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28"/>
  </p:notesMasterIdLst>
  <p:sldIdLst>
    <p:sldId id="327" r:id="rId6"/>
    <p:sldId id="331" r:id="rId7"/>
    <p:sldId id="2146847427" r:id="rId8"/>
    <p:sldId id="328" r:id="rId9"/>
    <p:sldId id="2146847425" r:id="rId10"/>
    <p:sldId id="2146847422" r:id="rId11"/>
    <p:sldId id="2146847426" r:id="rId12"/>
    <p:sldId id="344" r:id="rId13"/>
    <p:sldId id="737" r:id="rId14"/>
    <p:sldId id="287" r:id="rId15"/>
    <p:sldId id="2146847424" r:id="rId16"/>
    <p:sldId id="259" r:id="rId17"/>
    <p:sldId id="336" r:id="rId18"/>
    <p:sldId id="332" r:id="rId19"/>
    <p:sldId id="2146847428" r:id="rId20"/>
    <p:sldId id="4063" r:id="rId21"/>
    <p:sldId id="346" r:id="rId22"/>
    <p:sldId id="4062" r:id="rId23"/>
    <p:sldId id="343" r:id="rId24"/>
    <p:sldId id="340" r:id="rId25"/>
    <p:sldId id="338" r:id="rId26"/>
    <p:sldId id="339" r:id="rId27"/>
  </p:sldIdLst>
  <p:sldSz cx="12192000" cy="6858000"/>
  <p:notesSz cx="6805613" cy="9944100"/>
  <p:custDataLst>
    <p:tags r:id="rId29"/>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24" userDrawn="1">
          <p15:clr>
            <a:srgbClr val="A4A3A4"/>
          </p15:clr>
        </p15:guide>
        <p15:guide id="2" pos="506" userDrawn="1">
          <p15:clr>
            <a:srgbClr val="A4A3A4"/>
          </p15:clr>
        </p15:guide>
        <p15:guide id="3" orient="horz" pos="867" userDrawn="1">
          <p15:clr>
            <a:srgbClr val="A4A3A4"/>
          </p15:clr>
        </p15:guide>
        <p15:guide id="4" orient="horz" pos="890" userDrawn="1">
          <p15:clr>
            <a:srgbClr val="A4A3A4"/>
          </p15:clr>
        </p15:guide>
        <p15:guide id="5" orient="horz" pos="3271" userDrawn="1">
          <p15:clr>
            <a:srgbClr val="A4A3A4"/>
          </p15:clr>
        </p15:guide>
        <p15:guide id="6" orient="horz" pos="3543" userDrawn="1">
          <p15:clr>
            <a:srgbClr val="A4A3A4"/>
          </p15:clr>
        </p15:guide>
        <p15:guide id="7" pos="846" userDrawn="1">
          <p15:clr>
            <a:srgbClr val="A4A3A4"/>
          </p15:clr>
        </p15:guide>
        <p15:guide id="8" pos="3364" userDrawn="1">
          <p15:clr>
            <a:srgbClr val="A4A3A4"/>
          </p15:clr>
        </p15:guide>
        <p15:guide id="9" pos="4135" userDrawn="1">
          <p15:clr>
            <a:srgbClr val="A4A3A4"/>
          </p15:clr>
        </p15:guide>
        <p15:guide id="10" pos="1164" userDrawn="1">
          <p15:clr>
            <a:srgbClr val="A4A3A4"/>
          </p15:clr>
        </p15:guide>
        <p15:guide id="11" pos="5223" userDrawn="1">
          <p15:clr>
            <a:srgbClr val="A4A3A4"/>
          </p15:clr>
        </p15:guide>
        <p15:guide id="12" orient="horz" pos="1638" userDrawn="1">
          <p15:clr>
            <a:srgbClr val="A4A3A4"/>
          </p15:clr>
        </p15:guide>
        <p15:guide id="13" pos="630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ra Maamari" initials="SM" lastIdx="46" clrIdx="0">
    <p:extLst>
      <p:ext uri="{19B8F6BF-5375-455C-9EA6-DF929625EA0E}">
        <p15:presenceInfo xmlns:p15="http://schemas.microsoft.com/office/powerpoint/2012/main" userId="S::sandra.maamari@bayer.com::58b55d36-7552-4c7c-b2f1-a2b9e76e8899" providerId="AD"/>
      </p:ext>
    </p:extLst>
  </p:cmAuthor>
  <p:cmAuthor id="2" name="Luca Barbic" initials="LB" lastIdx="3" clrIdx="1">
    <p:extLst>
      <p:ext uri="{19B8F6BF-5375-455C-9EA6-DF929625EA0E}">
        <p15:presenceInfo xmlns:p15="http://schemas.microsoft.com/office/powerpoint/2012/main" userId="S::luca.barbic@bayer.com::3ae80bd8-b0a0-4fba-b2e1-251c5f77a4a3" providerId="AD"/>
      </p:ext>
    </p:extLst>
  </p:cmAuthor>
  <p:cmAuthor id="3" name="Hannes Flechsig" initials="HF" lastIdx="17" clrIdx="2">
    <p:extLst>
      <p:ext uri="{19B8F6BF-5375-455C-9EA6-DF929625EA0E}">
        <p15:presenceInfo xmlns:p15="http://schemas.microsoft.com/office/powerpoint/2012/main" userId="S::hannes.flechsig@bayer.com::a611a245-cac9-4429-a3d5-9b7c0b3bd166" providerId="AD"/>
      </p:ext>
    </p:extLst>
  </p:cmAuthor>
  <p:cmAuthor id="4" name="Reto Städeli" initials="RST" lastIdx="11" clrIdx="3">
    <p:extLst>
      <p:ext uri="{19B8F6BF-5375-455C-9EA6-DF929625EA0E}">
        <p15:presenceInfo xmlns:p15="http://schemas.microsoft.com/office/powerpoint/2012/main" userId="Reto Städeli" providerId="None"/>
      </p:ext>
    </p:extLst>
  </p:cmAuthor>
  <p:cmAuthor id="5" name="Roman Elsener" initials="RE" lastIdx="1" clrIdx="4">
    <p:extLst>
      <p:ext uri="{19B8F6BF-5375-455C-9EA6-DF929625EA0E}">
        <p15:presenceInfo xmlns:p15="http://schemas.microsoft.com/office/powerpoint/2012/main" userId="S::rel@medworldag.onmicrosoft.com::b19133bd-59c5-45d8-bb26-c124b1c3d3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5"/>
    <a:srgbClr val="3961AC"/>
    <a:srgbClr val="E81093"/>
    <a:srgbClr val="809ED5"/>
    <a:srgbClr val="92D050"/>
    <a:srgbClr val="FFD653"/>
    <a:srgbClr val="EAEDF6"/>
    <a:srgbClr val="D8810E"/>
    <a:srgbClr val="FFC000"/>
    <a:srgbClr val="1D30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ittlere Formatvorlage 4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21"/>
    <p:restoredTop sz="89403" autoAdjust="0"/>
  </p:normalViewPr>
  <p:slideViewPr>
    <p:cSldViewPr snapToGrid="0">
      <p:cViewPr varScale="1">
        <p:scale>
          <a:sx n="59" d="100"/>
          <a:sy n="59" d="100"/>
        </p:scale>
        <p:origin x="1268" y="64"/>
      </p:cViewPr>
      <p:guideLst>
        <p:guide orient="horz" pos="4224"/>
        <p:guide pos="506"/>
        <p:guide orient="horz" pos="867"/>
        <p:guide orient="horz" pos="890"/>
        <p:guide orient="horz" pos="3271"/>
        <p:guide orient="horz" pos="3543"/>
        <p:guide pos="846"/>
        <p:guide pos="3364"/>
        <p:guide pos="4135"/>
        <p:guide pos="1164"/>
        <p:guide pos="5223"/>
        <p:guide orient="horz" pos="1638"/>
        <p:guide pos="6305"/>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erina Gass" userId="c68511ae-a3a7-46f7-9967-98e75be526b5" providerId="ADAL" clId="{CCF2A9C0-329B-4548-B382-B2075B7DBCA5}"/>
    <pc:docChg chg="modSld">
      <pc:chgData name="Blerina Gass" userId="c68511ae-a3a7-46f7-9967-98e75be526b5" providerId="ADAL" clId="{CCF2A9C0-329B-4548-B382-B2075B7DBCA5}" dt="2023-12-07T10:47:16.106" v="0" actId="1076"/>
      <pc:docMkLst>
        <pc:docMk/>
      </pc:docMkLst>
      <pc:sldChg chg="modSp mod">
        <pc:chgData name="Blerina Gass" userId="c68511ae-a3a7-46f7-9967-98e75be526b5" providerId="ADAL" clId="{CCF2A9C0-329B-4548-B382-B2075B7DBCA5}" dt="2023-12-07T10:47:16.106" v="0" actId="1076"/>
        <pc:sldMkLst>
          <pc:docMk/>
          <pc:sldMk cId="2576578073" sldId="344"/>
        </pc:sldMkLst>
        <pc:spChg chg="mod">
          <ac:chgData name="Blerina Gass" userId="c68511ae-a3a7-46f7-9967-98e75be526b5" providerId="ADAL" clId="{CCF2A9C0-329B-4548-B382-B2075B7DBCA5}" dt="2023-12-07T10:47:16.106" v="0" actId="1076"/>
          <ac:spMkLst>
            <pc:docMk/>
            <pc:sldMk cId="2576578073" sldId="344"/>
            <ac:spMk id="14" creationId="{396183FB-192D-DD43-B46E-6C55E884F68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1106FC86-743A-4696-82A2-F53A05B5F48F}" type="datetimeFigureOut">
              <a:rPr lang="de-DE" smtClean="0"/>
              <a:t>07.12.2023</a:t>
            </a:fld>
            <a:endParaRPr lang="fr-CH" dirty="0"/>
          </a:p>
        </p:txBody>
      </p:sp>
      <p:sp>
        <p:nvSpPr>
          <p:cNvPr id="4" name="Folienbildplatzhalt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2D54112B-1D60-4FE0-BE9F-BD85A87DEAE3}" type="slidenum">
              <a:rPr lang="de-DE" smtClean="0"/>
              <a:t>‹Nr.›</a:t>
            </a:fld>
            <a:endParaRPr lang="fr-CH" dirty="0"/>
          </a:p>
        </p:txBody>
      </p:sp>
    </p:spTree>
    <p:extLst>
      <p:ext uri="{BB962C8B-B14F-4D97-AF65-F5344CB8AC3E}">
        <p14:creationId xmlns:p14="http://schemas.microsoft.com/office/powerpoint/2010/main" val="636824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D54112B-1D60-4FE0-BE9F-BD85A87DEAE3}" type="slidenum">
              <a:rPr lang="de-DE" smtClean="0"/>
              <a:t>2</a:t>
            </a:fld>
            <a:endParaRPr lang="fr-CH" dirty="0"/>
          </a:p>
        </p:txBody>
      </p:sp>
    </p:spTree>
    <p:extLst>
      <p:ext uri="{BB962C8B-B14F-4D97-AF65-F5344CB8AC3E}">
        <p14:creationId xmlns:p14="http://schemas.microsoft.com/office/powerpoint/2010/main" val="2252474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D54112B-1D60-4FE0-BE9F-BD85A87DEAE3}" type="slidenum">
              <a:rPr lang="de-DE" smtClean="0"/>
              <a:t>14</a:t>
            </a:fld>
            <a:endParaRPr lang="fr-CH" dirty="0"/>
          </a:p>
        </p:txBody>
      </p:sp>
    </p:spTree>
    <p:extLst>
      <p:ext uri="{BB962C8B-B14F-4D97-AF65-F5344CB8AC3E}">
        <p14:creationId xmlns:p14="http://schemas.microsoft.com/office/powerpoint/2010/main" val="3290696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D54112B-1D60-4FE0-BE9F-BD85A87DEAE3}" type="slidenum">
              <a:rPr lang="de-DE" smtClean="0"/>
              <a:t>16</a:t>
            </a:fld>
            <a:endParaRPr lang="fr-CH"/>
          </a:p>
        </p:txBody>
      </p:sp>
    </p:spTree>
    <p:extLst>
      <p:ext uri="{BB962C8B-B14F-4D97-AF65-F5344CB8AC3E}">
        <p14:creationId xmlns:p14="http://schemas.microsoft.com/office/powerpoint/2010/main" val="3743535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D54112B-1D60-4FE0-BE9F-BD85A87DEAE3}" type="slidenum">
              <a:rPr lang="de-DE" smtClean="0"/>
              <a:t>17</a:t>
            </a:fld>
            <a:endParaRPr lang="fr-CH" dirty="0"/>
          </a:p>
        </p:txBody>
      </p:sp>
    </p:spTree>
    <p:extLst>
      <p:ext uri="{BB962C8B-B14F-4D97-AF65-F5344CB8AC3E}">
        <p14:creationId xmlns:p14="http://schemas.microsoft.com/office/powerpoint/2010/main" val="118465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D54112B-1D60-4FE0-BE9F-BD85A87DEAE3}" type="slidenum">
              <a:rPr lang="de-DE" smtClean="0"/>
              <a:t>20</a:t>
            </a:fld>
            <a:endParaRPr lang="fr-CH" dirty="0"/>
          </a:p>
        </p:txBody>
      </p:sp>
    </p:spTree>
    <p:extLst>
      <p:ext uri="{BB962C8B-B14F-4D97-AF65-F5344CB8AC3E}">
        <p14:creationId xmlns:p14="http://schemas.microsoft.com/office/powerpoint/2010/main" val="3015517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FR" dirty="0"/>
          </a:p>
        </p:txBody>
      </p:sp>
      <p:sp>
        <p:nvSpPr>
          <p:cNvPr id="4" name="Foliennummernplatzhalter 3"/>
          <p:cNvSpPr>
            <a:spLocks noGrp="1"/>
          </p:cNvSpPr>
          <p:nvPr>
            <p:ph type="sldNum" sz="quarter" idx="5"/>
          </p:nvPr>
        </p:nvSpPr>
        <p:spPr/>
        <p:txBody>
          <a:bodyPr/>
          <a:lstStyle/>
          <a:p>
            <a:fld id="{2D54112B-1D60-4FE0-BE9F-BD85A87DEAE3}" type="slidenum">
              <a:rPr lang="de-DE" smtClean="0"/>
              <a:t>3</a:t>
            </a:fld>
            <a:endParaRPr lang="fr-CH"/>
          </a:p>
        </p:txBody>
      </p:sp>
    </p:spTree>
    <p:extLst>
      <p:ext uri="{BB962C8B-B14F-4D97-AF65-F5344CB8AC3E}">
        <p14:creationId xmlns:p14="http://schemas.microsoft.com/office/powerpoint/2010/main" val="664774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D54112B-1D60-4FE0-BE9F-BD85A87DEAE3}" type="slidenum">
              <a:rPr lang="de-DE" smtClean="0"/>
              <a:t>5</a:t>
            </a:fld>
            <a:endParaRPr lang="fr-CH" dirty="0"/>
          </a:p>
        </p:txBody>
      </p:sp>
    </p:spTree>
    <p:extLst>
      <p:ext uri="{BB962C8B-B14F-4D97-AF65-F5344CB8AC3E}">
        <p14:creationId xmlns:p14="http://schemas.microsoft.com/office/powerpoint/2010/main" val="2780413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dirty="0"/>
          </a:p>
        </p:txBody>
      </p:sp>
      <p:sp>
        <p:nvSpPr>
          <p:cNvPr id="4" name="Foliennummernplatzhalter 3"/>
          <p:cNvSpPr>
            <a:spLocks noGrp="1"/>
          </p:cNvSpPr>
          <p:nvPr>
            <p:ph type="sldNum" sz="quarter" idx="5"/>
          </p:nvPr>
        </p:nvSpPr>
        <p:spPr/>
        <p:txBody>
          <a:bodyPr/>
          <a:lstStyle/>
          <a:p>
            <a:fld id="{2D54112B-1D60-4FE0-BE9F-BD85A87DEAE3}" type="slidenum">
              <a:rPr lang="de-DE" smtClean="0"/>
              <a:t>7</a:t>
            </a:fld>
            <a:endParaRPr lang="fr-CH" dirty="0"/>
          </a:p>
        </p:txBody>
      </p:sp>
    </p:spTree>
    <p:extLst>
      <p:ext uri="{BB962C8B-B14F-4D97-AF65-F5344CB8AC3E}">
        <p14:creationId xmlns:p14="http://schemas.microsoft.com/office/powerpoint/2010/main" val="748411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dirty="0"/>
          </a:p>
        </p:txBody>
      </p:sp>
      <p:sp>
        <p:nvSpPr>
          <p:cNvPr id="4" name="Foliennummernplatzhalter 3"/>
          <p:cNvSpPr>
            <a:spLocks noGrp="1"/>
          </p:cNvSpPr>
          <p:nvPr>
            <p:ph type="sldNum" sz="quarter" idx="5"/>
          </p:nvPr>
        </p:nvSpPr>
        <p:spPr/>
        <p:txBody>
          <a:bodyPr/>
          <a:lstStyle/>
          <a:p>
            <a:fld id="{2D54112B-1D60-4FE0-BE9F-BD85A87DEAE3}" type="slidenum">
              <a:rPr lang="de-DE" smtClean="0"/>
              <a:t>8</a:t>
            </a:fld>
            <a:endParaRPr lang="fr-CH" dirty="0"/>
          </a:p>
        </p:txBody>
      </p:sp>
    </p:spTree>
    <p:extLst>
      <p:ext uri="{BB962C8B-B14F-4D97-AF65-F5344CB8AC3E}">
        <p14:creationId xmlns:p14="http://schemas.microsoft.com/office/powerpoint/2010/main" val="727508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4FE12A04-9E3C-4CA4-8E37-57D068AB06B1}"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9</a:t>
            </a:fld>
            <a:endParaRPr kumimoji="0" lang="fr-CH"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00202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sz="1100" dirty="0">
              <a:latin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4FE12A04-9E3C-4CA4-8E37-57D068AB06B1}"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10</a:t>
            </a:fld>
            <a:endParaRPr kumimoji="0" lang="fr-CH"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66668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804863"/>
            <a:ext cx="7158038" cy="4027487"/>
          </a:xfrm>
        </p:spPr>
      </p:sp>
      <p:sp>
        <p:nvSpPr>
          <p:cNvPr id="3" name="Notes Placeholder 2"/>
          <p:cNvSpPr>
            <a:spLocks noGrp="1"/>
          </p:cNvSpPr>
          <p:nvPr>
            <p:ph type="body" idx="1"/>
          </p:nvPr>
        </p:nvSpPr>
        <p:spPr/>
        <p:txBody>
          <a:bodyPr/>
          <a:lstStyle/>
          <a:p>
            <a:endParaRPr lang="fr-CH" sz="1100" dirty="0"/>
          </a:p>
        </p:txBody>
      </p:sp>
    </p:spTree>
    <p:extLst>
      <p:ext uri="{BB962C8B-B14F-4D97-AF65-F5344CB8AC3E}">
        <p14:creationId xmlns:p14="http://schemas.microsoft.com/office/powerpoint/2010/main" val="1206769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b="0" dirty="0"/>
          </a:p>
        </p:txBody>
      </p:sp>
      <p:sp>
        <p:nvSpPr>
          <p:cNvPr id="4" name="Slide Number Placeholder 3"/>
          <p:cNvSpPr>
            <a:spLocks noGrp="1"/>
          </p:cNvSpPr>
          <p:nvPr>
            <p:ph type="sldNum" sz="quarter" idx="5"/>
          </p:nvPr>
        </p:nvSpPr>
        <p:spPr/>
        <p:txBody>
          <a:bodyPr/>
          <a:lstStyle/>
          <a:p>
            <a:fld id="{4FE12A04-9E3C-4CA4-8E37-57D068AB06B1}" type="slidenum">
              <a:rPr lang="en-GB" smtClean="0"/>
              <a:pPr/>
              <a:t>12</a:t>
            </a:fld>
            <a:endParaRPr lang="fr-CH" dirty="0"/>
          </a:p>
        </p:txBody>
      </p:sp>
    </p:spTree>
    <p:extLst>
      <p:ext uri="{BB962C8B-B14F-4D97-AF65-F5344CB8AC3E}">
        <p14:creationId xmlns:p14="http://schemas.microsoft.com/office/powerpoint/2010/main" val="3179543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sp>
        <p:nvSpPr>
          <p:cNvPr id="3112" name="Rectangle 40"/>
          <p:cNvSpPr>
            <a:spLocks noGrp="1" noChangeArrowheads="1"/>
          </p:cNvSpPr>
          <p:nvPr>
            <p:ph type="subTitle" sz="quarter" idx="1" hasCustomPrompt="1"/>
          </p:nvPr>
        </p:nvSpPr>
        <p:spPr>
          <a:xfrm>
            <a:off x="817034" y="3609976"/>
            <a:ext cx="9935633" cy="492443"/>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lvl1pPr marL="0" indent="0">
              <a:spcBef>
                <a:spcPct val="20000"/>
              </a:spcBef>
              <a:buFont typeface="Wingdings" pitchFamily="2" charset="2"/>
              <a:buNone/>
              <a:defRPr lang="en-GB" sz="3200" noProof="0" dirty="0">
                <a:solidFill>
                  <a:schemeClr val="tx1">
                    <a:lumMod val="65000"/>
                    <a:lumOff val="35000"/>
                  </a:schemeClr>
                </a:solidFill>
                <a:latin typeface="+mn-lt"/>
                <a:ea typeface="+mn-ea"/>
                <a:cs typeface="+mn-cs"/>
              </a:defRPr>
            </a:lvl1pPr>
          </a:lstStyle>
          <a:p>
            <a:pPr marL="0" lvl="0" indent="0" algn="l" rtl="0" eaLnBrk="1" fontAlgn="base" hangingPunct="1">
              <a:spcBef>
                <a:spcPct val="20000"/>
              </a:spcBef>
              <a:spcAft>
                <a:spcPct val="0"/>
              </a:spcAft>
              <a:buClr>
                <a:schemeClr val="bg2"/>
              </a:buClr>
              <a:buSzPct val="80000"/>
              <a:buFont typeface="Wingdings" pitchFamily="2" charset="2"/>
              <a:buNone/>
              <a:tabLst>
                <a:tab pos="1650959" algn="l"/>
              </a:tabLst>
            </a:pPr>
            <a:r>
              <a:rPr lang="en-GB" noProof="0"/>
              <a:t>Click to edit Master subtitle text</a:t>
            </a:r>
          </a:p>
        </p:txBody>
      </p:sp>
      <p:sp>
        <p:nvSpPr>
          <p:cNvPr id="3" name="Title 2"/>
          <p:cNvSpPr>
            <a:spLocks noGrp="1"/>
          </p:cNvSpPr>
          <p:nvPr>
            <p:ph type="title" hasCustomPrompt="1"/>
          </p:nvPr>
        </p:nvSpPr>
        <p:spPr>
          <a:xfrm>
            <a:off x="817034" y="2727489"/>
            <a:ext cx="9935633" cy="574516"/>
          </a:xfrm>
        </p:spPr>
        <p:txBody>
          <a:bodyPr wrap="square">
            <a:spAutoFit/>
          </a:bodyPr>
          <a:lstStyle>
            <a:lvl1pPr algn="l" rtl="0" eaLnBrk="1" fontAlgn="base" hangingPunct="1">
              <a:spcBef>
                <a:spcPct val="0"/>
              </a:spcBef>
              <a:spcAft>
                <a:spcPct val="0"/>
              </a:spcAft>
              <a:defRPr lang="en-GB" sz="3733" b="0" noProof="0" dirty="0">
                <a:solidFill>
                  <a:schemeClr val="bg2"/>
                </a:solidFill>
                <a:latin typeface="+mj-lt"/>
                <a:ea typeface="+mj-ea"/>
                <a:cs typeface="+mj-cs"/>
              </a:defRPr>
            </a:lvl1pPr>
          </a:lstStyle>
          <a:p>
            <a:r>
              <a:rPr lang="en-GB" noProof="0"/>
              <a:t>Click to edit Master title text</a:t>
            </a:r>
          </a:p>
        </p:txBody>
      </p:sp>
      <p:sp>
        <p:nvSpPr>
          <p:cNvPr id="5" name="Line 38"/>
          <p:cNvSpPr>
            <a:spLocks noChangeShapeType="1"/>
          </p:cNvSpPr>
          <p:nvPr userDrawn="1"/>
        </p:nvSpPr>
        <p:spPr bwMode="auto">
          <a:xfrm flipV="1">
            <a:off x="814917" y="3422651"/>
            <a:ext cx="11377083"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dirty="0"/>
          </a:p>
        </p:txBody>
      </p:sp>
    </p:spTree>
    <p:extLst>
      <p:ext uri="{BB962C8B-B14F-4D97-AF65-F5344CB8AC3E}">
        <p14:creationId xmlns:p14="http://schemas.microsoft.com/office/powerpoint/2010/main" val="755408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text</a:t>
            </a:r>
            <a:endParaRPr lang="en-GB"/>
          </a:p>
        </p:txBody>
      </p:sp>
      <p:sp>
        <p:nvSpPr>
          <p:cNvPr id="5" name="Table Placeholder 4"/>
          <p:cNvSpPr>
            <a:spLocks noGrp="1"/>
          </p:cNvSpPr>
          <p:nvPr>
            <p:ph type="tbl" sz="quarter" idx="11" hasCustomPrompt="1"/>
          </p:nvPr>
        </p:nvSpPr>
        <p:spPr>
          <a:xfrm>
            <a:off x="816001" y="1376773"/>
            <a:ext cx="11041567" cy="4860516"/>
          </a:xfrm>
        </p:spPr>
        <p:txBody>
          <a:bodyPr/>
          <a:lstStyle>
            <a:lvl1pPr>
              <a:defRPr sz="2133">
                <a:solidFill>
                  <a:schemeClr val="tx1">
                    <a:lumMod val="65000"/>
                    <a:lumOff val="35000"/>
                  </a:schemeClr>
                </a:solidFill>
              </a:defRPr>
            </a:lvl1pPr>
          </a:lstStyle>
          <a:p>
            <a:r>
              <a:rPr lang="hu-HU" noProof="0"/>
              <a:t>C</a:t>
            </a:r>
            <a:r>
              <a:rPr lang="en-US" noProof="0" dirty="0"/>
              <a:t>lick on the icon</a:t>
            </a:r>
            <a:r>
              <a:rPr lang="hu-HU" noProof="0"/>
              <a:t> t</a:t>
            </a:r>
            <a:r>
              <a:rPr lang="en-US" noProof="0" dirty="0"/>
              <a:t>o insert a table</a:t>
            </a:r>
            <a:endParaRPr lang="en-GB" noProof="0" dirty="0"/>
          </a:p>
        </p:txBody>
      </p:sp>
    </p:spTree>
    <p:extLst>
      <p:ext uri="{BB962C8B-B14F-4D97-AF65-F5344CB8AC3E}">
        <p14:creationId xmlns:p14="http://schemas.microsoft.com/office/powerpoint/2010/main" val="1400971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text</a:t>
            </a:r>
            <a:endParaRPr lang="en-GB"/>
          </a:p>
        </p:txBody>
      </p:sp>
      <p:sp>
        <p:nvSpPr>
          <p:cNvPr id="5" name="Table Placeholder 4"/>
          <p:cNvSpPr>
            <a:spLocks noGrp="1"/>
          </p:cNvSpPr>
          <p:nvPr>
            <p:ph type="tbl" sz="quarter" idx="11" hasCustomPrompt="1"/>
          </p:nvPr>
        </p:nvSpPr>
        <p:spPr>
          <a:xfrm>
            <a:off x="816001" y="1825200"/>
            <a:ext cx="11041567" cy="4365288"/>
          </a:xfrm>
        </p:spPr>
        <p:txBody>
          <a:bodyPr/>
          <a:lstStyle>
            <a:lvl1pPr>
              <a:defRPr sz="2133">
                <a:solidFill>
                  <a:schemeClr val="tx1">
                    <a:lumMod val="65000"/>
                    <a:lumOff val="35000"/>
                  </a:schemeClr>
                </a:solidFill>
              </a:defRPr>
            </a:lvl1pPr>
          </a:lstStyle>
          <a:p>
            <a:r>
              <a:rPr lang="hu-HU" noProof="0"/>
              <a:t>C</a:t>
            </a:r>
            <a:r>
              <a:rPr lang="en-US" noProof="0" dirty="0"/>
              <a:t>lick on the icon</a:t>
            </a:r>
            <a:r>
              <a:rPr lang="hu-HU" noProof="0"/>
              <a:t> t</a:t>
            </a:r>
            <a:r>
              <a:rPr lang="en-US" noProof="0" dirty="0"/>
              <a:t>o insert a table</a:t>
            </a:r>
            <a:endParaRPr lang="en-GB" noProof="0" dirty="0"/>
          </a:p>
        </p:txBody>
      </p:sp>
      <p:sp>
        <p:nvSpPr>
          <p:cNvPr id="4" name="Rectangle 40"/>
          <p:cNvSpPr>
            <a:spLocks noGrp="1" noChangeArrowheads="1"/>
          </p:cNvSpPr>
          <p:nvPr>
            <p:ph type="subTitle" sz="quarter" idx="1" hasCustomPrompt="1"/>
          </p:nvPr>
        </p:nvSpPr>
        <p:spPr>
          <a:xfrm>
            <a:off x="817035" y="1376774"/>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800"/>
              </a:spcBef>
              <a:buFont typeface="Wingdings" pitchFamily="2" charset="2"/>
              <a:buNone/>
              <a:defRPr sz="2400" b="1">
                <a:solidFill>
                  <a:schemeClr val="tx1">
                    <a:lumMod val="65000"/>
                    <a:lumOff val="35000"/>
                  </a:schemeClr>
                </a:solidFill>
              </a:defRPr>
            </a:lvl1pPr>
          </a:lstStyle>
          <a:p>
            <a:pPr lvl="0"/>
            <a:r>
              <a:rPr lang="en-GB" noProof="0"/>
              <a:t>Click to edit Master subtitle text</a:t>
            </a:r>
          </a:p>
        </p:txBody>
      </p:sp>
    </p:spTree>
    <p:extLst>
      <p:ext uri="{BB962C8B-B14F-4D97-AF65-F5344CB8AC3E}">
        <p14:creationId xmlns:p14="http://schemas.microsoft.com/office/powerpoint/2010/main" val="881864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ab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Click to edit Master title text</a:t>
            </a:r>
            <a:endParaRPr lang="en-GB"/>
          </a:p>
        </p:txBody>
      </p:sp>
      <p:sp>
        <p:nvSpPr>
          <p:cNvPr id="6" name="Content Placeholder 5"/>
          <p:cNvSpPr>
            <a:spLocks noGrp="1"/>
          </p:cNvSpPr>
          <p:nvPr>
            <p:ph sz="quarter" idx="16" hasCustomPrompt="1"/>
          </p:nvPr>
        </p:nvSpPr>
        <p:spPr>
          <a:xfrm>
            <a:off x="817033" y="3744000"/>
            <a:ext cx="11040535" cy="2493288"/>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able Placeholder 2"/>
          <p:cNvSpPr>
            <a:spLocks noGrp="1"/>
          </p:cNvSpPr>
          <p:nvPr>
            <p:ph type="tbl" sz="quarter" idx="18" hasCustomPrompt="1"/>
          </p:nvPr>
        </p:nvSpPr>
        <p:spPr>
          <a:xfrm>
            <a:off x="814918" y="1376773"/>
            <a:ext cx="11042649" cy="2268537"/>
          </a:xfrm>
        </p:spPr>
        <p:txBody>
          <a:bodyPr/>
          <a:lstStyle>
            <a:lvl1pPr>
              <a:defRPr sz="2133">
                <a:solidFill>
                  <a:schemeClr val="tx1">
                    <a:lumMod val="65000"/>
                    <a:lumOff val="35000"/>
                  </a:schemeClr>
                </a:solidFill>
              </a:defRPr>
            </a:lvl1pPr>
          </a:lstStyle>
          <a:p>
            <a:r>
              <a:rPr lang="hu-HU" noProof="0"/>
              <a:t>C</a:t>
            </a:r>
            <a:r>
              <a:rPr lang="en-US" noProof="0" dirty="0"/>
              <a:t>lick on the icon</a:t>
            </a:r>
            <a:r>
              <a:rPr lang="hu-HU" noProof="0"/>
              <a:t> t</a:t>
            </a:r>
            <a:r>
              <a:rPr lang="en-US" noProof="0" dirty="0"/>
              <a:t>o insert a table</a:t>
            </a:r>
            <a:endParaRPr lang="en-GB" noProof="0" dirty="0"/>
          </a:p>
        </p:txBody>
      </p:sp>
    </p:spTree>
    <p:extLst>
      <p:ext uri="{BB962C8B-B14F-4D97-AF65-F5344CB8AC3E}">
        <p14:creationId xmlns:p14="http://schemas.microsoft.com/office/powerpoint/2010/main" val="1118561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Tab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Click to edit Master title text</a:t>
            </a:r>
            <a:endParaRPr lang="en-GB"/>
          </a:p>
        </p:txBody>
      </p:sp>
      <p:sp>
        <p:nvSpPr>
          <p:cNvPr id="6" name="Content Placeholder 5"/>
          <p:cNvSpPr>
            <a:spLocks noGrp="1"/>
          </p:cNvSpPr>
          <p:nvPr>
            <p:ph sz="quarter" idx="16" hasCustomPrompt="1"/>
          </p:nvPr>
        </p:nvSpPr>
        <p:spPr>
          <a:xfrm>
            <a:off x="817033" y="3744000"/>
            <a:ext cx="11040535" cy="2493288"/>
          </a:xfrm>
        </p:spPr>
        <p:txBody>
          <a:bodyPr/>
          <a:lstStyle>
            <a:lvl1pPr>
              <a:defRPr>
                <a:solidFill>
                  <a:schemeClr val="tx1">
                    <a:lumMod val="65000"/>
                    <a:lumOff val="35000"/>
                  </a:schemeClr>
                </a:solidFill>
              </a:defRPr>
            </a:lvl1pPr>
            <a:lvl2pPr>
              <a:defRPr>
                <a:solidFill>
                  <a:schemeClr val="tx1">
                    <a:lumMod val="65000"/>
                    <a:lumOff val="35000"/>
                  </a:schemeClr>
                </a:solidFill>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able Placeholder 2"/>
          <p:cNvSpPr>
            <a:spLocks noGrp="1"/>
          </p:cNvSpPr>
          <p:nvPr>
            <p:ph type="tbl" sz="quarter" idx="18" hasCustomPrompt="1"/>
          </p:nvPr>
        </p:nvSpPr>
        <p:spPr>
          <a:xfrm>
            <a:off x="814918" y="1825200"/>
            <a:ext cx="11042649" cy="1763712"/>
          </a:xfrm>
        </p:spPr>
        <p:txBody>
          <a:bodyPr/>
          <a:lstStyle>
            <a:lvl1pPr>
              <a:defRPr sz="2133">
                <a:solidFill>
                  <a:schemeClr val="tx1">
                    <a:lumMod val="65000"/>
                    <a:lumOff val="35000"/>
                  </a:schemeClr>
                </a:solidFill>
              </a:defRPr>
            </a:lvl1pPr>
          </a:lstStyle>
          <a:p>
            <a:r>
              <a:rPr lang="hu-HU" noProof="0"/>
              <a:t>C</a:t>
            </a:r>
            <a:r>
              <a:rPr lang="en-US" noProof="0" dirty="0"/>
              <a:t>lick on the icon</a:t>
            </a:r>
            <a:r>
              <a:rPr lang="hu-HU" noProof="0"/>
              <a:t> t</a:t>
            </a:r>
            <a:r>
              <a:rPr lang="en-US" noProof="0" dirty="0"/>
              <a:t>o insert a table</a:t>
            </a:r>
            <a:endParaRPr lang="en-GB" noProof="0" dirty="0"/>
          </a:p>
        </p:txBody>
      </p:sp>
      <p:sp>
        <p:nvSpPr>
          <p:cNvPr id="5" name="Rectangle 40"/>
          <p:cNvSpPr>
            <a:spLocks noGrp="1" noChangeArrowheads="1"/>
          </p:cNvSpPr>
          <p:nvPr>
            <p:ph type="subTitle" sz="quarter" idx="1" hasCustomPrompt="1"/>
          </p:nvPr>
        </p:nvSpPr>
        <p:spPr>
          <a:xfrm>
            <a:off x="817035" y="1376774"/>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800"/>
              </a:spcBef>
              <a:buFont typeface="Wingdings" pitchFamily="2" charset="2"/>
              <a:buNone/>
              <a:defRPr sz="2400" b="1">
                <a:solidFill>
                  <a:schemeClr val="tx1">
                    <a:lumMod val="65000"/>
                    <a:lumOff val="35000"/>
                  </a:schemeClr>
                </a:solidFill>
              </a:defRPr>
            </a:lvl1pPr>
          </a:lstStyle>
          <a:p>
            <a:pPr lvl="0"/>
            <a:r>
              <a:rPr lang="en-GB" noProof="0"/>
              <a:t>Click to edit Master subtitle text</a:t>
            </a:r>
          </a:p>
        </p:txBody>
      </p:sp>
    </p:spTree>
    <p:extLst>
      <p:ext uri="{BB962C8B-B14F-4D97-AF65-F5344CB8AC3E}">
        <p14:creationId xmlns:p14="http://schemas.microsoft.com/office/powerpoint/2010/main" val="1521810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text</a:t>
            </a:r>
            <a:endParaRPr lang="en-GB"/>
          </a:p>
        </p:txBody>
      </p:sp>
      <p:sp>
        <p:nvSpPr>
          <p:cNvPr id="3" name="Content Placeholder 5"/>
          <p:cNvSpPr>
            <a:spLocks noGrp="1"/>
          </p:cNvSpPr>
          <p:nvPr>
            <p:ph sz="quarter" idx="16" hasCustomPrompt="1"/>
          </p:nvPr>
        </p:nvSpPr>
        <p:spPr>
          <a:xfrm>
            <a:off x="817033" y="1376773"/>
            <a:ext cx="11040535" cy="2268599"/>
          </a:xfrm>
        </p:spPr>
        <p:txBody>
          <a:bodyPr/>
          <a:lstStyle>
            <a:lvl1pPr>
              <a:defRPr>
                <a:solidFill>
                  <a:schemeClr val="tx1">
                    <a:lumMod val="65000"/>
                    <a:lumOff val="3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able Placeholder 2"/>
          <p:cNvSpPr>
            <a:spLocks noGrp="1"/>
          </p:cNvSpPr>
          <p:nvPr>
            <p:ph type="tbl" sz="quarter" idx="18" hasCustomPrompt="1"/>
          </p:nvPr>
        </p:nvSpPr>
        <p:spPr>
          <a:xfrm>
            <a:off x="814918" y="3744000"/>
            <a:ext cx="11042649" cy="2493288"/>
          </a:xfrm>
        </p:spPr>
        <p:txBody>
          <a:bodyPr/>
          <a:lstStyle>
            <a:lvl1pPr>
              <a:defRPr sz="2133">
                <a:solidFill>
                  <a:schemeClr val="tx1">
                    <a:lumMod val="65000"/>
                    <a:lumOff val="35000"/>
                  </a:schemeClr>
                </a:solidFill>
              </a:defRPr>
            </a:lvl1pPr>
          </a:lstStyle>
          <a:p>
            <a:r>
              <a:rPr lang="hu-HU" noProof="0"/>
              <a:t>C</a:t>
            </a:r>
            <a:r>
              <a:rPr lang="en-US" noProof="0" dirty="0"/>
              <a:t>lick on the icon</a:t>
            </a:r>
            <a:r>
              <a:rPr lang="hu-HU" noProof="0"/>
              <a:t> t</a:t>
            </a:r>
            <a:r>
              <a:rPr lang="en-US" noProof="0" dirty="0"/>
              <a:t>o insert a table</a:t>
            </a:r>
            <a:endParaRPr lang="en-GB" noProof="0" dirty="0"/>
          </a:p>
        </p:txBody>
      </p:sp>
    </p:spTree>
    <p:extLst>
      <p:ext uri="{BB962C8B-B14F-4D97-AF65-F5344CB8AC3E}">
        <p14:creationId xmlns:p14="http://schemas.microsoft.com/office/powerpoint/2010/main" val="778131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Content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text</a:t>
            </a:r>
            <a:endParaRPr lang="en-GB"/>
          </a:p>
        </p:txBody>
      </p:sp>
      <p:sp>
        <p:nvSpPr>
          <p:cNvPr id="3" name="Content Placeholder 5"/>
          <p:cNvSpPr>
            <a:spLocks noGrp="1"/>
          </p:cNvSpPr>
          <p:nvPr>
            <p:ph sz="quarter" idx="16" hasCustomPrompt="1"/>
          </p:nvPr>
        </p:nvSpPr>
        <p:spPr>
          <a:xfrm>
            <a:off x="817033" y="1825201"/>
            <a:ext cx="11040535" cy="1764121"/>
          </a:xfrm>
        </p:spPr>
        <p:txBody>
          <a:bodyPr/>
          <a:lstStyle>
            <a:lvl1pPr>
              <a:defRPr>
                <a:solidFill>
                  <a:schemeClr val="tx1">
                    <a:lumMod val="65000"/>
                    <a:lumOff val="3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able Placeholder 2"/>
          <p:cNvSpPr>
            <a:spLocks noGrp="1"/>
          </p:cNvSpPr>
          <p:nvPr>
            <p:ph type="tbl" sz="quarter" idx="18" hasCustomPrompt="1"/>
          </p:nvPr>
        </p:nvSpPr>
        <p:spPr>
          <a:xfrm>
            <a:off x="814918" y="3744000"/>
            <a:ext cx="11042649" cy="2493288"/>
          </a:xfrm>
        </p:spPr>
        <p:txBody>
          <a:bodyPr/>
          <a:lstStyle>
            <a:lvl1pPr>
              <a:defRPr sz="2133">
                <a:solidFill>
                  <a:schemeClr val="tx1">
                    <a:lumMod val="65000"/>
                    <a:lumOff val="35000"/>
                  </a:schemeClr>
                </a:solidFill>
              </a:defRPr>
            </a:lvl1pPr>
          </a:lstStyle>
          <a:p>
            <a:r>
              <a:rPr lang="hu-HU" noProof="0"/>
              <a:t>C</a:t>
            </a:r>
            <a:r>
              <a:rPr lang="en-US" noProof="0" dirty="0"/>
              <a:t>lick on the icon</a:t>
            </a:r>
            <a:r>
              <a:rPr lang="hu-HU" noProof="0"/>
              <a:t> t</a:t>
            </a:r>
            <a:r>
              <a:rPr lang="en-US" noProof="0" dirty="0"/>
              <a:t>o insert a table</a:t>
            </a:r>
            <a:endParaRPr lang="en-GB" noProof="0" dirty="0"/>
          </a:p>
        </p:txBody>
      </p:sp>
      <p:sp>
        <p:nvSpPr>
          <p:cNvPr id="6" name="Rectangle 40"/>
          <p:cNvSpPr>
            <a:spLocks noGrp="1" noChangeArrowheads="1"/>
          </p:cNvSpPr>
          <p:nvPr>
            <p:ph type="subTitle" sz="quarter" idx="1" hasCustomPrompt="1"/>
          </p:nvPr>
        </p:nvSpPr>
        <p:spPr>
          <a:xfrm>
            <a:off x="817035" y="1376774"/>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800"/>
              </a:spcBef>
              <a:buFont typeface="Wingdings" pitchFamily="2" charset="2"/>
              <a:buNone/>
              <a:defRPr sz="2400" b="1">
                <a:solidFill>
                  <a:schemeClr val="tx1">
                    <a:lumMod val="65000"/>
                    <a:lumOff val="35000"/>
                  </a:schemeClr>
                </a:solidFill>
              </a:defRPr>
            </a:lvl1pPr>
          </a:lstStyle>
          <a:p>
            <a:pPr lvl="0"/>
            <a:r>
              <a:rPr lang="en-GB" noProof="0"/>
              <a:t>Click to edit Master subtitle text</a:t>
            </a:r>
          </a:p>
        </p:txBody>
      </p:sp>
    </p:spTree>
    <p:extLst>
      <p:ext uri="{BB962C8B-B14F-4D97-AF65-F5344CB8AC3E}">
        <p14:creationId xmlns:p14="http://schemas.microsoft.com/office/powerpoint/2010/main" val="832773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Click to edit Master title text</a:t>
            </a:r>
            <a:endParaRPr lang="en-GB"/>
          </a:p>
        </p:txBody>
      </p:sp>
      <p:sp>
        <p:nvSpPr>
          <p:cNvPr id="6" name="Content Placeholder 5"/>
          <p:cNvSpPr>
            <a:spLocks noGrp="1"/>
          </p:cNvSpPr>
          <p:nvPr>
            <p:ph sz="quarter" idx="16" hasCustomPrompt="1"/>
          </p:nvPr>
        </p:nvSpPr>
        <p:spPr>
          <a:xfrm>
            <a:off x="817033" y="3744000"/>
            <a:ext cx="11040535" cy="2493288"/>
          </a:xfrm>
        </p:spPr>
        <p:txBody>
          <a:bodyPr/>
          <a:lstStyle>
            <a:lvl1pPr>
              <a:defRPr>
                <a:solidFill>
                  <a:schemeClr val="tx1">
                    <a:lumMod val="65000"/>
                    <a:lumOff val="3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5"/>
          <p:cNvSpPr>
            <a:spLocks noGrp="1"/>
          </p:cNvSpPr>
          <p:nvPr>
            <p:ph sz="quarter" idx="17" hasCustomPrompt="1"/>
          </p:nvPr>
        </p:nvSpPr>
        <p:spPr>
          <a:xfrm>
            <a:off x="817033" y="1376773"/>
            <a:ext cx="11040535" cy="2269812"/>
          </a:xfrm>
        </p:spPr>
        <p:txBody>
          <a:bodyPr/>
          <a:lstStyle>
            <a:lvl1pPr>
              <a:defRPr>
                <a:solidFill>
                  <a:schemeClr val="tx1">
                    <a:lumMod val="65000"/>
                    <a:lumOff val="3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05732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Click to edit Master title text</a:t>
            </a:r>
            <a:endParaRPr lang="en-GB"/>
          </a:p>
        </p:txBody>
      </p:sp>
      <p:sp>
        <p:nvSpPr>
          <p:cNvPr id="6" name="Content Placeholder 5"/>
          <p:cNvSpPr>
            <a:spLocks noGrp="1"/>
          </p:cNvSpPr>
          <p:nvPr>
            <p:ph sz="quarter" idx="16" hasCustomPrompt="1"/>
          </p:nvPr>
        </p:nvSpPr>
        <p:spPr>
          <a:xfrm>
            <a:off x="817033" y="3744000"/>
            <a:ext cx="11040535" cy="2493288"/>
          </a:xfrm>
        </p:spPr>
        <p:txBody>
          <a:bodyPr/>
          <a:lstStyle>
            <a:lvl1pPr>
              <a:defRPr>
                <a:solidFill>
                  <a:schemeClr val="tx1">
                    <a:lumMod val="65000"/>
                    <a:lumOff val="3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5"/>
          <p:cNvSpPr>
            <a:spLocks noGrp="1"/>
          </p:cNvSpPr>
          <p:nvPr>
            <p:ph sz="quarter" idx="17" hasCustomPrompt="1"/>
          </p:nvPr>
        </p:nvSpPr>
        <p:spPr>
          <a:xfrm>
            <a:off x="817033" y="1825201"/>
            <a:ext cx="11040535" cy="1763775"/>
          </a:xfrm>
        </p:spPr>
        <p:txBody>
          <a:bodyPr/>
          <a:lstStyle>
            <a:lvl1pPr>
              <a:defRPr>
                <a:solidFill>
                  <a:schemeClr val="tx1">
                    <a:lumMod val="65000"/>
                    <a:lumOff val="3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Rectangle 40"/>
          <p:cNvSpPr>
            <a:spLocks noGrp="1" noChangeArrowheads="1"/>
          </p:cNvSpPr>
          <p:nvPr>
            <p:ph type="subTitle" sz="quarter" idx="1" hasCustomPrompt="1"/>
          </p:nvPr>
        </p:nvSpPr>
        <p:spPr>
          <a:xfrm>
            <a:off x="817035" y="1376774"/>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800"/>
              </a:spcBef>
              <a:buFont typeface="Wingdings" pitchFamily="2" charset="2"/>
              <a:buNone/>
              <a:defRPr sz="2400" b="1">
                <a:solidFill>
                  <a:schemeClr val="tx1">
                    <a:lumMod val="65000"/>
                    <a:lumOff val="35000"/>
                  </a:schemeClr>
                </a:solidFill>
              </a:defRPr>
            </a:lvl1pPr>
          </a:lstStyle>
          <a:p>
            <a:pPr lvl="0"/>
            <a:r>
              <a:rPr lang="en-GB" noProof="0"/>
              <a:t>Click to edit Master subtitle text</a:t>
            </a:r>
          </a:p>
        </p:txBody>
      </p:sp>
    </p:spTree>
    <p:extLst>
      <p:ext uri="{BB962C8B-B14F-4D97-AF65-F5344CB8AC3E}">
        <p14:creationId xmlns:p14="http://schemas.microsoft.com/office/powerpoint/2010/main" val="1364155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hapter divider">
    <p:spTree>
      <p:nvGrpSpPr>
        <p:cNvPr id="1" name=""/>
        <p:cNvGrpSpPr/>
        <p:nvPr/>
      </p:nvGrpSpPr>
      <p:grpSpPr>
        <a:xfrm>
          <a:off x="0" y="0"/>
          <a:ext cx="0" cy="0"/>
          <a:chOff x="0" y="0"/>
          <a:chExt cx="0" cy="0"/>
        </a:xfrm>
      </p:grpSpPr>
      <p:sp>
        <p:nvSpPr>
          <p:cNvPr id="3112" name="Rectangle 40"/>
          <p:cNvSpPr>
            <a:spLocks noGrp="1" noChangeArrowheads="1"/>
          </p:cNvSpPr>
          <p:nvPr>
            <p:ph type="subTitle" sz="quarter" idx="1" hasCustomPrompt="1"/>
          </p:nvPr>
        </p:nvSpPr>
        <p:spPr>
          <a:xfrm>
            <a:off x="817035" y="3609975"/>
            <a:ext cx="9935632" cy="492443"/>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lvl1pPr marL="0" indent="0">
              <a:spcBef>
                <a:spcPct val="20000"/>
              </a:spcBef>
              <a:buFont typeface="Wingdings" pitchFamily="2" charset="2"/>
              <a:buNone/>
              <a:defRPr lang="en-GB" sz="3200" noProof="0" dirty="0">
                <a:solidFill>
                  <a:schemeClr val="tx1">
                    <a:lumMod val="65000"/>
                    <a:lumOff val="35000"/>
                  </a:schemeClr>
                </a:solidFill>
                <a:latin typeface="+mn-lt"/>
                <a:ea typeface="+mn-ea"/>
                <a:cs typeface="+mn-cs"/>
              </a:defRPr>
            </a:lvl1pPr>
          </a:lstStyle>
          <a:p>
            <a:pPr marL="0" lvl="0" indent="0" algn="l" rtl="0" eaLnBrk="1" fontAlgn="base" hangingPunct="1">
              <a:spcBef>
                <a:spcPct val="20000"/>
              </a:spcBef>
              <a:spcAft>
                <a:spcPct val="0"/>
              </a:spcAft>
              <a:buClr>
                <a:schemeClr val="bg2"/>
              </a:buClr>
              <a:buSzPct val="80000"/>
              <a:buFont typeface="Wingdings" pitchFamily="2" charset="2"/>
              <a:buNone/>
              <a:tabLst>
                <a:tab pos="1650959" algn="l"/>
              </a:tabLst>
            </a:pPr>
            <a:r>
              <a:rPr lang="en-GB" noProof="0"/>
              <a:t>Click to edit Master subtitle text</a:t>
            </a:r>
          </a:p>
        </p:txBody>
      </p:sp>
      <p:sp>
        <p:nvSpPr>
          <p:cNvPr id="3" name="Title 2"/>
          <p:cNvSpPr>
            <a:spLocks noGrp="1"/>
          </p:cNvSpPr>
          <p:nvPr>
            <p:ph type="title" hasCustomPrompt="1"/>
          </p:nvPr>
        </p:nvSpPr>
        <p:spPr>
          <a:xfrm>
            <a:off x="817033" y="2727489"/>
            <a:ext cx="9935633" cy="574516"/>
          </a:xfrm>
        </p:spPr>
        <p:txBody>
          <a:bodyPr wrap="square">
            <a:spAutoFit/>
          </a:bodyPr>
          <a:lstStyle>
            <a:lvl1pPr algn="l" rtl="0" eaLnBrk="1" fontAlgn="base" hangingPunct="1">
              <a:spcBef>
                <a:spcPct val="0"/>
              </a:spcBef>
              <a:spcAft>
                <a:spcPct val="0"/>
              </a:spcAft>
              <a:defRPr lang="en-GB" sz="3733" b="0" noProof="0" dirty="0">
                <a:solidFill>
                  <a:schemeClr val="bg2"/>
                </a:solidFill>
                <a:latin typeface="+mj-lt"/>
                <a:ea typeface="+mj-ea"/>
                <a:cs typeface="+mj-cs"/>
              </a:defRPr>
            </a:lvl1pPr>
          </a:lstStyle>
          <a:p>
            <a:r>
              <a:rPr lang="en-GB" noProof="0"/>
              <a:t>Click to edit Master title text</a:t>
            </a:r>
            <a:endParaRPr lang="en-GB"/>
          </a:p>
        </p:txBody>
      </p:sp>
    </p:spTree>
    <p:extLst>
      <p:ext uri="{BB962C8B-B14F-4D97-AF65-F5344CB8AC3E}">
        <p14:creationId xmlns:p14="http://schemas.microsoft.com/office/powerpoint/2010/main" val="4140165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lgn="l" rtl="0" eaLnBrk="1" fontAlgn="base" hangingPunct="1">
              <a:spcBef>
                <a:spcPct val="0"/>
              </a:spcBef>
              <a:spcAft>
                <a:spcPct val="0"/>
              </a:spcAft>
              <a:defRPr lang="en-GB" sz="3200" b="0" noProof="0" dirty="0">
                <a:solidFill>
                  <a:schemeClr val="bg2"/>
                </a:solidFill>
                <a:latin typeface="+mj-lt"/>
                <a:ea typeface="+mj-ea"/>
                <a:cs typeface="+mj-cs"/>
              </a:defRPr>
            </a:lvl1pPr>
          </a:lstStyle>
          <a:p>
            <a:r>
              <a:rPr lang="en-GB" noProof="0"/>
              <a:t>Click to edit Master title text</a:t>
            </a:r>
          </a:p>
        </p:txBody>
      </p:sp>
      <p:sp>
        <p:nvSpPr>
          <p:cNvPr id="7" name="Content Placeholder 6"/>
          <p:cNvSpPr>
            <a:spLocks noGrp="1"/>
          </p:cNvSpPr>
          <p:nvPr>
            <p:ph sz="quarter" idx="10" hasCustomPrompt="1"/>
          </p:nvPr>
        </p:nvSpPr>
        <p:spPr>
          <a:xfrm>
            <a:off x="814918" y="1376363"/>
            <a:ext cx="11042649" cy="4860925"/>
          </a:xfrm>
        </p:spPr>
        <p:txBody>
          <a:bodyPr/>
          <a:lstStyle>
            <a:lvl1pPr>
              <a:defRPr lang="en-US" sz="2400" dirty="0">
                <a:solidFill>
                  <a:schemeClr val="tx1">
                    <a:lumMod val="65000"/>
                    <a:lumOff val="35000"/>
                  </a:schemeClr>
                </a:solidFill>
                <a:latin typeface="+mn-lt"/>
                <a:ea typeface="+mn-ea"/>
                <a:cs typeface="+mn-cs"/>
              </a:defRPr>
            </a:lvl1pPr>
          </a:lstStyle>
          <a:p>
            <a:pPr marL="357708" lvl="0"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pPr>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32874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b-headline + Content">
    <p:spTree>
      <p:nvGrpSpPr>
        <p:cNvPr id="1" name=""/>
        <p:cNvGrpSpPr/>
        <p:nvPr/>
      </p:nvGrpSpPr>
      <p:grpSpPr>
        <a:xfrm>
          <a:off x="0" y="0"/>
          <a:ext cx="0" cy="0"/>
          <a:chOff x="0" y="0"/>
          <a:chExt cx="0" cy="0"/>
        </a:xfrm>
      </p:grpSpPr>
      <p:sp>
        <p:nvSpPr>
          <p:cNvPr id="6" name="Rectangle 40"/>
          <p:cNvSpPr>
            <a:spLocks noGrp="1" noChangeArrowheads="1"/>
          </p:cNvSpPr>
          <p:nvPr>
            <p:ph type="subTitle" sz="quarter" idx="1" hasCustomPrompt="1"/>
          </p:nvPr>
        </p:nvSpPr>
        <p:spPr>
          <a:xfrm>
            <a:off x="817035" y="1376774"/>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800"/>
              </a:spcBef>
              <a:buFont typeface="Wingdings" pitchFamily="2" charset="2"/>
              <a:buNone/>
              <a:defRPr lang="en-GB" sz="2400" b="1" noProof="0" dirty="0">
                <a:solidFill>
                  <a:schemeClr val="tx1">
                    <a:lumMod val="65000"/>
                    <a:lumOff val="35000"/>
                  </a:schemeClr>
                </a:solidFill>
                <a:latin typeface="+mn-lt"/>
                <a:ea typeface="+mn-ea"/>
                <a:cs typeface="+mn-cs"/>
              </a:defRPr>
            </a:lvl1pPr>
          </a:lstStyle>
          <a:p>
            <a:pPr marL="0" lvl="0" indent="0" algn="l" rtl="0" eaLnBrk="1" fontAlgn="base" hangingPunct="1">
              <a:spcBef>
                <a:spcPts val="800"/>
              </a:spcBef>
              <a:spcAft>
                <a:spcPct val="0"/>
              </a:spcAft>
              <a:buClr>
                <a:schemeClr val="bg2"/>
              </a:buClr>
              <a:buSzPct val="80000"/>
              <a:buFont typeface="Wingdings" pitchFamily="2" charset="2"/>
              <a:buNone/>
              <a:tabLst>
                <a:tab pos="1650959" algn="l"/>
              </a:tabLst>
            </a:pPr>
            <a:r>
              <a:rPr lang="en-GB" noProof="0"/>
              <a:t>Click to edit Master subtitle text</a:t>
            </a:r>
          </a:p>
        </p:txBody>
      </p:sp>
      <p:sp>
        <p:nvSpPr>
          <p:cNvPr id="9" name="Content Placeholder 8"/>
          <p:cNvSpPr>
            <a:spLocks noGrp="1"/>
          </p:cNvSpPr>
          <p:nvPr>
            <p:ph sz="quarter" idx="19" hasCustomPrompt="1"/>
          </p:nvPr>
        </p:nvSpPr>
        <p:spPr>
          <a:xfrm>
            <a:off x="817035" y="1824375"/>
            <a:ext cx="11040533" cy="4412913"/>
          </a:xfrm>
          <a:prstGeom prst="rect">
            <a:avLst/>
          </a:prstGeom>
        </p:spPr>
        <p:txBody>
          <a:bodyPr/>
          <a:lstStyle>
            <a:lvl1pPr>
              <a:defRPr lang="en-US" sz="2400" dirty="0">
                <a:solidFill>
                  <a:schemeClr val="tx1">
                    <a:lumMod val="65000"/>
                    <a:lumOff val="35000"/>
                  </a:schemeClr>
                </a:solidFill>
                <a:latin typeface="+mn-lt"/>
                <a:ea typeface="+mn-ea"/>
                <a:cs typeface="+mn-cs"/>
              </a:defRPr>
            </a:lvl1pPr>
            <a:lvl2pPr>
              <a:defRPr lang="en-US" sz="2133" dirty="0">
                <a:solidFill>
                  <a:schemeClr val="tx1">
                    <a:lumMod val="65000"/>
                    <a:lumOff val="35000"/>
                  </a:schemeClr>
                </a:solidFill>
                <a:latin typeface="+mn-lt"/>
              </a:defRPr>
            </a:lvl2pPr>
            <a:lvl3pPr>
              <a:defRPr lang="en-US" sz="1867" dirty="0">
                <a:solidFill>
                  <a:schemeClr val="tx1">
                    <a:lumMod val="65000"/>
                    <a:lumOff val="35000"/>
                  </a:schemeClr>
                </a:solidFill>
                <a:latin typeface="+mn-lt"/>
              </a:defRPr>
            </a:lvl3pPr>
            <a:lvl4pPr>
              <a:defRPr lang="en-US" sz="1867" dirty="0">
                <a:solidFill>
                  <a:schemeClr val="tx1">
                    <a:lumMod val="65000"/>
                    <a:lumOff val="35000"/>
                  </a:schemeClr>
                </a:solidFill>
                <a:latin typeface="+mn-lt"/>
              </a:defRPr>
            </a:lvl4pPr>
          </a:lstStyle>
          <a:p>
            <a:pPr marL="357708" lvl="0"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pPr>
            <a:r>
              <a:rPr lang="en-US"/>
              <a:t>Click to edit Master text styles</a:t>
            </a:r>
          </a:p>
          <a:p>
            <a:pPr marL="728115" lvl="1"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pPr>
            <a:r>
              <a:rPr lang="en-US"/>
              <a:t>Second level</a:t>
            </a:r>
          </a:p>
          <a:p>
            <a:pPr marL="1113339" lvl="2" indent="-383108" algn="l" rtl="0" eaLnBrk="1" fontAlgn="base" hangingPunct="1">
              <a:spcBef>
                <a:spcPct val="25000"/>
              </a:spcBef>
              <a:spcAft>
                <a:spcPct val="0"/>
              </a:spcAft>
              <a:buClr>
                <a:schemeClr val="bg2"/>
              </a:buClr>
              <a:buFont typeface="Arial" panose="020B0604020202020204" pitchFamily="34" charset="0"/>
              <a:buChar char="–"/>
              <a:tabLst>
                <a:tab pos="1650959" algn="l"/>
              </a:tabLst>
            </a:pPr>
            <a:r>
              <a:rPr lang="en-US"/>
              <a:t>Third level</a:t>
            </a:r>
          </a:p>
          <a:p>
            <a:pPr marL="1471047" lvl="3" indent="-355591" algn="l" rtl="0" eaLnBrk="1" fontAlgn="base" hangingPunct="1">
              <a:spcBef>
                <a:spcPct val="25000"/>
              </a:spcBef>
              <a:spcAft>
                <a:spcPct val="0"/>
              </a:spcAft>
              <a:buClr>
                <a:schemeClr val="bg2"/>
              </a:buClr>
              <a:buFont typeface="Arial" charset="0"/>
              <a:buChar char="–"/>
              <a:tabLst>
                <a:tab pos="1650959" algn="l"/>
              </a:tabLst>
            </a:pPr>
            <a:r>
              <a:rPr lang="en-US"/>
              <a:t>Fourth level</a:t>
            </a:r>
          </a:p>
        </p:txBody>
      </p:sp>
      <p:sp>
        <p:nvSpPr>
          <p:cNvPr id="10" name="Title 9"/>
          <p:cNvSpPr>
            <a:spLocks noGrp="1"/>
          </p:cNvSpPr>
          <p:nvPr>
            <p:ph type="title" hasCustomPrompt="1"/>
          </p:nvPr>
        </p:nvSpPr>
        <p:spPr/>
        <p:txBody>
          <a:bodyPr/>
          <a:lstStyle/>
          <a:p>
            <a:r>
              <a:rPr lang="en-GB" noProof="0"/>
              <a:t>Click to edit Master title text</a:t>
            </a:r>
            <a:endParaRPr lang="en-GB"/>
          </a:p>
        </p:txBody>
      </p:sp>
    </p:spTree>
    <p:extLst>
      <p:ext uri="{BB962C8B-B14F-4D97-AF65-F5344CB8AC3E}">
        <p14:creationId xmlns:p14="http://schemas.microsoft.com/office/powerpoint/2010/main" val="2913979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Contents">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GB" noProof="0"/>
              <a:t>Click to edit Master title text</a:t>
            </a:r>
            <a:endParaRPr lang="en-GB"/>
          </a:p>
        </p:txBody>
      </p:sp>
      <p:sp>
        <p:nvSpPr>
          <p:cNvPr id="6" name="Content Placeholder 5"/>
          <p:cNvSpPr>
            <a:spLocks noGrp="1"/>
          </p:cNvSpPr>
          <p:nvPr>
            <p:ph sz="quarter" idx="21" hasCustomPrompt="1"/>
          </p:nvPr>
        </p:nvSpPr>
        <p:spPr>
          <a:xfrm>
            <a:off x="817032" y="1376773"/>
            <a:ext cx="5376000" cy="4860516"/>
          </a:xfrm>
        </p:spPr>
        <p:txBody>
          <a:bodyPr/>
          <a:lstStyle>
            <a:lvl1pPr>
              <a:defRPr>
                <a:solidFill>
                  <a:schemeClr val="tx1">
                    <a:lumMod val="65000"/>
                    <a:lumOff val="3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5"/>
          <p:cNvSpPr>
            <a:spLocks noGrp="1"/>
          </p:cNvSpPr>
          <p:nvPr>
            <p:ph sz="quarter" idx="22" hasCustomPrompt="1"/>
          </p:nvPr>
        </p:nvSpPr>
        <p:spPr>
          <a:xfrm>
            <a:off x="6480640" y="1376773"/>
            <a:ext cx="5376000" cy="4860516"/>
          </a:xfrm>
        </p:spPr>
        <p:txBody>
          <a:bodyPr/>
          <a:lstStyle>
            <a:lvl1pPr>
              <a:defRPr>
                <a:solidFill>
                  <a:schemeClr val="tx1">
                    <a:lumMod val="65000"/>
                    <a:lumOff val="3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75559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Headline + 2 Contents">
    <p:spTree>
      <p:nvGrpSpPr>
        <p:cNvPr id="1" name=""/>
        <p:cNvGrpSpPr/>
        <p:nvPr/>
      </p:nvGrpSpPr>
      <p:grpSpPr>
        <a:xfrm>
          <a:off x="0" y="0"/>
          <a:ext cx="0" cy="0"/>
          <a:chOff x="0" y="0"/>
          <a:chExt cx="0" cy="0"/>
        </a:xfrm>
      </p:grpSpPr>
      <p:sp>
        <p:nvSpPr>
          <p:cNvPr id="8" name="Content Placeholder 7"/>
          <p:cNvSpPr>
            <a:spLocks noGrp="1"/>
          </p:cNvSpPr>
          <p:nvPr>
            <p:ph sz="quarter" idx="22" hasCustomPrompt="1"/>
          </p:nvPr>
        </p:nvSpPr>
        <p:spPr>
          <a:xfrm>
            <a:off x="817032" y="1825200"/>
            <a:ext cx="5376000" cy="4412088"/>
          </a:xfrm>
        </p:spPr>
        <p:txBody>
          <a:bodyPr/>
          <a:lstStyle>
            <a:lvl1pPr>
              <a:defRPr sz="2400">
                <a:solidFill>
                  <a:schemeClr val="tx1">
                    <a:lumMod val="65000"/>
                    <a:lumOff val="35000"/>
                  </a:schemeClr>
                </a:solidFill>
              </a:defRPr>
            </a:lvl1pPr>
            <a:lvl2pPr>
              <a:defRPr sz="2133"/>
            </a:lvl2pPr>
            <a:lvl3pPr>
              <a:defRPr sz="1867"/>
            </a:lvl3pPr>
            <a:lvl4pPr>
              <a:defRPr sz="1867"/>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7"/>
          <p:cNvSpPr>
            <a:spLocks noGrp="1"/>
          </p:cNvSpPr>
          <p:nvPr>
            <p:ph sz="quarter" idx="23" hasCustomPrompt="1"/>
          </p:nvPr>
        </p:nvSpPr>
        <p:spPr>
          <a:xfrm>
            <a:off x="6480640" y="1825200"/>
            <a:ext cx="5376000" cy="4412088"/>
          </a:xfrm>
        </p:spPr>
        <p:txBody>
          <a:bodyPr/>
          <a:lstStyle>
            <a:lvl1pPr>
              <a:defRPr sz="2400">
                <a:solidFill>
                  <a:schemeClr val="tx1">
                    <a:lumMod val="65000"/>
                    <a:lumOff val="35000"/>
                  </a:schemeClr>
                </a:solidFill>
              </a:defRPr>
            </a:lvl1pPr>
            <a:lvl2pPr>
              <a:defRPr sz="2133"/>
            </a:lvl2pPr>
            <a:lvl3pPr>
              <a:defRPr sz="1867"/>
            </a:lvl3pPr>
            <a:lvl4pPr>
              <a:defRPr sz="1867"/>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hasCustomPrompt="1"/>
          </p:nvPr>
        </p:nvSpPr>
        <p:spPr/>
        <p:txBody>
          <a:bodyPr/>
          <a:lstStyle/>
          <a:p>
            <a:r>
              <a:rPr lang="en-GB" noProof="0"/>
              <a:t>Click to edit Master title text</a:t>
            </a:r>
            <a:endParaRPr lang="en-GB"/>
          </a:p>
        </p:txBody>
      </p:sp>
      <p:sp>
        <p:nvSpPr>
          <p:cNvPr id="7" name="Rectangle 40"/>
          <p:cNvSpPr>
            <a:spLocks noGrp="1" noChangeArrowheads="1"/>
          </p:cNvSpPr>
          <p:nvPr>
            <p:ph type="subTitle" sz="quarter" idx="1" hasCustomPrompt="1"/>
          </p:nvPr>
        </p:nvSpPr>
        <p:spPr>
          <a:xfrm>
            <a:off x="817035" y="1376774"/>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800"/>
              </a:spcBef>
              <a:buFont typeface="Wingdings" pitchFamily="2" charset="2"/>
              <a:buNone/>
              <a:defRPr sz="2400" b="1">
                <a:solidFill>
                  <a:schemeClr val="tx1">
                    <a:lumMod val="65000"/>
                    <a:lumOff val="35000"/>
                  </a:schemeClr>
                </a:solidFill>
              </a:defRPr>
            </a:lvl1pPr>
          </a:lstStyle>
          <a:p>
            <a:pPr lvl="0"/>
            <a:r>
              <a:rPr lang="en-GB" noProof="0"/>
              <a:t>Click to edit Master subtitle text</a:t>
            </a:r>
          </a:p>
        </p:txBody>
      </p:sp>
    </p:spTree>
    <p:extLst>
      <p:ext uri="{BB962C8B-B14F-4D97-AF65-F5344CB8AC3E}">
        <p14:creationId xmlns:p14="http://schemas.microsoft.com/office/powerpoint/2010/main" val="658683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GB" noProof="0"/>
              <a:t>Click to edit Master title text</a:t>
            </a:r>
            <a:endParaRPr lang="en-GB"/>
          </a:p>
        </p:txBody>
      </p:sp>
    </p:spTree>
    <p:extLst>
      <p:ext uri="{BB962C8B-B14F-4D97-AF65-F5344CB8AC3E}">
        <p14:creationId xmlns:p14="http://schemas.microsoft.com/office/powerpoint/2010/main" val="657717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text</a:t>
            </a:r>
            <a:endParaRPr lang="en-GB"/>
          </a:p>
        </p:txBody>
      </p:sp>
      <p:sp>
        <p:nvSpPr>
          <p:cNvPr id="3" name="Rectangle 40"/>
          <p:cNvSpPr>
            <a:spLocks noGrp="1" noChangeArrowheads="1"/>
          </p:cNvSpPr>
          <p:nvPr>
            <p:ph type="subTitle" sz="quarter" idx="1" hasCustomPrompt="1"/>
          </p:nvPr>
        </p:nvSpPr>
        <p:spPr>
          <a:xfrm>
            <a:off x="817035" y="1376774"/>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800"/>
              </a:spcBef>
              <a:buFont typeface="Wingdings" pitchFamily="2" charset="2"/>
              <a:buNone/>
              <a:defRPr sz="2400" b="1">
                <a:solidFill>
                  <a:schemeClr val="tx1">
                    <a:lumMod val="65000"/>
                    <a:lumOff val="35000"/>
                  </a:schemeClr>
                </a:solidFill>
              </a:defRPr>
            </a:lvl1pPr>
          </a:lstStyle>
          <a:p>
            <a:pPr lvl="0"/>
            <a:r>
              <a:rPr lang="en-GB" noProof="0"/>
              <a:t>Click to edit Master subtitle text</a:t>
            </a:r>
          </a:p>
        </p:txBody>
      </p:sp>
    </p:spTree>
    <p:extLst>
      <p:ext uri="{BB962C8B-B14F-4D97-AF65-F5344CB8AC3E}">
        <p14:creationId xmlns:p14="http://schemas.microsoft.com/office/powerpoint/2010/main" val="400270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540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816001" y="518325"/>
            <a:ext cx="11041567" cy="492443"/>
          </a:xfrm>
          <a:prstGeom prst="rect">
            <a:avLst/>
          </a:prstGeom>
        </p:spPr>
        <p:txBody>
          <a:bodyPr vert="horz" wrap="square" lIns="0" tIns="0" rIns="0" bIns="0" rtlCol="0" anchor="b">
            <a:spAutoFit/>
          </a:bodyPr>
          <a:lstStyle/>
          <a:p>
            <a:r>
              <a:rPr lang="en-GB" noProof="0"/>
              <a:t>Click to edit Master title text</a:t>
            </a:r>
          </a:p>
        </p:txBody>
      </p:sp>
      <p:sp>
        <p:nvSpPr>
          <p:cNvPr id="4" name="Text Placeholder 3"/>
          <p:cNvSpPr>
            <a:spLocks noGrp="1"/>
          </p:cNvSpPr>
          <p:nvPr>
            <p:ph type="body" idx="1"/>
          </p:nvPr>
        </p:nvSpPr>
        <p:spPr>
          <a:xfrm>
            <a:off x="814918" y="1376474"/>
            <a:ext cx="11042649" cy="4860815"/>
          </a:xfrm>
          <a:prstGeom prst="rect">
            <a:avLst/>
          </a:prstGeom>
        </p:spPr>
        <p:txBody>
          <a:bodyPr vert="horz" lIns="0" tIns="0" rIns="0" bIns="0" rtlCol="0">
            <a:noAutofit/>
          </a:bodyPr>
          <a:lstStyle/>
          <a:p>
            <a:pPr lvl="0"/>
            <a:r>
              <a:rPr lang="en-US"/>
              <a:t>Click to edit Master text styles</a:t>
            </a:r>
          </a:p>
          <a:p>
            <a:pPr marL="728115" lvl="1"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pPr>
            <a:r>
              <a:rPr lang="en-US"/>
              <a:t>Second level</a:t>
            </a:r>
          </a:p>
          <a:p>
            <a:pPr marL="1113339" lvl="2" indent="-383108" algn="l" rtl="0" eaLnBrk="1" fontAlgn="base" hangingPunct="1">
              <a:spcBef>
                <a:spcPct val="25000"/>
              </a:spcBef>
              <a:spcAft>
                <a:spcPct val="0"/>
              </a:spcAft>
              <a:buClr>
                <a:schemeClr val="bg2"/>
              </a:buClr>
              <a:buFont typeface="Arial" panose="020B0604020202020204" pitchFamily="34" charset="0"/>
              <a:buChar char="–"/>
              <a:tabLst>
                <a:tab pos="1650959" algn="l"/>
              </a:tabLst>
            </a:pPr>
            <a:r>
              <a:rPr lang="en-US"/>
              <a:t>Third level</a:t>
            </a:r>
          </a:p>
          <a:p>
            <a:pPr marL="1471047" lvl="3" indent="-355591" algn="l" rtl="0" eaLnBrk="1" fontAlgn="base" hangingPunct="1">
              <a:spcBef>
                <a:spcPct val="25000"/>
              </a:spcBef>
              <a:spcAft>
                <a:spcPct val="0"/>
              </a:spcAft>
              <a:buClr>
                <a:schemeClr val="bg2"/>
              </a:buClr>
              <a:buFont typeface="Arial" charset="0"/>
              <a:buChar char="–"/>
              <a:tabLst>
                <a:tab pos="1650959" algn="l"/>
              </a:tabLst>
            </a:pPr>
            <a:r>
              <a:rPr lang="en-US"/>
              <a:t>Fourth level</a:t>
            </a:r>
          </a:p>
        </p:txBody>
      </p:sp>
      <p:sp>
        <p:nvSpPr>
          <p:cNvPr id="5" name="Line 38"/>
          <p:cNvSpPr>
            <a:spLocks noChangeShapeType="1"/>
          </p:cNvSpPr>
          <p:nvPr/>
        </p:nvSpPr>
        <p:spPr bwMode="auto">
          <a:xfrm flipV="1">
            <a:off x="814917" y="1052737"/>
            <a:ext cx="11377083"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dirty="0"/>
          </a:p>
        </p:txBody>
      </p:sp>
    </p:spTree>
    <p:extLst>
      <p:ext uri="{BB962C8B-B14F-4D97-AF65-F5344CB8AC3E}">
        <p14:creationId xmlns:p14="http://schemas.microsoft.com/office/powerpoint/2010/main" val="1852134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dt="0"/>
  <p:txStyles>
    <p:titleStyle>
      <a:lvl1pPr algn="l" rtl="0" eaLnBrk="1" fontAlgn="base" hangingPunct="1">
        <a:spcBef>
          <a:spcPct val="0"/>
        </a:spcBef>
        <a:spcAft>
          <a:spcPct val="0"/>
        </a:spcAft>
        <a:defRPr lang="en-GB" sz="3200" b="0" noProof="0" dirty="0">
          <a:solidFill>
            <a:schemeClr val="bg2"/>
          </a:solidFill>
          <a:latin typeface="+mj-lt"/>
          <a:ea typeface="+mj-ea"/>
          <a:cs typeface="+mj-cs"/>
        </a:defRPr>
      </a:lvl1pPr>
      <a:lvl2pPr algn="l" rtl="0" eaLnBrk="1" fontAlgn="base" hangingPunct="1">
        <a:spcBef>
          <a:spcPct val="0"/>
        </a:spcBef>
        <a:spcAft>
          <a:spcPct val="0"/>
        </a:spcAft>
        <a:defRPr sz="3733" b="1">
          <a:solidFill>
            <a:schemeClr val="bg2"/>
          </a:solidFill>
          <a:latin typeface="Arial" charset="0"/>
        </a:defRPr>
      </a:lvl2pPr>
      <a:lvl3pPr algn="l" rtl="0" eaLnBrk="1" fontAlgn="base" hangingPunct="1">
        <a:spcBef>
          <a:spcPct val="0"/>
        </a:spcBef>
        <a:spcAft>
          <a:spcPct val="0"/>
        </a:spcAft>
        <a:defRPr sz="3733" b="1">
          <a:solidFill>
            <a:schemeClr val="bg2"/>
          </a:solidFill>
          <a:latin typeface="Arial" charset="0"/>
        </a:defRPr>
      </a:lvl3pPr>
      <a:lvl4pPr algn="l" rtl="0" eaLnBrk="1" fontAlgn="base" hangingPunct="1">
        <a:spcBef>
          <a:spcPct val="0"/>
        </a:spcBef>
        <a:spcAft>
          <a:spcPct val="0"/>
        </a:spcAft>
        <a:defRPr sz="3733" b="1">
          <a:solidFill>
            <a:schemeClr val="bg2"/>
          </a:solidFill>
          <a:latin typeface="Arial" charset="0"/>
        </a:defRPr>
      </a:lvl4pPr>
      <a:lvl5pPr algn="l" rtl="0" eaLnBrk="1" fontAlgn="base" hangingPunct="1">
        <a:spcBef>
          <a:spcPct val="0"/>
        </a:spcBef>
        <a:spcAft>
          <a:spcPct val="0"/>
        </a:spcAft>
        <a:defRPr sz="3733" b="1">
          <a:solidFill>
            <a:schemeClr val="bg2"/>
          </a:solidFill>
          <a:latin typeface="Arial" charset="0"/>
        </a:defRPr>
      </a:lvl5pPr>
      <a:lvl6pPr marL="609585" algn="l" rtl="0" eaLnBrk="1" fontAlgn="base" hangingPunct="1">
        <a:spcBef>
          <a:spcPct val="0"/>
        </a:spcBef>
        <a:spcAft>
          <a:spcPct val="0"/>
        </a:spcAft>
        <a:defRPr sz="3733" b="1">
          <a:solidFill>
            <a:schemeClr val="bg2"/>
          </a:solidFill>
          <a:latin typeface="Arial" charset="0"/>
        </a:defRPr>
      </a:lvl6pPr>
      <a:lvl7pPr marL="1219170" algn="l" rtl="0" eaLnBrk="1" fontAlgn="base" hangingPunct="1">
        <a:spcBef>
          <a:spcPct val="0"/>
        </a:spcBef>
        <a:spcAft>
          <a:spcPct val="0"/>
        </a:spcAft>
        <a:defRPr sz="3733" b="1">
          <a:solidFill>
            <a:schemeClr val="bg2"/>
          </a:solidFill>
          <a:latin typeface="Arial" charset="0"/>
        </a:defRPr>
      </a:lvl7pPr>
      <a:lvl8pPr marL="1828754" algn="l" rtl="0" eaLnBrk="1" fontAlgn="base" hangingPunct="1">
        <a:spcBef>
          <a:spcPct val="0"/>
        </a:spcBef>
        <a:spcAft>
          <a:spcPct val="0"/>
        </a:spcAft>
        <a:defRPr sz="3733" b="1">
          <a:solidFill>
            <a:schemeClr val="bg2"/>
          </a:solidFill>
          <a:latin typeface="Arial" charset="0"/>
        </a:defRPr>
      </a:lvl8pPr>
      <a:lvl9pPr marL="2438339" algn="l" rtl="0" eaLnBrk="1" fontAlgn="base" hangingPunct="1">
        <a:spcBef>
          <a:spcPct val="0"/>
        </a:spcBef>
        <a:spcAft>
          <a:spcPct val="0"/>
        </a:spcAft>
        <a:defRPr sz="3733" b="1">
          <a:solidFill>
            <a:schemeClr val="bg2"/>
          </a:solidFill>
          <a:latin typeface="Arial" charset="0"/>
        </a:defRPr>
      </a:lvl9pPr>
    </p:titleStyle>
    <p:body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hyperlink" Target="http://www.swissmedic.ch/"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2" Type="http://schemas.openxmlformats.org/officeDocument/2006/relationships/hyperlink" Target="http://www.swissmedicinfo.ch/"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hyperlink" Target="https://doi.org/10.1016/j.mayocp.2021.04.026" TargetMode="External"/><Relationship Id="rId10" Type="http://schemas.openxmlformats.org/officeDocument/2006/relationships/image" Target="../media/image19.jpeg"/><Relationship Id="rId4" Type="http://schemas.openxmlformats.org/officeDocument/2006/relationships/image" Target="../media/image14.png"/><Relationship Id="rId9" Type="http://schemas.openxmlformats.org/officeDocument/2006/relationships/image" Target="../media/image18.jpe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9D30699E-D098-4208-B451-96E279BE814A}"/>
              </a:ext>
            </a:extLst>
          </p:cNvPr>
          <p:cNvSpPr>
            <a:spLocks noGrp="1"/>
          </p:cNvSpPr>
          <p:nvPr>
            <p:ph type="subTitle" sz="quarter" idx="1"/>
          </p:nvPr>
        </p:nvSpPr>
        <p:spPr>
          <a:xfrm>
            <a:off x="817034" y="3609976"/>
            <a:ext cx="9935633" cy="1083374"/>
          </a:xfrm>
        </p:spPr>
        <p:txBody>
          <a:bodyPr/>
          <a:lstStyle/>
          <a:p>
            <a:r>
              <a:rPr lang="fr-CH"/>
              <a:t>Le rivaroxaban dans le traitement des CAT</a:t>
            </a:r>
          </a:p>
          <a:p>
            <a:endParaRPr lang="fr-CH" dirty="0"/>
          </a:p>
        </p:txBody>
      </p:sp>
      <p:sp>
        <p:nvSpPr>
          <p:cNvPr id="3" name="Titel 2">
            <a:extLst>
              <a:ext uri="{FF2B5EF4-FFF2-40B4-BE49-F238E27FC236}">
                <a16:creationId xmlns:a16="http://schemas.microsoft.com/office/drawing/2014/main" id="{60E54771-0669-48E8-A698-2278B3868851}"/>
              </a:ext>
            </a:extLst>
          </p:cNvPr>
          <p:cNvSpPr>
            <a:spLocks noGrp="1"/>
          </p:cNvSpPr>
          <p:nvPr>
            <p:ph type="title"/>
          </p:nvPr>
        </p:nvSpPr>
        <p:spPr>
          <a:xfrm>
            <a:off x="817034" y="2153101"/>
            <a:ext cx="9935633" cy="1148904"/>
          </a:xfrm>
        </p:spPr>
        <p:txBody>
          <a:bodyPr/>
          <a:lstStyle/>
          <a:p>
            <a:r>
              <a:rPr lang="fr-CH"/>
              <a:t>Thrombose associée à un cancer </a:t>
            </a:r>
            <a:br/>
            <a:r>
              <a:rPr lang="fr-CH"/>
              <a:t>(Cancer-associated Thrombosis – CAT)</a:t>
            </a:r>
            <a:endParaRPr lang="fr-CH" dirty="0"/>
          </a:p>
        </p:txBody>
      </p:sp>
      <p:sp>
        <p:nvSpPr>
          <p:cNvPr id="4" name="Textfeld 3">
            <a:extLst>
              <a:ext uri="{FF2B5EF4-FFF2-40B4-BE49-F238E27FC236}">
                <a16:creationId xmlns:a16="http://schemas.microsoft.com/office/drawing/2014/main" id="{B76324EC-D22B-4C85-9749-FA245B670204}"/>
              </a:ext>
            </a:extLst>
          </p:cNvPr>
          <p:cNvSpPr txBox="1"/>
          <p:nvPr/>
        </p:nvSpPr>
        <p:spPr>
          <a:xfrm>
            <a:off x="224589" y="6285273"/>
            <a:ext cx="3064043" cy="279180"/>
          </a:xfrm>
          <a:prstGeom prst="rect">
            <a:avLst/>
          </a:prstGeom>
          <a:noFill/>
        </p:spPr>
        <p:txBody>
          <a:bodyPr wrap="square" lIns="90000" tIns="46800" rIns="90000" bIns="46800" rtlCol="0" anchor="ctr">
            <a:spAutoFit/>
          </a:bodyPr>
          <a:lstStyle/>
          <a:p>
            <a:r>
              <a:rPr lang="fr-CH" sz="1200" dirty="0"/>
              <a:t>PP-XAR-CH-0611-2_11.2023 </a:t>
            </a:r>
            <a:endParaRPr lang="fr-CH" sz="1200" dirty="0">
              <a:solidFill>
                <a:schemeClr val="tx1">
                  <a:lumMod val="65000"/>
                  <a:lumOff val="35000"/>
                </a:schemeClr>
              </a:solidFill>
            </a:endParaRPr>
          </a:p>
        </p:txBody>
      </p:sp>
    </p:spTree>
    <p:extLst>
      <p:ext uri="{BB962C8B-B14F-4D97-AF65-F5344CB8AC3E}">
        <p14:creationId xmlns:p14="http://schemas.microsoft.com/office/powerpoint/2010/main" val="1384971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43F15-83B1-4D46-98EC-BD6357FDE714}"/>
              </a:ext>
            </a:extLst>
          </p:cNvPr>
          <p:cNvSpPr>
            <a:spLocks noGrp="1"/>
          </p:cNvSpPr>
          <p:nvPr>
            <p:ph type="title"/>
          </p:nvPr>
        </p:nvSpPr>
        <p:spPr>
          <a:xfrm>
            <a:off x="816001" y="148996"/>
            <a:ext cx="11041567" cy="861774"/>
          </a:xfrm>
        </p:spPr>
        <p:txBody>
          <a:bodyPr/>
          <a:lstStyle/>
          <a:p>
            <a:r>
              <a:rPr lang="fr-CH" sz="2800" dirty="0"/>
              <a:t>COSIMO : Étude non interventionnelle de phase IV sur la satisfaction de patients avec TEV et tumeur active concernant leur traitement</a:t>
            </a:r>
          </a:p>
        </p:txBody>
      </p:sp>
      <p:sp>
        <p:nvSpPr>
          <p:cNvPr id="5" name="Subtitle 4">
            <a:extLst>
              <a:ext uri="{FF2B5EF4-FFF2-40B4-BE49-F238E27FC236}">
                <a16:creationId xmlns:a16="http://schemas.microsoft.com/office/drawing/2014/main" id="{E438E93C-D663-446C-8F07-34A6B224EAEA}"/>
              </a:ext>
            </a:extLst>
          </p:cNvPr>
          <p:cNvSpPr>
            <a:spLocks noGrp="1"/>
          </p:cNvSpPr>
          <p:nvPr>
            <p:ph sz="quarter" idx="10"/>
          </p:nvPr>
        </p:nvSpPr>
        <p:spPr>
          <a:xfrm>
            <a:off x="802806" y="1382419"/>
            <a:ext cx="11042649" cy="4860925"/>
          </a:xfrm>
        </p:spPr>
        <p:txBody>
          <a:bodyPr/>
          <a:lstStyle/>
          <a:p>
            <a:r>
              <a:rPr lang="fr-CH"/>
              <a:t>Les scores d’accablement ACTS ont montré une </a:t>
            </a:r>
            <a:r>
              <a:rPr lang="fr-CH" b="1"/>
              <a:t>amélioration significative</a:t>
            </a:r>
            <a:r>
              <a:rPr lang="fr-CH"/>
              <a:t> à 4 semaines, 3 et 6 mois</a:t>
            </a:r>
            <a:r>
              <a:rPr lang="fr-CH" baseline="30000"/>
              <a:t>1</a:t>
            </a:r>
            <a:endParaRPr lang="fr-CH" sz="2000" dirty="0"/>
          </a:p>
          <a:p>
            <a:r>
              <a:rPr lang="fr-CH" sz="2000" dirty="0"/>
              <a:t>L'analyse de sécurité montre que </a:t>
            </a:r>
            <a:r>
              <a:rPr lang="fr-CH" sz="2000" b="1" dirty="0"/>
              <a:t>96.6% des patients</a:t>
            </a:r>
            <a:r>
              <a:rPr lang="fr-CH" sz="2000" dirty="0"/>
              <a:t> sont passés du traitement par HBPM au rivaroxaban</a:t>
            </a:r>
            <a:r>
              <a:rPr lang="fr-CH" sz="2000" baseline="30000" dirty="0"/>
              <a:t>2</a:t>
            </a:r>
            <a:endParaRPr lang="fr-CH" sz="2000" dirty="0"/>
          </a:p>
          <a:p>
            <a:r>
              <a:rPr lang="fr-CH" sz="2000" dirty="0"/>
              <a:t>Les patients qui sont passés du traitement standard au rivaroxaban</a:t>
            </a:r>
            <a:r>
              <a:rPr lang="fr-CH" sz="2000" baseline="30000" dirty="0"/>
              <a:t>1</a:t>
            </a:r>
          </a:p>
          <a:p>
            <a:pPr lvl="1"/>
            <a:r>
              <a:rPr lang="fr-CH" sz="2000" dirty="0"/>
              <a:t>ont vu leur </a:t>
            </a:r>
            <a:r>
              <a:rPr lang="fr-CH" sz="2000" b="1" dirty="0"/>
              <a:t>satisfaction relative au traitement augmenter de manière continue</a:t>
            </a:r>
            <a:r>
              <a:rPr lang="fr-CH" sz="2000" dirty="0"/>
              <a:t> par rapport aux patients qui ont continué le traitement standard,</a:t>
            </a:r>
          </a:p>
          <a:p>
            <a:pPr lvl="1"/>
            <a:r>
              <a:rPr lang="fr-CH" sz="2000" dirty="0"/>
              <a:t>ont signalé une</a:t>
            </a:r>
            <a:r>
              <a:rPr lang="fr-CH" sz="2000" b="1" dirty="0"/>
              <a:t> diminution de la gêne </a:t>
            </a:r>
            <a:r>
              <a:rPr lang="fr-CH" sz="2000" dirty="0"/>
              <a:t>causée par les bleus, l'inconfort, la faible facilité d'utilisation et les frustrations ou inquiétudes généralement associées à la prise d'anticoagulants,</a:t>
            </a:r>
          </a:p>
          <a:p>
            <a:pPr lvl="1"/>
            <a:r>
              <a:rPr lang="fr-CH" sz="2000" dirty="0"/>
              <a:t>ont indiqué une préférence pour l'anticoagulation orale,</a:t>
            </a:r>
          </a:p>
          <a:p>
            <a:pPr lvl="1"/>
            <a:r>
              <a:rPr lang="fr-CH" sz="2000" dirty="0"/>
              <a:t>présentaient de </a:t>
            </a:r>
            <a:r>
              <a:rPr lang="fr-CH" sz="2000" b="1" dirty="0"/>
              <a:t>faibles taux </a:t>
            </a:r>
            <a:r>
              <a:rPr lang="fr-CH" sz="2000" dirty="0"/>
              <a:t>de récidive de TEV et de faibles taux (tolérables) d'hémorragies sévères.*</a:t>
            </a:r>
            <a:br/>
            <a:endParaRPr lang="fr-CH" sz="2000" dirty="0"/>
          </a:p>
        </p:txBody>
      </p:sp>
      <p:sp>
        <p:nvSpPr>
          <p:cNvPr id="7" name="Rechteck 6">
            <a:extLst>
              <a:ext uri="{FF2B5EF4-FFF2-40B4-BE49-F238E27FC236}">
                <a16:creationId xmlns:a16="http://schemas.microsoft.com/office/drawing/2014/main" id="{69AE8777-FCE3-4C1B-A58A-FA198DF7C256}"/>
              </a:ext>
            </a:extLst>
          </p:cNvPr>
          <p:cNvSpPr/>
          <p:nvPr/>
        </p:nvSpPr>
        <p:spPr>
          <a:xfrm>
            <a:off x="803275" y="6285757"/>
            <a:ext cx="9000000" cy="450123"/>
          </a:xfrm>
          <a:prstGeom prst="rect">
            <a:avLst/>
          </a:prstGeom>
        </p:spPr>
        <p:txBody>
          <a:bodyPr wrap="square" lIns="0" tIns="0" rIns="0" bIns="0" anchor="b" anchorCtr="0">
            <a:spAutoFit/>
          </a:bodyPr>
          <a:lstStyle/>
          <a:p>
            <a:pPr fontAlgn="base">
              <a:spcBef>
                <a:spcPct val="25000"/>
              </a:spcBef>
              <a:spcAft>
                <a:spcPct val="0"/>
              </a:spcAft>
              <a:buClr>
                <a:srgbClr val="3961AC"/>
              </a:buClr>
              <a:buSzPct val="80000"/>
              <a:tabLst>
                <a:tab pos="1650959" algn="l"/>
              </a:tabLst>
            </a:pPr>
            <a:r>
              <a:rPr lang="fr-CH" sz="900" dirty="0">
                <a:solidFill>
                  <a:srgbClr val="000000">
                    <a:lumMod val="65000"/>
                    <a:lumOff val="35000"/>
                  </a:srgbClr>
                </a:solidFill>
              </a:rPr>
              <a:t>*50% des hémorragies sévères sont survenues chez des patients atteints d'un cancer gastro-intestinal primaire</a:t>
            </a:r>
          </a:p>
          <a:p>
            <a:pPr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ACTS = Anti-Clot Treatment Scale, CAT= Cancer Associated Trombosis, HBPM = héparines de bas poids moléculaire, TEV = thromboembolie veineuse</a:t>
            </a:r>
          </a:p>
          <a:p>
            <a:r>
              <a:rPr lang="fr-CH" sz="900" dirty="0">
                <a:solidFill>
                  <a:srgbClr val="000000">
                    <a:lumMod val="65000"/>
                    <a:lumOff val="35000"/>
                  </a:srgbClr>
                </a:solidFill>
              </a:rPr>
              <a:t>1. </a:t>
            </a:r>
            <a:r>
              <a:rPr lang="fr-CH" sz="900" kern="0" dirty="0">
                <a:solidFill>
                  <a:srgbClr val="000000">
                    <a:lumMod val="65000"/>
                    <a:lumOff val="35000"/>
                  </a:srgbClr>
                </a:solidFill>
              </a:rPr>
              <a:t>Cohen A </a:t>
            </a:r>
            <a:r>
              <a:rPr lang="fr-CH" sz="900" i="1" kern="0" dirty="0">
                <a:solidFill>
                  <a:srgbClr val="000000">
                    <a:lumMod val="65000"/>
                    <a:lumOff val="35000"/>
                  </a:srgbClr>
                </a:solidFill>
              </a:rPr>
              <a:t>et al. T</a:t>
            </a:r>
            <a:r>
              <a:rPr lang="fr-CH" sz="900" kern="0" dirty="0">
                <a:solidFill>
                  <a:srgbClr val="000000">
                    <a:lumMod val="65000"/>
                    <a:lumOff val="35000"/>
                  </a:srgbClr>
                </a:solidFill>
              </a:rPr>
              <a:t>hromres.2021.06.021, 2. </a:t>
            </a:r>
            <a:r>
              <a:rPr lang="fr-CH" sz="900" dirty="0">
                <a:solidFill>
                  <a:srgbClr val="000000">
                    <a:lumMod val="65000"/>
                    <a:lumOff val="35000"/>
                  </a:srgbClr>
                </a:solidFill>
                <a:latin typeface="Arial" charset="0"/>
              </a:rPr>
              <a:t>Cohen AT </a:t>
            </a:r>
            <a:r>
              <a:rPr lang="fr-CH" sz="900" i="1" dirty="0">
                <a:solidFill>
                  <a:srgbClr val="000000">
                    <a:lumMod val="65000"/>
                    <a:lumOff val="35000"/>
                  </a:srgbClr>
                </a:solidFill>
                <a:latin typeface="Arial" charset="0"/>
              </a:rPr>
              <a:t>et al</a:t>
            </a:r>
            <a:r>
              <a:rPr lang="fr-CH" sz="900" dirty="0">
                <a:solidFill>
                  <a:srgbClr val="000000">
                    <a:lumMod val="65000"/>
                    <a:lumOff val="35000"/>
                  </a:srgbClr>
                </a:solidFill>
                <a:latin typeface="Arial" charset="0"/>
              </a:rPr>
              <a:t>, ESMO 2019: Poster 1774P</a:t>
            </a:r>
          </a:p>
        </p:txBody>
      </p:sp>
      <p:pic>
        <p:nvPicPr>
          <p:cNvPr id="6" name="Grafik 5" descr="Ein Bild, das Person, drinnen, Wand, Kleidung enthält.&#10;&#10;Automatisch generierte Beschreibung">
            <a:extLst>
              <a:ext uri="{FF2B5EF4-FFF2-40B4-BE49-F238E27FC236}">
                <a16:creationId xmlns:a16="http://schemas.microsoft.com/office/drawing/2014/main" id="{4E7040CF-6815-324F-9D83-52CC809A3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spTree>
    <p:extLst>
      <p:ext uri="{BB962C8B-B14F-4D97-AF65-F5344CB8AC3E}">
        <p14:creationId xmlns:p14="http://schemas.microsoft.com/office/powerpoint/2010/main" val="774365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10"/>
          <p:cNvSpPr>
            <a:spLocks noGrp="1" noChangeArrowheads="1"/>
          </p:cNvSpPr>
          <p:nvPr>
            <p:ph type="title"/>
          </p:nvPr>
        </p:nvSpPr>
        <p:spPr>
          <a:xfrm>
            <a:off x="816001" y="272104"/>
            <a:ext cx="11375999" cy="738664"/>
          </a:xfrm>
        </p:spPr>
        <p:txBody>
          <a:bodyPr/>
          <a:lstStyle/>
          <a:p>
            <a:r>
              <a:rPr lang="fr-CH" sz="2400"/>
              <a:t>Preuves empiriques : Mayo Thrombophilia Clinic : Rivaroxaban, apixaban ou HBPM pour le traitement de thromboses associées au cancer</a:t>
            </a:r>
          </a:p>
        </p:txBody>
      </p:sp>
      <p:sp>
        <p:nvSpPr>
          <p:cNvPr id="11" name="Rechteck 10">
            <a:extLst>
              <a:ext uri="{FF2B5EF4-FFF2-40B4-BE49-F238E27FC236}">
                <a16:creationId xmlns:a16="http://schemas.microsoft.com/office/drawing/2014/main" id="{81EBB641-8801-4CE1-AA30-791286473414}"/>
              </a:ext>
            </a:extLst>
          </p:cNvPr>
          <p:cNvSpPr/>
          <p:nvPr/>
        </p:nvSpPr>
        <p:spPr>
          <a:xfrm>
            <a:off x="803275" y="6229441"/>
            <a:ext cx="11375999" cy="623248"/>
          </a:xfrm>
          <a:prstGeom prst="rect">
            <a:avLst/>
          </a:prstGeom>
        </p:spPr>
        <p:txBody>
          <a:bodyPr wrap="square" lIns="0" tIns="0" rIns="0" bIns="0" anchor="b" anchorCtr="0">
            <a:spAutoFit/>
          </a:bodyPr>
          <a:lstStyle/>
          <a:p>
            <a:pPr fontAlgn="base">
              <a:spcBef>
                <a:spcPct val="25000"/>
              </a:spcBef>
              <a:spcAft>
                <a:spcPct val="0"/>
              </a:spcAft>
              <a:buClr>
                <a:srgbClr val="3961AC"/>
              </a:buClr>
              <a:buSzPct val="80000"/>
              <a:tabLst>
                <a:tab pos="1650959" algn="l"/>
              </a:tabLst>
            </a:pPr>
            <a:r>
              <a:rPr lang="fr-CH" sz="900" dirty="0">
                <a:solidFill>
                  <a:srgbClr val="000000">
                    <a:lumMod val="65000"/>
                    <a:lumOff val="35000"/>
                  </a:srgbClr>
                </a:solidFill>
              </a:rPr>
              <a:t>Les sites des lésions hémorragiques les plus fréquents étaient le tractus gastro-intestinal et le tractus urogénital. </a:t>
            </a:r>
            <a:br>
              <a:rPr dirty="0"/>
            </a:br>
            <a:r>
              <a:rPr lang="fr-CH" sz="900" dirty="0">
                <a:solidFill>
                  <a:srgbClr val="000000">
                    <a:lumMod val="65000"/>
                    <a:lumOff val="35000"/>
                  </a:srgbClr>
                </a:solidFill>
              </a:rPr>
              <a:t>Trois patients traités par apixaban et deux par énoxaparine sont décédés d'une hémorragie intracrânienne de la tumeur. Aucun décès dû à une récidive de TEV n'a été signalé.</a:t>
            </a:r>
          </a:p>
          <a:p>
            <a:pPr fontAlgn="base">
              <a:spcBef>
                <a:spcPct val="25000"/>
              </a:spcBef>
              <a:spcAft>
                <a:spcPct val="0"/>
              </a:spcAft>
              <a:buClr>
                <a:srgbClr val="3961AC"/>
              </a:buClr>
              <a:buSzPct val="80000"/>
              <a:tabLst>
                <a:tab pos="1650959" algn="l"/>
              </a:tabLst>
            </a:pPr>
            <a:r>
              <a:rPr lang="fr-CH" sz="900" dirty="0">
                <a:solidFill>
                  <a:srgbClr val="000000">
                    <a:lumMod val="65000"/>
                    <a:lumOff val="35000"/>
                  </a:srgbClr>
                </a:solidFill>
              </a:rPr>
              <a:t>TEV = thromboembolie veineuse, CAT= Cancer Associated Thrombosis, HBPM = héparines de bas poids moléculaire, HR= </a:t>
            </a:r>
            <a:r>
              <a:rPr lang="fr-CH" sz="900" dirty="0" err="1">
                <a:solidFill>
                  <a:srgbClr val="000000">
                    <a:lumMod val="65000"/>
                    <a:lumOff val="35000"/>
                  </a:srgbClr>
                </a:solidFill>
              </a:rPr>
              <a:t>hazard</a:t>
            </a:r>
            <a:r>
              <a:rPr lang="fr-CH" sz="900" dirty="0">
                <a:solidFill>
                  <a:srgbClr val="000000">
                    <a:lumMod val="65000"/>
                    <a:lumOff val="35000"/>
                  </a:srgbClr>
                </a:solidFill>
              </a:rPr>
              <a:t> ratio, </a:t>
            </a:r>
            <a:r>
              <a:rPr lang="fr-CH" sz="900" dirty="0">
                <a:solidFill>
                  <a:schemeClr val="tx1">
                    <a:lumMod val="65000"/>
                    <a:lumOff val="35000"/>
                  </a:schemeClr>
                </a:solidFill>
              </a:rPr>
              <a:t>IC = intervalle de confiance</a:t>
            </a:r>
            <a:endParaRPr lang="fr-CH" sz="900" dirty="0">
              <a:solidFill>
                <a:srgbClr val="000000">
                  <a:lumMod val="65000"/>
                  <a:lumOff val="35000"/>
                </a:srgbClr>
              </a:solidFill>
            </a:endParaRPr>
          </a:p>
          <a:p>
            <a:pPr fontAlgn="base">
              <a:spcBef>
                <a:spcPct val="25000"/>
              </a:spcBef>
              <a:spcAft>
                <a:spcPct val="0"/>
              </a:spcAft>
              <a:buClr>
                <a:srgbClr val="3961AC"/>
              </a:buClr>
              <a:buSzPct val="80000"/>
              <a:tabLst>
                <a:tab pos="1650959" algn="l"/>
              </a:tabLst>
            </a:pPr>
            <a:r>
              <a:rPr lang="fr-CH" sz="900" dirty="0" err="1">
                <a:solidFill>
                  <a:srgbClr val="000000">
                    <a:lumMod val="65000"/>
                    <a:lumOff val="35000"/>
                  </a:srgbClr>
                </a:solidFill>
              </a:rPr>
              <a:t>Wysokinski</a:t>
            </a:r>
            <a:r>
              <a:rPr lang="fr-CH" sz="900" dirty="0">
                <a:solidFill>
                  <a:srgbClr val="000000">
                    <a:lumMod val="65000"/>
                    <a:lumOff val="35000"/>
                  </a:srgbClr>
                </a:solidFill>
              </a:rPr>
              <a:t> WE et al, Am J </a:t>
            </a:r>
            <a:r>
              <a:rPr lang="fr-CH" sz="900" dirty="0" err="1">
                <a:solidFill>
                  <a:srgbClr val="000000">
                    <a:lumMod val="65000"/>
                    <a:lumOff val="35000"/>
                  </a:srgbClr>
                </a:solidFill>
              </a:rPr>
              <a:t>Hematol</a:t>
            </a:r>
            <a:r>
              <a:rPr lang="fr-CH" sz="900" dirty="0">
                <a:solidFill>
                  <a:srgbClr val="000000">
                    <a:lumMod val="65000"/>
                    <a:lumOff val="35000"/>
                  </a:srgbClr>
                </a:solidFill>
              </a:rPr>
              <a:t> 2019;94:1185–1192</a:t>
            </a:r>
          </a:p>
        </p:txBody>
      </p:sp>
      <p:graphicFrame>
        <p:nvGraphicFramePr>
          <p:cNvPr id="13" name="Content Placeholder 5">
            <a:extLst>
              <a:ext uri="{FF2B5EF4-FFF2-40B4-BE49-F238E27FC236}">
                <a16:creationId xmlns:a16="http://schemas.microsoft.com/office/drawing/2014/main" id="{B93F87AF-A4ED-4D8B-920A-FE861B3289A5}"/>
              </a:ext>
            </a:extLst>
          </p:cNvPr>
          <p:cNvGraphicFramePr>
            <a:graphicFrameLocks noGrp="1"/>
          </p:cNvGraphicFramePr>
          <p:nvPr>
            <p:ph sz="quarter" idx="23"/>
            <p:extLst>
              <p:ext uri="{D42A27DB-BD31-4B8C-83A1-F6EECF244321}">
                <p14:modId xmlns:p14="http://schemas.microsoft.com/office/powerpoint/2010/main" val="1633460908"/>
              </p:ext>
            </p:extLst>
          </p:nvPr>
        </p:nvGraphicFramePr>
        <p:xfrm>
          <a:off x="7761771" y="2488075"/>
          <a:ext cx="3256892" cy="3211316"/>
        </p:xfrm>
        <a:graphic>
          <a:graphicData uri="http://schemas.openxmlformats.org/drawingml/2006/table">
            <a:tbl>
              <a:tblPr firstRow="1" bandRow="1">
                <a:tableStyleId>{9D7B26C5-4107-4FEC-AEDC-1716B250A1EF}</a:tableStyleId>
              </a:tblPr>
              <a:tblGrid>
                <a:gridCol w="1449341">
                  <a:extLst>
                    <a:ext uri="{9D8B030D-6E8A-4147-A177-3AD203B41FA5}">
                      <a16:colId xmlns:a16="http://schemas.microsoft.com/office/drawing/2014/main" val="3920211236"/>
                    </a:ext>
                  </a:extLst>
                </a:gridCol>
                <a:gridCol w="1807551">
                  <a:extLst>
                    <a:ext uri="{9D8B030D-6E8A-4147-A177-3AD203B41FA5}">
                      <a16:colId xmlns:a16="http://schemas.microsoft.com/office/drawing/2014/main" val="3181931650"/>
                    </a:ext>
                  </a:extLst>
                </a:gridCol>
              </a:tblGrid>
              <a:tr h="531962">
                <a:tc rowSpan="2">
                  <a:txBody>
                    <a:bodyPr/>
                    <a:lstStyle/>
                    <a:p>
                      <a:endParaRPr lang="en-GB" sz="1000" dirty="0">
                        <a:solidFill>
                          <a:srgbClr val="565655"/>
                        </a:solidFill>
                      </a:endParaRPr>
                    </a:p>
                  </a:txBody>
                  <a:tcPr>
                    <a:lnB w="12700" cap="flat" cmpd="sng" algn="ctr">
                      <a:solidFill>
                        <a:schemeClr val="tx1"/>
                      </a:solidFill>
                      <a:prstDash val="solid"/>
                      <a:round/>
                      <a:headEnd type="none" w="med" len="med"/>
                      <a:tailEnd type="none" w="med" len="med"/>
                    </a:lnB>
                    <a:solidFill>
                      <a:schemeClr val="bg2"/>
                    </a:solidFill>
                  </a:tcPr>
                </a:tc>
                <a:tc>
                  <a:txBody>
                    <a:bodyPr/>
                    <a:lstStyle/>
                    <a:p>
                      <a:pPr algn="ctr"/>
                      <a:br/>
                      <a:r>
                        <a:rPr lang="en-GB" sz="1000" b="1" i="0" dirty="0">
                          <a:solidFill>
                            <a:schemeClr val="bg1"/>
                          </a:solidFill>
                        </a:rPr>
                        <a:t>Rivaroxaban vs HBPM</a:t>
                      </a:r>
                    </a:p>
                  </a:txBody>
                  <a:tcPr>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67840106"/>
                  </a:ext>
                </a:extLst>
              </a:tr>
              <a:tr h="357524">
                <a:tc vMerge="1">
                  <a:txBody>
                    <a:bodyPr/>
                    <a:lstStyle/>
                    <a:p>
                      <a:endParaRPr lang="fr-FR"/>
                    </a:p>
                  </a:txBody>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00" b="1" i="0" dirty="0">
                          <a:solidFill>
                            <a:schemeClr val="bg1"/>
                          </a:solidFill>
                        </a:rPr>
                        <a:t>HR (95% IC); valeur 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46018183"/>
                  </a:ext>
                </a:extLst>
              </a:tr>
              <a:tr h="561048">
                <a:tc>
                  <a:txBody>
                    <a:bodyPr/>
                    <a:lstStyle/>
                    <a:p>
                      <a:r>
                        <a:rPr lang="de-CH" sz="1000" noProof="0">
                          <a:solidFill>
                            <a:srgbClr val="565655"/>
                          </a:solidFill>
                        </a:rPr>
                        <a:t>Récidives de TEV</a:t>
                      </a:r>
                    </a:p>
                  </a:txBody>
                  <a:tcPr anchor="ctr">
                    <a:lnT w="12700" cap="flat" cmpd="sng" algn="ctr">
                      <a:solidFill>
                        <a:schemeClr val="tx1"/>
                      </a:solidFill>
                      <a:prstDash val="solid"/>
                      <a:round/>
                      <a:headEnd type="none" w="med" len="med"/>
                      <a:tailEnd type="none" w="med" len="med"/>
                    </a:lnT>
                    <a:solidFill>
                      <a:srgbClr val="000000">
                        <a:alpha val="20000"/>
                      </a:srgbClr>
                    </a:solidFill>
                  </a:tcPr>
                </a:tc>
                <a:tc>
                  <a:txBody>
                    <a:bodyPr/>
                    <a:lstStyle/>
                    <a:p>
                      <a:pPr algn="ctr"/>
                      <a:r>
                        <a:rPr lang="de-DE" sz="1000" dirty="0">
                          <a:solidFill>
                            <a:srgbClr val="565655"/>
                          </a:solidFill>
                        </a:rPr>
                        <a:t>0.85 (0.36–2.06); 0.73</a:t>
                      </a:r>
                    </a:p>
                  </a:txBody>
                  <a:tcPr anchor="ctr">
                    <a:lnT w="12700" cap="flat" cmpd="sng" algn="ctr">
                      <a:solidFill>
                        <a:schemeClr val="tx1"/>
                      </a:solidFill>
                      <a:prstDash val="solid"/>
                      <a:round/>
                      <a:headEnd type="none" w="med" len="med"/>
                      <a:tailEnd type="none" w="med" len="med"/>
                    </a:lnT>
                    <a:solidFill>
                      <a:srgbClr val="000000">
                        <a:alpha val="20000"/>
                      </a:srgbClr>
                    </a:solidFill>
                  </a:tcPr>
                </a:tc>
                <a:extLst>
                  <a:ext uri="{0D108BD9-81ED-4DB2-BD59-A6C34878D82A}">
                    <a16:rowId xmlns:a16="http://schemas.microsoft.com/office/drawing/2014/main" val="1560941174"/>
                  </a:ext>
                </a:extLst>
              </a:tr>
              <a:tr h="561048">
                <a:tc>
                  <a:txBody>
                    <a:bodyPr/>
                    <a:lstStyle/>
                    <a:p>
                      <a:r>
                        <a:rPr lang="de-CH" sz="1000" noProof="0">
                          <a:solidFill>
                            <a:srgbClr val="565655"/>
                          </a:solidFill>
                        </a:rPr>
                        <a:t>Hémorragies sévères</a:t>
                      </a:r>
                    </a:p>
                  </a:txBody>
                  <a:tcPr anchor="ctr">
                    <a:solidFill>
                      <a:schemeClr val="bg1">
                        <a:alpha val="20000"/>
                      </a:schemeClr>
                    </a:solidFill>
                  </a:tcPr>
                </a:tc>
                <a:tc>
                  <a:txBody>
                    <a:bodyPr/>
                    <a:lstStyle/>
                    <a:p>
                      <a:pPr algn="ctr"/>
                      <a:r>
                        <a:rPr lang="de-DE" sz="1000" dirty="0">
                          <a:solidFill>
                            <a:srgbClr val="565655"/>
                          </a:solidFill>
                        </a:rPr>
                        <a:t>1.23 (0.61–2.50); 0.57</a:t>
                      </a:r>
                    </a:p>
                  </a:txBody>
                  <a:tcPr anchor="ctr">
                    <a:solidFill>
                      <a:schemeClr val="bg1">
                        <a:alpha val="20000"/>
                      </a:schemeClr>
                    </a:solidFill>
                  </a:tcPr>
                </a:tc>
                <a:extLst>
                  <a:ext uri="{0D108BD9-81ED-4DB2-BD59-A6C34878D82A}">
                    <a16:rowId xmlns:a16="http://schemas.microsoft.com/office/drawing/2014/main" val="1657192856"/>
                  </a:ext>
                </a:extLst>
              </a:tr>
              <a:tr h="561048">
                <a:tc>
                  <a:txBody>
                    <a:bodyPr/>
                    <a:lstStyle/>
                    <a:p>
                      <a:r>
                        <a:rPr lang="de-CH" sz="1000" noProof="0">
                          <a:solidFill>
                            <a:srgbClr val="565655"/>
                          </a:solidFill>
                        </a:rPr>
                        <a:t>Hémorragies mineures cliniquement pertinentes</a:t>
                      </a:r>
                    </a:p>
                  </a:txBody>
                  <a:tcPr anchor="ctr">
                    <a:solidFill>
                      <a:srgbClr val="000000">
                        <a:alpha val="20000"/>
                      </a:srgbClr>
                    </a:solidFill>
                  </a:tcPr>
                </a:tc>
                <a:tc>
                  <a:txBody>
                    <a:bodyPr/>
                    <a:lstStyle/>
                    <a:p>
                      <a:pPr algn="ctr"/>
                      <a:r>
                        <a:rPr lang="de-DE" sz="1000" dirty="0">
                          <a:solidFill>
                            <a:srgbClr val="565655"/>
                          </a:solidFill>
                        </a:rPr>
                        <a:t>2.84 (1.24–6.50); </a:t>
                      </a:r>
                      <a:r>
                        <a:rPr lang="en-GB" sz="1000" b="0" dirty="0">
                          <a:solidFill>
                            <a:srgbClr val="565655"/>
                          </a:solidFill>
                        </a:rPr>
                        <a:t>0.01</a:t>
                      </a:r>
                    </a:p>
                  </a:txBody>
                  <a:tcPr anchor="ctr">
                    <a:solidFill>
                      <a:srgbClr val="000000">
                        <a:alpha val="20000"/>
                      </a:srgbClr>
                    </a:solidFill>
                  </a:tcPr>
                </a:tc>
                <a:extLst>
                  <a:ext uri="{0D108BD9-81ED-4DB2-BD59-A6C34878D82A}">
                    <a16:rowId xmlns:a16="http://schemas.microsoft.com/office/drawing/2014/main" val="3992748783"/>
                  </a:ext>
                </a:extLst>
              </a:tr>
              <a:tr h="561048">
                <a:tc>
                  <a:txBody>
                    <a:bodyPr/>
                    <a:lstStyle/>
                    <a:p>
                      <a:r>
                        <a:rPr lang="de-CH" sz="1000" b="0" noProof="0" dirty="0">
                          <a:solidFill>
                            <a:srgbClr val="565655"/>
                          </a:solidFill>
                        </a:rPr>
                        <a:t>Mortalité</a:t>
                      </a:r>
                    </a:p>
                  </a:txBody>
                  <a:tcPr anchor="ctr">
                    <a:solidFill>
                      <a:schemeClr val="bg1">
                        <a:alpha val="20000"/>
                      </a:schemeClr>
                    </a:solidFill>
                  </a:tcPr>
                </a:tc>
                <a:tc>
                  <a:txBody>
                    <a:bodyPr/>
                    <a:lstStyle/>
                    <a:p>
                      <a:pPr algn="ctr"/>
                      <a:r>
                        <a:rPr lang="it-IT" sz="1000" b="0" dirty="0">
                          <a:solidFill>
                            <a:srgbClr val="565655"/>
                          </a:solidFill>
                        </a:rPr>
                        <a:t>0.73 (0.56–0.96); 0.03</a:t>
                      </a:r>
                      <a:endParaRPr lang="fr-CH" sz="1000" b="0" dirty="0">
                        <a:solidFill>
                          <a:srgbClr val="565655"/>
                        </a:solidFill>
                      </a:endParaRPr>
                    </a:p>
                  </a:txBody>
                  <a:tcPr anchor="ctr">
                    <a:solidFill>
                      <a:schemeClr val="bg1">
                        <a:alpha val="20000"/>
                      </a:schemeClr>
                    </a:solidFill>
                  </a:tcPr>
                </a:tc>
                <a:extLst>
                  <a:ext uri="{0D108BD9-81ED-4DB2-BD59-A6C34878D82A}">
                    <a16:rowId xmlns:a16="http://schemas.microsoft.com/office/drawing/2014/main" val="3619072999"/>
                  </a:ext>
                </a:extLst>
              </a:tr>
            </a:tbl>
          </a:graphicData>
        </a:graphic>
      </p:graphicFrame>
      <p:pic>
        <p:nvPicPr>
          <p:cNvPr id="9" name="Grafik 8" descr="Ein Bild, das Person, drinnen, Wand, Kleidung enthält.&#10;&#10;Automatisch generierte Beschreibung">
            <a:extLst>
              <a:ext uri="{FF2B5EF4-FFF2-40B4-BE49-F238E27FC236}">
                <a16:creationId xmlns:a16="http://schemas.microsoft.com/office/drawing/2014/main" id="{B3AA7DE2-D96A-2240-8C0C-D4795D443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sp>
        <p:nvSpPr>
          <p:cNvPr id="10" name="Inhaltsplatzhalter 2">
            <a:extLst>
              <a:ext uri="{FF2B5EF4-FFF2-40B4-BE49-F238E27FC236}">
                <a16:creationId xmlns:a16="http://schemas.microsoft.com/office/drawing/2014/main" id="{B0780332-C988-324F-A16A-92CF2D584FAF}"/>
              </a:ext>
            </a:extLst>
          </p:cNvPr>
          <p:cNvSpPr txBox="1">
            <a:spLocks/>
          </p:cNvSpPr>
          <p:nvPr/>
        </p:nvSpPr>
        <p:spPr>
          <a:xfrm>
            <a:off x="803275" y="1376364"/>
            <a:ext cx="10247676" cy="919232"/>
          </a:xfrm>
          <a:prstGeom prst="rect">
            <a:avLst/>
          </a:prstGeom>
        </p:spPr>
        <p:txBody>
          <a:bodyPr lIns="0" tIns="0" rIns="0" bIns="0"/>
          <a:lst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a:lstStyle>
          <a:p>
            <a:pPr marL="0" indent="0">
              <a:buNone/>
            </a:pPr>
            <a:r>
              <a:rPr lang="fr-CH" spc="-53" dirty="0"/>
              <a:t>Taux de mortalité significativement plus faible avec le rivaroxaban qu'avec l'apixaban et les HBPM</a:t>
            </a:r>
          </a:p>
        </p:txBody>
      </p:sp>
      <p:sp>
        <p:nvSpPr>
          <p:cNvPr id="2" name="Rechteck 1">
            <a:extLst>
              <a:ext uri="{FF2B5EF4-FFF2-40B4-BE49-F238E27FC236}">
                <a16:creationId xmlns:a16="http://schemas.microsoft.com/office/drawing/2014/main" id="{14A67346-825B-494E-AA5F-F03B32781DC2}"/>
              </a:ext>
            </a:extLst>
          </p:cNvPr>
          <p:cNvSpPr/>
          <p:nvPr/>
        </p:nvSpPr>
        <p:spPr bwMode="auto">
          <a:xfrm>
            <a:off x="1531420" y="5327815"/>
            <a:ext cx="382662" cy="296698"/>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50" name="Rechteck 49">
            <a:extLst>
              <a:ext uri="{FF2B5EF4-FFF2-40B4-BE49-F238E27FC236}">
                <a16:creationId xmlns:a16="http://schemas.microsoft.com/office/drawing/2014/main" id="{BC04CB31-A910-6649-AC33-10C49554BDC0}"/>
              </a:ext>
            </a:extLst>
          </p:cNvPr>
          <p:cNvSpPr/>
          <p:nvPr/>
        </p:nvSpPr>
        <p:spPr bwMode="auto">
          <a:xfrm>
            <a:off x="1917653" y="5201994"/>
            <a:ext cx="382662" cy="422519"/>
          </a:xfrm>
          <a:prstGeom prst="rect">
            <a:avLst/>
          </a:prstGeom>
          <a:solidFill>
            <a:schemeClr val="bg1">
              <a:lumMod val="6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51" name="Rechteck 50">
            <a:extLst>
              <a:ext uri="{FF2B5EF4-FFF2-40B4-BE49-F238E27FC236}">
                <a16:creationId xmlns:a16="http://schemas.microsoft.com/office/drawing/2014/main" id="{D905DA9D-BA53-3D45-92B8-5A99D3A9B3F3}"/>
              </a:ext>
            </a:extLst>
          </p:cNvPr>
          <p:cNvSpPr/>
          <p:nvPr/>
        </p:nvSpPr>
        <p:spPr bwMode="auto">
          <a:xfrm>
            <a:off x="2300373" y="5414443"/>
            <a:ext cx="382662" cy="210069"/>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52" name="TextBox 68">
            <a:extLst>
              <a:ext uri="{FF2B5EF4-FFF2-40B4-BE49-F238E27FC236}">
                <a16:creationId xmlns:a16="http://schemas.microsoft.com/office/drawing/2014/main" id="{9AE9339C-C118-9049-AA8E-612DFB685E7C}"/>
              </a:ext>
            </a:extLst>
          </p:cNvPr>
          <p:cNvSpPr txBox="1"/>
          <p:nvPr/>
        </p:nvSpPr>
        <p:spPr>
          <a:xfrm>
            <a:off x="1915729" y="5017527"/>
            <a:ext cx="382662" cy="146497"/>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7.7</a:t>
            </a:r>
          </a:p>
        </p:txBody>
      </p:sp>
      <p:sp>
        <p:nvSpPr>
          <p:cNvPr id="53" name="TextBox 68">
            <a:extLst>
              <a:ext uri="{FF2B5EF4-FFF2-40B4-BE49-F238E27FC236}">
                <a16:creationId xmlns:a16="http://schemas.microsoft.com/office/drawing/2014/main" id="{E776C448-5D79-A045-A41C-DC30226AB1F0}"/>
              </a:ext>
            </a:extLst>
          </p:cNvPr>
          <p:cNvSpPr txBox="1"/>
          <p:nvPr/>
        </p:nvSpPr>
        <p:spPr>
          <a:xfrm>
            <a:off x="1533649" y="5136615"/>
            <a:ext cx="371990" cy="146501"/>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5.6</a:t>
            </a:r>
          </a:p>
        </p:txBody>
      </p:sp>
      <p:sp>
        <p:nvSpPr>
          <p:cNvPr id="54" name="Rechteck 53">
            <a:extLst>
              <a:ext uri="{FF2B5EF4-FFF2-40B4-BE49-F238E27FC236}">
                <a16:creationId xmlns:a16="http://schemas.microsoft.com/office/drawing/2014/main" id="{E0DB4979-D21E-4440-94F2-261AADE11E0A}"/>
              </a:ext>
            </a:extLst>
          </p:cNvPr>
          <p:cNvSpPr/>
          <p:nvPr/>
        </p:nvSpPr>
        <p:spPr bwMode="auto">
          <a:xfrm>
            <a:off x="3450435" y="5225180"/>
            <a:ext cx="390963" cy="399333"/>
          </a:xfrm>
          <a:prstGeom prst="rect">
            <a:avLst/>
          </a:prstGeom>
          <a:solidFill>
            <a:schemeClr val="bg1">
              <a:lumMod val="6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55" name="Rechteck 54">
            <a:extLst>
              <a:ext uri="{FF2B5EF4-FFF2-40B4-BE49-F238E27FC236}">
                <a16:creationId xmlns:a16="http://schemas.microsoft.com/office/drawing/2014/main" id="{6F8C9DDF-4B1F-354C-9210-32D51A6C41FF}"/>
              </a:ext>
            </a:extLst>
          </p:cNvPr>
          <p:cNvSpPr/>
          <p:nvPr/>
        </p:nvSpPr>
        <p:spPr bwMode="auto">
          <a:xfrm>
            <a:off x="4985664" y="5412029"/>
            <a:ext cx="382662" cy="212484"/>
          </a:xfrm>
          <a:prstGeom prst="rect">
            <a:avLst/>
          </a:prstGeom>
          <a:solidFill>
            <a:schemeClr val="bg1">
              <a:lumMod val="6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56" name="Rechteck 55">
            <a:extLst>
              <a:ext uri="{FF2B5EF4-FFF2-40B4-BE49-F238E27FC236}">
                <a16:creationId xmlns:a16="http://schemas.microsoft.com/office/drawing/2014/main" id="{0462793A-B820-804A-AAEF-A426FD331E39}"/>
              </a:ext>
            </a:extLst>
          </p:cNvPr>
          <p:cNvSpPr/>
          <p:nvPr/>
        </p:nvSpPr>
        <p:spPr bwMode="auto">
          <a:xfrm>
            <a:off x="6492698" y="2811740"/>
            <a:ext cx="399763" cy="2812773"/>
          </a:xfrm>
          <a:prstGeom prst="rect">
            <a:avLst/>
          </a:prstGeom>
          <a:solidFill>
            <a:schemeClr val="bg1">
              <a:lumMod val="6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57" name="Rechteck 56">
            <a:extLst>
              <a:ext uri="{FF2B5EF4-FFF2-40B4-BE49-F238E27FC236}">
                <a16:creationId xmlns:a16="http://schemas.microsoft.com/office/drawing/2014/main" id="{60728E14-6D66-B342-8A7C-4E0CF2745058}"/>
              </a:ext>
            </a:extLst>
          </p:cNvPr>
          <p:cNvSpPr/>
          <p:nvPr/>
        </p:nvSpPr>
        <p:spPr bwMode="auto">
          <a:xfrm>
            <a:off x="3065497" y="5263221"/>
            <a:ext cx="382662" cy="351351"/>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58" name="Rechteck 57">
            <a:extLst>
              <a:ext uri="{FF2B5EF4-FFF2-40B4-BE49-F238E27FC236}">
                <a16:creationId xmlns:a16="http://schemas.microsoft.com/office/drawing/2014/main" id="{B02C6653-6689-3F49-82C7-03D3D4B00D57}"/>
              </a:ext>
            </a:extLst>
          </p:cNvPr>
          <p:cNvSpPr/>
          <p:nvPr/>
        </p:nvSpPr>
        <p:spPr bwMode="auto">
          <a:xfrm>
            <a:off x="4603408" y="5450257"/>
            <a:ext cx="382662" cy="163061"/>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59" name="Rechteck 58">
            <a:extLst>
              <a:ext uri="{FF2B5EF4-FFF2-40B4-BE49-F238E27FC236}">
                <a16:creationId xmlns:a16="http://schemas.microsoft.com/office/drawing/2014/main" id="{53D64C63-846C-E748-8CB3-607795780584}"/>
              </a:ext>
            </a:extLst>
          </p:cNvPr>
          <p:cNvSpPr/>
          <p:nvPr/>
        </p:nvSpPr>
        <p:spPr bwMode="auto">
          <a:xfrm>
            <a:off x="6115776" y="2960487"/>
            <a:ext cx="382662" cy="2664025"/>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60" name="Rechteck 59">
            <a:extLst>
              <a:ext uri="{FF2B5EF4-FFF2-40B4-BE49-F238E27FC236}">
                <a16:creationId xmlns:a16="http://schemas.microsoft.com/office/drawing/2014/main" id="{4D2EF158-91BA-4448-8F07-1CB2F02DE520}"/>
              </a:ext>
            </a:extLst>
          </p:cNvPr>
          <p:cNvSpPr/>
          <p:nvPr/>
        </p:nvSpPr>
        <p:spPr bwMode="auto">
          <a:xfrm>
            <a:off x="3837088" y="5264775"/>
            <a:ext cx="382662" cy="359738"/>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61" name="Rechteck 60">
            <a:extLst>
              <a:ext uri="{FF2B5EF4-FFF2-40B4-BE49-F238E27FC236}">
                <a16:creationId xmlns:a16="http://schemas.microsoft.com/office/drawing/2014/main" id="{554923E7-0718-FC42-A5CE-41414B05D746}"/>
              </a:ext>
            </a:extLst>
          </p:cNvPr>
          <p:cNvSpPr/>
          <p:nvPr/>
        </p:nvSpPr>
        <p:spPr bwMode="auto">
          <a:xfrm>
            <a:off x="5371821" y="5235704"/>
            <a:ext cx="382662" cy="37840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62" name="Rechteck 61">
            <a:extLst>
              <a:ext uri="{FF2B5EF4-FFF2-40B4-BE49-F238E27FC236}">
                <a16:creationId xmlns:a16="http://schemas.microsoft.com/office/drawing/2014/main" id="{D5430DC1-905B-F843-92F0-ED63872C1441}"/>
              </a:ext>
            </a:extLst>
          </p:cNvPr>
          <p:cNvSpPr/>
          <p:nvPr/>
        </p:nvSpPr>
        <p:spPr bwMode="auto">
          <a:xfrm>
            <a:off x="6887840" y="3631310"/>
            <a:ext cx="382662" cy="1993203"/>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100" name="TextBox 68">
            <a:extLst>
              <a:ext uri="{FF2B5EF4-FFF2-40B4-BE49-F238E27FC236}">
                <a16:creationId xmlns:a16="http://schemas.microsoft.com/office/drawing/2014/main" id="{35A24758-20A5-1E4A-9126-82EBC90E5DE6}"/>
              </a:ext>
            </a:extLst>
          </p:cNvPr>
          <p:cNvSpPr txBox="1"/>
          <p:nvPr/>
        </p:nvSpPr>
        <p:spPr>
          <a:xfrm>
            <a:off x="3064914" y="5047616"/>
            <a:ext cx="382662" cy="141961"/>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7.0</a:t>
            </a:r>
          </a:p>
        </p:txBody>
      </p:sp>
      <p:sp>
        <p:nvSpPr>
          <p:cNvPr id="101" name="TextBox 68">
            <a:extLst>
              <a:ext uri="{FF2B5EF4-FFF2-40B4-BE49-F238E27FC236}">
                <a16:creationId xmlns:a16="http://schemas.microsoft.com/office/drawing/2014/main" id="{2EB672C8-43BF-3D4B-867C-2F385C647134}"/>
              </a:ext>
            </a:extLst>
          </p:cNvPr>
          <p:cNvSpPr txBox="1"/>
          <p:nvPr/>
        </p:nvSpPr>
        <p:spPr>
          <a:xfrm>
            <a:off x="3850818" y="5075891"/>
            <a:ext cx="341680" cy="141961"/>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6.7</a:t>
            </a:r>
          </a:p>
        </p:txBody>
      </p:sp>
      <p:sp>
        <p:nvSpPr>
          <p:cNvPr id="102" name="TextBox 68">
            <a:extLst>
              <a:ext uri="{FF2B5EF4-FFF2-40B4-BE49-F238E27FC236}">
                <a16:creationId xmlns:a16="http://schemas.microsoft.com/office/drawing/2014/main" id="{6B17474C-80A5-C448-AA37-37D244BAC3BA}"/>
              </a:ext>
            </a:extLst>
          </p:cNvPr>
          <p:cNvSpPr txBox="1"/>
          <p:nvPr/>
        </p:nvSpPr>
        <p:spPr>
          <a:xfrm>
            <a:off x="3445305" y="5032793"/>
            <a:ext cx="341680" cy="141961"/>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7.7</a:t>
            </a:r>
          </a:p>
        </p:txBody>
      </p:sp>
      <p:sp>
        <p:nvSpPr>
          <p:cNvPr id="103" name="TextBox 68">
            <a:extLst>
              <a:ext uri="{FF2B5EF4-FFF2-40B4-BE49-F238E27FC236}">
                <a16:creationId xmlns:a16="http://schemas.microsoft.com/office/drawing/2014/main" id="{9BEA3C79-8836-5B43-933F-24A390A18E4A}"/>
              </a:ext>
            </a:extLst>
          </p:cNvPr>
          <p:cNvSpPr txBox="1"/>
          <p:nvPr/>
        </p:nvSpPr>
        <p:spPr>
          <a:xfrm>
            <a:off x="5384526" y="5069953"/>
            <a:ext cx="352787" cy="141961"/>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7.5</a:t>
            </a:r>
          </a:p>
        </p:txBody>
      </p:sp>
      <p:sp>
        <p:nvSpPr>
          <p:cNvPr id="104" name="TextBox 68">
            <a:extLst>
              <a:ext uri="{FF2B5EF4-FFF2-40B4-BE49-F238E27FC236}">
                <a16:creationId xmlns:a16="http://schemas.microsoft.com/office/drawing/2014/main" id="{21092F0A-1F5F-EF43-B0EE-648AD9B808D3}"/>
              </a:ext>
            </a:extLst>
          </p:cNvPr>
          <p:cNvSpPr txBox="1"/>
          <p:nvPr/>
        </p:nvSpPr>
        <p:spPr>
          <a:xfrm>
            <a:off x="4595035" y="5253898"/>
            <a:ext cx="390135" cy="141961"/>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3.2</a:t>
            </a:r>
          </a:p>
        </p:txBody>
      </p:sp>
      <p:sp>
        <p:nvSpPr>
          <p:cNvPr id="105" name="TextBox 68">
            <a:extLst>
              <a:ext uri="{FF2B5EF4-FFF2-40B4-BE49-F238E27FC236}">
                <a16:creationId xmlns:a16="http://schemas.microsoft.com/office/drawing/2014/main" id="{8198AB67-2491-A643-A827-3B97911971E6}"/>
              </a:ext>
            </a:extLst>
          </p:cNvPr>
          <p:cNvSpPr txBox="1"/>
          <p:nvPr/>
        </p:nvSpPr>
        <p:spPr>
          <a:xfrm>
            <a:off x="4993610" y="5234977"/>
            <a:ext cx="374715" cy="141961"/>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3.5</a:t>
            </a:r>
          </a:p>
        </p:txBody>
      </p:sp>
      <p:sp>
        <p:nvSpPr>
          <p:cNvPr id="106" name="TextBox 68">
            <a:extLst>
              <a:ext uri="{FF2B5EF4-FFF2-40B4-BE49-F238E27FC236}">
                <a16:creationId xmlns:a16="http://schemas.microsoft.com/office/drawing/2014/main" id="{A4D215A7-14A4-DD46-A39C-EF48A4AA1419}"/>
              </a:ext>
            </a:extLst>
          </p:cNvPr>
          <p:cNvSpPr txBox="1"/>
          <p:nvPr/>
        </p:nvSpPr>
        <p:spPr>
          <a:xfrm>
            <a:off x="6885830" y="3437285"/>
            <a:ext cx="381662"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39.3</a:t>
            </a:r>
          </a:p>
        </p:txBody>
      </p:sp>
      <p:sp>
        <p:nvSpPr>
          <p:cNvPr id="107" name="TextBox 68">
            <a:extLst>
              <a:ext uri="{FF2B5EF4-FFF2-40B4-BE49-F238E27FC236}">
                <a16:creationId xmlns:a16="http://schemas.microsoft.com/office/drawing/2014/main" id="{FED0F33D-3CC7-4D48-8585-15D1717E7335}"/>
              </a:ext>
            </a:extLst>
          </p:cNvPr>
          <p:cNvSpPr txBox="1"/>
          <p:nvPr/>
        </p:nvSpPr>
        <p:spPr>
          <a:xfrm>
            <a:off x="6116551" y="2786987"/>
            <a:ext cx="388795" cy="141961"/>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53.8</a:t>
            </a:r>
          </a:p>
        </p:txBody>
      </p:sp>
      <p:sp>
        <p:nvSpPr>
          <p:cNvPr id="108" name="TextBox 68">
            <a:extLst>
              <a:ext uri="{FF2B5EF4-FFF2-40B4-BE49-F238E27FC236}">
                <a16:creationId xmlns:a16="http://schemas.microsoft.com/office/drawing/2014/main" id="{0B7F6041-FB05-0E48-8CF4-71AEC1BF9178}"/>
              </a:ext>
            </a:extLst>
          </p:cNvPr>
          <p:cNvSpPr txBox="1"/>
          <p:nvPr/>
        </p:nvSpPr>
        <p:spPr>
          <a:xfrm>
            <a:off x="6498438" y="2628546"/>
            <a:ext cx="389573" cy="141961"/>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55.7</a:t>
            </a:r>
          </a:p>
        </p:txBody>
      </p:sp>
      <p:sp>
        <p:nvSpPr>
          <p:cNvPr id="109" name="TextBox 68">
            <a:extLst>
              <a:ext uri="{FF2B5EF4-FFF2-40B4-BE49-F238E27FC236}">
                <a16:creationId xmlns:a16="http://schemas.microsoft.com/office/drawing/2014/main" id="{D24BFBCC-39D1-EB4F-B029-DC8EA3072C20}"/>
              </a:ext>
            </a:extLst>
          </p:cNvPr>
          <p:cNvSpPr txBox="1"/>
          <p:nvPr/>
        </p:nvSpPr>
        <p:spPr>
          <a:xfrm>
            <a:off x="2298391" y="5233444"/>
            <a:ext cx="383641" cy="141961"/>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3.8</a:t>
            </a:r>
          </a:p>
        </p:txBody>
      </p:sp>
      <p:grpSp>
        <p:nvGrpSpPr>
          <p:cNvPr id="137" name="Gruppieren 136">
            <a:extLst>
              <a:ext uri="{FF2B5EF4-FFF2-40B4-BE49-F238E27FC236}">
                <a16:creationId xmlns:a16="http://schemas.microsoft.com/office/drawing/2014/main" id="{6DDE786A-D96F-C444-9823-545F456CE17A}"/>
              </a:ext>
            </a:extLst>
          </p:cNvPr>
          <p:cNvGrpSpPr/>
          <p:nvPr/>
        </p:nvGrpSpPr>
        <p:grpSpPr>
          <a:xfrm>
            <a:off x="1291748" y="2469605"/>
            <a:ext cx="57614" cy="3135899"/>
            <a:chOff x="1305498" y="2470238"/>
            <a:chExt cx="57614" cy="3399367"/>
          </a:xfrm>
        </p:grpSpPr>
        <p:cxnSp>
          <p:nvCxnSpPr>
            <p:cNvPr id="114" name="Straight Connector 48">
              <a:extLst>
                <a:ext uri="{FF2B5EF4-FFF2-40B4-BE49-F238E27FC236}">
                  <a16:creationId xmlns:a16="http://schemas.microsoft.com/office/drawing/2014/main" id="{3B4A122C-ABBD-9F49-A908-6F7EC2D5559A}"/>
                </a:ext>
              </a:extLst>
            </p:cNvPr>
            <p:cNvCxnSpPr>
              <a:cxnSpLocks/>
            </p:cNvCxnSpPr>
            <p:nvPr/>
          </p:nvCxnSpPr>
          <p:spPr bwMode="auto">
            <a:xfrm>
              <a:off x="1363112" y="2470238"/>
              <a:ext cx="0" cy="339936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5" name="Straight Connector 50">
              <a:extLst>
                <a:ext uri="{FF2B5EF4-FFF2-40B4-BE49-F238E27FC236}">
                  <a16:creationId xmlns:a16="http://schemas.microsoft.com/office/drawing/2014/main" id="{F167931D-7943-0743-BA7E-0F5AA02E9D69}"/>
                </a:ext>
              </a:extLst>
            </p:cNvPr>
            <p:cNvCxnSpPr>
              <a:cxnSpLocks/>
            </p:cNvCxnSpPr>
            <p:nvPr/>
          </p:nvCxnSpPr>
          <p:spPr bwMode="auto">
            <a:xfrm>
              <a:off x="1305498" y="4761525"/>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6" name="Straight Connector 51">
              <a:extLst>
                <a:ext uri="{FF2B5EF4-FFF2-40B4-BE49-F238E27FC236}">
                  <a16:creationId xmlns:a16="http://schemas.microsoft.com/office/drawing/2014/main" id="{B2853DB0-7B9D-DD49-A3D6-F911EF6BFB86}"/>
                </a:ext>
              </a:extLst>
            </p:cNvPr>
            <p:cNvCxnSpPr>
              <a:cxnSpLocks/>
            </p:cNvCxnSpPr>
            <p:nvPr/>
          </p:nvCxnSpPr>
          <p:spPr bwMode="auto">
            <a:xfrm>
              <a:off x="1305498" y="4208812"/>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7" name="Straight Connector 52">
              <a:extLst>
                <a:ext uri="{FF2B5EF4-FFF2-40B4-BE49-F238E27FC236}">
                  <a16:creationId xmlns:a16="http://schemas.microsoft.com/office/drawing/2014/main" id="{EEF7D37D-E1C5-BF40-96D9-5BA9F3C50F2C}"/>
                </a:ext>
              </a:extLst>
            </p:cNvPr>
            <p:cNvCxnSpPr>
              <a:cxnSpLocks/>
            </p:cNvCxnSpPr>
            <p:nvPr/>
          </p:nvCxnSpPr>
          <p:spPr bwMode="auto">
            <a:xfrm>
              <a:off x="1305498" y="365609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8" name="Straight Connector 53">
              <a:extLst>
                <a:ext uri="{FF2B5EF4-FFF2-40B4-BE49-F238E27FC236}">
                  <a16:creationId xmlns:a16="http://schemas.microsoft.com/office/drawing/2014/main" id="{B51D0E4F-4182-F44B-A073-11CFB1809019}"/>
                </a:ext>
              </a:extLst>
            </p:cNvPr>
            <p:cNvCxnSpPr>
              <a:cxnSpLocks/>
            </p:cNvCxnSpPr>
            <p:nvPr/>
          </p:nvCxnSpPr>
          <p:spPr bwMode="auto">
            <a:xfrm>
              <a:off x="1305498" y="2550673"/>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9" name="Straight Connector 54">
              <a:extLst>
                <a:ext uri="{FF2B5EF4-FFF2-40B4-BE49-F238E27FC236}">
                  <a16:creationId xmlns:a16="http://schemas.microsoft.com/office/drawing/2014/main" id="{A6CFDC6F-8F40-FA4F-AF11-333E6C812865}"/>
                </a:ext>
              </a:extLst>
            </p:cNvPr>
            <p:cNvCxnSpPr>
              <a:cxnSpLocks/>
            </p:cNvCxnSpPr>
            <p:nvPr/>
          </p:nvCxnSpPr>
          <p:spPr bwMode="auto">
            <a:xfrm>
              <a:off x="1305498" y="5314238"/>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cxnSp>
        <p:nvCxnSpPr>
          <p:cNvPr id="121" name="Straight Connector 52">
            <a:extLst>
              <a:ext uri="{FF2B5EF4-FFF2-40B4-BE49-F238E27FC236}">
                <a16:creationId xmlns:a16="http://schemas.microsoft.com/office/drawing/2014/main" id="{28159E4C-D8FA-8448-A9A9-D77872B74B7C}"/>
              </a:ext>
            </a:extLst>
          </p:cNvPr>
          <p:cNvCxnSpPr>
            <a:cxnSpLocks/>
          </p:cNvCxnSpPr>
          <p:nvPr/>
        </p:nvCxnSpPr>
        <p:spPr bwMode="auto">
          <a:xfrm>
            <a:off x="1288730" y="3053681"/>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25" name="TextBox 63">
            <a:extLst>
              <a:ext uri="{FF2B5EF4-FFF2-40B4-BE49-F238E27FC236}">
                <a16:creationId xmlns:a16="http://schemas.microsoft.com/office/drawing/2014/main" id="{5F5D9EB5-5261-D049-B6CC-F97010EB1A47}"/>
              </a:ext>
            </a:extLst>
          </p:cNvPr>
          <p:cNvSpPr txBox="1"/>
          <p:nvPr/>
        </p:nvSpPr>
        <p:spPr>
          <a:xfrm>
            <a:off x="895824" y="2472824"/>
            <a:ext cx="319572" cy="141961"/>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60</a:t>
            </a:r>
          </a:p>
        </p:txBody>
      </p:sp>
      <p:sp>
        <p:nvSpPr>
          <p:cNvPr id="126" name="TextBox 63">
            <a:extLst>
              <a:ext uri="{FF2B5EF4-FFF2-40B4-BE49-F238E27FC236}">
                <a16:creationId xmlns:a16="http://schemas.microsoft.com/office/drawing/2014/main" id="{E3F50173-BC7E-4448-B8F1-94B912CB077C}"/>
              </a:ext>
            </a:extLst>
          </p:cNvPr>
          <p:cNvSpPr txBox="1"/>
          <p:nvPr/>
        </p:nvSpPr>
        <p:spPr>
          <a:xfrm rot="16200000">
            <a:off x="-694874" y="3959186"/>
            <a:ext cx="3148138" cy="153888"/>
          </a:xfrm>
          <a:prstGeom prst="rect">
            <a:avLst/>
          </a:prstGeom>
          <a:noFill/>
        </p:spPr>
        <p:txBody>
          <a:bodyPr wrap="square" lIns="0" tIns="0" rIns="0" bIns="0" rtlCol="0" anchor="ctr">
            <a:spAutoFit/>
          </a:bodyPr>
          <a:lstStyle/>
          <a:p>
            <a:pPr algn="ctr" defTabSz="1219170">
              <a:defRPr/>
            </a:pPr>
            <a:r>
              <a:rPr lang="fr-CH" sz="1000" b="1" dirty="0">
                <a:solidFill>
                  <a:schemeClr val="tx1">
                    <a:lumMod val="65000"/>
                    <a:lumOff val="35000"/>
                  </a:schemeClr>
                </a:solidFill>
              </a:rPr>
              <a:t>Taux par 100 années-patients (%)</a:t>
            </a:r>
          </a:p>
        </p:txBody>
      </p:sp>
      <p:sp>
        <p:nvSpPr>
          <p:cNvPr id="127" name="TextBox 63">
            <a:extLst>
              <a:ext uri="{FF2B5EF4-FFF2-40B4-BE49-F238E27FC236}">
                <a16:creationId xmlns:a16="http://schemas.microsoft.com/office/drawing/2014/main" id="{8907B829-4EA1-9046-AD03-0CBB316C3CAE}"/>
              </a:ext>
            </a:extLst>
          </p:cNvPr>
          <p:cNvSpPr txBox="1"/>
          <p:nvPr/>
        </p:nvSpPr>
        <p:spPr>
          <a:xfrm>
            <a:off x="895824" y="3489186"/>
            <a:ext cx="319572" cy="141961"/>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40</a:t>
            </a:r>
          </a:p>
        </p:txBody>
      </p:sp>
      <p:sp>
        <p:nvSpPr>
          <p:cNvPr id="128" name="TextBox 63">
            <a:extLst>
              <a:ext uri="{FF2B5EF4-FFF2-40B4-BE49-F238E27FC236}">
                <a16:creationId xmlns:a16="http://schemas.microsoft.com/office/drawing/2014/main" id="{E2FE9783-454B-614F-A5F8-F844EAA258F2}"/>
              </a:ext>
            </a:extLst>
          </p:cNvPr>
          <p:cNvSpPr txBox="1"/>
          <p:nvPr/>
        </p:nvSpPr>
        <p:spPr>
          <a:xfrm>
            <a:off x="895824" y="3997368"/>
            <a:ext cx="319572" cy="141961"/>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30</a:t>
            </a:r>
          </a:p>
        </p:txBody>
      </p:sp>
      <p:sp>
        <p:nvSpPr>
          <p:cNvPr id="129" name="TextBox 63">
            <a:extLst>
              <a:ext uri="{FF2B5EF4-FFF2-40B4-BE49-F238E27FC236}">
                <a16:creationId xmlns:a16="http://schemas.microsoft.com/office/drawing/2014/main" id="{32835D55-66CA-2745-86E8-682BA008D745}"/>
              </a:ext>
            </a:extLst>
          </p:cNvPr>
          <p:cNvSpPr txBox="1"/>
          <p:nvPr/>
        </p:nvSpPr>
        <p:spPr>
          <a:xfrm>
            <a:off x="895824" y="4505549"/>
            <a:ext cx="319572" cy="141961"/>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20</a:t>
            </a:r>
          </a:p>
        </p:txBody>
      </p:sp>
      <p:sp>
        <p:nvSpPr>
          <p:cNvPr id="130" name="TextBox 63">
            <a:extLst>
              <a:ext uri="{FF2B5EF4-FFF2-40B4-BE49-F238E27FC236}">
                <a16:creationId xmlns:a16="http://schemas.microsoft.com/office/drawing/2014/main" id="{287A4E15-BB16-FA42-B845-43B7479B7A5C}"/>
              </a:ext>
            </a:extLst>
          </p:cNvPr>
          <p:cNvSpPr txBox="1"/>
          <p:nvPr/>
        </p:nvSpPr>
        <p:spPr>
          <a:xfrm>
            <a:off x="895824" y="5013730"/>
            <a:ext cx="319572" cy="141961"/>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10</a:t>
            </a:r>
          </a:p>
        </p:txBody>
      </p:sp>
      <p:sp>
        <p:nvSpPr>
          <p:cNvPr id="131" name="TextBox 63">
            <a:extLst>
              <a:ext uri="{FF2B5EF4-FFF2-40B4-BE49-F238E27FC236}">
                <a16:creationId xmlns:a16="http://schemas.microsoft.com/office/drawing/2014/main" id="{8DB4C869-FB53-254D-841D-93B8EA667043}"/>
              </a:ext>
            </a:extLst>
          </p:cNvPr>
          <p:cNvSpPr txBox="1"/>
          <p:nvPr/>
        </p:nvSpPr>
        <p:spPr>
          <a:xfrm>
            <a:off x="895824" y="5521911"/>
            <a:ext cx="319572" cy="141961"/>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0</a:t>
            </a:r>
          </a:p>
        </p:txBody>
      </p:sp>
      <p:sp>
        <p:nvSpPr>
          <p:cNvPr id="132" name="TextBox 68">
            <a:extLst>
              <a:ext uri="{FF2B5EF4-FFF2-40B4-BE49-F238E27FC236}">
                <a16:creationId xmlns:a16="http://schemas.microsoft.com/office/drawing/2014/main" id="{ACDEA757-8717-5A41-BC8E-DCF222BE9AC9}"/>
              </a:ext>
            </a:extLst>
          </p:cNvPr>
          <p:cNvSpPr txBox="1"/>
          <p:nvPr/>
        </p:nvSpPr>
        <p:spPr>
          <a:xfrm>
            <a:off x="1533649" y="5657909"/>
            <a:ext cx="1148383" cy="153888"/>
          </a:xfrm>
          <a:prstGeom prst="rect">
            <a:avLst/>
          </a:prstGeom>
          <a:noFill/>
        </p:spPr>
        <p:txBody>
          <a:bodyPr wrap="square" lIns="0" tIns="0" rIns="0" bIns="0" rtlCol="0" anchor="ctr">
            <a:spAutoFit/>
          </a:bodyPr>
          <a:lstStyle/>
          <a:p>
            <a:pPr algn="ctr">
              <a:defRPr/>
            </a:pPr>
            <a:r>
              <a:rPr lang="fr-CH" sz="1000">
                <a:solidFill>
                  <a:schemeClr val="tx1">
                    <a:lumMod val="65000"/>
                    <a:lumOff val="35000"/>
                  </a:schemeClr>
                </a:solidFill>
              </a:rPr>
              <a:t>Récidives de TEV</a:t>
            </a:r>
            <a:endParaRPr lang="fr-CH" sz="1000">
              <a:solidFill>
                <a:schemeClr val="tx1">
                  <a:lumMod val="65000"/>
                  <a:lumOff val="35000"/>
                </a:schemeClr>
              </a:solidFill>
              <a:latin typeface="Arial"/>
            </a:endParaRPr>
          </a:p>
        </p:txBody>
      </p:sp>
      <p:sp>
        <p:nvSpPr>
          <p:cNvPr id="133" name="TextBox 68">
            <a:extLst>
              <a:ext uri="{FF2B5EF4-FFF2-40B4-BE49-F238E27FC236}">
                <a16:creationId xmlns:a16="http://schemas.microsoft.com/office/drawing/2014/main" id="{C1EE50C7-82E5-1E48-9E22-287F40A1D01F}"/>
              </a:ext>
            </a:extLst>
          </p:cNvPr>
          <p:cNvSpPr txBox="1"/>
          <p:nvPr/>
        </p:nvSpPr>
        <p:spPr>
          <a:xfrm>
            <a:off x="3071373" y="5695063"/>
            <a:ext cx="1165442" cy="153888"/>
          </a:xfrm>
          <a:prstGeom prst="rect">
            <a:avLst/>
          </a:prstGeom>
          <a:noFill/>
        </p:spPr>
        <p:txBody>
          <a:bodyPr wrap="square" lIns="0" tIns="0" rIns="0" bIns="0" rtlCol="0" anchor="ctr">
            <a:spAutoFit/>
          </a:bodyPr>
          <a:lstStyle/>
          <a:p>
            <a:pPr algn="ctr">
              <a:defRPr/>
            </a:pPr>
            <a:r>
              <a:rPr lang="fr-CH" sz="1000">
                <a:solidFill>
                  <a:schemeClr val="tx1">
                    <a:lumMod val="65000"/>
                    <a:lumOff val="35000"/>
                  </a:schemeClr>
                </a:solidFill>
              </a:rPr>
              <a:t>Hémorragies sévères</a:t>
            </a:r>
            <a:endParaRPr lang="fr-CH" sz="1000">
              <a:solidFill>
                <a:schemeClr val="tx1">
                  <a:lumMod val="65000"/>
                  <a:lumOff val="35000"/>
                </a:schemeClr>
              </a:solidFill>
              <a:latin typeface="Arial"/>
            </a:endParaRPr>
          </a:p>
        </p:txBody>
      </p:sp>
      <p:sp>
        <p:nvSpPr>
          <p:cNvPr id="134" name="TextBox 68">
            <a:extLst>
              <a:ext uri="{FF2B5EF4-FFF2-40B4-BE49-F238E27FC236}">
                <a16:creationId xmlns:a16="http://schemas.microsoft.com/office/drawing/2014/main" id="{9BA03F15-C159-4941-9D09-EE35B97E89EA}"/>
              </a:ext>
            </a:extLst>
          </p:cNvPr>
          <p:cNvSpPr txBox="1"/>
          <p:nvPr/>
        </p:nvSpPr>
        <p:spPr>
          <a:xfrm>
            <a:off x="4400606" y="5651945"/>
            <a:ext cx="1552778" cy="307777"/>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rPr>
              <a:t>Hémorragies mineures</a:t>
            </a:r>
            <a:br/>
            <a:r>
              <a:rPr lang="fr-CH" sz="1000" dirty="0">
                <a:solidFill>
                  <a:schemeClr val="tx1">
                    <a:lumMod val="65000"/>
                    <a:lumOff val="35000"/>
                  </a:schemeClr>
                </a:solidFill>
              </a:rPr>
              <a:t>cliniquement pertinentes</a:t>
            </a:r>
            <a:endParaRPr lang="fr-CH" sz="1000" dirty="0">
              <a:solidFill>
                <a:schemeClr val="tx1">
                  <a:lumMod val="65000"/>
                  <a:lumOff val="35000"/>
                </a:schemeClr>
              </a:solidFill>
              <a:latin typeface="Arial"/>
            </a:endParaRPr>
          </a:p>
        </p:txBody>
      </p:sp>
      <p:sp>
        <p:nvSpPr>
          <p:cNvPr id="135" name="TextBox 68">
            <a:extLst>
              <a:ext uri="{FF2B5EF4-FFF2-40B4-BE49-F238E27FC236}">
                <a16:creationId xmlns:a16="http://schemas.microsoft.com/office/drawing/2014/main" id="{817FEDCA-311C-E849-AE1B-8DC3EA238F73}"/>
              </a:ext>
            </a:extLst>
          </p:cNvPr>
          <p:cNvSpPr txBox="1"/>
          <p:nvPr/>
        </p:nvSpPr>
        <p:spPr>
          <a:xfrm>
            <a:off x="6115776" y="5657909"/>
            <a:ext cx="1158701"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rPr>
              <a:t>Mortalité</a:t>
            </a:r>
            <a:endParaRPr lang="fr-CH" sz="1000" dirty="0">
              <a:solidFill>
                <a:schemeClr val="tx1">
                  <a:lumMod val="65000"/>
                  <a:lumOff val="35000"/>
                </a:schemeClr>
              </a:solidFill>
              <a:latin typeface="Arial"/>
            </a:endParaRPr>
          </a:p>
        </p:txBody>
      </p:sp>
      <p:cxnSp>
        <p:nvCxnSpPr>
          <p:cNvPr id="111" name="Straight Connector 32">
            <a:extLst>
              <a:ext uri="{FF2B5EF4-FFF2-40B4-BE49-F238E27FC236}">
                <a16:creationId xmlns:a16="http://schemas.microsoft.com/office/drawing/2014/main" id="{88727062-6636-234B-A0F2-8F9EC144A38F}"/>
              </a:ext>
            </a:extLst>
          </p:cNvPr>
          <p:cNvCxnSpPr>
            <a:cxnSpLocks/>
          </p:cNvCxnSpPr>
          <p:nvPr/>
        </p:nvCxnSpPr>
        <p:spPr bwMode="auto">
          <a:xfrm flipH="1">
            <a:off x="1298833" y="5620297"/>
            <a:ext cx="6169904" cy="0"/>
          </a:xfrm>
          <a:prstGeom prst="line">
            <a:avLst/>
          </a:prstGeom>
          <a:noFill/>
          <a:ln w="12700" cap="flat" cmpd="sng" algn="ctr">
            <a:solidFill>
              <a:schemeClr val="tx1"/>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0" name="TextBox 63">
            <a:extLst>
              <a:ext uri="{FF2B5EF4-FFF2-40B4-BE49-F238E27FC236}">
                <a16:creationId xmlns:a16="http://schemas.microsoft.com/office/drawing/2014/main" id="{BE52DB4F-4954-BE44-9620-421D643AFEFF}"/>
              </a:ext>
            </a:extLst>
          </p:cNvPr>
          <p:cNvSpPr txBox="1"/>
          <p:nvPr/>
        </p:nvSpPr>
        <p:spPr>
          <a:xfrm>
            <a:off x="895824" y="2970201"/>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50</a:t>
            </a:r>
          </a:p>
        </p:txBody>
      </p:sp>
      <p:sp>
        <p:nvSpPr>
          <p:cNvPr id="142" name="TextBox 68">
            <a:extLst>
              <a:ext uri="{FF2B5EF4-FFF2-40B4-BE49-F238E27FC236}">
                <a16:creationId xmlns:a16="http://schemas.microsoft.com/office/drawing/2014/main" id="{2689703D-C5AF-F741-8075-0490E97BD530}"/>
              </a:ext>
            </a:extLst>
          </p:cNvPr>
          <p:cNvSpPr txBox="1"/>
          <p:nvPr/>
        </p:nvSpPr>
        <p:spPr>
          <a:xfrm>
            <a:off x="1724200" y="2462212"/>
            <a:ext cx="1148382" cy="153888"/>
          </a:xfrm>
          <a:prstGeom prst="rect">
            <a:avLst/>
          </a:prstGeom>
          <a:noFill/>
        </p:spPr>
        <p:txBody>
          <a:bodyPr wrap="square" lIns="0" tIns="0" rIns="0" bIns="0" rtlCol="0" anchor="ctr">
            <a:spAutoFit/>
          </a:bodyPr>
          <a:lstStyle/>
          <a:p>
            <a:pPr>
              <a:defRPr/>
            </a:pPr>
            <a:r>
              <a:rPr lang="fr-CH" sz="1000" dirty="0">
                <a:solidFill>
                  <a:schemeClr val="tx1">
                    <a:lumMod val="65000"/>
                    <a:lumOff val="35000"/>
                  </a:schemeClr>
                </a:solidFill>
              </a:rPr>
              <a:t>HBPM (n=363)</a:t>
            </a:r>
            <a:endParaRPr lang="fr-CH" sz="1000" dirty="0">
              <a:solidFill>
                <a:schemeClr val="tx1">
                  <a:lumMod val="65000"/>
                  <a:lumOff val="35000"/>
                </a:schemeClr>
              </a:solidFill>
              <a:latin typeface="Arial"/>
            </a:endParaRPr>
          </a:p>
        </p:txBody>
      </p:sp>
      <p:sp>
        <p:nvSpPr>
          <p:cNvPr id="139" name="Rechteck 138">
            <a:extLst>
              <a:ext uri="{FF2B5EF4-FFF2-40B4-BE49-F238E27FC236}">
                <a16:creationId xmlns:a16="http://schemas.microsoft.com/office/drawing/2014/main" id="{8E40B920-BEE2-C44C-A48A-3A4162F48DD4}"/>
              </a:ext>
            </a:extLst>
          </p:cNvPr>
          <p:cNvSpPr/>
          <p:nvPr/>
        </p:nvSpPr>
        <p:spPr bwMode="auto">
          <a:xfrm>
            <a:off x="1531420" y="2487228"/>
            <a:ext cx="109057" cy="109057"/>
          </a:xfrm>
          <a:prstGeom prst="rect">
            <a:avLst/>
          </a:prstGeom>
          <a:solidFill>
            <a:schemeClr val="tx1">
              <a:lumMod val="75000"/>
              <a:lumOff val="2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144" name="TextBox 68">
            <a:extLst>
              <a:ext uri="{FF2B5EF4-FFF2-40B4-BE49-F238E27FC236}">
                <a16:creationId xmlns:a16="http://schemas.microsoft.com/office/drawing/2014/main" id="{0E8EDE57-81E4-124F-8008-87DF7D128072}"/>
              </a:ext>
            </a:extLst>
          </p:cNvPr>
          <p:cNvSpPr txBox="1"/>
          <p:nvPr/>
        </p:nvSpPr>
        <p:spPr>
          <a:xfrm>
            <a:off x="2940604" y="2462212"/>
            <a:ext cx="1148382" cy="153888"/>
          </a:xfrm>
          <a:prstGeom prst="rect">
            <a:avLst/>
          </a:prstGeom>
          <a:noFill/>
        </p:spPr>
        <p:txBody>
          <a:bodyPr wrap="square" lIns="0" tIns="0" rIns="0" bIns="0" rtlCol="0" anchor="ctr">
            <a:spAutoFit/>
          </a:bodyPr>
          <a:lstStyle/>
          <a:p>
            <a:pPr>
              <a:defRPr/>
            </a:pPr>
            <a:r>
              <a:rPr lang="fr-CH" sz="1000" dirty="0">
                <a:solidFill>
                  <a:schemeClr val="tx1">
                    <a:lumMod val="65000"/>
                    <a:lumOff val="35000"/>
                  </a:schemeClr>
                </a:solidFill>
              </a:rPr>
              <a:t>Apixaban (n=224)</a:t>
            </a:r>
            <a:endParaRPr lang="fr-CH" sz="1000" dirty="0">
              <a:solidFill>
                <a:schemeClr val="tx1">
                  <a:lumMod val="65000"/>
                  <a:lumOff val="35000"/>
                </a:schemeClr>
              </a:solidFill>
              <a:latin typeface="Arial"/>
            </a:endParaRPr>
          </a:p>
        </p:txBody>
      </p:sp>
      <p:sp>
        <p:nvSpPr>
          <p:cNvPr id="145" name="Rechteck 144">
            <a:extLst>
              <a:ext uri="{FF2B5EF4-FFF2-40B4-BE49-F238E27FC236}">
                <a16:creationId xmlns:a16="http://schemas.microsoft.com/office/drawing/2014/main" id="{50CEC7E2-BA2F-A246-8677-E839CD531017}"/>
              </a:ext>
            </a:extLst>
          </p:cNvPr>
          <p:cNvSpPr/>
          <p:nvPr/>
        </p:nvSpPr>
        <p:spPr bwMode="auto">
          <a:xfrm>
            <a:off x="2747824" y="2487228"/>
            <a:ext cx="109057" cy="109057"/>
          </a:xfrm>
          <a:prstGeom prst="rect">
            <a:avLst/>
          </a:prstGeom>
          <a:solidFill>
            <a:schemeClr val="bg1">
              <a:lumMod val="6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146" name="TextBox 68">
            <a:extLst>
              <a:ext uri="{FF2B5EF4-FFF2-40B4-BE49-F238E27FC236}">
                <a16:creationId xmlns:a16="http://schemas.microsoft.com/office/drawing/2014/main" id="{C87A7ABB-6288-0E4B-9927-D5C2E1AAB93E}"/>
              </a:ext>
            </a:extLst>
          </p:cNvPr>
          <p:cNvSpPr txBox="1"/>
          <p:nvPr/>
        </p:nvSpPr>
        <p:spPr>
          <a:xfrm>
            <a:off x="4320537" y="2462212"/>
            <a:ext cx="1340805" cy="153888"/>
          </a:xfrm>
          <a:prstGeom prst="rect">
            <a:avLst/>
          </a:prstGeom>
          <a:noFill/>
        </p:spPr>
        <p:txBody>
          <a:bodyPr wrap="square" lIns="0" tIns="0" rIns="0" bIns="0" rtlCol="0" anchor="ctr">
            <a:spAutoFit/>
          </a:bodyPr>
          <a:lstStyle/>
          <a:p>
            <a:pPr>
              <a:defRPr/>
            </a:pPr>
            <a:r>
              <a:rPr lang="fr-CH" sz="1000" dirty="0">
                <a:solidFill>
                  <a:schemeClr val="tx1">
                    <a:lumMod val="65000"/>
                    <a:lumOff val="35000"/>
                  </a:schemeClr>
                </a:solidFill>
              </a:rPr>
              <a:t>Rivaroxaban (n=363)</a:t>
            </a:r>
            <a:endParaRPr lang="fr-CH" sz="1000" dirty="0">
              <a:solidFill>
                <a:schemeClr val="tx1">
                  <a:lumMod val="65000"/>
                  <a:lumOff val="35000"/>
                </a:schemeClr>
              </a:solidFill>
              <a:latin typeface="Arial"/>
            </a:endParaRPr>
          </a:p>
        </p:txBody>
      </p:sp>
      <p:sp>
        <p:nvSpPr>
          <p:cNvPr id="147" name="Rechteck 146">
            <a:extLst>
              <a:ext uri="{FF2B5EF4-FFF2-40B4-BE49-F238E27FC236}">
                <a16:creationId xmlns:a16="http://schemas.microsoft.com/office/drawing/2014/main" id="{83807049-972C-B545-80C7-F69233634990}"/>
              </a:ext>
            </a:extLst>
          </p:cNvPr>
          <p:cNvSpPr/>
          <p:nvPr/>
        </p:nvSpPr>
        <p:spPr bwMode="auto">
          <a:xfrm>
            <a:off x="4127758" y="2487228"/>
            <a:ext cx="109057" cy="10905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Tree>
    <p:extLst>
      <p:ext uri="{BB962C8B-B14F-4D97-AF65-F5344CB8AC3E}">
        <p14:creationId xmlns:p14="http://schemas.microsoft.com/office/powerpoint/2010/main" val="1378502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25B648-BDF8-4AD3-8B0C-47E06E3A5AF2}"/>
              </a:ext>
            </a:extLst>
          </p:cNvPr>
          <p:cNvSpPr>
            <a:spLocks noGrp="1"/>
          </p:cNvSpPr>
          <p:nvPr>
            <p:ph type="title"/>
          </p:nvPr>
        </p:nvSpPr>
        <p:spPr>
          <a:xfrm>
            <a:off x="816001" y="210549"/>
            <a:ext cx="11041567" cy="800219"/>
          </a:xfrm>
        </p:spPr>
        <p:txBody>
          <a:bodyPr/>
          <a:lstStyle/>
          <a:p>
            <a:r>
              <a:rPr lang="fr-CH" sz="2600"/>
              <a:t>Preuves empiriques : Mayo Thrombophilia Clinic: Rivaroxaban, apixaban ou HBPM pour le traitement de thromboses associées au cancer</a:t>
            </a:r>
            <a:endParaRPr lang="fr-CH" sz="2600" baseline="30000" dirty="0"/>
          </a:p>
        </p:txBody>
      </p:sp>
      <p:sp>
        <p:nvSpPr>
          <p:cNvPr id="5" name="TextBox 4">
            <a:extLst>
              <a:ext uri="{FF2B5EF4-FFF2-40B4-BE49-F238E27FC236}">
                <a16:creationId xmlns:a16="http://schemas.microsoft.com/office/drawing/2014/main" id="{ED224436-EB8D-4555-9BD5-C872656AD5D7}"/>
              </a:ext>
            </a:extLst>
          </p:cNvPr>
          <p:cNvSpPr txBox="1"/>
          <p:nvPr/>
        </p:nvSpPr>
        <p:spPr>
          <a:xfrm>
            <a:off x="803275" y="6324477"/>
            <a:ext cx="11032068" cy="415498"/>
          </a:xfrm>
          <a:prstGeom prst="rect">
            <a:avLst/>
          </a:prstGeom>
          <a:noFill/>
        </p:spPr>
        <p:txBody>
          <a:bodyPr wrap="square" lIns="0" tIns="0" rIns="0" bIns="0" rtlCol="0" anchor="b" anchorCtr="0">
            <a:spAutoFit/>
          </a:bodyPr>
          <a:lstStyle/>
          <a:p>
            <a:r>
              <a:rPr lang="fr-CH" sz="900" i="1" dirty="0">
                <a:solidFill>
                  <a:schemeClr val="tx1">
                    <a:lumMod val="65000"/>
                    <a:lumOff val="35000"/>
                  </a:schemeClr>
                </a:solidFill>
              </a:rPr>
              <a:t>p</a:t>
            </a:r>
            <a:r>
              <a:rPr lang="fr-CH" sz="900" dirty="0">
                <a:solidFill>
                  <a:schemeClr val="tx1">
                    <a:lumMod val="65000"/>
                    <a:lumOff val="35000"/>
                  </a:schemeClr>
                </a:solidFill>
              </a:rPr>
              <a:t> Values were calculated using Fine and Gray model using death as a competing event of interest.</a:t>
            </a:r>
            <a:br/>
            <a:r>
              <a:rPr lang="fr-CH" sz="900" dirty="0">
                <a:solidFill>
                  <a:schemeClr val="tx1">
                    <a:lumMod val="65000"/>
                    <a:lumOff val="35000"/>
                  </a:schemeClr>
                </a:solidFill>
              </a:rPr>
              <a:t>HBPM = héparines de bas poids moléculaire, </a:t>
            </a:r>
            <a:r>
              <a:rPr lang="fr-CH" sz="900" kern="0" dirty="0">
                <a:solidFill>
                  <a:srgbClr val="000000">
                    <a:lumMod val="65000"/>
                    <a:lumOff val="35000"/>
                  </a:srgbClr>
                </a:solidFill>
              </a:rPr>
              <a:t>CAT= Cancer Associated Thrombosis, GI= gastro-intestinal, CA= carcinome </a:t>
            </a:r>
            <a:endParaRPr lang="fr-CH" sz="900" i="1" dirty="0">
              <a:solidFill>
                <a:schemeClr val="tx1">
                  <a:lumMod val="65000"/>
                  <a:lumOff val="35000"/>
                </a:schemeClr>
              </a:solidFill>
            </a:endParaRPr>
          </a:p>
          <a:p>
            <a:r>
              <a:rPr lang="fr-CH" sz="900" dirty="0">
                <a:solidFill>
                  <a:schemeClr val="tx1">
                    <a:lumMod val="65000"/>
                    <a:lumOff val="35000"/>
                  </a:schemeClr>
                </a:solidFill>
              </a:rPr>
              <a:t>Houghton DE </a:t>
            </a:r>
            <a:r>
              <a:rPr lang="fr-CH" sz="900" i="1" dirty="0">
                <a:solidFill>
                  <a:schemeClr val="tx1">
                    <a:lumMod val="65000"/>
                    <a:lumOff val="35000"/>
                  </a:schemeClr>
                </a:solidFill>
              </a:rPr>
              <a:t>et al</a:t>
            </a:r>
            <a:r>
              <a:rPr lang="fr-CH" sz="900" dirty="0">
                <a:solidFill>
                  <a:schemeClr val="tx1">
                    <a:lumMod val="65000"/>
                    <a:lumOff val="35000"/>
                  </a:schemeClr>
                </a:solidFill>
              </a:rPr>
              <a:t>. </a:t>
            </a:r>
            <a:r>
              <a:rPr lang="fr-CH" sz="900" i="1" dirty="0">
                <a:solidFill>
                  <a:schemeClr val="tx1">
                    <a:lumMod val="65000"/>
                    <a:lumOff val="35000"/>
                  </a:schemeClr>
                </a:solidFill>
              </a:rPr>
              <a:t>Mayo Clinic Proc</a:t>
            </a:r>
            <a:r>
              <a:rPr lang="fr-CH" sz="900" dirty="0">
                <a:solidFill>
                  <a:schemeClr val="tx1">
                    <a:lumMod val="65000"/>
                    <a:lumOff val="35000"/>
                  </a:schemeClr>
                </a:solidFill>
              </a:rPr>
              <a:t> 2021: doi: 10.1016/j.mayocp.2021.04.026.</a:t>
            </a:r>
          </a:p>
        </p:txBody>
      </p:sp>
      <p:sp>
        <p:nvSpPr>
          <p:cNvPr id="25" name="Inhaltsplatzhalter 2">
            <a:extLst>
              <a:ext uri="{FF2B5EF4-FFF2-40B4-BE49-F238E27FC236}">
                <a16:creationId xmlns:a16="http://schemas.microsoft.com/office/drawing/2014/main" id="{3C74055D-0DD0-417B-A054-60C4EF13E677}"/>
              </a:ext>
            </a:extLst>
          </p:cNvPr>
          <p:cNvSpPr txBox="1">
            <a:spLocks/>
          </p:cNvSpPr>
          <p:nvPr/>
        </p:nvSpPr>
        <p:spPr>
          <a:xfrm>
            <a:off x="814918" y="1376363"/>
            <a:ext cx="11042649" cy="4860925"/>
          </a:xfrm>
          <a:prstGeom prst="rect">
            <a:avLst/>
          </a:prstGeom>
        </p:spPr>
        <p:txBody>
          <a:bodyPr/>
          <a:lst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a:lstStyle>
          <a:p>
            <a:endParaRPr lang="en-GB" spc="-53" dirty="0"/>
          </a:p>
        </p:txBody>
      </p:sp>
      <p:sp>
        <p:nvSpPr>
          <p:cNvPr id="26" name="Inhaltsplatzhalter 2">
            <a:extLst>
              <a:ext uri="{FF2B5EF4-FFF2-40B4-BE49-F238E27FC236}">
                <a16:creationId xmlns:a16="http://schemas.microsoft.com/office/drawing/2014/main" id="{F38E75FA-05CF-40D6-B015-5B54070F2C7E}"/>
              </a:ext>
            </a:extLst>
          </p:cNvPr>
          <p:cNvSpPr txBox="1">
            <a:spLocks/>
          </p:cNvSpPr>
          <p:nvPr/>
        </p:nvSpPr>
        <p:spPr>
          <a:xfrm>
            <a:off x="810457" y="1165310"/>
            <a:ext cx="11042649" cy="699870"/>
          </a:xfrm>
          <a:prstGeom prst="rect">
            <a:avLst/>
          </a:prstGeom>
        </p:spPr>
        <p:txBody>
          <a:bodyPr lIns="0" tIns="0" rIns="0" bIns="0"/>
          <a:lst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a:lstStyle>
          <a:p>
            <a:pPr marL="0" indent="0">
              <a:buNone/>
            </a:pPr>
            <a:r>
              <a:rPr lang="fr-CH"/>
              <a:t>Le rivaroxaban ne montre pas d'augmentation du risque d’hémorragies sévères chez les patients atteints de cancer gastro-intestinal (GI-CA) ou de GI-CA luminal par rapport aux non-GI-CA</a:t>
            </a:r>
            <a:endParaRPr lang="fr-CH" spc="-53" dirty="0"/>
          </a:p>
        </p:txBody>
      </p:sp>
      <p:sp>
        <p:nvSpPr>
          <p:cNvPr id="83" name="Rechteck 82">
            <a:extLst>
              <a:ext uri="{FF2B5EF4-FFF2-40B4-BE49-F238E27FC236}">
                <a16:creationId xmlns:a16="http://schemas.microsoft.com/office/drawing/2014/main" id="{2006C4AA-CCA4-4949-9147-CE91CBD40E77}"/>
              </a:ext>
            </a:extLst>
          </p:cNvPr>
          <p:cNvSpPr/>
          <p:nvPr/>
        </p:nvSpPr>
        <p:spPr bwMode="auto">
          <a:xfrm>
            <a:off x="1955064" y="4093369"/>
            <a:ext cx="382662" cy="1531144"/>
          </a:xfrm>
          <a:prstGeom prst="rect">
            <a:avLst/>
          </a:prstGeom>
          <a:solidFill>
            <a:schemeClr val="bg1">
              <a:lumMod val="6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84" name="Rechteck 83">
            <a:extLst>
              <a:ext uri="{FF2B5EF4-FFF2-40B4-BE49-F238E27FC236}">
                <a16:creationId xmlns:a16="http://schemas.microsoft.com/office/drawing/2014/main" id="{86832803-17AE-1048-825E-0AD89E0FD5F2}"/>
              </a:ext>
            </a:extLst>
          </p:cNvPr>
          <p:cNvSpPr/>
          <p:nvPr/>
        </p:nvSpPr>
        <p:spPr bwMode="auto">
          <a:xfrm>
            <a:off x="2736019" y="4614863"/>
            <a:ext cx="382662" cy="1009649"/>
          </a:xfrm>
          <a:prstGeom prst="rect">
            <a:avLst/>
          </a:prstGeom>
          <a:solidFill>
            <a:schemeClr val="bg1">
              <a:lumMod val="6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85" name="Rechteck 84">
            <a:extLst>
              <a:ext uri="{FF2B5EF4-FFF2-40B4-BE49-F238E27FC236}">
                <a16:creationId xmlns:a16="http://schemas.microsoft.com/office/drawing/2014/main" id="{5412544F-7890-B141-95C7-0AB09953E1FE}"/>
              </a:ext>
            </a:extLst>
          </p:cNvPr>
          <p:cNvSpPr/>
          <p:nvPr/>
        </p:nvSpPr>
        <p:spPr bwMode="auto">
          <a:xfrm>
            <a:off x="3516974" y="5107781"/>
            <a:ext cx="382662" cy="516732"/>
          </a:xfrm>
          <a:prstGeom prst="rect">
            <a:avLst/>
          </a:prstGeom>
          <a:solidFill>
            <a:schemeClr val="bg1">
              <a:lumMod val="6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88" name="Textfeld 87">
            <a:extLst>
              <a:ext uri="{FF2B5EF4-FFF2-40B4-BE49-F238E27FC236}">
                <a16:creationId xmlns:a16="http://schemas.microsoft.com/office/drawing/2014/main" id="{8077604B-AC02-9E42-9C0D-5F92CCBDD753}"/>
              </a:ext>
            </a:extLst>
          </p:cNvPr>
          <p:cNvSpPr txBox="1"/>
          <p:nvPr/>
        </p:nvSpPr>
        <p:spPr>
          <a:xfrm>
            <a:off x="1935955" y="3242365"/>
            <a:ext cx="1178719" cy="248402"/>
          </a:xfrm>
          <a:prstGeom prst="rect">
            <a:avLst/>
          </a:prstGeom>
          <a:noFill/>
        </p:spPr>
        <p:txBody>
          <a:bodyPr wrap="square" lIns="90000" tIns="46800" rIns="90000" bIns="46800" rtlCol="0" anchor="ctr">
            <a:spAutoFit/>
          </a:bodyPr>
          <a:lstStyle/>
          <a:p>
            <a:pPr algn="ctr"/>
            <a:r>
              <a:rPr lang="fr-CH" sz="1000" dirty="0">
                <a:solidFill>
                  <a:schemeClr val="tx1">
                    <a:lumMod val="65000"/>
                    <a:lumOff val="35000"/>
                  </a:schemeClr>
                </a:solidFill>
              </a:rPr>
              <a:t>p=0.27</a:t>
            </a:r>
          </a:p>
        </p:txBody>
      </p:sp>
      <p:cxnSp>
        <p:nvCxnSpPr>
          <p:cNvPr id="89" name="Straight Connector 48">
            <a:extLst>
              <a:ext uri="{FF2B5EF4-FFF2-40B4-BE49-F238E27FC236}">
                <a16:creationId xmlns:a16="http://schemas.microsoft.com/office/drawing/2014/main" id="{FA264EC7-0268-2444-9302-C011C719DA82}"/>
              </a:ext>
            </a:extLst>
          </p:cNvPr>
          <p:cNvCxnSpPr>
            <a:cxnSpLocks/>
          </p:cNvCxnSpPr>
          <p:nvPr/>
        </p:nvCxnSpPr>
        <p:spPr bwMode="auto">
          <a:xfrm>
            <a:off x="1355010" y="2468464"/>
            <a:ext cx="0" cy="3156049"/>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0" name="Straight Connector 51">
            <a:extLst>
              <a:ext uri="{FF2B5EF4-FFF2-40B4-BE49-F238E27FC236}">
                <a16:creationId xmlns:a16="http://schemas.microsoft.com/office/drawing/2014/main" id="{4B067DBD-D95D-CF46-B4CF-FCEE805BC91C}"/>
              </a:ext>
            </a:extLst>
          </p:cNvPr>
          <p:cNvCxnSpPr>
            <a:cxnSpLocks/>
          </p:cNvCxnSpPr>
          <p:nvPr/>
        </p:nvCxnSpPr>
        <p:spPr bwMode="auto">
          <a:xfrm>
            <a:off x="1297396" y="5316353"/>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1" name="Straight Connector 52">
            <a:extLst>
              <a:ext uri="{FF2B5EF4-FFF2-40B4-BE49-F238E27FC236}">
                <a16:creationId xmlns:a16="http://schemas.microsoft.com/office/drawing/2014/main" id="{9E092C5B-CCBE-C24E-92F6-00373C2503FF}"/>
              </a:ext>
            </a:extLst>
          </p:cNvPr>
          <p:cNvCxnSpPr>
            <a:cxnSpLocks/>
          </p:cNvCxnSpPr>
          <p:nvPr/>
        </p:nvCxnSpPr>
        <p:spPr bwMode="auto">
          <a:xfrm>
            <a:off x="1297396" y="3775573"/>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2" name="Straight Connector 53">
            <a:extLst>
              <a:ext uri="{FF2B5EF4-FFF2-40B4-BE49-F238E27FC236}">
                <a16:creationId xmlns:a16="http://schemas.microsoft.com/office/drawing/2014/main" id="{FCC3DCF8-8D9C-4B48-9C9F-7A730FD9AEEC}"/>
              </a:ext>
            </a:extLst>
          </p:cNvPr>
          <p:cNvCxnSpPr>
            <a:cxnSpLocks/>
          </p:cNvCxnSpPr>
          <p:nvPr/>
        </p:nvCxnSpPr>
        <p:spPr bwMode="auto">
          <a:xfrm>
            <a:off x="1297396" y="254294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3" name="Straight Connector 32">
            <a:extLst>
              <a:ext uri="{FF2B5EF4-FFF2-40B4-BE49-F238E27FC236}">
                <a16:creationId xmlns:a16="http://schemas.microsoft.com/office/drawing/2014/main" id="{AB715917-18FF-1041-9C1C-BBA00E430719}"/>
              </a:ext>
            </a:extLst>
          </p:cNvPr>
          <p:cNvCxnSpPr>
            <a:cxnSpLocks/>
          </p:cNvCxnSpPr>
          <p:nvPr/>
        </p:nvCxnSpPr>
        <p:spPr bwMode="auto">
          <a:xfrm flipH="1">
            <a:off x="1304482" y="5624513"/>
            <a:ext cx="3188937" cy="0"/>
          </a:xfrm>
          <a:prstGeom prst="line">
            <a:avLst/>
          </a:prstGeom>
          <a:noFill/>
          <a:ln w="12700" cap="flat" cmpd="sng" algn="ctr">
            <a:solidFill>
              <a:schemeClr val="tx1"/>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4" name="TextBox 29">
            <a:extLst>
              <a:ext uri="{FF2B5EF4-FFF2-40B4-BE49-F238E27FC236}">
                <a16:creationId xmlns:a16="http://schemas.microsoft.com/office/drawing/2014/main" id="{FD408764-C5CA-AE42-A983-412E22A6E39E}"/>
              </a:ext>
            </a:extLst>
          </p:cNvPr>
          <p:cNvSpPr txBox="1"/>
          <p:nvPr/>
        </p:nvSpPr>
        <p:spPr>
          <a:xfrm>
            <a:off x="992065" y="5535495"/>
            <a:ext cx="247147" cy="142505"/>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0</a:t>
            </a:r>
          </a:p>
        </p:txBody>
      </p:sp>
      <p:sp>
        <p:nvSpPr>
          <p:cNvPr id="95" name="TextBox 47">
            <a:extLst>
              <a:ext uri="{FF2B5EF4-FFF2-40B4-BE49-F238E27FC236}">
                <a16:creationId xmlns:a16="http://schemas.microsoft.com/office/drawing/2014/main" id="{D5979D42-3DF7-6544-A979-300D9F79CF8F}"/>
              </a:ext>
            </a:extLst>
          </p:cNvPr>
          <p:cNvSpPr txBox="1"/>
          <p:nvPr/>
        </p:nvSpPr>
        <p:spPr>
          <a:xfrm>
            <a:off x="919640" y="4921595"/>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4</a:t>
            </a:r>
          </a:p>
        </p:txBody>
      </p:sp>
      <p:sp>
        <p:nvSpPr>
          <p:cNvPr id="96" name="TextBox 62">
            <a:extLst>
              <a:ext uri="{FF2B5EF4-FFF2-40B4-BE49-F238E27FC236}">
                <a16:creationId xmlns:a16="http://schemas.microsoft.com/office/drawing/2014/main" id="{8DC84BA7-1AAB-2743-924C-05988FC6956A}"/>
              </a:ext>
            </a:extLst>
          </p:cNvPr>
          <p:cNvSpPr txBox="1"/>
          <p:nvPr/>
        </p:nvSpPr>
        <p:spPr>
          <a:xfrm>
            <a:off x="919640" y="3693799"/>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12</a:t>
            </a:r>
          </a:p>
        </p:txBody>
      </p:sp>
      <p:sp>
        <p:nvSpPr>
          <p:cNvPr id="97" name="TextBox 63">
            <a:extLst>
              <a:ext uri="{FF2B5EF4-FFF2-40B4-BE49-F238E27FC236}">
                <a16:creationId xmlns:a16="http://schemas.microsoft.com/office/drawing/2014/main" id="{5A359044-F426-624D-B011-6561D223CCD8}"/>
              </a:ext>
            </a:extLst>
          </p:cNvPr>
          <p:cNvSpPr txBox="1"/>
          <p:nvPr/>
        </p:nvSpPr>
        <p:spPr>
          <a:xfrm>
            <a:off x="919640" y="2466003"/>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20</a:t>
            </a:r>
          </a:p>
        </p:txBody>
      </p:sp>
      <p:sp>
        <p:nvSpPr>
          <p:cNvPr id="98" name="TextBox 68">
            <a:extLst>
              <a:ext uri="{FF2B5EF4-FFF2-40B4-BE49-F238E27FC236}">
                <a16:creationId xmlns:a16="http://schemas.microsoft.com/office/drawing/2014/main" id="{1B0360D5-ECC0-7D48-9160-6A1865657791}"/>
              </a:ext>
            </a:extLst>
          </p:cNvPr>
          <p:cNvSpPr txBox="1"/>
          <p:nvPr/>
        </p:nvSpPr>
        <p:spPr>
          <a:xfrm>
            <a:off x="1843089" y="5726145"/>
            <a:ext cx="592930" cy="461665"/>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rPr>
              <a:t>Non</a:t>
            </a:r>
            <a:br/>
            <a:r>
              <a:rPr lang="fr-CH" sz="1000" dirty="0">
                <a:solidFill>
                  <a:schemeClr val="tx1">
                    <a:lumMod val="65000"/>
                    <a:lumOff val="35000"/>
                  </a:schemeClr>
                </a:solidFill>
              </a:rPr>
              <a:t>GI-CA</a:t>
            </a:r>
          </a:p>
          <a:p>
            <a:pPr algn="ctr">
              <a:defRPr/>
            </a:pPr>
            <a:r>
              <a:rPr lang="fr-CH" sz="1000" dirty="0">
                <a:solidFill>
                  <a:schemeClr val="tx1">
                    <a:lumMod val="65000"/>
                    <a:lumOff val="35000"/>
                  </a:schemeClr>
                </a:solidFill>
              </a:rPr>
              <a:t>(n=305)</a:t>
            </a:r>
          </a:p>
        </p:txBody>
      </p:sp>
      <p:sp>
        <p:nvSpPr>
          <p:cNvPr id="99" name="TextBox 31">
            <a:extLst>
              <a:ext uri="{FF2B5EF4-FFF2-40B4-BE49-F238E27FC236}">
                <a16:creationId xmlns:a16="http://schemas.microsoft.com/office/drawing/2014/main" id="{0CDEF2B9-9E14-A84F-93AF-2424672DA02E}"/>
              </a:ext>
            </a:extLst>
          </p:cNvPr>
          <p:cNvSpPr txBox="1"/>
          <p:nvPr/>
        </p:nvSpPr>
        <p:spPr>
          <a:xfrm rot="16200000">
            <a:off x="-704847" y="3954378"/>
            <a:ext cx="3170132" cy="153888"/>
          </a:xfrm>
          <a:prstGeom prst="rect">
            <a:avLst/>
          </a:prstGeom>
          <a:noFill/>
        </p:spPr>
        <p:txBody>
          <a:bodyPr wrap="square" lIns="0" tIns="0" rIns="0" bIns="0" rtlCol="0" anchor="ctr">
            <a:spAutoFit/>
          </a:bodyPr>
          <a:lstStyle/>
          <a:p>
            <a:pPr algn="ctr">
              <a:defRPr sz="1400" b="0" i="0" u="none" strike="noStrike" kern="1200" baseline="0">
                <a:solidFill>
                  <a:prstClr val="black">
                    <a:lumMod val="65000"/>
                    <a:lumOff val="35000"/>
                  </a:prstClr>
                </a:solidFill>
                <a:latin typeface="+mn-lt"/>
                <a:ea typeface="+mn-ea"/>
                <a:cs typeface="+mn-cs"/>
              </a:defRPr>
            </a:pPr>
            <a:r>
              <a:rPr lang="fr-CH" sz="1000" b="1" dirty="0"/>
              <a:t>Taux cumulatif de récidive de TEV à 6 mois (%)</a:t>
            </a:r>
          </a:p>
        </p:txBody>
      </p:sp>
      <p:sp>
        <p:nvSpPr>
          <p:cNvPr id="101" name="TextBox 68">
            <a:extLst>
              <a:ext uri="{FF2B5EF4-FFF2-40B4-BE49-F238E27FC236}">
                <a16:creationId xmlns:a16="http://schemas.microsoft.com/office/drawing/2014/main" id="{073EB177-1062-5E4B-ABED-7B70A0B146D1}"/>
              </a:ext>
            </a:extLst>
          </p:cNvPr>
          <p:cNvSpPr txBox="1"/>
          <p:nvPr/>
        </p:nvSpPr>
        <p:spPr>
          <a:xfrm>
            <a:off x="3521868" y="4923238"/>
            <a:ext cx="371475"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3.17</a:t>
            </a:r>
          </a:p>
        </p:txBody>
      </p:sp>
      <p:sp>
        <p:nvSpPr>
          <p:cNvPr id="103" name="TextBox 68">
            <a:extLst>
              <a:ext uri="{FF2B5EF4-FFF2-40B4-BE49-F238E27FC236}">
                <a16:creationId xmlns:a16="http://schemas.microsoft.com/office/drawing/2014/main" id="{340A7228-8021-6545-9FD3-9CC74A035349}"/>
              </a:ext>
            </a:extLst>
          </p:cNvPr>
          <p:cNvSpPr txBox="1"/>
          <p:nvPr/>
        </p:nvSpPr>
        <p:spPr>
          <a:xfrm>
            <a:off x="1724200" y="2464936"/>
            <a:ext cx="1148382" cy="153888"/>
          </a:xfrm>
          <a:prstGeom prst="rect">
            <a:avLst/>
          </a:prstGeom>
          <a:noFill/>
        </p:spPr>
        <p:txBody>
          <a:bodyPr wrap="square" lIns="0" tIns="0" rIns="0" bIns="0" rtlCol="0" anchor="ctr">
            <a:spAutoFit/>
          </a:bodyPr>
          <a:lstStyle/>
          <a:p>
            <a:pPr>
              <a:defRPr/>
            </a:pPr>
            <a:r>
              <a:rPr lang="fr-CH" sz="1000" dirty="0">
                <a:solidFill>
                  <a:schemeClr val="tx1">
                    <a:lumMod val="65000"/>
                    <a:lumOff val="35000"/>
                  </a:schemeClr>
                </a:solidFill>
              </a:rPr>
              <a:t>HBPM (n=494)</a:t>
            </a:r>
            <a:endParaRPr lang="fr-CH" sz="1000" dirty="0">
              <a:solidFill>
                <a:schemeClr val="tx1">
                  <a:lumMod val="65000"/>
                  <a:lumOff val="35000"/>
                </a:schemeClr>
              </a:solidFill>
              <a:latin typeface="Arial"/>
            </a:endParaRPr>
          </a:p>
        </p:txBody>
      </p:sp>
      <p:sp>
        <p:nvSpPr>
          <p:cNvPr id="104" name="Rechteck 103">
            <a:extLst>
              <a:ext uri="{FF2B5EF4-FFF2-40B4-BE49-F238E27FC236}">
                <a16:creationId xmlns:a16="http://schemas.microsoft.com/office/drawing/2014/main" id="{5179DC3A-8318-5541-BEF1-C8F815EF69B7}"/>
              </a:ext>
            </a:extLst>
          </p:cNvPr>
          <p:cNvSpPr/>
          <p:nvPr/>
        </p:nvSpPr>
        <p:spPr bwMode="auto">
          <a:xfrm>
            <a:off x="1531420" y="2487228"/>
            <a:ext cx="109057" cy="109057"/>
          </a:xfrm>
          <a:prstGeom prst="rect">
            <a:avLst/>
          </a:prstGeom>
          <a:solidFill>
            <a:schemeClr val="bg1">
              <a:lumMod val="6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105" name="TextBox 68">
            <a:extLst>
              <a:ext uri="{FF2B5EF4-FFF2-40B4-BE49-F238E27FC236}">
                <a16:creationId xmlns:a16="http://schemas.microsoft.com/office/drawing/2014/main" id="{B95BF82A-C860-A040-A226-E3916B0588AE}"/>
              </a:ext>
            </a:extLst>
          </p:cNvPr>
          <p:cNvSpPr txBox="1"/>
          <p:nvPr/>
        </p:nvSpPr>
        <p:spPr>
          <a:xfrm>
            <a:off x="2645568" y="5726145"/>
            <a:ext cx="592930" cy="461665"/>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rPr>
              <a:t>Total </a:t>
            </a:r>
            <a:br/>
            <a:r>
              <a:rPr lang="fr-CH" sz="1000" dirty="0">
                <a:solidFill>
                  <a:schemeClr val="tx1">
                    <a:lumMod val="65000"/>
                    <a:lumOff val="35000"/>
                  </a:schemeClr>
                </a:solidFill>
              </a:rPr>
              <a:t>GI-CA</a:t>
            </a:r>
            <a:br/>
            <a:r>
              <a:rPr lang="fr-CH" sz="1000" dirty="0">
                <a:solidFill>
                  <a:schemeClr val="tx1">
                    <a:lumMod val="65000"/>
                    <a:lumOff val="35000"/>
                  </a:schemeClr>
                </a:solidFill>
              </a:rPr>
              <a:t>(n=189)</a:t>
            </a:r>
          </a:p>
        </p:txBody>
      </p:sp>
      <p:sp>
        <p:nvSpPr>
          <p:cNvPr id="106" name="TextBox 68">
            <a:extLst>
              <a:ext uri="{FF2B5EF4-FFF2-40B4-BE49-F238E27FC236}">
                <a16:creationId xmlns:a16="http://schemas.microsoft.com/office/drawing/2014/main" id="{E0D4BD12-F5D8-5C4E-93AD-1D4B6D3BA918}"/>
              </a:ext>
            </a:extLst>
          </p:cNvPr>
          <p:cNvSpPr txBox="1"/>
          <p:nvPr/>
        </p:nvSpPr>
        <p:spPr>
          <a:xfrm>
            <a:off x="3386136" y="5726145"/>
            <a:ext cx="685800" cy="461665"/>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rPr>
              <a:t>GI-CA</a:t>
            </a:r>
            <a:br/>
            <a:r>
              <a:rPr lang="fr-CH" sz="1000" dirty="0">
                <a:solidFill>
                  <a:schemeClr val="tx1">
                    <a:lumMod val="65000"/>
                    <a:lumOff val="35000"/>
                  </a:schemeClr>
                </a:solidFill>
              </a:rPr>
              <a:t>luminaux</a:t>
            </a:r>
            <a:br/>
            <a:r>
              <a:rPr lang="fr-CH" sz="1000" dirty="0">
                <a:solidFill>
                  <a:schemeClr val="tx1">
                    <a:lumMod val="65000"/>
                    <a:lumOff val="35000"/>
                  </a:schemeClr>
                </a:solidFill>
              </a:rPr>
              <a:t>(n=108)</a:t>
            </a:r>
          </a:p>
        </p:txBody>
      </p:sp>
      <p:sp>
        <p:nvSpPr>
          <p:cNvPr id="107" name="TextBox 68">
            <a:extLst>
              <a:ext uri="{FF2B5EF4-FFF2-40B4-BE49-F238E27FC236}">
                <a16:creationId xmlns:a16="http://schemas.microsoft.com/office/drawing/2014/main" id="{FDE5E17C-AB58-FF49-83EC-6A68C121B18F}"/>
              </a:ext>
            </a:extLst>
          </p:cNvPr>
          <p:cNvSpPr txBox="1"/>
          <p:nvPr/>
        </p:nvSpPr>
        <p:spPr>
          <a:xfrm>
            <a:off x="2741612" y="4418413"/>
            <a:ext cx="371475"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6.58</a:t>
            </a:r>
          </a:p>
        </p:txBody>
      </p:sp>
      <p:sp>
        <p:nvSpPr>
          <p:cNvPr id="108" name="TextBox 68">
            <a:extLst>
              <a:ext uri="{FF2B5EF4-FFF2-40B4-BE49-F238E27FC236}">
                <a16:creationId xmlns:a16="http://schemas.microsoft.com/office/drawing/2014/main" id="{60EB4AC6-35BF-0F4D-8C3C-00CC3B28922C}"/>
              </a:ext>
            </a:extLst>
          </p:cNvPr>
          <p:cNvSpPr txBox="1"/>
          <p:nvPr/>
        </p:nvSpPr>
        <p:spPr>
          <a:xfrm>
            <a:off x="1952624" y="3904063"/>
            <a:ext cx="371475"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9.76</a:t>
            </a:r>
          </a:p>
        </p:txBody>
      </p:sp>
      <p:sp>
        <p:nvSpPr>
          <p:cNvPr id="109" name="Textfeld 108">
            <a:extLst>
              <a:ext uri="{FF2B5EF4-FFF2-40B4-BE49-F238E27FC236}">
                <a16:creationId xmlns:a16="http://schemas.microsoft.com/office/drawing/2014/main" id="{9D55CF00-BB05-034A-8926-0014155600E3}"/>
              </a:ext>
            </a:extLst>
          </p:cNvPr>
          <p:cNvSpPr txBox="1"/>
          <p:nvPr/>
        </p:nvSpPr>
        <p:spPr>
          <a:xfrm>
            <a:off x="2154172" y="2743200"/>
            <a:ext cx="1546355" cy="248402"/>
          </a:xfrm>
          <a:prstGeom prst="rect">
            <a:avLst/>
          </a:prstGeom>
          <a:noFill/>
        </p:spPr>
        <p:txBody>
          <a:bodyPr wrap="square" lIns="90000" tIns="46800" rIns="90000" bIns="46800" rtlCol="0" anchor="ctr">
            <a:spAutoFit/>
          </a:bodyPr>
          <a:lstStyle/>
          <a:p>
            <a:pPr algn="ctr"/>
            <a:r>
              <a:rPr lang="fr-CH" sz="1000" dirty="0">
                <a:solidFill>
                  <a:schemeClr val="tx1">
                    <a:lumMod val="65000"/>
                    <a:lumOff val="35000"/>
                  </a:schemeClr>
                </a:solidFill>
              </a:rPr>
              <a:t>p=0.08</a:t>
            </a:r>
          </a:p>
        </p:txBody>
      </p:sp>
      <p:cxnSp>
        <p:nvCxnSpPr>
          <p:cNvPr id="110" name="Straight Connector 32">
            <a:extLst>
              <a:ext uri="{FF2B5EF4-FFF2-40B4-BE49-F238E27FC236}">
                <a16:creationId xmlns:a16="http://schemas.microsoft.com/office/drawing/2014/main" id="{EAD96178-5A58-184C-9259-954CFA8E409A}"/>
              </a:ext>
            </a:extLst>
          </p:cNvPr>
          <p:cNvCxnSpPr>
            <a:cxnSpLocks/>
          </p:cNvCxnSpPr>
          <p:nvPr/>
        </p:nvCxnSpPr>
        <p:spPr bwMode="auto">
          <a:xfrm flipH="1">
            <a:off x="1942658" y="2983706"/>
            <a:ext cx="1950686" cy="0"/>
          </a:xfrm>
          <a:prstGeom prst="line">
            <a:avLst/>
          </a:prstGeom>
          <a:noFill/>
          <a:ln w="12700" cap="flat" cmpd="sng" algn="ctr">
            <a:solidFill>
              <a:srgbClr val="565655"/>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1" name="Straight Connector 32">
            <a:extLst>
              <a:ext uri="{FF2B5EF4-FFF2-40B4-BE49-F238E27FC236}">
                <a16:creationId xmlns:a16="http://schemas.microsoft.com/office/drawing/2014/main" id="{CB974DC9-FCA1-0E4A-859E-0ADB1864C293}"/>
              </a:ext>
            </a:extLst>
          </p:cNvPr>
          <p:cNvCxnSpPr>
            <a:cxnSpLocks/>
          </p:cNvCxnSpPr>
          <p:nvPr/>
        </p:nvCxnSpPr>
        <p:spPr bwMode="auto">
          <a:xfrm flipH="1">
            <a:off x="1944863" y="3479006"/>
            <a:ext cx="1176956" cy="0"/>
          </a:xfrm>
          <a:prstGeom prst="line">
            <a:avLst/>
          </a:prstGeom>
          <a:noFill/>
          <a:ln w="12700" cap="flat" cmpd="sng" algn="ctr">
            <a:solidFill>
              <a:srgbClr val="565655"/>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2" name="TextBox 63">
            <a:extLst>
              <a:ext uri="{FF2B5EF4-FFF2-40B4-BE49-F238E27FC236}">
                <a16:creationId xmlns:a16="http://schemas.microsoft.com/office/drawing/2014/main" id="{D4920CD8-B5ED-FF41-8760-8641E8B0B269}"/>
              </a:ext>
            </a:extLst>
          </p:cNvPr>
          <p:cNvSpPr txBox="1"/>
          <p:nvPr/>
        </p:nvSpPr>
        <p:spPr>
          <a:xfrm>
            <a:off x="919640" y="2772952"/>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18</a:t>
            </a:r>
          </a:p>
        </p:txBody>
      </p:sp>
      <p:sp>
        <p:nvSpPr>
          <p:cNvPr id="153" name="TextBox 63">
            <a:extLst>
              <a:ext uri="{FF2B5EF4-FFF2-40B4-BE49-F238E27FC236}">
                <a16:creationId xmlns:a16="http://schemas.microsoft.com/office/drawing/2014/main" id="{92736E2D-A8F3-CF45-B30B-A59096093FBF}"/>
              </a:ext>
            </a:extLst>
          </p:cNvPr>
          <p:cNvSpPr txBox="1"/>
          <p:nvPr/>
        </p:nvSpPr>
        <p:spPr>
          <a:xfrm>
            <a:off x="919640" y="3079901"/>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16</a:t>
            </a:r>
          </a:p>
        </p:txBody>
      </p:sp>
      <p:sp>
        <p:nvSpPr>
          <p:cNvPr id="154" name="TextBox 63">
            <a:extLst>
              <a:ext uri="{FF2B5EF4-FFF2-40B4-BE49-F238E27FC236}">
                <a16:creationId xmlns:a16="http://schemas.microsoft.com/office/drawing/2014/main" id="{52C309E9-89C4-3D47-844C-6005A72DC3B8}"/>
              </a:ext>
            </a:extLst>
          </p:cNvPr>
          <p:cNvSpPr txBox="1"/>
          <p:nvPr/>
        </p:nvSpPr>
        <p:spPr>
          <a:xfrm>
            <a:off x="919640" y="3386850"/>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14</a:t>
            </a:r>
          </a:p>
        </p:txBody>
      </p:sp>
      <p:sp>
        <p:nvSpPr>
          <p:cNvPr id="155" name="TextBox 62">
            <a:extLst>
              <a:ext uri="{FF2B5EF4-FFF2-40B4-BE49-F238E27FC236}">
                <a16:creationId xmlns:a16="http://schemas.microsoft.com/office/drawing/2014/main" id="{AC0B3BF8-DA93-BF4A-B2A3-E1331DE4EA73}"/>
              </a:ext>
            </a:extLst>
          </p:cNvPr>
          <p:cNvSpPr txBox="1"/>
          <p:nvPr/>
        </p:nvSpPr>
        <p:spPr>
          <a:xfrm>
            <a:off x="919640" y="4000748"/>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10</a:t>
            </a:r>
          </a:p>
        </p:txBody>
      </p:sp>
      <p:sp>
        <p:nvSpPr>
          <p:cNvPr id="156" name="TextBox 62">
            <a:extLst>
              <a:ext uri="{FF2B5EF4-FFF2-40B4-BE49-F238E27FC236}">
                <a16:creationId xmlns:a16="http://schemas.microsoft.com/office/drawing/2014/main" id="{920B6256-4183-A14A-930B-D617D0CDE8D6}"/>
              </a:ext>
            </a:extLst>
          </p:cNvPr>
          <p:cNvSpPr txBox="1"/>
          <p:nvPr/>
        </p:nvSpPr>
        <p:spPr>
          <a:xfrm>
            <a:off x="919640" y="4307697"/>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8</a:t>
            </a:r>
          </a:p>
        </p:txBody>
      </p:sp>
      <p:sp>
        <p:nvSpPr>
          <p:cNvPr id="157" name="TextBox 62">
            <a:extLst>
              <a:ext uri="{FF2B5EF4-FFF2-40B4-BE49-F238E27FC236}">
                <a16:creationId xmlns:a16="http://schemas.microsoft.com/office/drawing/2014/main" id="{28B284A5-73D0-094F-86EE-057396D6369D}"/>
              </a:ext>
            </a:extLst>
          </p:cNvPr>
          <p:cNvSpPr txBox="1"/>
          <p:nvPr/>
        </p:nvSpPr>
        <p:spPr>
          <a:xfrm>
            <a:off x="919640" y="4614646"/>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6</a:t>
            </a:r>
          </a:p>
        </p:txBody>
      </p:sp>
      <p:sp>
        <p:nvSpPr>
          <p:cNvPr id="158" name="TextBox 47">
            <a:extLst>
              <a:ext uri="{FF2B5EF4-FFF2-40B4-BE49-F238E27FC236}">
                <a16:creationId xmlns:a16="http://schemas.microsoft.com/office/drawing/2014/main" id="{63F1F18E-4BBD-774B-A7EB-0DEB33E0B9AA}"/>
              </a:ext>
            </a:extLst>
          </p:cNvPr>
          <p:cNvSpPr txBox="1"/>
          <p:nvPr/>
        </p:nvSpPr>
        <p:spPr>
          <a:xfrm>
            <a:off x="919640" y="5228544"/>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2</a:t>
            </a:r>
          </a:p>
        </p:txBody>
      </p:sp>
      <p:cxnSp>
        <p:nvCxnSpPr>
          <p:cNvPr id="159" name="Straight Connector 53">
            <a:extLst>
              <a:ext uri="{FF2B5EF4-FFF2-40B4-BE49-F238E27FC236}">
                <a16:creationId xmlns:a16="http://schemas.microsoft.com/office/drawing/2014/main" id="{4CEE3A8F-622F-134C-8ADB-C91A64FE2F79}"/>
              </a:ext>
            </a:extLst>
          </p:cNvPr>
          <p:cNvCxnSpPr>
            <a:cxnSpLocks/>
          </p:cNvCxnSpPr>
          <p:nvPr/>
        </p:nvCxnSpPr>
        <p:spPr bwMode="auto">
          <a:xfrm>
            <a:off x="1297396" y="2851105"/>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0" name="Straight Connector 53">
            <a:extLst>
              <a:ext uri="{FF2B5EF4-FFF2-40B4-BE49-F238E27FC236}">
                <a16:creationId xmlns:a16="http://schemas.microsoft.com/office/drawing/2014/main" id="{E4ECE3EC-8E03-6341-8AD1-0A879E4B3A76}"/>
              </a:ext>
            </a:extLst>
          </p:cNvPr>
          <p:cNvCxnSpPr>
            <a:cxnSpLocks/>
          </p:cNvCxnSpPr>
          <p:nvPr/>
        </p:nvCxnSpPr>
        <p:spPr bwMode="auto">
          <a:xfrm>
            <a:off x="1297396" y="3159261"/>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1" name="Straight Connector 53">
            <a:extLst>
              <a:ext uri="{FF2B5EF4-FFF2-40B4-BE49-F238E27FC236}">
                <a16:creationId xmlns:a16="http://schemas.microsoft.com/office/drawing/2014/main" id="{C003063B-C40A-8641-8521-2243DFA9498E}"/>
              </a:ext>
            </a:extLst>
          </p:cNvPr>
          <p:cNvCxnSpPr>
            <a:cxnSpLocks/>
          </p:cNvCxnSpPr>
          <p:nvPr/>
        </p:nvCxnSpPr>
        <p:spPr bwMode="auto">
          <a:xfrm>
            <a:off x="1297396" y="3467417"/>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2" name="Straight Connector 52">
            <a:extLst>
              <a:ext uri="{FF2B5EF4-FFF2-40B4-BE49-F238E27FC236}">
                <a16:creationId xmlns:a16="http://schemas.microsoft.com/office/drawing/2014/main" id="{23AA2101-C2A4-3548-A992-B072D5CD66A2}"/>
              </a:ext>
            </a:extLst>
          </p:cNvPr>
          <p:cNvCxnSpPr>
            <a:cxnSpLocks/>
          </p:cNvCxnSpPr>
          <p:nvPr/>
        </p:nvCxnSpPr>
        <p:spPr bwMode="auto">
          <a:xfrm>
            <a:off x="1297396" y="408372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3" name="Straight Connector 52">
            <a:extLst>
              <a:ext uri="{FF2B5EF4-FFF2-40B4-BE49-F238E27FC236}">
                <a16:creationId xmlns:a16="http://schemas.microsoft.com/office/drawing/2014/main" id="{29A99254-3820-AD4E-B98F-332E2706ED90}"/>
              </a:ext>
            </a:extLst>
          </p:cNvPr>
          <p:cNvCxnSpPr>
            <a:cxnSpLocks/>
          </p:cNvCxnSpPr>
          <p:nvPr/>
        </p:nvCxnSpPr>
        <p:spPr bwMode="auto">
          <a:xfrm>
            <a:off x="1297396" y="4391885"/>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4" name="Straight Connector 52">
            <a:extLst>
              <a:ext uri="{FF2B5EF4-FFF2-40B4-BE49-F238E27FC236}">
                <a16:creationId xmlns:a16="http://schemas.microsoft.com/office/drawing/2014/main" id="{A22BD2EC-51AA-9C4E-9DDD-58343F3B8A46}"/>
              </a:ext>
            </a:extLst>
          </p:cNvPr>
          <p:cNvCxnSpPr>
            <a:cxnSpLocks/>
          </p:cNvCxnSpPr>
          <p:nvPr/>
        </p:nvCxnSpPr>
        <p:spPr bwMode="auto">
          <a:xfrm>
            <a:off x="1297396" y="4700041"/>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5" name="Straight Connector 52">
            <a:extLst>
              <a:ext uri="{FF2B5EF4-FFF2-40B4-BE49-F238E27FC236}">
                <a16:creationId xmlns:a16="http://schemas.microsoft.com/office/drawing/2014/main" id="{A8EC51E0-BAF6-CC4C-924B-AE78AB030827}"/>
              </a:ext>
            </a:extLst>
          </p:cNvPr>
          <p:cNvCxnSpPr>
            <a:cxnSpLocks/>
          </p:cNvCxnSpPr>
          <p:nvPr/>
        </p:nvCxnSpPr>
        <p:spPr bwMode="auto">
          <a:xfrm>
            <a:off x="1297396" y="5008197"/>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21" name="Rechteck 220">
            <a:extLst>
              <a:ext uri="{FF2B5EF4-FFF2-40B4-BE49-F238E27FC236}">
                <a16:creationId xmlns:a16="http://schemas.microsoft.com/office/drawing/2014/main" id="{26A094DD-3D43-4744-AB2F-43D2885083DE}"/>
              </a:ext>
            </a:extLst>
          </p:cNvPr>
          <p:cNvSpPr/>
          <p:nvPr/>
        </p:nvSpPr>
        <p:spPr bwMode="auto">
          <a:xfrm>
            <a:off x="5414264" y="5122661"/>
            <a:ext cx="382662" cy="501852"/>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222" name="Rechteck 221">
            <a:extLst>
              <a:ext uri="{FF2B5EF4-FFF2-40B4-BE49-F238E27FC236}">
                <a16:creationId xmlns:a16="http://schemas.microsoft.com/office/drawing/2014/main" id="{534B9082-F06D-D043-B16B-316CA112A2D0}"/>
              </a:ext>
            </a:extLst>
          </p:cNvPr>
          <p:cNvSpPr/>
          <p:nvPr/>
        </p:nvSpPr>
        <p:spPr bwMode="auto">
          <a:xfrm>
            <a:off x="6195219" y="4243625"/>
            <a:ext cx="382662" cy="1380888"/>
          </a:xfrm>
          <a:prstGeom prst="rect">
            <a:avLst/>
          </a:prstGeom>
          <a:solidFill>
            <a:srgbClr val="565655"/>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223" name="Rechteck 222">
            <a:extLst>
              <a:ext uri="{FF2B5EF4-FFF2-40B4-BE49-F238E27FC236}">
                <a16:creationId xmlns:a16="http://schemas.microsoft.com/office/drawing/2014/main" id="{7B757BF0-6611-0B40-904E-FB65C30331E4}"/>
              </a:ext>
            </a:extLst>
          </p:cNvPr>
          <p:cNvSpPr/>
          <p:nvPr/>
        </p:nvSpPr>
        <p:spPr bwMode="auto">
          <a:xfrm>
            <a:off x="6976174" y="3213030"/>
            <a:ext cx="382662" cy="2411483"/>
          </a:xfrm>
          <a:prstGeom prst="rect">
            <a:avLst/>
          </a:prstGeom>
          <a:solidFill>
            <a:srgbClr val="565655"/>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224" name="Textfeld 223">
            <a:extLst>
              <a:ext uri="{FF2B5EF4-FFF2-40B4-BE49-F238E27FC236}">
                <a16:creationId xmlns:a16="http://schemas.microsoft.com/office/drawing/2014/main" id="{1CAD0053-BFDE-7640-8989-81220FA24A22}"/>
              </a:ext>
            </a:extLst>
          </p:cNvPr>
          <p:cNvSpPr txBox="1"/>
          <p:nvPr/>
        </p:nvSpPr>
        <p:spPr>
          <a:xfrm>
            <a:off x="5395155" y="3242365"/>
            <a:ext cx="1178719" cy="248402"/>
          </a:xfrm>
          <a:prstGeom prst="rect">
            <a:avLst/>
          </a:prstGeom>
          <a:noFill/>
        </p:spPr>
        <p:txBody>
          <a:bodyPr wrap="square" lIns="90000" tIns="46800" rIns="90000" bIns="46800" rtlCol="0" anchor="ctr">
            <a:spAutoFit/>
          </a:bodyPr>
          <a:lstStyle/>
          <a:p>
            <a:pPr algn="ctr"/>
            <a:r>
              <a:rPr lang="fr-CH" sz="1000" dirty="0">
                <a:solidFill>
                  <a:schemeClr val="tx1">
                    <a:lumMod val="65000"/>
                    <a:lumOff val="35000"/>
                  </a:schemeClr>
                </a:solidFill>
              </a:rPr>
              <a:t>p=0.10</a:t>
            </a:r>
          </a:p>
        </p:txBody>
      </p:sp>
      <p:cxnSp>
        <p:nvCxnSpPr>
          <p:cNvPr id="225" name="Straight Connector 48">
            <a:extLst>
              <a:ext uri="{FF2B5EF4-FFF2-40B4-BE49-F238E27FC236}">
                <a16:creationId xmlns:a16="http://schemas.microsoft.com/office/drawing/2014/main" id="{2748FB1E-1970-DC4C-A7CE-2DE165700FB2}"/>
              </a:ext>
            </a:extLst>
          </p:cNvPr>
          <p:cNvCxnSpPr>
            <a:cxnSpLocks/>
          </p:cNvCxnSpPr>
          <p:nvPr/>
        </p:nvCxnSpPr>
        <p:spPr bwMode="auto">
          <a:xfrm>
            <a:off x="4814210" y="2468464"/>
            <a:ext cx="0" cy="3156049"/>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6" name="Straight Connector 51">
            <a:extLst>
              <a:ext uri="{FF2B5EF4-FFF2-40B4-BE49-F238E27FC236}">
                <a16:creationId xmlns:a16="http://schemas.microsoft.com/office/drawing/2014/main" id="{7D952DEE-7D87-F049-AC85-520EB770FF0C}"/>
              </a:ext>
            </a:extLst>
          </p:cNvPr>
          <p:cNvCxnSpPr>
            <a:cxnSpLocks/>
          </p:cNvCxnSpPr>
          <p:nvPr/>
        </p:nvCxnSpPr>
        <p:spPr bwMode="auto">
          <a:xfrm>
            <a:off x="4756596" y="5316353"/>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7" name="Straight Connector 52">
            <a:extLst>
              <a:ext uri="{FF2B5EF4-FFF2-40B4-BE49-F238E27FC236}">
                <a16:creationId xmlns:a16="http://schemas.microsoft.com/office/drawing/2014/main" id="{2720C960-406E-DD49-AADE-C55615057FE3}"/>
              </a:ext>
            </a:extLst>
          </p:cNvPr>
          <p:cNvCxnSpPr>
            <a:cxnSpLocks/>
          </p:cNvCxnSpPr>
          <p:nvPr/>
        </p:nvCxnSpPr>
        <p:spPr bwMode="auto">
          <a:xfrm>
            <a:off x="4756596" y="3775573"/>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8" name="Straight Connector 53">
            <a:extLst>
              <a:ext uri="{FF2B5EF4-FFF2-40B4-BE49-F238E27FC236}">
                <a16:creationId xmlns:a16="http://schemas.microsoft.com/office/drawing/2014/main" id="{C377507B-2A65-AE46-886C-301A0FF2D836}"/>
              </a:ext>
            </a:extLst>
          </p:cNvPr>
          <p:cNvCxnSpPr>
            <a:cxnSpLocks/>
          </p:cNvCxnSpPr>
          <p:nvPr/>
        </p:nvCxnSpPr>
        <p:spPr bwMode="auto">
          <a:xfrm>
            <a:off x="4756596" y="254294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9" name="Straight Connector 32">
            <a:extLst>
              <a:ext uri="{FF2B5EF4-FFF2-40B4-BE49-F238E27FC236}">
                <a16:creationId xmlns:a16="http://schemas.microsoft.com/office/drawing/2014/main" id="{DDBF559D-6204-4D4E-AF6E-ABE6B468B915}"/>
              </a:ext>
            </a:extLst>
          </p:cNvPr>
          <p:cNvCxnSpPr>
            <a:cxnSpLocks/>
          </p:cNvCxnSpPr>
          <p:nvPr/>
        </p:nvCxnSpPr>
        <p:spPr bwMode="auto">
          <a:xfrm flipH="1">
            <a:off x="4763682" y="5624513"/>
            <a:ext cx="3188937" cy="0"/>
          </a:xfrm>
          <a:prstGeom prst="line">
            <a:avLst/>
          </a:prstGeom>
          <a:noFill/>
          <a:ln w="12700" cap="flat" cmpd="sng" algn="ctr">
            <a:solidFill>
              <a:schemeClr val="tx1"/>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30" name="TextBox 29">
            <a:extLst>
              <a:ext uri="{FF2B5EF4-FFF2-40B4-BE49-F238E27FC236}">
                <a16:creationId xmlns:a16="http://schemas.microsoft.com/office/drawing/2014/main" id="{BBB30236-A546-D749-B09F-03A094E41FFB}"/>
              </a:ext>
            </a:extLst>
          </p:cNvPr>
          <p:cNvSpPr txBox="1"/>
          <p:nvPr/>
        </p:nvSpPr>
        <p:spPr>
          <a:xfrm>
            <a:off x="4451265" y="5535495"/>
            <a:ext cx="247147" cy="142505"/>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0</a:t>
            </a:r>
          </a:p>
        </p:txBody>
      </p:sp>
      <p:sp>
        <p:nvSpPr>
          <p:cNvPr id="231" name="TextBox 47">
            <a:extLst>
              <a:ext uri="{FF2B5EF4-FFF2-40B4-BE49-F238E27FC236}">
                <a16:creationId xmlns:a16="http://schemas.microsoft.com/office/drawing/2014/main" id="{42FE8095-E7F1-6142-9D81-0043FC2B5A2E}"/>
              </a:ext>
            </a:extLst>
          </p:cNvPr>
          <p:cNvSpPr txBox="1"/>
          <p:nvPr/>
        </p:nvSpPr>
        <p:spPr>
          <a:xfrm>
            <a:off x="4378840" y="4921595"/>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4</a:t>
            </a:r>
          </a:p>
        </p:txBody>
      </p:sp>
      <p:sp>
        <p:nvSpPr>
          <p:cNvPr id="232" name="TextBox 62">
            <a:extLst>
              <a:ext uri="{FF2B5EF4-FFF2-40B4-BE49-F238E27FC236}">
                <a16:creationId xmlns:a16="http://schemas.microsoft.com/office/drawing/2014/main" id="{31191A22-95F6-5D4B-BEA2-D391F8BCBB01}"/>
              </a:ext>
            </a:extLst>
          </p:cNvPr>
          <p:cNvSpPr txBox="1"/>
          <p:nvPr/>
        </p:nvSpPr>
        <p:spPr>
          <a:xfrm>
            <a:off x="4378840" y="3693799"/>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12</a:t>
            </a:r>
          </a:p>
        </p:txBody>
      </p:sp>
      <p:sp>
        <p:nvSpPr>
          <p:cNvPr id="233" name="TextBox 63">
            <a:extLst>
              <a:ext uri="{FF2B5EF4-FFF2-40B4-BE49-F238E27FC236}">
                <a16:creationId xmlns:a16="http://schemas.microsoft.com/office/drawing/2014/main" id="{96C294DE-8432-2346-8C15-EEEFB70F2194}"/>
              </a:ext>
            </a:extLst>
          </p:cNvPr>
          <p:cNvSpPr txBox="1"/>
          <p:nvPr/>
        </p:nvSpPr>
        <p:spPr>
          <a:xfrm>
            <a:off x="4378840" y="2466003"/>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20</a:t>
            </a:r>
          </a:p>
        </p:txBody>
      </p:sp>
      <p:sp>
        <p:nvSpPr>
          <p:cNvPr id="234" name="TextBox 68">
            <a:extLst>
              <a:ext uri="{FF2B5EF4-FFF2-40B4-BE49-F238E27FC236}">
                <a16:creationId xmlns:a16="http://schemas.microsoft.com/office/drawing/2014/main" id="{898B4DA8-A3F2-5B4B-9526-94A5ADD968EE}"/>
              </a:ext>
            </a:extLst>
          </p:cNvPr>
          <p:cNvSpPr txBox="1"/>
          <p:nvPr/>
        </p:nvSpPr>
        <p:spPr>
          <a:xfrm>
            <a:off x="5302289" y="5726145"/>
            <a:ext cx="592930" cy="461665"/>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rPr>
              <a:t>Non</a:t>
            </a:r>
            <a:br/>
            <a:r>
              <a:rPr lang="fr-CH" sz="1000" dirty="0">
                <a:solidFill>
                  <a:schemeClr val="tx1">
                    <a:lumMod val="65000"/>
                    <a:lumOff val="35000"/>
                  </a:schemeClr>
                </a:solidFill>
              </a:rPr>
              <a:t>GI-CA</a:t>
            </a:r>
          </a:p>
          <a:p>
            <a:pPr algn="ctr">
              <a:defRPr/>
            </a:pPr>
            <a:r>
              <a:rPr lang="fr-CH" sz="1000" dirty="0">
                <a:solidFill>
                  <a:schemeClr val="tx1">
                    <a:lumMod val="65000"/>
                    <a:lumOff val="35000"/>
                  </a:schemeClr>
                </a:solidFill>
              </a:rPr>
              <a:t>(n=304)</a:t>
            </a:r>
          </a:p>
        </p:txBody>
      </p:sp>
      <p:sp>
        <p:nvSpPr>
          <p:cNvPr id="235" name="TextBox 68">
            <a:extLst>
              <a:ext uri="{FF2B5EF4-FFF2-40B4-BE49-F238E27FC236}">
                <a16:creationId xmlns:a16="http://schemas.microsoft.com/office/drawing/2014/main" id="{FEEEF3D8-3204-8B4D-A6E9-CC528C3BFA08}"/>
              </a:ext>
            </a:extLst>
          </p:cNvPr>
          <p:cNvSpPr txBox="1"/>
          <p:nvPr/>
        </p:nvSpPr>
        <p:spPr>
          <a:xfrm>
            <a:off x="6973748" y="3028763"/>
            <a:ext cx="371475"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15.59</a:t>
            </a:r>
          </a:p>
        </p:txBody>
      </p:sp>
      <p:sp>
        <p:nvSpPr>
          <p:cNvPr id="236" name="TextBox 68">
            <a:extLst>
              <a:ext uri="{FF2B5EF4-FFF2-40B4-BE49-F238E27FC236}">
                <a16:creationId xmlns:a16="http://schemas.microsoft.com/office/drawing/2014/main" id="{30B7CBC1-87C9-C54A-A2A9-7C2B31CE25D6}"/>
              </a:ext>
            </a:extLst>
          </p:cNvPr>
          <p:cNvSpPr txBox="1"/>
          <p:nvPr/>
        </p:nvSpPr>
        <p:spPr>
          <a:xfrm>
            <a:off x="5183400" y="2464936"/>
            <a:ext cx="1148382" cy="153888"/>
          </a:xfrm>
          <a:prstGeom prst="rect">
            <a:avLst/>
          </a:prstGeom>
          <a:noFill/>
        </p:spPr>
        <p:txBody>
          <a:bodyPr wrap="square" lIns="0" tIns="0" rIns="0" bIns="0" rtlCol="0" anchor="ctr">
            <a:spAutoFit/>
          </a:bodyPr>
          <a:lstStyle/>
          <a:p>
            <a:pPr>
              <a:defRPr/>
            </a:pPr>
            <a:r>
              <a:rPr lang="fr-CH" sz="1000" dirty="0">
                <a:solidFill>
                  <a:schemeClr val="tx1">
                    <a:lumMod val="65000"/>
                    <a:lumOff val="35000"/>
                  </a:schemeClr>
                </a:solidFill>
              </a:rPr>
              <a:t>Apixaban (n=474)</a:t>
            </a:r>
            <a:endParaRPr lang="fr-CH" sz="1000" dirty="0">
              <a:solidFill>
                <a:schemeClr val="tx1">
                  <a:lumMod val="65000"/>
                  <a:lumOff val="35000"/>
                </a:schemeClr>
              </a:solidFill>
              <a:latin typeface="Arial"/>
            </a:endParaRPr>
          </a:p>
        </p:txBody>
      </p:sp>
      <p:sp>
        <p:nvSpPr>
          <p:cNvPr id="237" name="Rechteck 236">
            <a:extLst>
              <a:ext uri="{FF2B5EF4-FFF2-40B4-BE49-F238E27FC236}">
                <a16:creationId xmlns:a16="http://schemas.microsoft.com/office/drawing/2014/main" id="{5EACC926-587C-104A-9C00-7CE5C01CB81F}"/>
              </a:ext>
            </a:extLst>
          </p:cNvPr>
          <p:cNvSpPr/>
          <p:nvPr/>
        </p:nvSpPr>
        <p:spPr bwMode="auto">
          <a:xfrm>
            <a:off x="4990620" y="2487228"/>
            <a:ext cx="109057" cy="109057"/>
          </a:xfrm>
          <a:prstGeom prst="rect">
            <a:avLst/>
          </a:prstGeom>
          <a:solidFill>
            <a:schemeClr val="tx1">
              <a:lumMod val="75000"/>
              <a:lumOff val="2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238" name="TextBox 68">
            <a:extLst>
              <a:ext uri="{FF2B5EF4-FFF2-40B4-BE49-F238E27FC236}">
                <a16:creationId xmlns:a16="http://schemas.microsoft.com/office/drawing/2014/main" id="{B2EBBD24-D9CB-524A-9F8F-5CC55BB2F155}"/>
              </a:ext>
            </a:extLst>
          </p:cNvPr>
          <p:cNvSpPr txBox="1"/>
          <p:nvPr/>
        </p:nvSpPr>
        <p:spPr>
          <a:xfrm>
            <a:off x="6104768" y="5726145"/>
            <a:ext cx="592930" cy="461665"/>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rPr>
              <a:t>Total </a:t>
            </a:r>
            <a:br/>
            <a:r>
              <a:rPr lang="fr-CH" sz="1000" dirty="0">
                <a:solidFill>
                  <a:schemeClr val="tx1">
                    <a:lumMod val="65000"/>
                    <a:lumOff val="35000"/>
                  </a:schemeClr>
                </a:solidFill>
              </a:rPr>
              <a:t>GI-CA</a:t>
            </a:r>
            <a:br/>
            <a:r>
              <a:rPr lang="fr-CH" sz="1000" dirty="0">
                <a:solidFill>
                  <a:schemeClr val="tx1">
                    <a:lumMod val="65000"/>
                    <a:lumOff val="35000"/>
                  </a:schemeClr>
                </a:solidFill>
              </a:rPr>
              <a:t>(n=170)</a:t>
            </a:r>
          </a:p>
        </p:txBody>
      </p:sp>
      <p:sp>
        <p:nvSpPr>
          <p:cNvPr id="239" name="TextBox 68">
            <a:extLst>
              <a:ext uri="{FF2B5EF4-FFF2-40B4-BE49-F238E27FC236}">
                <a16:creationId xmlns:a16="http://schemas.microsoft.com/office/drawing/2014/main" id="{B2FE0047-CF08-6A4E-A35E-C8813C66A0BF}"/>
              </a:ext>
            </a:extLst>
          </p:cNvPr>
          <p:cNvSpPr txBox="1"/>
          <p:nvPr/>
        </p:nvSpPr>
        <p:spPr>
          <a:xfrm>
            <a:off x="6845336" y="5726145"/>
            <a:ext cx="685800" cy="461665"/>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rPr>
              <a:t>GI-CA</a:t>
            </a:r>
            <a:br/>
            <a:r>
              <a:rPr lang="fr-CH" sz="1000" dirty="0">
                <a:solidFill>
                  <a:schemeClr val="tx1">
                    <a:lumMod val="65000"/>
                    <a:lumOff val="35000"/>
                  </a:schemeClr>
                </a:solidFill>
              </a:rPr>
              <a:t>luminaux</a:t>
            </a:r>
            <a:br/>
            <a:r>
              <a:rPr lang="fr-CH" sz="1000" dirty="0">
                <a:solidFill>
                  <a:schemeClr val="tx1">
                    <a:lumMod val="65000"/>
                    <a:lumOff val="35000"/>
                  </a:schemeClr>
                </a:solidFill>
              </a:rPr>
              <a:t>(n=84)</a:t>
            </a:r>
          </a:p>
        </p:txBody>
      </p:sp>
      <p:sp>
        <p:nvSpPr>
          <p:cNvPr id="240" name="TextBox 68">
            <a:extLst>
              <a:ext uri="{FF2B5EF4-FFF2-40B4-BE49-F238E27FC236}">
                <a16:creationId xmlns:a16="http://schemas.microsoft.com/office/drawing/2014/main" id="{389D52E5-8CCE-C045-9BE8-1515178D06F1}"/>
              </a:ext>
            </a:extLst>
          </p:cNvPr>
          <p:cNvSpPr txBox="1"/>
          <p:nvPr/>
        </p:nvSpPr>
        <p:spPr>
          <a:xfrm>
            <a:off x="6200812" y="4054674"/>
            <a:ext cx="371475"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8.95</a:t>
            </a:r>
          </a:p>
        </p:txBody>
      </p:sp>
      <p:sp>
        <p:nvSpPr>
          <p:cNvPr id="241" name="TextBox 68">
            <a:extLst>
              <a:ext uri="{FF2B5EF4-FFF2-40B4-BE49-F238E27FC236}">
                <a16:creationId xmlns:a16="http://schemas.microsoft.com/office/drawing/2014/main" id="{30AD7FF5-2857-9A45-A6E6-80D82B787747}"/>
              </a:ext>
            </a:extLst>
          </p:cNvPr>
          <p:cNvSpPr txBox="1"/>
          <p:nvPr/>
        </p:nvSpPr>
        <p:spPr>
          <a:xfrm>
            <a:off x="5411824" y="4934657"/>
            <a:ext cx="371475"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3.26</a:t>
            </a:r>
          </a:p>
        </p:txBody>
      </p:sp>
      <p:sp>
        <p:nvSpPr>
          <p:cNvPr id="242" name="Textfeld 241">
            <a:extLst>
              <a:ext uri="{FF2B5EF4-FFF2-40B4-BE49-F238E27FC236}">
                <a16:creationId xmlns:a16="http://schemas.microsoft.com/office/drawing/2014/main" id="{616E9750-F0D0-464B-822B-F88AD22E319C}"/>
              </a:ext>
            </a:extLst>
          </p:cNvPr>
          <p:cNvSpPr txBox="1"/>
          <p:nvPr/>
        </p:nvSpPr>
        <p:spPr>
          <a:xfrm>
            <a:off x="5613372" y="2743200"/>
            <a:ext cx="1546355" cy="248402"/>
          </a:xfrm>
          <a:prstGeom prst="rect">
            <a:avLst/>
          </a:prstGeom>
          <a:noFill/>
        </p:spPr>
        <p:txBody>
          <a:bodyPr wrap="square" lIns="90000" tIns="46800" rIns="90000" bIns="46800" rtlCol="0" anchor="ctr">
            <a:spAutoFit/>
          </a:bodyPr>
          <a:lstStyle/>
          <a:p>
            <a:pPr algn="ctr"/>
            <a:r>
              <a:rPr lang="fr-CH" sz="1000" dirty="0">
                <a:solidFill>
                  <a:schemeClr val="tx1">
                    <a:lumMod val="65000"/>
                    <a:lumOff val="35000"/>
                  </a:schemeClr>
                </a:solidFill>
              </a:rPr>
              <a:t>p=0.004</a:t>
            </a:r>
          </a:p>
        </p:txBody>
      </p:sp>
      <p:cxnSp>
        <p:nvCxnSpPr>
          <p:cNvPr id="243" name="Straight Connector 32">
            <a:extLst>
              <a:ext uri="{FF2B5EF4-FFF2-40B4-BE49-F238E27FC236}">
                <a16:creationId xmlns:a16="http://schemas.microsoft.com/office/drawing/2014/main" id="{39F9AD45-7CAA-8640-AD1C-5C87BF655165}"/>
              </a:ext>
            </a:extLst>
          </p:cNvPr>
          <p:cNvCxnSpPr>
            <a:cxnSpLocks/>
          </p:cNvCxnSpPr>
          <p:nvPr/>
        </p:nvCxnSpPr>
        <p:spPr bwMode="auto">
          <a:xfrm flipH="1">
            <a:off x="5401858" y="2983706"/>
            <a:ext cx="1950686" cy="0"/>
          </a:xfrm>
          <a:prstGeom prst="line">
            <a:avLst/>
          </a:prstGeom>
          <a:noFill/>
          <a:ln w="12700" cap="flat" cmpd="sng" algn="ctr">
            <a:solidFill>
              <a:srgbClr val="565655"/>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44" name="Straight Connector 32">
            <a:extLst>
              <a:ext uri="{FF2B5EF4-FFF2-40B4-BE49-F238E27FC236}">
                <a16:creationId xmlns:a16="http://schemas.microsoft.com/office/drawing/2014/main" id="{56182CA8-B102-5246-8C43-A07FA0DC0A44}"/>
              </a:ext>
            </a:extLst>
          </p:cNvPr>
          <p:cNvCxnSpPr>
            <a:cxnSpLocks/>
          </p:cNvCxnSpPr>
          <p:nvPr/>
        </p:nvCxnSpPr>
        <p:spPr bwMode="auto">
          <a:xfrm flipH="1">
            <a:off x="5404063" y="3479006"/>
            <a:ext cx="1176956" cy="0"/>
          </a:xfrm>
          <a:prstGeom prst="line">
            <a:avLst/>
          </a:prstGeom>
          <a:noFill/>
          <a:ln w="12700" cap="flat" cmpd="sng" algn="ctr">
            <a:solidFill>
              <a:srgbClr val="565655"/>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45" name="TextBox 63">
            <a:extLst>
              <a:ext uri="{FF2B5EF4-FFF2-40B4-BE49-F238E27FC236}">
                <a16:creationId xmlns:a16="http://schemas.microsoft.com/office/drawing/2014/main" id="{23128A44-29AE-B042-8151-4A7249AE5E9D}"/>
              </a:ext>
            </a:extLst>
          </p:cNvPr>
          <p:cNvSpPr txBox="1"/>
          <p:nvPr/>
        </p:nvSpPr>
        <p:spPr>
          <a:xfrm>
            <a:off x="4378840" y="2772952"/>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18</a:t>
            </a:r>
          </a:p>
        </p:txBody>
      </p:sp>
      <p:sp>
        <p:nvSpPr>
          <p:cNvPr id="246" name="TextBox 63">
            <a:extLst>
              <a:ext uri="{FF2B5EF4-FFF2-40B4-BE49-F238E27FC236}">
                <a16:creationId xmlns:a16="http://schemas.microsoft.com/office/drawing/2014/main" id="{3515FE6D-8695-3449-9C5A-2845BBAE7EC2}"/>
              </a:ext>
            </a:extLst>
          </p:cNvPr>
          <p:cNvSpPr txBox="1"/>
          <p:nvPr/>
        </p:nvSpPr>
        <p:spPr>
          <a:xfrm>
            <a:off x="4378840" y="3079901"/>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16</a:t>
            </a:r>
          </a:p>
        </p:txBody>
      </p:sp>
      <p:sp>
        <p:nvSpPr>
          <p:cNvPr id="247" name="TextBox 63">
            <a:extLst>
              <a:ext uri="{FF2B5EF4-FFF2-40B4-BE49-F238E27FC236}">
                <a16:creationId xmlns:a16="http://schemas.microsoft.com/office/drawing/2014/main" id="{C69CD55D-896D-CA4F-A808-84AD22524C79}"/>
              </a:ext>
            </a:extLst>
          </p:cNvPr>
          <p:cNvSpPr txBox="1"/>
          <p:nvPr/>
        </p:nvSpPr>
        <p:spPr>
          <a:xfrm>
            <a:off x="4378840" y="3386850"/>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14</a:t>
            </a:r>
          </a:p>
        </p:txBody>
      </p:sp>
      <p:sp>
        <p:nvSpPr>
          <p:cNvPr id="248" name="TextBox 62">
            <a:extLst>
              <a:ext uri="{FF2B5EF4-FFF2-40B4-BE49-F238E27FC236}">
                <a16:creationId xmlns:a16="http://schemas.microsoft.com/office/drawing/2014/main" id="{FA9DD382-A879-AD40-9E0A-784EA4D49D89}"/>
              </a:ext>
            </a:extLst>
          </p:cNvPr>
          <p:cNvSpPr txBox="1"/>
          <p:nvPr/>
        </p:nvSpPr>
        <p:spPr>
          <a:xfrm>
            <a:off x="4378840" y="4000748"/>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10</a:t>
            </a:r>
          </a:p>
        </p:txBody>
      </p:sp>
      <p:sp>
        <p:nvSpPr>
          <p:cNvPr id="249" name="TextBox 62">
            <a:extLst>
              <a:ext uri="{FF2B5EF4-FFF2-40B4-BE49-F238E27FC236}">
                <a16:creationId xmlns:a16="http://schemas.microsoft.com/office/drawing/2014/main" id="{B798A285-20E1-324F-8C41-22F5F614AAF2}"/>
              </a:ext>
            </a:extLst>
          </p:cNvPr>
          <p:cNvSpPr txBox="1"/>
          <p:nvPr/>
        </p:nvSpPr>
        <p:spPr>
          <a:xfrm>
            <a:off x="4378840" y="4307697"/>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8</a:t>
            </a:r>
          </a:p>
        </p:txBody>
      </p:sp>
      <p:sp>
        <p:nvSpPr>
          <p:cNvPr id="250" name="TextBox 62">
            <a:extLst>
              <a:ext uri="{FF2B5EF4-FFF2-40B4-BE49-F238E27FC236}">
                <a16:creationId xmlns:a16="http://schemas.microsoft.com/office/drawing/2014/main" id="{1B785E70-842B-684B-A181-4E5C4E032B23}"/>
              </a:ext>
            </a:extLst>
          </p:cNvPr>
          <p:cNvSpPr txBox="1"/>
          <p:nvPr/>
        </p:nvSpPr>
        <p:spPr>
          <a:xfrm>
            <a:off x="4378840" y="4614646"/>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6</a:t>
            </a:r>
          </a:p>
        </p:txBody>
      </p:sp>
      <p:sp>
        <p:nvSpPr>
          <p:cNvPr id="251" name="TextBox 47">
            <a:extLst>
              <a:ext uri="{FF2B5EF4-FFF2-40B4-BE49-F238E27FC236}">
                <a16:creationId xmlns:a16="http://schemas.microsoft.com/office/drawing/2014/main" id="{C94BE34C-5CC8-7948-8A65-7A4C5F5E1D5C}"/>
              </a:ext>
            </a:extLst>
          </p:cNvPr>
          <p:cNvSpPr txBox="1"/>
          <p:nvPr/>
        </p:nvSpPr>
        <p:spPr>
          <a:xfrm>
            <a:off x="4378840" y="5228544"/>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2</a:t>
            </a:r>
          </a:p>
        </p:txBody>
      </p:sp>
      <p:cxnSp>
        <p:nvCxnSpPr>
          <p:cNvPr id="252" name="Straight Connector 53">
            <a:extLst>
              <a:ext uri="{FF2B5EF4-FFF2-40B4-BE49-F238E27FC236}">
                <a16:creationId xmlns:a16="http://schemas.microsoft.com/office/drawing/2014/main" id="{749F11A5-E5A0-B648-90DD-9BDC5012F2F0}"/>
              </a:ext>
            </a:extLst>
          </p:cNvPr>
          <p:cNvCxnSpPr>
            <a:cxnSpLocks/>
          </p:cNvCxnSpPr>
          <p:nvPr/>
        </p:nvCxnSpPr>
        <p:spPr bwMode="auto">
          <a:xfrm>
            <a:off x="4756596" y="2851105"/>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3" name="Straight Connector 53">
            <a:extLst>
              <a:ext uri="{FF2B5EF4-FFF2-40B4-BE49-F238E27FC236}">
                <a16:creationId xmlns:a16="http://schemas.microsoft.com/office/drawing/2014/main" id="{7BDF4F07-B5BB-E245-85E1-B6F3BFB1BDC3}"/>
              </a:ext>
            </a:extLst>
          </p:cNvPr>
          <p:cNvCxnSpPr>
            <a:cxnSpLocks/>
          </p:cNvCxnSpPr>
          <p:nvPr/>
        </p:nvCxnSpPr>
        <p:spPr bwMode="auto">
          <a:xfrm>
            <a:off x="4756596" y="3159261"/>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4" name="Straight Connector 53">
            <a:extLst>
              <a:ext uri="{FF2B5EF4-FFF2-40B4-BE49-F238E27FC236}">
                <a16:creationId xmlns:a16="http://schemas.microsoft.com/office/drawing/2014/main" id="{0912894A-ACFA-4C43-A336-50778DB9B578}"/>
              </a:ext>
            </a:extLst>
          </p:cNvPr>
          <p:cNvCxnSpPr>
            <a:cxnSpLocks/>
          </p:cNvCxnSpPr>
          <p:nvPr/>
        </p:nvCxnSpPr>
        <p:spPr bwMode="auto">
          <a:xfrm>
            <a:off x="4756596" y="3467417"/>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5" name="Straight Connector 52">
            <a:extLst>
              <a:ext uri="{FF2B5EF4-FFF2-40B4-BE49-F238E27FC236}">
                <a16:creationId xmlns:a16="http://schemas.microsoft.com/office/drawing/2014/main" id="{AE427552-BFEA-A14D-8DF0-0519A5A2FF31}"/>
              </a:ext>
            </a:extLst>
          </p:cNvPr>
          <p:cNvCxnSpPr>
            <a:cxnSpLocks/>
          </p:cNvCxnSpPr>
          <p:nvPr/>
        </p:nvCxnSpPr>
        <p:spPr bwMode="auto">
          <a:xfrm>
            <a:off x="4756596" y="408372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6" name="Straight Connector 52">
            <a:extLst>
              <a:ext uri="{FF2B5EF4-FFF2-40B4-BE49-F238E27FC236}">
                <a16:creationId xmlns:a16="http://schemas.microsoft.com/office/drawing/2014/main" id="{F505474D-D9AC-E44B-8192-2E3F4C8E2996}"/>
              </a:ext>
            </a:extLst>
          </p:cNvPr>
          <p:cNvCxnSpPr>
            <a:cxnSpLocks/>
          </p:cNvCxnSpPr>
          <p:nvPr/>
        </p:nvCxnSpPr>
        <p:spPr bwMode="auto">
          <a:xfrm>
            <a:off x="4756596" y="4391885"/>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7" name="Straight Connector 52">
            <a:extLst>
              <a:ext uri="{FF2B5EF4-FFF2-40B4-BE49-F238E27FC236}">
                <a16:creationId xmlns:a16="http://schemas.microsoft.com/office/drawing/2014/main" id="{9E394B9A-D470-C74B-9BB3-E8659800BAD3}"/>
              </a:ext>
            </a:extLst>
          </p:cNvPr>
          <p:cNvCxnSpPr>
            <a:cxnSpLocks/>
          </p:cNvCxnSpPr>
          <p:nvPr/>
        </p:nvCxnSpPr>
        <p:spPr bwMode="auto">
          <a:xfrm>
            <a:off x="4756596" y="4700041"/>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8" name="Straight Connector 52">
            <a:extLst>
              <a:ext uri="{FF2B5EF4-FFF2-40B4-BE49-F238E27FC236}">
                <a16:creationId xmlns:a16="http://schemas.microsoft.com/office/drawing/2014/main" id="{C3D2C066-6489-A54A-9834-285BB9A1F22C}"/>
              </a:ext>
            </a:extLst>
          </p:cNvPr>
          <p:cNvCxnSpPr>
            <a:cxnSpLocks/>
          </p:cNvCxnSpPr>
          <p:nvPr/>
        </p:nvCxnSpPr>
        <p:spPr bwMode="auto">
          <a:xfrm>
            <a:off x="4756596" y="5008197"/>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59" name="Rechteck 258">
            <a:extLst>
              <a:ext uri="{FF2B5EF4-FFF2-40B4-BE49-F238E27FC236}">
                <a16:creationId xmlns:a16="http://schemas.microsoft.com/office/drawing/2014/main" id="{780E8B9A-4C03-A041-A70B-AC1ECBABEDFC}"/>
              </a:ext>
            </a:extLst>
          </p:cNvPr>
          <p:cNvSpPr/>
          <p:nvPr/>
        </p:nvSpPr>
        <p:spPr bwMode="auto">
          <a:xfrm>
            <a:off x="8931342" y="4870063"/>
            <a:ext cx="382662" cy="754449"/>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260" name="Rechteck 259">
            <a:extLst>
              <a:ext uri="{FF2B5EF4-FFF2-40B4-BE49-F238E27FC236}">
                <a16:creationId xmlns:a16="http://schemas.microsoft.com/office/drawing/2014/main" id="{6DC63D38-5D28-784B-A308-42D9FE4E3186}"/>
              </a:ext>
            </a:extLst>
          </p:cNvPr>
          <p:cNvSpPr/>
          <p:nvPr/>
        </p:nvSpPr>
        <p:spPr bwMode="auto">
          <a:xfrm>
            <a:off x="9712297" y="4819545"/>
            <a:ext cx="382662" cy="80496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261" name="Rechteck 260">
            <a:extLst>
              <a:ext uri="{FF2B5EF4-FFF2-40B4-BE49-F238E27FC236}">
                <a16:creationId xmlns:a16="http://schemas.microsoft.com/office/drawing/2014/main" id="{09DEE148-B3FF-1C45-AD79-EDC31C04D09C}"/>
              </a:ext>
            </a:extLst>
          </p:cNvPr>
          <p:cNvSpPr/>
          <p:nvPr/>
        </p:nvSpPr>
        <p:spPr bwMode="auto">
          <a:xfrm>
            <a:off x="10493252" y="5309581"/>
            <a:ext cx="382662" cy="314931"/>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262" name="Textfeld 261">
            <a:extLst>
              <a:ext uri="{FF2B5EF4-FFF2-40B4-BE49-F238E27FC236}">
                <a16:creationId xmlns:a16="http://schemas.microsoft.com/office/drawing/2014/main" id="{5E231116-5124-334B-A269-9BCEC5B57C23}"/>
              </a:ext>
            </a:extLst>
          </p:cNvPr>
          <p:cNvSpPr txBox="1"/>
          <p:nvPr/>
        </p:nvSpPr>
        <p:spPr>
          <a:xfrm>
            <a:off x="8912233" y="3242365"/>
            <a:ext cx="1178719" cy="248402"/>
          </a:xfrm>
          <a:prstGeom prst="rect">
            <a:avLst/>
          </a:prstGeom>
          <a:noFill/>
        </p:spPr>
        <p:txBody>
          <a:bodyPr wrap="square" lIns="90000" tIns="46800" rIns="90000" bIns="46800" rtlCol="0" anchor="ctr">
            <a:spAutoFit/>
          </a:bodyPr>
          <a:lstStyle/>
          <a:p>
            <a:pPr algn="ctr"/>
            <a:r>
              <a:rPr lang="fr-CH" sz="1000" dirty="0">
                <a:solidFill>
                  <a:schemeClr val="tx1">
                    <a:lumMod val="65000"/>
                    <a:lumOff val="35000"/>
                  </a:schemeClr>
                </a:solidFill>
              </a:rPr>
              <a:t>p=0.98</a:t>
            </a:r>
          </a:p>
        </p:txBody>
      </p:sp>
      <p:cxnSp>
        <p:nvCxnSpPr>
          <p:cNvPr id="263" name="Straight Connector 48">
            <a:extLst>
              <a:ext uri="{FF2B5EF4-FFF2-40B4-BE49-F238E27FC236}">
                <a16:creationId xmlns:a16="http://schemas.microsoft.com/office/drawing/2014/main" id="{2B35FA4F-FB6E-1945-8CFE-5F6139241A77}"/>
              </a:ext>
            </a:extLst>
          </p:cNvPr>
          <p:cNvCxnSpPr>
            <a:cxnSpLocks/>
          </p:cNvCxnSpPr>
          <p:nvPr/>
        </p:nvCxnSpPr>
        <p:spPr bwMode="auto">
          <a:xfrm>
            <a:off x="8331288" y="2468464"/>
            <a:ext cx="0" cy="3156049"/>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64" name="Straight Connector 51">
            <a:extLst>
              <a:ext uri="{FF2B5EF4-FFF2-40B4-BE49-F238E27FC236}">
                <a16:creationId xmlns:a16="http://schemas.microsoft.com/office/drawing/2014/main" id="{A206F2F2-E82F-AF4C-A595-69E99D21FCB7}"/>
              </a:ext>
            </a:extLst>
          </p:cNvPr>
          <p:cNvCxnSpPr>
            <a:cxnSpLocks/>
          </p:cNvCxnSpPr>
          <p:nvPr/>
        </p:nvCxnSpPr>
        <p:spPr bwMode="auto">
          <a:xfrm>
            <a:off x="8273674" y="5316353"/>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65" name="Straight Connector 52">
            <a:extLst>
              <a:ext uri="{FF2B5EF4-FFF2-40B4-BE49-F238E27FC236}">
                <a16:creationId xmlns:a16="http://schemas.microsoft.com/office/drawing/2014/main" id="{55B57654-E433-C84C-B9A1-7D444B2B675D}"/>
              </a:ext>
            </a:extLst>
          </p:cNvPr>
          <p:cNvCxnSpPr>
            <a:cxnSpLocks/>
          </p:cNvCxnSpPr>
          <p:nvPr/>
        </p:nvCxnSpPr>
        <p:spPr bwMode="auto">
          <a:xfrm>
            <a:off x="8273674" y="3775573"/>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66" name="Straight Connector 53">
            <a:extLst>
              <a:ext uri="{FF2B5EF4-FFF2-40B4-BE49-F238E27FC236}">
                <a16:creationId xmlns:a16="http://schemas.microsoft.com/office/drawing/2014/main" id="{F40A011D-F5AF-5C4C-803C-47B80FBAC570}"/>
              </a:ext>
            </a:extLst>
          </p:cNvPr>
          <p:cNvCxnSpPr>
            <a:cxnSpLocks/>
          </p:cNvCxnSpPr>
          <p:nvPr/>
        </p:nvCxnSpPr>
        <p:spPr bwMode="auto">
          <a:xfrm>
            <a:off x="8273674" y="254294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67" name="Straight Connector 32">
            <a:extLst>
              <a:ext uri="{FF2B5EF4-FFF2-40B4-BE49-F238E27FC236}">
                <a16:creationId xmlns:a16="http://schemas.microsoft.com/office/drawing/2014/main" id="{9C4F9DCA-1AC1-EE43-8BC9-9AEB9CC3461C}"/>
              </a:ext>
            </a:extLst>
          </p:cNvPr>
          <p:cNvCxnSpPr>
            <a:cxnSpLocks/>
          </p:cNvCxnSpPr>
          <p:nvPr/>
        </p:nvCxnSpPr>
        <p:spPr bwMode="auto">
          <a:xfrm flipH="1">
            <a:off x="8280760" y="5624513"/>
            <a:ext cx="3188937" cy="0"/>
          </a:xfrm>
          <a:prstGeom prst="line">
            <a:avLst/>
          </a:prstGeom>
          <a:noFill/>
          <a:ln w="12700" cap="flat" cmpd="sng" algn="ctr">
            <a:solidFill>
              <a:schemeClr val="tx1"/>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68" name="TextBox 29">
            <a:extLst>
              <a:ext uri="{FF2B5EF4-FFF2-40B4-BE49-F238E27FC236}">
                <a16:creationId xmlns:a16="http://schemas.microsoft.com/office/drawing/2014/main" id="{0B96AAF5-A794-D248-B0BF-A97FD24926C8}"/>
              </a:ext>
            </a:extLst>
          </p:cNvPr>
          <p:cNvSpPr txBox="1"/>
          <p:nvPr/>
        </p:nvSpPr>
        <p:spPr>
          <a:xfrm>
            <a:off x="7968343" y="5535495"/>
            <a:ext cx="247147" cy="142505"/>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0</a:t>
            </a:r>
          </a:p>
        </p:txBody>
      </p:sp>
      <p:sp>
        <p:nvSpPr>
          <p:cNvPr id="269" name="TextBox 47">
            <a:extLst>
              <a:ext uri="{FF2B5EF4-FFF2-40B4-BE49-F238E27FC236}">
                <a16:creationId xmlns:a16="http://schemas.microsoft.com/office/drawing/2014/main" id="{B9BCE981-25D7-D345-86BB-E8F7036A3090}"/>
              </a:ext>
            </a:extLst>
          </p:cNvPr>
          <p:cNvSpPr txBox="1"/>
          <p:nvPr/>
        </p:nvSpPr>
        <p:spPr>
          <a:xfrm>
            <a:off x="7895918" y="4921595"/>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4</a:t>
            </a:r>
          </a:p>
        </p:txBody>
      </p:sp>
      <p:sp>
        <p:nvSpPr>
          <p:cNvPr id="270" name="TextBox 62">
            <a:extLst>
              <a:ext uri="{FF2B5EF4-FFF2-40B4-BE49-F238E27FC236}">
                <a16:creationId xmlns:a16="http://schemas.microsoft.com/office/drawing/2014/main" id="{D9FA5AF3-4C16-F94C-BE08-CDAB15C7BC98}"/>
              </a:ext>
            </a:extLst>
          </p:cNvPr>
          <p:cNvSpPr txBox="1"/>
          <p:nvPr/>
        </p:nvSpPr>
        <p:spPr>
          <a:xfrm>
            <a:off x="7895918" y="3693799"/>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12</a:t>
            </a:r>
          </a:p>
        </p:txBody>
      </p:sp>
      <p:sp>
        <p:nvSpPr>
          <p:cNvPr id="271" name="TextBox 63">
            <a:extLst>
              <a:ext uri="{FF2B5EF4-FFF2-40B4-BE49-F238E27FC236}">
                <a16:creationId xmlns:a16="http://schemas.microsoft.com/office/drawing/2014/main" id="{CF7C0850-53F0-5F41-9BDF-602D8A42A7A6}"/>
              </a:ext>
            </a:extLst>
          </p:cNvPr>
          <p:cNvSpPr txBox="1"/>
          <p:nvPr/>
        </p:nvSpPr>
        <p:spPr>
          <a:xfrm>
            <a:off x="7895918" y="2466003"/>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20</a:t>
            </a:r>
          </a:p>
        </p:txBody>
      </p:sp>
      <p:sp>
        <p:nvSpPr>
          <p:cNvPr id="272" name="TextBox 68">
            <a:extLst>
              <a:ext uri="{FF2B5EF4-FFF2-40B4-BE49-F238E27FC236}">
                <a16:creationId xmlns:a16="http://schemas.microsoft.com/office/drawing/2014/main" id="{8F8AB4DE-C18F-AC48-9894-C488477D36BF}"/>
              </a:ext>
            </a:extLst>
          </p:cNvPr>
          <p:cNvSpPr txBox="1"/>
          <p:nvPr/>
        </p:nvSpPr>
        <p:spPr>
          <a:xfrm>
            <a:off x="8819367" y="5726145"/>
            <a:ext cx="592930" cy="461665"/>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rPr>
              <a:t>Non</a:t>
            </a:r>
            <a:br/>
            <a:r>
              <a:rPr lang="fr-CH" sz="1000" dirty="0">
                <a:solidFill>
                  <a:schemeClr val="tx1">
                    <a:lumMod val="65000"/>
                    <a:lumOff val="35000"/>
                  </a:schemeClr>
                </a:solidFill>
              </a:rPr>
              <a:t>GI-CA</a:t>
            </a:r>
          </a:p>
          <a:p>
            <a:pPr algn="ctr">
              <a:defRPr/>
            </a:pPr>
            <a:r>
              <a:rPr lang="fr-CH" sz="1000" dirty="0">
                <a:solidFill>
                  <a:schemeClr val="tx1">
                    <a:lumMod val="65000"/>
                    <a:lumOff val="35000"/>
                  </a:schemeClr>
                </a:solidFill>
              </a:rPr>
              <a:t>(n=169)</a:t>
            </a:r>
          </a:p>
        </p:txBody>
      </p:sp>
      <p:sp>
        <p:nvSpPr>
          <p:cNvPr id="273" name="TextBox 68">
            <a:extLst>
              <a:ext uri="{FF2B5EF4-FFF2-40B4-BE49-F238E27FC236}">
                <a16:creationId xmlns:a16="http://schemas.microsoft.com/office/drawing/2014/main" id="{1B6F38AB-2FB1-8C44-9C2B-AB1581998AE1}"/>
              </a:ext>
            </a:extLst>
          </p:cNvPr>
          <p:cNvSpPr txBox="1"/>
          <p:nvPr/>
        </p:nvSpPr>
        <p:spPr>
          <a:xfrm>
            <a:off x="10498146" y="5116208"/>
            <a:ext cx="371475"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2.04</a:t>
            </a:r>
          </a:p>
        </p:txBody>
      </p:sp>
      <p:sp>
        <p:nvSpPr>
          <p:cNvPr id="274" name="TextBox 68">
            <a:extLst>
              <a:ext uri="{FF2B5EF4-FFF2-40B4-BE49-F238E27FC236}">
                <a16:creationId xmlns:a16="http://schemas.microsoft.com/office/drawing/2014/main" id="{AD7A18FD-F344-4546-9DDC-60D98B95BA03}"/>
              </a:ext>
            </a:extLst>
          </p:cNvPr>
          <p:cNvSpPr txBox="1"/>
          <p:nvPr/>
        </p:nvSpPr>
        <p:spPr>
          <a:xfrm>
            <a:off x="8700477" y="2464936"/>
            <a:ext cx="1297299" cy="153888"/>
          </a:xfrm>
          <a:prstGeom prst="rect">
            <a:avLst/>
          </a:prstGeom>
          <a:noFill/>
        </p:spPr>
        <p:txBody>
          <a:bodyPr wrap="square" lIns="0" tIns="0" rIns="0" bIns="0" rtlCol="0" anchor="ctr">
            <a:spAutoFit/>
          </a:bodyPr>
          <a:lstStyle/>
          <a:p>
            <a:pPr>
              <a:defRPr/>
            </a:pPr>
            <a:r>
              <a:rPr lang="fr-CH" sz="1000" dirty="0">
                <a:solidFill>
                  <a:schemeClr val="tx1">
                    <a:lumMod val="65000"/>
                    <a:lumOff val="35000"/>
                  </a:schemeClr>
                </a:solidFill>
              </a:rPr>
              <a:t>Rivaroxaban (n=262)</a:t>
            </a:r>
            <a:endParaRPr lang="fr-CH" sz="1000" dirty="0">
              <a:solidFill>
                <a:schemeClr val="tx1">
                  <a:lumMod val="65000"/>
                  <a:lumOff val="35000"/>
                </a:schemeClr>
              </a:solidFill>
              <a:latin typeface="Arial"/>
            </a:endParaRPr>
          </a:p>
        </p:txBody>
      </p:sp>
      <p:sp>
        <p:nvSpPr>
          <p:cNvPr id="275" name="Rechteck 274">
            <a:extLst>
              <a:ext uri="{FF2B5EF4-FFF2-40B4-BE49-F238E27FC236}">
                <a16:creationId xmlns:a16="http://schemas.microsoft.com/office/drawing/2014/main" id="{8DBDE887-9F60-3B4B-A528-833F8CC04647}"/>
              </a:ext>
            </a:extLst>
          </p:cNvPr>
          <p:cNvSpPr/>
          <p:nvPr/>
        </p:nvSpPr>
        <p:spPr bwMode="auto">
          <a:xfrm>
            <a:off x="8507698" y="2487228"/>
            <a:ext cx="109057" cy="10905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276" name="TextBox 68">
            <a:extLst>
              <a:ext uri="{FF2B5EF4-FFF2-40B4-BE49-F238E27FC236}">
                <a16:creationId xmlns:a16="http://schemas.microsoft.com/office/drawing/2014/main" id="{457D19EB-4815-4545-BD9A-BEE5F76C3747}"/>
              </a:ext>
            </a:extLst>
          </p:cNvPr>
          <p:cNvSpPr txBox="1"/>
          <p:nvPr/>
        </p:nvSpPr>
        <p:spPr>
          <a:xfrm>
            <a:off x="9621846" y="5726145"/>
            <a:ext cx="592930" cy="461665"/>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rPr>
              <a:t>Total </a:t>
            </a:r>
            <a:br/>
            <a:r>
              <a:rPr lang="fr-CH" sz="1000" dirty="0">
                <a:solidFill>
                  <a:schemeClr val="tx1">
                    <a:lumMod val="65000"/>
                    <a:lumOff val="35000"/>
                  </a:schemeClr>
                </a:solidFill>
              </a:rPr>
              <a:t>GI-CA</a:t>
            </a:r>
            <a:br/>
            <a:r>
              <a:rPr lang="fr-CH" sz="1000" dirty="0">
                <a:solidFill>
                  <a:schemeClr val="tx1">
                    <a:lumMod val="65000"/>
                    <a:lumOff val="35000"/>
                  </a:schemeClr>
                </a:solidFill>
              </a:rPr>
              <a:t>(n=93)</a:t>
            </a:r>
          </a:p>
        </p:txBody>
      </p:sp>
      <p:sp>
        <p:nvSpPr>
          <p:cNvPr id="277" name="TextBox 68">
            <a:extLst>
              <a:ext uri="{FF2B5EF4-FFF2-40B4-BE49-F238E27FC236}">
                <a16:creationId xmlns:a16="http://schemas.microsoft.com/office/drawing/2014/main" id="{B099DF52-ECB2-E444-ADA4-2458FD722E0B}"/>
              </a:ext>
            </a:extLst>
          </p:cNvPr>
          <p:cNvSpPr txBox="1"/>
          <p:nvPr/>
        </p:nvSpPr>
        <p:spPr>
          <a:xfrm>
            <a:off x="10362414" y="5726145"/>
            <a:ext cx="685800" cy="461665"/>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rPr>
              <a:t>GI-CA</a:t>
            </a:r>
            <a:br/>
            <a:r>
              <a:rPr lang="fr-CH" sz="1000" dirty="0">
                <a:solidFill>
                  <a:schemeClr val="tx1">
                    <a:lumMod val="65000"/>
                    <a:lumOff val="35000"/>
                  </a:schemeClr>
                </a:solidFill>
              </a:rPr>
              <a:t>luminaux</a:t>
            </a:r>
            <a:br/>
            <a:r>
              <a:rPr lang="fr-CH" sz="1000" dirty="0">
                <a:solidFill>
                  <a:schemeClr val="tx1">
                    <a:lumMod val="65000"/>
                    <a:lumOff val="35000"/>
                  </a:schemeClr>
                </a:solidFill>
              </a:rPr>
              <a:t>(n=48)</a:t>
            </a:r>
          </a:p>
        </p:txBody>
      </p:sp>
      <p:sp>
        <p:nvSpPr>
          <p:cNvPr id="278" name="TextBox 68">
            <a:extLst>
              <a:ext uri="{FF2B5EF4-FFF2-40B4-BE49-F238E27FC236}">
                <a16:creationId xmlns:a16="http://schemas.microsoft.com/office/drawing/2014/main" id="{AEAF50A8-7095-5740-A241-A162F7C267EF}"/>
              </a:ext>
            </a:extLst>
          </p:cNvPr>
          <p:cNvSpPr txBox="1"/>
          <p:nvPr/>
        </p:nvSpPr>
        <p:spPr>
          <a:xfrm>
            <a:off x="9717890" y="4640698"/>
            <a:ext cx="371475"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5.22</a:t>
            </a:r>
          </a:p>
        </p:txBody>
      </p:sp>
      <p:sp>
        <p:nvSpPr>
          <p:cNvPr id="279" name="TextBox 68">
            <a:extLst>
              <a:ext uri="{FF2B5EF4-FFF2-40B4-BE49-F238E27FC236}">
                <a16:creationId xmlns:a16="http://schemas.microsoft.com/office/drawing/2014/main" id="{C5517DA4-B86F-F14C-8308-D9A3192647EA}"/>
              </a:ext>
            </a:extLst>
          </p:cNvPr>
          <p:cNvSpPr txBox="1"/>
          <p:nvPr/>
        </p:nvSpPr>
        <p:spPr>
          <a:xfrm>
            <a:off x="8928902" y="4697217"/>
            <a:ext cx="371475"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4.91</a:t>
            </a:r>
          </a:p>
        </p:txBody>
      </p:sp>
      <p:sp>
        <p:nvSpPr>
          <p:cNvPr id="280" name="Textfeld 279">
            <a:extLst>
              <a:ext uri="{FF2B5EF4-FFF2-40B4-BE49-F238E27FC236}">
                <a16:creationId xmlns:a16="http://schemas.microsoft.com/office/drawing/2014/main" id="{0F5A0E8F-D66D-8C43-B494-0E05A74BC8CB}"/>
              </a:ext>
            </a:extLst>
          </p:cNvPr>
          <p:cNvSpPr txBox="1"/>
          <p:nvPr/>
        </p:nvSpPr>
        <p:spPr>
          <a:xfrm>
            <a:off x="9130450" y="2743200"/>
            <a:ext cx="1546355" cy="248402"/>
          </a:xfrm>
          <a:prstGeom prst="rect">
            <a:avLst/>
          </a:prstGeom>
          <a:noFill/>
        </p:spPr>
        <p:txBody>
          <a:bodyPr wrap="square" lIns="90000" tIns="46800" rIns="90000" bIns="46800" rtlCol="0" anchor="ctr">
            <a:spAutoFit/>
          </a:bodyPr>
          <a:lstStyle/>
          <a:p>
            <a:pPr algn="ctr"/>
            <a:r>
              <a:rPr lang="fr-CH" sz="1000" dirty="0">
                <a:solidFill>
                  <a:schemeClr val="tx1">
                    <a:lumMod val="65000"/>
                    <a:lumOff val="35000"/>
                  </a:schemeClr>
                </a:solidFill>
              </a:rPr>
              <a:t>p=0.37</a:t>
            </a:r>
          </a:p>
        </p:txBody>
      </p:sp>
      <p:cxnSp>
        <p:nvCxnSpPr>
          <p:cNvPr id="281" name="Straight Connector 32">
            <a:extLst>
              <a:ext uri="{FF2B5EF4-FFF2-40B4-BE49-F238E27FC236}">
                <a16:creationId xmlns:a16="http://schemas.microsoft.com/office/drawing/2014/main" id="{5688AE4E-BA3B-384D-A1A5-0C15B355A3F7}"/>
              </a:ext>
            </a:extLst>
          </p:cNvPr>
          <p:cNvCxnSpPr>
            <a:cxnSpLocks/>
          </p:cNvCxnSpPr>
          <p:nvPr/>
        </p:nvCxnSpPr>
        <p:spPr bwMode="auto">
          <a:xfrm flipH="1">
            <a:off x="8918936" y="2983706"/>
            <a:ext cx="1950686" cy="0"/>
          </a:xfrm>
          <a:prstGeom prst="line">
            <a:avLst/>
          </a:prstGeom>
          <a:noFill/>
          <a:ln w="12700" cap="flat" cmpd="sng" algn="ctr">
            <a:solidFill>
              <a:srgbClr val="565655"/>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2" name="Straight Connector 32">
            <a:extLst>
              <a:ext uri="{FF2B5EF4-FFF2-40B4-BE49-F238E27FC236}">
                <a16:creationId xmlns:a16="http://schemas.microsoft.com/office/drawing/2014/main" id="{EE3EFD7E-10BA-8C46-9CB6-25F9960D9797}"/>
              </a:ext>
            </a:extLst>
          </p:cNvPr>
          <p:cNvCxnSpPr>
            <a:cxnSpLocks/>
          </p:cNvCxnSpPr>
          <p:nvPr/>
        </p:nvCxnSpPr>
        <p:spPr bwMode="auto">
          <a:xfrm flipH="1">
            <a:off x="8921141" y="3479006"/>
            <a:ext cx="1176956" cy="0"/>
          </a:xfrm>
          <a:prstGeom prst="line">
            <a:avLst/>
          </a:prstGeom>
          <a:noFill/>
          <a:ln w="12700" cap="flat" cmpd="sng" algn="ctr">
            <a:solidFill>
              <a:srgbClr val="565655"/>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83" name="TextBox 63">
            <a:extLst>
              <a:ext uri="{FF2B5EF4-FFF2-40B4-BE49-F238E27FC236}">
                <a16:creationId xmlns:a16="http://schemas.microsoft.com/office/drawing/2014/main" id="{3F5996C8-6600-6944-9EDA-F1F306A5EB6D}"/>
              </a:ext>
            </a:extLst>
          </p:cNvPr>
          <p:cNvSpPr txBox="1"/>
          <p:nvPr/>
        </p:nvSpPr>
        <p:spPr>
          <a:xfrm>
            <a:off x="7895918" y="2772952"/>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18</a:t>
            </a:r>
          </a:p>
        </p:txBody>
      </p:sp>
      <p:sp>
        <p:nvSpPr>
          <p:cNvPr id="284" name="TextBox 63">
            <a:extLst>
              <a:ext uri="{FF2B5EF4-FFF2-40B4-BE49-F238E27FC236}">
                <a16:creationId xmlns:a16="http://schemas.microsoft.com/office/drawing/2014/main" id="{9D429F98-EF39-6643-822A-F42F16BA42FD}"/>
              </a:ext>
            </a:extLst>
          </p:cNvPr>
          <p:cNvSpPr txBox="1"/>
          <p:nvPr/>
        </p:nvSpPr>
        <p:spPr>
          <a:xfrm>
            <a:off x="7895918" y="3079901"/>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16</a:t>
            </a:r>
          </a:p>
        </p:txBody>
      </p:sp>
      <p:sp>
        <p:nvSpPr>
          <p:cNvPr id="285" name="TextBox 63">
            <a:extLst>
              <a:ext uri="{FF2B5EF4-FFF2-40B4-BE49-F238E27FC236}">
                <a16:creationId xmlns:a16="http://schemas.microsoft.com/office/drawing/2014/main" id="{E70121AC-5FEB-CF48-AF42-2F9C01F646EC}"/>
              </a:ext>
            </a:extLst>
          </p:cNvPr>
          <p:cNvSpPr txBox="1"/>
          <p:nvPr/>
        </p:nvSpPr>
        <p:spPr>
          <a:xfrm>
            <a:off x="7895918" y="3386850"/>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14</a:t>
            </a:r>
          </a:p>
        </p:txBody>
      </p:sp>
      <p:sp>
        <p:nvSpPr>
          <p:cNvPr id="286" name="TextBox 62">
            <a:extLst>
              <a:ext uri="{FF2B5EF4-FFF2-40B4-BE49-F238E27FC236}">
                <a16:creationId xmlns:a16="http://schemas.microsoft.com/office/drawing/2014/main" id="{03B07640-5EBD-364C-9299-335C97B2F002}"/>
              </a:ext>
            </a:extLst>
          </p:cNvPr>
          <p:cNvSpPr txBox="1"/>
          <p:nvPr/>
        </p:nvSpPr>
        <p:spPr>
          <a:xfrm>
            <a:off x="7895918" y="4000748"/>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10</a:t>
            </a:r>
          </a:p>
        </p:txBody>
      </p:sp>
      <p:sp>
        <p:nvSpPr>
          <p:cNvPr id="287" name="TextBox 62">
            <a:extLst>
              <a:ext uri="{FF2B5EF4-FFF2-40B4-BE49-F238E27FC236}">
                <a16:creationId xmlns:a16="http://schemas.microsoft.com/office/drawing/2014/main" id="{10112B59-7620-A945-BCC4-EA521696DD42}"/>
              </a:ext>
            </a:extLst>
          </p:cNvPr>
          <p:cNvSpPr txBox="1"/>
          <p:nvPr/>
        </p:nvSpPr>
        <p:spPr>
          <a:xfrm>
            <a:off x="7895918" y="4307697"/>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8</a:t>
            </a:r>
          </a:p>
        </p:txBody>
      </p:sp>
      <p:sp>
        <p:nvSpPr>
          <p:cNvPr id="288" name="TextBox 62">
            <a:extLst>
              <a:ext uri="{FF2B5EF4-FFF2-40B4-BE49-F238E27FC236}">
                <a16:creationId xmlns:a16="http://schemas.microsoft.com/office/drawing/2014/main" id="{89986109-324A-2643-A90B-046A6EC62366}"/>
              </a:ext>
            </a:extLst>
          </p:cNvPr>
          <p:cNvSpPr txBox="1"/>
          <p:nvPr/>
        </p:nvSpPr>
        <p:spPr>
          <a:xfrm>
            <a:off x="7895918" y="4614646"/>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6</a:t>
            </a:r>
          </a:p>
        </p:txBody>
      </p:sp>
      <p:sp>
        <p:nvSpPr>
          <p:cNvPr id="289" name="TextBox 47">
            <a:extLst>
              <a:ext uri="{FF2B5EF4-FFF2-40B4-BE49-F238E27FC236}">
                <a16:creationId xmlns:a16="http://schemas.microsoft.com/office/drawing/2014/main" id="{0AEF92E4-D703-2547-8394-380E628F77BB}"/>
              </a:ext>
            </a:extLst>
          </p:cNvPr>
          <p:cNvSpPr txBox="1"/>
          <p:nvPr/>
        </p:nvSpPr>
        <p:spPr>
          <a:xfrm>
            <a:off x="7895918" y="5228544"/>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2</a:t>
            </a:r>
          </a:p>
        </p:txBody>
      </p:sp>
      <p:cxnSp>
        <p:nvCxnSpPr>
          <p:cNvPr id="290" name="Straight Connector 53">
            <a:extLst>
              <a:ext uri="{FF2B5EF4-FFF2-40B4-BE49-F238E27FC236}">
                <a16:creationId xmlns:a16="http://schemas.microsoft.com/office/drawing/2014/main" id="{71E51C42-30B8-9E48-93FA-0AA64E82A300}"/>
              </a:ext>
            </a:extLst>
          </p:cNvPr>
          <p:cNvCxnSpPr>
            <a:cxnSpLocks/>
          </p:cNvCxnSpPr>
          <p:nvPr/>
        </p:nvCxnSpPr>
        <p:spPr bwMode="auto">
          <a:xfrm>
            <a:off x="8273674" y="2851105"/>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1" name="Straight Connector 53">
            <a:extLst>
              <a:ext uri="{FF2B5EF4-FFF2-40B4-BE49-F238E27FC236}">
                <a16:creationId xmlns:a16="http://schemas.microsoft.com/office/drawing/2014/main" id="{33DB52F2-9BCE-E940-9652-0CCB87ABB569}"/>
              </a:ext>
            </a:extLst>
          </p:cNvPr>
          <p:cNvCxnSpPr>
            <a:cxnSpLocks/>
          </p:cNvCxnSpPr>
          <p:nvPr/>
        </p:nvCxnSpPr>
        <p:spPr bwMode="auto">
          <a:xfrm>
            <a:off x="8273674" y="3159261"/>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2" name="Straight Connector 53">
            <a:extLst>
              <a:ext uri="{FF2B5EF4-FFF2-40B4-BE49-F238E27FC236}">
                <a16:creationId xmlns:a16="http://schemas.microsoft.com/office/drawing/2014/main" id="{68AF0E06-5954-FB46-8C82-98643D97D349}"/>
              </a:ext>
            </a:extLst>
          </p:cNvPr>
          <p:cNvCxnSpPr>
            <a:cxnSpLocks/>
          </p:cNvCxnSpPr>
          <p:nvPr/>
        </p:nvCxnSpPr>
        <p:spPr bwMode="auto">
          <a:xfrm>
            <a:off x="8273674" y="3467417"/>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3" name="Straight Connector 52">
            <a:extLst>
              <a:ext uri="{FF2B5EF4-FFF2-40B4-BE49-F238E27FC236}">
                <a16:creationId xmlns:a16="http://schemas.microsoft.com/office/drawing/2014/main" id="{89F58ED7-312E-E344-96ED-6951D8D3D139}"/>
              </a:ext>
            </a:extLst>
          </p:cNvPr>
          <p:cNvCxnSpPr>
            <a:cxnSpLocks/>
          </p:cNvCxnSpPr>
          <p:nvPr/>
        </p:nvCxnSpPr>
        <p:spPr bwMode="auto">
          <a:xfrm>
            <a:off x="8273674" y="408372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4" name="Straight Connector 52">
            <a:extLst>
              <a:ext uri="{FF2B5EF4-FFF2-40B4-BE49-F238E27FC236}">
                <a16:creationId xmlns:a16="http://schemas.microsoft.com/office/drawing/2014/main" id="{02727310-5415-BF4E-BFE9-D55330184861}"/>
              </a:ext>
            </a:extLst>
          </p:cNvPr>
          <p:cNvCxnSpPr>
            <a:cxnSpLocks/>
          </p:cNvCxnSpPr>
          <p:nvPr/>
        </p:nvCxnSpPr>
        <p:spPr bwMode="auto">
          <a:xfrm>
            <a:off x="8273674" y="4391885"/>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5" name="Straight Connector 52">
            <a:extLst>
              <a:ext uri="{FF2B5EF4-FFF2-40B4-BE49-F238E27FC236}">
                <a16:creationId xmlns:a16="http://schemas.microsoft.com/office/drawing/2014/main" id="{22385328-3A56-364C-B15D-4EF5741B1F9F}"/>
              </a:ext>
            </a:extLst>
          </p:cNvPr>
          <p:cNvCxnSpPr>
            <a:cxnSpLocks/>
          </p:cNvCxnSpPr>
          <p:nvPr/>
        </p:nvCxnSpPr>
        <p:spPr bwMode="auto">
          <a:xfrm>
            <a:off x="8273674" y="4700041"/>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6" name="Straight Connector 52">
            <a:extLst>
              <a:ext uri="{FF2B5EF4-FFF2-40B4-BE49-F238E27FC236}">
                <a16:creationId xmlns:a16="http://schemas.microsoft.com/office/drawing/2014/main" id="{B4010EFA-18E3-E341-9FEF-D899C05D4742}"/>
              </a:ext>
            </a:extLst>
          </p:cNvPr>
          <p:cNvCxnSpPr>
            <a:cxnSpLocks/>
          </p:cNvCxnSpPr>
          <p:nvPr/>
        </p:nvCxnSpPr>
        <p:spPr bwMode="auto">
          <a:xfrm>
            <a:off x="8273674" y="5008197"/>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375988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CB2184-3906-433D-AB27-90458DB1E1DA}"/>
              </a:ext>
            </a:extLst>
          </p:cNvPr>
          <p:cNvSpPr>
            <a:spLocks noGrp="1"/>
          </p:cNvSpPr>
          <p:nvPr>
            <p:ph type="title"/>
          </p:nvPr>
        </p:nvSpPr>
        <p:spPr>
          <a:xfrm>
            <a:off x="816001" y="518327"/>
            <a:ext cx="11041567" cy="492443"/>
          </a:xfrm>
        </p:spPr>
        <p:txBody>
          <a:bodyPr/>
          <a:lstStyle/>
          <a:p>
            <a:r>
              <a:rPr lang="fr-CH"/>
              <a:t>Améliorer la qualité de vie de vos patients atteints de cancer et de TEV</a:t>
            </a:r>
            <a:endParaRPr lang="fr-CH" dirty="0"/>
          </a:p>
        </p:txBody>
      </p:sp>
      <p:sp>
        <p:nvSpPr>
          <p:cNvPr id="3" name="Inhaltsplatzhalter 2">
            <a:extLst>
              <a:ext uri="{FF2B5EF4-FFF2-40B4-BE49-F238E27FC236}">
                <a16:creationId xmlns:a16="http://schemas.microsoft.com/office/drawing/2014/main" id="{A82E10A2-230E-468A-8825-65CFDC686CAD}"/>
              </a:ext>
            </a:extLst>
          </p:cNvPr>
          <p:cNvSpPr>
            <a:spLocks noGrp="1"/>
          </p:cNvSpPr>
          <p:nvPr>
            <p:ph sz="quarter" idx="10"/>
          </p:nvPr>
        </p:nvSpPr>
        <p:spPr>
          <a:xfrm>
            <a:off x="802806" y="1372399"/>
            <a:ext cx="11042649" cy="4860925"/>
          </a:xfrm>
        </p:spPr>
        <p:txBody>
          <a:bodyPr/>
          <a:lstStyle/>
          <a:p>
            <a:r>
              <a:rPr lang="fr-CH" dirty="0"/>
              <a:t>Le passage à Xarelto a significativement augmenté la satisfaction à l'égard du traitement </a:t>
            </a:r>
          </a:p>
          <a:p>
            <a:pPr>
              <a:lnSpc>
                <a:spcPct val="150000"/>
              </a:lnSpc>
            </a:pPr>
            <a:r>
              <a:rPr lang="fr-CH" dirty="0"/>
              <a:t>Moins d’accablement</a:t>
            </a:r>
          </a:p>
          <a:p>
            <a:pPr>
              <a:lnSpc>
                <a:spcPct val="150000"/>
              </a:lnSpc>
            </a:pPr>
            <a:r>
              <a:rPr lang="fr-CH" dirty="0"/>
              <a:t>Moins de frustration</a:t>
            </a:r>
          </a:p>
          <a:p>
            <a:pPr>
              <a:lnSpc>
                <a:spcPct val="150000"/>
              </a:lnSpc>
            </a:pPr>
            <a:r>
              <a:rPr lang="fr-CH" dirty="0"/>
              <a:t>Moins d'épuisement (fatigue)</a:t>
            </a:r>
          </a:p>
          <a:p>
            <a:pPr>
              <a:lnSpc>
                <a:spcPct val="150000"/>
              </a:lnSpc>
            </a:pPr>
            <a:r>
              <a:rPr lang="fr-CH" dirty="0"/>
              <a:t>Utilisation </a:t>
            </a:r>
            <a:r>
              <a:rPr lang="fr-CH"/>
              <a:t>plus simple</a:t>
            </a:r>
            <a:endParaRPr lang="fr-CH" dirty="0"/>
          </a:p>
        </p:txBody>
      </p:sp>
      <p:pic>
        <p:nvPicPr>
          <p:cNvPr id="5" name="Grafik 4">
            <a:extLst>
              <a:ext uri="{FF2B5EF4-FFF2-40B4-BE49-F238E27FC236}">
                <a16:creationId xmlns:a16="http://schemas.microsoft.com/office/drawing/2014/main" id="{A0F22CD7-3A5E-4146-B463-F57F7B825DB6}"/>
              </a:ext>
            </a:extLst>
          </p:cNvPr>
          <p:cNvPicPr>
            <a:picLocks noChangeAspect="1"/>
          </p:cNvPicPr>
          <p:nvPr/>
        </p:nvPicPr>
        <p:blipFill>
          <a:blip r:embed="rId2"/>
          <a:stretch>
            <a:fillRect/>
          </a:stretch>
        </p:blipFill>
        <p:spPr>
          <a:xfrm>
            <a:off x="8373978" y="2618948"/>
            <a:ext cx="3247099" cy="2235440"/>
          </a:xfrm>
          <a:prstGeom prst="roundRect">
            <a:avLst/>
          </a:prstGeom>
          <a:effectLst/>
        </p:spPr>
      </p:pic>
      <p:sp>
        <p:nvSpPr>
          <p:cNvPr id="6" name="Rechteck 5">
            <a:extLst>
              <a:ext uri="{FF2B5EF4-FFF2-40B4-BE49-F238E27FC236}">
                <a16:creationId xmlns:a16="http://schemas.microsoft.com/office/drawing/2014/main" id="{1CF2B3D2-0033-4005-9D23-42BDB56FBD38}"/>
              </a:ext>
            </a:extLst>
          </p:cNvPr>
          <p:cNvSpPr/>
          <p:nvPr/>
        </p:nvSpPr>
        <p:spPr>
          <a:xfrm>
            <a:off x="803275" y="6421159"/>
            <a:ext cx="9000000" cy="311624"/>
          </a:xfrm>
          <a:prstGeom prst="rect">
            <a:avLst/>
          </a:prstGeom>
        </p:spPr>
        <p:txBody>
          <a:bodyPr wrap="square" lIns="0" tIns="0" rIns="0" bIns="0" anchor="b" anchorCtr="0">
            <a:spAutoFit/>
          </a:bodyPr>
          <a:lstStyle/>
          <a:p>
            <a:pPr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TEV = thromboembolie veineuse</a:t>
            </a:r>
          </a:p>
          <a:p>
            <a:pPr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Cohen AT et al. European Society od medical Oncology (ESMO) Congress. Barcelona, Spain, 27 September – 1 October 2019, Poster 1774P. </a:t>
            </a:r>
          </a:p>
        </p:txBody>
      </p:sp>
      <p:pic>
        <p:nvPicPr>
          <p:cNvPr id="7" name="Grafik 6" descr="Ein Bild, das Person, drinnen, Wand, Kleidung enthält.&#10;&#10;Automatisch generierte Beschreibung">
            <a:extLst>
              <a:ext uri="{FF2B5EF4-FFF2-40B4-BE49-F238E27FC236}">
                <a16:creationId xmlns:a16="http://schemas.microsoft.com/office/drawing/2014/main" id="{66A8A4A1-AA64-7442-B4E8-63216D48D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spTree>
    <p:extLst>
      <p:ext uri="{BB962C8B-B14F-4D97-AF65-F5344CB8AC3E}">
        <p14:creationId xmlns:p14="http://schemas.microsoft.com/office/powerpoint/2010/main" val="4089980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Grafik 83">
            <a:extLst>
              <a:ext uri="{FF2B5EF4-FFF2-40B4-BE49-F238E27FC236}">
                <a16:creationId xmlns:a16="http://schemas.microsoft.com/office/drawing/2014/main" id="{1CDC8505-C610-7F47-AF18-3F72D21730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8284" y="1963434"/>
            <a:ext cx="6418025" cy="3891781"/>
          </a:xfrm>
          <a:prstGeom prst="rect">
            <a:avLst/>
          </a:prstGeom>
        </p:spPr>
      </p:pic>
      <p:sp>
        <p:nvSpPr>
          <p:cNvPr id="2" name="Titel 1">
            <a:extLst>
              <a:ext uri="{FF2B5EF4-FFF2-40B4-BE49-F238E27FC236}">
                <a16:creationId xmlns:a16="http://schemas.microsoft.com/office/drawing/2014/main" id="{66254B77-D40E-4FFA-980C-61CDAB4266F8}"/>
              </a:ext>
            </a:extLst>
          </p:cNvPr>
          <p:cNvSpPr>
            <a:spLocks noGrp="1"/>
          </p:cNvSpPr>
          <p:nvPr>
            <p:ph type="title"/>
          </p:nvPr>
        </p:nvSpPr>
        <p:spPr>
          <a:xfrm>
            <a:off x="816001" y="518326"/>
            <a:ext cx="11041567" cy="492443"/>
          </a:xfrm>
        </p:spPr>
        <p:txBody>
          <a:bodyPr/>
          <a:lstStyle/>
          <a:p>
            <a:r>
              <a:rPr lang="fr-CH"/>
              <a:t>Traitement oral avec une plus grande persistance par rapport à l'HBPM</a:t>
            </a:r>
          </a:p>
        </p:txBody>
      </p:sp>
      <p:sp>
        <p:nvSpPr>
          <p:cNvPr id="3" name="Inhaltsplatzhalter 2">
            <a:extLst>
              <a:ext uri="{FF2B5EF4-FFF2-40B4-BE49-F238E27FC236}">
                <a16:creationId xmlns:a16="http://schemas.microsoft.com/office/drawing/2014/main" id="{E2EA3963-6EC7-4F39-9798-BE0193A94487}"/>
              </a:ext>
            </a:extLst>
          </p:cNvPr>
          <p:cNvSpPr>
            <a:spLocks noGrp="1"/>
          </p:cNvSpPr>
          <p:nvPr>
            <p:ph sz="quarter" idx="10"/>
          </p:nvPr>
        </p:nvSpPr>
        <p:spPr>
          <a:xfrm>
            <a:off x="802806" y="1376363"/>
            <a:ext cx="11042649" cy="4860925"/>
          </a:xfrm>
        </p:spPr>
        <p:txBody>
          <a:bodyPr/>
          <a:lstStyle/>
          <a:p>
            <a:pPr marL="0" indent="0">
              <a:buNone/>
            </a:pPr>
            <a:r>
              <a:rPr lang="fr-CH"/>
              <a:t>Les patients cancéreux traités par le rivaroxaban ou la warfarine ont maintenu leur traitement plus longtemps par rapport à l'HBPM.</a:t>
            </a:r>
          </a:p>
          <a:p>
            <a:endParaRPr lang="fr-CH" dirty="0"/>
          </a:p>
        </p:txBody>
      </p:sp>
      <p:graphicFrame>
        <p:nvGraphicFramePr>
          <p:cNvPr id="5" name="Tabelle 5">
            <a:extLst>
              <a:ext uri="{FF2B5EF4-FFF2-40B4-BE49-F238E27FC236}">
                <a16:creationId xmlns:a16="http://schemas.microsoft.com/office/drawing/2014/main" id="{102C1E02-EE24-4461-B18F-054BBDA5A3D2}"/>
              </a:ext>
            </a:extLst>
          </p:cNvPr>
          <p:cNvGraphicFramePr>
            <a:graphicFrameLocks noGrp="1"/>
          </p:cNvGraphicFramePr>
          <p:nvPr>
            <p:extLst>
              <p:ext uri="{D42A27DB-BD31-4B8C-83A1-F6EECF244321}">
                <p14:modId xmlns:p14="http://schemas.microsoft.com/office/powerpoint/2010/main" val="1207646863"/>
              </p:ext>
            </p:extLst>
          </p:nvPr>
        </p:nvGraphicFramePr>
        <p:xfrm>
          <a:off x="7761771" y="3034640"/>
          <a:ext cx="3792325" cy="2583963"/>
        </p:xfrm>
        <a:graphic>
          <a:graphicData uri="http://schemas.openxmlformats.org/drawingml/2006/table">
            <a:tbl>
              <a:tblPr firstRow="1" bandRow="1">
                <a:tableStyleId>{8A107856-5554-42FB-B03E-39F5DBC370BA}</a:tableStyleId>
              </a:tblPr>
              <a:tblGrid>
                <a:gridCol w="954623">
                  <a:extLst>
                    <a:ext uri="{9D8B030D-6E8A-4147-A177-3AD203B41FA5}">
                      <a16:colId xmlns:a16="http://schemas.microsoft.com/office/drawing/2014/main" val="2785357437"/>
                    </a:ext>
                  </a:extLst>
                </a:gridCol>
                <a:gridCol w="1078462">
                  <a:extLst>
                    <a:ext uri="{9D8B030D-6E8A-4147-A177-3AD203B41FA5}">
                      <a16:colId xmlns:a16="http://schemas.microsoft.com/office/drawing/2014/main" val="1114826667"/>
                    </a:ext>
                  </a:extLst>
                </a:gridCol>
                <a:gridCol w="916692">
                  <a:extLst>
                    <a:ext uri="{9D8B030D-6E8A-4147-A177-3AD203B41FA5}">
                      <a16:colId xmlns:a16="http://schemas.microsoft.com/office/drawing/2014/main" val="3744376937"/>
                    </a:ext>
                  </a:extLst>
                </a:gridCol>
                <a:gridCol w="842548">
                  <a:extLst>
                    <a:ext uri="{9D8B030D-6E8A-4147-A177-3AD203B41FA5}">
                      <a16:colId xmlns:a16="http://schemas.microsoft.com/office/drawing/2014/main" val="2552607747"/>
                    </a:ext>
                  </a:extLst>
                </a:gridCol>
              </a:tblGrid>
              <a:tr h="428328">
                <a:tc rowSpan="2">
                  <a:txBody>
                    <a:bodyPr/>
                    <a:lstStyle/>
                    <a:p>
                      <a:r>
                        <a:rPr lang="de-CH" sz="1000" b="1" dirty="0">
                          <a:solidFill>
                            <a:srgbClr val="565655"/>
                          </a:solidFill>
                        </a:rPr>
                        <a:t>Cohorte</a:t>
                      </a:r>
                      <a:r>
                        <a:t> </a:t>
                      </a:r>
                      <a:endParaRPr lang="fr-CH" sz="1000" b="1" dirty="0">
                        <a:solidFill>
                          <a:schemeClr val="tx1"/>
                        </a:solidFill>
                      </a:endParaRP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rowSpan="2">
                  <a:txBody>
                    <a:bodyPr/>
                    <a:lstStyle/>
                    <a:p>
                      <a:r>
                        <a:rPr lang="de-CH" sz="1000" b="1" dirty="0">
                          <a:solidFill>
                            <a:srgbClr val="565655"/>
                          </a:solidFill>
                        </a:rPr>
                        <a:t>Durée moyenne</a:t>
                      </a:r>
                      <a:br/>
                      <a:r>
                        <a:rPr lang="de-CH" sz="1000" b="1" dirty="0">
                          <a:solidFill>
                            <a:srgbClr val="565655"/>
                          </a:solidFill>
                        </a:rPr>
                        <a:t>de traitement</a:t>
                      </a:r>
                      <a:endParaRPr lang="fr-CH" sz="1000" b="1" dirty="0">
                        <a:solidFill>
                          <a:srgbClr val="565655"/>
                        </a:solidFill>
                      </a:endParaRPr>
                    </a:p>
                  </a:txBody>
                  <a:tcPr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gridSpan="2">
                  <a:txBody>
                    <a:bodyPr/>
                    <a:lstStyle/>
                    <a:p>
                      <a:pPr algn="ctr"/>
                      <a:r>
                        <a:rPr lang="de-CH" sz="1000" b="1" dirty="0">
                          <a:solidFill>
                            <a:srgbClr val="565655"/>
                          </a:solidFill>
                        </a:rPr>
                        <a:t>Estimateur de Kaplan-Meier</a:t>
                      </a:r>
                      <a:endParaRPr lang="fr-CH" sz="1000" b="1" dirty="0">
                        <a:solidFill>
                          <a:srgbClr val="565655"/>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hMerge="1">
                  <a:txBody>
                    <a:bodyPr/>
                    <a:lstStyle/>
                    <a:p>
                      <a:endParaRPr lang="de-DE"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9999"/>
                    </a:solidFill>
                  </a:tcPr>
                </a:tc>
                <a:extLst>
                  <a:ext uri="{0D108BD9-81ED-4DB2-BD59-A6C34878D82A}">
                    <a16:rowId xmlns:a16="http://schemas.microsoft.com/office/drawing/2014/main" val="2791756373"/>
                  </a:ext>
                </a:extLst>
              </a:tr>
              <a:tr h="463995">
                <a:tc vMerge="1">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CH" sz="1000" b="1" dirty="0">
                          <a:solidFill>
                            <a:srgbClr val="565655"/>
                          </a:solidFill>
                        </a:rPr>
                        <a:t>6 mois </a:t>
                      </a:r>
                      <a:endParaRPr lang="fr-CH" sz="1000" b="1" dirty="0">
                        <a:solidFill>
                          <a:srgbClr val="565655"/>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de-CH" sz="1000" b="1" dirty="0">
                          <a:solidFill>
                            <a:srgbClr val="565655"/>
                          </a:solidFill>
                        </a:rPr>
                        <a:t>12 mois </a:t>
                      </a:r>
                      <a:endParaRPr lang="fr-CH" sz="1000" b="1" dirty="0">
                        <a:solidFill>
                          <a:srgbClr val="565655"/>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44131791"/>
                  </a:ext>
                </a:extLst>
              </a:tr>
              <a:tr h="555171">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CH" sz="1000" dirty="0">
                          <a:solidFill>
                            <a:srgbClr val="565655"/>
                          </a:solidFill>
                        </a:rPr>
                        <a:t>HBPM</a:t>
                      </a:r>
                      <a:endParaRPr lang="fr-CH" sz="1000" dirty="0">
                        <a:solidFill>
                          <a:srgbClr val="565655"/>
                        </a:solidFill>
                      </a:endParaRPr>
                    </a:p>
                  </a:txBody>
                  <a:tcPr marL="0" anchor="ctr">
                    <a:lnL w="6350" cap="flat" cmpd="sng" algn="ctr">
                      <a:solidFill>
                        <a:schemeClr val="bg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solidFill>
                  </a:tcPr>
                </a:tc>
                <a:tc>
                  <a:txBody>
                    <a:bodyPr/>
                    <a:lstStyle/>
                    <a:p>
                      <a:pPr algn="ctr"/>
                      <a:r>
                        <a:rPr lang="de-CH" sz="1000" dirty="0">
                          <a:solidFill>
                            <a:schemeClr val="bg1"/>
                          </a:solidFill>
                        </a:rPr>
                        <a:t>3,3</a:t>
                      </a:r>
                      <a:endParaRPr lang="fr-CH" sz="1000" dirty="0">
                        <a:solidFill>
                          <a:schemeClr val="bg1"/>
                        </a:solidFill>
                      </a:endParaRPr>
                    </a:p>
                  </a:txBody>
                  <a:tcPr anchor="ctr">
                    <a:lnT w="12700" cap="flat" cmpd="sng" algn="ctr">
                      <a:noFill/>
                      <a:prstDash val="solid"/>
                      <a:round/>
                      <a:headEnd type="none" w="med" len="med"/>
                      <a:tailEnd type="none" w="med" len="med"/>
                    </a:lnT>
                    <a:solidFill>
                      <a:schemeClr val="accent1"/>
                    </a:solidFill>
                  </a:tcPr>
                </a:tc>
                <a:tc>
                  <a:txBody>
                    <a:bodyPr/>
                    <a:lstStyle/>
                    <a:p>
                      <a:pPr algn="ctr"/>
                      <a:r>
                        <a:rPr lang="de-CH" sz="1000" dirty="0">
                          <a:solidFill>
                            <a:schemeClr val="bg1"/>
                          </a:solidFill>
                        </a:rPr>
                        <a:t>37%</a:t>
                      </a:r>
                      <a:endParaRPr lang="fr-CH" sz="1000" dirty="0">
                        <a:solidFill>
                          <a:schemeClr val="bg1"/>
                        </a:solidFill>
                      </a:endParaRPr>
                    </a:p>
                  </a:txBody>
                  <a:tcPr anchor="ctr">
                    <a:lnT w="12700" cap="flat" cmpd="sng" algn="ctr">
                      <a:noFill/>
                      <a:prstDash val="solid"/>
                      <a:round/>
                      <a:headEnd type="none" w="med" len="med"/>
                      <a:tailEnd type="none" w="med" len="med"/>
                    </a:lnT>
                    <a:solidFill>
                      <a:schemeClr val="accent1"/>
                    </a:solidFill>
                  </a:tcPr>
                </a:tc>
                <a:tc>
                  <a:txBody>
                    <a:bodyPr/>
                    <a:lstStyle/>
                    <a:p>
                      <a:pPr algn="ctr"/>
                      <a:r>
                        <a:rPr lang="de-CH" sz="1000" dirty="0">
                          <a:solidFill>
                            <a:schemeClr val="bg1"/>
                          </a:solidFill>
                        </a:rPr>
                        <a:t>21%</a:t>
                      </a:r>
                      <a:endParaRPr lang="fr-CH" sz="1000" dirty="0">
                        <a:solidFill>
                          <a:schemeClr val="bg1"/>
                        </a:solidFill>
                      </a:endParaRPr>
                    </a:p>
                  </a:txBody>
                  <a:tcPr anchor="ctr">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solidFill>
                      <a:schemeClr val="accent1"/>
                    </a:solidFill>
                  </a:tcPr>
                </a:tc>
                <a:extLst>
                  <a:ext uri="{0D108BD9-81ED-4DB2-BD59-A6C34878D82A}">
                    <a16:rowId xmlns:a16="http://schemas.microsoft.com/office/drawing/2014/main" val="2798522676"/>
                  </a:ext>
                </a:extLst>
              </a:tr>
              <a:tr h="561703">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CH" sz="1000" dirty="0">
                          <a:solidFill>
                            <a:srgbClr val="565655"/>
                          </a:solidFill>
                        </a:rPr>
                        <a:t>Warfarine</a:t>
                      </a:r>
                      <a:endParaRPr lang="fr-CH" sz="1000" dirty="0">
                        <a:solidFill>
                          <a:srgbClr val="565655"/>
                        </a:solidFill>
                      </a:endParaRPr>
                    </a:p>
                  </a:txBody>
                  <a:tcPr marL="0" anchor="ctr">
                    <a:lnL w="6350" cap="flat" cmpd="sng" algn="ctr">
                      <a:solidFill>
                        <a:schemeClr val="bg1"/>
                      </a:solidFill>
                      <a:prstDash val="solid"/>
                      <a:round/>
                      <a:headEnd type="none" w="med" len="med"/>
                      <a:tailEnd type="none" w="med" len="med"/>
                    </a:lnL>
                    <a:solidFill>
                      <a:schemeClr val="bg1"/>
                    </a:solidFill>
                  </a:tcPr>
                </a:tc>
                <a:tc>
                  <a:txBody>
                    <a:bodyPr/>
                    <a:lstStyle/>
                    <a:p>
                      <a:pPr algn="ctr"/>
                      <a:r>
                        <a:rPr lang="de-CH" sz="1000" dirty="0">
                          <a:solidFill>
                            <a:srgbClr val="565655"/>
                          </a:solidFill>
                        </a:rPr>
                        <a:t>7,9</a:t>
                      </a:r>
                      <a:endParaRPr lang="fr-CH" sz="1000" dirty="0">
                        <a:solidFill>
                          <a:srgbClr val="565655"/>
                        </a:solidFill>
                      </a:endParaRPr>
                    </a:p>
                  </a:txBody>
                  <a:tcPr anchor="ctr">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algn="ctr"/>
                      <a:r>
                        <a:rPr lang="de-CH" sz="1000" dirty="0">
                          <a:solidFill>
                            <a:srgbClr val="565655"/>
                          </a:solidFill>
                        </a:rPr>
                        <a:t>61%</a:t>
                      </a:r>
                      <a:endParaRPr lang="fr-CH" sz="1000" dirty="0">
                        <a:solidFill>
                          <a:srgbClr val="565655"/>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algn="ctr"/>
                      <a:r>
                        <a:rPr lang="de-CH" sz="1000" dirty="0">
                          <a:solidFill>
                            <a:srgbClr val="565655"/>
                          </a:solidFill>
                        </a:rPr>
                        <a:t>35%</a:t>
                      </a:r>
                      <a:endParaRPr lang="fr-CH" sz="1000" dirty="0">
                        <a:solidFill>
                          <a:srgbClr val="565655"/>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986982395"/>
                  </a:ext>
                </a:extLst>
              </a:tr>
              <a:tr h="574766">
                <a:tc>
                  <a:txBody>
                    <a:bodyPr/>
                    <a:lstStyle/>
                    <a:p>
                      <a:r>
                        <a:rPr lang="de-CH" sz="1000" dirty="0">
                          <a:solidFill>
                            <a:srgbClr val="565655"/>
                          </a:solidFill>
                        </a:rPr>
                        <a:t>Rivaroxaban</a:t>
                      </a:r>
                      <a:endParaRPr lang="fr-CH" sz="1000" dirty="0">
                        <a:solidFill>
                          <a:srgbClr val="565655"/>
                        </a:solidFill>
                      </a:endParaRPr>
                    </a:p>
                  </a:txBody>
                  <a:tcPr marL="0" anchor="ctr">
                    <a:lnL w="6350" cap="flat" cmpd="sng" algn="ctr">
                      <a:solidFill>
                        <a:schemeClr val="bg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a:r>
                        <a:rPr lang="de-CH" sz="1000" dirty="0">
                          <a:solidFill>
                            <a:schemeClr val="bg1"/>
                          </a:solidFill>
                        </a:rPr>
                        <a:t>7,9</a:t>
                      </a:r>
                      <a:endParaRPr lang="fr-CH" sz="1000" dirty="0">
                        <a:solidFill>
                          <a:schemeClr val="bg1"/>
                        </a:solidFill>
                      </a:endParaRPr>
                    </a:p>
                  </a:txBody>
                  <a:tcPr anchor="ctr">
                    <a:lnB w="12700" cap="flat" cmpd="sng" algn="ctr">
                      <a:solidFill>
                        <a:schemeClr val="tx1"/>
                      </a:solidFill>
                      <a:prstDash val="solid"/>
                      <a:round/>
                      <a:headEnd type="none" w="med" len="med"/>
                      <a:tailEnd type="none" w="med" len="med"/>
                    </a:lnB>
                    <a:solidFill>
                      <a:schemeClr val="bg2"/>
                    </a:solidFill>
                  </a:tcPr>
                </a:tc>
                <a:tc>
                  <a:txBody>
                    <a:bodyPr/>
                    <a:lstStyle/>
                    <a:p>
                      <a:pPr algn="ctr"/>
                      <a:r>
                        <a:rPr lang="de-CH" sz="1000" dirty="0">
                          <a:solidFill>
                            <a:schemeClr val="bg1"/>
                          </a:solidFill>
                        </a:rPr>
                        <a:t>61%</a:t>
                      </a:r>
                      <a:endParaRPr lang="fr-CH" sz="1000" dirty="0">
                        <a:solidFill>
                          <a:schemeClr val="bg1"/>
                        </a:solidFill>
                      </a:endParaRPr>
                    </a:p>
                  </a:txBody>
                  <a:tcPr anchor="ctr">
                    <a:lnB w="12700" cap="flat" cmpd="sng" algn="ctr">
                      <a:solidFill>
                        <a:schemeClr val="tx1"/>
                      </a:solidFill>
                      <a:prstDash val="solid"/>
                      <a:round/>
                      <a:headEnd type="none" w="med" len="med"/>
                      <a:tailEnd type="none" w="med" len="med"/>
                    </a:lnB>
                    <a:solidFill>
                      <a:schemeClr val="bg2"/>
                    </a:solidFill>
                  </a:tcPr>
                </a:tc>
                <a:tc>
                  <a:txBody>
                    <a:bodyPr/>
                    <a:lstStyle/>
                    <a:p>
                      <a:pPr algn="ctr"/>
                      <a:r>
                        <a:rPr lang="de-CH" sz="1000" dirty="0">
                          <a:solidFill>
                            <a:schemeClr val="bg1"/>
                          </a:solidFill>
                        </a:rPr>
                        <a:t>36%</a:t>
                      </a:r>
                      <a:endParaRPr lang="fr-CH" sz="1000" dirty="0">
                        <a:solidFill>
                          <a:schemeClr val="bg1"/>
                        </a:solidFill>
                      </a:endParaRPr>
                    </a:p>
                  </a:txBody>
                  <a:tcPr anchor="ctr">
                    <a:lnR w="635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857552097"/>
                  </a:ext>
                </a:extLst>
              </a:tr>
            </a:tbl>
          </a:graphicData>
        </a:graphic>
      </p:graphicFrame>
      <p:sp>
        <p:nvSpPr>
          <p:cNvPr id="6" name="Rechteck 5">
            <a:extLst>
              <a:ext uri="{FF2B5EF4-FFF2-40B4-BE49-F238E27FC236}">
                <a16:creationId xmlns:a16="http://schemas.microsoft.com/office/drawing/2014/main" id="{7FF83983-D8F4-43E1-A96B-D10BB9CE4C21}"/>
              </a:ext>
            </a:extLst>
          </p:cNvPr>
          <p:cNvSpPr/>
          <p:nvPr/>
        </p:nvSpPr>
        <p:spPr>
          <a:xfrm>
            <a:off x="803275" y="5943603"/>
            <a:ext cx="10540785" cy="796372"/>
          </a:xfrm>
          <a:prstGeom prst="rect">
            <a:avLst/>
          </a:prstGeom>
        </p:spPr>
        <p:txBody>
          <a:bodyPr wrap="square" lIns="0" tIns="0" rIns="0" bIns="0" anchor="b" anchorCtr="0">
            <a:spAutoFit/>
          </a:bodyPr>
          <a:lstStyle/>
          <a:p>
            <a:pPr lvl="0" fontAlgn="base">
              <a:spcBef>
                <a:spcPct val="25000"/>
              </a:spcBef>
              <a:spcAft>
                <a:spcPct val="0"/>
              </a:spcAft>
              <a:buClr>
                <a:srgbClr val="3961AC"/>
              </a:buClr>
              <a:buSzPct val="80000"/>
              <a:tabLst>
                <a:tab pos="1650959" algn="l"/>
              </a:tabLst>
            </a:pPr>
            <a:endParaRPr lang="fr-CH" sz="900" kern="0" dirty="0">
              <a:solidFill>
                <a:srgbClr val="000000">
                  <a:lumMod val="65000"/>
                  <a:lumOff val="35000"/>
                </a:srgbClr>
              </a:solidFill>
            </a:endParaRPr>
          </a:p>
          <a:p>
            <a:pPr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*La persistance a été définie comme un traitement continu avec une médication index, sans écart de traitement de plus de 60 jours entre la fin de la prise d'une dose donnée et le début de la dose suivante du traitement index.</a:t>
            </a:r>
          </a:p>
          <a:p>
            <a:pPr lvl="0"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HBPM = héparines de bas poids moléculaire</a:t>
            </a:r>
          </a:p>
          <a:p>
            <a:pPr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Khorana et al. Res Pract Thromb Haemost 2017;1:14–22. </a:t>
            </a:r>
          </a:p>
        </p:txBody>
      </p:sp>
      <p:pic>
        <p:nvPicPr>
          <p:cNvPr id="8" name="Grafik 7" descr="Ein Bild, das Person, drinnen, Wand, Kleidung enthält.&#10;&#10;Automatisch generierte Beschreibung">
            <a:extLst>
              <a:ext uri="{FF2B5EF4-FFF2-40B4-BE49-F238E27FC236}">
                <a16:creationId xmlns:a16="http://schemas.microsoft.com/office/drawing/2014/main" id="{1854BB4C-C1B3-E645-9E66-4D612DFD9E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cxnSp>
        <p:nvCxnSpPr>
          <p:cNvPr id="38" name="Straight Connector 48">
            <a:extLst>
              <a:ext uri="{FF2B5EF4-FFF2-40B4-BE49-F238E27FC236}">
                <a16:creationId xmlns:a16="http://schemas.microsoft.com/office/drawing/2014/main" id="{38C76C59-E0F2-9349-BCCB-BE1E724D13B6}"/>
              </a:ext>
            </a:extLst>
          </p:cNvPr>
          <p:cNvCxnSpPr>
            <a:cxnSpLocks/>
            <a:endCxn id="52" idx="0"/>
          </p:cNvCxnSpPr>
          <p:nvPr/>
        </p:nvCxnSpPr>
        <p:spPr bwMode="auto">
          <a:xfrm flipH="1">
            <a:off x="1344669" y="2469605"/>
            <a:ext cx="4693" cy="3188304"/>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0" name="Straight Connector 51">
            <a:extLst>
              <a:ext uri="{FF2B5EF4-FFF2-40B4-BE49-F238E27FC236}">
                <a16:creationId xmlns:a16="http://schemas.microsoft.com/office/drawing/2014/main" id="{11957EC5-ACE5-164E-8F65-BA4FF4CE838D}"/>
              </a:ext>
            </a:extLst>
          </p:cNvPr>
          <p:cNvCxnSpPr>
            <a:cxnSpLocks/>
          </p:cNvCxnSpPr>
          <p:nvPr/>
        </p:nvCxnSpPr>
        <p:spPr bwMode="auto">
          <a:xfrm>
            <a:off x="1291748" y="4851175"/>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1" name="Straight Connector 52">
            <a:extLst>
              <a:ext uri="{FF2B5EF4-FFF2-40B4-BE49-F238E27FC236}">
                <a16:creationId xmlns:a16="http://schemas.microsoft.com/office/drawing/2014/main" id="{D1991B17-18FA-1843-A56B-E27F1D4592E7}"/>
              </a:ext>
            </a:extLst>
          </p:cNvPr>
          <p:cNvCxnSpPr>
            <a:cxnSpLocks/>
          </p:cNvCxnSpPr>
          <p:nvPr/>
        </p:nvCxnSpPr>
        <p:spPr bwMode="auto">
          <a:xfrm>
            <a:off x="1291748" y="4082052"/>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2" name="Straight Connector 53">
            <a:extLst>
              <a:ext uri="{FF2B5EF4-FFF2-40B4-BE49-F238E27FC236}">
                <a16:creationId xmlns:a16="http://schemas.microsoft.com/office/drawing/2014/main" id="{71E8D3BA-5128-114E-B1A3-14316153DCB5}"/>
              </a:ext>
            </a:extLst>
          </p:cNvPr>
          <p:cNvCxnSpPr>
            <a:cxnSpLocks/>
          </p:cNvCxnSpPr>
          <p:nvPr/>
        </p:nvCxnSpPr>
        <p:spPr bwMode="auto">
          <a:xfrm>
            <a:off x="1281334" y="2543806"/>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4" name="Straight Connector 52">
            <a:extLst>
              <a:ext uri="{FF2B5EF4-FFF2-40B4-BE49-F238E27FC236}">
                <a16:creationId xmlns:a16="http://schemas.microsoft.com/office/drawing/2014/main" id="{82793AE3-4567-4047-ACB3-48007EBBFB96}"/>
              </a:ext>
            </a:extLst>
          </p:cNvPr>
          <p:cNvCxnSpPr>
            <a:cxnSpLocks/>
          </p:cNvCxnSpPr>
          <p:nvPr/>
        </p:nvCxnSpPr>
        <p:spPr bwMode="auto">
          <a:xfrm>
            <a:off x="1288730" y="331292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5" name="TextBox 63">
            <a:extLst>
              <a:ext uri="{FF2B5EF4-FFF2-40B4-BE49-F238E27FC236}">
                <a16:creationId xmlns:a16="http://schemas.microsoft.com/office/drawing/2014/main" id="{DC28B2BD-4E15-1843-A00B-B52C2CFE37A8}"/>
              </a:ext>
            </a:extLst>
          </p:cNvPr>
          <p:cNvSpPr txBox="1"/>
          <p:nvPr/>
        </p:nvSpPr>
        <p:spPr>
          <a:xfrm>
            <a:off x="895824" y="2466861"/>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100</a:t>
            </a:r>
          </a:p>
        </p:txBody>
      </p:sp>
      <p:sp>
        <p:nvSpPr>
          <p:cNvPr id="47" name="TextBox 63">
            <a:extLst>
              <a:ext uri="{FF2B5EF4-FFF2-40B4-BE49-F238E27FC236}">
                <a16:creationId xmlns:a16="http://schemas.microsoft.com/office/drawing/2014/main" id="{88391F94-4F8D-5946-A22D-3F2CFC5C57A1}"/>
              </a:ext>
            </a:extLst>
          </p:cNvPr>
          <p:cNvSpPr txBox="1"/>
          <p:nvPr/>
        </p:nvSpPr>
        <p:spPr>
          <a:xfrm>
            <a:off x="895824" y="3994387"/>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50</a:t>
            </a:r>
          </a:p>
        </p:txBody>
      </p:sp>
      <p:sp>
        <p:nvSpPr>
          <p:cNvPr id="48" name="TextBox 63">
            <a:extLst>
              <a:ext uri="{FF2B5EF4-FFF2-40B4-BE49-F238E27FC236}">
                <a16:creationId xmlns:a16="http://schemas.microsoft.com/office/drawing/2014/main" id="{D1598289-4A94-6E4C-B819-6E247AFE1ACC}"/>
              </a:ext>
            </a:extLst>
          </p:cNvPr>
          <p:cNvSpPr txBox="1"/>
          <p:nvPr/>
        </p:nvSpPr>
        <p:spPr>
          <a:xfrm>
            <a:off x="895824" y="4758150"/>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25</a:t>
            </a:r>
          </a:p>
        </p:txBody>
      </p:sp>
      <p:sp>
        <p:nvSpPr>
          <p:cNvPr id="49" name="TextBox 63">
            <a:extLst>
              <a:ext uri="{FF2B5EF4-FFF2-40B4-BE49-F238E27FC236}">
                <a16:creationId xmlns:a16="http://schemas.microsoft.com/office/drawing/2014/main" id="{70326703-06FC-444F-8FF8-9B4390C43C21}"/>
              </a:ext>
            </a:extLst>
          </p:cNvPr>
          <p:cNvSpPr txBox="1"/>
          <p:nvPr/>
        </p:nvSpPr>
        <p:spPr>
          <a:xfrm>
            <a:off x="895824" y="4499586"/>
            <a:ext cx="319572" cy="153888"/>
          </a:xfrm>
          <a:prstGeom prst="rect">
            <a:avLst/>
          </a:prstGeom>
          <a:noFill/>
        </p:spPr>
        <p:txBody>
          <a:bodyPr wrap="square" lIns="0" tIns="0" rIns="0" bIns="0" rtlCol="0" anchor="ctr">
            <a:spAutoFit/>
          </a:bodyPr>
          <a:lstStyle/>
          <a:p>
            <a:pPr algn="r" defTabSz="1219170">
              <a:defRPr/>
            </a:pPr>
            <a:endParaRPr lang="en-US" sz="1000" dirty="0">
              <a:solidFill>
                <a:schemeClr val="tx1">
                  <a:lumMod val="65000"/>
                  <a:lumOff val="35000"/>
                </a:schemeClr>
              </a:solidFill>
              <a:latin typeface="Arial"/>
            </a:endParaRPr>
          </a:p>
        </p:txBody>
      </p:sp>
      <p:sp>
        <p:nvSpPr>
          <p:cNvPr id="51" name="TextBox 63">
            <a:extLst>
              <a:ext uri="{FF2B5EF4-FFF2-40B4-BE49-F238E27FC236}">
                <a16:creationId xmlns:a16="http://schemas.microsoft.com/office/drawing/2014/main" id="{81F47445-91CA-AF48-A19A-D5FBE3B66712}"/>
              </a:ext>
            </a:extLst>
          </p:cNvPr>
          <p:cNvSpPr txBox="1"/>
          <p:nvPr/>
        </p:nvSpPr>
        <p:spPr>
          <a:xfrm>
            <a:off x="895824" y="5521911"/>
            <a:ext cx="319572" cy="141961"/>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0</a:t>
            </a:r>
          </a:p>
        </p:txBody>
      </p:sp>
      <p:sp>
        <p:nvSpPr>
          <p:cNvPr id="52" name="TextBox 68">
            <a:extLst>
              <a:ext uri="{FF2B5EF4-FFF2-40B4-BE49-F238E27FC236}">
                <a16:creationId xmlns:a16="http://schemas.microsoft.com/office/drawing/2014/main" id="{F9FF2DBA-C4BF-1946-B048-FF84214779F0}"/>
              </a:ext>
            </a:extLst>
          </p:cNvPr>
          <p:cNvSpPr txBox="1"/>
          <p:nvPr/>
        </p:nvSpPr>
        <p:spPr>
          <a:xfrm>
            <a:off x="1147751" y="5657909"/>
            <a:ext cx="393836"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rPr>
              <a:t>0</a:t>
            </a:r>
            <a:endParaRPr lang="fr-CH" sz="1000" dirty="0">
              <a:solidFill>
                <a:schemeClr val="tx1">
                  <a:lumMod val="65000"/>
                  <a:lumOff val="35000"/>
                </a:schemeClr>
              </a:solidFill>
              <a:latin typeface="Arial"/>
            </a:endParaRPr>
          </a:p>
        </p:txBody>
      </p:sp>
      <p:cxnSp>
        <p:nvCxnSpPr>
          <p:cNvPr id="56" name="Straight Connector 32">
            <a:extLst>
              <a:ext uri="{FF2B5EF4-FFF2-40B4-BE49-F238E27FC236}">
                <a16:creationId xmlns:a16="http://schemas.microsoft.com/office/drawing/2014/main" id="{D22E4535-A57E-E647-BBBA-8AFF4811302E}"/>
              </a:ext>
            </a:extLst>
          </p:cNvPr>
          <p:cNvCxnSpPr>
            <a:cxnSpLocks/>
          </p:cNvCxnSpPr>
          <p:nvPr/>
        </p:nvCxnSpPr>
        <p:spPr bwMode="auto">
          <a:xfrm flipH="1">
            <a:off x="1298833" y="5620297"/>
            <a:ext cx="6169904" cy="0"/>
          </a:xfrm>
          <a:prstGeom prst="line">
            <a:avLst/>
          </a:prstGeom>
          <a:noFill/>
          <a:ln w="12700" cap="flat" cmpd="sng" algn="ctr">
            <a:solidFill>
              <a:schemeClr val="tx1"/>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7" name="TextBox 63">
            <a:extLst>
              <a:ext uri="{FF2B5EF4-FFF2-40B4-BE49-F238E27FC236}">
                <a16:creationId xmlns:a16="http://schemas.microsoft.com/office/drawing/2014/main" id="{D7DF1D64-48FA-0F49-B7E3-4F748A394DCB}"/>
              </a:ext>
            </a:extLst>
          </p:cNvPr>
          <p:cNvSpPr txBox="1"/>
          <p:nvPr/>
        </p:nvSpPr>
        <p:spPr>
          <a:xfrm>
            <a:off x="895824" y="3230624"/>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75</a:t>
            </a:r>
          </a:p>
        </p:txBody>
      </p:sp>
      <p:sp>
        <p:nvSpPr>
          <p:cNvPr id="58" name="TextBox 68">
            <a:extLst>
              <a:ext uri="{FF2B5EF4-FFF2-40B4-BE49-F238E27FC236}">
                <a16:creationId xmlns:a16="http://schemas.microsoft.com/office/drawing/2014/main" id="{FC972266-3013-544E-9DB9-F276CC11A7B6}"/>
              </a:ext>
            </a:extLst>
          </p:cNvPr>
          <p:cNvSpPr txBox="1"/>
          <p:nvPr/>
        </p:nvSpPr>
        <p:spPr>
          <a:xfrm>
            <a:off x="3525101" y="2462212"/>
            <a:ext cx="1148382" cy="153888"/>
          </a:xfrm>
          <a:prstGeom prst="rect">
            <a:avLst/>
          </a:prstGeom>
          <a:noFill/>
        </p:spPr>
        <p:txBody>
          <a:bodyPr wrap="square" lIns="0" tIns="0" rIns="0" bIns="0" rtlCol="0" anchor="ctr">
            <a:spAutoFit/>
          </a:bodyPr>
          <a:lstStyle/>
          <a:p>
            <a:pPr>
              <a:defRPr/>
            </a:pPr>
            <a:r>
              <a:rPr lang="fr-CH" sz="1000" dirty="0">
                <a:solidFill>
                  <a:schemeClr val="tx1">
                    <a:lumMod val="65000"/>
                    <a:lumOff val="35000"/>
                  </a:schemeClr>
                </a:solidFill>
              </a:rPr>
              <a:t>HBPM (n=735)</a:t>
            </a:r>
            <a:endParaRPr lang="fr-CH" sz="1000" dirty="0">
              <a:solidFill>
                <a:schemeClr val="tx1">
                  <a:lumMod val="65000"/>
                  <a:lumOff val="35000"/>
                </a:schemeClr>
              </a:solidFill>
              <a:latin typeface="Arial"/>
            </a:endParaRPr>
          </a:p>
        </p:txBody>
      </p:sp>
      <p:sp>
        <p:nvSpPr>
          <p:cNvPr id="59" name="Rechteck 58">
            <a:extLst>
              <a:ext uri="{FF2B5EF4-FFF2-40B4-BE49-F238E27FC236}">
                <a16:creationId xmlns:a16="http://schemas.microsoft.com/office/drawing/2014/main" id="{5EEB62F1-9954-6C47-BA73-B07AF1B49D75}"/>
              </a:ext>
            </a:extLst>
          </p:cNvPr>
          <p:cNvSpPr/>
          <p:nvPr/>
        </p:nvSpPr>
        <p:spPr bwMode="auto">
          <a:xfrm>
            <a:off x="3332321" y="2487228"/>
            <a:ext cx="109057" cy="109057"/>
          </a:xfrm>
          <a:prstGeom prst="rect">
            <a:avLst/>
          </a:prstGeom>
          <a:solidFill>
            <a:schemeClr val="tx1">
              <a:lumMod val="75000"/>
              <a:lumOff val="2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60" name="TextBox 68">
            <a:extLst>
              <a:ext uri="{FF2B5EF4-FFF2-40B4-BE49-F238E27FC236}">
                <a16:creationId xmlns:a16="http://schemas.microsoft.com/office/drawing/2014/main" id="{5E318306-E726-134B-80FD-01851C727EAE}"/>
              </a:ext>
            </a:extLst>
          </p:cNvPr>
          <p:cNvSpPr txBox="1"/>
          <p:nvPr/>
        </p:nvSpPr>
        <p:spPr>
          <a:xfrm>
            <a:off x="4741505" y="2462212"/>
            <a:ext cx="1148382" cy="153888"/>
          </a:xfrm>
          <a:prstGeom prst="rect">
            <a:avLst/>
          </a:prstGeom>
          <a:noFill/>
        </p:spPr>
        <p:txBody>
          <a:bodyPr wrap="square" lIns="0" tIns="0" rIns="0" bIns="0" rtlCol="0" anchor="ctr">
            <a:spAutoFit/>
          </a:bodyPr>
          <a:lstStyle/>
          <a:p>
            <a:pPr>
              <a:defRPr/>
            </a:pPr>
            <a:r>
              <a:rPr lang="fr-CH" sz="1000" dirty="0">
                <a:solidFill>
                  <a:schemeClr val="tx1">
                    <a:lumMod val="65000"/>
                    <a:lumOff val="35000"/>
                  </a:schemeClr>
                </a:solidFill>
              </a:rPr>
              <a:t>Warfarine (n=1403)</a:t>
            </a:r>
            <a:endParaRPr lang="fr-CH" sz="1000" dirty="0">
              <a:solidFill>
                <a:schemeClr val="tx1">
                  <a:lumMod val="65000"/>
                  <a:lumOff val="35000"/>
                </a:schemeClr>
              </a:solidFill>
              <a:latin typeface="Arial"/>
            </a:endParaRPr>
          </a:p>
        </p:txBody>
      </p:sp>
      <p:sp>
        <p:nvSpPr>
          <p:cNvPr id="61" name="Rechteck 60">
            <a:extLst>
              <a:ext uri="{FF2B5EF4-FFF2-40B4-BE49-F238E27FC236}">
                <a16:creationId xmlns:a16="http://schemas.microsoft.com/office/drawing/2014/main" id="{A10D6B5A-7384-D44C-8E0A-D26A31E3D3FF}"/>
              </a:ext>
            </a:extLst>
          </p:cNvPr>
          <p:cNvSpPr/>
          <p:nvPr/>
        </p:nvSpPr>
        <p:spPr bwMode="auto">
          <a:xfrm>
            <a:off x="4548725" y="2487228"/>
            <a:ext cx="109057" cy="109057"/>
          </a:xfrm>
          <a:prstGeom prst="rect">
            <a:avLst/>
          </a:prstGeom>
          <a:solidFill>
            <a:schemeClr val="bg1">
              <a:lumMod val="6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62" name="TextBox 68">
            <a:extLst>
              <a:ext uri="{FF2B5EF4-FFF2-40B4-BE49-F238E27FC236}">
                <a16:creationId xmlns:a16="http://schemas.microsoft.com/office/drawing/2014/main" id="{88FF3CE2-FCDD-2941-BE12-2DBBDBCB080B}"/>
              </a:ext>
            </a:extLst>
          </p:cNvPr>
          <p:cNvSpPr txBox="1"/>
          <p:nvPr/>
        </p:nvSpPr>
        <p:spPr>
          <a:xfrm>
            <a:off x="6121438" y="2462212"/>
            <a:ext cx="1340805" cy="153888"/>
          </a:xfrm>
          <a:prstGeom prst="rect">
            <a:avLst/>
          </a:prstGeom>
          <a:noFill/>
        </p:spPr>
        <p:txBody>
          <a:bodyPr wrap="square" lIns="0" tIns="0" rIns="0" bIns="0" rtlCol="0" anchor="ctr">
            <a:spAutoFit/>
          </a:bodyPr>
          <a:lstStyle/>
          <a:p>
            <a:pPr>
              <a:defRPr/>
            </a:pPr>
            <a:r>
              <a:rPr lang="fr-CH" sz="1000" dirty="0">
                <a:solidFill>
                  <a:schemeClr val="tx1">
                    <a:lumMod val="65000"/>
                    <a:lumOff val="35000"/>
                  </a:schemeClr>
                </a:solidFill>
              </a:rPr>
              <a:t>Rivaroxaban (n=709)</a:t>
            </a:r>
            <a:endParaRPr lang="fr-CH" sz="1000" dirty="0">
              <a:solidFill>
                <a:schemeClr val="tx1">
                  <a:lumMod val="65000"/>
                  <a:lumOff val="35000"/>
                </a:schemeClr>
              </a:solidFill>
              <a:latin typeface="Arial"/>
            </a:endParaRPr>
          </a:p>
        </p:txBody>
      </p:sp>
      <p:sp>
        <p:nvSpPr>
          <p:cNvPr id="63" name="Rechteck 62">
            <a:extLst>
              <a:ext uri="{FF2B5EF4-FFF2-40B4-BE49-F238E27FC236}">
                <a16:creationId xmlns:a16="http://schemas.microsoft.com/office/drawing/2014/main" id="{B30F226A-649A-FA4A-8DC8-CCD23A3AFD6C}"/>
              </a:ext>
            </a:extLst>
          </p:cNvPr>
          <p:cNvSpPr/>
          <p:nvPr/>
        </p:nvSpPr>
        <p:spPr bwMode="auto">
          <a:xfrm>
            <a:off x="5928659" y="2487228"/>
            <a:ext cx="109057" cy="10905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68" name="TextBox 68">
            <a:extLst>
              <a:ext uri="{FF2B5EF4-FFF2-40B4-BE49-F238E27FC236}">
                <a16:creationId xmlns:a16="http://schemas.microsoft.com/office/drawing/2014/main" id="{C7DE8D93-C65C-1045-AE22-40C7D5674072}"/>
              </a:ext>
            </a:extLst>
          </p:cNvPr>
          <p:cNvSpPr txBox="1"/>
          <p:nvPr/>
        </p:nvSpPr>
        <p:spPr>
          <a:xfrm>
            <a:off x="2148609" y="5657909"/>
            <a:ext cx="393836"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rPr>
              <a:t>2</a:t>
            </a:r>
            <a:endParaRPr lang="fr-CH" sz="1000" dirty="0">
              <a:solidFill>
                <a:schemeClr val="tx1">
                  <a:lumMod val="65000"/>
                  <a:lumOff val="35000"/>
                </a:schemeClr>
              </a:solidFill>
              <a:latin typeface="Arial"/>
            </a:endParaRPr>
          </a:p>
        </p:txBody>
      </p:sp>
      <p:sp>
        <p:nvSpPr>
          <p:cNvPr id="69" name="TextBox 68">
            <a:extLst>
              <a:ext uri="{FF2B5EF4-FFF2-40B4-BE49-F238E27FC236}">
                <a16:creationId xmlns:a16="http://schemas.microsoft.com/office/drawing/2014/main" id="{188BC03D-7445-FB48-BEA8-22D1FCF961A7}"/>
              </a:ext>
            </a:extLst>
          </p:cNvPr>
          <p:cNvSpPr txBox="1"/>
          <p:nvPr/>
        </p:nvSpPr>
        <p:spPr>
          <a:xfrm>
            <a:off x="3149467" y="5657909"/>
            <a:ext cx="393836"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rPr>
              <a:t>4</a:t>
            </a:r>
            <a:endParaRPr lang="fr-CH" sz="1000" dirty="0">
              <a:solidFill>
                <a:schemeClr val="tx1">
                  <a:lumMod val="65000"/>
                  <a:lumOff val="35000"/>
                </a:schemeClr>
              </a:solidFill>
              <a:latin typeface="Arial"/>
            </a:endParaRPr>
          </a:p>
        </p:txBody>
      </p:sp>
      <p:sp>
        <p:nvSpPr>
          <p:cNvPr id="70" name="TextBox 68">
            <a:extLst>
              <a:ext uri="{FF2B5EF4-FFF2-40B4-BE49-F238E27FC236}">
                <a16:creationId xmlns:a16="http://schemas.microsoft.com/office/drawing/2014/main" id="{3B2A6A38-A71E-6F41-A61B-E5FA3B23CC43}"/>
              </a:ext>
            </a:extLst>
          </p:cNvPr>
          <p:cNvSpPr txBox="1"/>
          <p:nvPr/>
        </p:nvSpPr>
        <p:spPr>
          <a:xfrm>
            <a:off x="4150325" y="5657909"/>
            <a:ext cx="393836"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rPr>
              <a:t>6</a:t>
            </a:r>
            <a:endParaRPr lang="fr-CH" sz="1000" dirty="0">
              <a:solidFill>
                <a:schemeClr val="tx1">
                  <a:lumMod val="65000"/>
                  <a:lumOff val="35000"/>
                </a:schemeClr>
              </a:solidFill>
              <a:latin typeface="Arial"/>
            </a:endParaRPr>
          </a:p>
        </p:txBody>
      </p:sp>
      <p:sp>
        <p:nvSpPr>
          <p:cNvPr id="71" name="TextBox 68">
            <a:extLst>
              <a:ext uri="{FF2B5EF4-FFF2-40B4-BE49-F238E27FC236}">
                <a16:creationId xmlns:a16="http://schemas.microsoft.com/office/drawing/2014/main" id="{E75F75FD-2B99-6748-A277-11D06AA09B1B}"/>
              </a:ext>
            </a:extLst>
          </p:cNvPr>
          <p:cNvSpPr txBox="1"/>
          <p:nvPr/>
        </p:nvSpPr>
        <p:spPr>
          <a:xfrm>
            <a:off x="5151183" y="5657909"/>
            <a:ext cx="393836"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rPr>
              <a:t>8</a:t>
            </a:r>
            <a:endParaRPr lang="fr-CH" sz="1000" dirty="0">
              <a:solidFill>
                <a:schemeClr val="tx1">
                  <a:lumMod val="65000"/>
                  <a:lumOff val="35000"/>
                </a:schemeClr>
              </a:solidFill>
              <a:latin typeface="Arial"/>
            </a:endParaRPr>
          </a:p>
        </p:txBody>
      </p:sp>
      <p:sp>
        <p:nvSpPr>
          <p:cNvPr id="72" name="TextBox 68">
            <a:extLst>
              <a:ext uri="{FF2B5EF4-FFF2-40B4-BE49-F238E27FC236}">
                <a16:creationId xmlns:a16="http://schemas.microsoft.com/office/drawing/2014/main" id="{A473DEBA-7586-E142-9816-4089C8E4C924}"/>
              </a:ext>
            </a:extLst>
          </p:cNvPr>
          <p:cNvSpPr txBox="1"/>
          <p:nvPr/>
        </p:nvSpPr>
        <p:spPr>
          <a:xfrm>
            <a:off x="6152041" y="5657909"/>
            <a:ext cx="393836"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rPr>
              <a:t>10</a:t>
            </a:r>
            <a:endParaRPr lang="fr-CH" sz="1000" dirty="0">
              <a:solidFill>
                <a:schemeClr val="tx1">
                  <a:lumMod val="65000"/>
                  <a:lumOff val="35000"/>
                </a:schemeClr>
              </a:solidFill>
              <a:latin typeface="Arial"/>
            </a:endParaRPr>
          </a:p>
        </p:txBody>
      </p:sp>
      <p:sp>
        <p:nvSpPr>
          <p:cNvPr id="73" name="TextBox 68">
            <a:extLst>
              <a:ext uri="{FF2B5EF4-FFF2-40B4-BE49-F238E27FC236}">
                <a16:creationId xmlns:a16="http://schemas.microsoft.com/office/drawing/2014/main" id="{CD80F822-83C3-BD49-88C5-A386A277216F}"/>
              </a:ext>
            </a:extLst>
          </p:cNvPr>
          <p:cNvSpPr txBox="1"/>
          <p:nvPr/>
        </p:nvSpPr>
        <p:spPr>
          <a:xfrm>
            <a:off x="7152900" y="5657909"/>
            <a:ext cx="393836"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rPr>
              <a:t>12</a:t>
            </a:r>
            <a:endParaRPr lang="fr-CH" sz="1000" dirty="0">
              <a:solidFill>
                <a:schemeClr val="tx1">
                  <a:lumMod val="65000"/>
                  <a:lumOff val="35000"/>
                </a:schemeClr>
              </a:solidFill>
              <a:latin typeface="Arial"/>
            </a:endParaRPr>
          </a:p>
        </p:txBody>
      </p:sp>
      <p:cxnSp>
        <p:nvCxnSpPr>
          <p:cNvPr id="74" name="Straight Connector 51">
            <a:extLst>
              <a:ext uri="{FF2B5EF4-FFF2-40B4-BE49-F238E27FC236}">
                <a16:creationId xmlns:a16="http://schemas.microsoft.com/office/drawing/2014/main" id="{D28F0902-BF9B-2044-9F28-88A834155120}"/>
              </a:ext>
            </a:extLst>
          </p:cNvPr>
          <p:cNvCxnSpPr>
            <a:cxnSpLocks/>
          </p:cNvCxnSpPr>
          <p:nvPr/>
        </p:nvCxnSpPr>
        <p:spPr bwMode="auto">
          <a:xfrm>
            <a:off x="7349818"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5" name="Straight Connector 51">
            <a:extLst>
              <a:ext uri="{FF2B5EF4-FFF2-40B4-BE49-F238E27FC236}">
                <a16:creationId xmlns:a16="http://schemas.microsoft.com/office/drawing/2014/main" id="{C1360A06-B0D9-394E-981C-CA497BF787A0}"/>
              </a:ext>
            </a:extLst>
          </p:cNvPr>
          <p:cNvCxnSpPr>
            <a:cxnSpLocks/>
          </p:cNvCxnSpPr>
          <p:nvPr/>
        </p:nvCxnSpPr>
        <p:spPr bwMode="auto">
          <a:xfrm>
            <a:off x="5347322"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6" name="Straight Connector 51">
            <a:extLst>
              <a:ext uri="{FF2B5EF4-FFF2-40B4-BE49-F238E27FC236}">
                <a16:creationId xmlns:a16="http://schemas.microsoft.com/office/drawing/2014/main" id="{673467A5-8AFA-3B40-A33E-E54C3836C47B}"/>
              </a:ext>
            </a:extLst>
          </p:cNvPr>
          <p:cNvCxnSpPr>
            <a:cxnSpLocks/>
          </p:cNvCxnSpPr>
          <p:nvPr/>
        </p:nvCxnSpPr>
        <p:spPr bwMode="auto">
          <a:xfrm>
            <a:off x="4347201"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7" name="Straight Connector 51">
            <a:extLst>
              <a:ext uri="{FF2B5EF4-FFF2-40B4-BE49-F238E27FC236}">
                <a16:creationId xmlns:a16="http://schemas.microsoft.com/office/drawing/2014/main" id="{77FD0647-86F2-DB45-AF2B-661F54233F1F}"/>
              </a:ext>
            </a:extLst>
          </p:cNvPr>
          <p:cNvCxnSpPr>
            <a:cxnSpLocks/>
          </p:cNvCxnSpPr>
          <p:nvPr/>
        </p:nvCxnSpPr>
        <p:spPr bwMode="auto">
          <a:xfrm>
            <a:off x="6348959"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8" name="Straight Connector 51">
            <a:extLst>
              <a:ext uri="{FF2B5EF4-FFF2-40B4-BE49-F238E27FC236}">
                <a16:creationId xmlns:a16="http://schemas.microsoft.com/office/drawing/2014/main" id="{20BA9D4A-4075-A044-922C-9CFCC030655E}"/>
              </a:ext>
            </a:extLst>
          </p:cNvPr>
          <p:cNvCxnSpPr>
            <a:cxnSpLocks/>
          </p:cNvCxnSpPr>
          <p:nvPr/>
        </p:nvCxnSpPr>
        <p:spPr bwMode="auto">
          <a:xfrm>
            <a:off x="3350072"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9" name="Straight Connector 51">
            <a:extLst>
              <a:ext uri="{FF2B5EF4-FFF2-40B4-BE49-F238E27FC236}">
                <a16:creationId xmlns:a16="http://schemas.microsoft.com/office/drawing/2014/main" id="{F0E5B37B-EA85-9D4D-AB33-3BEC4A0564AD}"/>
              </a:ext>
            </a:extLst>
          </p:cNvPr>
          <p:cNvCxnSpPr>
            <a:cxnSpLocks/>
          </p:cNvCxnSpPr>
          <p:nvPr/>
        </p:nvCxnSpPr>
        <p:spPr bwMode="auto">
          <a:xfrm>
            <a:off x="2342670"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6" name="TextBox 63">
            <a:extLst>
              <a:ext uri="{FF2B5EF4-FFF2-40B4-BE49-F238E27FC236}">
                <a16:creationId xmlns:a16="http://schemas.microsoft.com/office/drawing/2014/main" id="{D98A776E-E90E-5248-A61B-71F923FF3C37}"/>
              </a:ext>
            </a:extLst>
          </p:cNvPr>
          <p:cNvSpPr txBox="1"/>
          <p:nvPr/>
        </p:nvSpPr>
        <p:spPr>
          <a:xfrm rot="16200000">
            <a:off x="-694874" y="3882242"/>
            <a:ext cx="3148138" cy="307777"/>
          </a:xfrm>
          <a:prstGeom prst="rect">
            <a:avLst/>
          </a:prstGeom>
          <a:noFill/>
        </p:spPr>
        <p:txBody>
          <a:bodyPr wrap="square" lIns="0" tIns="0" rIns="0" bIns="0" rtlCol="0" anchor="ctr">
            <a:spAutoFit/>
          </a:bodyPr>
          <a:lstStyle/>
          <a:p>
            <a:pPr algn="ctr" defTabSz="1219170">
              <a:defRPr/>
            </a:pPr>
            <a:r>
              <a:rPr lang="fr-CH" sz="1000" b="1" dirty="0">
                <a:solidFill>
                  <a:schemeClr val="tx1">
                    <a:lumMod val="65000"/>
                    <a:lumOff val="35000"/>
                  </a:schemeClr>
                </a:solidFill>
              </a:rPr>
              <a:t>Pourcentage de patients recevant</a:t>
            </a:r>
            <a:br/>
            <a:r>
              <a:rPr lang="fr-CH" sz="1000" b="1" dirty="0">
                <a:solidFill>
                  <a:schemeClr val="tx1">
                    <a:lumMod val="65000"/>
                    <a:lumOff val="35000"/>
                  </a:schemeClr>
                </a:solidFill>
              </a:rPr>
              <a:t>encore la médication index ( %)</a:t>
            </a:r>
          </a:p>
        </p:txBody>
      </p:sp>
      <p:sp>
        <p:nvSpPr>
          <p:cNvPr id="85" name="TextBox 68">
            <a:extLst>
              <a:ext uri="{FF2B5EF4-FFF2-40B4-BE49-F238E27FC236}">
                <a16:creationId xmlns:a16="http://schemas.microsoft.com/office/drawing/2014/main" id="{9BF5236F-2D25-1849-B6D0-1733351E5335}"/>
              </a:ext>
            </a:extLst>
          </p:cNvPr>
          <p:cNvSpPr txBox="1"/>
          <p:nvPr/>
        </p:nvSpPr>
        <p:spPr>
          <a:xfrm>
            <a:off x="1344669" y="5831650"/>
            <a:ext cx="6005149" cy="153888"/>
          </a:xfrm>
          <a:prstGeom prst="rect">
            <a:avLst/>
          </a:prstGeom>
          <a:noFill/>
        </p:spPr>
        <p:txBody>
          <a:bodyPr wrap="square" lIns="0" tIns="0" rIns="0" bIns="0" rtlCol="0" anchor="ctr">
            <a:spAutoFit/>
          </a:bodyPr>
          <a:lstStyle/>
          <a:p>
            <a:pPr algn="ctr">
              <a:defRPr/>
            </a:pPr>
            <a:r>
              <a:rPr lang="fr-CH" sz="1000" b="1" dirty="0">
                <a:solidFill>
                  <a:schemeClr val="tx1">
                    <a:lumMod val="65000"/>
                    <a:lumOff val="35000"/>
                  </a:schemeClr>
                </a:solidFill>
                <a:latin typeface="Arial"/>
              </a:rPr>
              <a:t>Durée (mois)</a:t>
            </a:r>
          </a:p>
        </p:txBody>
      </p:sp>
    </p:spTree>
    <p:extLst>
      <p:ext uri="{BB962C8B-B14F-4D97-AF65-F5344CB8AC3E}">
        <p14:creationId xmlns:p14="http://schemas.microsoft.com/office/powerpoint/2010/main" val="34478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feil: Fünfeck 4">
            <a:extLst>
              <a:ext uri="{FF2B5EF4-FFF2-40B4-BE49-F238E27FC236}">
                <a16:creationId xmlns:a16="http://schemas.microsoft.com/office/drawing/2014/main" id="{52DC7817-3D90-45D3-884B-40C90EAF6F37}"/>
              </a:ext>
            </a:extLst>
          </p:cNvPr>
          <p:cNvSpPr/>
          <p:nvPr/>
        </p:nvSpPr>
        <p:spPr bwMode="auto">
          <a:xfrm>
            <a:off x="5552125" y="1455444"/>
            <a:ext cx="5400000" cy="720000"/>
          </a:xfrm>
          <a:prstGeom prst="homePlate">
            <a:avLst/>
          </a:prstGeom>
          <a:solidFill>
            <a:schemeClr val="bg2"/>
          </a:solidFill>
          <a:ln w="28575" algn="ctr">
            <a:solidFill>
              <a:schemeClr val="bg2">
                <a:lumMod val="75000"/>
              </a:schemeClr>
            </a:solidFill>
            <a:miter lim="800000"/>
            <a:headEnd/>
            <a:tailEnd/>
          </a:ln>
          <a:effectLst/>
        </p:spPr>
        <p:txBody>
          <a:bodyPr wrap="square" lIns="0" tIns="0" rIns="0" bIns="0" rtlCol="0" anchor="ctr">
            <a:noAutofit/>
          </a:bodyPr>
          <a:lstStyle/>
          <a:p>
            <a:pPr algn="ctr"/>
            <a:r>
              <a:rPr lang="en-US" sz="1600" dirty="0">
                <a:solidFill>
                  <a:schemeClr val="bg1"/>
                </a:solidFill>
              </a:rPr>
              <a:t>			</a:t>
            </a:r>
            <a:r>
              <a:rPr lang="fr-CH" sz="1600" dirty="0">
                <a:solidFill>
                  <a:schemeClr val="bg1"/>
                </a:solidFill>
              </a:rPr>
              <a:t>A partir du 7</a:t>
            </a:r>
            <a:r>
              <a:rPr lang="fr-CH" sz="1600" baseline="30000" dirty="0">
                <a:solidFill>
                  <a:schemeClr val="bg1"/>
                </a:solidFill>
              </a:rPr>
              <a:t>ème</a:t>
            </a:r>
            <a:r>
              <a:rPr lang="fr-CH" sz="1600" dirty="0">
                <a:solidFill>
                  <a:schemeClr val="bg1"/>
                </a:solidFill>
              </a:rPr>
              <a:t> mois</a:t>
            </a:r>
          </a:p>
        </p:txBody>
      </p:sp>
      <p:sp>
        <p:nvSpPr>
          <p:cNvPr id="4" name="Pfeil: Fünfeck 3">
            <a:extLst>
              <a:ext uri="{FF2B5EF4-FFF2-40B4-BE49-F238E27FC236}">
                <a16:creationId xmlns:a16="http://schemas.microsoft.com/office/drawing/2014/main" id="{033BD99E-20FC-4962-82B4-9BFD5F2C5CE4}"/>
              </a:ext>
            </a:extLst>
          </p:cNvPr>
          <p:cNvSpPr/>
          <p:nvPr/>
        </p:nvSpPr>
        <p:spPr bwMode="auto">
          <a:xfrm>
            <a:off x="3184063" y="1455444"/>
            <a:ext cx="5040000" cy="720000"/>
          </a:xfrm>
          <a:prstGeom prst="homePlate">
            <a:avLst/>
          </a:prstGeom>
          <a:solidFill>
            <a:schemeClr val="bg2"/>
          </a:solidFill>
          <a:ln w="28575" algn="ctr">
            <a:solidFill>
              <a:schemeClr val="bg2">
                <a:lumMod val="75000"/>
              </a:schemeClr>
            </a:solidFill>
            <a:miter lim="800000"/>
            <a:headEnd/>
            <a:tailEnd/>
          </a:ln>
          <a:effectLst/>
        </p:spPr>
        <p:txBody>
          <a:bodyPr wrap="square" lIns="0" tIns="0" rIns="0" bIns="0" rtlCol="0" anchor="ctr">
            <a:noAutofit/>
          </a:bodyPr>
          <a:lstStyle/>
          <a:p>
            <a:pPr algn="ctr"/>
            <a:r>
              <a:rPr lang="fr-CH" sz="1600" dirty="0">
                <a:solidFill>
                  <a:schemeClr val="bg1"/>
                </a:solidFill>
              </a:rPr>
              <a:t>                       Jusqu'à 6 mois </a:t>
            </a:r>
          </a:p>
        </p:txBody>
      </p:sp>
      <p:sp>
        <p:nvSpPr>
          <p:cNvPr id="2" name="Titel 1">
            <a:extLst>
              <a:ext uri="{FF2B5EF4-FFF2-40B4-BE49-F238E27FC236}">
                <a16:creationId xmlns:a16="http://schemas.microsoft.com/office/drawing/2014/main" id="{03BB4CFC-1A85-45B9-AD79-BDB0EC7DCEDF}"/>
              </a:ext>
            </a:extLst>
          </p:cNvPr>
          <p:cNvSpPr>
            <a:spLocks noGrp="1"/>
          </p:cNvSpPr>
          <p:nvPr>
            <p:ph type="title"/>
          </p:nvPr>
        </p:nvSpPr>
        <p:spPr/>
        <p:txBody>
          <a:bodyPr/>
          <a:lstStyle/>
          <a:p>
            <a:r>
              <a:rPr lang="fr-CH"/>
              <a:t>Xarelto : Début de traitement simple sans injections</a:t>
            </a:r>
            <a:endParaRPr lang="fr-CH" dirty="0"/>
          </a:p>
        </p:txBody>
      </p:sp>
      <p:sp>
        <p:nvSpPr>
          <p:cNvPr id="3" name="Pfeil: Fünfeck 2">
            <a:extLst>
              <a:ext uri="{FF2B5EF4-FFF2-40B4-BE49-F238E27FC236}">
                <a16:creationId xmlns:a16="http://schemas.microsoft.com/office/drawing/2014/main" id="{181924F5-E335-48A4-AA66-A657958558F9}"/>
              </a:ext>
            </a:extLst>
          </p:cNvPr>
          <p:cNvSpPr/>
          <p:nvPr/>
        </p:nvSpPr>
        <p:spPr bwMode="auto">
          <a:xfrm>
            <a:off x="816001" y="1455444"/>
            <a:ext cx="3960000" cy="720000"/>
          </a:xfrm>
          <a:prstGeom prst="homePlate">
            <a:avLst/>
          </a:prstGeom>
          <a:solidFill>
            <a:schemeClr val="bg2"/>
          </a:solidFill>
          <a:ln w="28575" algn="ctr">
            <a:solidFill>
              <a:schemeClr val="bg2">
                <a:lumMod val="75000"/>
              </a:schemeClr>
            </a:solidFill>
            <a:miter lim="800000"/>
            <a:headEnd/>
            <a:tailEnd/>
          </a:ln>
          <a:effectLst/>
        </p:spPr>
        <p:txBody>
          <a:bodyPr wrap="square" lIns="0" tIns="0" rIns="0" bIns="0" rtlCol="0" anchor="ctr">
            <a:noAutofit/>
          </a:bodyPr>
          <a:lstStyle/>
          <a:p>
            <a:pPr algn="ctr"/>
            <a:r>
              <a:rPr lang="fr-CH" sz="1600" dirty="0">
                <a:solidFill>
                  <a:schemeClr val="bg1"/>
                </a:solidFill>
              </a:rPr>
              <a:t>3 premières semaines</a:t>
            </a:r>
          </a:p>
        </p:txBody>
      </p:sp>
      <p:sp>
        <p:nvSpPr>
          <p:cNvPr id="7" name="Textfeld 6">
            <a:extLst>
              <a:ext uri="{FF2B5EF4-FFF2-40B4-BE49-F238E27FC236}">
                <a16:creationId xmlns:a16="http://schemas.microsoft.com/office/drawing/2014/main" id="{6229DF86-E2B4-4A22-BF42-80925452733E}"/>
              </a:ext>
            </a:extLst>
          </p:cNvPr>
          <p:cNvSpPr txBox="1"/>
          <p:nvPr/>
        </p:nvSpPr>
        <p:spPr>
          <a:xfrm>
            <a:off x="816001" y="2201200"/>
            <a:ext cx="10761710" cy="586957"/>
          </a:xfrm>
          <a:prstGeom prst="rect">
            <a:avLst/>
          </a:prstGeom>
          <a:noFill/>
        </p:spPr>
        <p:txBody>
          <a:bodyPr wrap="square" lIns="90000" tIns="46800" rIns="90000" bIns="46800" rtlCol="0" anchor="ctr">
            <a:spAutoFit/>
          </a:bodyPr>
          <a:lstStyle/>
          <a:p>
            <a:r>
              <a:rPr lang="fr-CH" sz="1600" b="1">
                <a:solidFill>
                  <a:schemeClr val="bg2"/>
                </a:solidFill>
              </a:rPr>
              <a:t>  Matin</a:t>
            </a:r>
            <a:r>
              <a:rPr lang="en-US" sz="1600" b="1" dirty="0">
                <a:solidFill>
                  <a:schemeClr val="bg2"/>
                </a:solidFill>
              </a:rPr>
              <a:t>	</a:t>
            </a:r>
            <a:r>
              <a:rPr lang="en-US" sz="1600" b="1">
                <a:solidFill>
                  <a:schemeClr val="bg2"/>
                </a:solidFill>
              </a:rPr>
              <a:t>	  </a:t>
            </a:r>
            <a:r>
              <a:rPr lang="fr-CH" sz="1600" b="1">
                <a:solidFill>
                  <a:schemeClr val="bg2"/>
                </a:solidFill>
              </a:rPr>
              <a:t>Soir</a:t>
            </a:r>
            <a:r>
              <a:rPr lang="en-US" sz="1600" b="1" dirty="0">
                <a:solidFill>
                  <a:schemeClr val="bg2"/>
                </a:solidFill>
              </a:rPr>
              <a:t>	</a:t>
            </a:r>
            <a:r>
              <a:rPr lang="fr-CH" sz="1600" b="1" dirty="0">
                <a:solidFill>
                  <a:schemeClr val="bg2"/>
                </a:solidFill>
              </a:rPr>
              <a:t> </a:t>
            </a:r>
            <a:r>
              <a:rPr lang="en-US" sz="1600" b="1" dirty="0">
                <a:solidFill>
                  <a:schemeClr val="bg2"/>
                </a:solidFill>
              </a:rPr>
              <a:t>	</a:t>
            </a:r>
            <a:r>
              <a:rPr lang="en-US" sz="1600" b="1">
                <a:solidFill>
                  <a:schemeClr val="bg2"/>
                </a:solidFill>
              </a:rPr>
              <a:t>	    </a:t>
            </a:r>
            <a:r>
              <a:rPr lang="fr-CH" sz="1600" b="1">
                <a:solidFill>
                  <a:schemeClr val="bg2"/>
                </a:solidFill>
              </a:rPr>
              <a:t>1x/jour </a:t>
            </a:r>
            <a:r>
              <a:rPr lang="en-US" sz="1600" b="1" dirty="0">
                <a:solidFill>
                  <a:schemeClr val="bg2"/>
                </a:solidFill>
              </a:rPr>
              <a:t>		</a:t>
            </a:r>
            <a:r>
              <a:rPr lang="fr-CH" sz="1600" b="1">
                <a:solidFill>
                  <a:schemeClr val="bg2"/>
                </a:solidFill>
              </a:rPr>
              <a:t>              1x/jour </a:t>
            </a:r>
            <a:r>
              <a:rPr lang="en-US" sz="1600" b="1" dirty="0">
                <a:solidFill>
                  <a:schemeClr val="bg2"/>
                </a:solidFill>
              </a:rPr>
              <a:t>				</a:t>
            </a:r>
            <a:endParaRPr lang="fr-CH" sz="1600" b="1" dirty="0">
              <a:solidFill>
                <a:schemeClr val="bg2"/>
              </a:solidFill>
            </a:endParaRPr>
          </a:p>
        </p:txBody>
      </p:sp>
      <p:pic>
        <p:nvPicPr>
          <p:cNvPr id="10" name="Grafik 9" descr="Ein Bild, das Text, orange, schließen enthält.&#10;&#10;Automatisch generierte Beschreibung">
            <a:extLst>
              <a:ext uri="{FF2B5EF4-FFF2-40B4-BE49-F238E27FC236}">
                <a16:creationId xmlns:a16="http://schemas.microsoft.com/office/drawing/2014/main" id="{7312FD77-765C-43B8-ADB0-1BF2C0D42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599" y="2675800"/>
            <a:ext cx="646457" cy="625604"/>
          </a:xfrm>
          <a:prstGeom prst="rect">
            <a:avLst/>
          </a:prstGeom>
        </p:spPr>
      </p:pic>
      <p:pic>
        <p:nvPicPr>
          <p:cNvPr id="12" name="Grafik 11" descr="Ein Bild, das Text, orange, schließen enthält.&#10;&#10;Automatisch generierte Beschreibung">
            <a:extLst>
              <a:ext uri="{FF2B5EF4-FFF2-40B4-BE49-F238E27FC236}">
                <a16:creationId xmlns:a16="http://schemas.microsoft.com/office/drawing/2014/main" id="{828A0786-6B81-46EA-B89A-72ADD74A0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7771" y="2675800"/>
            <a:ext cx="646457" cy="625604"/>
          </a:xfrm>
          <a:prstGeom prst="rect">
            <a:avLst/>
          </a:prstGeom>
        </p:spPr>
      </p:pic>
      <p:pic>
        <p:nvPicPr>
          <p:cNvPr id="14" name="Grafik 13" descr="Ein Bild, das orange, schwarz, schließen enthält.&#10;&#10;Automatisch generierte Beschreibung">
            <a:extLst>
              <a:ext uri="{FF2B5EF4-FFF2-40B4-BE49-F238E27FC236}">
                <a16:creationId xmlns:a16="http://schemas.microsoft.com/office/drawing/2014/main" id="{90EB5168-D1CC-4129-A5E2-840A3CD24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2771" y="2675800"/>
            <a:ext cx="646457" cy="625604"/>
          </a:xfrm>
          <a:prstGeom prst="rect">
            <a:avLst/>
          </a:prstGeom>
        </p:spPr>
      </p:pic>
      <p:pic>
        <p:nvPicPr>
          <p:cNvPr id="16" name="Grafik 15">
            <a:extLst>
              <a:ext uri="{FF2B5EF4-FFF2-40B4-BE49-F238E27FC236}">
                <a16:creationId xmlns:a16="http://schemas.microsoft.com/office/drawing/2014/main" id="{401DFF6C-8462-4719-A76A-07BB80F38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8068" y="2675801"/>
            <a:ext cx="646457" cy="625603"/>
          </a:xfrm>
          <a:prstGeom prst="rect">
            <a:avLst/>
          </a:prstGeom>
        </p:spPr>
      </p:pic>
      <p:sp>
        <p:nvSpPr>
          <p:cNvPr id="17" name="Textfeld 16">
            <a:extLst>
              <a:ext uri="{FF2B5EF4-FFF2-40B4-BE49-F238E27FC236}">
                <a16:creationId xmlns:a16="http://schemas.microsoft.com/office/drawing/2014/main" id="{200312BF-44AC-46E1-8C29-C72DD7E8EF30}"/>
              </a:ext>
            </a:extLst>
          </p:cNvPr>
          <p:cNvSpPr txBox="1"/>
          <p:nvPr/>
        </p:nvSpPr>
        <p:spPr>
          <a:xfrm>
            <a:off x="563694" y="3380548"/>
            <a:ext cx="10621033" cy="340735"/>
          </a:xfrm>
          <a:prstGeom prst="rect">
            <a:avLst/>
          </a:prstGeom>
          <a:noFill/>
        </p:spPr>
        <p:txBody>
          <a:bodyPr wrap="square" lIns="90000" tIns="46800" rIns="90000" bIns="46800" rtlCol="0" anchor="ctr">
            <a:spAutoFit/>
          </a:bodyPr>
          <a:lstStyle/>
          <a:p>
            <a:r>
              <a:rPr lang="en-US" sz="1600" dirty="0">
                <a:solidFill>
                  <a:schemeClr val="bg2"/>
                </a:solidFill>
              </a:rPr>
              <a:t>	</a:t>
            </a:r>
            <a:r>
              <a:rPr lang="fr-CH" sz="1600" dirty="0">
                <a:solidFill>
                  <a:schemeClr val="bg2"/>
                </a:solidFill>
              </a:rPr>
              <a:t>Xarelto 15 mg</a:t>
            </a:r>
            <a:r>
              <a:rPr lang="en-US" sz="1600" dirty="0">
                <a:solidFill>
                  <a:schemeClr val="bg2"/>
                </a:solidFill>
              </a:rPr>
              <a:t>	</a:t>
            </a:r>
            <a:r>
              <a:rPr lang="fr-CH" sz="1600" dirty="0">
                <a:solidFill>
                  <a:schemeClr val="bg2"/>
                </a:solidFill>
              </a:rPr>
              <a:t>   </a:t>
            </a:r>
            <a:r>
              <a:rPr lang="en-US" sz="1600" dirty="0">
                <a:solidFill>
                  <a:schemeClr val="bg2"/>
                </a:solidFill>
              </a:rPr>
              <a:t>		</a:t>
            </a:r>
            <a:r>
              <a:rPr lang="fr-CH" sz="1600" dirty="0">
                <a:solidFill>
                  <a:schemeClr val="bg2"/>
                </a:solidFill>
              </a:rPr>
              <a:t>     Xarelto 20 mg</a:t>
            </a:r>
            <a:r>
              <a:rPr lang="en-US" sz="1600" dirty="0">
                <a:solidFill>
                  <a:schemeClr val="bg2"/>
                </a:solidFill>
              </a:rPr>
              <a:t>		</a:t>
            </a:r>
            <a:r>
              <a:rPr lang="fr-CH" sz="1600" dirty="0">
                <a:solidFill>
                  <a:schemeClr val="bg2"/>
                </a:solidFill>
              </a:rPr>
              <a:t>              Xarelto 10 mg </a:t>
            </a:r>
          </a:p>
        </p:txBody>
      </p:sp>
      <p:sp>
        <p:nvSpPr>
          <p:cNvPr id="18" name="Textfeld 17">
            <a:extLst>
              <a:ext uri="{FF2B5EF4-FFF2-40B4-BE49-F238E27FC236}">
                <a16:creationId xmlns:a16="http://schemas.microsoft.com/office/drawing/2014/main" id="{FB2E7090-2E34-4110-94D3-83754DA5B826}"/>
              </a:ext>
            </a:extLst>
          </p:cNvPr>
          <p:cNvSpPr txBox="1"/>
          <p:nvPr/>
        </p:nvSpPr>
        <p:spPr>
          <a:xfrm>
            <a:off x="816001" y="3768563"/>
            <a:ext cx="2775218" cy="1079399"/>
          </a:xfrm>
          <a:prstGeom prst="rect">
            <a:avLst/>
          </a:prstGeom>
          <a:noFill/>
        </p:spPr>
        <p:txBody>
          <a:bodyPr wrap="square" lIns="90000" tIns="46800" rIns="90000" bIns="46800" rtlCol="0" anchor="ctr">
            <a:spAutoFit/>
          </a:bodyPr>
          <a:lstStyle/>
          <a:p>
            <a:r>
              <a:rPr lang="fr-CH" sz="1600" b="1" dirty="0">
                <a:solidFill>
                  <a:schemeClr val="bg2"/>
                </a:solidFill>
              </a:rPr>
              <a:t>1 comprimé 2x/j</a:t>
            </a:r>
          </a:p>
          <a:p>
            <a:r>
              <a:rPr lang="fr-CH" sz="1600" dirty="0">
                <a:solidFill>
                  <a:schemeClr val="bg2"/>
                </a:solidFill>
              </a:rPr>
              <a:t>(à partir du diagnostic</a:t>
            </a:r>
            <a:br/>
            <a:r>
              <a:rPr lang="fr-CH" sz="1600" dirty="0">
                <a:solidFill>
                  <a:schemeClr val="bg2"/>
                </a:solidFill>
              </a:rPr>
              <a:t>d’une EP ou TVP)  </a:t>
            </a:r>
            <a:r>
              <a:rPr lang="en-US" sz="1600" dirty="0">
                <a:solidFill>
                  <a:schemeClr val="bg2"/>
                </a:solidFill>
              </a:rPr>
              <a:t>	</a:t>
            </a:r>
            <a:endParaRPr lang="fr-CH" sz="1600" dirty="0">
              <a:solidFill>
                <a:schemeClr val="bg2"/>
              </a:solidFill>
            </a:endParaRPr>
          </a:p>
        </p:txBody>
      </p:sp>
      <p:sp>
        <p:nvSpPr>
          <p:cNvPr id="19" name="Textfeld 18">
            <a:extLst>
              <a:ext uri="{FF2B5EF4-FFF2-40B4-BE49-F238E27FC236}">
                <a16:creationId xmlns:a16="http://schemas.microsoft.com/office/drawing/2014/main" id="{F6E4EBC4-ADFD-4E2C-B9CE-471F6CEA205A}"/>
              </a:ext>
            </a:extLst>
          </p:cNvPr>
          <p:cNvSpPr txBox="1"/>
          <p:nvPr/>
        </p:nvSpPr>
        <p:spPr>
          <a:xfrm>
            <a:off x="7741330" y="3753174"/>
            <a:ext cx="3990422" cy="1725730"/>
          </a:xfrm>
          <a:prstGeom prst="rect">
            <a:avLst/>
          </a:prstGeom>
          <a:noFill/>
        </p:spPr>
        <p:txBody>
          <a:bodyPr wrap="square" lIns="90000" tIns="46800" rIns="90000" bIns="46800" rtlCol="0" anchor="ctr">
            <a:spAutoFit/>
          </a:bodyPr>
          <a:lstStyle/>
          <a:p>
            <a:r>
              <a:rPr lang="fr-CH" sz="1600" b="1" dirty="0">
                <a:solidFill>
                  <a:schemeClr val="bg2"/>
                </a:solidFill>
              </a:rPr>
              <a:t>En cas de risque élevé </a:t>
            </a:r>
            <a:r>
              <a:rPr lang="fr-CH" sz="1600" b="1">
                <a:solidFill>
                  <a:schemeClr val="bg2"/>
                </a:solidFill>
              </a:rPr>
              <a:t>de </a:t>
            </a:r>
            <a:br>
              <a:rPr lang="fr-CH" sz="1600" b="1">
                <a:solidFill>
                  <a:schemeClr val="bg2"/>
                </a:solidFill>
              </a:rPr>
            </a:br>
            <a:r>
              <a:rPr lang="fr-CH" sz="1600" b="1">
                <a:solidFill>
                  <a:schemeClr val="bg2"/>
                </a:solidFill>
              </a:rPr>
              <a:t>récidive </a:t>
            </a:r>
            <a:r>
              <a:rPr lang="fr-CH" sz="1600" b="1" dirty="0">
                <a:solidFill>
                  <a:schemeClr val="bg2"/>
                </a:solidFill>
              </a:rPr>
              <a:t>de TEV </a:t>
            </a:r>
            <a:endParaRPr lang="fr-CH" sz="1600" kern="0" dirty="0">
              <a:solidFill>
                <a:srgbClr val="000000">
                  <a:lumMod val="65000"/>
                  <a:lumOff val="35000"/>
                </a:srgbClr>
              </a:solidFill>
            </a:endParaRPr>
          </a:p>
          <a:p>
            <a:pPr marL="357708" lvl="0" indent="-357708" fontAlgn="base">
              <a:spcBef>
                <a:spcPct val="25000"/>
              </a:spcBef>
              <a:spcAft>
                <a:spcPct val="0"/>
              </a:spcAft>
              <a:buClr>
                <a:srgbClr val="3961AC"/>
              </a:buClr>
              <a:buSzPct val="80000"/>
              <a:buFont typeface="Wingdings" panose="05000000000000000000" pitchFamily="2" charset="2"/>
              <a:buChar char=""/>
              <a:tabLst>
                <a:tab pos="1650959" algn="l"/>
              </a:tabLst>
            </a:pPr>
            <a:r>
              <a:rPr lang="fr-CH" sz="1600" kern="0" dirty="0">
                <a:solidFill>
                  <a:schemeClr val="bg2"/>
                </a:solidFill>
              </a:rPr>
              <a:t>Autres comorbidités </a:t>
            </a:r>
          </a:p>
          <a:p>
            <a:pPr marL="357708" lvl="0" indent="-357708" fontAlgn="base">
              <a:spcBef>
                <a:spcPct val="25000"/>
              </a:spcBef>
              <a:spcAft>
                <a:spcPct val="0"/>
              </a:spcAft>
              <a:buClr>
                <a:srgbClr val="3961AC"/>
              </a:buClr>
              <a:buSzPct val="80000"/>
              <a:buFont typeface="Wingdings" panose="05000000000000000000" pitchFamily="2" charset="2"/>
              <a:buChar char=""/>
              <a:tabLst>
                <a:tab pos="1650959" algn="l"/>
              </a:tabLst>
            </a:pPr>
            <a:r>
              <a:rPr lang="fr-CH" sz="1600" kern="0" dirty="0">
                <a:solidFill>
                  <a:schemeClr val="bg2"/>
                </a:solidFill>
              </a:rPr>
              <a:t>EP ou TVP récidivante dans le cadre d'un traitement d’entretien prolongé</a:t>
            </a:r>
          </a:p>
          <a:p>
            <a:r>
              <a:rPr lang="en-US"/>
              <a:t>	</a:t>
            </a:r>
            <a:endParaRPr lang="fr-CH" sz="1600" dirty="0">
              <a:solidFill>
                <a:schemeClr val="bg2"/>
              </a:solidFill>
            </a:endParaRPr>
          </a:p>
        </p:txBody>
      </p:sp>
      <p:pic>
        <p:nvPicPr>
          <p:cNvPr id="20" name="Grafik 19" descr="Ein Bild, das orange, schwarz, schließen enthält.&#10;&#10;Automatisch generierte Beschreibung">
            <a:extLst>
              <a:ext uri="{FF2B5EF4-FFF2-40B4-BE49-F238E27FC236}">
                <a16:creationId xmlns:a16="http://schemas.microsoft.com/office/drawing/2014/main" id="{49F66539-030C-4F92-9F26-5AF35DA52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0685" y="3616046"/>
            <a:ext cx="646457" cy="625604"/>
          </a:xfrm>
          <a:prstGeom prst="rect">
            <a:avLst/>
          </a:prstGeom>
        </p:spPr>
      </p:pic>
      <p:sp>
        <p:nvSpPr>
          <p:cNvPr id="21" name="Pfeil: Chevron 20">
            <a:extLst>
              <a:ext uri="{FF2B5EF4-FFF2-40B4-BE49-F238E27FC236}">
                <a16:creationId xmlns:a16="http://schemas.microsoft.com/office/drawing/2014/main" id="{DDE00B7A-6469-4690-AFA5-B69876BAA438}"/>
              </a:ext>
            </a:extLst>
          </p:cNvPr>
          <p:cNvSpPr/>
          <p:nvPr/>
        </p:nvSpPr>
        <p:spPr bwMode="auto">
          <a:xfrm>
            <a:off x="816001" y="5231047"/>
            <a:ext cx="3191093" cy="720000"/>
          </a:xfrm>
          <a:prstGeom prst="chevron">
            <a:avLst/>
          </a:prstGeom>
          <a:solidFill>
            <a:schemeClr val="bg2"/>
          </a:solidFill>
          <a:ln w="28575" algn="ctr">
            <a:solidFill>
              <a:schemeClr val="bg2">
                <a:lumMod val="75000"/>
              </a:schemeClr>
            </a:solidFill>
            <a:miter lim="800000"/>
            <a:headEnd/>
            <a:tailEnd/>
          </a:ln>
          <a:effectLst/>
        </p:spPr>
        <p:txBody>
          <a:bodyPr wrap="square" lIns="0" tIns="0" rIns="0" bIns="0" rtlCol="0" anchor="ctr">
            <a:noAutofit/>
          </a:bodyPr>
          <a:lstStyle/>
          <a:p>
            <a:pPr algn="ctr"/>
            <a:r>
              <a:rPr lang="fr-CH" sz="1600" dirty="0">
                <a:solidFill>
                  <a:schemeClr val="bg1"/>
                </a:solidFill>
              </a:rPr>
              <a:t>Traitement initial </a:t>
            </a:r>
          </a:p>
        </p:txBody>
      </p:sp>
      <p:sp>
        <p:nvSpPr>
          <p:cNvPr id="22" name="Pfeil: Chevron 21">
            <a:extLst>
              <a:ext uri="{FF2B5EF4-FFF2-40B4-BE49-F238E27FC236}">
                <a16:creationId xmlns:a16="http://schemas.microsoft.com/office/drawing/2014/main" id="{41376C35-2963-41ED-9442-83B53F78C932}"/>
              </a:ext>
            </a:extLst>
          </p:cNvPr>
          <p:cNvSpPr/>
          <p:nvPr/>
        </p:nvSpPr>
        <p:spPr bwMode="auto">
          <a:xfrm>
            <a:off x="4278665" y="5231047"/>
            <a:ext cx="3191093" cy="720000"/>
          </a:xfrm>
          <a:prstGeom prst="chevron">
            <a:avLst/>
          </a:prstGeom>
          <a:solidFill>
            <a:schemeClr val="bg2"/>
          </a:solidFill>
          <a:ln w="28575" algn="ctr">
            <a:solidFill>
              <a:schemeClr val="bg2">
                <a:lumMod val="75000"/>
              </a:schemeClr>
            </a:solidFill>
            <a:miter lim="800000"/>
            <a:headEnd/>
            <a:tailEnd/>
          </a:ln>
          <a:effectLst/>
        </p:spPr>
        <p:txBody>
          <a:bodyPr wrap="square" lIns="0" tIns="0" rIns="0" bIns="0" rtlCol="0" anchor="ctr">
            <a:noAutofit/>
          </a:bodyPr>
          <a:lstStyle/>
          <a:p>
            <a:pPr algn="ctr"/>
            <a:r>
              <a:rPr lang="fr-CH" sz="1600" dirty="0">
                <a:solidFill>
                  <a:schemeClr val="bg1"/>
                </a:solidFill>
              </a:rPr>
              <a:t>Traitement d'entretien  </a:t>
            </a:r>
          </a:p>
        </p:txBody>
      </p:sp>
      <p:sp>
        <p:nvSpPr>
          <p:cNvPr id="23" name="Pfeil: Chevron 22">
            <a:extLst>
              <a:ext uri="{FF2B5EF4-FFF2-40B4-BE49-F238E27FC236}">
                <a16:creationId xmlns:a16="http://schemas.microsoft.com/office/drawing/2014/main" id="{6144AEF9-7562-4BBE-B80C-D2A4C551BC2F}"/>
              </a:ext>
            </a:extLst>
          </p:cNvPr>
          <p:cNvSpPr/>
          <p:nvPr/>
        </p:nvSpPr>
        <p:spPr bwMode="auto">
          <a:xfrm>
            <a:off x="7761032" y="5231047"/>
            <a:ext cx="3191093" cy="720000"/>
          </a:xfrm>
          <a:prstGeom prst="chevron">
            <a:avLst/>
          </a:prstGeom>
          <a:solidFill>
            <a:schemeClr val="bg2"/>
          </a:solidFill>
          <a:ln w="28575" algn="ctr">
            <a:solidFill>
              <a:schemeClr val="bg2">
                <a:lumMod val="75000"/>
              </a:schemeClr>
            </a:solidFill>
            <a:miter lim="800000"/>
            <a:headEnd/>
            <a:tailEnd/>
          </a:ln>
          <a:effectLst/>
        </p:spPr>
        <p:txBody>
          <a:bodyPr wrap="square" lIns="0" tIns="0" rIns="0" bIns="0" rtlCol="0" anchor="ctr">
            <a:noAutofit/>
          </a:bodyPr>
          <a:lstStyle/>
          <a:p>
            <a:pPr algn="ctr"/>
            <a:r>
              <a:rPr lang="fr-CH" sz="1600" dirty="0">
                <a:solidFill>
                  <a:schemeClr val="bg1"/>
                </a:solidFill>
              </a:rPr>
              <a:t>Traitement d'entretien prolongé*</a:t>
            </a:r>
            <a:r>
              <a:rPr lang="fr-CH"/>
              <a:t> </a:t>
            </a:r>
            <a:endParaRPr lang="fr-CH" sz="1600" baseline="30000" dirty="0">
              <a:solidFill>
                <a:schemeClr val="bg1"/>
              </a:solidFill>
            </a:endParaRPr>
          </a:p>
        </p:txBody>
      </p:sp>
      <p:sp>
        <p:nvSpPr>
          <p:cNvPr id="25" name="Rechteck 24">
            <a:extLst>
              <a:ext uri="{FF2B5EF4-FFF2-40B4-BE49-F238E27FC236}">
                <a16:creationId xmlns:a16="http://schemas.microsoft.com/office/drawing/2014/main" id="{0D3BADD1-8890-4C7F-8D01-687FEF092A53}"/>
              </a:ext>
            </a:extLst>
          </p:cNvPr>
          <p:cNvSpPr/>
          <p:nvPr/>
        </p:nvSpPr>
        <p:spPr>
          <a:xfrm>
            <a:off x="841012" y="6134753"/>
            <a:ext cx="11041567" cy="657872"/>
          </a:xfrm>
          <a:prstGeom prst="rect">
            <a:avLst/>
          </a:prstGeom>
        </p:spPr>
        <p:txBody>
          <a:bodyPr wrap="square" lIns="0" tIns="0" rIns="0" bIns="0" anchor="b" anchorCtr="0">
            <a:spAutoFit/>
          </a:bodyPr>
          <a:lstStyle/>
          <a:p>
            <a:pPr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Xarelto 15 mg et Xarelto 20 mg doivent être pris lors d’un repas.</a:t>
            </a:r>
          </a:p>
          <a:p>
            <a:pPr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*Patients atteints de TEV avec : risque élevé de TVP ou de récidive d'EP : Xarelto 20 mg; faible risque de TVP ou de récidive d'EP : Xarelto 10 mg OU 20 mg, décision basée sur une évaluation individuelle des bénéfices et des risques.</a:t>
            </a:r>
          </a:p>
          <a:p>
            <a:pPr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TEV = thromboembolie veineuse, EP = embolie pulmonaire, TVP = thrombose veineuse profonde</a:t>
            </a:r>
          </a:p>
          <a:p>
            <a:pPr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Information professionnelle Xarelto Suisse, www.swissmedicinfo.ch</a:t>
            </a:r>
          </a:p>
        </p:txBody>
      </p:sp>
      <p:pic>
        <p:nvPicPr>
          <p:cNvPr id="26" name="Grafik 25" descr="Ein Bild, das Person, drinnen, Wand, Kleidung enthält.&#10;&#10;Automatisch generierte Beschreibung">
            <a:extLst>
              <a:ext uri="{FF2B5EF4-FFF2-40B4-BE49-F238E27FC236}">
                <a16:creationId xmlns:a16="http://schemas.microsoft.com/office/drawing/2014/main" id="{9759B9F8-87B8-3B41-818D-219E3D7E11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spTree>
    <p:extLst>
      <p:ext uri="{BB962C8B-B14F-4D97-AF65-F5344CB8AC3E}">
        <p14:creationId xmlns:p14="http://schemas.microsoft.com/office/powerpoint/2010/main" val="3801364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C2554-E04A-4F8A-9D40-CD2CC2FF964A}"/>
              </a:ext>
            </a:extLst>
          </p:cNvPr>
          <p:cNvSpPr>
            <a:spLocks noGrp="1"/>
          </p:cNvSpPr>
          <p:nvPr>
            <p:ph type="title"/>
          </p:nvPr>
        </p:nvSpPr>
        <p:spPr>
          <a:xfrm>
            <a:off x="816001" y="25883"/>
            <a:ext cx="11041567" cy="984885"/>
          </a:xfrm>
        </p:spPr>
        <p:txBody>
          <a:bodyPr/>
          <a:lstStyle/>
          <a:p>
            <a:r>
              <a:rPr lang="fr-CH"/>
              <a:t>Rivaroxaban et médicaments couramment utilisés chez les patients atteints de cancer </a:t>
            </a:r>
            <a:endParaRPr lang="fr-CH" dirty="0"/>
          </a:p>
        </p:txBody>
      </p:sp>
      <p:sp>
        <p:nvSpPr>
          <p:cNvPr id="5" name="Inhaltsplatzhalter 4">
            <a:extLst>
              <a:ext uri="{FF2B5EF4-FFF2-40B4-BE49-F238E27FC236}">
                <a16:creationId xmlns:a16="http://schemas.microsoft.com/office/drawing/2014/main" id="{E7B54928-2682-4631-B275-1ACF81C0D37C}"/>
              </a:ext>
            </a:extLst>
          </p:cNvPr>
          <p:cNvSpPr>
            <a:spLocks noGrp="1"/>
          </p:cNvSpPr>
          <p:nvPr>
            <p:ph sz="quarter" idx="10"/>
          </p:nvPr>
        </p:nvSpPr>
        <p:spPr>
          <a:xfrm>
            <a:off x="802806" y="1376363"/>
            <a:ext cx="11042649" cy="4860925"/>
          </a:xfrm>
        </p:spPr>
        <p:txBody>
          <a:bodyPr/>
          <a:lstStyle/>
          <a:p>
            <a:r>
              <a:rPr lang="fr-CH" dirty="0"/>
              <a:t>Le </a:t>
            </a:r>
            <a:r>
              <a:rPr lang="fr-CH" dirty="0" err="1"/>
              <a:t>rivaroxaban</a:t>
            </a:r>
            <a:r>
              <a:rPr lang="fr-CH" dirty="0"/>
              <a:t> n’est ni un inhibiteur ni un inducteur des CYP450 ou des protéines P-gp.</a:t>
            </a:r>
          </a:p>
          <a:p>
            <a:pPr lvl="1"/>
            <a:r>
              <a:rPr lang="fr-CH" sz="2130" dirty="0"/>
              <a:t>Aucune influence sur la concentration plasmatique d’autres médicaments</a:t>
            </a:r>
          </a:p>
          <a:p>
            <a:pPr lvl="1"/>
            <a:r>
              <a:rPr lang="fr-CH" sz="2130" dirty="0"/>
              <a:t>Aucune interaction pertinente avec le méthotrexate, le </a:t>
            </a:r>
            <a:r>
              <a:rPr lang="fr-CH" sz="2130" dirty="0" err="1"/>
              <a:t>busulfan</a:t>
            </a:r>
            <a:r>
              <a:rPr lang="fr-CH" sz="2130" dirty="0"/>
              <a:t>, le cisplatine, le rituximab, la </a:t>
            </a:r>
            <a:r>
              <a:rPr lang="fr-CH" sz="2130" dirty="0" err="1"/>
              <a:t>daunorubicine</a:t>
            </a:r>
            <a:r>
              <a:rPr lang="fr-CH" sz="2130" dirty="0"/>
              <a:t>, l'</a:t>
            </a:r>
            <a:r>
              <a:rPr lang="fr-CH" sz="2130" dirty="0" err="1"/>
              <a:t>erlotinib</a:t>
            </a:r>
            <a:r>
              <a:rPr lang="fr-CH" sz="2130" dirty="0"/>
              <a:t>, le </a:t>
            </a:r>
            <a:r>
              <a:rPr lang="fr-CH" sz="2130" dirty="0" err="1"/>
              <a:t>létrozole</a:t>
            </a:r>
            <a:r>
              <a:rPr lang="fr-CH" sz="2130" dirty="0"/>
              <a:t>, le </a:t>
            </a:r>
            <a:r>
              <a:rPr lang="fr-CH" sz="2130" dirty="0" err="1"/>
              <a:t>fulvestrant</a:t>
            </a:r>
            <a:r>
              <a:rPr lang="fr-CH" sz="2130" dirty="0"/>
              <a:t>, les analogues de la purine et de la pyrimidine.</a:t>
            </a:r>
            <a:endParaRPr lang="fr-CH" sz="2000" dirty="0"/>
          </a:p>
          <a:p>
            <a:r>
              <a:rPr lang="fr-CH" dirty="0"/>
              <a:t>Le </a:t>
            </a:r>
            <a:r>
              <a:rPr lang="fr-CH" dirty="0" err="1"/>
              <a:t>rivaroxaban</a:t>
            </a:r>
            <a:r>
              <a:rPr lang="fr-CH" dirty="0"/>
              <a:t> est un substrat du CYP 3A4 et des protéines de transport P-gp.</a:t>
            </a:r>
          </a:p>
          <a:p>
            <a:r>
              <a:rPr lang="fr-CH" dirty="0"/>
              <a:t>Les inhibiteurs puissants du CYP 3A4 et de la P-gp augmentent les taux plasmatiques</a:t>
            </a:r>
          </a:p>
          <a:p>
            <a:pPr lvl="1">
              <a:buSzPct val="80000"/>
            </a:pPr>
            <a:r>
              <a:rPr lang="fr-CH" dirty="0"/>
              <a:t>Imatinib, </a:t>
            </a:r>
            <a:r>
              <a:rPr lang="fr-CH" dirty="0" err="1"/>
              <a:t>crizotinib</a:t>
            </a:r>
            <a:r>
              <a:rPr lang="fr-CH" dirty="0"/>
              <a:t>, </a:t>
            </a:r>
            <a:r>
              <a:rPr lang="fr-CH" dirty="0" err="1"/>
              <a:t>vandétanib</a:t>
            </a:r>
            <a:r>
              <a:rPr lang="fr-CH" dirty="0"/>
              <a:t>, </a:t>
            </a:r>
            <a:r>
              <a:rPr lang="fr-CH" dirty="0" err="1"/>
              <a:t>abiratérone</a:t>
            </a:r>
            <a:r>
              <a:rPr lang="fr-CH" dirty="0"/>
              <a:t>, </a:t>
            </a:r>
            <a:r>
              <a:rPr lang="fr-CH" dirty="0" err="1"/>
              <a:t>enzalutamide</a:t>
            </a:r>
            <a:endParaRPr lang="fr-CH" dirty="0"/>
          </a:p>
          <a:p>
            <a:r>
              <a:rPr lang="fr-CH" dirty="0"/>
              <a:t>Les inducteurs puissants du CYP 3A4 et de la P-gp réduisent les taux plasmatiques </a:t>
            </a:r>
          </a:p>
          <a:p>
            <a:pPr lvl="1"/>
            <a:r>
              <a:rPr lang="fr-CH" sz="2000" dirty="0"/>
              <a:t>Vinblastine, </a:t>
            </a:r>
            <a:r>
              <a:rPr lang="fr-CH" sz="2000" dirty="0" err="1"/>
              <a:t>doxorubicine</a:t>
            </a:r>
            <a:endParaRPr lang="fr-CH" sz="2000" dirty="0"/>
          </a:p>
          <a:p>
            <a:pPr lvl="1"/>
            <a:endParaRPr lang="fr-CH" dirty="0"/>
          </a:p>
        </p:txBody>
      </p:sp>
      <p:sp>
        <p:nvSpPr>
          <p:cNvPr id="7" name="Rechteck 6">
            <a:extLst>
              <a:ext uri="{FF2B5EF4-FFF2-40B4-BE49-F238E27FC236}">
                <a16:creationId xmlns:a16="http://schemas.microsoft.com/office/drawing/2014/main" id="{E58C2222-EE79-4476-ACC4-9B5A189EEB86}"/>
              </a:ext>
            </a:extLst>
          </p:cNvPr>
          <p:cNvSpPr/>
          <p:nvPr/>
        </p:nvSpPr>
        <p:spPr>
          <a:xfrm>
            <a:off x="803275" y="6596893"/>
            <a:ext cx="11042650" cy="138499"/>
          </a:xfrm>
          <a:prstGeom prst="rect">
            <a:avLst/>
          </a:prstGeom>
        </p:spPr>
        <p:txBody>
          <a:bodyPr wrap="square" lIns="0" tIns="0" rIns="0" bIns="0" anchor="b" anchorCtr="0">
            <a:spAutoFit/>
          </a:bodyPr>
          <a:lstStyle/>
          <a:p>
            <a:pPr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Information professionnelle Xarelto Suisse, </a:t>
            </a:r>
            <a:r>
              <a:rPr lang="fr-CH" sz="900" kern="0" dirty="0">
                <a:solidFill>
                  <a:srgbClr val="000000">
                    <a:lumMod val="65000"/>
                    <a:lumOff val="35000"/>
                  </a:srgbClr>
                </a:solidFill>
                <a:hlinkClick r:id="rId3"/>
              </a:rPr>
              <a:t>www.swissmedic.ch</a:t>
            </a:r>
            <a:r>
              <a:rPr lang="fr-CH" sz="900" kern="0" dirty="0">
                <a:solidFill>
                  <a:srgbClr val="000000">
                    <a:lumMod val="65000"/>
                    <a:lumOff val="35000"/>
                  </a:srgbClr>
                </a:solidFill>
              </a:rPr>
              <a:t>, Steffel J et al. Europace (2021) 00,1-65 </a:t>
            </a:r>
          </a:p>
        </p:txBody>
      </p:sp>
      <p:pic>
        <p:nvPicPr>
          <p:cNvPr id="8" name="Grafik 7" descr="Ein Bild, das Person, drinnen, Wand, Kleidung enthält.&#10;&#10;Automatisch generierte Beschreibung">
            <a:extLst>
              <a:ext uri="{FF2B5EF4-FFF2-40B4-BE49-F238E27FC236}">
                <a16:creationId xmlns:a16="http://schemas.microsoft.com/office/drawing/2014/main" id="{B42EC52B-702F-FD45-8D75-48EB6B994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spTree>
    <p:extLst>
      <p:ext uri="{BB962C8B-B14F-4D97-AF65-F5344CB8AC3E}">
        <p14:creationId xmlns:p14="http://schemas.microsoft.com/office/powerpoint/2010/main" val="1416785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3">
            <a:extLst>
              <a:ext uri="{FF2B5EF4-FFF2-40B4-BE49-F238E27FC236}">
                <a16:creationId xmlns:a16="http://schemas.microsoft.com/office/drawing/2014/main" id="{CD186649-81C3-6C45-B571-5A24A15CF2FE}"/>
              </a:ext>
            </a:extLst>
          </p:cNvPr>
          <p:cNvGraphicFramePr>
            <a:graphicFrameLocks noGrp="1"/>
          </p:cNvGraphicFramePr>
          <p:nvPr>
            <p:extLst>
              <p:ext uri="{D42A27DB-BD31-4B8C-83A1-F6EECF244321}">
                <p14:modId xmlns:p14="http://schemas.microsoft.com/office/powerpoint/2010/main" val="2753971004"/>
              </p:ext>
            </p:extLst>
          </p:nvPr>
        </p:nvGraphicFramePr>
        <p:xfrm>
          <a:off x="803275" y="1412873"/>
          <a:ext cx="10871980" cy="4792835"/>
        </p:xfrm>
        <a:graphic>
          <a:graphicData uri="http://schemas.openxmlformats.org/drawingml/2006/table">
            <a:tbl>
              <a:tblPr firstRow="1" bandRow="1">
                <a:tableStyleId>{5C22544A-7EE6-4342-B048-85BDC9FD1C3A}</a:tableStyleId>
              </a:tblPr>
              <a:tblGrid>
                <a:gridCol w="1225361">
                  <a:extLst>
                    <a:ext uri="{9D8B030D-6E8A-4147-A177-3AD203B41FA5}">
                      <a16:colId xmlns:a16="http://schemas.microsoft.com/office/drawing/2014/main" val="1339200839"/>
                    </a:ext>
                  </a:extLst>
                </a:gridCol>
                <a:gridCol w="3195117">
                  <a:extLst>
                    <a:ext uri="{9D8B030D-6E8A-4147-A177-3AD203B41FA5}">
                      <a16:colId xmlns:a16="http://schemas.microsoft.com/office/drawing/2014/main" val="3353619540"/>
                    </a:ext>
                  </a:extLst>
                </a:gridCol>
                <a:gridCol w="3307404">
                  <a:extLst>
                    <a:ext uri="{9D8B030D-6E8A-4147-A177-3AD203B41FA5}">
                      <a16:colId xmlns:a16="http://schemas.microsoft.com/office/drawing/2014/main" val="101080807"/>
                    </a:ext>
                  </a:extLst>
                </a:gridCol>
                <a:gridCol w="3144098">
                  <a:extLst>
                    <a:ext uri="{9D8B030D-6E8A-4147-A177-3AD203B41FA5}">
                      <a16:colId xmlns:a16="http://schemas.microsoft.com/office/drawing/2014/main" val="800005273"/>
                    </a:ext>
                  </a:extLst>
                </a:gridCol>
              </a:tblGrid>
              <a:tr h="441317">
                <a:tc gridSpan="4">
                  <a:txBody>
                    <a:bodyPr/>
                    <a:lstStyle/>
                    <a:p>
                      <a:endParaRPr lang="de-DE" dirty="0"/>
                    </a:p>
                  </a:txBody>
                  <a:tcPr>
                    <a:lnL w="12700" cmpd="sng">
                      <a:noFill/>
                    </a:lnL>
                    <a:lnR w="12700" cmpd="sng">
                      <a:noFill/>
                    </a:lnR>
                    <a:lnT w="12700" cap="flat" cmpd="sng" algn="ctr">
                      <a:solidFill>
                        <a:srgbClr val="565655"/>
                      </a:solidFill>
                      <a:prstDash val="solid"/>
                      <a:round/>
                      <a:headEnd type="none" w="med" len="med"/>
                      <a:tailEnd type="none" w="med" len="med"/>
                    </a:lnT>
                    <a:lnB w="12700" cap="flat" cmpd="sng" algn="ctr">
                      <a:solidFill>
                        <a:srgbClr val="5656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512069285"/>
                  </a:ext>
                </a:extLst>
              </a:tr>
              <a:tr h="3030375">
                <a:tc>
                  <a:txBody>
                    <a:bodyPr/>
                    <a:lstStyle/>
                    <a:p>
                      <a:r>
                        <a:rPr lang="en-US" sz="1000" dirty="0">
                          <a:solidFill>
                            <a:schemeClr val="tx1">
                              <a:lumMod val="65000"/>
                              <a:lumOff val="35000"/>
                            </a:schemeClr>
                          </a:solidFill>
                        </a:rPr>
                        <a:t>Choix de</a:t>
                      </a:r>
                    </a:p>
                    <a:p>
                      <a:r>
                        <a:rPr lang="en-US" sz="1000" dirty="0">
                          <a:solidFill>
                            <a:schemeClr val="tx1">
                              <a:lumMod val="65000"/>
                              <a:lumOff val="35000"/>
                            </a:schemeClr>
                          </a:solidFill>
                        </a:rPr>
                        <a:t>l’anticoagulant</a:t>
                      </a:r>
                      <a:endParaRPr lang="fr-CH" sz="1000" dirty="0"/>
                    </a:p>
                  </a:txBody>
                  <a:tcPr>
                    <a:lnL w="12700" cmpd="sng">
                      <a:noFill/>
                    </a:lnL>
                    <a:lnR w="12700" cmpd="sng">
                      <a:noFill/>
                    </a:lnR>
                    <a:lnT w="12700" cap="flat" cmpd="sng" algn="ctr">
                      <a:solidFill>
                        <a:srgbClr val="565655"/>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dirty="0">
                          <a:solidFill>
                            <a:schemeClr val="tx1">
                              <a:lumMod val="65000"/>
                              <a:lumOff val="35000"/>
                            </a:schemeClr>
                          </a:solidFill>
                        </a:rPr>
                        <a:t>Utilisation d’AOD spécifiques (</a:t>
                      </a:r>
                      <a:r>
                        <a:rPr lang="de-DE" sz="1000" dirty="0" err="1">
                          <a:solidFill>
                            <a:schemeClr val="tx1">
                              <a:lumMod val="65000"/>
                              <a:lumOff val="35000"/>
                            </a:schemeClr>
                          </a:solidFill>
                        </a:rPr>
                        <a:t>rivaroxaban</a:t>
                      </a:r>
                      <a:r>
                        <a:rPr lang="de-DE" sz="1000" dirty="0">
                          <a:solidFill>
                            <a:schemeClr val="tx1">
                              <a:lumMod val="65000"/>
                              <a:lumOff val="35000"/>
                            </a:schemeClr>
                          </a:solidFill>
                        </a:rPr>
                        <a:t> </a:t>
                      </a:r>
                      <a:r>
                        <a:rPr lang="de-DE" sz="1000" kern="1200" dirty="0">
                          <a:solidFill>
                            <a:schemeClr val="tx1">
                              <a:lumMod val="65000"/>
                              <a:lumOff val="35000"/>
                            </a:schemeClr>
                          </a:solidFill>
                          <a:latin typeface="+mn-lt"/>
                          <a:ea typeface="+mn-ea"/>
                          <a:cs typeface="+mn-cs"/>
                        </a:rPr>
                        <a:t>/</a:t>
                      </a:r>
                    </a:p>
                    <a:p>
                      <a:r>
                        <a:rPr lang="de-DE" sz="1000" kern="1200" dirty="0" err="1">
                          <a:solidFill>
                            <a:schemeClr val="tx1">
                              <a:lumMod val="65000"/>
                              <a:lumOff val="35000"/>
                            </a:schemeClr>
                          </a:solidFill>
                          <a:latin typeface="+mn-lt"/>
                          <a:ea typeface="+mn-ea"/>
                          <a:cs typeface="+mn-cs"/>
                        </a:rPr>
                        <a:t>Edoxaban</a:t>
                      </a:r>
                      <a:r>
                        <a:rPr lang="de-DE" sz="1000" kern="1200" dirty="0">
                          <a:solidFill>
                            <a:schemeClr val="tx1">
                              <a:lumMod val="65000"/>
                              <a:lumOff val="35000"/>
                            </a:schemeClr>
                          </a:solidFill>
                          <a:latin typeface="+mn-lt"/>
                          <a:ea typeface="+mn-ea"/>
                          <a:cs typeface="+mn-cs"/>
                        </a:rPr>
                        <a:t>)</a:t>
                      </a:r>
                      <a:r>
                        <a:rPr lang="de-DE" sz="1000" kern="1200" dirty="0" err="1">
                          <a:solidFill>
                            <a:schemeClr val="tx1">
                              <a:lumMod val="65000"/>
                              <a:lumOff val="35000"/>
                            </a:schemeClr>
                          </a:solidFill>
                          <a:latin typeface="+mn-lt"/>
                          <a:ea typeface="+mn-ea"/>
                          <a:cs typeface="+mn-cs"/>
                        </a:rPr>
                        <a:t>v</a:t>
                      </a:r>
                      <a:r>
                        <a:rPr lang="de-DE" sz="1000" dirty="0" err="1">
                          <a:solidFill>
                            <a:schemeClr val="tx1">
                              <a:lumMod val="65000"/>
                              <a:lumOff val="35000"/>
                            </a:schemeClr>
                          </a:solidFill>
                        </a:rPr>
                        <a:t>chez</a:t>
                      </a:r>
                      <a:r>
                        <a:rPr lang="de-DE" sz="1000" dirty="0">
                          <a:solidFill>
                            <a:schemeClr val="tx1">
                              <a:lumMod val="65000"/>
                              <a:lumOff val="35000"/>
                            </a:schemeClr>
                          </a:solidFill>
                        </a:rPr>
                        <a:t> les patients à </a:t>
                      </a:r>
                      <a:r>
                        <a:rPr lang="de-DE" sz="1000" dirty="0" err="1">
                          <a:solidFill>
                            <a:schemeClr val="tx1">
                              <a:lumMod val="65000"/>
                              <a:lumOff val="35000"/>
                            </a:schemeClr>
                          </a:solidFill>
                        </a:rPr>
                        <a:t>faible</a:t>
                      </a:r>
                      <a:r>
                        <a:rPr lang="de-DE" sz="1000" dirty="0">
                          <a:solidFill>
                            <a:schemeClr val="tx1">
                              <a:lumMod val="65000"/>
                              <a:lumOff val="35000"/>
                            </a:schemeClr>
                          </a:solidFill>
                        </a:rPr>
                        <a:t> </a:t>
                      </a:r>
                      <a:r>
                        <a:rPr lang="de-DE" sz="1000" dirty="0" err="1">
                          <a:solidFill>
                            <a:schemeClr val="tx1">
                              <a:lumMod val="65000"/>
                              <a:lumOff val="35000"/>
                            </a:schemeClr>
                          </a:solidFill>
                        </a:rPr>
                        <a:t>risque</a:t>
                      </a:r>
                      <a:r>
                        <a:rPr lang="de-DE" sz="1000" dirty="0">
                          <a:solidFill>
                            <a:schemeClr val="tx1">
                              <a:lumMod val="65000"/>
                              <a:lumOff val="35000"/>
                            </a:schemeClr>
                          </a:solidFill>
                        </a:rPr>
                        <a:t> </a:t>
                      </a:r>
                      <a:r>
                        <a:rPr lang="de-DE" sz="1000" dirty="0" err="1">
                          <a:solidFill>
                            <a:schemeClr val="tx1">
                              <a:lumMod val="65000"/>
                              <a:lumOff val="35000"/>
                            </a:schemeClr>
                          </a:solidFill>
                        </a:rPr>
                        <a:t>hémorragique</a:t>
                      </a:r>
                      <a:r>
                        <a:rPr lang="de-DE" sz="1000" dirty="0">
                          <a:solidFill>
                            <a:schemeClr val="tx1">
                              <a:lumMod val="65000"/>
                              <a:lumOff val="35000"/>
                            </a:schemeClr>
                          </a:solidFill>
                        </a:rPr>
                        <a:t> et sans </a:t>
                      </a:r>
                      <a:r>
                        <a:rPr lang="de-DE" sz="1000" dirty="0" err="1">
                          <a:solidFill>
                            <a:schemeClr val="tx1">
                              <a:lumMod val="65000"/>
                              <a:lumOff val="35000"/>
                            </a:schemeClr>
                          </a:solidFill>
                        </a:rPr>
                        <a:t>interactions</a:t>
                      </a:r>
                      <a:r>
                        <a:rPr lang="de-DE" sz="1000" dirty="0">
                          <a:solidFill>
                            <a:schemeClr val="tx1">
                              <a:lumMod val="65000"/>
                              <a:lumOff val="35000"/>
                            </a:schemeClr>
                          </a:solidFill>
                        </a:rPr>
                        <a:t> </a:t>
                      </a:r>
                      <a:r>
                        <a:rPr lang="de-DE" sz="1000" dirty="0" err="1">
                          <a:solidFill>
                            <a:schemeClr val="tx1">
                              <a:lumMod val="65000"/>
                              <a:lumOff val="35000"/>
                            </a:schemeClr>
                          </a:solidFill>
                        </a:rPr>
                        <a:t>médicamenteuse</a:t>
                      </a:r>
                      <a:r>
                        <a:rPr lang="de-DE" sz="1000" dirty="0">
                          <a:solidFill>
                            <a:schemeClr val="tx1">
                              <a:lumMod val="65000"/>
                              <a:lumOff val="35000"/>
                            </a:schemeClr>
                          </a:solidFill>
                        </a:rPr>
                        <a:t> ; les HBPM sont à considérer comme une alternative dans ce collectif.</a:t>
                      </a:r>
                    </a:p>
                    <a:p>
                      <a:r>
                        <a:rPr lang="de-DE" sz="1000" dirty="0">
                          <a:solidFill>
                            <a:schemeClr val="tx1">
                              <a:lumMod val="65000"/>
                              <a:lumOff val="35000"/>
                            </a:schemeClr>
                          </a:solidFill>
                        </a:rPr>
                        <a:t> </a:t>
                      </a:r>
                      <a:endParaRPr lang="fr-CH" sz="1000" dirty="0">
                        <a:solidFill>
                          <a:schemeClr val="tx1">
                            <a:lumMod val="65000"/>
                            <a:lumOff val="35000"/>
                          </a:schemeClr>
                        </a:solidFill>
                      </a:endParaRPr>
                    </a:p>
                    <a:p>
                      <a:r>
                        <a:rPr lang="de-DE" sz="1000" dirty="0">
                          <a:solidFill>
                            <a:schemeClr val="tx1">
                              <a:lumMod val="65000"/>
                              <a:lumOff val="35000"/>
                            </a:schemeClr>
                          </a:solidFill>
                        </a:rPr>
                        <a:t>HBPM chez les patients présentant un risque hémorragique élevé (p.ex. tumeurs gasto-intestinales, urogénitales, vésicales, néphrostomie/fistule rénale, altération active de la muqueuse gastro-intestinale) ;</a:t>
                      </a:r>
                    </a:p>
                    <a:p>
                      <a:endParaRPr lang="de-DE" sz="1000" dirty="0">
                        <a:solidFill>
                          <a:schemeClr val="tx1">
                            <a:lumMod val="65000"/>
                            <a:lumOff val="35000"/>
                          </a:schemeClr>
                        </a:solidFill>
                      </a:endParaRPr>
                    </a:p>
                    <a:p>
                      <a:r>
                        <a:rPr lang="de-DE" sz="1000" dirty="0">
                          <a:solidFill>
                            <a:schemeClr val="tx1">
                              <a:lumMod val="65000"/>
                              <a:lumOff val="35000"/>
                            </a:schemeClr>
                          </a:solidFill>
                        </a:rPr>
                        <a:t>Le rivaroxaban et l'edoxaban sont cités comme alternative chez ces patients, tant qu'il n'y a pas d'interactions médicamenteuses avec l’actuel traitement systémique des tumeurs.</a:t>
                      </a:r>
                    </a:p>
                    <a:p>
                      <a:r>
                        <a:rPr lang="de-DE" sz="1000" dirty="0">
                          <a:solidFill>
                            <a:schemeClr val="tx1">
                              <a:lumMod val="65000"/>
                              <a:lumOff val="35000"/>
                            </a:schemeClr>
                          </a:solidFill>
                        </a:rPr>
                        <a:t> </a:t>
                      </a:r>
                    </a:p>
                    <a:p>
                      <a:r>
                        <a:rPr lang="de-DE" sz="1000" dirty="0">
                          <a:solidFill>
                            <a:schemeClr val="tx1">
                              <a:lumMod val="65000"/>
                              <a:lumOff val="35000"/>
                            </a:schemeClr>
                          </a:solidFill>
                        </a:rPr>
                        <a:t>Le patient doit être impliqué/informé de manière appropriée lors de la prise de décision concernant le traitement.</a:t>
                      </a:r>
                    </a:p>
                    <a:p>
                      <a:r>
                        <a:rPr lang="de-DE" sz="1000" dirty="0">
                          <a:solidFill>
                            <a:schemeClr val="tx1">
                              <a:lumMod val="65000"/>
                              <a:lumOff val="35000"/>
                            </a:schemeClr>
                          </a:solidFill>
                        </a:rPr>
                        <a:t> </a:t>
                      </a:r>
                      <a:endParaRPr lang="fr-CH" sz="1000" dirty="0"/>
                    </a:p>
                  </a:txBody>
                  <a:tcPr>
                    <a:lnL w="12700" cmpd="sng">
                      <a:noFill/>
                    </a:lnL>
                    <a:lnR w="12700" cmpd="sng">
                      <a:noFill/>
                    </a:lnR>
                    <a:lnT w="12700" cap="flat" cmpd="sng" algn="ctr">
                      <a:solidFill>
                        <a:srgbClr val="565655"/>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de-DE" sz="1000" dirty="0">
                          <a:solidFill>
                            <a:schemeClr val="tx1">
                              <a:lumMod val="65000"/>
                              <a:lumOff val="35000"/>
                            </a:schemeClr>
                          </a:solidFill>
                        </a:rPr>
                        <a:t>Anticoagulation initiale (5-10 premiers jours) :</a:t>
                      </a:r>
                    </a:p>
                    <a:p>
                      <a:r>
                        <a:rPr lang="de-DE" sz="1000">
                          <a:solidFill>
                            <a:schemeClr val="tx1">
                              <a:lumMod val="65000"/>
                              <a:lumOff val="35000"/>
                            </a:schemeClr>
                          </a:solidFill>
                        </a:rPr>
                        <a:t>privilégier </a:t>
                      </a:r>
                      <a:r>
                        <a:rPr lang="de-DE" sz="1000" dirty="0">
                          <a:solidFill>
                            <a:schemeClr val="tx1">
                              <a:lumMod val="65000"/>
                              <a:lumOff val="35000"/>
                            </a:schemeClr>
                          </a:solidFill>
                        </a:rPr>
                        <a:t>une HBPM ou le rivaroxaban </a:t>
                      </a:r>
                    </a:p>
                    <a:p>
                      <a:endParaRPr lang="fr-CH" sz="1000" dirty="0">
                        <a:solidFill>
                          <a:schemeClr val="tx1">
                            <a:lumMod val="65000"/>
                            <a:lumOff val="35000"/>
                          </a:schemeClr>
                        </a:solidFill>
                      </a:endParaRPr>
                    </a:p>
                    <a:p>
                      <a:r>
                        <a:rPr lang="de-DE" sz="1000" dirty="0">
                          <a:solidFill>
                            <a:schemeClr val="tx1">
                              <a:lumMod val="65000"/>
                              <a:lumOff val="35000"/>
                            </a:schemeClr>
                          </a:solidFill>
                        </a:rPr>
                        <a:t>Traitement au long cours (&gt;6 mois) :</a:t>
                      </a:r>
                    </a:p>
                    <a:p>
                      <a:r>
                        <a:rPr lang="de-DE" sz="1000" dirty="0">
                          <a:solidFill>
                            <a:schemeClr val="tx1">
                              <a:lumMod val="65000"/>
                              <a:lumOff val="35000"/>
                            </a:schemeClr>
                          </a:solidFill>
                        </a:rPr>
                        <a:t>HBPM, edoxaban ou rivaroxaban (les AVK sont des alternatives acceptables pour le traitement au long cours lorsqu'aucun HBPM/AOD n'est disponible).</a:t>
                      </a:r>
                    </a:p>
                    <a:p>
                      <a:r>
                        <a:rPr lang="de-DE" sz="1000">
                          <a:solidFill>
                            <a:schemeClr val="tx1">
                              <a:lumMod val="65000"/>
                              <a:lumOff val="35000"/>
                            </a:schemeClr>
                          </a:solidFill>
                        </a:rPr>
                        <a:t> </a:t>
                      </a:r>
                      <a:endParaRPr lang="fr-CH" sz="1000" dirty="0">
                        <a:solidFill>
                          <a:schemeClr val="tx1">
                            <a:lumMod val="65000"/>
                            <a:lumOff val="35000"/>
                          </a:schemeClr>
                        </a:solidFill>
                      </a:endParaRPr>
                    </a:p>
                    <a:p>
                      <a:r>
                        <a:rPr lang="de-DE" sz="1000" dirty="0">
                          <a:solidFill>
                            <a:schemeClr val="tx1">
                              <a:lumMod val="65000"/>
                              <a:lumOff val="35000"/>
                            </a:schemeClr>
                          </a:solidFill>
                        </a:rPr>
                        <a:t>Traitement au long cours </a:t>
                      </a:r>
                      <a:r>
                        <a:rPr lang="de-DE" sz="1000" kern="1200" dirty="0">
                          <a:solidFill>
                            <a:schemeClr val="tx1">
                              <a:lumMod val="65000"/>
                              <a:lumOff val="35000"/>
                            </a:schemeClr>
                          </a:solidFill>
                          <a:latin typeface="+mn-lt"/>
                          <a:ea typeface="+mn-ea"/>
                          <a:cs typeface="+mn-cs"/>
                        </a:rPr>
                        <a:t>(&gt;</a:t>
                      </a:r>
                      <a:r>
                        <a:rPr lang="de-DE" sz="1000" kern="1200">
                          <a:solidFill>
                            <a:schemeClr val="tx1">
                              <a:lumMod val="65000"/>
                              <a:lumOff val="35000"/>
                            </a:schemeClr>
                          </a:solidFill>
                          <a:latin typeface="+mn-lt"/>
                          <a:ea typeface="+mn-ea"/>
                          <a:cs typeface="+mn-cs"/>
                        </a:rPr>
                        <a:t>6 mois):</a:t>
                      </a:r>
                      <a:endParaRPr lang="de-DE" sz="1000" kern="1200" dirty="0">
                        <a:solidFill>
                          <a:schemeClr val="tx1">
                            <a:lumMod val="65000"/>
                            <a:lumOff val="35000"/>
                          </a:schemeClr>
                        </a:solidFill>
                        <a:latin typeface="+mn-lt"/>
                        <a:ea typeface="+mn-ea"/>
                        <a:cs typeface="+mn-cs"/>
                      </a:endParaRPr>
                    </a:p>
                    <a:p>
                      <a:r>
                        <a:rPr lang="de-DE" sz="1000" dirty="0">
                          <a:solidFill>
                            <a:schemeClr val="tx1">
                              <a:lumMod val="65000"/>
                              <a:lumOff val="35000"/>
                            </a:schemeClr>
                          </a:solidFill>
                        </a:rPr>
                        <a:t>HBPM, edoxaban ou rivaroxaban ou AVK</a:t>
                      </a:r>
                    </a:p>
                    <a:p>
                      <a:endParaRPr lang="fr-CH" sz="1000" dirty="0">
                        <a:solidFill>
                          <a:schemeClr val="tx1">
                            <a:lumMod val="65000"/>
                            <a:lumOff val="35000"/>
                          </a:schemeClr>
                        </a:solidFill>
                      </a:endParaRPr>
                    </a:p>
                    <a:p>
                      <a:r>
                        <a:rPr lang="de-DE" sz="1000" dirty="0">
                          <a:solidFill>
                            <a:schemeClr val="tx1">
                              <a:lumMod val="65000"/>
                              <a:lumOff val="35000"/>
                            </a:schemeClr>
                          </a:solidFill>
                        </a:rPr>
                        <a:t>AOD : Prudence chez les patients atteints de tumeurs gastro-intestinales et de maladies potentiellement malignes du système urogénital ; vérifier les interactions médicamenteuses.</a:t>
                      </a:r>
                    </a:p>
                    <a:p>
                      <a:endParaRPr lang="de-DE" sz="1000" dirty="0">
                        <a:solidFill>
                          <a:schemeClr val="tx1">
                            <a:lumMod val="65000"/>
                            <a:lumOff val="35000"/>
                          </a:schemeClr>
                        </a:solidFill>
                      </a:endParaRPr>
                    </a:p>
                  </a:txBody>
                  <a:tcPr>
                    <a:lnL w="12700" cmpd="sng">
                      <a:noFill/>
                    </a:lnL>
                    <a:lnR w="12700" cmpd="sng">
                      <a:noFill/>
                    </a:lnR>
                    <a:lnT w="12700" cap="flat" cmpd="sng" algn="ctr">
                      <a:solidFill>
                        <a:srgbClr val="565655"/>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dirty="0">
                          <a:solidFill>
                            <a:schemeClr val="tx1">
                              <a:lumMod val="65000"/>
                              <a:lumOff val="35000"/>
                            </a:schemeClr>
                          </a:solidFill>
                        </a:rPr>
                        <a:t>Chez les patients atteints d’embolie pulmonaire et de cancer, une HBPM sous-cutanée adaptée au poids devrait être envisagée pendant les 6 premiers mois plutôt qu’une HBPM.</a:t>
                      </a:r>
                    </a:p>
                    <a:p>
                      <a:endParaRPr lang="fr-CH" sz="1000" dirty="0">
                        <a:solidFill>
                          <a:schemeClr val="tx1">
                            <a:lumMod val="65000"/>
                            <a:lumOff val="35000"/>
                          </a:schemeClr>
                        </a:solidFill>
                      </a:endParaRPr>
                    </a:p>
                    <a:p>
                      <a:r>
                        <a:rPr lang="de-DE" sz="1000" dirty="0">
                          <a:solidFill>
                            <a:schemeClr val="tx1">
                              <a:lumMod val="65000"/>
                              <a:lumOff val="35000"/>
                            </a:schemeClr>
                          </a:solidFill>
                        </a:rPr>
                        <a:t>Le rivaroxaban et l'edoxaban devraient être envisagés comme alternative à l’HBPM sous-cutanée adaptée au poids chez les patients sans cancer du tractus gastro-intestinal.</a:t>
                      </a:r>
                      <a:endParaRPr lang="fr-CH" sz="1000" dirty="0"/>
                    </a:p>
                  </a:txBody>
                  <a:tcPr>
                    <a:lnL w="12700" cmpd="sng">
                      <a:noFill/>
                    </a:lnL>
                    <a:lnR w="12700" cmpd="sng">
                      <a:noFill/>
                    </a:lnR>
                    <a:lnT w="12700" cap="flat" cmpd="sng" algn="ctr">
                      <a:solidFill>
                        <a:srgbClr val="565655"/>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590037"/>
                  </a:ext>
                </a:extLst>
              </a:tr>
              <a:tr h="1196195">
                <a:tc>
                  <a:txBody>
                    <a:bodyPr/>
                    <a:lstStyle/>
                    <a:p>
                      <a:r>
                        <a:rPr lang="en-US" sz="1000" dirty="0">
                          <a:solidFill>
                            <a:schemeClr val="tx1">
                              <a:lumMod val="65000"/>
                              <a:lumOff val="35000"/>
                            </a:schemeClr>
                          </a:solidFill>
                        </a:rPr>
                        <a:t>Durée du traitement</a:t>
                      </a:r>
                      <a:endParaRPr lang="fr-CH" sz="1000" dirty="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dirty="0">
                          <a:solidFill>
                            <a:schemeClr val="tx1">
                              <a:lumMod val="65000"/>
                              <a:lumOff val="35000"/>
                            </a:schemeClr>
                          </a:solidFill>
                        </a:rPr>
                        <a:t>Pas de recommandation</a:t>
                      </a:r>
                    </a:p>
                    <a:p>
                      <a:endParaRPr lang="fr-CH" sz="1000" dirty="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de-DE" sz="1000" dirty="0">
                          <a:solidFill>
                            <a:schemeClr val="tx1">
                              <a:lumMod val="65000"/>
                              <a:lumOff val="35000"/>
                            </a:schemeClr>
                          </a:solidFill>
                        </a:rPr>
                        <a:t>L'anticoagulation par HBPM, AOD ou AVK pendant plus de 6 mois doit être proposée à </a:t>
                      </a:r>
                      <a:r>
                        <a:rPr lang="de-DE" sz="1000">
                          <a:solidFill>
                            <a:schemeClr val="tx1">
                              <a:lumMod val="65000"/>
                              <a:lumOff val="35000"/>
                            </a:schemeClr>
                          </a:solidFill>
                        </a:rPr>
                        <a:t>des patients sélection-nés</a:t>
                      </a:r>
                      <a:r>
                        <a:rPr lang="de-DE" sz="1000" dirty="0">
                          <a:solidFill>
                            <a:schemeClr val="tx1">
                              <a:lumMod val="65000"/>
                              <a:lumOff val="35000"/>
                            </a:schemeClr>
                          </a:solidFill>
                        </a:rPr>
                        <a:t>, y compris ceux atteints d'un cancer actif, d'une maladie métastasée ou sous chimiothérapie.</a:t>
                      </a:r>
                    </a:p>
                    <a:p>
                      <a:r>
                        <a:rPr lang="de-DE" sz="1000">
                          <a:solidFill>
                            <a:schemeClr val="tx1">
                              <a:lumMod val="65000"/>
                              <a:lumOff val="35000"/>
                            </a:schemeClr>
                          </a:solidFill>
                        </a:rPr>
                        <a:t> Le </a:t>
                      </a:r>
                      <a:r>
                        <a:rPr lang="de-DE" sz="1000" dirty="0">
                          <a:solidFill>
                            <a:schemeClr val="tx1">
                              <a:lumMod val="65000"/>
                              <a:lumOff val="35000"/>
                            </a:schemeClr>
                          </a:solidFill>
                        </a:rPr>
                        <a:t>profil risque/bénéfice de l'anticoagulation prolongée doit être évalué régulièrement.</a:t>
                      </a:r>
                      <a:endParaRPr lang="fr-CH" sz="1000" dirty="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dirty="0">
                          <a:solidFill>
                            <a:schemeClr val="tx1">
                              <a:lumMod val="65000"/>
                              <a:lumOff val="35000"/>
                            </a:schemeClr>
                          </a:solidFill>
                        </a:rPr>
                        <a:t>Chez les patients atteints d’embolie pulmonaire et de cancer, une anticoagulation prolongée (au-delà des 6 premiers mois) devrait être envisagée pendant une période indéfinie ou jusqu’à la guérison de la tumeur.</a:t>
                      </a:r>
                      <a:endParaRPr lang="fr-CH" sz="1000" dirty="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82870751"/>
                  </a:ext>
                </a:extLst>
              </a:tr>
            </a:tbl>
          </a:graphicData>
        </a:graphic>
      </p:graphicFrame>
      <p:pic>
        <p:nvPicPr>
          <p:cNvPr id="26" name="Grafik 25">
            <a:extLst>
              <a:ext uri="{FF2B5EF4-FFF2-40B4-BE49-F238E27FC236}">
                <a16:creationId xmlns:a16="http://schemas.microsoft.com/office/drawing/2014/main" id="{BAD5E5E1-1AE2-4085-9D39-95BBD37FA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4322" y="1462309"/>
            <a:ext cx="984405" cy="365101"/>
          </a:xfrm>
          <a:prstGeom prst="rect">
            <a:avLst/>
          </a:prstGeom>
        </p:spPr>
      </p:pic>
      <p:sp>
        <p:nvSpPr>
          <p:cNvPr id="2" name="Titel 1">
            <a:extLst>
              <a:ext uri="{FF2B5EF4-FFF2-40B4-BE49-F238E27FC236}">
                <a16:creationId xmlns:a16="http://schemas.microsoft.com/office/drawing/2014/main" id="{4AFC2554-E04A-4F8A-9D40-CD2CC2FF964A}"/>
              </a:ext>
            </a:extLst>
          </p:cNvPr>
          <p:cNvSpPr>
            <a:spLocks noGrp="1"/>
          </p:cNvSpPr>
          <p:nvPr>
            <p:ph type="title"/>
          </p:nvPr>
        </p:nvSpPr>
        <p:spPr/>
        <p:txBody>
          <a:bodyPr/>
          <a:lstStyle/>
          <a:p>
            <a:r>
              <a:rPr lang="fr-CH"/>
              <a:t>Recommandations selon les directives</a:t>
            </a:r>
            <a:endParaRPr lang="fr-CH" dirty="0"/>
          </a:p>
        </p:txBody>
      </p:sp>
      <p:sp>
        <p:nvSpPr>
          <p:cNvPr id="5" name="Rechteck 4">
            <a:extLst>
              <a:ext uri="{FF2B5EF4-FFF2-40B4-BE49-F238E27FC236}">
                <a16:creationId xmlns:a16="http://schemas.microsoft.com/office/drawing/2014/main" id="{8CB72897-740E-4E04-818A-CEFCF983818D}"/>
              </a:ext>
            </a:extLst>
          </p:cNvPr>
          <p:cNvSpPr/>
          <p:nvPr/>
        </p:nvSpPr>
        <p:spPr>
          <a:xfrm>
            <a:off x="803275" y="6324477"/>
            <a:ext cx="9632922" cy="415498"/>
          </a:xfrm>
          <a:prstGeom prst="rect">
            <a:avLst/>
          </a:prstGeom>
        </p:spPr>
        <p:txBody>
          <a:bodyPr wrap="square" lIns="0" tIns="0" rIns="0" bIns="0" anchor="b" anchorCtr="0">
            <a:spAutoFit/>
          </a:bodyPr>
          <a:lstStyle/>
          <a:p>
            <a:r>
              <a:rPr lang="fr-CH" sz="900" kern="0" dirty="0">
                <a:solidFill>
                  <a:srgbClr val="000000">
                    <a:lumMod val="65000"/>
                    <a:lumOff val="35000"/>
                  </a:srgbClr>
                </a:solidFill>
              </a:rPr>
              <a:t>ASCO: American Society of Clinical Oncology, CAT: Cancer Associated Thrombosis, ISTH: International Society on Thrombosis and Haemostasis, HBPM Héparine de bas poids moléculaire, ESC: European Society of Cardiology,AOD : anticoagulants oraux directs, AVK : antagoniste de la vitamine K, EP : Embolie pulmonaire, GI: gastro-intestinal</a:t>
            </a:r>
            <a:br/>
            <a:r>
              <a:rPr lang="fr-CH" sz="900" b="1" kern="0" dirty="0">
                <a:solidFill>
                  <a:srgbClr val="000000">
                    <a:lumMod val="65000"/>
                    <a:lumOff val="35000"/>
                  </a:srgbClr>
                </a:solidFill>
              </a:rPr>
              <a:t>1. </a:t>
            </a:r>
            <a:r>
              <a:rPr lang="fr-CH" sz="900" kern="0" dirty="0">
                <a:solidFill>
                  <a:srgbClr val="000000">
                    <a:lumMod val="65000"/>
                    <a:lumOff val="35000"/>
                  </a:srgbClr>
                </a:solidFill>
              </a:rPr>
              <a:t>Khorana AA et al. J Thromb Haemost 2018;16:1891–1894.</a:t>
            </a:r>
            <a:r>
              <a:rPr lang="fr-CH" sz="900" b="1" kern="0" dirty="0">
                <a:solidFill>
                  <a:srgbClr val="000000">
                    <a:lumMod val="65000"/>
                    <a:lumOff val="35000"/>
                  </a:srgbClr>
                </a:solidFill>
              </a:rPr>
              <a:t> 2. </a:t>
            </a:r>
            <a:r>
              <a:rPr lang="fr-CH" sz="900" kern="0" dirty="0">
                <a:solidFill>
                  <a:srgbClr val="000000">
                    <a:lumMod val="65000"/>
                    <a:lumOff val="35000"/>
                  </a:srgbClr>
                </a:solidFill>
              </a:rPr>
              <a:t>Key NS et al. J Clin Oncol 2019.</a:t>
            </a:r>
            <a:r>
              <a:rPr lang="fr-CH" sz="900" b="1" kern="0" dirty="0">
                <a:solidFill>
                  <a:srgbClr val="000000">
                    <a:lumMod val="65000"/>
                    <a:lumOff val="35000"/>
                  </a:srgbClr>
                </a:solidFill>
              </a:rPr>
              <a:t> 3. </a:t>
            </a:r>
            <a:r>
              <a:rPr lang="fr-CH" sz="900" kern="0" dirty="0">
                <a:solidFill>
                  <a:srgbClr val="000000">
                    <a:lumMod val="65000"/>
                    <a:lumOff val="35000"/>
                  </a:srgbClr>
                </a:solidFill>
              </a:rPr>
              <a:t>Konstantinides SV et al. Eur Heart J 2019;00:1–61.</a:t>
            </a:r>
            <a:endParaRPr lang="fr-CH" sz="900" dirty="0">
              <a:solidFill>
                <a:prstClr val="black"/>
              </a:solidFill>
            </a:endParaRPr>
          </a:p>
        </p:txBody>
      </p:sp>
      <p:pic>
        <p:nvPicPr>
          <p:cNvPr id="21" name="Picture 2">
            <a:extLst>
              <a:ext uri="{FF2B5EF4-FFF2-40B4-BE49-F238E27FC236}">
                <a16:creationId xmlns:a16="http://schemas.microsoft.com/office/drawing/2014/main" id="{DC1C2092-B128-4FE2-89D1-276E08CC50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8890" y="1530331"/>
            <a:ext cx="513972" cy="279817"/>
          </a:xfrm>
          <a:prstGeom prst="rect">
            <a:avLst/>
          </a:prstGeom>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pic>
      <p:sp>
        <p:nvSpPr>
          <p:cNvPr id="22" name="TextBox 11">
            <a:extLst>
              <a:ext uri="{FF2B5EF4-FFF2-40B4-BE49-F238E27FC236}">
                <a16:creationId xmlns:a16="http://schemas.microsoft.com/office/drawing/2014/main" id="{8ECF5715-1811-48E3-B939-9BC7C4B6D774}"/>
              </a:ext>
            </a:extLst>
          </p:cNvPr>
          <p:cNvSpPr txBox="1"/>
          <p:nvPr/>
        </p:nvSpPr>
        <p:spPr>
          <a:xfrm>
            <a:off x="2603433" y="1469470"/>
            <a:ext cx="312876" cy="279907"/>
          </a:xfrm>
          <a:prstGeom prst="rect">
            <a:avLst/>
          </a:prstGeom>
          <a:noFill/>
        </p:spPr>
        <p:txBody>
          <a:bodyPr wrap="none" lIns="120000" tIns="62400" rIns="120000" bIns="62400" rtlCol="0" anchor="ctr">
            <a:spAutoFit/>
          </a:bodyPr>
          <a:lstStyle/>
          <a:p>
            <a:r>
              <a:rPr lang="fr-CH" sz="1000" dirty="0">
                <a:solidFill>
                  <a:srgbClr val="565655"/>
                </a:solidFill>
              </a:rPr>
              <a:t>1</a:t>
            </a:r>
          </a:p>
        </p:txBody>
      </p:sp>
      <p:sp>
        <p:nvSpPr>
          <p:cNvPr id="23" name="TextBox 11">
            <a:extLst>
              <a:ext uri="{FF2B5EF4-FFF2-40B4-BE49-F238E27FC236}">
                <a16:creationId xmlns:a16="http://schemas.microsoft.com/office/drawing/2014/main" id="{DC1DE1BB-F617-4380-A7B7-1AACC725F669}"/>
              </a:ext>
            </a:extLst>
          </p:cNvPr>
          <p:cNvSpPr txBox="1"/>
          <p:nvPr/>
        </p:nvSpPr>
        <p:spPr>
          <a:xfrm>
            <a:off x="5899421" y="1469470"/>
            <a:ext cx="312876" cy="279907"/>
          </a:xfrm>
          <a:prstGeom prst="rect">
            <a:avLst/>
          </a:prstGeom>
          <a:noFill/>
        </p:spPr>
        <p:txBody>
          <a:bodyPr wrap="none" lIns="120000" tIns="62400" rIns="120000" bIns="62400" rtlCol="0" anchor="ctr">
            <a:spAutoFit/>
          </a:bodyPr>
          <a:lstStyle/>
          <a:p>
            <a:r>
              <a:rPr lang="fr-CH" sz="1000" dirty="0">
                <a:solidFill>
                  <a:srgbClr val="565655"/>
                </a:solidFill>
              </a:rPr>
              <a:t>2</a:t>
            </a:r>
          </a:p>
        </p:txBody>
      </p:sp>
      <p:sp>
        <p:nvSpPr>
          <p:cNvPr id="24" name="TextBox 11">
            <a:extLst>
              <a:ext uri="{FF2B5EF4-FFF2-40B4-BE49-F238E27FC236}">
                <a16:creationId xmlns:a16="http://schemas.microsoft.com/office/drawing/2014/main" id="{4CA7FEF0-5889-4E39-B6BA-76BED5327374}"/>
              </a:ext>
            </a:extLst>
          </p:cNvPr>
          <p:cNvSpPr txBox="1"/>
          <p:nvPr/>
        </p:nvSpPr>
        <p:spPr>
          <a:xfrm>
            <a:off x="9392289" y="1469470"/>
            <a:ext cx="312876" cy="279907"/>
          </a:xfrm>
          <a:prstGeom prst="rect">
            <a:avLst/>
          </a:prstGeom>
          <a:noFill/>
        </p:spPr>
        <p:txBody>
          <a:bodyPr wrap="none" lIns="120000" tIns="62400" rIns="120000" bIns="62400" rtlCol="0" anchor="ctr">
            <a:spAutoFit/>
          </a:bodyPr>
          <a:lstStyle/>
          <a:p>
            <a:r>
              <a:rPr lang="fr-CH" sz="1000" dirty="0">
                <a:solidFill>
                  <a:srgbClr val="565655"/>
                </a:solidFill>
              </a:rPr>
              <a:t>3</a:t>
            </a:r>
          </a:p>
        </p:txBody>
      </p:sp>
      <p:pic>
        <p:nvPicPr>
          <p:cNvPr id="25" name="Picture 4">
            <a:extLst>
              <a:ext uri="{FF2B5EF4-FFF2-40B4-BE49-F238E27FC236}">
                <a16:creationId xmlns:a16="http://schemas.microsoft.com/office/drawing/2014/main" id="{13D6C881-57E8-414F-BF26-CF14500E1D1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000"/>
          <a:stretch/>
        </p:blipFill>
        <p:spPr bwMode="auto">
          <a:xfrm>
            <a:off x="5332586" y="1551112"/>
            <a:ext cx="688204" cy="249623"/>
          </a:xfrm>
          <a:prstGeom prst="rect">
            <a:avLst/>
          </a:prstGeom>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pic>
      <p:pic>
        <p:nvPicPr>
          <p:cNvPr id="13" name="Grafik 12" descr="Ein Bild, das Person, drinnen, Wand, Kleidung enthält.&#10;&#10;Automatisch generierte Beschreibung">
            <a:extLst>
              <a:ext uri="{FF2B5EF4-FFF2-40B4-BE49-F238E27FC236}">
                <a16:creationId xmlns:a16="http://schemas.microsoft.com/office/drawing/2014/main" id="{0EC11366-5658-134F-95AB-36E71D22F3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spTree>
    <p:extLst>
      <p:ext uri="{BB962C8B-B14F-4D97-AF65-F5344CB8AC3E}">
        <p14:creationId xmlns:p14="http://schemas.microsoft.com/office/powerpoint/2010/main" val="1282877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elle 3">
            <a:extLst>
              <a:ext uri="{FF2B5EF4-FFF2-40B4-BE49-F238E27FC236}">
                <a16:creationId xmlns:a16="http://schemas.microsoft.com/office/drawing/2014/main" id="{9798D9FB-461B-0D49-A4F6-9ADE77DE0CBB}"/>
              </a:ext>
            </a:extLst>
          </p:cNvPr>
          <p:cNvGraphicFramePr>
            <a:graphicFrameLocks noGrp="1"/>
          </p:cNvGraphicFramePr>
          <p:nvPr>
            <p:extLst>
              <p:ext uri="{D42A27DB-BD31-4B8C-83A1-F6EECF244321}">
                <p14:modId xmlns:p14="http://schemas.microsoft.com/office/powerpoint/2010/main" val="2225496216"/>
              </p:ext>
            </p:extLst>
          </p:nvPr>
        </p:nvGraphicFramePr>
        <p:xfrm>
          <a:off x="803275" y="1412875"/>
          <a:ext cx="10871980" cy="4831818"/>
        </p:xfrm>
        <a:graphic>
          <a:graphicData uri="http://schemas.openxmlformats.org/drawingml/2006/table">
            <a:tbl>
              <a:tblPr firstRow="1" bandRow="1">
                <a:tableStyleId>{5C22544A-7EE6-4342-B048-85BDC9FD1C3A}</a:tableStyleId>
              </a:tblPr>
              <a:tblGrid>
                <a:gridCol w="1225361">
                  <a:extLst>
                    <a:ext uri="{9D8B030D-6E8A-4147-A177-3AD203B41FA5}">
                      <a16:colId xmlns:a16="http://schemas.microsoft.com/office/drawing/2014/main" val="1339200839"/>
                    </a:ext>
                  </a:extLst>
                </a:gridCol>
                <a:gridCol w="3013627">
                  <a:extLst>
                    <a:ext uri="{9D8B030D-6E8A-4147-A177-3AD203B41FA5}">
                      <a16:colId xmlns:a16="http://schemas.microsoft.com/office/drawing/2014/main" val="3353619540"/>
                    </a:ext>
                  </a:extLst>
                </a:gridCol>
                <a:gridCol w="3219994">
                  <a:extLst>
                    <a:ext uri="{9D8B030D-6E8A-4147-A177-3AD203B41FA5}">
                      <a16:colId xmlns:a16="http://schemas.microsoft.com/office/drawing/2014/main" val="101080807"/>
                    </a:ext>
                  </a:extLst>
                </a:gridCol>
                <a:gridCol w="3412998">
                  <a:extLst>
                    <a:ext uri="{9D8B030D-6E8A-4147-A177-3AD203B41FA5}">
                      <a16:colId xmlns:a16="http://schemas.microsoft.com/office/drawing/2014/main" val="800005273"/>
                    </a:ext>
                  </a:extLst>
                </a:gridCol>
              </a:tblGrid>
              <a:tr h="454805">
                <a:tc gridSpan="4">
                  <a:txBody>
                    <a:bodyPr/>
                    <a:lstStyle/>
                    <a:p>
                      <a:endParaRPr lang="de-DE" dirty="0"/>
                    </a:p>
                  </a:txBody>
                  <a:tcPr marT="46800" marB="46800">
                    <a:lnL w="12700" cmpd="sng">
                      <a:noFill/>
                    </a:lnL>
                    <a:lnR w="12700" cmpd="sng">
                      <a:noFill/>
                    </a:lnR>
                    <a:lnT w="12700" cap="flat" cmpd="sng" algn="ctr">
                      <a:solidFill>
                        <a:srgbClr val="565655"/>
                      </a:solidFill>
                      <a:prstDash val="solid"/>
                      <a:round/>
                      <a:headEnd type="none" w="med" len="med"/>
                      <a:tailEnd type="none" w="med" len="med"/>
                    </a:lnT>
                    <a:lnB w="12700" cap="flat" cmpd="sng" algn="ctr">
                      <a:solidFill>
                        <a:srgbClr val="5656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512069285"/>
                  </a:ext>
                </a:extLst>
              </a:tr>
              <a:tr h="3110446">
                <a:tc>
                  <a:txBody>
                    <a:bodyPr/>
                    <a:lstStyle/>
                    <a:p>
                      <a:r>
                        <a:rPr lang="en-US" sz="1000" dirty="0">
                          <a:solidFill>
                            <a:schemeClr val="tx1">
                              <a:lumMod val="65000"/>
                              <a:lumOff val="35000"/>
                            </a:schemeClr>
                          </a:solidFill>
                        </a:rPr>
                        <a:t>Choix de</a:t>
                      </a:r>
                    </a:p>
                    <a:p>
                      <a:r>
                        <a:rPr lang="en-US" sz="1000" dirty="0">
                          <a:solidFill>
                            <a:schemeClr val="tx1">
                              <a:lumMod val="65000"/>
                              <a:lumOff val="35000"/>
                            </a:schemeClr>
                          </a:solidFill>
                        </a:rPr>
                        <a:t>l’anticoagulant</a:t>
                      </a:r>
                      <a:endParaRPr lang="fr-CH" sz="1000" dirty="0"/>
                    </a:p>
                  </a:txBody>
                  <a:tcPr marT="46800" marB="46800">
                    <a:lnL w="12700" cmpd="sng">
                      <a:noFill/>
                    </a:lnL>
                    <a:lnR w="12700" cmpd="sng">
                      <a:noFill/>
                    </a:lnR>
                    <a:lnT w="12700" cap="flat" cmpd="sng" algn="ctr">
                      <a:solidFill>
                        <a:srgbClr val="565655"/>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noProof="0" dirty="0">
                          <a:solidFill>
                            <a:schemeClr val="tx1">
                              <a:lumMod val="65000"/>
                              <a:lumOff val="35000"/>
                            </a:schemeClr>
                          </a:solidFill>
                        </a:rPr>
                        <a:t>AOD (apixaban, edoxaban, rivaroxaban) de préférence pour les patients sans lésions gastro-intestinales ou gastro-œsophagiennes.* </a:t>
                      </a:r>
                    </a:p>
                    <a:p>
                      <a:endParaRPr lang="fr-CH" sz="1000" noProof="0" dirty="0">
                        <a:solidFill>
                          <a:schemeClr val="tx1">
                            <a:lumMod val="65000"/>
                            <a:lumOff val="35000"/>
                          </a:schemeClr>
                        </a:solidFill>
                      </a:endParaRPr>
                    </a:p>
                    <a:p>
                      <a:r>
                        <a:rPr lang="de-DE" sz="1000" noProof="0" dirty="0">
                          <a:solidFill>
                            <a:schemeClr val="tx1">
                              <a:lumMod val="65000"/>
                              <a:lumOff val="35000"/>
                            </a:schemeClr>
                          </a:solidFill>
                        </a:rPr>
                        <a:t>HBPM de préférence pour les patients présentant des lésions gastro-intestinales ou gastro-œsophagiennes.</a:t>
                      </a:r>
                    </a:p>
                    <a:p>
                      <a:endParaRPr lang="fr-CH" sz="1000" noProof="0" dirty="0">
                        <a:solidFill>
                          <a:schemeClr val="tx1">
                            <a:lumMod val="65000"/>
                            <a:lumOff val="35000"/>
                          </a:schemeClr>
                        </a:solidFill>
                      </a:endParaRPr>
                    </a:p>
                    <a:p>
                      <a:r>
                        <a:rPr lang="de-DE" sz="1000" noProof="0" dirty="0">
                          <a:solidFill>
                            <a:schemeClr val="tx1">
                              <a:lumMod val="65000"/>
                              <a:lumOff val="35000"/>
                            </a:schemeClr>
                          </a:solidFill>
                        </a:rPr>
                        <a:t>Les AOD sont cités pour d'autres cas cliniques tels que le manque d'efficacité des autres anticoagulants, la TIH, etc.</a:t>
                      </a:r>
                    </a:p>
                    <a:p>
                      <a:endParaRPr lang="fr-CH" sz="1000" noProof="0" dirty="0">
                        <a:solidFill>
                          <a:schemeClr val="tx1">
                            <a:lumMod val="65000"/>
                            <a:lumOff val="35000"/>
                          </a:schemeClr>
                        </a:solidFill>
                      </a:endParaRPr>
                    </a:p>
                    <a:p>
                      <a:r>
                        <a:rPr lang="de-DE" sz="1000" noProof="0" dirty="0">
                          <a:solidFill>
                            <a:schemeClr val="tx1">
                              <a:lumMod val="65000"/>
                              <a:lumOff val="35000"/>
                            </a:schemeClr>
                          </a:solidFill>
                        </a:rPr>
                        <a:t>*Risque hémorragique accru sous AOD dans</a:t>
                      </a:r>
                    </a:p>
                    <a:p>
                      <a:r>
                        <a:rPr lang="de-DE" sz="1000" noProof="0" dirty="0">
                          <a:solidFill>
                            <a:schemeClr val="tx1">
                              <a:lumMod val="65000"/>
                              <a:lumOff val="35000"/>
                            </a:schemeClr>
                          </a:solidFill>
                        </a:rPr>
                        <a:t>les tumeurs de l'estomac et les tumeurs</a:t>
                      </a:r>
                    </a:p>
                    <a:p>
                      <a:r>
                        <a:rPr lang="de-DE" sz="1000" noProof="0" dirty="0">
                          <a:solidFill>
                            <a:schemeClr val="tx1">
                              <a:lumMod val="65000"/>
                              <a:lumOff val="35000"/>
                            </a:schemeClr>
                          </a:solidFill>
                        </a:rPr>
                        <a:t>gastro-œsophagiennes</a:t>
                      </a:r>
                      <a:endParaRPr lang="fr-CH" sz="1000" noProof="0" dirty="0"/>
                    </a:p>
                  </a:txBody>
                  <a:tcPr marT="46800" marB="46800">
                    <a:lnL w="12700" cmpd="sng">
                      <a:noFill/>
                    </a:lnL>
                    <a:lnR w="12700" cmpd="sng">
                      <a:noFill/>
                    </a:lnR>
                    <a:lnT w="12700" cap="flat" cmpd="sng" algn="ctr">
                      <a:solidFill>
                        <a:srgbClr val="565655"/>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de-DE" sz="1000" noProof="0" dirty="0">
                          <a:solidFill>
                            <a:schemeClr val="tx1">
                              <a:lumMod val="65000"/>
                              <a:lumOff val="35000"/>
                            </a:schemeClr>
                          </a:solidFill>
                        </a:rPr>
                        <a:t>HBPM ou AOD* dans les 3-6 premiers mois.</a:t>
                      </a:r>
                    </a:p>
                    <a:p>
                      <a:r>
                        <a:rPr lang="de-DE" sz="1000" noProof="0" dirty="0">
                          <a:solidFill>
                            <a:schemeClr val="tx1">
                              <a:lumMod val="65000"/>
                              <a:lumOff val="35000"/>
                            </a:schemeClr>
                          </a:solidFill>
                        </a:rPr>
                        <a:t>Traitement prolongé sous HBPM ou AOD</a:t>
                      </a:r>
                    </a:p>
                    <a:p>
                      <a:r>
                        <a:rPr lang="de-DE" sz="1000" noProof="0" dirty="0">
                          <a:solidFill>
                            <a:schemeClr val="tx1">
                              <a:lumMod val="65000"/>
                              <a:lumOff val="35000"/>
                            </a:schemeClr>
                          </a:solidFill>
                        </a:rPr>
                        <a:t>(en second lieu également les AVK).</a:t>
                      </a:r>
                    </a:p>
                    <a:p>
                      <a:endParaRPr lang="fr-CH" sz="1000" noProof="0" dirty="0">
                        <a:solidFill>
                          <a:schemeClr val="tx1">
                            <a:lumMod val="65000"/>
                            <a:lumOff val="35000"/>
                          </a:schemeClr>
                        </a:solidFill>
                      </a:endParaRPr>
                    </a:p>
                    <a:p>
                      <a:r>
                        <a:rPr lang="de-DE" sz="1000" noProof="0" dirty="0">
                          <a:solidFill>
                            <a:schemeClr val="tx1">
                              <a:lumMod val="65000"/>
                              <a:lumOff val="35000"/>
                            </a:schemeClr>
                          </a:solidFill>
                        </a:rPr>
                        <a:t>Il est recommandé d'adopter une approche prudente et </a:t>
                      </a:r>
                      <a:r>
                        <a:rPr lang="de-DE" sz="1000" noProof="0">
                          <a:solidFill>
                            <a:schemeClr val="tx1">
                              <a:lumMod val="65000"/>
                              <a:lumOff val="35000"/>
                            </a:schemeClr>
                          </a:solidFill>
                        </a:rPr>
                        <a:t>qui tienne compte des complications hémorragi-ques possibles, en </a:t>
                      </a:r>
                      <a:r>
                        <a:rPr lang="de-DE" sz="1000" noProof="0" dirty="0">
                          <a:solidFill>
                            <a:schemeClr val="tx1">
                              <a:lumMod val="65000"/>
                              <a:lumOff val="35000"/>
                            </a:schemeClr>
                          </a:solidFill>
                        </a:rPr>
                        <a:t>particulier chez les patients présentant des entités tumorales gastro-intestinales ou urologiques – surtout en présences d'une tumeur ou de métastases luminales.</a:t>
                      </a:r>
                    </a:p>
                    <a:p>
                      <a:endParaRPr lang="fr-CH" sz="1000" noProof="0" dirty="0">
                        <a:solidFill>
                          <a:schemeClr val="tx1">
                            <a:lumMod val="65000"/>
                            <a:lumOff val="35000"/>
                          </a:schemeClr>
                        </a:solidFill>
                      </a:endParaRPr>
                    </a:p>
                    <a:p>
                      <a:r>
                        <a:rPr lang="de-DE" sz="1000" noProof="0" dirty="0">
                          <a:solidFill>
                            <a:schemeClr val="tx1">
                              <a:lumMod val="65000"/>
                              <a:lumOff val="35000"/>
                            </a:schemeClr>
                          </a:solidFill>
                        </a:rPr>
                        <a:t>*Données de fiabilité variable uniquement </a:t>
                      </a:r>
                      <a:r>
                        <a:rPr lang="de-DE" sz="1000" noProof="0">
                          <a:solidFill>
                            <a:schemeClr val="tx1">
                              <a:lumMod val="65000"/>
                              <a:lumOff val="35000"/>
                            </a:schemeClr>
                          </a:solidFill>
                        </a:rPr>
                        <a:t>pour les</a:t>
                      </a:r>
                      <a:br/>
                      <a:r>
                        <a:rPr lang="de-DE" sz="1000" noProof="0" dirty="0">
                          <a:solidFill>
                            <a:schemeClr val="tx1">
                              <a:lumMod val="65000"/>
                              <a:lumOff val="35000"/>
                            </a:schemeClr>
                          </a:solidFill>
                        </a:rPr>
                        <a:t>trois inhibiteurs du FXa ; après au moins 5 </a:t>
                      </a:r>
                      <a:r>
                        <a:rPr lang="de-DE" sz="1000" noProof="0">
                          <a:solidFill>
                            <a:schemeClr val="tx1">
                              <a:lumMod val="65000"/>
                              <a:lumOff val="35000"/>
                            </a:schemeClr>
                          </a:solidFill>
                        </a:rPr>
                        <a:t>jours de</a:t>
                      </a:r>
                      <a:br/>
                      <a:r>
                        <a:rPr lang="de-DE" sz="1000" noProof="0" dirty="0">
                          <a:solidFill>
                            <a:schemeClr val="tx1">
                              <a:lumMod val="65000"/>
                              <a:lumOff val="35000"/>
                            </a:schemeClr>
                          </a:solidFill>
                        </a:rPr>
                        <a:t>traitement par HBPM pour l'edoxaban, également sans anticoagulation parentérale préalable pour le rivaroxaban et l'apixaban.</a:t>
                      </a:r>
                      <a:endParaRPr lang="fr-CH" sz="1000" noProof="0" dirty="0"/>
                    </a:p>
                    <a:p>
                      <a:endParaRPr lang="fr-CH" sz="1000" noProof="0" dirty="0"/>
                    </a:p>
                  </a:txBody>
                  <a:tcPr marT="46800" marB="46800">
                    <a:lnL w="12700" cmpd="sng">
                      <a:noFill/>
                    </a:lnL>
                    <a:lnR w="12700" cmpd="sng">
                      <a:noFill/>
                    </a:lnR>
                    <a:lnT w="12700" cap="flat" cmpd="sng" algn="ctr">
                      <a:solidFill>
                        <a:srgbClr val="565655"/>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noProof="0" dirty="0">
                          <a:solidFill>
                            <a:schemeClr val="tx1">
                              <a:lumMod val="65000"/>
                              <a:lumOff val="35000"/>
                            </a:schemeClr>
                          </a:solidFill>
                        </a:rPr>
                        <a:t>Anticoagulation initiale (5-10 premiers jours) :</a:t>
                      </a:r>
                    </a:p>
                    <a:p>
                      <a:r>
                        <a:rPr lang="de-DE" sz="1000" noProof="0">
                          <a:solidFill>
                            <a:schemeClr val="tx1">
                              <a:lumMod val="65000"/>
                              <a:lumOff val="35000"/>
                            </a:schemeClr>
                          </a:solidFill>
                        </a:rPr>
                        <a:t>nvisager </a:t>
                      </a:r>
                      <a:r>
                        <a:rPr lang="de-DE" sz="1000" noProof="0" dirty="0">
                          <a:solidFill>
                            <a:schemeClr val="tx1">
                              <a:lumMod val="65000"/>
                              <a:lumOff val="35000"/>
                            </a:schemeClr>
                          </a:solidFill>
                        </a:rPr>
                        <a:t>les AOD (apixaban ou rivaroxaban) ou les HBPM.*</a:t>
                      </a:r>
                    </a:p>
                    <a:p>
                      <a:endParaRPr lang="fr-CH" sz="1000" noProof="0" dirty="0">
                        <a:solidFill>
                          <a:schemeClr val="tx1">
                            <a:lumMod val="65000"/>
                            <a:lumOff val="35000"/>
                          </a:schemeClr>
                        </a:solidFill>
                      </a:endParaRPr>
                    </a:p>
                    <a:p>
                      <a:r>
                        <a:rPr lang="de-DE" sz="1000" noProof="0" dirty="0">
                          <a:solidFill>
                            <a:schemeClr val="tx1">
                              <a:lumMod val="65000"/>
                              <a:lumOff val="35000"/>
                            </a:schemeClr>
                          </a:solidFill>
                        </a:rPr>
                        <a:t>Traitement d'entretien (3-6 premiers mois) :</a:t>
                      </a:r>
                    </a:p>
                    <a:p>
                      <a:r>
                        <a:rPr lang="de-DE" sz="1000" noProof="0" dirty="0">
                          <a:solidFill>
                            <a:schemeClr val="tx1">
                              <a:lumMod val="65000"/>
                              <a:lumOff val="35000"/>
                            </a:schemeClr>
                          </a:solidFill>
                        </a:rPr>
                        <a:t>Envisager les AOD (apixaban, edoxaban ou rivaroxaban) avant les HBPM ou les AVK*.</a:t>
                      </a:r>
                    </a:p>
                    <a:p>
                      <a:endParaRPr lang="fr-CH" sz="1000" noProof="0" dirty="0">
                        <a:solidFill>
                          <a:schemeClr val="tx1">
                            <a:lumMod val="65000"/>
                            <a:lumOff val="35000"/>
                          </a:schemeClr>
                        </a:solidFill>
                      </a:endParaRPr>
                    </a:p>
                    <a:p>
                      <a:r>
                        <a:rPr lang="de-DE" sz="1000" noProof="0" dirty="0">
                          <a:solidFill>
                            <a:schemeClr val="tx1">
                              <a:lumMod val="65000"/>
                              <a:lumOff val="35000"/>
                            </a:schemeClr>
                          </a:solidFill>
                        </a:rPr>
                        <a:t>Traitement au long cours (&gt;6 mois) :</a:t>
                      </a:r>
                    </a:p>
                    <a:p>
                      <a:r>
                        <a:rPr lang="de-DE" sz="1000" noProof="0" dirty="0">
                          <a:solidFill>
                            <a:schemeClr val="tx1">
                              <a:lumMod val="65000"/>
                              <a:lumOff val="35000"/>
                            </a:schemeClr>
                          </a:solidFill>
                        </a:rPr>
                        <a:t>Envisager les AOD </a:t>
                      </a:r>
                      <a:r>
                        <a:rPr lang="fr-CH" sz="1000" u="sng" noProof="0" dirty="0">
                          <a:solidFill>
                            <a:schemeClr val="tx1">
                              <a:lumMod val="65000"/>
                              <a:lumOff val="35000"/>
                            </a:schemeClr>
                          </a:solidFill>
                        </a:rPr>
                        <a:t>ou</a:t>
                      </a:r>
                      <a:r>
                        <a:rPr lang="de-DE" sz="1000" noProof="0" dirty="0">
                          <a:solidFill>
                            <a:schemeClr val="tx1">
                              <a:lumMod val="65000"/>
                              <a:lumOff val="35000"/>
                            </a:schemeClr>
                          </a:solidFill>
                        </a:rPr>
                        <a:t> les HBPM</a:t>
                      </a:r>
                    </a:p>
                    <a:p>
                      <a:r>
                        <a:rPr lang="de-DE" sz="1000" noProof="0" dirty="0">
                          <a:solidFill>
                            <a:schemeClr val="tx1">
                              <a:lumMod val="65000"/>
                              <a:lumOff val="35000"/>
                            </a:schemeClr>
                          </a:solidFill>
                        </a:rPr>
                        <a:t>Les AOD doivent être utilisés avec prudence chez les patients atteints de tumeurs gastro-intestinales.</a:t>
                      </a:r>
                    </a:p>
                    <a:p>
                      <a:endParaRPr lang="fr-CH" sz="1000" noProof="0" dirty="0">
                        <a:solidFill>
                          <a:schemeClr val="tx1">
                            <a:lumMod val="65000"/>
                            <a:lumOff val="35000"/>
                          </a:schemeClr>
                        </a:solidFill>
                      </a:endParaRPr>
                    </a:p>
                    <a:p>
                      <a:r>
                        <a:rPr lang="de-DE" sz="1000" noProof="0" dirty="0">
                          <a:solidFill>
                            <a:schemeClr val="tx1">
                              <a:lumMod val="65000"/>
                              <a:lumOff val="35000"/>
                            </a:schemeClr>
                          </a:solidFill>
                        </a:rPr>
                        <a:t>Le choix de l'anticoagulant doit également se baser sur les circonstances cliniques spécifiques afin de minimiser le risque après avoir soigneusement évalué le risque hémorragique, les interactions médicamenteuses possibles, la préférence du patient et la disponibilité des options thérapeutiques, y compris les considérations de coût.</a:t>
                      </a:r>
                      <a:endParaRPr lang="fr-CH" sz="1000" noProof="0" dirty="0"/>
                    </a:p>
                  </a:txBody>
                  <a:tcPr marT="46800" marB="46800">
                    <a:lnL w="12700" cmpd="sng">
                      <a:noFill/>
                    </a:lnL>
                    <a:lnR w="12700" cmpd="sng">
                      <a:noFill/>
                    </a:lnR>
                    <a:lnT w="12700" cap="flat" cmpd="sng" algn="ctr">
                      <a:solidFill>
                        <a:srgbClr val="565655"/>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590037"/>
                  </a:ext>
                </a:extLst>
              </a:tr>
              <a:tr h="1230858">
                <a:tc>
                  <a:txBody>
                    <a:bodyPr/>
                    <a:lstStyle/>
                    <a:p>
                      <a:r>
                        <a:rPr lang="en-US" sz="1000" dirty="0">
                          <a:solidFill>
                            <a:schemeClr val="tx1">
                              <a:lumMod val="65000"/>
                              <a:lumOff val="35000"/>
                            </a:schemeClr>
                          </a:solidFill>
                        </a:rPr>
                        <a:t>Durée du traitement</a:t>
                      </a:r>
                      <a:endParaRPr lang="fr-CH" sz="1000" dirty="0"/>
                    </a:p>
                  </a:txBody>
                  <a:tcPr marT="4680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noProof="0" dirty="0">
                          <a:solidFill>
                            <a:schemeClr val="tx1">
                              <a:lumMod val="65000"/>
                              <a:lumOff val="35000"/>
                            </a:schemeClr>
                          </a:solidFill>
                        </a:rPr>
                        <a:t>Minimum 3 mois. Pour les TEV ou les embolies pulmonaires non associées à un cathéter, une anticoagulation illimitée est recommandée tant que la tumeur est active, qu'un traitement antitumoral est en cours ou que des facteurs de risque de récidive persistent.</a:t>
                      </a:r>
                      <a:endParaRPr lang="fr-CH" sz="1000" noProof="0" dirty="0"/>
                    </a:p>
                  </a:txBody>
                  <a:tcPr marT="4680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de-DE" sz="1000" noProof="0" dirty="0">
                          <a:solidFill>
                            <a:schemeClr val="tx1">
                              <a:lumMod val="65000"/>
                              <a:lumOff val="35000"/>
                            </a:schemeClr>
                          </a:solidFill>
                        </a:rPr>
                        <a:t>Les HBPM ou AOD doivent être </a:t>
                      </a:r>
                      <a:r>
                        <a:rPr lang="de-DE" sz="1000" noProof="0">
                          <a:solidFill>
                            <a:schemeClr val="tx1">
                              <a:lumMod val="65000"/>
                              <a:lumOff val="35000"/>
                            </a:schemeClr>
                          </a:solidFill>
                        </a:rPr>
                        <a:t>utilisés dans </a:t>
                      </a:r>
                      <a:r>
                        <a:rPr lang="de-DE" sz="1000" noProof="0" dirty="0">
                          <a:solidFill>
                            <a:schemeClr val="tx1">
                              <a:lumMod val="65000"/>
                              <a:lumOff val="35000"/>
                            </a:schemeClr>
                          </a:solidFill>
                        </a:rPr>
                        <a:t>les 6 premiers mois. Passé ce </a:t>
                      </a:r>
                      <a:r>
                        <a:rPr lang="de-DE" sz="1000" noProof="0">
                          <a:solidFill>
                            <a:schemeClr val="tx1">
                              <a:lumMod val="65000"/>
                              <a:lumOff val="35000"/>
                            </a:schemeClr>
                          </a:solidFill>
                        </a:rPr>
                        <a:t>délai, l'arrêt </a:t>
                      </a:r>
                      <a:r>
                        <a:rPr lang="de-DE" sz="1000" noProof="0" dirty="0">
                          <a:solidFill>
                            <a:schemeClr val="tx1">
                              <a:lumMod val="65000"/>
                              <a:lumOff val="35000"/>
                            </a:schemeClr>
                          </a:solidFill>
                        </a:rPr>
                        <a:t>ou la poursuite de l'anticoagulation doit reposer sur une évaluation individuelle.</a:t>
                      </a:r>
                      <a:endParaRPr lang="fr-CH" sz="1000" noProof="0" dirty="0"/>
                    </a:p>
                  </a:txBody>
                  <a:tcPr marT="4680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noProof="0" dirty="0">
                          <a:solidFill>
                            <a:schemeClr val="tx1">
                              <a:lumMod val="65000"/>
                              <a:lumOff val="35000"/>
                            </a:schemeClr>
                          </a:solidFill>
                        </a:rPr>
                        <a:t>Il est proposé,</a:t>
                      </a:r>
                    </a:p>
                    <a:p>
                      <a:r>
                        <a:rPr lang="de-DE" sz="1000" noProof="0" dirty="0">
                          <a:solidFill>
                            <a:schemeClr val="tx1">
                              <a:lumMod val="65000"/>
                              <a:lumOff val="35000"/>
                            </a:schemeClr>
                          </a:solidFill>
                        </a:rPr>
                        <a:t>- </a:t>
                      </a:r>
                      <a:r>
                        <a:rPr lang="de-DE" sz="1000" noProof="0">
                          <a:solidFill>
                            <a:schemeClr val="tx1">
                              <a:lumMod val="65000"/>
                              <a:lumOff val="35000"/>
                            </a:schemeClr>
                          </a:solidFill>
                        </a:rPr>
                        <a:t>de préférer </a:t>
                      </a:r>
                      <a:r>
                        <a:rPr lang="de-DE" sz="1000" noProof="0" dirty="0">
                          <a:solidFill>
                            <a:schemeClr val="tx1">
                              <a:lumMod val="65000"/>
                              <a:lumOff val="35000"/>
                            </a:schemeClr>
                          </a:solidFill>
                        </a:rPr>
                        <a:t>une anticoagulation à long terme (&gt; 6 mois) au seul traitement à court terme (3-6 mois) dans le cadre de la prévention secondaire,</a:t>
                      </a:r>
                    </a:p>
                    <a:p>
                      <a:r>
                        <a:rPr lang="de-DE" sz="1000" noProof="0" dirty="0">
                          <a:solidFill>
                            <a:schemeClr val="tx1">
                              <a:lumMod val="65000"/>
                              <a:lumOff val="35000"/>
                            </a:schemeClr>
                          </a:solidFill>
                        </a:rPr>
                        <a:t>- </a:t>
                      </a:r>
                      <a:r>
                        <a:rPr lang="de-DE" sz="1000" noProof="0">
                          <a:solidFill>
                            <a:schemeClr val="tx1">
                              <a:lumMod val="65000"/>
                              <a:lumOff val="35000"/>
                            </a:schemeClr>
                          </a:solidFill>
                        </a:rPr>
                        <a:t>de préférer </a:t>
                      </a:r>
                      <a:r>
                        <a:rPr lang="de-DE" sz="1000" noProof="0" dirty="0">
                          <a:solidFill>
                            <a:schemeClr val="tx1">
                              <a:lumMod val="65000"/>
                              <a:lumOff val="35000"/>
                            </a:schemeClr>
                          </a:solidFill>
                        </a:rPr>
                        <a:t>une anticoagulation de durée indéterminée à l'arrêt de l'anticoagulation après une période définie.</a:t>
                      </a:r>
                      <a:endParaRPr lang="fr-CH" sz="1000" noProof="0" dirty="0"/>
                    </a:p>
                  </a:txBody>
                  <a:tcPr marT="4680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82870751"/>
                  </a:ext>
                </a:extLst>
              </a:tr>
            </a:tbl>
          </a:graphicData>
        </a:graphic>
      </p:graphicFrame>
      <p:sp>
        <p:nvSpPr>
          <p:cNvPr id="2" name="Titel 1">
            <a:extLst>
              <a:ext uri="{FF2B5EF4-FFF2-40B4-BE49-F238E27FC236}">
                <a16:creationId xmlns:a16="http://schemas.microsoft.com/office/drawing/2014/main" id="{4AFC2554-E04A-4F8A-9D40-CD2CC2FF964A}"/>
              </a:ext>
            </a:extLst>
          </p:cNvPr>
          <p:cNvSpPr>
            <a:spLocks noGrp="1"/>
          </p:cNvSpPr>
          <p:nvPr>
            <p:ph type="title"/>
          </p:nvPr>
        </p:nvSpPr>
        <p:spPr/>
        <p:txBody>
          <a:bodyPr/>
          <a:lstStyle/>
          <a:p>
            <a:r>
              <a:rPr lang="fr-CH"/>
              <a:t>Recommandations selon les directives</a:t>
            </a:r>
            <a:endParaRPr lang="fr-CH" dirty="0"/>
          </a:p>
        </p:txBody>
      </p:sp>
      <p:pic>
        <p:nvPicPr>
          <p:cNvPr id="7" name="Grafik 6">
            <a:extLst>
              <a:ext uri="{FF2B5EF4-FFF2-40B4-BE49-F238E27FC236}">
                <a16:creationId xmlns:a16="http://schemas.microsoft.com/office/drawing/2014/main" id="{863A7340-14DA-40F8-99A7-4C8A37C0BAD3}"/>
              </a:ext>
            </a:extLst>
          </p:cNvPr>
          <p:cNvPicPr>
            <a:picLocks noChangeAspect="1"/>
          </p:cNvPicPr>
          <p:nvPr/>
        </p:nvPicPr>
        <p:blipFill rotWithShape="1">
          <a:blip r:embed="rId2"/>
          <a:srcRect r="47845" b="78597"/>
          <a:stretch/>
        </p:blipFill>
        <p:spPr>
          <a:xfrm>
            <a:off x="5118077" y="1490917"/>
            <a:ext cx="1557043" cy="327377"/>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5D3CFB1E-445E-4704-BCB1-6F584CAEA8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3479" y="1490917"/>
            <a:ext cx="1948157" cy="308547"/>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F45B9C9E-26C6-4244-A3B5-A845AFC413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9458" y="1494197"/>
            <a:ext cx="875405" cy="301171"/>
          </a:xfrm>
          <a:prstGeom prst="rect">
            <a:avLst/>
          </a:prstGeom>
        </p:spPr>
      </p:pic>
      <p:sp>
        <p:nvSpPr>
          <p:cNvPr id="10" name="TextBox 17">
            <a:extLst>
              <a:ext uri="{FF2B5EF4-FFF2-40B4-BE49-F238E27FC236}">
                <a16:creationId xmlns:a16="http://schemas.microsoft.com/office/drawing/2014/main" id="{63EF9CEB-9916-438C-86EF-CDEB603F53B6}"/>
              </a:ext>
            </a:extLst>
          </p:cNvPr>
          <p:cNvSpPr txBox="1"/>
          <p:nvPr/>
        </p:nvSpPr>
        <p:spPr>
          <a:xfrm>
            <a:off x="2916667" y="1406693"/>
            <a:ext cx="312876" cy="279907"/>
          </a:xfrm>
          <a:prstGeom prst="rect">
            <a:avLst/>
          </a:prstGeom>
          <a:noFill/>
        </p:spPr>
        <p:txBody>
          <a:bodyPr wrap="none" lIns="120000" tIns="62400" rIns="120000" bIns="62400" rtlCol="0" anchor="ctr">
            <a:spAutoFit/>
          </a:bodyPr>
          <a:lstStyle/>
          <a:p>
            <a:r>
              <a:rPr lang="fr-CH" sz="1000" dirty="0">
                <a:solidFill>
                  <a:srgbClr val="565655"/>
                </a:solidFill>
              </a:rPr>
              <a:t>1</a:t>
            </a:r>
          </a:p>
        </p:txBody>
      </p:sp>
      <p:sp>
        <p:nvSpPr>
          <p:cNvPr id="11" name="TextBox 17">
            <a:extLst>
              <a:ext uri="{FF2B5EF4-FFF2-40B4-BE49-F238E27FC236}">
                <a16:creationId xmlns:a16="http://schemas.microsoft.com/office/drawing/2014/main" id="{F56B4FA0-D081-47E1-A728-5ED0242064EF}"/>
              </a:ext>
            </a:extLst>
          </p:cNvPr>
          <p:cNvSpPr txBox="1"/>
          <p:nvPr/>
        </p:nvSpPr>
        <p:spPr>
          <a:xfrm>
            <a:off x="6566226" y="1424289"/>
            <a:ext cx="312876" cy="279907"/>
          </a:xfrm>
          <a:prstGeom prst="rect">
            <a:avLst/>
          </a:prstGeom>
          <a:noFill/>
        </p:spPr>
        <p:txBody>
          <a:bodyPr wrap="none" lIns="120000" tIns="62400" rIns="120000" bIns="62400" rtlCol="0" anchor="ctr">
            <a:spAutoFit/>
          </a:bodyPr>
          <a:lstStyle/>
          <a:p>
            <a:r>
              <a:rPr lang="fr-CH" sz="1000" dirty="0">
                <a:solidFill>
                  <a:srgbClr val="565655"/>
                </a:solidFill>
              </a:rPr>
              <a:t>2</a:t>
            </a:r>
          </a:p>
        </p:txBody>
      </p:sp>
      <p:sp>
        <p:nvSpPr>
          <p:cNvPr id="12" name="TextBox 17">
            <a:extLst>
              <a:ext uri="{FF2B5EF4-FFF2-40B4-BE49-F238E27FC236}">
                <a16:creationId xmlns:a16="http://schemas.microsoft.com/office/drawing/2014/main" id="{2CBB751E-30FF-427B-BD98-46347A3513D1}"/>
              </a:ext>
            </a:extLst>
          </p:cNvPr>
          <p:cNvSpPr txBox="1"/>
          <p:nvPr/>
        </p:nvSpPr>
        <p:spPr>
          <a:xfrm>
            <a:off x="10261636" y="1406693"/>
            <a:ext cx="312876" cy="279907"/>
          </a:xfrm>
          <a:prstGeom prst="rect">
            <a:avLst/>
          </a:prstGeom>
          <a:noFill/>
        </p:spPr>
        <p:txBody>
          <a:bodyPr wrap="none" lIns="120000" tIns="62400" rIns="120000" bIns="62400" rtlCol="0" anchor="ctr">
            <a:spAutoFit/>
          </a:bodyPr>
          <a:lstStyle/>
          <a:p>
            <a:r>
              <a:rPr lang="fr-CH" sz="1000" dirty="0">
                <a:solidFill>
                  <a:srgbClr val="565655"/>
                </a:solidFill>
              </a:rPr>
              <a:t>3</a:t>
            </a:r>
          </a:p>
        </p:txBody>
      </p:sp>
      <p:pic>
        <p:nvPicPr>
          <p:cNvPr id="15" name="Grafik 14" descr="Ein Bild, das Person, drinnen, Wand, Kleidung enthält.&#10;&#10;Automatisch generierte Beschreibung">
            <a:extLst>
              <a:ext uri="{FF2B5EF4-FFF2-40B4-BE49-F238E27FC236}">
                <a16:creationId xmlns:a16="http://schemas.microsoft.com/office/drawing/2014/main" id="{1C391A87-53EC-44E7-8A04-C12E5F283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sp>
        <p:nvSpPr>
          <p:cNvPr id="14" name="Rechteck 13">
            <a:extLst>
              <a:ext uri="{FF2B5EF4-FFF2-40B4-BE49-F238E27FC236}">
                <a16:creationId xmlns:a16="http://schemas.microsoft.com/office/drawing/2014/main" id="{82C0968F-F47D-43F9-93CF-AFF29FC9D9A9}"/>
              </a:ext>
            </a:extLst>
          </p:cNvPr>
          <p:cNvSpPr/>
          <p:nvPr/>
        </p:nvSpPr>
        <p:spPr>
          <a:xfrm>
            <a:off x="802251" y="6317752"/>
            <a:ext cx="10837442" cy="553998"/>
          </a:xfrm>
          <a:prstGeom prst="rect">
            <a:avLst/>
          </a:prstGeom>
        </p:spPr>
        <p:txBody>
          <a:bodyPr wrap="square" lIns="0" tIns="0" rIns="0" bIns="0" anchor="b" anchorCtr="0">
            <a:spAutoFit/>
          </a:bodyPr>
          <a:lstStyle/>
          <a:p>
            <a:r>
              <a:rPr lang="fr-CH" sz="900" kern="0" dirty="0">
                <a:solidFill>
                  <a:srgbClr val="000000">
                    <a:lumMod val="65000"/>
                    <a:lumOff val="35000"/>
                  </a:srgbClr>
                </a:solidFill>
              </a:rPr>
              <a:t>CAT: Thrombose associée à une tumeur, HBPM: héparines de bas poids moléculaire, AOD: anticoagulants oraux directs, GI: gastro-intestinal</a:t>
            </a:r>
            <a:br/>
            <a:r>
              <a:rPr lang="fr-CH" sz="900" b="1" kern="0" dirty="0">
                <a:solidFill>
                  <a:srgbClr val="000000">
                    <a:lumMod val="65000"/>
                    <a:lumOff val="35000"/>
                  </a:srgbClr>
                </a:solidFill>
              </a:rPr>
              <a:t>1. </a:t>
            </a:r>
            <a:r>
              <a:rPr lang="fr-CH" sz="900" kern="0" dirty="0">
                <a:solidFill>
                  <a:srgbClr val="000000">
                    <a:lumMod val="65000"/>
                    <a:lumOff val="35000"/>
                  </a:srgbClr>
                </a:solidFill>
              </a:rPr>
              <a:t>NCCN guidelines v. 1. 2020. https://www.nccn.org/professionals/physician_gls/pdf/vte.pdf [abgerufen 22.03.2021]; </a:t>
            </a:r>
            <a:r>
              <a:rPr lang="fr-CH" sz="900" b="1" kern="0" dirty="0">
                <a:solidFill>
                  <a:srgbClr val="000000">
                    <a:lumMod val="65000"/>
                    <a:lumOff val="35000"/>
                  </a:srgbClr>
                </a:solidFill>
              </a:rPr>
              <a:t>2.</a:t>
            </a:r>
            <a:r>
              <a:rPr lang="fr-CH" sz="900" kern="0" dirty="0">
                <a:solidFill>
                  <a:srgbClr val="000000">
                    <a:lumMod val="65000"/>
                    <a:lumOff val="35000"/>
                  </a:srgbClr>
                </a:solidFill>
              </a:rPr>
              <a:t> Riess H. et al., Onkopedia-Leitlinie Venöse Thrombembolien (VTE) bei Tumorpatienten (DGHO 2020); </a:t>
            </a:r>
            <a:r>
              <a:rPr lang="fr-CH" sz="900" b="1" kern="0" dirty="0">
                <a:solidFill>
                  <a:srgbClr val="000000">
                    <a:lumMod val="65000"/>
                    <a:lumOff val="35000"/>
                  </a:srgbClr>
                </a:solidFill>
              </a:rPr>
              <a:t>3.</a:t>
            </a:r>
            <a:r>
              <a:rPr lang="fr-CH" sz="900" kern="0" dirty="0">
                <a:solidFill>
                  <a:srgbClr val="000000">
                    <a:lumMod val="65000"/>
                    <a:lumOff val="35000"/>
                  </a:srgbClr>
                </a:solidFill>
              </a:rPr>
              <a:t> Lyman GH et al, Blood Adv 2021;5(4); 927-974</a:t>
            </a:r>
          </a:p>
          <a:p>
            <a:pPr defTabSz="914400"/>
            <a:endParaRPr lang="fr-CH" sz="900" dirty="0">
              <a:solidFill>
                <a:prstClr val="black"/>
              </a:solidFill>
            </a:endParaRPr>
          </a:p>
        </p:txBody>
      </p:sp>
    </p:spTree>
    <p:extLst>
      <p:ext uri="{BB962C8B-B14F-4D97-AF65-F5344CB8AC3E}">
        <p14:creationId xmlns:p14="http://schemas.microsoft.com/office/powerpoint/2010/main" val="948837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a:extLst>
              <a:ext uri="{FF2B5EF4-FFF2-40B4-BE49-F238E27FC236}">
                <a16:creationId xmlns:a16="http://schemas.microsoft.com/office/drawing/2014/main" id="{E24362F2-0E54-40A1-9343-FEF16FFEE9A0}"/>
              </a:ext>
            </a:extLst>
          </p:cNvPr>
          <p:cNvSpPr>
            <a:spLocks noGrp="1"/>
          </p:cNvSpPr>
          <p:nvPr>
            <p:ph type="subTitle" sz="quarter" idx="1"/>
          </p:nvPr>
        </p:nvSpPr>
        <p:spPr>
          <a:xfrm>
            <a:off x="810979" y="1376774"/>
            <a:ext cx="11040533" cy="396391"/>
          </a:xfrm>
        </p:spPr>
        <p:txBody>
          <a:bodyPr/>
          <a:lstStyle/>
          <a:p>
            <a:r>
              <a:rPr lang="fr-CH"/>
              <a:t>Quels sont les avantages pour notre patiente ? </a:t>
            </a:r>
            <a:endParaRPr lang="fr-CH" dirty="0"/>
          </a:p>
        </p:txBody>
      </p:sp>
      <p:sp>
        <p:nvSpPr>
          <p:cNvPr id="2" name="Titel 1">
            <a:extLst>
              <a:ext uri="{FF2B5EF4-FFF2-40B4-BE49-F238E27FC236}">
                <a16:creationId xmlns:a16="http://schemas.microsoft.com/office/drawing/2014/main" id="{4AFC2554-E04A-4F8A-9D40-CD2CC2FF964A}"/>
              </a:ext>
            </a:extLst>
          </p:cNvPr>
          <p:cNvSpPr>
            <a:spLocks noGrp="1"/>
          </p:cNvSpPr>
          <p:nvPr>
            <p:ph type="title"/>
          </p:nvPr>
        </p:nvSpPr>
        <p:spPr/>
        <p:txBody>
          <a:bodyPr/>
          <a:lstStyle/>
          <a:p>
            <a:r>
              <a:rPr lang="fr-CH"/>
              <a:t>Conclusion</a:t>
            </a:r>
            <a:endParaRPr lang="fr-CH" dirty="0"/>
          </a:p>
        </p:txBody>
      </p:sp>
      <p:sp>
        <p:nvSpPr>
          <p:cNvPr id="8" name="Inhaltsplatzhalter 1">
            <a:extLst>
              <a:ext uri="{FF2B5EF4-FFF2-40B4-BE49-F238E27FC236}">
                <a16:creationId xmlns:a16="http://schemas.microsoft.com/office/drawing/2014/main" id="{3CEBE7D8-D28D-4617-B37A-D9AC6A873D2D}"/>
              </a:ext>
            </a:extLst>
          </p:cNvPr>
          <p:cNvSpPr>
            <a:spLocks noGrp="1"/>
          </p:cNvSpPr>
          <p:nvPr>
            <p:ph sz="quarter" idx="19"/>
          </p:nvPr>
        </p:nvSpPr>
        <p:spPr>
          <a:xfrm>
            <a:off x="811508" y="1887102"/>
            <a:ext cx="8035509" cy="4413250"/>
          </a:xfrm>
        </p:spPr>
        <p:txBody>
          <a:bodyPr/>
          <a:lstStyle/>
          <a:p>
            <a:pPr>
              <a:buClr>
                <a:srgbClr val="3961AC"/>
              </a:buClr>
            </a:pPr>
            <a:r>
              <a:rPr lang="fr-CH" dirty="0">
                <a:solidFill>
                  <a:srgbClr val="000000">
                    <a:lumMod val="65000"/>
                    <a:lumOff val="35000"/>
                  </a:srgbClr>
                </a:solidFill>
              </a:rPr>
              <a:t>Expérience complète chez les patients atteints de TEV</a:t>
            </a:r>
            <a:br/>
            <a:r>
              <a:rPr lang="fr-CH" dirty="0">
                <a:solidFill>
                  <a:srgbClr val="000000">
                    <a:lumMod val="65000"/>
                    <a:lumOff val="35000"/>
                  </a:srgbClr>
                </a:solidFill>
              </a:rPr>
              <a:t>et de cancer</a:t>
            </a:r>
          </a:p>
          <a:p>
            <a:pPr>
              <a:buClr>
                <a:srgbClr val="3961AC"/>
              </a:buClr>
            </a:pPr>
            <a:r>
              <a:rPr lang="fr-CH" dirty="0">
                <a:solidFill>
                  <a:srgbClr val="000000">
                    <a:lumMod val="65000"/>
                    <a:lumOff val="35000"/>
                  </a:srgbClr>
                </a:solidFill>
              </a:rPr>
              <a:t>Les directives recommandent l'utilisation du rivaroxaban chez les patients atteints de TEV avec une tumeur active.</a:t>
            </a:r>
          </a:p>
          <a:p>
            <a:pPr>
              <a:buClr>
                <a:srgbClr val="3961AC"/>
              </a:buClr>
            </a:pPr>
            <a:r>
              <a:rPr lang="fr-CH" dirty="0">
                <a:solidFill>
                  <a:srgbClr val="000000">
                    <a:lumMod val="65000"/>
                    <a:lumOff val="35000"/>
                  </a:srgbClr>
                </a:solidFill>
              </a:rPr>
              <a:t>Protection contre les récidives de TEV</a:t>
            </a:r>
            <a:endParaRPr lang="fr-CH" baseline="30000" dirty="0">
              <a:solidFill>
                <a:srgbClr val="000000">
                  <a:lumMod val="65000"/>
                  <a:lumOff val="35000"/>
                </a:srgbClr>
              </a:solidFill>
            </a:endParaRPr>
          </a:p>
          <a:p>
            <a:pPr>
              <a:buClr>
                <a:srgbClr val="3961AC"/>
              </a:buClr>
            </a:pPr>
            <a:r>
              <a:rPr lang="fr-CH" dirty="0">
                <a:solidFill>
                  <a:srgbClr val="000000">
                    <a:lumMod val="65000"/>
                    <a:lumOff val="35000"/>
                  </a:srgbClr>
                </a:solidFill>
              </a:rPr>
              <a:t>Faible taux d'hémorragies sévères</a:t>
            </a:r>
            <a:r>
              <a:rPr lang="fr-CH" baseline="30000" dirty="0">
                <a:solidFill>
                  <a:srgbClr val="000000">
                    <a:lumMod val="65000"/>
                    <a:lumOff val="35000"/>
                  </a:srgbClr>
                </a:solidFill>
              </a:rPr>
              <a:t>1</a:t>
            </a:r>
            <a:endParaRPr lang="fr-CH" dirty="0">
              <a:solidFill>
                <a:srgbClr val="000000">
                  <a:lumMod val="65000"/>
                  <a:lumOff val="35000"/>
                </a:srgbClr>
              </a:solidFill>
            </a:endParaRPr>
          </a:p>
          <a:p>
            <a:pPr>
              <a:buClr>
                <a:srgbClr val="3961AC"/>
              </a:buClr>
            </a:pPr>
            <a:r>
              <a:rPr lang="fr-CH" dirty="0">
                <a:solidFill>
                  <a:srgbClr val="000000">
                    <a:lumMod val="65000"/>
                    <a:lumOff val="35000"/>
                  </a:srgbClr>
                </a:solidFill>
              </a:rPr>
              <a:t>Efficacité comparable avec une meilleure qualité de vie sans contrainte supplémentaire liée aux injections</a:t>
            </a:r>
            <a:r>
              <a:rPr lang="fr-CH" baseline="30000" dirty="0">
                <a:solidFill>
                  <a:srgbClr val="000000">
                    <a:lumMod val="65000"/>
                    <a:lumOff val="35000"/>
                  </a:srgbClr>
                </a:solidFill>
              </a:rPr>
              <a:t>2</a:t>
            </a:r>
            <a:endParaRPr lang="fr-CH" dirty="0">
              <a:solidFill>
                <a:srgbClr val="000000">
                  <a:lumMod val="65000"/>
                  <a:lumOff val="35000"/>
                </a:srgbClr>
              </a:solidFill>
            </a:endParaRPr>
          </a:p>
          <a:p>
            <a:pPr marL="285750" indent="-285750">
              <a:buFont typeface="Arial" panose="020B0604020202020204" pitchFamily="34" charset="0"/>
              <a:buChar char="•"/>
            </a:pPr>
            <a:endParaRPr lang="fr-CH" dirty="0"/>
          </a:p>
          <a:p>
            <a:pPr marL="285750" indent="-285750">
              <a:buFont typeface="Arial" panose="020B0604020202020204" pitchFamily="34" charset="0"/>
              <a:buChar char="•"/>
            </a:pPr>
            <a:endParaRPr lang="fr-CH" dirty="0"/>
          </a:p>
          <a:p>
            <a:pPr marL="285750" indent="-285750">
              <a:buFont typeface="Arial" panose="020B0604020202020204" pitchFamily="34" charset="0"/>
              <a:buChar char="•"/>
            </a:pPr>
            <a:endParaRPr lang="fr-CH" dirty="0"/>
          </a:p>
        </p:txBody>
      </p:sp>
      <p:pic>
        <p:nvPicPr>
          <p:cNvPr id="12" name="Picture 4">
            <a:extLst>
              <a:ext uri="{FF2B5EF4-FFF2-40B4-BE49-F238E27FC236}">
                <a16:creationId xmlns:a16="http://schemas.microsoft.com/office/drawing/2014/main" id="{3CA78292-A41D-4A82-9BC6-3BC1F5D0941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1694" y="1454214"/>
            <a:ext cx="2532644" cy="3821208"/>
          </a:xfrm>
          <a:prstGeom prst="rect">
            <a:avLst/>
          </a:prstGeom>
        </p:spPr>
      </p:pic>
      <p:sp>
        <p:nvSpPr>
          <p:cNvPr id="13" name="Rechteck 12">
            <a:extLst>
              <a:ext uri="{FF2B5EF4-FFF2-40B4-BE49-F238E27FC236}">
                <a16:creationId xmlns:a16="http://schemas.microsoft.com/office/drawing/2014/main" id="{E039AE0E-C3E4-457A-8D66-6A8CE9A00F32}"/>
              </a:ext>
            </a:extLst>
          </p:cNvPr>
          <p:cNvSpPr/>
          <p:nvPr/>
        </p:nvSpPr>
        <p:spPr>
          <a:xfrm>
            <a:off x="9380479" y="1823854"/>
            <a:ext cx="2286000" cy="3218830"/>
          </a:xfrm>
          <a:prstGeom prst="rect">
            <a:avLst/>
          </a:prstGeom>
        </p:spPr>
        <p:txBody>
          <a:bodyPr wrap="square">
            <a:spAutoFit/>
          </a:bodyPr>
          <a:lstStyle/>
          <a:p>
            <a:pPr defTabSz="179388" fontAlgn="auto">
              <a:spcBef>
                <a:spcPts val="0"/>
              </a:spcBef>
              <a:spcAft>
                <a:spcPts val="0"/>
              </a:spcAft>
              <a:tabLst>
                <a:tab pos="0" algn="l"/>
              </a:tabLst>
            </a:pPr>
            <a:r>
              <a:rPr lang="fr-CH" sz="2000" dirty="0">
                <a:solidFill>
                  <a:srgbClr val="3961AC"/>
                </a:solidFill>
                <a:latin typeface="Arial Black" panose="020B0A04020102020204" pitchFamily="34" charset="0"/>
              </a:rPr>
              <a:t>Mathilde</a:t>
            </a:r>
          </a:p>
          <a:p>
            <a:pPr defTabSz="685783" fontAlgn="auto">
              <a:spcBef>
                <a:spcPts val="0"/>
              </a:spcBef>
              <a:spcAft>
                <a:spcPts val="0"/>
              </a:spcAft>
            </a:pPr>
            <a:r>
              <a:rPr lang="fr-CH" sz="1400" b="1" dirty="0">
                <a:solidFill>
                  <a:srgbClr val="3961AC">
                    <a:alpha val="80000"/>
                  </a:srgbClr>
                </a:solidFill>
              </a:rPr>
              <a:t>68 ans</a:t>
            </a:r>
          </a:p>
          <a:p>
            <a:pPr defTabSz="685783" fontAlgn="auto">
              <a:spcBef>
                <a:spcPts val="0"/>
              </a:spcBef>
              <a:spcAft>
                <a:spcPts val="450"/>
              </a:spcAft>
              <a:buClr>
                <a:srgbClr val="3961AC"/>
              </a:buClr>
            </a:pPr>
            <a:endParaRPr lang="fr-CH" sz="1400" dirty="0">
              <a:solidFill>
                <a:schemeClr val="tx1">
                  <a:lumMod val="65000"/>
                  <a:lumOff val="35000"/>
                </a:schemeClr>
              </a:solidFill>
            </a:endParaRPr>
          </a:p>
          <a:p>
            <a:pPr defTabSz="685783" fontAlgn="auto">
              <a:spcBef>
                <a:spcPts val="0"/>
              </a:spcBef>
              <a:spcAft>
                <a:spcPts val="450"/>
              </a:spcAft>
              <a:buClr>
                <a:srgbClr val="3961AC"/>
              </a:buClr>
            </a:pPr>
            <a:endParaRPr lang="fr-CH" sz="1400" dirty="0">
              <a:solidFill>
                <a:schemeClr val="tx1">
                  <a:lumMod val="65000"/>
                  <a:lumOff val="35000"/>
                </a:schemeClr>
              </a:solidFill>
            </a:endParaRPr>
          </a:p>
          <a:p>
            <a:pPr defTabSz="685783" fontAlgn="auto">
              <a:spcBef>
                <a:spcPts val="0"/>
              </a:spcBef>
              <a:spcAft>
                <a:spcPts val="450"/>
              </a:spcAft>
              <a:buClr>
                <a:srgbClr val="3961AC"/>
              </a:buClr>
            </a:pPr>
            <a:endParaRPr lang="fr-CH" sz="1400" dirty="0">
              <a:solidFill>
                <a:schemeClr val="tx1">
                  <a:lumMod val="65000"/>
                  <a:lumOff val="35000"/>
                </a:schemeClr>
              </a:solidFill>
            </a:endParaRPr>
          </a:p>
          <a:p>
            <a:pPr defTabSz="685783" fontAlgn="auto">
              <a:spcBef>
                <a:spcPts val="0"/>
              </a:spcBef>
              <a:spcAft>
                <a:spcPts val="450"/>
              </a:spcAft>
              <a:buClr>
                <a:srgbClr val="3961AC"/>
              </a:buClr>
            </a:pPr>
            <a:endParaRPr lang="fr-CH" sz="1400" dirty="0">
              <a:solidFill>
                <a:schemeClr val="tx1">
                  <a:lumMod val="65000"/>
                  <a:lumOff val="35000"/>
                </a:schemeClr>
              </a:solidFill>
            </a:endParaRPr>
          </a:p>
          <a:p>
            <a:pPr defTabSz="685783" fontAlgn="auto">
              <a:spcBef>
                <a:spcPts val="0"/>
              </a:spcBef>
              <a:spcAft>
                <a:spcPts val="450"/>
              </a:spcAft>
              <a:buClr>
                <a:srgbClr val="3961AC"/>
              </a:buClr>
            </a:pPr>
            <a:endParaRPr lang="fr-CH" sz="1400" dirty="0">
              <a:solidFill>
                <a:schemeClr val="tx1">
                  <a:lumMod val="65000"/>
                  <a:lumOff val="35000"/>
                </a:schemeClr>
              </a:solidFill>
            </a:endParaRPr>
          </a:p>
          <a:p>
            <a:pPr defTabSz="685783" fontAlgn="auto">
              <a:spcBef>
                <a:spcPts val="0"/>
              </a:spcBef>
              <a:spcAft>
                <a:spcPts val="450"/>
              </a:spcAft>
              <a:buClr>
                <a:srgbClr val="3961AC"/>
              </a:buClr>
            </a:pPr>
            <a:br>
              <a:rPr lang="de-DE" sz="1400" dirty="0">
                <a:solidFill>
                  <a:schemeClr val="tx1">
                    <a:lumMod val="65000"/>
                    <a:lumOff val="35000"/>
                  </a:schemeClr>
                </a:solidFill>
              </a:rPr>
            </a:br>
            <a:endParaRPr lang="fr-CH" sz="1400" dirty="0">
              <a:solidFill>
                <a:schemeClr val="tx1">
                  <a:lumMod val="65000"/>
                  <a:lumOff val="35000"/>
                </a:schemeClr>
              </a:solidFill>
            </a:endParaRPr>
          </a:p>
          <a:p>
            <a:pPr marL="214308" indent="-214308" defTabSz="685783">
              <a:spcAft>
                <a:spcPts val="450"/>
              </a:spcAft>
              <a:buClr>
                <a:srgbClr val="3961AC"/>
              </a:buClr>
              <a:buFont typeface="Wingdings" panose="05000000000000000000" pitchFamily="2" charset="2"/>
              <a:buChar char=""/>
            </a:pPr>
            <a:r>
              <a:rPr lang="fr-CH" sz="1400" dirty="0">
                <a:solidFill>
                  <a:schemeClr val="tx1">
                    <a:lumMod val="65000"/>
                    <a:lumOff val="35000"/>
                  </a:schemeClr>
                </a:solidFill>
              </a:rPr>
              <a:t>Diagnostic de cancer du sein</a:t>
            </a:r>
          </a:p>
          <a:p>
            <a:pPr marL="214308" indent="-214308" defTabSz="685783" fontAlgn="auto">
              <a:spcBef>
                <a:spcPts val="0"/>
              </a:spcBef>
              <a:spcAft>
                <a:spcPts val="450"/>
              </a:spcAft>
              <a:buClr>
                <a:srgbClr val="3961AC"/>
              </a:buClr>
              <a:buFont typeface="Wingdings" panose="05000000000000000000" pitchFamily="2" charset="2"/>
              <a:buChar char=""/>
            </a:pPr>
            <a:r>
              <a:rPr lang="fr-CH" sz="1400" dirty="0">
                <a:solidFill>
                  <a:schemeClr val="tx1">
                    <a:lumMod val="65000"/>
                    <a:lumOff val="35000"/>
                  </a:schemeClr>
                </a:solidFill>
              </a:rPr>
              <a:t>TVP symptomatique au niveau des cuisses</a:t>
            </a:r>
          </a:p>
        </p:txBody>
      </p:sp>
      <p:pic>
        <p:nvPicPr>
          <p:cNvPr id="14" name="Grafik 13" descr="Ein Bild, das Person, drinnen, Wand, Kleidung enthält.&#10;&#10;Automatisch generierte Beschreibung">
            <a:extLst>
              <a:ext uri="{FF2B5EF4-FFF2-40B4-BE49-F238E27FC236}">
                <a16:creationId xmlns:a16="http://schemas.microsoft.com/office/drawing/2014/main" id="{DA9A4737-CB3E-479D-A21B-261CA1AFC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8176" y="2516056"/>
            <a:ext cx="1499681" cy="1499681"/>
          </a:xfrm>
          <a:prstGeom prst="flowChartConnector">
            <a:avLst/>
          </a:prstGeom>
          <a:ln w="38100">
            <a:solidFill>
              <a:srgbClr val="2B4981"/>
            </a:solidFill>
          </a:ln>
        </p:spPr>
      </p:pic>
      <p:sp>
        <p:nvSpPr>
          <p:cNvPr id="9" name="Rechteck 8">
            <a:extLst>
              <a:ext uri="{FF2B5EF4-FFF2-40B4-BE49-F238E27FC236}">
                <a16:creationId xmlns:a16="http://schemas.microsoft.com/office/drawing/2014/main" id="{8EB69931-A7DE-412C-892F-D1E74312C64C}"/>
              </a:ext>
            </a:extLst>
          </p:cNvPr>
          <p:cNvSpPr/>
          <p:nvPr/>
        </p:nvSpPr>
        <p:spPr>
          <a:xfrm>
            <a:off x="803275" y="6456101"/>
            <a:ext cx="11041567" cy="276999"/>
          </a:xfrm>
          <a:prstGeom prst="rect">
            <a:avLst/>
          </a:prstGeom>
        </p:spPr>
        <p:txBody>
          <a:bodyPr wrap="square" lIns="0" tIns="0" rIns="0" bIns="0" anchor="b" anchorCtr="0">
            <a:spAutoFit/>
          </a:bodyPr>
          <a:lstStyle/>
          <a:p>
            <a:pPr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CAT= Cancer Associated Thrombosis, TVP = thrombose veineuse profonde, TEV = thromboembolie veineuse</a:t>
            </a:r>
            <a:br/>
            <a:r>
              <a:rPr lang="fr-CH" sz="900" b="1" kern="0" dirty="0">
                <a:solidFill>
                  <a:srgbClr val="000000">
                    <a:lumMod val="65000"/>
                    <a:lumOff val="35000"/>
                  </a:srgbClr>
                </a:solidFill>
              </a:rPr>
              <a:t>1. </a:t>
            </a:r>
            <a:r>
              <a:rPr lang="fr-CH" sz="900" kern="0" dirty="0">
                <a:solidFill>
                  <a:srgbClr val="000000">
                    <a:lumMod val="65000"/>
                    <a:lumOff val="35000"/>
                  </a:srgbClr>
                </a:solidFill>
              </a:rPr>
              <a:t>Young AM et al. J Clin Oncol 2018; 36(20):2017-2023. </a:t>
            </a:r>
            <a:r>
              <a:rPr lang="fr-CH" sz="900" b="1" kern="0" dirty="0">
                <a:solidFill>
                  <a:srgbClr val="000000">
                    <a:lumMod val="65000"/>
                    <a:lumOff val="35000"/>
                  </a:srgbClr>
                </a:solidFill>
              </a:rPr>
              <a:t>2. </a:t>
            </a:r>
            <a:r>
              <a:rPr lang="fr-CH" sz="900" dirty="0">
                <a:solidFill>
                  <a:srgbClr val="000000">
                    <a:lumMod val="65000"/>
                    <a:lumOff val="35000"/>
                  </a:srgbClr>
                </a:solidFill>
                <a:latin typeface="Arial" charset="0"/>
              </a:rPr>
              <a:t>Cohen AT </a:t>
            </a:r>
            <a:r>
              <a:rPr lang="fr-CH" sz="900" i="1" dirty="0">
                <a:solidFill>
                  <a:srgbClr val="000000">
                    <a:lumMod val="65000"/>
                    <a:lumOff val="35000"/>
                  </a:srgbClr>
                </a:solidFill>
                <a:latin typeface="Arial" charset="0"/>
              </a:rPr>
              <a:t>et al</a:t>
            </a:r>
            <a:r>
              <a:rPr lang="fr-CH" sz="900" dirty="0">
                <a:solidFill>
                  <a:srgbClr val="000000">
                    <a:lumMod val="65000"/>
                    <a:lumOff val="35000"/>
                  </a:srgbClr>
                </a:solidFill>
                <a:latin typeface="Arial" charset="0"/>
              </a:rPr>
              <a:t>, ESMO 2019: Poster 1774.</a:t>
            </a:r>
            <a:endParaRPr lang="fr-CH" sz="900" kern="0" dirty="0">
              <a:solidFill>
                <a:srgbClr val="000000">
                  <a:lumMod val="65000"/>
                  <a:lumOff val="35000"/>
                </a:srgbClr>
              </a:solidFill>
            </a:endParaRPr>
          </a:p>
        </p:txBody>
      </p:sp>
    </p:spTree>
    <p:extLst>
      <p:ext uri="{BB962C8B-B14F-4D97-AF65-F5344CB8AC3E}">
        <p14:creationId xmlns:p14="http://schemas.microsoft.com/office/powerpoint/2010/main" val="563218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CDECF-ACFA-44F1-BC93-BA9C99906DB0}"/>
              </a:ext>
            </a:extLst>
          </p:cNvPr>
          <p:cNvSpPr>
            <a:spLocks noGrp="1"/>
          </p:cNvSpPr>
          <p:nvPr>
            <p:ph type="title"/>
          </p:nvPr>
        </p:nvSpPr>
        <p:spPr>
          <a:xfrm>
            <a:off x="816001" y="25884"/>
            <a:ext cx="11041567" cy="984885"/>
          </a:xfrm>
        </p:spPr>
        <p:txBody>
          <a:bodyPr/>
          <a:lstStyle/>
          <a:p>
            <a:r>
              <a:rPr lang="fr-CH" dirty="0"/>
              <a:t>Comment offrir une bonne protection à vos patients avec TEV et tumeur active ?</a:t>
            </a:r>
          </a:p>
        </p:txBody>
      </p:sp>
      <p:sp>
        <p:nvSpPr>
          <p:cNvPr id="3" name="Inhaltsplatzhalter 2">
            <a:extLst>
              <a:ext uri="{FF2B5EF4-FFF2-40B4-BE49-F238E27FC236}">
                <a16:creationId xmlns:a16="http://schemas.microsoft.com/office/drawing/2014/main" id="{A0E5BF9C-7402-4771-80F8-379D0B9437CE}"/>
              </a:ext>
            </a:extLst>
          </p:cNvPr>
          <p:cNvSpPr>
            <a:spLocks noGrp="1"/>
          </p:cNvSpPr>
          <p:nvPr>
            <p:ph sz="quarter" idx="10"/>
          </p:nvPr>
        </p:nvSpPr>
        <p:spPr>
          <a:xfrm>
            <a:off x="791163" y="1384511"/>
            <a:ext cx="11042649" cy="426214"/>
          </a:xfrm>
        </p:spPr>
        <p:txBody>
          <a:bodyPr/>
          <a:lstStyle/>
          <a:p>
            <a:pPr marL="0" indent="0">
              <a:buNone/>
            </a:pPr>
            <a:r>
              <a:rPr lang="fr-CH"/>
              <a:t>Les patientes telles que Mathilde nécessitent une protection efficace. </a:t>
            </a:r>
            <a:endParaRPr lang="fr-CH" dirty="0"/>
          </a:p>
        </p:txBody>
      </p:sp>
      <p:pic>
        <p:nvPicPr>
          <p:cNvPr id="4" name="Picture 4">
            <a:extLst>
              <a:ext uri="{FF2B5EF4-FFF2-40B4-BE49-F238E27FC236}">
                <a16:creationId xmlns:a16="http://schemas.microsoft.com/office/drawing/2014/main" id="{DCAB8495-D8D5-4CAD-BB9E-EDA09B649D9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001" y="1867293"/>
            <a:ext cx="2852715" cy="4304125"/>
          </a:xfrm>
          <a:prstGeom prst="rect">
            <a:avLst/>
          </a:prstGeom>
        </p:spPr>
      </p:pic>
      <p:sp>
        <p:nvSpPr>
          <p:cNvPr id="5" name="Rechteck 4">
            <a:extLst>
              <a:ext uri="{FF2B5EF4-FFF2-40B4-BE49-F238E27FC236}">
                <a16:creationId xmlns:a16="http://schemas.microsoft.com/office/drawing/2014/main" id="{B41BCD62-64B9-4722-A49B-639ED99BDB1C}"/>
              </a:ext>
            </a:extLst>
          </p:cNvPr>
          <p:cNvSpPr/>
          <p:nvPr/>
        </p:nvSpPr>
        <p:spPr>
          <a:xfrm>
            <a:off x="979055" y="2436696"/>
            <a:ext cx="2743200" cy="3618939"/>
          </a:xfrm>
          <a:prstGeom prst="rect">
            <a:avLst/>
          </a:prstGeom>
        </p:spPr>
        <p:txBody>
          <a:bodyPr wrap="square">
            <a:spAutoFit/>
          </a:bodyPr>
          <a:lstStyle/>
          <a:p>
            <a:pPr defTabSz="179388" fontAlgn="auto">
              <a:spcBef>
                <a:spcPts val="0"/>
              </a:spcBef>
              <a:spcAft>
                <a:spcPts val="0"/>
              </a:spcAft>
              <a:tabLst>
                <a:tab pos="0" algn="l"/>
              </a:tabLst>
            </a:pPr>
            <a:r>
              <a:rPr lang="fr-CH" sz="2400" dirty="0">
                <a:solidFill>
                  <a:srgbClr val="3961AC"/>
                </a:solidFill>
                <a:latin typeface="Arial Black" panose="020B0A04020102020204" pitchFamily="34" charset="0"/>
              </a:rPr>
              <a:t>Mathilde</a:t>
            </a:r>
          </a:p>
          <a:p>
            <a:pPr defTabSz="685783" fontAlgn="auto">
              <a:spcBef>
                <a:spcPts val="0"/>
              </a:spcBef>
              <a:spcAft>
                <a:spcPts val="0"/>
              </a:spcAft>
            </a:pPr>
            <a:r>
              <a:rPr lang="fr-CH" sz="1600" b="1" dirty="0">
                <a:solidFill>
                  <a:srgbClr val="3961AC">
                    <a:alpha val="80000"/>
                  </a:srgbClr>
                </a:solidFill>
              </a:rPr>
              <a:t>68 ans</a:t>
            </a:r>
          </a:p>
          <a:p>
            <a:pPr defTabSz="685783" fontAlgn="auto">
              <a:spcBef>
                <a:spcPts val="0"/>
              </a:spcBef>
              <a:spcAft>
                <a:spcPts val="450"/>
              </a:spcAft>
              <a:buClr>
                <a:srgbClr val="3961AC"/>
              </a:buClr>
            </a:pPr>
            <a:endParaRPr lang="fr-CH" sz="1600" dirty="0">
              <a:solidFill>
                <a:schemeClr val="tx1">
                  <a:lumMod val="65000"/>
                  <a:lumOff val="35000"/>
                </a:schemeClr>
              </a:solidFill>
            </a:endParaRPr>
          </a:p>
          <a:p>
            <a:pPr defTabSz="685783" fontAlgn="auto">
              <a:spcBef>
                <a:spcPts val="0"/>
              </a:spcBef>
              <a:spcAft>
                <a:spcPts val="450"/>
              </a:spcAft>
              <a:buClr>
                <a:srgbClr val="3961AC"/>
              </a:buClr>
            </a:pPr>
            <a:endParaRPr lang="fr-CH" sz="1600" dirty="0">
              <a:solidFill>
                <a:schemeClr val="tx1">
                  <a:lumMod val="65000"/>
                  <a:lumOff val="35000"/>
                </a:schemeClr>
              </a:solidFill>
            </a:endParaRPr>
          </a:p>
          <a:p>
            <a:pPr defTabSz="685783" fontAlgn="auto">
              <a:spcBef>
                <a:spcPts val="0"/>
              </a:spcBef>
              <a:spcAft>
                <a:spcPts val="450"/>
              </a:spcAft>
              <a:buClr>
                <a:srgbClr val="3961AC"/>
              </a:buClr>
            </a:pPr>
            <a:endParaRPr lang="fr-CH" sz="1600" dirty="0">
              <a:solidFill>
                <a:schemeClr val="tx1">
                  <a:lumMod val="65000"/>
                  <a:lumOff val="35000"/>
                </a:schemeClr>
              </a:solidFill>
            </a:endParaRPr>
          </a:p>
          <a:p>
            <a:pPr defTabSz="685783" fontAlgn="auto">
              <a:spcBef>
                <a:spcPts val="0"/>
              </a:spcBef>
              <a:spcAft>
                <a:spcPts val="450"/>
              </a:spcAft>
              <a:buClr>
                <a:srgbClr val="3961AC"/>
              </a:buClr>
            </a:pPr>
            <a:endParaRPr lang="fr-CH" sz="1600" dirty="0">
              <a:solidFill>
                <a:schemeClr val="tx1">
                  <a:lumMod val="65000"/>
                  <a:lumOff val="35000"/>
                </a:schemeClr>
              </a:solidFill>
            </a:endParaRPr>
          </a:p>
          <a:p>
            <a:pPr defTabSz="685783" fontAlgn="auto">
              <a:spcBef>
                <a:spcPts val="0"/>
              </a:spcBef>
              <a:spcAft>
                <a:spcPts val="450"/>
              </a:spcAft>
              <a:buClr>
                <a:srgbClr val="3961AC"/>
              </a:buClr>
            </a:pPr>
            <a:endParaRPr lang="fr-CH" sz="1600" dirty="0">
              <a:solidFill>
                <a:schemeClr val="tx1">
                  <a:lumMod val="65000"/>
                  <a:lumOff val="35000"/>
                </a:schemeClr>
              </a:solidFill>
            </a:endParaRPr>
          </a:p>
          <a:p>
            <a:pPr defTabSz="685783" fontAlgn="auto">
              <a:spcBef>
                <a:spcPts val="0"/>
              </a:spcBef>
              <a:spcAft>
                <a:spcPts val="450"/>
              </a:spcAft>
              <a:buClr>
                <a:srgbClr val="3961AC"/>
              </a:buClr>
            </a:pPr>
            <a:br>
              <a:rPr lang="de-DE" sz="1600" dirty="0">
                <a:solidFill>
                  <a:schemeClr val="tx1">
                    <a:lumMod val="65000"/>
                    <a:lumOff val="35000"/>
                  </a:schemeClr>
                </a:solidFill>
              </a:rPr>
            </a:br>
            <a:endParaRPr lang="fr-CH" sz="1600" dirty="0">
              <a:solidFill>
                <a:schemeClr val="tx1">
                  <a:lumMod val="65000"/>
                  <a:lumOff val="35000"/>
                </a:schemeClr>
              </a:solidFill>
            </a:endParaRPr>
          </a:p>
          <a:p>
            <a:pPr marL="214308" indent="-214308" defTabSz="685783">
              <a:spcAft>
                <a:spcPts val="450"/>
              </a:spcAft>
              <a:buClr>
                <a:srgbClr val="3961AC"/>
              </a:buClr>
              <a:buFont typeface="Wingdings" panose="05000000000000000000" pitchFamily="2" charset="2"/>
              <a:buChar char=""/>
            </a:pPr>
            <a:r>
              <a:rPr lang="fr-CH" sz="1400" dirty="0">
                <a:solidFill>
                  <a:schemeClr val="tx1">
                    <a:lumMod val="65000"/>
                    <a:lumOff val="35000"/>
                  </a:schemeClr>
                </a:solidFill>
              </a:rPr>
              <a:t>Diagnostic de cancer du sein</a:t>
            </a:r>
          </a:p>
          <a:p>
            <a:pPr marL="214308" indent="-214308" defTabSz="685783" fontAlgn="auto">
              <a:spcBef>
                <a:spcPts val="0"/>
              </a:spcBef>
              <a:spcAft>
                <a:spcPts val="450"/>
              </a:spcAft>
              <a:buClr>
                <a:srgbClr val="3961AC"/>
              </a:buClr>
              <a:buFont typeface="Wingdings" panose="05000000000000000000" pitchFamily="2" charset="2"/>
              <a:buChar char=""/>
            </a:pPr>
            <a:r>
              <a:rPr lang="fr-CH" sz="1400" dirty="0">
                <a:solidFill>
                  <a:schemeClr val="tx1">
                    <a:lumMod val="65000"/>
                    <a:lumOff val="35000"/>
                  </a:schemeClr>
                </a:solidFill>
              </a:rPr>
              <a:t>TVP symptomatique au niveau des cuisses</a:t>
            </a:r>
          </a:p>
        </p:txBody>
      </p:sp>
      <p:sp>
        <p:nvSpPr>
          <p:cNvPr id="9" name="Pfeil: nach oben 8">
            <a:extLst>
              <a:ext uri="{FF2B5EF4-FFF2-40B4-BE49-F238E27FC236}">
                <a16:creationId xmlns:a16="http://schemas.microsoft.com/office/drawing/2014/main" id="{E6A51D7C-05C2-4DBE-9DEA-C11DBD6F1ACF}"/>
              </a:ext>
            </a:extLst>
          </p:cNvPr>
          <p:cNvSpPr/>
          <p:nvPr/>
        </p:nvSpPr>
        <p:spPr bwMode="auto">
          <a:xfrm>
            <a:off x="6009095" y="2441148"/>
            <a:ext cx="636343" cy="1113103"/>
          </a:xfrm>
          <a:prstGeom prst="upArrow">
            <a:avLst/>
          </a:prstGeom>
          <a:solidFill>
            <a:schemeClr val="bg2">
              <a:lumMod val="60000"/>
              <a:lumOff val="40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10" name="Textfeld 9">
            <a:extLst>
              <a:ext uri="{FF2B5EF4-FFF2-40B4-BE49-F238E27FC236}">
                <a16:creationId xmlns:a16="http://schemas.microsoft.com/office/drawing/2014/main" id="{5BFC8A5A-5E38-4DDD-8FC1-6A0A26FB1AF6}"/>
              </a:ext>
            </a:extLst>
          </p:cNvPr>
          <p:cNvSpPr txBox="1"/>
          <p:nvPr/>
        </p:nvSpPr>
        <p:spPr>
          <a:xfrm>
            <a:off x="5965358" y="2718783"/>
            <a:ext cx="1226706" cy="710067"/>
          </a:xfrm>
          <a:prstGeom prst="rect">
            <a:avLst/>
          </a:prstGeom>
          <a:noFill/>
        </p:spPr>
        <p:txBody>
          <a:bodyPr wrap="square" lIns="90000" tIns="46800" rIns="90000" bIns="46800" rtlCol="0" anchor="ctr">
            <a:spAutoFit/>
          </a:bodyPr>
          <a:lstStyle/>
          <a:p>
            <a:r>
              <a:rPr lang="fr-CH" sz="4000" b="1" dirty="0">
                <a:solidFill>
                  <a:srgbClr val="2B4981"/>
                </a:solidFill>
              </a:rPr>
              <a:t>3x</a:t>
            </a:r>
          </a:p>
        </p:txBody>
      </p:sp>
      <p:pic>
        <p:nvPicPr>
          <p:cNvPr id="15" name="Grafik 14" descr="Ein Bild, das Person, drinnen, Wand, Kleidung enthält.&#10;&#10;Automatisch generierte Beschreibung">
            <a:extLst>
              <a:ext uri="{FF2B5EF4-FFF2-40B4-BE49-F238E27FC236}">
                <a16:creationId xmlns:a16="http://schemas.microsoft.com/office/drawing/2014/main" id="{8884F6EB-20F1-41FD-8563-FA058CFED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285" y="3264093"/>
            <a:ext cx="1584740" cy="1584740"/>
          </a:xfrm>
          <a:prstGeom prst="flowChartConnector">
            <a:avLst/>
          </a:prstGeom>
          <a:ln w="38100">
            <a:solidFill>
              <a:srgbClr val="2B4981"/>
            </a:solidFill>
          </a:ln>
        </p:spPr>
      </p:pic>
      <p:sp>
        <p:nvSpPr>
          <p:cNvPr id="12" name="Rechteck 11">
            <a:extLst>
              <a:ext uri="{FF2B5EF4-FFF2-40B4-BE49-F238E27FC236}">
                <a16:creationId xmlns:a16="http://schemas.microsoft.com/office/drawing/2014/main" id="{E1B741F0-82A9-43BC-9EED-99CDFFE35C04}"/>
              </a:ext>
            </a:extLst>
          </p:cNvPr>
          <p:cNvSpPr/>
          <p:nvPr/>
        </p:nvSpPr>
        <p:spPr>
          <a:xfrm>
            <a:off x="803275" y="6412144"/>
            <a:ext cx="9000000" cy="311624"/>
          </a:xfrm>
          <a:prstGeom prst="rect">
            <a:avLst/>
          </a:prstGeom>
        </p:spPr>
        <p:txBody>
          <a:bodyPr wrap="square" lIns="0" tIns="0" rIns="0" bIns="0" anchor="b" anchorCtr="0">
            <a:spAutoFit/>
          </a:bodyPr>
          <a:lstStyle/>
          <a:p>
            <a:pPr lvl="0"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TEV = thromboembolie veineuse, TVP = thrombose veineuse profonde, AVK = antagonistes de la vitamine K, QoL = Quality of Life</a:t>
            </a:r>
          </a:p>
          <a:p>
            <a:pPr lvl="0" fontAlgn="base">
              <a:spcBef>
                <a:spcPct val="25000"/>
              </a:spcBef>
              <a:spcAft>
                <a:spcPct val="0"/>
              </a:spcAft>
              <a:buClr>
                <a:srgbClr val="3961AC"/>
              </a:buClr>
              <a:buSzPct val="80000"/>
              <a:tabLst>
                <a:tab pos="1650959" algn="l"/>
              </a:tabLst>
            </a:pPr>
            <a:r>
              <a:rPr lang="fr-CH" sz="900" b="1" kern="0" dirty="0">
                <a:solidFill>
                  <a:srgbClr val="000000">
                    <a:lumMod val="65000"/>
                    <a:lumOff val="35000"/>
                  </a:srgbClr>
                </a:solidFill>
              </a:rPr>
              <a:t>1. </a:t>
            </a:r>
            <a:r>
              <a:rPr lang="fr-CH" sz="900" kern="0" dirty="0">
                <a:solidFill>
                  <a:srgbClr val="000000">
                    <a:lumMod val="65000"/>
                    <a:lumOff val="35000"/>
                  </a:srgbClr>
                </a:solidFill>
              </a:rPr>
              <a:t>Prandoni P et al. Blood 2002;100:3484–3448. </a:t>
            </a:r>
            <a:r>
              <a:rPr lang="fr-CH" sz="900" b="1" kern="0" dirty="0">
                <a:solidFill>
                  <a:srgbClr val="000000">
                    <a:lumMod val="65000"/>
                    <a:lumOff val="35000"/>
                  </a:srgbClr>
                </a:solidFill>
              </a:rPr>
              <a:t>2.</a:t>
            </a:r>
            <a:r>
              <a:rPr lang="fr-CH" sz="900" kern="0" dirty="0">
                <a:solidFill>
                  <a:srgbClr val="000000">
                    <a:lumMod val="65000"/>
                    <a:lumOff val="35000"/>
                  </a:srgbClr>
                </a:solidFill>
              </a:rPr>
              <a:t> Khorana AA et al. Thromb Res 2010;125:490–493. </a:t>
            </a:r>
            <a:r>
              <a:rPr lang="fr-CH" sz="900" b="1" kern="0" dirty="0">
                <a:solidFill>
                  <a:srgbClr val="000000">
                    <a:lumMod val="65000"/>
                    <a:lumOff val="35000"/>
                  </a:srgbClr>
                </a:solidFill>
              </a:rPr>
              <a:t>3.</a:t>
            </a:r>
            <a:r>
              <a:rPr lang="fr-CH" sz="900" kern="0" dirty="0">
                <a:solidFill>
                  <a:srgbClr val="000000">
                    <a:lumMod val="65000"/>
                    <a:lumOff val="35000"/>
                  </a:srgbClr>
                </a:solidFill>
              </a:rPr>
              <a:t> Lloyd AJ et al. Value Health 2018;21:449–455</a:t>
            </a:r>
            <a:r>
              <a:rPr lang="fr-CH" sz="900" dirty="0"/>
              <a:t>. </a:t>
            </a:r>
            <a:endParaRPr lang="fr-CH" sz="900" kern="0" dirty="0">
              <a:solidFill>
                <a:srgbClr val="000000">
                  <a:lumMod val="65000"/>
                  <a:lumOff val="35000"/>
                </a:srgbClr>
              </a:solidFill>
            </a:endParaRPr>
          </a:p>
        </p:txBody>
      </p:sp>
      <p:pic>
        <p:nvPicPr>
          <p:cNvPr id="7" name="Grafik 6" descr="Wasser">
            <a:extLst>
              <a:ext uri="{FF2B5EF4-FFF2-40B4-BE49-F238E27FC236}">
                <a16:creationId xmlns:a16="http://schemas.microsoft.com/office/drawing/2014/main" id="{1C1F2C5D-1EF8-41B0-941D-003104BC6AD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5822" t="5330" r="8114" b="4100"/>
          <a:stretch/>
        </p:blipFill>
        <p:spPr>
          <a:xfrm>
            <a:off x="7895206" y="2390863"/>
            <a:ext cx="1042214" cy="1283516"/>
          </a:xfrm>
          <a:prstGeom prst="rect">
            <a:avLst/>
          </a:prstGeom>
        </p:spPr>
      </p:pic>
      <p:pic>
        <p:nvPicPr>
          <p:cNvPr id="14" name="Grafik 13" descr="Offene Hand">
            <a:extLst>
              <a:ext uri="{FF2B5EF4-FFF2-40B4-BE49-F238E27FC236}">
                <a16:creationId xmlns:a16="http://schemas.microsoft.com/office/drawing/2014/main" id="{98C5BCE9-D90E-4C17-86D0-489C51B410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67477" y="2935247"/>
            <a:ext cx="889929" cy="889929"/>
          </a:xfrm>
          <a:prstGeom prst="rect">
            <a:avLst/>
          </a:prstGeom>
        </p:spPr>
      </p:pic>
      <p:pic>
        <p:nvPicPr>
          <p:cNvPr id="17" name="Grafik 16" descr="Herz">
            <a:extLst>
              <a:ext uri="{FF2B5EF4-FFF2-40B4-BE49-F238E27FC236}">
                <a16:creationId xmlns:a16="http://schemas.microsoft.com/office/drawing/2014/main" id="{41501B83-742E-4FCD-ABD6-2DB26CBECC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07186" y="2409897"/>
            <a:ext cx="732408" cy="732408"/>
          </a:xfrm>
          <a:prstGeom prst="rect">
            <a:avLst/>
          </a:prstGeom>
        </p:spPr>
      </p:pic>
      <p:sp>
        <p:nvSpPr>
          <p:cNvPr id="6" name="Textfeld 5">
            <a:extLst>
              <a:ext uri="{FF2B5EF4-FFF2-40B4-BE49-F238E27FC236}">
                <a16:creationId xmlns:a16="http://schemas.microsoft.com/office/drawing/2014/main" id="{38EB67EA-FCDA-4C96-BD38-099FC74472B1}"/>
              </a:ext>
            </a:extLst>
          </p:cNvPr>
          <p:cNvSpPr txBox="1"/>
          <p:nvPr/>
        </p:nvSpPr>
        <p:spPr>
          <a:xfrm>
            <a:off x="5301309" y="3907846"/>
            <a:ext cx="2158284" cy="525401"/>
          </a:xfrm>
          <a:prstGeom prst="rect">
            <a:avLst/>
          </a:prstGeom>
          <a:noFill/>
        </p:spPr>
        <p:txBody>
          <a:bodyPr wrap="square" lIns="90000" tIns="46800" rIns="90000" bIns="46800" rtlCol="0" anchor="ctr">
            <a:spAutoFit/>
          </a:bodyPr>
          <a:lstStyle/>
          <a:p>
            <a:pPr algn="ctr"/>
            <a:r>
              <a:rPr lang="fr-CH" sz="1400" dirty="0">
                <a:solidFill>
                  <a:schemeClr val="tx1">
                    <a:lumMod val="65000"/>
                    <a:lumOff val="35000"/>
                  </a:schemeClr>
                </a:solidFill>
              </a:rPr>
              <a:t>Risque de récidive de TEV :</a:t>
            </a:r>
            <a:br/>
            <a:r>
              <a:rPr lang="fr-CH" sz="1400" dirty="0">
                <a:solidFill>
                  <a:schemeClr val="tx1">
                    <a:lumMod val="65000"/>
                    <a:lumOff val="35000"/>
                  </a:schemeClr>
                </a:solidFill>
              </a:rPr>
              <a:t>3x supérieur</a:t>
            </a:r>
            <a:r>
              <a:rPr lang="fr-CH" sz="1400" baseline="30000" dirty="0">
                <a:solidFill>
                  <a:schemeClr val="tx1">
                    <a:lumMod val="65000"/>
                    <a:lumOff val="35000"/>
                  </a:schemeClr>
                </a:solidFill>
              </a:rPr>
              <a:t>1</a:t>
            </a:r>
          </a:p>
        </p:txBody>
      </p:sp>
      <p:sp>
        <p:nvSpPr>
          <p:cNvPr id="19" name="Textfeld 18">
            <a:extLst>
              <a:ext uri="{FF2B5EF4-FFF2-40B4-BE49-F238E27FC236}">
                <a16:creationId xmlns:a16="http://schemas.microsoft.com/office/drawing/2014/main" id="{38E87A70-5662-490E-BA9D-93BB20094079}"/>
              </a:ext>
            </a:extLst>
          </p:cNvPr>
          <p:cNvSpPr txBox="1"/>
          <p:nvPr/>
        </p:nvSpPr>
        <p:spPr>
          <a:xfrm>
            <a:off x="7367186" y="3906240"/>
            <a:ext cx="2158284" cy="525401"/>
          </a:xfrm>
          <a:prstGeom prst="rect">
            <a:avLst/>
          </a:prstGeom>
          <a:noFill/>
        </p:spPr>
        <p:txBody>
          <a:bodyPr wrap="square" lIns="90000" tIns="46800" rIns="90000" bIns="46800" rtlCol="0" anchor="ctr">
            <a:spAutoFit/>
          </a:bodyPr>
          <a:lstStyle/>
          <a:p>
            <a:pPr algn="ctr"/>
            <a:r>
              <a:rPr lang="fr-CH" sz="1400" dirty="0">
                <a:solidFill>
                  <a:schemeClr val="tx1">
                    <a:lumMod val="65000"/>
                    <a:lumOff val="35000"/>
                  </a:schemeClr>
                </a:solidFill>
              </a:rPr>
              <a:t>Risque d’hémorragies sévères :</a:t>
            </a:r>
            <a:br/>
            <a:r>
              <a:rPr lang="fr-CH" sz="1400" dirty="0">
                <a:solidFill>
                  <a:schemeClr val="tx1">
                    <a:lumMod val="65000"/>
                    <a:lumOff val="35000"/>
                  </a:schemeClr>
                </a:solidFill>
              </a:rPr>
              <a:t>&gt;2x supérieur</a:t>
            </a:r>
            <a:r>
              <a:rPr lang="fr-CH" sz="1400" baseline="30000" dirty="0">
                <a:solidFill>
                  <a:schemeClr val="tx1">
                    <a:lumMod val="65000"/>
                    <a:lumOff val="35000"/>
                  </a:schemeClr>
                </a:solidFill>
              </a:rPr>
              <a:t>1</a:t>
            </a:r>
          </a:p>
        </p:txBody>
      </p:sp>
      <p:sp>
        <p:nvSpPr>
          <p:cNvPr id="23" name="Textfeld 22">
            <a:extLst>
              <a:ext uri="{FF2B5EF4-FFF2-40B4-BE49-F238E27FC236}">
                <a16:creationId xmlns:a16="http://schemas.microsoft.com/office/drawing/2014/main" id="{F59367FE-71B6-4F9B-A585-0F696C915CC5}"/>
              </a:ext>
            </a:extLst>
          </p:cNvPr>
          <p:cNvSpPr txBox="1"/>
          <p:nvPr/>
        </p:nvSpPr>
        <p:spPr>
          <a:xfrm>
            <a:off x="9525470" y="3906240"/>
            <a:ext cx="2158284" cy="525401"/>
          </a:xfrm>
          <a:prstGeom prst="rect">
            <a:avLst/>
          </a:prstGeom>
          <a:noFill/>
        </p:spPr>
        <p:txBody>
          <a:bodyPr wrap="square" lIns="90000" tIns="46800" rIns="90000" bIns="46800" rtlCol="0" anchor="ctr">
            <a:spAutoFit/>
          </a:bodyPr>
          <a:lstStyle/>
          <a:p>
            <a:pPr algn="ctr"/>
            <a:r>
              <a:rPr lang="fr-CH" sz="1400" dirty="0">
                <a:solidFill>
                  <a:schemeClr val="tx1">
                    <a:lumMod val="65000"/>
                    <a:lumOff val="35000"/>
                  </a:schemeClr>
                </a:solidFill>
              </a:rPr>
              <a:t>Les TEV réduisent la qualité de vie de manière significative</a:t>
            </a:r>
            <a:r>
              <a:rPr lang="fr-CH" sz="1400" baseline="30000" dirty="0">
                <a:solidFill>
                  <a:schemeClr val="tx1">
                    <a:lumMod val="65000"/>
                    <a:lumOff val="35000"/>
                  </a:schemeClr>
                </a:solidFill>
              </a:rPr>
              <a:t>3</a:t>
            </a:r>
          </a:p>
        </p:txBody>
      </p:sp>
      <p:sp>
        <p:nvSpPr>
          <p:cNvPr id="24" name="Textfeld 23">
            <a:extLst>
              <a:ext uri="{FF2B5EF4-FFF2-40B4-BE49-F238E27FC236}">
                <a16:creationId xmlns:a16="http://schemas.microsoft.com/office/drawing/2014/main" id="{BE8D2A96-4B11-40AB-A8F4-EAA934FD63E5}"/>
              </a:ext>
            </a:extLst>
          </p:cNvPr>
          <p:cNvSpPr txBox="1"/>
          <p:nvPr/>
        </p:nvSpPr>
        <p:spPr>
          <a:xfrm>
            <a:off x="5440810" y="5007756"/>
            <a:ext cx="3899583" cy="740845"/>
          </a:xfrm>
          <a:prstGeom prst="rect">
            <a:avLst/>
          </a:prstGeom>
          <a:noFill/>
        </p:spPr>
        <p:txBody>
          <a:bodyPr wrap="square" lIns="90000" tIns="46800" rIns="90000" bIns="46800" rtlCol="0" anchor="ctr">
            <a:spAutoFit/>
          </a:bodyPr>
          <a:lstStyle/>
          <a:p>
            <a:pPr algn="ctr"/>
            <a:r>
              <a:rPr lang="fr-CH" sz="1400" dirty="0">
                <a:solidFill>
                  <a:schemeClr val="tx1">
                    <a:lumMod val="65000"/>
                    <a:lumOff val="35000"/>
                  </a:schemeClr>
                </a:solidFill>
              </a:rPr>
              <a:t>Patients avec TEV et tumeur active vs sans tumeur sous anticoagulation par AVK </a:t>
            </a:r>
            <a:endParaRPr lang="fr-CH" sz="1400" baseline="30000" dirty="0">
              <a:solidFill>
                <a:schemeClr val="tx1">
                  <a:lumMod val="65000"/>
                  <a:lumOff val="35000"/>
                </a:schemeClr>
              </a:solidFill>
            </a:endParaRPr>
          </a:p>
        </p:txBody>
      </p:sp>
      <p:sp>
        <p:nvSpPr>
          <p:cNvPr id="13" name="Geschweifte Klammer rechts 12">
            <a:extLst>
              <a:ext uri="{FF2B5EF4-FFF2-40B4-BE49-F238E27FC236}">
                <a16:creationId xmlns:a16="http://schemas.microsoft.com/office/drawing/2014/main" id="{90D250E2-9BCB-47FB-B215-163B8D3358CA}"/>
              </a:ext>
            </a:extLst>
          </p:cNvPr>
          <p:cNvSpPr/>
          <p:nvPr/>
        </p:nvSpPr>
        <p:spPr bwMode="auto">
          <a:xfrm rot="5400000">
            <a:off x="7268967" y="3599074"/>
            <a:ext cx="243271" cy="2158285"/>
          </a:xfrm>
          <a:prstGeom prst="rightBrace">
            <a:avLst/>
          </a:prstGeom>
          <a:noFill/>
          <a:ln w="19050" cap="flat" cmpd="sng" algn="ctr">
            <a:solidFill>
              <a:srgbClr val="809ED5"/>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pPr algn="ctr"/>
            <a:endParaRPr lang="de-DE" dirty="0"/>
          </a:p>
        </p:txBody>
      </p:sp>
      <p:sp>
        <p:nvSpPr>
          <p:cNvPr id="22" name="Textfeld 21">
            <a:extLst>
              <a:ext uri="{FF2B5EF4-FFF2-40B4-BE49-F238E27FC236}">
                <a16:creationId xmlns:a16="http://schemas.microsoft.com/office/drawing/2014/main" id="{465ED3F7-A1D9-4281-BBB5-F6D2186F82D7}"/>
              </a:ext>
            </a:extLst>
          </p:cNvPr>
          <p:cNvSpPr txBox="1"/>
          <p:nvPr/>
        </p:nvSpPr>
        <p:spPr>
          <a:xfrm>
            <a:off x="7869687" y="2668619"/>
            <a:ext cx="1226706" cy="710067"/>
          </a:xfrm>
          <a:prstGeom prst="rect">
            <a:avLst/>
          </a:prstGeom>
          <a:noFill/>
        </p:spPr>
        <p:txBody>
          <a:bodyPr wrap="square" lIns="90000" tIns="46800" rIns="90000" bIns="46800" rtlCol="0" anchor="ctr">
            <a:spAutoFit/>
          </a:bodyPr>
          <a:lstStyle/>
          <a:p>
            <a:r>
              <a:rPr lang="fr-CH" sz="4000" b="1" dirty="0">
                <a:solidFill>
                  <a:srgbClr val="2B4981"/>
                </a:solidFill>
              </a:rPr>
              <a:t>&gt;2x</a:t>
            </a:r>
          </a:p>
        </p:txBody>
      </p:sp>
      <p:sp>
        <p:nvSpPr>
          <p:cNvPr id="26" name="Textfeld 25">
            <a:extLst>
              <a:ext uri="{FF2B5EF4-FFF2-40B4-BE49-F238E27FC236}">
                <a16:creationId xmlns:a16="http://schemas.microsoft.com/office/drawing/2014/main" id="{744E1647-1AFD-422F-81E8-593E9B1FC7FD}"/>
              </a:ext>
            </a:extLst>
          </p:cNvPr>
          <p:cNvSpPr txBox="1"/>
          <p:nvPr/>
        </p:nvSpPr>
        <p:spPr>
          <a:xfrm>
            <a:off x="10047170" y="2672814"/>
            <a:ext cx="1226706" cy="710067"/>
          </a:xfrm>
          <a:prstGeom prst="rect">
            <a:avLst/>
          </a:prstGeom>
          <a:noFill/>
        </p:spPr>
        <p:txBody>
          <a:bodyPr wrap="square" lIns="90000" tIns="46800" rIns="90000" bIns="46800" rtlCol="0" anchor="ctr">
            <a:spAutoFit/>
          </a:bodyPr>
          <a:lstStyle/>
          <a:p>
            <a:r>
              <a:rPr lang="fr-CH" sz="4000" b="1" dirty="0">
                <a:solidFill>
                  <a:srgbClr val="2B4981"/>
                </a:solidFill>
              </a:rPr>
              <a:t>QoL</a:t>
            </a:r>
          </a:p>
        </p:txBody>
      </p:sp>
    </p:spTree>
    <p:extLst>
      <p:ext uri="{BB962C8B-B14F-4D97-AF65-F5344CB8AC3E}">
        <p14:creationId xmlns:p14="http://schemas.microsoft.com/office/powerpoint/2010/main" val="2108137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38055D-47A9-4E92-928E-4C662ED00ECE}"/>
              </a:ext>
            </a:extLst>
          </p:cNvPr>
          <p:cNvSpPr>
            <a:spLocks noGrp="1"/>
          </p:cNvSpPr>
          <p:nvPr>
            <p:ph type="title"/>
          </p:nvPr>
        </p:nvSpPr>
        <p:spPr/>
        <p:txBody>
          <a:bodyPr/>
          <a:lstStyle/>
          <a:p>
            <a:r>
              <a:rPr lang="fr-CH"/>
              <a:t>Indications de Xarelto </a:t>
            </a:r>
            <a:endParaRPr lang="fr-CH" dirty="0"/>
          </a:p>
        </p:txBody>
      </p:sp>
      <p:sp>
        <p:nvSpPr>
          <p:cNvPr id="5" name="Rechteck 4">
            <a:extLst>
              <a:ext uri="{FF2B5EF4-FFF2-40B4-BE49-F238E27FC236}">
                <a16:creationId xmlns:a16="http://schemas.microsoft.com/office/drawing/2014/main" id="{3C22C576-01CD-46A3-B455-839D1BD206D9}"/>
              </a:ext>
            </a:extLst>
          </p:cNvPr>
          <p:cNvSpPr/>
          <p:nvPr/>
        </p:nvSpPr>
        <p:spPr>
          <a:xfrm>
            <a:off x="803276" y="6284124"/>
            <a:ext cx="9585134" cy="450123"/>
          </a:xfrm>
          <a:prstGeom prst="rect">
            <a:avLst/>
          </a:prstGeom>
        </p:spPr>
        <p:txBody>
          <a:bodyPr wrap="square" lIns="0" tIns="0" rIns="0" bIns="0" anchor="b" anchorCtr="0">
            <a:spAutoFit/>
          </a:bodyPr>
          <a:lstStyle/>
          <a:p>
            <a:pPr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*Nouveau-nés, enfants en bas âge, enfants et adolescents de moins de 18 ans</a:t>
            </a:r>
            <a:br/>
            <a:r>
              <a:rPr lang="fr-CH" sz="900" kern="0" dirty="0">
                <a:solidFill>
                  <a:srgbClr val="000000">
                    <a:lumMod val="65000"/>
                    <a:lumOff val="35000"/>
                  </a:srgbClr>
                </a:solidFill>
              </a:rPr>
              <a:t>#(AVC, infarctus du myocarde et décès d’origine cardiovasculaire)</a:t>
            </a:r>
          </a:p>
          <a:p>
            <a:pPr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Information professionnelle Xarelto Suisse, www.swissmedic.ch, </a:t>
            </a:r>
          </a:p>
        </p:txBody>
      </p:sp>
      <p:pic>
        <p:nvPicPr>
          <p:cNvPr id="4" name="Grafik 3">
            <a:extLst>
              <a:ext uri="{FF2B5EF4-FFF2-40B4-BE49-F238E27FC236}">
                <a16:creationId xmlns:a16="http://schemas.microsoft.com/office/drawing/2014/main" id="{239DD3AE-52A7-E546-B16B-769A299142E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322" t="14015" r="69762" b="59481"/>
          <a:stretch/>
        </p:blipFill>
        <p:spPr>
          <a:xfrm>
            <a:off x="677114" y="4891069"/>
            <a:ext cx="1258354" cy="818645"/>
          </a:xfrm>
          <a:prstGeom prst="rect">
            <a:avLst/>
          </a:prstGeom>
        </p:spPr>
      </p:pic>
      <p:pic>
        <p:nvPicPr>
          <p:cNvPr id="7" name="Grafik 6">
            <a:extLst>
              <a:ext uri="{FF2B5EF4-FFF2-40B4-BE49-F238E27FC236}">
                <a16:creationId xmlns:a16="http://schemas.microsoft.com/office/drawing/2014/main" id="{B3C1005C-C57D-D742-915C-DD03D0C7D80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917" t="48148" r="70624" b="25926"/>
          <a:stretch/>
        </p:blipFill>
        <p:spPr>
          <a:xfrm>
            <a:off x="711867" y="3126158"/>
            <a:ext cx="1178277" cy="800771"/>
          </a:xfrm>
          <a:prstGeom prst="rect">
            <a:avLst/>
          </a:prstGeom>
        </p:spPr>
      </p:pic>
      <p:pic>
        <p:nvPicPr>
          <p:cNvPr id="9" name="Grafik 8">
            <a:extLst>
              <a:ext uri="{FF2B5EF4-FFF2-40B4-BE49-F238E27FC236}">
                <a16:creationId xmlns:a16="http://schemas.microsoft.com/office/drawing/2014/main" id="{5082D8A8-217A-C64E-BA88-4DC3115CB99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5820" t="11852" r="47591" b="59629"/>
          <a:stretch/>
        </p:blipFill>
        <p:spPr>
          <a:xfrm>
            <a:off x="1059689" y="3978506"/>
            <a:ext cx="910876" cy="880847"/>
          </a:xfrm>
          <a:prstGeom prst="rect">
            <a:avLst/>
          </a:prstGeom>
        </p:spPr>
      </p:pic>
      <p:pic>
        <p:nvPicPr>
          <p:cNvPr id="11" name="Grafik 10">
            <a:extLst>
              <a:ext uri="{FF2B5EF4-FFF2-40B4-BE49-F238E27FC236}">
                <a16:creationId xmlns:a16="http://schemas.microsoft.com/office/drawing/2014/main" id="{5B65F95E-CBE9-DB4F-ADA4-5F966CF69A0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8126" t="12222" r="25624" b="60371"/>
          <a:stretch/>
        </p:blipFill>
        <p:spPr>
          <a:xfrm>
            <a:off x="1098995" y="1350963"/>
            <a:ext cx="892287" cy="846529"/>
          </a:xfrm>
          <a:prstGeom prst="rect">
            <a:avLst/>
          </a:prstGeom>
        </p:spPr>
      </p:pic>
      <p:pic>
        <p:nvPicPr>
          <p:cNvPr id="14" name="Grafik 13">
            <a:extLst>
              <a:ext uri="{FF2B5EF4-FFF2-40B4-BE49-F238E27FC236}">
                <a16:creationId xmlns:a16="http://schemas.microsoft.com/office/drawing/2014/main" id="{8DE9A074-1E17-DA4B-861E-666AB1DE184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7917" t="13333" r="7291" b="60000"/>
          <a:stretch/>
        </p:blipFill>
        <p:spPr>
          <a:xfrm>
            <a:off x="1098995" y="2247566"/>
            <a:ext cx="812210" cy="823649"/>
          </a:xfrm>
          <a:prstGeom prst="rect">
            <a:avLst/>
          </a:prstGeom>
        </p:spPr>
      </p:pic>
      <p:sp>
        <p:nvSpPr>
          <p:cNvPr id="17" name="Content Placeholder 9">
            <a:extLst>
              <a:ext uri="{FF2B5EF4-FFF2-40B4-BE49-F238E27FC236}">
                <a16:creationId xmlns:a16="http://schemas.microsoft.com/office/drawing/2014/main" id="{EC8B23B0-38C2-534F-93A7-61FB4E0B819B}"/>
              </a:ext>
            </a:extLst>
          </p:cNvPr>
          <p:cNvSpPr txBox="1">
            <a:spLocks/>
          </p:cNvSpPr>
          <p:nvPr/>
        </p:nvSpPr>
        <p:spPr>
          <a:xfrm>
            <a:off x="2057931" y="1596942"/>
            <a:ext cx="6233582" cy="406400"/>
          </a:xfrm>
          <a:prstGeom prst="rect">
            <a:avLst/>
          </a:prstGeom>
        </p:spPr>
        <p:txBody>
          <a:bodyPr/>
          <a:lst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a:lstStyle>
          <a:p>
            <a:pPr marL="0" lvl="0" indent="0">
              <a:buNone/>
            </a:pPr>
            <a:r>
              <a:rPr lang="fr-CH" sz="1600" dirty="0"/>
              <a:t>Prévention des AVC et prévention des embolies systémiques en présence de fibrillation auriculaire non valvulaire (FAnv)</a:t>
            </a:r>
          </a:p>
        </p:txBody>
      </p:sp>
      <p:sp>
        <p:nvSpPr>
          <p:cNvPr id="18" name="Content Placeholder 9">
            <a:extLst>
              <a:ext uri="{FF2B5EF4-FFF2-40B4-BE49-F238E27FC236}">
                <a16:creationId xmlns:a16="http://schemas.microsoft.com/office/drawing/2014/main" id="{F321DF32-F107-1347-802A-61CF17AA9DA0}"/>
              </a:ext>
            </a:extLst>
          </p:cNvPr>
          <p:cNvSpPr txBox="1">
            <a:spLocks/>
          </p:cNvSpPr>
          <p:nvPr/>
        </p:nvSpPr>
        <p:spPr>
          <a:xfrm>
            <a:off x="2057930" y="2370972"/>
            <a:ext cx="7951257" cy="596900"/>
          </a:xfrm>
          <a:prstGeom prst="rect">
            <a:avLst/>
          </a:prstGeom>
        </p:spPr>
        <p:txBody>
          <a:bodyPr/>
          <a:lst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a:lstStyle>
          <a:p>
            <a:pPr marL="0" lvl="0" indent="0">
              <a:buNone/>
            </a:pPr>
            <a:r>
              <a:rPr lang="fr-CH" sz="1600" dirty="0"/>
              <a:t>Traitement des TEV après anticoagulation initiale par voie parentérale pour la prévention des récidives de TEV dans la population pédiatrique*</a:t>
            </a:r>
          </a:p>
        </p:txBody>
      </p:sp>
      <p:sp>
        <p:nvSpPr>
          <p:cNvPr id="19" name="Content Placeholder 9">
            <a:extLst>
              <a:ext uri="{FF2B5EF4-FFF2-40B4-BE49-F238E27FC236}">
                <a16:creationId xmlns:a16="http://schemas.microsoft.com/office/drawing/2014/main" id="{79F991A6-70B1-EA49-93FC-3CB9B74A377B}"/>
              </a:ext>
            </a:extLst>
          </p:cNvPr>
          <p:cNvSpPr txBox="1">
            <a:spLocks/>
          </p:cNvSpPr>
          <p:nvPr/>
        </p:nvSpPr>
        <p:spPr>
          <a:xfrm>
            <a:off x="2057930" y="3365450"/>
            <a:ext cx="7951257" cy="596900"/>
          </a:xfrm>
          <a:prstGeom prst="rect">
            <a:avLst/>
          </a:prstGeom>
        </p:spPr>
        <p:txBody>
          <a:bodyPr/>
          <a:lst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a:lstStyle>
          <a:p>
            <a:pPr marL="0" lvl="0" indent="0">
              <a:buNone/>
            </a:pPr>
            <a:r>
              <a:rPr lang="fr-CH" sz="1600" dirty="0"/>
              <a:t>Traitement des TVP et des EP, et prévention des récidives de TVP et d’EP</a:t>
            </a:r>
          </a:p>
        </p:txBody>
      </p:sp>
      <p:sp>
        <p:nvSpPr>
          <p:cNvPr id="20" name="Content Placeholder 9">
            <a:extLst>
              <a:ext uri="{FF2B5EF4-FFF2-40B4-BE49-F238E27FC236}">
                <a16:creationId xmlns:a16="http://schemas.microsoft.com/office/drawing/2014/main" id="{831A83C9-8BC8-4A4F-B0E1-EE488D35E079}"/>
              </a:ext>
            </a:extLst>
          </p:cNvPr>
          <p:cNvSpPr txBox="1">
            <a:spLocks/>
          </p:cNvSpPr>
          <p:nvPr/>
        </p:nvSpPr>
        <p:spPr>
          <a:xfrm>
            <a:off x="2057930" y="4106595"/>
            <a:ext cx="7951257" cy="596900"/>
          </a:xfrm>
          <a:prstGeom prst="rect">
            <a:avLst/>
          </a:prstGeom>
        </p:spPr>
        <p:txBody>
          <a:bodyPr/>
          <a:lst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a:lstStyle>
          <a:p>
            <a:pPr marL="0" lvl="0" indent="0">
              <a:buNone/>
            </a:pPr>
            <a:r>
              <a:rPr lang="fr-CH" sz="1600" dirty="0"/>
              <a:t>Prévention des thromboses en cas d’interventions orthopédiques majeures des membres inférieurs telles que prothèses de hanche et du genou </a:t>
            </a:r>
          </a:p>
        </p:txBody>
      </p:sp>
      <p:sp>
        <p:nvSpPr>
          <p:cNvPr id="21" name="Content Placeholder 9">
            <a:extLst>
              <a:ext uri="{FF2B5EF4-FFF2-40B4-BE49-F238E27FC236}">
                <a16:creationId xmlns:a16="http://schemas.microsoft.com/office/drawing/2014/main" id="{BA5D1889-D4FB-9C42-9C83-5DB8DF6C29A4}"/>
              </a:ext>
            </a:extLst>
          </p:cNvPr>
          <p:cNvSpPr txBox="1">
            <a:spLocks/>
          </p:cNvSpPr>
          <p:nvPr/>
        </p:nvSpPr>
        <p:spPr>
          <a:xfrm>
            <a:off x="2057930" y="4884638"/>
            <a:ext cx="7951257" cy="1054150"/>
          </a:xfrm>
          <a:prstGeom prst="rect">
            <a:avLst/>
          </a:prstGeom>
        </p:spPr>
        <p:txBody>
          <a:bodyPr/>
          <a:lst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a:lstStyle>
          <a:p>
            <a:pPr marL="0" lvl="0" indent="0">
              <a:buNone/>
            </a:pPr>
            <a:r>
              <a:rPr lang="fr-CH" sz="1600" dirty="0"/>
              <a:t>Xarelto vascular en association avec de l’acide acétylsalicylique (AAS) en prévention des événements athérothrombotiques graves</a:t>
            </a:r>
            <a:r>
              <a:rPr lang="fr-CH" sz="1600" baseline="30000" dirty="0"/>
              <a:t>#</a:t>
            </a:r>
            <a:r>
              <a:rPr lang="fr-CH" sz="1600" dirty="0"/>
              <a:t> chez les patients avec maladie coronarienne ou artériopathie périphérique et présentant un risque élevé d’événements ischémiques.</a:t>
            </a:r>
          </a:p>
        </p:txBody>
      </p:sp>
    </p:spTree>
    <p:extLst>
      <p:ext uri="{BB962C8B-B14F-4D97-AF65-F5344CB8AC3E}">
        <p14:creationId xmlns:p14="http://schemas.microsoft.com/office/powerpoint/2010/main" val="861661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38055D-47A9-4E92-928E-4C662ED00ECE}"/>
              </a:ext>
            </a:extLst>
          </p:cNvPr>
          <p:cNvSpPr>
            <a:spLocks noGrp="1"/>
          </p:cNvSpPr>
          <p:nvPr>
            <p:ph type="title"/>
          </p:nvPr>
        </p:nvSpPr>
        <p:spPr/>
        <p:txBody>
          <a:bodyPr/>
          <a:lstStyle/>
          <a:p>
            <a:r>
              <a:rPr lang="fr-CH"/>
              <a:t>Références</a:t>
            </a:r>
            <a:endParaRPr lang="fr-CH" dirty="0"/>
          </a:p>
        </p:txBody>
      </p:sp>
      <p:sp>
        <p:nvSpPr>
          <p:cNvPr id="3" name="Inhaltsplatzhalter 2">
            <a:extLst>
              <a:ext uri="{FF2B5EF4-FFF2-40B4-BE49-F238E27FC236}">
                <a16:creationId xmlns:a16="http://schemas.microsoft.com/office/drawing/2014/main" id="{7481AD01-B2F3-412A-BC4C-8242CF5F9C41}"/>
              </a:ext>
            </a:extLst>
          </p:cNvPr>
          <p:cNvSpPr>
            <a:spLocks noGrp="1"/>
          </p:cNvSpPr>
          <p:nvPr>
            <p:ph sz="quarter" idx="10"/>
          </p:nvPr>
        </p:nvSpPr>
        <p:spPr>
          <a:xfrm>
            <a:off x="949110" y="1412875"/>
            <a:ext cx="11042649" cy="5097734"/>
          </a:xfrm>
        </p:spPr>
        <p:txBody>
          <a:bodyPr/>
          <a:lstStyle/>
          <a:p>
            <a:r>
              <a:rPr lang="fr-CH" sz="900" dirty="0">
                <a:solidFill>
                  <a:srgbClr val="565655"/>
                </a:solidFill>
              </a:rPr>
              <a:t>Information professionnelle Xarelto/ Xarelto junior Suisse, </a:t>
            </a:r>
            <a:r>
              <a:rPr lang="fr-CH" sz="900" dirty="0">
                <a:solidFill>
                  <a:srgbClr val="565655"/>
                </a:solidFill>
                <a:hlinkClick r:id="rId2"/>
              </a:rPr>
              <a:t>www.swissmedicinfo.ch</a:t>
            </a:r>
            <a:r>
              <a:rPr lang="fr-CH" sz="900" dirty="0">
                <a:solidFill>
                  <a:srgbClr val="565655"/>
                </a:solidFill>
              </a:rPr>
              <a:t>.</a:t>
            </a:r>
          </a:p>
          <a:p>
            <a:r>
              <a:rPr lang="fr-CH" sz="900" dirty="0">
                <a:solidFill>
                  <a:srgbClr val="565655"/>
                </a:solidFill>
              </a:rPr>
              <a:t>Moussa SA et al. Anticoagulants in Thrombosis and Cancer:The Missing Link. Expert Rev </a:t>
            </a:r>
            <a:r>
              <a:rPr lang="fr-CH" sz="900" dirty="0" err="1">
                <a:solidFill>
                  <a:srgbClr val="565655"/>
                </a:solidFill>
              </a:rPr>
              <a:t>Cardiovasc</a:t>
            </a:r>
            <a:r>
              <a:rPr lang="fr-CH" sz="900" dirty="0">
                <a:solidFill>
                  <a:srgbClr val="565655"/>
                </a:solidFill>
              </a:rPr>
              <a:t> </a:t>
            </a:r>
            <a:r>
              <a:rPr lang="fr-CH" sz="900" dirty="0" err="1">
                <a:solidFill>
                  <a:srgbClr val="565655"/>
                </a:solidFill>
              </a:rPr>
              <a:t>Ther</a:t>
            </a:r>
            <a:r>
              <a:rPr lang="fr-CH" sz="900" dirty="0">
                <a:solidFill>
                  <a:srgbClr val="565655"/>
                </a:solidFill>
              </a:rPr>
              <a:t> 2003;1(2):283-91.  </a:t>
            </a:r>
          </a:p>
          <a:p>
            <a:r>
              <a:rPr lang="fr-CH" sz="900" dirty="0">
                <a:solidFill>
                  <a:srgbClr val="565655"/>
                </a:solidFill>
              </a:rPr>
              <a:t>Lyman GH Venous Thromboembolism in the Patient with Cancer: Focus on Burden of Disease and Benefits of Thromboprophylaxis. Cancer 2011;117(7):1334-49.</a:t>
            </a:r>
          </a:p>
          <a:p>
            <a:r>
              <a:rPr lang="fr-CH" sz="900" dirty="0">
                <a:solidFill>
                  <a:srgbClr val="565655"/>
                </a:solidFill>
              </a:rPr>
              <a:t>Barsam SJ et al. Anticoagulation for prevention and treatment of cancer-related venous thromboembolism. J Haem 2013; 161:764-777</a:t>
            </a:r>
          </a:p>
          <a:p>
            <a:r>
              <a:rPr lang="fr-CH" sz="900" dirty="0">
                <a:solidFill>
                  <a:srgbClr val="565655"/>
                </a:solidFill>
              </a:rPr>
              <a:t>Cohen AT et al. Epidemiology of first and recurrent venous thromboembolism in  patients with active cancer. Thromb Haemost 2017;117(1):57-65.</a:t>
            </a:r>
          </a:p>
          <a:p>
            <a:r>
              <a:rPr lang="fr-CH" altLang="en-US" sz="900" dirty="0">
                <a:solidFill>
                  <a:srgbClr val="565655"/>
                </a:solidFill>
              </a:rPr>
              <a:t>Khorana AA et al, Thromboembolism is a leading cause of death in cancer patients receiving outpatient chemotherapy. J </a:t>
            </a:r>
            <a:r>
              <a:rPr lang="fr-CH" altLang="en-US" sz="900" dirty="0" err="1">
                <a:solidFill>
                  <a:srgbClr val="565655"/>
                </a:solidFill>
              </a:rPr>
              <a:t>Thromb</a:t>
            </a:r>
            <a:r>
              <a:rPr lang="fr-CH" altLang="en-US" sz="900" dirty="0">
                <a:solidFill>
                  <a:srgbClr val="565655"/>
                </a:solidFill>
              </a:rPr>
              <a:t> </a:t>
            </a:r>
            <a:r>
              <a:rPr lang="fr-CH" altLang="en-US" sz="900" dirty="0" err="1">
                <a:solidFill>
                  <a:srgbClr val="565655"/>
                </a:solidFill>
              </a:rPr>
              <a:t>Haemost</a:t>
            </a:r>
            <a:r>
              <a:rPr lang="fr-CH" altLang="en-US" sz="900" dirty="0">
                <a:solidFill>
                  <a:srgbClr val="565655"/>
                </a:solidFill>
              </a:rPr>
              <a:t> 2007;5:632–634</a:t>
            </a:r>
            <a:endParaRPr lang="fr-CH" sz="900" dirty="0">
              <a:solidFill>
                <a:srgbClr val="565655"/>
              </a:solidFill>
            </a:endParaRPr>
          </a:p>
          <a:p>
            <a:r>
              <a:rPr lang="fr-CH" sz="900" dirty="0">
                <a:solidFill>
                  <a:srgbClr val="565655"/>
                </a:solidFill>
              </a:rPr>
              <a:t>Prandoni P et al. Recurrent venous thromboembolism and bleeding complications during anticoagulant treatment in patients with cancer and venous thrombosis. Blood 2002;100:3484–3448</a:t>
            </a:r>
          </a:p>
          <a:p>
            <a:r>
              <a:rPr lang="fr-CH" sz="900" dirty="0">
                <a:solidFill>
                  <a:srgbClr val="565655"/>
                </a:solidFill>
              </a:rPr>
              <a:t>Khorana AA et al. Venous thromboembolism and prognosis in cancer. Thromb Res 2010;125:490–493</a:t>
            </a:r>
          </a:p>
          <a:p>
            <a:r>
              <a:rPr lang="fr-CH" sz="900" dirty="0">
                <a:solidFill>
                  <a:srgbClr val="565655"/>
                </a:solidFill>
              </a:rPr>
              <a:t>Lloyd AJ et al. What Impact Does Venous Thromboembolism and Bleeding Have on Cancer Patients' Quality of Life?. Value Health 2018;21:449–455.</a:t>
            </a:r>
          </a:p>
          <a:p>
            <a:r>
              <a:rPr lang="fr-CH" sz="900" dirty="0">
                <a:solidFill>
                  <a:srgbClr val="565655"/>
                </a:solidFill>
              </a:rPr>
              <a:t>Khorana et al. Current practice patterns and patient persistence with anticoagulant treatments for cancer-associated thrombosis. Res Pract Thromb Haemost 2017;1:14–22. </a:t>
            </a:r>
          </a:p>
          <a:p>
            <a:r>
              <a:rPr lang="fr-CH" sz="900" dirty="0">
                <a:solidFill>
                  <a:srgbClr val="565655"/>
                </a:solidFill>
              </a:rPr>
              <a:t>Cohen AT, et al. Patient-reported outcomes associated with switching to rivaroxaban for the treatment of venous thromboembolism in patients with active cancer. Poster 1774P </a:t>
            </a:r>
            <a:r>
              <a:rPr lang="fr-CH" sz="900" dirty="0" err="1">
                <a:solidFill>
                  <a:srgbClr val="565655"/>
                </a:solidFill>
              </a:rPr>
              <a:t>presented</a:t>
            </a:r>
            <a:r>
              <a:rPr lang="fr-CH" sz="900" dirty="0">
                <a:solidFill>
                  <a:srgbClr val="565655"/>
                </a:solidFill>
              </a:rPr>
              <a:t> at </a:t>
            </a:r>
            <a:br>
              <a:rPr lang="en-US" sz="900" dirty="0">
                <a:solidFill>
                  <a:srgbClr val="565655"/>
                </a:solidFill>
              </a:rPr>
            </a:br>
            <a:r>
              <a:rPr lang="fr-CH" sz="900" dirty="0">
                <a:solidFill>
                  <a:srgbClr val="565655"/>
                </a:solidFill>
              </a:rPr>
              <a:t>the European Society of Medical Oncology (ESMO) congress, 27 September – 1 October 2019, Barcelona, Spain.</a:t>
            </a:r>
          </a:p>
          <a:p>
            <a:r>
              <a:rPr lang="fr-CH" sz="900" dirty="0">
                <a:solidFill>
                  <a:srgbClr val="565655"/>
                </a:solidFill>
              </a:rPr>
              <a:t>Marshal A et al. Treatment of cancer-associated venous thromboembolism: 12-month outcomes of the placebo versus </a:t>
            </a:r>
            <a:r>
              <a:rPr lang="fr-CH" sz="900" dirty="0" err="1">
                <a:solidFill>
                  <a:srgbClr val="565655"/>
                </a:solidFill>
              </a:rPr>
              <a:t>rivaroxaban</a:t>
            </a:r>
            <a:r>
              <a:rPr lang="fr-CH" sz="900" dirty="0">
                <a:solidFill>
                  <a:srgbClr val="565655"/>
                </a:solidFill>
              </a:rPr>
              <a:t> </a:t>
            </a:r>
            <a:r>
              <a:rPr lang="fr-CH" sz="900" dirty="0" err="1">
                <a:solidFill>
                  <a:srgbClr val="565655"/>
                </a:solidFill>
              </a:rPr>
              <a:t>randomization</a:t>
            </a:r>
            <a:r>
              <a:rPr lang="fr-CH" sz="900" dirty="0">
                <a:solidFill>
                  <a:srgbClr val="565655"/>
                </a:solidFill>
              </a:rPr>
              <a:t> of the SELECT-D Trial (SELECT-D: 12m). </a:t>
            </a:r>
            <a:br>
              <a:rPr lang="en-US" sz="900" dirty="0">
                <a:solidFill>
                  <a:srgbClr val="565655"/>
                </a:solidFill>
              </a:rPr>
            </a:br>
            <a:r>
              <a:rPr lang="fr-CH" sz="900" dirty="0">
                <a:solidFill>
                  <a:srgbClr val="565655"/>
                </a:solidFill>
              </a:rPr>
              <a:t>J Thromb Haemost 2020;18(4):905-915. </a:t>
            </a:r>
          </a:p>
          <a:p>
            <a:r>
              <a:rPr lang="fr-CH" sz="900" dirty="0">
                <a:solidFill>
                  <a:srgbClr val="565655"/>
                </a:solidFill>
              </a:rPr>
              <a:t>Young AM et al. Comparison of an Oral Factor Xa Inhibitor With Low Molecular Weight Heparin in Patients With Cancer With Venous Thromboembolism: Results of a </a:t>
            </a:r>
            <a:r>
              <a:rPr lang="fr-CH" sz="900" dirty="0" err="1">
                <a:solidFill>
                  <a:srgbClr val="565655"/>
                </a:solidFill>
              </a:rPr>
              <a:t>Randomized</a:t>
            </a:r>
            <a:r>
              <a:rPr lang="fr-CH" sz="900" dirty="0">
                <a:solidFill>
                  <a:srgbClr val="565655"/>
                </a:solidFill>
              </a:rPr>
              <a:t> Trial (SELECT-D). </a:t>
            </a:r>
            <a:br>
              <a:rPr lang="en-US" sz="900" dirty="0">
                <a:solidFill>
                  <a:srgbClr val="565655"/>
                </a:solidFill>
              </a:rPr>
            </a:br>
            <a:r>
              <a:rPr lang="fr-CH" sz="900" dirty="0">
                <a:solidFill>
                  <a:srgbClr val="565655"/>
                </a:solidFill>
              </a:rPr>
              <a:t>J Clin Oncol 2018; 36(20):2017-2023. </a:t>
            </a:r>
          </a:p>
          <a:p>
            <a:r>
              <a:rPr lang="fr-CH" sz="900" dirty="0">
                <a:solidFill>
                  <a:srgbClr val="565655"/>
                </a:solidFill>
              </a:rPr>
              <a:t>Cohen A et al. Patient-reported outcomes associated with changing to rivaroxaban for the treatment of cancer-associated venous thromboembolism - The COSIMO study. Thromres.2021.06.021</a:t>
            </a:r>
          </a:p>
          <a:p>
            <a:r>
              <a:rPr lang="fr-CH" sz="900" dirty="0">
                <a:solidFill>
                  <a:srgbClr val="565655"/>
                </a:solidFill>
              </a:rPr>
              <a:t>Mantha S et al. Safe and effective use of rivaroxaban for treatment of cancer-associated venous thromboembolic disease: a prospective cohort study. J Thromb Thrombolysis 2017;43:166–171;</a:t>
            </a:r>
          </a:p>
          <a:p>
            <a:r>
              <a:rPr lang="fr-CH" sz="900" dirty="0">
                <a:solidFill>
                  <a:srgbClr val="565655"/>
                </a:solidFill>
              </a:rPr>
              <a:t>Soff G et al. Rivaroxaban treatment of cancer‐associated venous thromboembolism: Memorial Sloan Kettering Cancer Center institutional experience. Res Pract Thromb Haemost 2019;3:349–356.</a:t>
            </a:r>
          </a:p>
          <a:p>
            <a:r>
              <a:rPr lang="fr-CH" sz="900" dirty="0">
                <a:solidFill>
                  <a:srgbClr val="565655"/>
                </a:solidFill>
              </a:rPr>
              <a:t>Kakkar AK et al. Fundamental Research in Oncology and Thrombosis 2 (FRONTLINE 2): A Follow‐Up Survey. The Oncologist 2020;25:1–7.</a:t>
            </a:r>
          </a:p>
          <a:p>
            <a:r>
              <a:rPr lang="fr-CH" sz="900" dirty="0">
                <a:solidFill>
                  <a:srgbClr val="565655"/>
                </a:solidFill>
              </a:rPr>
              <a:t>Picker N. et al. Anticoagulation Treatment in Cancer-Associated Venous Thromboembolism: Assessment of Patient Preferences Using a Discrete Choice Experiment (COSIMO </a:t>
            </a:r>
            <a:r>
              <a:rPr lang="fr-CH" sz="900" dirty="0" err="1">
                <a:solidFill>
                  <a:srgbClr val="565655"/>
                </a:solidFill>
              </a:rPr>
              <a:t>Study</a:t>
            </a:r>
            <a:r>
              <a:rPr lang="fr-CH" sz="900" dirty="0">
                <a:solidFill>
                  <a:srgbClr val="565655"/>
                </a:solidFill>
              </a:rPr>
              <a:t>)  </a:t>
            </a:r>
            <a:br>
              <a:rPr lang="en-US" sz="900" dirty="0">
                <a:solidFill>
                  <a:srgbClr val="565655"/>
                </a:solidFill>
              </a:rPr>
            </a:br>
            <a:r>
              <a:rPr lang="fr-CH" sz="900" dirty="0">
                <a:solidFill>
                  <a:srgbClr val="565655"/>
                </a:solidFill>
              </a:rPr>
              <a:t>Thromb Haemost. 2021; 121(2): 206-215. </a:t>
            </a:r>
          </a:p>
          <a:p>
            <a:r>
              <a:rPr lang="fr-CH" sz="900" dirty="0">
                <a:solidFill>
                  <a:srgbClr val="565655"/>
                </a:solidFill>
              </a:rPr>
              <a:t>Wysokinski WE et al. Comparison of apixaban to rivaroxaban and enoxaparin in acute cancer-associated venous thromboembolism. Am J Hematol 2019;94:1185–1192.</a:t>
            </a:r>
          </a:p>
          <a:p>
            <a:r>
              <a:rPr lang="fr-CH" sz="900" dirty="0">
                <a:solidFill>
                  <a:srgbClr val="565655"/>
                </a:solidFill>
              </a:rPr>
              <a:t>Damon E et al. </a:t>
            </a:r>
            <a:r>
              <a:rPr lang="fr-CH" sz="900" dirty="0" err="1">
                <a:solidFill>
                  <a:srgbClr val="565655"/>
                </a:solidFill>
              </a:rPr>
              <a:t>Bleeding</a:t>
            </a:r>
            <a:r>
              <a:rPr lang="fr-CH" sz="900" dirty="0">
                <a:solidFill>
                  <a:srgbClr val="565655"/>
                </a:solidFill>
              </a:rPr>
              <a:t> in Patients </a:t>
            </a:r>
            <a:r>
              <a:rPr lang="fr-CH" sz="900" dirty="0" err="1">
                <a:solidFill>
                  <a:srgbClr val="565655"/>
                </a:solidFill>
              </a:rPr>
              <a:t>With</a:t>
            </a:r>
            <a:r>
              <a:rPr lang="fr-CH" sz="900" dirty="0">
                <a:solidFill>
                  <a:srgbClr val="565655"/>
                </a:solidFill>
              </a:rPr>
              <a:t> Gastrointestinal Cancer </a:t>
            </a:r>
            <a:r>
              <a:rPr lang="fr-CH" sz="900" dirty="0" err="1">
                <a:solidFill>
                  <a:srgbClr val="565655"/>
                </a:solidFill>
              </a:rPr>
              <a:t>Compared</a:t>
            </a:r>
            <a:r>
              <a:rPr lang="fr-CH" sz="900" dirty="0">
                <a:solidFill>
                  <a:srgbClr val="565655"/>
                </a:solidFill>
              </a:rPr>
              <a:t> </a:t>
            </a:r>
            <a:r>
              <a:rPr lang="fr-CH" sz="900" dirty="0" err="1">
                <a:solidFill>
                  <a:srgbClr val="565655"/>
                </a:solidFill>
              </a:rPr>
              <a:t>With</a:t>
            </a:r>
            <a:r>
              <a:rPr lang="fr-CH" sz="900" dirty="0">
                <a:solidFill>
                  <a:srgbClr val="565655"/>
                </a:solidFill>
              </a:rPr>
              <a:t> </a:t>
            </a:r>
            <a:r>
              <a:rPr lang="fr-CH" sz="900" dirty="0" err="1">
                <a:solidFill>
                  <a:srgbClr val="565655"/>
                </a:solidFill>
              </a:rPr>
              <a:t>Nongastrointestinal</a:t>
            </a:r>
            <a:r>
              <a:rPr lang="fr-CH" sz="900" dirty="0">
                <a:solidFill>
                  <a:srgbClr val="565655"/>
                </a:solidFill>
              </a:rPr>
              <a:t> Cancer </a:t>
            </a:r>
            <a:r>
              <a:rPr lang="fr-CH" sz="900" dirty="0" err="1">
                <a:solidFill>
                  <a:srgbClr val="565655"/>
                </a:solidFill>
              </a:rPr>
              <a:t>Treated</a:t>
            </a:r>
            <a:r>
              <a:rPr lang="fr-CH" sz="900" dirty="0">
                <a:solidFill>
                  <a:srgbClr val="565655"/>
                </a:solidFill>
              </a:rPr>
              <a:t> </a:t>
            </a:r>
            <a:r>
              <a:rPr lang="fr-CH" sz="900" dirty="0" err="1">
                <a:solidFill>
                  <a:srgbClr val="565655"/>
                </a:solidFill>
              </a:rPr>
              <a:t>With</a:t>
            </a:r>
            <a:r>
              <a:rPr lang="fr-CH" sz="900" dirty="0">
                <a:solidFill>
                  <a:srgbClr val="565655"/>
                </a:solidFill>
              </a:rPr>
              <a:t> </a:t>
            </a:r>
            <a:r>
              <a:rPr lang="fr-CH" sz="900" dirty="0" err="1">
                <a:solidFill>
                  <a:srgbClr val="565655"/>
                </a:solidFill>
              </a:rPr>
              <a:t>Apixaban</a:t>
            </a:r>
            <a:r>
              <a:rPr lang="fr-CH" sz="900" dirty="0">
                <a:solidFill>
                  <a:srgbClr val="565655"/>
                </a:solidFill>
              </a:rPr>
              <a:t>, </a:t>
            </a:r>
            <a:r>
              <a:rPr lang="fr-CH" sz="900" dirty="0" err="1">
                <a:solidFill>
                  <a:srgbClr val="565655"/>
                </a:solidFill>
              </a:rPr>
              <a:t>Rivaroxaban</a:t>
            </a:r>
            <a:r>
              <a:rPr lang="fr-CH" sz="900" dirty="0">
                <a:solidFill>
                  <a:srgbClr val="565655"/>
                </a:solidFill>
              </a:rPr>
              <a:t>, or </a:t>
            </a:r>
            <a:r>
              <a:rPr lang="fr-CH" sz="900" dirty="0" err="1">
                <a:solidFill>
                  <a:srgbClr val="565655"/>
                </a:solidFill>
              </a:rPr>
              <a:t>Enoxaparin</a:t>
            </a:r>
            <a:r>
              <a:rPr lang="fr-CH" sz="900" dirty="0">
                <a:solidFill>
                  <a:srgbClr val="565655"/>
                </a:solidFill>
              </a:rPr>
              <a:t> for Acute </a:t>
            </a:r>
            <a:r>
              <a:rPr lang="fr-CH" sz="900" dirty="0" err="1">
                <a:solidFill>
                  <a:srgbClr val="565655"/>
                </a:solidFill>
              </a:rPr>
              <a:t>Venous</a:t>
            </a:r>
            <a:r>
              <a:rPr lang="fr-CH" sz="900" dirty="0">
                <a:solidFill>
                  <a:srgbClr val="565655"/>
                </a:solidFill>
              </a:rPr>
              <a:t> </a:t>
            </a:r>
            <a:r>
              <a:rPr lang="fr-CH" sz="900" dirty="0" err="1">
                <a:solidFill>
                  <a:srgbClr val="565655"/>
                </a:solidFill>
              </a:rPr>
              <a:t>Thromboembolism</a:t>
            </a:r>
            <a:r>
              <a:rPr lang="fr-CH" sz="900" dirty="0">
                <a:solidFill>
                  <a:srgbClr val="565655"/>
                </a:solidFill>
              </a:rPr>
              <a:t>. </a:t>
            </a:r>
            <a:br>
              <a:rPr lang="fr-CH" sz="900" dirty="0">
                <a:solidFill>
                  <a:srgbClr val="565655"/>
                </a:solidFill>
              </a:rPr>
            </a:br>
            <a:r>
              <a:rPr lang="fr-CH" sz="900" dirty="0">
                <a:solidFill>
                  <a:srgbClr val="565655"/>
                </a:solidFill>
              </a:rPr>
              <a:t>Mayo Clinic Proc 2021 </a:t>
            </a:r>
            <a:r>
              <a:rPr lang="fr-CH" sz="900" dirty="0" err="1">
                <a:solidFill>
                  <a:srgbClr val="565655"/>
                </a:solidFill>
              </a:rPr>
              <a:t>Aug</a:t>
            </a:r>
            <a:r>
              <a:rPr lang="fr-CH" sz="900" dirty="0">
                <a:solidFill>
                  <a:srgbClr val="565655"/>
                </a:solidFill>
              </a:rPr>
              <a:t> 20;S0025-6196(21)00435-3  </a:t>
            </a:r>
          </a:p>
          <a:p>
            <a:r>
              <a:rPr lang="fr-CH" sz="900" dirty="0" err="1">
                <a:solidFill>
                  <a:srgbClr val="565655"/>
                </a:solidFill>
              </a:rPr>
              <a:t>Steffel</a:t>
            </a:r>
            <a:r>
              <a:rPr lang="fr-CH" sz="900" dirty="0">
                <a:solidFill>
                  <a:srgbClr val="565655"/>
                </a:solidFill>
              </a:rPr>
              <a:t> J et al. 2021 European Heart Rhythm Association Practical Guide on the Use of Non-Vitamin K Antagonist Oral Anticoagulants in Patients with Atrial Fibrillation. Europace (2021) 00,1-65</a:t>
            </a:r>
          </a:p>
          <a:p>
            <a:r>
              <a:rPr lang="fr-CH" sz="900" dirty="0">
                <a:solidFill>
                  <a:srgbClr val="565655"/>
                </a:solidFill>
              </a:rPr>
              <a:t>Khorana AA et al. Role of direct oral anticoagulants in the treatment of cancer-associated venous thromboembolism: guidance from the SSC of the ISTH. J Thromb Haemost 2018;16:1891–1894.</a:t>
            </a:r>
          </a:p>
          <a:p>
            <a:r>
              <a:rPr lang="fr-CH" sz="900" dirty="0">
                <a:solidFill>
                  <a:srgbClr val="565655"/>
                </a:solidFill>
              </a:rPr>
              <a:t>Key NS et al. Successful Model for Guideline Implementation to Prevent Cancer-Associated Thrombosis: Venous Thromboembolism Prevention in the Ambulatory Cancer Clinic. J Clin Oncol 2019.</a:t>
            </a:r>
          </a:p>
          <a:p>
            <a:r>
              <a:rPr lang="fr-CH" sz="900" dirty="0">
                <a:solidFill>
                  <a:srgbClr val="565655"/>
                </a:solidFill>
              </a:rPr>
              <a:t>Konstantinides SV et al. 2019 ESC Guidelines for the diagnosis and management of acute pulmonary embolism developed in collaboration with the </a:t>
            </a:r>
            <a:r>
              <a:rPr lang="fr-CH" sz="900" dirty="0" err="1">
                <a:solidFill>
                  <a:srgbClr val="565655"/>
                </a:solidFill>
              </a:rPr>
              <a:t>European</a:t>
            </a:r>
            <a:r>
              <a:rPr lang="fr-CH" sz="900" dirty="0">
                <a:solidFill>
                  <a:srgbClr val="565655"/>
                </a:solidFill>
              </a:rPr>
              <a:t> </a:t>
            </a:r>
            <a:r>
              <a:rPr lang="fr-CH" sz="900" dirty="0" err="1">
                <a:solidFill>
                  <a:srgbClr val="565655"/>
                </a:solidFill>
              </a:rPr>
              <a:t>Respiratory</a:t>
            </a:r>
            <a:r>
              <a:rPr lang="fr-CH" sz="900" dirty="0">
                <a:solidFill>
                  <a:srgbClr val="565655"/>
                </a:solidFill>
              </a:rPr>
              <a:t> Society (ERS). </a:t>
            </a:r>
            <a:br>
              <a:rPr lang="en-US" sz="900" dirty="0">
                <a:solidFill>
                  <a:srgbClr val="565655"/>
                </a:solidFill>
              </a:rPr>
            </a:br>
            <a:r>
              <a:rPr lang="fr-CH" sz="900" dirty="0">
                <a:solidFill>
                  <a:srgbClr val="565655"/>
                </a:solidFill>
              </a:rPr>
              <a:t>Eur Heart J 2019;00:1–61.</a:t>
            </a:r>
          </a:p>
        </p:txBody>
      </p:sp>
    </p:spTree>
    <p:extLst>
      <p:ext uri="{BB962C8B-B14F-4D97-AF65-F5344CB8AC3E}">
        <p14:creationId xmlns:p14="http://schemas.microsoft.com/office/powerpoint/2010/main" val="3521063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38055D-47A9-4E92-928E-4C662ED00ECE}"/>
              </a:ext>
            </a:extLst>
          </p:cNvPr>
          <p:cNvSpPr>
            <a:spLocks noGrp="1"/>
          </p:cNvSpPr>
          <p:nvPr>
            <p:ph type="title"/>
          </p:nvPr>
        </p:nvSpPr>
        <p:spPr>
          <a:xfrm>
            <a:off x="816001" y="25883"/>
            <a:ext cx="11041567" cy="984885"/>
          </a:xfrm>
        </p:spPr>
        <p:txBody>
          <a:bodyPr/>
          <a:lstStyle/>
          <a:p>
            <a:r>
              <a:rPr lang="fr-CH"/>
              <a:t>Xarelto</a:t>
            </a:r>
            <a:r>
              <a:rPr lang="fr-CH" baseline="30000" dirty="0"/>
              <a:t>®</a:t>
            </a:r>
            <a:r>
              <a:rPr lang="fr-CH"/>
              <a:t> </a:t>
            </a:r>
            <a:br/>
            <a:r>
              <a:rPr lang="fr-CH"/>
              <a:t>Information professionnelle abrégée</a:t>
            </a:r>
          </a:p>
        </p:txBody>
      </p:sp>
      <p:sp>
        <p:nvSpPr>
          <p:cNvPr id="3" name="Inhaltsplatzhalter 2">
            <a:extLst>
              <a:ext uri="{FF2B5EF4-FFF2-40B4-BE49-F238E27FC236}">
                <a16:creationId xmlns:a16="http://schemas.microsoft.com/office/drawing/2014/main" id="{7481AD01-B2F3-412A-BC4C-8242CF5F9C41}"/>
              </a:ext>
            </a:extLst>
          </p:cNvPr>
          <p:cNvSpPr>
            <a:spLocks noGrp="1"/>
          </p:cNvSpPr>
          <p:nvPr>
            <p:ph sz="quarter" idx="10"/>
          </p:nvPr>
        </p:nvSpPr>
        <p:spPr>
          <a:xfrm>
            <a:off x="802805" y="1449388"/>
            <a:ext cx="11042649" cy="4860925"/>
          </a:xfrm>
        </p:spPr>
        <p:txBody>
          <a:bodyPr/>
          <a:lstStyle/>
          <a:p>
            <a:pPr>
              <a:lnSpc>
                <a:spcPct val="150000"/>
              </a:lnSpc>
            </a:pPr>
            <a:r>
              <a:rPr lang="fr-FR" sz="1000" b="1" dirty="0">
                <a:effectLst/>
                <a:latin typeface="Arial" panose="020B0604020202020204" pitchFamily="34" charset="0"/>
                <a:ea typeface="MS Mincho" panose="02020609040205080304" pitchFamily="49" charset="-128"/>
              </a:rPr>
              <a:t>Information professionnelle abrégée de Xarelto</a:t>
            </a:r>
            <a:r>
              <a:rPr lang="fr-FR" sz="1000" b="1" baseline="30000" dirty="0">
                <a:effectLst/>
                <a:latin typeface="Arial" panose="020B0604020202020204" pitchFamily="34" charset="0"/>
                <a:ea typeface="MS Mincho" panose="02020609040205080304" pitchFamily="49" charset="-128"/>
              </a:rPr>
              <a:t>®</a:t>
            </a:r>
            <a:r>
              <a:rPr lang="fr-FR" sz="1000" b="1" dirty="0">
                <a:effectLst/>
                <a:latin typeface="Arial" panose="020B0604020202020204" pitchFamily="34" charset="0"/>
                <a:ea typeface="MS Mincho" panose="02020609040205080304" pitchFamily="49" charset="-128"/>
              </a:rPr>
              <a:t> (</a:t>
            </a:r>
            <a:r>
              <a:rPr lang="fr-FR" sz="1000" b="1" dirty="0" err="1">
                <a:effectLst/>
                <a:latin typeface="Arial" panose="020B0604020202020204" pitchFamily="34" charset="0"/>
                <a:ea typeface="MS Mincho" panose="02020609040205080304" pitchFamily="49" charset="-128"/>
              </a:rPr>
              <a:t>rivaroxaban</a:t>
            </a:r>
            <a:r>
              <a:rPr lang="fr-FR" sz="1000" b="1" dirty="0">
                <a:effectLst/>
                <a:latin typeface="Arial" panose="020B0604020202020204" pitchFamily="34" charset="0"/>
                <a:ea typeface="MS Mincho" panose="02020609040205080304" pitchFamily="49" charset="-128"/>
              </a:rPr>
              <a:t>): </a:t>
            </a:r>
            <a:r>
              <a:rPr lang="fr-FR" sz="1000" dirty="0">
                <a:effectLst/>
                <a:latin typeface="Arial" panose="020B0604020202020204" pitchFamily="34" charset="0"/>
                <a:ea typeface="MS Mincho" panose="02020609040205080304" pitchFamily="49" charset="-128"/>
              </a:rPr>
              <a:t>Inhibiteur direct du facteur Xa </a:t>
            </a:r>
            <a:r>
              <a:rPr lang="fr-FR" sz="1000" b="1" dirty="0">
                <a:effectLst/>
                <a:latin typeface="Arial" panose="020B0604020202020204" pitchFamily="34" charset="0"/>
                <a:ea typeface="MS Mincho" panose="02020609040205080304" pitchFamily="49" charset="-128"/>
              </a:rPr>
              <a:t>C: </a:t>
            </a:r>
            <a:r>
              <a:rPr lang="fr-FR" sz="1000" dirty="0">
                <a:effectLst/>
                <a:latin typeface="Arial" panose="020B0604020202020204" pitchFamily="34" charset="0"/>
                <a:ea typeface="MS Mincho" panose="02020609040205080304" pitchFamily="49" charset="-128"/>
              </a:rPr>
              <a:t>Comprimés pelliculés contenant 10, 15 et 20 mg de </a:t>
            </a:r>
            <a:r>
              <a:rPr lang="fr-FR" sz="1000" dirty="0" err="1">
                <a:effectLst/>
                <a:latin typeface="Arial" panose="020B0604020202020204" pitchFamily="34" charset="0"/>
                <a:ea typeface="MS Mincho" panose="02020609040205080304" pitchFamily="49" charset="-128"/>
              </a:rPr>
              <a:t>rivaroxaban</a:t>
            </a:r>
            <a:r>
              <a:rPr lang="fr-FR" sz="1000" dirty="0">
                <a:effectLst/>
                <a:latin typeface="Times New Roman" panose="02020603050405020304" pitchFamily="18" charset="0"/>
                <a:ea typeface="MS Mincho" panose="02020609040205080304" pitchFamily="49" charset="-128"/>
              </a:rPr>
              <a:t>.</a:t>
            </a:r>
            <a:r>
              <a:rPr lang="fr-FR" sz="1000" dirty="0">
                <a:effectLst/>
                <a:latin typeface="Arial" panose="020B0604020202020204" pitchFamily="34" charset="0"/>
                <a:ea typeface="MS Mincho" panose="02020609040205080304" pitchFamily="49" charset="-128"/>
              </a:rPr>
              <a:t> </a:t>
            </a:r>
            <a:r>
              <a:rPr lang="fr-FR" sz="1000" b="1" dirty="0">
                <a:effectLst/>
                <a:latin typeface="Arial" panose="020B0604020202020204" pitchFamily="34" charset="0"/>
                <a:ea typeface="MS Mincho" panose="02020609040205080304" pitchFamily="49" charset="-128"/>
              </a:rPr>
              <a:t>I: </a:t>
            </a:r>
            <a:r>
              <a:rPr lang="fr-FR" sz="1000" dirty="0">
                <a:effectLst/>
                <a:latin typeface="Arial" panose="020B0604020202020204" pitchFamily="34" charset="0"/>
                <a:ea typeface="MS Mincho" panose="02020609040205080304" pitchFamily="49" charset="-128"/>
              </a:rPr>
              <a:t>Adultes: a)</a:t>
            </a:r>
            <a:r>
              <a:rPr lang="fr-FR" sz="1000" b="1" dirty="0">
                <a:effectLst/>
                <a:latin typeface="Arial" panose="020B0604020202020204" pitchFamily="34" charset="0"/>
                <a:ea typeface="MS Mincho" panose="02020609040205080304" pitchFamily="49" charset="-128"/>
              </a:rPr>
              <a:t> </a:t>
            </a:r>
            <a:r>
              <a:rPr lang="fr-FR" sz="1000" dirty="0">
                <a:effectLst/>
                <a:latin typeface="Arial" panose="020B0604020202020204" pitchFamily="34" charset="0"/>
                <a:ea typeface="MS Mincho" panose="02020609040205080304" pitchFamily="49" charset="-128"/>
              </a:rPr>
              <a:t>Prévention des thromboses lors d’interventions orthopédiques majeures des extrémités inférieures, p.ex. pour une prothèse de hanche ou de genou. b) Traitement de l’embolie pulmonaire (EP) et de la thrombose veineuse profonde (TVP) ainsi que prévention des récidives de TVP et d'EP c) Prévention des accidents vasculaires cérébraux et des embolies systémiques en présence d'une fibrillation auriculaire non valvulaire; Population pédiatrique </a:t>
            </a:r>
            <a:r>
              <a:rPr lang="de-CH" sz="1000" dirty="0">
                <a:effectLst/>
                <a:latin typeface="Arial" panose="020B0604020202020204" pitchFamily="34" charset="0"/>
                <a:ea typeface="MS Mincho" panose="02020609040205080304" pitchFamily="49" charset="-128"/>
              </a:rPr>
              <a:t>(</a:t>
            </a:r>
            <a:r>
              <a:rPr lang="fr-FR" sz="1000" dirty="0">
                <a:effectLst/>
                <a:latin typeface="Arial" panose="020B0604020202020204" pitchFamily="34" charset="0"/>
                <a:ea typeface="MS Mincho" panose="02020609040205080304" pitchFamily="49" charset="-128"/>
              </a:rPr>
              <a:t>poids corporel </a:t>
            </a:r>
            <a:r>
              <a:rPr lang="de-CH" sz="1000" dirty="0">
                <a:effectLst/>
                <a:latin typeface="Arial" panose="020B0604020202020204" pitchFamily="34" charset="0"/>
                <a:ea typeface="MS Mincho" panose="02020609040205080304" pitchFamily="49" charset="-128"/>
              </a:rPr>
              <a:t>≥ 30kg)</a:t>
            </a:r>
            <a:r>
              <a:rPr lang="fr-FR" sz="1000" dirty="0">
                <a:effectLst/>
                <a:latin typeface="Arial" panose="020B0604020202020204" pitchFamily="34" charset="0"/>
                <a:ea typeface="MS Mincho" panose="02020609040205080304" pitchFamily="49" charset="-128"/>
              </a:rPr>
              <a:t>: traitement des </a:t>
            </a:r>
            <a:r>
              <a:rPr lang="fr-FR" sz="1000" dirty="0" err="1">
                <a:effectLst/>
                <a:latin typeface="Arial" panose="020B0604020202020204" pitchFamily="34" charset="0"/>
                <a:ea typeface="MS Mincho" panose="02020609040205080304" pitchFamily="49" charset="-128"/>
              </a:rPr>
              <a:t>thromboembolies</a:t>
            </a:r>
            <a:r>
              <a:rPr lang="fr-FR" sz="1000" dirty="0">
                <a:effectLst/>
                <a:latin typeface="Arial" panose="020B0604020202020204" pitchFamily="34" charset="0"/>
                <a:ea typeface="MS Mincho" panose="02020609040205080304" pitchFamily="49" charset="-128"/>
              </a:rPr>
              <a:t> veineuses (TEV) après une anticoagulation parentérale initiale pour la prévention des récidives de TEV.</a:t>
            </a:r>
            <a:r>
              <a:rPr lang="fr-FR" sz="1000" b="1" dirty="0">
                <a:effectLst/>
                <a:latin typeface="Arial" panose="020B0604020202020204" pitchFamily="34" charset="0"/>
                <a:ea typeface="MS Mincho" panose="02020609040205080304" pitchFamily="49" charset="-128"/>
              </a:rPr>
              <a:t> P: </a:t>
            </a:r>
            <a:r>
              <a:rPr lang="fr-FR" sz="1000" dirty="0">
                <a:effectLst/>
                <a:latin typeface="Arial" panose="020B0604020202020204" pitchFamily="34" charset="0"/>
                <a:ea typeface="MS Mincho" panose="02020609040205080304" pitchFamily="49" charset="-128"/>
              </a:rPr>
              <a:t>Adultes: a) 10mg 1x par jour. b) 15mg 2x par jour les 21 premiers jours, puis 20mg 1x par jour ; </a:t>
            </a:r>
            <a:r>
              <a:rPr lang="de-CH" sz="1000" dirty="0">
                <a:effectLst/>
                <a:latin typeface="Arial" panose="020B0604020202020204" pitchFamily="34" charset="0"/>
                <a:ea typeface="MS Mincho" panose="02020609040205080304" pitchFamily="49" charset="-128"/>
              </a:rPr>
              <a:t>à </a:t>
            </a:r>
            <a:r>
              <a:rPr lang="de-CH" sz="1000" dirty="0" err="1">
                <a:effectLst/>
                <a:latin typeface="Arial" panose="020B0604020202020204" pitchFamily="34" charset="0"/>
                <a:ea typeface="MS Mincho" panose="02020609040205080304" pitchFamily="49" charset="-128"/>
              </a:rPr>
              <a:t>partir</a:t>
            </a:r>
            <a:r>
              <a:rPr lang="de-CH" sz="1000" dirty="0">
                <a:effectLst/>
                <a:latin typeface="Arial" panose="020B0604020202020204" pitchFamily="34" charset="0"/>
                <a:ea typeface="MS Mincho" panose="02020609040205080304" pitchFamily="49" charset="-128"/>
              </a:rPr>
              <a:t> du </a:t>
            </a:r>
            <a:r>
              <a:rPr lang="de-CH" sz="1000" dirty="0" err="1">
                <a:effectLst/>
                <a:latin typeface="Arial" panose="020B0604020202020204" pitchFamily="34" charset="0"/>
                <a:ea typeface="MS Mincho" panose="02020609040205080304" pitchFamily="49" charset="-128"/>
              </a:rPr>
              <a:t>mois</a:t>
            </a:r>
            <a:r>
              <a:rPr lang="de-CH" sz="1000" dirty="0">
                <a:effectLst/>
                <a:latin typeface="Arial" panose="020B0604020202020204" pitchFamily="34" charset="0"/>
                <a:ea typeface="MS Mincho" panose="02020609040205080304" pitchFamily="49" charset="-128"/>
              </a:rPr>
              <a:t> 7</a:t>
            </a:r>
            <a:r>
              <a:rPr lang="fr-FR" sz="1000" dirty="0">
                <a:effectLst/>
                <a:latin typeface="Arial" panose="020B0604020202020204" pitchFamily="34" charset="0"/>
                <a:ea typeface="MS Mincho" panose="02020609040205080304" pitchFamily="49" charset="-128"/>
              </a:rPr>
              <a:t>: 20mg 1x par jour ou 10mg 1x par jour </a:t>
            </a:r>
            <a:r>
              <a:rPr lang="de-CH" sz="1000" dirty="0" err="1">
                <a:effectLst/>
                <a:latin typeface="Arial" panose="020B0604020202020204" pitchFamily="34" charset="0"/>
                <a:ea typeface="MS Mincho" panose="02020609040205080304" pitchFamily="49" charset="-128"/>
              </a:rPr>
              <a:t>selon</a:t>
            </a:r>
            <a:r>
              <a:rPr lang="de-CH" sz="1000" dirty="0">
                <a:effectLst/>
                <a:latin typeface="Arial" panose="020B0604020202020204" pitchFamily="34" charset="0"/>
                <a:ea typeface="MS Mincho" panose="02020609040205080304" pitchFamily="49" charset="-128"/>
              </a:rPr>
              <a:t> </a:t>
            </a:r>
            <a:r>
              <a:rPr lang="de-CH" sz="1000" dirty="0" err="1">
                <a:effectLst/>
                <a:latin typeface="Arial" panose="020B0604020202020204" pitchFamily="34" charset="0"/>
                <a:ea typeface="MS Mincho" panose="02020609040205080304" pitchFamily="49" charset="-128"/>
              </a:rPr>
              <a:t>une</a:t>
            </a:r>
            <a:r>
              <a:rPr lang="de-CH" sz="1000" dirty="0">
                <a:effectLst/>
                <a:latin typeface="Arial" panose="020B0604020202020204" pitchFamily="34" charset="0"/>
                <a:ea typeface="MS Mincho" panose="02020609040205080304" pitchFamily="49" charset="-128"/>
              </a:rPr>
              <a:t> </a:t>
            </a:r>
            <a:r>
              <a:rPr lang="de-CH" sz="1000" dirty="0" err="1">
                <a:effectLst/>
                <a:latin typeface="Arial" panose="020B0604020202020204" pitchFamily="34" charset="0"/>
                <a:ea typeface="MS Mincho" panose="02020609040205080304" pitchFamily="49" charset="-128"/>
              </a:rPr>
              <a:t>évaluation</a:t>
            </a:r>
            <a:r>
              <a:rPr lang="de-CH" sz="1000" dirty="0">
                <a:effectLst/>
                <a:latin typeface="Arial" panose="020B0604020202020204" pitchFamily="34" charset="0"/>
                <a:ea typeface="MS Mincho" panose="02020609040205080304" pitchFamily="49" charset="-128"/>
              </a:rPr>
              <a:t> individuelle des </a:t>
            </a:r>
            <a:r>
              <a:rPr lang="de-CH" sz="1000" dirty="0" err="1">
                <a:effectLst/>
                <a:latin typeface="Arial" panose="020B0604020202020204" pitchFamily="34" charset="0"/>
                <a:ea typeface="MS Mincho" panose="02020609040205080304" pitchFamily="49" charset="-128"/>
              </a:rPr>
              <a:t>avantages</a:t>
            </a:r>
            <a:r>
              <a:rPr lang="de-CH" sz="1000" dirty="0">
                <a:effectLst/>
                <a:latin typeface="Arial" panose="020B0604020202020204" pitchFamily="34" charset="0"/>
                <a:ea typeface="MS Mincho" panose="02020609040205080304" pitchFamily="49" charset="-128"/>
              </a:rPr>
              <a:t> et des </a:t>
            </a:r>
            <a:r>
              <a:rPr lang="de-CH" sz="1000" dirty="0" err="1">
                <a:effectLst/>
                <a:latin typeface="Arial" panose="020B0604020202020204" pitchFamily="34" charset="0"/>
                <a:ea typeface="MS Mincho" panose="02020609040205080304" pitchFamily="49" charset="-128"/>
              </a:rPr>
              <a:t>risques</a:t>
            </a:r>
            <a:r>
              <a:rPr lang="fr-FR" sz="1000" dirty="0">
                <a:effectLst/>
                <a:latin typeface="Arial" panose="020B0604020202020204" pitchFamily="34" charset="0"/>
                <a:ea typeface="MS Mincho" panose="02020609040205080304" pitchFamily="49" charset="-128"/>
              </a:rPr>
              <a:t> c) 20mg 1x par jour; en cas de </a:t>
            </a:r>
            <a:r>
              <a:rPr lang="fr-FR" sz="1000" dirty="0" err="1">
                <a:effectLst/>
                <a:latin typeface="Arial" panose="020B0604020202020204" pitchFamily="34" charset="0"/>
                <a:ea typeface="MS Mincho" panose="02020609040205080304" pitchFamily="49" charset="-128"/>
              </a:rPr>
              <a:t>ClCr</a:t>
            </a:r>
            <a:r>
              <a:rPr lang="fr-FR" sz="1000" dirty="0">
                <a:effectLst/>
                <a:latin typeface="Arial" panose="020B0604020202020204" pitchFamily="34" charset="0"/>
                <a:ea typeface="MS Mincho" panose="02020609040205080304" pitchFamily="49" charset="-128"/>
              </a:rPr>
              <a:t> de 15 à 49 ml/min: 15mg 1x par jour. Prise de la dose de 15 ou de 20 mg pendant un repas. Population pédiatrique: si le poids corporel est ≥30kg jusqu‘à &lt;50kg: 15mg 1x par jour. Si le poids corporel est ≥50kg: 20mg 1x par jour. </a:t>
            </a:r>
            <a:r>
              <a:rPr lang="fr-FR" sz="1000" b="1" dirty="0">
                <a:effectLst/>
                <a:latin typeface="Arial" panose="020B0604020202020204" pitchFamily="34" charset="0"/>
                <a:ea typeface="MS Mincho" panose="02020609040205080304" pitchFamily="49" charset="-128"/>
              </a:rPr>
              <a:t>CI: </a:t>
            </a:r>
            <a:r>
              <a:rPr lang="fr-FR" sz="1000" dirty="0">
                <a:effectLst/>
                <a:latin typeface="Arial" panose="020B0604020202020204" pitchFamily="34" charset="0"/>
                <a:ea typeface="MS Mincho" panose="02020609040205080304" pitchFamily="49" charset="-128"/>
              </a:rPr>
              <a:t>Hypersensibilité aux composants, endocardite bactérienne aiguë, hémorragies cliniquement significatives, hépatopathie/insuffisance hépatique (IH) sévère avec risque hémorragique significativement accru, légère IH avec coagulopathie, insuffisance rénale (IR) nécessitant une dialyse, ulcère gastro-intestinal aigu ou maladie GI ulcéreuse, grossesse, allaitement. </a:t>
            </a:r>
            <a:r>
              <a:rPr lang="fr-FR" sz="1000" b="1" dirty="0">
                <a:effectLst/>
                <a:latin typeface="Arial" panose="020B0604020202020204" pitchFamily="34" charset="0"/>
                <a:ea typeface="MS Mincho" panose="02020609040205080304" pitchFamily="49" charset="-128"/>
              </a:rPr>
              <a:t>MG:</a:t>
            </a:r>
            <a:r>
              <a:rPr lang="fr-FR" sz="1000" dirty="0">
                <a:effectLst/>
                <a:latin typeface="Arial" panose="020B0604020202020204" pitchFamily="34" charset="0"/>
                <a:ea typeface="MS Mincho" panose="02020609040205080304" pitchFamily="49" charset="-128"/>
              </a:rPr>
              <a:t> Co-médication (voir «IA»), prothèse valvulaire, administration simultanée de médicaments influençant l'hémostase. </a:t>
            </a:r>
            <a:r>
              <a:rPr lang="fr-FR" sz="1000" b="1" dirty="0">
                <a:effectLst/>
                <a:latin typeface="Arial" panose="020B0604020202020204" pitchFamily="34" charset="0"/>
                <a:ea typeface="MS Mincho" panose="02020609040205080304" pitchFamily="49" charset="-128"/>
              </a:rPr>
              <a:t>Pr: </a:t>
            </a:r>
            <a:r>
              <a:rPr lang="fr-FR" sz="1000" dirty="0">
                <a:effectLst/>
                <a:latin typeface="Arial" panose="020B0604020202020204" pitchFamily="34" charset="0"/>
                <a:ea typeface="MS Mincho" panose="02020609040205080304" pitchFamily="49" charset="-128"/>
              </a:rPr>
              <a:t>IR (</a:t>
            </a:r>
            <a:r>
              <a:rPr lang="fr-FR" sz="1000" dirty="0" err="1">
                <a:effectLst/>
                <a:latin typeface="Arial" panose="020B0604020202020204" pitchFamily="34" charset="0"/>
                <a:ea typeface="MS Mincho" panose="02020609040205080304" pitchFamily="49" charset="-128"/>
              </a:rPr>
              <a:t>ClCr</a:t>
            </a:r>
            <a:r>
              <a:rPr lang="fr-FR" sz="1000" dirty="0">
                <a:effectLst/>
                <a:latin typeface="Arial" panose="020B0604020202020204" pitchFamily="34" charset="0"/>
                <a:ea typeface="MS Mincho" panose="02020609040205080304" pitchFamily="49" charset="-128"/>
              </a:rPr>
              <a:t> de 15 à 29 ml/min) ou IR en association avec des médicaments faisant augmenter le taux plasmatique de Xarelto</a:t>
            </a:r>
            <a:r>
              <a:rPr lang="fr-FR" sz="1000" baseline="30000" dirty="0">
                <a:effectLst/>
                <a:latin typeface="Arial" panose="020B0604020202020204" pitchFamily="34" charset="0"/>
                <a:ea typeface="MS Mincho" panose="02020609040205080304" pitchFamily="49" charset="-128"/>
              </a:rPr>
              <a:t>®</a:t>
            </a:r>
            <a:r>
              <a:rPr lang="fr-FR" sz="1000" dirty="0">
                <a:effectLst/>
                <a:latin typeface="Arial" panose="020B0604020202020204" pitchFamily="34" charset="0"/>
                <a:ea typeface="MS Mincho" panose="02020609040205080304" pitchFamily="49" charset="-128"/>
              </a:rPr>
              <a:t>, risque accru d'hémorragies incontrôlées et de diathèse hémorragique, AVC hémorragique récent, hémorragie intracrânienne ou intracérébrale, ulcère GI/maladie GI ulcéreuse récents, hypertension sévère non contrôlée, rétinopathie vasculaire, anomalies vasculaires intrarachidiennes ou intracérébrales, chirurgies cérébrales, spinales ou oculaires récentes, antécédents de bronchiectasie ou d'hémorragie pulmonaire, ponction et anesthésie rachidiennes, l'administration doit être arrêtée au moins 24 h avant le procédé invasif/l'intervention chirurgicale, SAPL, des cas isolés d'agranulocytose et de SJS ont été rapportés. </a:t>
            </a:r>
            <a:r>
              <a:rPr lang="fr-FR" sz="1000" b="1" dirty="0">
                <a:effectLst/>
                <a:latin typeface="Arial" panose="020B0604020202020204" pitchFamily="34" charset="0"/>
                <a:ea typeface="MS Mincho" panose="02020609040205080304" pitchFamily="49" charset="-128"/>
              </a:rPr>
              <a:t>EI fréquents: </a:t>
            </a:r>
            <a:r>
              <a:rPr lang="fr-FR" sz="1000" dirty="0">
                <a:effectLst/>
                <a:latin typeface="Arial" panose="020B0604020202020204" pitchFamily="34" charset="0"/>
                <a:ea typeface="MS Mincho" panose="02020609040205080304" pitchFamily="49" charset="-128"/>
              </a:rPr>
              <a:t>Hémorragies, anémie, vertige, céphalées, saignements oculaires, hématomes, épistaxis, hémoptysie, nausées, constipation, diarrhées, taux accru d'enzymes hépatiques (ASAT, ALAT), prurit, éruption cutanée, douleurs des extrémités, fièvre, œdème périphérique, asthénie. </a:t>
            </a:r>
            <a:r>
              <a:rPr lang="fr-FR" sz="1000" b="1" dirty="0">
                <a:effectLst/>
                <a:latin typeface="Arial" panose="020B0604020202020204" pitchFamily="34" charset="0"/>
                <a:ea typeface="MS Mincho" panose="02020609040205080304" pitchFamily="49" charset="-128"/>
              </a:rPr>
              <a:t>IA: </a:t>
            </a:r>
            <a:r>
              <a:rPr lang="fr-FR" sz="1000" dirty="0">
                <a:effectLst/>
                <a:latin typeface="Arial" panose="020B0604020202020204" pitchFamily="34" charset="0"/>
                <a:ea typeface="MS Mincho" panose="02020609040205080304" pitchFamily="49" charset="-128"/>
              </a:rPr>
              <a:t>Inhibiteurs puissants du CYP 3A4 et de la P-gp (ritonavir, </a:t>
            </a:r>
            <a:r>
              <a:rPr lang="fr-FR" sz="1000" dirty="0" err="1">
                <a:effectLst/>
                <a:latin typeface="Arial" panose="020B0604020202020204" pitchFamily="34" charset="0"/>
                <a:ea typeface="MS Mincho" panose="02020609040205080304" pitchFamily="49" charset="-128"/>
              </a:rPr>
              <a:t>kétoconazole</a:t>
            </a:r>
            <a:r>
              <a:rPr lang="fr-FR" sz="1000" dirty="0">
                <a:effectLst/>
                <a:latin typeface="Arial" panose="020B0604020202020204" pitchFamily="34" charset="0"/>
                <a:ea typeface="MS Mincho" panose="02020609040205080304" pitchFamily="49" charset="-128"/>
              </a:rPr>
              <a:t>), inducteurs puissants du CYP 3A4 et de la P-gp (rifampicine, carbamazépine, phénobarbital, millepertuis), médicaments influençant l'hémostase. </a:t>
            </a:r>
            <a:r>
              <a:rPr lang="fr-FR" sz="1000" b="1" dirty="0">
                <a:effectLst/>
                <a:latin typeface="Arial" panose="020B0604020202020204" pitchFamily="34" charset="0"/>
                <a:ea typeface="MS Mincho" panose="02020609040205080304" pitchFamily="49" charset="-128"/>
              </a:rPr>
              <a:t>Prés.:</a:t>
            </a:r>
            <a:r>
              <a:rPr lang="fr-FR" sz="1000" dirty="0">
                <a:effectLst/>
                <a:latin typeface="Arial" panose="020B0604020202020204" pitchFamily="34" charset="0"/>
                <a:ea typeface="MS Mincho" panose="02020609040205080304" pitchFamily="49" charset="-128"/>
              </a:rPr>
              <a:t> 10 et 30 </a:t>
            </a:r>
            <a:r>
              <a:rPr lang="fr-FR" sz="1000" dirty="0" err="1">
                <a:effectLst/>
                <a:latin typeface="Arial" panose="020B0604020202020204" pitchFamily="34" charset="0"/>
                <a:ea typeface="MS Mincho" panose="02020609040205080304" pitchFamily="49" charset="-128"/>
              </a:rPr>
              <a:t>cpr</a:t>
            </a:r>
            <a:r>
              <a:rPr lang="fr-FR" sz="1000" dirty="0">
                <a:effectLst/>
                <a:latin typeface="Arial" panose="020B0604020202020204" pitchFamily="34" charset="0"/>
                <a:ea typeface="MS Mincho" panose="02020609040205080304" pitchFamily="49" charset="-128"/>
              </a:rPr>
              <a:t>. </a:t>
            </a:r>
            <a:r>
              <a:rPr lang="fr-FR" sz="1000" dirty="0" err="1">
                <a:effectLst/>
                <a:latin typeface="Arial" panose="020B0604020202020204" pitchFamily="34" charset="0"/>
                <a:ea typeface="MS Mincho" panose="02020609040205080304" pitchFamily="49" charset="-128"/>
              </a:rPr>
              <a:t>pell</a:t>
            </a:r>
            <a:r>
              <a:rPr lang="fr-FR" sz="1000" dirty="0">
                <a:effectLst/>
                <a:latin typeface="Arial" panose="020B0604020202020204" pitchFamily="34" charset="0"/>
                <a:ea typeface="MS Mincho" panose="02020609040205080304" pitchFamily="49" charset="-128"/>
              </a:rPr>
              <a:t>. de 10 mg; 14, 28 et 98 </a:t>
            </a:r>
            <a:r>
              <a:rPr lang="fr-FR" sz="1000" dirty="0" err="1">
                <a:effectLst/>
                <a:latin typeface="Arial" panose="020B0604020202020204" pitchFamily="34" charset="0"/>
                <a:ea typeface="MS Mincho" panose="02020609040205080304" pitchFamily="49" charset="-128"/>
              </a:rPr>
              <a:t>cpr</a:t>
            </a:r>
            <a:r>
              <a:rPr lang="fr-FR" sz="1000" dirty="0">
                <a:effectLst/>
                <a:latin typeface="Arial" panose="020B0604020202020204" pitchFamily="34" charset="0"/>
                <a:ea typeface="MS Mincho" panose="02020609040205080304" pitchFamily="49" charset="-128"/>
              </a:rPr>
              <a:t>. </a:t>
            </a:r>
            <a:r>
              <a:rPr lang="fr-FR" sz="1000" dirty="0" err="1">
                <a:effectLst/>
                <a:latin typeface="Arial" panose="020B0604020202020204" pitchFamily="34" charset="0"/>
                <a:ea typeface="MS Mincho" panose="02020609040205080304" pitchFamily="49" charset="-128"/>
              </a:rPr>
              <a:t>pell</a:t>
            </a:r>
            <a:r>
              <a:rPr lang="fr-FR" sz="1000" dirty="0">
                <a:effectLst/>
                <a:latin typeface="Arial" panose="020B0604020202020204" pitchFamily="34" charset="0"/>
                <a:ea typeface="MS Mincho" panose="02020609040205080304" pitchFamily="49" charset="-128"/>
              </a:rPr>
              <a:t>. de 15 et de 20 mg. (b), admis aux caisses (limitation à prendre en considération). Pour de plus amples informations: voir www.swissmedicinfo.ch. Distribution: Bayer (Schweiz) AG, </a:t>
            </a:r>
            <a:r>
              <a:rPr lang="fr-FR" sz="1000" dirty="0" err="1">
                <a:effectLst/>
                <a:latin typeface="Arial" panose="020B0604020202020204" pitchFamily="34" charset="0"/>
                <a:ea typeface="MS Mincho" panose="02020609040205080304" pitchFamily="49" charset="-128"/>
              </a:rPr>
              <a:t>Uetlibergstr</a:t>
            </a:r>
            <a:r>
              <a:rPr lang="fr-FR" sz="1000" dirty="0">
                <a:effectLst/>
                <a:latin typeface="Arial" panose="020B0604020202020204" pitchFamily="34" charset="0"/>
                <a:ea typeface="MS Mincho" panose="02020609040205080304" pitchFamily="49" charset="-128"/>
              </a:rPr>
              <a:t>. 132, 8045 Zurich. </a:t>
            </a:r>
            <a:r>
              <a:rPr lang="de-DE" sz="1000" dirty="0">
                <a:effectLst/>
                <a:latin typeface="Arial" panose="020B0604020202020204" pitchFamily="34" charset="0"/>
                <a:ea typeface="MS Mincho" panose="02020609040205080304" pitchFamily="49" charset="-128"/>
              </a:rPr>
              <a:t>MA-M_RIV-CH-0265-1_10.2022</a:t>
            </a:r>
            <a:endParaRPr lang="de-DE" sz="1600" dirty="0">
              <a:effectLst/>
              <a:latin typeface="Times New Roman" panose="02020603050405020304" pitchFamily="18" charset="0"/>
              <a:ea typeface="MS Mincho" panose="02020609040205080304" pitchFamily="49" charset="-128"/>
            </a:endParaRPr>
          </a:p>
          <a:p>
            <a:pPr marL="0" indent="0">
              <a:buNone/>
            </a:pPr>
            <a:endParaRPr lang="fr-CH" sz="1000" dirty="0">
              <a:solidFill>
                <a:srgbClr val="565655"/>
              </a:solidFill>
            </a:endParaRPr>
          </a:p>
        </p:txBody>
      </p:sp>
    </p:spTree>
    <p:extLst>
      <p:ext uri="{BB962C8B-B14F-4D97-AF65-F5344CB8AC3E}">
        <p14:creationId xmlns:p14="http://schemas.microsoft.com/office/powerpoint/2010/main" val="1858776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D03459D0-EC9D-2F43-B74C-2667FD3AF1C2}"/>
              </a:ext>
            </a:extLst>
          </p:cNvPr>
          <p:cNvGrpSpPr/>
          <p:nvPr/>
        </p:nvGrpSpPr>
        <p:grpSpPr>
          <a:xfrm>
            <a:off x="585789" y="2469605"/>
            <a:ext cx="5729286" cy="3380856"/>
            <a:chOff x="617280" y="2469605"/>
            <a:chExt cx="5082360" cy="3380856"/>
          </a:xfrm>
        </p:grpSpPr>
        <p:sp>
          <p:nvSpPr>
            <p:cNvPr id="20" name="TextBox 68">
              <a:extLst>
                <a:ext uri="{FF2B5EF4-FFF2-40B4-BE49-F238E27FC236}">
                  <a16:creationId xmlns:a16="http://schemas.microsoft.com/office/drawing/2014/main" id="{D63E1DF9-AA1A-5040-BAB9-66F7AE3B803B}"/>
                </a:ext>
              </a:extLst>
            </p:cNvPr>
            <p:cNvSpPr txBox="1"/>
            <p:nvPr/>
          </p:nvSpPr>
          <p:spPr>
            <a:xfrm>
              <a:off x="617280" y="5696573"/>
              <a:ext cx="371990"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0</a:t>
              </a:r>
            </a:p>
          </p:txBody>
        </p:sp>
        <p:sp>
          <p:nvSpPr>
            <p:cNvPr id="28" name="Rechteck 27">
              <a:extLst>
                <a:ext uri="{FF2B5EF4-FFF2-40B4-BE49-F238E27FC236}">
                  <a16:creationId xmlns:a16="http://schemas.microsoft.com/office/drawing/2014/main" id="{588F537A-6777-8948-A40D-FF27F98644A1}"/>
                </a:ext>
              </a:extLst>
            </p:cNvPr>
            <p:cNvSpPr/>
            <p:nvPr/>
          </p:nvSpPr>
          <p:spPr bwMode="auto">
            <a:xfrm>
              <a:off x="803275" y="2617979"/>
              <a:ext cx="4125722"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cxnSp>
          <p:nvCxnSpPr>
            <p:cNvPr id="59" name="Straight Connector 32">
              <a:extLst>
                <a:ext uri="{FF2B5EF4-FFF2-40B4-BE49-F238E27FC236}">
                  <a16:creationId xmlns:a16="http://schemas.microsoft.com/office/drawing/2014/main" id="{DD82E7BA-4208-964E-BB35-53ADE7FAC513}"/>
                </a:ext>
              </a:extLst>
            </p:cNvPr>
            <p:cNvCxnSpPr>
              <a:cxnSpLocks/>
            </p:cNvCxnSpPr>
            <p:nvPr/>
          </p:nvCxnSpPr>
          <p:spPr bwMode="auto">
            <a:xfrm flipH="1">
              <a:off x="810208" y="5624513"/>
              <a:ext cx="4746042" cy="0"/>
            </a:xfrm>
            <a:prstGeom prst="line">
              <a:avLst/>
            </a:prstGeom>
            <a:noFill/>
            <a:ln w="12700" cap="flat" cmpd="sng" algn="ctr">
              <a:solidFill>
                <a:schemeClr val="tx1"/>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9" name="Rechteck 68">
              <a:extLst>
                <a:ext uri="{FF2B5EF4-FFF2-40B4-BE49-F238E27FC236}">
                  <a16:creationId xmlns:a16="http://schemas.microsoft.com/office/drawing/2014/main" id="{597C07B1-999A-464D-8C23-ED9CC2A3F3DA}"/>
                </a:ext>
              </a:extLst>
            </p:cNvPr>
            <p:cNvSpPr/>
            <p:nvPr/>
          </p:nvSpPr>
          <p:spPr bwMode="auto">
            <a:xfrm>
              <a:off x="803275" y="2889581"/>
              <a:ext cx="3564374"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0" name="Rechteck 69">
              <a:extLst>
                <a:ext uri="{FF2B5EF4-FFF2-40B4-BE49-F238E27FC236}">
                  <a16:creationId xmlns:a16="http://schemas.microsoft.com/office/drawing/2014/main" id="{4AF89B18-8198-4C4E-AA77-FDCE8128142A}"/>
                </a:ext>
              </a:extLst>
            </p:cNvPr>
            <p:cNvSpPr/>
            <p:nvPr/>
          </p:nvSpPr>
          <p:spPr bwMode="auto">
            <a:xfrm>
              <a:off x="803275" y="3161183"/>
              <a:ext cx="3281933"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2" name="Rechteck 71">
              <a:extLst>
                <a:ext uri="{FF2B5EF4-FFF2-40B4-BE49-F238E27FC236}">
                  <a16:creationId xmlns:a16="http://schemas.microsoft.com/office/drawing/2014/main" id="{A86C5CC5-AC6F-D049-9D25-999780DF7C34}"/>
                </a:ext>
              </a:extLst>
            </p:cNvPr>
            <p:cNvSpPr/>
            <p:nvPr/>
          </p:nvSpPr>
          <p:spPr bwMode="auto">
            <a:xfrm>
              <a:off x="803276" y="3704387"/>
              <a:ext cx="2392246"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3" name="Rechteck 72">
              <a:extLst>
                <a:ext uri="{FF2B5EF4-FFF2-40B4-BE49-F238E27FC236}">
                  <a16:creationId xmlns:a16="http://schemas.microsoft.com/office/drawing/2014/main" id="{27EB956E-32A4-0245-A91A-045B00539898}"/>
                </a:ext>
              </a:extLst>
            </p:cNvPr>
            <p:cNvSpPr/>
            <p:nvPr/>
          </p:nvSpPr>
          <p:spPr bwMode="auto">
            <a:xfrm>
              <a:off x="803276" y="3975989"/>
              <a:ext cx="2247494"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4" name="Rechteck 73">
              <a:extLst>
                <a:ext uri="{FF2B5EF4-FFF2-40B4-BE49-F238E27FC236}">
                  <a16:creationId xmlns:a16="http://schemas.microsoft.com/office/drawing/2014/main" id="{7D808D16-F2E6-9A4E-827B-A3727F1B1560}"/>
                </a:ext>
              </a:extLst>
            </p:cNvPr>
            <p:cNvSpPr/>
            <p:nvPr/>
          </p:nvSpPr>
          <p:spPr bwMode="auto">
            <a:xfrm>
              <a:off x="803276" y="4247591"/>
              <a:ext cx="1142447"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5" name="Rechteck 74">
              <a:extLst>
                <a:ext uri="{FF2B5EF4-FFF2-40B4-BE49-F238E27FC236}">
                  <a16:creationId xmlns:a16="http://schemas.microsoft.com/office/drawing/2014/main" id="{E1051750-B281-1A49-B3AF-19DBB3CAED17}"/>
                </a:ext>
              </a:extLst>
            </p:cNvPr>
            <p:cNvSpPr/>
            <p:nvPr/>
          </p:nvSpPr>
          <p:spPr bwMode="auto">
            <a:xfrm>
              <a:off x="803276" y="4519193"/>
              <a:ext cx="1001227"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6" name="Rechteck 75">
              <a:extLst>
                <a:ext uri="{FF2B5EF4-FFF2-40B4-BE49-F238E27FC236}">
                  <a16:creationId xmlns:a16="http://schemas.microsoft.com/office/drawing/2014/main" id="{EE292ADC-4162-0A49-8B52-D869E7FBB02A}"/>
                </a:ext>
              </a:extLst>
            </p:cNvPr>
            <p:cNvSpPr/>
            <p:nvPr/>
          </p:nvSpPr>
          <p:spPr bwMode="auto">
            <a:xfrm>
              <a:off x="803276" y="4790795"/>
              <a:ext cx="927087"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7" name="Rechteck 76">
              <a:extLst>
                <a:ext uri="{FF2B5EF4-FFF2-40B4-BE49-F238E27FC236}">
                  <a16:creationId xmlns:a16="http://schemas.microsoft.com/office/drawing/2014/main" id="{BC1C30BF-F107-CC41-B32B-4A9069DAEAC0}"/>
                </a:ext>
              </a:extLst>
            </p:cNvPr>
            <p:cNvSpPr/>
            <p:nvPr/>
          </p:nvSpPr>
          <p:spPr bwMode="auto">
            <a:xfrm>
              <a:off x="803276" y="5062397"/>
              <a:ext cx="856477"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8" name="Rechteck 77">
              <a:extLst>
                <a:ext uri="{FF2B5EF4-FFF2-40B4-BE49-F238E27FC236}">
                  <a16:creationId xmlns:a16="http://schemas.microsoft.com/office/drawing/2014/main" id="{2C761830-3F8E-494C-9A14-CD8D85CDDC9E}"/>
                </a:ext>
              </a:extLst>
            </p:cNvPr>
            <p:cNvSpPr/>
            <p:nvPr/>
          </p:nvSpPr>
          <p:spPr bwMode="auto">
            <a:xfrm>
              <a:off x="803276" y="5334000"/>
              <a:ext cx="605811"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cxnSp>
          <p:nvCxnSpPr>
            <p:cNvPr id="41" name="Straight Connector 48">
              <a:extLst>
                <a:ext uri="{FF2B5EF4-FFF2-40B4-BE49-F238E27FC236}">
                  <a16:creationId xmlns:a16="http://schemas.microsoft.com/office/drawing/2014/main" id="{1731C31F-10FE-084E-B8D5-32D780A52FEC}"/>
                </a:ext>
              </a:extLst>
            </p:cNvPr>
            <p:cNvCxnSpPr>
              <a:cxnSpLocks/>
            </p:cNvCxnSpPr>
            <p:nvPr/>
          </p:nvCxnSpPr>
          <p:spPr bwMode="auto">
            <a:xfrm>
              <a:off x="804169" y="2469605"/>
              <a:ext cx="0" cy="319777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9" name="TextBox 68">
              <a:extLst>
                <a:ext uri="{FF2B5EF4-FFF2-40B4-BE49-F238E27FC236}">
                  <a16:creationId xmlns:a16="http://schemas.microsoft.com/office/drawing/2014/main" id="{7AB04DAB-E304-2543-B27E-6C119EBD22AE}"/>
                </a:ext>
              </a:extLst>
            </p:cNvPr>
            <p:cNvSpPr txBox="1"/>
            <p:nvPr/>
          </p:nvSpPr>
          <p:spPr>
            <a:xfrm>
              <a:off x="1088317" y="5696573"/>
              <a:ext cx="371990"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2</a:t>
              </a:r>
            </a:p>
          </p:txBody>
        </p:sp>
        <p:sp>
          <p:nvSpPr>
            <p:cNvPr id="80" name="TextBox 68">
              <a:extLst>
                <a:ext uri="{FF2B5EF4-FFF2-40B4-BE49-F238E27FC236}">
                  <a16:creationId xmlns:a16="http://schemas.microsoft.com/office/drawing/2014/main" id="{60EFC25F-8C68-8A4F-8978-04991767F637}"/>
                </a:ext>
              </a:extLst>
            </p:cNvPr>
            <p:cNvSpPr txBox="1"/>
            <p:nvPr/>
          </p:nvSpPr>
          <p:spPr>
            <a:xfrm>
              <a:off x="1559354" y="5696573"/>
              <a:ext cx="371990"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4</a:t>
              </a:r>
            </a:p>
          </p:txBody>
        </p:sp>
        <p:sp>
          <p:nvSpPr>
            <p:cNvPr id="81" name="TextBox 68">
              <a:extLst>
                <a:ext uri="{FF2B5EF4-FFF2-40B4-BE49-F238E27FC236}">
                  <a16:creationId xmlns:a16="http://schemas.microsoft.com/office/drawing/2014/main" id="{595EF88B-795A-2045-BC37-8AD8EC8BC2AC}"/>
                </a:ext>
              </a:extLst>
            </p:cNvPr>
            <p:cNvSpPr txBox="1"/>
            <p:nvPr/>
          </p:nvSpPr>
          <p:spPr>
            <a:xfrm>
              <a:off x="2030391" y="5696573"/>
              <a:ext cx="371990"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6</a:t>
              </a:r>
            </a:p>
          </p:txBody>
        </p:sp>
        <p:sp>
          <p:nvSpPr>
            <p:cNvPr id="82" name="TextBox 68">
              <a:extLst>
                <a:ext uri="{FF2B5EF4-FFF2-40B4-BE49-F238E27FC236}">
                  <a16:creationId xmlns:a16="http://schemas.microsoft.com/office/drawing/2014/main" id="{8ED44974-9E00-2E4B-80D5-4E837A891494}"/>
                </a:ext>
              </a:extLst>
            </p:cNvPr>
            <p:cNvSpPr txBox="1"/>
            <p:nvPr/>
          </p:nvSpPr>
          <p:spPr>
            <a:xfrm>
              <a:off x="2501428" y="5696573"/>
              <a:ext cx="371990"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8</a:t>
              </a:r>
            </a:p>
          </p:txBody>
        </p:sp>
        <p:sp>
          <p:nvSpPr>
            <p:cNvPr id="83" name="TextBox 68">
              <a:extLst>
                <a:ext uri="{FF2B5EF4-FFF2-40B4-BE49-F238E27FC236}">
                  <a16:creationId xmlns:a16="http://schemas.microsoft.com/office/drawing/2014/main" id="{23672202-8FE7-6C47-BB06-382338B6364A}"/>
                </a:ext>
              </a:extLst>
            </p:cNvPr>
            <p:cNvSpPr txBox="1"/>
            <p:nvPr/>
          </p:nvSpPr>
          <p:spPr>
            <a:xfrm>
              <a:off x="2972465" y="5696573"/>
              <a:ext cx="371990"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10</a:t>
              </a:r>
            </a:p>
          </p:txBody>
        </p:sp>
        <p:sp>
          <p:nvSpPr>
            <p:cNvPr id="84" name="TextBox 68">
              <a:extLst>
                <a:ext uri="{FF2B5EF4-FFF2-40B4-BE49-F238E27FC236}">
                  <a16:creationId xmlns:a16="http://schemas.microsoft.com/office/drawing/2014/main" id="{E87C78C9-E0D0-9241-8291-C3BB652C3440}"/>
                </a:ext>
              </a:extLst>
            </p:cNvPr>
            <p:cNvSpPr txBox="1"/>
            <p:nvPr/>
          </p:nvSpPr>
          <p:spPr>
            <a:xfrm>
              <a:off x="3443502" y="5696573"/>
              <a:ext cx="371990"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12</a:t>
              </a:r>
            </a:p>
          </p:txBody>
        </p:sp>
        <p:sp>
          <p:nvSpPr>
            <p:cNvPr id="85" name="TextBox 68">
              <a:extLst>
                <a:ext uri="{FF2B5EF4-FFF2-40B4-BE49-F238E27FC236}">
                  <a16:creationId xmlns:a16="http://schemas.microsoft.com/office/drawing/2014/main" id="{7F23DAD1-B5AA-914F-B298-8EF2D158FA24}"/>
                </a:ext>
              </a:extLst>
            </p:cNvPr>
            <p:cNvSpPr txBox="1"/>
            <p:nvPr/>
          </p:nvSpPr>
          <p:spPr>
            <a:xfrm>
              <a:off x="3914539" y="5696573"/>
              <a:ext cx="371990"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14</a:t>
              </a:r>
            </a:p>
          </p:txBody>
        </p:sp>
        <p:sp>
          <p:nvSpPr>
            <p:cNvPr id="86" name="TextBox 68">
              <a:extLst>
                <a:ext uri="{FF2B5EF4-FFF2-40B4-BE49-F238E27FC236}">
                  <a16:creationId xmlns:a16="http://schemas.microsoft.com/office/drawing/2014/main" id="{C1AE6E50-A00D-E149-921B-6B4BDE0B6636}"/>
                </a:ext>
              </a:extLst>
            </p:cNvPr>
            <p:cNvSpPr txBox="1"/>
            <p:nvPr/>
          </p:nvSpPr>
          <p:spPr>
            <a:xfrm>
              <a:off x="4385576" y="5696573"/>
              <a:ext cx="371990"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16</a:t>
              </a:r>
            </a:p>
          </p:txBody>
        </p:sp>
        <p:sp>
          <p:nvSpPr>
            <p:cNvPr id="87" name="TextBox 68">
              <a:extLst>
                <a:ext uri="{FF2B5EF4-FFF2-40B4-BE49-F238E27FC236}">
                  <a16:creationId xmlns:a16="http://schemas.microsoft.com/office/drawing/2014/main" id="{165E9864-1167-0243-B33C-5504290332FF}"/>
                </a:ext>
              </a:extLst>
            </p:cNvPr>
            <p:cNvSpPr txBox="1"/>
            <p:nvPr/>
          </p:nvSpPr>
          <p:spPr>
            <a:xfrm>
              <a:off x="4856613" y="5696573"/>
              <a:ext cx="371990"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18</a:t>
              </a:r>
            </a:p>
          </p:txBody>
        </p:sp>
        <p:sp>
          <p:nvSpPr>
            <p:cNvPr id="88" name="TextBox 68">
              <a:extLst>
                <a:ext uri="{FF2B5EF4-FFF2-40B4-BE49-F238E27FC236}">
                  <a16:creationId xmlns:a16="http://schemas.microsoft.com/office/drawing/2014/main" id="{8AA8F678-F652-B14D-9875-5D16B4B448A7}"/>
                </a:ext>
              </a:extLst>
            </p:cNvPr>
            <p:cNvSpPr txBox="1"/>
            <p:nvPr/>
          </p:nvSpPr>
          <p:spPr>
            <a:xfrm>
              <a:off x="5327650" y="5696573"/>
              <a:ext cx="371990"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20</a:t>
              </a:r>
            </a:p>
          </p:txBody>
        </p:sp>
        <p:cxnSp>
          <p:nvCxnSpPr>
            <p:cNvPr id="100" name="Straight Connector 51">
              <a:extLst>
                <a:ext uri="{FF2B5EF4-FFF2-40B4-BE49-F238E27FC236}">
                  <a16:creationId xmlns:a16="http://schemas.microsoft.com/office/drawing/2014/main" id="{B3FE2C52-07B6-614D-A0FF-2CC496EF29C0}"/>
                </a:ext>
              </a:extLst>
            </p:cNvPr>
            <p:cNvCxnSpPr>
              <a:cxnSpLocks/>
            </p:cNvCxnSpPr>
            <p:nvPr/>
          </p:nvCxnSpPr>
          <p:spPr bwMode="auto">
            <a:xfrm>
              <a:off x="5502729"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1" name="Straight Connector 51">
              <a:extLst>
                <a:ext uri="{FF2B5EF4-FFF2-40B4-BE49-F238E27FC236}">
                  <a16:creationId xmlns:a16="http://schemas.microsoft.com/office/drawing/2014/main" id="{0C0F600D-A43B-CE43-9278-2877F95480BF}"/>
                </a:ext>
              </a:extLst>
            </p:cNvPr>
            <p:cNvCxnSpPr>
              <a:cxnSpLocks/>
            </p:cNvCxnSpPr>
            <p:nvPr/>
          </p:nvCxnSpPr>
          <p:spPr bwMode="auto">
            <a:xfrm>
              <a:off x="5032873"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2" name="Straight Connector 51">
              <a:extLst>
                <a:ext uri="{FF2B5EF4-FFF2-40B4-BE49-F238E27FC236}">
                  <a16:creationId xmlns:a16="http://schemas.microsoft.com/office/drawing/2014/main" id="{F4DC7DA4-1631-0A46-98CB-6E88BA806F20}"/>
                </a:ext>
              </a:extLst>
            </p:cNvPr>
            <p:cNvCxnSpPr>
              <a:cxnSpLocks/>
            </p:cNvCxnSpPr>
            <p:nvPr/>
          </p:nvCxnSpPr>
          <p:spPr bwMode="auto">
            <a:xfrm>
              <a:off x="4563017"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3" name="Straight Connector 51">
              <a:extLst>
                <a:ext uri="{FF2B5EF4-FFF2-40B4-BE49-F238E27FC236}">
                  <a16:creationId xmlns:a16="http://schemas.microsoft.com/office/drawing/2014/main" id="{DFDE39B8-FFAB-904D-B894-32394385B67A}"/>
                </a:ext>
              </a:extLst>
            </p:cNvPr>
            <p:cNvCxnSpPr>
              <a:cxnSpLocks/>
            </p:cNvCxnSpPr>
            <p:nvPr/>
          </p:nvCxnSpPr>
          <p:spPr bwMode="auto">
            <a:xfrm>
              <a:off x="4093161"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4" name="Straight Connector 51">
              <a:extLst>
                <a:ext uri="{FF2B5EF4-FFF2-40B4-BE49-F238E27FC236}">
                  <a16:creationId xmlns:a16="http://schemas.microsoft.com/office/drawing/2014/main" id="{BC516760-99DA-354E-859F-1262901A175D}"/>
                </a:ext>
              </a:extLst>
            </p:cNvPr>
            <p:cNvCxnSpPr>
              <a:cxnSpLocks/>
            </p:cNvCxnSpPr>
            <p:nvPr/>
          </p:nvCxnSpPr>
          <p:spPr bwMode="auto">
            <a:xfrm>
              <a:off x="3623305"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5" name="Straight Connector 51">
              <a:extLst>
                <a:ext uri="{FF2B5EF4-FFF2-40B4-BE49-F238E27FC236}">
                  <a16:creationId xmlns:a16="http://schemas.microsoft.com/office/drawing/2014/main" id="{FA9948DA-CA53-C844-AE8A-9FAF93CD55F1}"/>
                </a:ext>
              </a:extLst>
            </p:cNvPr>
            <p:cNvCxnSpPr>
              <a:cxnSpLocks/>
            </p:cNvCxnSpPr>
            <p:nvPr/>
          </p:nvCxnSpPr>
          <p:spPr bwMode="auto">
            <a:xfrm>
              <a:off x="3153449"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6" name="Straight Connector 51">
              <a:extLst>
                <a:ext uri="{FF2B5EF4-FFF2-40B4-BE49-F238E27FC236}">
                  <a16:creationId xmlns:a16="http://schemas.microsoft.com/office/drawing/2014/main" id="{887935CB-A519-4048-A3AD-13F70DE4D215}"/>
                </a:ext>
              </a:extLst>
            </p:cNvPr>
            <p:cNvCxnSpPr>
              <a:cxnSpLocks/>
            </p:cNvCxnSpPr>
            <p:nvPr/>
          </p:nvCxnSpPr>
          <p:spPr bwMode="auto">
            <a:xfrm>
              <a:off x="2683593"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7" name="Straight Connector 51">
              <a:extLst>
                <a:ext uri="{FF2B5EF4-FFF2-40B4-BE49-F238E27FC236}">
                  <a16:creationId xmlns:a16="http://schemas.microsoft.com/office/drawing/2014/main" id="{70CA1A74-D583-3440-BA4E-C9289C379F5A}"/>
                </a:ext>
              </a:extLst>
            </p:cNvPr>
            <p:cNvCxnSpPr>
              <a:cxnSpLocks/>
            </p:cNvCxnSpPr>
            <p:nvPr/>
          </p:nvCxnSpPr>
          <p:spPr bwMode="auto">
            <a:xfrm>
              <a:off x="2213737"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8" name="Straight Connector 51">
              <a:extLst>
                <a:ext uri="{FF2B5EF4-FFF2-40B4-BE49-F238E27FC236}">
                  <a16:creationId xmlns:a16="http://schemas.microsoft.com/office/drawing/2014/main" id="{BE81D7E1-BCC5-C54C-9FF2-D8A282C80B76}"/>
                </a:ext>
              </a:extLst>
            </p:cNvPr>
            <p:cNvCxnSpPr>
              <a:cxnSpLocks/>
            </p:cNvCxnSpPr>
            <p:nvPr/>
          </p:nvCxnSpPr>
          <p:spPr bwMode="auto">
            <a:xfrm>
              <a:off x="1743881"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9" name="Straight Connector 51">
              <a:extLst>
                <a:ext uri="{FF2B5EF4-FFF2-40B4-BE49-F238E27FC236}">
                  <a16:creationId xmlns:a16="http://schemas.microsoft.com/office/drawing/2014/main" id="{F529C73B-0811-C045-94A3-6C2BDF558C6D}"/>
                </a:ext>
              </a:extLst>
            </p:cNvPr>
            <p:cNvCxnSpPr>
              <a:cxnSpLocks/>
            </p:cNvCxnSpPr>
            <p:nvPr/>
          </p:nvCxnSpPr>
          <p:spPr bwMode="auto">
            <a:xfrm>
              <a:off x="1274025"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pic>
        <p:nvPicPr>
          <p:cNvPr id="6" name="Grafik 5" descr="Ein Bild, das Silhouette enthält.&#10;&#10;Automatisch generierte Beschreibung">
            <a:extLst>
              <a:ext uri="{FF2B5EF4-FFF2-40B4-BE49-F238E27FC236}">
                <a16:creationId xmlns:a16="http://schemas.microsoft.com/office/drawing/2014/main" id="{B292F4E7-EE7D-B740-B527-12F844668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4232" y="2807070"/>
            <a:ext cx="517296" cy="1531028"/>
          </a:xfrm>
          <a:prstGeom prst="rect">
            <a:avLst/>
          </a:prstGeom>
        </p:spPr>
      </p:pic>
      <p:sp>
        <p:nvSpPr>
          <p:cNvPr id="2" name="Titel 1">
            <a:extLst>
              <a:ext uri="{FF2B5EF4-FFF2-40B4-BE49-F238E27FC236}">
                <a16:creationId xmlns:a16="http://schemas.microsoft.com/office/drawing/2014/main" id="{5EF13B1E-86BB-4A7B-A8F9-450FCB44645D}"/>
              </a:ext>
            </a:extLst>
          </p:cNvPr>
          <p:cNvSpPr>
            <a:spLocks noGrp="1"/>
          </p:cNvSpPr>
          <p:nvPr>
            <p:ph type="title"/>
          </p:nvPr>
        </p:nvSpPr>
        <p:spPr>
          <a:xfrm>
            <a:off x="816001" y="25884"/>
            <a:ext cx="11041567" cy="984885"/>
          </a:xfrm>
        </p:spPr>
        <p:txBody>
          <a:bodyPr/>
          <a:lstStyle/>
          <a:p>
            <a:r>
              <a:rPr lang="fr-CH"/>
              <a:t>Près d'un patient cancéreux sur cinq (10-20%) souffre de TEV symptomatique</a:t>
            </a:r>
            <a:r>
              <a:rPr lang="fr-CH" baseline="30000"/>
              <a:t>1</a:t>
            </a:r>
          </a:p>
        </p:txBody>
      </p:sp>
      <p:sp>
        <p:nvSpPr>
          <p:cNvPr id="3" name="Inhaltsplatzhalter 2">
            <a:extLst>
              <a:ext uri="{FF2B5EF4-FFF2-40B4-BE49-F238E27FC236}">
                <a16:creationId xmlns:a16="http://schemas.microsoft.com/office/drawing/2014/main" id="{3DA25FC0-9F31-4D21-A154-3CA917F9CA2B}"/>
              </a:ext>
            </a:extLst>
          </p:cNvPr>
          <p:cNvSpPr>
            <a:spLocks noGrp="1"/>
          </p:cNvSpPr>
          <p:nvPr>
            <p:ph sz="quarter" idx="10"/>
          </p:nvPr>
        </p:nvSpPr>
        <p:spPr>
          <a:xfrm>
            <a:off x="809331" y="1376364"/>
            <a:ext cx="11042649" cy="494826"/>
          </a:xfrm>
        </p:spPr>
        <p:txBody>
          <a:bodyPr/>
          <a:lstStyle/>
          <a:p>
            <a:pPr marL="0" indent="0">
              <a:buNone/>
            </a:pPr>
            <a:r>
              <a:rPr lang="fr-CH"/>
              <a:t>Situation de risque</a:t>
            </a:r>
            <a:endParaRPr lang="fr-CH" altLang="en-US" b="1" baseline="30000" dirty="0"/>
          </a:p>
        </p:txBody>
      </p:sp>
      <p:sp>
        <p:nvSpPr>
          <p:cNvPr id="12" name="Rechteck 11">
            <a:extLst>
              <a:ext uri="{FF2B5EF4-FFF2-40B4-BE49-F238E27FC236}">
                <a16:creationId xmlns:a16="http://schemas.microsoft.com/office/drawing/2014/main" id="{83C3554E-E80E-4E64-ADD2-35DD3089222E}"/>
              </a:ext>
            </a:extLst>
          </p:cNvPr>
          <p:cNvSpPr/>
          <p:nvPr/>
        </p:nvSpPr>
        <p:spPr>
          <a:xfrm>
            <a:off x="803275" y="6106576"/>
            <a:ext cx="11230229" cy="623248"/>
          </a:xfrm>
          <a:prstGeom prst="rect">
            <a:avLst/>
          </a:prstGeom>
        </p:spPr>
        <p:txBody>
          <a:bodyPr wrap="square" lIns="0" tIns="0" rIns="0" bIns="0" anchor="b" anchorCtr="0">
            <a:spAutoFit/>
          </a:bodyPr>
          <a:lstStyle/>
          <a:p>
            <a:pPr lvl="0"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*La définition d’une tumeur active comprenait un premier diagnostic d’une tumeur, un diagnostic de sortie d’hôpital ou un traitement anti-tumoral/une greffe de moelle osseuse. Source des données : UK Clinical Practice Research Datalink.</a:t>
            </a:r>
          </a:p>
          <a:p>
            <a:pPr lvl="0"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TEV = thromboembolie veineuse, CA = carcinome</a:t>
            </a:r>
          </a:p>
          <a:p>
            <a:pPr fontAlgn="base">
              <a:spcBef>
                <a:spcPct val="25000"/>
              </a:spcBef>
              <a:spcAft>
                <a:spcPct val="0"/>
              </a:spcAft>
              <a:buClr>
                <a:srgbClr val="3961AC"/>
              </a:buClr>
              <a:buSzPct val="80000"/>
              <a:tabLst>
                <a:tab pos="1650959" algn="l"/>
              </a:tabLst>
            </a:pPr>
            <a:r>
              <a:rPr lang="fr-CH" altLang="en-US" sz="900" b="1" dirty="0">
                <a:solidFill>
                  <a:srgbClr val="000000">
                    <a:lumMod val="65000"/>
                    <a:lumOff val="35000"/>
                  </a:srgbClr>
                </a:solidFill>
              </a:rPr>
              <a:t>1. </a:t>
            </a:r>
            <a:r>
              <a:rPr lang="fr-CH" sz="900" dirty="0">
                <a:solidFill>
                  <a:srgbClr val="000000">
                    <a:lumMod val="65000"/>
                    <a:lumOff val="35000"/>
                  </a:srgbClr>
                </a:solidFill>
              </a:rPr>
              <a:t>Barsam SJ et al. J Haem 2013; 161:764-777. </a:t>
            </a:r>
            <a:r>
              <a:rPr lang="fr-CH" altLang="en-US" sz="900" b="1" dirty="0">
                <a:solidFill>
                  <a:srgbClr val="000000">
                    <a:lumMod val="65000"/>
                    <a:lumOff val="35000"/>
                  </a:srgbClr>
                </a:solidFill>
              </a:rPr>
              <a:t>2. </a:t>
            </a:r>
            <a:r>
              <a:rPr lang="fr-CH" sz="900" dirty="0">
                <a:solidFill>
                  <a:srgbClr val="000000">
                    <a:lumMod val="65000"/>
                    <a:lumOff val="35000"/>
                  </a:srgbClr>
                </a:solidFill>
              </a:rPr>
              <a:t>Cohen AT et al. Thromb Hemost 2017:117:57-65. </a:t>
            </a:r>
            <a:r>
              <a:rPr lang="fr-CH" altLang="en-US" sz="900" b="1" dirty="0">
                <a:solidFill>
                  <a:srgbClr val="000000">
                    <a:lumMod val="65000"/>
                    <a:lumOff val="35000"/>
                  </a:srgbClr>
                </a:solidFill>
              </a:rPr>
              <a:t>3.</a:t>
            </a:r>
            <a:r>
              <a:rPr lang="fr-CH" sz="900" dirty="0">
                <a:solidFill>
                  <a:srgbClr val="000000">
                    <a:lumMod val="65000"/>
                    <a:lumOff val="35000"/>
                  </a:srgbClr>
                </a:solidFill>
              </a:rPr>
              <a:t> Khorana AA et al, J Thromb Haemost 2007;5:632–634</a:t>
            </a:r>
          </a:p>
        </p:txBody>
      </p:sp>
      <p:sp>
        <p:nvSpPr>
          <p:cNvPr id="8" name="Textfeld 7">
            <a:extLst>
              <a:ext uri="{FF2B5EF4-FFF2-40B4-BE49-F238E27FC236}">
                <a16:creationId xmlns:a16="http://schemas.microsoft.com/office/drawing/2014/main" id="{7B7C5B10-BE21-49F0-94BA-ACF028501025}"/>
              </a:ext>
            </a:extLst>
          </p:cNvPr>
          <p:cNvSpPr txBox="1"/>
          <p:nvPr/>
        </p:nvSpPr>
        <p:spPr>
          <a:xfrm>
            <a:off x="6613834" y="4363796"/>
            <a:ext cx="2229953" cy="740845"/>
          </a:xfrm>
          <a:prstGeom prst="rect">
            <a:avLst/>
          </a:prstGeom>
          <a:noFill/>
        </p:spPr>
        <p:txBody>
          <a:bodyPr wrap="square" lIns="90000" tIns="46800" rIns="90000" bIns="46800" rtlCol="0" anchor="ctr">
            <a:spAutoFit/>
          </a:bodyPr>
          <a:lstStyle/>
          <a:p>
            <a:r>
              <a:rPr lang="fr-CH" sz="1400" dirty="0">
                <a:solidFill>
                  <a:schemeClr val="tx1">
                    <a:lumMod val="65000"/>
                    <a:lumOff val="35000"/>
                  </a:schemeClr>
                </a:solidFill>
              </a:rPr>
              <a:t>La TEV est la deuxième cause de décès chez les patients atteints d’un cancer</a:t>
            </a:r>
            <a:r>
              <a:rPr lang="fr-CH" sz="1400" baseline="30000" dirty="0">
                <a:solidFill>
                  <a:schemeClr val="tx1">
                    <a:lumMod val="65000"/>
                    <a:lumOff val="35000"/>
                  </a:schemeClr>
                </a:solidFill>
              </a:rPr>
              <a:t>2</a:t>
            </a:r>
            <a:r>
              <a:rPr lang="fr-CH"/>
              <a:t> </a:t>
            </a:r>
            <a:endParaRPr lang="fr-CH" sz="1400" baseline="30000" dirty="0">
              <a:solidFill>
                <a:schemeClr val="tx1">
                  <a:lumMod val="65000"/>
                  <a:lumOff val="35000"/>
                </a:schemeClr>
              </a:solidFill>
            </a:endParaRPr>
          </a:p>
        </p:txBody>
      </p:sp>
      <p:sp>
        <p:nvSpPr>
          <p:cNvPr id="9" name="Textfeld 8">
            <a:extLst>
              <a:ext uri="{FF2B5EF4-FFF2-40B4-BE49-F238E27FC236}">
                <a16:creationId xmlns:a16="http://schemas.microsoft.com/office/drawing/2014/main" id="{7722A216-E3D0-4CE6-AF28-033589A8A115}"/>
              </a:ext>
            </a:extLst>
          </p:cNvPr>
          <p:cNvSpPr txBox="1"/>
          <p:nvPr/>
        </p:nvSpPr>
        <p:spPr>
          <a:xfrm>
            <a:off x="7257698" y="3182857"/>
            <a:ext cx="1226706" cy="710067"/>
          </a:xfrm>
          <a:prstGeom prst="rect">
            <a:avLst/>
          </a:prstGeom>
          <a:noFill/>
        </p:spPr>
        <p:txBody>
          <a:bodyPr wrap="square" lIns="90000" tIns="46800" rIns="90000" bIns="46800" rtlCol="0" anchor="ctr">
            <a:spAutoFit/>
          </a:bodyPr>
          <a:lstStyle/>
          <a:p>
            <a:r>
              <a:rPr lang="fr-CH" sz="4000" b="1" dirty="0">
                <a:solidFill>
                  <a:srgbClr val="2B4981"/>
                </a:solidFill>
              </a:rPr>
              <a:t>2</a:t>
            </a:r>
            <a:r>
              <a:rPr lang="fr-CH" sz="4000" b="1" baseline="30000" dirty="0">
                <a:solidFill>
                  <a:srgbClr val="2B4981"/>
                </a:solidFill>
              </a:rPr>
              <a:t>e</a:t>
            </a:r>
            <a:endParaRPr lang="fr-CH" sz="4000" b="1" dirty="0">
              <a:solidFill>
                <a:srgbClr val="2B4981"/>
              </a:solidFill>
            </a:endParaRPr>
          </a:p>
        </p:txBody>
      </p:sp>
      <p:sp>
        <p:nvSpPr>
          <p:cNvPr id="15" name="Pfeil: nach oben 14">
            <a:extLst>
              <a:ext uri="{FF2B5EF4-FFF2-40B4-BE49-F238E27FC236}">
                <a16:creationId xmlns:a16="http://schemas.microsoft.com/office/drawing/2014/main" id="{6536D933-B19F-430F-A8AF-30676F27BC86}"/>
              </a:ext>
            </a:extLst>
          </p:cNvPr>
          <p:cNvSpPr/>
          <p:nvPr/>
        </p:nvSpPr>
        <p:spPr bwMode="auto">
          <a:xfrm>
            <a:off x="9741491" y="2905222"/>
            <a:ext cx="636343" cy="1180939"/>
          </a:xfrm>
          <a:prstGeom prst="upArrow">
            <a:avLst/>
          </a:prstGeom>
          <a:solidFill>
            <a:schemeClr val="bg2">
              <a:lumMod val="60000"/>
              <a:lumOff val="40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16" name="Textfeld 15">
            <a:extLst>
              <a:ext uri="{FF2B5EF4-FFF2-40B4-BE49-F238E27FC236}">
                <a16:creationId xmlns:a16="http://schemas.microsoft.com/office/drawing/2014/main" id="{7DE1EA9B-20BC-4FC6-A328-F68D15B20F27}"/>
              </a:ext>
            </a:extLst>
          </p:cNvPr>
          <p:cNvSpPr txBox="1"/>
          <p:nvPr/>
        </p:nvSpPr>
        <p:spPr>
          <a:xfrm>
            <a:off x="9590178" y="3182857"/>
            <a:ext cx="1226706" cy="710067"/>
          </a:xfrm>
          <a:prstGeom prst="rect">
            <a:avLst/>
          </a:prstGeom>
          <a:noFill/>
        </p:spPr>
        <p:txBody>
          <a:bodyPr wrap="square" lIns="90000" tIns="46800" rIns="90000" bIns="46800" rtlCol="0" anchor="ctr">
            <a:spAutoFit/>
          </a:bodyPr>
          <a:lstStyle/>
          <a:p>
            <a:r>
              <a:rPr lang="fr-CH" sz="4000" b="1" dirty="0">
                <a:solidFill>
                  <a:srgbClr val="2B4981"/>
                </a:solidFill>
              </a:rPr>
              <a:t>47x</a:t>
            </a:r>
          </a:p>
        </p:txBody>
      </p:sp>
      <p:sp>
        <p:nvSpPr>
          <p:cNvPr id="17" name="Textfeld 16">
            <a:extLst>
              <a:ext uri="{FF2B5EF4-FFF2-40B4-BE49-F238E27FC236}">
                <a16:creationId xmlns:a16="http://schemas.microsoft.com/office/drawing/2014/main" id="{C10D9DC9-745B-4572-B25A-2A31D36B1071}"/>
              </a:ext>
            </a:extLst>
          </p:cNvPr>
          <p:cNvSpPr txBox="1"/>
          <p:nvPr/>
        </p:nvSpPr>
        <p:spPr>
          <a:xfrm>
            <a:off x="9157316" y="4363796"/>
            <a:ext cx="2564519" cy="740845"/>
          </a:xfrm>
          <a:prstGeom prst="rect">
            <a:avLst/>
          </a:prstGeom>
          <a:noFill/>
        </p:spPr>
        <p:txBody>
          <a:bodyPr wrap="square" lIns="90000" tIns="46800" rIns="90000" bIns="46800" rtlCol="0" anchor="ctr">
            <a:spAutoFit/>
          </a:bodyPr>
          <a:lstStyle/>
          <a:p>
            <a:r>
              <a:rPr lang="fr-CH" sz="1400" dirty="0">
                <a:solidFill>
                  <a:schemeClr val="tx1">
                    <a:lumMod val="65000"/>
                    <a:lumOff val="35000"/>
                  </a:schemeClr>
                </a:solidFill>
              </a:rPr>
              <a:t>Le risque de mortalité est multiplié par 47 chez les patients atteints d’un cancer et de TEV comparés à la population globale</a:t>
            </a:r>
            <a:r>
              <a:rPr lang="fr-CH" sz="1400" baseline="30000" dirty="0">
                <a:solidFill>
                  <a:schemeClr val="tx1">
                    <a:lumMod val="65000"/>
                    <a:lumOff val="35000"/>
                  </a:schemeClr>
                </a:solidFill>
              </a:rPr>
              <a:t>3</a:t>
            </a:r>
          </a:p>
        </p:txBody>
      </p:sp>
      <p:sp>
        <p:nvSpPr>
          <p:cNvPr id="55" name="TextBox 68">
            <a:extLst>
              <a:ext uri="{FF2B5EF4-FFF2-40B4-BE49-F238E27FC236}">
                <a16:creationId xmlns:a16="http://schemas.microsoft.com/office/drawing/2014/main" id="{5238DCB3-3C41-CE48-AEB1-3B531E226C2D}"/>
              </a:ext>
            </a:extLst>
          </p:cNvPr>
          <p:cNvSpPr txBox="1"/>
          <p:nvPr/>
        </p:nvSpPr>
        <p:spPr>
          <a:xfrm>
            <a:off x="803276" y="5884254"/>
            <a:ext cx="4752974" cy="153888"/>
          </a:xfrm>
          <a:prstGeom prst="rect">
            <a:avLst/>
          </a:prstGeom>
          <a:noFill/>
        </p:spPr>
        <p:txBody>
          <a:bodyPr wrap="square" lIns="0" tIns="0" rIns="0" bIns="0" rtlCol="0" anchor="ctr">
            <a:spAutoFit/>
          </a:bodyPr>
          <a:lstStyle/>
          <a:p>
            <a:pPr algn="ctr">
              <a:defRPr/>
            </a:pPr>
            <a:r>
              <a:rPr lang="fr-CH" sz="1000" b="1" dirty="0">
                <a:solidFill>
                  <a:schemeClr val="tx1">
                    <a:lumMod val="65000"/>
                    <a:lumOff val="35000"/>
                  </a:schemeClr>
                </a:solidFill>
              </a:rPr>
              <a:t>Incidence %</a:t>
            </a:r>
            <a:endParaRPr lang="fr-CH" sz="1000" b="1" dirty="0">
              <a:solidFill>
                <a:schemeClr val="tx1">
                  <a:lumMod val="65000"/>
                  <a:lumOff val="35000"/>
                </a:schemeClr>
              </a:solidFill>
              <a:latin typeface="Arial"/>
            </a:endParaRPr>
          </a:p>
        </p:txBody>
      </p:sp>
      <p:sp>
        <p:nvSpPr>
          <p:cNvPr id="60" name="TextBox 63">
            <a:extLst>
              <a:ext uri="{FF2B5EF4-FFF2-40B4-BE49-F238E27FC236}">
                <a16:creationId xmlns:a16="http://schemas.microsoft.com/office/drawing/2014/main" id="{CC3BAF41-70FD-0042-A202-CAABFDEFD09B}"/>
              </a:ext>
            </a:extLst>
          </p:cNvPr>
          <p:cNvSpPr txBox="1"/>
          <p:nvPr/>
        </p:nvSpPr>
        <p:spPr>
          <a:xfrm>
            <a:off x="867567" y="2623798"/>
            <a:ext cx="975910" cy="153888"/>
          </a:xfrm>
          <a:prstGeom prst="rect">
            <a:avLst/>
          </a:prstGeom>
          <a:noFill/>
        </p:spPr>
        <p:txBody>
          <a:bodyPr wrap="square" lIns="0" tIns="0" rIns="0" bIns="0" rtlCol="0" anchor="ctr">
            <a:spAutoFit/>
          </a:bodyPr>
          <a:lstStyle/>
          <a:p>
            <a:pPr defTabSz="1219170">
              <a:defRPr/>
            </a:pPr>
            <a:r>
              <a:rPr lang="fr-CH" sz="1000" dirty="0">
                <a:solidFill>
                  <a:schemeClr val="bg1"/>
                </a:solidFill>
                <a:latin typeface="Arial"/>
              </a:rPr>
              <a:t>CA de la prostate </a:t>
            </a:r>
          </a:p>
        </p:txBody>
      </p:sp>
      <p:sp>
        <p:nvSpPr>
          <p:cNvPr id="71" name="Rechteck 70">
            <a:extLst>
              <a:ext uri="{FF2B5EF4-FFF2-40B4-BE49-F238E27FC236}">
                <a16:creationId xmlns:a16="http://schemas.microsoft.com/office/drawing/2014/main" id="{51339F68-3751-F44D-B0CB-2AF78883F907}"/>
              </a:ext>
            </a:extLst>
          </p:cNvPr>
          <p:cNvSpPr/>
          <p:nvPr/>
        </p:nvSpPr>
        <p:spPr bwMode="auto">
          <a:xfrm>
            <a:off x="803275" y="3432785"/>
            <a:ext cx="3045389"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89" name="TextBox 63">
            <a:extLst>
              <a:ext uri="{FF2B5EF4-FFF2-40B4-BE49-F238E27FC236}">
                <a16:creationId xmlns:a16="http://schemas.microsoft.com/office/drawing/2014/main" id="{A6E04EB6-1EFD-584A-9B02-2FD3ED8D946A}"/>
              </a:ext>
            </a:extLst>
          </p:cNvPr>
          <p:cNvSpPr txBox="1"/>
          <p:nvPr/>
        </p:nvSpPr>
        <p:spPr>
          <a:xfrm>
            <a:off x="867567" y="5371921"/>
            <a:ext cx="975910" cy="92333"/>
          </a:xfrm>
          <a:prstGeom prst="rect">
            <a:avLst/>
          </a:prstGeom>
          <a:noFill/>
        </p:spPr>
        <p:txBody>
          <a:bodyPr wrap="square" lIns="0" tIns="0" rIns="0" bIns="0" rtlCol="0" anchor="ctr">
            <a:spAutoFit/>
          </a:bodyPr>
          <a:lstStyle/>
          <a:p>
            <a:pPr defTabSz="1219170">
              <a:defRPr/>
            </a:pPr>
            <a:r>
              <a:rPr lang="fr-CH" sz="600" dirty="0">
                <a:solidFill>
                  <a:schemeClr val="bg1"/>
                </a:solidFill>
                <a:latin typeface="Arial"/>
              </a:rPr>
              <a:t>Tumeur cérébrale</a:t>
            </a:r>
          </a:p>
        </p:txBody>
      </p:sp>
      <p:sp>
        <p:nvSpPr>
          <p:cNvPr id="90" name="TextBox 63">
            <a:extLst>
              <a:ext uri="{FF2B5EF4-FFF2-40B4-BE49-F238E27FC236}">
                <a16:creationId xmlns:a16="http://schemas.microsoft.com/office/drawing/2014/main" id="{2AF0B7FE-39A1-D841-8557-21FAEB06E2A5}"/>
              </a:ext>
            </a:extLst>
          </p:cNvPr>
          <p:cNvSpPr txBox="1"/>
          <p:nvPr/>
        </p:nvSpPr>
        <p:spPr>
          <a:xfrm>
            <a:off x="867567" y="5069413"/>
            <a:ext cx="975910" cy="153888"/>
          </a:xfrm>
          <a:prstGeom prst="rect">
            <a:avLst/>
          </a:prstGeom>
          <a:noFill/>
        </p:spPr>
        <p:txBody>
          <a:bodyPr wrap="square" lIns="0" tIns="0" rIns="0" bIns="0" rtlCol="0" anchor="ctr">
            <a:spAutoFit/>
          </a:bodyPr>
          <a:lstStyle/>
          <a:p>
            <a:pPr defTabSz="1219170">
              <a:defRPr/>
            </a:pPr>
            <a:r>
              <a:rPr lang="fr-CH" sz="1000" dirty="0">
                <a:solidFill>
                  <a:schemeClr val="bg1"/>
                </a:solidFill>
                <a:latin typeface="Arial"/>
              </a:rPr>
              <a:t>CA de l’estomac</a:t>
            </a:r>
          </a:p>
        </p:txBody>
      </p:sp>
      <p:sp>
        <p:nvSpPr>
          <p:cNvPr id="91" name="TextBox 63">
            <a:extLst>
              <a:ext uri="{FF2B5EF4-FFF2-40B4-BE49-F238E27FC236}">
                <a16:creationId xmlns:a16="http://schemas.microsoft.com/office/drawing/2014/main" id="{A8BE85BB-1837-8C4C-87F3-E686A3AEB647}"/>
              </a:ext>
            </a:extLst>
          </p:cNvPr>
          <p:cNvSpPr txBox="1"/>
          <p:nvPr/>
        </p:nvSpPr>
        <p:spPr>
          <a:xfrm>
            <a:off x="867567" y="4797678"/>
            <a:ext cx="975910" cy="153888"/>
          </a:xfrm>
          <a:prstGeom prst="rect">
            <a:avLst/>
          </a:prstGeom>
          <a:noFill/>
        </p:spPr>
        <p:txBody>
          <a:bodyPr wrap="square" lIns="0" tIns="0" rIns="0" bIns="0" rtlCol="0" anchor="ctr">
            <a:spAutoFit/>
          </a:bodyPr>
          <a:lstStyle/>
          <a:p>
            <a:pPr defTabSz="1219170">
              <a:defRPr/>
            </a:pPr>
            <a:r>
              <a:rPr lang="fr-CH" sz="1000" dirty="0">
                <a:solidFill>
                  <a:schemeClr val="bg1"/>
                </a:solidFill>
                <a:latin typeface="Arial"/>
              </a:rPr>
              <a:t>CA du pancréas</a:t>
            </a:r>
          </a:p>
        </p:txBody>
      </p:sp>
      <p:sp>
        <p:nvSpPr>
          <p:cNvPr id="92" name="TextBox 63">
            <a:extLst>
              <a:ext uri="{FF2B5EF4-FFF2-40B4-BE49-F238E27FC236}">
                <a16:creationId xmlns:a16="http://schemas.microsoft.com/office/drawing/2014/main" id="{34A96569-1F96-AF4F-948F-D91B2BCDA490}"/>
              </a:ext>
            </a:extLst>
          </p:cNvPr>
          <p:cNvSpPr txBox="1"/>
          <p:nvPr/>
        </p:nvSpPr>
        <p:spPr>
          <a:xfrm>
            <a:off x="867567" y="4525943"/>
            <a:ext cx="975910" cy="153888"/>
          </a:xfrm>
          <a:prstGeom prst="rect">
            <a:avLst/>
          </a:prstGeom>
          <a:noFill/>
        </p:spPr>
        <p:txBody>
          <a:bodyPr wrap="square" lIns="0" tIns="0" rIns="0" bIns="0" rtlCol="0" anchor="ctr">
            <a:spAutoFit/>
          </a:bodyPr>
          <a:lstStyle/>
          <a:p>
            <a:pPr defTabSz="1219170">
              <a:defRPr/>
            </a:pPr>
            <a:r>
              <a:rPr lang="fr-CH" sz="1000" dirty="0">
                <a:solidFill>
                  <a:schemeClr val="bg1"/>
                </a:solidFill>
                <a:latin typeface="Arial"/>
              </a:rPr>
              <a:t>CA de l’utérus</a:t>
            </a:r>
          </a:p>
        </p:txBody>
      </p:sp>
      <p:sp>
        <p:nvSpPr>
          <p:cNvPr id="93" name="TextBox 63">
            <a:extLst>
              <a:ext uri="{FF2B5EF4-FFF2-40B4-BE49-F238E27FC236}">
                <a16:creationId xmlns:a16="http://schemas.microsoft.com/office/drawing/2014/main" id="{16892E6F-A12A-344B-A8B9-3B95C7132E5F}"/>
              </a:ext>
            </a:extLst>
          </p:cNvPr>
          <p:cNvSpPr txBox="1"/>
          <p:nvPr/>
        </p:nvSpPr>
        <p:spPr>
          <a:xfrm>
            <a:off x="867567" y="4254208"/>
            <a:ext cx="975910" cy="153888"/>
          </a:xfrm>
          <a:prstGeom prst="rect">
            <a:avLst/>
          </a:prstGeom>
          <a:noFill/>
        </p:spPr>
        <p:txBody>
          <a:bodyPr wrap="square" lIns="0" tIns="0" rIns="0" bIns="0" rtlCol="0" anchor="ctr">
            <a:spAutoFit/>
          </a:bodyPr>
          <a:lstStyle/>
          <a:p>
            <a:pPr defTabSz="1219170">
              <a:defRPr/>
            </a:pPr>
            <a:r>
              <a:rPr lang="fr-CH" sz="1000" dirty="0">
                <a:solidFill>
                  <a:schemeClr val="bg1"/>
                </a:solidFill>
                <a:latin typeface="Arial"/>
              </a:rPr>
              <a:t>CA de la vessie</a:t>
            </a:r>
          </a:p>
        </p:txBody>
      </p:sp>
      <p:sp>
        <p:nvSpPr>
          <p:cNvPr id="94" name="TextBox 63">
            <a:extLst>
              <a:ext uri="{FF2B5EF4-FFF2-40B4-BE49-F238E27FC236}">
                <a16:creationId xmlns:a16="http://schemas.microsoft.com/office/drawing/2014/main" id="{5ABDCDD3-4864-7743-805D-71CA5A386366}"/>
              </a:ext>
            </a:extLst>
          </p:cNvPr>
          <p:cNvSpPr txBox="1"/>
          <p:nvPr/>
        </p:nvSpPr>
        <p:spPr>
          <a:xfrm>
            <a:off x="867567" y="3982473"/>
            <a:ext cx="975910" cy="153888"/>
          </a:xfrm>
          <a:prstGeom prst="rect">
            <a:avLst/>
          </a:prstGeom>
          <a:noFill/>
        </p:spPr>
        <p:txBody>
          <a:bodyPr wrap="square" lIns="0" tIns="0" rIns="0" bIns="0" rtlCol="0" anchor="ctr">
            <a:spAutoFit/>
          </a:bodyPr>
          <a:lstStyle/>
          <a:p>
            <a:pPr defTabSz="1219170">
              <a:defRPr/>
            </a:pPr>
            <a:r>
              <a:rPr lang="fr-CH" sz="1000" dirty="0">
                <a:solidFill>
                  <a:schemeClr val="bg1"/>
                </a:solidFill>
                <a:latin typeface="Arial"/>
              </a:rPr>
              <a:t>CA des ovaires</a:t>
            </a:r>
          </a:p>
        </p:txBody>
      </p:sp>
      <p:sp>
        <p:nvSpPr>
          <p:cNvPr id="95" name="TextBox 63">
            <a:extLst>
              <a:ext uri="{FF2B5EF4-FFF2-40B4-BE49-F238E27FC236}">
                <a16:creationId xmlns:a16="http://schemas.microsoft.com/office/drawing/2014/main" id="{8867FB68-811F-4E49-8391-1B05FF52C0C9}"/>
              </a:ext>
            </a:extLst>
          </p:cNvPr>
          <p:cNvSpPr txBox="1"/>
          <p:nvPr/>
        </p:nvSpPr>
        <p:spPr>
          <a:xfrm>
            <a:off x="867567" y="3697208"/>
            <a:ext cx="2261539" cy="153888"/>
          </a:xfrm>
          <a:prstGeom prst="rect">
            <a:avLst/>
          </a:prstGeom>
          <a:noFill/>
        </p:spPr>
        <p:txBody>
          <a:bodyPr wrap="square" lIns="0" tIns="0" rIns="0" bIns="0" rtlCol="0" anchor="ctr">
            <a:spAutoFit/>
          </a:bodyPr>
          <a:lstStyle/>
          <a:p>
            <a:pPr defTabSz="1219170">
              <a:defRPr/>
            </a:pPr>
            <a:r>
              <a:rPr lang="fr-CH" sz="1000">
                <a:solidFill>
                  <a:schemeClr val="bg1"/>
                </a:solidFill>
                <a:latin typeface="Arial"/>
              </a:rPr>
              <a:t>jTumeurs </a:t>
            </a:r>
            <a:r>
              <a:rPr lang="fr-CH" sz="1000" dirty="0">
                <a:solidFill>
                  <a:schemeClr val="bg1"/>
                </a:solidFill>
                <a:latin typeface="Arial"/>
              </a:rPr>
              <a:t>malignes  hématologiques</a:t>
            </a:r>
          </a:p>
        </p:txBody>
      </p:sp>
      <p:sp>
        <p:nvSpPr>
          <p:cNvPr id="96" name="TextBox 63">
            <a:extLst>
              <a:ext uri="{FF2B5EF4-FFF2-40B4-BE49-F238E27FC236}">
                <a16:creationId xmlns:a16="http://schemas.microsoft.com/office/drawing/2014/main" id="{78C001E7-48A9-D24A-9A89-BC9F6034FE8C}"/>
              </a:ext>
            </a:extLst>
          </p:cNvPr>
          <p:cNvSpPr txBox="1"/>
          <p:nvPr/>
        </p:nvSpPr>
        <p:spPr>
          <a:xfrm>
            <a:off x="867567" y="3439003"/>
            <a:ext cx="975910" cy="153888"/>
          </a:xfrm>
          <a:prstGeom prst="rect">
            <a:avLst/>
          </a:prstGeom>
          <a:noFill/>
        </p:spPr>
        <p:txBody>
          <a:bodyPr wrap="square" lIns="0" tIns="0" rIns="0" bIns="0" rtlCol="0" anchor="ctr">
            <a:spAutoFit/>
          </a:bodyPr>
          <a:lstStyle/>
          <a:p>
            <a:pPr defTabSz="1219170">
              <a:defRPr/>
            </a:pPr>
            <a:r>
              <a:rPr lang="fr-CH" sz="1000" dirty="0">
                <a:solidFill>
                  <a:schemeClr val="bg1"/>
                </a:solidFill>
                <a:latin typeface="Arial"/>
              </a:rPr>
              <a:t>CA du colon</a:t>
            </a:r>
          </a:p>
        </p:txBody>
      </p:sp>
      <p:sp>
        <p:nvSpPr>
          <p:cNvPr id="97" name="TextBox 63">
            <a:extLst>
              <a:ext uri="{FF2B5EF4-FFF2-40B4-BE49-F238E27FC236}">
                <a16:creationId xmlns:a16="http://schemas.microsoft.com/office/drawing/2014/main" id="{08B2D11C-4D67-D747-9EC7-73BE14F492F6}"/>
              </a:ext>
            </a:extLst>
          </p:cNvPr>
          <p:cNvSpPr txBox="1"/>
          <p:nvPr/>
        </p:nvSpPr>
        <p:spPr>
          <a:xfrm>
            <a:off x="867567" y="3167268"/>
            <a:ext cx="975910" cy="153888"/>
          </a:xfrm>
          <a:prstGeom prst="rect">
            <a:avLst/>
          </a:prstGeom>
          <a:noFill/>
        </p:spPr>
        <p:txBody>
          <a:bodyPr wrap="square" lIns="0" tIns="0" rIns="0" bIns="0" rtlCol="0" anchor="ctr">
            <a:spAutoFit/>
          </a:bodyPr>
          <a:lstStyle/>
          <a:p>
            <a:pPr defTabSz="1219170">
              <a:defRPr/>
            </a:pPr>
            <a:r>
              <a:rPr lang="fr-CH" sz="1000" dirty="0">
                <a:solidFill>
                  <a:schemeClr val="bg1"/>
                </a:solidFill>
                <a:latin typeface="Arial"/>
              </a:rPr>
              <a:t>CA des poumons</a:t>
            </a:r>
          </a:p>
        </p:txBody>
      </p:sp>
      <p:sp>
        <p:nvSpPr>
          <p:cNvPr id="98" name="TextBox 63">
            <a:extLst>
              <a:ext uri="{FF2B5EF4-FFF2-40B4-BE49-F238E27FC236}">
                <a16:creationId xmlns:a16="http://schemas.microsoft.com/office/drawing/2014/main" id="{EB8EB097-CC0A-994E-9029-BD31E555E859}"/>
              </a:ext>
            </a:extLst>
          </p:cNvPr>
          <p:cNvSpPr txBox="1"/>
          <p:nvPr/>
        </p:nvSpPr>
        <p:spPr>
          <a:xfrm>
            <a:off x="867567" y="2895533"/>
            <a:ext cx="975910" cy="153888"/>
          </a:xfrm>
          <a:prstGeom prst="rect">
            <a:avLst/>
          </a:prstGeom>
          <a:noFill/>
        </p:spPr>
        <p:txBody>
          <a:bodyPr wrap="square" lIns="0" tIns="0" rIns="0" bIns="0" rtlCol="0" anchor="ctr">
            <a:spAutoFit/>
          </a:bodyPr>
          <a:lstStyle/>
          <a:p>
            <a:pPr defTabSz="1219170">
              <a:defRPr/>
            </a:pPr>
            <a:r>
              <a:rPr lang="fr-CH" sz="1000" dirty="0">
                <a:solidFill>
                  <a:schemeClr val="bg1"/>
                </a:solidFill>
                <a:latin typeface="Arial"/>
              </a:rPr>
              <a:t>CA du sein</a:t>
            </a:r>
          </a:p>
        </p:txBody>
      </p:sp>
      <p:sp>
        <p:nvSpPr>
          <p:cNvPr id="110" name="TextBox 68">
            <a:extLst>
              <a:ext uri="{FF2B5EF4-FFF2-40B4-BE49-F238E27FC236}">
                <a16:creationId xmlns:a16="http://schemas.microsoft.com/office/drawing/2014/main" id="{3AA6E62D-C225-0945-ADD3-214B70119687}"/>
              </a:ext>
            </a:extLst>
          </p:cNvPr>
          <p:cNvSpPr txBox="1"/>
          <p:nvPr/>
        </p:nvSpPr>
        <p:spPr>
          <a:xfrm>
            <a:off x="803276" y="2209800"/>
            <a:ext cx="4752974" cy="153888"/>
          </a:xfrm>
          <a:prstGeom prst="rect">
            <a:avLst/>
          </a:prstGeom>
          <a:noFill/>
        </p:spPr>
        <p:txBody>
          <a:bodyPr wrap="square" lIns="0" tIns="0" rIns="0" bIns="0" rtlCol="0" anchor="ctr">
            <a:spAutoFit/>
          </a:bodyPr>
          <a:lstStyle/>
          <a:p>
            <a:pPr>
              <a:defRPr sz="1400" b="0" i="0" u="none" strike="noStrike" kern="1200" spc="0" baseline="0">
                <a:solidFill>
                  <a:prstClr val="black">
                    <a:lumMod val="65000"/>
                    <a:lumOff val="35000"/>
                  </a:prstClr>
                </a:solidFill>
                <a:latin typeface="+mn-lt"/>
                <a:ea typeface="+mn-ea"/>
                <a:cs typeface="+mn-cs"/>
              </a:defRPr>
            </a:pPr>
            <a:r>
              <a:rPr lang="fr-CH" sz="1000" b="1" dirty="0"/>
              <a:t>n= 6592 patients</a:t>
            </a:r>
            <a:r>
              <a:rPr lang="fr-CH"/>
              <a:t> </a:t>
            </a:r>
            <a:r>
              <a:rPr lang="fr-CH" sz="1000" b="1" dirty="0"/>
              <a:t>avec première TEV et tumeur active</a:t>
            </a:r>
            <a:r>
              <a:rPr lang="fr-CH" sz="1000" b="1" baseline="30000" dirty="0"/>
              <a:t>*,2</a:t>
            </a:r>
          </a:p>
        </p:txBody>
      </p:sp>
    </p:spTree>
    <p:extLst>
      <p:ext uri="{BB962C8B-B14F-4D97-AF65-F5344CB8AC3E}">
        <p14:creationId xmlns:p14="http://schemas.microsoft.com/office/powerpoint/2010/main" val="625237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B56FA-E24E-47E6-9765-059AE1D5AC2B}"/>
              </a:ext>
            </a:extLst>
          </p:cNvPr>
          <p:cNvSpPr>
            <a:spLocks noGrp="1"/>
          </p:cNvSpPr>
          <p:nvPr>
            <p:ph type="title"/>
          </p:nvPr>
        </p:nvSpPr>
        <p:spPr/>
        <p:txBody>
          <a:bodyPr/>
          <a:lstStyle/>
          <a:p>
            <a:r>
              <a:rPr lang="fr-CH"/>
              <a:t>Pourquoi les patients atteints d’un cancer présentent-ils un risque élevé de TEV ?</a:t>
            </a:r>
          </a:p>
        </p:txBody>
      </p:sp>
      <p:sp>
        <p:nvSpPr>
          <p:cNvPr id="4" name="Rechteck: abgerundete Ecken 3">
            <a:extLst>
              <a:ext uri="{FF2B5EF4-FFF2-40B4-BE49-F238E27FC236}">
                <a16:creationId xmlns:a16="http://schemas.microsoft.com/office/drawing/2014/main" id="{14F76D3D-6407-48E6-A690-AA58520BB5BE}"/>
              </a:ext>
            </a:extLst>
          </p:cNvPr>
          <p:cNvSpPr/>
          <p:nvPr/>
        </p:nvSpPr>
        <p:spPr bwMode="auto">
          <a:xfrm>
            <a:off x="1375954" y="1733686"/>
            <a:ext cx="2264229" cy="817245"/>
          </a:xfrm>
          <a:prstGeom prst="roundRect">
            <a:avLst/>
          </a:prstGeom>
          <a:solidFill>
            <a:srgbClr val="3961AC"/>
          </a:solidFill>
          <a:ln w="19050" algn="ctr">
            <a:noFill/>
            <a:miter lim="800000"/>
            <a:headEnd/>
            <a:tailEnd/>
          </a:ln>
          <a:effectLst/>
        </p:spPr>
        <p:txBody>
          <a:bodyPr wrap="square" lIns="0" tIns="0" rIns="0" bIns="0" rtlCol="0" anchor="ctr">
            <a:spAutoFit/>
          </a:bodyPr>
          <a:lstStyle/>
          <a:p>
            <a:pPr algn="ctr"/>
            <a:r>
              <a:rPr lang="fr-CH" sz="1600" dirty="0">
                <a:solidFill>
                  <a:schemeClr val="bg1"/>
                </a:solidFill>
              </a:rPr>
              <a:t>Production de substances procoagulantes </a:t>
            </a:r>
          </a:p>
        </p:txBody>
      </p:sp>
      <p:sp>
        <p:nvSpPr>
          <p:cNvPr id="5" name="Explosion: 8 Zacken 4">
            <a:extLst>
              <a:ext uri="{FF2B5EF4-FFF2-40B4-BE49-F238E27FC236}">
                <a16:creationId xmlns:a16="http://schemas.microsoft.com/office/drawing/2014/main" id="{179072D7-3AA8-465B-8D71-DE81D870771C}"/>
              </a:ext>
            </a:extLst>
          </p:cNvPr>
          <p:cNvSpPr/>
          <p:nvPr/>
        </p:nvSpPr>
        <p:spPr bwMode="auto">
          <a:xfrm>
            <a:off x="4400606" y="2402423"/>
            <a:ext cx="2360023" cy="1375954"/>
          </a:xfrm>
          <a:prstGeom prst="irregularSeal1">
            <a:avLst/>
          </a:prstGeom>
          <a:solidFill>
            <a:schemeClr val="accent2">
              <a:lumMod val="50000"/>
            </a:schemeClr>
          </a:solidFill>
          <a:ln w="19050" algn="ctr">
            <a:noFill/>
            <a:miter lim="800000"/>
            <a:headEnd/>
            <a:tailEnd/>
          </a:ln>
          <a:effectLst/>
        </p:spPr>
        <p:txBody>
          <a:bodyPr wrap="square" lIns="0" tIns="0" rIns="0" bIns="0" rtlCol="0" anchor="ctr">
            <a:noAutofit/>
          </a:bodyPr>
          <a:lstStyle/>
          <a:p>
            <a:pPr algn="ctr"/>
            <a:r>
              <a:rPr lang="fr-CH" sz="1600" dirty="0">
                <a:solidFill>
                  <a:schemeClr val="bg1"/>
                </a:solidFill>
              </a:rPr>
              <a:t>Cellule tumorale</a:t>
            </a:r>
          </a:p>
        </p:txBody>
      </p:sp>
      <p:sp>
        <p:nvSpPr>
          <p:cNvPr id="7" name="Pfeil: gebogen 6">
            <a:extLst>
              <a:ext uri="{FF2B5EF4-FFF2-40B4-BE49-F238E27FC236}">
                <a16:creationId xmlns:a16="http://schemas.microsoft.com/office/drawing/2014/main" id="{E3FDD571-0AD4-42F7-926C-871D971BEF2E}"/>
              </a:ext>
            </a:extLst>
          </p:cNvPr>
          <p:cNvSpPr/>
          <p:nvPr/>
        </p:nvSpPr>
        <p:spPr bwMode="auto">
          <a:xfrm flipV="1">
            <a:off x="2332180" y="4371714"/>
            <a:ext cx="1537856" cy="712198"/>
          </a:xfrm>
          <a:prstGeom prst="bentArrow">
            <a:avLst/>
          </a:prstGeom>
          <a:solidFill>
            <a:schemeClr val="bg2">
              <a:lumMod val="60000"/>
              <a:lumOff val="40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8" name="Rechteck: abgerundete Ecken 7">
            <a:extLst>
              <a:ext uri="{FF2B5EF4-FFF2-40B4-BE49-F238E27FC236}">
                <a16:creationId xmlns:a16="http://schemas.microsoft.com/office/drawing/2014/main" id="{35226433-2D22-459C-98B9-53D34D38726A}"/>
              </a:ext>
            </a:extLst>
          </p:cNvPr>
          <p:cNvSpPr/>
          <p:nvPr/>
        </p:nvSpPr>
        <p:spPr bwMode="auto">
          <a:xfrm>
            <a:off x="1561209" y="3513444"/>
            <a:ext cx="2078974" cy="817244"/>
          </a:xfrm>
          <a:prstGeom prst="roundRect">
            <a:avLst/>
          </a:prstGeom>
          <a:solidFill>
            <a:srgbClr val="3961AC"/>
          </a:solidFill>
          <a:ln w="19050" algn="ctr">
            <a:noFill/>
            <a:miter lim="800000"/>
            <a:headEnd/>
            <a:tailEnd/>
          </a:ln>
          <a:effectLst/>
        </p:spPr>
        <p:txBody>
          <a:bodyPr wrap="square" lIns="0" tIns="0" rIns="0" bIns="0" rtlCol="0" anchor="ctr">
            <a:noAutofit/>
          </a:bodyPr>
          <a:lstStyle/>
          <a:p>
            <a:pPr algn="ctr"/>
            <a:r>
              <a:rPr lang="fr-CH" sz="1600" dirty="0">
                <a:solidFill>
                  <a:schemeClr val="bg1"/>
                </a:solidFill>
              </a:rPr>
              <a:t>Activation directe de la coagulation</a:t>
            </a:r>
          </a:p>
        </p:txBody>
      </p:sp>
      <p:sp>
        <p:nvSpPr>
          <p:cNvPr id="9" name="Rechteck: abgerundete Ecken 8">
            <a:extLst>
              <a:ext uri="{FF2B5EF4-FFF2-40B4-BE49-F238E27FC236}">
                <a16:creationId xmlns:a16="http://schemas.microsoft.com/office/drawing/2014/main" id="{2CBC7F6E-AFEA-4B8C-97E1-4DCD361DD57A}"/>
              </a:ext>
            </a:extLst>
          </p:cNvPr>
          <p:cNvSpPr/>
          <p:nvPr/>
        </p:nvSpPr>
        <p:spPr bwMode="auto">
          <a:xfrm>
            <a:off x="3971637" y="4449632"/>
            <a:ext cx="3254366" cy="712197"/>
          </a:xfrm>
          <a:prstGeom prst="roundRect">
            <a:avLst/>
          </a:prstGeom>
          <a:solidFill>
            <a:schemeClr val="bg2">
              <a:lumMod val="75000"/>
            </a:schemeClr>
          </a:solidFill>
          <a:ln w="19050" algn="ctr">
            <a:noFill/>
            <a:miter lim="800000"/>
            <a:headEnd/>
            <a:tailEnd/>
          </a:ln>
          <a:effectLst/>
        </p:spPr>
        <p:txBody>
          <a:bodyPr wrap="square" lIns="0" tIns="0" rIns="0" bIns="0" rtlCol="0" anchor="ctr">
            <a:noAutofit/>
          </a:bodyPr>
          <a:lstStyle/>
          <a:p>
            <a:pPr algn="ctr"/>
            <a:r>
              <a:rPr lang="fr-CH" sz="1600" dirty="0">
                <a:solidFill>
                  <a:schemeClr val="bg1"/>
                </a:solidFill>
              </a:rPr>
              <a:t>Génération de thrombine et formation de fibrine</a:t>
            </a:r>
          </a:p>
        </p:txBody>
      </p:sp>
      <p:sp>
        <p:nvSpPr>
          <p:cNvPr id="10" name="Rechteck: abgerundete Ecken 9">
            <a:extLst>
              <a:ext uri="{FF2B5EF4-FFF2-40B4-BE49-F238E27FC236}">
                <a16:creationId xmlns:a16="http://schemas.microsoft.com/office/drawing/2014/main" id="{D53214A4-12E3-4F94-B4B3-A1AD9B3388B2}"/>
              </a:ext>
            </a:extLst>
          </p:cNvPr>
          <p:cNvSpPr/>
          <p:nvPr/>
        </p:nvSpPr>
        <p:spPr bwMode="auto">
          <a:xfrm>
            <a:off x="7802880" y="3513444"/>
            <a:ext cx="3483429" cy="817245"/>
          </a:xfrm>
          <a:prstGeom prst="roundRect">
            <a:avLst/>
          </a:prstGeom>
          <a:solidFill>
            <a:srgbClr val="3961AC"/>
          </a:solidFill>
          <a:ln w="19050" algn="ctr">
            <a:noFill/>
            <a:miter lim="800000"/>
            <a:headEnd/>
            <a:tailEnd/>
          </a:ln>
          <a:effectLst/>
        </p:spPr>
        <p:txBody>
          <a:bodyPr wrap="square" lIns="0" tIns="0" rIns="0" bIns="0" rtlCol="0" anchor="ctr">
            <a:spAutoFit/>
          </a:bodyPr>
          <a:lstStyle/>
          <a:p>
            <a:pPr algn="ctr"/>
            <a:r>
              <a:rPr lang="fr-CH" sz="1600">
                <a:solidFill>
                  <a:schemeClr val="bg1"/>
                </a:solidFill>
              </a:rPr>
              <a:t>Activation des cellules endothéliales, des plaquettes, des leucocytes ;</a:t>
            </a:r>
            <a:br/>
            <a:r>
              <a:rPr lang="fr-CH" sz="1600">
                <a:solidFill>
                  <a:schemeClr val="bg1"/>
                </a:solidFill>
              </a:rPr>
              <a:t>pro-coagulant, pro-adhésif</a:t>
            </a:r>
          </a:p>
        </p:txBody>
      </p:sp>
      <p:sp>
        <p:nvSpPr>
          <p:cNvPr id="11" name="Rechteck: abgerundete Ecken 10">
            <a:extLst>
              <a:ext uri="{FF2B5EF4-FFF2-40B4-BE49-F238E27FC236}">
                <a16:creationId xmlns:a16="http://schemas.microsoft.com/office/drawing/2014/main" id="{642F9F35-3732-41E0-B728-37919FF02309}"/>
              </a:ext>
            </a:extLst>
          </p:cNvPr>
          <p:cNvSpPr/>
          <p:nvPr/>
        </p:nvSpPr>
        <p:spPr bwMode="auto">
          <a:xfrm>
            <a:off x="9387707" y="2298400"/>
            <a:ext cx="2052000" cy="792000"/>
          </a:xfrm>
          <a:prstGeom prst="roundRect">
            <a:avLst/>
          </a:prstGeom>
          <a:solidFill>
            <a:srgbClr val="3961AC"/>
          </a:solidFill>
          <a:ln w="19050" algn="ctr">
            <a:noFill/>
            <a:miter lim="800000"/>
            <a:headEnd/>
            <a:tailEnd/>
          </a:ln>
          <a:effectLst/>
        </p:spPr>
        <p:txBody>
          <a:bodyPr wrap="square" lIns="0" tIns="0" rIns="0" bIns="0" rtlCol="0" anchor="ctr">
            <a:spAutoFit/>
          </a:bodyPr>
          <a:lstStyle/>
          <a:p>
            <a:pPr algn="ctr"/>
            <a:r>
              <a:rPr lang="fr-CH" sz="1600">
                <a:solidFill>
                  <a:schemeClr val="bg1"/>
                </a:solidFill>
              </a:rPr>
              <a:t>Cytokines et facteurs angiogéniques </a:t>
            </a:r>
          </a:p>
        </p:txBody>
      </p:sp>
      <p:sp>
        <p:nvSpPr>
          <p:cNvPr id="12" name="Rechteck: abgerundete Ecken 11">
            <a:extLst>
              <a:ext uri="{FF2B5EF4-FFF2-40B4-BE49-F238E27FC236}">
                <a16:creationId xmlns:a16="http://schemas.microsoft.com/office/drawing/2014/main" id="{7889EA60-07A4-46A3-968A-23370DE5367B}"/>
              </a:ext>
            </a:extLst>
          </p:cNvPr>
          <p:cNvSpPr/>
          <p:nvPr/>
        </p:nvSpPr>
        <p:spPr bwMode="auto">
          <a:xfrm>
            <a:off x="7226002" y="1717904"/>
            <a:ext cx="2052000" cy="792000"/>
          </a:xfrm>
          <a:prstGeom prst="roundRect">
            <a:avLst/>
          </a:prstGeom>
          <a:solidFill>
            <a:srgbClr val="3961AC"/>
          </a:solidFill>
          <a:ln w="19050" algn="ctr">
            <a:noFill/>
            <a:miter lim="800000"/>
            <a:headEnd/>
            <a:tailEnd/>
          </a:ln>
          <a:effectLst/>
        </p:spPr>
        <p:txBody>
          <a:bodyPr wrap="square" lIns="0" tIns="0" rIns="0" bIns="0" rtlCol="0" anchor="ctr">
            <a:noAutofit/>
          </a:bodyPr>
          <a:lstStyle/>
          <a:p>
            <a:pPr algn="ctr"/>
            <a:r>
              <a:rPr lang="fr-CH" sz="1600">
                <a:solidFill>
                  <a:schemeClr val="bg1"/>
                </a:solidFill>
              </a:rPr>
              <a:t>Expression des molécules d'adhésion</a:t>
            </a:r>
          </a:p>
        </p:txBody>
      </p:sp>
      <p:sp>
        <p:nvSpPr>
          <p:cNvPr id="13" name="Pfeil: nach unten 12">
            <a:extLst>
              <a:ext uri="{FF2B5EF4-FFF2-40B4-BE49-F238E27FC236}">
                <a16:creationId xmlns:a16="http://schemas.microsoft.com/office/drawing/2014/main" id="{6FACAA4E-9FC7-4C63-AD25-FFFFF4179210}"/>
              </a:ext>
            </a:extLst>
          </p:cNvPr>
          <p:cNvSpPr/>
          <p:nvPr/>
        </p:nvSpPr>
        <p:spPr bwMode="auto">
          <a:xfrm>
            <a:off x="2275840" y="2591956"/>
            <a:ext cx="279201" cy="900000"/>
          </a:xfrm>
          <a:prstGeom prst="downArrow">
            <a:avLst/>
          </a:prstGeom>
          <a:solidFill>
            <a:schemeClr val="bg2">
              <a:lumMod val="60000"/>
              <a:lumOff val="40000"/>
            </a:schemeClr>
          </a:solidFill>
          <a:ln w="19050" algn="ctr">
            <a:noFill/>
            <a:miter lim="800000"/>
            <a:headEnd/>
            <a:tailEnd/>
          </a:ln>
          <a:effectLst/>
        </p:spPr>
        <p:txBody>
          <a:bodyPr wrap="square" lIns="0" tIns="0" rIns="0" bIns="0" rtlCol="0" anchor="ctr">
            <a:noAutofit/>
          </a:bodyPr>
          <a:lstStyle/>
          <a:p>
            <a:pPr algn="ctr"/>
            <a:endParaRPr lang="de-DE" sz="1600">
              <a:solidFill>
                <a:schemeClr val="tx1">
                  <a:lumMod val="65000"/>
                  <a:lumOff val="35000"/>
                </a:schemeClr>
              </a:solidFill>
            </a:endParaRPr>
          </a:p>
        </p:txBody>
      </p:sp>
      <p:sp>
        <p:nvSpPr>
          <p:cNvPr id="14" name="Pfeil: gebogen 13">
            <a:extLst>
              <a:ext uri="{FF2B5EF4-FFF2-40B4-BE49-F238E27FC236}">
                <a16:creationId xmlns:a16="http://schemas.microsoft.com/office/drawing/2014/main" id="{F4F51FCA-A0E2-441A-9AF5-64A2DA4CDE7A}"/>
              </a:ext>
            </a:extLst>
          </p:cNvPr>
          <p:cNvSpPr/>
          <p:nvPr/>
        </p:nvSpPr>
        <p:spPr bwMode="auto">
          <a:xfrm flipH="1" flipV="1">
            <a:off x="7335708" y="4371714"/>
            <a:ext cx="2051999" cy="712200"/>
          </a:xfrm>
          <a:prstGeom prst="bentArrow">
            <a:avLst>
              <a:gd name="adj1" fmla="val 25000"/>
              <a:gd name="adj2" fmla="val 22863"/>
              <a:gd name="adj3" fmla="val 25000"/>
              <a:gd name="adj4" fmla="val 43750"/>
            </a:avLst>
          </a:prstGeom>
          <a:solidFill>
            <a:schemeClr val="bg2">
              <a:lumMod val="60000"/>
              <a:lumOff val="40000"/>
            </a:schemeClr>
          </a:solidFill>
          <a:ln w="19050" algn="ctr">
            <a:noFill/>
            <a:miter lim="800000"/>
            <a:headEnd/>
            <a:tailEnd/>
          </a:ln>
          <a:effectLst/>
        </p:spPr>
        <p:txBody>
          <a:bodyPr wrap="square" lIns="0" tIns="0" rIns="0" bIns="0" rtlCol="0" anchor="ctr">
            <a:noAutofit/>
          </a:bodyPr>
          <a:lstStyle/>
          <a:p>
            <a:pPr algn="ctr"/>
            <a:endParaRPr lang="de-DE" sz="1600">
              <a:solidFill>
                <a:schemeClr val="tx1">
                  <a:lumMod val="65000"/>
                  <a:lumOff val="35000"/>
                </a:schemeClr>
              </a:solidFill>
            </a:endParaRPr>
          </a:p>
        </p:txBody>
      </p:sp>
      <p:sp>
        <p:nvSpPr>
          <p:cNvPr id="15" name="Pfeil: nach unten 14">
            <a:extLst>
              <a:ext uri="{FF2B5EF4-FFF2-40B4-BE49-F238E27FC236}">
                <a16:creationId xmlns:a16="http://schemas.microsoft.com/office/drawing/2014/main" id="{67784112-6219-4EE0-AE08-45348960B905}"/>
              </a:ext>
            </a:extLst>
          </p:cNvPr>
          <p:cNvSpPr/>
          <p:nvPr/>
        </p:nvSpPr>
        <p:spPr bwMode="auto">
          <a:xfrm>
            <a:off x="10270836" y="3119043"/>
            <a:ext cx="279201" cy="360000"/>
          </a:xfrm>
          <a:prstGeom prst="downArrow">
            <a:avLst/>
          </a:prstGeom>
          <a:solidFill>
            <a:schemeClr val="bg2">
              <a:lumMod val="60000"/>
              <a:lumOff val="40000"/>
            </a:schemeClr>
          </a:solidFill>
          <a:ln w="19050" algn="ctr">
            <a:noFill/>
            <a:miter lim="800000"/>
            <a:headEnd/>
            <a:tailEnd/>
          </a:ln>
          <a:effectLst/>
        </p:spPr>
        <p:txBody>
          <a:bodyPr wrap="square" lIns="0" tIns="0" rIns="0" bIns="0" rtlCol="0" anchor="ctr">
            <a:noAutofit/>
          </a:bodyPr>
          <a:lstStyle/>
          <a:p>
            <a:pPr algn="ctr"/>
            <a:endParaRPr lang="de-DE" sz="1600">
              <a:solidFill>
                <a:schemeClr val="tx1">
                  <a:lumMod val="65000"/>
                  <a:lumOff val="35000"/>
                </a:schemeClr>
              </a:solidFill>
            </a:endParaRPr>
          </a:p>
        </p:txBody>
      </p:sp>
      <p:sp>
        <p:nvSpPr>
          <p:cNvPr id="16" name="Pfeil: nach unten 15">
            <a:extLst>
              <a:ext uri="{FF2B5EF4-FFF2-40B4-BE49-F238E27FC236}">
                <a16:creationId xmlns:a16="http://schemas.microsoft.com/office/drawing/2014/main" id="{C4B38AC7-AA48-41A3-9967-2F71BFB04999}"/>
              </a:ext>
            </a:extLst>
          </p:cNvPr>
          <p:cNvSpPr/>
          <p:nvPr/>
        </p:nvSpPr>
        <p:spPr bwMode="auto">
          <a:xfrm>
            <a:off x="8112401" y="2550931"/>
            <a:ext cx="279201" cy="936000"/>
          </a:xfrm>
          <a:prstGeom prst="downArrow">
            <a:avLst/>
          </a:prstGeom>
          <a:solidFill>
            <a:schemeClr val="bg2">
              <a:lumMod val="60000"/>
              <a:lumOff val="40000"/>
            </a:schemeClr>
          </a:solidFill>
          <a:ln w="19050" algn="ctr">
            <a:noFill/>
            <a:miter lim="800000"/>
            <a:headEnd/>
            <a:tailEnd/>
          </a:ln>
          <a:effectLst/>
        </p:spPr>
        <p:txBody>
          <a:bodyPr wrap="square" lIns="0" tIns="0" rIns="0" bIns="0" rtlCol="0" anchor="ctr">
            <a:noAutofit/>
          </a:bodyPr>
          <a:lstStyle/>
          <a:p>
            <a:pPr algn="ctr"/>
            <a:endParaRPr lang="de-DE" sz="1600">
              <a:solidFill>
                <a:schemeClr val="tx1">
                  <a:lumMod val="65000"/>
                  <a:lumOff val="35000"/>
                </a:schemeClr>
              </a:solidFill>
            </a:endParaRPr>
          </a:p>
        </p:txBody>
      </p:sp>
      <p:sp>
        <p:nvSpPr>
          <p:cNvPr id="17" name="Rechteck: abgerundete Ecken 16">
            <a:extLst>
              <a:ext uri="{FF2B5EF4-FFF2-40B4-BE49-F238E27FC236}">
                <a16:creationId xmlns:a16="http://schemas.microsoft.com/office/drawing/2014/main" id="{B62F7D80-AFCE-4134-A130-0639AFA9B2B4}"/>
              </a:ext>
            </a:extLst>
          </p:cNvPr>
          <p:cNvSpPr/>
          <p:nvPr/>
        </p:nvSpPr>
        <p:spPr bwMode="auto">
          <a:xfrm>
            <a:off x="3971635" y="5628992"/>
            <a:ext cx="3254365" cy="712197"/>
          </a:xfrm>
          <a:prstGeom prst="roundRect">
            <a:avLst/>
          </a:prstGeom>
          <a:solidFill>
            <a:schemeClr val="bg2">
              <a:lumMod val="75000"/>
            </a:schemeClr>
          </a:solidFill>
          <a:ln w="19050" algn="ctr">
            <a:noFill/>
            <a:miter lim="800000"/>
            <a:headEnd/>
            <a:tailEnd/>
          </a:ln>
          <a:effectLst/>
        </p:spPr>
        <p:txBody>
          <a:bodyPr wrap="square" lIns="0" tIns="0" rIns="0" bIns="0" rtlCol="0" anchor="ctr">
            <a:noAutofit/>
          </a:bodyPr>
          <a:lstStyle/>
          <a:p>
            <a:pPr algn="ctr"/>
            <a:r>
              <a:rPr lang="fr-CH" sz="1600">
                <a:solidFill>
                  <a:schemeClr val="bg1"/>
                </a:solidFill>
              </a:rPr>
              <a:t>Hypercoagulabilité</a:t>
            </a:r>
          </a:p>
        </p:txBody>
      </p:sp>
      <p:sp>
        <p:nvSpPr>
          <p:cNvPr id="18" name="Pfeil: nach unten 17">
            <a:extLst>
              <a:ext uri="{FF2B5EF4-FFF2-40B4-BE49-F238E27FC236}">
                <a16:creationId xmlns:a16="http://schemas.microsoft.com/office/drawing/2014/main" id="{63EBBF71-D2AF-4CD8-A39A-2A561C73A86C}"/>
              </a:ext>
            </a:extLst>
          </p:cNvPr>
          <p:cNvSpPr/>
          <p:nvPr/>
        </p:nvSpPr>
        <p:spPr bwMode="auto">
          <a:xfrm>
            <a:off x="5440218" y="5183618"/>
            <a:ext cx="280800" cy="434479"/>
          </a:xfrm>
          <a:prstGeom prst="downArrow">
            <a:avLst/>
          </a:prstGeom>
          <a:solidFill>
            <a:schemeClr val="bg2">
              <a:lumMod val="60000"/>
              <a:lumOff val="40000"/>
            </a:schemeClr>
          </a:solidFill>
          <a:ln w="19050" algn="ctr">
            <a:noFill/>
            <a:miter lim="800000"/>
            <a:headEnd/>
            <a:tailEnd/>
          </a:ln>
          <a:effectLst/>
        </p:spPr>
        <p:txBody>
          <a:bodyPr wrap="square" lIns="0" tIns="0" rIns="0" bIns="0" rtlCol="0" anchor="ctr">
            <a:noAutofit/>
          </a:bodyPr>
          <a:lstStyle/>
          <a:p>
            <a:pPr algn="ctr"/>
            <a:endParaRPr lang="de-DE" sz="1600">
              <a:solidFill>
                <a:schemeClr val="tx1">
                  <a:lumMod val="65000"/>
                  <a:lumOff val="35000"/>
                </a:schemeClr>
              </a:solidFill>
            </a:endParaRPr>
          </a:p>
        </p:txBody>
      </p:sp>
      <p:sp>
        <p:nvSpPr>
          <p:cNvPr id="19" name="Rechteck 18">
            <a:extLst>
              <a:ext uri="{FF2B5EF4-FFF2-40B4-BE49-F238E27FC236}">
                <a16:creationId xmlns:a16="http://schemas.microsoft.com/office/drawing/2014/main" id="{67066E44-CE62-4A5C-960F-2990CF965DE7}"/>
              </a:ext>
            </a:extLst>
          </p:cNvPr>
          <p:cNvSpPr/>
          <p:nvPr/>
        </p:nvSpPr>
        <p:spPr>
          <a:xfrm>
            <a:off x="803275" y="6597381"/>
            <a:ext cx="9000000" cy="138499"/>
          </a:xfrm>
          <a:prstGeom prst="rect">
            <a:avLst/>
          </a:prstGeom>
        </p:spPr>
        <p:txBody>
          <a:bodyPr wrap="square" lIns="0" tIns="0" rIns="0" bIns="0" anchor="b" anchorCtr="0">
            <a:spAutoFit/>
          </a:bodyPr>
          <a:lstStyle/>
          <a:p>
            <a:pPr lvl="0"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Mousa SA Expert Rev Cardiovasc Ther 2003:1(2);283-291</a:t>
            </a:r>
          </a:p>
        </p:txBody>
      </p:sp>
    </p:spTree>
    <p:extLst>
      <p:ext uri="{BB962C8B-B14F-4D97-AF65-F5344CB8AC3E}">
        <p14:creationId xmlns:p14="http://schemas.microsoft.com/office/powerpoint/2010/main" val="3197617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F2ED17-F1C2-4736-8CC1-B76283318E6F}"/>
              </a:ext>
            </a:extLst>
          </p:cNvPr>
          <p:cNvSpPr>
            <a:spLocks noGrp="1"/>
          </p:cNvSpPr>
          <p:nvPr>
            <p:ph type="title"/>
          </p:nvPr>
        </p:nvSpPr>
        <p:spPr>
          <a:xfrm>
            <a:off x="816001" y="518326"/>
            <a:ext cx="11041567" cy="492443"/>
          </a:xfrm>
        </p:spPr>
        <p:txBody>
          <a:bodyPr/>
          <a:lstStyle/>
          <a:p>
            <a:r>
              <a:rPr lang="fr-CH"/>
              <a:t>Risque de TEV dans l’évolution d’un cancer</a:t>
            </a:r>
          </a:p>
        </p:txBody>
      </p:sp>
      <p:sp>
        <p:nvSpPr>
          <p:cNvPr id="3" name="Inhaltsplatzhalter 2">
            <a:extLst>
              <a:ext uri="{FF2B5EF4-FFF2-40B4-BE49-F238E27FC236}">
                <a16:creationId xmlns:a16="http://schemas.microsoft.com/office/drawing/2014/main" id="{DD4D0D5F-DAC6-444A-97B5-523CCF244EC3}"/>
              </a:ext>
            </a:extLst>
          </p:cNvPr>
          <p:cNvSpPr>
            <a:spLocks noGrp="1"/>
          </p:cNvSpPr>
          <p:nvPr>
            <p:ph sz="quarter" idx="10"/>
          </p:nvPr>
        </p:nvSpPr>
        <p:spPr>
          <a:xfrm>
            <a:off x="809331" y="1376364"/>
            <a:ext cx="11042649" cy="761273"/>
          </a:xfrm>
        </p:spPr>
        <p:txBody>
          <a:bodyPr/>
          <a:lstStyle/>
          <a:p>
            <a:pPr marL="0" indent="0">
              <a:buNone/>
            </a:pPr>
            <a:r>
              <a:rPr lang="fr-CH"/>
              <a:t>Le risque de TEV est le plus élevé au cours d’une hospitalisation et pendant la dissémination métastatique</a:t>
            </a:r>
          </a:p>
        </p:txBody>
      </p:sp>
      <p:sp>
        <p:nvSpPr>
          <p:cNvPr id="5" name="Rechteck 4">
            <a:extLst>
              <a:ext uri="{FF2B5EF4-FFF2-40B4-BE49-F238E27FC236}">
                <a16:creationId xmlns:a16="http://schemas.microsoft.com/office/drawing/2014/main" id="{E9E9B9A6-8935-467B-8700-519A3600EA60}"/>
              </a:ext>
            </a:extLst>
          </p:cNvPr>
          <p:cNvSpPr/>
          <p:nvPr/>
        </p:nvSpPr>
        <p:spPr>
          <a:xfrm>
            <a:off x="809331" y="6418200"/>
            <a:ext cx="9000000" cy="311624"/>
          </a:xfrm>
          <a:prstGeom prst="rect">
            <a:avLst/>
          </a:prstGeom>
        </p:spPr>
        <p:txBody>
          <a:bodyPr wrap="square" lIns="0" tIns="0" rIns="0" bIns="0" anchor="b" anchorCtr="0">
            <a:spAutoFit/>
          </a:bodyPr>
          <a:lstStyle/>
          <a:p>
            <a:pPr lvl="0"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TEV = thromboembolie veineuse</a:t>
            </a:r>
          </a:p>
          <a:p>
            <a:pPr lvl="0"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Lyman. Cancer 2011;117=1334-1349.</a:t>
            </a:r>
          </a:p>
        </p:txBody>
      </p:sp>
      <p:pic>
        <p:nvPicPr>
          <p:cNvPr id="70" name="Grafik 69">
            <a:extLst>
              <a:ext uri="{FF2B5EF4-FFF2-40B4-BE49-F238E27FC236}">
                <a16:creationId xmlns:a16="http://schemas.microsoft.com/office/drawing/2014/main" id="{78B1C623-AA3C-3F48-8D17-0E03A3907E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8957" y="2878157"/>
            <a:ext cx="6376208" cy="1757314"/>
          </a:xfrm>
          <a:prstGeom prst="rect">
            <a:avLst/>
          </a:prstGeom>
        </p:spPr>
      </p:pic>
      <p:sp>
        <p:nvSpPr>
          <p:cNvPr id="12" name="TextBox 31">
            <a:extLst>
              <a:ext uri="{FF2B5EF4-FFF2-40B4-BE49-F238E27FC236}">
                <a16:creationId xmlns:a16="http://schemas.microsoft.com/office/drawing/2014/main" id="{57FBBA09-2AFC-084C-AA80-A21BC585E524}"/>
              </a:ext>
            </a:extLst>
          </p:cNvPr>
          <p:cNvSpPr txBox="1"/>
          <p:nvPr/>
        </p:nvSpPr>
        <p:spPr>
          <a:xfrm rot="16200000">
            <a:off x="-704847" y="3954378"/>
            <a:ext cx="3170132" cy="153888"/>
          </a:xfrm>
          <a:prstGeom prst="rect">
            <a:avLst/>
          </a:prstGeom>
          <a:noFill/>
        </p:spPr>
        <p:txBody>
          <a:bodyPr wrap="square" lIns="0" tIns="0" rIns="0" bIns="0" rtlCol="0" anchor="ctr">
            <a:spAutoFit/>
          </a:bodyPr>
          <a:lstStyle/>
          <a:p>
            <a:pPr algn="ctr" defTabSz="1219170">
              <a:defRPr/>
            </a:pPr>
            <a:r>
              <a:rPr lang="fr-CH" sz="1000" b="1" dirty="0">
                <a:solidFill>
                  <a:schemeClr val="tx1">
                    <a:lumMod val="65000"/>
                    <a:lumOff val="35000"/>
                  </a:schemeClr>
                </a:solidFill>
                <a:latin typeface="Arial"/>
              </a:rPr>
              <a:t>Risque (Odds Ratio)</a:t>
            </a:r>
          </a:p>
        </p:txBody>
      </p:sp>
      <p:grpSp>
        <p:nvGrpSpPr>
          <p:cNvPr id="13" name="Group 6">
            <a:extLst>
              <a:ext uri="{FF2B5EF4-FFF2-40B4-BE49-F238E27FC236}">
                <a16:creationId xmlns:a16="http://schemas.microsoft.com/office/drawing/2014/main" id="{D5E006A3-17F4-E74F-B490-923E26B8340B}"/>
              </a:ext>
            </a:extLst>
          </p:cNvPr>
          <p:cNvGrpSpPr/>
          <p:nvPr/>
        </p:nvGrpSpPr>
        <p:grpSpPr>
          <a:xfrm>
            <a:off x="1297396" y="2468464"/>
            <a:ext cx="57614" cy="3147923"/>
            <a:chOff x="1944000" y="1009649"/>
            <a:chExt cx="45781" cy="2549525"/>
          </a:xfrm>
        </p:grpSpPr>
        <p:cxnSp>
          <p:nvCxnSpPr>
            <p:cNvPr id="29" name="Straight Connector 48">
              <a:extLst>
                <a:ext uri="{FF2B5EF4-FFF2-40B4-BE49-F238E27FC236}">
                  <a16:creationId xmlns:a16="http://schemas.microsoft.com/office/drawing/2014/main" id="{350691D0-A1C1-084F-9120-416DD27E8265}"/>
                </a:ext>
              </a:extLst>
            </p:cNvPr>
            <p:cNvCxnSpPr>
              <a:cxnSpLocks/>
            </p:cNvCxnSpPr>
            <p:nvPr/>
          </p:nvCxnSpPr>
          <p:spPr bwMode="auto">
            <a:xfrm>
              <a:off x="1989781" y="1009649"/>
              <a:ext cx="0" cy="2549525"/>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0" name="Straight Connector 50">
              <a:extLst>
                <a:ext uri="{FF2B5EF4-FFF2-40B4-BE49-F238E27FC236}">
                  <a16:creationId xmlns:a16="http://schemas.microsoft.com/office/drawing/2014/main" id="{7FDC3F65-6B79-0549-AD0D-8E088208BB07}"/>
                </a:ext>
              </a:extLst>
            </p:cNvPr>
            <p:cNvCxnSpPr>
              <a:cxnSpLocks/>
            </p:cNvCxnSpPr>
            <p:nvPr/>
          </p:nvCxnSpPr>
          <p:spPr bwMode="auto">
            <a:xfrm>
              <a:off x="1944000" y="2307099"/>
              <a:ext cx="4445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1" name="Straight Connector 51">
              <a:extLst>
                <a:ext uri="{FF2B5EF4-FFF2-40B4-BE49-F238E27FC236}">
                  <a16:creationId xmlns:a16="http://schemas.microsoft.com/office/drawing/2014/main" id="{47554A2A-C2D9-B94E-AE62-9165641D61D2}"/>
                </a:ext>
              </a:extLst>
            </p:cNvPr>
            <p:cNvCxnSpPr>
              <a:cxnSpLocks/>
            </p:cNvCxnSpPr>
            <p:nvPr/>
          </p:nvCxnSpPr>
          <p:spPr bwMode="auto">
            <a:xfrm>
              <a:off x="1944000" y="2000864"/>
              <a:ext cx="4445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2" name="Straight Connector 52">
              <a:extLst>
                <a:ext uri="{FF2B5EF4-FFF2-40B4-BE49-F238E27FC236}">
                  <a16:creationId xmlns:a16="http://schemas.microsoft.com/office/drawing/2014/main" id="{13AC31DC-EEF9-A94F-991E-42D5E7F4FE07}"/>
                </a:ext>
              </a:extLst>
            </p:cNvPr>
            <p:cNvCxnSpPr>
              <a:cxnSpLocks/>
            </p:cNvCxnSpPr>
            <p:nvPr/>
          </p:nvCxnSpPr>
          <p:spPr bwMode="auto">
            <a:xfrm>
              <a:off x="1944000" y="1689075"/>
              <a:ext cx="4445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3" name="Straight Connector 53">
              <a:extLst>
                <a:ext uri="{FF2B5EF4-FFF2-40B4-BE49-F238E27FC236}">
                  <a16:creationId xmlns:a16="http://schemas.microsoft.com/office/drawing/2014/main" id="{169AFE65-E99D-814F-B460-B95B380796A4}"/>
                </a:ext>
              </a:extLst>
            </p:cNvPr>
            <p:cNvCxnSpPr>
              <a:cxnSpLocks/>
            </p:cNvCxnSpPr>
            <p:nvPr/>
          </p:nvCxnSpPr>
          <p:spPr bwMode="auto">
            <a:xfrm>
              <a:off x="1944000" y="1069975"/>
              <a:ext cx="4445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4" name="Straight Connector 54">
              <a:extLst>
                <a:ext uri="{FF2B5EF4-FFF2-40B4-BE49-F238E27FC236}">
                  <a16:creationId xmlns:a16="http://schemas.microsoft.com/office/drawing/2014/main" id="{804732E1-C141-9341-B563-F53095C586A4}"/>
                </a:ext>
              </a:extLst>
            </p:cNvPr>
            <p:cNvCxnSpPr>
              <a:cxnSpLocks/>
            </p:cNvCxnSpPr>
            <p:nvPr/>
          </p:nvCxnSpPr>
          <p:spPr bwMode="auto">
            <a:xfrm>
              <a:off x="1944000" y="2930049"/>
              <a:ext cx="4445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1" name="Straight Connector 50">
              <a:extLst>
                <a:ext uri="{FF2B5EF4-FFF2-40B4-BE49-F238E27FC236}">
                  <a16:creationId xmlns:a16="http://schemas.microsoft.com/office/drawing/2014/main" id="{E1ABAA52-47C9-334F-A919-8A7294FB09C6}"/>
                </a:ext>
              </a:extLst>
            </p:cNvPr>
            <p:cNvCxnSpPr>
              <a:cxnSpLocks/>
            </p:cNvCxnSpPr>
            <p:nvPr/>
          </p:nvCxnSpPr>
          <p:spPr bwMode="auto">
            <a:xfrm>
              <a:off x="1944000" y="2618568"/>
              <a:ext cx="4445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14" name="Group 7">
            <a:extLst>
              <a:ext uri="{FF2B5EF4-FFF2-40B4-BE49-F238E27FC236}">
                <a16:creationId xmlns:a16="http://schemas.microsoft.com/office/drawing/2014/main" id="{3228E97A-64AA-5043-A98B-344DE002AC82}"/>
              </a:ext>
            </a:extLst>
          </p:cNvPr>
          <p:cNvGrpSpPr/>
          <p:nvPr/>
        </p:nvGrpSpPr>
        <p:grpSpPr>
          <a:xfrm>
            <a:off x="1304480" y="5616389"/>
            <a:ext cx="8058943" cy="54883"/>
            <a:chOff x="1949629" y="3559175"/>
            <a:chExt cx="6403796" cy="44450"/>
          </a:xfrm>
        </p:grpSpPr>
        <p:cxnSp>
          <p:nvCxnSpPr>
            <p:cNvPr id="23" name="Straight Connector 32">
              <a:extLst>
                <a:ext uri="{FF2B5EF4-FFF2-40B4-BE49-F238E27FC236}">
                  <a16:creationId xmlns:a16="http://schemas.microsoft.com/office/drawing/2014/main" id="{CA7A4230-678C-E343-9E39-1CB4A5F7E2C6}"/>
                </a:ext>
              </a:extLst>
            </p:cNvPr>
            <p:cNvCxnSpPr>
              <a:cxnSpLocks/>
            </p:cNvCxnSpPr>
            <p:nvPr/>
          </p:nvCxnSpPr>
          <p:spPr bwMode="auto">
            <a:xfrm flipH="1">
              <a:off x="1949629" y="3562350"/>
              <a:ext cx="6403796" cy="0"/>
            </a:xfrm>
            <a:prstGeom prst="line">
              <a:avLst/>
            </a:prstGeom>
            <a:noFill/>
            <a:ln w="12700" cap="flat" cmpd="sng" algn="ctr">
              <a:solidFill>
                <a:schemeClr val="tx1"/>
              </a:solidFill>
              <a:prstDash val="solid"/>
              <a:round/>
              <a:headEnd type="triangl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 name="Straight Connector 59">
              <a:extLst>
                <a:ext uri="{FF2B5EF4-FFF2-40B4-BE49-F238E27FC236}">
                  <a16:creationId xmlns:a16="http://schemas.microsoft.com/office/drawing/2014/main" id="{B738C4FC-D517-CF49-8CC4-19DD181D345C}"/>
                </a:ext>
              </a:extLst>
            </p:cNvPr>
            <p:cNvCxnSpPr>
              <a:cxnSpLocks/>
            </p:cNvCxnSpPr>
            <p:nvPr/>
          </p:nvCxnSpPr>
          <p:spPr bwMode="auto">
            <a:xfrm rot="16200000">
              <a:off x="1967556" y="3581400"/>
              <a:ext cx="4445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15" name="Group 9">
            <a:extLst>
              <a:ext uri="{FF2B5EF4-FFF2-40B4-BE49-F238E27FC236}">
                <a16:creationId xmlns:a16="http://schemas.microsoft.com/office/drawing/2014/main" id="{E540E4E4-F33E-FA47-958D-6F6098FAB498}"/>
              </a:ext>
            </a:extLst>
          </p:cNvPr>
          <p:cNvGrpSpPr/>
          <p:nvPr/>
        </p:nvGrpSpPr>
        <p:grpSpPr>
          <a:xfrm>
            <a:off x="919640" y="2471694"/>
            <a:ext cx="319572" cy="3194828"/>
            <a:chOff x="1629391" y="1012265"/>
            <a:chExt cx="253938" cy="2587513"/>
          </a:xfrm>
        </p:grpSpPr>
        <p:sp>
          <p:nvSpPr>
            <p:cNvPr id="17" name="TextBox 12">
              <a:extLst>
                <a:ext uri="{FF2B5EF4-FFF2-40B4-BE49-F238E27FC236}">
                  <a16:creationId xmlns:a16="http://schemas.microsoft.com/office/drawing/2014/main" id="{7F2B4AF5-D596-9249-B3AC-25018593C814}"/>
                </a:ext>
              </a:extLst>
            </p:cNvPr>
            <p:cNvSpPr txBox="1"/>
            <p:nvPr/>
          </p:nvSpPr>
          <p:spPr>
            <a:xfrm>
              <a:off x="1629391" y="1321278"/>
              <a:ext cx="253938" cy="115416"/>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7</a:t>
              </a:r>
            </a:p>
          </p:txBody>
        </p:sp>
        <p:sp>
          <p:nvSpPr>
            <p:cNvPr id="18" name="TextBox 14">
              <a:extLst>
                <a:ext uri="{FF2B5EF4-FFF2-40B4-BE49-F238E27FC236}">
                  <a16:creationId xmlns:a16="http://schemas.microsoft.com/office/drawing/2014/main" id="{DF990BDA-FE8E-C646-8A95-45BA685CCD92}"/>
                </a:ext>
              </a:extLst>
            </p:cNvPr>
            <p:cNvSpPr txBox="1"/>
            <p:nvPr/>
          </p:nvSpPr>
          <p:spPr>
            <a:xfrm>
              <a:off x="1629391" y="2248313"/>
              <a:ext cx="253938" cy="115416"/>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4</a:t>
              </a:r>
            </a:p>
          </p:txBody>
        </p:sp>
        <p:sp>
          <p:nvSpPr>
            <p:cNvPr id="19" name="TextBox 29">
              <a:extLst>
                <a:ext uri="{FF2B5EF4-FFF2-40B4-BE49-F238E27FC236}">
                  <a16:creationId xmlns:a16="http://schemas.microsoft.com/office/drawing/2014/main" id="{517ADBE8-CB5A-9846-8509-DCCC283379F8}"/>
                </a:ext>
              </a:extLst>
            </p:cNvPr>
            <p:cNvSpPr txBox="1"/>
            <p:nvPr/>
          </p:nvSpPr>
          <p:spPr>
            <a:xfrm>
              <a:off x="1686941" y="3484362"/>
              <a:ext cx="196388" cy="115416"/>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0</a:t>
              </a:r>
            </a:p>
          </p:txBody>
        </p:sp>
        <p:sp>
          <p:nvSpPr>
            <p:cNvPr id="20" name="TextBox 47">
              <a:extLst>
                <a:ext uri="{FF2B5EF4-FFF2-40B4-BE49-F238E27FC236}">
                  <a16:creationId xmlns:a16="http://schemas.microsoft.com/office/drawing/2014/main" id="{7ED234A6-C576-744E-96C8-FA4FF4241307}"/>
                </a:ext>
              </a:extLst>
            </p:cNvPr>
            <p:cNvSpPr txBox="1"/>
            <p:nvPr/>
          </p:nvSpPr>
          <p:spPr>
            <a:xfrm>
              <a:off x="1629391" y="1939301"/>
              <a:ext cx="253938" cy="115416"/>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5</a:t>
              </a:r>
            </a:p>
          </p:txBody>
        </p:sp>
        <p:sp>
          <p:nvSpPr>
            <p:cNvPr id="21" name="TextBox 62">
              <a:extLst>
                <a:ext uri="{FF2B5EF4-FFF2-40B4-BE49-F238E27FC236}">
                  <a16:creationId xmlns:a16="http://schemas.microsoft.com/office/drawing/2014/main" id="{5F4B3688-1A43-8349-A569-42D7886928CD}"/>
                </a:ext>
              </a:extLst>
            </p:cNvPr>
            <p:cNvSpPr txBox="1"/>
            <p:nvPr/>
          </p:nvSpPr>
          <p:spPr>
            <a:xfrm>
              <a:off x="1629391" y="1630290"/>
              <a:ext cx="253938" cy="115416"/>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6</a:t>
              </a:r>
            </a:p>
          </p:txBody>
        </p:sp>
        <p:sp>
          <p:nvSpPr>
            <p:cNvPr id="22" name="TextBox 63">
              <a:extLst>
                <a:ext uri="{FF2B5EF4-FFF2-40B4-BE49-F238E27FC236}">
                  <a16:creationId xmlns:a16="http://schemas.microsoft.com/office/drawing/2014/main" id="{6E0FD9C1-3A26-F64E-936E-6724FB5BCE2E}"/>
                </a:ext>
              </a:extLst>
            </p:cNvPr>
            <p:cNvSpPr txBox="1"/>
            <p:nvPr/>
          </p:nvSpPr>
          <p:spPr>
            <a:xfrm>
              <a:off x="1629391" y="1012265"/>
              <a:ext cx="253938" cy="115416"/>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8</a:t>
              </a:r>
            </a:p>
          </p:txBody>
        </p:sp>
        <p:sp>
          <p:nvSpPr>
            <p:cNvPr id="37" name="TextBox 14">
              <a:extLst>
                <a:ext uri="{FF2B5EF4-FFF2-40B4-BE49-F238E27FC236}">
                  <a16:creationId xmlns:a16="http://schemas.microsoft.com/office/drawing/2014/main" id="{FB9E1467-4E9D-FF4B-AFD5-5B4652037695}"/>
                </a:ext>
              </a:extLst>
            </p:cNvPr>
            <p:cNvSpPr txBox="1"/>
            <p:nvPr/>
          </p:nvSpPr>
          <p:spPr>
            <a:xfrm>
              <a:off x="1629391" y="2557325"/>
              <a:ext cx="253938" cy="115416"/>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3</a:t>
              </a:r>
            </a:p>
          </p:txBody>
        </p:sp>
        <p:sp>
          <p:nvSpPr>
            <p:cNvPr id="38" name="TextBox 14">
              <a:extLst>
                <a:ext uri="{FF2B5EF4-FFF2-40B4-BE49-F238E27FC236}">
                  <a16:creationId xmlns:a16="http://schemas.microsoft.com/office/drawing/2014/main" id="{96285E6D-E63A-FA49-98BD-A042CAA472BC}"/>
                </a:ext>
              </a:extLst>
            </p:cNvPr>
            <p:cNvSpPr txBox="1"/>
            <p:nvPr/>
          </p:nvSpPr>
          <p:spPr>
            <a:xfrm>
              <a:off x="1629391" y="2866337"/>
              <a:ext cx="253938" cy="115416"/>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2</a:t>
              </a:r>
            </a:p>
          </p:txBody>
        </p:sp>
        <p:sp>
          <p:nvSpPr>
            <p:cNvPr id="39" name="TextBox 14">
              <a:extLst>
                <a:ext uri="{FF2B5EF4-FFF2-40B4-BE49-F238E27FC236}">
                  <a16:creationId xmlns:a16="http://schemas.microsoft.com/office/drawing/2014/main" id="{1543AA65-86F5-0943-BF8D-6373CAF4FA20}"/>
                </a:ext>
              </a:extLst>
            </p:cNvPr>
            <p:cNvSpPr txBox="1"/>
            <p:nvPr/>
          </p:nvSpPr>
          <p:spPr>
            <a:xfrm>
              <a:off x="1629391" y="3175349"/>
              <a:ext cx="253938" cy="115416"/>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a:t>
              </a:r>
            </a:p>
          </p:txBody>
        </p:sp>
      </p:grpSp>
      <p:sp>
        <p:nvSpPr>
          <p:cNvPr id="43" name="TextBox 68">
            <a:extLst>
              <a:ext uri="{FF2B5EF4-FFF2-40B4-BE49-F238E27FC236}">
                <a16:creationId xmlns:a16="http://schemas.microsoft.com/office/drawing/2014/main" id="{575B8FEA-9216-584F-88F8-FBE94D66FC39}"/>
              </a:ext>
            </a:extLst>
          </p:cNvPr>
          <p:cNvSpPr txBox="1"/>
          <p:nvPr/>
        </p:nvSpPr>
        <p:spPr>
          <a:xfrm>
            <a:off x="1395009" y="5756042"/>
            <a:ext cx="7568922" cy="153888"/>
          </a:xfrm>
          <a:prstGeom prst="rect">
            <a:avLst/>
          </a:prstGeom>
          <a:noFill/>
        </p:spPr>
        <p:txBody>
          <a:bodyPr wrap="square" lIns="0" tIns="0" rIns="0" bIns="0" rtlCol="0" anchor="ctr">
            <a:spAutoFit/>
          </a:bodyPr>
          <a:lstStyle/>
          <a:p>
            <a:pPr algn="ctr">
              <a:defRPr/>
            </a:pPr>
            <a:r>
              <a:rPr lang="fr-CH" sz="1000" b="1">
                <a:solidFill>
                  <a:schemeClr val="tx1">
                    <a:lumMod val="65000"/>
                    <a:lumOff val="35000"/>
                  </a:schemeClr>
                </a:solidFill>
                <a:latin typeface="Arial"/>
              </a:rPr>
              <a:t>Durée</a:t>
            </a:r>
            <a:endParaRPr lang="fr-CH" sz="1000" b="1" dirty="0">
              <a:solidFill>
                <a:schemeClr val="tx1">
                  <a:lumMod val="65000"/>
                  <a:lumOff val="35000"/>
                </a:schemeClr>
              </a:solidFill>
              <a:latin typeface="Arial"/>
            </a:endParaRPr>
          </a:p>
        </p:txBody>
      </p:sp>
      <p:cxnSp>
        <p:nvCxnSpPr>
          <p:cNvPr id="40" name="Straight Connector 54">
            <a:extLst>
              <a:ext uri="{FF2B5EF4-FFF2-40B4-BE49-F238E27FC236}">
                <a16:creationId xmlns:a16="http://schemas.microsoft.com/office/drawing/2014/main" id="{497162A6-CC83-8648-A6D8-C2D9E4AFBF38}"/>
              </a:ext>
            </a:extLst>
          </p:cNvPr>
          <p:cNvCxnSpPr>
            <a:cxnSpLocks/>
          </p:cNvCxnSpPr>
          <p:nvPr/>
        </p:nvCxnSpPr>
        <p:spPr bwMode="auto">
          <a:xfrm>
            <a:off x="1297396" y="521372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2" name="Straight Connector 52">
            <a:extLst>
              <a:ext uri="{FF2B5EF4-FFF2-40B4-BE49-F238E27FC236}">
                <a16:creationId xmlns:a16="http://schemas.microsoft.com/office/drawing/2014/main" id="{72E120BC-7CDB-5747-9539-899D2B835942}"/>
              </a:ext>
            </a:extLst>
          </p:cNvPr>
          <p:cNvCxnSpPr>
            <a:cxnSpLocks/>
          </p:cNvCxnSpPr>
          <p:nvPr/>
        </p:nvCxnSpPr>
        <p:spPr bwMode="auto">
          <a:xfrm>
            <a:off x="1294378" y="2928442"/>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4" name="TextBox 68">
            <a:extLst>
              <a:ext uri="{FF2B5EF4-FFF2-40B4-BE49-F238E27FC236}">
                <a16:creationId xmlns:a16="http://schemas.microsoft.com/office/drawing/2014/main" id="{F3CB7562-B88B-BA4D-826E-91AABBC8A3AA}"/>
              </a:ext>
            </a:extLst>
          </p:cNvPr>
          <p:cNvSpPr txBox="1"/>
          <p:nvPr/>
        </p:nvSpPr>
        <p:spPr>
          <a:xfrm>
            <a:off x="1343050" y="3723353"/>
            <a:ext cx="1543197" cy="142505"/>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Diagnostic de cancer</a:t>
            </a:r>
          </a:p>
        </p:txBody>
      </p:sp>
      <p:sp>
        <p:nvSpPr>
          <p:cNvPr id="45" name="TextBox 68">
            <a:extLst>
              <a:ext uri="{FF2B5EF4-FFF2-40B4-BE49-F238E27FC236}">
                <a16:creationId xmlns:a16="http://schemas.microsoft.com/office/drawing/2014/main" id="{FD4D756F-AA47-A54E-AD7C-B1C3D7215A21}"/>
              </a:ext>
            </a:extLst>
          </p:cNvPr>
          <p:cNvSpPr txBox="1"/>
          <p:nvPr/>
        </p:nvSpPr>
        <p:spPr>
          <a:xfrm>
            <a:off x="2070822" y="2639762"/>
            <a:ext cx="1543197" cy="142505"/>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Hospitalisation </a:t>
            </a:r>
          </a:p>
        </p:txBody>
      </p:sp>
      <p:sp>
        <p:nvSpPr>
          <p:cNvPr id="46" name="TextBox 68">
            <a:extLst>
              <a:ext uri="{FF2B5EF4-FFF2-40B4-BE49-F238E27FC236}">
                <a16:creationId xmlns:a16="http://schemas.microsoft.com/office/drawing/2014/main" id="{E6180876-81A1-3943-AF97-74C9FC86DA86}"/>
              </a:ext>
            </a:extLst>
          </p:cNvPr>
          <p:cNvSpPr txBox="1"/>
          <p:nvPr/>
        </p:nvSpPr>
        <p:spPr>
          <a:xfrm>
            <a:off x="2876680" y="3228061"/>
            <a:ext cx="1543197" cy="142505"/>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Chimiothérapie</a:t>
            </a:r>
          </a:p>
        </p:txBody>
      </p:sp>
      <p:sp>
        <p:nvSpPr>
          <p:cNvPr id="47" name="TextBox 68">
            <a:extLst>
              <a:ext uri="{FF2B5EF4-FFF2-40B4-BE49-F238E27FC236}">
                <a16:creationId xmlns:a16="http://schemas.microsoft.com/office/drawing/2014/main" id="{448BB6B3-01B5-C74C-A33D-1837C83574C7}"/>
              </a:ext>
            </a:extLst>
          </p:cNvPr>
          <p:cNvSpPr txBox="1"/>
          <p:nvPr/>
        </p:nvSpPr>
        <p:spPr>
          <a:xfrm>
            <a:off x="4276388" y="4579818"/>
            <a:ext cx="1543197" cy="142505"/>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Rémission</a:t>
            </a:r>
          </a:p>
        </p:txBody>
      </p:sp>
      <p:sp>
        <p:nvSpPr>
          <p:cNvPr id="48" name="TextBox 68">
            <a:extLst>
              <a:ext uri="{FF2B5EF4-FFF2-40B4-BE49-F238E27FC236}">
                <a16:creationId xmlns:a16="http://schemas.microsoft.com/office/drawing/2014/main" id="{EA20E688-14B9-C94D-90FB-EE6F10D28C9D}"/>
              </a:ext>
            </a:extLst>
          </p:cNvPr>
          <p:cNvSpPr txBox="1"/>
          <p:nvPr/>
        </p:nvSpPr>
        <p:spPr>
          <a:xfrm>
            <a:off x="4944742" y="3228061"/>
            <a:ext cx="1543197" cy="142505"/>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Dissémination métastatique</a:t>
            </a:r>
          </a:p>
        </p:txBody>
      </p:sp>
      <p:sp>
        <p:nvSpPr>
          <p:cNvPr id="49" name="TextBox 68">
            <a:extLst>
              <a:ext uri="{FF2B5EF4-FFF2-40B4-BE49-F238E27FC236}">
                <a16:creationId xmlns:a16="http://schemas.microsoft.com/office/drawing/2014/main" id="{214E3FEF-79B1-7C42-9BA3-401E023B1E20}"/>
              </a:ext>
            </a:extLst>
          </p:cNvPr>
          <p:cNvSpPr txBox="1"/>
          <p:nvPr/>
        </p:nvSpPr>
        <p:spPr>
          <a:xfrm>
            <a:off x="6914870" y="2858462"/>
            <a:ext cx="1543197" cy="142505"/>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Fin de vie</a:t>
            </a:r>
          </a:p>
        </p:txBody>
      </p:sp>
      <p:sp>
        <p:nvSpPr>
          <p:cNvPr id="50" name="TextBox 68">
            <a:extLst>
              <a:ext uri="{FF2B5EF4-FFF2-40B4-BE49-F238E27FC236}">
                <a16:creationId xmlns:a16="http://schemas.microsoft.com/office/drawing/2014/main" id="{3509F186-F5B8-CA4C-A027-6602EE8B80CE}"/>
              </a:ext>
            </a:extLst>
          </p:cNvPr>
          <p:cNvSpPr txBox="1"/>
          <p:nvPr/>
        </p:nvSpPr>
        <p:spPr>
          <a:xfrm>
            <a:off x="4358887" y="5281192"/>
            <a:ext cx="4797407" cy="153888"/>
          </a:xfrm>
          <a:prstGeom prst="rect">
            <a:avLst/>
          </a:prstGeom>
          <a:noFill/>
        </p:spPr>
        <p:txBody>
          <a:bodyPr wrap="square" lIns="0" tIns="0" rIns="0" bIns="0" rtlCol="0" anchor="ctr">
            <a:spAutoFit/>
          </a:bodyPr>
          <a:lstStyle/>
          <a:p>
            <a:pPr algn="r">
              <a:defRPr/>
            </a:pPr>
            <a:r>
              <a:rPr lang="fr-CH" sz="1000" dirty="0">
                <a:solidFill>
                  <a:schemeClr val="tx1">
                    <a:lumMod val="65000"/>
                    <a:lumOff val="35000"/>
                  </a:schemeClr>
                </a:solidFill>
                <a:latin typeface="Arial"/>
              </a:rPr>
              <a:t>Risque de TEV dans la population générale</a:t>
            </a:r>
          </a:p>
        </p:txBody>
      </p:sp>
      <p:cxnSp>
        <p:nvCxnSpPr>
          <p:cNvPr id="55" name="Gerade Verbindung 54">
            <a:extLst>
              <a:ext uri="{FF2B5EF4-FFF2-40B4-BE49-F238E27FC236}">
                <a16:creationId xmlns:a16="http://schemas.microsoft.com/office/drawing/2014/main" id="{1243F341-217F-E844-950D-FD513A965C34}"/>
              </a:ext>
            </a:extLst>
          </p:cNvPr>
          <p:cNvCxnSpPr/>
          <p:nvPr/>
        </p:nvCxnSpPr>
        <p:spPr bwMode="auto">
          <a:xfrm>
            <a:off x="1350513" y="5213729"/>
            <a:ext cx="7805781" cy="0"/>
          </a:xfrm>
          <a:prstGeom prst="line">
            <a:avLst/>
          </a:prstGeom>
          <a:noFill/>
          <a:ln w="44450" cap="flat" cmpd="sng" algn="ctr">
            <a:solidFill>
              <a:srgbClr val="565655">
                <a:alpha val="75000"/>
              </a:srgbClr>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0" name="TextBox 68">
            <a:extLst>
              <a:ext uri="{FF2B5EF4-FFF2-40B4-BE49-F238E27FC236}">
                <a16:creationId xmlns:a16="http://schemas.microsoft.com/office/drawing/2014/main" id="{42B0BE2A-BC0E-3244-89AB-43FF0B9880EC}"/>
              </a:ext>
            </a:extLst>
          </p:cNvPr>
          <p:cNvSpPr txBox="1"/>
          <p:nvPr/>
        </p:nvSpPr>
        <p:spPr>
          <a:xfrm>
            <a:off x="6026514" y="4142104"/>
            <a:ext cx="3123724" cy="153888"/>
          </a:xfrm>
          <a:prstGeom prst="rect">
            <a:avLst/>
          </a:prstGeom>
          <a:noFill/>
        </p:spPr>
        <p:txBody>
          <a:bodyPr wrap="square" lIns="0" tIns="0" rIns="0" bIns="0" rtlCol="0" anchor="ctr">
            <a:spAutoFit/>
          </a:bodyPr>
          <a:lstStyle/>
          <a:p>
            <a:pPr algn="r">
              <a:defRPr/>
            </a:pPr>
            <a:r>
              <a:rPr lang="fr-CH" sz="1000" dirty="0">
                <a:solidFill>
                  <a:schemeClr val="tx1">
                    <a:lumMod val="65000"/>
                    <a:lumOff val="35000"/>
                    <a:alpha val="49699"/>
                  </a:schemeClr>
                </a:solidFill>
                <a:latin typeface="Arial"/>
              </a:rPr>
              <a:t>Risque de TEV chez les patients atteints d’un cancer</a:t>
            </a:r>
          </a:p>
        </p:txBody>
      </p:sp>
      <p:cxnSp>
        <p:nvCxnSpPr>
          <p:cNvPr id="61" name="Gerade Verbindung 60">
            <a:extLst>
              <a:ext uri="{FF2B5EF4-FFF2-40B4-BE49-F238E27FC236}">
                <a16:creationId xmlns:a16="http://schemas.microsoft.com/office/drawing/2014/main" id="{39193532-A9C5-E64A-A364-11DC0711994A}"/>
              </a:ext>
            </a:extLst>
          </p:cNvPr>
          <p:cNvCxnSpPr/>
          <p:nvPr/>
        </p:nvCxnSpPr>
        <p:spPr bwMode="auto">
          <a:xfrm flipV="1">
            <a:off x="1338957" y="4070438"/>
            <a:ext cx="7805781" cy="1324"/>
          </a:xfrm>
          <a:prstGeom prst="line">
            <a:avLst/>
          </a:prstGeom>
          <a:noFill/>
          <a:ln w="44450" cap="flat" cmpd="sng" algn="ctr">
            <a:solidFill>
              <a:srgbClr val="565655">
                <a:alpha val="49770"/>
              </a:srgbClr>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452342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Rounded Corners 11">
            <a:extLst>
              <a:ext uri="{FF2B5EF4-FFF2-40B4-BE49-F238E27FC236}">
                <a16:creationId xmlns:a16="http://schemas.microsoft.com/office/drawing/2014/main" id="{FE841C4A-5A92-40B2-BCAF-0CEE62157699}"/>
              </a:ext>
            </a:extLst>
          </p:cNvPr>
          <p:cNvSpPr/>
          <p:nvPr/>
        </p:nvSpPr>
        <p:spPr>
          <a:xfrm>
            <a:off x="3513377" y="1453698"/>
            <a:ext cx="5902654" cy="3675632"/>
          </a:xfrm>
          <a:prstGeom prst="roundRect">
            <a:avLst/>
          </a:prstGeom>
          <a:solidFill>
            <a:srgbClr val="FFFFFF"/>
          </a:solidFill>
          <a:ln w="19050" cap="flat" cmpd="sng" algn="ctr">
            <a:solidFill>
              <a:srgbClr val="6C91CB"/>
            </a:solidFill>
            <a:prstDash val="dash"/>
            <a:miter lim="800000"/>
          </a:ln>
          <a:effectLst/>
        </p:spPr>
        <p:txBody>
          <a:bodyPr rtlCol="0" anchor="ctr"/>
          <a:lstStyle/>
          <a:p>
            <a:pPr algn="ctr" defTabSz="914377">
              <a:defRPr/>
            </a:pPr>
            <a:endParaRPr lang="en-GB" kern="0" dirty="0">
              <a:solidFill>
                <a:srgbClr val="FFFFFF"/>
              </a:solidFill>
              <a:latin typeface="Verdana"/>
            </a:endParaRPr>
          </a:p>
        </p:txBody>
      </p:sp>
      <p:sp>
        <p:nvSpPr>
          <p:cNvPr id="38" name="Rectangle: Rounded Corners 40">
            <a:extLst>
              <a:ext uri="{FF2B5EF4-FFF2-40B4-BE49-F238E27FC236}">
                <a16:creationId xmlns:a16="http://schemas.microsoft.com/office/drawing/2014/main" id="{E79BF712-1E15-4E5C-9299-801D5CA630FC}"/>
              </a:ext>
            </a:extLst>
          </p:cNvPr>
          <p:cNvSpPr/>
          <p:nvPr/>
        </p:nvSpPr>
        <p:spPr>
          <a:xfrm flipH="1">
            <a:off x="9523991" y="1447572"/>
            <a:ext cx="2092886" cy="3687888"/>
          </a:xfrm>
          <a:prstGeom prst="roundRect">
            <a:avLst/>
          </a:prstGeom>
          <a:solidFill>
            <a:srgbClr val="FFFFFF"/>
          </a:solidFill>
          <a:ln w="19050" cap="flat" cmpd="sng" algn="ctr">
            <a:solidFill>
              <a:srgbClr val="6C91CB"/>
            </a:solidFill>
            <a:prstDash val="dash"/>
            <a:miter lim="800000"/>
          </a:ln>
          <a:effectLst/>
        </p:spPr>
        <p:txBody>
          <a:bodyPr rtlCol="0" anchor="ctr"/>
          <a:lstStyle/>
          <a:p>
            <a:pPr algn="ctr" defTabSz="914377">
              <a:defRPr/>
            </a:pPr>
            <a:endParaRPr lang="en-GB" kern="0" dirty="0">
              <a:solidFill>
                <a:srgbClr val="FFFFFF"/>
              </a:solidFill>
              <a:latin typeface="Verdana"/>
            </a:endParaRPr>
          </a:p>
        </p:txBody>
      </p:sp>
      <p:sp>
        <p:nvSpPr>
          <p:cNvPr id="92" name="Oval 91">
            <a:extLst>
              <a:ext uri="{FF2B5EF4-FFF2-40B4-BE49-F238E27FC236}">
                <a16:creationId xmlns:a16="http://schemas.microsoft.com/office/drawing/2014/main" id="{2E3DB39F-C15A-6D47-9652-56685D8F968A}"/>
              </a:ext>
            </a:extLst>
          </p:cNvPr>
          <p:cNvSpPr/>
          <p:nvPr/>
        </p:nvSpPr>
        <p:spPr bwMode="auto">
          <a:xfrm>
            <a:off x="8439644" y="2322761"/>
            <a:ext cx="1980884" cy="1980884"/>
          </a:xfrm>
          <a:prstGeom prst="ellipse">
            <a:avLst/>
          </a:prstGeom>
          <a:solidFill>
            <a:schemeClr val="bg1"/>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pic>
        <p:nvPicPr>
          <p:cNvPr id="40" name="Kép 12">
            <a:extLst>
              <a:ext uri="{FF2B5EF4-FFF2-40B4-BE49-F238E27FC236}">
                <a16:creationId xmlns:a16="http://schemas.microsoft.com/office/drawing/2014/main" id="{D9565638-FA85-4EB5-935E-52A9658DC7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9531" y="4696740"/>
            <a:ext cx="1207802" cy="333458"/>
          </a:xfrm>
          <a:prstGeom prst="rect">
            <a:avLst/>
          </a:prstGeom>
        </p:spPr>
      </p:pic>
      <p:sp>
        <p:nvSpPr>
          <p:cNvPr id="87" name="Oval 86">
            <a:extLst>
              <a:ext uri="{FF2B5EF4-FFF2-40B4-BE49-F238E27FC236}">
                <a16:creationId xmlns:a16="http://schemas.microsoft.com/office/drawing/2014/main" id="{2B5B1306-6013-D948-843E-053700806B58}"/>
              </a:ext>
            </a:extLst>
          </p:cNvPr>
          <p:cNvSpPr/>
          <p:nvPr/>
        </p:nvSpPr>
        <p:spPr bwMode="auto">
          <a:xfrm>
            <a:off x="7734943" y="3894825"/>
            <a:ext cx="805593" cy="805593"/>
          </a:xfrm>
          <a:prstGeom prst="ellipse">
            <a:avLst/>
          </a:prstGeom>
          <a:solidFill>
            <a:srgbClr val="809ED5">
              <a:alpha val="49422"/>
            </a:srgb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pic>
        <p:nvPicPr>
          <p:cNvPr id="42" name="Picture 40">
            <a:extLst>
              <a:ext uri="{FF2B5EF4-FFF2-40B4-BE49-F238E27FC236}">
                <a16:creationId xmlns:a16="http://schemas.microsoft.com/office/drawing/2014/main" id="{DCC1F416-D44F-491B-8AF3-5822DC0B3D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5729" y="2331302"/>
            <a:ext cx="1282577" cy="309958"/>
          </a:xfrm>
          <a:prstGeom prst="rect">
            <a:avLst/>
          </a:prstGeom>
          <a:noFill/>
          <a:ln>
            <a:noFill/>
          </a:ln>
        </p:spPr>
      </p:pic>
      <p:sp>
        <p:nvSpPr>
          <p:cNvPr id="4" name="Oval 3">
            <a:extLst>
              <a:ext uri="{FF2B5EF4-FFF2-40B4-BE49-F238E27FC236}">
                <a16:creationId xmlns:a16="http://schemas.microsoft.com/office/drawing/2014/main" id="{C97077FB-2146-7141-B528-ED91268FCA48}"/>
              </a:ext>
            </a:extLst>
          </p:cNvPr>
          <p:cNvSpPr/>
          <p:nvPr/>
        </p:nvSpPr>
        <p:spPr bwMode="auto">
          <a:xfrm>
            <a:off x="4954526" y="2370419"/>
            <a:ext cx="1379259" cy="1379259"/>
          </a:xfrm>
          <a:prstGeom prst="ellipse">
            <a:avLst/>
          </a:prstGeom>
          <a:solidFill>
            <a:srgbClr val="809ED5"/>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2" name="Titel 1">
            <a:extLst>
              <a:ext uri="{FF2B5EF4-FFF2-40B4-BE49-F238E27FC236}">
                <a16:creationId xmlns:a16="http://schemas.microsoft.com/office/drawing/2014/main" id="{DC47DB71-E404-4069-B06C-5382D68CFFC1}"/>
              </a:ext>
            </a:extLst>
          </p:cNvPr>
          <p:cNvSpPr>
            <a:spLocks noGrp="1"/>
          </p:cNvSpPr>
          <p:nvPr>
            <p:ph type="title"/>
          </p:nvPr>
        </p:nvSpPr>
        <p:spPr>
          <a:xfrm>
            <a:off x="816001" y="25884"/>
            <a:ext cx="11041567" cy="984885"/>
          </a:xfrm>
        </p:spPr>
        <p:txBody>
          <a:bodyPr/>
          <a:lstStyle/>
          <a:p>
            <a:r>
              <a:rPr lang="fr-CH" dirty="0"/>
              <a:t>Les données probantes sur le </a:t>
            </a:r>
            <a:r>
              <a:rPr lang="fr-CH" dirty="0" err="1"/>
              <a:t>rivaroxaban</a:t>
            </a:r>
            <a:r>
              <a:rPr lang="fr-CH" dirty="0"/>
              <a:t> sont nombreuses </a:t>
            </a:r>
            <a:r>
              <a:rPr lang="en-US" dirty="0"/>
              <a:t>
</a:t>
            </a:r>
            <a:r>
              <a:rPr lang="fr-CH" dirty="0"/>
              <a:t>chez les patients atteints de TEV et tumeur active</a:t>
            </a:r>
          </a:p>
        </p:txBody>
      </p:sp>
      <p:sp>
        <p:nvSpPr>
          <p:cNvPr id="73" name="Text Placeholder 5">
            <a:extLst>
              <a:ext uri="{FF2B5EF4-FFF2-40B4-BE49-F238E27FC236}">
                <a16:creationId xmlns:a16="http://schemas.microsoft.com/office/drawing/2014/main" id="{21A26FCB-633A-4712-AB9D-B274486BF4C1}"/>
              </a:ext>
            </a:extLst>
          </p:cNvPr>
          <p:cNvSpPr txBox="1">
            <a:spLocks/>
          </p:cNvSpPr>
          <p:nvPr/>
        </p:nvSpPr>
        <p:spPr>
          <a:xfrm>
            <a:off x="803275" y="5369907"/>
            <a:ext cx="11192926" cy="1365973"/>
          </a:xfrm>
          <a:prstGeom prst="rect">
            <a:avLst/>
          </a:prstGeom>
        </p:spPr>
        <p:txBody>
          <a:bodyPr vert="horz" lIns="0" tIns="0" rIns="0" bIns="0" rtlCol="0" anchor="b">
            <a:noAutofit/>
          </a:bodyPr>
          <a:lstStyle>
            <a:lvl1pPr marL="0" indent="0" algn="l" defTabSz="685783" rtl="0" eaLnBrk="1" latinLnBrk="0" hangingPunct="1">
              <a:lnSpc>
                <a:spcPct val="100000"/>
              </a:lnSpc>
              <a:spcBef>
                <a:spcPts val="450"/>
              </a:spcBef>
              <a:buFont typeface="Arial" panose="020B0604020202020204" pitchFamily="34" charset="0"/>
              <a:buNone/>
              <a:defRPr sz="7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37" indent="-171446" algn="l" defTabSz="685783" rtl="0" eaLnBrk="1" latinLnBrk="0" hangingPunct="1">
              <a:lnSpc>
                <a:spcPct val="100000"/>
              </a:lnSpc>
              <a:spcBef>
                <a:spcPts val="450"/>
              </a:spcBef>
              <a:buSzPct val="75000"/>
              <a:buFontTx/>
              <a:buBlip>
                <a:blip r:embed="rId4"/>
              </a:buBlip>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28" indent="-171446" algn="l" defTabSz="685783" rtl="0" eaLnBrk="1" latinLnBrk="0" hangingPunct="1">
              <a:lnSpc>
                <a:spcPct val="90000"/>
              </a:lnSpc>
              <a:spcBef>
                <a:spcPts val="450"/>
              </a:spcBef>
              <a:buSzPct val="75000"/>
              <a:buFontTx/>
              <a:buBlip>
                <a:blip r:embed="rId4"/>
              </a:buBlip>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CH" sz="900" dirty="0">
                <a:solidFill>
                  <a:srgbClr val="565655"/>
                </a:solidFill>
              </a:rPr>
              <a:t>*rivaroxaban vs aspirine. </a:t>
            </a:r>
            <a:br/>
            <a:r>
              <a:rPr lang="fr-CH" sz="900" b="1" dirty="0">
                <a:solidFill>
                  <a:srgbClr val="565655"/>
                </a:solidFill>
              </a:rPr>
              <a:t>1. </a:t>
            </a:r>
            <a:r>
              <a:rPr lang="fr-CH" sz="900" dirty="0">
                <a:solidFill>
                  <a:srgbClr val="565655"/>
                </a:solidFill>
              </a:rPr>
              <a:t>Prins MH et al. </a:t>
            </a:r>
            <a:r>
              <a:rPr lang="fr-CH" sz="900" i="1" dirty="0">
                <a:solidFill>
                  <a:srgbClr val="565655"/>
                </a:solidFill>
              </a:rPr>
              <a:t>Thromb J</a:t>
            </a:r>
            <a:r>
              <a:rPr lang="fr-CH" sz="900" dirty="0">
                <a:solidFill>
                  <a:srgbClr val="565655"/>
                </a:solidFill>
              </a:rPr>
              <a:t> 2013;11:21; </a:t>
            </a:r>
            <a:r>
              <a:rPr lang="fr-CH" sz="900" b="1" dirty="0">
                <a:solidFill>
                  <a:srgbClr val="565655"/>
                </a:solidFill>
              </a:rPr>
              <a:t>2.</a:t>
            </a:r>
            <a:r>
              <a:rPr lang="fr-CH" sz="900" dirty="0">
                <a:solidFill>
                  <a:srgbClr val="565655"/>
                </a:solidFill>
              </a:rPr>
              <a:t> The EINSTEIN Investigators. </a:t>
            </a:r>
            <a:r>
              <a:rPr lang="fr-CH" sz="900" i="1" dirty="0">
                <a:solidFill>
                  <a:srgbClr val="565655"/>
                </a:solidFill>
              </a:rPr>
              <a:t>N Engl J Med </a:t>
            </a:r>
            <a:r>
              <a:rPr lang="fr-CH" sz="900" dirty="0">
                <a:solidFill>
                  <a:srgbClr val="565655"/>
                </a:solidFill>
              </a:rPr>
              <a:t>2010;363:2499–2510; </a:t>
            </a:r>
            <a:r>
              <a:rPr lang="fr-CH" sz="900" b="1" dirty="0">
                <a:solidFill>
                  <a:srgbClr val="565655"/>
                </a:solidFill>
              </a:rPr>
              <a:t>3.</a:t>
            </a:r>
            <a:r>
              <a:rPr lang="fr-CH" sz="900" dirty="0">
                <a:solidFill>
                  <a:srgbClr val="565655"/>
                </a:solidFill>
              </a:rPr>
              <a:t> Weitz JI, et al. </a:t>
            </a:r>
            <a:r>
              <a:rPr lang="fr-CH" sz="900" i="1" dirty="0">
                <a:solidFill>
                  <a:srgbClr val="565655"/>
                </a:solidFill>
              </a:rPr>
              <a:t>N Engl J Med </a:t>
            </a:r>
            <a:r>
              <a:rPr lang="fr-CH" sz="900" dirty="0">
                <a:solidFill>
                  <a:srgbClr val="565655"/>
                </a:solidFill>
              </a:rPr>
              <a:t>2017;376:1211–1222; </a:t>
            </a:r>
            <a:r>
              <a:rPr lang="fr-CH" sz="900" b="1" dirty="0">
                <a:solidFill>
                  <a:srgbClr val="565655"/>
                </a:solidFill>
              </a:rPr>
              <a:t>4.</a:t>
            </a:r>
            <a:r>
              <a:rPr lang="fr-CH" sz="900" dirty="0">
                <a:solidFill>
                  <a:srgbClr val="565655"/>
                </a:solidFill>
              </a:rPr>
              <a:t> Marshall A et al.</a:t>
            </a:r>
            <a:br/>
            <a:r>
              <a:rPr lang="fr-CH" sz="900" i="1" dirty="0">
                <a:solidFill>
                  <a:srgbClr val="565655"/>
                </a:solidFill>
              </a:rPr>
              <a:t>J Thromb Haemost </a:t>
            </a:r>
            <a:r>
              <a:rPr lang="fr-CH" sz="900" dirty="0">
                <a:solidFill>
                  <a:srgbClr val="565655"/>
                </a:solidFill>
              </a:rPr>
              <a:t>2020;18:905–915; </a:t>
            </a:r>
            <a:r>
              <a:rPr lang="fr-CH" sz="900" b="1" dirty="0">
                <a:solidFill>
                  <a:srgbClr val="565655"/>
                </a:solidFill>
              </a:rPr>
              <a:t>5.</a:t>
            </a:r>
            <a:r>
              <a:rPr lang="fr-CH" sz="900" dirty="0">
                <a:solidFill>
                  <a:srgbClr val="565655"/>
                </a:solidFill>
              </a:rPr>
              <a:t> Young AM et al. </a:t>
            </a:r>
            <a:r>
              <a:rPr lang="fr-CH" sz="900" i="1" dirty="0">
                <a:solidFill>
                  <a:srgbClr val="565655"/>
                </a:solidFill>
              </a:rPr>
              <a:t>J Clin Oncol </a:t>
            </a:r>
            <a:r>
              <a:rPr lang="fr-CH" sz="900" dirty="0">
                <a:solidFill>
                  <a:srgbClr val="565655"/>
                </a:solidFill>
              </a:rPr>
              <a:t>2018;36:2017–2023; </a:t>
            </a:r>
            <a:r>
              <a:rPr lang="fr-CH" sz="900" b="1" dirty="0">
                <a:solidFill>
                  <a:srgbClr val="565655"/>
                </a:solidFill>
              </a:rPr>
              <a:t>6. </a:t>
            </a:r>
            <a:r>
              <a:rPr lang="fr-CH" sz="900" dirty="0">
                <a:solidFill>
                  <a:srgbClr val="565655"/>
                </a:solidFill>
              </a:rPr>
              <a:t>Meyer G et al. ICTHIC Virtual Congress, 22–26 April 2021. Abstract OC-17. </a:t>
            </a:r>
            <a:r>
              <a:rPr lang="fr-CH" sz="900" i="1" dirty="0">
                <a:solidFill>
                  <a:srgbClr val="565655"/>
                </a:solidFill>
              </a:rPr>
              <a:t>Thromb Res </a:t>
            </a:r>
            <a:r>
              <a:rPr lang="fr-CH" sz="900" dirty="0">
                <a:solidFill>
                  <a:srgbClr val="565655"/>
                </a:solidFill>
              </a:rPr>
              <a:t>2021;200(Suppl 1):S16; </a:t>
            </a:r>
            <a:r>
              <a:rPr lang="fr-CH" sz="900" b="1" dirty="0">
                <a:solidFill>
                  <a:srgbClr val="565655"/>
                </a:solidFill>
              </a:rPr>
              <a:t>7.</a:t>
            </a:r>
            <a:r>
              <a:rPr lang="fr-CH" sz="900" dirty="0">
                <a:solidFill>
                  <a:srgbClr val="565655"/>
                </a:solidFill>
              </a:rPr>
              <a:t> Mantha S et al. </a:t>
            </a:r>
            <a:r>
              <a:rPr lang="fr-CH" sz="900" i="1" dirty="0">
                <a:solidFill>
                  <a:srgbClr val="565655"/>
                </a:solidFill>
              </a:rPr>
              <a:t>J Thromb Thrombolysis </a:t>
            </a:r>
            <a:r>
              <a:rPr lang="fr-CH" sz="900" dirty="0">
                <a:solidFill>
                  <a:srgbClr val="565655"/>
                </a:solidFill>
              </a:rPr>
              <a:t>2017;43:166–171; </a:t>
            </a:r>
            <a:r>
              <a:rPr lang="fr-CH" sz="900" b="1" dirty="0">
                <a:solidFill>
                  <a:srgbClr val="565655"/>
                </a:solidFill>
              </a:rPr>
              <a:t>8.</a:t>
            </a:r>
            <a:r>
              <a:rPr lang="fr-CH" sz="900" dirty="0">
                <a:solidFill>
                  <a:srgbClr val="565655"/>
                </a:solidFill>
              </a:rPr>
              <a:t> Soff G et al. </a:t>
            </a:r>
            <a:r>
              <a:rPr lang="fr-CH" sz="900" i="1" dirty="0">
                <a:solidFill>
                  <a:srgbClr val="565655"/>
                </a:solidFill>
              </a:rPr>
              <a:t>Res Pract Thromb Haemost</a:t>
            </a:r>
            <a:r>
              <a:rPr lang="fr-CH" sz="900" dirty="0">
                <a:solidFill>
                  <a:srgbClr val="565655"/>
                </a:solidFill>
              </a:rPr>
              <a:t> 2019;3:349–356; </a:t>
            </a:r>
            <a:r>
              <a:rPr lang="fr-CH" sz="900" b="1" dirty="0">
                <a:solidFill>
                  <a:srgbClr val="565655"/>
                </a:solidFill>
              </a:rPr>
              <a:t>9.</a:t>
            </a:r>
            <a:r>
              <a:rPr lang="fr-CH"/>
              <a:t> </a:t>
            </a:r>
            <a:r>
              <a:rPr lang="fr-CH" sz="900" dirty="0">
                <a:solidFill>
                  <a:srgbClr val="565655"/>
                </a:solidFill>
              </a:rPr>
              <a:t>CONKO-0.11. </a:t>
            </a:r>
            <a:r>
              <a:rPr lang="fr-CH" sz="900" kern="0" dirty="0">
                <a:solidFill>
                  <a:srgbClr val="565655"/>
                </a:solidFill>
                <a:latin typeface="Arial"/>
              </a:rPr>
              <a:t>Riess H </a:t>
            </a:r>
            <a:r>
              <a:rPr lang="fr-CH" sz="900" i="1" kern="0" dirty="0">
                <a:solidFill>
                  <a:srgbClr val="565655"/>
                </a:solidFill>
                <a:latin typeface="Arial"/>
              </a:rPr>
              <a:t>et al</a:t>
            </a:r>
            <a:r>
              <a:rPr lang="fr-CH" sz="900" kern="0" dirty="0">
                <a:solidFill>
                  <a:srgbClr val="565655"/>
                </a:solidFill>
                <a:latin typeface="Arial"/>
              </a:rPr>
              <a:t>. ISTH. Philadelphia, USA, 17–21 July 2021. Poster LPB0041</a:t>
            </a:r>
            <a:r>
              <a:rPr lang="fr-CH" sz="900" dirty="0">
                <a:solidFill>
                  <a:srgbClr val="565655"/>
                </a:solidFill>
              </a:rPr>
              <a:t>; </a:t>
            </a:r>
            <a:r>
              <a:rPr lang="fr-CH" sz="900" b="1" dirty="0">
                <a:solidFill>
                  <a:srgbClr val="565655"/>
                </a:solidFill>
              </a:rPr>
              <a:t>10.</a:t>
            </a:r>
            <a:r>
              <a:rPr lang="fr-CH" sz="900" dirty="0">
                <a:solidFill>
                  <a:srgbClr val="565655"/>
                </a:solidFill>
              </a:rPr>
              <a:t> Cohen A </a:t>
            </a:r>
            <a:r>
              <a:rPr lang="fr-CH" sz="900" i="1" dirty="0">
                <a:solidFill>
                  <a:srgbClr val="565655"/>
                </a:solidFill>
              </a:rPr>
              <a:t>et al</a:t>
            </a:r>
            <a:r>
              <a:rPr lang="fr-CH" sz="900" dirty="0">
                <a:solidFill>
                  <a:srgbClr val="565655"/>
                </a:solidFill>
              </a:rPr>
              <a:t>. </a:t>
            </a:r>
            <a:r>
              <a:rPr lang="fr-CH" sz="900" i="1" dirty="0">
                <a:solidFill>
                  <a:srgbClr val="565655"/>
                </a:solidFill>
              </a:rPr>
              <a:t>Thromb Res </a:t>
            </a:r>
            <a:r>
              <a:rPr lang="fr-CH" sz="900" dirty="0">
                <a:solidFill>
                  <a:srgbClr val="565655"/>
                </a:solidFill>
              </a:rPr>
              <a:t>2021; https://doi.org/10.1016/j.thromres.2021.06.021; </a:t>
            </a:r>
            <a:r>
              <a:rPr lang="fr-CH" sz="900" b="1" dirty="0">
                <a:solidFill>
                  <a:srgbClr val="565655"/>
                </a:solidFill>
              </a:rPr>
              <a:t>11.</a:t>
            </a:r>
            <a:r>
              <a:rPr lang="fr-CH"/>
              <a:t> </a:t>
            </a:r>
            <a:r>
              <a:rPr lang="fr-CH" sz="900" dirty="0">
                <a:solidFill>
                  <a:srgbClr val="565655"/>
                </a:solidFill>
              </a:rPr>
              <a:t>Costa OS et al. </a:t>
            </a:r>
            <a:r>
              <a:rPr lang="fr-CH" sz="900" i="1" dirty="0">
                <a:solidFill>
                  <a:srgbClr val="565655"/>
                </a:solidFill>
              </a:rPr>
              <a:t>Blood Adv </a:t>
            </a:r>
            <a:r>
              <a:rPr lang="fr-CH" sz="900" dirty="0">
                <a:solidFill>
                  <a:srgbClr val="565655"/>
                </a:solidFill>
              </a:rPr>
              <a:t>2020;4:4045–4051; </a:t>
            </a:r>
            <a:br/>
            <a:r>
              <a:rPr lang="fr-CH" sz="900" b="1" dirty="0">
                <a:solidFill>
                  <a:srgbClr val="565655"/>
                </a:solidFill>
              </a:rPr>
              <a:t>12. </a:t>
            </a:r>
            <a:r>
              <a:rPr lang="fr-CH" sz="900" dirty="0">
                <a:solidFill>
                  <a:srgbClr val="565655"/>
                </a:solidFill>
              </a:rPr>
              <a:t>Wysokinski WE et al. </a:t>
            </a:r>
            <a:r>
              <a:rPr lang="fr-CH" sz="900" i="1" dirty="0">
                <a:solidFill>
                  <a:srgbClr val="565655"/>
                </a:solidFill>
              </a:rPr>
              <a:t>Am J Hematol</a:t>
            </a:r>
            <a:r>
              <a:rPr lang="fr-CH" sz="900" dirty="0">
                <a:solidFill>
                  <a:srgbClr val="565655"/>
                </a:solidFill>
              </a:rPr>
              <a:t> 2019;94:1185–1192; </a:t>
            </a:r>
            <a:r>
              <a:rPr lang="fr-CH" sz="900" b="1" dirty="0">
                <a:solidFill>
                  <a:srgbClr val="565655"/>
                </a:solidFill>
              </a:rPr>
              <a:t>13.</a:t>
            </a:r>
            <a:r>
              <a:rPr lang="fr-CH" sz="900" dirty="0">
                <a:solidFill>
                  <a:srgbClr val="565655"/>
                </a:solidFill>
              </a:rPr>
              <a:t> Houghton ED et al. </a:t>
            </a:r>
            <a:r>
              <a:rPr lang="fr-CH" sz="900" i="1" dirty="0">
                <a:solidFill>
                  <a:srgbClr val="565655"/>
                </a:solidFill>
              </a:rPr>
              <a:t>Mayo Clinic Proceedings </a:t>
            </a:r>
            <a:r>
              <a:rPr lang="fr-CH" sz="900" dirty="0">
                <a:solidFill>
                  <a:srgbClr val="565655"/>
                </a:solidFill>
              </a:rPr>
              <a:t>2021, doi: </a:t>
            </a:r>
            <a:r>
              <a:rPr lang="fr-CH" sz="900" dirty="0">
                <a:solidFill>
                  <a:srgbClr val="565655"/>
                </a:solidFill>
                <a:hlinkClick r:id="rId5">
                  <a:extLst>
                    <a:ext uri="{A12FA001-AC4F-418D-AE19-62706E023703}">
                      <ahyp:hlinkClr xmlns:ahyp="http://schemas.microsoft.com/office/drawing/2018/hyperlinkcolor" val="tx"/>
                    </a:ext>
                  </a:extLst>
                </a:hlinkClick>
              </a:rPr>
              <a:t>https://doi.org/10.1016/j.mayocp.2021.04.026</a:t>
            </a:r>
            <a:r>
              <a:rPr lang="fr-CH" sz="900" dirty="0">
                <a:solidFill>
                  <a:srgbClr val="565655"/>
                </a:solidFill>
              </a:rPr>
              <a:t>; </a:t>
            </a:r>
            <a:r>
              <a:rPr lang="fr-CH" sz="900" b="1" dirty="0">
                <a:solidFill>
                  <a:srgbClr val="565655"/>
                </a:solidFill>
              </a:rPr>
              <a:t>14.</a:t>
            </a:r>
            <a:r>
              <a:rPr lang="fr-CH"/>
              <a:t> </a:t>
            </a:r>
            <a:r>
              <a:rPr lang="fr-CH" sz="900" dirty="0">
                <a:solidFill>
                  <a:srgbClr val="565655"/>
                </a:solidFill>
              </a:rPr>
              <a:t>Streiff MB et al. </a:t>
            </a:r>
            <a:r>
              <a:rPr lang="fr-CH" sz="900" i="1" dirty="0">
                <a:solidFill>
                  <a:srgbClr val="565655"/>
                </a:solidFill>
              </a:rPr>
              <a:t>Am J Hematol </a:t>
            </a:r>
            <a:r>
              <a:rPr lang="fr-CH" sz="900" dirty="0">
                <a:solidFill>
                  <a:srgbClr val="565655"/>
                </a:solidFill>
              </a:rPr>
              <a:t>2018;93:664–671; </a:t>
            </a:r>
            <a:r>
              <a:rPr lang="fr-CH" sz="900" b="1" dirty="0">
                <a:solidFill>
                  <a:srgbClr val="565655"/>
                </a:solidFill>
              </a:rPr>
              <a:t>15.</a:t>
            </a:r>
            <a:r>
              <a:rPr lang="fr-CH" sz="900" dirty="0">
                <a:solidFill>
                  <a:srgbClr val="565655"/>
                </a:solidFill>
              </a:rPr>
              <a:t> Kohn CG et al. </a:t>
            </a:r>
            <a:r>
              <a:rPr lang="fr-CH" sz="900" i="1" dirty="0">
                <a:solidFill>
                  <a:srgbClr val="565655"/>
                </a:solidFill>
              </a:rPr>
              <a:t>J Natl Compr Canc Netw</a:t>
            </a:r>
            <a:r>
              <a:rPr lang="fr-CH" sz="900" dirty="0">
                <a:solidFill>
                  <a:srgbClr val="565655"/>
                </a:solidFill>
              </a:rPr>
              <a:t> 2018;16:491–497; </a:t>
            </a:r>
            <a:r>
              <a:rPr lang="fr-CH" sz="900" b="1" dirty="0">
                <a:solidFill>
                  <a:srgbClr val="565655"/>
                </a:solidFill>
              </a:rPr>
              <a:t>16.</a:t>
            </a:r>
            <a:r>
              <a:rPr lang="fr-CH"/>
              <a:t> </a:t>
            </a:r>
            <a:r>
              <a:rPr lang="fr-CH" sz="900" dirty="0">
                <a:solidFill>
                  <a:srgbClr val="565655"/>
                </a:solidFill>
              </a:rPr>
              <a:t>Søgaard M et al. </a:t>
            </a:r>
            <a:r>
              <a:rPr lang="fr-CH" sz="900" i="1" dirty="0">
                <a:solidFill>
                  <a:srgbClr val="565655"/>
                </a:solidFill>
              </a:rPr>
              <a:t>Cancer Med</a:t>
            </a:r>
            <a:r>
              <a:rPr lang="fr-CH" sz="900" dirty="0">
                <a:solidFill>
                  <a:srgbClr val="565655"/>
                </a:solidFill>
              </a:rPr>
              <a:t> 2019;8:1044–1053; </a:t>
            </a:r>
            <a:r>
              <a:rPr lang="fr-CH" sz="900" b="1" dirty="0">
                <a:solidFill>
                  <a:srgbClr val="565655"/>
                </a:solidFill>
              </a:rPr>
              <a:t>17.</a:t>
            </a:r>
            <a:r>
              <a:rPr lang="fr-CH" sz="900" dirty="0">
                <a:solidFill>
                  <a:srgbClr val="565655"/>
                </a:solidFill>
              </a:rPr>
              <a:t> Ageno W et al. </a:t>
            </a:r>
            <a:r>
              <a:rPr lang="fr-CH" sz="900" i="1" dirty="0">
                <a:solidFill>
                  <a:srgbClr val="565655"/>
                </a:solidFill>
              </a:rPr>
              <a:t>TH Open</a:t>
            </a:r>
            <a:r>
              <a:rPr lang="fr-CH" sz="900" dirty="0">
                <a:solidFill>
                  <a:srgbClr val="565655"/>
                </a:solidFill>
              </a:rPr>
              <a:t> 2017;1:e33–e42; </a:t>
            </a:r>
            <a:r>
              <a:rPr lang="fr-CH" sz="900" b="1" dirty="0">
                <a:solidFill>
                  <a:srgbClr val="565655"/>
                </a:solidFill>
              </a:rPr>
              <a:t>18</a:t>
            </a:r>
            <a:r>
              <a:rPr lang="fr-CH" sz="900" dirty="0">
                <a:solidFill>
                  <a:srgbClr val="565655"/>
                </a:solidFill>
              </a:rPr>
              <a:t>. Khorana AA </a:t>
            </a:r>
            <a:r>
              <a:rPr lang="fr-CH" sz="900" i="1" dirty="0">
                <a:solidFill>
                  <a:srgbClr val="565655"/>
                </a:solidFill>
              </a:rPr>
              <a:t>et al. Am J Hematol </a:t>
            </a:r>
            <a:r>
              <a:rPr lang="fr-CH" sz="900" dirty="0">
                <a:solidFill>
                  <a:srgbClr val="565655"/>
                </a:solidFill>
              </a:rPr>
              <a:t>2019;94(2):E58-E61; </a:t>
            </a:r>
            <a:r>
              <a:rPr lang="fr-CH" sz="900" b="1" dirty="0">
                <a:solidFill>
                  <a:srgbClr val="565655"/>
                </a:solidFill>
                <a:latin typeface="Verdana"/>
              </a:rPr>
              <a:t>19.</a:t>
            </a:r>
            <a:r>
              <a:rPr lang="fr-CH"/>
              <a:t> </a:t>
            </a:r>
            <a:r>
              <a:rPr lang="fr-CH" sz="900" dirty="0">
                <a:solidFill>
                  <a:srgbClr val="565655"/>
                </a:solidFill>
              </a:rPr>
              <a:t>Clinicaltrials.gov: NCT04979780. Available from: https://clinicaltrials.gov/ct2/show/NCT04979780 </a:t>
            </a:r>
            <a:br/>
            <a:r>
              <a:rPr lang="fr-CH" sz="900" kern="0" dirty="0">
                <a:solidFill>
                  <a:srgbClr val="565655"/>
                </a:solidFill>
              </a:rPr>
              <a:t>[accessed 24 September 2021].</a:t>
            </a:r>
            <a:endParaRPr lang="fr-CH" sz="900" dirty="0">
              <a:solidFill>
                <a:srgbClr val="565655"/>
              </a:solidFill>
            </a:endParaRPr>
          </a:p>
        </p:txBody>
      </p:sp>
      <p:sp>
        <p:nvSpPr>
          <p:cNvPr id="37" name="Rectangle: Rounded Corners 45">
            <a:extLst>
              <a:ext uri="{FF2B5EF4-FFF2-40B4-BE49-F238E27FC236}">
                <a16:creationId xmlns:a16="http://schemas.microsoft.com/office/drawing/2014/main" id="{A391E76A-3D9E-421C-9145-99640E35C0C7}"/>
              </a:ext>
            </a:extLst>
          </p:cNvPr>
          <p:cNvSpPr/>
          <p:nvPr/>
        </p:nvSpPr>
        <p:spPr>
          <a:xfrm flipH="1">
            <a:off x="816002" y="1451154"/>
            <a:ext cx="2578430" cy="3687888"/>
          </a:xfrm>
          <a:prstGeom prst="roundRect">
            <a:avLst/>
          </a:prstGeom>
          <a:solidFill>
            <a:srgbClr val="FFFFFF"/>
          </a:solidFill>
          <a:ln w="19050" cap="flat" cmpd="sng" algn="ctr">
            <a:solidFill>
              <a:srgbClr val="6C91CB"/>
            </a:solidFill>
            <a:prstDash val="dash"/>
            <a:miter lim="800000"/>
          </a:ln>
          <a:effectLst/>
        </p:spPr>
        <p:txBody>
          <a:bodyPr rtlCol="0" anchor="ctr"/>
          <a:lstStyle/>
          <a:p>
            <a:pPr algn="ctr" defTabSz="914377">
              <a:defRPr/>
            </a:pPr>
            <a:r>
              <a:rPr lang="fr-CH" kern="0" dirty="0">
                <a:solidFill>
                  <a:srgbClr val="FFFFFF"/>
                </a:solidFill>
                <a:latin typeface="Verdana"/>
              </a:rPr>
              <a:t>\\\\</a:t>
            </a:r>
          </a:p>
        </p:txBody>
      </p:sp>
      <p:pic>
        <p:nvPicPr>
          <p:cNvPr id="41" name="Picture 40">
            <a:extLst>
              <a:ext uri="{FF2B5EF4-FFF2-40B4-BE49-F238E27FC236}">
                <a16:creationId xmlns:a16="http://schemas.microsoft.com/office/drawing/2014/main" id="{95942E64-7AF9-41B8-B081-9C637CB4DC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0890" y="4264506"/>
            <a:ext cx="1324040" cy="319979"/>
          </a:xfrm>
          <a:prstGeom prst="rect">
            <a:avLst/>
          </a:prstGeom>
          <a:noFill/>
          <a:ln>
            <a:noFill/>
          </a:ln>
        </p:spPr>
      </p:pic>
      <p:sp>
        <p:nvSpPr>
          <p:cNvPr id="48" name="TextBox 48">
            <a:extLst>
              <a:ext uri="{FF2B5EF4-FFF2-40B4-BE49-F238E27FC236}">
                <a16:creationId xmlns:a16="http://schemas.microsoft.com/office/drawing/2014/main" id="{1DC2A6D4-8070-49AA-87AC-6D0B1D193A35}"/>
              </a:ext>
            </a:extLst>
          </p:cNvPr>
          <p:cNvSpPr txBox="1"/>
          <p:nvPr/>
        </p:nvSpPr>
        <p:spPr>
          <a:xfrm>
            <a:off x="4803244" y="4358578"/>
            <a:ext cx="532518" cy="307777"/>
          </a:xfrm>
          <a:prstGeom prst="rect">
            <a:avLst/>
          </a:prstGeom>
          <a:noFill/>
        </p:spPr>
        <p:txBody>
          <a:bodyPr wrap="none" rtlCol="0">
            <a:spAutoFit/>
          </a:bodyPr>
          <a:lstStyle/>
          <a:p>
            <a:pPr defTabSz="914377">
              <a:defRPr/>
            </a:pPr>
            <a:r>
              <a:rPr lang="fr-CH" sz="1400" dirty="0">
                <a:solidFill>
                  <a:srgbClr val="0070C0"/>
                </a:solidFill>
                <a:latin typeface="Verdana"/>
              </a:rPr>
              <a:t>EXT</a:t>
            </a:r>
          </a:p>
        </p:txBody>
      </p:sp>
      <p:pic>
        <p:nvPicPr>
          <p:cNvPr id="49" name="Kép 1">
            <a:extLst>
              <a:ext uri="{FF2B5EF4-FFF2-40B4-BE49-F238E27FC236}">
                <a16:creationId xmlns:a16="http://schemas.microsoft.com/office/drawing/2014/main" id="{5BB5DB5D-42A5-4076-A6E3-C21635A443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5546" y="1652677"/>
            <a:ext cx="1902140" cy="271214"/>
          </a:xfrm>
          <a:prstGeom prst="rect">
            <a:avLst/>
          </a:prstGeom>
        </p:spPr>
      </p:pic>
      <p:sp>
        <p:nvSpPr>
          <p:cNvPr id="54" name="Oval 55">
            <a:extLst>
              <a:ext uri="{FF2B5EF4-FFF2-40B4-BE49-F238E27FC236}">
                <a16:creationId xmlns:a16="http://schemas.microsoft.com/office/drawing/2014/main" id="{034412AD-C043-4F6C-BB04-D4B4D0B5F7F7}"/>
              </a:ext>
            </a:extLst>
          </p:cNvPr>
          <p:cNvSpPr>
            <a:spLocks noChangeAspect="1"/>
          </p:cNvSpPr>
          <p:nvPr/>
        </p:nvSpPr>
        <p:spPr bwMode="auto">
          <a:xfrm>
            <a:off x="1586502" y="2322306"/>
            <a:ext cx="967122" cy="967121"/>
          </a:xfrm>
          <a:prstGeom prst="ellipse">
            <a:avLst/>
          </a:prstGeom>
          <a:solidFill>
            <a:srgbClr val="807F84">
              <a:alpha val="85098"/>
            </a:srgbClr>
          </a:solidFill>
          <a:ln w="19050" algn="ctr">
            <a:noFill/>
            <a:miter lim="800000"/>
            <a:headEnd/>
            <a:tailEnd/>
          </a:ln>
          <a:effectLst>
            <a:outerShdw blurRad="50800" dist="38100" dir="2700000" algn="tl" rotWithShape="0">
              <a:prstClr val="black">
                <a:alpha val="40000"/>
              </a:prstClr>
            </a:outerShdw>
          </a:effectLst>
        </p:spPr>
        <p:txBody>
          <a:bodyPr wrap="square" lIns="0" tIns="0" rIns="0" bIns="0" rtlCol="0" anchor="ctr">
            <a:noAutofit/>
          </a:bodyPr>
          <a:lstStyle/>
          <a:p>
            <a:pPr algn="ctr" defTabSz="1219110">
              <a:lnSpc>
                <a:spcPct val="90000"/>
              </a:lnSpc>
              <a:defRPr/>
            </a:pPr>
            <a:r>
              <a:rPr lang="fr-CH" sz="1600" kern="0" dirty="0">
                <a:solidFill>
                  <a:srgbClr val="FFFFFF"/>
                </a:solidFill>
                <a:latin typeface="Verdana"/>
              </a:rPr>
              <a:t>HBPM/AVK</a:t>
            </a:r>
          </a:p>
        </p:txBody>
      </p:sp>
      <p:grpSp>
        <p:nvGrpSpPr>
          <p:cNvPr id="55" name="Group 56">
            <a:extLst>
              <a:ext uri="{FF2B5EF4-FFF2-40B4-BE49-F238E27FC236}">
                <a16:creationId xmlns:a16="http://schemas.microsoft.com/office/drawing/2014/main" id="{A1C08537-11E2-46D6-BF96-2933CB92A7EF}"/>
              </a:ext>
            </a:extLst>
          </p:cNvPr>
          <p:cNvGrpSpPr/>
          <p:nvPr/>
        </p:nvGrpSpPr>
        <p:grpSpPr>
          <a:xfrm>
            <a:off x="1328763" y="3587682"/>
            <a:ext cx="1574699" cy="819365"/>
            <a:chOff x="-949207" y="3217453"/>
            <a:chExt cx="3082753" cy="1438835"/>
          </a:xfrm>
        </p:grpSpPr>
        <p:pic>
          <p:nvPicPr>
            <p:cNvPr id="56" name="Picture 57" descr="Logo&#10;&#10;Description automatically generated">
              <a:extLst>
                <a:ext uri="{FF2B5EF4-FFF2-40B4-BE49-F238E27FC236}">
                  <a16:creationId xmlns:a16="http://schemas.microsoft.com/office/drawing/2014/main" id="{B155140F-83B2-40B5-A7C0-11E216244CE5}"/>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949207" y="3217453"/>
              <a:ext cx="2332264" cy="320481"/>
            </a:xfrm>
            <a:prstGeom prst="rect">
              <a:avLst/>
            </a:prstGeom>
          </p:spPr>
        </p:pic>
        <p:pic>
          <p:nvPicPr>
            <p:cNvPr id="57" name="Picture 58" descr="Logo&#10;&#10;Description automatically generated">
              <a:extLst>
                <a:ext uri="{FF2B5EF4-FFF2-40B4-BE49-F238E27FC236}">
                  <a16:creationId xmlns:a16="http://schemas.microsoft.com/office/drawing/2014/main" id="{1489EAA2-F59C-4DDF-8582-CC51B647D17D}"/>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944391" y="3963104"/>
              <a:ext cx="2113810" cy="320399"/>
            </a:xfrm>
            <a:prstGeom prst="rect">
              <a:avLst/>
            </a:prstGeom>
          </p:spPr>
        </p:pic>
        <p:pic>
          <p:nvPicPr>
            <p:cNvPr id="58" name="Picture 59" descr="Logo&#10;&#10;Description automatically generated">
              <a:extLst>
                <a:ext uri="{FF2B5EF4-FFF2-40B4-BE49-F238E27FC236}">
                  <a16:creationId xmlns:a16="http://schemas.microsoft.com/office/drawing/2014/main" id="{F899B1E8-2DA3-4190-969F-3F29B1FECE74}"/>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948375" y="3590319"/>
              <a:ext cx="2298474" cy="320399"/>
            </a:xfrm>
            <a:prstGeom prst="rect">
              <a:avLst/>
            </a:prstGeom>
          </p:spPr>
        </p:pic>
        <p:pic>
          <p:nvPicPr>
            <p:cNvPr id="59" name="Picture 60">
              <a:extLst>
                <a:ext uri="{FF2B5EF4-FFF2-40B4-BE49-F238E27FC236}">
                  <a16:creationId xmlns:a16="http://schemas.microsoft.com/office/drawing/2014/main" id="{7E976446-CDC7-498E-AF8B-B269B0FBA9AB}"/>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948373" y="4335889"/>
              <a:ext cx="3081919" cy="320399"/>
            </a:xfrm>
            <a:prstGeom prst="rect">
              <a:avLst/>
            </a:prstGeom>
          </p:spPr>
        </p:pic>
      </p:grpSp>
      <p:grpSp>
        <p:nvGrpSpPr>
          <p:cNvPr id="60" name="Group 12">
            <a:extLst>
              <a:ext uri="{FF2B5EF4-FFF2-40B4-BE49-F238E27FC236}">
                <a16:creationId xmlns:a16="http://schemas.microsoft.com/office/drawing/2014/main" id="{BB58C3FF-F7F0-4510-915C-EBF1BEE3A618}"/>
              </a:ext>
            </a:extLst>
          </p:cNvPr>
          <p:cNvGrpSpPr/>
          <p:nvPr/>
        </p:nvGrpSpPr>
        <p:grpSpPr>
          <a:xfrm>
            <a:off x="1026134" y="1564181"/>
            <a:ext cx="1935231" cy="410894"/>
            <a:chOff x="412051" y="1195630"/>
            <a:chExt cx="2729414" cy="579518"/>
          </a:xfrm>
        </p:grpSpPr>
        <p:pic>
          <p:nvPicPr>
            <p:cNvPr id="61" name="Picture 61" descr="Logo&#10;&#10;Description automatically generated">
              <a:extLst>
                <a:ext uri="{FF2B5EF4-FFF2-40B4-BE49-F238E27FC236}">
                  <a16:creationId xmlns:a16="http://schemas.microsoft.com/office/drawing/2014/main" id="{5A9E40B7-871F-455C-9B87-74A50D4B27E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666" r="39316"/>
            <a:stretch/>
          </p:blipFill>
          <p:spPr>
            <a:xfrm>
              <a:off x="412051" y="1211807"/>
              <a:ext cx="2195896" cy="563341"/>
            </a:xfrm>
            <a:prstGeom prst="rect">
              <a:avLst/>
            </a:prstGeom>
          </p:spPr>
        </p:pic>
        <p:pic>
          <p:nvPicPr>
            <p:cNvPr id="62" name="Picture 63" descr="Logo&#10;&#10;Description automatically generated">
              <a:extLst>
                <a:ext uri="{FF2B5EF4-FFF2-40B4-BE49-F238E27FC236}">
                  <a16:creationId xmlns:a16="http://schemas.microsoft.com/office/drawing/2014/main" id="{E8B4014D-046B-4E4A-85CA-A8D6C3EBF5B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5185" t="-3523" b="1234"/>
            <a:stretch/>
          </p:blipFill>
          <p:spPr>
            <a:xfrm>
              <a:off x="2605374" y="1195630"/>
              <a:ext cx="536091" cy="572417"/>
            </a:xfrm>
            <a:prstGeom prst="rect">
              <a:avLst/>
            </a:prstGeom>
          </p:spPr>
        </p:pic>
      </p:grpSp>
      <p:sp>
        <p:nvSpPr>
          <p:cNvPr id="63" name="TextBox 31">
            <a:extLst>
              <a:ext uri="{FF2B5EF4-FFF2-40B4-BE49-F238E27FC236}">
                <a16:creationId xmlns:a16="http://schemas.microsoft.com/office/drawing/2014/main" id="{CB39E090-0642-4B13-B9AB-F603FF9E2800}"/>
              </a:ext>
            </a:extLst>
          </p:cNvPr>
          <p:cNvSpPr txBox="1"/>
          <p:nvPr/>
        </p:nvSpPr>
        <p:spPr>
          <a:xfrm>
            <a:off x="5181437" y="4358578"/>
            <a:ext cx="266616" cy="307777"/>
          </a:xfrm>
          <a:prstGeom prst="rect">
            <a:avLst/>
          </a:prstGeom>
          <a:noFill/>
        </p:spPr>
        <p:txBody>
          <a:bodyPr wrap="square">
            <a:spAutoFit/>
          </a:bodyPr>
          <a:lstStyle/>
          <a:p>
            <a:pPr defTabSz="914377"/>
            <a:r>
              <a:rPr lang="fr-CH" sz="1400" kern="0" baseline="30000" dirty="0">
                <a:solidFill>
                  <a:srgbClr val="565655"/>
                </a:solidFill>
                <a:latin typeface="Verdana"/>
              </a:rPr>
              <a:t>4</a:t>
            </a:r>
            <a:endParaRPr lang="fr-CH" sz="1400" dirty="0">
              <a:solidFill>
                <a:srgbClr val="565655"/>
              </a:solidFill>
              <a:latin typeface="Verdana"/>
            </a:endParaRPr>
          </a:p>
        </p:txBody>
      </p:sp>
      <p:sp>
        <p:nvSpPr>
          <p:cNvPr id="64" name="TextBox 32">
            <a:extLst>
              <a:ext uri="{FF2B5EF4-FFF2-40B4-BE49-F238E27FC236}">
                <a16:creationId xmlns:a16="http://schemas.microsoft.com/office/drawing/2014/main" id="{15E49277-2225-4C58-96DD-BE130B98C731}"/>
              </a:ext>
            </a:extLst>
          </p:cNvPr>
          <p:cNvSpPr txBox="1"/>
          <p:nvPr/>
        </p:nvSpPr>
        <p:spPr>
          <a:xfrm>
            <a:off x="4763994" y="2256492"/>
            <a:ext cx="266616" cy="307777"/>
          </a:xfrm>
          <a:prstGeom prst="rect">
            <a:avLst/>
          </a:prstGeom>
          <a:noFill/>
        </p:spPr>
        <p:txBody>
          <a:bodyPr wrap="square">
            <a:spAutoFit/>
          </a:bodyPr>
          <a:lstStyle/>
          <a:p>
            <a:pPr defTabSz="914377"/>
            <a:r>
              <a:rPr lang="fr-CH" sz="1400" kern="0" baseline="30000" dirty="0">
                <a:solidFill>
                  <a:srgbClr val="565655"/>
                </a:solidFill>
                <a:latin typeface="Verdana"/>
              </a:rPr>
              <a:t>5</a:t>
            </a:r>
            <a:endParaRPr lang="fr-CH" sz="1400" dirty="0">
              <a:solidFill>
                <a:srgbClr val="565655"/>
              </a:solidFill>
              <a:latin typeface="Verdana"/>
            </a:endParaRPr>
          </a:p>
        </p:txBody>
      </p:sp>
      <p:sp>
        <p:nvSpPr>
          <p:cNvPr id="65" name="TextBox 33">
            <a:extLst>
              <a:ext uri="{FF2B5EF4-FFF2-40B4-BE49-F238E27FC236}">
                <a16:creationId xmlns:a16="http://schemas.microsoft.com/office/drawing/2014/main" id="{C986B902-ACDC-4069-A376-E795847918D1}"/>
              </a:ext>
            </a:extLst>
          </p:cNvPr>
          <p:cNvSpPr txBox="1"/>
          <p:nvPr/>
        </p:nvSpPr>
        <p:spPr>
          <a:xfrm>
            <a:off x="8559180" y="4644746"/>
            <a:ext cx="266616" cy="307777"/>
          </a:xfrm>
          <a:prstGeom prst="rect">
            <a:avLst/>
          </a:prstGeom>
          <a:noFill/>
        </p:spPr>
        <p:txBody>
          <a:bodyPr wrap="square">
            <a:spAutoFit/>
          </a:bodyPr>
          <a:lstStyle/>
          <a:p>
            <a:pPr defTabSz="914377"/>
            <a:r>
              <a:rPr lang="fr-CH" sz="1400" kern="0" baseline="30000" dirty="0">
                <a:solidFill>
                  <a:srgbClr val="565655"/>
                </a:solidFill>
                <a:latin typeface="Verdana"/>
              </a:rPr>
              <a:t>9</a:t>
            </a:r>
            <a:endParaRPr lang="fr-CH" sz="1400" dirty="0">
              <a:solidFill>
                <a:srgbClr val="565655"/>
              </a:solidFill>
              <a:latin typeface="Verdana"/>
            </a:endParaRPr>
          </a:p>
        </p:txBody>
      </p:sp>
      <p:grpSp>
        <p:nvGrpSpPr>
          <p:cNvPr id="17" name="Gruppieren 16">
            <a:extLst>
              <a:ext uri="{FF2B5EF4-FFF2-40B4-BE49-F238E27FC236}">
                <a16:creationId xmlns:a16="http://schemas.microsoft.com/office/drawing/2014/main" id="{9858F5DC-EA5A-EA46-9A54-CDB03230E3CD}"/>
              </a:ext>
            </a:extLst>
          </p:cNvPr>
          <p:cNvGrpSpPr/>
          <p:nvPr/>
        </p:nvGrpSpPr>
        <p:grpSpPr>
          <a:xfrm>
            <a:off x="7062417" y="3453656"/>
            <a:ext cx="1389157" cy="315886"/>
            <a:chOff x="6779465" y="3490875"/>
            <a:chExt cx="1197650" cy="272338"/>
          </a:xfrm>
        </p:grpSpPr>
        <p:pic>
          <p:nvPicPr>
            <p:cNvPr id="51" name="Kép 12">
              <a:extLst>
                <a:ext uri="{FF2B5EF4-FFF2-40B4-BE49-F238E27FC236}">
                  <a16:creationId xmlns:a16="http://schemas.microsoft.com/office/drawing/2014/main" id="{AD41948E-1067-4877-89FB-CE8FA4ECF6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79465" y="3578532"/>
              <a:ext cx="951318" cy="184681"/>
            </a:xfrm>
            <a:prstGeom prst="rect">
              <a:avLst/>
            </a:prstGeom>
          </p:spPr>
        </p:pic>
        <p:sp>
          <p:nvSpPr>
            <p:cNvPr id="66" name="TextBox 34">
              <a:extLst>
                <a:ext uri="{FF2B5EF4-FFF2-40B4-BE49-F238E27FC236}">
                  <a16:creationId xmlns:a16="http://schemas.microsoft.com/office/drawing/2014/main" id="{65F85AD2-FD79-412F-952E-96E542364ACA}"/>
                </a:ext>
              </a:extLst>
            </p:cNvPr>
            <p:cNvSpPr txBox="1"/>
            <p:nvPr/>
          </p:nvSpPr>
          <p:spPr>
            <a:xfrm>
              <a:off x="7658472" y="3490875"/>
              <a:ext cx="318643" cy="265347"/>
            </a:xfrm>
            <a:prstGeom prst="rect">
              <a:avLst/>
            </a:prstGeom>
            <a:noFill/>
          </p:spPr>
          <p:txBody>
            <a:bodyPr wrap="square">
              <a:spAutoFit/>
            </a:bodyPr>
            <a:lstStyle/>
            <a:p>
              <a:pPr defTabSz="914377"/>
              <a:r>
                <a:rPr lang="fr-CH" sz="1400" kern="0" baseline="30000" dirty="0">
                  <a:solidFill>
                    <a:srgbClr val="565655"/>
                  </a:solidFill>
                  <a:latin typeface="Verdana"/>
                </a:rPr>
                <a:t>10</a:t>
              </a:r>
              <a:endParaRPr lang="fr-CH" sz="1400" dirty="0">
                <a:solidFill>
                  <a:srgbClr val="565655"/>
                </a:solidFill>
                <a:latin typeface="Verdana"/>
              </a:endParaRPr>
            </a:p>
          </p:txBody>
        </p:sp>
      </p:grpSp>
      <p:sp>
        <p:nvSpPr>
          <p:cNvPr id="67" name="TextBox 65">
            <a:extLst>
              <a:ext uri="{FF2B5EF4-FFF2-40B4-BE49-F238E27FC236}">
                <a16:creationId xmlns:a16="http://schemas.microsoft.com/office/drawing/2014/main" id="{17BDEDBC-B0E4-4C13-BAAB-7C7EB42AD562}"/>
              </a:ext>
            </a:extLst>
          </p:cNvPr>
          <p:cNvSpPr txBox="1"/>
          <p:nvPr/>
        </p:nvSpPr>
        <p:spPr>
          <a:xfrm>
            <a:off x="2867436" y="1564181"/>
            <a:ext cx="428382" cy="584775"/>
          </a:xfrm>
          <a:prstGeom prst="rect">
            <a:avLst/>
          </a:prstGeom>
          <a:noFill/>
        </p:spPr>
        <p:txBody>
          <a:bodyPr wrap="square">
            <a:spAutoFit/>
          </a:bodyPr>
          <a:lstStyle/>
          <a:p>
            <a:pPr defTabSz="914377"/>
            <a:r>
              <a:rPr lang="fr-CH" sz="1400" kern="0" baseline="30000" dirty="0">
                <a:solidFill>
                  <a:srgbClr val="565655"/>
                </a:solidFill>
                <a:latin typeface="Verdana"/>
              </a:rPr>
              <a:t>1–3</a:t>
            </a:r>
            <a:endParaRPr lang="fr-CH" sz="1400" dirty="0">
              <a:solidFill>
                <a:srgbClr val="565655"/>
              </a:solidFill>
              <a:latin typeface="Verdana"/>
            </a:endParaRPr>
          </a:p>
          <a:p>
            <a:pPr defTabSz="914377"/>
            <a:endParaRPr lang="fr-CH" dirty="0">
              <a:solidFill>
                <a:srgbClr val="000000"/>
              </a:solidFill>
              <a:latin typeface="Verdana"/>
            </a:endParaRPr>
          </a:p>
        </p:txBody>
      </p:sp>
      <p:sp>
        <p:nvSpPr>
          <p:cNvPr id="68" name="TextBox 35">
            <a:extLst>
              <a:ext uri="{FF2B5EF4-FFF2-40B4-BE49-F238E27FC236}">
                <a16:creationId xmlns:a16="http://schemas.microsoft.com/office/drawing/2014/main" id="{4640357E-DC1D-4B44-BEE3-FE4D48025F5A}"/>
              </a:ext>
            </a:extLst>
          </p:cNvPr>
          <p:cNvSpPr txBox="1"/>
          <p:nvPr/>
        </p:nvSpPr>
        <p:spPr>
          <a:xfrm>
            <a:off x="2815716" y="4153693"/>
            <a:ext cx="240310" cy="307777"/>
          </a:xfrm>
          <a:prstGeom prst="rect">
            <a:avLst/>
          </a:prstGeom>
          <a:noFill/>
        </p:spPr>
        <p:txBody>
          <a:bodyPr wrap="square">
            <a:spAutoFit/>
          </a:bodyPr>
          <a:lstStyle/>
          <a:p>
            <a:pPr defTabSz="914377"/>
            <a:r>
              <a:rPr lang="fr-CH" sz="1400" kern="0" baseline="30000" dirty="0">
                <a:solidFill>
                  <a:srgbClr val="565655"/>
                </a:solidFill>
                <a:latin typeface="Verdana"/>
              </a:rPr>
              <a:t>*</a:t>
            </a:r>
            <a:endParaRPr lang="fr-CH" sz="1400" dirty="0">
              <a:solidFill>
                <a:srgbClr val="565655"/>
              </a:solidFill>
              <a:latin typeface="Verdana"/>
            </a:endParaRPr>
          </a:p>
        </p:txBody>
      </p:sp>
      <p:pic>
        <p:nvPicPr>
          <p:cNvPr id="71" name="Picture 3">
            <a:extLst>
              <a:ext uri="{FF2B5EF4-FFF2-40B4-BE49-F238E27FC236}">
                <a16:creationId xmlns:a16="http://schemas.microsoft.com/office/drawing/2014/main" id="{AFFF2638-1046-4A62-A10B-A29A71E057C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19936" y="4393671"/>
            <a:ext cx="1508407" cy="389425"/>
          </a:xfrm>
          <a:prstGeom prst="rect">
            <a:avLst/>
          </a:prstGeom>
        </p:spPr>
      </p:pic>
      <p:sp>
        <p:nvSpPr>
          <p:cNvPr id="72" name="TextBox 46">
            <a:extLst>
              <a:ext uri="{FF2B5EF4-FFF2-40B4-BE49-F238E27FC236}">
                <a16:creationId xmlns:a16="http://schemas.microsoft.com/office/drawing/2014/main" id="{96E5E2D7-86D3-430C-952A-5885058E6A05}"/>
              </a:ext>
            </a:extLst>
          </p:cNvPr>
          <p:cNvSpPr txBox="1"/>
          <p:nvPr/>
        </p:nvSpPr>
        <p:spPr>
          <a:xfrm>
            <a:off x="11145797" y="4352359"/>
            <a:ext cx="386451" cy="584775"/>
          </a:xfrm>
          <a:prstGeom prst="rect">
            <a:avLst/>
          </a:prstGeom>
          <a:noFill/>
        </p:spPr>
        <p:txBody>
          <a:bodyPr wrap="square">
            <a:spAutoFit/>
          </a:bodyPr>
          <a:lstStyle/>
          <a:p>
            <a:pPr defTabSz="914377">
              <a:defRPr/>
            </a:pPr>
            <a:r>
              <a:rPr lang="fr-CH" sz="1400" kern="0" baseline="30000" dirty="0">
                <a:solidFill>
                  <a:srgbClr val="565655"/>
                </a:solidFill>
                <a:latin typeface="Verdana"/>
              </a:rPr>
              <a:t>19</a:t>
            </a:r>
            <a:endParaRPr lang="fr-CH" sz="1400" dirty="0">
              <a:solidFill>
                <a:srgbClr val="565655"/>
              </a:solidFill>
              <a:latin typeface="Verdana"/>
            </a:endParaRPr>
          </a:p>
          <a:p>
            <a:pPr defTabSz="914377">
              <a:defRPr/>
            </a:pPr>
            <a:endParaRPr lang="fr-CH" dirty="0">
              <a:solidFill>
                <a:srgbClr val="000000"/>
              </a:solidFill>
              <a:latin typeface="Verdana"/>
            </a:endParaRPr>
          </a:p>
        </p:txBody>
      </p:sp>
      <p:sp>
        <p:nvSpPr>
          <p:cNvPr id="5" name="Textfeld 4">
            <a:extLst>
              <a:ext uri="{FF2B5EF4-FFF2-40B4-BE49-F238E27FC236}">
                <a16:creationId xmlns:a16="http://schemas.microsoft.com/office/drawing/2014/main" id="{6C069836-AF53-E041-8BF3-D43B02E8EB94}"/>
              </a:ext>
            </a:extLst>
          </p:cNvPr>
          <p:cNvSpPr txBox="1"/>
          <p:nvPr/>
        </p:nvSpPr>
        <p:spPr>
          <a:xfrm>
            <a:off x="4963867" y="2800192"/>
            <a:ext cx="1409621" cy="740845"/>
          </a:xfrm>
          <a:prstGeom prst="rect">
            <a:avLst/>
          </a:prstGeom>
          <a:noFill/>
        </p:spPr>
        <p:txBody>
          <a:bodyPr wrap="square" lIns="90000" tIns="46800" rIns="90000" bIns="46800" rtlCol="0" anchor="ctr">
            <a:spAutoFit/>
          </a:bodyPr>
          <a:lstStyle/>
          <a:p>
            <a:pPr algn="ctr"/>
            <a:r>
              <a:rPr lang="fr-CH" sz="1400" kern="0" dirty="0">
                <a:solidFill>
                  <a:srgbClr val="FFFFFF"/>
                </a:solidFill>
                <a:latin typeface="Verdana"/>
              </a:rPr>
              <a:t>Efficacité / sécurité </a:t>
            </a:r>
          </a:p>
          <a:p>
            <a:pPr algn="ctr"/>
            <a:endParaRPr lang="fr-CH" sz="1400" dirty="0">
              <a:solidFill>
                <a:schemeClr val="tx1">
                  <a:lumMod val="65000"/>
                  <a:lumOff val="35000"/>
                </a:schemeClr>
              </a:solidFill>
            </a:endParaRPr>
          </a:p>
        </p:txBody>
      </p:sp>
      <p:grpSp>
        <p:nvGrpSpPr>
          <p:cNvPr id="15" name="Gruppieren 14">
            <a:extLst>
              <a:ext uri="{FF2B5EF4-FFF2-40B4-BE49-F238E27FC236}">
                <a16:creationId xmlns:a16="http://schemas.microsoft.com/office/drawing/2014/main" id="{547F72A3-D0E0-7E42-945C-A51D66683B6B}"/>
              </a:ext>
            </a:extLst>
          </p:cNvPr>
          <p:cNvGrpSpPr/>
          <p:nvPr/>
        </p:nvGrpSpPr>
        <p:grpSpPr>
          <a:xfrm>
            <a:off x="3624352" y="3178211"/>
            <a:ext cx="1419067" cy="335554"/>
            <a:chOff x="3706038" y="3516446"/>
            <a:chExt cx="1419067" cy="335554"/>
          </a:xfrm>
        </p:grpSpPr>
        <p:sp>
          <p:nvSpPr>
            <p:cNvPr id="6" name="Abgerundetes Rechteck 5">
              <a:extLst>
                <a:ext uri="{FF2B5EF4-FFF2-40B4-BE49-F238E27FC236}">
                  <a16:creationId xmlns:a16="http://schemas.microsoft.com/office/drawing/2014/main" id="{1B2D295B-18C1-8648-A8D7-D710E2CDAD2B}"/>
                </a:ext>
              </a:extLst>
            </p:cNvPr>
            <p:cNvSpPr/>
            <p:nvPr/>
          </p:nvSpPr>
          <p:spPr bwMode="auto">
            <a:xfrm>
              <a:off x="3706038" y="3516446"/>
              <a:ext cx="1401215" cy="335554"/>
            </a:xfrm>
            <a:prstGeom prst="round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 name="Textfeld 6">
              <a:extLst>
                <a:ext uri="{FF2B5EF4-FFF2-40B4-BE49-F238E27FC236}">
                  <a16:creationId xmlns:a16="http://schemas.microsoft.com/office/drawing/2014/main" id="{07B2F0C7-9680-E94D-98B3-EF61A3B5977B}"/>
                </a:ext>
              </a:extLst>
            </p:cNvPr>
            <p:cNvSpPr txBox="1"/>
            <p:nvPr/>
          </p:nvSpPr>
          <p:spPr>
            <a:xfrm>
              <a:off x="3706143" y="3529244"/>
              <a:ext cx="1418962" cy="309958"/>
            </a:xfrm>
            <a:prstGeom prst="rect">
              <a:avLst/>
            </a:prstGeom>
            <a:noFill/>
          </p:spPr>
          <p:txBody>
            <a:bodyPr wrap="square" lIns="90000" tIns="46800" rIns="90000" bIns="46800" rtlCol="0" anchor="ctr">
              <a:spAutoFit/>
            </a:bodyPr>
            <a:lstStyle/>
            <a:p>
              <a:r>
                <a:rPr lang="fr-CH" sz="1400" kern="0" dirty="0">
                  <a:solidFill>
                    <a:srgbClr val="FFFFFF"/>
                  </a:solidFill>
                  <a:latin typeface="Verdana"/>
                </a:rPr>
                <a:t>CASTA-DIVA</a:t>
              </a:r>
              <a:r>
                <a:rPr lang="fr-CH" sz="1400" kern="0" baseline="30000" dirty="0">
                  <a:solidFill>
                    <a:srgbClr val="FFFFFF"/>
                  </a:solidFill>
                  <a:latin typeface="Verdana"/>
                </a:rPr>
                <a:t>6</a:t>
              </a:r>
              <a:endParaRPr lang="fr-CH" sz="1400" dirty="0">
                <a:solidFill>
                  <a:schemeClr val="tx1">
                    <a:lumMod val="65000"/>
                    <a:lumOff val="35000"/>
                  </a:schemeClr>
                </a:solidFill>
              </a:endParaRPr>
            </a:p>
          </p:txBody>
        </p:sp>
      </p:grpSp>
      <p:sp>
        <p:nvSpPr>
          <p:cNvPr id="84" name="Oval 83">
            <a:extLst>
              <a:ext uri="{FF2B5EF4-FFF2-40B4-BE49-F238E27FC236}">
                <a16:creationId xmlns:a16="http://schemas.microsoft.com/office/drawing/2014/main" id="{C2D02DC0-4512-EE48-AAA4-E53C30F4A8EE}"/>
              </a:ext>
            </a:extLst>
          </p:cNvPr>
          <p:cNvSpPr/>
          <p:nvPr/>
        </p:nvSpPr>
        <p:spPr bwMode="auto">
          <a:xfrm>
            <a:off x="5546151" y="3527255"/>
            <a:ext cx="1394672" cy="1394672"/>
          </a:xfrm>
          <a:prstGeom prst="ellipse">
            <a:avLst/>
          </a:prstGeom>
          <a:solidFill>
            <a:srgbClr val="809ED5">
              <a:alpha val="74000"/>
            </a:srgb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85" name="Textfeld 84">
            <a:extLst>
              <a:ext uri="{FF2B5EF4-FFF2-40B4-BE49-F238E27FC236}">
                <a16:creationId xmlns:a16="http://schemas.microsoft.com/office/drawing/2014/main" id="{4A5189B4-6EDA-FA4C-9E03-E49876107490}"/>
              </a:ext>
            </a:extLst>
          </p:cNvPr>
          <p:cNvSpPr txBox="1"/>
          <p:nvPr/>
        </p:nvSpPr>
        <p:spPr>
          <a:xfrm>
            <a:off x="5556013" y="3945850"/>
            <a:ext cx="1379259" cy="634662"/>
          </a:xfrm>
          <a:prstGeom prst="rect">
            <a:avLst/>
          </a:prstGeom>
          <a:noFill/>
        </p:spPr>
        <p:txBody>
          <a:bodyPr wrap="square" lIns="90000" tIns="46800" rIns="90000" bIns="46800" rtlCol="0" anchor="ctr">
            <a:spAutoFit/>
          </a:bodyPr>
          <a:lstStyle/>
          <a:p>
            <a:pPr algn="ctr" defTabSz="1219110">
              <a:lnSpc>
                <a:spcPct val="90000"/>
              </a:lnSpc>
              <a:defRPr/>
            </a:pPr>
            <a:r>
              <a:rPr lang="fr-CH" sz="1400" kern="0" dirty="0">
                <a:solidFill>
                  <a:srgbClr val="FFFFFF"/>
                </a:solidFill>
                <a:latin typeface="Verdana"/>
              </a:rPr>
              <a:t>Traitement au long cours</a:t>
            </a:r>
            <a:br/>
            <a:r>
              <a:rPr lang="fr-CH" sz="1100" kern="0" spc="-40" dirty="0">
                <a:solidFill>
                  <a:srgbClr val="FFFFFF"/>
                </a:solidFill>
                <a:latin typeface="Verdana"/>
              </a:rPr>
              <a:t>(&gt;6 mois)</a:t>
            </a:r>
            <a:endParaRPr lang="fr-CH" sz="1400" kern="0" spc="-40" dirty="0">
              <a:solidFill>
                <a:srgbClr val="FFFFFF"/>
              </a:solidFill>
              <a:latin typeface="Verdana"/>
            </a:endParaRPr>
          </a:p>
        </p:txBody>
      </p:sp>
      <p:sp>
        <p:nvSpPr>
          <p:cNvPr id="86" name="Oval 85">
            <a:extLst>
              <a:ext uri="{FF2B5EF4-FFF2-40B4-BE49-F238E27FC236}">
                <a16:creationId xmlns:a16="http://schemas.microsoft.com/office/drawing/2014/main" id="{01EA04D9-BA62-A444-B32A-DCAEBBC25C03}"/>
              </a:ext>
            </a:extLst>
          </p:cNvPr>
          <p:cNvSpPr/>
          <p:nvPr/>
        </p:nvSpPr>
        <p:spPr bwMode="auto">
          <a:xfrm>
            <a:off x="6848619" y="1907927"/>
            <a:ext cx="1120901" cy="1120901"/>
          </a:xfrm>
          <a:prstGeom prst="ellipse">
            <a:avLst/>
          </a:prstGeom>
          <a:solidFill>
            <a:srgbClr val="809ED5">
              <a:alpha val="49422"/>
            </a:srgb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88" name="Oval 87">
            <a:extLst>
              <a:ext uri="{FF2B5EF4-FFF2-40B4-BE49-F238E27FC236}">
                <a16:creationId xmlns:a16="http://schemas.microsoft.com/office/drawing/2014/main" id="{1BB71C4A-8C6C-194D-8461-B3133049BB88}"/>
              </a:ext>
            </a:extLst>
          </p:cNvPr>
          <p:cNvSpPr/>
          <p:nvPr/>
        </p:nvSpPr>
        <p:spPr bwMode="auto">
          <a:xfrm>
            <a:off x="8451004" y="2330405"/>
            <a:ext cx="1993592" cy="1993592"/>
          </a:xfrm>
          <a:prstGeom prst="ellipse">
            <a:avLst/>
          </a:prstGeom>
          <a:solidFill>
            <a:srgbClr val="809ED5">
              <a:alpha val="49422"/>
            </a:srgb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grpSp>
        <p:nvGrpSpPr>
          <p:cNvPr id="14" name="Gruppieren 13">
            <a:extLst>
              <a:ext uri="{FF2B5EF4-FFF2-40B4-BE49-F238E27FC236}">
                <a16:creationId xmlns:a16="http://schemas.microsoft.com/office/drawing/2014/main" id="{95CB94CF-1D13-1C49-B68C-A6D1E9E52410}"/>
              </a:ext>
            </a:extLst>
          </p:cNvPr>
          <p:cNvGrpSpPr/>
          <p:nvPr/>
        </p:nvGrpSpPr>
        <p:grpSpPr>
          <a:xfrm>
            <a:off x="9745644" y="3111964"/>
            <a:ext cx="1710657" cy="525401"/>
            <a:chOff x="10429898" y="3022703"/>
            <a:chExt cx="1710657" cy="525401"/>
          </a:xfrm>
        </p:grpSpPr>
        <p:sp>
          <p:nvSpPr>
            <p:cNvPr id="80" name="Abgerundetes Rechteck 79">
              <a:extLst>
                <a:ext uri="{FF2B5EF4-FFF2-40B4-BE49-F238E27FC236}">
                  <a16:creationId xmlns:a16="http://schemas.microsoft.com/office/drawing/2014/main" id="{776EFDF3-987B-154A-8896-4FBB26A7A158}"/>
                </a:ext>
              </a:extLst>
            </p:cNvPr>
            <p:cNvSpPr/>
            <p:nvPr/>
          </p:nvSpPr>
          <p:spPr bwMode="auto">
            <a:xfrm>
              <a:off x="10429898" y="3022703"/>
              <a:ext cx="1692806" cy="335554"/>
            </a:xfrm>
            <a:prstGeom prst="round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81" name="Textfeld 80">
              <a:extLst>
                <a:ext uri="{FF2B5EF4-FFF2-40B4-BE49-F238E27FC236}">
                  <a16:creationId xmlns:a16="http://schemas.microsoft.com/office/drawing/2014/main" id="{483AF44A-3B7D-3249-A920-953FBFE89136}"/>
                </a:ext>
              </a:extLst>
            </p:cNvPr>
            <p:cNvSpPr txBox="1"/>
            <p:nvPr/>
          </p:nvSpPr>
          <p:spPr>
            <a:xfrm>
              <a:off x="10429899" y="3022703"/>
              <a:ext cx="1710656" cy="525401"/>
            </a:xfrm>
            <a:prstGeom prst="rect">
              <a:avLst/>
            </a:prstGeom>
            <a:noFill/>
          </p:spPr>
          <p:txBody>
            <a:bodyPr wrap="square" lIns="90000" tIns="46800" rIns="90000" bIns="46800" rtlCol="0" anchor="ctr">
              <a:spAutoFit/>
            </a:bodyPr>
            <a:lstStyle/>
            <a:p>
              <a:pPr algn="ctr"/>
              <a:r>
                <a:rPr lang="fr-CH" sz="1400" kern="0" dirty="0">
                  <a:solidFill>
                    <a:srgbClr val="FFFFFF"/>
                  </a:solidFill>
                  <a:latin typeface="Verdana"/>
                </a:rPr>
                <a:t>Mayo Clinic</a:t>
              </a:r>
              <a:r>
                <a:rPr lang="fr-CH" sz="1400" kern="0" baseline="30000" dirty="0">
                  <a:solidFill>
                    <a:srgbClr val="FFFFFF"/>
                  </a:solidFill>
                  <a:latin typeface="Verdana"/>
                </a:rPr>
                <a:t>12,13</a:t>
              </a:r>
            </a:p>
            <a:p>
              <a:pPr algn="ctr"/>
              <a:endParaRPr lang="fr-CH" sz="1400" dirty="0">
                <a:solidFill>
                  <a:schemeClr val="tx1">
                    <a:lumMod val="65000"/>
                    <a:lumOff val="35000"/>
                  </a:schemeClr>
                </a:solidFill>
              </a:endParaRPr>
            </a:p>
          </p:txBody>
        </p:sp>
      </p:grpSp>
      <p:grpSp>
        <p:nvGrpSpPr>
          <p:cNvPr id="12" name="Gruppieren 11">
            <a:extLst>
              <a:ext uri="{FF2B5EF4-FFF2-40B4-BE49-F238E27FC236}">
                <a16:creationId xmlns:a16="http://schemas.microsoft.com/office/drawing/2014/main" id="{0C34238B-F79D-9143-92DF-DA656D6E7EBC}"/>
              </a:ext>
            </a:extLst>
          </p:cNvPr>
          <p:cNvGrpSpPr/>
          <p:nvPr/>
        </p:nvGrpSpPr>
        <p:grpSpPr>
          <a:xfrm>
            <a:off x="9739661" y="3701158"/>
            <a:ext cx="1710657" cy="531113"/>
            <a:chOff x="10429793" y="3591347"/>
            <a:chExt cx="1710657" cy="531113"/>
          </a:xfrm>
        </p:grpSpPr>
        <p:sp>
          <p:nvSpPr>
            <p:cNvPr id="82" name="Abgerundetes Rechteck 81">
              <a:extLst>
                <a:ext uri="{FF2B5EF4-FFF2-40B4-BE49-F238E27FC236}">
                  <a16:creationId xmlns:a16="http://schemas.microsoft.com/office/drawing/2014/main" id="{C0A8FC05-328F-4948-A538-C2F869E6DBEE}"/>
                </a:ext>
              </a:extLst>
            </p:cNvPr>
            <p:cNvSpPr/>
            <p:nvPr/>
          </p:nvSpPr>
          <p:spPr bwMode="auto">
            <a:xfrm>
              <a:off x="10429793" y="3591347"/>
              <a:ext cx="1692805" cy="335554"/>
            </a:xfrm>
            <a:prstGeom prst="round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83" name="Textfeld 82">
              <a:extLst>
                <a:ext uri="{FF2B5EF4-FFF2-40B4-BE49-F238E27FC236}">
                  <a16:creationId xmlns:a16="http://schemas.microsoft.com/office/drawing/2014/main" id="{497F46AC-B93C-924D-AC84-F67DF1316151}"/>
                </a:ext>
              </a:extLst>
            </p:cNvPr>
            <p:cNvSpPr txBox="1"/>
            <p:nvPr/>
          </p:nvSpPr>
          <p:spPr>
            <a:xfrm>
              <a:off x="10447644" y="3597059"/>
              <a:ext cx="1692806" cy="525401"/>
            </a:xfrm>
            <a:prstGeom prst="rect">
              <a:avLst/>
            </a:prstGeom>
            <a:noFill/>
          </p:spPr>
          <p:txBody>
            <a:bodyPr wrap="square" lIns="90000" tIns="46800" rIns="90000" bIns="46800" rtlCol="0" anchor="ctr">
              <a:spAutoFit/>
            </a:bodyPr>
            <a:lstStyle/>
            <a:p>
              <a:pPr algn="ctr"/>
              <a:r>
                <a:rPr lang="fr-CH" sz="1400" kern="0" dirty="0">
                  <a:solidFill>
                    <a:srgbClr val="FFFFFF"/>
                  </a:solidFill>
                  <a:latin typeface="Verdana"/>
                </a:rPr>
                <a:t>Autres preuves empiriques</a:t>
              </a:r>
              <a:r>
                <a:rPr lang="fr-CH" sz="1400" kern="0" baseline="30000" dirty="0">
                  <a:solidFill>
                    <a:srgbClr val="FFFFFF"/>
                  </a:solidFill>
                  <a:latin typeface="Verdana"/>
                </a:rPr>
                <a:t>14–18</a:t>
              </a:r>
            </a:p>
            <a:p>
              <a:pPr algn="ctr"/>
              <a:endParaRPr lang="fr-CH" sz="1400" dirty="0">
                <a:solidFill>
                  <a:schemeClr val="tx1">
                    <a:lumMod val="65000"/>
                    <a:lumOff val="35000"/>
                  </a:schemeClr>
                </a:solidFill>
              </a:endParaRPr>
            </a:p>
          </p:txBody>
        </p:sp>
      </p:grpSp>
      <p:grpSp>
        <p:nvGrpSpPr>
          <p:cNvPr id="9" name="Gruppieren 8">
            <a:extLst>
              <a:ext uri="{FF2B5EF4-FFF2-40B4-BE49-F238E27FC236}">
                <a16:creationId xmlns:a16="http://schemas.microsoft.com/office/drawing/2014/main" id="{BC74281D-884B-C74D-AE3A-33FA2BCBF7AB}"/>
              </a:ext>
            </a:extLst>
          </p:cNvPr>
          <p:cNvGrpSpPr/>
          <p:nvPr/>
        </p:nvGrpSpPr>
        <p:grpSpPr>
          <a:xfrm>
            <a:off x="9745539" y="2516949"/>
            <a:ext cx="1419067" cy="335554"/>
            <a:chOff x="10516832" y="2200267"/>
            <a:chExt cx="1419067" cy="335554"/>
          </a:xfrm>
        </p:grpSpPr>
        <p:sp>
          <p:nvSpPr>
            <p:cNvPr id="78" name="Abgerundetes Rechteck 77">
              <a:extLst>
                <a:ext uri="{FF2B5EF4-FFF2-40B4-BE49-F238E27FC236}">
                  <a16:creationId xmlns:a16="http://schemas.microsoft.com/office/drawing/2014/main" id="{35D2272E-5864-AD43-84F6-3D2770910A87}"/>
                </a:ext>
              </a:extLst>
            </p:cNvPr>
            <p:cNvSpPr/>
            <p:nvPr/>
          </p:nvSpPr>
          <p:spPr bwMode="auto">
            <a:xfrm>
              <a:off x="10516832" y="2200267"/>
              <a:ext cx="1401215" cy="335554"/>
            </a:xfrm>
            <a:prstGeom prst="round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9" name="Textfeld 78">
              <a:extLst>
                <a:ext uri="{FF2B5EF4-FFF2-40B4-BE49-F238E27FC236}">
                  <a16:creationId xmlns:a16="http://schemas.microsoft.com/office/drawing/2014/main" id="{9CCCC996-E69E-F34B-912F-28E02FE4A763}"/>
                </a:ext>
              </a:extLst>
            </p:cNvPr>
            <p:cNvSpPr txBox="1"/>
            <p:nvPr/>
          </p:nvSpPr>
          <p:spPr>
            <a:xfrm>
              <a:off x="10516937" y="2213065"/>
              <a:ext cx="1418962" cy="309958"/>
            </a:xfrm>
            <a:prstGeom prst="rect">
              <a:avLst/>
            </a:prstGeom>
            <a:noFill/>
          </p:spPr>
          <p:txBody>
            <a:bodyPr wrap="square" lIns="90000" tIns="46800" rIns="90000" bIns="46800" rtlCol="0" anchor="ctr">
              <a:spAutoFit/>
            </a:bodyPr>
            <a:lstStyle/>
            <a:p>
              <a:pPr algn="ctr"/>
              <a:r>
                <a:rPr lang="fr-CH" sz="1400" kern="0" dirty="0">
                  <a:solidFill>
                    <a:srgbClr val="FFFFFF"/>
                  </a:solidFill>
                  <a:latin typeface="Verdana"/>
                </a:rPr>
                <a:t>SEER</a:t>
              </a:r>
              <a:r>
                <a:rPr lang="fr-CH" sz="1400" kern="0" baseline="30000" dirty="0">
                  <a:solidFill>
                    <a:srgbClr val="FFFFFF"/>
                  </a:solidFill>
                  <a:latin typeface="Verdana"/>
                </a:rPr>
                <a:t>11</a:t>
              </a:r>
              <a:endParaRPr lang="fr-CH" sz="1400" dirty="0">
                <a:solidFill>
                  <a:schemeClr val="tx1">
                    <a:lumMod val="65000"/>
                    <a:lumOff val="35000"/>
                  </a:schemeClr>
                </a:solidFill>
              </a:endParaRPr>
            </a:p>
          </p:txBody>
        </p:sp>
      </p:grpSp>
      <p:grpSp>
        <p:nvGrpSpPr>
          <p:cNvPr id="18" name="Gruppieren 17">
            <a:extLst>
              <a:ext uri="{FF2B5EF4-FFF2-40B4-BE49-F238E27FC236}">
                <a16:creationId xmlns:a16="http://schemas.microsoft.com/office/drawing/2014/main" id="{098B9607-5C94-8443-8AA0-D761F6C2BC9B}"/>
              </a:ext>
            </a:extLst>
          </p:cNvPr>
          <p:cNvGrpSpPr/>
          <p:nvPr/>
        </p:nvGrpSpPr>
        <p:grpSpPr>
          <a:xfrm>
            <a:off x="7750508" y="2513015"/>
            <a:ext cx="1425450" cy="335554"/>
            <a:chOff x="7750508" y="2178364"/>
            <a:chExt cx="1425450" cy="335554"/>
          </a:xfrm>
        </p:grpSpPr>
        <p:sp>
          <p:nvSpPr>
            <p:cNvPr id="75" name="Abgerundetes Rechteck 74">
              <a:extLst>
                <a:ext uri="{FF2B5EF4-FFF2-40B4-BE49-F238E27FC236}">
                  <a16:creationId xmlns:a16="http://schemas.microsoft.com/office/drawing/2014/main" id="{101B1615-D8CB-C849-9DF1-CBC72C80B0A7}"/>
                </a:ext>
              </a:extLst>
            </p:cNvPr>
            <p:cNvSpPr/>
            <p:nvPr/>
          </p:nvSpPr>
          <p:spPr bwMode="auto">
            <a:xfrm>
              <a:off x="7750508" y="2178364"/>
              <a:ext cx="1401215" cy="335554"/>
            </a:xfrm>
            <a:prstGeom prst="round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6" name="Textfeld 75">
              <a:extLst>
                <a:ext uri="{FF2B5EF4-FFF2-40B4-BE49-F238E27FC236}">
                  <a16:creationId xmlns:a16="http://schemas.microsoft.com/office/drawing/2014/main" id="{CCAD2F14-D734-4347-84F3-AAB79C38638F}"/>
                </a:ext>
              </a:extLst>
            </p:cNvPr>
            <p:cNvSpPr txBox="1"/>
            <p:nvPr/>
          </p:nvSpPr>
          <p:spPr>
            <a:xfrm>
              <a:off x="7756996" y="2195096"/>
              <a:ext cx="1418962" cy="309958"/>
            </a:xfrm>
            <a:prstGeom prst="rect">
              <a:avLst/>
            </a:prstGeom>
            <a:noFill/>
          </p:spPr>
          <p:txBody>
            <a:bodyPr wrap="square" lIns="90000" tIns="46800" rIns="90000" bIns="46800" rtlCol="0" anchor="ctr">
              <a:spAutoFit/>
            </a:bodyPr>
            <a:lstStyle/>
            <a:p>
              <a:pPr algn="ctr"/>
              <a:r>
                <a:rPr lang="fr-CH" sz="1400" kern="0" dirty="0">
                  <a:solidFill>
                    <a:srgbClr val="FFFFFF"/>
                  </a:solidFill>
                  <a:latin typeface="Verdana"/>
                </a:rPr>
                <a:t>QAI</a:t>
              </a:r>
              <a:r>
                <a:rPr lang="fr-CH" sz="1400" kern="0" baseline="30000" dirty="0">
                  <a:solidFill>
                    <a:srgbClr val="FFFFFF"/>
                  </a:solidFill>
                  <a:latin typeface="Verdana"/>
                </a:rPr>
                <a:t>7,8</a:t>
              </a:r>
              <a:endParaRPr lang="fr-CH" sz="1400" dirty="0">
                <a:solidFill>
                  <a:schemeClr val="tx1">
                    <a:lumMod val="65000"/>
                    <a:lumOff val="35000"/>
                  </a:schemeClr>
                </a:solidFill>
              </a:endParaRPr>
            </a:p>
          </p:txBody>
        </p:sp>
      </p:grpSp>
      <p:sp>
        <p:nvSpPr>
          <p:cNvPr id="89" name="Textfeld 88">
            <a:extLst>
              <a:ext uri="{FF2B5EF4-FFF2-40B4-BE49-F238E27FC236}">
                <a16:creationId xmlns:a16="http://schemas.microsoft.com/office/drawing/2014/main" id="{41E3B902-FFB5-E240-B585-77D9C0105C0E}"/>
              </a:ext>
            </a:extLst>
          </p:cNvPr>
          <p:cNvSpPr txBox="1"/>
          <p:nvPr/>
        </p:nvSpPr>
        <p:spPr>
          <a:xfrm>
            <a:off x="7734943" y="4141046"/>
            <a:ext cx="805593" cy="309958"/>
          </a:xfrm>
          <a:prstGeom prst="rect">
            <a:avLst/>
          </a:prstGeom>
          <a:noFill/>
        </p:spPr>
        <p:txBody>
          <a:bodyPr wrap="square" lIns="90000" tIns="46800" rIns="90000" bIns="46800" rtlCol="0" anchor="ctr">
            <a:spAutoFit/>
          </a:bodyPr>
          <a:lstStyle/>
          <a:p>
            <a:pPr algn="ctr" defTabSz="1219110">
              <a:defRPr/>
            </a:pPr>
            <a:r>
              <a:rPr lang="fr-CH" sz="1400" kern="0" dirty="0">
                <a:solidFill>
                  <a:srgbClr val="565655"/>
                </a:solidFill>
                <a:latin typeface="Verdana"/>
              </a:rPr>
              <a:t>PROs</a:t>
            </a:r>
          </a:p>
        </p:txBody>
      </p:sp>
      <p:sp>
        <p:nvSpPr>
          <p:cNvPr id="90" name="Textfeld 89">
            <a:extLst>
              <a:ext uri="{FF2B5EF4-FFF2-40B4-BE49-F238E27FC236}">
                <a16:creationId xmlns:a16="http://schemas.microsoft.com/office/drawing/2014/main" id="{C2B42F2A-B4F6-E740-87FA-228C5EB6E757}"/>
              </a:ext>
            </a:extLst>
          </p:cNvPr>
          <p:cNvSpPr txBox="1"/>
          <p:nvPr/>
        </p:nvSpPr>
        <p:spPr>
          <a:xfrm>
            <a:off x="6559453" y="2195542"/>
            <a:ext cx="1545479" cy="740845"/>
          </a:xfrm>
          <a:prstGeom prst="rect">
            <a:avLst/>
          </a:prstGeom>
          <a:noFill/>
        </p:spPr>
        <p:txBody>
          <a:bodyPr wrap="square" lIns="90000" tIns="46800" rIns="90000" bIns="46800" rtlCol="0" anchor="ctr">
            <a:spAutoFit/>
          </a:bodyPr>
          <a:lstStyle/>
          <a:p>
            <a:pPr algn="ctr" defTabSz="1219110">
              <a:defRPr/>
            </a:pPr>
            <a:r>
              <a:rPr lang="fr-CH" sz="1400" kern="0" dirty="0">
                <a:solidFill>
                  <a:srgbClr val="565655"/>
                </a:solidFill>
                <a:latin typeface="Verdana"/>
              </a:rPr>
              <a:t>Cheminements cliniques</a:t>
            </a:r>
          </a:p>
          <a:p>
            <a:pPr algn="ctr" defTabSz="1219110">
              <a:defRPr/>
            </a:pPr>
            <a:endParaRPr lang="fr-CH" sz="1400" kern="0" dirty="0">
              <a:solidFill>
                <a:srgbClr val="000000"/>
              </a:solidFill>
              <a:latin typeface="Verdana"/>
            </a:endParaRPr>
          </a:p>
        </p:txBody>
      </p:sp>
      <p:sp>
        <p:nvSpPr>
          <p:cNvPr id="91" name="Textfeld 90">
            <a:extLst>
              <a:ext uri="{FF2B5EF4-FFF2-40B4-BE49-F238E27FC236}">
                <a16:creationId xmlns:a16="http://schemas.microsoft.com/office/drawing/2014/main" id="{87A0ECB2-B7B9-4747-B91A-3E948B66BAA0}"/>
              </a:ext>
            </a:extLst>
          </p:cNvPr>
          <p:cNvSpPr txBox="1"/>
          <p:nvPr/>
        </p:nvSpPr>
        <p:spPr>
          <a:xfrm>
            <a:off x="8592486" y="2984083"/>
            <a:ext cx="1185858" cy="740845"/>
          </a:xfrm>
          <a:prstGeom prst="rect">
            <a:avLst/>
          </a:prstGeom>
          <a:noFill/>
        </p:spPr>
        <p:txBody>
          <a:bodyPr wrap="square" lIns="90000" tIns="46800" rIns="90000" bIns="46800" rtlCol="0" anchor="ctr">
            <a:spAutoFit/>
          </a:bodyPr>
          <a:lstStyle/>
          <a:p>
            <a:pPr algn="r" defTabSz="1219110">
              <a:defRPr/>
            </a:pPr>
            <a:r>
              <a:rPr lang="fr-CH" sz="1400" kern="0" dirty="0">
                <a:solidFill>
                  <a:srgbClr val="565655"/>
                </a:solidFill>
                <a:latin typeface="Verdana"/>
              </a:rPr>
              <a:t>Preuves empiriques sur les résultats cliniques</a:t>
            </a:r>
          </a:p>
        </p:txBody>
      </p:sp>
    </p:spTree>
    <p:extLst>
      <p:ext uri="{BB962C8B-B14F-4D97-AF65-F5344CB8AC3E}">
        <p14:creationId xmlns:p14="http://schemas.microsoft.com/office/powerpoint/2010/main" val="2636750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hteck 41">
            <a:extLst>
              <a:ext uri="{FF2B5EF4-FFF2-40B4-BE49-F238E27FC236}">
                <a16:creationId xmlns:a16="http://schemas.microsoft.com/office/drawing/2014/main" id="{AC53BBD2-5D7D-BF49-AD94-B2FB94912FF8}"/>
              </a:ext>
            </a:extLst>
          </p:cNvPr>
          <p:cNvSpPr/>
          <p:nvPr/>
        </p:nvSpPr>
        <p:spPr bwMode="auto">
          <a:xfrm>
            <a:off x="1793498" y="3354819"/>
            <a:ext cx="1536781" cy="2269694"/>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43" name="Rechteck 42">
            <a:extLst>
              <a:ext uri="{FF2B5EF4-FFF2-40B4-BE49-F238E27FC236}">
                <a16:creationId xmlns:a16="http://schemas.microsoft.com/office/drawing/2014/main" id="{CE6A1F71-FDE2-954E-8F65-2F1E60772FBA}"/>
              </a:ext>
            </a:extLst>
          </p:cNvPr>
          <p:cNvSpPr/>
          <p:nvPr/>
        </p:nvSpPr>
        <p:spPr bwMode="auto">
          <a:xfrm>
            <a:off x="3324225" y="4800365"/>
            <a:ext cx="1544185" cy="824148"/>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2" name="Titel 1">
            <a:extLst>
              <a:ext uri="{FF2B5EF4-FFF2-40B4-BE49-F238E27FC236}">
                <a16:creationId xmlns:a16="http://schemas.microsoft.com/office/drawing/2014/main" id="{39D5468B-A543-4B6F-95FB-10F2F29D80AC}"/>
              </a:ext>
            </a:extLst>
          </p:cNvPr>
          <p:cNvSpPr>
            <a:spLocks noGrp="1"/>
          </p:cNvSpPr>
          <p:nvPr>
            <p:ph type="title"/>
          </p:nvPr>
        </p:nvSpPr>
        <p:spPr/>
        <p:txBody>
          <a:bodyPr/>
          <a:lstStyle/>
          <a:p>
            <a:r>
              <a:rPr lang="fr-CH"/>
              <a:t>SELECT-D : étude prospective randomisée multicentrique</a:t>
            </a:r>
            <a:endParaRPr lang="fr-CH" dirty="0"/>
          </a:p>
        </p:txBody>
      </p:sp>
      <p:sp>
        <p:nvSpPr>
          <p:cNvPr id="7" name="Rechteck 6">
            <a:extLst>
              <a:ext uri="{FF2B5EF4-FFF2-40B4-BE49-F238E27FC236}">
                <a16:creationId xmlns:a16="http://schemas.microsoft.com/office/drawing/2014/main" id="{81D8B629-3971-4540-B0A6-A7AF34EFFBDF}"/>
              </a:ext>
            </a:extLst>
          </p:cNvPr>
          <p:cNvSpPr/>
          <p:nvPr/>
        </p:nvSpPr>
        <p:spPr>
          <a:xfrm>
            <a:off x="803275" y="6456101"/>
            <a:ext cx="9000000" cy="276999"/>
          </a:xfrm>
          <a:prstGeom prst="rect">
            <a:avLst/>
          </a:prstGeom>
        </p:spPr>
        <p:txBody>
          <a:bodyPr wrap="square" lIns="0" tIns="0" rIns="0" bIns="0" anchor="b" anchorCtr="0">
            <a:spAutoFit/>
          </a:bodyPr>
          <a:lstStyle/>
          <a:p>
            <a:pPr lvl="0"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TEV = thromboembolie veineuse, HBPM = héparines de bas poids moléculaire, RRR = réduction du risque relatif, HR= hazard ratio, IC = intervalle de confiance</a:t>
            </a:r>
            <a:endParaRPr lang="fr-CH" sz="900" kern="0" dirty="0">
              <a:solidFill>
                <a:srgbClr val="000000">
                  <a:lumMod val="65000"/>
                  <a:lumOff val="35000"/>
                </a:srgbClr>
              </a:solidFill>
              <a:highlight>
                <a:srgbClr val="FFFF00"/>
              </a:highlight>
            </a:endParaRPr>
          </a:p>
          <a:p>
            <a:r>
              <a:rPr lang="fr-CH" sz="900" dirty="0">
                <a:solidFill>
                  <a:srgbClr val="000000">
                    <a:lumMod val="65000"/>
                    <a:lumOff val="35000"/>
                  </a:srgbClr>
                </a:solidFill>
                <a:latin typeface="Arial" charset="0"/>
              </a:rPr>
              <a:t>Young AM </a:t>
            </a:r>
            <a:r>
              <a:rPr lang="fr-CH" sz="900" i="1" dirty="0">
                <a:solidFill>
                  <a:srgbClr val="000000">
                    <a:lumMod val="65000"/>
                    <a:lumOff val="35000"/>
                  </a:srgbClr>
                </a:solidFill>
                <a:latin typeface="Arial" charset="0"/>
              </a:rPr>
              <a:t>et al. J Clin Oncol </a:t>
            </a:r>
            <a:r>
              <a:rPr lang="fr-CH" sz="900" dirty="0">
                <a:solidFill>
                  <a:srgbClr val="000000">
                    <a:lumMod val="65000"/>
                    <a:lumOff val="35000"/>
                  </a:srgbClr>
                </a:solidFill>
                <a:latin typeface="Arial" charset="0"/>
              </a:rPr>
              <a:t>2018;36:2017–2023</a:t>
            </a:r>
            <a:endParaRPr lang="fr-CH" sz="900" dirty="0">
              <a:solidFill>
                <a:prstClr val="black"/>
              </a:solidFill>
            </a:endParaRPr>
          </a:p>
        </p:txBody>
      </p:sp>
      <p:sp>
        <p:nvSpPr>
          <p:cNvPr id="14" name="Pfeil: nach unten 13">
            <a:extLst>
              <a:ext uri="{FF2B5EF4-FFF2-40B4-BE49-F238E27FC236}">
                <a16:creationId xmlns:a16="http://schemas.microsoft.com/office/drawing/2014/main" id="{04336300-C628-4C01-9ABD-6B6BF85266EF}"/>
              </a:ext>
            </a:extLst>
          </p:cNvPr>
          <p:cNvSpPr/>
          <p:nvPr/>
        </p:nvSpPr>
        <p:spPr>
          <a:xfrm>
            <a:off x="3594938" y="3354935"/>
            <a:ext cx="974072" cy="1165110"/>
          </a:xfrm>
          <a:prstGeom prst="downArrow">
            <a:avLst/>
          </a:prstGeom>
          <a:solidFill>
            <a:srgbClr val="3961AC"/>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de-DE" sz="1600" b="1" dirty="0"/>
          </a:p>
        </p:txBody>
      </p:sp>
      <p:sp>
        <p:nvSpPr>
          <p:cNvPr id="24" name="Textfeld 23">
            <a:extLst>
              <a:ext uri="{FF2B5EF4-FFF2-40B4-BE49-F238E27FC236}">
                <a16:creationId xmlns:a16="http://schemas.microsoft.com/office/drawing/2014/main" id="{3B80CC0F-E41A-4EB4-B890-932A617F09F7}"/>
              </a:ext>
            </a:extLst>
          </p:cNvPr>
          <p:cNvSpPr txBox="1"/>
          <p:nvPr/>
        </p:nvSpPr>
        <p:spPr>
          <a:xfrm>
            <a:off x="3324224" y="2829662"/>
            <a:ext cx="1546355" cy="402291"/>
          </a:xfrm>
          <a:prstGeom prst="rect">
            <a:avLst/>
          </a:prstGeom>
          <a:noFill/>
        </p:spPr>
        <p:txBody>
          <a:bodyPr wrap="square" lIns="90000" tIns="46800" rIns="90000" bIns="46800" rtlCol="0" anchor="ctr">
            <a:spAutoFit/>
          </a:bodyPr>
          <a:lstStyle/>
          <a:p>
            <a:pPr algn="ctr"/>
            <a:r>
              <a:rPr lang="fr-CH" sz="1000" dirty="0">
                <a:solidFill>
                  <a:schemeClr val="tx1">
                    <a:lumMod val="65000"/>
                    <a:lumOff val="35000"/>
                  </a:schemeClr>
                </a:solidFill>
              </a:rPr>
              <a:t>HR 0,43</a:t>
            </a:r>
          </a:p>
          <a:p>
            <a:pPr algn="ctr"/>
            <a:r>
              <a:rPr lang="fr-CH" sz="1000" dirty="0">
                <a:solidFill>
                  <a:schemeClr val="tx1">
                    <a:lumMod val="65000"/>
                    <a:lumOff val="35000"/>
                  </a:schemeClr>
                </a:solidFill>
              </a:rPr>
              <a:t>(95% IC 0,19 - 0,99)</a:t>
            </a:r>
          </a:p>
        </p:txBody>
      </p:sp>
      <p:sp>
        <p:nvSpPr>
          <p:cNvPr id="11" name="Inhaltsplatzhalter 2">
            <a:extLst>
              <a:ext uri="{FF2B5EF4-FFF2-40B4-BE49-F238E27FC236}">
                <a16:creationId xmlns:a16="http://schemas.microsoft.com/office/drawing/2014/main" id="{5F657EAF-A51B-684F-AFD6-C75E680CC788}"/>
              </a:ext>
            </a:extLst>
          </p:cNvPr>
          <p:cNvSpPr txBox="1">
            <a:spLocks/>
          </p:cNvSpPr>
          <p:nvPr/>
        </p:nvSpPr>
        <p:spPr>
          <a:xfrm>
            <a:off x="803276" y="1376363"/>
            <a:ext cx="10896200" cy="525105"/>
          </a:xfrm>
          <a:prstGeom prst="rect">
            <a:avLst/>
          </a:prstGeom>
        </p:spPr>
        <p:txBody>
          <a:bodyPr lIns="0" tIns="0" rIns="0" bIns="0"/>
          <a:lst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a:lstStyle>
          <a:p>
            <a:pPr marL="0" indent="0">
              <a:buNone/>
            </a:pPr>
            <a:r>
              <a:rPr lang="fr-CH"/>
              <a:t>Xarelto chez les patients avec TEV et tumeur active : moins de récidives de TEV vs HBPM</a:t>
            </a:r>
          </a:p>
        </p:txBody>
      </p:sp>
      <p:pic>
        <p:nvPicPr>
          <p:cNvPr id="12" name="Grafik 11" descr="Ein Bild, das Person, drinnen, Wand, Kleidung enthält.&#10;&#10;Automatisch generierte Beschreibung">
            <a:extLst>
              <a:ext uri="{FF2B5EF4-FFF2-40B4-BE49-F238E27FC236}">
                <a16:creationId xmlns:a16="http://schemas.microsoft.com/office/drawing/2014/main" id="{CB83D056-2BAE-B045-A500-C553AAD85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cxnSp>
        <p:nvCxnSpPr>
          <p:cNvPr id="16" name="Straight Connector 48">
            <a:extLst>
              <a:ext uri="{FF2B5EF4-FFF2-40B4-BE49-F238E27FC236}">
                <a16:creationId xmlns:a16="http://schemas.microsoft.com/office/drawing/2014/main" id="{0B9E55FB-0737-0049-BF38-18C22FCB03E5}"/>
              </a:ext>
            </a:extLst>
          </p:cNvPr>
          <p:cNvCxnSpPr>
            <a:cxnSpLocks/>
          </p:cNvCxnSpPr>
          <p:nvPr/>
        </p:nvCxnSpPr>
        <p:spPr bwMode="auto">
          <a:xfrm>
            <a:off x="1355010" y="2468464"/>
            <a:ext cx="0" cy="3156049"/>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 name="Straight Connector 51">
            <a:extLst>
              <a:ext uri="{FF2B5EF4-FFF2-40B4-BE49-F238E27FC236}">
                <a16:creationId xmlns:a16="http://schemas.microsoft.com/office/drawing/2014/main" id="{82810C56-A36B-7749-AC8F-392ED33BC733}"/>
              </a:ext>
            </a:extLst>
          </p:cNvPr>
          <p:cNvCxnSpPr>
            <a:cxnSpLocks/>
          </p:cNvCxnSpPr>
          <p:nvPr/>
        </p:nvCxnSpPr>
        <p:spPr bwMode="auto">
          <a:xfrm>
            <a:off x="1297396" y="459190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1" name="Straight Connector 52">
            <a:extLst>
              <a:ext uri="{FF2B5EF4-FFF2-40B4-BE49-F238E27FC236}">
                <a16:creationId xmlns:a16="http://schemas.microsoft.com/office/drawing/2014/main" id="{1601BB0A-7176-7B45-8D71-B145E2EC6140}"/>
              </a:ext>
            </a:extLst>
          </p:cNvPr>
          <p:cNvCxnSpPr>
            <a:cxnSpLocks/>
          </p:cNvCxnSpPr>
          <p:nvPr/>
        </p:nvCxnSpPr>
        <p:spPr bwMode="auto">
          <a:xfrm>
            <a:off x="1297396" y="356742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 name="Straight Connector 53">
            <a:extLst>
              <a:ext uri="{FF2B5EF4-FFF2-40B4-BE49-F238E27FC236}">
                <a16:creationId xmlns:a16="http://schemas.microsoft.com/office/drawing/2014/main" id="{1C5FB14A-6E96-6542-9B23-2E4EA534ED34}"/>
              </a:ext>
            </a:extLst>
          </p:cNvPr>
          <p:cNvCxnSpPr>
            <a:cxnSpLocks/>
          </p:cNvCxnSpPr>
          <p:nvPr/>
        </p:nvCxnSpPr>
        <p:spPr bwMode="auto">
          <a:xfrm>
            <a:off x="1297396" y="254294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7" name="Straight Connector 32">
            <a:extLst>
              <a:ext uri="{FF2B5EF4-FFF2-40B4-BE49-F238E27FC236}">
                <a16:creationId xmlns:a16="http://schemas.microsoft.com/office/drawing/2014/main" id="{70BBE335-E37D-6140-A753-0938C4D3EB62}"/>
              </a:ext>
            </a:extLst>
          </p:cNvPr>
          <p:cNvCxnSpPr>
            <a:cxnSpLocks/>
          </p:cNvCxnSpPr>
          <p:nvPr/>
        </p:nvCxnSpPr>
        <p:spPr bwMode="auto">
          <a:xfrm flipH="1">
            <a:off x="1304481" y="5624513"/>
            <a:ext cx="4035869" cy="0"/>
          </a:xfrm>
          <a:prstGeom prst="line">
            <a:avLst/>
          </a:prstGeom>
          <a:noFill/>
          <a:ln w="12700" cap="flat" cmpd="sng" algn="ctr">
            <a:solidFill>
              <a:schemeClr val="tx1"/>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2" name="TextBox 29">
            <a:extLst>
              <a:ext uri="{FF2B5EF4-FFF2-40B4-BE49-F238E27FC236}">
                <a16:creationId xmlns:a16="http://schemas.microsoft.com/office/drawing/2014/main" id="{062B3530-1F62-A542-B416-FD1E23E0543F}"/>
              </a:ext>
            </a:extLst>
          </p:cNvPr>
          <p:cNvSpPr txBox="1"/>
          <p:nvPr/>
        </p:nvSpPr>
        <p:spPr>
          <a:xfrm>
            <a:off x="992065" y="5524017"/>
            <a:ext cx="247147" cy="142505"/>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0</a:t>
            </a:r>
          </a:p>
        </p:txBody>
      </p:sp>
      <p:sp>
        <p:nvSpPr>
          <p:cNvPr id="33" name="TextBox 47">
            <a:extLst>
              <a:ext uri="{FF2B5EF4-FFF2-40B4-BE49-F238E27FC236}">
                <a16:creationId xmlns:a16="http://schemas.microsoft.com/office/drawing/2014/main" id="{225D5F2F-90C4-434C-960F-040C5601CE21}"/>
              </a:ext>
            </a:extLst>
          </p:cNvPr>
          <p:cNvSpPr txBox="1"/>
          <p:nvPr/>
        </p:nvSpPr>
        <p:spPr>
          <a:xfrm>
            <a:off x="919640" y="4512267"/>
            <a:ext cx="319572" cy="142505"/>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5</a:t>
            </a:r>
          </a:p>
        </p:txBody>
      </p:sp>
      <p:sp>
        <p:nvSpPr>
          <p:cNvPr id="34" name="TextBox 62">
            <a:extLst>
              <a:ext uri="{FF2B5EF4-FFF2-40B4-BE49-F238E27FC236}">
                <a16:creationId xmlns:a16="http://schemas.microsoft.com/office/drawing/2014/main" id="{D4D210BF-7A44-C94F-9E48-E42DB185AEC2}"/>
              </a:ext>
            </a:extLst>
          </p:cNvPr>
          <p:cNvSpPr txBox="1"/>
          <p:nvPr/>
        </p:nvSpPr>
        <p:spPr>
          <a:xfrm>
            <a:off x="919640" y="3489135"/>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10</a:t>
            </a:r>
          </a:p>
        </p:txBody>
      </p:sp>
      <p:sp>
        <p:nvSpPr>
          <p:cNvPr id="35" name="TextBox 63">
            <a:extLst>
              <a:ext uri="{FF2B5EF4-FFF2-40B4-BE49-F238E27FC236}">
                <a16:creationId xmlns:a16="http://schemas.microsoft.com/office/drawing/2014/main" id="{86CFFEEB-3797-1A48-A041-D49603656EA8}"/>
              </a:ext>
            </a:extLst>
          </p:cNvPr>
          <p:cNvSpPr txBox="1"/>
          <p:nvPr/>
        </p:nvSpPr>
        <p:spPr>
          <a:xfrm>
            <a:off x="919640" y="2466003"/>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15</a:t>
            </a:r>
          </a:p>
        </p:txBody>
      </p:sp>
      <p:sp>
        <p:nvSpPr>
          <p:cNvPr id="39" name="TextBox 68">
            <a:extLst>
              <a:ext uri="{FF2B5EF4-FFF2-40B4-BE49-F238E27FC236}">
                <a16:creationId xmlns:a16="http://schemas.microsoft.com/office/drawing/2014/main" id="{F4D4DD46-E14C-DA48-9E48-92DC62D2811F}"/>
              </a:ext>
            </a:extLst>
          </p:cNvPr>
          <p:cNvSpPr txBox="1"/>
          <p:nvPr/>
        </p:nvSpPr>
        <p:spPr>
          <a:xfrm>
            <a:off x="1343025" y="5756041"/>
            <a:ext cx="3997325" cy="153888"/>
          </a:xfrm>
          <a:prstGeom prst="rect">
            <a:avLst/>
          </a:prstGeom>
          <a:noFill/>
        </p:spPr>
        <p:txBody>
          <a:bodyPr wrap="square" lIns="0" tIns="0" rIns="0" bIns="0" rtlCol="0" anchor="ctr">
            <a:spAutoFit/>
          </a:bodyPr>
          <a:lstStyle/>
          <a:p>
            <a:pPr algn="ctr">
              <a:defRPr/>
            </a:pPr>
            <a:r>
              <a:rPr lang="fr-CH" sz="1000" b="1" dirty="0">
                <a:solidFill>
                  <a:srgbClr val="565655"/>
                </a:solidFill>
              </a:rPr>
              <a:t>Récidives de TEV (critère d’évaluation primaire)</a:t>
            </a:r>
          </a:p>
        </p:txBody>
      </p:sp>
      <p:sp>
        <p:nvSpPr>
          <p:cNvPr id="40" name="TextBox 31">
            <a:extLst>
              <a:ext uri="{FF2B5EF4-FFF2-40B4-BE49-F238E27FC236}">
                <a16:creationId xmlns:a16="http://schemas.microsoft.com/office/drawing/2014/main" id="{31D1D740-526D-1D4C-935C-492905B2018C}"/>
              </a:ext>
            </a:extLst>
          </p:cNvPr>
          <p:cNvSpPr txBox="1"/>
          <p:nvPr/>
        </p:nvSpPr>
        <p:spPr>
          <a:xfrm rot="16200000">
            <a:off x="-704847" y="3954378"/>
            <a:ext cx="3170132" cy="153888"/>
          </a:xfrm>
          <a:prstGeom prst="rect">
            <a:avLst/>
          </a:prstGeom>
          <a:noFill/>
        </p:spPr>
        <p:txBody>
          <a:bodyPr wrap="square" lIns="0" tIns="0" rIns="0" bIns="0" rtlCol="0" anchor="ctr">
            <a:spAutoFit/>
          </a:bodyPr>
          <a:lstStyle/>
          <a:p>
            <a:pPr algn="ctr">
              <a:defRPr sz="1400" b="0" i="0" u="none" strike="noStrike" kern="1200" baseline="0">
                <a:solidFill>
                  <a:prstClr val="black">
                    <a:lumMod val="65000"/>
                    <a:lumOff val="35000"/>
                  </a:prstClr>
                </a:solidFill>
                <a:latin typeface="+mn-lt"/>
                <a:ea typeface="+mn-ea"/>
                <a:cs typeface="+mn-cs"/>
              </a:defRPr>
            </a:pPr>
            <a:r>
              <a:rPr lang="fr-CH" sz="1000" b="1" dirty="0"/>
              <a:t>Taux cumulé d'événements après 6 mois (%)</a:t>
            </a:r>
          </a:p>
        </p:txBody>
      </p:sp>
      <p:sp>
        <p:nvSpPr>
          <p:cNvPr id="44" name="TextBox 68">
            <a:extLst>
              <a:ext uri="{FF2B5EF4-FFF2-40B4-BE49-F238E27FC236}">
                <a16:creationId xmlns:a16="http://schemas.microsoft.com/office/drawing/2014/main" id="{5291BE7D-E557-B044-87F9-A7AD2382F549}"/>
              </a:ext>
            </a:extLst>
          </p:cNvPr>
          <p:cNvSpPr txBox="1"/>
          <p:nvPr/>
        </p:nvSpPr>
        <p:spPr>
          <a:xfrm>
            <a:off x="1805743" y="3165798"/>
            <a:ext cx="1524535"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11</a:t>
            </a:r>
          </a:p>
        </p:txBody>
      </p:sp>
      <p:sp>
        <p:nvSpPr>
          <p:cNvPr id="45" name="TextBox 68">
            <a:extLst>
              <a:ext uri="{FF2B5EF4-FFF2-40B4-BE49-F238E27FC236}">
                <a16:creationId xmlns:a16="http://schemas.microsoft.com/office/drawing/2014/main" id="{2B9B3AED-7A48-3840-BA2E-2639EF7EF75D}"/>
              </a:ext>
            </a:extLst>
          </p:cNvPr>
          <p:cNvSpPr txBox="1"/>
          <p:nvPr/>
        </p:nvSpPr>
        <p:spPr>
          <a:xfrm>
            <a:off x="3330280" y="4602663"/>
            <a:ext cx="1526732"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4</a:t>
            </a:r>
          </a:p>
        </p:txBody>
      </p:sp>
      <p:sp>
        <p:nvSpPr>
          <p:cNvPr id="46" name="TextBox 68">
            <a:extLst>
              <a:ext uri="{FF2B5EF4-FFF2-40B4-BE49-F238E27FC236}">
                <a16:creationId xmlns:a16="http://schemas.microsoft.com/office/drawing/2014/main" id="{85E8C9ED-ABD4-C342-B5D8-0301C1892E58}"/>
              </a:ext>
            </a:extLst>
          </p:cNvPr>
          <p:cNvSpPr txBox="1"/>
          <p:nvPr/>
        </p:nvSpPr>
        <p:spPr>
          <a:xfrm>
            <a:off x="3845722" y="3759783"/>
            <a:ext cx="484451" cy="307777"/>
          </a:xfrm>
          <a:prstGeom prst="rect">
            <a:avLst/>
          </a:prstGeom>
          <a:noFill/>
        </p:spPr>
        <p:txBody>
          <a:bodyPr wrap="square" lIns="0" tIns="0" rIns="0" bIns="0" rtlCol="0" anchor="ctr">
            <a:spAutoFit/>
          </a:bodyPr>
          <a:lstStyle/>
          <a:p>
            <a:pPr algn="ctr">
              <a:defRPr/>
            </a:pPr>
            <a:r>
              <a:rPr lang="fr-CH" sz="1000" dirty="0">
                <a:solidFill>
                  <a:schemeClr val="bg1"/>
                </a:solidFill>
              </a:rPr>
              <a:t>RRR</a:t>
            </a:r>
          </a:p>
          <a:p>
            <a:pPr algn="ctr">
              <a:defRPr/>
            </a:pPr>
            <a:r>
              <a:rPr lang="fr-CH" sz="1000" b="1" dirty="0">
                <a:solidFill>
                  <a:schemeClr val="bg1"/>
                </a:solidFill>
              </a:rPr>
              <a:t>57%</a:t>
            </a:r>
          </a:p>
        </p:txBody>
      </p:sp>
      <p:sp>
        <p:nvSpPr>
          <p:cNvPr id="28" name="Textfeld 27">
            <a:extLst>
              <a:ext uri="{FF2B5EF4-FFF2-40B4-BE49-F238E27FC236}">
                <a16:creationId xmlns:a16="http://schemas.microsoft.com/office/drawing/2014/main" id="{9CD62A3C-111E-1C4E-8ACC-C87E0EB8AADD}"/>
              </a:ext>
            </a:extLst>
          </p:cNvPr>
          <p:cNvSpPr txBox="1"/>
          <p:nvPr/>
        </p:nvSpPr>
        <p:spPr>
          <a:xfrm>
            <a:off x="1502276" y="2133828"/>
            <a:ext cx="2579698" cy="246221"/>
          </a:xfrm>
          <a:prstGeom prst="rect">
            <a:avLst/>
          </a:prstGeom>
          <a:noFill/>
        </p:spPr>
        <p:txBody>
          <a:bodyPr wrap="square" lIns="0" tIns="0" rIns="0" bIns="0" rtlCol="0" anchor="ctr">
            <a:spAutoFit/>
          </a:bodyPr>
          <a:lstStyle/>
          <a:p>
            <a:r>
              <a:rPr lang="fr-CH" sz="1600" dirty="0">
                <a:solidFill>
                  <a:srgbClr val="3961AC"/>
                </a:solidFill>
              </a:rPr>
              <a:t>Efficacité</a:t>
            </a:r>
            <a:endParaRPr lang="fr-CH" sz="1600" dirty="0">
              <a:solidFill>
                <a:schemeClr val="tx1">
                  <a:lumMod val="65000"/>
                  <a:lumOff val="35000"/>
                </a:schemeClr>
              </a:solidFill>
            </a:endParaRPr>
          </a:p>
        </p:txBody>
      </p:sp>
      <p:sp>
        <p:nvSpPr>
          <p:cNvPr id="37" name="TextBox 68">
            <a:extLst>
              <a:ext uri="{FF2B5EF4-FFF2-40B4-BE49-F238E27FC236}">
                <a16:creationId xmlns:a16="http://schemas.microsoft.com/office/drawing/2014/main" id="{AEC3797E-AE26-D64B-AEF2-EEE0B2668F42}"/>
              </a:ext>
            </a:extLst>
          </p:cNvPr>
          <p:cNvSpPr txBox="1"/>
          <p:nvPr/>
        </p:nvSpPr>
        <p:spPr>
          <a:xfrm>
            <a:off x="1724200" y="2464936"/>
            <a:ext cx="1148382" cy="153888"/>
          </a:xfrm>
          <a:prstGeom prst="rect">
            <a:avLst/>
          </a:prstGeom>
          <a:noFill/>
        </p:spPr>
        <p:txBody>
          <a:bodyPr wrap="square" lIns="0" tIns="0" rIns="0" bIns="0" rtlCol="0" anchor="ctr">
            <a:spAutoFit/>
          </a:bodyPr>
          <a:lstStyle/>
          <a:p>
            <a:pPr>
              <a:defRPr/>
            </a:pPr>
            <a:r>
              <a:rPr lang="fr-CH" sz="1000" dirty="0">
                <a:solidFill>
                  <a:schemeClr val="tx1">
                    <a:lumMod val="65000"/>
                    <a:lumOff val="35000"/>
                  </a:schemeClr>
                </a:solidFill>
              </a:rPr>
              <a:t>Daltéparine (n=203)</a:t>
            </a:r>
            <a:endParaRPr lang="fr-CH" sz="1000" dirty="0">
              <a:solidFill>
                <a:schemeClr val="tx1">
                  <a:lumMod val="65000"/>
                  <a:lumOff val="35000"/>
                </a:schemeClr>
              </a:solidFill>
              <a:latin typeface="Arial"/>
            </a:endParaRPr>
          </a:p>
        </p:txBody>
      </p:sp>
      <p:sp>
        <p:nvSpPr>
          <p:cNvPr id="38" name="Rechteck 37">
            <a:extLst>
              <a:ext uri="{FF2B5EF4-FFF2-40B4-BE49-F238E27FC236}">
                <a16:creationId xmlns:a16="http://schemas.microsoft.com/office/drawing/2014/main" id="{51D3E351-EDD8-E14E-8D10-DDC5101E41AE}"/>
              </a:ext>
            </a:extLst>
          </p:cNvPr>
          <p:cNvSpPr/>
          <p:nvPr/>
        </p:nvSpPr>
        <p:spPr bwMode="auto">
          <a:xfrm>
            <a:off x="1531420" y="2487228"/>
            <a:ext cx="109057" cy="109057"/>
          </a:xfrm>
          <a:prstGeom prst="rect">
            <a:avLst/>
          </a:prstGeom>
          <a:solidFill>
            <a:schemeClr val="tx1">
              <a:lumMod val="75000"/>
              <a:lumOff val="2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41" name="TextBox 68">
            <a:extLst>
              <a:ext uri="{FF2B5EF4-FFF2-40B4-BE49-F238E27FC236}">
                <a16:creationId xmlns:a16="http://schemas.microsoft.com/office/drawing/2014/main" id="{8EC7A2EB-EE7C-794F-82AA-673B9BFD3C32}"/>
              </a:ext>
            </a:extLst>
          </p:cNvPr>
          <p:cNvSpPr txBox="1"/>
          <p:nvPr/>
        </p:nvSpPr>
        <p:spPr>
          <a:xfrm>
            <a:off x="3127215" y="2464936"/>
            <a:ext cx="1602821" cy="153888"/>
          </a:xfrm>
          <a:prstGeom prst="rect">
            <a:avLst/>
          </a:prstGeom>
          <a:noFill/>
        </p:spPr>
        <p:txBody>
          <a:bodyPr wrap="square" lIns="0" tIns="0" rIns="0" bIns="0" rtlCol="0" anchor="ctr">
            <a:spAutoFit/>
          </a:bodyPr>
          <a:lstStyle/>
          <a:p>
            <a:pPr>
              <a:defRPr/>
            </a:pPr>
            <a:r>
              <a:rPr lang="fr-CH" sz="1000" dirty="0">
                <a:solidFill>
                  <a:schemeClr val="tx1">
                    <a:lumMod val="65000"/>
                    <a:lumOff val="35000"/>
                  </a:schemeClr>
                </a:solidFill>
              </a:rPr>
              <a:t>Rivaroxaban (n=203)</a:t>
            </a:r>
            <a:endParaRPr lang="fr-CH" sz="1000" dirty="0">
              <a:solidFill>
                <a:schemeClr val="tx1">
                  <a:lumMod val="65000"/>
                  <a:lumOff val="35000"/>
                </a:schemeClr>
              </a:solidFill>
              <a:latin typeface="Arial"/>
            </a:endParaRPr>
          </a:p>
        </p:txBody>
      </p:sp>
      <p:sp>
        <p:nvSpPr>
          <p:cNvPr id="47" name="Rechteck 46">
            <a:extLst>
              <a:ext uri="{FF2B5EF4-FFF2-40B4-BE49-F238E27FC236}">
                <a16:creationId xmlns:a16="http://schemas.microsoft.com/office/drawing/2014/main" id="{30A79CBE-AF38-C64E-9B06-FECC820F6C02}"/>
              </a:ext>
            </a:extLst>
          </p:cNvPr>
          <p:cNvSpPr/>
          <p:nvPr/>
        </p:nvSpPr>
        <p:spPr bwMode="auto">
          <a:xfrm>
            <a:off x="2934436" y="2487228"/>
            <a:ext cx="109057" cy="10905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Tree>
    <p:extLst>
      <p:ext uri="{BB962C8B-B14F-4D97-AF65-F5344CB8AC3E}">
        <p14:creationId xmlns:p14="http://schemas.microsoft.com/office/powerpoint/2010/main" val="1383599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D5468B-A543-4B6F-95FB-10F2F29D80AC}"/>
              </a:ext>
            </a:extLst>
          </p:cNvPr>
          <p:cNvSpPr>
            <a:spLocks noGrp="1"/>
          </p:cNvSpPr>
          <p:nvPr>
            <p:ph type="title"/>
          </p:nvPr>
        </p:nvSpPr>
        <p:spPr/>
        <p:txBody>
          <a:bodyPr/>
          <a:lstStyle/>
          <a:p>
            <a:r>
              <a:rPr lang="fr-CH"/>
              <a:t>SELECT-D : étude prospective randomisée multicentrique</a:t>
            </a:r>
            <a:endParaRPr lang="fr-CH" dirty="0"/>
          </a:p>
        </p:txBody>
      </p:sp>
      <p:sp>
        <p:nvSpPr>
          <p:cNvPr id="7" name="Rechteck 6">
            <a:extLst>
              <a:ext uri="{FF2B5EF4-FFF2-40B4-BE49-F238E27FC236}">
                <a16:creationId xmlns:a16="http://schemas.microsoft.com/office/drawing/2014/main" id="{81D8B629-3971-4540-B0A6-A7AF34EFFBDF}"/>
              </a:ext>
            </a:extLst>
          </p:cNvPr>
          <p:cNvSpPr/>
          <p:nvPr/>
        </p:nvSpPr>
        <p:spPr>
          <a:xfrm>
            <a:off x="803275" y="6181882"/>
            <a:ext cx="10623884" cy="553998"/>
          </a:xfrm>
          <a:prstGeom prst="rect">
            <a:avLst/>
          </a:prstGeom>
        </p:spPr>
        <p:txBody>
          <a:bodyPr wrap="square" lIns="0" tIns="0" rIns="0" bIns="0" anchor="b" anchorCtr="0">
            <a:spAutoFit/>
          </a:bodyPr>
          <a:lstStyle/>
          <a:p>
            <a:pPr fontAlgn="base">
              <a:spcBef>
                <a:spcPct val="25000"/>
              </a:spcBef>
              <a:spcAft>
                <a:spcPct val="0"/>
              </a:spcAft>
              <a:buClr>
                <a:srgbClr val="3961AC"/>
              </a:buClr>
              <a:buSzPct val="80000"/>
              <a:tabLst>
                <a:tab pos="1650959" algn="l"/>
              </a:tabLst>
            </a:pPr>
            <a:r>
              <a:rPr lang="fr-CH" sz="900" kern="0" dirty="0">
                <a:solidFill>
                  <a:srgbClr val="000000">
                    <a:lumMod val="65000"/>
                    <a:lumOff val="35000"/>
                  </a:srgbClr>
                </a:solidFill>
              </a:rPr>
              <a:t>TEV = thromboembolie veineuse, HBPM = héparines de bas poids moléculaire, RRR = réduction du risque relatif, HR= hazard ratio, IC = intervalle de confiance</a:t>
            </a:r>
            <a:br/>
            <a:r>
              <a:rPr lang="fr-CH" sz="900" kern="0" dirty="0">
                <a:solidFill>
                  <a:srgbClr val="000000">
                    <a:lumMod val="65000"/>
                    <a:lumOff val="35000"/>
                  </a:srgbClr>
                </a:solidFill>
              </a:rPr>
              <a:t>*La majorité des hémorragies sévères étaient de nature gastro-intestinale et aucune hémorragie intracrânienne n’est survenue ; # 1 événement fatal est survenu dans chaque groupe de traitement. </a:t>
            </a:r>
            <a:br/>
            <a:r>
              <a:rPr lang="fr-CH" sz="900" kern="0" dirty="0">
                <a:solidFill>
                  <a:srgbClr val="000000">
                    <a:lumMod val="65000"/>
                    <a:lumOff val="35000"/>
                  </a:srgbClr>
                </a:solidFill>
              </a:rPr>
              <a:t>Avis de sécurité : en raison du taux élevé d’hémorragies chez les patients avec carcinome dans le tractus gastro-intestinal supérieur, le rivaroxaban est déconseillé pour ce groupe de patients.</a:t>
            </a:r>
            <a:br/>
            <a:r>
              <a:rPr lang="fr-CH" sz="900" kern="0" dirty="0">
                <a:solidFill>
                  <a:srgbClr val="000000">
                    <a:lumMod val="65000"/>
                    <a:lumOff val="35000"/>
                  </a:srgbClr>
                </a:solidFill>
              </a:rPr>
              <a:t>Young A et al, J Clin Oncol 2018;36:2017–2023</a:t>
            </a:r>
          </a:p>
        </p:txBody>
      </p:sp>
      <p:pic>
        <p:nvPicPr>
          <p:cNvPr id="11" name="Grafik 10" descr="Ein Bild, das Person, drinnen, Wand, Kleidung enthält.&#10;&#10;Automatisch generierte Beschreibung">
            <a:extLst>
              <a:ext uri="{FF2B5EF4-FFF2-40B4-BE49-F238E27FC236}">
                <a16:creationId xmlns:a16="http://schemas.microsoft.com/office/drawing/2014/main" id="{05C56C1E-3FD3-1A4F-91ED-8661EE22C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sp>
        <p:nvSpPr>
          <p:cNvPr id="8" name="Rechteck 7">
            <a:extLst>
              <a:ext uri="{FF2B5EF4-FFF2-40B4-BE49-F238E27FC236}">
                <a16:creationId xmlns:a16="http://schemas.microsoft.com/office/drawing/2014/main" id="{B9773D67-A47B-B449-85CF-CAAF72300632}"/>
              </a:ext>
            </a:extLst>
          </p:cNvPr>
          <p:cNvSpPr/>
          <p:nvPr/>
        </p:nvSpPr>
        <p:spPr bwMode="auto">
          <a:xfrm>
            <a:off x="1793498" y="5024581"/>
            <a:ext cx="1536781" cy="599931"/>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12" name="Rechteck 11">
            <a:extLst>
              <a:ext uri="{FF2B5EF4-FFF2-40B4-BE49-F238E27FC236}">
                <a16:creationId xmlns:a16="http://schemas.microsoft.com/office/drawing/2014/main" id="{3A4BCD40-5CA2-C44A-9906-D6EB06388F34}"/>
              </a:ext>
            </a:extLst>
          </p:cNvPr>
          <p:cNvSpPr/>
          <p:nvPr/>
        </p:nvSpPr>
        <p:spPr bwMode="auto">
          <a:xfrm>
            <a:off x="3324225" y="4705927"/>
            <a:ext cx="1544185" cy="918586"/>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14" name="Textfeld 13">
            <a:extLst>
              <a:ext uri="{FF2B5EF4-FFF2-40B4-BE49-F238E27FC236}">
                <a16:creationId xmlns:a16="http://schemas.microsoft.com/office/drawing/2014/main" id="{396183FB-192D-DD43-B46E-6C55E884F68B}"/>
              </a:ext>
            </a:extLst>
          </p:cNvPr>
          <p:cNvSpPr txBox="1"/>
          <p:nvPr/>
        </p:nvSpPr>
        <p:spPr>
          <a:xfrm>
            <a:off x="2561888" y="3103083"/>
            <a:ext cx="1382008" cy="402291"/>
          </a:xfrm>
          <a:prstGeom prst="rect">
            <a:avLst/>
          </a:prstGeom>
          <a:noFill/>
        </p:spPr>
        <p:txBody>
          <a:bodyPr wrap="square" lIns="90000" tIns="46800" rIns="90000" bIns="46800" rtlCol="0" anchor="ctr">
            <a:spAutoFit/>
          </a:bodyPr>
          <a:lstStyle/>
          <a:p>
            <a:pPr lvl="0" algn="ctr" defTabSz="1219079" fontAlgn="base">
              <a:spcBef>
                <a:spcPct val="50000"/>
              </a:spcBef>
              <a:spcAft>
                <a:spcPct val="0"/>
              </a:spcAft>
              <a:defRPr/>
            </a:pPr>
            <a:r>
              <a:rPr lang="fr-CH" sz="1000" dirty="0">
                <a:solidFill>
                  <a:srgbClr val="000000">
                    <a:lumMod val="65000"/>
                    <a:lumOff val="35000"/>
                  </a:srgbClr>
                </a:solidFill>
              </a:rPr>
              <a:t>HR=1.83 </a:t>
            </a:r>
            <a:br/>
            <a:r>
              <a:rPr lang="fr-CH" sz="1000" dirty="0">
                <a:solidFill>
                  <a:srgbClr val="000000">
                    <a:lumMod val="65000"/>
                    <a:lumOff val="35000"/>
                  </a:srgbClr>
                </a:solidFill>
              </a:rPr>
              <a:t>(95% IC 0,68 – 4,96)</a:t>
            </a:r>
          </a:p>
        </p:txBody>
      </p:sp>
      <p:cxnSp>
        <p:nvCxnSpPr>
          <p:cNvPr id="15" name="Straight Connector 48">
            <a:extLst>
              <a:ext uri="{FF2B5EF4-FFF2-40B4-BE49-F238E27FC236}">
                <a16:creationId xmlns:a16="http://schemas.microsoft.com/office/drawing/2014/main" id="{A4E2A3F5-23A4-1B45-997D-074E1829CB68}"/>
              </a:ext>
            </a:extLst>
          </p:cNvPr>
          <p:cNvCxnSpPr>
            <a:cxnSpLocks/>
          </p:cNvCxnSpPr>
          <p:nvPr/>
        </p:nvCxnSpPr>
        <p:spPr bwMode="auto">
          <a:xfrm flipH="1">
            <a:off x="1343025" y="2468464"/>
            <a:ext cx="11986" cy="31945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 name="Straight Connector 51">
            <a:extLst>
              <a:ext uri="{FF2B5EF4-FFF2-40B4-BE49-F238E27FC236}">
                <a16:creationId xmlns:a16="http://schemas.microsoft.com/office/drawing/2014/main" id="{0246B24E-3620-084B-8813-7D1ECDCBD00E}"/>
              </a:ext>
            </a:extLst>
          </p:cNvPr>
          <p:cNvCxnSpPr>
            <a:cxnSpLocks/>
          </p:cNvCxnSpPr>
          <p:nvPr/>
        </p:nvCxnSpPr>
        <p:spPr bwMode="auto">
          <a:xfrm>
            <a:off x="1297396" y="4854122"/>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Straight Connector 52">
            <a:extLst>
              <a:ext uri="{FF2B5EF4-FFF2-40B4-BE49-F238E27FC236}">
                <a16:creationId xmlns:a16="http://schemas.microsoft.com/office/drawing/2014/main" id="{8C8D411A-CEAA-CA4E-A73D-28635181A91C}"/>
              </a:ext>
            </a:extLst>
          </p:cNvPr>
          <p:cNvCxnSpPr>
            <a:cxnSpLocks/>
          </p:cNvCxnSpPr>
          <p:nvPr/>
        </p:nvCxnSpPr>
        <p:spPr bwMode="auto">
          <a:xfrm>
            <a:off x="1297396" y="4083731"/>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8" name="Straight Connector 53">
            <a:extLst>
              <a:ext uri="{FF2B5EF4-FFF2-40B4-BE49-F238E27FC236}">
                <a16:creationId xmlns:a16="http://schemas.microsoft.com/office/drawing/2014/main" id="{3D72BEA2-F914-264A-BF40-3A96E351C11F}"/>
              </a:ext>
            </a:extLst>
          </p:cNvPr>
          <p:cNvCxnSpPr>
            <a:cxnSpLocks/>
          </p:cNvCxnSpPr>
          <p:nvPr/>
        </p:nvCxnSpPr>
        <p:spPr bwMode="auto">
          <a:xfrm>
            <a:off x="1297396" y="254294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 name="Straight Connector 32">
            <a:extLst>
              <a:ext uri="{FF2B5EF4-FFF2-40B4-BE49-F238E27FC236}">
                <a16:creationId xmlns:a16="http://schemas.microsoft.com/office/drawing/2014/main" id="{68B7DAC9-5EEC-CF4B-B64D-BFB408A8599C}"/>
              </a:ext>
            </a:extLst>
          </p:cNvPr>
          <p:cNvCxnSpPr>
            <a:cxnSpLocks/>
          </p:cNvCxnSpPr>
          <p:nvPr/>
        </p:nvCxnSpPr>
        <p:spPr bwMode="auto">
          <a:xfrm flipH="1">
            <a:off x="1304482" y="5624513"/>
            <a:ext cx="8004345" cy="0"/>
          </a:xfrm>
          <a:prstGeom prst="line">
            <a:avLst/>
          </a:prstGeom>
          <a:noFill/>
          <a:ln w="12700" cap="flat" cmpd="sng" algn="ctr">
            <a:solidFill>
              <a:schemeClr val="tx1"/>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0" name="TextBox 29">
            <a:extLst>
              <a:ext uri="{FF2B5EF4-FFF2-40B4-BE49-F238E27FC236}">
                <a16:creationId xmlns:a16="http://schemas.microsoft.com/office/drawing/2014/main" id="{B114BB2A-3D6F-1943-8911-300492BA2A6A}"/>
              </a:ext>
            </a:extLst>
          </p:cNvPr>
          <p:cNvSpPr txBox="1"/>
          <p:nvPr/>
        </p:nvSpPr>
        <p:spPr>
          <a:xfrm>
            <a:off x="992065" y="5524017"/>
            <a:ext cx="247147" cy="142505"/>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0</a:t>
            </a:r>
          </a:p>
        </p:txBody>
      </p:sp>
      <p:sp>
        <p:nvSpPr>
          <p:cNvPr id="21" name="TextBox 47">
            <a:extLst>
              <a:ext uri="{FF2B5EF4-FFF2-40B4-BE49-F238E27FC236}">
                <a16:creationId xmlns:a16="http://schemas.microsoft.com/office/drawing/2014/main" id="{AFD19732-2BA8-C145-8A7F-FF2A480DDD8B}"/>
              </a:ext>
            </a:extLst>
          </p:cNvPr>
          <p:cNvSpPr txBox="1"/>
          <p:nvPr/>
        </p:nvSpPr>
        <p:spPr>
          <a:xfrm>
            <a:off x="919640" y="4768050"/>
            <a:ext cx="319572" cy="142505"/>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5</a:t>
            </a:r>
          </a:p>
        </p:txBody>
      </p:sp>
      <p:sp>
        <p:nvSpPr>
          <p:cNvPr id="22" name="TextBox 62">
            <a:extLst>
              <a:ext uri="{FF2B5EF4-FFF2-40B4-BE49-F238E27FC236}">
                <a16:creationId xmlns:a16="http://schemas.microsoft.com/office/drawing/2014/main" id="{2F84F738-7C9F-664A-8239-84DD03A340FF}"/>
              </a:ext>
            </a:extLst>
          </p:cNvPr>
          <p:cNvSpPr txBox="1"/>
          <p:nvPr/>
        </p:nvSpPr>
        <p:spPr>
          <a:xfrm>
            <a:off x="919640" y="4000701"/>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10</a:t>
            </a:r>
          </a:p>
        </p:txBody>
      </p:sp>
      <p:sp>
        <p:nvSpPr>
          <p:cNvPr id="23" name="TextBox 63">
            <a:extLst>
              <a:ext uri="{FF2B5EF4-FFF2-40B4-BE49-F238E27FC236}">
                <a16:creationId xmlns:a16="http://schemas.microsoft.com/office/drawing/2014/main" id="{7C115DC3-54A8-F049-8A4D-C9EA460A0574}"/>
              </a:ext>
            </a:extLst>
          </p:cNvPr>
          <p:cNvSpPr txBox="1"/>
          <p:nvPr/>
        </p:nvSpPr>
        <p:spPr>
          <a:xfrm>
            <a:off x="919640" y="2466003"/>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20</a:t>
            </a:r>
          </a:p>
        </p:txBody>
      </p:sp>
      <p:sp>
        <p:nvSpPr>
          <p:cNvPr id="24" name="TextBox 68">
            <a:extLst>
              <a:ext uri="{FF2B5EF4-FFF2-40B4-BE49-F238E27FC236}">
                <a16:creationId xmlns:a16="http://schemas.microsoft.com/office/drawing/2014/main" id="{E45C9D35-9652-8D4B-84EC-FAA10020D821}"/>
              </a:ext>
            </a:extLst>
          </p:cNvPr>
          <p:cNvSpPr txBox="1"/>
          <p:nvPr/>
        </p:nvSpPr>
        <p:spPr>
          <a:xfrm>
            <a:off x="1343025" y="5756041"/>
            <a:ext cx="3997325" cy="153888"/>
          </a:xfrm>
          <a:prstGeom prst="rect">
            <a:avLst/>
          </a:prstGeom>
          <a:noFill/>
        </p:spPr>
        <p:txBody>
          <a:bodyPr wrap="square" lIns="0" tIns="0" rIns="0" bIns="0" rtlCol="0" anchor="ctr">
            <a:spAutoFit/>
          </a:bodyPr>
          <a:lstStyle/>
          <a:p>
            <a:pPr algn="ctr">
              <a:defRPr/>
            </a:pPr>
            <a:r>
              <a:rPr lang="fr-CH" sz="1000" b="1" dirty="0">
                <a:solidFill>
                  <a:srgbClr val="565655"/>
                </a:solidFill>
              </a:rPr>
              <a:t>Hémorragies sévères</a:t>
            </a:r>
          </a:p>
        </p:txBody>
      </p:sp>
      <p:sp>
        <p:nvSpPr>
          <p:cNvPr id="25" name="TextBox 31">
            <a:extLst>
              <a:ext uri="{FF2B5EF4-FFF2-40B4-BE49-F238E27FC236}">
                <a16:creationId xmlns:a16="http://schemas.microsoft.com/office/drawing/2014/main" id="{C143755C-C9E3-EA46-9D1C-3C50E797F81F}"/>
              </a:ext>
            </a:extLst>
          </p:cNvPr>
          <p:cNvSpPr txBox="1"/>
          <p:nvPr/>
        </p:nvSpPr>
        <p:spPr>
          <a:xfrm rot="16200000">
            <a:off x="-704847" y="3954378"/>
            <a:ext cx="3170132" cy="153888"/>
          </a:xfrm>
          <a:prstGeom prst="rect">
            <a:avLst/>
          </a:prstGeom>
          <a:noFill/>
        </p:spPr>
        <p:txBody>
          <a:bodyPr wrap="square" lIns="0" tIns="0" rIns="0" bIns="0" rtlCol="0" anchor="ctr">
            <a:spAutoFit/>
          </a:bodyPr>
          <a:lstStyle/>
          <a:p>
            <a:pPr algn="ctr">
              <a:defRPr sz="1400" b="0" i="0" u="none" strike="noStrike" kern="1200" baseline="0">
                <a:solidFill>
                  <a:prstClr val="black">
                    <a:lumMod val="65000"/>
                    <a:lumOff val="35000"/>
                  </a:prstClr>
                </a:solidFill>
                <a:latin typeface="+mn-lt"/>
                <a:ea typeface="+mn-ea"/>
                <a:cs typeface="+mn-cs"/>
              </a:defRPr>
            </a:pPr>
            <a:r>
              <a:rPr lang="fr-CH" sz="1000" b="1" dirty="0"/>
              <a:t>Taux cumulé d'événements</a:t>
            </a:r>
            <a:br/>
            <a:r>
              <a:rPr lang="fr-CH" sz="1000" b="1" dirty="0"/>
              <a:t>après 6 mois (%)</a:t>
            </a:r>
          </a:p>
        </p:txBody>
      </p:sp>
      <p:sp>
        <p:nvSpPr>
          <p:cNvPr id="26" name="Textfeld 25">
            <a:extLst>
              <a:ext uri="{FF2B5EF4-FFF2-40B4-BE49-F238E27FC236}">
                <a16:creationId xmlns:a16="http://schemas.microsoft.com/office/drawing/2014/main" id="{4146A747-81A0-4849-AD78-A397CC70370C}"/>
              </a:ext>
            </a:extLst>
          </p:cNvPr>
          <p:cNvSpPr txBox="1"/>
          <p:nvPr/>
        </p:nvSpPr>
        <p:spPr>
          <a:xfrm>
            <a:off x="1513948" y="2173761"/>
            <a:ext cx="2579698" cy="246221"/>
          </a:xfrm>
          <a:prstGeom prst="rect">
            <a:avLst/>
          </a:prstGeom>
          <a:noFill/>
        </p:spPr>
        <p:txBody>
          <a:bodyPr wrap="square" lIns="0" tIns="0" rIns="0" bIns="0" rtlCol="0" anchor="ctr">
            <a:spAutoFit/>
          </a:bodyPr>
          <a:lstStyle/>
          <a:p>
            <a:r>
              <a:rPr lang="fr-CH" sz="1600" dirty="0">
                <a:solidFill>
                  <a:srgbClr val="3961AC"/>
                </a:solidFill>
              </a:rPr>
              <a:t>Sécurité</a:t>
            </a:r>
            <a:endParaRPr lang="fr-CH" sz="1600" dirty="0">
              <a:solidFill>
                <a:schemeClr val="tx1">
                  <a:lumMod val="65000"/>
                  <a:lumOff val="35000"/>
                </a:schemeClr>
              </a:solidFill>
            </a:endParaRPr>
          </a:p>
        </p:txBody>
      </p:sp>
      <p:sp>
        <p:nvSpPr>
          <p:cNvPr id="27" name="TextBox 68">
            <a:extLst>
              <a:ext uri="{FF2B5EF4-FFF2-40B4-BE49-F238E27FC236}">
                <a16:creationId xmlns:a16="http://schemas.microsoft.com/office/drawing/2014/main" id="{CDAEF1F6-E619-5E46-8BC3-8F412980D4CA}"/>
              </a:ext>
            </a:extLst>
          </p:cNvPr>
          <p:cNvSpPr txBox="1"/>
          <p:nvPr/>
        </p:nvSpPr>
        <p:spPr>
          <a:xfrm>
            <a:off x="1805743" y="4805253"/>
            <a:ext cx="1524535"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4</a:t>
            </a:r>
          </a:p>
        </p:txBody>
      </p:sp>
      <p:sp>
        <p:nvSpPr>
          <p:cNvPr id="28" name="TextBox 68">
            <a:extLst>
              <a:ext uri="{FF2B5EF4-FFF2-40B4-BE49-F238E27FC236}">
                <a16:creationId xmlns:a16="http://schemas.microsoft.com/office/drawing/2014/main" id="{C05B67F6-89D2-824A-85D3-220B26121709}"/>
              </a:ext>
            </a:extLst>
          </p:cNvPr>
          <p:cNvSpPr txBox="1"/>
          <p:nvPr/>
        </p:nvSpPr>
        <p:spPr>
          <a:xfrm>
            <a:off x="3330280" y="4505681"/>
            <a:ext cx="1526732"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6</a:t>
            </a:r>
          </a:p>
        </p:txBody>
      </p:sp>
      <p:cxnSp>
        <p:nvCxnSpPr>
          <p:cNvPr id="31" name="Straight Connector 51">
            <a:extLst>
              <a:ext uri="{FF2B5EF4-FFF2-40B4-BE49-F238E27FC236}">
                <a16:creationId xmlns:a16="http://schemas.microsoft.com/office/drawing/2014/main" id="{8CC7A90E-02D0-C648-A827-E5A377398F23}"/>
              </a:ext>
            </a:extLst>
          </p:cNvPr>
          <p:cNvCxnSpPr>
            <a:cxnSpLocks/>
          </p:cNvCxnSpPr>
          <p:nvPr/>
        </p:nvCxnSpPr>
        <p:spPr bwMode="auto">
          <a:xfrm>
            <a:off x="5340350"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8" name="TextBox 68">
            <a:extLst>
              <a:ext uri="{FF2B5EF4-FFF2-40B4-BE49-F238E27FC236}">
                <a16:creationId xmlns:a16="http://schemas.microsoft.com/office/drawing/2014/main" id="{C6896463-E768-FB4A-9011-1CD87662AC33}"/>
              </a:ext>
            </a:extLst>
          </p:cNvPr>
          <p:cNvSpPr txBox="1"/>
          <p:nvPr/>
        </p:nvSpPr>
        <p:spPr>
          <a:xfrm>
            <a:off x="5334000" y="5756041"/>
            <a:ext cx="3997325" cy="153888"/>
          </a:xfrm>
          <a:prstGeom prst="rect">
            <a:avLst/>
          </a:prstGeom>
          <a:noFill/>
        </p:spPr>
        <p:txBody>
          <a:bodyPr wrap="square" lIns="0" tIns="0" rIns="0" bIns="0" rtlCol="0" anchor="ctr">
            <a:spAutoFit/>
          </a:bodyPr>
          <a:lstStyle/>
          <a:p>
            <a:pPr algn="ctr">
              <a:defRPr/>
            </a:pPr>
            <a:r>
              <a:rPr lang="fr-CH" sz="1000" b="1" dirty="0">
                <a:solidFill>
                  <a:srgbClr val="565655"/>
                </a:solidFill>
              </a:rPr>
              <a:t>Hémorragies fatales</a:t>
            </a:r>
            <a:r>
              <a:rPr lang="fr-CH" sz="1000" b="1" baseline="30000" dirty="0">
                <a:solidFill>
                  <a:srgbClr val="565655"/>
                </a:solidFill>
              </a:rPr>
              <a:t>#</a:t>
            </a:r>
          </a:p>
        </p:txBody>
      </p:sp>
      <p:sp>
        <p:nvSpPr>
          <p:cNvPr id="39" name="Rechteck 38">
            <a:extLst>
              <a:ext uri="{FF2B5EF4-FFF2-40B4-BE49-F238E27FC236}">
                <a16:creationId xmlns:a16="http://schemas.microsoft.com/office/drawing/2014/main" id="{5EA53355-8E3D-E44D-8658-202A338208CC}"/>
              </a:ext>
            </a:extLst>
          </p:cNvPr>
          <p:cNvSpPr/>
          <p:nvPr/>
        </p:nvSpPr>
        <p:spPr bwMode="auto">
          <a:xfrm>
            <a:off x="5791200" y="5541817"/>
            <a:ext cx="1536781" cy="82695"/>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40" name="Rechteck 39">
            <a:extLst>
              <a:ext uri="{FF2B5EF4-FFF2-40B4-BE49-F238E27FC236}">
                <a16:creationId xmlns:a16="http://schemas.microsoft.com/office/drawing/2014/main" id="{6D0911E9-A8D6-C245-9155-29A88414E099}"/>
              </a:ext>
            </a:extLst>
          </p:cNvPr>
          <p:cNvSpPr/>
          <p:nvPr/>
        </p:nvSpPr>
        <p:spPr bwMode="auto">
          <a:xfrm>
            <a:off x="7321927" y="5541817"/>
            <a:ext cx="1544185" cy="82695"/>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42" name="TextBox 68">
            <a:extLst>
              <a:ext uri="{FF2B5EF4-FFF2-40B4-BE49-F238E27FC236}">
                <a16:creationId xmlns:a16="http://schemas.microsoft.com/office/drawing/2014/main" id="{EEDE20DD-45B5-6D4D-AAD3-7C0F404B68B9}"/>
              </a:ext>
            </a:extLst>
          </p:cNvPr>
          <p:cNvSpPr txBox="1"/>
          <p:nvPr/>
        </p:nvSpPr>
        <p:spPr>
          <a:xfrm>
            <a:off x="7327982" y="5351752"/>
            <a:ext cx="1526732"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0.5</a:t>
            </a:r>
          </a:p>
        </p:txBody>
      </p:sp>
      <p:sp>
        <p:nvSpPr>
          <p:cNvPr id="43" name="TextBox 68">
            <a:extLst>
              <a:ext uri="{FF2B5EF4-FFF2-40B4-BE49-F238E27FC236}">
                <a16:creationId xmlns:a16="http://schemas.microsoft.com/office/drawing/2014/main" id="{CDD75AF1-54CF-ED46-BE8E-85C296F8529B}"/>
              </a:ext>
            </a:extLst>
          </p:cNvPr>
          <p:cNvSpPr txBox="1"/>
          <p:nvPr/>
        </p:nvSpPr>
        <p:spPr>
          <a:xfrm>
            <a:off x="5791200" y="5351752"/>
            <a:ext cx="1526732"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0.5</a:t>
            </a:r>
          </a:p>
        </p:txBody>
      </p:sp>
      <p:cxnSp>
        <p:nvCxnSpPr>
          <p:cNvPr id="44" name="Straight Connector 52">
            <a:extLst>
              <a:ext uri="{FF2B5EF4-FFF2-40B4-BE49-F238E27FC236}">
                <a16:creationId xmlns:a16="http://schemas.microsoft.com/office/drawing/2014/main" id="{464B81AE-B148-3249-ADA7-F20B48D2E343}"/>
              </a:ext>
            </a:extLst>
          </p:cNvPr>
          <p:cNvCxnSpPr>
            <a:cxnSpLocks/>
          </p:cNvCxnSpPr>
          <p:nvPr/>
        </p:nvCxnSpPr>
        <p:spPr bwMode="auto">
          <a:xfrm>
            <a:off x="1297396" y="3313340"/>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5" name="TextBox 62">
            <a:extLst>
              <a:ext uri="{FF2B5EF4-FFF2-40B4-BE49-F238E27FC236}">
                <a16:creationId xmlns:a16="http://schemas.microsoft.com/office/drawing/2014/main" id="{1F78B68D-1D59-734D-9DB9-25C3578B42C1}"/>
              </a:ext>
            </a:extLst>
          </p:cNvPr>
          <p:cNvSpPr txBox="1"/>
          <p:nvPr/>
        </p:nvSpPr>
        <p:spPr>
          <a:xfrm>
            <a:off x="919640" y="3233352"/>
            <a:ext cx="319572" cy="153888"/>
          </a:xfrm>
          <a:prstGeom prst="rect">
            <a:avLst/>
          </a:prstGeom>
          <a:noFill/>
        </p:spPr>
        <p:txBody>
          <a:bodyPr wrap="square" lIns="0" tIns="0" rIns="0" bIns="0" rtlCol="0" anchor="ctr">
            <a:spAutoFit/>
          </a:bodyPr>
          <a:lstStyle/>
          <a:p>
            <a:pPr algn="r" defTabSz="1219170">
              <a:defRPr/>
            </a:pPr>
            <a:r>
              <a:rPr lang="fr-CH" sz="1000" dirty="0">
                <a:solidFill>
                  <a:schemeClr val="tx1">
                    <a:lumMod val="65000"/>
                    <a:lumOff val="35000"/>
                  </a:schemeClr>
                </a:solidFill>
                <a:latin typeface="Arial"/>
              </a:rPr>
              <a:t>15</a:t>
            </a:r>
          </a:p>
        </p:txBody>
      </p:sp>
      <p:sp>
        <p:nvSpPr>
          <p:cNvPr id="46" name="TextBox 68">
            <a:extLst>
              <a:ext uri="{FF2B5EF4-FFF2-40B4-BE49-F238E27FC236}">
                <a16:creationId xmlns:a16="http://schemas.microsoft.com/office/drawing/2014/main" id="{DEC6FD72-BE9C-4447-A4A4-211740BD8D2B}"/>
              </a:ext>
            </a:extLst>
          </p:cNvPr>
          <p:cNvSpPr txBox="1"/>
          <p:nvPr/>
        </p:nvSpPr>
        <p:spPr>
          <a:xfrm>
            <a:off x="1724200" y="2464936"/>
            <a:ext cx="1148382" cy="153888"/>
          </a:xfrm>
          <a:prstGeom prst="rect">
            <a:avLst/>
          </a:prstGeom>
          <a:noFill/>
        </p:spPr>
        <p:txBody>
          <a:bodyPr wrap="square" lIns="0" tIns="0" rIns="0" bIns="0" rtlCol="0" anchor="ctr">
            <a:spAutoFit/>
          </a:bodyPr>
          <a:lstStyle/>
          <a:p>
            <a:pPr>
              <a:defRPr/>
            </a:pPr>
            <a:r>
              <a:rPr lang="fr-CH" sz="1000" dirty="0">
                <a:solidFill>
                  <a:schemeClr val="tx1">
                    <a:lumMod val="65000"/>
                    <a:lumOff val="35000"/>
                  </a:schemeClr>
                </a:solidFill>
              </a:rPr>
              <a:t>Daltéparine (n=203)</a:t>
            </a:r>
            <a:endParaRPr lang="fr-CH" sz="1000" dirty="0">
              <a:solidFill>
                <a:schemeClr val="tx1">
                  <a:lumMod val="65000"/>
                  <a:lumOff val="35000"/>
                </a:schemeClr>
              </a:solidFill>
              <a:latin typeface="Arial"/>
            </a:endParaRPr>
          </a:p>
        </p:txBody>
      </p:sp>
      <p:sp>
        <p:nvSpPr>
          <p:cNvPr id="47" name="Rechteck 46">
            <a:extLst>
              <a:ext uri="{FF2B5EF4-FFF2-40B4-BE49-F238E27FC236}">
                <a16:creationId xmlns:a16="http://schemas.microsoft.com/office/drawing/2014/main" id="{1640E0A4-7FE0-3A4A-B573-8B00EF578D1F}"/>
              </a:ext>
            </a:extLst>
          </p:cNvPr>
          <p:cNvSpPr/>
          <p:nvPr/>
        </p:nvSpPr>
        <p:spPr bwMode="auto">
          <a:xfrm>
            <a:off x="1531420" y="2487228"/>
            <a:ext cx="109057" cy="109057"/>
          </a:xfrm>
          <a:prstGeom prst="rect">
            <a:avLst/>
          </a:prstGeom>
          <a:solidFill>
            <a:schemeClr val="tx1">
              <a:lumMod val="75000"/>
              <a:lumOff val="2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48" name="TextBox 68">
            <a:extLst>
              <a:ext uri="{FF2B5EF4-FFF2-40B4-BE49-F238E27FC236}">
                <a16:creationId xmlns:a16="http://schemas.microsoft.com/office/drawing/2014/main" id="{8DDB0DA0-AD99-9446-8C28-AFD537951D9A}"/>
              </a:ext>
            </a:extLst>
          </p:cNvPr>
          <p:cNvSpPr txBox="1"/>
          <p:nvPr/>
        </p:nvSpPr>
        <p:spPr>
          <a:xfrm>
            <a:off x="3127215" y="2464936"/>
            <a:ext cx="1602821" cy="153888"/>
          </a:xfrm>
          <a:prstGeom prst="rect">
            <a:avLst/>
          </a:prstGeom>
          <a:noFill/>
        </p:spPr>
        <p:txBody>
          <a:bodyPr wrap="square" lIns="0" tIns="0" rIns="0" bIns="0" rtlCol="0" anchor="ctr">
            <a:spAutoFit/>
          </a:bodyPr>
          <a:lstStyle/>
          <a:p>
            <a:pPr>
              <a:defRPr/>
            </a:pPr>
            <a:r>
              <a:rPr lang="fr-CH" sz="1000" dirty="0">
                <a:solidFill>
                  <a:schemeClr val="tx1">
                    <a:lumMod val="65000"/>
                    <a:lumOff val="35000"/>
                  </a:schemeClr>
                </a:solidFill>
              </a:rPr>
              <a:t>Rivaroxaban (n=203)</a:t>
            </a:r>
            <a:endParaRPr lang="fr-CH" sz="1000" dirty="0">
              <a:solidFill>
                <a:schemeClr val="tx1">
                  <a:lumMod val="65000"/>
                  <a:lumOff val="35000"/>
                </a:schemeClr>
              </a:solidFill>
              <a:latin typeface="Arial"/>
            </a:endParaRPr>
          </a:p>
        </p:txBody>
      </p:sp>
      <p:sp>
        <p:nvSpPr>
          <p:cNvPr id="49" name="Rechteck 48">
            <a:extLst>
              <a:ext uri="{FF2B5EF4-FFF2-40B4-BE49-F238E27FC236}">
                <a16:creationId xmlns:a16="http://schemas.microsoft.com/office/drawing/2014/main" id="{1C114EC5-3B7B-7D4D-8F9B-B859FCC7C16B}"/>
              </a:ext>
            </a:extLst>
          </p:cNvPr>
          <p:cNvSpPr/>
          <p:nvPr/>
        </p:nvSpPr>
        <p:spPr bwMode="auto">
          <a:xfrm>
            <a:off x="2934436" y="2487228"/>
            <a:ext cx="109057" cy="10905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34" name="Inhaltsplatzhalter 2">
            <a:extLst>
              <a:ext uri="{FF2B5EF4-FFF2-40B4-BE49-F238E27FC236}">
                <a16:creationId xmlns:a16="http://schemas.microsoft.com/office/drawing/2014/main" id="{695713D9-D6E7-4E79-B038-A59560F565FE}"/>
              </a:ext>
            </a:extLst>
          </p:cNvPr>
          <p:cNvSpPr txBox="1">
            <a:spLocks/>
          </p:cNvSpPr>
          <p:nvPr/>
        </p:nvSpPr>
        <p:spPr>
          <a:xfrm>
            <a:off x="803276" y="1376363"/>
            <a:ext cx="10896200" cy="525105"/>
          </a:xfrm>
          <a:prstGeom prst="rect">
            <a:avLst/>
          </a:prstGeom>
        </p:spPr>
        <p:txBody>
          <a:bodyPr lIns="0" tIns="0" rIns="0" bIns="0"/>
          <a:lst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a:lstStyle>
          <a:p>
            <a:pPr marL="0" indent="0">
              <a:buNone/>
            </a:pPr>
            <a:r>
              <a:rPr lang="fr-CH"/>
              <a:t>Faible taux d’hémorragies sévères dans les deux bras et taux comparable d’hémorragies fatales</a:t>
            </a:r>
            <a:endParaRPr lang="fr-CH" dirty="0"/>
          </a:p>
        </p:txBody>
      </p:sp>
    </p:spTree>
    <p:extLst>
      <p:ext uri="{BB962C8B-B14F-4D97-AF65-F5344CB8AC3E}">
        <p14:creationId xmlns:p14="http://schemas.microsoft.com/office/powerpoint/2010/main" val="2576578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86568-D83D-4707-872E-9BC2075F9C2B}"/>
              </a:ext>
            </a:extLst>
          </p:cNvPr>
          <p:cNvSpPr>
            <a:spLocks noGrp="1"/>
          </p:cNvSpPr>
          <p:nvPr>
            <p:ph type="title"/>
          </p:nvPr>
        </p:nvSpPr>
        <p:spPr>
          <a:xfrm>
            <a:off x="816001" y="148994"/>
            <a:ext cx="11041567" cy="861774"/>
          </a:xfrm>
        </p:spPr>
        <p:txBody>
          <a:bodyPr/>
          <a:lstStyle/>
          <a:p>
            <a:r>
              <a:rPr lang="fr-CH" sz="2800" dirty="0"/>
              <a:t>COSIMO: </a:t>
            </a:r>
            <a:r>
              <a:rPr lang="fr-CH" sz="2800"/>
              <a:t>Étude non interventionnelle de phase IV sur la satisfaction de patients avec TEV et tumeur active concernant leur traitement</a:t>
            </a:r>
            <a:endParaRPr lang="fr-CH" sz="2800" dirty="0"/>
          </a:p>
        </p:txBody>
      </p:sp>
      <p:sp>
        <p:nvSpPr>
          <p:cNvPr id="10" name="Content Placeholder 9">
            <a:extLst>
              <a:ext uri="{FF2B5EF4-FFF2-40B4-BE49-F238E27FC236}">
                <a16:creationId xmlns:a16="http://schemas.microsoft.com/office/drawing/2014/main" id="{44D79D17-2E4B-4142-B16B-9BCD1F288702}"/>
              </a:ext>
            </a:extLst>
          </p:cNvPr>
          <p:cNvSpPr>
            <a:spLocks noGrp="1"/>
          </p:cNvSpPr>
          <p:nvPr>
            <p:ph sz="quarter" idx="10"/>
          </p:nvPr>
        </p:nvSpPr>
        <p:spPr>
          <a:xfrm>
            <a:off x="814918" y="1412875"/>
            <a:ext cx="11042649" cy="603495"/>
          </a:xfrm>
        </p:spPr>
        <p:txBody>
          <a:bodyPr/>
          <a:lstStyle/>
          <a:p>
            <a:pPr marL="0" indent="0">
              <a:buNone/>
            </a:pPr>
            <a:r>
              <a:rPr lang="fr-CH" sz="1600" dirty="0"/>
              <a:t>Le bénéfice attendu des patients sous anticoagulation orale peut s'exprimer par la détermination à parcourir 192 km supplémentaires pour se rendre chez le médecin traitant afin d'éviter une injection.</a:t>
            </a:r>
            <a:endParaRPr lang="fr-CH" sz="1600" kern="1200" dirty="0">
              <a:solidFill>
                <a:srgbClr val="000000">
                  <a:lumMod val="65000"/>
                  <a:lumOff val="35000"/>
                </a:srgbClr>
              </a:solidFill>
              <a:latin typeface="Arial" charset="0"/>
            </a:endParaRPr>
          </a:p>
        </p:txBody>
      </p:sp>
      <p:sp>
        <p:nvSpPr>
          <p:cNvPr id="7" name="TextBox 6">
            <a:extLst>
              <a:ext uri="{FF2B5EF4-FFF2-40B4-BE49-F238E27FC236}">
                <a16:creationId xmlns:a16="http://schemas.microsoft.com/office/drawing/2014/main" id="{CDB1E2CD-CAB3-43BC-B4C0-A9A4BE67F8D8}"/>
              </a:ext>
            </a:extLst>
          </p:cNvPr>
          <p:cNvSpPr txBox="1"/>
          <p:nvPr/>
        </p:nvSpPr>
        <p:spPr>
          <a:xfrm>
            <a:off x="803275" y="6247893"/>
            <a:ext cx="11032068" cy="553998"/>
          </a:xfrm>
          <a:prstGeom prst="rect">
            <a:avLst/>
          </a:prstGeom>
          <a:noFill/>
        </p:spPr>
        <p:txBody>
          <a:bodyPr wrap="square" lIns="0" tIns="0" rIns="0" bIns="0" rtlCol="0" anchor="b" anchorCtr="0">
            <a:spAutoFit/>
          </a:bodyPr>
          <a:lstStyle/>
          <a:p>
            <a:pPr defTabSz="1219170" fontAlgn="base">
              <a:spcBef>
                <a:spcPct val="50000"/>
              </a:spcBef>
              <a:spcAft>
                <a:spcPct val="0"/>
              </a:spcAft>
              <a:defRPr/>
            </a:pPr>
            <a:r>
              <a:rPr lang="fr-CH" sz="900" dirty="0">
                <a:solidFill>
                  <a:srgbClr val="000000">
                    <a:lumMod val="65000"/>
                    <a:lumOff val="35000"/>
                  </a:srgbClr>
                </a:solidFill>
                <a:latin typeface="Arial" charset="0"/>
              </a:rPr>
              <a:t>Le temps médian entre le diagnostic du premier épisode de CAT et la mise en œuvre de la DCE (méthode des choix discrets) s’élevait à 150 jours (IQR 88–229)</a:t>
            </a:r>
            <a:br>
              <a:rPr dirty="0"/>
            </a:br>
            <a:r>
              <a:rPr lang="fr-CH" sz="900" dirty="0">
                <a:solidFill>
                  <a:srgbClr val="000000">
                    <a:lumMod val="65000"/>
                    <a:lumOff val="35000"/>
                  </a:srgbClr>
                </a:solidFill>
                <a:latin typeface="Arial" charset="0"/>
              </a:rPr>
              <a:t>CAT = Cancer Associated Thrombosis, DCE = Discrete </a:t>
            </a:r>
            <a:r>
              <a:rPr lang="fr-CH" sz="900" dirty="0" err="1">
                <a:solidFill>
                  <a:srgbClr val="000000">
                    <a:lumMod val="65000"/>
                    <a:lumOff val="35000"/>
                  </a:srgbClr>
                </a:solidFill>
                <a:latin typeface="Arial" charset="0"/>
              </a:rPr>
              <a:t>Choice</a:t>
            </a:r>
            <a:r>
              <a:rPr lang="fr-CH" sz="900" dirty="0">
                <a:solidFill>
                  <a:srgbClr val="000000">
                    <a:lumMod val="65000"/>
                    <a:lumOff val="35000"/>
                  </a:srgbClr>
                </a:solidFill>
                <a:latin typeface="Arial" charset="0"/>
              </a:rPr>
              <a:t> </a:t>
            </a:r>
            <a:r>
              <a:rPr lang="fr-CH" sz="900" dirty="0" err="1">
                <a:solidFill>
                  <a:srgbClr val="000000">
                    <a:lumMod val="65000"/>
                    <a:lumOff val="35000"/>
                  </a:srgbClr>
                </a:solidFill>
                <a:latin typeface="Arial" charset="0"/>
              </a:rPr>
              <a:t>Experiment</a:t>
            </a:r>
            <a:r>
              <a:rPr lang="fr-CH" sz="900" dirty="0">
                <a:solidFill>
                  <a:srgbClr val="000000">
                    <a:lumMod val="65000"/>
                    <a:lumOff val="35000"/>
                  </a:srgbClr>
                </a:solidFill>
                <a:latin typeface="Arial" charset="0"/>
              </a:rPr>
              <a:t>, INR = international </a:t>
            </a:r>
            <a:r>
              <a:rPr lang="fr-CH" sz="900" dirty="0" err="1">
                <a:solidFill>
                  <a:srgbClr val="000000">
                    <a:lumMod val="65000"/>
                    <a:lumOff val="35000"/>
                  </a:srgbClr>
                </a:solidFill>
                <a:latin typeface="Arial" charset="0"/>
              </a:rPr>
              <a:t>normalized</a:t>
            </a:r>
            <a:r>
              <a:rPr lang="fr-CH" sz="900" dirty="0">
                <a:solidFill>
                  <a:srgbClr val="000000">
                    <a:lumMod val="65000"/>
                    <a:lumOff val="35000"/>
                  </a:srgbClr>
                </a:solidFill>
                <a:latin typeface="Arial" charset="0"/>
              </a:rPr>
              <a:t> ratio; IQR, interquartile range</a:t>
            </a:r>
            <a:br>
              <a:rPr dirty="0"/>
            </a:br>
            <a:r>
              <a:rPr lang="fr-CH" sz="900" dirty="0">
                <a:solidFill>
                  <a:srgbClr val="000000">
                    <a:lumMod val="65000"/>
                    <a:lumOff val="35000"/>
                  </a:srgbClr>
                </a:solidFill>
              </a:rPr>
              <a:t>Picker N </a:t>
            </a:r>
            <a:r>
              <a:rPr lang="fr-CH" sz="900" i="1" dirty="0">
                <a:solidFill>
                  <a:srgbClr val="000000">
                    <a:lumMod val="65000"/>
                    <a:lumOff val="35000"/>
                  </a:srgbClr>
                </a:solidFill>
              </a:rPr>
              <a:t>et al,</a:t>
            </a:r>
            <a:r>
              <a:rPr lang="fr-CH" dirty="0"/>
              <a:t> </a:t>
            </a:r>
            <a:r>
              <a:rPr lang="fr-CH" sz="900" i="1" dirty="0">
                <a:solidFill>
                  <a:srgbClr val="000000">
                    <a:lumMod val="65000"/>
                    <a:lumOff val="35000"/>
                  </a:srgbClr>
                </a:solidFill>
              </a:rPr>
              <a:t>Thromb Haemost </a:t>
            </a:r>
            <a:r>
              <a:rPr lang="fr-CH" sz="900" dirty="0">
                <a:solidFill>
                  <a:srgbClr val="000000">
                    <a:lumMod val="65000"/>
                    <a:lumOff val="35000"/>
                  </a:srgbClr>
                </a:solidFill>
              </a:rPr>
              <a:t>2021;121:206–215</a:t>
            </a:r>
            <a:endParaRPr lang="fr-CH" sz="900" dirty="0">
              <a:solidFill>
                <a:srgbClr val="000000">
                  <a:lumMod val="65000"/>
                  <a:lumOff val="35000"/>
                </a:srgbClr>
              </a:solidFill>
              <a:latin typeface="Arial" charset="0"/>
            </a:endParaRPr>
          </a:p>
        </p:txBody>
      </p:sp>
      <p:pic>
        <p:nvPicPr>
          <p:cNvPr id="9" name="Grafik 8" descr="Ein Bild, das Person, drinnen, Wand, Kleidung enthält.&#10;&#10;Automatisch generierte Beschreibung">
            <a:extLst>
              <a:ext uri="{FF2B5EF4-FFF2-40B4-BE49-F238E27FC236}">
                <a16:creationId xmlns:a16="http://schemas.microsoft.com/office/drawing/2014/main" id="{E72DD943-B636-FD48-B671-9B7B0CE6F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grpSp>
        <p:nvGrpSpPr>
          <p:cNvPr id="144" name="Gruppieren 143">
            <a:extLst>
              <a:ext uri="{FF2B5EF4-FFF2-40B4-BE49-F238E27FC236}">
                <a16:creationId xmlns:a16="http://schemas.microsoft.com/office/drawing/2014/main" id="{FD0960B5-8C0D-0A4B-AB98-43B91D05E170}"/>
              </a:ext>
            </a:extLst>
          </p:cNvPr>
          <p:cNvGrpSpPr/>
          <p:nvPr/>
        </p:nvGrpSpPr>
        <p:grpSpPr>
          <a:xfrm>
            <a:off x="803275" y="2365143"/>
            <a:ext cx="9866297" cy="3821803"/>
            <a:chOff x="803275" y="2365143"/>
            <a:chExt cx="9866297" cy="3821803"/>
          </a:xfrm>
        </p:grpSpPr>
        <p:cxnSp>
          <p:nvCxnSpPr>
            <p:cNvPr id="128" name="Straight Connector 51">
              <a:extLst>
                <a:ext uri="{FF2B5EF4-FFF2-40B4-BE49-F238E27FC236}">
                  <a16:creationId xmlns:a16="http://schemas.microsoft.com/office/drawing/2014/main" id="{1410097A-E86F-634F-B3AF-1E9245446FB6}"/>
                </a:ext>
              </a:extLst>
            </p:cNvPr>
            <p:cNvCxnSpPr>
              <a:cxnSpLocks/>
            </p:cNvCxnSpPr>
            <p:nvPr/>
          </p:nvCxnSpPr>
          <p:spPr bwMode="auto">
            <a:xfrm>
              <a:off x="2190309" y="2536877"/>
              <a:ext cx="0" cy="877375"/>
            </a:xfrm>
            <a:prstGeom prst="line">
              <a:avLst/>
            </a:prstGeom>
            <a:noFill/>
            <a:ln w="12700" cap="flat" cmpd="sng" algn="ctr">
              <a:solidFill>
                <a:schemeClr val="bg1">
                  <a:lumMod val="85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0" name="Straight Connector 51">
              <a:extLst>
                <a:ext uri="{FF2B5EF4-FFF2-40B4-BE49-F238E27FC236}">
                  <a16:creationId xmlns:a16="http://schemas.microsoft.com/office/drawing/2014/main" id="{5F477269-3D91-CF48-9D7B-4DF403AF5233}"/>
                </a:ext>
              </a:extLst>
            </p:cNvPr>
            <p:cNvCxnSpPr>
              <a:cxnSpLocks/>
            </p:cNvCxnSpPr>
            <p:nvPr/>
          </p:nvCxnSpPr>
          <p:spPr bwMode="auto">
            <a:xfrm>
              <a:off x="3962400" y="2536877"/>
              <a:ext cx="0" cy="656149"/>
            </a:xfrm>
            <a:prstGeom prst="line">
              <a:avLst/>
            </a:prstGeom>
            <a:noFill/>
            <a:ln w="12700" cap="flat" cmpd="sng" algn="ctr">
              <a:solidFill>
                <a:schemeClr val="bg1">
                  <a:lumMod val="85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2" name="Straight Connector 51">
              <a:extLst>
                <a:ext uri="{FF2B5EF4-FFF2-40B4-BE49-F238E27FC236}">
                  <a16:creationId xmlns:a16="http://schemas.microsoft.com/office/drawing/2014/main" id="{84FD46F5-BA9D-FC43-9457-BF13845AEEBE}"/>
                </a:ext>
              </a:extLst>
            </p:cNvPr>
            <p:cNvCxnSpPr>
              <a:cxnSpLocks/>
              <a:stCxn id="124" idx="2"/>
              <a:endCxn id="60" idx="0"/>
            </p:cNvCxnSpPr>
            <p:nvPr/>
          </p:nvCxnSpPr>
          <p:spPr bwMode="auto">
            <a:xfrm flipH="1">
              <a:off x="5684652" y="2510225"/>
              <a:ext cx="4515" cy="253600"/>
            </a:xfrm>
            <a:prstGeom prst="line">
              <a:avLst/>
            </a:prstGeom>
            <a:noFill/>
            <a:ln w="12700" cap="flat" cmpd="sng" algn="ctr">
              <a:solidFill>
                <a:schemeClr val="bg1">
                  <a:lumMod val="85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8" name="Straight Connector 51">
              <a:extLst>
                <a:ext uri="{FF2B5EF4-FFF2-40B4-BE49-F238E27FC236}">
                  <a16:creationId xmlns:a16="http://schemas.microsoft.com/office/drawing/2014/main" id="{E133591E-AF72-3F4B-B800-1F4FEE114B25}"/>
                </a:ext>
              </a:extLst>
            </p:cNvPr>
            <p:cNvCxnSpPr>
              <a:cxnSpLocks/>
            </p:cNvCxnSpPr>
            <p:nvPr/>
          </p:nvCxnSpPr>
          <p:spPr bwMode="auto">
            <a:xfrm>
              <a:off x="7381168" y="2510225"/>
              <a:ext cx="0" cy="151859"/>
            </a:xfrm>
            <a:prstGeom prst="line">
              <a:avLst/>
            </a:prstGeom>
            <a:noFill/>
            <a:ln w="12700" cap="flat" cmpd="sng" algn="ctr">
              <a:solidFill>
                <a:schemeClr val="bg1">
                  <a:lumMod val="85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0" name="Rechteck 49">
              <a:extLst>
                <a:ext uri="{FF2B5EF4-FFF2-40B4-BE49-F238E27FC236}">
                  <a16:creationId xmlns:a16="http://schemas.microsoft.com/office/drawing/2014/main" id="{B54C501D-3BE1-C04D-848F-3947174B04DB}"/>
                </a:ext>
              </a:extLst>
            </p:cNvPr>
            <p:cNvSpPr/>
            <p:nvPr/>
          </p:nvSpPr>
          <p:spPr bwMode="auto">
            <a:xfrm>
              <a:off x="1343025" y="3355092"/>
              <a:ext cx="1728000" cy="2269420"/>
            </a:xfrm>
            <a:prstGeom prst="rect">
              <a:avLst/>
            </a:prstGeom>
            <a:solidFill>
              <a:schemeClr val="accent2"/>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59" name="Rechteck 58">
              <a:extLst>
                <a:ext uri="{FF2B5EF4-FFF2-40B4-BE49-F238E27FC236}">
                  <a16:creationId xmlns:a16="http://schemas.microsoft.com/office/drawing/2014/main" id="{94910CF7-61F6-4F4D-A51F-0116D25D100B}"/>
                </a:ext>
              </a:extLst>
            </p:cNvPr>
            <p:cNvSpPr/>
            <p:nvPr/>
          </p:nvSpPr>
          <p:spPr bwMode="auto">
            <a:xfrm>
              <a:off x="3096126" y="2983832"/>
              <a:ext cx="1728000" cy="364385"/>
            </a:xfrm>
            <a:prstGeom prst="rect">
              <a:avLst/>
            </a:prstGeom>
            <a:solidFill>
              <a:schemeClr val="accent2"/>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60" name="Rechteck 59">
              <a:extLst>
                <a:ext uri="{FF2B5EF4-FFF2-40B4-BE49-F238E27FC236}">
                  <a16:creationId xmlns:a16="http://schemas.microsoft.com/office/drawing/2014/main" id="{BAC396F5-BF89-8F4A-AEAB-4677018BAE9B}"/>
                </a:ext>
              </a:extLst>
            </p:cNvPr>
            <p:cNvSpPr/>
            <p:nvPr/>
          </p:nvSpPr>
          <p:spPr bwMode="auto">
            <a:xfrm>
              <a:off x="4820652" y="2763825"/>
              <a:ext cx="1728000" cy="226882"/>
            </a:xfrm>
            <a:prstGeom prst="rect">
              <a:avLst/>
            </a:prstGeom>
            <a:solidFill>
              <a:schemeClr val="accent2"/>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61" name="Rechteck 60">
              <a:extLst>
                <a:ext uri="{FF2B5EF4-FFF2-40B4-BE49-F238E27FC236}">
                  <a16:creationId xmlns:a16="http://schemas.microsoft.com/office/drawing/2014/main" id="{246141AB-8D13-8847-A5F6-D38E87F964D2}"/>
                </a:ext>
              </a:extLst>
            </p:cNvPr>
            <p:cNvSpPr/>
            <p:nvPr/>
          </p:nvSpPr>
          <p:spPr bwMode="auto">
            <a:xfrm>
              <a:off x="6552628" y="2572825"/>
              <a:ext cx="1728000" cy="197876"/>
            </a:xfrm>
            <a:prstGeom prst="rect">
              <a:avLst/>
            </a:prstGeom>
            <a:solidFill>
              <a:schemeClr val="accent2"/>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62" name="Rechteck 61">
              <a:extLst>
                <a:ext uri="{FF2B5EF4-FFF2-40B4-BE49-F238E27FC236}">
                  <a16:creationId xmlns:a16="http://schemas.microsoft.com/office/drawing/2014/main" id="{D0D80942-A0D1-504F-93B7-B5C9051FA470}"/>
                </a:ext>
              </a:extLst>
            </p:cNvPr>
            <p:cNvSpPr/>
            <p:nvPr/>
          </p:nvSpPr>
          <p:spPr bwMode="auto">
            <a:xfrm>
              <a:off x="8284028" y="2537021"/>
              <a:ext cx="1728000" cy="36000"/>
            </a:xfrm>
            <a:prstGeom prst="rect">
              <a:avLst/>
            </a:prstGeom>
            <a:solidFill>
              <a:schemeClr val="accent2"/>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12" name="Textfeld 11">
              <a:extLst>
                <a:ext uri="{FF2B5EF4-FFF2-40B4-BE49-F238E27FC236}">
                  <a16:creationId xmlns:a16="http://schemas.microsoft.com/office/drawing/2014/main" id="{2A142974-F20B-314A-91D0-49E3E81CCD33}"/>
                </a:ext>
              </a:extLst>
            </p:cNvPr>
            <p:cNvSpPr txBox="1"/>
            <p:nvPr/>
          </p:nvSpPr>
          <p:spPr>
            <a:xfrm>
              <a:off x="1343025" y="5300256"/>
              <a:ext cx="864000" cy="276999"/>
            </a:xfrm>
            <a:prstGeom prst="rect">
              <a:avLst/>
            </a:prstGeom>
            <a:noFill/>
          </p:spPr>
          <p:txBody>
            <a:bodyPr wrap="square" lIns="0" tIns="0" rIns="0" bIns="0" rtlCol="0" anchor="ctr">
              <a:spAutoFit/>
            </a:bodyPr>
            <a:lstStyle/>
            <a:p>
              <a:pPr lvl="0" algn="ctr" defTabSz="1219079" fontAlgn="base">
                <a:spcBef>
                  <a:spcPct val="50000"/>
                </a:spcBef>
                <a:spcAft>
                  <a:spcPct val="0"/>
                </a:spcAft>
                <a:defRPr/>
              </a:pPr>
              <a:r>
                <a:rPr lang="fr-CH" sz="900" dirty="0">
                  <a:solidFill>
                    <a:srgbClr val="000000">
                      <a:lumMod val="65000"/>
                      <a:lumOff val="35000"/>
                    </a:srgbClr>
                  </a:solidFill>
                </a:rPr>
                <a:t>(référence)</a:t>
              </a:r>
              <a:br/>
              <a:r>
                <a:rPr lang="fr-CH" sz="900" dirty="0">
                  <a:solidFill>
                    <a:srgbClr val="000000">
                      <a:lumMod val="65000"/>
                      <a:lumOff val="35000"/>
                    </a:srgbClr>
                  </a:solidFill>
                </a:rPr>
                <a:t>0.000</a:t>
              </a:r>
            </a:p>
          </p:txBody>
        </p:sp>
        <p:cxnSp>
          <p:nvCxnSpPr>
            <p:cNvPr id="13" name="Straight Connector 48">
              <a:extLst>
                <a:ext uri="{FF2B5EF4-FFF2-40B4-BE49-F238E27FC236}">
                  <a16:creationId xmlns:a16="http://schemas.microsoft.com/office/drawing/2014/main" id="{9AEC0D05-7790-1648-8549-248C8C84F1CD}"/>
                </a:ext>
              </a:extLst>
            </p:cNvPr>
            <p:cNvCxnSpPr>
              <a:cxnSpLocks/>
            </p:cNvCxnSpPr>
            <p:nvPr/>
          </p:nvCxnSpPr>
          <p:spPr bwMode="auto">
            <a:xfrm flipH="1">
              <a:off x="1343025" y="2468464"/>
              <a:ext cx="11986" cy="31945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 name="Straight Connector 51">
              <a:extLst>
                <a:ext uri="{FF2B5EF4-FFF2-40B4-BE49-F238E27FC236}">
                  <a16:creationId xmlns:a16="http://schemas.microsoft.com/office/drawing/2014/main" id="{93087EA8-1F8F-074A-9401-EE8308AA40A7}"/>
                </a:ext>
              </a:extLst>
            </p:cNvPr>
            <p:cNvCxnSpPr>
              <a:cxnSpLocks/>
            </p:cNvCxnSpPr>
            <p:nvPr/>
          </p:nvCxnSpPr>
          <p:spPr bwMode="auto">
            <a:xfrm>
              <a:off x="1297396" y="511091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 name="Straight Connector 52">
              <a:extLst>
                <a:ext uri="{FF2B5EF4-FFF2-40B4-BE49-F238E27FC236}">
                  <a16:creationId xmlns:a16="http://schemas.microsoft.com/office/drawing/2014/main" id="{E1F4BE82-6291-0046-AEA5-BEE6C1849D47}"/>
                </a:ext>
              </a:extLst>
            </p:cNvPr>
            <p:cNvCxnSpPr>
              <a:cxnSpLocks/>
            </p:cNvCxnSpPr>
            <p:nvPr/>
          </p:nvCxnSpPr>
          <p:spPr bwMode="auto">
            <a:xfrm>
              <a:off x="1297396" y="4083731"/>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 name="Straight Connector 53">
              <a:extLst>
                <a:ext uri="{FF2B5EF4-FFF2-40B4-BE49-F238E27FC236}">
                  <a16:creationId xmlns:a16="http://schemas.microsoft.com/office/drawing/2014/main" id="{A83FE025-3DD1-6A40-A6EB-42FF72DE9747}"/>
                </a:ext>
              </a:extLst>
            </p:cNvPr>
            <p:cNvCxnSpPr>
              <a:cxnSpLocks/>
            </p:cNvCxnSpPr>
            <p:nvPr/>
          </p:nvCxnSpPr>
          <p:spPr bwMode="auto">
            <a:xfrm>
              <a:off x="1297396" y="254294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8" name="TextBox 29">
              <a:extLst>
                <a:ext uri="{FF2B5EF4-FFF2-40B4-BE49-F238E27FC236}">
                  <a16:creationId xmlns:a16="http://schemas.microsoft.com/office/drawing/2014/main" id="{5A4DF2E9-A37C-B54B-ABEF-F238A2156C5F}"/>
                </a:ext>
              </a:extLst>
            </p:cNvPr>
            <p:cNvSpPr txBox="1"/>
            <p:nvPr/>
          </p:nvSpPr>
          <p:spPr>
            <a:xfrm>
              <a:off x="992065" y="5524017"/>
              <a:ext cx="247147" cy="142505"/>
            </a:xfrm>
            <a:prstGeom prst="rect">
              <a:avLst/>
            </a:prstGeom>
            <a:noFill/>
          </p:spPr>
          <p:txBody>
            <a:bodyPr wrap="square" lIns="0" tIns="0" rIns="0" bIns="0" rtlCol="0" anchor="ctr">
              <a:spAutoFit/>
            </a:bodyPr>
            <a:lstStyle/>
            <a:p>
              <a:pPr algn="r" defTabSz="1219170">
                <a:defRPr/>
              </a:pPr>
              <a:r>
                <a:rPr lang="fr-CH" sz="900" dirty="0">
                  <a:solidFill>
                    <a:schemeClr val="tx1">
                      <a:lumMod val="65000"/>
                      <a:lumOff val="35000"/>
                    </a:schemeClr>
                  </a:solidFill>
                  <a:latin typeface="Arial"/>
                </a:rPr>
                <a:t>0</a:t>
              </a:r>
            </a:p>
          </p:txBody>
        </p:sp>
        <p:sp>
          <p:nvSpPr>
            <p:cNvPr id="19" name="TextBox 47">
              <a:extLst>
                <a:ext uri="{FF2B5EF4-FFF2-40B4-BE49-F238E27FC236}">
                  <a16:creationId xmlns:a16="http://schemas.microsoft.com/office/drawing/2014/main" id="{A20DCF25-3D4E-AE46-BBD1-CBAC33A5AF9F}"/>
                </a:ext>
              </a:extLst>
            </p:cNvPr>
            <p:cNvSpPr txBox="1"/>
            <p:nvPr/>
          </p:nvSpPr>
          <p:spPr>
            <a:xfrm>
              <a:off x="919640" y="4002704"/>
              <a:ext cx="319572" cy="138499"/>
            </a:xfrm>
            <a:prstGeom prst="rect">
              <a:avLst/>
            </a:prstGeom>
            <a:noFill/>
          </p:spPr>
          <p:txBody>
            <a:bodyPr wrap="square" lIns="0" tIns="0" rIns="0" bIns="0" rtlCol="0" anchor="ctr">
              <a:spAutoFit/>
            </a:bodyPr>
            <a:lstStyle/>
            <a:p>
              <a:pPr algn="r" defTabSz="1219170">
                <a:defRPr/>
              </a:pPr>
              <a:r>
                <a:rPr lang="fr-CH" sz="900" dirty="0">
                  <a:solidFill>
                    <a:schemeClr val="tx1">
                      <a:lumMod val="65000"/>
                      <a:lumOff val="35000"/>
                    </a:schemeClr>
                  </a:solidFill>
                  <a:latin typeface="Arial"/>
                </a:rPr>
                <a:t>1.5</a:t>
              </a:r>
            </a:p>
          </p:txBody>
        </p:sp>
        <p:sp>
          <p:nvSpPr>
            <p:cNvPr id="20" name="TextBox 62">
              <a:extLst>
                <a:ext uri="{FF2B5EF4-FFF2-40B4-BE49-F238E27FC236}">
                  <a16:creationId xmlns:a16="http://schemas.microsoft.com/office/drawing/2014/main" id="{2071143A-709E-554E-B0A2-7B21DFE67E30}"/>
                </a:ext>
              </a:extLst>
            </p:cNvPr>
            <p:cNvSpPr txBox="1"/>
            <p:nvPr/>
          </p:nvSpPr>
          <p:spPr>
            <a:xfrm>
              <a:off x="919640" y="3493035"/>
              <a:ext cx="319572" cy="138499"/>
            </a:xfrm>
            <a:prstGeom prst="rect">
              <a:avLst/>
            </a:prstGeom>
            <a:noFill/>
          </p:spPr>
          <p:txBody>
            <a:bodyPr wrap="square" lIns="0" tIns="0" rIns="0" bIns="0" rtlCol="0" anchor="ctr">
              <a:spAutoFit/>
            </a:bodyPr>
            <a:lstStyle/>
            <a:p>
              <a:pPr algn="r" defTabSz="1219170">
                <a:defRPr/>
              </a:pPr>
              <a:r>
                <a:rPr lang="fr-CH" sz="900" dirty="0">
                  <a:solidFill>
                    <a:schemeClr val="tx1">
                      <a:lumMod val="65000"/>
                      <a:lumOff val="35000"/>
                    </a:schemeClr>
                  </a:solidFill>
                  <a:latin typeface="Arial"/>
                </a:rPr>
                <a:t>2.0</a:t>
              </a:r>
            </a:p>
          </p:txBody>
        </p:sp>
        <p:sp>
          <p:nvSpPr>
            <p:cNvPr id="21" name="TextBox 63">
              <a:extLst>
                <a:ext uri="{FF2B5EF4-FFF2-40B4-BE49-F238E27FC236}">
                  <a16:creationId xmlns:a16="http://schemas.microsoft.com/office/drawing/2014/main" id="{AD6A9621-FC42-044F-8309-7AB6E1825F6B}"/>
                </a:ext>
              </a:extLst>
            </p:cNvPr>
            <p:cNvSpPr txBox="1"/>
            <p:nvPr/>
          </p:nvSpPr>
          <p:spPr>
            <a:xfrm>
              <a:off x="919640" y="2473697"/>
              <a:ext cx="319572" cy="138499"/>
            </a:xfrm>
            <a:prstGeom prst="rect">
              <a:avLst/>
            </a:prstGeom>
            <a:noFill/>
          </p:spPr>
          <p:txBody>
            <a:bodyPr wrap="square" lIns="0" tIns="0" rIns="0" bIns="0" rtlCol="0" anchor="ctr">
              <a:spAutoFit/>
            </a:bodyPr>
            <a:lstStyle/>
            <a:p>
              <a:pPr algn="r" defTabSz="1219170">
                <a:defRPr/>
              </a:pPr>
              <a:r>
                <a:rPr lang="fr-CH" sz="900" dirty="0">
                  <a:solidFill>
                    <a:schemeClr val="tx1">
                      <a:lumMod val="65000"/>
                      <a:lumOff val="35000"/>
                    </a:schemeClr>
                  </a:solidFill>
                  <a:latin typeface="Arial"/>
                </a:rPr>
                <a:t>3.0</a:t>
              </a:r>
            </a:p>
          </p:txBody>
        </p:sp>
        <p:sp>
          <p:nvSpPr>
            <p:cNvPr id="22" name="TextBox 68">
              <a:extLst>
                <a:ext uri="{FF2B5EF4-FFF2-40B4-BE49-F238E27FC236}">
                  <a16:creationId xmlns:a16="http://schemas.microsoft.com/office/drawing/2014/main" id="{97B85E26-4726-4444-961C-D9FA99E478CB}"/>
                </a:ext>
              </a:extLst>
            </p:cNvPr>
            <p:cNvSpPr txBox="1"/>
            <p:nvPr/>
          </p:nvSpPr>
          <p:spPr>
            <a:xfrm>
              <a:off x="1343024" y="5698235"/>
              <a:ext cx="864000" cy="138499"/>
            </a:xfrm>
            <a:prstGeom prst="rect">
              <a:avLst/>
            </a:prstGeom>
            <a:noFill/>
          </p:spPr>
          <p:txBody>
            <a:bodyPr wrap="square" lIns="0" tIns="0" rIns="0" bIns="0" rtlCol="0" anchor="ctr">
              <a:spAutoFit/>
            </a:bodyPr>
            <a:lstStyle/>
            <a:p>
              <a:pPr algn="ctr">
                <a:defRPr/>
              </a:pPr>
              <a:r>
                <a:rPr lang="fr-CH" sz="900" dirty="0">
                  <a:solidFill>
                    <a:srgbClr val="565655"/>
                  </a:solidFill>
                </a:rPr>
                <a:t>Injection</a:t>
              </a:r>
              <a:endParaRPr lang="fr-CH" sz="900" baseline="30000" dirty="0">
                <a:solidFill>
                  <a:srgbClr val="565655"/>
                </a:solidFill>
              </a:endParaRPr>
            </a:p>
          </p:txBody>
        </p:sp>
        <p:sp>
          <p:nvSpPr>
            <p:cNvPr id="23" name="TextBox 31">
              <a:extLst>
                <a:ext uri="{FF2B5EF4-FFF2-40B4-BE49-F238E27FC236}">
                  <a16:creationId xmlns:a16="http://schemas.microsoft.com/office/drawing/2014/main" id="{78C16B2D-0D75-3A47-AF59-544A4210BEDE}"/>
                </a:ext>
              </a:extLst>
            </p:cNvPr>
            <p:cNvSpPr txBox="1"/>
            <p:nvPr/>
          </p:nvSpPr>
          <p:spPr>
            <a:xfrm rot="16200000">
              <a:off x="-861399" y="4029817"/>
              <a:ext cx="3467848" cy="138499"/>
            </a:xfrm>
            <a:prstGeom prst="rect">
              <a:avLst/>
            </a:prstGeom>
            <a:noFill/>
          </p:spPr>
          <p:txBody>
            <a:bodyPr wrap="square" lIns="0" tIns="0" rIns="0" bIns="0" rtlCol="0" anchor="ctr">
              <a:spAutoFit/>
            </a:bodyPr>
            <a:lstStyle/>
            <a:p>
              <a:pPr algn="ctr">
                <a:defRPr sz="1400" b="0" i="0" u="none" strike="noStrike" kern="1200" baseline="0">
                  <a:solidFill>
                    <a:prstClr val="black">
                      <a:lumMod val="65000"/>
                      <a:lumOff val="35000"/>
                    </a:prstClr>
                  </a:solidFill>
                  <a:latin typeface="+mn-lt"/>
                  <a:ea typeface="+mn-ea"/>
                  <a:cs typeface="+mn-cs"/>
                </a:defRPr>
              </a:pPr>
              <a:r>
                <a:rPr lang="fr-CH" sz="900" b="1" dirty="0"/>
                <a:t>Avantage associé aux différents niveaux d'attributs</a:t>
              </a:r>
            </a:p>
          </p:txBody>
        </p:sp>
        <p:sp>
          <p:nvSpPr>
            <p:cNvPr id="25" name="TextBox 68">
              <a:extLst>
                <a:ext uri="{FF2B5EF4-FFF2-40B4-BE49-F238E27FC236}">
                  <a16:creationId xmlns:a16="http://schemas.microsoft.com/office/drawing/2014/main" id="{5E75B85B-229C-1141-A35D-D0F78512244F}"/>
                </a:ext>
              </a:extLst>
            </p:cNvPr>
            <p:cNvSpPr txBox="1"/>
            <p:nvPr/>
          </p:nvSpPr>
          <p:spPr>
            <a:xfrm>
              <a:off x="1901995" y="4440868"/>
              <a:ext cx="1524535" cy="153888"/>
            </a:xfrm>
            <a:prstGeom prst="rect">
              <a:avLst/>
            </a:prstGeom>
            <a:noFill/>
          </p:spPr>
          <p:txBody>
            <a:bodyPr wrap="square" lIns="0" tIns="0" rIns="0" bIns="0" rtlCol="0" anchor="ctr">
              <a:spAutoFit/>
            </a:bodyPr>
            <a:lstStyle/>
            <a:p>
              <a:pPr algn="ctr">
                <a:defRPr/>
              </a:pPr>
              <a:r>
                <a:rPr lang="fr-CH" sz="1000" dirty="0">
                  <a:solidFill>
                    <a:schemeClr val="tx1">
                      <a:lumMod val="65000"/>
                      <a:lumOff val="35000"/>
                    </a:schemeClr>
                  </a:solidFill>
                  <a:latin typeface="Arial"/>
                </a:rPr>
                <a:t>4</a:t>
              </a:r>
            </a:p>
          </p:txBody>
        </p:sp>
        <p:cxnSp>
          <p:nvCxnSpPr>
            <p:cNvPr id="33" name="Straight Connector 52">
              <a:extLst>
                <a:ext uri="{FF2B5EF4-FFF2-40B4-BE49-F238E27FC236}">
                  <a16:creationId xmlns:a16="http://schemas.microsoft.com/office/drawing/2014/main" id="{4E646814-51AA-DD4C-9FAA-8F70D84CED7C}"/>
                </a:ext>
              </a:extLst>
            </p:cNvPr>
            <p:cNvCxnSpPr>
              <a:cxnSpLocks/>
            </p:cNvCxnSpPr>
            <p:nvPr/>
          </p:nvCxnSpPr>
          <p:spPr bwMode="auto">
            <a:xfrm>
              <a:off x="1297396" y="3056543"/>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4" name="TextBox 62">
              <a:extLst>
                <a:ext uri="{FF2B5EF4-FFF2-40B4-BE49-F238E27FC236}">
                  <a16:creationId xmlns:a16="http://schemas.microsoft.com/office/drawing/2014/main" id="{9C740AEE-FE03-894A-9930-0212BBA4AB92}"/>
                </a:ext>
              </a:extLst>
            </p:cNvPr>
            <p:cNvSpPr txBox="1"/>
            <p:nvPr/>
          </p:nvSpPr>
          <p:spPr>
            <a:xfrm>
              <a:off x="919640" y="2983366"/>
              <a:ext cx="319572" cy="138499"/>
            </a:xfrm>
            <a:prstGeom prst="rect">
              <a:avLst/>
            </a:prstGeom>
            <a:noFill/>
          </p:spPr>
          <p:txBody>
            <a:bodyPr wrap="square" lIns="0" tIns="0" rIns="0" bIns="0" rtlCol="0" anchor="ctr">
              <a:spAutoFit/>
            </a:bodyPr>
            <a:lstStyle/>
            <a:p>
              <a:pPr algn="r" defTabSz="1219170">
                <a:defRPr/>
              </a:pPr>
              <a:r>
                <a:rPr lang="fr-CH" sz="900" dirty="0">
                  <a:solidFill>
                    <a:schemeClr val="tx1">
                      <a:lumMod val="65000"/>
                      <a:lumOff val="35000"/>
                    </a:schemeClr>
                  </a:solidFill>
                  <a:latin typeface="Arial"/>
                </a:rPr>
                <a:t>2.5</a:t>
              </a:r>
            </a:p>
          </p:txBody>
        </p:sp>
        <p:sp>
          <p:nvSpPr>
            <p:cNvPr id="40" name="TextBox 68">
              <a:extLst>
                <a:ext uri="{FF2B5EF4-FFF2-40B4-BE49-F238E27FC236}">
                  <a16:creationId xmlns:a16="http://schemas.microsoft.com/office/drawing/2014/main" id="{76156522-E63F-6445-8CBA-D09712E7FE1F}"/>
                </a:ext>
              </a:extLst>
            </p:cNvPr>
            <p:cNvSpPr txBox="1"/>
            <p:nvPr/>
          </p:nvSpPr>
          <p:spPr>
            <a:xfrm>
              <a:off x="1343026" y="5909947"/>
              <a:ext cx="1728000" cy="230832"/>
            </a:xfrm>
            <a:prstGeom prst="rect">
              <a:avLst/>
            </a:prstGeom>
            <a:noFill/>
          </p:spPr>
          <p:txBody>
            <a:bodyPr wrap="square" lIns="0" tIns="0" rIns="0" bIns="0" rtlCol="0" anchor="ctr">
              <a:spAutoFit/>
            </a:bodyPr>
            <a:lstStyle/>
            <a:p>
              <a:pPr algn="ctr">
                <a:defRPr/>
              </a:pPr>
              <a:r>
                <a:rPr lang="fr-CH" sz="900" b="1" dirty="0">
                  <a:solidFill>
                    <a:srgbClr val="565655"/>
                  </a:solidFill>
                </a:rPr>
                <a:t>Type d'administration</a:t>
              </a:r>
              <a:br/>
              <a:endParaRPr lang="fr-CH" sz="900" b="1" baseline="30000" dirty="0">
                <a:solidFill>
                  <a:srgbClr val="565655"/>
                </a:solidFill>
              </a:endParaRPr>
            </a:p>
          </p:txBody>
        </p:sp>
        <p:sp>
          <p:nvSpPr>
            <p:cNvPr id="41" name="TextBox 47">
              <a:extLst>
                <a:ext uri="{FF2B5EF4-FFF2-40B4-BE49-F238E27FC236}">
                  <a16:creationId xmlns:a16="http://schemas.microsoft.com/office/drawing/2014/main" id="{F6FFFCBB-5AD5-E645-98B6-AD45C0782537}"/>
                </a:ext>
              </a:extLst>
            </p:cNvPr>
            <p:cNvSpPr txBox="1"/>
            <p:nvPr/>
          </p:nvSpPr>
          <p:spPr>
            <a:xfrm>
              <a:off x="919640" y="4512373"/>
              <a:ext cx="319572" cy="138499"/>
            </a:xfrm>
            <a:prstGeom prst="rect">
              <a:avLst/>
            </a:prstGeom>
            <a:noFill/>
          </p:spPr>
          <p:txBody>
            <a:bodyPr wrap="square" lIns="0" tIns="0" rIns="0" bIns="0" rtlCol="0" anchor="ctr">
              <a:spAutoFit/>
            </a:bodyPr>
            <a:lstStyle/>
            <a:p>
              <a:pPr algn="r" defTabSz="1219170">
                <a:defRPr/>
              </a:pPr>
              <a:r>
                <a:rPr lang="fr-CH" sz="900" dirty="0">
                  <a:solidFill>
                    <a:schemeClr val="tx1">
                      <a:lumMod val="65000"/>
                      <a:lumOff val="35000"/>
                    </a:schemeClr>
                  </a:solidFill>
                  <a:latin typeface="Arial"/>
                </a:rPr>
                <a:t>1.0</a:t>
              </a:r>
            </a:p>
          </p:txBody>
        </p:sp>
        <p:sp>
          <p:nvSpPr>
            <p:cNvPr id="42" name="TextBox 47">
              <a:extLst>
                <a:ext uri="{FF2B5EF4-FFF2-40B4-BE49-F238E27FC236}">
                  <a16:creationId xmlns:a16="http://schemas.microsoft.com/office/drawing/2014/main" id="{8062832D-3356-4145-A471-9A8C6DAFEE7C}"/>
                </a:ext>
              </a:extLst>
            </p:cNvPr>
            <p:cNvSpPr txBox="1"/>
            <p:nvPr/>
          </p:nvSpPr>
          <p:spPr>
            <a:xfrm>
              <a:off x="919640" y="5022042"/>
              <a:ext cx="319572" cy="138499"/>
            </a:xfrm>
            <a:prstGeom prst="rect">
              <a:avLst/>
            </a:prstGeom>
            <a:noFill/>
          </p:spPr>
          <p:txBody>
            <a:bodyPr wrap="square" lIns="0" tIns="0" rIns="0" bIns="0" rtlCol="0" anchor="ctr">
              <a:spAutoFit/>
            </a:bodyPr>
            <a:lstStyle/>
            <a:p>
              <a:pPr algn="r" defTabSz="1219170">
                <a:defRPr/>
              </a:pPr>
              <a:r>
                <a:rPr lang="fr-CH" sz="900" dirty="0">
                  <a:solidFill>
                    <a:schemeClr val="tx1">
                      <a:lumMod val="65000"/>
                      <a:lumOff val="35000"/>
                    </a:schemeClr>
                  </a:solidFill>
                  <a:latin typeface="Arial"/>
                </a:rPr>
                <a:t>0.5</a:t>
              </a:r>
            </a:p>
          </p:txBody>
        </p:sp>
        <p:sp>
          <p:nvSpPr>
            <p:cNvPr id="43" name="Rechteck 42">
              <a:extLst>
                <a:ext uri="{FF2B5EF4-FFF2-40B4-BE49-F238E27FC236}">
                  <a16:creationId xmlns:a16="http://schemas.microsoft.com/office/drawing/2014/main" id="{1C771C59-5882-D24B-A51E-492131D137B2}"/>
                </a:ext>
              </a:extLst>
            </p:cNvPr>
            <p:cNvSpPr/>
            <p:nvPr/>
          </p:nvSpPr>
          <p:spPr bwMode="auto">
            <a:xfrm>
              <a:off x="2473321" y="3176338"/>
              <a:ext cx="382662" cy="2448176"/>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45" name="Rechteck 44">
              <a:extLst>
                <a:ext uri="{FF2B5EF4-FFF2-40B4-BE49-F238E27FC236}">
                  <a16:creationId xmlns:a16="http://schemas.microsoft.com/office/drawing/2014/main" id="{CDCD39E9-2D89-7E43-B5D5-4F1D4926B0D7}"/>
                </a:ext>
              </a:extLst>
            </p:cNvPr>
            <p:cNvSpPr/>
            <p:nvPr/>
          </p:nvSpPr>
          <p:spPr bwMode="auto">
            <a:xfrm>
              <a:off x="4197875" y="5238892"/>
              <a:ext cx="382662" cy="385621"/>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46" name="Rechteck 45">
              <a:extLst>
                <a:ext uri="{FF2B5EF4-FFF2-40B4-BE49-F238E27FC236}">
                  <a16:creationId xmlns:a16="http://schemas.microsoft.com/office/drawing/2014/main" id="{E0D555E3-CDFC-3644-BC7D-339A33715C43}"/>
                </a:ext>
              </a:extLst>
            </p:cNvPr>
            <p:cNvSpPr/>
            <p:nvPr/>
          </p:nvSpPr>
          <p:spPr bwMode="auto">
            <a:xfrm>
              <a:off x="5063575" y="5383272"/>
              <a:ext cx="382662" cy="241241"/>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47" name="Rechteck 46">
              <a:extLst>
                <a:ext uri="{FF2B5EF4-FFF2-40B4-BE49-F238E27FC236}">
                  <a16:creationId xmlns:a16="http://schemas.microsoft.com/office/drawing/2014/main" id="{B4AA34BF-A6C9-DF49-990F-0033BB485838}"/>
                </a:ext>
              </a:extLst>
            </p:cNvPr>
            <p:cNvSpPr/>
            <p:nvPr/>
          </p:nvSpPr>
          <p:spPr bwMode="auto">
            <a:xfrm>
              <a:off x="7640625" y="5417648"/>
              <a:ext cx="382662" cy="206865"/>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48" name="Rechteck 47">
              <a:extLst>
                <a:ext uri="{FF2B5EF4-FFF2-40B4-BE49-F238E27FC236}">
                  <a16:creationId xmlns:a16="http://schemas.microsoft.com/office/drawing/2014/main" id="{80EC1DA9-9112-5841-B54C-220E48B1851E}"/>
                </a:ext>
              </a:extLst>
            </p:cNvPr>
            <p:cNvSpPr/>
            <p:nvPr/>
          </p:nvSpPr>
          <p:spPr bwMode="auto">
            <a:xfrm>
              <a:off x="9372600" y="5575777"/>
              <a:ext cx="382662" cy="48736"/>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49" name="TextBox 68">
              <a:extLst>
                <a:ext uri="{FF2B5EF4-FFF2-40B4-BE49-F238E27FC236}">
                  <a16:creationId xmlns:a16="http://schemas.microsoft.com/office/drawing/2014/main" id="{70E08F02-3598-B841-A48B-35BB4E6C8D25}"/>
                </a:ext>
              </a:extLst>
            </p:cNvPr>
            <p:cNvSpPr txBox="1"/>
            <p:nvPr/>
          </p:nvSpPr>
          <p:spPr>
            <a:xfrm>
              <a:off x="2210532" y="5698235"/>
              <a:ext cx="864000" cy="138499"/>
            </a:xfrm>
            <a:prstGeom prst="rect">
              <a:avLst/>
            </a:prstGeom>
            <a:noFill/>
          </p:spPr>
          <p:txBody>
            <a:bodyPr wrap="square" lIns="0" tIns="0" rIns="0" bIns="0" rtlCol="0" anchor="ctr">
              <a:spAutoFit/>
            </a:bodyPr>
            <a:lstStyle/>
            <a:p>
              <a:pPr algn="ctr">
                <a:defRPr/>
              </a:pPr>
              <a:r>
                <a:rPr lang="fr-CH" sz="900" dirty="0">
                  <a:solidFill>
                    <a:srgbClr val="565655"/>
                  </a:solidFill>
                </a:rPr>
                <a:t>Comprimé</a:t>
              </a:r>
              <a:endParaRPr lang="fr-CH" sz="900" baseline="30000" dirty="0">
                <a:solidFill>
                  <a:srgbClr val="565655"/>
                </a:solidFill>
              </a:endParaRPr>
            </a:p>
          </p:txBody>
        </p:sp>
        <p:sp>
          <p:nvSpPr>
            <p:cNvPr id="67" name="TextBox 68">
              <a:extLst>
                <a:ext uri="{FF2B5EF4-FFF2-40B4-BE49-F238E27FC236}">
                  <a16:creationId xmlns:a16="http://schemas.microsoft.com/office/drawing/2014/main" id="{C3A22BC9-114C-4F4A-AF01-0EF0ADFF1274}"/>
                </a:ext>
              </a:extLst>
            </p:cNvPr>
            <p:cNvSpPr txBox="1"/>
            <p:nvPr/>
          </p:nvSpPr>
          <p:spPr>
            <a:xfrm>
              <a:off x="3075067" y="5909947"/>
              <a:ext cx="1777133" cy="276999"/>
            </a:xfrm>
            <a:prstGeom prst="rect">
              <a:avLst/>
            </a:prstGeom>
            <a:noFill/>
          </p:spPr>
          <p:txBody>
            <a:bodyPr wrap="square" lIns="0" tIns="0" rIns="0" bIns="0" rtlCol="0" anchor="ctr">
              <a:spAutoFit/>
            </a:bodyPr>
            <a:lstStyle/>
            <a:p>
              <a:pPr algn="ctr">
                <a:defRPr/>
              </a:pPr>
              <a:r>
                <a:rPr lang="fr-CH" sz="900" b="1" dirty="0">
                  <a:solidFill>
                    <a:srgbClr val="565655"/>
                  </a:solidFill>
                </a:rPr>
                <a:t>Interaction avec</a:t>
              </a:r>
              <a:br/>
              <a:r>
                <a:rPr lang="fr-CH" sz="900" b="1" dirty="0">
                  <a:solidFill>
                    <a:srgbClr val="565655"/>
                  </a:solidFill>
                </a:rPr>
                <a:t>aliments/alcool</a:t>
              </a:r>
              <a:endParaRPr lang="fr-CH" sz="900" b="1" baseline="30000" dirty="0">
                <a:solidFill>
                  <a:srgbClr val="565655"/>
                </a:solidFill>
              </a:endParaRPr>
            </a:p>
          </p:txBody>
        </p:sp>
        <p:sp>
          <p:nvSpPr>
            <p:cNvPr id="68" name="TextBox 68">
              <a:extLst>
                <a:ext uri="{FF2B5EF4-FFF2-40B4-BE49-F238E27FC236}">
                  <a16:creationId xmlns:a16="http://schemas.microsoft.com/office/drawing/2014/main" id="{EF5887C4-1264-C349-A86E-528F21EF602C}"/>
                </a:ext>
              </a:extLst>
            </p:cNvPr>
            <p:cNvSpPr txBox="1"/>
            <p:nvPr/>
          </p:nvSpPr>
          <p:spPr>
            <a:xfrm>
              <a:off x="4835525" y="5909947"/>
              <a:ext cx="1728000" cy="276999"/>
            </a:xfrm>
            <a:prstGeom prst="rect">
              <a:avLst/>
            </a:prstGeom>
            <a:noFill/>
          </p:spPr>
          <p:txBody>
            <a:bodyPr wrap="square" lIns="0" tIns="0" rIns="0" bIns="0" rtlCol="0" anchor="ctr">
              <a:spAutoFit/>
            </a:bodyPr>
            <a:lstStyle/>
            <a:p>
              <a:pPr algn="ctr">
                <a:defRPr/>
              </a:pPr>
              <a:r>
                <a:rPr lang="fr-CH" sz="900" b="1" dirty="0">
                  <a:solidFill>
                    <a:srgbClr val="565655"/>
                  </a:solidFill>
                </a:rPr>
                <a:t>Distance jusqu’au médecin traitant</a:t>
              </a:r>
              <a:endParaRPr lang="fr-CH" sz="900" b="1" baseline="30000" dirty="0">
                <a:solidFill>
                  <a:srgbClr val="565655"/>
                </a:solidFill>
              </a:endParaRPr>
            </a:p>
          </p:txBody>
        </p:sp>
        <p:sp>
          <p:nvSpPr>
            <p:cNvPr id="69" name="TextBox 68">
              <a:extLst>
                <a:ext uri="{FF2B5EF4-FFF2-40B4-BE49-F238E27FC236}">
                  <a16:creationId xmlns:a16="http://schemas.microsoft.com/office/drawing/2014/main" id="{E44E3D14-96D7-8741-B17D-CCA456E11EFD}"/>
                </a:ext>
              </a:extLst>
            </p:cNvPr>
            <p:cNvSpPr txBox="1"/>
            <p:nvPr/>
          </p:nvSpPr>
          <p:spPr>
            <a:xfrm>
              <a:off x="6553200" y="5909947"/>
              <a:ext cx="1728000" cy="230832"/>
            </a:xfrm>
            <a:prstGeom prst="rect">
              <a:avLst/>
            </a:prstGeom>
            <a:noFill/>
          </p:spPr>
          <p:txBody>
            <a:bodyPr wrap="square" lIns="0" tIns="0" rIns="0" bIns="0" rtlCol="0" anchor="ctr">
              <a:spAutoFit/>
            </a:bodyPr>
            <a:lstStyle/>
            <a:p>
              <a:pPr algn="ctr">
                <a:defRPr/>
              </a:pPr>
              <a:r>
                <a:rPr lang="fr-CH" sz="900" b="1" dirty="0">
                  <a:solidFill>
                    <a:srgbClr val="565655"/>
                  </a:solidFill>
                </a:rPr>
                <a:t>Fréquence de prise</a:t>
              </a:r>
              <a:br/>
              <a:endParaRPr lang="fr-CH" sz="900" b="1" baseline="30000" dirty="0">
                <a:solidFill>
                  <a:srgbClr val="565655"/>
                </a:solidFill>
              </a:endParaRPr>
            </a:p>
          </p:txBody>
        </p:sp>
        <p:sp>
          <p:nvSpPr>
            <p:cNvPr id="70" name="TextBox 68">
              <a:extLst>
                <a:ext uri="{FF2B5EF4-FFF2-40B4-BE49-F238E27FC236}">
                  <a16:creationId xmlns:a16="http://schemas.microsoft.com/office/drawing/2014/main" id="{B3111B08-67C7-C846-BA07-B2621E00561E}"/>
                </a:ext>
              </a:extLst>
            </p:cNvPr>
            <p:cNvSpPr txBox="1"/>
            <p:nvPr/>
          </p:nvSpPr>
          <p:spPr>
            <a:xfrm>
              <a:off x="8316621" y="5909947"/>
              <a:ext cx="1728000" cy="276999"/>
            </a:xfrm>
            <a:prstGeom prst="rect">
              <a:avLst/>
            </a:prstGeom>
            <a:noFill/>
          </p:spPr>
          <p:txBody>
            <a:bodyPr wrap="square" lIns="0" tIns="0" rIns="0" bIns="0" rtlCol="0" anchor="ctr">
              <a:spAutoFit/>
            </a:bodyPr>
            <a:lstStyle/>
            <a:p>
              <a:pPr algn="ctr">
                <a:defRPr/>
              </a:pPr>
              <a:r>
                <a:rPr lang="fr-CH" sz="900" b="1" dirty="0">
                  <a:solidFill>
                    <a:srgbClr val="565655"/>
                  </a:solidFill>
                </a:rPr>
                <a:t>Contrôle de l’INR / Ajustement posologique</a:t>
              </a:r>
              <a:endParaRPr lang="fr-CH" sz="900" b="1" baseline="30000" dirty="0">
                <a:solidFill>
                  <a:srgbClr val="565655"/>
                </a:solidFill>
              </a:endParaRPr>
            </a:p>
          </p:txBody>
        </p:sp>
        <p:sp>
          <p:nvSpPr>
            <p:cNvPr id="71" name="TextBox 68">
              <a:extLst>
                <a:ext uri="{FF2B5EF4-FFF2-40B4-BE49-F238E27FC236}">
                  <a16:creationId xmlns:a16="http://schemas.microsoft.com/office/drawing/2014/main" id="{19E4B94D-0024-654A-B8BE-63BAA4B4DB28}"/>
                </a:ext>
              </a:extLst>
            </p:cNvPr>
            <p:cNvSpPr txBox="1"/>
            <p:nvPr/>
          </p:nvSpPr>
          <p:spPr>
            <a:xfrm>
              <a:off x="3078040" y="5698235"/>
              <a:ext cx="864000" cy="138499"/>
            </a:xfrm>
            <a:prstGeom prst="rect">
              <a:avLst/>
            </a:prstGeom>
            <a:noFill/>
          </p:spPr>
          <p:txBody>
            <a:bodyPr wrap="square" lIns="0" tIns="0" rIns="0" bIns="0" rtlCol="0" anchor="ctr">
              <a:spAutoFit/>
            </a:bodyPr>
            <a:lstStyle/>
            <a:p>
              <a:pPr algn="ctr">
                <a:defRPr/>
              </a:pPr>
              <a:r>
                <a:rPr lang="fr-CH" sz="900" dirty="0">
                  <a:solidFill>
                    <a:srgbClr val="565655"/>
                  </a:solidFill>
                </a:rPr>
                <a:t>Interaction</a:t>
              </a:r>
              <a:endParaRPr lang="fr-CH" sz="900" baseline="30000" dirty="0">
                <a:solidFill>
                  <a:srgbClr val="565655"/>
                </a:solidFill>
              </a:endParaRPr>
            </a:p>
          </p:txBody>
        </p:sp>
        <p:sp>
          <p:nvSpPr>
            <p:cNvPr id="72" name="TextBox 68">
              <a:extLst>
                <a:ext uri="{FF2B5EF4-FFF2-40B4-BE49-F238E27FC236}">
                  <a16:creationId xmlns:a16="http://schemas.microsoft.com/office/drawing/2014/main" id="{35B4C518-F9FD-CF42-A2FB-951C7D603F22}"/>
                </a:ext>
              </a:extLst>
            </p:cNvPr>
            <p:cNvSpPr txBox="1"/>
            <p:nvPr/>
          </p:nvSpPr>
          <p:spPr>
            <a:xfrm>
              <a:off x="3945548" y="5698235"/>
              <a:ext cx="864000" cy="138499"/>
            </a:xfrm>
            <a:prstGeom prst="rect">
              <a:avLst/>
            </a:prstGeom>
            <a:noFill/>
          </p:spPr>
          <p:txBody>
            <a:bodyPr wrap="square" lIns="0" tIns="0" rIns="0" bIns="0" rtlCol="0" anchor="ctr">
              <a:spAutoFit/>
            </a:bodyPr>
            <a:lstStyle/>
            <a:p>
              <a:pPr algn="ctr">
                <a:defRPr/>
              </a:pPr>
              <a:r>
                <a:rPr lang="fr-CH" sz="900" dirty="0">
                  <a:solidFill>
                    <a:srgbClr val="565655"/>
                  </a:solidFill>
                </a:rPr>
                <a:t>Pas d</a:t>
              </a:r>
              <a:r>
                <a:rPr lang="fr-CH" sz="900"/>
                <a:t>’</a:t>
              </a:r>
              <a:r>
                <a:rPr lang="fr-CH" sz="900" dirty="0">
                  <a:solidFill>
                    <a:srgbClr val="565655"/>
                  </a:solidFill>
                </a:rPr>
                <a:t>interaction</a:t>
              </a:r>
              <a:endParaRPr lang="fr-CH" sz="900" baseline="30000" dirty="0">
                <a:solidFill>
                  <a:srgbClr val="565655"/>
                </a:solidFill>
              </a:endParaRPr>
            </a:p>
          </p:txBody>
        </p:sp>
        <p:sp>
          <p:nvSpPr>
            <p:cNvPr id="73" name="TextBox 68">
              <a:extLst>
                <a:ext uri="{FF2B5EF4-FFF2-40B4-BE49-F238E27FC236}">
                  <a16:creationId xmlns:a16="http://schemas.microsoft.com/office/drawing/2014/main" id="{264B8AAB-2833-6647-BD87-8ACBCAD2D7E1}"/>
                </a:ext>
              </a:extLst>
            </p:cNvPr>
            <p:cNvSpPr txBox="1"/>
            <p:nvPr/>
          </p:nvSpPr>
          <p:spPr>
            <a:xfrm>
              <a:off x="4813056" y="5698235"/>
              <a:ext cx="864000" cy="138499"/>
            </a:xfrm>
            <a:prstGeom prst="rect">
              <a:avLst/>
            </a:prstGeom>
            <a:noFill/>
          </p:spPr>
          <p:txBody>
            <a:bodyPr wrap="square" lIns="0" tIns="0" rIns="0" bIns="0" rtlCol="0" anchor="ctr">
              <a:spAutoFit/>
            </a:bodyPr>
            <a:lstStyle/>
            <a:p>
              <a:pPr algn="ctr">
                <a:defRPr/>
              </a:pPr>
              <a:r>
                <a:rPr lang="fr-CH" sz="900" dirty="0">
                  <a:solidFill>
                    <a:srgbClr val="565655"/>
                  </a:solidFill>
                </a:rPr>
                <a:t>1 km</a:t>
              </a:r>
              <a:endParaRPr lang="fr-CH" sz="900" baseline="30000" dirty="0">
                <a:solidFill>
                  <a:srgbClr val="565655"/>
                </a:solidFill>
              </a:endParaRPr>
            </a:p>
          </p:txBody>
        </p:sp>
        <p:sp>
          <p:nvSpPr>
            <p:cNvPr id="74" name="TextBox 68">
              <a:extLst>
                <a:ext uri="{FF2B5EF4-FFF2-40B4-BE49-F238E27FC236}">
                  <a16:creationId xmlns:a16="http://schemas.microsoft.com/office/drawing/2014/main" id="{690ADEFB-BA2F-EB40-B57C-EE009DC17ACD}"/>
                </a:ext>
              </a:extLst>
            </p:cNvPr>
            <p:cNvSpPr txBox="1"/>
            <p:nvPr/>
          </p:nvSpPr>
          <p:spPr>
            <a:xfrm>
              <a:off x="5680564" y="5698235"/>
              <a:ext cx="864000" cy="138499"/>
            </a:xfrm>
            <a:prstGeom prst="rect">
              <a:avLst/>
            </a:prstGeom>
            <a:noFill/>
          </p:spPr>
          <p:txBody>
            <a:bodyPr wrap="square" lIns="0" tIns="0" rIns="0" bIns="0" rtlCol="0" anchor="ctr">
              <a:spAutoFit/>
            </a:bodyPr>
            <a:lstStyle/>
            <a:p>
              <a:pPr algn="ctr">
                <a:defRPr/>
              </a:pPr>
              <a:r>
                <a:rPr lang="fr-CH" sz="900" dirty="0">
                  <a:solidFill>
                    <a:srgbClr val="565655"/>
                  </a:solidFill>
                </a:rPr>
                <a:t>20 km</a:t>
              </a:r>
              <a:endParaRPr lang="fr-CH" sz="900" baseline="30000" dirty="0">
                <a:solidFill>
                  <a:srgbClr val="565655"/>
                </a:solidFill>
              </a:endParaRPr>
            </a:p>
          </p:txBody>
        </p:sp>
        <p:sp>
          <p:nvSpPr>
            <p:cNvPr id="75" name="TextBox 68">
              <a:extLst>
                <a:ext uri="{FF2B5EF4-FFF2-40B4-BE49-F238E27FC236}">
                  <a16:creationId xmlns:a16="http://schemas.microsoft.com/office/drawing/2014/main" id="{705E7090-1AE0-EC40-94DB-AEADCAF4C67D}"/>
                </a:ext>
              </a:extLst>
            </p:cNvPr>
            <p:cNvSpPr txBox="1"/>
            <p:nvPr/>
          </p:nvSpPr>
          <p:spPr>
            <a:xfrm>
              <a:off x="6548072" y="5698235"/>
              <a:ext cx="864000" cy="138499"/>
            </a:xfrm>
            <a:prstGeom prst="rect">
              <a:avLst/>
            </a:prstGeom>
            <a:noFill/>
          </p:spPr>
          <p:txBody>
            <a:bodyPr wrap="square" lIns="0" tIns="0" rIns="0" bIns="0" rtlCol="0" anchor="ctr">
              <a:spAutoFit/>
            </a:bodyPr>
            <a:lstStyle/>
            <a:p>
              <a:pPr algn="ctr">
                <a:defRPr/>
              </a:pPr>
              <a:r>
                <a:rPr lang="fr-CH" sz="900" dirty="0">
                  <a:solidFill>
                    <a:srgbClr val="565655"/>
                  </a:solidFill>
                </a:rPr>
                <a:t>1 fois par jour</a:t>
              </a:r>
              <a:endParaRPr lang="fr-CH" sz="900" baseline="30000" dirty="0">
                <a:solidFill>
                  <a:srgbClr val="565655"/>
                </a:solidFill>
              </a:endParaRPr>
            </a:p>
          </p:txBody>
        </p:sp>
        <p:sp>
          <p:nvSpPr>
            <p:cNvPr id="76" name="TextBox 68">
              <a:extLst>
                <a:ext uri="{FF2B5EF4-FFF2-40B4-BE49-F238E27FC236}">
                  <a16:creationId xmlns:a16="http://schemas.microsoft.com/office/drawing/2014/main" id="{756A6CAD-385E-8B4F-A18E-20DA2FB68579}"/>
                </a:ext>
              </a:extLst>
            </p:cNvPr>
            <p:cNvSpPr txBox="1"/>
            <p:nvPr/>
          </p:nvSpPr>
          <p:spPr>
            <a:xfrm>
              <a:off x="7415580" y="5698235"/>
              <a:ext cx="864000" cy="138499"/>
            </a:xfrm>
            <a:prstGeom prst="rect">
              <a:avLst/>
            </a:prstGeom>
            <a:noFill/>
          </p:spPr>
          <p:txBody>
            <a:bodyPr wrap="square" lIns="0" tIns="0" rIns="0" bIns="0" rtlCol="0" anchor="ctr">
              <a:spAutoFit/>
            </a:bodyPr>
            <a:lstStyle/>
            <a:p>
              <a:pPr algn="ctr">
                <a:defRPr/>
              </a:pPr>
              <a:r>
                <a:rPr lang="fr-CH" sz="900" dirty="0">
                  <a:solidFill>
                    <a:srgbClr val="565655"/>
                  </a:solidFill>
                </a:rPr>
                <a:t>2 fois par jour</a:t>
              </a:r>
              <a:endParaRPr lang="fr-CH" sz="900" baseline="30000" dirty="0">
                <a:solidFill>
                  <a:srgbClr val="565655"/>
                </a:solidFill>
              </a:endParaRPr>
            </a:p>
          </p:txBody>
        </p:sp>
        <p:sp>
          <p:nvSpPr>
            <p:cNvPr id="77" name="TextBox 68">
              <a:extLst>
                <a:ext uri="{FF2B5EF4-FFF2-40B4-BE49-F238E27FC236}">
                  <a16:creationId xmlns:a16="http://schemas.microsoft.com/office/drawing/2014/main" id="{3413B91E-41C8-C443-B29B-0CD00DA1D5CD}"/>
                </a:ext>
              </a:extLst>
            </p:cNvPr>
            <p:cNvSpPr txBox="1"/>
            <p:nvPr/>
          </p:nvSpPr>
          <p:spPr>
            <a:xfrm>
              <a:off x="8283088" y="5698235"/>
              <a:ext cx="864000" cy="138499"/>
            </a:xfrm>
            <a:prstGeom prst="rect">
              <a:avLst/>
            </a:prstGeom>
            <a:noFill/>
          </p:spPr>
          <p:txBody>
            <a:bodyPr wrap="square" lIns="0" tIns="0" rIns="0" bIns="0" rtlCol="0" anchor="ctr">
              <a:spAutoFit/>
            </a:bodyPr>
            <a:lstStyle/>
            <a:p>
              <a:pPr algn="ctr">
                <a:defRPr/>
              </a:pPr>
              <a:r>
                <a:rPr lang="fr-CH" sz="900" dirty="0">
                  <a:solidFill>
                    <a:srgbClr val="565655"/>
                  </a:solidFill>
                </a:rPr>
                <a:t>Nécessaire</a:t>
              </a:r>
              <a:endParaRPr lang="fr-CH" sz="900" baseline="30000" dirty="0">
                <a:solidFill>
                  <a:srgbClr val="565655"/>
                </a:solidFill>
              </a:endParaRPr>
            </a:p>
          </p:txBody>
        </p:sp>
        <p:sp>
          <p:nvSpPr>
            <p:cNvPr id="78" name="TextBox 68">
              <a:extLst>
                <a:ext uri="{FF2B5EF4-FFF2-40B4-BE49-F238E27FC236}">
                  <a16:creationId xmlns:a16="http://schemas.microsoft.com/office/drawing/2014/main" id="{F7189D3B-B51A-084E-B8D3-6BFBDD8F74E9}"/>
                </a:ext>
              </a:extLst>
            </p:cNvPr>
            <p:cNvSpPr txBox="1"/>
            <p:nvPr/>
          </p:nvSpPr>
          <p:spPr>
            <a:xfrm>
              <a:off x="9150599" y="5698235"/>
              <a:ext cx="864000" cy="138499"/>
            </a:xfrm>
            <a:prstGeom prst="rect">
              <a:avLst/>
            </a:prstGeom>
            <a:noFill/>
          </p:spPr>
          <p:txBody>
            <a:bodyPr wrap="square" lIns="0" tIns="0" rIns="0" bIns="0" rtlCol="0" anchor="ctr">
              <a:spAutoFit/>
            </a:bodyPr>
            <a:lstStyle/>
            <a:p>
              <a:pPr algn="ctr">
                <a:defRPr/>
              </a:pPr>
              <a:r>
                <a:rPr lang="fr-CH" sz="900" dirty="0">
                  <a:solidFill>
                    <a:srgbClr val="565655"/>
                  </a:solidFill>
                </a:rPr>
                <a:t>Pas nécessaire</a:t>
              </a:r>
              <a:endParaRPr lang="fr-CH" sz="900" baseline="30000" dirty="0">
                <a:solidFill>
                  <a:srgbClr val="565655"/>
                </a:solidFill>
              </a:endParaRPr>
            </a:p>
          </p:txBody>
        </p:sp>
        <p:cxnSp>
          <p:nvCxnSpPr>
            <p:cNvPr id="80" name="Straight Connector 52">
              <a:extLst>
                <a:ext uri="{FF2B5EF4-FFF2-40B4-BE49-F238E27FC236}">
                  <a16:creationId xmlns:a16="http://schemas.microsoft.com/office/drawing/2014/main" id="{DF781210-0169-CC47-BB7B-73A9C92FC4BF}"/>
                </a:ext>
              </a:extLst>
            </p:cNvPr>
            <p:cNvCxnSpPr>
              <a:cxnSpLocks/>
            </p:cNvCxnSpPr>
            <p:nvPr/>
          </p:nvCxnSpPr>
          <p:spPr bwMode="auto">
            <a:xfrm>
              <a:off x="1297396" y="3570137"/>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1" name="Straight Connector 52">
              <a:extLst>
                <a:ext uri="{FF2B5EF4-FFF2-40B4-BE49-F238E27FC236}">
                  <a16:creationId xmlns:a16="http://schemas.microsoft.com/office/drawing/2014/main" id="{C2D0CFC6-A1F5-3D46-9764-9B7DB928CA23}"/>
                </a:ext>
              </a:extLst>
            </p:cNvPr>
            <p:cNvCxnSpPr>
              <a:cxnSpLocks/>
            </p:cNvCxnSpPr>
            <p:nvPr/>
          </p:nvCxnSpPr>
          <p:spPr bwMode="auto">
            <a:xfrm>
              <a:off x="1297396" y="4597325"/>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2" name="Straight Connector 48">
              <a:extLst>
                <a:ext uri="{FF2B5EF4-FFF2-40B4-BE49-F238E27FC236}">
                  <a16:creationId xmlns:a16="http://schemas.microsoft.com/office/drawing/2014/main" id="{9F3BFC68-2CD2-E44D-9CE9-3EFCF953FC4D}"/>
                </a:ext>
              </a:extLst>
            </p:cNvPr>
            <p:cNvCxnSpPr>
              <a:cxnSpLocks/>
            </p:cNvCxnSpPr>
            <p:nvPr/>
          </p:nvCxnSpPr>
          <p:spPr bwMode="auto">
            <a:xfrm flipH="1">
              <a:off x="10005671" y="2468464"/>
              <a:ext cx="11986" cy="31945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3" name="Straight Connector 51">
              <a:extLst>
                <a:ext uri="{FF2B5EF4-FFF2-40B4-BE49-F238E27FC236}">
                  <a16:creationId xmlns:a16="http://schemas.microsoft.com/office/drawing/2014/main" id="{50CC20BB-6DA9-934C-B935-1F4CA53D6212}"/>
                </a:ext>
              </a:extLst>
            </p:cNvPr>
            <p:cNvCxnSpPr>
              <a:cxnSpLocks/>
            </p:cNvCxnSpPr>
            <p:nvPr/>
          </p:nvCxnSpPr>
          <p:spPr bwMode="auto">
            <a:xfrm>
              <a:off x="10009188" y="5023885"/>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4" name="Straight Connector 52">
              <a:extLst>
                <a:ext uri="{FF2B5EF4-FFF2-40B4-BE49-F238E27FC236}">
                  <a16:creationId xmlns:a16="http://schemas.microsoft.com/office/drawing/2014/main" id="{A47A2736-97D1-9F4A-94AA-4411D1F7EF31}"/>
                </a:ext>
              </a:extLst>
            </p:cNvPr>
            <p:cNvCxnSpPr>
              <a:cxnSpLocks/>
            </p:cNvCxnSpPr>
            <p:nvPr/>
          </p:nvCxnSpPr>
          <p:spPr bwMode="auto">
            <a:xfrm>
              <a:off x="10009188" y="3783417"/>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5" name="Straight Connector 53">
              <a:extLst>
                <a:ext uri="{FF2B5EF4-FFF2-40B4-BE49-F238E27FC236}">
                  <a16:creationId xmlns:a16="http://schemas.microsoft.com/office/drawing/2014/main" id="{8784B0DB-0D64-E44C-8166-97B1748F44A5}"/>
                </a:ext>
              </a:extLst>
            </p:cNvPr>
            <p:cNvCxnSpPr>
              <a:cxnSpLocks/>
            </p:cNvCxnSpPr>
            <p:nvPr/>
          </p:nvCxnSpPr>
          <p:spPr bwMode="auto">
            <a:xfrm>
              <a:off x="10009188" y="254294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6" name="TextBox 29">
              <a:extLst>
                <a:ext uri="{FF2B5EF4-FFF2-40B4-BE49-F238E27FC236}">
                  <a16:creationId xmlns:a16="http://schemas.microsoft.com/office/drawing/2014/main" id="{9937A312-C36A-6A4C-8019-EF9B9E27D8FC}"/>
                </a:ext>
              </a:extLst>
            </p:cNvPr>
            <p:cNvSpPr txBox="1"/>
            <p:nvPr/>
          </p:nvSpPr>
          <p:spPr>
            <a:xfrm>
              <a:off x="10153590" y="5526020"/>
              <a:ext cx="247147" cy="138499"/>
            </a:xfrm>
            <a:prstGeom prst="rect">
              <a:avLst/>
            </a:prstGeom>
            <a:noFill/>
          </p:spPr>
          <p:txBody>
            <a:bodyPr wrap="square" lIns="0" tIns="0" rIns="0" bIns="0" rtlCol="0" anchor="ctr">
              <a:spAutoFit/>
            </a:bodyPr>
            <a:lstStyle/>
            <a:p>
              <a:pPr algn="r" defTabSz="1219170">
                <a:defRPr/>
              </a:pPr>
              <a:r>
                <a:rPr lang="fr-CH" sz="900" dirty="0">
                  <a:solidFill>
                    <a:schemeClr val="tx1">
                      <a:lumMod val="65000"/>
                      <a:lumOff val="35000"/>
                    </a:schemeClr>
                  </a:solidFill>
                  <a:latin typeface="Arial"/>
                </a:rPr>
                <a:t>0%</a:t>
              </a:r>
            </a:p>
          </p:txBody>
        </p:sp>
        <p:sp>
          <p:nvSpPr>
            <p:cNvPr id="87" name="TextBox 47">
              <a:extLst>
                <a:ext uri="{FF2B5EF4-FFF2-40B4-BE49-F238E27FC236}">
                  <a16:creationId xmlns:a16="http://schemas.microsoft.com/office/drawing/2014/main" id="{FE6415AF-03C9-3748-80B7-6EDDBACAC9F8}"/>
                </a:ext>
              </a:extLst>
            </p:cNvPr>
            <p:cNvSpPr txBox="1"/>
            <p:nvPr/>
          </p:nvSpPr>
          <p:spPr>
            <a:xfrm>
              <a:off x="10081165" y="3999857"/>
              <a:ext cx="319572" cy="138499"/>
            </a:xfrm>
            <a:prstGeom prst="rect">
              <a:avLst/>
            </a:prstGeom>
            <a:noFill/>
          </p:spPr>
          <p:txBody>
            <a:bodyPr wrap="square" lIns="0" tIns="0" rIns="0" bIns="0" rtlCol="0" anchor="ctr">
              <a:spAutoFit/>
            </a:bodyPr>
            <a:lstStyle/>
            <a:p>
              <a:pPr algn="r" defTabSz="1219170">
                <a:defRPr/>
              </a:pPr>
              <a:r>
                <a:rPr lang="fr-CH" sz="900" dirty="0">
                  <a:solidFill>
                    <a:schemeClr val="tx1">
                      <a:lumMod val="65000"/>
                      <a:lumOff val="35000"/>
                    </a:schemeClr>
                  </a:solidFill>
                  <a:latin typeface="Arial"/>
                </a:rPr>
                <a:t>50%</a:t>
              </a:r>
            </a:p>
          </p:txBody>
        </p:sp>
        <p:sp>
          <p:nvSpPr>
            <p:cNvPr id="88" name="TextBox 62">
              <a:extLst>
                <a:ext uri="{FF2B5EF4-FFF2-40B4-BE49-F238E27FC236}">
                  <a16:creationId xmlns:a16="http://schemas.microsoft.com/office/drawing/2014/main" id="{EE8372AE-1C36-1F48-B255-2E9ED072750B}"/>
                </a:ext>
              </a:extLst>
            </p:cNvPr>
            <p:cNvSpPr txBox="1"/>
            <p:nvPr/>
          </p:nvSpPr>
          <p:spPr>
            <a:xfrm>
              <a:off x="10081165" y="3389393"/>
              <a:ext cx="319572" cy="138499"/>
            </a:xfrm>
            <a:prstGeom prst="rect">
              <a:avLst/>
            </a:prstGeom>
            <a:noFill/>
          </p:spPr>
          <p:txBody>
            <a:bodyPr wrap="square" lIns="0" tIns="0" rIns="0" bIns="0" rtlCol="0" anchor="ctr">
              <a:spAutoFit/>
            </a:bodyPr>
            <a:lstStyle/>
            <a:p>
              <a:pPr algn="r" defTabSz="1219170">
                <a:defRPr/>
              </a:pPr>
              <a:r>
                <a:rPr lang="fr-CH" sz="900" dirty="0">
                  <a:solidFill>
                    <a:schemeClr val="tx1">
                      <a:lumMod val="65000"/>
                      <a:lumOff val="35000"/>
                    </a:schemeClr>
                  </a:solidFill>
                  <a:latin typeface="Arial"/>
                </a:rPr>
                <a:t>70%</a:t>
              </a:r>
            </a:p>
          </p:txBody>
        </p:sp>
        <p:sp>
          <p:nvSpPr>
            <p:cNvPr id="89" name="TextBox 63">
              <a:extLst>
                <a:ext uri="{FF2B5EF4-FFF2-40B4-BE49-F238E27FC236}">
                  <a16:creationId xmlns:a16="http://schemas.microsoft.com/office/drawing/2014/main" id="{064D43EE-016E-2047-8857-F4EF05436C00}"/>
                </a:ext>
              </a:extLst>
            </p:cNvPr>
            <p:cNvSpPr txBox="1"/>
            <p:nvPr/>
          </p:nvSpPr>
          <p:spPr>
            <a:xfrm>
              <a:off x="9963467" y="2466003"/>
              <a:ext cx="437270" cy="153888"/>
            </a:xfrm>
            <a:prstGeom prst="rect">
              <a:avLst/>
            </a:prstGeom>
            <a:noFill/>
          </p:spPr>
          <p:txBody>
            <a:bodyPr wrap="square" lIns="0" tIns="0" rIns="0" bIns="0" rtlCol="0" anchor="ctr">
              <a:spAutoFit/>
            </a:bodyPr>
            <a:lstStyle/>
            <a:p>
              <a:pPr algn="r" defTabSz="1219170">
                <a:defRPr/>
              </a:pPr>
              <a:r>
                <a:rPr lang="fr-CH" sz="900" dirty="0">
                  <a:solidFill>
                    <a:schemeClr val="tx1">
                      <a:lumMod val="65000"/>
                      <a:lumOff val="35000"/>
                    </a:schemeClr>
                  </a:solidFill>
                  <a:latin typeface="Arial"/>
                </a:rPr>
                <a:t>100</a:t>
              </a:r>
              <a:r>
                <a:rPr lang="fr-CH" sz="1000" dirty="0">
                  <a:solidFill>
                    <a:schemeClr val="tx1">
                      <a:lumMod val="65000"/>
                      <a:lumOff val="35000"/>
                    </a:schemeClr>
                  </a:solidFill>
                  <a:latin typeface="Arial"/>
                </a:rPr>
                <a:t>%</a:t>
              </a:r>
            </a:p>
          </p:txBody>
        </p:sp>
        <p:sp>
          <p:nvSpPr>
            <p:cNvPr id="90" name="TextBox 31">
              <a:extLst>
                <a:ext uri="{FF2B5EF4-FFF2-40B4-BE49-F238E27FC236}">
                  <a16:creationId xmlns:a16="http://schemas.microsoft.com/office/drawing/2014/main" id="{44FD7EEE-6F9F-8741-9DDE-8AC543B17393}"/>
                </a:ext>
              </a:extLst>
            </p:cNvPr>
            <p:cNvSpPr txBox="1"/>
            <p:nvPr/>
          </p:nvSpPr>
          <p:spPr>
            <a:xfrm rot="16200000">
              <a:off x="9052400" y="4007338"/>
              <a:ext cx="3095846" cy="138499"/>
            </a:xfrm>
            <a:prstGeom prst="rect">
              <a:avLst/>
            </a:prstGeom>
            <a:noFill/>
          </p:spPr>
          <p:txBody>
            <a:bodyPr wrap="square" lIns="0" tIns="0" rIns="0" bIns="0" rtlCol="0" anchor="ctr">
              <a:spAutoFit/>
            </a:bodyPr>
            <a:lstStyle/>
            <a:p>
              <a:pPr algn="ctr">
                <a:defRPr sz="1400" b="0" i="0" u="none" strike="noStrike" kern="1200" baseline="0">
                  <a:solidFill>
                    <a:prstClr val="black">
                      <a:lumMod val="65000"/>
                      <a:lumOff val="35000"/>
                    </a:prstClr>
                  </a:solidFill>
                  <a:latin typeface="+mn-lt"/>
                  <a:ea typeface="+mn-ea"/>
                  <a:cs typeface="+mn-cs"/>
                </a:defRPr>
              </a:pPr>
              <a:r>
                <a:rPr lang="fr-CH" sz="900" b="1" dirty="0"/>
                <a:t>Importance relative de l'attribut</a:t>
              </a:r>
            </a:p>
          </p:txBody>
        </p:sp>
        <p:cxnSp>
          <p:nvCxnSpPr>
            <p:cNvPr id="91" name="Straight Connector 52">
              <a:extLst>
                <a:ext uri="{FF2B5EF4-FFF2-40B4-BE49-F238E27FC236}">
                  <a16:creationId xmlns:a16="http://schemas.microsoft.com/office/drawing/2014/main" id="{22CA3ACA-C2AD-DF4D-99F6-637622209AAF}"/>
                </a:ext>
              </a:extLst>
            </p:cNvPr>
            <p:cNvCxnSpPr>
              <a:cxnSpLocks/>
            </p:cNvCxnSpPr>
            <p:nvPr/>
          </p:nvCxnSpPr>
          <p:spPr bwMode="auto">
            <a:xfrm>
              <a:off x="10009188" y="2853066"/>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2" name="TextBox 62">
              <a:extLst>
                <a:ext uri="{FF2B5EF4-FFF2-40B4-BE49-F238E27FC236}">
                  <a16:creationId xmlns:a16="http://schemas.microsoft.com/office/drawing/2014/main" id="{AE04C026-0D22-1145-B234-5B7BCCD69DD1}"/>
                </a:ext>
              </a:extLst>
            </p:cNvPr>
            <p:cNvSpPr txBox="1"/>
            <p:nvPr/>
          </p:nvSpPr>
          <p:spPr>
            <a:xfrm>
              <a:off x="10081165" y="2778929"/>
              <a:ext cx="319572" cy="138499"/>
            </a:xfrm>
            <a:prstGeom prst="rect">
              <a:avLst/>
            </a:prstGeom>
            <a:noFill/>
          </p:spPr>
          <p:txBody>
            <a:bodyPr wrap="square" lIns="0" tIns="0" rIns="0" bIns="0" rtlCol="0" anchor="ctr">
              <a:spAutoFit/>
            </a:bodyPr>
            <a:lstStyle/>
            <a:p>
              <a:pPr algn="r" defTabSz="1219170">
                <a:defRPr/>
              </a:pPr>
              <a:r>
                <a:rPr lang="fr-CH" sz="900" dirty="0">
                  <a:solidFill>
                    <a:schemeClr val="tx1">
                      <a:lumMod val="65000"/>
                      <a:lumOff val="35000"/>
                    </a:schemeClr>
                  </a:solidFill>
                  <a:latin typeface="Arial"/>
                </a:rPr>
                <a:t>90%</a:t>
              </a:r>
            </a:p>
          </p:txBody>
        </p:sp>
        <p:sp>
          <p:nvSpPr>
            <p:cNvPr id="93" name="TextBox 47">
              <a:extLst>
                <a:ext uri="{FF2B5EF4-FFF2-40B4-BE49-F238E27FC236}">
                  <a16:creationId xmlns:a16="http://schemas.microsoft.com/office/drawing/2014/main" id="{8DADA224-5522-5A4A-B956-C34AB84FEA0B}"/>
                </a:ext>
              </a:extLst>
            </p:cNvPr>
            <p:cNvSpPr txBox="1"/>
            <p:nvPr/>
          </p:nvSpPr>
          <p:spPr>
            <a:xfrm>
              <a:off x="10081165" y="4610321"/>
              <a:ext cx="319572" cy="138499"/>
            </a:xfrm>
            <a:prstGeom prst="rect">
              <a:avLst/>
            </a:prstGeom>
            <a:noFill/>
          </p:spPr>
          <p:txBody>
            <a:bodyPr wrap="square" lIns="0" tIns="0" rIns="0" bIns="0" rtlCol="0" anchor="ctr">
              <a:spAutoFit/>
            </a:bodyPr>
            <a:lstStyle/>
            <a:p>
              <a:pPr algn="r" defTabSz="1219170">
                <a:defRPr/>
              </a:pPr>
              <a:r>
                <a:rPr lang="fr-CH" sz="900" dirty="0">
                  <a:solidFill>
                    <a:schemeClr val="tx1">
                      <a:lumMod val="65000"/>
                      <a:lumOff val="35000"/>
                    </a:schemeClr>
                  </a:solidFill>
                  <a:latin typeface="Arial"/>
                </a:rPr>
                <a:t>30%</a:t>
              </a:r>
            </a:p>
          </p:txBody>
        </p:sp>
        <p:sp>
          <p:nvSpPr>
            <p:cNvPr id="94" name="TextBox 47">
              <a:extLst>
                <a:ext uri="{FF2B5EF4-FFF2-40B4-BE49-F238E27FC236}">
                  <a16:creationId xmlns:a16="http://schemas.microsoft.com/office/drawing/2014/main" id="{840B4856-6830-C74F-A56F-AE4F3A3B512B}"/>
                </a:ext>
              </a:extLst>
            </p:cNvPr>
            <p:cNvSpPr txBox="1"/>
            <p:nvPr/>
          </p:nvSpPr>
          <p:spPr>
            <a:xfrm>
              <a:off x="10081165" y="5220785"/>
              <a:ext cx="319572" cy="138499"/>
            </a:xfrm>
            <a:prstGeom prst="rect">
              <a:avLst/>
            </a:prstGeom>
            <a:noFill/>
          </p:spPr>
          <p:txBody>
            <a:bodyPr wrap="square" lIns="0" tIns="0" rIns="0" bIns="0" rtlCol="0" anchor="ctr">
              <a:spAutoFit/>
            </a:bodyPr>
            <a:lstStyle/>
            <a:p>
              <a:pPr algn="r" defTabSz="1219170">
                <a:defRPr/>
              </a:pPr>
              <a:r>
                <a:rPr lang="fr-CH" sz="900" dirty="0">
                  <a:solidFill>
                    <a:schemeClr val="tx1">
                      <a:lumMod val="65000"/>
                      <a:lumOff val="35000"/>
                    </a:schemeClr>
                  </a:solidFill>
                  <a:latin typeface="Arial"/>
                </a:rPr>
                <a:t>10%</a:t>
              </a:r>
            </a:p>
          </p:txBody>
        </p:sp>
        <p:cxnSp>
          <p:nvCxnSpPr>
            <p:cNvPr id="95" name="Straight Connector 52">
              <a:extLst>
                <a:ext uri="{FF2B5EF4-FFF2-40B4-BE49-F238E27FC236}">
                  <a16:creationId xmlns:a16="http://schemas.microsoft.com/office/drawing/2014/main" id="{4A06A652-58A6-B34D-AF06-44CEB464069A}"/>
                </a:ext>
              </a:extLst>
            </p:cNvPr>
            <p:cNvCxnSpPr>
              <a:cxnSpLocks/>
            </p:cNvCxnSpPr>
            <p:nvPr/>
          </p:nvCxnSpPr>
          <p:spPr bwMode="auto">
            <a:xfrm>
              <a:off x="10009188" y="3163183"/>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6" name="Straight Connector 52">
              <a:extLst>
                <a:ext uri="{FF2B5EF4-FFF2-40B4-BE49-F238E27FC236}">
                  <a16:creationId xmlns:a16="http://schemas.microsoft.com/office/drawing/2014/main" id="{4515D4A8-A7D1-9942-B6F8-4A69C12EE51A}"/>
                </a:ext>
              </a:extLst>
            </p:cNvPr>
            <p:cNvCxnSpPr>
              <a:cxnSpLocks/>
            </p:cNvCxnSpPr>
            <p:nvPr/>
          </p:nvCxnSpPr>
          <p:spPr bwMode="auto">
            <a:xfrm>
              <a:off x="10009188" y="4403651"/>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8" name="Straight Connector 51">
              <a:extLst>
                <a:ext uri="{FF2B5EF4-FFF2-40B4-BE49-F238E27FC236}">
                  <a16:creationId xmlns:a16="http://schemas.microsoft.com/office/drawing/2014/main" id="{5CBC0426-7034-244F-A78D-0A75E79E4ED2}"/>
                </a:ext>
              </a:extLst>
            </p:cNvPr>
            <p:cNvCxnSpPr>
              <a:cxnSpLocks/>
            </p:cNvCxnSpPr>
            <p:nvPr/>
          </p:nvCxnSpPr>
          <p:spPr bwMode="auto">
            <a:xfrm>
              <a:off x="10009188" y="5334000"/>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9" name="Straight Connector 51">
              <a:extLst>
                <a:ext uri="{FF2B5EF4-FFF2-40B4-BE49-F238E27FC236}">
                  <a16:creationId xmlns:a16="http://schemas.microsoft.com/office/drawing/2014/main" id="{349FCE59-64D0-2048-B4DF-FAEC2648471A}"/>
                </a:ext>
              </a:extLst>
            </p:cNvPr>
            <p:cNvCxnSpPr>
              <a:cxnSpLocks/>
            </p:cNvCxnSpPr>
            <p:nvPr/>
          </p:nvCxnSpPr>
          <p:spPr bwMode="auto">
            <a:xfrm>
              <a:off x="10009188" y="4713768"/>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0" name="Straight Connector 52">
              <a:extLst>
                <a:ext uri="{FF2B5EF4-FFF2-40B4-BE49-F238E27FC236}">
                  <a16:creationId xmlns:a16="http://schemas.microsoft.com/office/drawing/2014/main" id="{26F8AC7B-6461-764A-8314-DB3580DCC831}"/>
                </a:ext>
              </a:extLst>
            </p:cNvPr>
            <p:cNvCxnSpPr>
              <a:cxnSpLocks/>
            </p:cNvCxnSpPr>
            <p:nvPr/>
          </p:nvCxnSpPr>
          <p:spPr bwMode="auto">
            <a:xfrm>
              <a:off x="10009188" y="4093534"/>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1" name="Straight Connector 52">
              <a:extLst>
                <a:ext uri="{FF2B5EF4-FFF2-40B4-BE49-F238E27FC236}">
                  <a16:creationId xmlns:a16="http://schemas.microsoft.com/office/drawing/2014/main" id="{C978EDCA-019D-8544-A744-6D355705C3D9}"/>
                </a:ext>
              </a:extLst>
            </p:cNvPr>
            <p:cNvCxnSpPr>
              <a:cxnSpLocks/>
            </p:cNvCxnSpPr>
            <p:nvPr/>
          </p:nvCxnSpPr>
          <p:spPr bwMode="auto">
            <a:xfrm>
              <a:off x="10009188" y="3473300"/>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2" name="TextBox 62">
              <a:extLst>
                <a:ext uri="{FF2B5EF4-FFF2-40B4-BE49-F238E27FC236}">
                  <a16:creationId xmlns:a16="http://schemas.microsoft.com/office/drawing/2014/main" id="{65036A12-ED07-334D-B5C3-1910134CCD61}"/>
                </a:ext>
              </a:extLst>
            </p:cNvPr>
            <p:cNvSpPr txBox="1"/>
            <p:nvPr/>
          </p:nvSpPr>
          <p:spPr>
            <a:xfrm>
              <a:off x="10081165" y="3084161"/>
              <a:ext cx="319572" cy="138499"/>
            </a:xfrm>
            <a:prstGeom prst="rect">
              <a:avLst/>
            </a:prstGeom>
            <a:noFill/>
          </p:spPr>
          <p:txBody>
            <a:bodyPr wrap="square" lIns="0" tIns="0" rIns="0" bIns="0" rtlCol="0" anchor="ctr">
              <a:spAutoFit/>
            </a:bodyPr>
            <a:lstStyle/>
            <a:p>
              <a:pPr algn="r" defTabSz="1219170">
                <a:defRPr/>
              </a:pPr>
              <a:r>
                <a:rPr lang="fr-CH" sz="900" dirty="0">
                  <a:solidFill>
                    <a:schemeClr val="tx1">
                      <a:lumMod val="65000"/>
                      <a:lumOff val="35000"/>
                    </a:schemeClr>
                  </a:solidFill>
                  <a:latin typeface="Arial"/>
                </a:rPr>
                <a:t>80%</a:t>
              </a:r>
            </a:p>
          </p:txBody>
        </p:sp>
        <p:sp>
          <p:nvSpPr>
            <p:cNvPr id="103" name="TextBox 62">
              <a:extLst>
                <a:ext uri="{FF2B5EF4-FFF2-40B4-BE49-F238E27FC236}">
                  <a16:creationId xmlns:a16="http://schemas.microsoft.com/office/drawing/2014/main" id="{592E0387-12F2-BE4E-9EEF-FDEA13E4A097}"/>
                </a:ext>
              </a:extLst>
            </p:cNvPr>
            <p:cNvSpPr txBox="1"/>
            <p:nvPr/>
          </p:nvSpPr>
          <p:spPr>
            <a:xfrm>
              <a:off x="10081165" y="3694625"/>
              <a:ext cx="319572" cy="138499"/>
            </a:xfrm>
            <a:prstGeom prst="rect">
              <a:avLst/>
            </a:prstGeom>
            <a:noFill/>
          </p:spPr>
          <p:txBody>
            <a:bodyPr wrap="square" lIns="0" tIns="0" rIns="0" bIns="0" rtlCol="0" anchor="ctr">
              <a:spAutoFit/>
            </a:bodyPr>
            <a:lstStyle/>
            <a:p>
              <a:pPr algn="r" defTabSz="1219170">
                <a:defRPr/>
              </a:pPr>
              <a:r>
                <a:rPr lang="fr-CH" sz="900" dirty="0">
                  <a:solidFill>
                    <a:schemeClr val="tx1">
                      <a:lumMod val="65000"/>
                      <a:lumOff val="35000"/>
                    </a:schemeClr>
                  </a:solidFill>
                  <a:latin typeface="Arial"/>
                </a:rPr>
                <a:t>60%</a:t>
              </a:r>
            </a:p>
          </p:txBody>
        </p:sp>
        <p:sp>
          <p:nvSpPr>
            <p:cNvPr id="104" name="TextBox 47">
              <a:extLst>
                <a:ext uri="{FF2B5EF4-FFF2-40B4-BE49-F238E27FC236}">
                  <a16:creationId xmlns:a16="http://schemas.microsoft.com/office/drawing/2014/main" id="{997AE41C-F211-AE45-BCED-1DB7F0F147A9}"/>
                </a:ext>
              </a:extLst>
            </p:cNvPr>
            <p:cNvSpPr txBox="1"/>
            <p:nvPr/>
          </p:nvSpPr>
          <p:spPr>
            <a:xfrm>
              <a:off x="10081165" y="4305089"/>
              <a:ext cx="319572" cy="138499"/>
            </a:xfrm>
            <a:prstGeom prst="rect">
              <a:avLst/>
            </a:prstGeom>
            <a:noFill/>
          </p:spPr>
          <p:txBody>
            <a:bodyPr wrap="square" lIns="0" tIns="0" rIns="0" bIns="0" rtlCol="0" anchor="ctr">
              <a:spAutoFit/>
            </a:bodyPr>
            <a:lstStyle/>
            <a:p>
              <a:pPr algn="r" defTabSz="1219170">
                <a:defRPr/>
              </a:pPr>
              <a:r>
                <a:rPr lang="fr-CH" sz="900" dirty="0">
                  <a:solidFill>
                    <a:schemeClr val="tx1">
                      <a:lumMod val="65000"/>
                      <a:lumOff val="35000"/>
                    </a:schemeClr>
                  </a:solidFill>
                  <a:latin typeface="Arial"/>
                </a:rPr>
                <a:t>40%</a:t>
              </a:r>
            </a:p>
          </p:txBody>
        </p:sp>
        <p:sp>
          <p:nvSpPr>
            <p:cNvPr id="105" name="TextBox 47">
              <a:extLst>
                <a:ext uri="{FF2B5EF4-FFF2-40B4-BE49-F238E27FC236}">
                  <a16:creationId xmlns:a16="http://schemas.microsoft.com/office/drawing/2014/main" id="{86938546-7B33-B34C-AE34-661B6D0AC19B}"/>
                </a:ext>
              </a:extLst>
            </p:cNvPr>
            <p:cNvSpPr txBox="1"/>
            <p:nvPr/>
          </p:nvSpPr>
          <p:spPr>
            <a:xfrm>
              <a:off x="10081165" y="4915553"/>
              <a:ext cx="319572" cy="138499"/>
            </a:xfrm>
            <a:prstGeom prst="rect">
              <a:avLst/>
            </a:prstGeom>
            <a:noFill/>
          </p:spPr>
          <p:txBody>
            <a:bodyPr wrap="square" lIns="0" tIns="0" rIns="0" bIns="0" rtlCol="0" anchor="ctr">
              <a:spAutoFit/>
            </a:bodyPr>
            <a:lstStyle/>
            <a:p>
              <a:pPr algn="r" defTabSz="1219170">
                <a:defRPr/>
              </a:pPr>
              <a:r>
                <a:rPr lang="fr-CH" sz="900" dirty="0">
                  <a:solidFill>
                    <a:schemeClr val="tx1">
                      <a:lumMod val="65000"/>
                      <a:lumOff val="35000"/>
                    </a:schemeClr>
                  </a:solidFill>
                  <a:latin typeface="Arial"/>
                </a:rPr>
                <a:t>20%</a:t>
              </a:r>
            </a:p>
          </p:txBody>
        </p:sp>
        <p:sp>
          <p:nvSpPr>
            <p:cNvPr id="106" name="Textfeld 105">
              <a:extLst>
                <a:ext uri="{FF2B5EF4-FFF2-40B4-BE49-F238E27FC236}">
                  <a16:creationId xmlns:a16="http://schemas.microsoft.com/office/drawing/2014/main" id="{4BFF3628-2BCB-544C-99BA-EC53BE33A7E5}"/>
                </a:ext>
              </a:extLst>
            </p:cNvPr>
            <p:cNvSpPr txBox="1"/>
            <p:nvPr/>
          </p:nvSpPr>
          <p:spPr>
            <a:xfrm>
              <a:off x="2243677" y="2798200"/>
              <a:ext cx="864000" cy="276999"/>
            </a:xfrm>
            <a:prstGeom prst="rect">
              <a:avLst/>
            </a:prstGeom>
            <a:noFill/>
          </p:spPr>
          <p:txBody>
            <a:bodyPr wrap="square" lIns="0" tIns="0" rIns="0" bIns="0" rtlCol="0" anchor="ctr">
              <a:spAutoFit/>
            </a:bodyPr>
            <a:lstStyle/>
            <a:p>
              <a:pPr lvl="0" algn="ctr" defTabSz="1219079" fontAlgn="base">
                <a:spcBef>
                  <a:spcPct val="50000"/>
                </a:spcBef>
                <a:spcAft>
                  <a:spcPct val="0"/>
                </a:spcAft>
                <a:defRPr/>
              </a:pPr>
              <a:r>
                <a:rPr lang="fr-CH" sz="900" dirty="0">
                  <a:solidFill>
                    <a:srgbClr val="000000">
                      <a:lumMod val="65000"/>
                      <a:lumOff val="35000"/>
                    </a:srgbClr>
                  </a:solidFill>
                </a:rPr>
                <a:t>(p &lt; 0.001)</a:t>
              </a:r>
              <a:br/>
              <a:r>
                <a:rPr lang="fr-CH" sz="900" dirty="0">
                  <a:solidFill>
                    <a:srgbClr val="000000">
                      <a:lumMod val="65000"/>
                      <a:lumOff val="35000"/>
                    </a:srgbClr>
                  </a:solidFill>
                </a:rPr>
                <a:t>2.385</a:t>
              </a:r>
            </a:p>
          </p:txBody>
        </p:sp>
        <p:sp>
          <p:nvSpPr>
            <p:cNvPr id="107" name="Textfeld 106">
              <a:extLst>
                <a:ext uri="{FF2B5EF4-FFF2-40B4-BE49-F238E27FC236}">
                  <a16:creationId xmlns:a16="http://schemas.microsoft.com/office/drawing/2014/main" id="{23B3C8F6-75DE-D844-AAC1-334D6F6F05F3}"/>
                </a:ext>
              </a:extLst>
            </p:cNvPr>
            <p:cNvSpPr txBox="1"/>
            <p:nvPr/>
          </p:nvSpPr>
          <p:spPr>
            <a:xfrm>
              <a:off x="3076075" y="5300256"/>
              <a:ext cx="864000" cy="276999"/>
            </a:xfrm>
            <a:prstGeom prst="rect">
              <a:avLst/>
            </a:prstGeom>
            <a:noFill/>
          </p:spPr>
          <p:txBody>
            <a:bodyPr wrap="square" lIns="0" tIns="0" rIns="0" bIns="0" rtlCol="0" anchor="ctr">
              <a:spAutoFit/>
            </a:bodyPr>
            <a:lstStyle/>
            <a:p>
              <a:pPr lvl="0" algn="ctr" defTabSz="1219079" fontAlgn="base">
                <a:spcBef>
                  <a:spcPct val="50000"/>
                </a:spcBef>
                <a:spcAft>
                  <a:spcPct val="0"/>
                </a:spcAft>
                <a:defRPr/>
              </a:pPr>
              <a:r>
                <a:rPr lang="fr-CH" sz="900" dirty="0">
                  <a:solidFill>
                    <a:srgbClr val="000000">
                      <a:lumMod val="65000"/>
                      <a:lumOff val="35000"/>
                    </a:srgbClr>
                  </a:solidFill>
                </a:rPr>
                <a:t>(référence)</a:t>
              </a:r>
              <a:br/>
              <a:r>
                <a:rPr lang="fr-CH" sz="900" dirty="0">
                  <a:solidFill>
                    <a:srgbClr val="000000">
                      <a:lumMod val="65000"/>
                      <a:lumOff val="35000"/>
                    </a:srgbClr>
                  </a:solidFill>
                </a:rPr>
                <a:t>0.000</a:t>
              </a:r>
            </a:p>
          </p:txBody>
        </p:sp>
        <p:sp>
          <p:nvSpPr>
            <p:cNvPr id="108" name="Textfeld 107">
              <a:extLst>
                <a:ext uri="{FF2B5EF4-FFF2-40B4-BE49-F238E27FC236}">
                  <a16:creationId xmlns:a16="http://schemas.microsoft.com/office/drawing/2014/main" id="{BF63CD9F-5FB2-DD40-BFA0-D33E1BC2C1F8}"/>
                </a:ext>
              </a:extLst>
            </p:cNvPr>
            <p:cNvSpPr txBox="1"/>
            <p:nvPr/>
          </p:nvSpPr>
          <p:spPr>
            <a:xfrm>
              <a:off x="4814925" y="5059625"/>
              <a:ext cx="864000" cy="276999"/>
            </a:xfrm>
            <a:prstGeom prst="rect">
              <a:avLst/>
            </a:prstGeom>
            <a:noFill/>
          </p:spPr>
          <p:txBody>
            <a:bodyPr wrap="square" lIns="0" tIns="0" rIns="0" bIns="0" rtlCol="0" anchor="ctr">
              <a:spAutoFit/>
            </a:bodyPr>
            <a:lstStyle/>
            <a:p>
              <a:pPr lvl="0" algn="ctr" defTabSz="1219079" fontAlgn="base">
                <a:spcBef>
                  <a:spcPct val="50000"/>
                </a:spcBef>
                <a:spcAft>
                  <a:spcPct val="0"/>
                </a:spcAft>
                <a:defRPr/>
              </a:pPr>
              <a:r>
                <a:rPr lang="fr-CH" sz="900" dirty="0">
                  <a:solidFill>
                    <a:srgbClr val="000000">
                      <a:lumMod val="65000"/>
                      <a:lumOff val="35000"/>
                    </a:srgbClr>
                  </a:solidFill>
                </a:rPr>
                <a:t>(référence)</a:t>
              </a:r>
              <a:br/>
              <a:r>
                <a:rPr lang="fr-CH" sz="900" dirty="0">
                  <a:solidFill>
                    <a:srgbClr val="000000">
                      <a:lumMod val="65000"/>
                      <a:lumOff val="35000"/>
                    </a:srgbClr>
                  </a:solidFill>
                </a:rPr>
                <a:t>0.236</a:t>
              </a:r>
            </a:p>
          </p:txBody>
        </p:sp>
        <p:sp>
          <p:nvSpPr>
            <p:cNvPr id="109" name="Textfeld 108">
              <a:extLst>
                <a:ext uri="{FF2B5EF4-FFF2-40B4-BE49-F238E27FC236}">
                  <a16:creationId xmlns:a16="http://schemas.microsoft.com/office/drawing/2014/main" id="{60DD5477-5C6D-3E40-95B4-AED7A5E01C0D}"/>
                </a:ext>
              </a:extLst>
            </p:cNvPr>
            <p:cNvSpPr txBox="1"/>
            <p:nvPr/>
          </p:nvSpPr>
          <p:spPr>
            <a:xfrm>
              <a:off x="6560649" y="5300256"/>
              <a:ext cx="864000" cy="276999"/>
            </a:xfrm>
            <a:prstGeom prst="rect">
              <a:avLst/>
            </a:prstGeom>
            <a:noFill/>
          </p:spPr>
          <p:txBody>
            <a:bodyPr wrap="square" lIns="0" tIns="0" rIns="0" bIns="0" rtlCol="0" anchor="ctr">
              <a:spAutoFit/>
            </a:bodyPr>
            <a:lstStyle/>
            <a:p>
              <a:pPr lvl="0" algn="ctr" defTabSz="1219079" fontAlgn="base">
                <a:spcBef>
                  <a:spcPct val="50000"/>
                </a:spcBef>
                <a:spcAft>
                  <a:spcPct val="0"/>
                </a:spcAft>
                <a:defRPr/>
              </a:pPr>
              <a:r>
                <a:rPr lang="fr-CH" sz="900" dirty="0">
                  <a:solidFill>
                    <a:srgbClr val="000000">
                      <a:lumMod val="65000"/>
                      <a:lumOff val="35000"/>
                    </a:srgbClr>
                  </a:solidFill>
                </a:rPr>
                <a:t>(référence)</a:t>
              </a:r>
              <a:br/>
              <a:r>
                <a:rPr lang="fr-CH" sz="900" dirty="0">
                  <a:solidFill>
                    <a:srgbClr val="000000">
                      <a:lumMod val="65000"/>
                      <a:lumOff val="35000"/>
                    </a:srgbClr>
                  </a:solidFill>
                </a:rPr>
                <a:t>0.000</a:t>
              </a:r>
            </a:p>
          </p:txBody>
        </p:sp>
        <p:sp>
          <p:nvSpPr>
            <p:cNvPr id="110" name="Textfeld 109">
              <a:extLst>
                <a:ext uri="{FF2B5EF4-FFF2-40B4-BE49-F238E27FC236}">
                  <a16:creationId xmlns:a16="http://schemas.microsoft.com/office/drawing/2014/main" id="{258D8DED-051C-4147-98F7-AC3EEEAB24B3}"/>
                </a:ext>
              </a:extLst>
            </p:cNvPr>
            <p:cNvSpPr txBox="1"/>
            <p:nvPr/>
          </p:nvSpPr>
          <p:spPr>
            <a:xfrm>
              <a:off x="9137814" y="5256012"/>
              <a:ext cx="864000" cy="276999"/>
            </a:xfrm>
            <a:prstGeom prst="rect">
              <a:avLst/>
            </a:prstGeom>
            <a:noFill/>
          </p:spPr>
          <p:txBody>
            <a:bodyPr wrap="square" lIns="0" tIns="0" rIns="0" bIns="0" rtlCol="0" anchor="ctr">
              <a:spAutoFit/>
            </a:bodyPr>
            <a:lstStyle/>
            <a:p>
              <a:pPr lvl="0" algn="ctr" defTabSz="1219079" fontAlgn="base">
                <a:spcBef>
                  <a:spcPct val="50000"/>
                </a:spcBef>
                <a:spcAft>
                  <a:spcPct val="0"/>
                </a:spcAft>
                <a:defRPr/>
              </a:pPr>
              <a:r>
                <a:rPr lang="fr-CH" sz="900" dirty="0">
                  <a:solidFill>
                    <a:srgbClr val="000000">
                      <a:lumMod val="65000"/>
                      <a:lumOff val="35000"/>
                    </a:srgbClr>
                  </a:solidFill>
                </a:rPr>
                <a:t>(référence)</a:t>
              </a:r>
              <a:br/>
              <a:r>
                <a:rPr lang="fr-CH" sz="900" dirty="0">
                  <a:solidFill>
                    <a:srgbClr val="000000">
                      <a:lumMod val="65000"/>
                      <a:lumOff val="35000"/>
                    </a:srgbClr>
                  </a:solidFill>
                </a:rPr>
                <a:t>0.000</a:t>
              </a:r>
            </a:p>
          </p:txBody>
        </p:sp>
        <p:cxnSp>
          <p:nvCxnSpPr>
            <p:cNvPr id="111" name="Straight Connector 51">
              <a:extLst>
                <a:ext uri="{FF2B5EF4-FFF2-40B4-BE49-F238E27FC236}">
                  <a16:creationId xmlns:a16="http://schemas.microsoft.com/office/drawing/2014/main" id="{0E18E22D-551C-2E4A-95DD-AC5C1FB817DD}"/>
                </a:ext>
              </a:extLst>
            </p:cNvPr>
            <p:cNvCxnSpPr>
              <a:cxnSpLocks/>
            </p:cNvCxnSpPr>
            <p:nvPr/>
          </p:nvCxnSpPr>
          <p:spPr bwMode="auto">
            <a:xfrm>
              <a:off x="3070296" y="5624513"/>
              <a:ext cx="0" cy="265447"/>
            </a:xfrm>
            <a:prstGeom prst="line">
              <a:avLst/>
            </a:prstGeom>
            <a:noFill/>
            <a:ln w="12700" cap="flat" cmpd="sng" algn="ctr">
              <a:solidFill>
                <a:schemeClr val="bg1">
                  <a:lumMod val="85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6" name="Straight Connector 51">
              <a:extLst>
                <a:ext uri="{FF2B5EF4-FFF2-40B4-BE49-F238E27FC236}">
                  <a16:creationId xmlns:a16="http://schemas.microsoft.com/office/drawing/2014/main" id="{DA681716-54D0-2F43-8BEC-6BA268F5AA83}"/>
                </a:ext>
              </a:extLst>
            </p:cNvPr>
            <p:cNvCxnSpPr>
              <a:cxnSpLocks/>
            </p:cNvCxnSpPr>
            <p:nvPr/>
          </p:nvCxnSpPr>
          <p:spPr bwMode="auto">
            <a:xfrm>
              <a:off x="4837959" y="5624513"/>
              <a:ext cx="0" cy="265447"/>
            </a:xfrm>
            <a:prstGeom prst="line">
              <a:avLst/>
            </a:prstGeom>
            <a:noFill/>
            <a:ln w="12700" cap="flat" cmpd="sng" algn="ctr">
              <a:solidFill>
                <a:schemeClr val="bg1">
                  <a:lumMod val="85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8" name="Straight Connector 51">
              <a:extLst>
                <a:ext uri="{FF2B5EF4-FFF2-40B4-BE49-F238E27FC236}">
                  <a16:creationId xmlns:a16="http://schemas.microsoft.com/office/drawing/2014/main" id="{4271B401-2FA6-2049-85AD-B344BBA669FA}"/>
                </a:ext>
              </a:extLst>
            </p:cNvPr>
            <p:cNvCxnSpPr>
              <a:cxnSpLocks/>
            </p:cNvCxnSpPr>
            <p:nvPr/>
          </p:nvCxnSpPr>
          <p:spPr bwMode="auto">
            <a:xfrm>
              <a:off x="6553200" y="5624513"/>
              <a:ext cx="0" cy="265447"/>
            </a:xfrm>
            <a:prstGeom prst="line">
              <a:avLst/>
            </a:prstGeom>
            <a:noFill/>
            <a:ln w="12700" cap="flat" cmpd="sng" algn="ctr">
              <a:solidFill>
                <a:schemeClr val="bg1">
                  <a:lumMod val="85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9" name="Straight Connector 51">
              <a:extLst>
                <a:ext uri="{FF2B5EF4-FFF2-40B4-BE49-F238E27FC236}">
                  <a16:creationId xmlns:a16="http://schemas.microsoft.com/office/drawing/2014/main" id="{A83F9B27-EB53-3445-A132-B6C97089EBB4}"/>
                </a:ext>
              </a:extLst>
            </p:cNvPr>
            <p:cNvCxnSpPr>
              <a:cxnSpLocks/>
            </p:cNvCxnSpPr>
            <p:nvPr/>
          </p:nvCxnSpPr>
          <p:spPr bwMode="auto">
            <a:xfrm>
              <a:off x="8291676" y="5624513"/>
              <a:ext cx="0" cy="265447"/>
            </a:xfrm>
            <a:prstGeom prst="line">
              <a:avLst/>
            </a:prstGeom>
            <a:noFill/>
            <a:ln w="12700" cap="flat" cmpd="sng" algn="ctr">
              <a:solidFill>
                <a:schemeClr val="bg1">
                  <a:lumMod val="85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Straight Connector 32">
              <a:extLst>
                <a:ext uri="{FF2B5EF4-FFF2-40B4-BE49-F238E27FC236}">
                  <a16:creationId xmlns:a16="http://schemas.microsoft.com/office/drawing/2014/main" id="{E8CE3B5D-822F-104F-A5C1-A6AAE58A899B}"/>
                </a:ext>
              </a:extLst>
            </p:cNvPr>
            <p:cNvCxnSpPr>
              <a:cxnSpLocks/>
            </p:cNvCxnSpPr>
            <p:nvPr/>
          </p:nvCxnSpPr>
          <p:spPr bwMode="auto">
            <a:xfrm flipH="1">
              <a:off x="1304486" y="5624513"/>
              <a:ext cx="8764465" cy="0"/>
            </a:xfrm>
            <a:prstGeom prst="line">
              <a:avLst/>
            </a:prstGeom>
            <a:noFill/>
            <a:ln w="12700" cap="flat" cmpd="sng" algn="ctr">
              <a:solidFill>
                <a:schemeClr val="tx1"/>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20" name="Textfeld 119">
              <a:extLst>
                <a:ext uri="{FF2B5EF4-FFF2-40B4-BE49-F238E27FC236}">
                  <a16:creationId xmlns:a16="http://schemas.microsoft.com/office/drawing/2014/main" id="{3A3E0EB7-765C-5848-8E99-D4CC99C2B39A}"/>
                </a:ext>
              </a:extLst>
            </p:cNvPr>
            <p:cNvSpPr txBox="1"/>
            <p:nvPr/>
          </p:nvSpPr>
          <p:spPr>
            <a:xfrm>
              <a:off x="3942029" y="4880789"/>
              <a:ext cx="864000" cy="276999"/>
            </a:xfrm>
            <a:prstGeom prst="rect">
              <a:avLst/>
            </a:prstGeom>
            <a:noFill/>
          </p:spPr>
          <p:txBody>
            <a:bodyPr wrap="square" lIns="0" tIns="0" rIns="0" bIns="0" rtlCol="0" anchor="ctr">
              <a:spAutoFit/>
            </a:bodyPr>
            <a:lstStyle/>
            <a:p>
              <a:pPr lvl="0" algn="ctr" defTabSz="1219079" fontAlgn="base">
                <a:spcBef>
                  <a:spcPct val="50000"/>
                </a:spcBef>
                <a:spcAft>
                  <a:spcPct val="0"/>
                </a:spcAft>
                <a:defRPr/>
              </a:pPr>
              <a:r>
                <a:rPr lang="fr-CH" sz="900" dirty="0">
                  <a:solidFill>
                    <a:srgbClr val="000000">
                      <a:lumMod val="65000"/>
                      <a:lumOff val="35000"/>
                    </a:srgbClr>
                  </a:solidFill>
                </a:rPr>
                <a:t>(p &lt; 0.050)</a:t>
              </a:r>
              <a:br/>
              <a:r>
                <a:rPr lang="fr-CH" sz="900" dirty="0">
                  <a:solidFill>
                    <a:srgbClr val="000000">
                      <a:lumMod val="65000"/>
                      <a:lumOff val="35000"/>
                    </a:srgbClr>
                  </a:solidFill>
                </a:rPr>
                <a:t>0.382</a:t>
              </a:r>
            </a:p>
          </p:txBody>
        </p:sp>
        <p:sp>
          <p:nvSpPr>
            <p:cNvPr id="121" name="Textfeld 120">
              <a:extLst>
                <a:ext uri="{FF2B5EF4-FFF2-40B4-BE49-F238E27FC236}">
                  <a16:creationId xmlns:a16="http://schemas.microsoft.com/office/drawing/2014/main" id="{2B446431-9821-A644-9E39-F3E938E1F93B}"/>
                </a:ext>
              </a:extLst>
            </p:cNvPr>
            <p:cNvSpPr txBox="1"/>
            <p:nvPr/>
          </p:nvSpPr>
          <p:spPr>
            <a:xfrm>
              <a:off x="5638800" y="5308492"/>
              <a:ext cx="864000" cy="276999"/>
            </a:xfrm>
            <a:prstGeom prst="rect">
              <a:avLst/>
            </a:prstGeom>
            <a:noFill/>
          </p:spPr>
          <p:txBody>
            <a:bodyPr wrap="square" lIns="0" tIns="0" rIns="0" bIns="0" rtlCol="0" anchor="ctr">
              <a:spAutoFit/>
            </a:bodyPr>
            <a:lstStyle/>
            <a:p>
              <a:pPr lvl="0" algn="ctr" defTabSz="1219079" fontAlgn="base">
                <a:spcBef>
                  <a:spcPct val="50000"/>
                </a:spcBef>
                <a:spcAft>
                  <a:spcPct val="0"/>
                </a:spcAft>
                <a:defRPr/>
              </a:pPr>
              <a:r>
                <a:rPr lang="fr-CH" sz="900" dirty="0">
                  <a:solidFill>
                    <a:srgbClr val="000000">
                      <a:lumMod val="65000"/>
                      <a:lumOff val="35000"/>
                    </a:srgbClr>
                  </a:solidFill>
                </a:rPr>
                <a:t>(p &lt; 0.100)</a:t>
              </a:r>
              <a:br/>
              <a:r>
                <a:rPr lang="fr-CH" sz="900" dirty="0">
                  <a:solidFill>
                    <a:srgbClr val="000000">
                      <a:lumMod val="65000"/>
                      <a:lumOff val="35000"/>
                    </a:srgbClr>
                  </a:solidFill>
                </a:rPr>
                <a:t>0.000</a:t>
              </a:r>
            </a:p>
          </p:txBody>
        </p:sp>
        <p:sp>
          <p:nvSpPr>
            <p:cNvPr id="122" name="Textfeld 121">
              <a:extLst>
                <a:ext uri="{FF2B5EF4-FFF2-40B4-BE49-F238E27FC236}">
                  <a16:creationId xmlns:a16="http://schemas.microsoft.com/office/drawing/2014/main" id="{319F7055-E6B1-5848-8172-DC74ECC3B7E4}"/>
                </a:ext>
              </a:extLst>
            </p:cNvPr>
            <p:cNvSpPr txBox="1"/>
            <p:nvPr/>
          </p:nvSpPr>
          <p:spPr>
            <a:xfrm>
              <a:off x="8291513" y="5299505"/>
              <a:ext cx="864000" cy="276999"/>
            </a:xfrm>
            <a:prstGeom prst="rect">
              <a:avLst/>
            </a:prstGeom>
            <a:noFill/>
          </p:spPr>
          <p:txBody>
            <a:bodyPr wrap="square" lIns="0" tIns="0" rIns="0" bIns="0" rtlCol="0" anchor="ctr">
              <a:spAutoFit/>
            </a:bodyPr>
            <a:lstStyle/>
            <a:p>
              <a:pPr lvl="0" algn="ctr" defTabSz="1219079" fontAlgn="base">
                <a:spcBef>
                  <a:spcPct val="50000"/>
                </a:spcBef>
                <a:spcAft>
                  <a:spcPct val="0"/>
                </a:spcAft>
                <a:defRPr/>
              </a:pPr>
              <a:r>
                <a:rPr lang="fr-CH" sz="900" dirty="0">
                  <a:solidFill>
                    <a:srgbClr val="000000">
                      <a:lumMod val="65000"/>
                      <a:lumOff val="35000"/>
                    </a:srgbClr>
                  </a:solidFill>
                </a:rPr>
                <a:t>(p &lt; 0.050)</a:t>
              </a:r>
              <a:br/>
              <a:r>
                <a:rPr lang="fr-CH" sz="900" dirty="0">
                  <a:solidFill>
                    <a:srgbClr val="000000">
                      <a:lumMod val="65000"/>
                      <a:lumOff val="35000"/>
                    </a:srgbClr>
                  </a:solidFill>
                </a:rPr>
                <a:t>0.000</a:t>
              </a:r>
            </a:p>
          </p:txBody>
        </p:sp>
        <p:sp>
          <p:nvSpPr>
            <p:cNvPr id="123" name="TextBox 68">
              <a:extLst>
                <a:ext uri="{FF2B5EF4-FFF2-40B4-BE49-F238E27FC236}">
                  <a16:creationId xmlns:a16="http://schemas.microsoft.com/office/drawing/2014/main" id="{606EF80F-DA3B-5B49-9AE6-D2A160BAC41F}"/>
                </a:ext>
              </a:extLst>
            </p:cNvPr>
            <p:cNvSpPr txBox="1"/>
            <p:nvPr/>
          </p:nvSpPr>
          <p:spPr>
            <a:xfrm>
              <a:off x="3075067" y="2371726"/>
              <a:ext cx="1777133" cy="138499"/>
            </a:xfrm>
            <a:prstGeom prst="rect">
              <a:avLst/>
            </a:prstGeom>
            <a:noFill/>
          </p:spPr>
          <p:txBody>
            <a:bodyPr wrap="square" lIns="0" tIns="0" rIns="0" bIns="0" rtlCol="0" anchor="ctr">
              <a:spAutoFit/>
            </a:bodyPr>
            <a:lstStyle/>
            <a:p>
              <a:pPr algn="ctr">
                <a:defRPr/>
              </a:pPr>
              <a:r>
                <a:rPr lang="fr-CH" sz="900" b="1" dirty="0">
                  <a:solidFill>
                    <a:srgbClr val="565655"/>
                  </a:solidFill>
                </a:rPr>
                <a:t>11.8%</a:t>
              </a:r>
              <a:endParaRPr lang="fr-CH" sz="900" b="1" baseline="30000" dirty="0">
                <a:solidFill>
                  <a:srgbClr val="565655"/>
                </a:solidFill>
              </a:endParaRPr>
            </a:p>
          </p:txBody>
        </p:sp>
        <p:sp>
          <p:nvSpPr>
            <p:cNvPr id="124" name="TextBox 68">
              <a:extLst>
                <a:ext uri="{FF2B5EF4-FFF2-40B4-BE49-F238E27FC236}">
                  <a16:creationId xmlns:a16="http://schemas.microsoft.com/office/drawing/2014/main" id="{58FF1AF1-0785-3B43-BB9B-A61158A9D708}"/>
                </a:ext>
              </a:extLst>
            </p:cNvPr>
            <p:cNvSpPr txBox="1"/>
            <p:nvPr/>
          </p:nvSpPr>
          <p:spPr>
            <a:xfrm>
              <a:off x="4800600" y="2371726"/>
              <a:ext cx="1777133" cy="138499"/>
            </a:xfrm>
            <a:prstGeom prst="rect">
              <a:avLst/>
            </a:prstGeom>
            <a:noFill/>
          </p:spPr>
          <p:txBody>
            <a:bodyPr wrap="square" lIns="0" tIns="0" rIns="0" bIns="0" rtlCol="0" anchor="ctr">
              <a:spAutoFit/>
            </a:bodyPr>
            <a:lstStyle/>
            <a:p>
              <a:pPr algn="ctr">
                <a:defRPr/>
              </a:pPr>
              <a:r>
                <a:rPr lang="fr-CH" sz="900" b="1" dirty="0">
                  <a:solidFill>
                    <a:srgbClr val="565655"/>
                  </a:solidFill>
                </a:rPr>
                <a:t>7.3%</a:t>
              </a:r>
              <a:endParaRPr lang="fr-CH" sz="900" b="1" baseline="30000" dirty="0">
                <a:solidFill>
                  <a:srgbClr val="565655"/>
                </a:solidFill>
              </a:endParaRPr>
            </a:p>
          </p:txBody>
        </p:sp>
        <p:sp>
          <p:nvSpPr>
            <p:cNvPr id="125" name="TextBox 68">
              <a:extLst>
                <a:ext uri="{FF2B5EF4-FFF2-40B4-BE49-F238E27FC236}">
                  <a16:creationId xmlns:a16="http://schemas.microsoft.com/office/drawing/2014/main" id="{6E190E48-7CA6-9040-BD6A-FBEE60057DCE}"/>
                </a:ext>
              </a:extLst>
            </p:cNvPr>
            <p:cNvSpPr txBox="1"/>
            <p:nvPr/>
          </p:nvSpPr>
          <p:spPr>
            <a:xfrm>
              <a:off x="6523704" y="2371726"/>
              <a:ext cx="1777133" cy="138499"/>
            </a:xfrm>
            <a:prstGeom prst="rect">
              <a:avLst/>
            </a:prstGeom>
            <a:noFill/>
          </p:spPr>
          <p:txBody>
            <a:bodyPr wrap="square" lIns="0" tIns="0" rIns="0" bIns="0" rtlCol="0" anchor="ctr">
              <a:spAutoFit/>
            </a:bodyPr>
            <a:lstStyle/>
            <a:p>
              <a:pPr algn="ctr">
                <a:defRPr/>
              </a:pPr>
              <a:r>
                <a:rPr lang="fr-CH" sz="900" b="1" dirty="0">
                  <a:solidFill>
                    <a:srgbClr val="565655"/>
                  </a:solidFill>
                </a:rPr>
                <a:t>6.5%</a:t>
              </a:r>
              <a:endParaRPr lang="fr-CH" sz="900" b="1" baseline="30000" dirty="0">
                <a:solidFill>
                  <a:srgbClr val="565655"/>
                </a:solidFill>
              </a:endParaRPr>
            </a:p>
          </p:txBody>
        </p:sp>
        <p:sp>
          <p:nvSpPr>
            <p:cNvPr id="126" name="TextBox 68">
              <a:extLst>
                <a:ext uri="{FF2B5EF4-FFF2-40B4-BE49-F238E27FC236}">
                  <a16:creationId xmlns:a16="http://schemas.microsoft.com/office/drawing/2014/main" id="{C636FD05-EC71-D64C-B8BF-A82DD70D8818}"/>
                </a:ext>
              </a:extLst>
            </p:cNvPr>
            <p:cNvSpPr txBox="1"/>
            <p:nvPr/>
          </p:nvSpPr>
          <p:spPr>
            <a:xfrm>
              <a:off x="8229600" y="2371726"/>
              <a:ext cx="1777133" cy="138499"/>
            </a:xfrm>
            <a:prstGeom prst="rect">
              <a:avLst/>
            </a:prstGeom>
            <a:noFill/>
          </p:spPr>
          <p:txBody>
            <a:bodyPr wrap="square" lIns="0" tIns="0" rIns="0" bIns="0" rtlCol="0" anchor="ctr">
              <a:spAutoFit/>
            </a:bodyPr>
            <a:lstStyle/>
            <a:p>
              <a:pPr algn="ctr">
                <a:defRPr/>
              </a:pPr>
              <a:r>
                <a:rPr lang="fr-CH" sz="900" b="1" dirty="0">
                  <a:solidFill>
                    <a:srgbClr val="565655"/>
                  </a:solidFill>
                </a:rPr>
                <a:t>0.6%</a:t>
              </a:r>
              <a:endParaRPr lang="fr-CH" sz="900" b="1" baseline="30000" dirty="0">
                <a:solidFill>
                  <a:srgbClr val="565655"/>
                </a:solidFill>
              </a:endParaRPr>
            </a:p>
          </p:txBody>
        </p:sp>
        <p:sp>
          <p:nvSpPr>
            <p:cNvPr id="127" name="TextBox 68">
              <a:extLst>
                <a:ext uri="{FF2B5EF4-FFF2-40B4-BE49-F238E27FC236}">
                  <a16:creationId xmlns:a16="http://schemas.microsoft.com/office/drawing/2014/main" id="{65071C3B-B0F1-6447-B282-FA412DDBF2DC}"/>
                </a:ext>
              </a:extLst>
            </p:cNvPr>
            <p:cNvSpPr txBox="1"/>
            <p:nvPr/>
          </p:nvSpPr>
          <p:spPr>
            <a:xfrm>
              <a:off x="1317522" y="2371726"/>
              <a:ext cx="1777133" cy="138499"/>
            </a:xfrm>
            <a:prstGeom prst="rect">
              <a:avLst/>
            </a:prstGeom>
            <a:noFill/>
          </p:spPr>
          <p:txBody>
            <a:bodyPr wrap="square" lIns="0" tIns="0" rIns="0" bIns="0" rtlCol="0" anchor="ctr">
              <a:spAutoFit/>
            </a:bodyPr>
            <a:lstStyle/>
            <a:p>
              <a:pPr algn="ctr">
                <a:defRPr/>
              </a:pPr>
              <a:r>
                <a:rPr lang="fr-CH" sz="900" b="1" dirty="0">
                  <a:solidFill>
                    <a:srgbClr val="565655"/>
                  </a:solidFill>
                </a:rPr>
                <a:t>73.8%</a:t>
              </a:r>
              <a:endParaRPr lang="fr-CH" sz="900" b="1" baseline="30000" dirty="0">
                <a:solidFill>
                  <a:srgbClr val="565655"/>
                </a:solidFill>
              </a:endParaRPr>
            </a:p>
          </p:txBody>
        </p:sp>
      </p:grpSp>
      <p:sp>
        <p:nvSpPr>
          <p:cNvPr id="97" name="TextBox 68">
            <a:extLst>
              <a:ext uri="{FF2B5EF4-FFF2-40B4-BE49-F238E27FC236}">
                <a16:creationId xmlns:a16="http://schemas.microsoft.com/office/drawing/2014/main" id="{8A7EC898-61FC-9046-A0A8-A501240FDCE0}"/>
              </a:ext>
            </a:extLst>
          </p:cNvPr>
          <p:cNvSpPr txBox="1"/>
          <p:nvPr/>
        </p:nvSpPr>
        <p:spPr>
          <a:xfrm>
            <a:off x="11034701" y="2541438"/>
            <a:ext cx="1157299" cy="415498"/>
          </a:xfrm>
          <a:prstGeom prst="rect">
            <a:avLst/>
          </a:prstGeom>
          <a:noFill/>
        </p:spPr>
        <p:txBody>
          <a:bodyPr wrap="square" lIns="0" tIns="0" rIns="0" bIns="0" rtlCol="0" anchor="ctr">
            <a:spAutoFit/>
          </a:bodyPr>
          <a:lstStyle/>
          <a:p>
            <a:pPr>
              <a:defRPr sz="1400" b="0" i="0" u="none" strike="noStrike" kern="1200" baseline="0">
                <a:solidFill>
                  <a:prstClr val="black">
                    <a:lumMod val="65000"/>
                    <a:lumOff val="35000"/>
                  </a:prstClr>
                </a:solidFill>
                <a:latin typeface="+mn-lt"/>
                <a:ea typeface="+mn-ea"/>
                <a:cs typeface="+mn-cs"/>
              </a:defRPr>
            </a:pPr>
            <a:r>
              <a:rPr lang="fr-CH" sz="900" dirty="0"/>
              <a:t>Avantage associé aux différents niveaux d'attributs</a:t>
            </a:r>
          </a:p>
        </p:txBody>
      </p:sp>
      <p:sp>
        <p:nvSpPr>
          <p:cNvPr id="112" name="Rechteck 111">
            <a:extLst>
              <a:ext uri="{FF2B5EF4-FFF2-40B4-BE49-F238E27FC236}">
                <a16:creationId xmlns:a16="http://schemas.microsoft.com/office/drawing/2014/main" id="{B11B6BFD-E9E7-9C4D-89F7-729FEA420FD1}"/>
              </a:ext>
            </a:extLst>
          </p:cNvPr>
          <p:cNvSpPr/>
          <p:nvPr/>
        </p:nvSpPr>
        <p:spPr bwMode="auto">
          <a:xfrm>
            <a:off x="10841921" y="2491268"/>
            <a:ext cx="109057" cy="109057"/>
          </a:xfrm>
          <a:prstGeom prst="rect">
            <a:avLst/>
          </a:prstGeom>
          <a:solidFill>
            <a:schemeClr val="bg1">
              <a:lumMod val="8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113" name="TextBox 68">
            <a:extLst>
              <a:ext uri="{FF2B5EF4-FFF2-40B4-BE49-F238E27FC236}">
                <a16:creationId xmlns:a16="http://schemas.microsoft.com/office/drawing/2014/main" id="{B15014F4-4918-DC40-AC9F-CCC29DBEE5A3}"/>
              </a:ext>
            </a:extLst>
          </p:cNvPr>
          <p:cNvSpPr txBox="1"/>
          <p:nvPr/>
        </p:nvSpPr>
        <p:spPr>
          <a:xfrm>
            <a:off x="11036455" y="3095788"/>
            <a:ext cx="1843732" cy="415498"/>
          </a:xfrm>
          <a:prstGeom prst="rect">
            <a:avLst/>
          </a:prstGeom>
          <a:noFill/>
        </p:spPr>
        <p:txBody>
          <a:bodyPr wrap="square" lIns="0" tIns="0" rIns="0" bIns="0" rtlCol="0" anchor="ctr">
            <a:spAutoFit/>
          </a:bodyPr>
          <a:lstStyle/>
          <a:p>
            <a:pPr>
              <a:defRPr/>
            </a:pPr>
            <a:r>
              <a:rPr lang="fr-CH" sz="900" dirty="0">
                <a:solidFill>
                  <a:srgbClr val="565655"/>
                </a:solidFill>
              </a:rPr>
              <a:t>Importance relative  </a:t>
            </a:r>
          </a:p>
          <a:p>
            <a:pPr>
              <a:defRPr/>
            </a:pPr>
            <a:r>
              <a:rPr lang="fr-CH" sz="900" dirty="0">
                <a:solidFill>
                  <a:srgbClr val="565655"/>
                </a:solidFill>
              </a:rPr>
              <a:t>de l’attribut</a:t>
            </a:r>
          </a:p>
          <a:p>
            <a:pPr>
              <a:defRPr/>
            </a:pPr>
            <a:endParaRPr lang="fr-CH" sz="900" dirty="0">
              <a:solidFill>
                <a:srgbClr val="565655"/>
              </a:solidFill>
              <a:latin typeface="Arial"/>
            </a:endParaRPr>
          </a:p>
        </p:txBody>
      </p:sp>
      <p:sp>
        <p:nvSpPr>
          <p:cNvPr id="114" name="Rechteck 113">
            <a:extLst>
              <a:ext uri="{FF2B5EF4-FFF2-40B4-BE49-F238E27FC236}">
                <a16:creationId xmlns:a16="http://schemas.microsoft.com/office/drawing/2014/main" id="{5A7FC401-A24F-9547-8096-E45A627F3016}"/>
              </a:ext>
            </a:extLst>
          </p:cNvPr>
          <p:cNvSpPr/>
          <p:nvPr/>
        </p:nvSpPr>
        <p:spPr bwMode="auto">
          <a:xfrm>
            <a:off x="10843676" y="3104878"/>
            <a:ext cx="109057" cy="109057"/>
          </a:xfrm>
          <a:prstGeom prst="rect">
            <a:avLst/>
          </a:prstGeom>
          <a:solidFill>
            <a:srgbClr val="565655"/>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Tree>
    <p:extLst>
      <p:ext uri="{BB962C8B-B14F-4D97-AF65-F5344CB8AC3E}">
        <p14:creationId xmlns:p14="http://schemas.microsoft.com/office/powerpoint/2010/main" val="37177176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IAAAAAAAAAAwAAAAMAAAAA/////wQASwwAAAAAAAAAAAAAIAD///////////////8AAAD///////////////8DAAAAAgD///////////////////////////////////////////////////////////////////////////////////////////////////////////////////////////////////////////////////////////////////////////////////////////////////////////////////////////////////////////////////////////////////////////////////////////////////////////////////////////////////////////////////////////////////////////////////////////////////////////////////////////////////////////////////////////////////////////////////////////////////////////////8BACAA////////////////AAAO////////AwAAAAMA////////////////////////////////////////////////////////////////////////////////////////////////////////////////////////////////////////////////////////////////////////////////////////////////////////////////////////////////////////////////////////////////////////////////////////////////////////////////////////////////////////////////////////////////////////////////////////////////////////////////////////////////////////////////////////////////////////////////////////////////////////////////////////AgABAP///////wQAAAACABAAC5pqTx+LehdAqaznCsXAXOUFAAAAAAADAAAAAAADAAAAAwADAAEA////////BAAAAAMAEAALwnyZ5QrL00SxQRBRMY/wRwU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CwMAAAAAAAAAAAAACAB////////////////AAAA////////////////BAAAAAMA////////////////////////////////////////////////////////////////////////////////////////////////////////////////////////////////////////////////////////////////////////////////////////////////////////////////////////////////////////////////////////////////////////////////////////////////////////////////////////////////////////////////////////////////////////////////////////////////////////////////////////////////////////////////////////////////////////////////////////////////////////////////AQAgAf///////////////wAADv///////wQAAAACAP///////////////////////////////////////////////////////////////////////////////////////////////////////////////////////////////////////////////////////////////////////////////////////////////////////////////////////////////////////////////////////////////////////////////////////////////////////////////////////////////////////////////////////////////////////////////////////////////////////////////////////////////////////////////////////////////////////////////////////////////////////////////////////wIAAQEDAAAAAgD///////8aAAZMaW5rZWRTaGFwZXNEYXRhUHJvcGVydHlfMAUAAAAAAAQAAAADAAQAAAABAAMAAQEDAAAAAwD///////8lAAZMaW5rZWRTaGFwZVByZXNlbnRhdGlvblNldHRpbmdzRGF0YV8wBQAAAAE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3DgAAAAAAAAAAAAD/////gwCDAAAABV9pZAAQAAAABJpqTx+LehdAqaznCsXAXOUDRGF0YQAbAAAABExpbmtlZFNoYXBlRGF0YQAFAAAAAAACTmFtZQAZAAAATGlua2VkU2hhcGVzRGF0YVByb3BlcnR5ABBWZXJzaW9uAAAAAAAJTGFzdFdyaXRlAPdHVLt8AQAAAAEA/////50AnQAAAAVfaWQAEAAAAATCfJnlCsvTRLFBEFExj/BHA0RhdGEAKgAAAAhQcmVzZW50YXRpb25TY2FubmVkRm9yTGlua2VkU2hhcGVzAAEAAk5hbWUAJAAAAExpbmtlZFNoYXBlUHJlc2VudGF0aW9uU2V0dGluZ3NEYXRhABBWZXJzaW9uAAAAAAAJTGFzdFdyaXRlANhIVLt8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Lst>
</file>

<file path=ppt/theme/theme1.xml><?xml version="1.0" encoding="utf-8"?>
<a:theme xmlns:a="http://schemas.openxmlformats.org/drawingml/2006/main" name="Scientific_Slide_Template_template">
  <a:themeElements>
    <a:clrScheme name="Scientific colours 2016">
      <a:dk1>
        <a:srgbClr val="000000"/>
      </a:dk1>
      <a:lt1>
        <a:srgbClr val="FFFFFF"/>
      </a:lt1>
      <a:dk2>
        <a:srgbClr val="A3B8E0"/>
      </a:dk2>
      <a:lt2>
        <a:srgbClr val="3961AC"/>
      </a:lt2>
      <a:accent1>
        <a:srgbClr val="726F69"/>
      </a:accent1>
      <a:accent2>
        <a:srgbClr val="D5D4D2"/>
      </a:accent2>
      <a:accent3>
        <a:srgbClr val="6689CC"/>
      </a:accent3>
      <a:accent4>
        <a:srgbClr val="6F3130"/>
      </a:accent4>
      <a:accent5>
        <a:srgbClr val="C00000"/>
      </a:accent5>
      <a:accent6>
        <a:srgbClr val="FF0000"/>
      </a:accent6>
      <a:hlink>
        <a:srgbClr val="595959"/>
      </a:hlink>
      <a:folHlink>
        <a:srgbClr val="7F7F7F"/>
      </a:folHlink>
    </a:clrScheme>
    <a:fontScheme name="PowerPoint_XARELTO_2008">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lgn="ctr">
          <a:solidFill>
            <a:schemeClr val="tx1"/>
          </a:solidFill>
          <a:miter lim="800000"/>
          <a:headEnd/>
          <a:tailEnd/>
        </a:ln>
        <a:effectLst/>
      </a:spPr>
      <a:bodyPr wrap="square" lIns="0" tIns="0" rIns="0" bIns="0" anchor="ctr">
        <a:noAutofit/>
      </a:bodyPr>
      <a:lstStyle>
        <a:defPPr algn="ctr">
          <a:defRPr sz="1600" dirty="0">
            <a:solidFill>
              <a:schemeClr val="tx1">
                <a:lumMod val="65000"/>
                <a:lumOff val="35000"/>
              </a:schemeClr>
            </a:solidFill>
          </a:defRPr>
        </a:defPPr>
      </a:lstStyle>
    </a:spDef>
    <a:lnDef>
      <a:spPr bwMode="auto">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lIns="90000" tIns="46800" rIns="90000" bIns="46800" rtlCol="0" anchor="ctr">
        <a:spAutoFit/>
      </a:bodyPr>
      <a:lstStyle>
        <a:defPPr>
          <a:defRPr sz="1600" dirty="0" smtClean="0">
            <a:solidFill>
              <a:schemeClr val="tx1">
                <a:lumMod val="65000"/>
                <a:lumOff val="35000"/>
              </a:schemeClr>
            </a:solidFill>
          </a:defRPr>
        </a:defPPr>
      </a:lstStyle>
    </a:txDef>
  </a:objectDefaults>
  <a:extraClrSchemeLst>
    <a:extraClrScheme>
      <a:clrScheme name="Xarelto Colours 2013">
        <a:dk1>
          <a:srgbClr val="000000"/>
        </a:dk1>
        <a:lt1>
          <a:srgbClr val="FFFFFF"/>
        </a:lt1>
        <a:dk2>
          <a:srgbClr val="807F83"/>
        </a:dk2>
        <a:lt2>
          <a:srgbClr val="4F2D7F"/>
        </a:lt2>
        <a:accent1>
          <a:srgbClr val="EC008C"/>
        </a:accent1>
        <a:accent2>
          <a:srgbClr val="F2B646"/>
        </a:accent2>
        <a:accent3>
          <a:srgbClr val="3B8D86"/>
        </a:accent3>
        <a:accent4>
          <a:srgbClr val="907A63"/>
        </a:accent4>
        <a:accent5>
          <a:srgbClr val="1583A2"/>
        </a:accent5>
        <a:accent6>
          <a:srgbClr val="6F3130"/>
        </a:accent6>
        <a:hlink>
          <a:srgbClr val="87BFD7"/>
        </a:hlink>
        <a:folHlink>
          <a:srgbClr val="F15E2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60525 Rivaroxaban Scientific Slide Template - Long 16-9 format - Final.potx" id="{B452D264-8EA8-4019-86DD-475F3C821B16}" vid="{8949D22F-6BCC-45EA-9337-2F5A66F5FB6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6B2E086CF2C243903AC4D389B7F67D" ma:contentTypeVersion="7" ma:contentTypeDescription="Create a new document." ma:contentTypeScope="" ma:versionID="540114a5d5936ee9940364ff5e7d2996">
  <xsd:schema xmlns:xsd="http://www.w3.org/2001/XMLSchema" xmlns:xs="http://www.w3.org/2001/XMLSchema" xmlns:p="http://schemas.microsoft.com/office/2006/metadata/properties" xmlns:ns1="http://schemas.microsoft.com/sharepoint/v3" xmlns:ns2="1a4d292e-883c-434b-96e3-060cfff16c86" xmlns:ns3="60e175a8-a91d-45cb-b64c-1894803b351b" targetNamespace="http://schemas.microsoft.com/office/2006/metadata/properties" ma:root="true" ma:fieldsID="cf46fd8eca5d212df2e1df42b3538b9b" ns1:_="" ns2:_="" ns3:_="">
    <xsd:import namespace="http://schemas.microsoft.com/sharepoint/v3"/>
    <xsd:import namespace="1a4d292e-883c-434b-96e3-060cfff16c86"/>
    <xsd:import namespace="60e175a8-a91d-45cb-b64c-1894803b351b"/>
    <xsd:element name="properties">
      <xsd:complexType>
        <xsd:sequence>
          <xsd:element name="documentManagement">
            <xsd:complexType>
              <xsd:all>
                <xsd:element ref="ns2:TaxCatchAll" minOccurs="0"/>
                <xsd:element ref="ns2:TaxCatchAllLabel" minOccurs="0"/>
                <xsd:element ref="ns1:_dlc_Exempt" minOccurs="0"/>
                <xsd:element ref="ns1:_dlc_ExpireDateSaved" minOccurs="0"/>
                <xsd:element ref="ns1:_dlc_ExpireDate" minOccurs="0"/>
                <xsd:element ref="ns3:MediaServiceEventHashCode"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0" nillable="true" ma:displayName="Exempt from Policy" ma:hidden="true" ma:internalName="_dlc_Exempt" ma:readOnly="false">
      <xsd:simpleType>
        <xsd:restriction base="dms:Unknown"/>
      </xsd:simpleType>
    </xsd:element>
    <xsd:element name="_dlc_ExpireDateSaved" ma:index="11" nillable="true" ma:displayName="Original Expiration Date" ma:hidden="true" ma:internalName="_dlc_ExpireDateSaved" ma:readOnly="false">
      <xsd:simpleType>
        <xsd:restriction base="dms:DateTime"/>
      </xsd:simpleType>
    </xsd:element>
    <xsd:element name="_dlc_ExpireDate" ma:index="12" nillable="true" ma:displayName="Expiration Date" ma:hidden="true" ma:internalName="_dlc_ExpireDate"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a4d292e-883c-434b-96e3-060cfff16c86"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9828a39b-429d-4cd1-82b9-e41b43116422}" ma:internalName="TaxCatchAll" ma:showField="CatchAllData" ma:web="5a91a428-e1a2-4fcd-a197-de3b6b3887e8">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9828a39b-429d-4cd1-82b9-e41b43116422}" ma:internalName="TaxCatchAllLabel" ma:readOnly="true" ma:showField="CatchAllDataLabel" ma:web="5a91a428-e1a2-4fcd-a197-de3b6b3887e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0e175a8-a91d-45cb-b64c-1894803b351b" elementFormDefault="qualified">
    <xsd:import namespace="http://schemas.microsoft.com/office/2006/documentManagement/types"/>
    <xsd:import namespace="http://schemas.microsoft.com/office/infopath/2007/PartnerControls"/>
    <xsd:element name="MediaServiceEventHashCode" ma:index="13" nillable="true" ma:displayName="MediaServiceEventHashCode" ma:hidden="true" ma:internalName="MediaServiceEventHashCode" ma:readOnly="true">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a4d292e-883c-434b-96e3-060cfff16c86">
      <Value>1</Value>
    </TaxCatchAll>
    <_dlc_ExpireDateSaved xmlns="http://schemas.microsoft.com/sharepoint/v3" xsi:nil="true"/>
    <_dlc_ExpireDate xmlns="http://schemas.microsoft.com/sharepoint/v3" xsi:nil="true"/>
    <_dlc_Exempt xmlns="http://schemas.microsoft.com/sharepoint/v3" xsi:nil="true"/>
  </documentManagement>
</p:properties>
</file>

<file path=customXml/item4.xml><?xml version="1.0" encoding="utf-8"?>
<?mso-contentType ?>
<SharedContentType xmlns="Microsoft.SharePoint.Taxonomy.ContentTypeSync" SourceId="7bc43322-b630-4bac-8b27-31def233d1d0" ContentTypeId="0x0101" PreviousValue="false"/>
</file>

<file path=customXml/itemProps1.xml><?xml version="1.0" encoding="utf-8"?>
<ds:datastoreItem xmlns:ds="http://schemas.openxmlformats.org/officeDocument/2006/customXml" ds:itemID="{8BFEFB05-2E2D-43A2-8E78-3F43A69B3121}">
  <ds:schemaRefs>
    <ds:schemaRef ds:uri="http://schemas.microsoft.com/sharepoint/v3/contenttype/forms"/>
  </ds:schemaRefs>
</ds:datastoreItem>
</file>

<file path=customXml/itemProps2.xml><?xml version="1.0" encoding="utf-8"?>
<ds:datastoreItem xmlns:ds="http://schemas.openxmlformats.org/officeDocument/2006/customXml" ds:itemID="{C759AE33-F29B-47B4-B7C6-176D35CB65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a4d292e-883c-434b-96e3-060cfff16c86"/>
    <ds:schemaRef ds:uri="60e175a8-a91d-45cb-b64c-1894803b35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632C6C9-54B3-465C-856F-16002948D238}">
  <ds:schemaRefs>
    <ds:schemaRef ds:uri="http://purl.org/dc/dcmitype/"/>
    <ds:schemaRef ds:uri="http://purl.org/dc/elements/1.1/"/>
    <ds:schemaRef ds:uri="http://schemas.microsoft.com/office/2006/metadata/properties"/>
    <ds:schemaRef ds:uri="http://schemas.microsoft.com/sharepoint/v3"/>
    <ds:schemaRef ds:uri="http://schemas.openxmlformats.org/package/2006/metadata/core-properties"/>
    <ds:schemaRef ds:uri="http://schemas.microsoft.com/office/2006/documentManagement/types"/>
    <ds:schemaRef ds:uri="http://schemas.microsoft.com/office/infopath/2007/PartnerControls"/>
    <ds:schemaRef ds:uri="1a4d292e-883c-434b-96e3-060cfff16c86"/>
    <ds:schemaRef ds:uri="60e175a8-a91d-45cb-b64c-1894803b351b"/>
    <ds:schemaRef ds:uri="http://www.w3.org/XML/1998/namespace"/>
    <ds:schemaRef ds:uri="http://purl.org/dc/terms/"/>
  </ds:schemaRefs>
</ds:datastoreItem>
</file>

<file path=customXml/itemProps4.xml><?xml version="1.0" encoding="utf-8"?>
<ds:datastoreItem xmlns:ds="http://schemas.openxmlformats.org/officeDocument/2006/customXml" ds:itemID="{6337C0F0-3672-45C9-ABAC-C8DC3EF599D4}">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5256</Words>
  <Application>Microsoft Office PowerPoint</Application>
  <PresentationFormat>Breitbild</PresentationFormat>
  <Paragraphs>544</Paragraphs>
  <Slides>22</Slides>
  <Notes>13</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22</vt:i4>
      </vt:variant>
    </vt:vector>
  </HeadingPairs>
  <TitlesOfParts>
    <vt:vector size="30" baseType="lpstr">
      <vt:lpstr>Arial</vt:lpstr>
      <vt:lpstr>Arial Black</vt:lpstr>
      <vt:lpstr>Calibri</vt:lpstr>
      <vt:lpstr>Symbol</vt:lpstr>
      <vt:lpstr>Times New Roman</vt:lpstr>
      <vt:lpstr>Verdana</vt:lpstr>
      <vt:lpstr>Wingdings</vt:lpstr>
      <vt:lpstr>Scientific_Slide_Template_template</vt:lpstr>
      <vt:lpstr>Thrombose associée à un cancer  (Cancer-associated Thrombosis – CAT)</vt:lpstr>
      <vt:lpstr>Comment offrir une bonne protection à vos patients avec TEV et tumeur active ?</vt:lpstr>
      <vt:lpstr>Près d'un patient cancéreux sur cinq (10-20%) souffre de TEV symptomatique1</vt:lpstr>
      <vt:lpstr>Pourquoi les patients atteints d’un cancer présentent-ils un risque élevé de TEV ?</vt:lpstr>
      <vt:lpstr>Risque de TEV dans l’évolution d’un cancer</vt:lpstr>
      <vt:lpstr>Les données probantes sur le rivaroxaban sont nombreuses 
chez les patients atteints de TEV et tumeur active</vt:lpstr>
      <vt:lpstr>SELECT-D : étude prospective randomisée multicentrique</vt:lpstr>
      <vt:lpstr>SELECT-D : étude prospective randomisée multicentrique</vt:lpstr>
      <vt:lpstr>COSIMO: Étude non interventionnelle de phase IV sur la satisfaction de patients avec TEV et tumeur active concernant leur traitement</vt:lpstr>
      <vt:lpstr>COSIMO : Étude non interventionnelle de phase IV sur la satisfaction de patients avec TEV et tumeur active concernant leur traitement</vt:lpstr>
      <vt:lpstr>Preuves empiriques : Mayo Thrombophilia Clinic : Rivaroxaban, apixaban ou HBPM pour le traitement de thromboses associées au cancer</vt:lpstr>
      <vt:lpstr>Preuves empiriques : Mayo Thrombophilia Clinic: Rivaroxaban, apixaban ou HBPM pour le traitement de thromboses associées au cancer</vt:lpstr>
      <vt:lpstr>Améliorer la qualité de vie de vos patients atteints de cancer et de TEV</vt:lpstr>
      <vt:lpstr>Traitement oral avec une plus grande persistance par rapport à l'HBPM</vt:lpstr>
      <vt:lpstr>Xarelto : Début de traitement simple sans injections</vt:lpstr>
      <vt:lpstr>Rivaroxaban et médicaments couramment utilisés chez les patients atteints de cancer </vt:lpstr>
      <vt:lpstr>Recommandations selon les directives</vt:lpstr>
      <vt:lpstr>Recommandations selon les directives</vt:lpstr>
      <vt:lpstr>Conclusion</vt:lpstr>
      <vt:lpstr>Indications de Xarelto </vt:lpstr>
      <vt:lpstr>Références</vt:lpstr>
      <vt:lpstr>Xarelto®  Information professionnelle abrégée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Blerina Temaj</dc:creator>
  <cp:lastModifiedBy>Blerina Gass</cp:lastModifiedBy>
  <cp:revision>80</cp:revision>
  <cp:lastPrinted>2021-11-10T09:56:14Z</cp:lastPrinted>
  <dcterms:created xsi:type="dcterms:W3CDTF">2021-07-13T13:45:20Z</dcterms:created>
  <dcterms:modified xsi:type="dcterms:W3CDTF">2023-12-07T10:47:17Z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0x010100066B2E086CF2C243903AC4D389B7F67D</vt:lpwstr>
  </property>
  <property fmtid="{D5CDD505-2E9C-101B-9397-08002B2CF9AE}" pid="3" name="xd_ProgID">
    <vt:lpwstr/>
  </property>
  <property fmtid="{D5CDD505-2E9C-101B-9397-08002B2CF9AE}" pid="4" name="c2b5fb8256bd435bb7806ac3891e195b">
    <vt:lpwstr>Short-Term|6d967203-8346-4b9c-90f8-b3828a3fa508</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DataClassBayerRetention">
    <vt:lpwstr>1;#Short-Term|6d967203-8346-4b9c-90f8-b3828a3fa508</vt:lpwstr>
  </property>
  <property fmtid="{D5CDD505-2E9C-101B-9397-08002B2CF9AE}" pid="9" name="TriggerFlowInfo">
    <vt:lpwstr/>
  </property>
  <property fmtid="{D5CDD505-2E9C-101B-9397-08002B2CF9AE}" pid="10" name="xd_Signature">
    <vt:lpwstr/>
  </property>
  <property fmtid="{D5CDD505-2E9C-101B-9397-08002B2CF9AE}" pid="11" name="MSIP_Label_7f850223-87a8-40c3-9eb2-432606efca2a_Enabled">
    <vt:lpwstr>true</vt:lpwstr>
  </property>
  <property fmtid="{D5CDD505-2E9C-101B-9397-08002B2CF9AE}" pid="12" name="MSIP_Label_7f850223-87a8-40c3-9eb2-432606efca2a_SetDate">
    <vt:lpwstr>2021-12-01T11:11:00Z</vt:lpwstr>
  </property>
  <property fmtid="{D5CDD505-2E9C-101B-9397-08002B2CF9AE}" pid="13" name="MSIP_Label_7f850223-87a8-40c3-9eb2-432606efca2a_Method">
    <vt:lpwstr>Privileged</vt:lpwstr>
  </property>
  <property fmtid="{D5CDD505-2E9C-101B-9397-08002B2CF9AE}" pid="14" name="MSIP_Label_7f850223-87a8-40c3-9eb2-432606efca2a_Name">
    <vt:lpwstr>7f850223-87a8-40c3-9eb2-432606efca2a</vt:lpwstr>
  </property>
  <property fmtid="{D5CDD505-2E9C-101B-9397-08002B2CF9AE}" pid="15" name="MSIP_Label_7f850223-87a8-40c3-9eb2-432606efca2a_SiteId">
    <vt:lpwstr>fcb2b37b-5da0-466b-9b83-0014b67a7c78</vt:lpwstr>
  </property>
  <property fmtid="{D5CDD505-2E9C-101B-9397-08002B2CF9AE}" pid="16" name="MSIP_Label_7f850223-87a8-40c3-9eb2-432606efca2a_ContentBits">
    <vt:lpwstr>0</vt:lpwstr>
  </property>
</Properties>
</file>