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3"/>
  </p:notesMasterIdLst>
  <p:sldIdLst>
    <p:sldId id="2146847449" r:id="rId6"/>
    <p:sldId id="331" r:id="rId7"/>
    <p:sldId id="256" r:id="rId8"/>
    <p:sldId id="2146847431" r:id="rId9"/>
    <p:sldId id="2146847467" r:id="rId10"/>
    <p:sldId id="2146847454" r:id="rId11"/>
    <p:sldId id="2146847439" r:id="rId12"/>
    <p:sldId id="2146847466" r:id="rId13"/>
    <p:sldId id="2146847464" r:id="rId14"/>
    <p:sldId id="2146847425" r:id="rId15"/>
    <p:sldId id="2146847433" r:id="rId16"/>
    <p:sldId id="2146847434" r:id="rId17"/>
    <p:sldId id="2146847435" r:id="rId18"/>
    <p:sldId id="2146847459" r:id="rId19"/>
    <p:sldId id="2146847440" r:id="rId20"/>
    <p:sldId id="2146847455" r:id="rId21"/>
    <p:sldId id="2146847456" r:id="rId22"/>
    <p:sldId id="2146847445" r:id="rId23"/>
    <p:sldId id="2146847446" r:id="rId24"/>
    <p:sldId id="2146847465" r:id="rId25"/>
    <p:sldId id="2146847461" r:id="rId26"/>
    <p:sldId id="2146847462" r:id="rId27"/>
    <p:sldId id="2146847460" r:id="rId28"/>
    <p:sldId id="2146847437" r:id="rId29"/>
    <p:sldId id="2146847457" r:id="rId30"/>
    <p:sldId id="2146847458" r:id="rId31"/>
    <p:sldId id="339" r:id="rId32"/>
  </p:sldIdLst>
  <p:sldSz cx="9144000" cy="5143500" type="screen16x9"/>
  <p:notesSz cx="6805613" cy="9944100"/>
  <p:custDataLst>
    <p:tags r:id="rId34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76F98FE-440C-46BD-855C-D3C851238039}">
          <p14:sldIdLst>
            <p14:sldId id="2146847449"/>
            <p14:sldId id="331"/>
            <p14:sldId id="256"/>
            <p14:sldId id="2146847431"/>
            <p14:sldId id="2146847467"/>
            <p14:sldId id="2146847454"/>
            <p14:sldId id="2146847439"/>
            <p14:sldId id="2146847466"/>
            <p14:sldId id="2146847464"/>
            <p14:sldId id="2146847425"/>
            <p14:sldId id="2146847433"/>
            <p14:sldId id="2146847434"/>
            <p14:sldId id="2146847435"/>
            <p14:sldId id="2146847459"/>
            <p14:sldId id="2146847440"/>
            <p14:sldId id="2146847455"/>
            <p14:sldId id="2146847456"/>
            <p14:sldId id="2146847445"/>
            <p14:sldId id="2146847446"/>
            <p14:sldId id="2146847465"/>
            <p14:sldId id="2146847461"/>
            <p14:sldId id="2146847462"/>
            <p14:sldId id="2146847460"/>
            <p14:sldId id="2146847437"/>
            <p14:sldId id="2146847457"/>
            <p14:sldId id="214684745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1" userDrawn="1">
          <p15:clr>
            <a:srgbClr val="A4A3A4"/>
          </p15:clr>
        </p15:guide>
        <p15:guide id="3" pos="2767" userDrawn="1">
          <p15:clr>
            <a:srgbClr val="A4A3A4"/>
          </p15:clr>
        </p15:guide>
        <p15:guide id="5" pos="4468" userDrawn="1">
          <p15:clr>
            <a:srgbClr val="A4A3A4"/>
          </p15:clr>
        </p15:guide>
        <p15:guide id="6" orient="horz" pos="2436" userDrawn="1">
          <p15:clr>
            <a:srgbClr val="A4A3A4"/>
          </p15:clr>
        </p15:guide>
        <p15:guide id="7" pos="3606" userDrawn="1">
          <p15:clr>
            <a:srgbClr val="A4A3A4"/>
          </p15:clr>
        </p15:guide>
        <p15:guide id="8" orient="horz" pos="17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Maamari" initials="SM" lastIdx="46" clrIdx="0">
    <p:extLst>
      <p:ext uri="{19B8F6BF-5375-455C-9EA6-DF929625EA0E}">
        <p15:presenceInfo xmlns:p15="http://schemas.microsoft.com/office/powerpoint/2012/main" userId="S::sandra.maamari@bayer.com::58b55d36-7552-4c7c-b2f1-a2b9e76e8899" providerId="AD"/>
      </p:ext>
    </p:extLst>
  </p:cmAuthor>
  <p:cmAuthor id="2" name="Luca Barbic" initials="LB" lastIdx="3" clrIdx="1">
    <p:extLst>
      <p:ext uri="{19B8F6BF-5375-455C-9EA6-DF929625EA0E}">
        <p15:presenceInfo xmlns:p15="http://schemas.microsoft.com/office/powerpoint/2012/main" userId="S::luca.barbic@bayer.com::3ae80bd8-b0a0-4fba-b2e1-251c5f77a4a3" providerId="AD"/>
      </p:ext>
    </p:extLst>
  </p:cmAuthor>
  <p:cmAuthor id="3" name="Hannes Flechsig" initials="HF" lastIdx="17" clrIdx="2">
    <p:extLst>
      <p:ext uri="{19B8F6BF-5375-455C-9EA6-DF929625EA0E}">
        <p15:presenceInfo xmlns:p15="http://schemas.microsoft.com/office/powerpoint/2012/main" userId="S::hannes.flechsig@bayer.com::a611a245-cac9-4429-a3d5-9b7c0b3bd166" providerId="AD"/>
      </p:ext>
    </p:extLst>
  </p:cmAuthor>
  <p:cmAuthor id="4" name="Reto Städeli" initials="RST" lastIdx="11" clrIdx="3">
    <p:extLst>
      <p:ext uri="{19B8F6BF-5375-455C-9EA6-DF929625EA0E}">
        <p15:presenceInfo xmlns:p15="http://schemas.microsoft.com/office/powerpoint/2012/main" userId="Reto Städeli" providerId="None"/>
      </p:ext>
    </p:extLst>
  </p:cmAuthor>
  <p:cmAuthor id="5" name="Roman Elsener" initials="RE" lastIdx="1" clrIdx="4">
    <p:extLst>
      <p:ext uri="{19B8F6BF-5375-455C-9EA6-DF929625EA0E}">
        <p15:presenceInfo xmlns:p15="http://schemas.microsoft.com/office/powerpoint/2012/main" userId="S::rel@medworldag.onmicrosoft.com::b19133bd-59c5-45d8-bb26-c124b1c3d3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1D2"/>
    <a:srgbClr val="3961AC"/>
    <a:srgbClr val="808285"/>
    <a:srgbClr val="D5D4D2"/>
    <a:srgbClr val="C4C3BF"/>
    <a:srgbClr val="D6D8D9"/>
    <a:srgbClr val="B1B3B6"/>
    <a:srgbClr val="E5E6E7"/>
    <a:srgbClr val="E2EDF7"/>
    <a:srgbClr val="6EA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0136" autoAdjust="0"/>
  </p:normalViewPr>
  <p:slideViewPr>
    <p:cSldViewPr snapToGrid="0">
      <p:cViewPr varScale="1">
        <p:scale>
          <a:sx n="129" d="100"/>
          <a:sy n="129" d="100"/>
        </p:scale>
        <p:origin x="1464" y="108"/>
      </p:cViewPr>
      <p:guideLst>
        <p:guide orient="horz" pos="1371"/>
        <p:guide pos="2767"/>
        <p:guide pos="4468"/>
        <p:guide orient="horz" pos="2436"/>
        <p:guide pos="3606"/>
        <p:guide orient="horz" pos="17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Fricker" userId="e1833157-9759-4720-9f9f-ebb119caa321" providerId="ADAL" clId="{C4FACD08-7123-44EB-B7C5-9BDCABC39F33}"/>
    <pc:docChg chg="custSel modSld">
      <pc:chgData name="Stephan Fricker" userId="e1833157-9759-4720-9f9f-ebb119caa321" providerId="ADAL" clId="{C4FACD08-7123-44EB-B7C5-9BDCABC39F33}" dt="2024-09-06T12:26:39.936" v="35"/>
      <pc:docMkLst>
        <pc:docMk/>
      </pc:docMkLst>
      <pc:sldChg chg="modSp mod">
        <pc:chgData name="Stephan Fricker" userId="e1833157-9759-4720-9f9f-ebb119caa321" providerId="ADAL" clId="{C4FACD08-7123-44EB-B7C5-9BDCABC39F33}" dt="2024-09-06T12:26:39.936" v="35"/>
        <pc:sldMkLst>
          <pc:docMk/>
          <pc:sldMk cId="2952041361" sldId="2146847449"/>
        </pc:sldMkLst>
        <pc:spChg chg="replST delST">
          <ac:chgData name="Stephan Fricker" userId="e1833157-9759-4720-9f9f-ebb119caa321" providerId="ADAL" clId="{C4FACD08-7123-44EB-B7C5-9BDCABC39F33}" dt="2024-09-06T12:26:39.563" v="17"/>
          <ac:spMkLst>
            <pc:docMk/>
            <pc:sldMk cId="2952041361" sldId="2146847449"/>
            <ac:spMk id="3" creationId="{593A6358-3758-636C-1E59-BDEF94B30908}"/>
          </ac:spMkLst>
        </pc:spChg>
        <pc:spChg chg="replST delST">
          <ac:chgData name="Stephan Fricker" userId="e1833157-9759-4720-9f9f-ebb119caa321" providerId="ADAL" clId="{C4FACD08-7123-44EB-B7C5-9BDCABC39F33}" dt="2024-09-06T12:26:39.936" v="35"/>
          <ac:spMkLst>
            <pc:docMk/>
            <pc:sldMk cId="2952041361" sldId="2146847449"/>
            <ac:spMk id="4" creationId="{2976512B-B18F-FDE1-629C-DC50D462B9E0}"/>
          </ac:spMkLst>
        </pc:spChg>
      </pc:sldChg>
    </pc:docChg>
  </pc:docChgLst>
  <pc:docChgLst>
    <pc:chgData name="Paula Lewerenz" userId="4f483a01-6fa2-4c74-87d6-e95e3cc725cb" providerId="ADAL" clId="{F2521FA7-32D5-4C41-8138-5C49064547F8}"/>
    <pc:docChg chg="custSel replTag delTag">
      <pc:chgData name="Paula Lewerenz" userId="4f483a01-6fa2-4c74-87d6-e95e3cc725cb" providerId="ADAL" clId="{F2521FA7-32D5-4C41-8138-5C49064547F8}" dt="2024-07-17T13:57:51.404" v="7"/>
      <pc:docMkLst>
        <pc:docMk/>
      </pc:docMkLst>
    </pc:docChg>
  </pc:docChgLst>
  <pc:docChgLst>
    <pc:chgData name="Isabelle Schmid" userId="187b74ae-e798-4a2a-a291-f2e11452cc73" providerId="ADAL" clId="{7487D2D3-83DE-45ED-A3E3-5EAE5641B6EA}"/>
    <pc:docChg chg="undo redo custSel delSld modSld modSection">
      <pc:chgData name="Isabelle Schmid" userId="187b74ae-e798-4a2a-a291-f2e11452cc73" providerId="ADAL" clId="{7487D2D3-83DE-45ED-A3E3-5EAE5641B6EA}" dt="2024-04-03T09:24:05.052" v="27" actId="47"/>
      <pc:docMkLst>
        <pc:docMk/>
      </pc:docMkLst>
      <pc:sldChg chg="modSp del mod">
        <pc:chgData name="Isabelle Schmid" userId="187b74ae-e798-4a2a-a291-f2e11452cc73" providerId="ADAL" clId="{7487D2D3-83DE-45ED-A3E3-5EAE5641B6EA}" dt="2024-04-03T09:24:05.052" v="27" actId="47"/>
        <pc:sldMkLst>
          <pc:docMk/>
          <pc:sldMk cId="1323434836" sldId="2146847447"/>
        </pc:sldMkLst>
        <pc:spChg chg="mod">
          <ac:chgData name="Isabelle Schmid" userId="187b74ae-e798-4a2a-a291-f2e11452cc73" providerId="ADAL" clId="{7487D2D3-83DE-45ED-A3E3-5EAE5641B6EA}" dt="2024-03-25T09:15:33.504" v="4" actId="20577"/>
          <ac:spMkLst>
            <pc:docMk/>
            <pc:sldMk cId="1323434836" sldId="2146847447"/>
            <ac:spMk id="4" creationId="{05F3AC5C-1936-5DCC-03A8-6F202FDFEDF7}"/>
          </ac:spMkLst>
        </pc:spChg>
      </pc:sldChg>
      <pc:sldChg chg="modSp mod">
        <pc:chgData name="Isabelle Schmid" userId="187b74ae-e798-4a2a-a291-f2e11452cc73" providerId="ADAL" clId="{7487D2D3-83DE-45ED-A3E3-5EAE5641B6EA}" dt="2024-03-25T09:17:17.800" v="14"/>
        <pc:sldMkLst>
          <pc:docMk/>
          <pc:sldMk cId="3413087785" sldId="2146847466"/>
        </pc:sldMkLst>
        <pc:spChg chg="mod">
          <ac:chgData name="Isabelle Schmid" userId="187b74ae-e798-4a2a-a291-f2e11452cc73" providerId="ADAL" clId="{7487D2D3-83DE-45ED-A3E3-5EAE5641B6EA}" dt="2024-03-25T09:17:17.800" v="14"/>
          <ac:spMkLst>
            <pc:docMk/>
            <pc:sldMk cId="3413087785" sldId="2146847466"/>
            <ac:spMk id="15" creationId="{B96B69E3-131C-6AE0-6AE9-D69404DE490A}"/>
          </ac:spMkLst>
        </pc:spChg>
      </pc:sldChg>
      <pc:sldChg chg="modSp mod">
        <pc:chgData name="Isabelle Schmid" userId="187b74ae-e798-4a2a-a291-f2e11452cc73" providerId="ADAL" clId="{7487D2D3-83DE-45ED-A3E3-5EAE5641B6EA}" dt="2024-04-03T09:24:00.992" v="26" actId="1076"/>
        <pc:sldMkLst>
          <pc:docMk/>
          <pc:sldMk cId="1034301700" sldId="2146847467"/>
        </pc:sldMkLst>
        <pc:spChg chg="mod">
          <ac:chgData name="Isabelle Schmid" userId="187b74ae-e798-4a2a-a291-f2e11452cc73" providerId="ADAL" clId="{7487D2D3-83DE-45ED-A3E3-5EAE5641B6EA}" dt="2024-04-03T09:24:00.992" v="26" actId="1076"/>
          <ac:spMkLst>
            <pc:docMk/>
            <pc:sldMk cId="1034301700" sldId="2146847467"/>
            <ac:spMk id="4" creationId="{05F3AC5C-1936-5DCC-03A8-6F202FDFED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FC86-743A-4696-82A2-F53A05B5F48F}" type="datetimeFigureOut">
              <a:rPr lang="de-DE" smtClean="0"/>
              <a:t>06.09.2024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4112B-1D60-4FE0-BE9F-BD85A87DEAE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8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75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Neues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41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Neues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3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Neues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10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Neues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7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Neues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15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47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43A7-2723-F8CC-FA1F-6060BE47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EF8B59-CF18-36D7-E525-A73D49857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BCF467-15EC-E52F-9D56-58A8FF9FB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Quelle: </a:t>
            </a:r>
            <a:r>
              <a:rPr lang="fr-FR" dirty="0" err="1"/>
              <a:t>Beilageblatt</a:t>
            </a:r>
            <a:r>
              <a:rPr lang="fr-FR" dirty="0"/>
              <a:t> OD/BID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BFE54E-055A-B7FC-DC70-D228984B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60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DADBA-6A82-4041-F38D-F3011E8F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230C282-A97E-BBD3-102B-B34129D32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5E198B-C0ED-F4B7-0E09-CB99AD044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Beilageblatt</a:t>
            </a:r>
            <a:r>
              <a:rPr lang="de-DE" dirty="0"/>
              <a:t> OD/BID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C5F99-E35C-8C0F-5FC3-D8DE0249A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77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Slidedeck</a:t>
            </a:r>
            <a:r>
              <a:rPr lang="de-DE" dirty="0"/>
              <a:t> NOAK in Perspektive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55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Slidedeck</a:t>
            </a:r>
            <a:r>
              <a:rPr lang="de-DE"/>
              <a:t> NOAK in Perspektive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43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474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5654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1902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Beilageblatt</a:t>
            </a:r>
            <a:r>
              <a:rPr lang="de-DE" dirty="0"/>
              <a:t> Lau et al.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127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Quelle: </a:t>
            </a:r>
            <a:r>
              <a:rPr lang="de-DE" dirty="0" err="1"/>
              <a:t>Beilageblatt</a:t>
            </a:r>
            <a:r>
              <a:rPr lang="de-DE" dirty="0"/>
              <a:t> Lau et al.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099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377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386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05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963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87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Neues Slide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110EF-EB3C-FEA8-9930-6C36F0BF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C555C8-D82A-9C28-427D-7EEE4AF9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998716-184A-0C39-689F-8C7BFCAE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20"/>
              </a:spcBef>
            </a:pPr>
            <a:r>
              <a:rPr lang="de-DE" sz="700" spc="-25" dirty="0">
                <a:solidFill>
                  <a:srgbClr val="4C4D4F"/>
                </a:solidFill>
                <a:latin typeface="Arial"/>
                <a:cs typeface="Arial"/>
              </a:rPr>
              <a:t>Quelle: Beilageblatt VKA</a:t>
            </a:r>
            <a:endParaRPr lang="da-DK" sz="700" dirty="0">
              <a:latin typeface="Arial"/>
              <a:cs typeface="Arial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CDC1A-FC76-8994-A67B-7071275D6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30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Neues Slide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79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410AB-6373-4C35-9C62-4CC6C2C201A3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2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Vertrauensfolder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13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2"/>
            <a:ext cx="7451725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19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6" y="2045617"/>
            <a:ext cx="7451725" cy="430887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2566988"/>
            <a:ext cx="85328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540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032580"/>
            <a:ext cx="8281175" cy="3645387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09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368900"/>
            <a:ext cx="8281175" cy="3273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88186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1032580"/>
            <a:ext cx="8281987" cy="1701403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856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1368900"/>
            <a:ext cx="8281987" cy="132278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2181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1032580"/>
            <a:ext cx="8280401" cy="17014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813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1368901"/>
            <a:ext cx="8280401" cy="132309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83277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5" y="1032580"/>
            <a:ext cx="8280401" cy="170235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573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5" y="1368901"/>
            <a:ext cx="8280401" cy="132283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6415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975"/>
            <a:ext cx="77724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A430-B848-4E83-BE1B-C0FE76C48BAD}" type="datetimeFigureOut">
              <a:rPr lang="de-CH" smtClean="0"/>
              <a:t>06.09.2024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3A7-4ADF-4DE1-A242-14250FC9AB2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1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19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045617"/>
            <a:ext cx="7451725" cy="430887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6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9" y="987424"/>
            <a:ext cx="8281987" cy="3205163"/>
          </a:xfrm>
        </p:spPr>
        <p:txBody>
          <a:bodyPr/>
          <a:lstStyle>
            <a:lvl1pPr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8281" lvl="0" indent="-26828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287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1" userDrawn="1">
          <p15:clr>
            <a:srgbClr val="FBAE40"/>
          </p15:clr>
        </p15:guide>
        <p15:guide id="2" pos="385" userDrawn="1">
          <p15:clr>
            <a:srgbClr val="FBAE40"/>
          </p15:clr>
        </p15:guide>
        <p15:guide id="3" orient="horz" pos="6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lang="en-GB" sz="18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1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7" y="1368281"/>
            <a:ext cx="8280400" cy="3309685"/>
          </a:xfrm>
          <a:prstGeom prst="rect">
            <a:avLst/>
          </a:prstGeom>
        </p:spPr>
        <p:txBody>
          <a:bodyPr/>
          <a:lstStyle>
            <a:lvl1pPr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268281" lvl="0" indent="-26828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US" dirty="0"/>
              <a:t>Click to edit Master text styles</a:t>
            </a:r>
          </a:p>
          <a:p>
            <a:pPr marL="546086" lvl="1" indent="-27621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19" algn="l"/>
              </a:tabLst>
            </a:pPr>
            <a:r>
              <a:rPr lang="en-US" dirty="0"/>
              <a:t>Second level</a:t>
            </a:r>
          </a:p>
          <a:p>
            <a:pPr marL="835004" lvl="2" indent="-28733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19" algn="l"/>
              </a:tabLst>
            </a:pPr>
            <a:r>
              <a:rPr lang="en-US" dirty="0"/>
              <a:t>Third level</a:t>
            </a:r>
          </a:p>
          <a:p>
            <a:pPr marL="1103285" lvl="3" indent="-26669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97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032580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032580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55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368900"/>
            <a:ext cx="4032000" cy="3309066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368900"/>
            <a:ext cx="4032000" cy="3309066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58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1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027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4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1" y="450299"/>
            <a:ext cx="8281175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594" y="1000490"/>
            <a:ext cx="8281987" cy="3216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46086" lvl="1" indent="-27621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19" algn="l"/>
              </a:tabLst>
            </a:pPr>
            <a:r>
              <a:rPr lang="en-US" dirty="0"/>
              <a:t>Second level</a:t>
            </a:r>
          </a:p>
          <a:p>
            <a:pPr marL="835004" lvl="2" indent="-28733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19" algn="l"/>
              </a:tabLst>
            </a:pPr>
            <a:r>
              <a:rPr lang="en-US" dirty="0"/>
              <a:t>Third level</a:t>
            </a:r>
          </a:p>
          <a:p>
            <a:pPr marL="1103285" lvl="3" indent="-26669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789553"/>
            <a:ext cx="85328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213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000" b="0" noProof="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1" indent="-26828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19" algn="l"/>
        </a:tabLst>
        <a:defRPr lang="en-US" sz="18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086" indent="-27621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19" algn="l"/>
        </a:tabLst>
        <a:defRPr lang="en-US" sz="16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04" indent="-28733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19" algn="l"/>
        </a:tabLst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285" indent="-26669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41" indent="-28574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673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6pPr>
      <a:lvl7pPr marL="3055862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7pPr>
      <a:lvl8pPr marL="3513050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8pPr>
      <a:lvl9pPr marL="3970239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orient="horz" pos="3162" userDrawn="1">
          <p15:clr>
            <a:srgbClr val="F26B43"/>
          </p15:clr>
        </p15:guide>
        <p15:guide id="4" orient="horz" pos="622" userDrawn="1">
          <p15:clr>
            <a:srgbClr val="F26B43"/>
          </p15:clr>
        </p15:guide>
        <p15:guide id="5" orient="horz" pos="264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Zeichnung, Kunst, Schwarzweiß enthält.&#10;&#10;Automatisch generierte Beschreibung">
            <a:extLst>
              <a:ext uri="{FF2B5EF4-FFF2-40B4-BE49-F238E27FC236}">
                <a16:creationId xmlns:a16="http://schemas.microsoft.com/office/drawing/2014/main" id="{E31D0306-7F12-A150-DF83-1E195E7118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20777" r="13786" b="18528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93A6358-3758-636C-1E59-BDEF94B309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6" y="2140862"/>
            <a:ext cx="7451725" cy="861774"/>
          </a:xfrm>
        </p:spPr>
        <p:txBody>
          <a:bodyPr/>
          <a:lstStyle/>
          <a:p>
            <a:r>
              <a:rPr lang="de-CH" dirty="0"/>
              <a:t>Antikoagulation bei nvVHF –</a:t>
            </a:r>
            <a:br>
              <a:rPr lang="de-CH" dirty="0"/>
            </a:br>
            <a:r>
              <a:rPr lang="de-CH" b="1" dirty="0"/>
              <a:t>Welchem NOAK vertrauen Sie?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76512B-B18F-FDE1-629C-DC50D462B9E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2776" y="4842965"/>
            <a:ext cx="2298032" cy="2093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CH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MA-M_RIV-CH-0284_03.2024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6" name="Grafik 5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DD01035B-05A9-367F-E396-F6F81D6252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88" y="4548857"/>
            <a:ext cx="1432528" cy="4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ED17-F1C2-4736-8CC1-B762833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0"/>
            <a:ext cx="8281175" cy="307777"/>
          </a:xfrm>
        </p:spPr>
        <p:txBody>
          <a:bodyPr/>
          <a:lstStyle/>
          <a:p>
            <a:r>
              <a:rPr lang="de-DE" dirty="0"/>
              <a:t>Was können retrospektive Daten an Evidenz zu den NOAK beitragen?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59D7C9-5946-C121-C49C-B9E802198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509" r="2435"/>
          <a:stretch/>
        </p:blipFill>
        <p:spPr>
          <a:xfrm>
            <a:off x="4732860" y="1846109"/>
            <a:ext cx="4152594" cy="2741766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8518199-23C2-D1E4-70AD-ED680C4F5F5C}"/>
              </a:ext>
            </a:extLst>
          </p:cNvPr>
          <p:cNvSpPr/>
          <p:nvPr/>
        </p:nvSpPr>
        <p:spPr bwMode="auto">
          <a:xfrm>
            <a:off x="4727779" y="1577741"/>
            <a:ext cx="4165397" cy="368143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Klinische Relevanz?</a:t>
            </a:r>
            <a:endParaRPr lang="de-CH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EAB107-A562-B21D-FACD-90E8CF5E02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820" r="10088" b="8218"/>
          <a:stretch/>
        </p:blipFill>
        <p:spPr>
          <a:xfrm>
            <a:off x="611188" y="1846109"/>
            <a:ext cx="3781425" cy="2741766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5241E2E-9894-8E82-1C74-24DF36489932}"/>
              </a:ext>
            </a:extLst>
          </p:cNvPr>
          <p:cNvSpPr/>
          <p:nvPr/>
        </p:nvSpPr>
        <p:spPr bwMode="auto">
          <a:xfrm>
            <a:off x="611188" y="1577741"/>
            <a:ext cx="3781425" cy="378475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Einfluss der statistischen Methode?</a:t>
            </a:r>
            <a:endParaRPr lang="de-CH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4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ED17-F1C2-4736-8CC1-B762833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281175" cy="307777"/>
          </a:xfrm>
        </p:spPr>
        <p:txBody>
          <a:bodyPr/>
          <a:lstStyle/>
          <a:p>
            <a:r>
              <a:rPr lang="en-US" dirty="0"/>
              <a:t>Datenbankanalyse von Lau et al. </a:t>
            </a:r>
            <a:r>
              <a:rPr lang="en-US" b="0" dirty="0"/>
              <a:t>(Annals Int Med 2022)</a:t>
            </a:r>
            <a:r>
              <a:rPr lang="en-US" b="0" baseline="30000" dirty="0"/>
              <a:t>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2082AE-9088-F162-6DC0-39C40F916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" r="-20" b="2"/>
          <a:stretch/>
        </p:blipFill>
        <p:spPr>
          <a:xfrm>
            <a:off x="610393" y="987424"/>
            <a:ext cx="8282781" cy="239285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2EF7EDFA-3017-872F-0F09-49A80F370D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3534111"/>
            <a:ext cx="8281987" cy="838003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CH" sz="1200" dirty="0"/>
              <a:t>Retrospektive Datenbankanalyse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CH" sz="1200" dirty="0"/>
              <a:t>Fünf elektronische Gesundheitsdatenbanken (Frankreich, Deutschland, UK, US), &gt;200 Mio. Patienten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CH" sz="1200" dirty="0"/>
              <a:t>Patienten mit neuer VHF-Diagnose und neu verschriebenem NOAK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CH" sz="1200" dirty="0"/>
              <a:t>Propensity Score Matching zum Vergleichen der NOAK-Populationen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C84995-4EDC-1901-E42B-0EAA24622FC2}"/>
              </a:ext>
            </a:extLst>
          </p:cNvPr>
          <p:cNvSpPr txBox="1"/>
          <p:nvPr/>
        </p:nvSpPr>
        <p:spPr>
          <a:xfrm>
            <a:off x="611188" y="4855869"/>
            <a:ext cx="7964141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VHF, Vorhofflimmern; NOAK, Nicht Vitamin-K-antagonistische orale Antikoagulantien. </a:t>
            </a:r>
          </a:p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Lau WCY, et al. Ann Intern Med 2022 Nov;175(11):1515-1524.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4DE8A9-8642-49FF-54BB-0F209BC2A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ED17-F1C2-4736-8CC1-B762833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281175" cy="307777"/>
          </a:xfrm>
        </p:spPr>
        <p:txBody>
          <a:bodyPr/>
          <a:lstStyle/>
          <a:p>
            <a:r>
              <a:rPr lang="en-US" dirty="0"/>
              <a:t>Datenbankanalyse von Lau et al. </a:t>
            </a:r>
            <a:r>
              <a:rPr lang="en-US" b="0" dirty="0"/>
              <a:t>(Annals Int Med 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116351-DA33-8F62-3655-3C98AD560950}"/>
              </a:ext>
            </a:extLst>
          </p:cNvPr>
          <p:cNvSpPr txBox="1"/>
          <p:nvPr/>
        </p:nvSpPr>
        <p:spPr>
          <a:xfrm>
            <a:off x="5441737" y="1055132"/>
            <a:ext cx="3451438" cy="32051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94331" indent="-194331" defTabSz="9905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Die Tabelle zeigt Rohdaten der Patientenzahlen und Eventraten, kombiniert mit den Hazard-Ratios nach  </a:t>
            </a:r>
            <a:r>
              <a:rPr lang="en-US" sz="1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Propensity Score-Matching </a:t>
            </a:r>
          </a:p>
          <a:p>
            <a:pPr marL="194331" indent="-194331" defTabSz="9905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  <a:latin typeface="Arial" charset="0"/>
            </a:endParaRPr>
          </a:p>
          <a:p>
            <a:pPr defTabSz="990570"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3961AC"/>
                </a:solidFill>
                <a:latin typeface="Arial" charset="0"/>
              </a:rPr>
              <a:t>    Wie hat sich das Matching auf die</a:t>
            </a:r>
            <a:br>
              <a:rPr lang="de-DE" sz="1400" b="1" dirty="0">
                <a:solidFill>
                  <a:srgbClr val="3961AC"/>
                </a:solidFill>
                <a:latin typeface="Arial" charset="0"/>
              </a:rPr>
            </a:br>
            <a:r>
              <a:rPr lang="de-DE" sz="1400" b="1" dirty="0">
                <a:solidFill>
                  <a:srgbClr val="3961AC"/>
                </a:solidFill>
                <a:latin typeface="Arial" charset="0"/>
              </a:rPr>
              <a:t>    Ergebnisse ausgewirkt?</a:t>
            </a:r>
            <a:endParaRPr lang="en-US" sz="1600" b="1" dirty="0">
              <a:solidFill>
                <a:srgbClr val="3961AC"/>
              </a:solidFill>
              <a:latin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A608E4-BAB1-7C36-220E-DE6CE694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919820"/>
            <a:ext cx="4690965" cy="35916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024D8472-EFC7-F6EC-E053-4572190F7776}"/>
              </a:ext>
            </a:extLst>
          </p:cNvPr>
          <p:cNvSpPr txBox="1"/>
          <p:nvPr/>
        </p:nvSpPr>
        <p:spPr>
          <a:xfrm>
            <a:off x="611188" y="4853106"/>
            <a:ext cx="8327265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/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GIB, gastrointestinale Blutung; HR,  Hazard-Ratio; ICH,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intrazerebrale Blutung; NOAK,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Nicht Vitamin-K-antagonistische orale Antikoagulantien</a:t>
            </a:r>
          </a:p>
          <a:p>
            <a:pPr algn="just"/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1.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Lau WCY et al. Ann Intern Med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2022 Nov;175(11):1515-1524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5D5B6E-5469-F4C1-1C6F-4F3FC353C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0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D891470-BADE-7318-6ADF-E2DBB69B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2" y="983209"/>
            <a:ext cx="6163590" cy="3517697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5B13E375-2EED-0073-53AD-755AB1A33CD0}"/>
              </a:ext>
            </a:extLst>
          </p:cNvPr>
          <p:cNvSpPr txBox="1"/>
          <p:nvPr/>
        </p:nvSpPr>
        <p:spPr>
          <a:xfrm>
            <a:off x="611188" y="3387175"/>
            <a:ext cx="5962230" cy="13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5732" marR="0" lvl="0" indent="-185732" algn="l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„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 meisten Baseline-Charakteristika der NOAK- Patienten waren vor dem Propensity-Score-Matching ähnlich, mit einer standardisierten Differenz von weniger als 0.10, und blieben auch nach der Stratifizierung ausgeglichen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.“</a:t>
            </a: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5732" marR="0" lvl="0" indent="-185732" algn="l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„...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in bereits vor dem Propensity Score Matching (PSM) ähnlichen Populationen erhöht PSM die Unausgewogenheit im Vergleich zu den Ausgangsdaten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."</a:t>
            </a: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  <a:p>
            <a:pPr marL="185732" marR="0" lvl="0" indent="-185732" algn="l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„Wir zeigen, dass die Anwendung alternativer Studiendesigns zu unterschiedlichen Ergebnissen hinsichtlich Richtung und Signifikanz der Assoziation führen kann.</a:t>
            </a: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"</a:t>
            </a:r>
            <a:endParaRPr kumimoji="0" lang="de-DE" sz="1000" b="0" i="0" u="none" strike="noStrike" kern="1200" cap="none" spc="0" normalizeH="0" baseline="3000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0031B5E-6070-5224-19E1-AD2BE02DC1B0}"/>
              </a:ext>
            </a:extLst>
          </p:cNvPr>
          <p:cNvSpPr txBox="1"/>
          <p:nvPr/>
        </p:nvSpPr>
        <p:spPr>
          <a:xfrm>
            <a:off x="6783157" y="2536041"/>
            <a:ext cx="2207061" cy="1964438"/>
          </a:xfrm>
          <a:prstGeom prst="rect">
            <a:avLst/>
          </a:prstGeom>
          <a:noFill/>
        </p:spPr>
        <p:txBody>
          <a:bodyPr wrap="square" lIns="97500" tIns="50700" rIns="97500" bIns="50700" rtlCol="0" anchor="t">
            <a:spAutoFit/>
          </a:bodyPr>
          <a:lstStyle/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Diskrepante Ergebnisse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und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nach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dem PS Matching</a:t>
            </a:r>
          </a:p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Betrachten wir die klinischen Auswirkungen der Medikamente oder eher die Auswirkungen der statistischen Methode?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6726D62-9B4E-BFE0-24AE-6D61AD0426D9}"/>
              </a:ext>
            </a:extLst>
          </p:cNvPr>
          <p:cNvGrpSpPr/>
          <p:nvPr/>
        </p:nvGrpSpPr>
        <p:grpSpPr>
          <a:xfrm>
            <a:off x="6822224" y="1068050"/>
            <a:ext cx="1895675" cy="1371969"/>
            <a:chOff x="6425293" y="522514"/>
            <a:chExt cx="2403436" cy="1654599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87A33D9-CD6A-60D9-DADB-28357FF32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4754" y="522514"/>
              <a:ext cx="2161020" cy="1654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34BA0DF2-9A39-305B-D522-00A103D2C068}"/>
                </a:ext>
              </a:extLst>
            </p:cNvPr>
            <p:cNvSpPr/>
            <p:nvPr/>
          </p:nvSpPr>
          <p:spPr bwMode="auto">
            <a:xfrm>
              <a:off x="7225393" y="794561"/>
              <a:ext cx="1190634" cy="1190634"/>
            </a:xfrm>
            <a:prstGeom prst="ellipse">
              <a:avLst/>
            </a:prstGeom>
            <a:noFill/>
            <a:ln w="3810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905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E5FF2E6C-664D-1B59-0A5D-CA296DAB62E3}"/>
                </a:ext>
              </a:extLst>
            </p:cNvPr>
            <p:cNvCxnSpPr>
              <a:stCxn id="40" idx="2"/>
            </p:cNvCxnSpPr>
            <p:nvPr/>
          </p:nvCxnSpPr>
          <p:spPr bwMode="auto">
            <a:xfrm flipH="1" flipV="1">
              <a:off x="6425293" y="1134836"/>
              <a:ext cx="800100" cy="25504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00BC902-0DDA-B39A-DD53-AA1A09D74958}"/>
                </a:ext>
              </a:extLst>
            </p:cNvPr>
            <p:cNvSpPr/>
            <p:nvPr/>
          </p:nvSpPr>
          <p:spPr bwMode="auto">
            <a:xfrm>
              <a:off x="8522559" y="794561"/>
              <a:ext cx="306170" cy="1190634"/>
            </a:xfrm>
            <a:prstGeom prst="ellipse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905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A7C16575-2DE7-6E17-ABA5-768B1792D709}"/>
                </a:ext>
              </a:extLst>
            </p:cNvPr>
            <p:cNvCxnSpPr>
              <a:stCxn id="42" idx="3"/>
            </p:cNvCxnSpPr>
            <p:nvPr/>
          </p:nvCxnSpPr>
          <p:spPr bwMode="auto">
            <a:xfrm flipH="1" flipV="1">
              <a:off x="6433222" y="1783765"/>
              <a:ext cx="2134175" cy="27066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4D16CF9E-E7BC-579E-29CE-9379F997A511}"/>
              </a:ext>
            </a:extLst>
          </p:cNvPr>
          <p:cNvGrpSpPr/>
          <p:nvPr/>
        </p:nvGrpSpPr>
        <p:grpSpPr>
          <a:xfrm>
            <a:off x="2803605" y="3193175"/>
            <a:ext cx="4083050" cy="158500"/>
            <a:chOff x="5700216" y="6345324"/>
            <a:chExt cx="4083050" cy="153888"/>
          </a:xfrm>
        </p:grpSpPr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B4A181AA-C436-C510-C5DC-A0CAC7B03585}"/>
                </a:ext>
              </a:extLst>
            </p:cNvPr>
            <p:cNvSpPr txBox="1"/>
            <p:nvPr/>
          </p:nvSpPr>
          <p:spPr>
            <a:xfrm>
              <a:off x="5700216" y="6345324"/>
              <a:ext cx="135683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  <a:cs typeface="+mn-cs"/>
                </a:rPr>
                <a:t>Apixaban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2CB03ED5-7473-7128-804D-2B07539D1B0D}"/>
                </a:ext>
              </a:extLst>
            </p:cNvPr>
            <p:cNvSpPr txBox="1"/>
            <p:nvPr/>
          </p:nvSpPr>
          <p:spPr>
            <a:xfrm>
              <a:off x="7512808" y="6345324"/>
              <a:ext cx="94785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  <a:cs typeface="+mn-cs"/>
                </a:rPr>
                <a:t>begünstigt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charset="0"/>
                <a:cs typeface="+mn-cs"/>
              </a:endParaRPr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14EBE654-E491-0E6C-6C1B-50492737ACC5}"/>
                </a:ext>
              </a:extLst>
            </p:cNvPr>
            <p:cNvSpPr txBox="1"/>
            <p:nvPr/>
          </p:nvSpPr>
          <p:spPr>
            <a:xfrm>
              <a:off x="8675212" y="6345324"/>
              <a:ext cx="110805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charset="0"/>
                  <a:cs typeface="+mn-cs"/>
                </a:rPr>
                <a:t>Rivaroxaban</a:t>
              </a:r>
            </a:p>
          </p:txBody>
        </p:sp>
        <p:cxnSp>
          <p:nvCxnSpPr>
            <p:cNvPr id="51" name="Straight Arrow Connector 18">
              <a:extLst>
                <a:ext uri="{FF2B5EF4-FFF2-40B4-BE49-F238E27FC236}">
                  <a16:creationId xmlns:a16="http://schemas.microsoft.com/office/drawing/2014/main" id="{E84B9F1C-5B44-B2D8-DF14-6FC96427A22B}"/>
                </a:ext>
              </a:extLst>
            </p:cNvPr>
            <p:cNvCxnSpPr>
              <a:cxnSpLocks/>
            </p:cNvCxnSpPr>
            <p:nvPr/>
          </p:nvCxnSpPr>
          <p:spPr>
            <a:xfrm>
              <a:off x="8299440" y="6419267"/>
              <a:ext cx="2775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19">
              <a:extLst>
                <a:ext uri="{FF2B5EF4-FFF2-40B4-BE49-F238E27FC236}">
                  <a16:creationId xmlns:a16="http://schemas.microsoft.com/office/drawing/2014/main" id="{ED9B2CFA-9F7A-EB25-412A-F7E7D5994C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6789" y="6419267"/>
              <a:ext cx="2980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el 1">
            <a:extLst>
              <a:ext uri="{FF2B5EF4-FFF2-40B4-BE49-F238E27FC236}">
                <a16:creationId xmlns:a16="http://schemas.microsoft.com/office/drawing/2014/main" id="{02F2C71F-AEDA-BC88-2840-3EF6F6A1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76" y="223052"/>
            <a:ext cx="11041567" cy="492443"/>
          </a:xfrm>
        </p:spPr>
        <p:txBody>
          <a:bodyPr/>
          <a:lstStyle/>
          <a:p>
            <a:r>
              <a:rPr lang="en-US" dirty="0" err="1"/>
              <a:t>Datenbankanalyse</a:t>
            </a:r>
            <a:r>
              <a:rPr lang="en-US" dirty="0"/>
              <a:t> von Lau et al. </a:t>
            </a:r>
            <a:r>
              <a:rPr lang="en-US" b="0" dirty="0"/>
              <a:t>(Annals Int Med 2022)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51CDF2-0799-4BEF-99A8-B026F51A1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A95C27-FD1A-51C4-6C74-6754DC46E2AE}"/>
              </a:ext>
            </a:extLst>
          </p:cNvPr>
          <p:cNvSpPr txBox="1">
            <a:spLocks/>
          </p:cNvSpPr>
          <p:nvPr/>
        </p:nvSpPr>
        <p:spPr>
          <a:xfrm>
            <a:off x="611187" y="4690090"/>
            <a:ext cx="8293353" cy="407081"/>
          </a:xfrm>
          <a:prstGeom prst="rect">
            <a:avLst/>
          </a:prstGeom>
        </p:spPr>
        <p:txBody>
          <a:bodyPr lIns="0" tIns="0" rIns="0" bIns="46800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just" defTabSz="660363" rtl="0" eaLnBrk="0" fontAlgn="base" latinLnBrk="0" hangingPunct="0">
              <a:lnSpc>
                <a:spcPct val="80000"/>
              </a:lnSpc>
              <a:spcBef>
                <a:spcPts val="2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*Berechnet aus den Daten in Tabelle 2 in Ref. 1, HR und CI wurden </a:t>
            </a:r>
            <a:r>
              <a:rPr kumimoji="0" lang="de-DE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basierend auf Gesamtzahl von Events pro Gesamt-Patientenjahr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einem Online-Rechner berechnet (Hazard Ratio Calculator - Calculate Hazard Ratio, HR Confidence Intervals &amp; p-value (gigacalculator.com). </a:t>
            </a:r>
          </a:p>
          <a:p>
            <a:pPr marL="0" marR="0" lvl="0" indent="0" algn="just" defTabSz="660363" rtl="0" eaLnBrk="0" fontAlgn="base" latinLnBrk="0" hangingPunct="0">
              <a:lnSpc>
                <a:spcPct val="80000"/>
              </a:lnSpc>
              <a:spcBef>
                <a:spcPts val="2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Abkürzungen: 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GI, Gastrointestinal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HR, Hazard-Ratio; KI, Konfidenzintervall; PS, Propensity-Score; SE, Systemische Embolie; </a:t>
            </a:r>
            <a:endParaRPr kumimoji="0" lang="de-CH" sz="800" b="0" i="0" u="none" strike="noStrike" kern="1200" cap="none" spc="-1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660363" rtl="0" eaLnBrk="0" fontAlgn="base" latinLnBrk="0" hangingPunct="0">
              <a:lnSpc>
                <a:spcPct val="80000"/>
              </a:lnSpc>
              <a:spcBef>
                <a:spcPts val="2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Referenzen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Lau WCY et al. Ann Intern Med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 Nov;175(11):1515-1524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King G. et al. 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 Analysis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2019;27(4):435-454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da-DK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Fanaroff et al. Eur Heart J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2018;39(32):2932-2941</a:t>
            </a:r>
            <a:r>
              <a:rPr kumimoji="0" lang="da-DK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de-CH" sz="800" b="0" i="0" u="none" strike="noStrike" kern="1200" cap="none" spc="-1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48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9822"/>
            <a:ext cx="8467016" cy="615553"/>
          </a:xfrm>
        </p:spPr>
        <p:txBody>
          <a:bodyPr/>
          <a:lstStyle/>
          <a:p>
            <a:r>
              <a:rPr lang="de-DE" dirty="0"/>
              <a:t>Statistische Methoden können Signifikanz zeigen ohne klinische Relevanz</a:t>
            </a:r>
            <a:r>
              <a:rPr lang="de-DE" baseline="30000" dirty="0"/>
              <a:t>1,2</a:t>
            </a:r>
            <a:endParaRPr lang="en-US" baseline="30000" dirty="0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FB13553C-B411-771B-FF7F-697C8788CF93}"/>
              </a:ext>
            </a:extLst>
          </p:cNvPr>
          <p:cNvSpPr txBox="1"/>
          <p:nvPr/>
        </p:nvSpPr>
        <p:spPr>
          <a:xfrm>
            <a:off x="581825" y="960761"/>
            <a:ext cx="13023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</a:t>
            </a:r>
            <a:r>
              <a:rPr sz="1000" b="1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Claims</a:t>
            </a:r>
            <a:r>
              <a:rPr sz="100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Register</a:t>
            </a:r>
            <a:r>
              <a:rPr sz="825" b="1" spc="-15" baseline="4545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825" baseline="45454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622BA5F4-AF36-7537-83D4-D78B9EC23515}"/>
              </a:ext>
            </a:extLst>
          </p:cNvPr>
          <p:cNvSpPr txBox="1"/>
          <p:nvPr/>
        </p:nvSpPr>
        <p:spPr>
          <a:xfrm>
            <a:off x="4716712" y="960761"/>
            <a:ext cx="16827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ISR</a:t>
            </a:r>
            <a:r>
              <a:rPr sz="1000" b="1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Clalit</a:t>
            </a:r>
            <a:r>
              <a:rPr sz="1000" b="1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Health</a:t>
            </a:r>
            <a:r>
              <a:rPr sz="1000" b="1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Services</a:t>
            </a:r>
            <a:r>
              <a:rPr sz="825" b="1" spc="-15" baseline="4545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825" baseline="45454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659D55-2381-9E91-5FB3-C57FAEA7B0D3}"/>
              </a:ext>
            </a:extLst>
          </p:cNvPr>
          <p:cNvSpPr txBox="1"/>
          <p:nvPr/>
        </p:nvSpPr>
        <p:spPr>
          <a:xfrm>
            <a:off x="611188" y="4856579"/>
            <a:ext cx="8049003" cy="271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en-US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</a:t>
            </a:r>
            <a:r>
              <a:rPr lang="en-US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HR, Hazard ratio; ICH,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intrazerebrale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Blutung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</a:t>
            </a:r>
            <a:r>
              <a:rPr lang="en-US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NNT,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Number</a:t>
            </a:r>
            <a:r>
              <a:rPr lang="de-CH" sz="800" i="1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Needed</a:t>
            </a:r>
            <a:r>
              <a:rPr lang="de-CH" sz="800" i="1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to</a:t>
            </a:r>
            <a:r>
              <a:rPr lang="de-CH" sz="800" i="1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Treat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Ray WA, et al. JAMA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2022 Apr 5;327(13):1294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Talmor-Barkan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Y, et al.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Eur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Heart J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Cardiovasc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Pharmacother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2022;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15;9(1):26-37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920012A-BE23-967F-7229-D776F4162182}"/>
              </a:ext>
            </a:extLst>
          </p:cNvPr>
          <p:cNvGrpSpPr/>
          <p:nvPr/>
        </p:nvGrpSpPr>
        <p:grpSpPr>
          <a:xfrm>
            <a:off x="607225" y="1400645"/>
            <a:ext cx="8275329" cy="2784791"/>
            <a:chOff x="607225" y="1400645"/>
            <a:chExt cx="8275329" cy="2784791"/>
          </a:xfrm>
        </p:grpSpPr>
        <p:sp>
          <p:nvSpPr>
            <p:cNvPr id="48" name="object 2">
              <a:extLst>
                <a:ext uri="{FF2B5EF4-FFF2-40B4-BE49-F238E27FC236}">
                  <a16:creationId xmlns:a16="http://schemas.microsoft.com/office/drawing/2014/main" id="{9FC36BFD-1ABB-8DFC-8F93-D45AE68EE9A5}"/>
                </a:ext>
              </a:extLst>
            </p:cNvPr>
            <p:cNvSpPr txBox="1"/>
            <p:nvPr/>
          </p:nvSpPr>
          <p:spPr>
            <a:xfrm>
              <a:off x="607225" y="3842499"/>
              <a:ext cx="219138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231F20"/>
                  </a:solidFill>
                  <a:latin typeface="Arial"/>
                  <a:cs typeface="Arial"/>
                </a:rPr>
                <a:t>Median</a:t>
              </a:r>
              <a:r>
                <a:rPr sz="10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solidFill>
                    <a:srgbClr val="231F20"/>
                  </a:solidFill>
                  <a:latin typeface="Arial"/>
                  <a:cs typeface="Arial"/>
                </a:rPr>
                <a:t>Follow-</a:t>
              </a:r>
              <a:r>
                <a:rPr sz="1000" dirty="0">
                  <a:solidFill>
                    <a:srgbClr val="231F20"/>
                  </a:solidFill>
                  <a:latin typeface="Arial"/>
                  <a:cs typeface="Arial"/>
                </a:rPr>
                <a:t>up:</a:t>
              </a:r>
              <a:r>
                <a:rPr sz="10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dirty="0">
                  <a:solidFill>
                    <a:srgbClr val="231F20"/>
                  </a:solidFill>
                  <a:latin typeface="Arial"/>
                  <a:cs typeface="Arial"/>
                </a:rPr>
                <a:t>0.5</a:t>
              </a:r>
              <a:r>
                <a:rPr sz="10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spc="-20" dirty="0">
                  <a:solidFill>
                    <a:srgbClr val="231F20"/>
                  </a:solidFill>
                  <a:latin typeface="Arial"/>
                  <a:cs typeface="Arial"/>
                </a:rPr>
                <a:t>Jahre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b="1" dirty="0">
                  <a:solidFill>
                    <a:srgbClr val="231F20"/>
                  </a:solidFill>
                  <a:latin typeface="Arial"/>
                  <a:cs typeface="Arial"/>
                </a:rPr>
                <a:t>NNT</a:t>
              </a:r>
              <a:r>
                <a:rPr sz="1000" b="1" spc="-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231F20"/>
                  </a:solidFill>
                  <a:latin typeface="Arial"/>
                  <a:cs typeface="Arial"/>
                </a:rPr>
                <a:t>Ischämischer</a:t>
              </a:r>
              <a:r>
                <a:rPr sz="1000" b="1" spc="-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-10" dirty="0">
                  <a:solidFill>
                    <a:srgbClr val="231F20"/>
                  </a:solidFill>
                  <a:latin typeface="Arial"/>
                  <a:cs typeface="Arial"/>
                </a:rPr>
                <a:t>Schlaganfall:</a:t>
              </a:r>
              <a:r>
                <a:rPr sz="1000" b="1" spc="-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-25" dirty="0">
                  <a:solidFill>
                    <a:srgbClr val="231F20"/>
                  </a:solidFill>
                  <a:latin typeface="Arial"/>
                  <a:cs typeface="Arial"/>
                </a:rPr>
                <a:t>909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49" name="object 3">
              <a:extLst>
                <a:ext uri="{FF2B5EF4-FFF2-40B4-BE49-F238E27FC236}">
                  <a16:creationId xmlns:a16="http://schemas.microsoft.com/office/drawing/2014/main" id="{59DAE383-1E5C-2C9B-B892-CD6DDC6EEC09}"/>
                </a:ext>
              </a:extLst>
            </p:cNvPr>
            <p:cNvSpPr txBox="1"/>
            <p:nvPr/>
          </p:nvSpPr>
          <p:spPr>
            <a:xfrm>
              <a:off x="4729391" y="3842499"/>
              <a:ext cx="218567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395CAC"/>
                  </a:solidFill>
                  <a:latin typeface="Arial"/>
                  <a:cs typeface="Arial"/>
                </a:rPr>
                <a:t>Median </a:t>
              </a:r>
              <a:r>
                <a:rPr sz="1000" spc="-10" dirty="0">
                  <a:solidFill>
                    <a:srgbClr val="395CAC"/>
                  </a:solidFill>
                  <a:latin typeface="Arial"/>
                  <a:cs typeface="Arial"/>
                </a:rPr>
                <a:t>Follow-</a:t>
              </a:r>
              <a:r>
                <a:rPr sz="1000" dirty="0">
                  <a:solidFill>
                    <a:srgbClr val="395CAC"/>
                  </a:solidFill>
                  <a:latin typeface="Arial"/>
                  <a:cs typeface="Arial"/>
                </a:rPr>
                <a:t>up:</a:t>
              </a:r>
              <a:r>
                <a:rPr sz="1000" spc="5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solidFill>
                    <a:srgbClr val="395CAC"/>
                  </a:solidFill>
                  <a:latin typeface="Arial"/>
                  <a:cs typeface="Arial"/>
                </a:rPr>
                <a:t>2.1</a:t>
              </a:r>
              <a:r>
                <a:rPr sz="1000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spc="-20" dirty="0">
                  <a:solidFill>
                    <a:srgbClr val="395CAC"/>
                  </a:solidFill>
                  <a:latin typeface="Arial"/>
                  <a:cs typeface="Arial"/>
                </a:rPr>
                <a:t>Jahre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b="1" dirty="0">
                  <a:solidFill>
                    <a:srgbClr val="395CAC"/>
                  </a:solidFill>
                  <a:latin typeface="Arial"/>
                  <a:cs typeface="Arial"/>
                </a:rPr>
                <a:t>NNT</a:t>
              </a:r>
              <a:r>
                <a:rPr sz="1000" b="1" spc="-25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395CAC"/>
                  </a:solidFill>
                  <a:latin typeface="Arial"/>
                  <a:cs typeface="Arial"/>
                </a:rPr>
                <a:t>Ischämischer</a:t>
              </a:r>
              <a:r>
                <a:rPr sz="1000" b="1" spc="-20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b="1" spc="-10" dirty="0">
                  <a:solidFill>
                    <a:srgbClr val="395CAC"/>
                  </a:solidFill>
                  <a:latin typeface="Arial"/>
                  <a:cs typeface="Arial"/>
                </a:rPr>
                <a:t>Schlaganfall:</a:t>
              </a:r>
              <a:r>
                <a:rPr sz="1000" b="1" spc="-20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b="1" spc="-25" dirty="0">
                  <a:solidFill>
                    <a:srgbClr val="395CAC"/>
                  </a:solidFill>
                  <a:latin typeface="Arial"/>
                  <a:cs typeface="Arial"/>
                </a:rPr>
                <a:t>154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F40AF5E9-EBF6-6BF0-D972-D79AA0930D85}"/>
                </a:ext>
              </a:extLst>
            </p:cNvPr>
            <p:cNvSpPr txBox="1"/>
            <p:nvPr/>
          </p:nvSpPr>
          <p:spPr>
            <a:xfrm>
              <a:off x="1617196" y="1409025"/>
              <a:ext cx="1663700" cy="14478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750" b="1" spc="10" dirty="0">
                  <a:solidFill>
                    <a:srgbClr val="231F20"/>
                  </a:solidFill>
                  <a:latin typeface="Arial"/>
                  <a:cs typeface="Arial"/>
                </a:rPr>
                <a:t>Ereignisse</a:t>
              </a:r>
              <a:r>
                <a:rPr sz="750" b="1" spc="7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750" b="1" spc="10" dirty="0">
                  <a:solidFill>
                    <a:srgbClr val="231F20"/>
                  </a:solidFill>
                  <a:latin typeface="Arial"/>
                  <a:cs typeface="Arial"/>
                </a:rPr>
                <a:t>pro</a:t>
              </a:r>
              <a:r>
                <a:rPr sz="750" b="1" spc="8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750" b="1" spc="10" dirty="0">
                  <a:solidFill>
                    <a:srgbClr val="231F20"/>
                  </a:solidFill>
                  <a:latin typeface="Arial"/>
                  <a:cs typeface="Arial"/>
                </a:rPr>
                <a:t>100</a:t>
              </a:r>
              <a:r>
                <a:rPr sz="750" b="1" spc="8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750" b="1" spc="-10" dirty="0">
                  <a:solidFill>
                    <a:srgbClr val="231F20"/>
                  </a:solidFill>
                  <a:latin typeface="Arial"/>
                  <a:cs typeface="Arial"/>
                </a:rPr>
                <a:t>Patientenjahre</a:t>
              </a:r>
              <a:endParaRPr sz="750">
                <a:latin typeface="Arial"/>
                <a:cs typeface="Arial"/>
              </a:endParaRPr>
            </a:p>
          </p:txBody>
        </p:sp>
        <p:grpSp>
          <p:nvGrpSpPr>
            <p:cNvPr id="51" name="object 5">
              <a:extLst>
                <a:ext uri="{FF2B5EF4-FFF2-40B4-BE49-F238E27FC236}">
                  <a16:creationId xmlns:a16="http://schemas.microsoft.com/office/drawing/2014/main" id="{A44DD21C-EE65-6CC7-4680-7D2DAFC2E8F5}"/>
                </a:ext>
              </a:extLst>
            </p:cNvPr>
            <p:cNvGrpSpPr/>
            <p:nvPr/>
          </p:nvGrpSpPr>
          <p:grpSpPr>
            <a:xfrm>
              <a:off x="626402" y="2426322"/>
              <a:ext cx="1664843" cy="924725"/>
              <a:chOff x="626402" y="2426322"/>
              <a:chExt cx="1664843" cy="924725"/>
            </a:xfrm>
          </p:grpSpPr>
          <p:sp>
            <p:nvSpPr>
              <p:cNvPr id="111" name="object 6">
                <a:extLst>
                  <a:ext uri="{FF2B5EF4-FFF2-40B4-BE49-F238E27FC236}">
                    <a16:creationId xmlns:a16="http://schemas.microsoft.com/office/drawing/2014/main" id="{B05F4441-46A3-B0C3-21F1-C42B1A2D4E95}"/>
                  </a:ext>
                </a:extLst>
              </p:cNvPr>
              <p:cNvSpPr/>
              <p:nvPr/>
            </p:nvSpPr>
            <p:spPr>
              <a:xfrm>
                <a:off x="628815" y="2426322"/>
                <a:ext cx="1492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49225" h="238125">
                    <a:moveTo>
                      <a:pt x="148780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148780" y="238125"/>
                    </a:lnTo>
                    <a:lnTo>
                      <a:pt x="148780" y="0"/>
                    </a:lnTo>
                    <a:close/>
                  </a:path>
                </a:pathLst>
              </a:custGeom>
              <a:solidFill>
                <a:srgbClr val="395C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7">
                <a:extLst>
                  <a:ext uri="{FF2B5EF4-FFF2-40B4-BE49-F238E27FC236}">
                    <a16:creationId xmlns:a16="http://schemas.microsoft.com/office/drawing/2014/main" id="{5B3532C3-031C-B09C-21C4-BE0B8281FDFD}"/>
                  </a:ext>
                </a:extLst>
              </p:cNvPr>
              <p:cNvSpPr/>
              <p:nvPr/>
            </p:nvSpPr>
            <p:spPr>
              <a:xfrm>
                <a:off x="626402" y="2664447"/>
                <a:ext cx="111749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238125">
                    <a:moveTo>
                      <a:pt x="66598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66598" y="238125"/>
                    </a:lnTo>
                    <a:lnTo>
                      <a:pt x="6659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3" name="object 8">
                <a:extLst>
                  <a:ext uri="{FF2B5EF4-FFF2-40B4-BE49-F238E27FC236}">
                    <a16:creationId xmlns:a16="http://schemas.microsoft.com/office/drawing/2014/main" id="{B1472580-7357-4266-003F-5607716F3A5C}"/>
                  </a:ext>
                </a:extLst>
              </p:cNvPr>
              <p:cNvSpPr/>
              <p:nvPr/>
            </p:nvSpPr>
            <p:spPr>
              <a:xfrm>
                <a:off x="628815" y="3112922"/>
                <a:ext cx="166243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662430" h="238125">
                    <a:moveTo>
                      <a:pt x="1662391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1662391" y="238125"/>
                    </a:lnTo>
                    <a:lnTo>
                      <a:pt x="1662391" y="0"/>
                    </a:lnTo>
                    <a:close/>
                  </a:path>
                </a:pathLst>
              </a:custGeom>
              <a:solidFill>
                <a:srgbClr val="395C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7A0A7476-2204-A6F7-F729-9FC0E6DC2F45}"/>
                </a:ext>
              </a:extLst>
            </p:cNvPr>
            <p:cNvSpPr txBox="1"/>
            <p:nvPr/>
          </p:nvSpPr>
          <p:spPr>
            <a:xfrm>
              <a:off x="3638480" y="1865622"/>
              <a:ext cx="772160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Ischämischer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AE55ABF9-F134-FC38-2A1D-25B3DA010ADB}"/>
                </a:ext>
              </a:extLst>
            </p:cNvPr>
            <p:cNvSpPr txBox="1"/>
            <p:nvPr/>
          </p:nvSpPr>
          <p:spPr>
            <a:xfrm>
              <a:off x="3698249" y="2008497"/>
              <a:ext cx="713105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Schlaganfall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75515C83-F1AB-13F2-0E1F-D28A78CF1808}"/>
                </a:ext>
              </a:extLst>
            </p:cNvPr>
            <p:cNvSpPr txBox="1"/>
            <p:nvPr/>
          </p:nvSpPr>
          <p:spPr>
            <a:xfrm>
              <a:off x="4183786" y="2599881"/>
              <a:ext cx="227329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25" dirty="0">
                  <a:solidFill>
                    <a:srgbClr val="395CAC"/>
                  </a:solidFill>
                  <a:latin typeface="Arial"/>
                  <a:cs typeface="Arial"/>
                </a:rPr>
                <a:t>ICH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232EA557-7CB6-7D39-DEE3-9DA9A636D874}"/>
                </a:ext>
              </a:extLst>
            </p:cNvPr>
            <p:cNvSpPr txBox="1"/>
            <p:nvPr/>
          </p:nvSpPr>
          <p:spPr>
            <a:xfrm>
              <a:off x="3861365" y="3290443"/>
              <a:ext cx="549275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Mortalität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B0922D3F-1C05-6223-082D-3BEAAE174590}"/>
                </a:ext>
              </a:extLst>
            </p:cNvPr>
            <p:cNvSpPr txBox="1"/>
            <p:nvPr/>
          </p:nvSpPr>
          <p:spPr>
            <a:xfrm>
              <a:off x="628815" y="1803235"/>
              <a:ext cx="293370" cy="238125"/>
            </a:xfrm>
            <a:prstGeom prst="rect">
              <a:avLst/>
            </a:prstGeom>
            <a:solidFill>
              <a:srgbClr val="395CAC"/>
            </a:solidFill>
          </p:spPr>
          <p:txBody>
            <a:bodyPr vert="horz" wrap="square" lIns="0" tIns="71755" rIns="0" bIns="0" rtlCol="0">
              <a:spAutoFit/>
            </a:bodyPr>
            <a:lstStyle/>
            <a:p>
              <a:pPr marL="156845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0.8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57A72BD3-A396-8F28-67C3-520D8B83344E}"/>
                </a:ext>
              </a:extLst>
            </p:cNvPr>
            <p:cNvSpPr txBox="1"/>
            <p:nvPr/>
          </p:nvSpPr>
          <p:spPr>
            <a:xfrm>
              <a:off x="630008" y="2041356"/>
              <a:ext cx="257944" cy="237600"/>
            </a:xfrm>
            <a:prstGeom prst="rect">
              <a:avLst/>
            </a:prstGeom>
            <a:solidFill>
              <a:srgbClr val="808285"/>
            </a:solidFill>
          </p:spPr>
          <p:txBody>
            <a:bodyPr vert="horz" wrap="square" lIns="0" tIns="73025" rIns="0" bIns="0" rtlCol="0">
              <a:spAutoFit/>
            </a:bodyPr>
            <a:lstStyle/>
            <a:p>
              <a:pPr marL="22225" algn="l">
                <a:lnSpc>
                  <a:spcPct val="100000"/>
                </a:lnSpc>
                <a:spcBef>
                  <a:spcPts val="575"/>
                </a:spcBef>
              </a:pPr>
              <a:r>
                <a:rPr lang="de-CH" sz="600" spc="-25" dirty="0">
                  <a:solidFill>
                    <a:srgbClr val="FFFFFF"/>
                  </a:solidFill>
                  <a:latin typeface="Arial"/>
                  <a:cs typeface="Arial"/>
                </a:rPr>
                <a:t>      </a:t>
              </a: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0.7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58" name="object 15">
              <a:extLst>
                <a:ext uri="{FF2B5EF4-FFF2-40B4-BE49-F238E27FC236}">
                  <a16:creationId xmlns:a16="http://schemas.microsoft.com/office/drawing/2014/main" id="{39152708-6298-FD9B-3D2E-82A8B6D2DA1F}"/>
                </a:ext>
              </a:extLst>
            </p:cNvPr>
            <p:cNvSpPr txBox="1"/>
            <p:nvPr/>
          </p:nvSpPr>
          <p:spPr>
            <a:xfrm>
              <a:off x="785859" y="2482206"/>
              <a:ext cx="1333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231F20"/>
                  </a:solidFill>
                  <a:latin typeface="Arial"/>
                  <a:cs typeface="Arial"/>
                </a:rPr>
                <a:t>0.4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731073D2-B374-6F3B-6B7F-E95626791393}"/>
                </a:ext>
              </a:extLst>
            </p:cNvPr>
            <p:cNvSpPr txBox="1"/>
            <p:nvPr/>
          </p:nvSpPr>
          <p:spPr>
            <a:xfrm>
              <a:off x="773000" y="2720331"/>
              <a:ext cx="1333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231F20"/>
                  </a:solidFill>
                  <a:latin typeface="Arial"/>
                  <a:cs typeface="Arial"/>
                </a:rPr>
                <a:t>0.3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60" name="object 17">
              <a:extLst>
                <a:ext uri="{FF2B5EF4-FFF2-40B4-BE49-F238E27FC236}">
                  <a16:creationId xmlns:a16="http://schemas.microsoft.com/office/drawing/2014/main" id="{9925607A-BCB8-6211-E814-CAD24A333399}"/>
                </a:ext>
              </a:extLst>
            </p:cNvPr>
            <p:cNvSpPr txBox="1"/>
            <p:nvPr/>
          </p:nvSpPr>
          <p:spPr>
            <a:xfrm>
              <a:off x="630643" y="3168799"/>
              <a:ext cx="166116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R="18415" algn="r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4.4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656A1DCC-3323-668D-1F23-C8D424D4474A}"/>
                </a:ext>
              </a:extLst>
            </p:cNvPr>
            <p:cNvSpPr txBox="1"/>
            <p:nvPr/>
          </p:nvSpPr>
          <p:spPr>
            <a:xfrm>
              <a:off x="628815" y="3351047"/>
              <a:ext cx="1543050" cy="238125"/>
            </a:xfrm>
            <a:prstGeom prst="rect">
              <a:avLst/>
            </a:prstGeom>
            <a:solidFill>
              <a:srgbClr val="808285"/>
            </a:solidFill>
          </p:spPr>
          <p:txBody>
            <a:bodyPr vert="horz" wrap="square" lIns="0" tIns="71755" rIns="0" bIns="0" rtlCol="0">
              <a:spAutoFit/>
            </a:bodyPr>
            <a:lstStyle/>
            <a:p>
              <a:pPr marR="18415" algn="r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4.1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2" name="object 19">
              <a:extLst>
                <a:ext uri="{FF2B5EF4-FFF2-40B4-BE49-F238E27FC236}">
                  <a16:creationId xmlns:a16="http://schemas.microsoft.com/office/drawing/2014/main" id="{F9C4B88B-80F1-56DE-1D1C-AE8CFF736B19}"/>
                </a:ext>
              </a:extLst>
            </p:cNvPr>
            <p:cNvGrpSpPr/>
            <p:nvPr/>
          </p:nvGrpSpPr>
          <p:grpSpPr>
            <a:xfrm>
              <a:off x="626591" y="2348697"/>
              <a:ext cx="3775075" cy="1388110"/>
              <a:chOff x="626591" y="2348697"/>
              <a:chExt cx="3775075" cy="1388110"/>
            </a:xfrm>
          </p:grpSpPr>
          <p:sp>
            <p:nvSpPr>
              <p:cNvPr id="108" name="object 20">
                <a:extLst>
                  <a:ext uri="{FF2B5EF4-FFF2-40B4-BE49-F238E27FC236}">
                    <a16:creationId xmlns:a16="http://schemas.microsoft.com/office/drawing/2014/main" id="{99165F5C-417A-F1F5-244E-9E33400BD9B5}"/>
                  </a:ext>
                </a:extLst>
              </p:cNvPr>
              <p:cNvSpPr/>
              <p:nvPr/>
            </p:nvSpPr>
            <p:spPr>
              <a:xfrm>
                <a:off x="628813" y="2350920"/>
                <a:ext cx="3770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70629">
                    <a:moveTo>
                      <a:pt x="0" y="0"/>
                    </a:moveTo>
                    <a:lnTo>
                      <a:pt x="3770388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21">
                <a:extLst>
                  <a:ext uri="{FF2B5EF4-FFF2-40B4-BE49-F238E27FC236}">
                    <a16:creationId xmlns:a16="http://schemas.microsoft.com/office/drawing/2014/main" id="{D1A4F607-F3FE-A703-D13C-876A0AF5823B}"/>
                  </a:ext>
                </a:extLst>
              </p:cNvPr>
              <p:cNvSpPr/>
              <p:nvPr/>
            </p:nvSpPr>
            <p:spPr>
              <a:xfrm>
                <a:off x="628813" y="3019653"/>
                <a:ext cx="3770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70629">
                    <a:moveTo>
                      <a:pt x="0" y="0"/>
                    </a:moveTo>
                    <a:lnTo>
                      <a:pt x="3770388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22">
                <a:extLst>
                  <a:ext uri="{FF2B5EF4-FFF2-40B4-BE49-F238E27FC236}">
                    <a16:creationId xmlns:a16="http://schemas.microsoft.com/office/drawing/2014/main" id="{6AC16403-F95D-061C-37D9-17DE2A03C7FF}"/>
                  </a:ext>
                </a:extLst>
              </p:cNvPr>
              <p:cNvSpPr/>
              <p:nvPr/>
            </p:nvSpPr>
            <p:spPr>
              <a:xfrm>
                <a:off x="628813" y="3734028"/>
                <a:ext cx="3770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70629">
                    <a:moveTo>
                      <a:pt x="0" y="0"/>
                    </a:moveTo>
                    <a:lnTo>
                      <a:pt x="3770388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" name="object 23">
              <a:extLst>
                <a:ext uri="{FF2B5EF4-FFF2-40B4-BE49-F238E27FC236}">
                  <a16:creationId xmlns:a16="http://schemas.microsoft.com/office/drawing/2014/main" id="{D934A471-20CF-2D7A-5898-E1EDD2AB35AF}"/>
                </a:ext>
              </a:extLst>
            </p:cNvPr>
            <p:cNvSpPr txBox="1"/>
            <p:nvPr/>
          </p:nvSpPr>
          <p:spPr>
            <a:xfrm>
              <a:off x="6000196" y="1409025"/>
              <a:ext cx="1663700" cy="14478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750" b="1" spc="10" dirty="0">
                  <a:solidFill>
                    <a:srgbClr val="231F20"/>
                  </a:solidFill>
                  <a:latin typeface="Arial"/>
                  <a:cs typeface="Arial"/>
                </a:rPr>
                <a:t>Ereignisse</a:t>
              </a:r>
              <a:r>
                <a:rPr sz="750" b="1" spc="7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750" b="1" spc="10" dirty="0">
                  <a:solidFill>
                    <a:srgbClr val="231F20"/>
                  </a:solidFill>
                  <a:latin typeface="Arial"/>
                  <a:cs typeface="Arial"/>
                </a:rPr>
                <a:t>pro</a:t>
              </a:r>
              <a:r>
                <a:rPr sz="750" b="1" spc="8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750" b="1" spc="10" dirty="0">
                  <a:solidFill>
                    <a:srgbClr val="231F20"/>
                  </a:solidFill>
                  <a:latin typeface="Arial"/>
                  <a:cs typeface="Arial"/>
                </a:rPr>
                <a:t>100</a:t>
              </a:r>
              <a:r>
                <a:rPr sz="750" b="1" spc="8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750" b="1" spc="-10" dirty="0">
                  <a:solidFill>
                    <a:srgbClr val="231F20"/>
                  </a:solidFill>
                  <a:latin typeface="Arial"/>
                  <a:cs typeface="Arial"/>
                </a:rPr>
                <a:t>Patientenjahre</a:t>
              </a:r>
              <a:endParaRPr sz="750">
                <a:latin typeface="Arial"/>
                <a:cs typeface="Arial"/>
              </a:endParaRPr>
            </a:p>
          </p:txBody>
        </p:sp>
        <p:grpSp>
          <p:nvGrpSpPr>
            <p:cNvPr id="64" name="object 24">
              <a:extLst>
                <a:ext uri="{FF2B5EF4-FFF2-40B4-BE49-F238E27FC236}">
                  <a16:creationId xmlns:a16="http://schemas.microsoft.com/office/drawing/2014/main" id="{7CFE8BE0-243E-D6A2-E56D-805D8F930BE5}"/>
                </a:ext>
              </a:extLst>
            </p:cNvPr>
            <p:cNvGrpSpPr/>
            <p:nvPr/>
          </p:nvGrpSpPr>
          <p:grpSpPr>
            <a:xfrm>
              <a:off x="4751762" y="1697822"/>
              <a:ext cx="2289810" cy="2040889"/>
              <a:chOff x="4751762" y="1697822"/>
              <a:chExt cx="2289810" cy="2040889"/>
            </a:xfrm>
          </p:grpSpPr>
          <p:sp>
            <p:nvSpPr>
              <p:cNvPr id="106" name="object 25">
                <a:extLst>
                  <a:ext uri="{FF2B5EF4-FFF2-40B4-BE49-F238E27FC236}">
                    <a16:creationId xmlns:a16="http://schemas.microsoft.com/office/drawing/2014/main" id="{025A1C6A-00D4-F03E-7457-5A5B63351392}"/>
                  </a:ext>
                </a:extLst>
              </p:cNvPr>
              <p:cNvSpPr/>
              <p:nvPr/>
            </p:nvSpPr>
            <p:spPr>
              <a:xfrm>
                <a:off x="4753984" y="1700045"/>
                <a:ext cx="0" cy="2036445"/>
              </a:xfrm>
              <a:custGeom>
                <a:avLst/>
                <a:gdLst/>
                <a:ahLst/>
                <a:cxnLst/>
                <a:rect l="l" t="t" r="r" b="b"/>
                <a:pathLst>
                  <a:path h="2036445">
                    <a:moveTo>
                      <a:pt x="0" y="0"/>
                    </a:moveTo>
                    <a:lnTo>
                      <a:pt x="0" y="20359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26">
                <a:extLst>
                  <a:ext uri="{FF2B5EF4-FFF2-40B4-BE49-F238E27FC236}">
                    <a16:creationId xmlns:a16="http://schemas.microsoft.com/office/drawing/2014/main" id="{91D1772A-427E-71D7-A464-88B83A509EA5}"/>
                  </a:ext>
                </a:extLst>
              </p:cNvPr>
              <p:cNvSpPr/>
              <p:nvPr/>
            </p:nvSpPr>
            <p:spPr>
              <a:xfrm>
                <a:off x="4754334" y="1803234"/>
                <a:ext cx="2287270" cy="1548130"/>
              </a:xfrm>
              <a:custGeom>
                <a:avLst/>
                <a:gdLst/>
                <a:ahLst/>
                <a:cxnLst/>
                <a:rect l="l" t="t" r="r" b="b"/>
                <a:pathLst>
                  <a:path w="2287270" h="1548129">
                    <a:moveTo>
                      <a:pt x="505155" y="623087"/>
                    </a:moveTo>
                    <a:lnTo>
                      <a:pt x="0" y="623087"/>
                    </a:lnTo>
                    <a:lnTo>
                      <a:pt x="0" y="861212"/>
                    </a:lnTo>
                    <a:lnTo>
                      <a:pt x="505155" y="861212"/>
                    </a:lnTo>
                    <a:lnTo>
                      <a:pt x="505155" y="623087"/>
                    </a:lnTo>
                    <a:close/>
                  </a:path>
                  <a:path w="2287270" h="1548129">
                    <a:moveTo>
                      <a:pt x="724992" y="1309687"/>
                    </a:moveTo>
                    <a:lnTo>
                      <a:pt x="0" y="1309687"/>
                    </a:lnTo>
                    <a:lnTo>
                      <a:pt x="0" y="1547812"/>
                    </a:lnTo>
                    <a:lnTo>
                      <a:pt x="724992" y="1547812"/>
                    </a:lnTo>
                    <a:lnTo>
                      <a:pt x="724992" y="1309687"/>
                    </a:lnTo>
                    <a:close/>
                  </a:path>
                  <a:path w="2287270" h="1548129">
                    <a:moveTo>
                      <a:pt x="2287219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2287219" y="238125"/>
                    </a:lnTo>
                    <a:lnTo>
                      <a:pt x="2287219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27">
              <a:extLst>
                <a:ext uri="{FF2B5EF4-FFF2-40B4-BE49-F238E27FC236}">
                  <a16:creationId xmlns:a16="http://schemas.microsoft.com/office/drawing/2014/main" id="{70639E9D-D818-AE7E-B08F-9A6FEF91872D}"/>
                </a:ext>
              </a:extLst>
            </p:cNvPr>
            <p:cNvSpPr txBox="1"/>
            <p:nvPr/>
          </p:nvSpPr>
          <p:spPr>
            <a:xfrm>
              <a:off x="8109680" y="1861653"/>
              <a:ext cx="772160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Ischämischer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6" name="object 28">
              <a:extLst>
                <a:ext uri="{FF2B5EF4-FFF2-40B4-BE49-F238E27FC236}">
                  <a16:creationId xmlns:a16="http://schemas.microsoft.com/office/drawing/2014/main" id="{E1106966-4B71-D34D-8852-4CC78E05EF8B}"/>
                </a:ext>
              </a:extLst>
            </p:cNvPr>
            <p:cNvSpPr txBox="1"/>
            <p:nvPr/>
          </p:nvSpPr>
          <p:spPr>
            <a:xfrm>
              <a:off x="8169449" y="2004528"/>
              <a:ext cx="713105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Schlaganfall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7" name="object 29">
              <a:extLst>
                <a:ext uri="{FF2B5EF4-FFF2-40B4-BE49-F238E27FC236}">
                  <a16:creationId xmlns:a16="http://schemas.microsoft.com/office/drawing/2014/main" id="{9B24F6DF-11EA-E1C3-34CF-5C722094C918}"/>
                </a:ext>
              </a:extLst>
            </p:cNvPr>
            <p:cNvSpPr txBox="1"/>
            <p:nvPr/>
          </p:nvSpPr>
          <p:spPr>
            <a:xfrm>
              <a:off x="8654986" y="2599841"/>
              <a:ext cx="227329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25" dirty="0">
                  <a:solidFill>
                    <a:srgbClr val="395CAC"/>
                  </a:solidFill>
                  <a:latin typeface="Arial"/>
                  <a:cs typeface="Arial"/>
                </a:rPr>
                <a:t>ICH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id="{9CEBECE0-F33E-8EE9-2E04-A56ADF5C28AC}"/>
                </a:ext>
              </a:extLst>
            </p:cNvPr>
            <p:cNvSpPr txBox="1"/>
            <p:nvPr/>
          </p:nvSpPr>
          <p:spPr>
            <a:xfrm>
              <a:off x="8332565" y="3290403"/>
              <a:ext cx="549275" cy="1682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Mortalität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id="{D36E8A0C-E7D5-CB19-B7BB-62145F1A2ED7}"/>
                </a:ext>
              </a:extLst>
            </p:cNvPr>
            <p:cNvSpPr txBox="1"/>
            <p:nvPr/>
          </p:nvSpPr>
          <p:spPr>
            <a:xfrm>
              <a:off x="6886031" y="1855143"/>
              <a:ext cx="1206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5.6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0" name="object 32">
              <a:extLst>
                <a:ext uri="{FF2B5EF4-FFF2-40B4-BE49-F238E27FC236}">
                  <a16:creationId xmlns:a16="http://schemas.microsoft.com/office/drawing/2014/main" id="{EB3DBE4F-EB83-1871-A30B-C51E8F6B2016}"/>
                </a:ext>
              </a:extLst>
            </p:cNvPr>
            <p:cNvSpPr txBox="1"/>
            <p:nvPr/>
          </p:nvSpPr>
          <p:spPr>
            <a:xfrm>
              <a:off x="4755972" y="2482206"/>
              <a:ext cx="50355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R="30480" algn="r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1.2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1" name="object 33">
              <a:extLst>
                <a:ext uri="{FF2B5EF4-FFF2-40B4-BE49-F238E27FC236}">
                  <a16:creationId xmlns:a16="http://schemas.microsoft.com/office/drawing/2014/main" id="{2BD88A99-B93B-AF0B-36C3-5BE30E992A9D}"/>
                </a:ext>
              </a:extLst>
            </p:cNvPr>
            <p:cNvSpPr txBox="1"/>
            <p:nvPr/>
          </p:nvSpPr>
          <p:spPr>
            <a:xfrm>
              <a:off x="4755972" y="3166815"/>
              <a:ext cx="72390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R="34925" algn="r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1.8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72" name="object 34">
              <a:extLst>
                <a:ext uri="{FF2B5EF4-FFF2-40B4-BE49-F238E27FC236}">
                  <a16:creationId xmlns:a16="http://schemas.microsoft.com/office/drawing/2014/main" id="{8FCE5976-C526-C90D-A968-760BBA7597AB}"/>
                </a:ext>
              </a:extLst>
            </p:cNvPr>
            <p:cNvGrpSpPr/>
            <p:nvPr/>
          </p:nvGrpSpPr>
          <p:grpSpPr>
            <a:xfrm>
              <a:off x="4752116" y="2348697"/>
              <a:ext cx="4120515" cy="1388110"/>
              <a:chOff x="4752116" y="2348697"/>
              <a:chExt cx="4120515" cy="1388110"/>
            </a:xfrm>
          </p:grpSpPr>
          <p:sp>
            <p:nvSpPr>
              <p:cNvPr id="103" name="object 35">
                <a:extLst>
                  <a:ext uri="{FF2B5EF4-FFF2-40B4-BE49-F238E27FC236}">
                    <a16:creationId xmlns:a16="http://schemas.microsoft.com/office/drawing/2014/main" id="{F6ED982B-350F-F5E3-7A33-E6E798DFA80C}"/>
                  </a:ext>
                </a:extLst>
              </p:cNvPr>
              <p:cNvSpPr/>
              <p:nvPr/>
            </p:nvSpPr>
            <p:spPr>
              <a:xfrm>
                <a:off x="4754339" y="2350920"/>
                <a:ext cx="4116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>
                    <a:moveTo>
                      <a:pt x="0" y="0"/>
                    </a:moveTo>
                    <a:lnTo>
                      <a:pt x="4116057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36">
                <a:extLst>
                  <a:ext uri="{FF2B5EF4-FFF2-40B4-BE49-F238E27FC236}">
                    <a16:creationId xmlns:a16="http://schemas.microsoft.com/office/drawing/2014/main" id="{5DACAA45-210F-488F-13D9-D6BDCFF00EEE}"/>
                  </a:ext>
                </a:extLst>
              </p:cNvPr>
              <p:cNvSpPr/>
              <p:nvPr/>
            </p:nvSpPr>
            <p:spPr>
              <a:xfrm>
                <a:off x="4754339" y="3019653"/>
                <a:ext cx="4116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>
                    <a:moveTo>
                      <a:pt x="0" y="0"/>
                    </a:moveTo>
                    <a:lnTo>
                      <a:pt x="4116057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37">
                <a:extLst>
                  <a:ext uri="{FF2B5EF4-FFF2-40B4-BE49-F238E27FC236}">
                    <a16:creationId xmlns:a16="http://schemas.microsoft.com/office/drawing/2014/main" id="{B6533EB3-FAA0-A860-60D4-237C17FD5C35}"/>
                  </a:ext>
                </a:extLst>
              </p:cNvPr>
              <p:cNvSpPr/>
              <p:nvPr/>
            </p:nvSpPr>
            <p:spPr>
              <a:xfrm>
                <a:off x="4754339" y="3734028"/>
                <a:ext cx="4116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>
                    <a:moveTo>
                      <a:pt x="0" y="0"/>
                    </a:moveTo>
                    <a:lnTo>
                      <a:pt x="4116057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object 40">
              <a:extLst>
                <a:ext uri="{FF2B5EF4-FFF2-40B4-BE49-F238E27FC236}">
                  <a16:creationId xmlns:a16="http://schemas.microsoft.com/office/drawing/2014/main" id="{65219E43-7105-064B-4645-E17A3E4FE784}"/>
                </a:ext>
              </a:extLst>
            </p:cNvPr>
            <p:cNvSpPr/>
            <p:nvPr/>
          </p:nvSpPr>
          <p:spPr>
            <a:xfrm>
              <a:off x="3704247" y="1423263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1">
              <a:extLst>
                <a:ext uri="{FF2B5EF4-FFF2-40B4-BE49-F238E27FC236}">
                  <a16:creationId xmlns:a16="http://schemas.microsoft.com/office/drawing/2014/main" id="{1E1373A5-42FF-1B44-727F-4910B43F01EF}"/>
                </a:ext>
              </a:extLst>
            </p:cNvPr>
            <p:cNvSpPr txBox="1"/>
            <p:nvPr/>
          </p:nvSpPr>
          <p:spPr>
            <a:xfrm>
              <a:off x="3812175" y="1400645"/>
              <a:ext cx="54991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-10" dirty="0">
                  <a:solidFill>
                    <a:srgbClr val="231F20"/>
                  </a:solidFill>
                  <a:latin typeface="Arial"/>
                  <a:cs typeface="Arial"/>
                </a:rPr>
                <a:t>Rivaroxaban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5" name="object 42">
              <a:extLst>
                <a:ext uri="{FF2B5EF4-FFF2-40B4-BE49-F238E27FC236}">
                  <a16:creationId xmlns:a16="http://schemas.microsoft.com/office/drawing/2014/main" id="{5706DCC8-AF1B-A6FC-8AF3-A2262AF74725}"/>
                </a:ext>
              </a:extLst>
            </p:cNvPr>
            <p:cNvSpPr/>
            <p:nvPr/>
          </p:nvSpPr>
          <p:spPr>
            <a:xfrm>
              <a:off x="4449483" y="1423263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3">
              <a:extLst>
                <a:ext uri="{FF2B5EF4-FFF2-40B4-BE49-F238E27FC236}">
                  <a16:creationId xmlns:a16="http://schemas.microsoft.com/office/drawing/2014/main" id="{200BFFF2-85A6-E287-7877-D56D916277B9}"/>
                </a:ext>
              </a:extLst>
            </p:cNvPr>
            <p:cNvSpPr txBox="1"/>
            <p:nvPr/>
          </p:nvSpPr>
          <p:spPr>
            <a:xfrm>
              <a:off x="4557405" y="1400645"/>
              <a:ext cx="41783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-10" dirty="0">
                  <a:solidFill>
                    <a:srgbClr val="231F20"/>
                  </a:solidFill>
                  <a:latin typeface="Arial"/>
                  <a:cs typeface="Arial"/>
                </a:rPr>
                <a:t>Apixaban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7" name="object 44">
              <a:extLst>
                <a:ext uri="{FF2B5EF4-FFF2-40B4-BE49-F238E27FC236}">
                  <a16:creationId xmlns:a16="http://schemas.microsoft.com/office/drawing/2014/main" id="{84CCC460-149B-56EC-B5E8-EAE9D2C50875}"/>
                </a:ext>
              </a:extLst>
            </p:cNvPr>
            <p:cNvSpPr txBox="1"/>
            <p:nvPr/>
          </p:nvSpPr>
          <p:spPr>
            <a:xfrm>
              <a:off x="1400182" y="1934518"/>
              <a:ext cx="33464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1.12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8" name="object 45">
              <a:extLst>
                <a:ext uri="{FF2B5EF4-FFF2-40B4-BE49-F238E27FC236}">
                  <a16:creationId xmlns:a16="http://schemas.microsoft.com/office/drawing/2014/main" id="{C851D399-B52C-AC67-737B-6903784C7E18}"/>
                </a:ext>
              </a:extLst>
            </p:cNvPr>
            <p:cNvSpPr txBox="1"/>
            <p:nvPr/>
          </p:nvSpPr>
          <p:spPr>
            <a:xfrm>
              <a:off x="1400182" y="2029768"/>
              <a:ext cx="70421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CI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1.05–1.21)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02ECC37B-BA51-91F0-FB57-C475FC8EEABF}"/>
                </a:ext>
              </a:extLst>
            </p:cNvPr>
            <p:cNvSpPr/>
            <p:nvPr/>
          </p:nvSpPr>
          <p:spPr>
            <a:xfrm>
              <a:off x="920159" y="1920310"/>
              <a:ext cx="462915" cy="246379"/>
            </a:xfrm>
            <a:custGeom>
              <a:avLst/>
              <a:gdLst/>
              <a:ahLst/>
              <a:cxnLst/>
              <a:rect l="l" t="t" r="r" b="b"/>
              <a:pathLst>
                <a:path w="462915" h="246380">
                  <a:moveTo>
                    <a:pt x="34290" y="0"/>
                  </a:moveTo>
                  <a:lnTo>
                    <a:pt x="462889" y="0"/>
                  </a:lnTo>
                  <a:lnTo>
                    <a:pt x="462889" y="246062"/>
                  </a:lnTo>
                  <a:lnTo>
                    <a:pt x="0" y="246062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48C824A3-78AB-0D87-8947-1265918F6223}"/>
                </a:ext>
              </a:extLst>
            </p:cNvPr>
            <p:cNvSpPr txBox="1"/>
            <p:nvPr/>
          </p:nvSpPr>
          <p:spPr>
            <a:xfrm>
              <a:off x="1391613" y="2557612"/>
              <a:ext cx="33464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1.09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81" name="object 48">
              <a:extLst>
                <a:ext uri="{FF2B5EF4-FFF2-40B4-BE49-F238E27FC236}">
                  <a16:creationId xmlns:a16="http://schemas.microsoft.com/office/drawing/2014/main" id="{8BA4F371-D709-9D15-F4CF-690C40CA8B8A}"/>
                </a:ext>
              </a:extLst>
            </p:cNvPr>
            <p:cNvSpPr txBox="1"/>
            <p:nvPr/>
          </p:nvSpPr>
          <p:spPr>
            <a:xfrm>
              <a:off x="1391613" y="2652862"/>
              <a:ext cx="70421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CI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0.98–1.22)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82" name="object 49">
              <a:extLst>
                <a:ext uri="{FF2B5EF4-FFF2-40B4-BE49-F238E27FC236}">
                  <a16:creationId xmlns:a16="http://schemas.microsoft.com/office/drawing/2014/main" id="{746AB276-62A7-2FE3-2207-193D5B373A9D}"/>
                </a:ext>
              </a:extLst>
            </p:cNvPr>
            <p:cNvSpPr/>
            <p:nvPr/>
          </p:nvSpPr>
          <p:spPr>
            <a:xfrm>
              <a:off x="915875" y="2543403"/>
              <a:ext cx="462915" cy="246379"/>
            </a:xfrm>
            <a:custGeom>
              <a:avLst/>
              <a:gdLst/>
              <a:ahLst/>
              <a:cxnLst/>
              <a:rect l="l" t="t" r="r" b="b"/>
              <a:pathLst>
                <a:path w="462915" h="246380">
                  <a:moveTo>
                    <a:pt x="34290" y="0"/>
                  </a:moveTo>
                  <a:lnTo>
                    <a:pt x="462889" y="0"/>
                  </a:lnTo>
                  <a:lnTo>
                    <a:pt x="462889" y="246062"/>
                  </a:lnTo>
                  <a:lnTo>
                    <a:pt x="0" y="246062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0">
              <a:extLst>
                <a:ext uri="{FF2B5EF4-FFF2-40B4-BE49-F238E27FC236}">
                  <a16:creationId xmlns:a16="http://schemas.microsoft.com/office/drawing/2014/main" id="{932F31D3-A137-A7C2-BA9A-A9CDC9C9D206}"/>
                </a:ext>
              </a:extLst>
            </p:cNvPr>
            <p:cNvSpPr txBox="1"/>
            <p:nvPr/>
          </p:nvSpPr>
          <p:spPr>
            <a:xfrm>
              <a:off x="2479884" y="3240237"/>
              <a:ext cx="704215" cy="21590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1.06</a:t>
              </a:r>
              <a:endParaRPr sz="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CI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1.02–1.09)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84" name="object 51">
              <a:extLst>
                <a:ext uri="{FF2B5EF4-FFF2-40B4-BE49-F238E27FC236}">
                  <a16:creationId xmlns:a16="http://schemas.microsoft.com/office/drawing/2014/main" id="{EF885DCB-E789-6F25-E1AB-79CF0A8E29A4}"/>
                </a:ext>
              </a:extLst>
            </p:cNvPr>
            <p:cNvGrpSpPr/>
            <p:nvPr/>
          </p:nvGrpSpPr>
          <p:grpSpPr>
            <a:xfrm>
              <a:off x="626668" y="1700045"/>
              <a:ext cx="1844675" cy="2036445"/>
              <a:chOff x="626668" y="1700045"/>
              <a:chExt cx="1844675" cy="2036445"/>
            </a:xfrm>
          </p:grpSpPr>
          <p:sp>
            <p:nvSpPr>
              <p:cNvPr id="101" name="object 52">
                <a:extLst>
                  <a:ext uri="{FF2B5EF4-FFF2-40B4-BE49-F238E27FC236}">
                    <a16:creationId xmlns:a16="http://schemas.microsoft.com/office/drawing/2014/main" id="{0DDA9E1C-F1F0-0F0A-993D-D4EC31D8ADC9}"/>
                  </a:ext>
                </a:extLst>
              </p:cNvPr>
              <p:cNvSpPr/>
              <p:nvPr/>
            </p:nvSpPr>
            <p:spPr>
              <a:xfrm>
                <a:off x="2184093" y="3229997"/>
                <a:ext cx="285115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285114" h="246379">
                    <a:moveTo>
                      <a:pt x="136232" y="0"/>
                    </a:moveTo>
                    <a:lnTo>
                      <a:pt x="285089" y="0"/>
                    </a:lnTo>
                    <a:lnTo>
                      <a:pt x="285089" y="246062"/>
                    </a:lnTo>
                    <a:lnTo>
                      <a:pt x="0" y="2460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53">
                <a:extLst>
                  <a:ext uri="{FF2B5EF4-FFF2-40B4-BE49-F238E27FC236}">
                    <a16:creationId xmlns:a16="http://schemas.microsoft.com/office/drawing/2014/main" id="{241898A7-447A-2583-FB48-24957CCDCA01}"/>
                  </a:ext>
                </a:extLst>
              </p:cNvPr>
              <p:cNvSpPr/>
              <p:nvPr/>
            </p:nvSpPr>
            <p:spPr>
              <a:xfrm>
                <a:off x="628656" y="1700045"/>
                <a:ext cx="0" cy="2036445"/>
              </a:xfrm>
              <a:custGeom>
                <a:avLst/>
                <a:gdLst/>
                <a:ahLst/>
                <a:cxnLst/>
                <a:rect l="l" t="t" r="r" b="b"/>
                <a:pathLst>
                  <a:path h="2036445">
                    <a:moveTo>
                      <a:pt x="0" y="0"/>
                    </a:moveTo>
                    <a:lnTo>
                      <a:pt x="0" y="20359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54">
              <a:extLst>
                <a:ext uri="{FF2B5EF4-FFF2-40B4-BE49-F238E27FC236}">
                  <a16:creationId xmlns:a16="http://schemas.microsoft.com/office/drawing/2014/main" id="{3526AC09-B797-C296-1DB5-609D3EEB48E8}"/>
                </a:ext>
              </a:extLst>
            </p:cNvPr>
            <p:cNvSpPr txBox="1"/>
            <p:nvPr/>
          </p:nvSpPr>
          <p:spPr>
            <a:xfrm>
              <a:off x="7215951" y="1897472"/>
              <a:ext cx="668655" cy="21590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0.92</a:t>
              </a:r>
              <a:endParaRPr sz="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CI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0.86–</a:t>
              </a:r>
              <a:r>
                <a:rPr sz="500" spc="-10" dirty="0">
                  <a:solidFill>
                    <a:srgbClr val="231F20"/>
                  </a:solidFill>
                  <a:latin typeface="Arial"/>
                  <a:cs typeface="Arial"/>
                </a:rPr>
                <a:t>0.99)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86" name="object 55">
              <a:extLst>
                <a:ext uri="{FF2B5EF4-FFF2-40B4-BE49-F238E27FC236}">
                  <a16:creationId xmlns:a16="http://schemas.microsoft.com/office/drawing/2014/main" id="{481CDA0B-C1BE-4E60-633E-CCC6AD4BDA78}"/>
                </a:ext>
              </a:extLst>
            </p:cNvPr>
            <p:cNvSpPr/>
            <p:nvPr/>
          </p:nvSpPr>
          <p:spPr>
            <a:xfrm>
              <a:off x="6821723" y="1924278"/>
              <a:ext cx="374650" cy="246379"/>
            </a:xfrm>
            <a:custGeom>
              <a:avLst/>
              <a:gdLst/>
              <a:ahLst/>
              <a:cxnLst/>
              <a:rect l="l" t="t" r="r" b="b"/>
              <a:pathLst>
                <a:path w="374650" h="246380">
                  <a:moveTo>
                    <a:pt x="0" y="246062"/>
                  </a:moveTo>
                  <a:lnTo>
                    <a:pt x="374535" y="246062"/>
                  </a:lnTo>
                  <a:lnTo>
                    <a:pt x="374535" y="0"/>
                  </a:lnTo>
                  <a:lnTo>
                    <a:pt x="252818" y="0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56">
              <a:extLst>
                <a:ext uri="{FF2B5EF4-FFF2-40B4-BE49-F238E27FC236}">
                  <a16:creationId xmlns:a16="http://schemas.microsoft.com/office/drawing/2014/main" id="{E3BAAE81-054D-CADD-E5C0-753E8B6EDA61}"/>
                </a:ext>
              </a:extLst>
            </p:cNvPr>
            <p:cNvSpPr txBox="1"/>
            <p:nvPr/>
          </p:nvSpPr>
          <p:spPr>
            <a:xfrm>
              <a:off x="5649042" y="2561581"/>
              <a:ext cx="33464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0.86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88" name="object 57">
              <a:extLst>
                <a:ext uri="{FF2B5EF4-FFF2-40B4-BE49-F238E27FC236}">
                  <a16:creationId xmlns:a16="http://schemas.microsoft.com/office/drawing/2014/main" id="{1D59377F-A350-3585-9CB2-082E45BAF741}"/>
                </a:ext>
              </a:extLst>
            </p:cNvPr>
            <p:cNvSpPr txBox="1"/>
            <p:nvPr/>
          </p:nvSpPr>
          <p:spPr>
            <a:xfrm>
              <a:off x="5649042" y="2656831"/>
              <a:ext cx="422909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(0.74–1.00)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89" name="object 58">
              <a:extLst>
                <a:ext uri="{FF2B5EF4-FFF2-40B4-BE49-F238E27FC236}">
                  <a16:creationId xmlns:a16="http://schemas.microsoft.com/office/drawing/2014/main" id="{37544A8F-1DC6-0B3C-11A7-58F91AD0FFDE}"/>
                </a:ext>
              </a:extLst>
            </p:cNvPr>
            <p:cNvSpPr/>
            <p:nvPr/>
          </p:nvSpPr>
          <p:spPr>
            <a:xfrm>
              <a:off x="5170614" y="2543403"/>
              <a:ext cx="456565" cy="248285"/>
            </a:xfrm>
            <a:custGeom>
              <a:avLst/>
              <a:gdLst/>
              <a:ahLst/>
              <a:cxnLst/>
              <a:rect l="l" t="t" r="r" b="b"/>
              <a:pathLst>
                <a:path w="456564" h="248285">
                  <a:moveTo>
                    <a:pt x="127431" y="0"/>
                  </a:moveTo>
                  <a:lnTo>
                    <a:pt x="456399" y="0"/>
                  </a:lnTo>
                  <a:lnTo>
                    <a:pt x="456399" y="246062"/>
                  </a:lnTo>
                  <a:lnTo>
                    <a:pt x="0" y="248043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59">
              <a:extLst>
                <a:ext uri="{FF2B5EF4-FFF2-40B4-BE49-F238E27FC236}">
                  <a16:creationId xmlns:a16="http://schemas.microsoft.com/office/drawing/2014/main" id="{8B202BDC-0588-2315-264F-DE89FD4BDB14}"/>
                </a:ext>
              </a:extLst>
            </p:cNvPr>
            <p:cNvSpPr txBox="1"/>
            <p:nvPr/>
          </p:nvSpPr>
          <p:spPr>
            <a:xfrm>
              <a:off x="5845491" y="3244206"/>
              <a:ext cx="704215" cy="21590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0.88</a:t>
              </a:r>
              <a:endParaRPr sz="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CI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0.78–0.99)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91" name="object 60">
              <a:extLst>
                <a:ext uri="{FF2B5EF4-FFF2-40B4-BE49-F238E27FC236}">
                  <a16:creationId xmlns:a16="http://schemas.microsoft.com/office/drawing/2014/main" id="{CA9FEBCC-93F8-30E3-B088-9EC01263505F}"/>
                </a:ext>
              </a:extLst>
            </p:cNvPr>
            <p:cNvGrpSpPr/>
            <p:nvPr/>
          </p:nvGrpSpPr>
          <p:grpSpPr>
            <a:xfrm>
              <a:off x="4754346" y="2041360"/>
              <a:ext cx="2035175" cy="1437005"/>
              <a:chOff x="4754346" y="2041360"/>
              <a:chExt cx="2035175" cy="1437005"/>
            </a:xfrm>
          </p:grpSpPr>
          <p:sp>
            <p:nvSpPr>
              <p:cNvPr id="99" name="object 61">
                <a:extLst>
                  <a:ext uri="{FF2B5EF4-FFF2-40B4-BE49-F238E27FC236}">
                    <a16:creationId xmlns:a16="http://schemas.microsoft.com/office/drawing/2014/main" id="{B30A2B26-0DCA-66AF-6C30-FF47CE9104D9}"/>
                  </a:ext>
                </a:extLst>
              </p:cNvPr>
              <p:cNvSpPr/>
              <p:nvPr/>
            </p:nvSpPr>
            <p:spPr>
              <a:xfrm>
                <a:off x="5441913" y="3229997"/>
                <a:ext cx="367665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246379">
                    <a:moveTo>
                      <a:pt x="74904" y="0"/>
                    </a:moveTo>
                    <a:lnTo>
                      <a:pt x="367525" y="0"/>
                    </a:lnTo>
                    <a:lnTo>
                      <a:pt x="367525" y="246062"/>
                    </a:lnTo>
                    <a:lnTo>
                      <a:pt x="0" y="2460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62">
                <a:extLst>
                  <a:ext uri="{FF2B5EF4-FFF2-40B4-BE49-F238E27FC236}">
                    <a16:creationId xmlns:a16="http://schemas.microsoft.com/office/drawing/2014/main" id="{C04020EA-5D43-5DCE-4E10-7F61E7E3DFC9}"/>
                  </a:ext>
                </a:extLst>
              </p:cNvPr>
              <p:cNvSpPr/>
              <p:nvPr/>
            </p:nvSpPr>
            <p:spPr>
              <a:xfrm>
                <a:off x="4754346" y="2041360"/>
                <a:ext cx="203517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2035175" h="238125">
                    <a:moveTo>
                      <a:pt x="2034641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2034641" y="238125"/>
                    </a:lnTo>
                    <a:lnTo>
                      <a:pt x="2034641" y="0"/>
                    </a:lnTo>
                    <a:close/>
                  </a:path>
                </a:pathLst>
              </a:custGeom>
              <a:solidFill>
                <a:srgbClr val="395C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" name="object 63">
              <a:extLst>
                <a:ext uri="{FF2B5EF4-FFF2-40B4-BE49-F238E27FC236}">
                  <a16:creationId xmlns:a16="http://schemas.microsoft.com/office/drawing/2014/main" id="{430099E1-433F-91C0-8F5A-4DEDD18E6E61}"/>
                </a:ext>
              </a:extLst>
            </p:cNvPr>
            <p:cNvSpPr txBox="1"/>
            <p:nvPr/>
          </p:nvSpPr>
          <p:spPr>
            <a:xfrm>
              <a:off x="6638132" y="2097237"/>
              <a:ext cx="1206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4.9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93" name="object 64">
              <a:extLst>
                <a:ext uri="{FF2B5EF4-FFF2-40B4-BE49-F238E27FC236}">
                  <a16:creationId xmlns:a16="http://schemas.microsoft.com/office/drawing/2014/main" id="{1025B1A4-20BF-1CDB-C8CF-580DFA30C9E8}"/>
                </a:ext>
              </a:extLst>
            </p:cNvPr>
            <p:cNvSpPr txBox="1"/>
            <p:nvPr/>
          </p:nvSpPr>
          <p:spPr>
            <a:xfrm>
              <a:off x="4756670" y="2664447"/>
              <a:ext cx="379095" cy="238125"/>
            </a:xfrm>
            <a:prstGeom prst="rect">
              <a:avLst/>
            </a:prstGeom>
            <a:solidFill>
              <a:srgbClr val="395CAC"/>
            </a:solidFill>
          </p:spPr>
          <p:txBody>
            <a:bodyPr vert="horz" wrap="square" lIns="0" tIns="71755" rIns="0" bIns="0" rtlCol="0">
              <a:spAutoFit/>
            </a:bodyPr>
            <a:lstStyle/>
            <a:p>
              <a:pPr marL="222885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0.9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94" name="object 65">
              <a:extLst>
                <a:ext uri="{FF2B5EF4-FFF2-40B4-BE49-F238E27FC236}">
                  <a16:creationId xmlns:a16="http://schemas.microsoft.com/office/drawing/2014/main" id="{7F770369-670A-3F2E-3577-031D28615396}"/>
                </a:ext>
              </a:extLst>
            </p:cNvPr>
            <p:cNvSpPr txBox="1"/>
            <p:nvPr/>
          </p:nvSpPr>
          <p:spPr>
            <a:xfrm>
              <a:off x="4754333" y="3351047"/>
              <a:ext cx="659765" cy="238125"/>
            </a:xfrm>
            <a:prstGeom prst="rect">
              <a:avLst/>
            </a:prstGeom>
            <a:solidFill>
              <a:srgbClr val="395CAC"/>
            </a:solidFill>
          </p:spPr>
          <p:txBody>
            <a:bodyPr vert="horz" wrap="square" lIns="0" tIns="71755" rIns="0" bIns="0" rtlCol="0">
              <a:spAutoFit/>
            </a:bodyPr>
            <a:lstStyle/>
            <a:p>
              <a:pPr marR="39370" algn="r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1.6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95" name="object 66">
              <a:extLst>
                <a:ext uri="{FF2B5EF4-FFF2-40B4-BE49-F238E27FC236}">
                  <a16:creationId xmlns:a16="http://schemas.microsoft.com/office/drawing/2014/main" id="{04E985AC-2214-94DC-6F7D-9F3A8D151933}"/>
                </a:ext>
              </a:extLst>
            </p:cNvPr>
            <p:cNvSpPr/>
            <p:nvPr/>
          </p:nvSpPr>
          <p:spPr>
            <a:xfrm>
              <a:off x="7938006" y="3815231"/>
              <a:ext cx="932815" cy="370205"/>
            </a:xfrm>
            <a:custGeom>
              <a:avLst/>
              <a:gdLst/>
              <a:ahLst/>
              <a:cxnLst/>
              <a:rect l="l" t="t" r="r" b="b"/>
              <a:pathLst>
                <a:path w="932815" h="370204">
                  <a:moveTo>
                    <a:pt x="856018" y="0"/>
                  </a:moveTo>
                  <a:lnTo>
                    <a:pt x="76365" y="0"/>
                  </a:lnTo>
                  <a:lnTo>
                    <a:pt x="46639" y="6001"/>
                  </a:lnTo>
                  <a:lnTo>
                    <a:pt x="22366" y="22367"/>
                  </a:lnTo>
                  <a:lnTo>
                    <a:pt x="6000" y="46645"/>
                  </a:lnTo>
                  <a:lnTo>
                    <a:pt x="0" y="76377"/>
                  </a:lnTo>
                  <a:lnTo>
                    <a:pt x="0" y="293395"/>
                  </a:lnTo>
                  <a:lnTo>
                    <a:pt x="6000" y="323122"/>
                  </a:lnTo>
                  <a:lnTo>
                    <a:pt x="22366" y="347400"/>
                  </a:lnTo>
                  <a:lnTo>
                    <a:pt x="46639" y="363770"/>
                  </a:lnTo>
                  <a:lnTo>
                    <a:pt x="76365" y="369773"/>
                  </a:lnTo>
                  <a:lnTo>
                    <a:pt x="856018" y="369773"/>
                  </a:lnTo>
                  <a:lnTo>
                    <a:pt x="885745" y="363770"/>
                  </a:lnTo>
                  <a:lnTo>
                    <a:pt x="910023" y="347400"/>
                  </a:lnTo>
                  <a:lnTo>
                    <a:pt x="926392" y="323122"/>
                  </a:lnTo>
                  <a:lnTo>
                    <a:pt x="932395" y="293395"/>
                  </a:lnTo>
                  <a:lnTo>
                    <a:pt x="932395" y="76377"/>
                  </a:lnTo>
                  <a:lnTo>
                    <a:pt x="926392" y="46645"/>
                  </a:lnTo>
                  <a:lnTo>
                    <a:pt x="910023" y="22367"/>
                  </a:lnTo>
                  <a:lnTo>
                    <a:pt x="885745" y="6001"/>
                  </a:lnTo>
                  <a:lnTo>
                    <a:pt x="856018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67">
              <a:extLst>
                <a:ext uri="{FF2B5EF4-FFF2-40B4-BE49-F238E27FC236}">
                  <a16:creationId xmlns:a16="http://schemas.microsoft.com/office/drawing/2014/main" id="{5F3E086A-D8B1-8B74-9BBF-0286303114E4}"/>
                </a:ext>
              </a:extLst>
            </p:cNvPr>
            <p:cNvSpPr txBox="1"/>
            <p:nvPr/>
          </p:nvSpPr>
          <p:spPr>
            <a:xfrm>
              <a:off x="8006419" y="3830446"/>
              <a:ext cx="78105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27559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pro 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Rivaroxaban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97" name="object 68">
              <a:extLst>
                <a:ext uri="{FF2B5EF4-FFF2-40B4-BE49-F238E27FC236}">
                  <a16:creationId xmlns:a16="http://schemas.microsoft.com/office/drawing/2014/main" id="{EF880B07-BFDB-C779-FE72-CFD999CFC26F}"/>
                </a:ext>
              </a:extLst>
            </p:cNvPr>
            <p:cNvSpPr/>
            <p:nvPr/>
          </p:nvSpPr>
          <p:spPr>
            <a:xfrm>
              <a:off x="3466378" y="3835751"/>
              <a:ext cx="932815" cy="349250"/>
            </a:xfrm>
            <a:custGeom>
              <a:avLst/>
              <a:gdLst/>
              <a:ahLst/>
              <a:cxnLst/>
              <a:rect l="l" t="t" r="r" b="b"/>
              <a:pathLst>
                <a:path w="666750" h="349250">
                  <a:moveTo>
                    <a:pt x="590384" y="0"/>
                  </a:moveTo>
                  <a:lnTo>
                    <a:pt x="76377" y="0"/>
                  </a:lnTo>
                  <a:lnTo>
                    <a:pt x="46650" y="6001"/>
                  </a:lnTo>
                  <a:lnTo>
                    <a:pt x="22372" y="22367"/>
                  </a:lnTo>
                  <a:lnTo>
                    <a:pt x="6002" y="46645"/>
                  </a:lnTo>
                  <a:lnTo>
                    <a:pt x="0" y="76377"/>
                  </a:lnTo>
                  <a:lnTo>
                    <a:pt x="0" y="272872"/>
                  </a:lnTo>
                  <a:lnTo>
                    <a:pt x="6002" y="302604"/>
                  </a:lnTo>
                  <a:lnTo>
                    <a:pt x="22372" y="326882"/>
                  </a:lnTo>
                  <a:lnTo>
                    <a:pt x="46650" y="343248"/>
                  </a:lnTo>
                  <a:lnTo>
                    <a:pt x="76377" y="349249"/>
                  </a:lnTo>
                  <a:lnTo>
                    <a:pt x="590384" y="349249"/>
                  </a:lnTo>
                  <a:lnTo>
                    <a:pt x="620110" y="343248"/>
                  </a:lnTo>
                  <a:lnTo>
                    <a:pt x="644383" y="326882"/>
                  </a:lnTo>
                  <a:lnTo>
                    <a:pt x="660749" y="302604"/>
                  </a:lnTo>
                  <a:lnTo>
                    <a:pt x="666750" y="272872"/>
                  </a:lnTo>
                  <a:lnTo>
                    <a:pt x="666750" y="76377"/>
                  </a:lnTo>
                  <a:lnTo>
                    <a:pt x="660749" y="46645"/>
                  </a:lnTo>
                  <a:lnTo>
                    <a:pt x="644383" y="22367"/>
                  </a:lnTo>
                  <a:lnTo>
                    <a:pt x="620110" y="6001"/>
                  </a:lnTo>
                  <a:lnTo>
                    <a:pt x="590384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69">
              <a:extLst>
                <a:ext uri="{FF2B5EF4-FFF2-40B4-BE49-F238E27FC236}">
                  <a16:creationId xmlns:a16="http://schemas.microsoft.com/office/drawing/2014/main" id="{8AACCEA1-ACED-A489-EBE3-B7DDC38A2AF6}"/>
                </a:ext>
              </a:extLst>
            </p:cNvPr>
            <p:cNvSpPr txBox="1"/>
            <p:nvPr/>
          </p:nvSpPr>
          <p:spPr>
            <a:xfrm>
              <a:off x="3638480" y="3840706"/>
              <a:ext cx="717124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82880">
                <a:lnSpc>
                  <a:spcPct val="100000"/>
                </a:lnSpc>
                <a:spcBef>
                  <a:spcPts val="100"/>
                </a:spcBef>
              </a:pPr>
              <a:r>
                <a:rPr lang="de-CH"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000" b="1" spc="-25" dirty="0" err="1">
                  <a:solidFill>
                    <a:srgbClr val="FFFFFF"/>
                  </a:solidFill>
                  <a:latin typeface="Arial"/>
                  <a:cs typeface="Arial"/>
                </a:rPr>
                <a:t>ro</a:t>
              </a:r>
              <a:r>
                <a:rPr lang="de-CH"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Apixaban</a:t>
              </a:r>
              <a:endParaRPr sz="1000" dirty="0">
                <a:latin typeface="Arial"/>
                <a:cs typeface="Arial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616B9211-F1C5-3AD3-25CF-D90679DDF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6"/>
            <a:ext cx="8281175" cy="615553"/>
          </a:xfrm>
        </p:spPr>
        <p:txBody>
          <a:bodyPr/>
          <a:lstStyle/>
          <a:p>
            <a:r>
              <a:rPr lang="de-DE" dirty="0"/>
              <a:t>Solide und konsistente Evidenz von Rivaroxaban mit Adhärenz-Vorteil der 1x täglichen Dosierung</a:t>
            </a:r>
            <a:endParaRPr lang="en-US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9E968CB-17FD-D5CA-5236-149E5632B37F}"/>
              </a:ext>
            </a:extLst>
          </p:cNvPr>
          <p:cNvSpPr txBox="1">
            <a:spLocks/>
          </p:cNvSpPr>
          <p:nvPr/>
        </p:nvSpPr>
        <p:spPr>
          <a:xfrm>
            <a:off x="611188" y="984580"/>
            <a:ext cx="8189912" cy="44441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6350" marR="30480" defTabSz="914400">
              <a:lnSpc>
                <a:spcPts val="1680"/>
              </a:lnSpc>
              <a:spcBef>
                <a:spcPts val="195"/>
              </a:spcBef>
            </a:pPr>
            <a:r>
              <a:rPr lang="de-CH" sz="1300" kern="0" spc="-25" dirty="0">
                <a:solidFill>
                  <a:schemeClr val="accent1"/>
                </a:solidFill>
              </a:rPr>
              <a:t>Praktische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10" dirty="0">
                <a:solidFill>
                  <a:schemeClr val="accent1"/>
                </a:solidFill>
              </a:rPr>
              <a:t>Aspekte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sind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30" dirty="0">
                <a:solidFill>
                  <a:schemeClr val="accent1"/>
                </a:solidFill>
              </a:rPr>
              <a:t>relevant</a:t>
            </a:r>
            <a:r>
              <a:rPr lang="de-CH" sz="1300" kern="0" spc="-60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bei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der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Wahl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des</a:t>
            </a:r>
            <a:r>
              <a:rPr lang="de-CH" sz="1300" kern="0" spc="-60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NOAK.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10" dirty="0">
                <a:solidFill>
                  <a:schemeClr val="accent1"/>
                </a:solidFill>
              </a:rPr>
              <a:t>Eine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35" dirty="0">
                <a:solidFill>
                  <a:schemeClr val="accent1"/>
                </a:solidFill>
              </a:rPr>
              <a:t>1x</a:t>
            </a:r>
            <a:r>
              <a:rPr lang="de-CH" sz="1300" kern="0" spc="-60" dirty="0">
                <a:solidFill>
                  <a:schemeClr val="accent1"/>
                </a:solidFill>
              </a:rPr>
              <a:t> </a:t>
            </a:r>
            <a:r>
              <a:rPr lang="de-CH" sz="1300" kern="0" spc="-10" dirty="0">
                <a:solidFill>
                  <a:schemeClr val="accent1"/>
                </a:solidFill>
              </a:rPr>
              <a:t>tägliche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5" dirty="0">
                <a:solidFill>
                  <a:schemeClr val="accent1"/>
                </a:solidFill>
              </a:rPr>
              <a:t>Dosierung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ist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10" dirty="0">
                <a:solidFill>
                  <a:schemeClr val="accent1"/>
                </a:solidFill>
              </a:rPr>
              <a:t>einfacher </a:t>
            </a:r>
            <a:r>
              <a:rPr lang="de-CH" sz="1300" kern="0" dirty="0">
                <a:solidFill>
                  <a:schemeClr val="accent1"/>
                </a:solidFill>
              </a:rPr>
              <a:t>für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den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5" dirty="0">
                <a:solidFill>
                  <a:schemeClr val="accent1"/>
                </a:solidFill>
              </a:rPr>
              <a:t>Patienten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spc="-10" dirty="0">
                <a:solidFill>
                  <a:schemeClr val="accent1"/>
                </a:solidFill>
              </a:rPr>
              <a:t>und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ist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mit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erhöhter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spc="-25" dirty="0">
                <a:solidFill>
                  <a:schemeClr val="accent1"/>
                </a:solidFill>
              </a:rPr>
              <a:t>Adhärenz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10" dirty="0">
                <a:solidFill>
                  <a:schemeClr val="accent1"/>
                </a:solidFill>
              </a:rPr>
              <a:t>assoziiert,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was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wiederum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wichtig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ist</a:t>
            </a:r>
            <a:r>
              <a:rPr lang="de-CH" sz="1300" kern="0" spc="-70" dirty="0">
                <a:solidFill>
                  <a:schemeClr val="accent1"/>
                </a:solidFill>
              </a:rPr>
              <a:t> </a:t>
            </a:r>
            <a:r>
              <a:rPr lang="de-CH" sz="1300" kern="0" dirty="0">
                <a:solidFill>
                  <a:schemeClr val="accent1"/>
                </a:solidFill>
              </a:rPr>
              <a:t>für</a:t>
            </a:r>
            <a:r>
              <a:rPr lang="de-CH" sz="1300" kern="0" spc="-65" dirty="0">
                <a:solidFill>
                  <a:schemeClr val="accent1"/>
                </a:solidFill>
              </a:rPr>
              <a:t> </a:t>
            </a:r>
            <a:r>
              <a:rPr lang="de-CH" sz="1300" kern="0" spc="-25" dirty="0">
                <a:solidFill>
                  <a:schemeClr val="accent1"/>
                </a:solidFill>
              </a:rPr>
              <a:t>die </a:t>
            </a:r>
            <a:r>
              <a:rPr lang="de-CH" sz="1300" kern="0" spc="-30" dirty="0">
                <a:solidFill>
                  <a:schemeClr val="accent1"/>
                </a:solidFill>
              </a:rPr>
              <a:t>Verhinderung</a:t>
            </a:r>
            <a:r>
              <a:rPr lang="de-CH" sz="1300" kern="0" spc="30" dirty="0">
                <a:solidFill>
                  <a:schemeClr val="accent1"/>
                </a:solidFill>
              </a:rPr>
              <a:t> </a:t>
            </a:r>
            <a:r>
              <a:rPr lang="de-CH" sz="1300" kern="0" spc="-20" dirty="0">
                <a:solidFill>
                  <a:schemeClr val="accent1"/>
                </a:solidFill>
              </a:rPr>
              <a:t>von</a:t>
            </a:r>
            <a:r>
              <a:rPr lang="de-CH" sz="1300" kern="0" spc="30" dirty="0">
                <a:solidFill>
                  <a:schemeClr val="accent1"/>
                </a:solidFill>
              </a:rPr>
              <a:t> </a:t>
            </a:r>
            <a:r>
              <a:rPr lang="de-CH" sz="1300" kern="0" spc="-30" dirty="0">
                <a:solidFill>
                  <a:schemeClr val="accent1"/>
                </a:solidFill>
              </a:rPr>
              <a:t>Schlaganfällen.</a:t>
            </a:r>
            <a:r>
              <a:rPr lang="de-CH" sz="1300" kern="0" spc="-44" baseline="42483" dirty="0">
                <a:solidFill>
                  <a:schemeClr val="accent1"/>
                </a:solidFill>
              </a:rPr>
              <a:t>1-4</a:t>
            </a:r>
            <a:endParaRPr lang="de-CH" sz="1300" kern="0" baseline="42483" dirty="0">
              <a:solidFill>
                <a:schemeClr val="accent1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B0B4DF3-2DB0-525D-FB16-9C6DF0664929}"/>
              </a:ext>
            </a:extLst>
          </p:cNvPr>
          <p:cNvSpPr txBox="1"/>
          <p:nvPr/>
        </p:nvSpPr>
        <p:spPr>
          <a:xfrm>
            <a:off x="626403" y="4197733"/>
            <a:ext cx="8281176" cy="24558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#Patientennutzen</a:t>
            </a:r>
            <a:r>
              <a:rPr lang="de-CH" sz="1275" b="1" spc="-15" baseline="42483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75" baseline="42483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708BF3F-6FFE-3229-2CB1-A17AB22B5C2D}"/>
              </a:ext>
            </a:extLst>
          </p:cNvPr>
          <p:cNvSpPr txBox="1"/>
          <p:nvPr/>
        </p:nvSpPr>
        <p:spPr>
          <a:xfrm>
            <a:off x="1518323" y="2909849"/>
            <a:ext cx="16376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4622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chemeClr val="accent1"/>
                </a:solidFill>
                <a:latin typeface="Arial"/>
                <a:cs typeface="Arial"/>
              </a:rPr>
              <a:t>Wirksam</a:t>
            </a:r>
            <a:r>
              <a:rPr sz="1200" b="1" spc="5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chemeClr val="accent1"/>
                </a:solidFill>
                <a:latin typeface="Arial"/>
                <a:cs typeface="Arial"/>
              </a:rPr>
              <a:t>gegen</a:t>
            </a:r>
            <a:r>
              <a:rPr sz="1200" b="1" spc="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chemeClr val="accent1"/>
                </a:solidFill>
                <a:latin typeface="Arial"/>
                <a:cs typeface="Arial"/>
              </a:rPr>
              <a:t>Schlaganfall</a:t>
            </a:r>
            <a:r>
              <a:rPr lang="de-CH" sz="1050" b="1" spc="-15" baseline="43650" dirty="0">
                <a:solidFill>
                  <a:schemeClr val="accent1"/>
                </a:solidFill>
                <a:latin typeface="Arial"/>
                <a:cs typeface="Arial"/>
              </a:rPr>
              <a:t>5,6</a:t>
            </a:r>
            <a:endParaRPr sz="1050" baseline="436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C9C1048-AFC4-12C4-6254-2C2B8DD6A6D7}"/>
              </a:ext>
            </a:extLst>
          </p:cNvPr>
          <p:cNvSpPr txBox="1"/>
          <p:nvPr/>
        </p:nvSpPr>
        <p:spPr>
          <a:xfrm>
            <a:off x="6827071" y="2991596"/>
            <a:ext cx="93853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chemeClr val="accent1"/>
                </a:solidFill>
                <a:latin typeface="Arial"/>
                <a:cs typeface="Arial"/>
              </a:rPr>
              <a:t>1x</a:t>
            </a:r>
            <a:r>
              <a:rPr sz="1300" b="1" spc="-4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300" b="1" spc="-10" dirty="0" err="1">
                <a:solidFill>
                  <a:schemeClr val="accent1"/>
                </a:solidFill>
                <a:latin typeface="Arial"/>
                <a:cs typeface="Arial"/>
              </a:rPr>
              <a:t>täglich</a:t>
            </a:r>
            <a:r>
              <a:rPr lang="de-CH" sz="1050" b="1" spc="-15" baseline="43650" dirty="0">
                <a:solidFill>
                  <a:schemeClr val="accent1"/>
                </a:solidFill>
                <a:latin typeface="Arial"/>
                <a:cs typeface="Arial"/>
              </a:rPr>
              <a:t>6</a:t>
            </a:r>
            <a:endParaRPr sz="1050" baseline="436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524A80F-006B-AD5F-602E-03D16274F9C9}"/>
              </a:ext>
            </a:extLst>
          </p:cNvPr>
          <p:cNvSpPr txBox="1"/>
          <p:nvPr/>
        </p:nvSpPr>
        <p:spPr>
          <a:xfrm>
            <a:off x="4092825" y="2909849"/>
            <a:ext cx="1448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46863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solidFill>
                  <a:schemeClr val="accent1"/>
                </a:solidFill>
                <a:latin typeface="Arial"/>
                <a:cs typeface="Arial"/>
              </a:rPr>
              <a:t>Gutes</a:t>
            </a:r>
            <a:r>
              <a:rPr sz="1200" b="1" spc="-1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chemeClr val="accent1"/>
                </a:solidFill>
                <a:latin typeface="Arial"/>
                <a:cs typeface="Arial"/>
              </a:rPr>
              <a:t>Sicherheitsprofil</a:t>
            </a:r>
            <a:r>
              <a:rPr lang="de-CH" sz="1050" b="1" spc="-15" baseline="43650" dirty="0">
                <a:solidFill>
                  <a:schemeClr val="accent1"/>
                </a:solidFill>
                <a:latin typeface="Arial"/>
                <a:cs typeface="Arial"/>
              </a:rPr>
              <a:t>5,7</a:t>
            </a:r>
            <a:endParaRPr sz="1050" baseline="436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FB18329-633D-9A44-5E8A-926F26B027AF}"/>
              </a:ext>
            </a:extLst>
          </p:cNvPr>
          <p:cNvSpPr/>
          <p:nvPr/>
        </p:nvSpPr>
        <p:spPr>
          <a:xfrm>
            <a:off x="2073600" y="3459773"/>
            <a:ext cx="530225" cy="563245"/>
          </a:xfrm>
          <a:custGeom>
            <a:avLst/>
            <a:gdLst/>
            <a:ahLst/>
            <a:cxnLst/>
            <a:rect l="l" t="t" r="r" b="b"/>
            <a:pathLst>
              <a:path w="530225" h="563245">
                <a:moveTo>
                  <a:pt x="384200" y="0"/>
                </a:moveTo>
                <a:lnTo>
                  <a:pt x="146748" y="0"/>
                </a:lnTo>
                <a:lnTo>
                  <a:pt x="146748" y="281571"/>
                </a:lnTo>
                <a:lnTo>
                  <a:pt x="0" y="281203"/>
                </a:lnTo>
                <a:lnTo>
                  <a:pt x="264858" y="563130"/>
                </a:lnTo>
                <a:lnTo>
                  <a:pt x="529704" y="282549"/>
                </a:lnTo>
                <a:lnTo>
                  <a:pt x="384200" y="281571"/>
                </a:lnTo>
                <a:lnTo>
                  <a:pt x="38420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C27CD61-DB21-2B0F-B561-C2EFBA9BB6E1}"/>
              </a:ext>
            </a:extLst>
          </p:cNvPr>
          <p:cNvSpPr/>
          <p:nvPr/>
        </p:nvSpPr>
        <p:spPr>
          <a:xfrm>
            <a:off x="7033342" y="3459773"/>
            <a:ext cx="530225" cy="563245"/>
          </a:xfrm>
          <a:custGeom>
            <a:avLst/>
            <a:gdLst/>
            <a:ahLst/>
            <a:cxnLst/>
            <a:rect l="l" t="t" r="r" b="b"/>
            <a:pathLst>
              <a:path w="530225" h="563245">
                <a:moveTo>
                  <a:pt x="384200" y="0"/>
                </a:moveTo>
                <a:lnTo>
                  <a:pt x="146748" y="0"/>
                </a:lnTo>
                <a:lnTo>
                  <a:pt x="146748" y="281571"/>
                </a:lnTo>
                <a:lnTo>
                  <a:pt x="0" y="281203"/>
                </a:lnTo>
                <a:lnTo>
                  <a:pt x="264858" y="563130"/>
                </a:lnTo>
                <a:lnTo>
                  <a:pt x="529704" y="282549"/>
                </a:lnTo>
                <a:lnTo>
                  <a:pt x="384200" y="281571"/>
                </a:lnTo>
                <a:lnTo>
                  <a:pt x="38420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7564513-C6D9-CFC4-C3A4-39095E1916C9}"/>
              </a:ext>
            </a:extLst>
          </p:cNvPr>
          <p:cNvSpPr/>
          <p:nvPr/>
        </p:nvSpPr>
        <p:spPr>
          <a:xfrm>
            <a:off x="4553472" y="3459773"/>
            <a:ext cx="530225" cy="563245"/>
          </a:xfrm>
          <a:custGeom>
            <a:avLst/>
            <a:gdLst/>
            <a:ahLst/>
            <a:cxnLst/>
            <a:rect l="l" t="t" r="r" b="b"/>
            <a:pathLst>
              <a:path w="530225" h="563245">
                <a:moveTo>
                  <a:pt x="384200" y="0"/>
                </a:moveTo>
                <a:lnTo>
                  <a:pt x="146748" y="0"/>
                </a:lnTo>
                <a:lnTo>
                  <a:pt x="146748" y="281571"/>
                </a:lnTo>
                <a:lnTo>
                  <a:pt x="0" y="281203"/>
                </a:lnTo>
                <a:lnTo>
                  <a:pt x="264858" y="563130"/>
                </a:lnTo>
                <a:lnTo>
                  <a:pt x="529704" y="282549"/>
                </a:lnTo>
                <a:lnTo>
                  <a:pt x="384200" y="281571"/>
                </a:lnTo>
                <a:lnTo>
                  <a:pt x="38420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D2035AF5-9445-C2B2-98D1-8FAE42EF31F8}"/>
              </a:ext>
            </a:extLst>
          </p:cNvPr>
          <p:cNvGrpSpPr/>
          <p:nvPr/>
        </p:nvGrpSpPr>
        <p:grpSpPr>
          <a:xfrm>
            <a:off x="1780052" y="1642283"/>
            <a:ext cx="1153160" cy="1153160"/>
            <a:chOff x="1780052" y="1795110"/>
            <a:chExt cx="1153160" cy="1153160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5A9337E4-ABD8-B6D0-FE81-243F079F98E6}"/>
                </a:ext>
              </a:extLst>
            </p:cNvPr>
            <p:cNvSpPr/>
            <p:nvPr/>
          </p:nvSpPr>
          <p:spPr>
            <a:xfrm>
              <a:off x="1780052" y="1795110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60" h="1153160">
                  <a:moveTo>
                    <a:pt x="576402" y="0"/>
                  </a:moveTo>
                  <a:lnTo>
                    <a:pt x="529128" y="1910"/>
                  </a:lnTo>
                  <a:lnTo>
                    <a:pt x="482906" y="7544"/>
                  </a:lnTo>
                  <a:lnTo>
                    <a:pt x="437886" y="16751"/>
                  </a:lnTo>
                  <a:lnTo>
                    <a:pt x="394214" y="29385"/>
                  </a:lnTo>
                  <a:lnTo>
                    <a:pt x="352040" y="45296"/>
                  </a:lnTo>
                  <a:lnTo>
                    <a:pt x="311512" y="64336"/>
                  </a:lnTo>
                  <a:lnTo>
                    <a:pt x="272778" y="86358"/>
                  </a:lnTo>
                  <a:lnTo>
                    <a:pt x="235986" y="111212"/>
                  </a:lnTo>
                  <a:lnTo>
                    <a:pt x="201285" y="138750"/>
                  </a:lnTo>
                  <a:lnTo>
                    <a:pt x="168824" y="168824"/>
                  </a:lnTo>
                  <a:lnTo>
                    <a:pt x="138750" y="201285"/>
                  </a:lnTo>
                  <a:lnTo>
                    <a:pt x="111212" y="235986"/>
                  </a:lnTo>
                  <a:lnTo>
                    <a:pt x="86358" y="272778"/>
                  </a:lnTo>
                  <a:lnTo>
                    <a:pt x="64336" y="311512"/>
                  </a:lnTo>
                  <a:lnTo>
                    <a:pt x="45296" y="352040"/>
                  </a:lnTo>
                  <a:lnTo>
                    <a:pt x="29385" y="394214"/>
                  </a:lnTo>
                  <a:lnTo>
                    <a:pt x="16751" y="437886"/>
                  </a:lnTo>
                  <a:lnTo>
                    <a:pt x="7544" y="482906"/>
                  </a:lnTo>
                  <a:lnTo>
                    <a:pt x="1910" y="529128"/>
                  </a:lnTo>
                  <a:lnTo>
                    <a:pt x="0" y="576402"/>
                  </a:lnTo>
                  <a:lnTo>
                    <a:pt x="1910" y="623676"/>
                  </a:lnTo>
                  <a:lnTo>
                    <a:pt x="7544" y="669897"/>
                  </a:lnTo>
                  <a:lnTo>
                    <a:pt x="16751" y="714918"/>
                  </a:lnTo>
                  <a:lnTo>
                    <a:pt x="29385" y="758589"/>
                  </a:lnTo>
                  <a:lnTo>
                    <a:pt x="45296" y="800763"/>
                  </a:lnTo>
                  <a:lnTo>
                    <a:pt x="64336" y="841292"/>
                  </a:lnTo>
                  <a:lnTo>
                    <a:pt x="86358" y="880026"/>
                  </a:lnTo>
                  <a:lnTo>
                    <a:pt x="111212" y="916817"/>
                  </a:lnTo>
                  <a:lnTo>
                    <a:pt x="138750" y="951518"/>
                  </a:lnTo>
                  <a:lnTo>
                    <a:pt x="168824" y="983980"/>
                  </a:lnTo>
                  <a:lnTo>
                    <a:pt x="201285" y="1014054"/>
                  </a:lnTo>
                  <a:lnTo>
                    <a:pt x="235986" y="1041592"/>
                  </a:lnTo>
                  <a:lnTo>
                    <a:pt x="272778" y="1066446"/>
                  </a:lnTo>
                  <a:lnTo>
                    <a:pt x="311512" y="1088467"/>
                  </a:lnTo>
                  <a:lnTo>
                    <a:pt x="352040" y="1107507"/>
                  </a:lnTo>
                  <a:lnTo>
                    <a:pt x="394214" y="1123419"/>
                  </a:lnTo>
                  <a:lnTo>
                    <a:pt x="437886" y="1136052"/>
                  </a:lnTo>
                  <a:lnTo>
                    <a:pt x="482906" y="1145260"/>
                  </a:lnTo>
                  <a:lnTo>
                    <a:pt x="529128" y="1150893"/>
                  </a:lnTo>
                  <a:lnTo>
                    <a:pt x="576402" y="1152804"/>
                  </a:lnTo>
                  <a:lnTo>
                    <a:pt x="623674" y="1150893"/>
                  </a:lnTo>
                  <a:lnTo>
                    <a:pt x="669894" y="1145260"/>
                  </a:lnTo>
                  <a:lnTo>
                    <a:pt x="714913" y="1136052"/>
                  </a:lnTo>
                  <a:lnTo>
                    <a:pt x="758583" y="1123419"/>
                  </a:lnTo>
                  <a:lnTo>
                    <a:pt x="800756" y="1107507"/>
                  </a:lnTo>
                  <a:lnTo>
                    <a:pt x="841283" y="1088467"/>
                  </a:lnTo>
                  <a:lnTo>
                    <a:pt x="880017" y="1066446"/>
                  </a:lnTo>
                  <a:lnTo>
                    <a:pt x="916807" y="1041592"/>
                  </a:lnTo>
                  <a:lnTo>
                    <a:pt x="951508" y="1014054"/>
                  </a:lnTo>
                  <a:lnTo>
                    <a:pt x="983969" y="983980"/>
                  </a:lnTo>
                  <a:lnTo>
                    <a:pt x="1014042" y="951518"/>
                  </a:lnTo>
                  <a:lnTo>
                    <a:pt x="1041580" y="916817"/>
                  </a:lnTo>
                  <a:lnTo>
                    <a:pt x="1066433" y="880026"/>
                  </a:lnTo>
                  <a:lnTo>
                    <a:pt x="1088455" y="841292"/>
                  </a:lnTo>
                  <a:lnTo>
                    <a:pt x="1107495" y="800763"/>
                  </a:lnTo>
                  <a:lnTo>
                    <a:pt x="1123406" y="758589"/>
                  </a:lnTo>
                  <a:lnTo>
                    <a:pt x="1136039" y="714918"/>
                  </a:lnTo>
                  <a:lnTo>
                    <a:pt x="1145247" y="669897"/>
                  </a:lnTo>
                  <a:lnTo>
                    <a:pt x="1150880" y="623676"/>
                  </a:lnTo>
                  <a:lnTo>
                    <a:pt x="1152791" y="576402"/>
                  </a:lnTo>
                  <a:lnTo>
                    <a:pt x="1150880" y="529128"/>
                  </a:lnTo>
                  <a:lnTo>
                    <a:pt x="1145247" y="482906"/>
                  </a:lnTo>
                  <a:lnTo>
                    <a:pt x="1136039" y="437886"/>
                  </a:lnTo>
                  <a:lnTo>
                    <a:pt x="1123406" y="394214"/>
                  </a:lnTo>
                  <a:lnTo>
                    <a:pt x="1107495" y="352040"/>
                  </a:lnTo>
                  <a:lnTo>
                    <a:pt x="1088455" y="311512"/>
                  </a:lnTo>
                  <a:lnTo>
                    <a:pt x="1066433" y="272778"/>
                  </a:lnTo>
                  <a:lnTo>
                    <a:pt x="1041580" y="235986"/>
                  </a:lnTo>
                  <a:lnTo>
                    <a:pt x="1014042" y="201285"/>
                  </a:lnTo>
                  <a:lnTo>
                    <a:pt x="983969" y="168824"/>
                  </a:lnTo>
                  <a:lnTo>
                    <a:pt x="951508" y="138750"/>
                  </a:lnTo>
                  <a:lnTo>
                    <a:pt x="916807" y="111212"/>
                  </a:lnTo>
                  <a:lnTo>
                    <a:pt x="880017" y="86358"/>
                  </a:lnTo>
                  <a:lnTo>
                    <a:pt x="841283" y="64336"/>
                  </a:lnTo>
                  <a:lnTo>
                    <a:pt x="800756" y="45296"/>
                  </a:lnTo>
                  <a:lnTo>
                    <a:pt x="758583" y="29385"/>
                  </a:lnTo>
                  <a:lnTo>
                    <a:pt x="714913" y="16751"/>
                  </a:lnTo>
                  <a:lnTo>
                    <a:pt x="669894" y="7544"/>
                  </a:lnTo>
                  <a:lnTo>
                    <a:pt x="623674" y="1910"/>
                  </a:lnTo>
                  <a:lnTo>
                    <a:pt x="576402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AC5CDE55-666E-7423-2AD9-9D28996C6E75}"/>
                </a:ext>
              </a:extLst>
            </p:cNvPr>
            <p:cNvSpPr/>
            <p:nvPr/>
          </p:nvSpPr>
          <p:spPr>
            <a:xfrm>
              <a:off x="2013846" y="1969188"/>
              <a:ext cx="686435" cy="805815"/>
            </a:xfrm>
            <a:custGeom>
              <a:avLst/>
              <a:gdLst/>
              <a:ahLst/>
              <a:cxnLst/>
              <a:rect l="l" t="t" r="r" b="b"/>
              <a:pathLst>
                <a:path w="686435" h="805814">
                  <a:moveTo>
                    <a:pt x="342233" y="0"/>
                  </a:moveTo>
                  <a:lnTo>
                    <a:pt x="296192" y="2105"/>
                  </a:lnTo>
                  <a:lnTo>
                    <a:pt x="251831" y="8425"/>
                  </a:lnTo>
                  <a:lnTo>
                    <a:pt x="209601" y="18966"/>
                  </a:lnTo>
                  <a:lnTo>
                    <a:pt x="169956" y="33736"/>
                  </a:lnTo>
                  <a:lnTo>
                    <a:pt x="133346" y="52741"/>
                  </a:lnTo>
                  <a:lnTo>
                    <a:pt x="100222" y="75988"/>
                  </a:lnTo>
                  <a:lnTo>
                    <a:pt x="71037" y="103483"/>
                  </a:lnTo>
                  <a:lnTo>
                    <a:pt x="46243" y="135234"/>
                  </a:lnTo>
                  <a:lnTo>
                    <a:pt x="26290" y="171246"/>
                  </a:lnTo>
                  <a:lnTo>
                    <a:pt x="11631" y="211528"/>
                  </a:lnTo>
                  <a:lnTo>
                    <a:pt x="2717" y="256084"/>
                  </a:lnTo>
                  <a:lnTo>
                    <a:pt x="0" y="304923"/>
                  </a:lnTo>
                  <a:lnTo>
                    <a:pt x="3931" y="358051"/>
                  </a:lnTo>
                  <a:lnTo>
                    <a:pt x="14107" y="402820"/>
                  </a:lnTo>
                  <a:lnTo>
                    <a:pt x="33102" y="447075"/>
                  </a:lnTo>
                  <a:lnTo>
                    <a:pt x="57764" y="489924"/>
                  </a:lnTo>
                  <a:lnTo>
                    <a:pt x="84943" y="530472"/>
                  </a:lnTo>
                  <a:lnTo>
                    <a:pt x="111487" y="567829"/>
                  </a:lnTo>
                  <a:lnTo>
                    <a:pt x="123260" y="588221"/>
                  </a:lnTo>
                  <a:lnTo>
                    <a:pt x="130972" y="610252"/>
                  </a:lnTo>
                  <a:lnTo>
                    <a:pt x="134479" y="633328"/>
                  </a:lnTo>
                  <a:lnTo>
                    <a:pt x="133636" y="656856"/>
                  </a:lnTo>
                  <a:lnTo>
                    <a:pt x="127870" y="701357"/>
                  </a:lnTo>
                  <a:lnTo>
                    <a:pt x="128255" y="709031"/>
                  </a:lnTo>
                  <a:lnTo>
                    <a:pt x="131190" y="715899"/>
                  </a:lnTo>
                  <a:lnTo>
                    <a:pt x="136284" y="721356"/>
                  </a:lnTo>
                  <a:lnTo>
                    <a:pt x="143148" y="724801"/>
                  </a:lnTo>
                  <a:lnTo>
                    <a:pt x="235537" y="753318"/>
                  </a:lnTo>
                  <a:lnTo>
                    <a:pt x="398685" y="804773"/>
                  </a:lnTo>
                  <a:lnTo>
                    <a:pt x="434156" y="751624"/>
                  </a:lnTo>
                  <a:lnTo>
                    <a:pt x="437384" y="744426"/>
                  </a:lnTo>
                  <a:lnTo>
                    <a:pt x="443041" y="739394"/>
                  </a:lnTo>
                  <a:lnTo>
                    <a:pt x="450235" y="737047"/>
                  </a:lnTo>
                  <a:lnTo>
                    <a:pt x="458070" y="737908"/>
                  </a:lnTo>
                  <a:lnTo>
                    <a:pt x="476561" y="743747"/>
                  </a:lnTo>
                  <a:lnTo>
                    <a:pt x="497864" y="749487"/>
                  </a:lnTo>
                  <a:lnTo>
                    <a:pt x="519697" y="753860"/>
                  </a:lnTo>
                  <a:lnTo>
                    <a:pt x="539782" y="755599"/>
                  </a:lnTo>
                  <a:lnTo>
                    <a:pt x="563954" y="749643"/>
                  </a:lnTo>
                  <a:lnTo>
                    <a:pt x="580235" y="735739"/>
                  </a:lnTo>
                  <a:lnTo>
                    <a:pt x="589452" y="719830"/>
                  </a:lnTo>
                  <a:lnTo>
                    <a:pt x="592436" y="707859"/>
                  </a:lnTo>
                  <a:lnTo>
                    <a:pt x="590362" y="695679"/>
                  </a:lnTo>
                  <a:lnTo>
                    <a:pt x="586872" y="678460"/>
                  </a:lnTo>
                  <a:lnTo>
                    <a:pt x="586580" y="661130"/>
                  </a:lnTo>
                  <a:lnTo>
                    <a:pt x="594100" y="648614"/>
                  </a:lnTo>
                  <a:lnTo>
                    <a:pt x="615067" y="635076"/>
                  </a:lnTo>
                  <a:lnTo>
                    <a:pt x="618750" y="630135"/>
                  </a:lnTo>
                  <a:lnTo>
                    <a:pt x="622370" y="618248"/>
                  </a:lnTo>
                  <a:lnTo>
                    <a:pt x="623996" y="610806"/>
                  </a:lnTo>
                  <a:lnTo>
                    <a:pt x="618585" y="601268"/>
                  </a:lnTo>
                  <a:lnTo>
                    <a:pt x="607257" y="594296"/>
                  </a:lnTo>
                  <a:lnTo>
                    <a:pt x="608921" y="592632"/>
                  </a:lnTo>
                  <a:lnTo>
                    <a:pt x="613991" y="590218"/>
                  </a:lnTo>
                  <a:lnTo>
                    <a:pt x="634327" y="582151"/>
                  </a:lnTo>
                  <a:lnTo>
                    <a:pt x="641026" y="579043"/>
                  </a:lnTo>
                  <a:lnTo>
                    <a:pt x="644573" y="574065"/>
                  </a:lnTo>
                  <a:lnTo>
                    <a:pt x="647452" y="565556"/>
                  </a:lnTo>
                  <a:lnTo>
                    <a:pt x="648199" y="556694"/>
                  </a:lnTo>
                  <a:lnTo>
                    <a:pt x="645344" y="550659"/>
                  </a:lnTo>
                  <a:lnTo>
                    <a:pt x="638065" y="542066"/>
                  </a:lnTo>
                  <a:lnTo>
                    <a:pt x="638048" y="532857"/>
                  </a:lnTo>
                  <a:lnTo>
                    <a:pt x="646080" y="525652"/>
                  </a:lnTo>
                  <a:lnTo>
                    <a:pt x="662946" y="523074"/>
                  </a:lnTo>
                  <a:lnTo>
                    <a:pt x="676801" y="518872"/>
                  </a:lnTo>
                  <a:lnTo>
                    <a:pt x="684268" y="507850"/>
                  </a:lnTo>
                  <a:lnTo>
                    <a:pt x="686294" y="493842"/>
                  </a:lnTo>
                  <a:lnTo>
                    <a:pt x="683825" y="480682"/>
                  </a:lnTo>
                  <a:lnTo>
                    <a:pt x="653599" y="412422"/>
                  </a:lnTo>
                  <a:lnTo>
                    <a:pt x="636094" y="369171"/>
                  </a:lnTo>
                  <a:lnTo>
                    <a:pt x="628669" y="340753"/>
                  </a:lnTo>
                  <a:lnTo>
                    <a:pt x="629934" y="328104"/>
                  </a:lnTo>
                  <a:lnTo>
                    <a:pt x="632022" y="320101"/>
                  </a:lnTo>
                  <a:lnTo>
                    <a:pt x="633977" y="314402"/>
                  </a:lnTo>
                  <a:lnTo>
                    <a:pt x="634841" y="308660"/>
                  </a:lnTo>
                  <a:lnTo>
                    <a:pt x="631411" y="257158"/>
                  </a:lnTo>
                  <a:lnTo>
                    <a:pt x="621342" y="208831"/>
                  </a:lnTo>
                  <a:lnTo>
                    <a:pt x="604973" y="164207"/>
                  </a:lnTo>
                  <a:lnTo>
                    <a:pt x="582640" y="123817"/>
                  </a:lnTo>
                  <a:lnTo>
                    <a:pt x="554679" y="88188"/>
                  </a:lnTo>
                  <a:lnTo>
                    <a:pt x="521427" y="57851"/>
                  </a:lnTo>
                  <a:lnTo>
                    <a:pt x="483219" y="33335"/>
                  </a:lnTo>
                  <a:lnTo>
                    <a:pt x="440394" y="15168"/>
                  </a:lnTo>
                  <a:lnTo>
                    <a:pt x="393286" y="3880"/>
                  </a:lnTo>
                  <a:lnTo>
                    <a:pt x="342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25636D74-9A10-16AF-53F7-D797154431B9}"/>
                </a:ext>
              </a:extLst>
            </p:cNvPr>
            <p:cNvSpPr/>
            <p:nvPr/>
          </p:nvSpPr>
          <p:spPr>
            <a:xfrm>
              <a:off x="2064550" y="2015254"/>
              <a:ext cx="520065" cy="391795"/>
            </a:xfrm>
            <a:custGeom>
              <a:avLst/>
              <a:gdLst/>
              <a:ahLst/>
              <a:cxnLst/>
              <a:rect l="l" t="t" r="r" b="b"/>
              <a:pathLst>
                <a:path w="520064" h="391794">
                  <a:moveTo>
                    <a:pt x="268032" y="0"/>
                  </a:moveTo>
                  <a:lnTo>
                    <a:pt x="214795" y="3144"/>
                  </a:lnTo>
                  <a:lnTo>
                    <a:pt x="165080" y="14578"/>
                  </a:lnTo>
                  <a:lnTo>
                    <a:pt x="119823" y="34165"/>
                  </a:lnTo>
                  <a:lnTo>
                    <a:pt x="79962" y="61766"/>
                  </a:lnTo>
                  <a:lnTo>
                    <a:pt x="46435" y="97244"/>
                  </a:lnTo>
                  <a:lnTo>
                    <a:pt x="17679" y="146276"/>
                  </a:lnTo>
                  <a:lnTo>
                    <a:pt x="2644" y="196588"/>
                  </a:lnTo>
                  <a:lnTo>
                    <a:pt x="0" y="244742"/>
                  </a:lnTo>
                  <a:lnTo>
                    <a:pt x="8418" y="287298"/>
                  </a:lnTo>
                  <a:lnTo>
                    <a:pt x="26572" y="320815"/>
                  </a:lnTo>
                  <a:lnTo>
                    <a:pt x="54303" y="348282"/>
                  </a:lnTo>
                  <a:lnTo>
                    <a:pt x="90709" y="372328"/>
                  </a:lnTo>
                  <a:lnTo>
                    <a:pt x="132793" y="388308"/>
                  </a:lnTo>
                  <a:lnTo>
                    <a:pt x="177560" y="391578"/>
                  </a:lnTo>
                  <a:lnTo>
                    <a:pt x="222012" y="377495"/>
                  </a:lnTo>
                  <a:lnTo>
                    <a:pt x="258899" y="350734"/>
                  </a:lnTo>
                  <a:lnTo>
                    <a:pt x="287440" y="322316"/>
                  </a:lnTo>
                  <a:lnTo>
                    <a:pt x="314374" y="297070"/>
                  </a:lnTo>
                  <a:lnTo>
                    <a:pt x="346436" y="279826"/>
                  </a:lnTo>
                  <a:lnTo>
                    <a:pt x="390363" y="275412"/>
                  </a:lnTo>
                  <a:lnTo>
                    <a:pt x="444829" y="273076"/>
                  </a:lnTo>
                  <a:lnTo>
                    <a:pt x="480757" y="259652"/>
                  </a:lnTo>
                  <a:lnTo>
                    <a:pt x="502372" y="239094"/>
                  </a:lnTo>
                  <a:lnTo>
                    <a:pt x="513896" y="215354"/>
                  </a:lnTo>
                  <a:lnTo>
                    <a:pt x="519576" y="178173"/>
                  </a:lnTo>
                  <a:lnTo>
                    <a:pt x="515069" y="148184"/>
                  </a:lnTo>
                  <a:lnTo>
                    <a:pt x="495295" y="109815"/>
                  </a:lnTo>
                  <a:lnTo>
                    <a:pt x="435952" y="53567"/>
                  </a:lnTo>
                  <a:lnTo>
                    <a:pt x="386093" y="24418"/>
                  </a:lnTo>
                  <a:lnTo>
                    <a:pt x="323853" y="5283"/>
                  </a:lnTo>
                  <a:lnTo>
                    <a:pt x="268032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EBABAE70-B2DA-5D73-2AAA-1E318BCB74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351" y="2077185"/>
              <a:ext cx="180581" cy="180568"/>
            </a:xfrm>
            <a:prstGeom prst="rect">
              <a:avLst/>
            </a:prstGeom>
          </p:spPr>
        </p:pic>
      </p:grpSp>
      <p:grpSp>
        <p:nvGrpSpPr>
          <p:cNvPr id="18" name="object 15">
            <a:extLst>
              <a:ext uri="{FF2B5EF4-FFF2-40B4-BE49-F238E27FC236}">
                <a16:creationId xmlns:a16="http://schemas.microsoft.com/office/drawing/2014/main" id="{D4D4C67A-1D3E-A5BE-673F-7B30769592B2}"/>
              </a:ext>
            </a:extLst>
          </p:cNvPr>
          <p:cNvGrpSpPr/>
          <p:nvPr/>
        </p:nvGrpSpPr>
        <p:grpSpPr>
          <a:xfrm>
            <a:off x="4235630" y="1606039"/>
            <a:ext cx="1153160" cy="1153160"/>
            <a:chOff x="4235630" y="1758866"/>
            <a:chExt cx="1153160" cy="115316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3D78FD55-78E9-4D0E-D140-7AA9478189E3}"/>
                </a:ext>
              </a:extLst>
            </p:cNvPr>
            <p:cNvSpPr/>
            <p:nvPr/>
          </p:nvSpPr>
          <p:spPr>
            <a:xfrm>
              <a:off x="4235630" y="1758866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60" h="1153160">
                  <a:moveTo>
                    <a:pt x="576389" y="0"/>
                  </a:moveTo>
                  <a:lnTo>
                    <a:pt x="529117" y="1910"/>
                  </a:lnTo>
                  <a:lnTo>
                    <a:pt x="482897" y="7544"/>
                  </a:lnTo>
                  <a:lnTo>
                    <a:pt x="437878" y="16751"/>
                  </a:lnTo>
                  <a:lnTo>
                    <a:pt x="394208" y="29385"/>
                  </a:lnTo>
                  <a:lnTo>
                    <a:pt x="352035" y="45296"/>
                  </a:lnTo>
                  <a:lnTo>
                    <a:pt x="311507" y="64336"/>
                  </a:lnTo>
                  <a:lnTo>
                    <a:pt x="272774" y="86358"/>
                  </a:lnTo>
                  <a:lnTo>
                    <a:pt x="235983" y="111212"/>
                  </a:lnTo>
                  <a:lnTo>
                    <a:pt x="201283" y="138750"/>
                  </a:lnTo>
                  <a:lnTo>
                    <a:pt x="168822" y="168824"/>
                  </a:lnTo>
                  <a:lnTo>
                    <a:pt x="138749" y="201285"/>
                  </a:lnTo>
                  <a:lnTo>
                    <a:pt x="111211" y="235986"/>
                  </a:lnTo>
                  <a:lnTo>
                    <a:pt x="86357" y="272778"/>
                  </a:lnTo>
                  <a:lnTo>
                    <a:pt x="64336" y="311512"/>
                  </a:lnTo>
                  <a:lnTo>
                    <a:pt x="45296" y="352040"/>
                  </a:lnTo>
                  <a:lnTo>
                    <a:pt x="29385" y="394214"/>
                  </a:lnTo>
                  <a:lnTo>
                    <a:pt x="16751" y="437886"/>
                  </a:lnTo>
                  <a:lnTo>
                    <a:pt x="7544" y="482906"/>
                  </a:lnTo>
                  <a:lnTo>
                    <a:pt x="1910" y="529128"/>
                  </a:lnTo>
                  <a:lnTo>
                    <a:pt x="0" y="576402"/>
                  </a:lnTo>
                  <a:lnTo>
                    <a:pt x="1910" y="623676"/>
                  </a:lnTo>
                  <a:lnTo>
                    <a:pt x="7544" y="669897"/>
                  </a:lnTo>
                  <a:lnTo>
                    <a:pt x="16751" y="714918"/>
                  </a:lnTo>
                  <a:lnTo>
                    <a:pt x="29385" y="758589"/>
                  </a:lnTo>
                  <a:lnTo>
                    <a:pt x="45296" y="800763"/>
                  </a:lnTo>
                  <a:lnTo>
                    <a:pt x="64336" y="841292"/>
                  </a:lnTo>
                  <a:lnTo>
                    <a:pt x="86357" y="880026"/>
                  </a:lnTo>
                  <a:lnTo>
                    <a:pt x="111211" y="916817"/>
                  </a:lnTo>
                  <a:lnTo>
                    <a:pt x="138749" y="951518"/>
                  </a:lnTo>
                  <a:lnTo>
                    <a:pt x="168822" y="983980"/>
                  </a:lnTo>
                  <a:lnTo>
                    <a:pt x="201283" y="1014054"/>
                  </a:lnTo>
                  <a:lnTo>
                    <a:pt x="235983" y="1041592"/>
                  </a:lnTo>
                  <a:lnTo>
                    <a:pt x="272774" y="1066446"/>
                  </a:lnTo>
                  <a:lnTo>
                    <a:pt x="311507" y="1088467"/>
                  </a:lnTo>
                  <a:lnTo>
                    <a:pt x="352035" y="1107507"/>
                  </a:lnTo>
                  <a:lnTo>
                    <a:pt x="394208" y="1123419"/>
                  </a:lnTo>
                  <a:lnTo>
                    <a:pt x="437878" y="1136052"/>
                  </a:lnTo>
                  <a:lnTo>
                    <a:pt x="482897" y="1145260"/>
                  </a:lnTo>
                  <a:lnTo>
                    <a:pt x="529117" y="1150893"/>
                  </a:lnTo>
                  <a:lnTo>
                    <a:pt x="576389" y="1152804"/>
                  </a:lnTo>
                  <a:lnTo>
                    <a:pt x="623663" y="1150893"/>
                  </a:lnTo>
                  <a:lnTo>
                    <a:pt x="669884" y="1145260"/>
                  </a:lnTo>
                  <a:lnTo>
                    <a:pt x="714905" y="1136052"/>
                  </a:lnTo>
                  <a:lnTo>
                    <a:pt x="758577" y="1123419"/>
                  </a:lnTo>
                  <a:lnTo>
                    <a:pt x="800751" y="1107507"/>
                  </a:lnTo>
                  <a:lnTo>
                    <a:pt x="841279" y="1088467"/>
                  </a:lnTo>
                  <a:lnTo>
                    <a:pt x="880013" y="1066446"/>
                  </a:lnTo>
                  <a:lnTo>
                    <a:pt x="916805" y="1041592"/>
                  </a:lnTo>
                  <a:lnTo>
                    <a:pt x="951505" y="1014054"/>
                  </a:lnTo>
                  <a:lnTo>
                    <a:pt x="983967" y="983980"/>
                  </a:lnTo>
                  <a:lnTo>
                    <a:pt x="1014041" y="951518"/>
                  </a:lnTo>
                  <a:lnTo>
                    <a:pt x="1041579" y="916817"/>
                  </a:lnTo>
                  <a:lnTo>
                    <a:pt x="1066433" y="880026"/>
                  </a:lnTo>
                  <a:lnTo>
                    <a:pt x="1088454" y="841292"/>
                  </a:lnTo>
                  <a:lnTo>
                    <a:pt x="1107495" y="800763"/>
                  </a:lnTo>
                  <a:lnTo>
                    <a:pt x="1123406" y="758589"/>
                  </a:lnTo>
                  <a:lnTo>
                    <a:pt x="1136039" y="714918"/>
                  </a:lnTo>
                  <a:lnTo>
                    <a:pt x="1145247" y="669897"/>
                  </a:lnTo>
                  <a:lnTo>
                    <a:pt x="1150880" y="623676"/>
                  </a:lnTo>
                  <a:lnTo>
                    <a:pt x="1152791" y="576402"/>
                  </a:lnTo>
                  <a:lnTo>
                    <a:pt x="1150880" y="529128"/>
                  </a:lnTo>
                  <a:lnTo>
                    <a:pt x="1145247" y="482906"/>
                  </a:lnTo>
                  <a:lnTo>
                    <a:pt x="1136039" y="437886"/>
                  </a:lnTo>
                  <a:lnTo>
                    <a:pt x="1123406" y="394214"/>
                  </a:lnTo>
                  <a:lnTo>
                    <a:pt x="1107495" y="352040"/>
                  </a:lnTo>
                  <a:lnTo>
                    <a:pt x="1088454" y="311512"/>
                  </a:lnTo>
                  <a:lnTo>
                    <a:pt x="1066433" y="272778"/>
                  </a:lnTo>
                  <a:lnTo>
                    <a:pt x="1041579" y="235986"/>
                  </a:lnTo>
                  <a:lnTo>
                    <a:pt x="1014041" y="201285"/>
                  </a:lnTo>
                  <a:lnTo>
                    <a:pt x="983967" y="168824"/>
                  </a:lnTo>
                  <a:lnTo>
                    <a:pt x="951505" y="138750"/>
                  </a:lnTo>
                  <a:lnTo>
                    <a:pt x="916805" y="111212"/>
                  </a:lnTo>
                  <a:lnTo>
                    <a:pt x="880013" y="86358"/>
                  </a:lnTo>
                  <a:lnTo>
                    <a:pt x="841279" y="64336"/>
                  </a:lnTo>
                  <a:lnTo>
                    <a:pt x="800751" y="45296"/>
                  </a:lnTo>
                  <a:lnTo>
                    <a:pt x="758577" y="29385"/>
                  </a:lnTo>
                  <a:lnTo>
                    <a:pt x="714905" y="16751"/>
                  </a:lnTo>
                  <a:lnTo>
                    <a:pt x="669884" y="7544"/>
                  </a:lnTo>
                  <a:lnTo>
                    <a:pt x="623663" y="1910"/>
                  </a:lnTo>
                  <a:lnTo>
                    <a:pt x="576389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4D588207-FE5E-A80F-FEE2-09DD91410E8B}"/>
                </a:ext>
              </a:extLst>
            </p:cNvPr>
            <p:cNvSpPr/>
            <p:nvPr/>
          </p:nvSpPr>
          <p:spPr>
            <a:xfrm>
              <a:off x="4544697" y="1916204"/>
              <a:ext cx="534670" cy="719455"/>
            </a:xfrm>
            <a:custGeom>
              <a:avLst/>
              <a:gdLst/>
              <a:ahLst/>
              <a:cxnLst/>
              <a:rect l="l" t="t" r="r" b="b"/>
              <a:pathLst>
                <a:path w="534670" h="719455">
                  <a:moveTo>
                    <a:pt x="414096" y="718908"/>
                  </a:moveTo>
                  <a:lnTo>
                    <a:pt x="120561" y="718908"/>
                  </a:lnTo>
                  <a:lnTo>
                    <a:pt x="73632" y="709435"/>
                  </a:lnTo>
                  <a:lnTo>
                    <a:pt x="35310" y="683599"/>
                  </a:lnTo>
                  <a:lnTo>
                    <a:pt x="9474" y="645281"/>
                  </a:lnTo>
                  <a:lnTo>
                    <a:pt x="0" y="598360"/>
                  </a:lnTo>
                  <a:lnTo>
                    <a:pt x="0" y="120548"/>
                  </a:lnTo>
                  <a:lnTo>
                    <a:pt x="9474" y="73627"/>
                  </a:lnTo>
                  <a:lnTo>
                    <a:pt x="35310" y="35309"/>
                  </a:lnTo>
                  <a:lnTo>
                    <a:pt x="73632" y="9473"/>
                  </a:lnTo>
                  <a:lnTo>
                    <a:pt x="120561" y="0"/>
                  </a:lnTo>
                  <a:lnTo>
                    <a:pt x="414096" y="0"/>
                  </a:lnTo>
                  <a:lnTo>
                    <a:pt x="461022" y="9473"/>
                  </a:lnTo>
                  <a:lnTo>
                    <a:pt x="499340" y="35309"/>
                  </a:lnTo>
                  <a:lnTo>
                    <a:pt x="525172" y="73627"/>
                  </a:lnTo>
                  <a:lnTo>
                    <a:pt x="534644" y="120548"/>
                  </a:lnTo>
                  <a:lnTo>
                    <a:pt x="534644" y="598360"/>
                  </a:lnTo>
                  <a:lnTo>
                    <a:pt x="525172" y="645281"/>
                  </a:lnTo>
                  <a:lnTo>
                    <a:pt x="499340" y="683599"/>
                  </a:lnTo>
                  <a:lnTo>
                    <a:pt x="461022" y="709435"/>
                  </a:lnTo>
                  <a:lnTo>
                    <a:pt x="414096" y="718908"/>
                  </a:lnTo>
                  <a:close/>
                </a:path>
              </a:pathLst>
            </a:custGeom>
            <a:ln w="252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0EB8F449-7948-0C47-2A31-6EA8D7837F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4624" y="1795110"/>
              <a:ext cx="134810" cy="134823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BA7534A4-3D7E-3B74-385E-47F4A80F828F}"/>
                </a:ext>
              </a:extLst>
            </p:cNvPr>
            <p:cNvSpPr/>
            <p:nvPr/>
          </p:nvSpPr>
          <p:spPr>
            <a:xfrm>
              <a:off x="4771713" y="2706213"/>
              <a:ext cx="80645" cy="121920"/>
            </a:xfrm>
            <a:custGeom>
              <a:avLst/>
              <a:gdLst/>
              <a:ahLst/>
              <a:cxnLst/>
              <a:rect l="l" t="t" r="r" b="b"/>
              <a:pathLst>
                <a:path w="80645" h="121919">
                  <a:moveTo>
                    <a:pt x="38760" y="0"/>
                  </a:moveTo>
                  <a:lnTo>
                    <a:pt x="32645" y="9698"/>
                  </a:lnTo>
                  <a:lnTo>
                    <a:pt x="19223" y="32704"/>
                  </a:lnTo>
                  <a:lnTo>
                    <a:pt x="5879" y="59884"/>
                  </a:lnTo>
                  <a:lnTo>
                    <a:pt x="0" y="82105"/>
                  </a:lnTo>
                  <a:lnTo>
                    <a:pt x="3463" y="97734"/>
                  </a:lnTo>
                  <a:lnTo>
                    <a:pt x="12344" y="110380"/>
                  </a:lnTo>
                  <a:lnTo>
                    <a:pt x="25321" y="118776"/>
                  </a:lnTo>
                  <a:lnTo>
                    <a:pt x="41071" y="121653"/>
                  </a:lnTo>
                  <a:lnTo>
                    <a:pt x="56702" y="118182"/>
                  </a:lnTo>
                  <a:lnTo>
                    <a:pt x="69351" y="109297"/>
                  </a:lnTo>
                  <a:lnTo>
                    <a:pt x="77747" y="96319"/>
                  </a:lnTo>
                  <a:lnTo>
                    <a:pt x="80619" y="80568"/>
                  </a:lnTo>
                  <a:lnTo>
                    <a:pt x="79729" y="66786"/>
                  </a:lnTo>
                  <a:lnTo>
                    <a:pt x="75072" y="53800"/>
                  </a:lnTo>
                  <a:lnTo>
                    <a:pt x="62724" y="34055"/>
                  </a:lnTo>
                  <a:lnTo>
                    <a:pt x="3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4B731666-D9A0-48A4-8185-E28F40BDEF9F}"/>
                </a:ext>
              </a:extLst>
            </p:cNvPr>
            <p:cNvSpPr/>
            <p:nvPr/>
          </p:nvSpPr>
          <p:spPr>
            <a:xfrm>
              <a:off x="4757572" y="2635110"/>
              <a:ext cx="109220" cy="71120"/>
            </a:xfrm>
            <a:custGeom>
              <a:avLst/>
              <a:gdLst/>
              <a:ahLst/>
              <a:cxnLst/>
              <a:rect l="l" t="t" r="r" b="b"/>
              <a:pathLst>
                <a:path w="109220" h="71119">
                  <a:moveTo>
                    <a:pt x="108902" y="71094"/>
                  </a:moveTo>
                  <a:lnTo>
                    <a:pt x="0" y="71094"/>
                  </a:lnTo>
                  <a:lnTo>
                    <a:pt x="0" y="0"/>
                  </a:lnTo>
                  <a:lnTo>
                    <a:pt x="108902" y="0"/>
                  </a:lnTo>
                  <a:lnTo>
                    <a:pt x="108902" y="71094"/>
                  </a:lnTo>
                  <a:close/>
                </a:path>
              </a:pathLst>
            </a:custGeom>
            <a:ln w="252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9D69AC06-B8E6-FC70-AEDB-3A5DCA5EF120}"/>
                </a:ext>
              </a:extLst>
            </p:cNvPr>
            <p:cNvSpPr/>
            <p:nvPr/>
          </p:nvSpPr>
          <p:spPr>
            <a:xfrm>
              <a:off x="4544695" y="2026107"/>
              <a:ext cx="534670" cy="600075"/>
            </a:xfrm>
            <a:custGeom>
              <a:avLst/>
              <a:gdLst/>
              <a:ahLst/>
              <a:cxnLst/>
              <a:rect l="l" t="t" r="r" b="b"/>
              <a:pathLst>
                <a:path w="534670" h="600075">
                  <a:moveTo>
                    <a:pt x="534644" y="294347"/>
                  </a:moveTo>
                  <a:lnTo>
                    <a:pt x="481495" y="330644"/>
                  </a:lnTo>
                  <a:lnTo>
                    <a:pt x="432612" y="356819"/>
                  </a:lnTo>
                  <a:lnTo>
                    <a:pt x="384454" y="371259"/>
                  </a:lnTo>
                  <a:lnTo>
                    <a:pt x="349973" y="371487"/>
                  </a:lnTo>
                  <a:lnTo>
                    <a:pt x="315137" y="363347"/>
                  </a:lnTo>
                  <a:lnTo>
                    <a:pt x="277545" y="344030"/>
                  </a:lnTo>
                  <a:lnTo>
                    <a:pt x="234810" y="310705"/>
                  </a:lnTo>
                  <a:lnTo>
                    <a:pt x="184531" y="260540"/>
                  </a:lnTo>
                  <a:lnTo>
                    <a:pt x="130225" y="204736"/>
                  </a:lnTo>
                  <a:lnTo>
                    <a:pt x="92900" y="186131"/>
                  </a:lnTo>
                  <a:lnTo>
                    <a:pt x="55257" y="204736"/>
                  </a:lnTo>
                  <a:lnTo>
                    <a:pt x="0" y="260540"/>
                  </a:lnTo>
                  <a:lnTo>
                    <a:pt x="0" y="479107"/>
                  </a:lnTo>
                  <a:lnTo>
                    <a:pt x="9474" y="526034"/>
                  </a:lnTo>
                  <a:lnTo>
                    <a:pt x="35306" y="564349"/>
                  </a:lnTo>
                  <a:lnTo>
                    <a:pt x="73634" y="590181"/>
                  </a:lnTo>
                  <a:lnTo>
                    <a:pt x="120548" y="599655"/>
                  </a:lnTo>
                  <a:lnTo>
                    <a:pt x="414096" y="599655"/>
                  </a:lnTo>
                  <a:lnTo>
                    <a:pt x="461022" y="590181"/>
                  </a:lnTo>
                  <a:lnTo>
                    <a:pt x="499338" y="564349"/>
                  </a:lnTo>
                  <a:lnTo>
                    <a:pt x="525170" y="526034"/>
                  </a:lnTo>
                  <a:lnTo>
                    <a:pt x="534644" y="479107"/>
                  </a:lnTo>
                  <a:lnTo>
                    <a:pt x="534644" y="372249"/>
                  </a:lnTo>
                  <a:lnTo>
                    <a:pt x="534644" y="294347"/>
                  </a:lnTo>
                  <a:close/>
                </a:path>
                <a:path w="534670" h="600075">
                  <a:moveTo>
                    <a:pt x="534644" y="216433"/>
                  </a:moveTo>
                  <a:lnTo>
                    <a:pt x="390893" y="216433"/>
                  </a:lnTo>
                  <a:lnTo>
                    <a:pt x="390893" y="225399"/>
                  </a:lnTo>
                  <a:lnTo>
                    <a:pt x="390893" y="264718"/>
                  </a:lnTo>
                  <a:lnTo>
                    <a:pt x="390893" y="273685"/>
                  </a:lnTo>
                  <a:lnTo>
                    <a:pt x="534644" y="273685"/>
                  </a:lnTo>
                  <a:lnTo>
                    <a:pt x="534644" y="264718"/>
                  </a:lnTo>
                  <a:lnTo>
                    <a:pt x="534644" y="225399"/>
                  </a:lnTo>
                  <a:lnTo>
                    <a:pt x="534644" y="216433"/>
                  </a:lnTo>
                  <a:close/>
                </a:path>
                <a:path w="534670" h="600075">
                  <a:moveTo>
                    <a:pt x="534644" y="108229"/>
                  </a:moveTo>
                  <a:lnTo>
                    <a:pt x="390893" y="108229"/>
                  </a:lnTo>
                  <a:lnTo>
                    <a:pt x="390893" y="156502"/>
                  </a:lnTo>
                  <a:lnTo>
                    <a:pt x="534644" y="156502"/>
                  </a:lnTo>
                  <a:lnTo>
                    <a:pt x="534644" y="108229"/>
                  </a:lnTo>
                  <a:close/>
                </a:path>
                <a:path w="534670" h="600075">
                  <a:moveTo>
                    <a:pt x="534644" y="0"/>
                  </a:moveTo>
                  <a:lnTo>
                    <a:pt x="390893" y="0"/>
                  </a:lnTo>
                  <a:lnTo>
                    <a:pt x="390893" y="48285"/>
                  </a:lnTo>
                  <a:lnTo>
                    <a:pt x="534644" y="48285"/>
                  </a:lnTo>
                  <a:lnTo>
                    <a:pt x="534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8C167654-1336-E28D-D4F6-945681A092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709" y="1808582"/>
              <a:ext cx="80632" cy="80645"/>
            </a:xfrm>
            <a:prstGeom prst="rect">
              <a:avLst/>
            </a:prstGeom>
          </p:spPr>
        </p:pic>
      </p:grp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84094BCA-7BF1-9DEF-1281-BD383B7CB1E9}"/>
              </a:ext>
            </a:extLst>
          </p:cNvPr>
          <p:cNvGrpSpPr/>
          <p:nvPr/>
        </p:nvGrpSpPr>
        <p:grpSpPr>
          <a:xfrm>
            <a:off x="6688241" y="1602172"/>
            <a:ext cx="1153160" cy="1153160"/>
            <a:chOff x="6688241" y="1754999"/>
            <a:chExt cx="1153160" cy="1153160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656A8846-1075-1825-7136-5FF19088CA57}"/>
                </a:ext>
              </a:extLst>
            </p:cNvPr>
            <p:cNvSpPr/>
            <p:nvPr/>
          </p:nvSpPr>
          <p:spPr>
            <a:xfrm>
              <a:off x="6688241" y="1754999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59" h="1153160">
                  <a:moveTo>
                    <a:pt x="576389" y="0"/>
                  </a:moveTo>
                  <a:lnTo>
                    <a:pt x="529117" y="1910"/>
                  </a:lnTo>
                  <a:lnTo>
                    <a:pt x="482897" y="7544"/>
                  </a:lnTo>
                  <a:lnTo>
                    <a:pt x="437878" y="16751"/>
                  </a:lnTo>
                  <a:lnTo>
                    <a:pt x="394207" y="29385"/>
                  </a:lnTo>
                  <a:lnTo>
                    <a:pt x="352035" y="45296"/>
                  </a:lnTo>
                  <a:lnTo>
                    <a:pt x="311507" y="64336"/>
                  </a:lnTo>
                  <a:lnTo>
                    <a:pt x="272774" y="86358"/>
                  </a:lnTo>
                  <a:lnTo>
                    <a:pt x="235983" y="111212"/>
                  </a:lnTo>
                  <a:lnTo>
                    <a:pt x="201283" y="138750"/>
                  </a:lnTo>
                  <a:lnTo>
                    <a:pt x="168822" y="168824"/>
                  </a:lnTo>
                  <a:lnTo>
                    <a:pt x="138749" y="201285"/>
                  </a:lnTo>
                  <a:lnTo>
                    <a:pt x="111211" y="235986"/>
                  </a:lnTo>
                  <a:lnTo>
                    <a:pt x="86357" y="272778"/>
                  </a:lnTo>
                  <a:lnTo>
                    <a:pt x="64336" y="311512"/>
                  </a:lnTo>
                  <a:lnTo>
                    <a:pt x="45296" y="352040"/>
                  </a:lnTo>
                  <a:lnTo>
                    <a:pt x="29385" y="394214"/>
                  </a:lnTo>
                  <a:lnTo>
                    <a:pt x="16751" y="437886"/>
                  </a:lnTo>
                  <a:lnTo>
                    <a:pt x="7544" y="482906"/>
                  </a:lnTo>
                  <a:lnTo>
                    <a:pt x="1910" y="529128"/>
                  </a:lnTo>
                  <a:lnTo>
                    <a:pt x="0" y="576402"/>
                  </a:lnTo>
                  <a:lnTo>
                    <a:pt x="1910" y="623676"/>
                  </a:lnTo>
                  <a:lnTo>
                    <a:pt x="7544" y="669897"/>
                  </a:lnTo>
                  <a:lnTo>
                    <a:pt x="16751" y="714918"/>
                  </a:lnTo>
                  <a:lnTo>
                    <a:pt x="29385" y="758589"/>
                  </a:lnTo>
                  <a:lnTo>
                    <a:pt x="45296" y="800763"/>
                  </a:lnTo>
                  <a:lnTo>
                    <a:pt x="64336" y="841292"/>
                  </a:lnTo>
                  <a:lnTo>
                    <a:pt x="86357" y="880026"/>
                  </a:lnTo>
                  <a:lnTo>
                    <a:pt x="111211" y="916817"/>
                  </a:lnTo>
                  <a:lnTo>
                    <a:pt x="138749" y="951518"/>
                  </a:lnTo>
                  <a:lnTo>
                    <a:pt x="168822" y="983980"/>
                  </a:lnTo>
                  <a:lnTo>
                    <a:pt x="201283" y="1014054"/>
                  </a:lnTo>
                  <a:lnTo>
                    <a:pt x="235983" y="1041592"/>
                  </a:lnTo>
                  <a:lnTo>
                    <a:pt x="272774" y="1066446"/>
                  </a:lnTo>
                  <a:lnTo>
                    <a:pt x="311507" y="1088467"/>
                  </a:lnTo>
                  <a:lnTo>
                    <a:pt x="352035" y="1107507"/>
                  </a:lnTo>
                  <a:lnTo>
                    <a:pt x="394207" y="1123419"/>
                  </a:lnTo>
                  <a:lnTo>
                    <a:pt x="437878" y="1136052"/>
                  </a:lnTo>
                  <a:lnTo>
                    <a:pt x="482897" y="1145260"/>
                  </a:lnTo>
                  <a:lnTo>
                    <a:pt x="529117" y="1150893"/>
                  </a:lnTo>
                  <a:lnTo>
                    <a:pt x="576389" y="1152804"/>
                  </a:lnTo>
                  <a:lnTo>
                    <a:pt x="623663" y="1150893"/>
                  </a:lnTo>
                  <a:lnTo>
                    <a:pt x="669884" y="1145260"/>
                  </a:lnTo>
                  <a:lnTo>
                    <a:pt x="714905" y="1136052"/>
                  </a:lnTo>
                  <a:lnTo>
                    <a:pt x="758577" y="1123419"/>
                  </a:lnTo>
                  <a:lnTo>
                    <a:pt x="800751" y="1107507"/>
                  </a:lnTo>
                  <a:lnTo>
                    <a:pt x="841279" y="1088467"/>
                  </a:lnTo>
                  <a:lnTo>
                    <a:pt x="880013" y="1066446"/>
                  </a:lnTo>
                  <a:lnTo>
                    <a:pt x="916805" y="1041592"/>
                  </a:lnTo>
                  <a:lnTo>
                    <a:pt x="951505" y="1014054"/>
                  </a:lnTo>
                  <a:lnTo>
                    <a:pt x="983967" y="983980"/>
                  </a:lnTo>
                  <a:lnTo>
                    <a:pt x="1014041" y="951518"/>
                  </a:lnTo>
                  <a:lnTo>
                    <a:pt x="1041579" y="916817"/>
                  </a:lnTo>
                  <a:lnTo>
                    <a:pt x="1066433" y="880026"/>
                  </a:lnTo>
                  <a:lnTo>
                    <a:pt x="1088454" y="841292"/>
                  </a:lnTo>
                  <a:lnTo>
                    <a:pt x="1107495" y="800763"/>
                  </a:lnTo>
                  <a:lnTo>
                    <a:pt x="1123406" y="758589"/>
                  </a:lnTo>
                  <a:lnTo>
                    <a:pt x="1136039" y="714918"/>
                  </a:lnTo>
                  <a:lnTo>
                    <a:pt x="1145247" y="669897"/>
                  </a:lnTo>
                  <a:lnTo>
                    <a:pt x="1150880" y="623676"/>
                  </a:lnTo>
                  <a:lnTo>
                    <a:pt x="1152791" y="576402"/>
                  </a:lnTo>
                  <a:lnTo>
                    <a:pt x="1150880" y="529128"/>
                  </a:lnTo>
                  <a:lnTo>
                    <a:pt x="1145247" y="482906"/>
                  </a:lnTo>
                  <a:lnTo>
                    <a:pt x="1136039" y="437886"/>
                  </a:lnTo>
                  <a:lnTo>
                    <a:pt x="1123406" y="394214"/>
                  </a:lnTo>
                  <a:lnTo>
                    <a:pt x="1107495" y="352040"/>
                  </a:lnTo>
                  <a:lnTo>
                    <a:pt x="1088454" y="311512"/>
                  </a:lnTo>
                  <a:lnTo>
                    <a:pt x="1066433" y="272778"/>
                  </a:lnTo>
                  <a:lnTo>
                    <a:pt x="1041579" y="235986"/>
                  </a:lnTo>
                  <a:lnTo>
                    <a:pt x="1014041" y="201285"/>
                  </a:lnTo>
                  <a:lnTo>
                    <a:pt x="983967" y="168824"/>
                  </a:lnTo>
                  <a:lnTo>
                    <a:pt x="951505" y="138750"/>
                  </a:lnTo>
                  <a:lnTo>
                    <a:pt x="916805" y="111212"/>
                  </a:lnTo>
                  <a:lnTo>
                    <a:pt x="880013" y="86358"/>
                  </a:lnTo>
                  <a:lnTo>
                    <a:pt x="841279" y="64336"/>
                  </a:lnTo>
                  <a:lnTo>
                    <a:pt x="800751" y="45296"/>
                  </a:lnTo>
                  <a:lnTo>
                    <a:pt x="758577" y="29385"/>
                  </a:lnTo>
                  <a:lnTo>
                    <a:pt x="714905" y="16751"/>
                  </a:lnTo>
                  <a:lnTo>
                    <a:pt x="669884" y="7544"/>
                  </a:lnTo>
                  <a:lnTo>
                    <a:pt x="623663" y="1910"/>
                  </a:lnTo>
                  <a:lnTo>
                    <a:pt x="576389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8A062903-5EDC-24BA-7E9F-594C77CFCB86}"/>
                </a:ext>
              </a:extLst>
            </p:cNvPr>
            <p:cNvSpPr/>
            <p:nvPr/>
          </p:nvSpPr>
          <p:spPr>
            <a:xfrm>
              <a:off x="6916448" y="1891531"/>
              <a:ext cx="491490" cy="798830"/>
            </a:xfrm>
            <a:custGeom>
              <a:avLst/>
              <a:gdLst/>
              <a:ahLst/>
              <a:cxnLst/>
              <a:rect l="l" t="t" r="r" b="b"/>
              <a:pathLst>
                <a:path w="491490" h="798830">
                  <a:moveTo>
                    <a:pt x="412648" y="0"/>
                  </a:moveTo>
                  <a:lnTo>
                    <a:pt x="78790" y="0"/>
                  </a:lnTo>
                  <a:lnTo>
                    <a:pt x="65342" y="2732"/>
                  </a:lnTo>
                  <a:lnTo>
                    <a:pt x="54330" y="10172"/>
                  </a:lnTo>
                  <a:lnTo>
                    <a:pt x="46890" y="21184"/>
                  </a:lnTo>
                  <a:lnTo>
                    <a:pt x="44157" y="34632"/>
                  </a:lnTo>
                  <a:lnTo>
                    <a:pt x="44157" y="103581"/>
                  </a:lnTo>
                  <a:lnTo>
                    <a:pt x="46890" y="117029"/>
                  </a:lnTo>
                  <a:lnTo>
                    <a:pt x="54330" y="128041"/>
                  </a:lnTo>
                  <a:lnTo>
                    <a:pt x="65342" y="135481"/>
                  </a:lnTo>
                  <a:lnTo>
                    <a:pt x="78790" y="138214"/>
                  </a:lnTo>
                  <a:lnTo>
                    <a:pt x="97904" y="138214"/>
                  </a:lnTo>
                  <a:lnTo>
                    <a:pt x="97904" y="184289"/>
                  </a:lnTo>
                  <a:lnTo>
                    <a:pt x="34632" y="184289"/>
                  </a:lnTo>
                  <a:lnTo>
                    <a:pt x="21184" y="187022"/>
                  </a:lnTo>
                  <a:lnTo>
                    <a:pt x="10172" y="194462"/>
                  </a:lnTo>
                  <a:lnTo>
                    <a:pt x="2732" y="205474"/>
                  </a:lnTo>
                  <a:lnTo>
                    <a:pt x="0" y="218922"/>
                  </a:lnTo>
                  <a:lnTo>
                    <a:pt x="0" y="763955"/>
                  </a:lnTo>
                  <a:lnTo>
                    <a:pt x="2732" y="777403"/>
                  </a:lnTo>
                  <a:lnTo>
                    <a:pt x="10172" y="788416"/>
                  </a:lnTo>
                  <a:lnTo>
                    <a:pt x="21184" y="795856"/>
                  </a:lnTo>
                  <a:lnTo>
                    <a:pt x="34632" y="798588"/>
                  </a:lnTo>
                  <a:lnTo>
                    <a:pt x="456806" y="798588"/>
                  </a:lnTo>
                  <a:lnTo>
                    <a:pt x="470254" y="795856"/>
                  </a:lnTo>
                  <a:lnTo>
                    <a:pt x="481266" y="788416"/>
                  </a:lnTo>
                  <a:lnTo>
                    <a:pt x="488706" y="777403"/>
                  </a:lnTo>
                  <a:lnTo>
                    <a:pt x="491439" y="763955"/>
                  </a:lnTo>
                  <a:lnTo>
                    <a:pt x="491439" y="218922"/>
                  </a:lnTo>
                  <a:lnTo>
                    <a:pt x="488706" y="205474"/>
                  </a:lnTo>
                  <a:lnTo>
                    <a:pt x="481266" y="194462"/>
                  </a:lnTo>
                  <a:lnTo>
                    <a:pt x="470254" y="187022"/>
                  </a:lnTo>
                  <a:lnTo>
                    <a:pt x="456806" y="184289"/>
                  </a:lnTo>
                  <a:lnTo>
                    <a:pt x="393547" y="184289"/>
                  </a:lnTo>
                  <a:lnTo>
                    <a:pt x="393547" y="138214"/>
                  </a:lnTo>
                  <a:lnTo>
                    <a:pt x="412648" y="138214"/>
                  </a:lnTo>
                  <a:lnTo>
                    <a:pt x="426098" y="135481"/>
                  </a:lnTo>
                  <a:lnTo>
                    <a:pt x="437114" y="128041"/>
                  </a:lnTo>
                  <a:lnTo>
                    <a:pt x="444559" y="117029"/>
                  </a:lnTo>
                  <a:lnTo>
                    <a:pt x="447294" y="103581"/>
                  </a:lnTo>
                  <a:lnTo>
                    <a:pt x="447294" y="34632"/>
                  </a:lnTo>
                  <a:lnTo>
                    <a:pt x="444559" y="21184"/>
                  </a:lnTo>
                  <a:lnTo>
                    <a:pt x="437114" y="10172"/>
                  </a:lnTo>
                  <a:lnTo>
                    <a:pt x="426098" y="2732"/>
                  </a:lnTo>
                  <a:lnTo>
                    <a:pt x="412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66E469FF-B438-E003-73EF-ABF85834A44D}"/>
                </a:ext>
              </a:extLst>
            </p:cNvPr>
            <p:cNvSpPr/>
            <p:nvPr/>
          </p:nvSpPr>
          <p:spPr>
            <a:xfrm>
              <a:off x="7064906" y="2182606"/>
              <a:ext cx="342265" cy="254000"/>
            </a:xfrm>
            <a:custGeom>
              <a:avLst/>
              <a:gdLst/>
              <a:ahLst/>
              <a:cxnLst/>
              <a:rect l="l" t="t" r="r" b="b"/>
              <a:pathLst>
                <a:path w="342265" h="254000">
                  <a:moveTo>
                    <a:pt x="341706" y="0"/>
                  </a:moveTo>
                  <a:lnTo>
                    <a:pt x="39801" y="0"/>
                  </a:lnTo>
                  <a:lnTo>
                    <a:pt x="24351" y="3140"/>
                  </a:lnTo>
                  <a:lnTo>
                    <a:pt x="11695" y="11690"/>
                  </a:lnTo>
                  <a:lnTo>
                    <a:pt x="3141" y="24345"/>
                  </a:lnTo>
                  <a:lnTo>
                    <a:pt x="0" y="39801"/>
                  </a:lnTo>
                  <a:lnTo>
                    <a:pt x="0" y="213601"/>
                  </a:lnTo>
                  <a:lnTo>
                    <a:pt x="3141" y="229051"/>
                  </a:lnTo>
                  <a:lnTo>
                    <a:pt x="11695" y="241707"/>
                  </a:lnTo>
                  <a:lnTo>
                    <a:pt x="24351" y="250261"/>
                  </a:lnTo>
                  <a:lnTo>
                    <a:pt x="39801" y="253403"/>
                  </a:lnTo>
                  <a:lnTo>
                    <a:pt x="341706" y="253403"/>
                  </a:lnTo>
                </a:path>
              </a:pathLst>
            </a:custGeom>
            <a:ln w="39801">
              <a:solidFill>
                <a:srgbClr val="376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52ED3867-D55C-6CC5-9917-E0E49D4ED6FB}"/>
                </a:ext>
              </a:extLst>
            </p:cNvPr>
            <p:cNvSpPr/>
            <p:nvPr/>
          </p:nvSpPr>
          <p:spPr>
            <a:xfrm>
              <a:off x="7011594" y="2530923"/>
              <a:ext cx="655955" cy="274955"/>
            </a:xfrm>
            <a:custGeom>
              <a:avLst/>
              <a:gdLst/>
              <a:ahLst/>
              <a:cxnLst/>
              <a:rect l="l" t="t" r="r" b="b"/>
              <a:pathLst>
                <a:path w="655954" h="274955">
                  <a:moveTo>
                    <a:pt x="518693" y="0"/>
                  </a:moveTo>
                  <a:lnTo>
                    <a:pt x="137261" y="0"/>
                  </a:lnTo>
                  <a:lnTo>
                    <a:pt x="93993" y="7026"/>
                  </a:lnTo>
                  <a:lnTo>
                    <a:pt x="56328" y="26570"/>
                  </a:lnTo>
                  <a:lnTo>
                    <a:pt x="26571" y="56326"/>
                  </a:lnTo>
                  <a:lnTo>
                    <a:pt x="7027" y="93987"/>
                  </a:lnTo>
                  <a:lnTo>
                    <a:pt x="0" y="137248"/>
                  </a:lnTo>
                  <a:lnTo>
                    <a:pt x="7027" y="180516"/>
                  </a:lnTo>
                  <a:lnTo>
                    <a:pt x="26571" y="218181"/>
                  </a:lnTo>
                  <a:lnTo>
                    <a:pt x="56328" y="247938"/>
                  </a:lnTo>
                  <a:lnTo>
                    <a:pt x="93993" y="267483"/>
                  </a:lnTo>
                  <a:lnTo>
                    <a:pt x="137261" y="274510"/>
                  </a:lnTo>
                  <a:lnTo>
                    <a:pt x="518693" y="274510"/>
                  </a:lnTo>
                  <a:lnTo>
                    <a:pt x="561956" y="267483"/>
                  </a:lnTo>
                  <a:lnTo>
                    <a:pt x="599620" y="247938"/>
                  </a:lnTo>
                  <a:lnTo>
                    <a:pt x="629379" y="218181"/>
                  </a:lnTo>
                  <a:lnTo>
                    <a:pt x="648926" y="180516"/>
                  </a:lnTo>
                  <a:lnTo>
                    <a:pt x="655954" y="137248"/>
                  </a:lnTo>
                  <a:lnTo>
                    <a:pt x="648926" y="93987"/>
                  </a:lnTo>
                  <a:lnTo>
                    <a:pt x="629379" y="56326"/>
                  </a:lnTo>
                  <a:lnTo>
                    <a:pt x="599620" y="26570"/>
                  </a:lnTo>
                  <a:lnTo>
                    <a:pt x="561956" y="7026"/>
                  </a:lnTo>
                  <a:lnTo>
                    <a:pt x="518693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381D5E61-293F-289A-631B-D7C9F9FCDC69}"/>
                </a:ext>
              </a:extLst>
            </p:cNvPr>
            <p:cNvSpPr/>
            <p:nvPr/>
          </p:nvSpPr>
          <p:spPr>
            <a:xfrm>
              <a:off x="7065775" y="2575396"/>
              <a:ext cx="548005" cy="186055"/>
            </a:xfrm>
            <a:custGeom>
              <a:avLst/>
              <a:gdLst/>
              <a:ahLst/>
              <a:cxnLst/>
              <a:rect l="l" t="t" r="r" b="b"/>
              <a:pathLst>
                <a:path w="548004" h="186055">
                  <a:moveTo>
                    <a:pt x="267576" y="0"/>
                  </a:moveTo>
                  <a:lnTo>
                    <a:pt x="98590" y="0"/>
                  </a:lnTo>
                  <a:lnTo>
                    <a:pt x="71371" y="3868"/>
                  </a:lnTo>
                  <a:lnTo>
                    <a:pt x="38793" y="18116"/>
                  </a:lnTo>
                  <a:lnTo>
                    <a:pt x="11466" y="46709"/>
                  </a:lnTo>
                  <a:lnTo>
                    <a:pt x="0" y="93611"/>
                  </a:lnTo>
                  <a:lnTo>
                    <a:pt x="11897" y="138910"/>
                  </a:lnTo>
                  <a:lnTo>
                    <a:pt x="39941" y="166787"/>
                  </a:lnTo>
                  <a:lnTo>
                    <a:pt x="72662" y="180860"/>
                  </a:lnTo>
                  <a:lnTo>
                    <a:pt x="98590" y="184746"/>
                  </a:lnTo>
                  <a:lnTo>
                    <a:pt x="267576" y="182257"/>
                  </a:lnTo>
                  <a:lnTo>
                    <a:pt x="267576" y="0"/>
                  </a:lnTo>
                  <a:close/>
                </a:path>
                <a:path w="548004" h="186055">
                  <a:moveTo>
                    <a:pt x="449008" y="0"/>
                  </a:moveTo>
                  <a:lnTo>
                    <a:pt x="280009" y="0"/>
                  </a:lnTo>
                  <a:lnTo>
                    <a:pt x="280009" y="182257"/>
                  </a:lnTo>
                  <a:lnTo>
                    <a:pt x="432337" y="185508"/>
                  </a:lnTo>
                  <a:lnTo>
                    <a:pt x="449008" y="185559"/>
                  </a:lnTo>
                  <a:lnTo>
                    <a:pt x="474928" y="181545"/>
                  </a:lnTo>
                  <a:lnTo>
                    <a:pt x="507645" y="167193"/>
                  </a:lnTo>
                  <a:lnTo>
                    <a:pt x="535688" y="139037"/>
                  </a:lnTo>
                  <a:lnTo>
                    <a:pt x="547585" y="93611"/>
                  </a:lnTo>
                  <a:lnTo>
                    <a:pt x="536121" y="46709"/>
                  </a:lnTo>
                  <a:lnTo>
                    <a:pt x="508798" y="18116"/>
                  </a:lnTo>
                  <a:lnTo>
                    <a:pt x="476225" y="3868"/>
                  </a:lnTo>
                  <a:lnTo>
                    <a:pt x="449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B9EEEF4-2AD8-3CFA-BC4A-F3A26D1A5F3C}"/>
              </a:ext>
            </a:extLst>
          </p:cNvPr>
          <p:cNvSpPr txBox="1"/>
          <p:nvPr/>
        </p:nvSpPr>
        <p:spPr>
          <a:xfrm>
            <a:off x="626403" y="4656877"/>
            <a:ext cx="8281176" cy="4319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marL="43180" marR="5080" indent="-31115">
              <a:lnSpc>
                <a:spcPts val="650"/>
              </a:lnSpc>
              <a:spcBef>
                <a:spcPts val="45"/>
              </a:spcBef>
              <a:defRPr sz="600" b="1" spc="-10">
                <a:solidFill>
                  <a:srgbClr val="4C4D4F"/>
                </a:solidFill>
                <a:latin typeface="+mj-lt"/>
                <a:cs typeface="Arial"/>
              </a:defRPr>
            </a:lvl1pPr>
          </a:lstStyle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NOAK, Nicht Vitamin-K-antagonistische orale Antikoagulantien.</a:t>
            </a:r>
          </a:p>
          <a:p>
            <a:r>
              <a:rPr lang="de-CH" sz="800" dirty="0">
                <a:solidFill>
                  <a:schemeClr val="accent1">
                    <a:lumMod val="75000"/>
                  </a:schemeClr>
                </a:solidFill>
              </a:rPr>
              <a:t>Referenzen: 1</a:t>
            </a:r>
            <a:r>
              <a:rPr lang="de-CH" sz="800" spc="-20" dirty="0">
                <a:latin typeface="Arial"/>
              </a:rPr>
              <a:t>.</a:t>
            </a:r>
            <a:r>
              <a:rPr lang="de-CH" sz="800" b="0" spc="-20" dirty="0">
                <a:latin typeface="Arial"/>
              </a:rPr>
              <a:t>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McHorney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 et al.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Curr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 Med Res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Opin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 2019;35(4):653‑660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Coleman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 err="1">
                <a:solidFill>
                  <a:srgbClr val="4C4D4F"/>
                </a:solidFill>
                <a:latin typeface="Arial"/>
                <a:cs typeface="Arial"/>
              </a:rPr>
              <a:t>Curr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Med Res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Opin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2017;33(6):1033-1043. </a:t>
            </a:r>
            <a:r>
              <a:rPr lang="en-US" sz="800" spc="-20" dirty="0">
                <a:solidFill>
                  <a:srgbClr val="4C4D4F"/>
                </a:solidFill>
                <a:latin typeface="Arial"/>
                <a:cs typeface="Arial"/>
              </a:rPr>
              <a:t>3.</a:t>
            </a:r>
            <a:r>
              <a:rPr lang="en-US" sz="800" b="0" spc="-20" dirty="0">
                <a:solidFill>
                  <a:srgbClr val="4C4D4F"/>
                </a:solidFill>
                <a:latin typeface="Arial"/>
                <a:cs typeface="Arial"/>
              </a:rPr>
              <a:t> Alberts al. Int J </a:t>
            </a:r>
            <a:r>
              <a:rPr lang="en-US" sz="800" b="0" spc="-20" dirty="0" err="1">
                <a:solidFill>
                  <a:srgbClr val="4C4D4F"/>
                </a:solidFill>
                <a:latin typeface="Arial"/>
                <a:cs typeface="Arial"/>
              </a:rPr>
              <a:t>Cardiol</a:t>
            </a:r>
            <a:r>
              <a:rPr lang="en-US" sz="800" b="0" spc="-20" dirty="0">
                <a:solidFill>
                  <a:srgbClr val="4C4D4F"/>
                </a:solidFill>
                <a:latin typeface="Arial"/>
                <a:cs typeface="Arial"/>
              </a:rPr>
              <a:t>. 2016;215:11‑3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4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dirty="0">
                <a:latin typeface="Arial"/>
              </a:rPr>
              <a:t>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Deshpande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 </a:t>
            </a:r>
            <a:r>
              <a:rPr lang="de-CH" sz="800" b="0" spc="-10" dirty="0" err="1">
                <a:solidFill>
                  <a:srgbClr val="4C4D4F"/>
                </a:solidFill>
                <a:latin typeface="Arial"/>
                <a:cs typeface="Arial"/>
              </a:rPr>
              <a:t>Curr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Med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Res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Opin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2018 Jul;34(7):1285-1292.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 Sep 8;365(10):883-91.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6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Fachinformation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Xarelto</a:t>
            </a:r>
            <a:r>
              <a:rPr lang="de-CH" sz="800" b="0" spc="-20" baseline="30000" dirty="0">
                <a:solidFill>
                  <a:srgbClr val="4C4D4F"/>
                </a:solidFill>
                <a:latin typeface="Arial"/>
                <a:cs typeface="Arial"/>
              </a:rPr>
              <a:t>®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Schweiz,</a:t>
            </a:r>
            <a:r>
              <a:rPr lang="de-CH" sz="800" b="0" spc="-5" dirty="0">
                <a:latin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www.swissmedicinfo.ch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7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latin typeface="Arial"/>
              </a:rPr>
              <a:t>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Kirchof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Am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Coll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Cardiol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2018 Jul 10;72(2):141-153.</a:t>
            </a:r>
            <a:endParaRPr lang="de-DE" sz="8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4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DA67-65C3-516B-2B93-442866186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bgerundetes Rechteck 112">
            <a:extLst>
              <a:ext uri="{FF2B5EF4-FFF2-40B4-BE49-F238E27FC236}">
                <a16:creationId xmlns:a16="http://schemas.microsoft.com/office/drawing/2014/main" id="{6A72D1B3-E204-72F5-A0AF-AB9509E1FBAC}"/>
              </a:ext>
            </a:extLst>
          </p:cNvPr>
          <p:cNvSpPr/>
          <p:nvPr/>
        </p:nvSpPr>
        <p:spPr bwMode="auto">
          <a:xfrm>
            <a:off x="4744008" y="937842"/>
            <a:ext cx="4149167" cy="378920"/>
          </a:xfrm>
          <a:prstGeom prst="roundRect">
            <a:avLst/>
          </a:prstGeom>
          <a:solidFill>
            <a:srgbClr val="C4C3B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Abgerundetes Rechteck 111">
            <a:extLst>
              <a:ext uri="{FF2B5EF4-FFF2-40B4-BE49-F238E27FC236}">
                <a16:creationId xmlns:a16="http://schemas.microsoft.com/office/drawing/2014/main" id="{DC2264A0-08E5-604B-67CE-DEC0F980569E}"/>
              </a:ext>
            </a:extLst>
          </p:cNvPr>
          <p:cNvSpPr/>
          <p:nvPr/>
        </p:nvSpPr>
        <p:spPr bwMode="auto">
          <a:xfrm>
            <a:off x="611188" y="933614"/>
            <a:ext cx="3775775" cy="378920"/>
          </a:xfrm>
          <a:prstGeom prst="round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062156-C097-5CA4-97B8-C5DEE7B0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5"/>
            <a:ext cx="8281175" cy="61555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dirty="0"/>
              <a:t>NOAK 1x oder 2x </a:t>
            </a:r>
            <a:r>
              <a:rPr lang="de-CH" spc="-10" dirty="0"/>
              <a:t>täglich?</a:t>
            </a:r>
            <a:br>
              <a:rPr lang="de-CH" spc="-10" dirty="0"/>
            </a:br>
            <a:r>
              <a:rPr lang="de-CH" dirty="0"/>
              <a:t>Nicht</a:t>
            </a:r>
            <a:r>
              <a:rPr lang="de-CH" spc="-15" dirty="0"/>
              <a:t> </a:t>
            </a:r>
            <a:r>
              <a:rPr lang="de-CH" dirty="0"/>
              <a:t>Plasmaspiegel,</a:t>
            </a:r>
            <a:r>
              <a:rPr lang="de-CH" spc="-10" dirty="0"/>
              <a:t> </a:t>
            </a:r>
            <a:r>
              <a:rPr lang="de-CH" dirty="0"/>
              <a:t>sondern</a:t>
            </a:r>
            <a:r>
              <a:rPr lang="de-CH" spc="-15" dirty="0"/>
              <a:t> </a:t>
            </a:r>
            <a:r>
              <a:rPr lang="de-CH" dirty="0"/>
              <a:t>die</a:t>
            </a:r>
            <a:r>
              <a:rPr lang="de-CH" spc="-10" dirty="0"/>
              <a:t> </a:t>
            </a:r>
            <a:r>
              <a:rPr lang="de-CH" dirty="0"/>
              <a:t>klinische</a:t>
            </a:r>
            <a:r>
              <a:rPr lang="de-CH" spc="-10" dirty="0"/>
              <a:t> </a:t>
            </a:r>
            <a:r>
              <a:rPr lang="de-CH" dirty="0"/>
              <a:t>Evidenz</a:t>
            </a:r>
            <a:r>
              <a:rPr lang="de-CH" spc="-15" dirty="0"/>
              <a:t> </a:t>
            </a:r>
            <a:r>
              <a:rPr lang="de-CH" dirty="0"/>
              <a:t>ist</a:t>
            </a:r>
            <a:r>
              <a:rPr lang="de-CH" spc="-10" dirty="0"/>
              <a:t> entscheidend</a:t>
            </a:r>
            <a:endParaRPr lang="de-DE" baseline="30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060A91-FFFF-56DF-D183-DCA15C3DAE85}"/>
              </a:ext>
            </a:extLst>
          </p:cNvPr>
          <p:cNvSpPr txBox="1"/>
          <p:nvPr/>
        </p:nvSpPr>
        <p:spPr>
          <a:xfrm>
            <a:off x="611188" y="4787330"/>
            <a:ext cx="8281175" cy="2487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>
              <a:spcBef>
                <a:spcPts val="100"/>
              </a:spcBef>
            </a:pPr>
            <a:r>
              <a:rPr lang="de-CH" sz="800" b="1" spc="-10" dirty="0">
                <a:solidFill>
                  <a:srgbClr val="4C4D4F"/>
                </a:solidFill>
                <a:cs typeface="Frutiger LT Std 45 Light"/>
              </a:rPr>
              <a:t>Abkürzungen:</a:t>
            </a:r>
            <a:r>
              <a:rPr lang="de-CH" sz="800" b="1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Enox,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Enoxaparin;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NOAK;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Nicht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Vitamin-</a:t>
            </a:r>
            <a:r>
              <a:rPr lang="de-CH" sz="800" spc="-20" dirty="0">
                <a:solidFill>
                  <a:srgbClr val="4C4D4F"/>
                </a:solidFill>
                <a:cs typeface="Frutiger LT Std 45 Light"/>
              </a:rPr>
              <a:t>K-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antagonistische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orale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Antikoagulantien;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nvVHF,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nicht-valvuläres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Vorhofflimmern;</a:t>
            </a:r>
            <a:r>
              <a:rPr lang="de-CH" sz="800" spc="19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VKA: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Vitamin-K-Antagonist;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VTE,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venöse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Thromboembolie </a:t>
            </a:r>
            <a:r>
              <a:rPr lang="de-CH" sz="800" b="1" spc="-20" dirty="0">
                <a:solidFill>
                  <a:srgbClr val="4C4D4F"/>
                </a:solidFill>
                <a:latin typeface="Arial"/>
                <a:cs typeface="Arial"/>
              </a:rPr>
              <a:t>Referenzen:</a:t>
            </a:r>
            <a:r>
              <a:rPr lang="de-CH" sz="800" b="1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1.</a:t>
            </a:r>
            <a:r>
              <a:rPr lang="de-CH" sz="800" b="1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Trujillo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T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Drugs.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2014 Sep;74(14):1587-603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2.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Weitz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JI et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Thromb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Haemost.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2010 Sep;104(3):633-41.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3.</a:t>
            </a:r>
            <a:r>
              <a:rPr lang="de-CH" sz="800" b="1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Salazar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DE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Thromb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Haemost.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2012 May;107(5):925-36.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4.</a:t>
            </a:r>
            <a:r>
              <a:rPr lang="de-CH" sz="800" b="1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Kreutz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R.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Thromb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Thrombolysis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2014;38(2):137–49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lang="de-CH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de-CH" sz="800" dirty="0">
              <a:cs typeface="Frutiger LT Std 45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7307C44-36EE-7024-E9C9-F8D6E7BF69A9}"/>
              </a:ext>
            </a:extLst>
          </p:cNvPr>
          <p:cNvSpPr txBox="1"/>
          <p:nvPr/>
        </p:nvSpPr>
        <p:spPr>
          <a:xfrm>
            <a:off x="611188" y="3473917"/>
            <a:ext cx="3960812" cy="36773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700" spc="-20" dirty="0">
                <a:solidFill>
                  <a:srgbClr val="4C4D4F"/>
                </a:solidFill>
                <a:cs typeface="Frutiger LT Std 45 Light"/>
              </a:rPr>
              <a:t>*</a:t>
            </a:r>
            <a:r>
              <a:rPr sz="700" spc="-6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nach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Hüft- oder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Knieersatzoperation</a:t>
            </a:r>
            <a:endParaRPr sz="700" dirty="0">
              <a:cs typeface="Frutiger LT Std 45 Light"/>
            </a:endParaRPr>
          </a:p>
          <a:p>
            <a:pPr marL="92075" marR="30480" indent="-54610">
              <a:lnSpc>
                <a:spcPct val="111100"/>
              </a:lnSpc>
            </a:pPr>
            <a:r>
              <a:rPr sz="700" baseline="39682" dirty="0">
                <a:solidFill>
                  <a:srgbClr val="4C4D4F"/>
                </a:solidFill>
                <a:cs typeface="Frutiger LT Std 45 Light"/>
              </a:rPr>
              <a:t>†</a:t>
            </a:r>
            <a:r>
              <a:rPr sz="700" spc="232" baseline="39682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Studie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zur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Dosisfindung/Dosisfrequenz.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Dosis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für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VTE/nvVHF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in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der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Schweiz nicht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zugelassen.</a:t>
            </a:r>
            <a:r>
              <a:rPr sz="700" spc="5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Adaptiert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nach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20" dirty="0">
                <a:solidFill>
                  <a:srgbClr val="4C4D4F"/>
                </a:solidFill>
                <a:cs typeface="Frutiger LT Std 45 Light"/>
              </a:rPr>
              <a:t>Trujillo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et al.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20" dirty="0">
                <a:solidFill>
                  <a:srgbClr val="4C4D4F"/>
                </a:solidFill>
                <a:cs typeface="Frutiger LT Std 45 Light"/>
              </a:rPr>
              <a:t>2014</a:t>
            </a:r>
            <a:r>
              <a:rPr sz="700" spc="-30" baseline="39682" dirty="0">
                <a:solidFill>
                  <a:srgbClr val="4C4D4F"/>
                </a:solidFill>
                <a:cs typeface="Frutiger LT Std 45 Light"/>
              </a:rPr>
              <a:t>1</a:t>
            </a:r>
            <a:endParaRPr sz="700" baseline="39682" dirty="0">
              <a:cs typeface="Frutiger LT Std 45 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DED930B-9FE8-6D94-0182-FB6154FD207A}"/>
              </a:ext>
            </a:extLst>
          </p:cNvPr>
          <p:cNvSpPr txBox="1"/>
          <p:nvPr/>
        </p:nvSpPr>
        <p:spPr>
          <a:xfrm>
            <a:off x="4744007" y="3573244"/>
            <a:ext cx="4148355" cy="25135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700" spc="-10" dirty="0">
                <a:solidFill>
                  <a:srgbClr val="4C4D4F"/>
                </a:solidFill>
                <a:cs typeface="Frutiger LT Std 45 Light"/>
              </a:rPr>
              <a:t>**nvVHF</a:t>
            </a:r>
            <a:endParaRPr sz="700" dirty="0">
              <a:cs typeface="Frutiger LT Std 45 Light"/>
            </a:endParaRPr>
          </a:p>
          <a:p>
            <a:pPr marL="116839">
              <a:lnSpc>
                <a:spcPct val="100000"/>
              </a:lnSpc>
              <a:spcBef>
                <a:spcPts val="80"/>
              </a:spcBef>
            </a:pPr>
            <a:r>
              <a:rPr sz="700" spc="-10" dirty="0">
                <a:solidFill>
                  <a:srgbClr val="4C4D4F"/>
                </a:solidFill>
                <a:cs typeface="Frutiger LT Std 45 Light"/>
              </a:rPr>
              <a:t>Adaptiert nach Salazar</a:t>
            </a:r>
            <a:r>
              <a:rPr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et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al.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20" dirty="0">
                <a:solidFill>
                  <a:srgbClr val="4C4D4F"/>
                </a:solidFill>
                <a:cs typeface="Frutiger LT Std 45 Light"/>
              </a:rPr>
              <a:t>2012</a:t>
            </a:r>
            <a:r>
              <a:rPr sz="700" spc="-30" baseline="39682" dirty="0">
                <a:solidFill>
                  <a:srgbClr val="4C4D4F"/>
                </a:solidFill>
                <a:cs typeface="Frutiger LT Std 45 Light"/>
              </a:rPr>
              <a:t>3</a:t>
            </a:r>
            <a:endParaRPr sz="700" baseline="39682" dirty="0">
              <a:cs typeface="Frutiger LT Std 45 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758BB49-29EC-C06F-6E3D-6BE854CD510F}"/>
              </a:ext>
            </a:extLst>
          </p:cNvPr>
          <p:cNvSpPr txBox="1"/>
          <p:nvPr/>
        </p:nvSpPr>
        <p:spPr>
          <a:xfrm>
            <a:off x="4821347" y="975304"/>
            <a:ext cx="4009615" cy="2898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cs typeface="Frutiger LT Std 65 Bold"/>
              </a:rPr>
              <a:t>Edoxaban</a:t>
            </a:r>
            <a:r>
              <a:rPr sz="9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Phase-II: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 Trend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zu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weniger</a:t>
            </a:r>
            <a:r>
              <a:rPr sz="9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Blutungen </a:t>
            </a:r>
            <a:r>
              <a:rPr sz="900" b="1" dirty="0" err="1">
                <a:solidFill>
                  <a:srgbClr val="FFFFFF"/>
                </a:solidFill>
                <a:cs typeface="Frutiger LT Std 65 Bold"/>
              </a:rPr>
              <a:t>bei</a:t>
            </a:r>
            <a:r>
              <a:rPr sz="900" b="1" spc="-25" dirty="0">
                <a:solidFill>
                  <a:srgbClr val="FFFFFF"/>
                </a:solidFill>
                <a:cs typeface="Frutiger LT Std 65 Bold"/>
              </a:rPr>
              <a:t> </a:t>
            </a:r>
            <a:br>
              <a:rPr lang="de-CH" sz="900" b="1" spc="-25" dirty="0">
                <a:solidFill>
                  <a:srgbClr val="FFFFFF"/>
                </a:solidFill>
                <a:cs typeface="Frutiger LT Std 65 Bold"/>
              </a:rPr>
            </a:br>
            <a:r>
              <a:rPr sz="900" b="1" dirty="0">
                <a:solidFill>
                  <a:srgbClr val="FFFFFF"/>
                </a:solidFill>
                <a:cs typeface="Frutiger LT Std 65 Bold"/>
              </a:rPr>
              <a:t>1x</a:t>
            </a:r>
            <a:r>
              <a:rPr sz="9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täglicher</a:t>
            </a:r>
            <a:r>
              <a:rPr sz="9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Dosierung</a:t>
            </a:r>
            <a:r>
              <a:rPr sz="900" b="1" spc="-15" baseline="45454" dirty="0">
                <a:solidFill>
                  <a:srgbClr val="FFFFFF"/>
                </a:solidFill>
                <a:cs typeface="Frutiger LT Std 65 Bold"/>
              </a:rPr>
              <a:t>2,3</a:t>
            </a:r>
            <a:endParaRPr sz="900" baseline="45454" dirty="0">
              <a:cs typeface="Frutiger LT Std 65 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3EDB54C-A958-29E7-1D2C-9399296DB70F}"/>
              </a:ext>
            </a:extLst>
          </p:cNvPr>
          <p:cNvSpPr txBox="1"/>
          <p:nvPr/>
        </p:nvSpPr>
        <p:spPr>
          <a:xfrm>
            <a:off x="686135" y="975304"/>
            <a:ext cx="3781425" cy="2898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Rivaroxaban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Phase-II:</a:t>
            </a:r>
            <a:r>
              <a:rPr sz="9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Trend</a:t>
            </a:r>
            <a:r>
              <a:rPr sz="9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für</a:t>
            </a:r>
            <a:r>
              <a:rPr sz="9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besseren</a:t>
            </a:r>
            <a:r>
              <a:rPr sz="9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Nettonutzen </a:t>
            </a:r>
            <a:r>
              <a:rPr sz="900" b="1" dirty="0" err="1">
                <a:solidFill>
                  <a:srgbClr val="FFFFFF"/>
                </a:solidFill>
                <a:cs typeface="Frutiger LT Std 65 Bold"/>
              </a:rPr>
              <a:t>bei</a:t>
            </a:r>
            <a:r>
              <a:rPr sz="900" b="1" spc="-25" dirty="0">
                <a:solidFill>
                  <a:srgbClr val="FFFFFF"/>
                </a:solidFill>
                <a:cs typeface="Frutiger LT Std 65 Bold"/>
              </a:rPr>
              <a:t> </a:t>
            </a:r>
            <a:br>
              <a:rPr lang="de-CH" sz="900" b="1" spc="-25" dirty="0">
                <a:solidFill>
                  <a:srgbClr val="FFFFFF"/>
                </a:solidFill>
                <a:cs typeface="Frutiger LT Std 65 Bold"/>
              </a:rPr>
            </a:br>
            <a:r>
              <a:rPr sz="900" b="1" dirty="0">
                <a:solidFill>
                  <a:srgbClr val="FFFFFF"/>
                </a:solidFill>
                <a:cs typeface="Frutiger LT Std 65 Bold"/>
              </a:rPr>
              <a:t>1x</a:t>
            </a:r>
            <a:r>
              <a:rPr sz="9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dirty="0">
                <a:solidFill>
                  <a:srgbClr val="FFFFFF"/>
                </a:solidFill>
                <a:cs typeface="Frutiger LT Std 65 Bold"/>
              </a:rPr>
              <a:t>täglicher</a:t>
            </a:r>
            <a:r>
              <a:rPr sz="9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900" b="1" spc="-10" dirty="0">
                <a:solidFill>
                  <a:srgbClr val="FFFFFF"/>
                </a:solidFill>
                <a:cs typeface="Frutiger LT Std 65 Bold"/>
              </a:rPr>
              <a:t>Dosierung</a:t>
            </a:r>
            <a:r>
              <a:rPr sz="900" b="1" spc="-15" baseline="45454" dirty="0">
                <a:solidFill>
                  <a:srgbClr val="FFFFFF"/>
                </a:solidFill>
                <a:cs typeface="Frutiger LT Std 65 Bold"/>
              </a:rPr>
              <a:t>1</a:t>
            </a:r>
            <a:endParaRPr sz="900" baseline="45454" dirty="0">
              <a:cs typeface="Frutiger LT Std 65 Bold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8365A37-6197-7A33-23DD-612A0E53E7AE}"/>
              </a:ext>
            </a:extLst>
          </p:cNvPr>
          <p:cNvSpPr txBox="1"/>
          <p:nvPr/>
        </p:nvSpPr>
        <p:spPr>
          <a:xfrm>
            <a:off x="621836" y="1878989"/>
            <a:ext cx="123111" cy="825562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58595B"/>
                </a:solidFill>
                <a:cs typeface="Frutiger LT Std 45 Light"/>
              </a:rPr>
              <a:t>Ereignisrate</a:t>
            </a:r>
            <a:r>
              <a:rPr sz="800" b="1" spc="1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b="1" spc="-25" dirty="0">
                <a:solidFill>
                  <a:srgbClr val="58595B"/>
                </a:solidFill>
                <a:cs typeface="Frutiger LT Std 45 Light"/>
              </a:rPr>
              <a:t>(%)</a:t>
            </a:r>
            <a:endParaRPr sz="800" b="1" dirty="0">
              <a:cs typeface="Frutiger LT Std 45 Ligh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75C2373-1C7F-FAD6-D3BC-111DCAED0F9E}"/>
              </a:ext>
            </a:extLst>
          </p:cNvPr>
          <p:cNvSpPr txBox="1"/>
          <p:nvPr/>
        </p:nvSpPr>
        <p:spPr>
          <a:xfrm>
            <a:off x="4744503" y="1878989"/>
            <a:ext cx="123111" cy="825562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58595B"/>
                </a:solidFill>
                <a:cs typeface="Frutiger LT Std 45 Light"/>
              </a:rPr>
              <a:t>Ereignisrate</a:t>
            </a:r>
            <a:r>
              <a:rPr sz="800" b="1" spc="1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b="1" spc="-25" dirty="0">
                <a:solidFill>
                  <a:srgbClr val="58595B"/>
                </a:solidFill>
                <a:cs typeface="Frutiger LT Std 45 Light"/>
              </a:rPr>
              <a:t>(%)</a:t>
            </a:r>
            <a:endParaRPr sz="800" b="1" dirty="0">
              <a:cs typeface="Frutiger LT Std 45 Light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E91997E-5C02-32FC-2406-CCFB694D8926}"/>
              </a:ext>
            </a:extLst>
          </p:cNvPr>
          <p:cNvSpPr/>
          <p:nvPr/>
        </p:nvSpPr>
        <p:spPr>
          <a:xfrm>
            <a:off x="1715920" y="1935023"/>
            <a:ext cx="423998" cy="1067846"/>
          </a:xfrm>
          <a:custGeom>
            <a:avLst/>
            <a:gdLst/>
            <a:ahLst/>
            <a:cxnLst/>
            <a:rect l="l" t="t" r="r" b="b"/>
            <a:pathLst>
              <a:path w="360044" h="906780">
                <a:moveTo>
                  <a:pt x="359994" y="0"/>
                </a:moveTo>
                <a:lnTo>
                  <a:pt x="0" y="0"/>
                </a:lnTo>
                <a:lnTo>
                  <a:pt x="0" y="906640"/>
                </a:lnTo>
                <a:lnTo>
                  <a:pt x="359994" y="906640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08CF67-4658-254C-03EC-3BA1B6C8AE43}"/>
              </a:ext>
            </a:extLst>
          </p:cNvPr>
          <p:cNvSpPr/>
          <p:nvPr/>
        </p:nvSpPr>
        <p:spPr>
          <a:xfrm>
            <a:off x="1715920" y="1888376"/>
            <a:ext cx="423998" cy="47111"/>
          </a:xfrm>
          <a:custGeom>
            <a:avLst/>
            <a:gdLst/>
            <a:ahLst/>
            <a:cxnLst/>
            <a:rect l="l" t="t" r="r" b="b"/>
            <a:pathLst>
              <a:path w="360044" h="40005">
                <a:moveTo>
                  <a:pt x="359994" y="0"/>
                </a:moveTo>
                <a:lnTo>
                  <a:pt x="0" y="0"/>
                </a:lnTo>
                <a:lnTo>
                  <a:pt x="0" y="39611"/>
                </a:lnTo>
                <a:lnTo>
                  <a:pt x="359994" y="39611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EC05434-A68C-B9CF-1F0F-8991BACAD5EE}"/>
              </a:ext>
            </a:extLst>
          </p:cNvPr>
          <p:cNvSpPr/>
          <p:nvPr/>
        </p:nvSpPr>
        <p:spPr>
          <a:xfrm>
            <a:off x="1249582" y="2344469"/>
            <a:ext cx="423998" cy="658804"/>
          </a:xfrm>
          <a:custGeom>
            <a:avLst/>
            <a:gdLst/>
            <a:ahLst/>
            <a:cxnLst/>
            <a:rect l="l" t="t" r="r" b="b"/>
            <a:pathLst>
              <a:path w="360044" h="559435">
                <a:moveTo>
                  <a:pt x="359994" y="0"/>
                </a:moveTo>
                <a:lnTo>
                  <a:pt x="0" y="0"/>
                </a:lnTo>
                <a:lnTo>
                  <a:pt x="0" y="558952"/>
                </a:lnTo>
                <a:lnTo>
                  <a:pt x="359994" y="558952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5462270-9D2A-1E82-997F-F55D125A44B6}"/>
              </a:ext>
            </a:extLst>
          </p:cNvPr>
          <p:cNvSpPr/>
          <p:nvPr/>
        </p:nvSpPr>
        <p:spPr>
          <a:xfrm>
            <a:off x="1249582" y="2191575"/>
            <a:ext cx="423998" cy="153297"/>
          </a:xfrm>
          <a:custGeom>
            <a:avLst/>
            <a:gdLst/>
            <a:ahLst/>
            <a:cxnLst/>
            <a:rect l="l" t="t" r="r" b="b"/>
            <a:pathLst>
              <a:path w="360044" h="130175">
                <a:moveTo>
                  <a:pt x="359994" y="0"/>
                </a:moveTo>
                <a:lnTo>
                  <a:pt x="0" y="0"/>
                </a:lnTo>
                <a:lnTo>
                  <a:pt x="0" y="129832"/>
                </a:lnTo>
                <a:lnTo>
                  <a:pt x="359994" y="129832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E4AE295-4DCE-22F8-FCFD-9808838C969D}"/>
              </a:ext>
            </a:extLst>
          </p:cNvPr>
          <p:cNvSpPr txBox="1"/>
          <p:nvPr/>
        </p:nvSpPr>
        <p:spPr>
          <a:xfrm>
            <a:off x="1258084" y="3018429"/>
            <a:ext cx="907071" cy="3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4C4D4F"/>
                </a:solidFill>
                <a:cs typeface="Frutiger LT Std 45 Light"/>
              </a:rPr>
              <a:t>†</a:t>
            </a:r>
            <a:r>
              <a:rPr sz="675" spc="472" baseline="43209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2.5</a:t>
            </a:r>
            <a:r>
              <a:rPr sz="800" spc="-12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245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2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tgl.</a:t>
            </a:r>
            <a:endParaRPr sz="800">
              <a:cs typeface="Frutiger LT Std 45 Light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D4DBC4A-8A38-DE94-88B0-3E20143E46F4}"/>
              </a:ext>
            </a:extLst>
          </p:cNvPr>
          <p:cNvSpPr/>
          <p:nvPr/>
        </p:nvSpPr>
        <p:spPr>
          <a:xfrm>
            <a:off x="2733379" y="1901328"/>
            <a:ext cx="423998" cy="1101497"/>
          </a:xfrm>
          <a:custGeom>
            <a:avLst/>
            <a:gdLst/>
            <a:ahLst/>
            <a:cxnLst/>
            <a:rect l="l" t="t" r="r" b="b"/>
            <a:pathLst>
              <a:path w="360044" h="935355">
                <a:moveTo>
                  <a:pt x="359994" y="0"/>
                </a:moveTo>
                <a:lnTo>
                  <a:pt x="0" y="0"/>
                </a:lnTo>
                <a:lnTo>
                  <a:pt x="0" y="935253"/>
                </a:lnTo>
                <a:lnTo>
                  <a:pt x="359994" y="935253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8F29350-A5F6-89DE-D0B5-ACC554AE2CE9}"/>
              </a:ext>
            </a:extLst>
          </p:cNvPr>
          <p:cNvSpPr/>
          <p:nvPr/>
        </p:nvSpPr>
        <p:spPr>
          <a:xfrm>
            <a:off x="2733379" y="1821015"/>
            <a:ext cx="423998" cy="80761"/>
          </a:xfrm>
          <a:custGeom>
            <a:avLst/>
            <a:gdLst/>
            <a:ahLst/>
            <a:cxnLst/>
            <a:rect l="l" t="t" r="r" b="b"/>
            <a:pathLst>
              <a:path w="360044" h="68580">
                <a:moveTo>
                  <a:pt x="359994" y="0"/>
                </a:moveTo>
                <a:lnTo>
                  <a:pt x="0" y="0"/>
                </a:lnTo>
                <a:lnTo>
                  <a:pt x="0" y="68211"/>
                </a:lnTo>
                <a:lnTo>
                  <a:pt x="359994" y="68211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5671B7E-3FAF-199B-6E5A-DC6572FA0C74}"/>
              </a:ext>
            </a:extLst>
          </p:cNvPr>
          <p:cNvSpPr/>
          <p:nvPr/>
        </p:nvSpPr>
        <p:spPr>
          <a:xfrm>
            <a:off x="2267042" y="2463682"/>
            <a:ext cx="423998" cy="539156"/>
          </a:xfrm>
          <a:custGeom>
            <a:avLst/>
            <a:gdLst/>
            <a:ahLst/>
            <a:cxnLst/>
            <a:rect l="l" t="t" r="r" b="b"/>
            <a:pathLst>
              <a:path w="360044" h="457835">
                <a:moveTo>
                  <a:pt x="359994" y="0"/>
                </a:moveTo>
                <a:lnTo>
                  <a:pt x="0" y="0"/>
                </a:lnTo>
                <a:lnTo>
                  <a:pt x="0" y="457720"/>
                </a:lnTo>
                <a:lnTo>
                  <a:pt x="359994" y="457720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B23F26E-C05A-3C87-8EFC-15FE0DD49DF4}"/>
              </a:ext>
            </a:extLst>
          </p:cNvPr>
          <p:cNvSpPr/>
          <p:nvPr/>
        </p:nvSpPr>
        <p:spPr>
          <a:xfrm>
            <a:off x="2267042" y="2409258"/>
            <a:ext cx="423998" cy="54589"/>
          </a:xfrm>
          <a:custGeom>
            <a:avLst/>
            <a:gdLst/>
            <a:ahLst/>
            <a:cxnLst/>
            <a:rect l="l" t="t" r="r" b="b"/>
            <a:pathLst>
              <a:path w="360044" h="46355">
                <a:moveTo>
                  <a:pt x="359994" y="0"/>
                </a:moveTo>
                <a:lnTo>
                  <a:pt x="0" y="0"/>
                </a:lnTo>
                <a:lnTo>
                  <a:pt x="0" y="46215"/>
                </a:lnTo>
                <a:lnTo>
                  <a:pt x="359994" y="46215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76E938B-AD4C-4159-2B12-242BCD31F908}"/>
              </a:ext>
            </a:extLst>
          </p:cNvPr>
          <p:cNvSpPr/>
          <p:nvPr/>
        </p:nvSpPr>
        <p:spPr>
          <a:xfrm>
            <a:off x="3750855" y="2178624"/>
            <a:ext cx="423998" cy="824814"/>
          </a:xfrm>
          <a:custGeom>
            <a:avLst/>
            <a:gdLst/>
            <a:ahLst/>
            <a:cxnLst/>
            <a:rect l="l" t="t" r="r" b="b"/>
            <a:pathLst>
              <a:path w="360045" h="700405">
                <a:moveTo>
                  <a:pt x="359994" y="0"/>
                </a:moveTo>
                <a:lnTo>
                  <a:pt x="0" y="0"/>
                </a:lnTo>
                <a:lnTo>
                  <a:pt x="0" y="699782"/>
                </a:lnTo>
                <a:lnTo>
                  <a:pt x="359994" y="699782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4CC1AE2-98EF-1366-CA6C-ABA6CE1A9878}"/>
              </a:ext>
            </a:extLst>
          </p:cNvPr>
          <p:cNvSpPr/>
          <p:nvPr/>
        </p:nvSpPr>
        <p:spPr>
          <a:xfrm>
            <a:off x="3750855" y="2073664"/>
            <a:ext cx="423998" cy="105439"/>
          </a:xfrm>
          <a:custGeom>
            <a:avLst/>
            <a:gdLst/>
            <a:ahLst/>
            <a:cxnLst/>
            <a:rect l="l" t="t" r="r" b="b"/>
            <a:pathLst>
              <a:path w="360045" h="89535">
                <a:moveTo>
                  <a:pt x="359994" y="0"/>
                </a:moveTo>
                <a:lnTo>
                  <a:pt x="0" y="0"/>
                </a:lnTo>
                <a:lnTo>
                  <a:pt x="0" y="89128"/>
                </a:lnTo>
                <a:lnTo>
                  <a:pt x="359994" y="89128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103D58C-B00F-3149-811E-6C04ECFB3B23}"/>
              </a:ext>
            </a:extLst>
          </p:cNvPr>
          <p:cNvSpPr txBox="1"/>
          <p:nvPr/>
        </p:nvSpPr>
        <p:spPr>
          <a:xfrm>
            <a:off x="3785712" y="3018429"/>
            <a:ext cx="354453" cy="3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14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2x</a:t>
            </a:r>
            <a:r>
              <a:rPr sz="800" spc="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tgl.</a:t>
            </a:r>
            <a:endParaRPr sz="800">
              <a:cs typeface="Frutiger LT Std 45 Light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66B84F02-EB48-50DA-4940-9887187C7157}"/>
              </a:ext>
            </a:extLst>
          </p:cNvPr>
          <p:cNvSpPr/>
          <p:nvPr/>
        </p:nvSpPr>
        <p:spPr>
          <a:xfrm>
            <a:off x="3284517" y="2546611"/>
            <a:ext cx="423998" cy="456153"/>
          </a:xfrm>
          <a:custGeom>
            <a:avLst/>
            <a:gdLst/>
            <a:ahLst/>
            <a:cxnLst/>
            <a:rect l="l" t="t" r="r" b="b"/>
            <a:pathLst>
              <a:path w="360044" h="387350">
                <a:moveTo>
                  <a:pt x="359994" y="0"/>
                </a:moveTo>
                <a:lnTo>
                  <a:pt x="0" y="0"/>
                </a:lnTo>
                <a:lnTo>
                  <a:pt x="0" y="387299"/>
                </a:lnTo>
                <a:lnTo>
                  <a:pt x="359994" y="387299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3A5C73C-3FB3-976C-4C57-7E029CA8C95B}"/>
              </a:ext>
            </a:extLst>
          </p:cNvPr>
          <p:cNvSpPr/>
          <p:nvPr/>
        </p:nvSpPr>
        <p:spPr>
          <a:xfrm>
            <a:off x="3284517" y="2344484"/>
            <a:ext cx="423998" cy="202651"/>
          </a:xfrm>
          <a:custGeom>
            <a:avLst/>
            <a:gdLst/>
            <a:ahLst/>
            <a:cxnLst/>
            <a:rect l="l" t="t" r="r" b="b"/>
            <a:pathLst>
              <a:path w="360044" h="172085">
                <a:moveTo>
                  <a:pt x="359994" y="0"/>
                </a:moveTo>
                <a:lnTo>
                  <a:pt x="0" y="0"/>
                </a:lnTo>
                <a:lnTo>
                  <a:pt x="0" y="171640"/>
                </a:lnTo>
                <a:lnTo>
                  <a:pt x="359994" y="171640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E84C24FC-BFA7-7661-BE8D-29089F960FA0}"/>
              </a:ext>
            </a:extLst>
          </p:cNvPr>
          <p:cNvSpPr txBox="1"/>
          <p:nvPr/>
        </p:nvSpPr>
        <p:spPr>
          <a:xfrm>
            <a:off x="3322920" y="3018429"/>
            <a:ext cx="347723" cy="3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C4D4F"/>
                </a:solidFill>
                <a:cs typeface="Frutiger LT Std 45 Light"/>
              </a:rPr>
              <a:t>20</a:t>
            </a:r>
            <a:r>
              <a:rPr sz="800" spc="-114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1x</a:t>
            </a:r>
            <a:r>
              <a:rPr sz="800" spc="-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tgl.</a:t>
            </a:r>
            <a:endParaRPr sz="800">
              <a:cs typeface="Frutiger LT Std 45 Light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B95B8932-F8E7-D312-374B-F8AEB0966DC2}"/>
              </a:ext>
            </a:extLst>
          </p:cNvPr>
          <p:cNvSpPr txBox="1"/>
          <p:nvPr/>
        </p:nvSpPr>
        <p:spPr>
          <a:xfrm>
            <a:off x="3817420" y="1873411"/>
            <a:ext cx="583277" cy="305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45 Light"/>
              </a:rPr>
              <a:t>Enoxaparin</a:t>
            </a:r>
            <a:endParaRPr sz="800">
              <a:cs typeface="Frutiger LT Std 45 Ligh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4D32792-32CA-9FB7-9008-9C7B8320F3B5}"/>
              </a:ext>
            </a:extLst>
          </p:cNvPr>
          <p:cNvSpPr txBox="1"/>
          <p:nvPr/>
        </p:nvSpPr>
        <p:spPr>
          <a:xfrm>
            <a:off x="2129804" y="3018429"/>
            <a:ext cx="1022979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30480" indent="1905" algn="ctr">
              <a:lnSpc>
                <a:spcPct val="100000"/>
              </a:lnSpc>
              <a:spcBef>
                <a:spcPts val="100"/>
              </a:spcBef>
              <a:tabLst>
                <a:tab pos="570230" algn="l"/>
              </a:tabLst>
            </a:pPr>
            <a:r>
              <a:rPr sz="800" spc="-3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14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675" spc="750" baseline="43209" dirty="0">
              <a:solidFill>
                <a:srgbClr val="58595B"/>
              </a:solidFill>
              <a:cs typeface="Frutiger LT Std 45 Light"/>
            </a:endParaRPr>
          </a:p>
          <a:p>
            <a:pPr marL="161290" marR="30480" indent="1905" algn="ctr">
              <a:lnSpc>
                <a:spcPct val="100000"/>
              </a:lnSpc>
              <a:spcBef>
                <a:spcPts val="100"/>
              </a:spcBef>
              <a:tabLst>
                <a:tab pos="570230" algn="l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245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2x</a:t>
            </a:r>
            <a:r>
              <a:rPr sz="800" spc="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tgl.</a:t>
            </a:r>
            <a:endParaRPr sz="800" dirty="0">
              <a:cs typeface="Frutiger LT Std 45 Light"/>
            </a:endParaRPr>
          </a:p>
          <a:p>
            <a:pPr marL="38100" algn="ctr">
              <a:lnSpc>
                <a:spcPct val="100000"/>
              </a:lnSpc>
              <a:spcBef>
                <a:spcPts val="400"/>
              </a:spcBef>
            </a:pPr>
            <a:r>
              <a:rPr sz="800" dirty="0" err="1">
                <a:solidFill>
                  <a:srgbClr val="4C4D4F"/>
                </a:solidFill>
                <a:cs typeface="Frutiger LT Std 45 Light"/>
              </a:rPr>
              <a:t>Dosis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Rivaroxaban</a:t>
            </a:r>
            <a:endParaRPr sz="800" dirty="0">
              <a:cs typeface="Frutiger LT Std 45 Light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2EA19124-AA76-2703-265C-A1262042F915}"/>
              </a:ext>
            </a:extLst>
          </p:cNvPr>
          <p:cNvGrpSpPr/>
          <p:nvPr/>
        </p:nvGrpSpPr>
        <p:grpSpPr>
          <a:xfrm>
            <a:off x="1037613" y="1553010"/>
            <a:ext cx="3349497" cy="1201491"/>
            <a:chOff x="864006" y="1756595"/>
            <a:chExt cx="2844283" cy="1020267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0A42813-6DD2-F873-7BEC-5E044920ECB1}"/>
                </a:ext>
              </a:extLst>
            </p:cNvPr>
            <p:cNvSpPr/>
            <p:nvPr/>
          </p:nvSpPr>
          <p:spPr>
            <a:xfrm>
              <a:off x="905399" y="2163393"/>
              <a:ext cx="2802890" cy="0"/>
            </a:xfrm>
            <a:custGeom>
              <a:avLst/>
              <a:gdLst/>
              <a:ahLst/>
              <a:cxnLst/>
              <a:rect l="l" t="t" r="r" b="b"/>
              <a:pathLst>
                <a:path w="2802890">
                  <a:moveTo>
                    <a:pt x="0" y="0"/>
                  </a:moveTo>
                  <a:lnTo>
                    <a:pt x="2802597" y="0"/>
                  </a:lnTo>
                </a:path>
              </a:pathLst>
            </a:custGeom>
            <a:ln w="3175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283FBA38-D21C-06E5-5024-01DC384F5DC7}"/>
                </a:ext>
              </a:extLst>
            </p:cNvPr>
            <p:cNvSpPr/>
            <p:nvPr/>
          </p:nvSpPr>
          <p:spPr>
            <a:xfrm>
              <a:off x="864006" y="175659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C977A557-E61B-436C-B4BA-24B17DAA4F19}"/>
                </a:ext>
              </a:extLst>
            </p:cNvPr>
            <p:cNvSpPr/>
            <p:nvPr/>
          </p:nvSpPr>
          <p:spPr>
            <a:xfrm>
              <a:off x="864006" y="236875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0E30C29B-539A-6790-0796-4D1753F74C94}"/>
                </a:ext>
              </a:extLst>
            </p:cNvPr>
            <p:cNvSpPr/>
            <p:nvPr/>
          </p:nvSpPr>
          <p:spPr>
            <a:xfrm>
              <a:off x="864006" y="1960649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C4DDFD3-A953-119B-75C7-9A7A2AFA950F}"/>
                </a:ext>
              </a:extLst>
            </p:cNvPr>
            <p:cNvSpPr/>
            <p:nvPr/>
          </p:nvSpPr>
          <p:spPr>
            <a:xfrm>
              <a:off x="864006" y="216470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5D9DB731-16B8-28CA-5B38-080EA1D00424}"/>
                </a:ext>
              </a:extLst>
            </p:cNvPr>
            <p:cNvSpPr/>
            <p:nvPr/>
          </p:nvSpPr>
          <p:spPr>
            <a:xfrm>
              <a:off x="864006" y="257280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C7B44226-7A10-4603-99A2-9B6BED8EAF61}"/>
                </a:ext>
              </a:extLst>
            </p:cNvPr>
            <p:cNvSpPr/>
            <p:nvPr/>
          </p:nvSpPr>
          <p:spPr>
            <a:xfrm>
              <a:off x="864006" y="27768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30E034DC-63A7-80F4-A3ED-2EDB0983B074}"/>
              </a:ext>
            </a:extLst>
          </p:cNvPr>
          <p:cNvSpPr txBox="1"/>
          <p:nvPr/>
        </p:nvSpPr>
        <p:spPr>
          <a:xfrm>
            <a:off x="1357618" y="1506730"/>
            <a:ext cx="1030457" cy="305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Schwere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Blutungen</a:t>
            </a:r>
            <a:endParaRPr sz="800" dirty="0">
              <a:cs typeface="Frutiger LT Std 45 Light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4286F193-3ED2-CA5B-F520-62860FC55B75}"/>
              </a:ext>
            </a:extLst>
          </p:cNvPr>
          <p:cNvSpPr/>
          <p:nvPr/>
        </p:nvSpPr>
        <p:spPr>
          <a:xfrm>
            <a:off x="5369905" y="1530657"/>
            <a:ext cx="89735" cy="897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C4C3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A6502188-0DC0-79B6-95C4-115638E44A5D}"/>
              </a:ext>
            </a:extLst>
          </p:cNvPr>
          <p:cNvSpPr txBox="1"/>
          <p:nvPr/>
        </p:nvSpPr>
        <p:spPr>
          <a:xfrm>
            <a:off x="5480336" y="1506730"/>
            <a:ext cx="1633924" cy="305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Schwere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und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leichte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Blutungen</a:t>
            </a:r>
            <a:endParaRPr sz="800">
              <a:cs typeface="Frutiger LT Std 45 Light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FD038211-B253-62E6-51FE-E60CA31A531B}"/>
              </a:ext>
            </a:extLst>
          </p:cNvPr>
          <p:cNvSpPr txBox="1"/>
          <p:nvPr/>
        </p:nvSpPr>
        <p:spPr>
          <a:xfrm>
            <a:off x="2547366" y="1506730"/>
            <a:ext cx="1864992" cy="305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VTE</a:t>
            </a:r>
            <a:r>
              <a:rPr sz="800" spc="3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+</a:t>
            </a:r>
            <a:r>
              <a:rPr sz="800" spc="3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Gesamtmortalität</a:t>
            </a:r>
            <a:r>
              <a:rPr sz="800" spc="46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n=2’825*</a:t>
            </a:r>
            <a:endParaRPr sz="800">
              <a:cs typeface="Frutiger LT Std 45 Light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64A5D9CE-B014-11FF-27FE-96BA1820D845}"/>
              </a:ext>
            </a:extLst>
          </p:cNvPr>
          <p:cNvSpPr txBox="1"/>
          <p:nvPr/>
        </p:nvSpPr>
        <p:spPr>
          <a:xfrm>
            <a:off x="7571878" y="1506730"/>
            <a:ext cx="579538" cy="16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C4D4F"/>
                </a:solidFill>
                <a:cs typeface="Frutiger LT Std 45 Light"/>
              </a:rPr>
              <a:t>n=1’146**</a:t>
            </a:r>
            <a:endParaRPr sz="800">
              <a:cs typeface="Frutiger LT Std 45 Light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DA67FC98-4610-1D6B-0FF1-C2D34562ADB9}"/>
              </a:ext>
            </a:extLst>
          </p:cNvPr>
          <p:cNvSpPr/>
          <p:nvPr/>
        </p:nvSpPr>
        <p:spPr>
          <a:xfrm>
            <a:off x="1037605" y="3005855"/>
            <a:ext cx="3349358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54">
            <a:extLst>
              <a:ext uri="{FF2B5EF4-FFF2-40B4-BE49-F238E27FC236}">
                <a16:creationId xmlns:a16="http://schemas.microsoft.com/office/drawing/2014/main" id="{31A6EB1D-3D86-35A9-396E-EA812A2EB3D5}"/>
              </a:ext>
            </a:extLst>
          </p:cNvPr>
          <p:cNvSpPr/>
          <p:nvPr/>
        </p:nvSpPr>
        <p:spPr>
          <a:xfrm>
            <a:off x="1081637" y="1562654"/>
            <a:ext cx="0" cy="1446228"/>
          </a:xfrm>
          <a:custGeom>
            <a:avLst/>
            <a:gdLst/>
            <a:ahLst/>
            <a:cxnLst/>
            <a:rect l="l" t="t" r="r" b="b"/>
            <a:pathLst>
              <a:path h="1228089">
                <a:moveTo>
                  <a:pt x="0" y="1227594"/>
                </a:moveTo>
                <a:lnTo>
                  <a:pt x="0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55">
            <a:extLst>
              <a:ext uri="{FF2B5EF4-FFF2-40B4-BE49-F238E27FC236}">
                <a16:creationId xmlns:a16="http://schemas.microsoft.com/office/drawing/2014/main" id="{FC16F609-892E-BE7D-85E8-FDD9A4DA9222}"/>
              </a:ext>
            </a:extLst>
          </p:cNvPr>
          <p:cNvSpPr/>
          <p:nvPr/>
        </p:nvSpPr>
        <p:spPr>
          <a:xfrm>
            <a:off x="5239010" y="1562654"/>
            <a:ext cx="0" cy="1446228"/>
          </a:xfrm>
          <a:custGeom>
            <a:avLst/>
            <a:gdLst/>
            <a:ahLst/>
            <a:cxnLst/>
            <a:rect l="l" t="t" r="r" b="b"/>
            <a:pathLst>
              <a:path h="1228089">
                <a:moveTo>
                  <a:pt x="0" y="1227594"/>
                </a:moveTo>
                <a:lnTo>
                  <a:pt x="0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56">
            <a:extLst>
              <a:ext uri="{FF2B5EF4-FFF2-40B4-BE49-F238E27FC236}">
                <a16:creationId xmlns:a16="http://schemas.microsoft.com/office/drawing/2014/main" id="{CBEFAD2E-0DA1-DE78-0AAD-A371AE86CA84}"/>
              </a:ext>
            </a:extLst>
          </p:cNvPr>
          <p:cNvSpPr txBox="1"/>
          <p:nvPr/>
        </p:nvSpPr>
        <p:spPr>
          <a:xfrm>
            <a:off x="4977292" y="1413713"/>
            <a:ext cx="166757" cy="15942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sz="800" dirty="0">
              <a:cs typeface="Frutiger LT Std 45 Light"/>
            </a:endParaRPr>
          </a:p>
          <a:p>
            <a:pPr marL="1524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25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sz="800" dirty="0">
              <a:cs typeface="Frutiger LT Std 45 Light"/>
            </a:endParaRPr>
          </a:p>
          <a:p>
            <a:pPr marL="17145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sz="800" dirty="0">
              <a:cs typeface="Frutiger LT Std 45 Light"/>
            </a:endParaRPr>
          </a:p>
          <a:p>
            <a:pPr marL="70485" algn="r">
              <a:lnSpc>
                <a:spcPts val="185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  <a:p>
            <a:pPr marL="70485" algn="r">
              <a:lnSpc>
                <a:spcPts val="185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102" name="object 57">
            <a:extLst>
              <a:ext uri="{FF2B5EF4-FFF2-40B4-BE49-F238E27FC236}">
                <a16:creationId xmlns:a16="http://schemas.microsoft.com/office/drawing/2014/main" id="{6A5CD920-A1C6-946B-A7BA-175694DBE460}"/>
              </a:ext>
            </a:extLst>
          </p:cNvPr>
          <p:cNvSpPr txBox="1"/>
          <p:nvPr/>
        </p:nvSpPr>
        <p:spPr>
          <a:xfrm>
            <a:off x="840421" y="1479575"/>
            <a:ext cx="166757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270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25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905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905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7145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7145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70485" algn="r">
              <a:lnSpc>
                <a:spcPct val="10000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lang="de-CH" sz="800" spc="-50" dirty="0">
              <a:solidFill>
                <a:srgbClr val="4C4D4F"/>
              </a:solidFill>
              <a:cs typeface="Frutiger LT Std 45 Light"/>
            </a:endParaRPr>
          </a:p>
          <a:p>
            <a:pPr marL="70485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70485" algn="r">
              <a:lnSpc>
                <a:spcPct val="10000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103" name="object 58">
            <a:extLst>
              <a:ext uri="{FF2B5EF4-FFF2-40B4-BE49-F238E27FC236}">
                <a16:creationId xmlns:a16="http://schemas.microsoft.com/office/drawing/2014/main" id="{0E96776F-3A8F-01B0-B542-DDB19A0CA135}"/>
              </a:ext>
            </a:extLst>
          </p:cNvPr>
          <p:cNvSpPr txBox="1"/>
          <p:nvPr/>
        </p:nvSpPr>
        <p:spPr>
          <a:xfrm>
            <a:off x="6022325" y="3018466"/>
            <a:ext cx="1323534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31763" algn="ctr"/>
                <a:tab pos="619125" algn="ctr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60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spc="204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lang="de-CH" sz="800" spc="204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30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</a:t>
            </a:r>
            <a:endParaRPr lang="de-CH" sz="800" dirty="0">
              <a:solidFill>
                <a:srgbClr val="4C4D4F"/>
              </a:solidFill>
              <a:cs typeface="Frutiger LT Std 45 Light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31763" algn="ctr"/>
                <a:tab pos="619125" algn="ctr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250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lang="de-CH" sz="800" spc="250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2x</a:t>
            </a:r>
            <a:r>
              <a:rPr sz="800" spc="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tgl.</a:t>
            </a:r>
            <a:endParaRPr sz="800" dirty="0">
              <a:cs typeface="Frutiger LT Std 45 Light"/>
            </a:endParaRPr>
          </a:p>
          <a:p>
            <a:pPr marL="12700" algn="ctr">
              <a:lnSpc>
                <a:spcPct val="100000"/>
              </a:lnSpc>
              <a:spcBef>
                <a:spcPts val="400"/>
              </a:spcBef>
              <a:tabLst>
                <a:tab pos="131763" algn="ctr"/>
                <a:tab pos="619125" algn="ctr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Dosis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Edoxaban</a:t>
            </a:r>
            <a:endParaRPr sz="800" dirty="0">
              <a:cs typeface="Frutiger LT Std 45 Light"/>
            </a:endParaRPr>
          </a:p>
        </p:txBody>
      </p:sp>
      <p:sp>
        <p:nvSpPr>
          <p:cNvPr id="104" name="object 59">
            <a:extLst>
              <a:ext uri="{FF2B5EF4-FFF2-40B4-BE49-F238E27FC236}">
                <a16:creationId xmlns:a16="http://schemas.microsoft.com/office/drawing/2014/main" id="{44995CF6-2514-19FC-74C2-E0837DE68078}"/>
              </a:ext>
            </a:extLst>
          </p:cNvPr>
          <p:cNvSpPr txBox="1"/>
          <p:nvPr/>
        </p:nvSpPr>
        <p:spPr>
          <a:xfrm>
            <a:off x="7926908" y="2566639"/>
            <a:ext cx="252752" cy="16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VKA</a:t>
            </a:r>
            <a:endParaRPr sz="800">
              <a:cs typeface="Frutiger LT Std 45 Light"/>
            </a:endParaRPr>
          </a:p>
        </p:txBody>
      </p:sp>
      <p:sp>
        <p:nvSpPr>
          <p:cNvPr id="106" name="object 61">
            <a:extLst>
              <a:ext uri="{FF2B5EF4-FFF2-40B4-BE49-F238E27FC236}">
                <a16:creationId xmlns:a16="http://schemas.microsoft.com/office/drawing/2014/main" id="{337FD97C-C813-350D-5B90-0C5B7CF169C8}"/>
              </a:ext>
            </a:extLst>
          </p:cNvPr>
          <p:cNvSpPr/>
          <p:nvPr/>
        </p:nvSpPr>
        <p:spPr>
          <a:xfrm>
            <a:off x="6215189" y="2378284"/>
            <a:ext cx="890620" cy="629640"/>
          </a:xfrm>
          <a:custGeom>
            <a:avLst/>
            <a:gdLst/>
            <a:ahLst/>
            <a:cxnLst/>
            <a:rect l="l" t="t" r="r" b="b"/>
            <a:pathLst>
              <a:path w="756285" h="534669">
                <a:moveTo>
                  <a:pt x="359994" y="199796"/>
                </a:moveTo>
                <a:lnTo>
                  <a:pt x="0" y="199796"/>
                </a:lnTo>
                <a:lnTo>
                  <a:pt x="0" y="532269"/>
                </a:lnTo>
                <a:lnTo>
                  <a:pt x="359994" y="532269"/>
                </a:lnTo>
                <a:lnTo>
                  <a:pt x="359994" y="199796"/>
                </a:lnTo>
                <a:close/>
              </a:path>
              <a:path w="756285" h="534669">
                <a:moveTo>
                  <a:pt x="755992" y="0"/>
                </a:moveTo>
                <a:lnTo>
                  <a:pt x="395998" y="0"/>
                </a:lnTo>
                <a:lnTo>
                  <a:pt x="395998" y="534670"/>
                </a:lnTo>
                <a:lnTo>
                  <a:pt x="755992" y="534670"/>
                </a:lnTo>
                <a:lnTo>
                  <a:pt x="755992" y="0"/>
                </a:lnTo>
                <a:close/>
              </a:path>
            </a:pathLst>
          </a:custGeom>
          <a:solidFill>
            <a:srgbClr val="C4C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62">
            <a:extLst>
              <a:ext uri="{FF2B5EF4-FFF2-40B4-BE49-F238E27FC236}">
                <a16:creationId xmlns:a16="http://schemas.microsoft.com/office/drawing/2014/main" id="{75018A51-A4C2-A5D4-5196-E1C986CC17FB}"/>
              </a:ext>
            </a:extLst>
          </p:cNvPr>
          <p:cNvSpPr/>
          <p:nvPr/>
        </p:nvSpPr>
        <p:spPr>
          <a:xfrm>
            <a:off x="5202717" y="2583421"/>
            <a:ext cx="2962750" cy="0"/>
          </a:xfrm>
          <a:custGeom>
            <a:avLst/>
            <a:gdLst/>
            <a:ahLst/>
            <a:cxnLst/>
            <a:rect l="l" t="t" r="r" b="b"/>
            <a:pathLst>
              <a:path w="2515870">
                <a:moveTo>
                  <a:pt x="0" y="0"/>
                </a:moveTo>
                <a:lnTo>
                  <a:pt x="2515755" y="0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63">
            <a:extLst>
              <a:ext uri="{FF2B5EF4-FFF2-40B4-BE49-F238E27FC236}">
                <a16:creationId xmlns:a16="http://schemas.microsoft.com/office/drawing/2014/main" id="{F075BE41-6AFB-A449-1A8D-CAEC474A0BDB}"/>
              </a:ext>
            </a:extLst>
          </p:cNvPr>
          <p:cNvSpPr/>
          <p:nvPr/>
        </p:nvSpPr>
        <p:spPr>
          <a:xfrm>
            <a:off x="5155327" y="3005855"/>
            <a:ext cx="3010608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64">
            <a:extLst>
              <a:ext uri="{FF2B5EF4-FFF2-40B4-BE49-F238E27FC236}">
                <a16:creationId xmlns:a16="http://schemas.microsoft.com/office/drawing/2014/main" id="{77746D5F-4BEA-DAC9-95B6-91749CA5A945}"/>
              </a:ext>
            </a:extLst>
          </p:cNvPr>
          <p:cNvSpPr/>
          <p:nvPr/>
        </p:nvSpPr>
        <p:spPr>
          <a:xfrm>
            <a:off x="621835" y="3930424"/>
            <a:ext cx="8281175" cy="847996"/>
          </a:xfrm>
          <a:custGeom>
            <a:avLst/>
            <a:gdLst/>
            <a:ahLst/>
            <a:cxnLst/>
            <a:rect l="l" t="t" r="r" b="b"/>
            <a:pathLst>
              <a:path w="6480175" h="720089">
                <a:moveTo>
                  <a:pt x="6371996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612000"/>
                </a:lnTo>
                <a:lnTo>
                  <a:pt x="8486" y="654041"/>
                </a:lnTo>
                <a:lnTo>
                  <a:pt x="31630" y="688370"/>
                </a:lnTo>
                <a:lnTo>
                  <a:pt x="65960" y="711514"/>
                </a:lnTo>
                <a:lnTo>
                  <a:pt x="108000" y="720001"/>
                </a:lnTo>
                <a:lnTo>
                  <a:pt x="6371996" y="720001"/>
                </a:lnTo>
                <a:lnTo>
                  <a:pt x="6414037" y="711514"/>
                </a:lnTo>
                <a:lnTo>
                  <a:pt x="6448366" y="688370"/>
                </a:lnTo>
                <a:lnTo>
                  <a:pt x="6471510" y="654041"/>
                </a:lnTo>
                <a:lnTo>
                  <a:pt x="6479997" y="612000"/>
                </a:lnTo>
                <a:lnTo>
                  <a:pt x="6479997" y="108000"/>
                </a:lnTo>
                <a:lnTo>
                  <a:pt x="6471510" y="65960"/>
                </a:lnTo>
                <a:lnTo>
                  <a:pt x="6448366" y="31630"/>
                </a:lnTo>
                <a:lnTo>
                  <a:pt x="6414037" y="8486"/>
                </a:lnTo>
                <a:lnTo>
                  <a:pt x="637199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65">
            <a:extLst>
              <a:ext uri="{FF2B5EF4-FFF2-40B4-BE49-F238E27FC236}">
                <a16:creationId xmlns:a16="http://schemas.microsoft.com/office/drawing/2014/main" id="{E79F8C80-54A5-F653-EFF1-D96A747FDA34}"/>
              </a:ext>
            </a:extLst>
          </p:cNvPr>
          <p:cNvSpPr txBox="1"/>
          <p:nvPr/>
        </p:nvSpPr>
        <p:spPr>
          <a:xfrm>
            <a:off x="691785" y="3952087"/>
            <a:ext cx="8182609" cy="80579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36525" indent="-134938">
              <a:lnSpc>
                <a:spcPts val="1400"/>
              </a:lnSpc>
              <a:spcBef>
                <a:spcPts val="60"/>
              </a:spcBef>
              <a:buChar char="•"/>
              <a:tabLst>
                <a:tab pos="114300" algn="l"/>
              </a:tabLst>
            </a:pPr>
            <a:r>
              <a:rPr sz="1100" b="1" dirty="0">
                <a:solidFill>
                  <a:srgbClr val="FFFFFF"/>
                </a:solidFill>
                <a:cs typeface="Frutiger LT Std 65 Bold"/>
              </a:rPr>
              <a:t>Die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Phase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II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Daten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von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Xarelto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und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Edoxaban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sprechen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für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eine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1x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tägliche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Therapie</a:t>
            </a:r>
            <a:r>
              <a:rPr sz="1100" b="1" spc="-30" baseline="43209" dirty="0">
                <a:solidFill>
                  <a:srgbClr val="FFFFFF"/>
                </a:solidFill>
                <a:cs typeface="Frutiger LT Std 65 Bold"/>
              </a:rPr>
              <a:t>1-</a:t>
            </a:r>
            <a:r>
              <a:rPr sz="1100" b="1" spc="-75" baseline="43209" dirty="0">
                <a:solidFill>
                  <a:srgbClr val="FFFFFF"/>
                </a:solidFill>
                <a:cs typeface="Frutiger LT Std 65 Bold"/>
              </a:rPr>
              <a:t>3</a:t>
            </a:r>
            <a:endParaRPr sz="1100" baseline="43209" dirty="0">
              <a:cs typeface="Frutiger LT Std 65 Bold"/>
            </a:endParaRPr>
          </a:p>
          <a:p>
            <a:pPr marL="136525" indent="-134938">
              <a:lnSpc>
                <a:spcPts val="1400"/>
              </a:lnSpc>
              <a:spcBef>
                <a:spcPts val="60"/>
              </a:spcBef>
              <a:buChar char="•"/>
              <a:tabLst>
                <a:tab pos="114300" algn="l"/>
              </a:tabLst>
            </a:pP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Patienten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bevorzugen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die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Bequemlichkeit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einer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1x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täglichen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gegenüber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einer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2x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täglichen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Dosierung</a:t>
            </a:r>
            <a:r>
              <a:rPr sz="1100" b="1" spc="-15" baseline="43209" dirty="0">
                <a:solidFill>
                  <a:srgbClr val="FFFFFF"/>
                </a:solidFill>
                <a:cs typeface="Frutiger LT Std 65 Bold"/>
              </a:rPr>
              <a:t>4</a:t>
            </a:r>
            <a:endParaRPr sz="1100" baseline="43209" dirty="0">
              <a:cs typeface="Frutiger LT Std 65 Bold"/>
            </a:endParaRPr>
          </a:p>
          <a:p>
            <a:pPr marL="136525" marR="30480" indent="-134938">
              <a:lnSpc>
                <a:spcPts val="1400"/>
              </a:lnSpc>
              <a:spcBef>
                <a:spcPts val="60"/>
              </a:spcBef>
              <a:buChar char="•"/>
              <a:tabLst>
                <a:tab pos="114300" algn="l"/>
              </a:tabLst>
            </a:pPr>
            <a:r>
              <a:rPr sz="1100" b="1" dirty="0">
                <a:solidFill>
                  <a:srgbClr val="FFFFFF"/>
                </a:solidFill>
                <a:cs typeface="Frutiger LT Std 65 Bold"/>
              </a:rPr>
              <a:t>Bei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einer 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1x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täglichen Dosierung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wird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eine verbesserte Adhärenz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erwartet,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was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mit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besseren </a:t>
            </a:r>
            <a:r>
              <a:rPr sz="1100" b="1" spc="-10" dirty="0" err="1">
                <a:solidFill>
                  <a:srgbClr val="FFFFFF"/>
                </a:solidFill>
                <a:cs typeface="Frutiger LT Std 65 Bold"/>
              </a:rPr>
              <a:t>Behandlungsergebnissen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br>
              <a:rPr lang="de-CH" sz="1100" b="1" spc="-15" dirty="0">
                <a:solidFill>
                  <a:srgbClr val="FFFFFF"/>
                </a:solidFill>
                <a:cs typeface="Frutiger LT Std 65 Bold"/>
              </a:rPr>
            </a:b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für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 den</a:t>
            </a:r>
            <a:r>
              <a:rPr sz="1100" b="1" spc="-4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Patienten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einhergeht</a:t>
            </a:r>
            <a:r>
              <a:rPr sz="1100" b="1" spc="-15" baseline="43209" dirty="0">
                <a:solidFill>
                  <a:srgbClr val="FFFFFF"/>
                </a:solidFill>
                <a:cs typeface="Frutiger LT Std 65 Bold"/>
              </a:rPr>
              <a:t>4</a:t>
            </a:r>
            <a:endParaRPr sz="1100" baseline="43209" dirty="0">
              <a:cs typeface="Frutiger LT Std 65 Bold"/>
            </a:endParaRPr>
          </a:p>
        </p:txBody>
      </p:sp>
      <p:sp>
        <p:nvSpPr>
          <p:cNvPr id="114" name="object 32">
            <a:extLst>
              <a:ext uri="{FF2B5EF4-FFF2-40B4-BE49-F238E27FC236}">
                <a16:creationId xmlns:a16="http://schemas.microsoft.com/office/drawing/2014/main" id="{45687515-92E9-06CD-C57C-F335638EA679}"/>
              </a:ext>
            </a:extLst>
          </p:cNvPr>
          <p:cNvSpPr/>
          <p:nvPr/>
        </p:nvSpPr>
        <p:spPr>
          <a:xfrm>
            <a:off x="5191565" y="2045075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33">
            <a:extLst>
              <a:ext uri="{FF2B5EF4-FFF2-40B4-BE49-F238E27FC236}">
                <a16:creationId xmlns:a16="http://schemas.microsoft.com/office/drawing/2014/main" id="{AE913214-9DC8-E092-9293-DE232570CFC7}"/>
              </a:ext>
            </a:extLst>
          </p:cNvPr>
          <p:cNvSpPr/>
          <p:nvPr/>
        </p:nvSpPr>
        <p:spPr>
          <a:xfrm>
            <a:off x="5191565" y="1564067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35">
            <a:extLst>
              <a:ext uri="{FF2B5EF4-FFF2-40B4-BE49-F238E27FC236}">
                <a16:creationId xmlns:a16="http://schemas.microsoft.com/office/drawing/2014/main" id="{8361E101-D0DF-EBC9-D8F0-42F5A989D749}"/>
              </a:ext>
            </a:extLst>
          </p:cNvPr>
          <p:cNvSpPr/>
          <p:nvPr/>
        </p:nvSpPr>
        <p:spPr>
          <a:xfrm>
            <a:off x="5191565" y="2525527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36">
            <a:extLst>
              <a:ext uri="{FF2B5EF4-FFF2-40B4-BE49-F238E27FC236}">
                <a16:creationId xmlns:a16="http://schemas.microsoft.com/office/drawing/2014/main" id="{9C1954FD-038C-DFE7-4FC8-84295439491E}"/>
              </a:ext>
            </a:extLst>
          </p:cNvPr>
          <p:cNvSpPr/>
          <p:nvPr/>
        </p:nvSpPr>
        <p:spPr>
          <a:xfrm>
            <a:off x="5191565" y="2285303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38">
            <a:extLst>
              <a:ext uri="{FF2B5EF4-FFF2-40B4-BE49-F238E27FC236}">
                <a16:creationId xmlns:a16="http://schemas.microsoft.com/office/drawing/2014/main" id="{788BDED0-E4C4-7FD8-8775-574755EA4B6A}"/>
              </a:ext>
            </a:extLst>
          </p:cNvPr>
          <p:cNvSpPr/>
          <p:nvPr/>
        </p:nvSpPr>
        <p:spPr>
          <a:xfrm>
            <a:off x="5191565" y="1804292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2">
            <a:extLst>
              <a:ext uri="{FF2B5EF4-FFF2-40B4-BE49-F238E27FC236}">
                <a16:creationId xmlns:a16="http://schemas.microsoft.com/office/drawing/2014/main" id="{AF1A3B3B-D45A-D844-A1FA-A8BF31F7A633}"/>
              </a:ext>
            </a:extLst>
          </p:cNvPr>
          <p:cNvSpPr/>
          <p:nvPr/>
        </p:nvSpPr>
        <p:spPr>
          <a:xfrm>
            <a:off x="5191565" y="2765755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4">
            <a:extLst>
              <a:ext uri="{FF2B5EF4-FFF2-40B4-BE49-F238E27FC236}">
                <a16:creationId xmlns:a16="http://schemas.microsoft.com/office/drawing/2014/main" id="{B3F8675C-BA17-BEE3-0F2B-F37938FC20F0}"/>
              </a:ext>
            </a:extLst>
          </p:cNvPr>
          <p:cNvSpPr/>
          <p:nvPr/>
        </p:nvSpPr>
        <p:spPr>
          <a:xfrm>
            <a:off x="1249582" y="1523149"/>
            <a:ext cx="89735" cy="897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A7539B56-13E4-7CD5-95AE-CA4DBDDD7DF3}"/>
              </a:ext>
            </a:extLst>
          </p:cNvPr>
          <p:cNvSpPr/>
          <p:nvPr/>
        </p:nvSpPr>
        <p:spPr>
          <a:xfrm>
            <a:off x="2439333" y="1523155"/>
            <a:ext cx="89735" cy="897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20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C4887-4A54-0BB9-19A1-847CF95B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BC262-4358-DF0A-9F99-7C70EF6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3"/>
            <a:ext cx="8281175" cy="615553"/>
          </a:xfrm>
        </p:spPr>
        <p:txBody>
          <a:bodyPr/>
          <a:lstStyle/>
          <a:p>
            <a:r>
              <a:rPr lang="de-CH" dirty="0"/>
              <a:t>NOAK 1x oder 2x </a:t>
            </a:r>
            <a:r>
              <a:rPr lang="de-CH" spc="-10" dirty="0"/>
              <a:t>täglich?</a:t>
            </a:r>
            <a:br>
              <a:rPr lang="de-CH" spc="-10" dirty="0"/>
            </a:br>
            <a:r>
              <a:rPr lang="de-CH" dirty="0"/>
              <a:t>Nicht</a:t>
            </a:r>
            <a:r>
              <a:rPr lang="de-CH" spc="-15" dirty="0"/>
              <a:t> </a:t>
            </a:r>
            <a:r>
              <a:rPr lang="de-CH" dirty="0"/>
              <a:t>Plasmaspiegel,</a:t>
            </a:r>
            <a:r>
              <a:rPr lang="de-CH" spc="-10" dirty="0"/>
              <a:t> </a:t>
            </a:r>
            <a:r>
              <a:rPr lang="de-CH" dirty="0"/>
              <a:t>sondern</a:t>
            </a:r>
            <a:r>
              <a:rPr lang="de-CH" spc="-15" dirty="0"/>
              <a:t> </a:t>
            </a:r>
            <a:r>
              <a:rPr lang="de-CH" dirty="0"/>
              <a:t>die</a:t>
            </a:r>
            <a:r>
              <a:rPr lang="de-CH" spc="-10" dirty="0"/>
              <a:t> </a:t>
            </a:r>
            <a:r>
              <a:rPr lang="de-CH" dirty="0"/>
              <a:t>klinische</a:t>
            </a:r>
            <a:r>
              <a:rPr lang="de-CH" spc="-10" dirty="0"/>
              <a:t> </a:t>
            </a:r>
            <a:r>
              <a:rPr lang="de-CH" dirty="0"/>
              <a:t>Evidenz</a:t>
            </a:r>
            <a:r>
              <a:rPr lang="de-CH" spc="-15" dirty="0"/>
              <a:t> </a:t>
            </a:r>
            <a:r>
              <a:rPr lang="de-CH" dirty="0"/>
              <a:t>ist</a:t>
            </a:r>
            <a:r>
              <a:rPr lang="de-CH" spc="-10" dirty="0"/>
              <a:t> entscheidend</a:t>
            </a:r>
            <a:endParaRPr lang="de-DE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BEB7E3A-1C09-868C-AC0B-5121B150813D}"/>
              </a:ext>
            </a:extLst>
          </p:cNvPr>
          <p:cNvSpPr/>
          <p:nvPr/>
        </p:nvSpPr>
        <p:spPr bwMode="auto">
          <a:xfrm>
            <a:off x="611188" y="988284"/>
            <a:ext cx="8281175" cy="285422"/>
          </a:xfrm>
          <a:prstGeom prst="roundRect">
            <a:avLst/>
          </a:prstGeom>
          <a:solidFill>
            <a:srgbClr val="808285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3854723-DAF3-F045-05E8-95A9EF68E38B}"/>
              </a:ext>
            </a:extLst>
          </p:cNvPr>
          <p:cNvSpPr txBox="1"/>
          <p:nvPr/>
        </p:nvSpPr>
        <p:spPr>
          <a:xfrm>
            <a:off x="686135" y="1057474"/>
            <a:ext cx="8293567" cy="1513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Apixaban Phase-II: Trend zu tieferen Ereignisraten für die Wirksamkeitsendpunkte bei vergleichbaren Blutungsraten bei 2x täglicher Dosierung</a:t>
            </a:r>
            <a:r>
              <a:rPr lang="de-CH" sz="900" b="1" baseline="30000" dirty="0">
                <a:solidFill>
                  <a:srgbClr val="FFFFFF"/>
                </a:solidFill>
                <a:cs typeface="Frutiger LT Std 65 Bold"/>
              </a:rPr>
              <a:t>1,2</a:t>
            </a:r>
          </a:p>
        </p:txBody>
      </p:sp>
      <p:sp>
        <p:nvSpPr>
          <p:cNvPr id="6" name="object 27">
            <a:extLst>
              <a:ext uri="{FF2B5EF4-FFF2-40B4-BE49-F238E27FC236}">
                <a16:creationId xmlns:a16="http://schemas.microsoft.com/office/drawing/2014/main" id="{8F7AB9A1-D0C8-0A0D-8D6B-3E8B31F1176B}"/>
              </a:ext>
            </a:extLst>
          </p:cNvPr>
          <p:cNvSpPr txBox="1"/>
          <p:nvPr/>
        </p:nvSpPr>
        <p:spPr>
          <a:xfrm>
            <a:off x="611188" y="2022087"/>
            <a:ext cx="123111" cy="846213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4C4D4F"/>
                </a:solidFill>
                <a:cs typeface="Frutiger LT Std 45 Light"/>
              </a:rPr>
              <a:t>Ereignisrate </a:t>
            </a:r>
            <a:r>
              <a:rPr sz="800" b="1" spc="-25" dirty="0">
                <a:solidFill>
                  <a:srgbClr val="4C4D4F"/>
                </a:solidFill>
                <a:cs typeface="Frutiger LT Std 45 Light"/>
              </a:rPr>
              <a:t>(%)</a:t>
            </a:r>
            <a:endParaRPr sz="800" b="1" dirty="0">
              <a:cs typeface="Frutiger LT Std 45 Light"/>
            </a:endParaRPr>
          </a:p>
        </p:txBody>
      </p:sp>
      <p:sp>
        <p:nvSpPr>
          <p:cNvPr id="7" name="object 28">
            <a:extLst>
              <a:ext uri="{FF2B5EF4-FFF2-40B4-BE49-F238E27FC236}">
                <a16:creationId xmlns:a16="http://schemas.microsoft.com/office/drawing/2014/main" id="{D5EFB45E-1C63-F15F-ADBE-35E52053CADF}"/>
              </a:ext>
            </a:extLst>
          </p:cNvPr>
          <p:cNvSpPr txBox="1"/>
          <p:nvPr/>
        </p:nvSpPr>
        <p:spPr>
          <a:xfrm>
            <a:off x="4747948" y="2015192"/>
            <a:ext cx="123111" cy="849308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4C4D4F"/>
                </a:solidFill>
                <a:cs typeface="Frutiger LT Std 45 Light"/>
              </a:rPr>
              <a:t>Ereignisrate</a:t>
            </a:r>
            <a:r>
              <a:rPr sz="800" b="1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b="1" spc="-25" dirty="0">
                <a:solidFill>
                  <a:srgbClr val="4C4D4F"/>
                </a:solidFill>
                <a:cs typeface="Frutiger LT Std 45 Light"/>
              </a:rPr>
              <a:t>(%)</a:t>
            </a:r>
            <a:endParaRPr sz="800" b="1" dirty="0">
              <a:cs typeface="Frutiger LT Std 45 Light"/>
            </a:endParaRPr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1719525F-DF78-3AF8-8F9A-674BB0F5265C}"/>
              </a:ext>
            </a:extLst>
          </p:cNvPr>
          <p:cNvSpPr/>
          <p:nvPr/>
        </p:nvSpPr>
        <p:spPr>
          <a:xfrm>
            <a:off x="1003624" y="3195470"/>
            <a:ext cx="3330709" cy="0"/>
          </a:xfrm>
          <a:custGeom>
            <a:avLst/>
            <a:gdLst/>
            <a:ahLst/>
            <a:cxnLst/>
            <a:rect l="l" t="t" r="r" b="b"/>
            <a:pathLst>
              <a:path w="2734310">
                <a:moveTo>
                  <a:pt x="0" y="0"/>
                </a:moveTo>
                <a:lnTo>
                  <a:pt x="27340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02954B94-C9F2-EE0B-97F4-ED089E3DB81D}"/>
              </a:ext>
            </a:extLst>
          </p:cNvPr>
          <p:cNvSpPr/>
          <p:nvPr/>
        </p:nvSpPr>
        <p:spPr>
          <a:xfrm>
            <a:off x="5179808" y="1571602"/>
            <a:ext cx="1178047" cy="93594"/>
          </a:xfrm>
          <a:custGeom>
            <a:avLst/>
            <a:gdLst/>
            <a:ahLst/>
            <a:cxnLst/>
            <a:rect l="l" t="t" r="r" b="b"/>
            <a:pathLst>
              <a:path w="967104" h="76834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  <a:path w="967104" h="76834">
                <a:moveTo>
                  <a:pt x="966520" y="88"/>
                </a:moveTo>
                <a:lnTo>
                  <a:pt x="890320" y="88"/>
                </a:lnTo>
                <a:lnTo>
                  <a:pt x="890320" y="76288"/>
                </a:lnTo>
                <a:lnTo>
                  <a:pt x="966520" y="76288"/>
                </a:lnTo>
                <a:lnTo>
                  <a:pt x="966520" y="88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4">
            <a:extLst>
              <a:ext uri="{FF2B5EF4-FFF2-40B4-BE49-F238E27FC236}">
                <a16:creationId xmlns:a16="http://schemas.microsoft.com/office/drawing/2014/main" id="{79529C22-C060-CBF5-BC49-941CCD94339D}"/>
              </a:ext>
            </a:extLst>
          </p:cNvPr>
          <p:cNvSpPr txBox="1"/>
          <p:nvPr/>
        </p:nvSpPr>
        <p:spPr>
          <a:xfrm>
            <a:off x="5302958" y="1541281"/>
            <a:ext cx="209078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335" algn="l"/>
              </a:tabLst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Leichte</a:t>
            </a:r>
            <a:r>
              <a:rPr sz="800" spc="-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Blutungen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    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Schwere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Blutungen</a:t>
            </a:r>
            <a:endParaRPr sz="800" dirty="0">
              <a:cs typeface="Frutiger LT Std 45 Light"/>
            </a:endParaRPr>
          </a:p>
        </p:txBody>
      </p:sp>
      <p:grpSp>
        <p:nvGrpSpPr>
          <p:cNvPr id="14" name="object 35">
            <a:extLst>
              <a:ext uri="{FF2B5EF4-FFF2-40B4-BE49-F238E27FC236}">
                <a16:creationId xmlns:a16="http://schemas.microsoft.com/office/drawing/2014/main" id="{821F5AFF-7218-AED5-29D3-ED5B16BA4CE6}"/>
              </a:ext>
            </a:extLst>
          </p:cNvPr>
          <p:cNvGrpSpPr/>
          <p:nvPr/>
        </p:nvGrpSpPr>
        <p:grpSpPr>
          <a:xfrm>
            <a:off x="6264056" y="1575288"/>
            <a:ext cx="93495" cy="93494"/>
            <a:chOff x="5184190" y="1092403"/>
            <a:chExt cx="76754" cy="76753"/>
          </a:xfrm>
        </p:grpSpPr>
        <p:sp>
          <p:nvSpPr>
            <p:cNvPr id="15" name="object 36">
              <a:extLst>
                <a:ext uri="{FF2B5EF4-FFF2-40B4-BE49-F238E27FC236}">
                  <a16:creationId xmlns:a16="http://schemas.microsoft.com/office/drawing/2014/main" id="{2B3E8C37-5F11-05C2-75E9-C03A15DFD2F0}"/>
                </a:ext>
              </a:extLst>
            </p:cNvPr>
            <p:cNvSpPr/>
            <p:nvPr/>
          </p:nvSpPr>
          <p:spPr>
            <a:xfrm>
              <a:off x="5244848" y="11530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55" y="0"/>
                  </a:moveTo>
                  <a:lnTo>
                    <a:pt x="0" y="15655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37">
              <a:extLst>
                <a:ext uri="{FF2B5EF4-FFF2-40B4-BE49-F238E27FC236}">
                  <a16:creationId xmlns:a16="http://schemas.microsoft.com/office/drawing/2014/main" id="{0473A77C-65EA-7013-823F-E6688A0D6D47}"/>
                </a:ext>
              </a:extLst>
            </p:cNvPr>
            <p:cNvSpPr/>
            <p:nvPr/>
          </p:nvSpPr>
          <p:spPr>
            <a:xfrm>
              <a:off x="5207190" y="111540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53314" y="0"/>
                  </a:moveTo>
                  <a:lnTo>
                    <a:pt x="0" y="53315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38">
              <a:extLst>
                <a:ext uri="{FF2B5EF4-FFF2-40B4-BE49-F238E27FC236}">
                  <a16:creationId xmlns:a16="http://schemas.microsoft.com/office/drawing/2014/main" id="{58A555CF-510F-08E2-6EF8-DECCFF7DFDB3}"/>
                </a:ext>
              </a:extLst>
            </p:cNvPr>
            <p:cNvSpPr/>
            <p:nvPr/>
          </p:nvSpPr>
          <p:spPr>
            <a:xfrm>
              <a:off x="5184190" y="1092403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53" y="0"/>
                  </a:moveTo>
                  <a:lnTo>
                    <a:pt x="0" y="61653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39">
              <a:extLst>
                <a:ext uri="{FF2B5EF4-FFF2-40B4-BE49-F238E27FC236}">
                  <a16:creationId xmlns:a16="http://schemas.microsoft.com/office/drawing/2014/main" id="{5D9E7B85-C94A-80B1-61F0-45A46DE9D780}"/>
                </a:ext>
              </a:extLst>
            </p:cNvPr>
            <p:cNvSpPr/>
            <p:nvPr/>
          </p:nvSpPr>
          <p:spPr>
            <a:xfrm>
              <a:off x="5184190" y="109240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994" y="0"/>
                  </a:moveTo>
                  <a:lnTo>
                    <a:pt x="0" y="23994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40">
              <a:extLst>
                <a:ext uri="{FF2B5EF4-FFF2-40B4-BE49-F238E27FC236}">
                  <a16:creationId xmlns:a16="http://schemas.microsoft.com/office/drawing/2014/main" id="{BB36FD14-3AAA-7B62-A40C-DF0B4A3AF32B}"/>
                </a:ext>
              </a:extLst>
            </p:cNvPr>
            <p:cNvSpPr/>
            <p:nvPr/>
          </p:nvSpPr>
          <p:spPr>
            <a:xfrm>
              <a:off x="5226019" y="113423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34485" y="0"/>
                  </a:moveTo>
                  <a:lnTo>
                    <a:pt x="0" y="34485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F5BE581D-E195-1FE8-2F1D-92C8DE2391BF}"/>
                </a:ext>
              </a:extLst>
            </p:cNvPr>
            <p:cNvSpPr/>
            <p:nvPr/>
          </p:nvSpPr>
          <p:spPr>
            <a:xfrm>
              <a:off x="5188359" y="1096572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90">
                  <a:moveTo>
                    <a:pt x="72144" y="0"/>
                  </a:moveTo>
                  <a:lnTo>
                    <a:pt x="0" y="72144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42">
              <a:extLst>
                <a:ext uri="{FF2B5EF4-FFF2-40B4-BE49-F238E27FC236}">
                  <a16:creationId xmlns:a16="http://schemas.microsoft.com/office/drawing/2014/main" id="{12DA0C4B-4ADA-1EC3-C5B0-0B50FD9EF62D}"/>
                </a:ext>
              </a:extLst>
            </p:cNvPr>
            <p:cNvSpPr/>
            <p:nvPr/>
          </p:nvSpPr>
          <p:spPr>
            <a:xfrm>
              <a:off x="5184190" y="1092403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80">
                  <a:moveTo>
                    <a:pt x="42823" y="0"/>
                  </a:moveTo>
                  <a:lnTo>
                    <a:pt x="0" y="42823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36CD35B7-0F6B-79F8-3DCD-E902EBB17A49}"/>
                </a:ext>
              </a:extLst>
            </p:cNvPr>
            <p:cNvSpPr/>
            <p:nvPr/>
          </p:nvSpPr>
          <p:spPr>
            <a:xfrm>
              <a:off x="5184190" y="109240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5164" y="0"/>
                  </a:moveTo>
                  <a:lnTo>
                    <a:pt x="0" y="5164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45">
            <a:extLst>
              <a:ext uri="{FF2B5EF4-FFF2-40B4-BE49-F238E27FC236}">
                <a16:creationId xmlns:a16="http://schemas.microsoft.com/office/drawing/2014/main" id="{2EFF796D-FAE2-9B39-7000-A39BCB56F2C1}"/>
              </a:ext>
            </a:extLst>
          </p:cNvPr>
          <p:cNvSpPr txBox="1"/>
          <p:nvPr/>
        </p:nvSpPr>
        <p:spPr>
          <a:xfrm>
            <a:off x="1269974" y="1556529"/>
            <a:ext cx="3069207" cy="38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">
              <a:lnSpc>
                <a:spcPct val="100000"/>
              </a:lnSpc>
              <a:spcBef>
                <a:spcPts val="555"/>
              </a:spcBef>
              <a:tabLst>
                <a:tab pos="3063875" algn="r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VTE</a:t>
            </a:r>
            <a:r>
              <a:rPr sz="800" spc="-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+</a:t>
            </a:r>
            <a:r>
              <a:rPr sz="800" spc="-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Gesamtmortalität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                 	</a:t>
            </a:r>
            <a:r>
              <a:rPr sz="1200" spc="-15" baseline="3472" dirty="0">
                <a:solidFill>
                  <a:srgbClr val="4C4D4F"/>
                </a:solidFill>
                <a:cs typeface="Frutiger LT Std 45 Light"/>
              </a:rPr>
              <a:t>n=1’238*</a:t>
            </a:r>
            <a:endParaRPr lang="de-CH" sz="1200" baseline="3472" dirty="0">
              <a:solidFill>
                <a:srgbClr val="4C4D4F"/>
              </a:solidFill>
              <a:cs typeface="Frutiger LT Std 45 Light"/>
            </a:endParaRPr>
          </a:p>
          <a:p>
            <a:pPr marL="3175" algn="r">
              <a:lnSpc>
                <a:spcPct val="100000"/>
              </a:lnSpc>
              <a:spcBef>
                <a:spcPts val="555"/>
              </a:spcBef>
              <a:tabLst>
                <a:tab pos="2727325" algn="l"/>
                <a:tab pos="3063875" algn="r"/>
              </a:tabLst>
            </a:pPr>
            <a:r>
              <a:rPr lang="de-CH" sz="1200" spc="-25" baseline="3472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VKA</a:t>
            </a:r>
            <a:endParaRPr sz="800" dirty="0">
              <a:cs typeface="Frutiger LT Std 45 Light"/>
            </a:endParaRPr>
          </a:p>
        </p:txBody>
      </p:sp>
      <p:sp>
        <p:nvSpPr>
          <p:cNvPr id="25" name="object 46">
            <a:extLst>
              <a:ext uri="{FF2B5EF4-FFF2-40B4-BE49-F238E27FC236}">
                <a16:creationId xmlns:a16="http://schemas.microsoft.com/office/drawing/2014/main" id="{D32A56A2-B443-FD32-BCA2-D902482C41AA}"/>
              </a:ext>
            </a:extLst>
          </p:cNvPr>
          <p:cNvSpPr txBox="1"/>
          <p:nvPr/>
        </p:nvSpPr>
        <p:spPr>
          <a:xfrm>
            <a:off x="846254" y="2044576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sz="800" dirty="0">
              <a:cs typeface="Frutiger LT Std 45 Light"/>
            </a:endParaRPr>
          </a:p>
        </p:txBody>
      </p:sp>
      <p:sp>
        <p:nvSpPr>
          <p:cNvPr id="26" name="object 47">
            <a:extLst>
              <a:ext uri="{FF2B5EF4-FFF2-40B4-BE49-F238E27FC236}">
                <a16:creationId xmlns:a16="http://schemas.microsoft.com/office/drawing/2014/main" id="{CAD52259-A5FA-0642-1890-15A235ED6BCF}"/>
              </a:ext>
            </a:extLst>
          </p:cNvPr>
          <p:cNvSpPr txBox="1"/>
          <p:nvPr/>
        </p:nvSpPr>
        <p:spPr>
          <a:xfrm>
            <a:off x="844955" y="2218691"/>
            <a:ext cx="3576683" cy="218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ts val="819"/>
              </a:lnSpc>
              <a:spcBef>
                <a:spcPts val="100"/>
              </a:spcBef>
              <a:tabLst>
                <a:tab pos="2453005" algn="l"/>
              </a:tabLst>
            </a:pPr>
            <a:r>
              <a:rPr sz="800" u="dash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cs typeface="Frutiger LT Std 45 Light"/>
              </a:rPr>
              <a:t>	</a:t>
            </a:r>
            <a:r>
              <a:rPr lang="de-CH" sz="800" u="dash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cs typeface="Frutiger LT Std 45 Light"/>
              </a:rPr>
              <a:t>                    </a:t>
            </a:r>
            <a:r>
              <a:rPr sz="800" u="dash" spc="-10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cs typeface="Frutiger LT Std 45 Light"/>
              </a:rPr>
              <a:t>Enoxaparin</a:t>
            </a:r>
            <a:endParaRPr sz="800" dirty="0">
              <a:cs typeface="Frutiger LT Std 45 Light"/>
            </a:endParaRPr>
          </a:p>
          <a:p>
            <a:pPr marL="12700">
              <a:lnSpc>
                <a:spcPts val="819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sz="800" dirty="0">
              <a:cs typeface="Frutiger LT Std 45 Light"/>
            </a:endParaRPr>
          </a:p>
        </p:txBody>
      </p:sp>
      <p:sp>
        <p:nvSpPr>
          <p:cNvPr id="27" name="object 48">
            <a:extLst>
              <a:ext uri="{FF2B5EF4-FFF2-40B4-BE49-F238E27FC236}">
                <a16:creationId xmlns:a16="http://schemas.microsoft.com/office/drawing/2014/main" id="{B02C9FF0-6A5A-C1BD-1FCD-FBEB08D28891}"/>
              </a:ext>
            </a:extLst>
          </p:cNvPr>
          <p:cNvSpPr txBox="1"/>
          <p:nvPr/>
        </p:nvSpPr>
        <p:spPr>
          <a:xfrm>
            <a:off x="839587" y="2546115"/>
            <a:ext cx="164756" cy="686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28" name="object 49">
            <a:extLst>
              <a:ext uri="{FF2B5EF4-FFF2-40B4-BE49-F238E27FC236}">
                <a16:creationId xmlns:a16="http://schemas.microsoft.com/office/drawing/2014/main" id="{12762CAE-C05D-A109-80A6-53951AC03AA7}"/>
              </a:ext>
            </a:extLst>
          </p:cNvPr>
          <p:cNvSpPr/>
          <p:nvPr/>
        </p:nvSpPr>
        <p:spPr>
          <a:xfrm>
            <a:off x="1276361" y="2575430"/>
            <a:ext cx="2807046" cy="618803"/>
          </a:xfrm>
          <a:custGeom>
            <a:avLst/>
            <a:gdLst/>
            <a:ahLst/>
            <a:cxnLst/>
            <a:rect l="l" t="t" r="r" b="b"/>
            <a:pathLst>
              <a:path w="2304415" h="508000">
                <a:moveTo>
                  <a:pt x="305993" y="42405"/>
                </a:moveTo>
                <a:lnTo>
                  <a:pt x="0" y="42405"/>
                </a:lnTo>
                <a:lnTo>
                  <a:pt x="0" y="507517"/>
                </a:lnTo>
                <a:lnTo>
                  <a:pt x="305993" y="507517"/>
                </a:lnTo>
                <a:lnTo>
                  <a:pt x="305993" y="42405"/>
                </a:lnTo>
                <a:close/>
              </a:path>
              <a:path w="2304415" h="508000">
                <a:moveTo>
                  <a:pt x="647992" y="98488"/>
                </a:moveTo>
                <a:lnTo>
                  <a:pt x="341998" y="98488"/>
                </a:lnTo>
                <a:lnTo>
                  <a:pt x="341998" y="507517"/>
                </a:lnTo>
                <a:lnTo>
                  <a:pt x="647992" y="507517"/>
                </a:lnTo>
                <a:lnTo>
                  <a:pt x="647992" y="98488"/>
                </a:lnTo>
                <a:close/>
              </a:path>
              <a:path w="2304415" h="508000">
                <a:moveTo>
                  <a:pt x="1133983" y="0"/>
                </a:moveTo>
                <a:lnTo>
                  <a:pt x="828001" y="0"/>
                </a:lnTo>
                <a:lnTo>
                  <a:pt x="828001" y="507517"/>
                </a:lnTo>
                <a:lnTo>
                  <a:pt x="1133983" y="507517"/>
                </a:lnTo>
                <a:lnTo>
                  <a:pt x="1133983" y="0"/>
                </a:lnTo>
                <a:close/>
              </a:path>
              <a:path w="2304415" h="508000">
                <a:moveTo>
                  <a:pt x="1475994" y="306425"/>
                </a:moveTo>
                <a:lnTo>
                  <a:pt x="1170000" y="306425"/>
                </a:lnTo>
                <a:lnTo>
                  <a:pt x="1170000" y="507517"/>
                </a:lnTo>
                <a:lnTo>
                  <a:pt x="1475994" y="507517"/>
                </a:lnTo>
                <a:lnTo>
                  <a:pt x="1475994" y="306425"/>
                </a:lnTo>
                <a:close/>
              </a:path>
              <a:path w="2304415" h="508000">
                <a:moveTo>
                  <a:pt x="1961997" y="164160"/>
                </a:moveTo>
                <a:lnTo>
                  <a:pt x="1656003" y="164160"/>
                </a:lnTo>
                <a:lnTo>
                  <a:pt x="1656003" y="507517"/>
                </a:lnTo>
                <a:lnTo>
                  <a:pt x="1961997" y="507517"/>
                </a:lnTo>
                <a:lnTo>
                  <a:pt x="1961997" y="164160"/>
                </a:lnTo>
                <a:close/>
              </a:path>
              <a:path w="2304415" h="508000">
                <a:moveTo>
                  <a:pt x="2303996" y="273596"/>
                </a:moveTo>
                <a:lnTo>
                  <a:pt x="1998002" y="273596"/>
                </a:lnTo>
                <a:lnTo>
                  <a:pt x="1998002" y="507517"/>
                </a:lnTo>
                <a:lnTo>
                  <a:pt x="2303996" y="507517"/>
                </a:lnTo>
                <a:lnTo>
                  <a:pt x="2303996" y="2735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52">
            <a:extLst>
              <a:ext uri="{FF2B5EF4-FFF2-40B4-BE49-F238E27FC236}">
                <a16:creationId xmlns:a16="http://schemas.microsoft.com/office/drawing/2014/main" id="{C56742B5-0C4E-5373-35D4-8709D6F3CAA7}"/>
              </a:ext>
            </a:extLst>
          </p:cNvPr>
          <p:cNvSpPr/>
          <p:nvPr/>
        </p:nvSpPr>
        <p:spPr>
          <a:xfrm>
            <a:off x="5190167" y="2991942"/>
            <a:ext cx="789748" cy="195697"/>
          </a:xfrm>
          <a:custGeom>
            <a:avLst/>
            <a:gdLst/>
            <a:ahLst/>
            <a:cxnLst/>
            <a:rect l="l" t="t" r="r" b="b"/>
            <a:pathLst>
              <a:path w="648335" h="160655">
                <a:moveTo>
                  <a:pt x="305993" y="23114"/>
                </a:moveTo>
                <a:lnTo>
                  <a:pt x="0" y="23114"/>
                </a:lnTo>
                <a:lnTo>
                  <a:pt x="0" y="160489"/>
                </a:lnTo>
                <a:lnTo>
                  <a:pt x="305993" y="160489"/>
                </a:lnTo>
                <a:lnTo>
                  <a:pt x="305993" y="23114"/>
                </a:lnTo>
                <a:close/>
              </a:path>
              <a:path w="648335" h="160655">
                <a:moveTo>
                  <a:pt x="647992" y="0"/>
                </a:moveTo>
                <a:lnTo>
                  <a:pt x="341998" y="0"/>
                </a:lnTo>
                <a:lnTo>
                  <a:pt x="341998" y="160489"/>
                </a:lnTo>
                <a:lnTo>
                  <a:pt x="647992" y="160489"/>
                </a:lnTo>
                <a:lnTo>
                  <a:pt x="64799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54">
            <a:extLst>
              <a:ext uri="{FF2B5EF4-FFF2-40B4-BE49-F238E27FC236}">
                <a16:creationId xmlns:a16="http://schemas.microsoft.com/office/drawing/2014/main" id="{C14ABC4A-A235-990A-9ABF-B920C8D734AF}"/>
              </a:ext>
            </a:extLst>
          </p:cNvPr>
          <p:cNvSpPr/>
          <p:nvPr/>
        </p:nvSpPr>
        <p:spPr>
          <a:xfrm>
            <a:off x="6198770" y="2831889"/>
            <a:ext cx="372829" cy="355812"/>
          </a:xfrm>
          <a:custGeom>
            <a:avLst/>
            <a:gdLst/>
            <a:ahLst/>
            <a:cxnLst/>
            <a:rect l="l" t="t" r="r" b="b"/>
            <a:pathLst>
              <a:path w="306070" h="292100">
                <a:moveTo>
                  <a:pt x="306006" y="0"/>
                </a:moveTo>
                <a:lnTo>
                  <a:pt x="0" y="0"/>
                </a:lnTo>
                <a:lnTo>
                  <a:pt x="0" y="291884"/>
                </a:lnTo>
                <a:lnTo>
                  <a:pt x="306006" y="291884"/>
                </a:lnTo>
                <a:lnTo>
                  <a:pt x="3060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72">
            <a:extLst>
              <a:ext uri="{FF2B5EF4-FFF2-40B4-BE49-F238E27FC236}">
                <a16:creationId xmlns:a16="http://schemas.microsoft.com/office/drawing/2014/main" id="{CF542C45-25DA-7311-42F8-10C82B114C70}"/>
              </a:ext>
            </a:extLst>
          </p:cNvPr>
          <p:cNvSpPr/>
          <p:nvPr/>
        </p:nvSpPr>
        <p:spPr>
          <a:xfrm>
            <a:off x="6615363" y="2864500"/>
            <a:ext cx="372829" cy="323325"/>
          </a:xfrm>
          <a:custGeom>
            <a:avLst/>
            <a:gdLst/>
            <a:ahLst/>
            <a:cxnLst/>
            <a:rect l="l" t="t" r="r" b="b"/>
            <a:pathLst>
              <a:path w="306070" h="265430">
                <a:moveTo>
                  <a:pt x="305993" y="0"/>
                </a:moveTo>
                <a:lnTo>
                  <a:pt x="0" y="0"/>
                </a:lnTo>
                <a:lnTo>
                  <a:pt x="0" y="265112"/>
                </a:lnTo>
                <a:lnTo>
                  <a:pt x="305993" y="265112"/>
                </a:lnTo>
                <a:lnTo>
                  <a:pt x="30599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74">
            <a:extLst>
              <a:ext uri="{FF2B5EF4-FFF2-40B4-BE49-F238E27FC236}">
                <a16:creationId xmlns:a16="http://schemas.microsoft.com/office/drawing/2014/main" id="{F819F6BC-C033-91DB-4958-9878D4A6942D}"/>
              </a:ext>
            </a:extLst>
          </p:cNvPr>
          <p:cNvSpPr/>
          <p:nvPr/>
        </p:nvSpPr>
        <p:spPr>
          <a:xfrm>
            <a:off x="7207373" y="2694066"/>
            <a:ext cx="372829" cy="493496"/>
          </a:xfrm>
          <a:custGeom>
            <a:avLst/>
            <a:gdLst/>
            <a:ahLst/>
            <a:cxnLst/>
            <a:rect l="l" t="t" r="r" b="b"/>
            <a:pathLst>
              <a:path w="306070" h="405130">
                <a:moveTo>
                  <a:pt x="306006" y="0"/>
                </a:moveTo>
                <a:lnTo>
                  <a:pt x="0" y="0"/>
                </a:lnTo>
                <a:lnTo>
                  <a:pt x="0" y="405028"/>
                </a:lnTo>
                <a:lnTo>
                  <a:pt x="306006" y="405028"/>
                </a:lnTo>
                <a:lnTo>
                  <a:pt x="3060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76">
            <a:extLst>
              <a:ext uri="{FF2B5EF4-FFF2-40B4-BE49-F238E27FC236}">
                <a16:creationId xmlns:a16="http://schemas.microsoft.com/office/drawing/2014/main" id="{BC151E9F-3A6E-565B-E202-94844AE14A6B}"/>
              </a:ext>
            </a:extLst>
          </p:cNvPr>
          <p:cNvSpPr/>
          <p:nvPr/>
        </p:nvSpPr>
        <p:spPr>
          <a:xfrm>
            <a:off x="7623966" y="2701476"/>
            <a:ext cx="372829" cy="486534"/>
          </a:xfrm>
          <a:custGeom>
            <a:avLst/>
            <a:gdLst/>
            <a:ahLst/>
            <a:cxnLst/>
            <a:rect l="l" t="t" r="r" b="b"/>
            <a:pathLst>
              <a:path w="306070" h="399414">
                <a:moveTo>
                  <a:pt x="305993" y="0"/>
                </a:moveTo>
                <a:lnTo>
                  <a:pt x="0" y="0"/>
                </a:lnTo>
                <a:lnTo>
                  <a:pt x="0" y="398945"/>
                </a:lnTo>
                <a:lnTo>
                  <a:pt x="305993" y="398945"/>
                </a:lnTo>
                <a:lnTo>
                  <a:pt x="30599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78">
            <a:extLst>
              <a:ext uri="{FF2B5EF4-FFF2-40B4-BE49-F238E27FC236}">
                <a16:creationId xmlns:a16="http://schemas.microsoft.com/office/drawing/2014/main" id="{21496BE7-3D77-57E1-95D9-79FD848FE9A6}"/>
              </a:ext>
            </a:extLst>
          </p:cNvPr>
          <p:cNvSpPr txBox="1"/>
          <p:nvPr/>
        </p:nvSpPr>
        <p:spPr>
          <a:xfrm>
            <a:off x="5166146" y="3204374"/>
            <a:ext cx="18502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spc="32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spc="325" dirty="0">
                <a:solidFill>
                  <a:srgbClr val="58595B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2.5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lang="de-CH" sz="675" spc="600" baseline="43209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800" dirty="0">
              <a:solidFill>
                <a:srgbClr val="58595B"/>
              </a:solidFill>
              <a:cs typeface="Frutiger LT Std 45 Light"/>
            </a:endParaRPr>
          </a:p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tgl.</a:t>
            </a:r>
            <a:r>
              <a:rPr lang="de-CH" sz="800" spc="-20" dirty="0">
                <a:solidFill>
                  <a:srgbClr val="58595B"/>
                </a:solidFill>
                <a:cs typeface="Frutiger LT Std 45 Light"/>
              </a:rPr>
              <a:t>	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30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5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tgl.</a:t>
            </a:r>
            <a:endParaRPr sz="800" dirty="0">
              <a:cs typeface="Frutiger LT Std 45 Light"/>
            </a:endParaRPr>
          </a:p>
        </p:txBody>
      </p:sp>
      <p:sp>
        <p:nvSpPr>
          <p:cNvPr id="58" name="object 79">
            <a:extLst>
              <a:ext uri="{FF2B5EF4-FFF2-40B4-BE49-F238E27FC236}">
                <a16:creationId xmlns:a16="http://schemas.microsoft.com/office/drawing/2014/main" id="{86DDE9F7-002D-ECE9-5C21-98E30C3BA8CA}"/>
              </a:ext>
            </a:extLst>
          </p:cNvPr>
          <p:cNvSpPr txBox="1"/>
          <p:nvPr/>
        </p:nvSpPr>
        <p:spPr>
          <a:xfrm>
            <a:off x="7121820" y="3209281"/>
            <a:ext cx="1002594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20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89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675" spc="89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675" spc="750" baseline="43209" dirty="0">
              <a:solidFill>
                <a:srgbClr val="58595B"/>
              </a:solidFill>
              <a:cs typeface="Frutiger LT Std 45 Light"/>
            </a:endParaRPr>
          </a:p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tgl.</a:t>
            </a:r>
            <a:endParaRPr sz="800" dirty="0">
              <a:cs typeface="Frutiger LT Std 45 Light"/>
            </a:endParaRPr>
          </a:p>
        </p:txBody>
      </p:sp>
      <p:sp>
        <p:nvSpPr>
          <p:cNvPr id="59" name="object 80">
            <a:extLst>
              <a:ext uri="{FF2B5EF4-FFF2-40B4-BE49-F238E27FC236}">
                <a16:creationId xmlns:a16="http://schemas.microsoft.com/office/drawing/2014/main" id="{21116EA9-8F9C-EB53-8CCA-21ECF06F35D7}"/>
              </a:ext>
            </a:extLst>
          </p:cNvPr>
          <p:cNvSpPr txBox="1"/>
          <p:nvPr/>
        </p:nvSpPr>
        <p:spPr>
          <a:xfrm>
            <a:off x="8306147" y="2734580"/>
            <a:ext cx="60333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45 Light"/>
              </a:rPr>
              <a:t>Enoxaparin</a:t>
            </a:r>
            <a:endParaRPr sz="800" dirty="0">
              <a:cs typeface="Frutiger LT Std 45 Light"/>
            </a:endParaRPr>
          </a:p>
        </p:txBody>
      </p:sp>
      <p:sp>
        <p:nvSpPr>
          <p:cNvPr id="60" name="object 81">
            <a:extLst>
              <a:ext uri="{FF2B5EF4-FFF2-40B4-BE49-F238E27FC236}">
                <a16:creationId xmlns:a16="http://schemas.microsoft.com/office/drawing/2014/main" id="{CD94A822-D36A-C4DE-57C0-B2C9D3D8CF2D}"/>
              </a:ext>
            </a:extLst>
          </p:cNvPr>
          <p:cNvSpPr txBox="1"/>
          <p:nvPr/>
        </p:nvSpPr>
        <p:spPr>
          <a:xfrm>
            <a:off x="8630920" y="2899057"/>
            <a:ext cx="26144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VKA</a:t>
            </a:r>
            <a:endParaRPr sz="800" dirty="0">
              <a:cs typeface="Frutiger LT Std 45 Light"/>
            </a:endParaRPr>
          </a:p>
        </p:txBody>
      </p:sp>
      <p:grpSp>
        <p:nvGrpSpPr>
          <p:cNvPr id="61" name="object 82">
            <a:extLst>
              <a:ext uri="{FF2B5EF4-FFF2-40B4-BE49-F238E27FC236}">
                <a16:creationId xmlns:a16="http://schemas.microsoft.com/office/drawing/2014/main" id="{F48EAFE9-83A4-2A69-8723-C8C51AB8536B}"/>
              </a:ext>
            </a:extLst>
          </p:cNvPr>
          <p:cNvGrpSpPr/>
          <p:nvPr/>
        </p:nvGrpSpPr>
        <p:grpSpPr>
          <a:xfrm>
            <a:off x="5080307" y="2907878"/>
            <a:ext cx="3847681" cy="278684"/>
            <a:chOff x="4212000" y="2088892"/>
            <a:chExt cx="2736215" cy="228782"/>
          </a:xfrm>
        </p:grpSpPr>
        <p:sp>
          <p:nvSpPr>
            <p:cNvPr id="62" name="object 83">
              <a:extLst>
                <a:ext uri="{FF2B5EF4-FFF2-40B4-BE49-F238E27FC236}">
                  <a16:creationId xmlns:a16="http://schemas.microsoft.com/office/drawing/2014/main" id="{B3EA36CE-D3A9-EE72-90A0-69E630EDF925}"/>
                </a:ext>
              </a:extLst>
            </p:cNvPr>
            <p:cNvSpPr/>
            <p:nvPr/>
          </p:nvSpPr>
          <p:spPr>
            <a:xfrm>
              <a:off x="4212000" y="2317674"/>
              <a:ext cx="2736215" cy="0"/>
            </a:xfrm>
            <a:custGeom>
              <a:avLst/>
              <a:gdLst/>
              <a:ahLst/>
              <a:cxnLst/>
              <a:rect l="l" t="t" r="r" b="b"/>
              <a:pathLst>
                <a:path w="2736215">
                  <a:moveTo>
                    <a:pt x="0" y="0"/>
                  </a:moveTo>
                  <a:lnTo>
                    <a:pt x="2735999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84">
              <a:extLst>
                <a:ext uri="{FF2B5EF4-FFF2-40B4-BE49-F238E27FC236}">
                  <a16:creationId xmlns:a16="http://schemas.microsoft.com/office/drawing/2014/main" id="{24BF426F-0221-D971-DA8F-0FE4220DF920}"/>
                </a:ext>
              </a:extLst>
            </p:cNvPr>
            <p:cNvSpPr/>
            <p:nvPr/>
          </p:nvSpPr>
          <p:spPr>
            <a:xfrm>
              <a:off x="4212000" y="2088892"/>
              <a:ext cx="2717800" cy="0"/>
            </a:xfrm>
            <a:custGeom>
              <a:avLst/>
              <a:gdLst/>
              <a:ahLst/>
              <a:cxnLst/>
              <a:rect l="l" t="t" r="r" b="b"/>
              <a:pathLst>
                <a:path w="2717800">
                  <a:moveTo>
                    <a:pt x="0" y="0"/>
                  </a:moveTo>
                  <a:lnTo>
                    <a:pt x="2717279" y="0"/>
                  </a:lnTo>
                </a:path>
              </a:pathLst>
            </a:custGeom>
            <a:ln w="3175">
              <a:solidFill>
                <a:srgbClr val="4C4D4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77307C45-2D36-5B1F-D877-C47E8012358C}"/>
              </a:ext>
            </a:extLst>
          </p:cNvPr>
          <p:cNvSpPr txBox="1"/>
          <p:nvPr/>
        </p:nvSpPr>
        <p:spPr>
          <a:xfrm>
            <a:off x="611188" y="3691655"/>
            <a:ext cx="3165409" cy="3952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* nach</a:t>
            </a:r>
            <a:r>
              <a:rPr lang="de-CH" sz="7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Knieersatzoperation</a:t>
            </a:r>
          </a:p>
          <a:p>
            <a:r>
              <a:rPr lang="de-CH" sz="700" baseline="43209" dirty="0">
                <a:solidFill>
                  <a:srgbClr val="58595B"/>
                </a:solidFill>
                <a:cs typeface="Frutiger LT Std 45 Light"/>
              </a:rPr>
              <a:t>†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Studie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zur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Dosisfindung/Dosisfrequenz.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Dosis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in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dirty="0">
                <a:solidFill>
                  <a:srgbClr val="4C4D4F"/>
                </a:solidFill>
                <a:cs typeface="Frutiger LT Std 45 Light"/>
              </a:rPr>
              <a:t>der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Schweiz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nicht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zugelassen.</a:t>
            </a:r>
          </a:p>
          <a:p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Adaptiert nach Lassen </a:t>
            </a:r>
            <a:r>
              <a:rPr lang="de-CH" sz="700" dirty="0">
                <a:solidFill>
                  <a:srgbClr val="4C4D4F"/>
                </a:solidFill>
                <a:cs typeface="Frutiger LT Std 45 Light"/>
              </a:rPr>
              <a:t>et</a:t>
            </a:r>
            <a:r>
              <a:rPr lang="de-CH" sz="7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dirty="0">
                <a:solidFill>
                  <a:srgbClr val="4C4D4F"/>
                </a:solidFill>
                <a:cs typeface="Frutiger LT Std 45 Light"/>
              </a:rPr>
              <a:t>al.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20" dirty="0">
                <a:solidFill>
                  <a:srgbClr val="4C4D4F"/>
                </a:solidFill>
                <a:cs typeface="Frutiger LT Std 45 Light"/>
              </a:rPr>
              <a:t>2007</a:t>
            </a:r>
            <a:r>
              <a:rPr lang="de-CH" sz="700" spc="-30" baseline="39682" dirty="0">
                <a:solidFill>
                  <a:srgbClr val="4C4D4F"/>
                </a:solidFill>
                <a:cs typeface="Frutiger LT Std 45 Light"/>
              </a:rPr>
              <a:t>2</a:t>
            </a:r>
            <a:endParaRPr lang="de-CH" sz="700" baseline="39682" dirty="0">
              <a:cs typeface="Frutiger LT Std 45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800" dirty="0">
              <a:cs typeface="Frutiger LT Std 45 Light"/>
            </a:endParaRPr>
          </a:p>
        </p:txBody>
      </p:sp>
      <p:sp>
        <p:nvSpPr>
          <p:cNvPr id="80" name="object 15">
            <a:extLst>
              <a:ext uri="{FF2B5EF4-FFF2-40B4-BE49-F238E27FC236}">
                <a16:creationId xmlns:a16="http://schemas.microsoft.com/office/drawing/2014/main" id="{6E435323-5A5A-9804-809F-611FA39CE877}"/>
              </a:ext>
            </a:extLst>
          </p:cNvPr>
          <p:cNvSpPr/>
          <p:nvPr/>
        </p:nvSpPr>
        <p:spPr>
          <a:xfrm flipH="1">
            <a:off x="993556" y="1569341"/>
            <a:ext cx="45719" cy="1624891"/>
          </a:xfrm>
          <a:custGeom>
            <a:avLst/>
            <a:gdLst/>
            <a:ahLst/>
            <a:cxnLst/>
            <a:rect l="l" t="t" r="r" b="b"/>
            <a:pathLst>
              <a:path h="1229995">
                <a:moveTo>
                  <a:pt x="0" y="1229601"/>
                </a:moveTo>
                <a:lnTo>
                  <a:pt x="0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A463C0AE-7EDC-7E8E-2331-917AC1404B9D}"/>
              </a:ext>
            </a:extLst>
          </p:cNvPr>
          <p:cNvSpPr/>
          <p:nvPr/>
        </p:nvSpPr>
        <p:spPr>
          <a:xfrm>
            <a:off x="991787" y="1568815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12">
            <a:extLst>
              <a:ext uri="{FF2B5EF4-FFF2-40B4-BE49-F238E27FC236}">
                <a16:creationId xmlns:a16="http://schemas.microsoft.com/office/drawing/2014/main" id="{61902B21-CD1A-F4EF-B7EB-0D863D3654B0}"/>
              </a:ext>
            </a:extLst>
          </p:cNvPr>
          <p:cNvSpPr/>
          <p:nvPr/>
        </p:nvSpPr>
        <p:spPr>
          <a:xfrm>
            <a:off x="991787" y="1839006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13">
            <a:extLst>
              <a:ext uri="{FF2B5EF4-FFF2-40B4-BE49-F238E27FC236}">
                <a16:creationId xmlns:a16="http://schemas.microsoft.com/office/drawing/2014/main" id="{A9F816E6-62DE-5C60-BA61-87E2B283A489}"/>
              </a:ext>
            </a:extLst>
          </p:cNvPr>
          <p:cNvSpPr/>
          <p:nvPr/>
        </p:nvSpPr>
        <p:spPr>
          <a:xfrm>
            <a:off x="991787" y="2109197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14">
            <a:extLst>
              <a:ext uri="{FF2B5EF4-FFF2-40B4-BE49-F238E27FC236}">
                <a16:creationId xmlns:a16="http://schemas.microsoft.com/office/drawing/2014/main" id="{DAE5BE41-DD87-83B3-4593-4867C68AD2C6}"/>
              </a:ext>
            </a:extLst>
          </p:cNvPr>
          <p:cNvSpPr/>
          <p:nvPr/>
        </p:nvSpPr>
        <p:spPr>
          <a:xfrm>
            <a:off x="991787" y="2649579"/>
            <a:ext cx="4411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5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DC3BCC8E-5A47-5DA0-CE9A-81ACE52B50B0}"/>
              </a:ext>
            </a:extLst>
          </p:cNvPr>
          <p:cNvSpPr/>
          <p:nvPr/>
        </p:nvSpPr>
        <p:spPr>
          <a:xfrm>
            <a:off x="991787" y="2379388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1430A79D-5523-BD65-5FF1-0C5D3AD853C7}"/>
              </a:ext>
            </a:extLst>
          </p:cNvPr>
          <p:cNvSpPr/>
          <p:nvPr/>
        </p:nvSpPr>
        <p:spPr>
          <a:xfrm>
            <a:off x="991787" y="2919770"/>
            <a:ext cx="4411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5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3AA1315E-4B73-4AEC-9018-871041E4D288}"/>
              </a:ext>
            </a:extLst>
          </p:cNvPr>
          <p:cNvSpPr/>
          <p:nvPr/>
        </p:nvSpPr>
        <p:spPr>
          <a:xfrm>
            <a:off x="5126920" y="1568842"/>
            <a:ext cx="45719" cy="1624891"/>
          </a:xfrm>
          <a:custGeom>
            <a:avLst/>
            <a:gdLst/>
            <a:ahLst/>
            <a:cxnLst/>
            <a:rect l="l" t="t" r="r" b="b"/>
            <a:pathLst>
              <a:path h="1233805">
                <a:moveTo>
                  <a:pt x="0" y="123334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46">
            <a:extLst>
              <a:ext uri="{FF2B5EF4-FFF2-40B4-BE49-F238E27FC236}">
                <a16:creationId xmlns:a16="http://schemas.microsoft.com/office/drawing/2014/main" id="{C39C632C-7ACD-C88B-D730-D6D32F4D03E4}"/>
              </a:ext>
            </a:extLst>
          </p:cNvPr>
          <p:cNvSpPr txBox="1"/>
          <p:nvPr/>
        </p:nvSpPr>
        <p:spPr>
          <a:xfrm>
            <a:off x="838509" y="1764093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</p:txBody>
      </p: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D68AFB4-8DB0-0789-8AE1-523B7A8ACA6C}"/>
              </a:ext>
            </a:extLst>
          </p:cNvPr>
          <p:cNvGrpSpPr/>
          <p:nvPr/>
        </p:nvGrpSpPr>
        <p:grpSpPr>
          <a:xfrm>
            <a:off x="5088562" y="1568273"/>
            <a:ext cx="36195" cy="1357095"/>
            <a:chOff x="5203758" y="1558748"/>
            <a:chExt cx="36195" cy="1357095"/>
          </a:xfrm>
        </p:grpSpPr>
        <p:sp>
          <p:nvSpPr>
            <p:cNvPr id="87" name="object 22">
              <a:extLst>
                <a:ext uri="{FF2B5EF4-FFF2-40B4-BE49-F238E27FC236}">
                  <a16:creationId xmlns:a16="http://schemas.microsoft.com/office/drawing/2014/main" id="{453EE50E-BB92-087D-81F5-C61B339607BD}"/>
                </a:ext>
              </a:extLst>
            </p:cNvPr>
            <p:cNvSpPr/>
            <p:nvPr/>
          </p:nvSpPr>
          <p:spPr>
            <a:xfrm>
              <a:off x="5203758" y="155874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8">
              <a:extLst>
                <a:ext uri="{FF2B5EF4-FFF2-40B4-BE49-F238E27FC236}">
                  <a16:creationId xmlns:a16="http://schemas.microsoft.com/office/drawing/2014/main" id="{D057364D-5F1A-4E60-3FC5-1259E03B7E4D}"/>
                </a:ext>
              </a:extLst>
            </p:cNvPr>
            <p:cNvSpPr/>
            <p:nvPr/>
          </p:nvSpPr>
          <p:spPr>
            <a:xfrm>
              <a:off x="5203758" y="183016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9">
              <a:extLst>
                <a:ext uri="{FF2B5EF4-FFF2-40B4-BE49-F238E27FC236}">
                  <a16:creationId xmlns:a16="http://schemas.microsoft.com/office/drawing/2014/main" id="{34CDFD9E-370E-CD1F-78E1-4648879F68F6}"/>
                </a:ext>
              </a:extLst>
            </p:cNvPr>
            <p:cNvSpPr/>
            <p:nvPr/>
          </p:nvSpPr>
          <p:spPr>
            <a:xfrm>
              <a:off x="5203758" y="21015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20">
              <a:extLst>
                <a:ext uri="{FF2B5EF4-FFF2-40B4-BE49-F238E27FC236}">
                  <a16:creationId xmlns:a16="http://schemas.microsoft.com/office/drawing/2014/main" id="{EBF3C691-C432-16C0-965B-330A7AF09475}"/>
                </a:ext>
              </a:extLst>
            </p:cNvPr>
            <p:cNvSpPr/>
            <p:nvPr/>
          </p:nvSpPr>
          <p:spPr>
            <a:xfrm>
              <a:off x="5203758" y="237300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21">
              <a:extLst>
                <a:ext uri="{FF2B5EF4-FFF2-40B4-BE49-F238E27FC236}">
                  <a16:creationId xmlns:a16="http://schemas.microsoft.com/office/drawing/2014/main" id="{EAE347FA-828F-FD95-9284-5718E7F41958}"/>
                </a:ext>
              </a:extLst>
            </p:cNvPr>
            <p:cNvSpPr/>
            <p:nvPr/>
          </p:nvSpPr>
          <p:spPr>
            <a:xfrm>
              <a:off x="5205028" y="2644424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5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23">
              <a:extLst>
                <a:ext uri="{FF2B5EF4-FFF2-40B4-BE49-F238E27FC236}">
                  <a16:creationId xmlns:a16="http://schemas.microsoft.com/office/drawing/2014/main" id="{C268F75C-C958-6D0C-0208-56C7A6D2EB3E}"/>
                </a:ext>
              </a:extLst>
            </p:cNvPr>
            <p:cNvSpPr/>
            <p:nvPr/>
          </p:nvSpPr>
          <p:spPr>
            <a:xfrm>
              <a:off x="5205028" y="291584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5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1" name="object 46">
            <a:extLst>
              <a:ext uri="{FF2B5EF4-FFF2-40B4-BE49-F238E27FC236}">
                <a16:creationId xmlns:a16="http://schemas.microsoft.com/office/drawing/2014/main" id="{5EB42C8B-6F55-80A1-FFDD-07130D0716CB}"/>
              </a:ext>
            </a:extLst>
          </p:cNvPr>
          <p:cNvSpPr txBox="1"/>
          <p:nvPr/>
        </p:nvSpPr>
        <p:spPr>
          <a:xfrm>
            <a:off x="4948236" y="2038875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sz="800" dirty="0">
              <a:cs typeface="Frutiger LT Std 45 Light"/>
            </a:endParaRPr>
          </a:p>
        </p:txBody>
      </p:sp>
      <p:sp>
        <p:nvSpPr>
          <p:cNvPr id="112" name="object 48">
            <a:extLst>
              <a:ext uri="{FF2B5EF4-FFF2-40B4-BE49-F238E27FC236}">
                <a16:creationId xmlns:a16="http://schemas.microsoft.com/office/drawing/2014/main" id="{1789FBFC-A684-C559-10E8-6F8763ABA209}"/>
              </a:ext>
            </a:extLst>
          </p:cNvPr>
          <p:cNvSpPr txBox="1"/>
          <p:nvPr/>
        </p:nvSpPr>
        <p:spPr>
          <a:xfrm>
            <a:off x="4932191" y="2564386"/>
            <a:ext cx="164756" cy="686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113" name="object 46">
            <a:extLst>
              <a:ext uri="{FF2B5EF4-FFF2-40B4-BE49-F238E27FC236}">
                <a16:creationId xmlns:a16="http://schemas.microsoft.com/office/drawing/2014/main" id="{B20E2537-2B66-A892-F3EB-D37B772A3ADA}"/>
              </a:ext>
            </a:extLst>
          </p:cNvPr>
          <p:cNvSpPr txBox="1"/>
          <p:nvPr/>
        </p:nvSpPr>
        <p:spPr>
          <a:xfrm>
            <a:off x="4940491" y="1771038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</p:txBody>
      </p:sp>
      <p:sp>
        <p:nvSpPr>
          <p:cNvPr id="114" name="object 46">
            <a:extLst>
              <a:ext uri="{FF2B5EF4-FFF2-40B4-BE49-F238E27FC236}">
                <a16:creationId xmlns:a16="http://schemas.microsoft.com/office/drawing/2014/main" id="{8D2C1FC7-B714-D82B-E079-E7E59642CB43}"/>
              </a:ext>
            </a:extLst>
          </p:cNvPr>
          <p:cNvSpPr txBox="1"/>
          <p:nvPr/>
        </p:nvSpPr>
        <p:spPr>
          <a:xfrm>
            <a:off x="4948236" y="2301175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sz="800" dirty="0">
              <a:cs typeface="Frutiger LT Std 45 Light"/>
            </a:endParaRPr>
          </a:p>
        </p:txBody>
      </p:sp>
      <p:sp>
        <p:nvSpPr>
          <p:cNvPr id="115" name="object 46">
            <a:extLst>
              <a:ext uri="{FF2B5EF4-FFF2-40B4-BE49-F238E27FC236}">
                <a16:creationId xmlns:a16="http://schemas.microsoft.com/office/drawing/2014/main" id="{81501777-092D-72AF-B2E7-3D7879B4700F}"/>
              </a:ext>
            </a:extLst>
          </p:cNvPr>
          <p:cNvSpPr txBox="1"/>
          <p:nvPr/>
        </p:nvSpPr>
        <p:spPr>
          <a:xfrm>
            <a:off x="4948236" y="1494426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sz="800" dirty="0">
              <a:cs typeface="Frutiger LT Std 45 Light"/>
            </a:endParaRPr>
          </a:p>
        </p:txBody>
      </p:sp>
      <p:sp>
        <p:nvSpPr>
          <p:cNvPr id="116" name="object 44">
            <a:extLst>
              <a:ext uri="{FF2B5EF4-FFF2-40B4-BE49-F238E27FC236}">
                <a16:creationId xmlns:a16="http://schemas.microsoft.com/office/drawing/2014/main" id="{CADB885C-C7F4-CDF1-7222-73A594A65648}"/>
              </a:ext>
            </a:extLst>
          </p:cNvPr>
          <p:cNvSpPr/>
          <p:nvPr/>
        </p:nvSpPr>
        <p:spPr>
          <a:xfrm>
            <a:off x="1001303" y="1869152"/>
            <a:ext cx="3330709" cy="0"/>
          </a:xfrm>
          <a:custGeom>
            <a:avLst/>
            <a:gdLst/>
            <a:ahLst/>
            <a:cxnLst/>
            <a:rect l="l" t="t" r="r" b="b"/>
            <a:pathLst>
              <a:path w="2734310">
                <a:moveTo>
                  <a:pt x="0" y="0"/>
                </a:moveTo>
                <a:lnTo>
                  <a:pt x="2734094" y="0"/>
                </a:lnTo>
              </a:path>
            </a:pathLst>
          </a:custGeom>
          <a:ln w="3175">
            <a:solidFill>
              <a:srgbClr val="4C4D4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32">
            <a:extLst>
              <a:ext uri="{FF2B5EF4-FFF2-40B4-BE49-F238E27FC236}">
                <a16:creationId xmlns:a16="http://schemas.microsoft.com/office/drawing/2014/main" id="{D25FB335-409E-A097-5A12-917B78C18D32}"/>
              </a:ext>
            </a:extLst>
          </p:cNvPr>
          <p:cNvSpPr/>
          <p:nvPr/>
        </p:nvSpPr>
        <p:spPr>
          <a:xfrm>
            <a:off x="1138212" y="1565256"/>
            <a:ext cx="92820" cy="9282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46">
            <a:extLst>
              <a:ext uri="{FF2B5EF4-FFF2-40B4-BE49-F238E27FC236}">
                <a16:creationId xmlns:a16="http://schemas.microsoft.com/office/drawing/2014/main" id="{7A0E00FA-FC44-322A-077B-1D6444C768BD}"/>
              </a:ext>
            </a:extLst>
          </p:cNvPr>
          <p:cNvSpPr txBox="1"/>
          <p:nvPr/>
        </p:nvSpPr>
        <p:spPr>
          <a:xfrm>
            <a:off x="853584" y="1492266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sz="800" dirty="0">
              <a:cs typeface="Frutiger LT Std 45 Light"/>
            </a:endParaRP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A1754F66-8EF6-143F-1CDB-82F8ECE1CB1F}"/>
              </a:ext>
            </a:extLst>
          </p:cNvPr>
          <p:cNvSpPr/>
          <p:nvPr/>
        </p:nvSpPr>
        <p:spPr bwMode="auto">
          <a:xfrm>
            <a:off x="5185325" y="3051448"/>
            <a:ext cx="377671" cy="135114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2C415D29-E1FA-27AE-E2B4-9D8FA3684796}"/>
              </a:ext>
            </a:extLst>
          </p:cNvPr>
          <p:cNvSpPr/>
          <p:nvPr/>
        </p:nvSpPr>
        <p:spPr bwMode="auto">
          <a:xfrm>
            <a:off x="6616362" y="3049121"/>
            <a:ext cx="377671" cy="135114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700D771F-CCFE-9719-B2D8-AF1F8A66EBDD}"/>
              </a:ext>
            </a:extLst>
          </p:cNvPr>
          <p:cNvSpPr/>
          <p:nvPr/>
        </p:nvSpPr>
        <p:spPr bwMode="auto">
          <a:xfrm>
            <a:off x="7623117" y="3059449"/>
            <a:ext cx="377671" cy="126207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2F2BA4F6-5CE2-E66F-1EE7-1EC3309E3711}"/>
              </a:ext>
            </a:extLst>
          </p:cNvPr>
          <p:cNvSpPr/>
          <p:nvPr/>
        </p:nvSpPr>
        <p:spPr bwMode="auto">
          <a:xfrm>
            <a:off x="7202531" y="3018412"/>
            <a:ext cx="377671" cy="164917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D7C645FE-270B-65FD-5031-4FA87981ED9D}"/>
              </a:ext>
            </a:extLst>
          </p:cNvPr>
          <p:cNvSpPr/>
          <p:nvPr/>
        </p:nvSpPr>
        <p:spPr bwMode="auto">
          <a:xfrm>
            <a:off x="6195924" y="3137369"/>
            <a:ext cx="377671" cy="4571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F4B94A-3FAC-2CE4-903B-B2F9D9D992C0}"/>
              </a:ext>
            </a:extLst>
          </p:cNvPr>
          <p:cNvSpPr txBox="1"/>
          <p:nvPr/>
        </p:nvSpPr>
        <p:spPr>
          <a:xfrm>
            <a:off x="611188" y="4745950"/>
            <a:ext cx="8281175" cy="2487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>
              <a:spcBef>
                <a:spcPts val="100"/>
              </a:spcBef>
            </a:pPr>
            <a:r>
              <a:rPr lang="de-CH" sz="800" b="1" spc="-10" dirty="0">
                <a:solidFill>
                  <a:srgbClr val="4C4D4F"/>
                </a:solidFill>
                <a:cs typeface="Frutiger LT Std 45 Light"/>
              </a:rPr>
              <a:t>Abkürzungen:</a:t>
            </a:r>
            <a:r>
              <a:rPr lang="de-CH" sz="800" b="1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Enox,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Enoxaparin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NOAK;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Nicht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Vitamin-</a:t>
            </a:r>
            <a:r>
              <a:rPr lang="de-CH" sz="800" spc="-20" dirty="0">
                <a:solidFill>
                  <a:srgbClr val="4C4D4F"/>
                </a:solidFill>
                <a:cs typeface="Frutiger LT Std 45 Light"/>
              </a:rPr>
              <a:t>K-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antagonistische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orale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Antikoagulantien;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nvVHF,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nicht-valvuläres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Vorhofflimmern;</a:t>
            </a:r>
            <a:r>
              <a:rPr lang="de-CH" sz="800" spc="19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VKA: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Vitamin-K-Antagonist;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VTE,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venöse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Thromboembolie</a:t>
            </a:r>
            <a:br>
              <a:rPr lang="de-CH" sz="800" spc="-10" dirty="0">
                <a:solidFill>
                  <a:srgbClr val="4C4D4F"/>
                </a:solidFill>
                <a:cs typeface="Frutiger LT Std 45 Light"/>
              </a:rPr>
            </a:br>
            <a:r>
              <a:rPr lang="de-CH" sz="800" b="1" spc="-20" dirty="0">
                <a:solidFill>
                  <a:srgbClr val="4C4D4F"/>
                </a:solidFill>
                <a:latin typeface="Arial"/>
                <a:cs typeface="Arial"/>
              </a:rPr>
              <a:t>Referenzen:</a:t>
            </a:r>
            <a:r>
              <a:rPr lang="de-CH" sz="800" b="1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1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Hanna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MS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a-DK" sz="80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Ann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Y</a:t>
            </a:r>
            <a:r>
              <a:rPr lang="da-DK" sz="800" spc="-5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Acad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Sci.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2014 Nov;1329(1):93-106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b="1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Lassen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MR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al.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 Thromb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Haemost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2007;5(12):2368–75.</a:t>
            </a:r>
            <a:endParaRPr lang="de-CH" sz="800" dirty="0">
              <a:cs typeface="Frutiger LT Std 45 Light"/>
            </a:endParaRPr>
          </a:p>
        </p:txBody>
      </p:sp>
      <p:sp>
        <p:nvSpPr>
          <p:cNvPr id="11" name="object 78">
            <a:extLst>
              <a:ext uri="{FF2B5EF4-FFF2-40B4-BE49-F238E27FC236}">
                <a16:creationId xmlns:a16="http://schemas.microsoft.com/office/drawing/2014/main" id="{B499E9D0-979D-EFE2-4FC8-43FEA5F5D5F1}"/>
              </a:ext>
            </a:extLst>
          </p:cNvPr>
          <p:cNvSpPr txBox="1"/>
          <p:nvPr/>
        </p:nvSpPr>
        <p:spPr>
          <a:xfrm>
            <a:off x="1253276" y="3204374"/>
            <a:ext cx="18502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spc="32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spc="325" dirty="0">
                <a:solidFill>
                  <a:srgbClr val="58595B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2.5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lang="de-CH" sz="675" spc="600" baseline="43209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800" dirty="0">
              <a:solidFill>
                <a:srgbClr val="58595B"/>
              </a:solidFill>
              <a:cs typeface="Frutiger LT Std 45 Light"/>
            </a:endParaRPr>
          </a:p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 err="1">
                <a:solidFill>
                  <a:srgbClr val="58595B"/>
                </a:solidFill>
                <a:cs typeface="Frutiger LT Std 45 Light"/>
              </a:rPr>
              <a:t>tgl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.</a:t>
            </a:r>
            <a:r>
              <a:rPr lang="de-CH" sz="800" spc="-20" dirty="0">
                <a:solidFill>
                  <a:srgbClr val="58595B"/>
                </a:solidFill>
                <a:cs typeface="Frutiger LT Std 45 Light"/>
              </a:rPr>
              <a:t>	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30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5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tgl.</a:t>
            </a:r>
            <a:endParaRPr sz="800" dirty="0">
              <a:cs typeface="Frutiger LT Std 45 Light"/>
            </a:endParaRPr>
          </a:p>
        </p:txBody>
      </p:sp>
      <p:sp>
        <p:nvSpPr>
          <p:cNvPr id="23" name="object 79">
            <a:extLst>
              <a:ext uri="{FF2B5EF4-FFF2-40B4-BE49-F238E27FC236}">
                <a16:creationId xmlns:a16="http://schemas.microsoft.com/office/drawing/2014/main" id="{5FC9BB02-9AD4-AA42-6989-D24D130E725A}"/>
              </a:ext>
            </a:extLst>
          </p:cNvPr>
          <p:cNvSpPr txBox="1"/>
          <p:nvPr/>
        </p:nvSpPr>
        <p:spPr>
          <a:xfrm>
            <a:off x="3195557" y="3218403"/>
            <a:ext cx="1002594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20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89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675" spc="89" baseline="43209" dirty="0">
                <a:solidFill>
                  <a:srgbClr val="58595B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675" spc="750" baseline="43209" dirty="0">
              <a:solidFill>
                <a:srgbClr val="58595B"/>
              </a:solidFill>
              <a:cs typeface="Frutiger LT Std 45 Light"/>
            </a:endParaRPr>
          </a:p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tgl.</a:t>
            </a:r>
            <a:r>
              <a:rPr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sz="800" spc="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tgl.</a:t>
            </a:r>
            <a:endParaRPr sz="800" dirty="0">
              <a:cs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540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204083"/>
            <a:ext cx="8281175" cy="5539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legen</a:t>
            </a:r>
            <a:r>
              <a:rPr lang="en-US" dirty="0"/>
              <a:t> </a:t>
            </a:r>
            <a:r>
              <a:rPr lang="en-US" dirty="0" err="1"/>
              <a:t>nahe</a:t>
            </a:r>
            <a:r>
              <a:rPr lang="en-US" dirty="0"/>
              <a:t>: </a:t>
            </a:r>
            <a:r>
              <a:rPr lang="en-US" dirty="0" err="1"/>
              <a:t>Intrazerebrale</a:t>
            </a:r>
            <a:r>
              <a:rPr lang="en-US" dirty="0"/>
              <a:t> </a:t>
            </a:r>
            <a:r>
              <a:rPr lang="en-US" dirty="0" err="1"/>
              <a:t>Blutungen</a:t>
            </a:r>
            <a:r>
              <a:rPr lang="en-US" dirty="0"/>
              <a:t> </a:t>
            </a:r>
            <a:r>
              <a:rPr lang="en-US" dirty="0" err="1"/>
              <a:t>treten</a:t>
            </a:r>
            <a:r>
              <a:rPr lang="en-US" dirty="0"/>
              <a:t>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Plasmaspiegel</a:t>
            </a:r>
            <a:r>
              <a:rPr lang="en-US" dirty="0"/>
              <a:t> auf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1F3AF211-0B09-7F48-FA25-33DEED359712}"/>
              </a:ext>
            </a:extLst>
          </p:cNvPr>
          <p:cNvSpPr txBox="1"/>
          <p:nvPr/>
        </p:nvSpPr>
        <p:spPr>
          <a:xfrm>
            <a:off x="612001" y="4196576"/>
            <a:ext cx="8281174" cy="4385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6350" marR="43180"/>
            <a:r>
              <a:rPr lang="de-CH" sz="1200" i="1" spc="-25" dirty="0">
                <a:solidFill>
                  <a:schemeClr val="bg2"/>
                </a:solidFill>
                <a:latin typeface="Arial"/>
                <a:cs typeface="Arial"/>
              </a:rPr>
              <a:t>«</a:t>
            </a:r>
            <a:r>
              <a:rPr lang="de-DE" sz="1200" i="1" spc="-25" dirty="0">
                <a:solidFill>
                  <a:schemeClr val="bg2"/>
                </a:solidFill>
                <a:latin typeface="Arial"/>
                <a:cs typeface="Arial"/>
              </a:rPr>
              <a:t>Die</a:t>
            </a:r>
            <a:r>
              <a:rPr lang="de-CH" sz="1200" i="1" spc="-3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i="1" spc="-25" dirty="0">
                <a:solidFill>
                  <a:schemeClr val="bg2"/>
                </a:solidFill>
                <a:latin typeface="Arial"/>
                <a:cs typeface="Arial"/>
              </a:rPr>
              <a:t>[...] </a:t>
            </a:r>
            <a:r>
              <a:rPr lang="de-DE" sz="1200" i="1" spc="-25" dirty="0">
                <a:solidFill>
                  <a:schemeClr val="bg2"/>
                </a:solidFill>
                <a:latin typeface="Arial"/>
                <a:cs typeface="Arial"/>
              </a:rPr>
              <a:t>Ergebnisse deuten darauf hin, dass eine </a:t>
            </a:r>
            <a:r>
              <a:rPr lang="en-US" sz="1200" i="1" spc="-25" dirty="0" err="1">
                <a:solidFill>
                  <a:schemeClr val="bg2"/>
                </a:solidFill>
                <a:latin typeface="Arial"/>
                <a:cs typeface="Arial"/>
              </a:rPr>
              <a:t>intrazerebrale</a:t>
            </a:r>
            <a:r>
              <a:rPr lang="en-US" sz="1200" i="1" spc="-2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200" i="1" spc="-25" dirty="0" err="1">
                <a:solidFill>
                  <a:schemeClr val="bg2"/>
                </a:solidFill>
                <a:latin typeface="Arial"/>
                <a:cs typeface="Arial"/>
              </a:rPr>
              <a:t>Blutung</a:t>
            </a:r>
            <a:r>
              <a:rPr lang="de-DE" sz="1200" i="1" spc="-25" dirty="0">
                <a:solidFill>
                  <a:schemeClr val="bg2"/>
                </a:solidFill>
                <a:latin typeface="Arial"/>
                <a:cs typeface="Arial"/>
              </a:rPr>
              <a:t> bei Patienten, die Rivaroxaban einnehmen, </a:t>
            </a:r>
            <a:br>
              <a:rPr lang="de-DE" sz="1200" i="1" spc="-25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de-DE" sz="1200" i="1" spc="-25" dirty="0">
                <a:solidFill>
                  <a:schemeClr val="bg2"/>
                </a:solidFill>
                <a:latin typeface="Arial"/>
                <a:cs typeface="Arial"/>
              </a:rPr>
              <a:t>nicht durch hohe oder maximale Wirkstoffspiegel begünstigt wird</a:t>
            </a:r>
            <a:r>
              <a:rPr lang="de-CH" sz="1200" i="1" dirty="0">
                <a:solidFill>
                  <a:schemeClr val="bg2"/>
                </a:solidFill>
                <a:latin typeface="Arial"/>
                <a:cs typeface="Arial"/>
              </a:rPr>
              <a:t>.»</a:t>
            </a:r>
            <a:r>
              <a:rPr lang="de-CH" sz="1200" i="1" spc="49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chemeClr val="bg2"/>
                </a:solidFill>
                <a:latin typeface="Arial"/>
                <a:cs typeface="Arial"/>
              </a:rPr>
              <a:t>Seiffge</a:t>
            </a:r>
            <a:r>
              <a:rPr lang="de-CH" sz="1000" spc="-1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chemeClr val="bg2"/>
                </a:solidFill>
                <a:latin typeface="Arial"/>
                <a:cs typeface="Arial"/>
              </a:rPr>
              <a:t>et</a:t>
            </a:r>
            <a:r>
              <a:rPr lang="de-CH" sz="1000" spc="-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chemeClr val="bg2"/>
                </a:solidFill>
                <a:latin typeface="Arial"/>
                <a:cs typeface="Arial"/>
              </a:rPr>
              <a:t>al.</a:t>
            </a:r>
            <a:r>
              <a:rPr lang="de-CH" sz="1000" spc="-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spc="-20" dirty="0">
                <a:solidFill>
                  <a:schemeClr val="bg2"/>
                </a:solidFill>
                <a:latin typeface="Arial"/>
                <a:cs typeface="Arial"/>
              </a:rPr>
              <a:t>2018</a:t>
            </a:r>
            <a:r>
              <a:rPr lang="de-CH" sz="800" spc="-30" baseline="55555" dirty="0">
                <a:solidFill>
                  <a:schemeClr val="bg2"/>
                </a:solidFill>
                <a:latin typeface="Arial"/>
                <a:cs typeface="Arial"/>
              </a:rPr>
              <a:t>1</a:t>
            </a:r>
            <a:endParaRPr lang="de-CH" sz="800" baseline="55555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49D5E1-4327-8288-3AD5-4479FC550E9D}"/>
              </a:ext>
            </a:extLst>
          </p:cNvPr>
          <p:cNvSpPr txBox="1"/>
          <p:nvPr/>
        </p:nvSpPr>
        <p:spPr>
          <a:xfrm>
            <a:off x="617967" y="4588094"/>
            <a:ext cx="623824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Adaptiert nach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Seiffge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et al</a:t>
            </a:r>
            <a:r>
              <a:rPr lang="de-CH" sz="600" spc="-10" baseline="30000" dirty="0">
                <a:solidFill>
                  <a:srgbClr val="4C4D4F"/>
                </a:solidFill>
                <a:latin typeface="+mj-lt"/>
                <a:cs typeface="Arial"/>
              </a:rPr>
              <a:t>1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. Schematische Darstellung der Events. Genauer Zeitpunkt der Events nicht bekannt.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64590165-5FA9-B32F-8051-7BF575C307FA}"/>
              </a:ext>
            </a:extLst>
          </p:cNvPr>
          <p:cNvSpPr txBox="1"/>
          <p:nvPr/>
        </p:nvSpPr>
        <p:spPr>
          <a:xfrm>
            <a:off x="604800" y="4842000"/>
            <a:ext cx="9144000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Abkürzungen: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CrCL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Kreatinin-Clearance.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Referenzen: 1.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Seiffge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DJ, et al. Ann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Neurol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2018 Mar;83(3):451-459. </a:t>
            </a:r>
            <a:endParaRPr lang="de-CH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object 2">
            <a:extLst>
              <a:ext uri="{FF2B5EF4-FFF2-40B4-BE49-F238E27FC236}">
                <a16:creationId xmlns:a16="http://schemas.microsoft.com/office/drawing/2014/main" id="{83CA907B-3E63-BF55-DE18-7C2F6A7E825B}"/>
              </a:ext>
            </a:extLst>
          </p:cNvPr>
          <p:cNvSpPr txBox="1"/>
          <p:nvPr/>
        </p:nvSpPr>
        <p:spPr>
          <a:xfrm>
            <a:off x="612001" y="945370"/>
            <a:ext cx="123111" cy="2048436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Plasmakonzentration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(ng/ml)</a:t>
            </a:r>
            <a:endParaRPr sz="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5" name="object 48">
            <a:extLst>
              <a:ext uri="{FF2B5EF4-FFF2-40B4-BE49-F238E27FC236}">
                <a16:creationId xmlns:a16="http://schemas.microsoft.com/office/drawing/2014/main" id="{004CE172-EABA-325C-DB5F-D19A60914664}"/>
              </a:ext>
            </a:extLst>
          </p:cNvPr>
          <p:cNvSpPr txBox="1"/>
          <p:nvPr/>
        </p:nvSpPr>
        <p:spPr>
          <a:xfrm>
            <a:off x="902964" y="3990720"/>
            <a:ext cx="6498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0"/>
              </a:spcBef>
              <a:tabLst>
                <a:tab pos="1682750" algn="l"/>
                <a:tab pos="3496945" algn="l"/>
              </a:tabLst>
            </a:pPr>
            <a:r>
              <a:rPr sz="800" b="1" spc="-55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r>
              <a:rPr sz="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(22%)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8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(12%)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34</a:t>
            </a:r>
            <a:r>
              <a:rPr sz="8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(67%)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106" name="object 49">
            <a:extLst>
              <a:ext uri="{FF2B5EF4-FFF2-40B4-BE49-F238E27FC236}">
                <a16:creationId xmlns:a16="http://schemas.microsoft.com/office/drawing/2014/main" id="{1D74A87A-4E3A-F587-1A88-A62EF69263DC}"/>
              </a:ext>
            </a:extLst>
          </p:cNvPr>
          <p:cNvGrpSpPr/>
          <p:nvPr/>
        </p:nvGrpSpPr>
        <p:grpSpPr>
          <a:xfrm>
            <a:off x="1110866" y="3553493"/>
            <a:ext cx="5023485" cy="449580"/>
            <a:chOff x="1107351" y="3504256"/>
            <a:chExt cx="5023485" cy="449580"/>
          </a:xfrm>
        </p:grpSpPr>
        <p:sp>
          <p:nvSpPr>
            <p:cNvPr id="107" name="object 50">
              <a:extLst>
                <a:ext uri="{FF2B5EF4-FFF2-40B4-BE49-F238E27FC236}">
                  <a16:creationId xmlns:a16="http://schemas.microsoft.com/office/drawing/2014/main" id="{215A860A-6052-C87B-9E73-2A9A6CBF5921}"/>
                </a:ext>
              </a:extLst>
            </p:cNvPr>
            <p:cNvSpPr/>
            <p:nvPr/>
          </p:nvSpPr>
          <p:spPr>
            <a:xfrm>
              <a:off x="1107351" y="3507625"/>
              <a:ext cx="95885" cy="306070"/>
            </a:xfrm>
            <a:custGeom>
              <a:avLst/>
              <a:gdLst/>
              <a:ahLst/>
              <a:cxnLst/>
              <a:rect l="l" t="t" r="r" b="b"/>
              <a:pathLst>
                <a:path w="95884" h="306070">
                  <a:moveTo>
                    <a:pt x="9574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95745" y="305854"/>
                  </a:lnTo>
                  <a:lnTo>
                    <a:pt x="9574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51">
              <a:extLst>
                <a:ext uri="{FF2B5EF4-FFF2-40B4-BE49-F238E27FC236}">
                  <a16:creationId xmlns:a16="http://schemas.microsoft.com/office/drawing/2014/main" id="{C260D6AA-4B05-3029-454A-6183568808C6}"/>
                </a:ext>
              </a:extLst>
            </p:cNvPr>
            <p:cNvSpPr/>
            <p:nvPr/>
          </p:nvSpPr>
          <p:spPr>
            <a:xfrm>
              <a:off x="1203096" y="3507625"/>
              <a:ext cx="1283335" cy="306070"/>
            </a:xfrm>
            <a:custGeom>
              <a:avLst/>
              <a:gdLst/>
              <a:ahLst/>
              <a:cxnLst/>
              <a:rect l="l" t="t" r="r" b="b"/>
              <a:pathLst>
                <a:path w="1283335" h="306070">
                  <a:moveTo>
                    <a:pt x="1282966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1282966" y="305854"/>
                  </a:lnTo>
                  <a:lnTo>
                    <a:pt x="1282966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52">
              <a:extLst>
                <a:ext uri="{FF2B5EF4-FFF2-40B4-BE49-F238E27FC236}">
                  <a16:creationId xmlns:a16="http://schemas.microsoft.com/office/drawing/2014/main" id="{F67C03B6-2659-861D-2381-95159435BEDB}"/>
                </a:ext>
              </a:extLst>
            </p:cNvPr>
            <p:cNvSpPr/>
            <p:nvPr/>
          </p:nvSpPr>
          <p:spPr>
            <a:xfrm>
              <a:off x="3021063" y="3507625"/>
              <a:ext cx="3109595" cy="306070"/>
            </a:xfrm>
            <a:custGeom>
              <a:avLst/>
              <a:gdLst/>
              <a:ahLst/>
              <a:cxnLst/>
              <a:rect l="l" t="t" r="r" b="b"/>
              <a:pathLst>
                <a:path w="3109595" h="306070">
                  <a:moveTo>
                    <a:pt x="310917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3109175" y="305854"/>
                  </a:lnTo>
                  <a:lnTo>
                    <a:pt x="310917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53">
              <a:extLst>
                <a:ext uri="{FF2B5EF4-FFF2-40B4-BE49-F238E27FC236}">
                  <a16:creationId xmlns:a16="http://schemas.microsoft.com/office/drawing/2014/main" id="{DD965F35-ADB1-45F6-B3F9-4740C5EB4419}"/>
                </a:ext>
              </a:extLst>
            </p:cNvPr>
            <p:cNvSpPr/>
            <p:nvPr/>
          </p:nvSpPr>
          <p:spPr>
            <a:xfrm>
              <a:off x="2486063" y="3507625"/>
              <a:ext cx="535305" cy="306070"/>
            </a:xfrm>
            <a:custGeom>
              <a:avLst/>
              <a:gdLst/>
              <a:ahLst/>
              <a:cxnLst/>
              <a:rect l="l" t="t" r="r" b="b"/>
              <a:pathLst>
                <a:path w="535305" h="306070">
                  <a:moveTo>
                    <a:pt x="535000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535000" y="305854"/>
                  </a:lnTo>
                  <a:lnTo>
                    <a:pt x="535000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54">
              <a:extLst>
                <a:ext uri="{FF2B5EF4-FFF2-40B4-BE49-F238E27FC236}">
                  <a16:creationId xmlns:a16="http://schemas.microsoft.com/office/drawing/2014/main" id="{13BBD24B-05C0-6A6D-D67D-5D88F73CF055}"/>
                </a:ext>
              </a:extLst>
            </p:cNvPr>
            <p:cNvSpPr/>
            <p:nvPr/>
          </p:nvSpPr>
          <p:spPr>
            <a:xfrm>
              <a:off x="1107357" y="3507628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5">
              <a:extLst>
                <a:ext uri="{FF2B5EF4-FFF2-40B4-BE49-F238E27FC236}">
                  <a16:creationId xmlns:a16="http://schemas.microsoft.com/office/drawing/2014/main" id="{54FC20B2-9565-FFB1-E4D4-E4F2AC8108F2}"/>
                </a:ext>
              </a:extLst>
            </p:cNvPr>
            <p:cNvSpPr/>
            <p:nvPr/>
          </p:nvSpPr>
          <p:spPr>
            <a:xfrm>
              <a:off x="1107357" y="3813485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56">
              <a:extLst>
                <a:ext uri="{FF2B5EF4-FFF2-40B4-BE49-F238E27FC236}">
                  <a16:creationId xmlns:a16="http://schemas.microsoft.com/office/drawing/2014/main" id="{155D3ED3-464E-4B7B-17B9-702942ED0619}"/>
                </a:ext>
              </a:extLst>
            </p:cNvPr>
            <p:cNvSpPr/>
            <p:nvPr/>
          </p:nvSpPr>
          <p:spPr>
            <a:xfrm>
              <a:off x="1203100" y="3507628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7">
              <a:extLst>
                <a:ext uri="{FF2B5EF4-FFF2-40B4-BE49-F238E27FC236}">
                  <a16:creationId xmlns:a16="http://schemas.microsoft.com/office/drawing/2014/main" id="{E69EC5D7-5AE2-3F5D-60E8-9897E6039830}"/>
                </a:ext>
              </a:extLst>
            </p:cNvPr>
            <p:cNvSpPr/>
            <p:nvPr/>
          </p:nvSpPr>
          <p:spPr>
            <a:xfrm>
              <a:off x="1203100" y="3813485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58">
              <a:extLst>
                <a:ext uri="{FF2B5EF4-FFF2-40B4-BE49-F238E27FC236}">
                  <a16:creationId xmlns:a16="http://schemas.microsoft.com/office/drawing/2014/main" id="{119FCEA4-65E4-0E5E-5384-3FAAF0CCFBEA}"/>
                </a:ext>
              </a:extLst>
            </p:cNvPr>
            <p:cNvSpPr/>
            <p:nvPr/>
          </p:nvSpPr>
          <p:spPr>
            <a:xfrm>
              <a:off x="2486063" y="3507628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59">
              <a:extLst>
                <a:ext uri="{FF2B5EF4-FFF2-40B4-BE49-F238E27FC236}">
                  <a16:creationId xmlns:a16="http://schemas.microsoft.com/office/drawing/2014/main" id="{2A265BC7-35AA-D27A-9831-D331655D5C79}"/>
                </a:ext>
              </a:extLst>
            </p:cNvPr>
            <p:cNvSpPr/>
            <p:nvPr/>
          </p:nvSpPr>
          <p:spPr>
            <a:xfrm>
              <a:off x="2486063" y="3813485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60">
              <a:extLst>
                <a:ext uri="{FF2B5EF4-FFF2-40B4-BE49-F238E27FC236}">
                  <a16:creationId xmlns:a16="http://schemas.microsoft.com/office/drawing/2014/main" id="{534B9068-6A6A-61DF-2D5E-DE6AA15B4F39}"/>
                </a:ext>
              </a:extLst>
            </p:cNvPr>
            <p:cNvSpPr/>
            <p:nvPr/>
          </p:nvSpPr>
          <p:spPr>
            <a:xfrm>
              <a:off x="3021060" y="3507628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61">
              <a:extLst>
                <a:ext uri="{FF2B5EF4-FFF2-40B4-BE49-F238E27FC236}">
                  <a16:creationId xmlns:a16="http://schemas.microsoft.com/office/drawing/2014/main" id="{8824BDA4-2777-21DE-7444-B9F1B3E7334A}"/>
                </a:ext>
              </a:extLst>
            </p:cNvPr>
            <p:cNvSpPr/>
            <p:nvPr/>
          </p:nvSpPr>
          <p:spPr>
            <a:xfrm>
              <a:off x="3021060" y="3813485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62">
              <a:extLst>
                <a:ext uri="{FF2B5EF4-FFF2-40B4-BE49-F238E27FC236}">
                  <a16:creationId xmlns:a16="http://schemas.microsoft.com/office/drawing/2014/main" id="{0A618EEF-DFFE-CBC1-793F-DFD1DAE4A61F}"/>
                </a:ext>
              </a:extLst>
            </p:cNvPr>
            <p:cNvSpPr/>
            <p:nvPr/>
          </p:nvSpPr>
          <p:spPr>
            <a:xfrm>
              <a:off x="3021530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63">
              <a:extLst>
                <a:ext uri="{FF2B5EF4-FFF2-40B4-BE49-F238E27FC236}">
                  <a16:creationId xmlns:a16="http://schemas.microsoft.com/office/drawing/2014/main" id="{DCA4B98A-F9B9-DE4C-6B9F-E3CB8E02FE46}"/>
                </a:ext>
              </a:extLst>
            </p:cNvPr>
            <p:cNvSpPr/>
            <p:nvPr/>
          </p:nvSpPr>
          <p:spPr>
            <a:xfrm>
              <a:off x="2486498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64">
              <a:extLst>
                <a:ext uri="{FF2B5EF4-FFF2-40B4-BE49-F238E27FC236}">
                  <a16:creationId xmlns:a16="http://schemas.microsoft.com/office/drawing/2014/main" id="{228B181E-2E13-9615-0BE7-6BD9971CEFBC}"/>
                </a:ext>
              </a:extLst>
            </p:cNvPr>
            <p:cNvSpPr/>
            <p:nvPr/>
          </p:nvSpPr>
          <p:spPr>
            <a:xfrm>
              <a:off x="1844977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65">
              <a:extLst>
                <a:ext uri="{FF2B5EF4-FFF2-40B4-BE49-F238E27FC236}">
                  <a16:creationId xmlns:a16="http://schemas.microsoft.com/office/drawing/2014/main" id="{CFFFFDBD-078E-9250-DC27-5C8918A4BDBB}"/>
                </a:ext>
              </a:extLst>
            </p:cNvPr>
            <p:cNvSpPr/>
            <p:nvPr/>
          </p:nvSpPr>
          <p:spPr>
            <a:xfrm>
              <a:off x="2749703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66">
              <a:extLst>
                <a:ext uri="{FF2B5EF4-FFF2-40B4-BE49-F238E27FC236}">
                  <a16:creationId xmlns:a16="http://schemas.microsoft.com/office/drawing/2014/main" id="{7A91402F-24FD-5E03-76DC-C9466E3DE1F6}"/>
                </a:ext>
              </a:extLst>
            </p:cNvPr>
            <p:cNvSpPr/>
            <p:nvPr/>
          </p:nvSpPr>
          <p:spPr>
            <a:xfrm>
              <a:off x="4574199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67">
              <a:extLst>
                <a:ext uri="{FF2B5EF4-FFF2-40B4-BE49-F238E27FC236}">
                  <a16:creationId xmlns:a16="http://schemas.microsoft.com/office/drawing/2014/main" id="{47D4E259-F952-FD2B-534B-C48356EF6864}"/>
                </a:ext>
              </a:extLst>
            </p:cNvPr>
            <p:cNvSpPr/>
            <p:nvPr/>
          </p:nvSpPr>
          <p:spPr>
            <a:xfrm>
              <a:off x="1203455" y="3843351"/>
              <a:ext cx="4923790" cy="34925"/>
            </a:xfrm>
            <a:custGeom>
              <a:avLst/>
              <a:gdLst/>
              <a:ahLst/>
              <a:cxnLst/>
              <a:rect l="l" t="t" r="r" b="b"/>
              <a:pathLst>
                <a:path w="4923790" h="34925">
                  <a:moveTo>
                    <a:pt x="0" y="0"/>
                  </a:moveTo>
                  <a:lnTo>
                    <a:pt x="0" y="34404"/>
                  </a:lnTo>
                  <a:lnTo>
                    <a:pt x="4923409" y="34404"/>
                  </a:lnTo>
                  <a:lnTo>
                    <a:pt x="4923409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68">
              <a:extLst>
                <a:ext uri="{FF2B5EF4-FFF2-40B4-BE49-F238E27FC236}">
                  <a16:creationId xmlns:a16="http://schemas.microsoft.com/office/drawing/2014/main" id="{2F461C07-4D08-0DEF-5126-578CEC50B3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051" y="3566744"/>
              <a:ext cx="156197" cy="193294"/>
            </a:xfrm>
            <a:prstGeom prst="rect">
              <a:avLst/>
            </a:prstGeom>
          </p:spPr>
        </p:pic>
        <p:pic>
          <p:nvPicPr>
            <p:cNvPr id="126" name="object 69">
              <a:extLst>
                <a:ext uri="{FF2B5EF4-FFF2-40B4-BE49-F238E27FC236}">
                  <a16:creationId xmlns:a16="http://schemas.microsoft.com/office/drawing/2014/main" id="{AA806235-132A-2489-C6F7-CAF2EF2591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7503" y="3566744"/>
              <a:ext cx="156197" cy="193294"/>
            </a:xfrm>
            <a:prstGeom prst="rect">
              <a:avLst/>
            </a:prstGeom>
          </p:spPr>
        </p:pic>
        <p:pic>
          <p:nvPicPr>
            <p:cNvPr id="127" name="object 70">
              <a:extLst>
                <a:ext uri="{FF2B5EF4-FFF2-40B4-BE49-F238E27FC236}">
                  <a16:creationId xmlns:a16="http://schemas.microsoft.com/office/drawing/2014/main" id="{8151E5B5-04A5-4455-5D9C-D3E8EF72940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5796" y="3566744"/>
              <a:ext cx="156197" cy="193294"/>
            </a:xfrm>
            <a:prstGeom prst="rect">
              <a:avLst/>
            </a:prstGeom>
          </p:spPr>
        </p:pic>
        <p:pic>
          <p:nvPicPr>
            <p:cNvPr id="128" name="object 71">
              <a:extLst>
                <a:ext uri="{FF2B5EF4-FFF2-40B4-BE49-F238E27FC236}">
                  <a16:creationId xmlns:a16="http://schemas.microsoft.com/office/drawing/2014/main" id="{0EFCAA8E-8FFE-81A2-E453-D10D0043C4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7985" y="3566744"/>
              <a:ext cx="156197" cy="193294"/>
            </a:xfrm>
            <a:prstGeom prst="rect">
              <a:avLst/>
            </a:prstGeom>
          </p:spPr>
        </p:pic>
        <p:pic>
          <p:nvPicPr>
            <p:cNvPr id="129" name="object 72">
              <a:extLst>
                <a:ext uri="{FF2B5EF4-FFF2-40B4-BE49-F238E27FC236}">
                  <a16:creationId xmlns:a16="http://schemas.microsoft.com/office/drawing/2014/main" id="{40999A95-0F7B-46D3-768B-2BCBE1942BF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0174" y="3566744"/>
              <a:ext cx="156197" cy="193294"/>
            </a:xfrm>
            <a:prstGeom prst="rect">
              <a:avLst/>
            </a:prstGeom>
          </p:spPr>
        </p:pic>
        <p:pic>
          <p:nvPicPr>
            <p:cNvPr id="130" name="object 73">
              <a:extLst>
                <a:ext uri="{FF2B5EF4-FFF2-40B4-BE49-F238E27FC236}">
                  <a16:creationId xmlns:a16="http://schemas.microsoft.com/office/drawing/2014/main" id="{AA590B54-3C7D-6959-9155-A5A4E43DA7C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2363" y="3566744"/>
              <a:ext cx="156197" cy="193294"/>
            </a:xfrm>
            <a:prstGeom prst="rect">
              <a:avLst/>
            </a:prstGeom>
          </p:spPr>
        </p:pic>
        <p:pic>
          <p:nvPicPr>
            <p:cNvPr id="131" name="object 74">
              <a:extLst>
                <a:ext uri="{FF2B5EF4-FFF2-40B4-BE49-F238E27FC236}">
                  <a16:creationId xmlns:a16="http://schemas.microsoft.com/office/drawing/2014/main" id="{ADCB3208-03CB-3A80-435F-3CCD26081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7039" y="3566744"/>
              <a:ext cx="156197" cy="193294"/>
            </a:xfrm>
            <a:prstGeom prst="rect">
              <a:avLst/>
            </a:prstGeom>
          </p:spPr>
        </p:pic>
        <p:pic>
          <p:nvPicPr>
            <p:cNvPr id="132" name="object 75">
              <a:extLst>
                <a:ext uri="{FF2B5EF4-FFF2-40B4-BE49-F238E27FC236}">
                  <a16:creationId xmlns:a16="http://schemas.microsoft.com/office/drawing/2014/main" id="{2FA8FEAC-BE43-DA31-F1E5-9972EA15768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4850" y="3566744"/>
              <a:ext cx="156197" cy="193294"/>
            </a:xfrm>
            <a:prstGeom prst="rect">
              <a:avLst/>
            </a:prstGeom>
          </p:spPr>
        </p:pic>
        <p:pic>
          <p:nvPicPr>
            <p:cNvPr id="133" name="object 76">
              <a:extLst>
                <a:ext uri="{FF2B5EF4-FFF2-40B4-BE49-F238E27FC236}">
                  <a16:creationId xmlns:a16="http://schemas.microsoft.com/office/drawing/2014/main" id="{1D1400F7-FFE9-3F7E-38B0-F94BB98221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9692" y="3566744"/>
              <a:ext cx="156197" cy="193294"/>
            </a:xfrm>
            <a:prstGeom prst="rect">
              <a:avLst/>
            </a:prstGeom>
          </p:spPr>
        </p:pic>
        <p:pic>
          <p:nvPicPr>
            <p:cNvPr id="134" name="object 77">
              <a:extLst>
                <a:ext uri="{FF2B5EF4-FFF2-40B4-BE49-F238E27FC236}">
                  <a16:creationId xmlns:a16="http://schemas.microsoft.com/office/drawing/2014/main" id="{7362B94A-376F-8D05-938E-52296EC69C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1417" y="3566744"/>
              <a:ext cx="156197" cy="193294"/>
            </a:xfrm>
            <a:prstGeom prst="rect">
              <a:avLst/>
            </a:prstGeom>
          </p:spPr>
        </p:pic>
        <p:pic>
          <p:nvPicPr>
            <p:cNvPr id="135" name="object 78">
              <a:extLst>
                <a:ext uri="{FF2B5EF4-FFF2-40B4-BE49-F238E27FC236}">
                  <a16:creationId xmlns:a16="http://schemas.microsoft.com/office/drawing/2014/main" id="{D7A11AC2-75D0-FC1A-1DBD-F2F5A5A9AA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3606" y="3566744"/>
              <a:ext cx="156197" cy="193294"/>
            </a:xfrm>
            <a:prstGeom prst="rect">
              <a:avLst/>
            </a:prstGeom>
          </p:spPr>
        </p:pic>
        <p:pic>
          <p:nvPicPr>
            <p:cNvPr id="136" name="object 79">
              <a:extLst>
                <a:ext uri="{FF2B5EF4-FFF2-40B4-BE49-F238E27FC236}">
                  <a16:creationId xmlns:a16="http://schemas.microsoft.com/office/drawing/2014/main" id="{A6C48A88-0793-5653-E6FA-077F2AAFDF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228" y="3566744"/>
              <a:ext cx="156197" cy="193294"/>
            </a:xfrm>
            <a:prstGeom prst="rect">
              <a:avLst/>
            </a:prstGeom>
          </p:spPr>
        </p:pic>
        <p:pic>
          <p:nvPicPr>
            <p:cNvPr id="137" name="object 80">
              <a:extLst>
                <a:ext uri="{FF2B5EF4-FFF2-40B4-BE49-F238E27FC236}">
                  <a16:creationId xmlns:a16="http://schemas.microsoft.com/office/drawing/2014/main" id="{636C1EDC-232B-833A-EA09-EBB375337D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4551" y="3566744"/>
              <a:ext cx="156197" cy="193294"/>
            </a:xfrm>
            <a:prstGeom prst="rect">
              <a:avLst/>
            </a:prstGeom>
          </p:spPr>
        </p:pic>
        <p:pic>
          <p:nvPicPr>
            <p:cNvPr id="138" name="object 81">
              <a:extLst>
                <a:ext uri="{FF2B5EF4-FFF2-40B4-BE49-F238E27FC236}">
                  <a16:creationId xmlns:a16="http://schemas.microsoft.com/office/drawing/2014/main" id="{198ABFE6-9F74-C9F7-DB17-458348A5426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6741" y="3566744"/>
              <a:ext cx="156197" cy="193294"/>
            </a:xfrm>
            <a:prstGeom prst="rect">
              <a:avLst/>
            </a:prstGeom>
          </p:spPr>
        </p:pic>
        <p:pic>
          <p:nvPicPr>
            <p:cNvPr id="139" name="object 82">
              <a:extLst>
                <a:ext uri="{FF2B5EF4-FFF2-40B4-BE49-F238E27FC236}">
                  <a16:creationId xmlns:a16="http://schemas.microsoft.com/office/drawing/2014/main" id="{72E4D195-B852-1824-B575-4A1385F01DE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29" y="3566744"/>
              <a:ext cx="156197" cy="193294"/>
            </a:xfrm>
            <a:prstGeom prst="rect">
              <a:avLst/>
            </a:prstGeom>
          </p:spPr>
        </p:pic>
        <p:pic>
          <p:nvPicPr>
            <p:cNvPr id="140" name="object 83">
              <a:extLst>
                <a:ext uri="{FF2B5EF4-FFF2-40B4-BE49-F238E27FC236}">
                  <a16:creationId xmlns:a16="http://schemas.microsoft.com/office/drawing/2014/main" id="{E5F09C0B-B418-A3A4-980F-7E544ED168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1119" y="3566744"/>
              <a:ext cx="156197" cy="193294"/>
            </a:xfrm>
            <a:prstGeom prst="rect">
              <a:avLst/>
            </a:prstGeom>
          </p:spPr>
        </p:pic>
        <p:pic>
          <p:nvPicPr>
            <p:cNvPr id="141" name="object 84">
              <a:extLst>
                <a:ext uri="{FF2B5EF4-FFF2-40B4-BE49-F238E27FC236}">
                  <a16:creationId xmlns:a16="http://schemas.microsoft.com/office/drawing/2014/main" id="{6DEC3EE7-A00C-9E53-2903-FCC635651D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484" y="3566744"/>
              <a:ext cx="156197" cy="193294"/>
            </a:xfrm>
            <a:prstGeom prst="rect">
              <a:avLst/>
            </a:prstGeom>
          </p:spPr>
        </p:pic>
        <p:pic>
          <p:nvPicPr>
            <p:cNvPr id="142" name="object 85">
              <a:extLst>
                <a:ext uri="{FF2B5EF4-FFF2-40B4-BE49-F238E27FC236}">
                  <a16:creationId xmlns:a16="http://schemas.microsoft.com/office/drawing/2014/main" id="{55B74D44-0715-E391-EFFD-393713F07A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295" y="3566744"/>
              <a:ext cx="156197" cy="193294"/>
            </a:xfrm>
            <a:prstGeom prst="rect">
              <a:avLst/>
            </a:prstGeom>
          </p:spPr>
        </p:pic>
        <p:pic>
          <p:nvPicPr>
            <p:cNvPr id="143" name="object 86">
              <a:extLst>
                <a:ext uri="{FF2B5EF4-FFF2-40B4-BE49-F238E27FC236}">
                  <a16:creationId xmlns:a16="http://schemas.microsoft.com/office/drawing/2014/main" id="{F12A0187-D8D7-A6A0-0CED-0A186F218D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673" y="3566744"/>
              <a:ext cx="156197" cy="193294"/>
            </a:xfrm>
            <a:prstGeom prst="rect">
              <a:avLst/>
            </a:prstGeom>
          </p:spPr>
        </p:pic>
        <p:pic>
          <p:nvPicPr>
            <p:cNvPr id="144" name="object 87">
              <a:extLst>
                <a:ext uri="{FF2B5EF4-FFF2-40B4-BE49-F238E27FC236}">
                  <a16:creationId xmlns:a16="http://schemas.microsoft.com/office/drawing/2014/main" id="{3C0C7172-C7A2-13F2-A3E1-0EDEBBABB2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2862" y="3566744"/>
              <a:ext cx="156197" cy="193294"/>
            </a:xfrm>
            <a:prstGeom prst="rect">
              <a:avLst/>
            </a:prstGeom>
          </p:spPr>
        </p:pic>
      </p:grpSp>
      <p:sp>
        <p:nvSpPr>
          <p:cNvPr id="145" name="object 88">
            <a:extLst>
              <a:ext uri="{FF2B5EF4-FFF2-40B4-BE49-F238E27FC236}">
                <a16:creationId xmlns:a16="http://schemas.microsoft.com/office/drawing/2014/main" id="{6750F2CD-8D24-4F1F-E8B8-E791B3141678}"/>
              </a:ext>
            </a:extLst>
          </p:cNvPr>
          <p:cNvSpPr txBox="1"/>
          <p:nvPr/>
        </p:nvSpPr>
        <p:spPr>
          <a:xfrm>
            <a:off x="1072772" y="3365860"/>
            <a:ext cx="327388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95CAC"/>
                </a:solidFill>
                <a:latin typeface="Arial"/>
                <a:cs typeface="Arial"/>
              </a:rPr>
              <a:t>Klinische</a:t>
            </a:r>
            <a:r>
              <a:rPr sz="800" b="1" spc="-15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95CAC"/>
                </a:solidFill>
                <a:latin typeface="Arial"/>
                <a:cs typeface="Arial"/>
              </a:rPr>
              <a:t>Daten</a:t>
            </a:r>
            <a:r>
              <a:rPr sz="800" b="1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–</a:t>
            </a:r>
            <a:r>
              <a:rPr sz="800" spc="-5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95CAC"/>
                </a:solidFill>
                <a:latin typeface="Arial"/>
                <a:cs typeface="Arial"/>
              </a:rPr>
              <a:t>Verteilung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 der</a:t>
            </a:r>
            <a:r>
              <a:rPr sz="800" spc="-5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95CAC"/>
                </a:solidFill>
                <a:latin typeface="Arial"/>
                <a:cs typeface="Arial"/>
              </a:rPr>
              <a:t>intrazerebralen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95CAC"/>
                </a:solidFill>
                <a:latin typeface="Arial"/>
                <a:cs typeface="Arial"/>
              </a:rPr>
              <a:t>Blutungen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95CAC"/>
                </a:solidFill>
                <a:latin typeface="Arial"/>
                <a:cs typeface="Arial"/>
              </a:rPr>
              <a:t>(n=51)</a:t>
            </a:r>
            <a:r>
              <a:rPr sz="800" spc="-15" baseline="48611" dirty="0">
                <a:solidFill>
                  <a:srgbClr val="395CAC"/>
                </a:solidFill>
                <a:latin typeface="Arial"/>
                <a:cs typeface="Arial"/>
              </a:rPr>
              <a:t>1</a:t>
            </a:r>
            <a:endParaRPr sz="800" baseline="48611" dirty="0">
              <a:latin typeface="Arial"/>
              <a:cs typeface="Arial"/>
            </a:endParaRPr>
          </a:p>
        </p:txBody>
      </p:sp>
      <p:sp>
        <p:nvSpPr>
          <p:cNvPr id="146" name="object 89">
            <a:extLst>
              <a:ext uri="{FF2B5EF4-FFF2-40B4-BE49-F238E27FC236}">
                <a16:creationId xmlns:a16="http://schemas.microsoft.com/office/drawing/2014/main" id="{1A3690B6-8BAE-4198-B0BE-0D51936403CE}"/>
              </a:ext>
            </a:extLst>
          </p:cNvPr>
          <p:cNvSpPr/>
          <p:nvPr/>
        </p:nvSpPr>
        <p:spPr>
          <a:xfrm>
            <a:off x="6234664" y="3553266"/>
            <a:ext cx="114935" cy="313055"/>
          </a:xfrm>
          <a:custGeom>
            <a:avLst/>
            <a:gdLst/>
            <a:ahLst/>
            <a:cxnLst/>
            <a:rect l="l" t="t" r="r" b="b"/>
            <a:pathLst>
              <a:path w="114935" h="313054">
                <a:moveTo>
                  <a:pt x="0" y="0"/>
                </a:moveTo>
                <a:lnTo>
                  <a:pt x="0" y="313054"/>
                </a:lnTo>
                <a:lnTo>
                  <a:pt x="114693" y="158381"/>
                </a:lnTo>
                <a:lnTo>
                  <a:pt x="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90">
            <a:extLst>
              <a:ext uri="{FF2B5EF4-FFF2-40B4-BE49-F238E27FC236}">
                <a16:creationId xmlns:a16="http://schemas.microsoft.com/office/drawing/2014/main" id="{330F462C-55AC-8B06-4475-555305E2AAA0}"/>
              </a:ext>
            </a:extLst>
          </p:cNvPr>
          <p:cNvGrpSpPr/>
          <p:nvPr/>
        </p:nvGrpSpPr>
        <p:grpSpPr>
          <a:xfrm>
            <a:off x="6433679" y="3219526"/>
            <a:ext cx="982344" cy="981710"/>
            <a:chOff x="6430164" y="3170289"/>
            <a:chExt cx="982344" cy="981710"/>
          </a:xfrm>
        </p:grpSpPr>
        <p:sp>
          <p:nvSpPr>
            <p:cNvPr id="148" name="object 91">
              <a:extLst>
                <a:ext uri="{FF2B5EF4-FFF2-40B4-BE49-F238E27FC236}">
                  <a16:creationId xmlns:a16="http://schemas.microsoft.com/office/drawing/2014/main" id="{80A919C3-F54B-4D24-84BF-4F12493B48AB}"/>
                </a:ext>
              </a:extLst>
            </p:cNvPr>
            <p:cNvSpPr/>
            <p:nvPr/>
          </p:nvSpPr>
          <p:spPr>
            <a:xfrm>
              <a:off x="6439840" y="3170301"/>
              <a:ext cx="481965" cy="490855"/>
            </a:xfrm>
            <a:custGeom>
              <a:avLst/>
              <a:gdLst/>
              <a:ahLst/>
              <a:cxnLst/>
              <a:rect l="l" t="t" r="r" b="b"/>
              <a:pathLst>
                <a:path w="481965" h="490854">
                  <a:moveTo>
                    <a:pt x="481698" y="0"/>
                  </a:moveTo>
                  <a:lnTo>
                    <a:pt x="430009" y="2781"/>
                  </a:lnTo>
                  <a:lnTo>
                    <a:pt x="365315" y="13804"/>
                  </a:lnTo>
                  <a:lnTo>
                    <a:pt x="319278" y="26987"/>
                  </a:lnTo>
                  <a:lnTo>
                    <a:pt x="275475" y="44157"/>
                  </a:lnTo>
                  <a:lnTo>
                    <a:pt x="234086" y="65138"/>
                  </a:lnTo>
                  <a:lnTo>
                    <a:pt x="195287" y="89750"/>
                  </a:lnTo>
                  <a:lnTo>
                    <a:pt x="159270" y="117830"/>
                  </a:lnTo>
                  <a:lnTo>
                    <a:pt x="126199" y="149212"/>
                  </a:lnTo>
                  <a:lnTo>
                    <a:pt x="96266" y="183718"/>
                  </a:lnTo>
                  <a:lnTo>
                    <a:pt x="69659" y="221170"/>
                  </a:lnTo>
                  <a:lnTo>
                    <a:pt x="46545" y="261404"/>
                  </a:lnTo>
                  <a:lnTo>
                    <a:pt x="27101" y="304241"/>
                  </a:lnTo>
                  <a:lnTo>
                    <a:pt x="11531" y="349529"/>
                  </a:lnTo>
                  <a:lnTo>
                    <a:pt x="0" y="397078"/>
                  </a:lnTo>
                  <a:lnTo>
                    <a:pt x="481698" y="490715"/>
                  </a:lnTo>
                  <a:lnTo>
                    <a:pt x="481698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92">
              <a:extLst>
                <a:ext uri="{FF2B5EF4-FFF2-40B4-BE49-F238E27FC236}">
                  <a16:creationId xmlns:a16="http://schemas.microsoft.com/office/drawing/2014/main" id="{301CD13A-7609-B203-587C-7873BDF76E6D}"/>
                </a:ext>
              </a:extLst>
            </p:cNvPr>
            <p:cNvSpPr/>
            <p:nvPr/>
          </p:nvSpPr>
          <p:spPr>
            <a:xfrm>
              <a:off x="6430164" y="3567368"/>
              <a:ext cx="491490" cy="353695"/>
            </a:xfrm>
            <a:custGeom>
              <a:avLst/>
              <a:gdLst/>
              <a:ahLst/>
              <a:cxnLst/>
              <a:rect l="l" t="t" r="r" b="b"/>
              <a:pathLst>
                <a:path w="491490" h="353695">
                  <a:moveTo>
                    <a:pt x="9678" y="0"/>
                  </a:moveTo>
                  <a:lnTo>
                    <a:pt x="1996" y="53650"/>
                  </a:lnTo>
                  <a:lnTo>
                    <a:pt x="0" y="106280"/>
                  </a:lnTo>
                  <a:lnTo>
                    <a:pt x="3687" y="157876"/>
                  </a:lnTo>
                  <a:lnTo>
                    <a:pt x="13057" y="208426"/>
                  </a:lnTo>
                  <a:lnTo>
                    <a:pt x="28107" y="257917"/>
                  </a:lnTo>
                  <a:lnTo>
                    <a:pt x="48834" y="306335"/>
                  </a:lnTo>
                  <a:lnTo>
                    <a:pt x="75236" y="353669"/>
                  </a:lnTo>
                  <a:lnTo>
                    <a:pt x="491377" y="93637"/>
                  </a:lnTo>
                  <a:lnTo>
                    <a:pt x="9678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93">
              <a:extLst>
                <a:ext uri="{FF2B5EF4-FFF2-40B4-BE49-F238E27FC236}">
                  <a16:creationId xmlns:a16="http://schemas.microsoft.com/office/drawing/2014/main" id="{3BA2D1F1-7492-2985-8EC4-47F824039271}"/>
                </a:ext>
              </a:extLst>
            </p:cNvPr>
            <p:cNvSpPr/>
            <p:nvPr/>
          </p:nvSpPr>
          <p:spPr>
            <a:xfrm>
              <a:off x="6505401" y="3170289"/>
              <a:ext cx="907415" cy="981710"/>
            </a:xfrm>
            <a:custGeom>
              <a:avLst/>
              <a:gdLst/>
              <a:ahLst/>
              <a:cxnLst/>
              <a:rect l="l" t="t" r="r" b="b"/>
              <a:pathLst>
                <a:path w="907415" h="981710">
                  <a:moveTo>
                    <a:pt x="416140" y="0"/>
                  </a:moveTo>
                  <a:lnTo>
                    <a:pt x="416140" y="490715"/>
                  </a:lnTo>
                  <a:lnTo>
                    <a:pt x="0" y="750747"/>
                  </a:lnTo>
                  <a:lnTo>
                    <a:pt x="29661" y="793678"/>
                  </a:lnTo>
                  <a:lnTo>
                    <a:pt x="62299" y="832371"/>
                  </a:lnTo>
                  <a:lnTo>
                    <a:pt x="97793" y="866761"/>
                  </a:lnTo>
                  <a:lnTo>
                    <a:pt x="136024" y="896781"/>
                  </a:lnTo>
                  <a:lnTo>
                    <a:pt x="176871" y="922366"/>
                  </a:lnTo>
                  <a:lnTo>
                    <a:pt x="220214" y="943447"/>
                  </a:lnTo>
                  <a:lnTo>
                    <a:pt x="265932" y="959959"/>
                  </a:lnTo>
                  <a:lnTo>
                    <a:pt x="313906" y="971836"/>
                  </a:lnTo>
                  <a:lnTo>
                    <a:pt x="364016" y="979011"/>
                  </a:lnTo>
                  <a:lnTo>
                    <a:pt x="416140" y="981417"/>
                  </a:lnTo>
                  <a:lnTo>
                    <a:pt x="463398" y="979171"/>
                  </a:lnTo>
                  <a:lnTo>
                    <a:pt x="509385" y="972569"/>
                  </a:lnTo>
                  <a:lnTo>
                    <a:pt x="553895" y="961817"/>
                  </a:lnTo>
                  <a:lnTo>
                    <a:pt x="596723" y="947121"/>
                  </a:lnTo>
                  <a:lnTo>
                    <a:pt x="637663" y="928687"/>
                  </a:lnTo>
                  <a:lnTo>
                    <a:pt x="676510" y="906719"/>
                  </a:lnTo>
                  <a:lnTo>
                    <a:pt x="713058" y="881424"/>
                  </a:lnTo>
                  <a:lnTo>
                    <a:pt x="747101" y="853008"/>
                  </a:lnTo>
                  <a:lnTo>
                    <a:pt x="778433" y="821675"/>
                  </a:lnTo>
                  <a:lnTo>
                    <a:pt x="806850" y="787632"/>
                  </a:lnTo>
                  <a:lnTo>
                    <a:pt x="832145" y="751084"/>
                  </a:lnTo>
                  <a:lnTo>
                    <a:pt x="854112" y="712238"/>
                  </a:lnTo>
                  <a:lnTo>
                    <a:pt x="872547" y="671297"/>
                  </a:lnTo>
                  <a:lnTo>
                    <a:pt x="887243" y="628469"/>
                  </a:lnTo>
                  <a:lnTo>
                    <a:pt x="897995" y="583959"/>
                  </a:lnTo>
                  <a:lnTo>
                    <a:pt x="904597" y="537972"/>
                  </a:lnTo>
                  <a:lnTo>
                    <a:pt x="906843" y="490715"/>
                  </a:lnTo>
                  <a:lnTo>
                    <a:pt x="904597" y="443457"/>
                  </a:lnTo>
                  <a:lnTo>
                    <a:pt x="897995" y="397470"/>
                  </a:lnTo>
                  <a:lnTo>
                    <a:pt x="887243" y="352959"/>
                  </a:lnTo>
                  <a:lnTo>
                    <a:pt x="872547" y="310130"/>
                  </a:lnTo>
                  <a:lnTo>
                    <a:pt x="854112" y="269189"/>
                  </a:lnTo>
                  <a:lnTo>
                    <a:pt x="832145" y="230342"/>
                  </a:lnTo>
                  <a:lnTo>
                    <a:pt x="806850" y="193793"/>
                  </a:lnTo>
                  <a:lnTo>
                    <a:pt x="778433" y="159749"/>
                  </a:lnTo>
                  <a:lnTo>
                    <a:pt x="747101" y="128415"/>
                  </a:lnTo>
                  <a:lnTo>
                    <a:pt x="713058" y="99997"/>
                  </a:lnTo>
                  <a:lnTo>
                    <a:pt x="676510" y="74701"/>
                  </a:lnTo>
                  <a:lnTo>
                    <a:pt x="637663" y="52733"/>
                  </a:lnTo>
                  <a:lnTo>
                    <a:pt x="596723" y="34297"/>
                  </a:lnTo>
                  <a:lnTo>
                    <a:pt x="553895" y="19600"/>
                  </a:lnTo>
                  <a:lnTo>
                    <a:pt x="509385" y="8848"/>
                  </a:lnTo>
                  <a:lnTo>
                    <a:pt x="463398" y="2246"/>
                  </a:lnTo>
                  <a:lnTo>
                    <a:pt x="416140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94">
              <a:extLst>
                <a:ext uri="{FF2B5EF4-FFF2-40B4-BE49-F238E27FC236}">
                  <a16:creationId xmlns:a16="http://schemas.microsoft.com/office/drawing/2014/main" id="{1926094B-C450-8BCA-3890-13C4C4B3DE54}"/>
                </a:ext>
              </a:extLst>
            </p:cNvPr>
            <p:cNvSpPr/>
            <p:nvPr/>
          </p:nvSpPr>
          <p:spPr>
            <a:xfrm>
              <a:off x="6539814" y="3280007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5"/>
                  </a:lnTo>
                  <a:lnTo>
                    <a:pt x="243293" y="25644"/>
                  </a:lnTo>
                  <a:lnTo>
                    <a:pt x="201887" y="44638"/>
                  </a:lnTo>
                  <a:lnTo>
                    <a:pt x="163323" y="68260"/>
                  </a:lnTo>
                  <a:lnTo>
                    <a:pt x="127960" y="96153"/>
                  </a:lnTo>
                  <a:lnTo>
                    <a:pt x="96153" y="127960"/>
                  </a:lnTo>
                  <a:lnTo>
                    <a:pt x="68260" y="163323"/>
                  </a:lnTo>
                  <a:lnTo>
                    <a:pt x="44638" y="201887"/>
                  </a:lnTo>
                  <a:lnTo>
                    <a:pt x="25644" y="243293"/>
                  </a:lnTo>
                  <a:lnTo>
                    <a:pt x="11635" y="287185"/>
                  </a:lnTo>
                  <a:lnTo>
                    <a:pt x="2968" y="333207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2000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7"/>
                  </a:lnTo>
                  <a:lnTo>
                    <a:pt x="750364" y="287185"/>
                  </a:lnTo>
                  <a:lnTo>
                    <a:pt x="736355" y="243293"/>
                  </a:lnTo>
                  <a:lnTo>
                    <a:pt x="717361" y="201887"/>
                  </a:lnTo>
                  <a:lnTo>
                    <a:pt x="693739" y="163323"/>
                  </a:lnTo>
                  <a:lnTo>
                    <a:pt x="665846" y="127960"/>
                  </a:lnTo>
                  <a:lnTo>
                    <a:pt x="634039" y="96153"/>
                  </a:lnTo>
                  <a:lnTo>
                    <a:pt x="598676" y="68260"/>
                  </a:lnTo>
                  <a:lnTo>
                    <a:pt x="560112" y="44638"/>
                  </a:lnTo>
                  <a:lnTo>
                    <a:pt x="518706" y="25644"/>
                  </a:lnTo>
                  <a:lnTo>
                    <a:pt x="474814" y="11635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B5C02AF-F250-BA66-9DB1-15769FAAF9D2}"/>
              </a:ext>
            </a:extLst>
          </p:cNvPr>
          <p:cNvGrpSpPr/>
          <p:nvPr/>
        </p:nvGrpSpPr>
        <p:grpSpPr>
          <a:xfrm>
            <a:off x="893091" y="928647"/>
            <a:ext cx="5455216" cy="2420565"/>
            <a:chOff x="893091" y="987425"/>
            <a:chExt cx="5455216" cy="2260640"/>
          </a:xfrm>
        </p:grpSpPr>
        <p:sp>
          <p:nvSpPr>
            <p:cNvPr id="153" name="object 3">
              <a:extLst>
                <a:ext uri="{FF2B5EF4-FFF2-40B4-BE49-F238E27FC236}">
                  <a16:creationId xmlns:a16="http://schemas.microsoft.com/office/drawing/2014/main" id="{0224F6F2-29CD-CEF2-C0CC-54EB21E80AAA}"/>
                </a:ext>
              </a:extLst>
            </p:cNvPr>
            <p:cNvSpPr txBox="1"/>
            <p:nvPr/>
          </p:nvSpPr>
          <p:spPr>
            <a:xfrm>
              <a:off x="3145658" y="2964815"/>
              <a:ext cx="1057516" cy="283250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8415">
                <a:lnSpc>
                  <a:spcPct val="100000"/>
                </a:lnSpc>
                <a:spcBef>
                  <a:spcPts val="245"/>
                </a:spcBef>
                <a:tabLst>
                  <a:tab pos="440055" algn="l"/>
                  <a:tab pos="849630" algn="l"/>
                </a:tabLst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10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12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14</a:t>
              </a:r>
              <a:endParaRPr sz="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5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Zeit</a:t>
              </a:r>
              <a:r>
                <a:rPr sz="800" spc="-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nach</a:t>
              </a:r>
              <a:r>
                <a:rPr sz="800" spc="-10" dirty="0">
                  <a:solidFill>
                    <a:srgbClr val="231F20"/>
                  </a:solidFill>
                  <a:latin typeface="Arial"/>
                  <a:cs typeface="Arial"/>
                </a:rPr>
                <a:t> Einnahme 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(h)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4" name="object 4">
              <a:extLst>
                <a:ext uri="{FF2B5EF4-FFF2-40B4-BE49-F238E27FC236}">
                  <a16:creationId xmlns:a16="http://schemas.microsoft.com/office/drawing/2014/main" id="{621522FE-3A9A-1347-0199-F02C67F046D2}"/>
                </a:ext>
              </a:extLst>
            </p:cNvPr>
            <p:cNvSpPr txBox="1"/>
            <p:nvPr/>
          </p:nvSpPr>
          <p:spPr>
            <a:xfrm>
              <a:off x="1073113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0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5" name="object 5">
              <a:extLst>
                <a:ext uri="{FF2B5EF4-FFF2-40B4-BE49-F238E27FC236}">
                  <a16:creationId xmlns:a16="http://schemas.microsoft.com/office/drawing/2014/main" id="{09948AEA-E795-FBB3-475D-73FC2FB67B4E}"/>
                </a:ext>
              </a:extLst>
            </p:cNvPr>
            <p:cNvSpPr txBox="1"/>
            <p:nvPr/>
          </p:nvSpPr>
          <p:spPr>
            <a:xfrm>
              <a:off x="1516597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2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6" name="object 6">
              <a:extLst>
                <a:ext uri="{FF2B5EF4-FFF2-40B4-BE49-F238E27FC236}">
                  <a16:creationId xmlns:a16="http://schemas.microsoft.com/office/drawing/2014/main" id="{63E4536C-66B3-C3FE-16D0-0F200EE56E85}"/>
                </a:ext>
              </a:extLst>
            </p:cNvPr>
            <p:cNvSpPr txBox="1"/>
            <p:nvPr/>
          </p:nvSpPr>
          <p:spPr>
            <a:xfrm>
              <a:off x="1931696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4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7" name="object 7">
              <a:extLst>
                <a:ext uri="{FF2B5EF4-FFF2-40B4-BE49-F238E27FC236}">
                  <a16:creationId xmlns:a16="http://schemas.microsoft.com/office/drawing/2014/main" id="{EB01F265-A093-E90C-2633-03A9FF21891E}"/>
                </a:ext>
              </a:extLst>
            </p:cNvPr>
            <p:cNvSpPr txBox="1"/>
            <p:nvPr/>
          </p:nvSpPr>
          <p:spPr>
            <a:xfrm>
              <a:off x="2346796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6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8" name="object 8">
              <a:extLst>
                <a:ext uri="{FF2B5EF4-FFF2-40B4-BE49-F238E27FC236}">
                  <a16:creationId xmlns:a16="http://schemas.microsoft.com/office/drawing/2014/main" id="{C80E8B54-5F00-2937-AF34-65B2FC80AAAB}"/>
                </a:ext>
              </a:extLst>
            </p:cNvPr>
            <p:cNvSpPr txBox="1"/>
            <p:nvPr/>
          </p:nvSpPr>
          <p:spPr>
            <a:xfrm>
              <a:off x="2761895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8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9" name="object 9">
              <a:extLst>
                <a:ext uri="{FF2B5EF4-FFF2-40B4-BE49-F238E27FC236}">
                  <a16:creationId xmlns:a16="http://schemas.microsoft.com/office/drawing/2014/main" id="{0E20B8FA-B7A2-4166-1304-D4C6B7CE63D4}"/>
                </a:ext>
              </a:extLst>
            </p:cNvPr>
            <p:cNvSpPr txBox="1"/>
            <p:nvPr/>
          </p:nvSpPr>
          <p:spPr>
            <a:xfrm>
              <a:off x="4398100" y="2983675"/>
              <a:ext cx="574635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27990" algn="l"/>
                </a:tabLst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16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60" name="object 10">
              <a:extLst>
                <a:ext uri="{FF2B5EF4-FFF2-40B4-BE49-F238E27FC236}">
                  <a16:creationId xmlns:a16="http://schemas.microsoft.com/office/drawing/2014/main" id="{7CA9BA63-ACCE-A04E-D9F6-0328B809C9DA}"/>
                </a:ext>
              </a:extLst>
            </p:cNvPr>
            <p:cNvSpPr txBox="1"/>
            <p:nvPr/>
          </p:nvSpPr>
          <p:spPr>
            <a:xfrm>
              <a:off x="5228871" y="2983675"/>
              <a:ext cx="567938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21005" algn="l"/>
                </a:tabLst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20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22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61" name="object 11">
              <a:extLst>
                <a:ext uri="{FF2B5EF4-FFF2-40B4-BE49-F238E27FC236}">
                  <a16:creationId xmlns:a16="http://schemas.microsoft.com/office/drawing/2014/main" id="{C9EE5549-D34D-ECC3-6D1D-6EC99228BFD1}"/>
                </a:ext>
              </a:extLst>
            </p:cNvPr>
            <p:cNvSpPr txBox="1"/>
            <p:nvPr/>
          </p:nvSpPr>
          <p:spPr>
            <a:xfrm>
              <a:off x="6059832" y="2983675"/>
              <a:ext cx="136625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24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62" name="object 12">
              <a:extLst>
                <a:ext uri="{FF2B5EF4-FFF2-40B4-BE49-F238E27FC236}">
                  <a16:creationId xmlns:a16="http://schemas.microsoft.com/office/drawing/2014/main" id="{26427579-B423-5B98-D9F3-F52ADF3387FB}"/>
                </a:ext>
              </a:extLst>
            </p:cNvPr>
            <p:cNvSpPr txBox="1"/>
            <p:nvPr/>
          </p:nvSpPr>
          <p:spPr>
            <a:xfrm>
              <a:off x="893091" y="987425"/>
              <a:ext cx="175895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300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63" name="object 13">
              <a:extLst>
                <a:ext uri="{FF2B5EF4-FFF2-40B4-BE49-F238E27FC236}">
                  <a16:creationId xmlns:a16="http://schemas.microsoft.com/office/drawing/2014/main" id="{3A365CB9-C631-CE46-8565-E9C4D9326F85}"/>
                </a:ext>
              </a:extLst>
            </p:cNvPr>
            <p:cNvSpPr txBox="1"/>
            <p:nvPr/>
          </p:nvSpPr>
          <p:spPr>
            <a:xfrm>
              <a:off x="893091" y="1297845"/>
              <a:ext cx="176530" cy="1030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250</a:t>
              </a:r>
              <a:endParaRPr sz="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625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200</a:t>
              </a:r>
              <a:endParaRPr sz="800" dirty="0">
                <a:latin typeface="Arial"/>
                <a:cs typeface="Arial"/>
              </a:endParaRPr>
            </a:p>
            <a:p>
              <a:pPr marL="31115">
                <a:lnSpc>
                  <a:spcPct val="100000"/>
                </a:lnSpc>
                <a:spcBef>
                  <a:spcPts val="60"/>
                </a:spcBef>
              </a:pPr>
              <a:r>
                <a:rPr sz="700" spc="-25" dirty="0">
                  <a:solidFill>
                    <a:srgbClr val="4E2D7B"/>
                  </a:solidFill>
                  <a:latin typeface="Arial"/>
                  <a:cs typeface="Arial"/>
                </a:rPr>
                <a:t>183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600" dirty="0">
                <a:latin typeface="Arial"/>
                <a:cs typeface="Arial"/>
              </a:endParaRPr>
            </a:p>
            <a:p>
              <a:pPr marL="12700">
                <a:lnSpc>
                  <a:spcPts val="840"/>
                </a:lnSpc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150</a:t>
              </a:r>
              <a:endParaRPr sz="800" dirty="0">
                <a:latin typeface="Arial"/>
                <a:cs typeface="Arial"/>
              </a:endParaRPr>
            </a:p>
            <a:p>
              <a:pPr marL="31115">
                <a:lnSpc>
                  <a:spcPts val="720"/>
                </a:lnSpc>
              </a:pPr>
              <a:r>
                <a:rPr sz="700" spc="-25" dirty="0">
                  <a:solidFill>
                    <a:srgbClr val="4E2D7B"/>
                  </a:solidFill>
                  <a:latin typeface="Arial"/>
                  <a:cs typeface="Arial"/>
                </a:rPr>
                <a:t>137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75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100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64" name="object 14">
              <a:extLst>
                <a:ext uri="{FF2B5EF4-FFF2-40B4-BE49-F238E27FC236}">
                  <a16:creationId xmlns:a16="http://schemas.microsoft.com/office/drawing/2014/main" id="{3384143D-104B-E96F-9BB4-498102D73286}"/>
                </a:ext>
              </a:extLst>
            </p:cNvPr>
            <p:cNvSpPr txBox="1"/>
            <p:nvPr/>
          </p:nvSpPr>
          <p:spPr>
            <a:xfrm>
              <a:off x="943193" y="2539524"/>
              <a:ext cx="128905" cy="428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50</a:t>
              </a:r>
              <a:endParaRPr sz="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00" dirty="0">
                <a:latin typeface="Arial"/>
                <a:cs typeface="Arial"/>
              </a:endParaRPr>
            </a:p>
            <a:p>
              <a:pPr marL="62230">
                <a:lnSpc>
                  <a:spcPct val="100000"/>
                </a:lnSpc>
                <a:spcBef>
                  <a:spcPts val="625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0</a:t>
              </a:r>
              <a:endParaRPr sz="800" dirty="0">
                <a:latin typeface="Arial"/>
                <a:cs typeface="Arial"/>
              </a:endParaRPr>
            </a:p>
          </p:txBody>
        </p:sp>
        <p:grpSp>
          <p:nvGrpSpPr>
            <p:cNvPr id="165" name="object 15">
              <a:extLst>
                <a:ext uri="{FF2B5EF4-FFF2-40B4-BE49-F238E27FC236}">
                  <a16:creationId xmlns:a16="http://schemas.microsoft.com/office/drawing/2014/main" id="{21138B25-AEAE-FB01-50CB-BE66268E7399}"/>
                </a:ext>
              </a:extLst>
            </p:cNvPr>
            <p:cNvGrpSpPr/>
            <p:nvPr/>
          </p:nvGrpSpPr>
          <p:grpSpPr>
            <a:xfrm>
              <a:off x="1108648" y="1052179"/>
              <a:ext cx="5023485" cy="1915795"/>
              <a:chOff x="1105133" y="1034137"/>
              <a:chExt cx="5023485" cy="1915795"/>
            </a:xfrm>
          </p:grpSpPr>
          <p:sp>
            <p:nvSpPr>
              <p:cNvPr id="177" name="object 16">
                <a:extLst>
                  <a:ext uri="{FF2B5EF4-FFF2-40B4-BE49-F238E27FC236}">
                    <a16:creationId xmlns:a16="http://schemas.microsoft.com/office/drawing/2014/main" id="{6DF7C52F-D535-0D1C-D8A3-78DB31963225}"/>
                  </a:ext>
                </a:extLst>
              </p:cNvPr>
              <p:cNvSpPr/>
              <p:nvPr/>
            </p:nvSpPr>
            <p:spPr>
              <a:xfrm>
                <a:off x="1107356" y="1657022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17">
                <a:extLst>
                  <a:ext uri="{FF2B5EF4-FFF2-40B4-BE49-F238E27FC236}">
                    <a16:creationId xmlns:a16="http://schemas.microsoft.com/office/drawing/2014/main" id="{55E6B744-CF26-FEC0-7429-08FC20B73248}"/>
                  </a:ext>
                </a:extLst>
              </p:cNvPr>
              <p:cNvSpPr/>
              <p:nvPr/>
            </p:nvSpPr>
            <p:spPr>
              <a:xfrm>
                <a:off x="1107356" y="1967352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18">
                <a:extLst>
                  <a:ext uri="{FF2B5EF4-FFF2-40B4-BE49-F238E27FC236}">
                    <a16:creationId xmlns:a16="http://schemas.microsoft.com/office/drawing/2014/main" id="{6AAD0F5C-7E86-376E-D2CD-E49041D885C1}"/>
                  </a:ext>
                </a:extLst>
              </p:cNvPr>
              <p:cNvSpPr/>
              <p:nvPr/>
            </p:nvSpPr>
            <p:spPr>
              <a:xfrm>
                <a:off x="1107356" y="2277684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19">
                <a:extLst>
                  <a:ext uri="{FF2B5EF4-FFF2-40B4-BE49-F238E27FC236}">
                    <a16:creationId xmlns:a16="http://schemas.microsoft.com/office/drawing/2014/main" id="{31C67AFC-9BD4-233E-3B86-F5396FDD3578}"/>
                  </a:ext>
                </a:extLst>
              </p:cNvPr>
              <p:cNvSpPr/>
              <p:nvPr/>
            </p:nvSpPr>
            <p:spPr>
              <a:xfrm>
                <a:off x="1107356" y="2588015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20">
                <a:extLst>
                  <a:ext uri="{FF2B5EF4-FFF2-40B4-BE49-F238E27FC236}">
                    <a16:creationId xmlns:a16="http://schemas.microsoft.com/office/drawing/2014/main" id="{26DBCD75-FE0E-FA58-4164-25A543D23F6A}"/>
                  </a:ext>
                </a:extLst>
              </p:cNvPr>
              <p:cNvSpPr/>
              <p:nvPr/>
            </p:nvSpPr>
            <p:spPr>
              <a:xfrm>
                <a:off x="238392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21">
                <a:extLst>
                  <a:ext uri="{FF2B5EF4-FFF2-40B4-BE49-F238E27FC236}">
                    <a16:creationId xmlns:a16="http://schemas.microsoft.com/office/drawing/2014/main" id="{BA104132-16A8-698C-33D3-5185BFC733CF}"/>
                  </a:ext>
                </a:extLst>
              </p:cNvPr>
              <p:cNvSpPr/>
              <p:nvPr/>
            </p:nvSpPr>
            <p:spPr>
              <a:xfrm>
                <a:off x="155304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object 22">
                <a:extLst>
                  <a:ext uri="{FF2B5EF4-FFF2-40B4-BE49-F238E27FC236}">
                    <a16:creationId xmlns:a16="http://schemas.microsoft.com/office/drawing/2014/main" id="{9B4D8A41-83BF-5A15-EB69-073E95B530CB}"/>
                  </a:ext>
                </a:extLst>
              </p:cNvPr>
              <p:cNvSpPr/>
              <p:nvPr/>
            </p:nvSpPr>
            <p:spPr>
              <a:xfrm>
                <a:off x="196848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23">
                <a:extLst>
                  <a:ext uri="{FF2B5EF4-FFF2-40B4-BE49-F238E27FC236}">
                    <a16:creationId xmlns:a16="http://schemas.microsoft.com/office/drawing/2014/main" id="{752B6AE8-503E-536C-3B8C-67A7E29EAFBD}"/>
                  </a:ext>
                </a:extLst>
              </p:cNvPr>
              <p:cNvSpPr/>
              <p:nvPr/>
            </p:nvSpPr>
            <p:spPr>
              <a:xfrm>
                <a:off x="279936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24">
                <a:extLst>
                  <a:ext uri="{FF2B5EF4-FFF2-40B4-BE49-F238E27FC236}">
                    <a16:creationId xmlns:a16="http://schemas.microsoft.com/office/drawing/2014/main" id="{BD528C30-C97D-2738-A5FC-6B6E45DD5CCD}"/>
                  </a:ext>
                </a:extLst>
              </p:cNvPr>
              <p:cNvSpPr/>
              <p:nvPr/>
            </p:nvSpPr>
            <p:spPr>
              <a:xfrm>
                <a:off x="4878541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25">
                <a:extLst>
                  <a:ext uri="{FF2B5EF4-FFF2-40B4-BE49-F238E27FC236}">
                    <a16:creationId xmlns:a16="http://schemas.microsoft.com/office/drawing/2014/main" id="{ACD26276-DBA2-4881-B50D-FB1D734103C7}"/>
                  </a:ext>
                </a:extLst>
              </p:cNvPr>
              <p:cNvSpPr/>
              <p:nvPr/>
            </p:nvSpPr>
            <p:spPr>
              <a:xfrm>
                <a:off x="3215299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26">
                <a:extLst>
                  <a:ext uri="{FF2B5EF4-FFF2-40B4-BE49-F238E27FC236}">
                    <a16:creationId xmlns:a16="http://schemas.microsoft.com/office/drawing/2014/main" id="{7D3C26ED-6957-BA38-7BEF-9CD3139E9698}"/>
                  </a:ext>
                </a:extLst>
              </p:cNvPr>
              <p:cNvSpPr/>
              <p:nvPr/>
            </p:nvSpPr>
            <p:spPr>
              <a:xfrm>
                <a:off x="3631232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27">
                <a:extLst>
                  <a:ext uri="{FF2B5EF4-FFF2-40B4-BE49-F238E27FC236}">
                    <a16:creationId xmlns:a16="http://schemas.microsoft.com/office/drawing/2014/main" id="{81E39939-44DB-CFEF-4558-6D56A06F1D71}"/>
                  </a:ext>
                </a:extLst>
              </p:cNvPr>
              <p:cNvSpPr/>
              <p:nvPr/>
            </p:nvSpPr>
            <p:spPr>
              <a:xfrm>
                <a:off x="4047168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28">
                <a:extLst>
                  <a:ext uri="{FF2B5EF4-FFF2-40B4-BE49-F238E27FC236}">
                    <a16:creationId xmlns:a16="http://schemas.microsoft.com/office/drawing/2014/main" id="{EC44C8DF-14D7-9FEE-E557-A6A6F136FDBF}"/>
                  </a:ext>
                </a:extLst>
              </p:cNvPr>
              <p:cNvSpPr/>
              <p:nvPr/>
            </p:nvSpPr>
            <p:spPr>
              <a:xfrm>
                <a:off x="4462855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29">
                <a:extLst>
                  <a:ext uri="{FF2B5EF4-FFF2-40B4-BE49-F238E27FC236}">
                    <a16:creationId xmlns:a16="http://schemas.microsoft.com/office/drawing/2014/main" id="{5B4D4F9C-8EB0-F8F0-5B93-6310A34CB771}"/>
                  </a:ext>
                </a:extLst>
              </p:cNvPr>
              <p:cNvSpPr/>
              <p:nvPr/>
            </p:nvSpPr>
            <p:spPr>
              <a:xfrm>
                <a:off x="5294228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30">
                <a:extLst>
                  <a:ext uri="{FF2B5EF4-FFF2-40B4-BE49-F238E27FC236}">
                    <a16:creationId xmlns:a16="http://schemas.microsoft.com/office/drawing/2014/main" id="{09BAEC36-22B0-E25A-BA9F-4F5223B5C252}"/>
                  </a:ext>
                </a:extLst>
              </p:cNvPr>
              <p:cNvSpPr/>
              <p:nvPr/>
            </p:nvSpPr>
            <p:spPr>
              <a:xfrm>
                <a:off x="5709915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31">
                <a:extLst>
                  <a:ext uri="{FF2B5EF4-FFF2-40B4-BE49-F238E27FC236}">
                    <a16:creationId xmlns:a16="http://schemas.microsoft.com/office/drawing/2014/main" id="{71A16849-C600-FAD5-E886-813722B81193}"/>
                  </a:ext>
                </a:extLst>
              </p:cNvPr>
              <p:cNvSpPr/>
              <p:nvPr/>
            </p:nvSpPr>
            <p:spPr>
              <a:xfrm>
                <a:off x="6125848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32">
                <a:extLst>
                  <a:ext uri="{FF2B5EF4-FFF2-40B4-BE49-F238E27FC236}">
                    <a16:creationId xmlns:a16="http://schemas.microsoft.com/office/drawing/2014/main" id="{F55EA798-8967-F744-FA7F-E9D0C70024AA}"/>
                  </a:ext>
                </a:extLst>
              </p:cNvPr>
              <p:cNvSpPr/>
              <p:nvPr/>
            </p:nvSpPr>
            <p:spPr>
              <a:xfrm>
                <a:off x="4941431" y="2381221"/>
                <a:ext cx="178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435">
                    <a:moveTo>
                      <a:pt x="0" y="0"/>
                    </a:moveTo>
                    <a:lnTo>
                      <a:pt x="178028" y="0"/>
                    </a:lnTo>
                  </a:path>
                </a:pathLst>
              </a:custGeom>
              <a:ln w="22720">
                <a:solidFill>
                  <a:srgbClr val="395C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33">
                <a:extLst>
                  <a:ext uri="{FF2B5EF4-FFF2-40B4-BE49-F238E27FC236}">
                    <a16:creationId xmlns:a16="http://schemas.microsoft.com/office/drawing/2014/main" id="{E0699040-541C-36E3-E945-1C20FFF7E542}"/>
                  </a:ext>
                </a:extLst>
              </p:cNvPr>
              <p:cNvSpPr/>
              <p:nvPr/>
            </p:nvSpPr>
            <p:spPr>
              <a:xfrm>
                <a:off x="1107356" y="1346691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34">
                <a:extLst>
                  <a:ext uri="{FF2B5EF4-FFF2-40B4-BE49-F238E27FC236}">
                    <a16:creationId xmlns:a16="http://schemas.microsoft.com/office/drawing/2014/main" id="{43A53C3B-D180-C120-8C4C-01DD574BB6EC}"/>
                  </a:ext>
                </a:extLst>
              </p:cNvPr>
              <p:cNvSpPr/>
              <p:nvPr/>
            </p:nvSpPr>
            <p:spPr>
              <a:xfrm>
                <a:off x="1107356" y="1036359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6" name="object 35">
              <a:extLst>
                <a:ext uri="{FF2B5EF4-FFF2-40B4-BE49-F238E27FC236}">
                  <a16:creationId xmlns:a16="http://schemas.microsoft.com/office/drawing/2014/main" id="{78029577-DAF0-9AA1-AAD3-409E986F9970}"/>
                </a:ext>
              </a:extLst>
            </p:cNvPr>
            <p:cNvSpPr txBox="1"/>
            <p:nvPr/>
          </p:nvSpPr>
          <p:spPr>
            <a:xfrm>
              <a:off x="5163498" y="2323526"/>
              <a:ext cx="1184809" cy="129348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20</a:t>
              </a:r>
              <a:r>
                <a:rPr sz="800" spc="-1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mg</a:t>
              </a:r>
              <a:r>
                <a:rPr sz="800" spc="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(CrCl</a:t>
              </a:r>
              <a:r>
                <a:rPr sz="800" spc="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&gt;50</a:t>
              </a:r>
              <a:r>
                <a:rPr sz="800" spc="-114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spc="-10" dirty="0">
                  <a:solidFill>
                    <a:srgbClr val="231F20"/>
                  </a:solidFill>
                  <a:latin typeface="Arial"/>
                  <a:cs typeface="Arial"/>
                </a:rPr>
                <a:t>ml/min)</a:t>
              </a:r>
              <a:endParaRPr sz="800" dirty="0">
                <a:latin typeface="Arial"/>
                <a:cs typeface="Arial"/>
              </a:endParaRPr>
            </a:p>
          </p:txBody>
        </p:sp>
        <p:grpSp>
          <p:nvGrpSpPr>
            <p:cNvPr id="167" name="object 36">
              <a:extLst>
                <a:ext uri="{FF2B5EF4-FFF2-40B4-BE49-F238E27FC236}">
                  <a16:creationId xmlns:a16="http://schemas.microsoft.com/office/drawing/2014/main" id="{3467D725-57E9-83B0-7BF3-0E5239A12A87}"/>
                </a:ext>
              </a:extLst>
            </p:cNvPr>
            <p:cNvGrpSpPr/>
            <p:nvPr/>
          </p:nvGrpSpPr>
          <p:grpSpPr>
            <a:xfrm>
              <a:off x="1106427" y="1049976"/>
              <a:ext cx="5039995" cy="1888489"/>
              <a:chOff x="1102912" y="1031934"/>
              <a:chExt cx="5039995" cy="1888489"/>
            </a:xfrm>
          </p:grpSpPr>
          <p:sp>
            <p:nvSpPr>
              <p:cNvPr id="169" name="object 37">
                <a:extLst>
                  <a:ext uri="{FF2B5EF4-FFF2-40B4-BE49-F238E27FC236}">
                    <a16:creationId xmlns:a16="http://schemas.microsoft.com/office/drawing/2014/main" id="{B8969AD4-4F6B-0B89-1190-D97036FC74FB}"/>
                  </a:ext>
                </a:extLst>
              </p:cNvPr>
              <p:cNvSpPr/>
              <p:nvPr/>
            </p:nvSpPr>
            <p:spPr>
              <a:xfrm>
                <a:off x="1109780" y="1928859"/>
                <a:ext cx="88900" cy="97663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76630">
                    <a:moveTo>
                      <a:pt x="88341" y="0"/>
                    </a:moveTo>
                    <a:lnTo>
                      <a:pt x="63312" y="136390"/>
                    </a:lnTo>
                    <a:lnTo>
                      <a:pt x="50368" y="222823"/>
                    </a:lnTo>
                    <a:lnTo>
                      <a:pt x="45367" y="296170"/>
                    </a:lnTo>
                    <a:lnTo>
                      <a:pt x="44170" y="393306"/>
                    </a:lnTo>
                    <a:lnTo>
                      <a:pt x="36893" y="552613"/>
                    </a:lnTo>
                    <a:lnTo>
                      <a:pt x="21751" y="745359"/>
                    </a:lnTo>
                    <a:lnTo>
                      <a:pt x="6776" y="907774"/>
                    </a:lnTo>
                    <a:lnTo>
                      <a:pt x="0" y="976083"/>
                    </a:lnTo>
                    <a:lnTo>
                      <a:pt x="88341" y="976083"/>
                    </a:lnTo>
                    <a:lnTo>
                      <a:pt x="88341" y="0"/>
                    </a:lnTo>
                    <a:close/>
                  </a:path>
                </a:pathLst>
              </a:custGeom>
              <a:solidFill>
                <a:srgbClr val="D8D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38">
                <a:extLst>
                  <a:ext uri="{FF2B5EF4-FFF2-40B4-BE49-F238E27FC236}">
                    <a16:creationId xmlns:a16="http://schemas.microsoft.com/office/drawing/2014/main" id="{CE88DE1C-55A2-D32F-F9C1-6DFDA8612095}"/>
                  </a:ext>
                </a:extLst>
              </p:cNvPr>
              <p:cNvSpPr/>
              <p:nvPr/>
            </p:nvSpPr>
            <p:spPr>
              <a:xfrm>
                <a:off x="1198123" y="1232811"/>
                <a:ext cx="1284605" cy="1672589"/>
              </a:xfrm>
              <a:custGeom>
                <a:avLst/>
                <a:gdLst/>
                <a:ahLst/>
                <a:cxnLst/>
                <a:rect l="l" t="t" r="r" b="b"/>
                <a:pathLst>
                  <a:path w="1284605" h="1672589">
                    <a:moveTo>
                      <a:pt x="345690" y="0"/>
                    </a:moveTo>
                    <a:lnTo>
                      <a:pt x="304624" y="1055"/>
                    </a:lnTo>
                    <a:lnTo>
                      <a:pt x="260186" y="13045"/>
                    </a:lnTo>
                    <a:lnTo>
                      <a:pt x="213743" y="39851"/>
                    </a:lnTo>
                    <a:lnTo>
                      <a:pt x="166662" y="85355"/>
                    </a:lnTo>
                    <a:lnTo>
                      <a:pt x="98631" y="231000"/>
                    </a:lnTo>
                    <a:lnTo>
                      <a:pt x="46007" y="435345"/>
                    </a:lnTo>
                    <a:lnTo>
                      <a:pt x="12044" y="617368"/>
                    </a:lnTo>
                    <a:lnTo>
                      <a:pt x="0" y="696048"/>
                    </a:lnTo>
                    <a:lnTo>
                      <a:pt x="0" y="1672131"/>
                    </a:lnTo>
                    <a:lnTo>
                      <a:pt x="1284262" y="1672131"/>
                    </a:lnTo>
                    <a:lnTo>
                      <a:pt x="1284262" y="515250"/>
                    </a:lnTo>
                    <a:lnTo>
                      <a:pt x="1096309" y="392186"/>
                    </a:lnTo>
                    <a:lnTo>
                      <a:pt x="983508" y="319885"/>
                    </a:lnTo>
                    <a:lnTo>
                      <a:pt x="900723" y="270193"/>
                    </a:lnTo>
                    <a:lnTo>
                      <a:pt x="802817" y="214959"/>
                    </a:lnTo>
                    <a:lnTo>
                      <a:pt x="742650" y="181590"/>
                    </a:lnTo>
                    <a:lnTo>
                      <a:pt x="683634" y="149384"/>
                    </a:lnTo>
                    <a:lnTo>
                      <a:pt x="627221" y="119111"/>
                    </a:lnTo>
                    <a:lnTo>
                      <a:pt x="574862" y="91537"/>
                    </a:lnTo>
                    <a:lnTo>
                      <a:pt x="528007" y="67432"/>
                    </a:lnTo>
                    <a:lnTo>
                      <a:pt x="488107" y="47563"/>
                    </a:lnTo>
                    <a:lnTo>
                      <a:pt x="434975" y="23608"/>
                    </a:lnTo>
                    <a:lnTo>
                      <a:pt x="382015" y="5995"/>
                    </a:lnTo>
                    <a:lnTo>
                      <a:pt x="345690" y="0"/>
                    </a:lnTo>
                    <a:close/>
                  </a:path>
                </a:pathLst>
              </a:custGeom>
              <a:solidFill>
                <a:srgbClr val="889DC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39">
                <a:extLst>
                  <a:ext uri="{FF2B5EF4-FFF2-40B4-BE49-F238E27FC236}">
                    <a16:creationId xmlns:a16="http://schemas.microsoft.com/office/drawing/2014/main" id="{F8E8E25F-1D91-3348-C4C5-902194138AEF}"/>
                  </a:ext>
                </a:extLst>
              </p:cNvPr>
              <p:cNvSpPr/>
              <p:nvPr/>
            </p:nvSpPr>
            <p:spPr>
              <a:xfrm>
                <a:off x="2482381" y="1748062"/>
                <a:ext cx="535940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535939" h="1156970">
                    <a:moveTo>
                      <a:pt x="0" y="0"/>
                    </a:moveTo>
                    <a:lnTo>
                      <a:pt x="0" y="1156881"/>
                    </a:lnTo>
                    <a:lnTo>
                      <a:pt x="535533" y="1156881"/>
                    </a:lnTo>
                    <a:lnTo>
                      <a:pt x="535533" y="279120"/>
                    </a:lnTo>
                    <a:lnTo>
                      <a:pt x="440870" y="237491"/>
                    </a:lnTo>
                    <a:lnTo>
                      <a:pt x="358447" y="200173"/>
                    </a:lnTo>
                    <a:lnTo>
                      <a:pt x="284543" y="164934"/>
                    </a:lnTo>
                    <a:lnTo>
                      <a:pt x="233841" y="139162"/>
                    </a:lnTo>
                    <a:lnTo>
                      <a:pt x="187301" y="113390"/>
                    </a:lnTo>
                    <a:lnTo>
                      <a:pt x="118245" y="72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ED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40">
                <a:extLst>
                  <a:ext uri="{FF2B5EF4-FFF2-40B4-BE49-F238E27FC236}">
                    <a16:creationId xmlns:a16="http://schemas.microsoft.com/office/drawing/2014/main" id="{D2A4A1D3-9436-C6C5-F12A-EE36952F3B08}"/>
                  </a:ext>
                </a:extLst>
              </p:cNvPr>
              <p:cNvSpPr/>
              <p:nvPr/>
            </p:nvSpPr>
            <p:spPr>
              <a:xfrm>
                <a:off x="3017919" y="2033528"/>
                <a:ext cx="3108325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3108325" h="873125">
                    <a:moveTo>
                      <a:pt x="0" y="0"/>
                    </a:moveTo>
                    <a:lnTo>
                      <a:pt x="0" y="873036"/>
                    </a:lnTo>
                    <a:lnTo>
                      <a:pt x="3108286" y="873036"/>
                    </a:lnTo>
                    <a:lnTo>
                      <a:pt x="3108286" y="704976"/>
                    </a:lnTo>
                    <a:lnTo>
                      <a:pt x="2515663" y="637843"/>
                    </a:lnTo>
                    <a:lnTo>
                      <a:pt x="2136341" y="587295"/>
                    </a:lnTo>
                    <a:lnTo>
                      <a:pt x="1806718" y="527979"/>
                    </a:lnTo>
                    <a:lnTo>
                      <a:pt x="1363192" y="434543"/>
                    </a:lnTo>
                    <a:lnTo>
                      <a:pt x="869230" y="306434"/>
                    </a:lnTo>
                    <a:lnTo>
                      <a:pt x="431850" y="163750"/>
                    </a:lnTo>
                    <a:lnTo>
                      <a:pt x="119344" y="478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EE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41">
                <a:extLst>
                  <a:ext uri="{FF2B5EF4-FFF2-40B4-BE49-F238E27FC236}">
                    <a16:creationId xmlns:a16="http://schemas.microsoft.com/office/drawing/2014/main" id="{CC45CC1F-08F9-8D68-336C-48D1BE36B65F}"/>
                  </a:ext>
                </a:extLst>
              </p:cNvPr>
              <p:cNvSpPr/>
              <p:nvPr/>
            </p:nvSpPr>
            <p:spPr>
              <a:xfrm>
                <a:off x="1109560" y="1034157"/>
                <a:ext cx="5019040" cy="1874520"/>
              </a:xfrm>
              <a:custGeom>
                <a:avLst/>
                <a:gdLst/>
                <a:ahLst/>
                <a:cxnLst/>
                <a:rect l="l" t="t" r="r" b="b"/>
                <a:pathLst>
                  <a:path w="5019040" h="1874520">
                    <a:moveTo>
                      <a:pt x="0" y="0"/>
                    </a:moveTo>
                    <a:lnTo>
                      <a:pt x="927" y="1874024"/>
                    </a:lnTo>
                    <a:lnTo>
                      <a:pt x="5018493" y="1874024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42">
                <a:extLst>
                  <a:ext uri="{FF2B5EF4-FFF2-40B4-BE49-F238E27FC236}">
                    <a16:creationId xmlns:a16="http://schemas.microsoft.com/office/drawing/2014/main" id="{F8752B33-ABE2-6BDF-2844-03C5E058FCAB}"/>
                  </a:ext>
                </a:extLst>
              </p:cNvPr>
              <p:cNvSpPr/>
              <p:nvPr/>
            </p:nvSpPr>
            <p:spPr>
              <a:xfrm>
                <a:off x="1107361" y="1757724"/>
                <a:ext cx="1376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6680">
                    <a:moveTo>
                      <a:pt x="1376438" y="0"/>
                    </a:moveTo>
                    <a:lnTo>
                      <a:pt x="0" y="0"/>
                    </a:lnTo>
                  </a:path>
                </a:pathLst>
              </a:custGeom>
              <a:ln w="8813">
                <a:solidFill>
                  <a:srgbClr val="4E2D7B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" name="object 43">
                <a:extLst>
                  <a:ext uri="{FF2B5EF4-FFF2-40B4-BE49-F238E27FC236}">
                    <a16:creationId xmlns:a16="http://schemas.microsoft.com/office/drawing/2014/main" id="{48436815-D0C4-EFE4-94F4-D54ED11A35F2}"/>
                  </a:ext>
                </a:extLst>
              </p:cNvPr>
              <p:cNvSpPr/>
              <p:nvPr/>
            </p:nvSpPr>
            <p:spPr>
              <a:xfrm>
                <a:off x="1107357" y="2039080"/>
                <a:ext cx="191071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10714">
                    <a:moveTo>
                      <a:pt x="1910562" y="0"/>
                    </a:moveTo>
                    <a:lnTo>
                      <a:pt x="0" y="0"/>
                    </a:lnTo>
                  </a:path>
                </a:pathLst>
              </a:custGeom>
              <a:ln w="8813">
                <a:solidFill>
                  <a:srgbClr val="4E2D7B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44">
                <a:extLst>
                  <a:ext uri="{FF2B5EF4-FFF2-40B4-BE49-F238E27FC236}">
                    <a16:creationId xmlns:a16="http://schemas.microsoft.com/office/drawing/2014/main" id="{EFA60639-6192-0588-8E0E-C8CADF92D3EA}"/>
                  </a:ext>
                </a:extLst>
              </p:cNvPr>
              <p:cNvSpPr/>
              <p:nvPr/>
            </p:nvSpPr>
            <p:spPr>
              <a:xfrm>
                <a:off x="1127250" y="1233613"/>
                <a:ext cx="5002530" cy="1673225"/>
              </a:xfrm>
              <a:custGeom>
                <a:avLst/>
                <a:gdLst/>
                <a:ahLst/>
                <a:cxnLst/>
                <a:rect l="l" t="t" r="r" b="b"/>
                <a:pathLst>
                  <a:path w="5002530" h="1673225">
                    <a:moveTo>
                      <a:pt x="0" y="1672868"/>
                    </a:moveTo>
                    <a:lnTo>
                      <a:pt x="7067" y="1302726"/>
                    </a:lnTo>
                    <a:lnTo>
                      <a:pt x="16913" y="1073646"/>
                    </a:lnTo>
                    <a:lnTo>
                      <a:pt x="36279" y="890497"/>
                    </a:lnTo>
                    <a:lnTo>
                      <a:pt x="71907" y="658151"/>
                    </a:lnTo>
                    <a:lnTo>
                      <a:pt x="85186" y="579913"/>
                    </a:lnTo>
                    <a:lnTo>
                      <a:pt x="99007" y="507615"/>
                    </a:lnTo>
                    <a:lnTo>
                      <a:pt x="113190" y="441231"/>
                    </a:lnTo>
                    <a:lnTo>
                      <a:pt x="127554" y="380731"/>
                    </a:lnTo>
                    <a:lnTo>
                      <a:pt x="141917" y="326086"/>
                    </a:lnTo>
                    <a:lnTo>
                      <a:pt x="156099" y="277269"/>
                    </a:lnTo>
                    <a:lnTo>
                      <a:pt x="169919" y="234249"/>
                    </a:lnTo>
                    <a:lnTo>
                      <a:pt x="183196" y="197000"/>
                    </a:lnTo>
                    <a:lnTo>
                      <a:pt x="207396" y="139695"/>
                    </a:lnTo>
                    <a:lnTo>
                      <a:pt x="236595" y="90617"/>
                    </a:lnTo>
                    <a:lnTo>
                      <a:pt x="261504" y="60495"/>
                    </a:lnTo>
                    <a:lnTo>
                      <a:pt x="293121" y="32897"/>
                    </a:lnTo>
                    <a:lnTo>
                      <a:pt x="331886" y="11505"/>
                    </a:lnTo>
                    <a:lnTo>
                      <a:pt x="378235" y="0"/>
                    </a:lnTo>
                    <a:lnTo>
                      <a:pt x="432607" y="2062"/>
                    </a:lnTo>
                    <a:lnTo>
                      <a:pt x="495439" y="21373"/>
                    </a:lnTo>
                    <a:lnTo>
                      <a:pt x="532769" y="38043"/>
                    </a:lnTo>
                    <a:lnTo>
                      <a:pt x="571636" y="56293"/>
                    </a:lnTo>
                    <a:lnTo>
                      <a:pt x="611885" y="76004"/>
                    </a:lnTo>
                    <a:lnTo>
                      <a:pt x="653362" y="97055"/>
                    </a:lnTo>
                    <a:lnTo>
                      <a:pt x="695914" y="119325"/>
                    </a:lnTo>
                    <a:lnTo>
                      <a:pt x="739386" y="142693"/>
                    </a:lnTo>
                    <a:lnTo>
                      <a:pt x="783625" y="167040"/>
                    </a:lnTo>
                    <a:lnTo>
                      <a:pt x="828476" y="192243"/>
                    </a:lnTo>
                    <a:lnTo>
                      <a:pt x="873785" y="218183"/>
                    </a:lnTo>
                    <a:lnTo>
                      <a:pt x="919399" y="244740"/>
                    </a:lnTo>
                    <a:lnTo>
                      <a:pt x="965163" y="271791"/>
                    </a:lnTo>
                    <a:lnTo>
                      <a:pt x="1010923" y="299218"/>
                    </a:lnTo>
                    <a:lnTo>
                      <a:pt x="1056525" y="326899"/>
                    </a:lnTo>
                    <a:lnTo>
                      <a:pt x="1101816" y="354713"/>
                    </a:lnTo>
                    <a:lnTo>
                      <a:pt x="1146641" y="382541"/>
                    </a:lnTo>
                    <a:lnTo>
                      <a:pt x="1190846" y="410261"/>
                    </a:lnTo>
                    <a:lnTo>
                      <a:pt x="1234278" y="437752"/>
                    </a:lnTo>
                    <a:lnTo>
                      <a:pt x="1276781" y="464895"/>
                    </a:lnTo>
                    <a:lnTo>
                      <a:pt x="1305087" y="482979"/>
                    </a:lnTo>
                    <a:lnTo>
                      <a:pt x="1334077" y="501323"/>
                    </a:lnTo>
                    <a:lnTo>
                      <a:pt x="1394440" y="538782"/>
                    </a:lnTo>
                    <a:lnTo>
                      <a:pt x="1458527" y="577245"/>
                    </a:lnTo>
                    <a:lnTo>
                      <a:pt x="1492173" y="596845"/>
                    </a:lnTo>
                    <a:lnTo>
                      <a:pt x="1526997" y="616686"/>
                    </a:lnTo>
                    <a:lnTo>
                      <a:pt x="1563081" y="636765"/>
                    </a:lnTo>
                    <a:lnTo>
                      <a:pt x="1600507" y="657079"/>
                    </a:lnTo>
                    <a:lnTo>
                      <a:pt x="1639358" y="677624"/>
                    </a:lnTo>
                    <a:lnTo>
                      <a:pt x="1679716" y="698397"/>
                    </a:lnTo>
                    <a:lnTo>
                      <a:pt x="1721662" y="719395"/>
                    </a:lnTo>
                    <a:lnTo>
                      <a:pt x="1765280" y="740615"/>
                    </a:lnTo>
                    <a:lnTo>
                      <a:pt x="1810651" y="762053"/>
                    </a:lnTo>
                    <a:lnTo>
                      <a:pt x="1857858" y="783706"/>
                    </a:lnTo>
                    <a:lnTo>
                      <a:pt x="1906982" y="805571"/>
                    </a:lnTo>
                    <a:lnTo>
                      <a:pt x="1958107" y="827645"/>
                    </a:lnTo>
                    <a:lnTo>
                      <a:pt x="2011314" y="849924"/>
                    </a:lnTo>
                    <a:lnTo>
                      <a:pt x="2066686" y="872404"/>
                    </a:lnTo>
                    <a:lnTo>
                      <a:pt x="2124304" y="895084"/>
                    </a:lnTo>
                    <a:lnTo>
                      <a:pt x="2184251" y="917959"/>
                    </a:lnTo>
                    <a:lnTo>
                      <a:pt x="2246610" y="941026"/>
                    </a:lnTo>
                    <a:lnTo>
                      <a:pt x="2311462" y="964282"/>
                    </a:lnTo>
                    <a:lnTo>
                      <a:pt x="2378889" y="987724"/>
                    </a:lnTo>
                    <a:lnTo>
                      <a:pt x="2448975" y="1011348"/>
                    </a:lnTo>
                    <a:lnTo>
                      <a:pt x="2521800" y="1035151"/>
                    </a:lnTo>
                    <a:lnTo>
                      <a:pt x="3386830" y="1261615"/>
                    </a:lnTo>
                    <a:lnTo>
                      <a:pt x="4186342" y="1404621"/>
                    </a:lnTo>
                    <a:lnTo>
                      <a:pt x="4773632" y="1479315"/>
                    </a:lnTo>
                    <a:lnTo>
                      <a:pt x="5001996" y="1500847"/>
                    </a:lnTo>
                  </a:path>
                </a:pathLst>
              </a:custGeom>
              <a:ln w="26288">
                <a:solidFill>
                  <a:srgbClr val="395C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8" name="object 97">
              <a:extLst>
                <a:ext uri="{FF2B5EF4-FFF2-40B4-BE49-F238E27FC236}">
                  <a16:creationId xmlns:a16="http://schemas.microsoft.com/office/drawing/2014/main" id="{00530F1B-D250-2D83-4B52-2EDF24271389}"/>
                </a:ext>
              </a:extLst>
            </p:cNvPr>
            <p:cNvSpPr/>
            <p:nvPr/>
          </p:nvSpPr>
          <p:spPr>
            <a:xfrm>
              <a:off x="5725114" y="1302259"/>
              <a:ext cx="385717" cy="481127"/>
            </a:xfrm>
            <a:custGeom>
              <a:avLst/>
              <a:gdLst/>
              <a:ahLst/>
              <a:cxnLst/>
              <a:rect l="l" t="t" r="r" b="b"/>
              <a:pathLst>
                <a:path w="300354" h="374650">
                  <a:moveTo>
                    <a:pt x="150114" y="0"/>
                  </a:moveTo>
                  <a:lnTo>
                    <a:pt x="120040" y="47154"/>
                  </a:lnTo>
                  <a:lnTo>
                    <a:pt x="91046" y="82854"/>
                  </a:lnTo>
                  <a:lnTo>
                    <a:pt x="57055" y="122952"/>
                  </a:lnTo>
                  <a:lnTo>
                    <a:pt x="27954" y="162683"/>
                  </a:lnTo>
                  <a:lnTo>
                    <a:pt x="7637" y="202562"/>
                  </a:lnTo>
                  <a:lnTo>
                    <a:pt x="0" y="243103"/>
                  </a:lnTo>
                  <a:lnTo>
                    <a:pt x="6037" y="277775"/>
                  </a:lnTo>
                  <a:lnTo>
                    <a:pt x="24116" y="312972"/>
                  </a:lnTo>
                  <a:lnTo>
                    <a:pt x="54189" y="343966"/>
                  </a:lnTo>
                  <a:lnTo>
                    <a:pt x="96204" y="366029"/>
                  </a:lnTo>
                  <a:lnTo>
                    <a:pt x="150114" y="374434"/>
                  </a:lnTo>
                  <a:lnTo>
                    <a:pt x="204029" y="366029"/>
                  </a:lnTo>
                  <a:lnTo>
                    <a:pt x="246048" y="343966"/>
                  </a:lnTo>
                  <a:lnTo>
                    <a:pt x="276122" y="312972"/>
                  </a:lnTo>
                  <a:lnTo>
                    <a:pt x="294203" y="277775"/>
                  </a:lnTo>
                  <a:lnTo>
                    <a:pt x="300240" y="243103"/>
                  </a:lnTo>
                  <a:lnTo>
                    <a:pt x="292603" y="202562"/>
                  </a:lnTo>
                  <a:lnTo>
                    <a:pt x="272286" y="162683"/>
                  </a:lnTo>
                  <a:lnTo>
                    <a:pt x="243185" y="122952"/>
                  </a:lnTo>
                  <a:lnTo>
                    <a:pt x="209194" y="82854"/>
                  </a:lnTo>
                  <a:lnTo>
                    <a:pt x="181917" y="51220"/>
                  </a:lnTo>
                  <a:lnTo>
                    <a:pt x="166671" y="32045"/>
                  </a:lnTo>
                  <a:lnTo>
                    <a:pt x="157916" y="1756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47">
            <a:extLst>
              <a:ext uri="{FF2B5EF4-FFF2-40B4-BE49-F238E27FC236}">
                <a16:creationId xmlns:a16="http://schemas.microsoft.com/office/drawing/2014/main" id="{D2FD2FC6-A3C5-456F-7327-0484B56B6E93}"/>
              </a:ext>
            </a:extLst>
          </p:cNvPr>
          <p:cNvSpPr/>
          <p:nvPr/>
        </p:nvSpPr>
        <p:spPr>
          <a:xfrm>
            <a:off x="7889998" y="2893936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88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48">
            <a:extLst>
              <a:ext uri="{FF2B5EF4-FFF2-40B4-BE49-F238E27FC236}">
                <a16:creationId xmlns:a16="http://schemas.microsoft.com/office/drawing/2014/main" id="{83931AC4-6DB7-D13F-DA93-80D4A60C223A}"/>
              </a:ext>
            </a:extLst>
          </p:cNvPr>
          <p:cNvSpPr txBox="1"/>
          <p:nvPr/>
        </p:nvSpPr>
        <p:spPr>
          <a:xfrm>
            <a:off x="8055553" y="2888377"/>
            <a:ext cx="1002660" cy="425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Peak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sehr</a:t>
            </a:r>
            <a:r>
              <a:rPr sz="8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231F20"/>
                </a:solidFill>
                <a:latin typeface="Arial"/>
                <a:cs typeface="Arial"/>
              </a:rPr>
              <a:t>hoch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de-CH" sz="800" spc="7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(184</a:t>
            </a:r>
            <a:r>
              <a:rPr sz="8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&gt;343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ng/ml)</a:t>
            </a: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Intermediär</a:t>
            </a:r>
            <a:r>
              <a:rPr lang="de-CH" sz="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de-CH" sz="800" spc="114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(138–183</a:t>
            </a:r>
            <a:r>
              <a:rPr lang="de-CH"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</a:p>
          <a:p>
            <a:pPr marL="6350"/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Tal</a:t>
            </a:r>
            <a:r>
              <a:rPr lang="de-CH"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de-CH" sz="800" spc="3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de-CH" sz="800" b="1" spc="-10" dirty="0">
                <a:solidFill>
                  <a:srgbClr val="231F20"/>
                </a:solidFill>
                <a:latin typeface="Arial"/>
                <a:cs typeface="Arial"/>
              </a:rPr>
              <a:t>≤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137</a:t>
            </a:r>
            <a:r>
              <a:rPr lang="de-CH" sz="8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  <a:endParaRPr lang="de-CH" sz="800" dirty="0">
              <a:latin typeface="Arial"/>
              <a:cs typeface="Arial"/>
            </a:endParaRPr>
          </a:p>
        </p:txBody>
      </p:sp>
      <p:sp>
        <p:nvSpPr>
          <p:cNvPr id="199" name="object 49">
            <a:extLst>
              <a:ext uri="{FF2B5EF4-FFF2-40B4-BE49-F238E27FC236}">
                <a16:creationId xmlns:a16="http://schemas.microsoft.com/office/drawing/2014/main" id="{C2241092-F755-C595-34E7-E774A4BD6118}"/>
              </a:ext>
            </a:extLst>
          </p:cNvPr>
          <p:cNvSpPr/>
          <p:nvPr/>
        </p:nvSpPr>
        <p:spPr>
          <a:xfrm>
            <a:off x="7890375" y="3267468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B0B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51">
            <a:extLst>
              <a:ext uri="{FF2B5EF4-FFF2-40B4-BE49-F238E27FC236}">
                <a16:creationId xmlns:a16="http://schemas.microsoft.com/office/drawing/2014/main" id="{7CB5E6F8-D68E-20EA-2205-6B3449784321}"/>
              </a:ext>
            </a:extLst>
          </p:cNvPr>
          <p:cNvSpPr/>
          <p:nvPr/>
        </p:nvSpPr>
        <p:spPr>
          <a:xfrm>
            <a:off x="7894984" y="3629691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D7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15">
            <a:extLst>
              <a:ext uri="{FF2B5EF4-FFF2-40B4-BE49-F238E27FC236}">
                <a16:creationId xmlns:a16="http://schemas.microsoft.com/office/drawing/2014/main" id="{AFB04277-512D-6581-9F3A-5DA393127D8B}"/>
              </a:ext>
            </a:extLst>
          </p:cNvPr>
          <p:cNvSpPr txBox="1"/>
          <p:nvPr/>
        </p:nvSpPr>
        <p:spPr>
          <a:xfrm>
            <a:off x="6879398" y="991178"/>
            <a:ext cx="2013777" cy="215597"/>
          </a:xfrm>
          <a:prstGeom prst="rect">
            <a:avLst/>
          </a:prstGeom>
          <a:solidFill>
            <a:srgbClr val="B3B1AF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69850" algn="ctr">
              <a:lnSpc>
                <a:spcPct val="100000"/>
              </a:lnSpc>
              <a:spcBef>
                <a:spcPts val="8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Ischämische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Schlaganfälle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02" name="object 116">
            <a:extLst>
              <a:ext uri="{FF2B5EF4-FFF2-40B4-BE49-F238E27FC236}">
                <a16:creationId xmlns:a16="http://schemas.microsoft.com/office/drawing/2014/main" id="{1601208D-ABFA-741C-117D-C355BB427A25}"/>
              </a:ext>
            </a:extLst>
          </p:cNvPr>
          <p:cNvSpPr txBox="1"/>
          <p:nvPr/>
        </p:nvSpPr>
        <p:spPr>
          <a:xfrm>
            <a:off x="4759649" y="990001"/>
            <a:ext cx="2013777" cy="20583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0795" rIns="0" bIns="0" rtlCol="0" anchor="ctr" anchorCtr="0">
            <a:noAutofit/>
          </a:bodyPr>
          <a:lstStyle/>
          <a:p>
            <a:pPr marL="92710" algn="ctr">
              <a:lnSpc>
                <a:spcPct val="100000"/>
              </a:lnSpc>
              <a:spcBef>
                <a:spcPts val="8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Intrazerebrale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Blutungen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29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204083"/>
            <a:ext cx="8281175" cy="5539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legen</a:t>
            </a:r>
            <a:r>
              <a:rPr lang="en-US" dirty="0"/>
              <a:t> </a:t>
            </a:r>
            <a:r>
              <a:rPr lang="en-US" dirty="0" err="1"/>
              <a:t>nahe</a:t>
            </a:r>
            <a:r>
              <a:rPr lang="en-US" dirty="0"/>
              <a:t>: </a:t>
            </a:r>
            <a:r>
              <a:rPr lang="en-US" dirty="0" err="1"/>
              <a:t>ischämische</a:t>
            </a:r>
            <a:r>
              <a:rPr lang="en-US" dirty="0"/>
              <a:t> </a:t>
            </a:r>
            <a:r>
              <a:rPr lang="en-US" dirty="0" err="1"/>
              <a:t>Schlaganfälle</a:t>
            </a:r>
            <a:r>
              <a:rPr lang="en-US" dirty="0"/>
              <a:t> </a:t>
            </a:r>
            <a:r>
              <a:rPr lang="en-US" dirty="0" err="1"/>
              <a:t>treten</a:t>
            </a:r>
            <a:r>
              <a:rPr lang="en-US" dirty="0"/>
              <a:t>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Plasmaspiegel</a:t>
            </a:r>
            <a:r>
              <a:rPr lang="en-US" dirty="0"/>
              <a:t> auf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61A6AE2-304C-FC30-4E6E-BC0D2BF7DE11}"/>
              </a:ext>
            </a:extLst>
          </p:cNvPr>
          <p:cNvSpPr txBox="1"/>
          <p:nvPr/>
        </p:nvSpPr>
        <p:spPr>
          <a:xfrm>
            <a:off x="611188" y="959467"/>
            <a:ext cx="123111" cy="2070938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Plasmakonzentration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(ng/ml)</a:t>
            </a:r>
            <a:endParaRPr sz="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590FC71-2AC0-3518-11D1-CDFE74873EE9}"/>
              </a:ext>
            </a:extLst>
          </p:cNvPr>
          <p:cNvSpPr txBox="1"/>
          <p:nvPr/>
        </p:nvSpPr>
        <p:spPr>
          <a:xfrm>
            <a:off x="3144845" y="2904299"/>
            <a:ext cx="1002665" cy="2921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45"/>
              </a:spcBef>
              <a:tabLst>
                <a:tab pos="440055" algn="l"/>
                <a:tab pos="849630" algn="l"/>
              </a:tabLst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Zeit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nach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Einnahme 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(h)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0B93E71-7337-1C15-98C6-13D2AC84D7C5}"/>
              </a:ext>
            </a:extLst>
          </p:cNvPr>
          <p:cNvSpPr txBox="1"/>
          <p:nvPr/>
        </p:nvSpPr>
        <p:spPr>
          <a:xfrm>
            <a:off x="1072301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7C1656B-0D49-C986-0EEA-F79E550266DD}"/>
              </a:ext>
            </a:extLst>
          </p:cNvPr>
          <p:cNvSpPr txBox="1"/>
          <p:nvPr/>
        </p:nvSpPr>
        <p:spPr>
          <a:xfrm>
            <a:off x="1515784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E0DB545-A074-08BB-FF52-B377EB2BAAA7}"/>
              </a:ext>
            </a:extLst>
          </p:cNvPr>
          <p:cNvSpPr txBox="1"/>
          <p:nvPr/>
        </p:nvSpPr>
        <p:spPr>
          <a:xfrm>
            <a:off x="1930884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EBE7AD1-1DFD-71B8-CA37-6C240072F994}"/>
              </a:ext>
            </a:extLst>
          </p:cNvPr>
          <p:cNvSpPr txBox="1"/>
          <p:nvPr/>
        </p:nvSpPr>
        <p:spPr>
          <a:xfrm>
            <a:off x="2345984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42EE25A-D5B9-E663-517C-FB7056F839CF}"/>
              </a:ext>
            </a:extLst>
          </p:cNvPr>
          <p:cNvSpPr txBox="1"/>
          <p:nvPr/>
        </p:nvSpPr>
        <p:spPr>
          <a:xfrm>
            <a:off x="2761083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8CB3DBF-FBA5-7331-2436-2A14A5915065}"/>
              </a:ext>
            </a:extLst>
          </p:cNvPr>
          <p:cNvSpPr txBox="1"/>
          <p:nvPr/>
        </p:nvSpPr>
        <p:spPr>
          <a:xfrm>
            <a:off x="4397287" y="2923159"/>
            <a:ext cx="1295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9498504-50D5-6156-5AB3-3309588D5D5C}"/>
              </a:ext>
            </a:extLst>
          </p:cNvPr>
          <p:cNvSpPr txBox="1"/>
          <p:nvPr/>
        </p:nvSpPr>
        <p:spPr>
          <a:xfrm>
            <a:off x="4812673" y="2923159"/>
            <a:ext cx="1295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8D0E753-1815-3D80-1B26-A69B0748D0C6}"/>
              </a:ext>
            </a:extLst>
          </p:cNvPr>
          <p:cNvSpPr txBox="1"/>
          <p:nvPr/>
        </p:nvSpPr>
        <p:spPr>
          <a:xfrm>
            <a:off x="5228058" y="2923159"/>
            <a:ext cx="5384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22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F2162C2-EE3C-8E6B-8722-ADAC6586A958}"/>
              </a:ext>
            </a:extLst>
          </p:cNvPr>
          <p:cNvSpPr txBox="1"/>
          <p:nvPr/>
        </p:nvSpPr>
        <p:spPr>
          <a:xfrm>
            <a:off x="6059019" y="2923159"/>
            <a:ext cx="1295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AC74F78F-4962-18F9-2DE6-9CF0A51F171D}"/>
              </a:ext>
            </a:extLst>
          </p:cNvPr>
          <p:cNvSpPr txBox="1"/>
          <p:nvPr/>
        </p:nvSpPr>
        <p:spPr>
          <a:xfrm>
            <a:off x="892278" y="926909"/>
            <a:ext cx="1758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300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EE630E61-2DF0-8301-5E7C-C2617ED84E41}"/>
              </a:ext>
            </a:extLst>
          </p:cNvPr>
          <p:cNvSpPr txBox="1"/>
          <p:nvPr/>
        </p:nvSpPr>
        <p:spPr>
          <a:xfrm>
            <a:off x="892278" y="1237329"/>
            <a:ext cx="176530" cy="107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250</a:t>
            </a:r>
            <a:endParaRPr sz="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endParaRPr sz="750" dirty="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60"/>
              </a:spcBef>
            </a:pPr>
            <a:r>
              <a:rPr sz="650" spc="-25" dirty="0">
                <a:solidFill>
                  <a:srgbClr val="4E2D7B"/>
                </a:solidFill>
                <a:latin typeface="Arial"/>
                <a:cs typeface="Arial"/>
              </a:rPr>
              <a:t>183</a:t>
            </a:r>
            <a:endParaRPr sz="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 dirty="0">
              <a:latin typeface="Arial"/>
              <a:cs typeface="Arial"/>
            </a:endParaRPr>
          </a:p>
          <a:p>
            <a:pPr marL="12700">
              <a:lnSpc>
                <a:spcPts val="840"/>
              </a:lnSpc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150</a:t>
            </a:r>
            <a:endParaRPr sz="750" dirty="0">
              <a:latin typeface="Arial"/>
              <a:cs typeface="Arial"/>
            </a:endParaRPr>
          </a:p>
          <a:p>
            <a:pPr marL="31115">
              <a:lnSpc>
                <a:spcPts val="720"/>
              </a:lnSpc>
            </a:pPr>
            <a:r>
              <a:rPr sz="650" spc="-25" dirty="0">
                <a:solidFill>
                  <a:srgbClr val="4E2D7B"/>
                </a:solidFill>
                <a:latin typeface="Arial"/>
                <a:cs typeface="Arial"/>
              </a:rPr>
              <a:t>137</a:t>
            </a:r>
            <a:endParaRPr sz="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100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22EE0CC2-501F-3F3E-D961-78E7A0B6D4ED}"/>
              </a:ext>
            </a:extLst>
          </p:cNvPr>
          <p:cNvSpPr txBox="1"/>
          <p:nvPr/>
        </p:nvSpPr>
        <p:spPr>
          <a:xfrm>
            <a:off x="942379" y="2479008"/>
            <a:ext cx="128905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625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DD5C4F0-D5D5-2D13-7546-4BD51B3609D7}"/>
              </a:ext>
            </a:extLst>
          </p:cNvPr>
          <p:cNvGrpSpPr/>
          <p:nvPr/>
        </p:nvGrpSpPr>
        <p:grpSpPr>
          <a:xfrm>
            <a:off x="1107835" y="991663"/>
            <a:ext cx="5023485" cy="1915795"/>
            <a:chOff x="1183614" y="1034137"/>
            <a:chExt cx="5023485" cy="1915795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8B9963FB-75FF-4F00-1C1D-FDAB5CB0E3F8}"/>
                </a:ext>
              </a:extLst>
            </p:cNvPr>
            <p:cNvSpPr/>
            <p:nvPr/>
          </p:nvSpPr>
          <p:spPr>
            <a:xfrm>
              <a:off x="1185837" y="16570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87C2808D-9B2C-762D-D7E7-1DFBDAF04ED5}"/>
                </a:ext>
              </a:extLst>
            </p:cNvPr>
            <p:cNvSpPr/>
            <p:nvPr/>
          </p:nvSpPr>
          <p:spPr>
            <a:xfrm>
              <a:off x="1185837" y="196735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EE95B560-5BC2-89E5-57D2-7556997C154A}"/>
                </a:ext>
              </a:extLst>
            </p:cNvPr>
            <p:cNvSpPr/>
            <p:nvPr/>
          </p:nvSpPr>
          <p:spPr>
            <a:xfrm>
              <a:off x="1185837" y="227768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582C3DA0-D55C-FD53-F928-DE2D04D6A72B}"/>
                </a:ext>
              </a:extLst>
            </p:cNvPr>
            <p:cNvSpPr/>
            <p:nvPr/>
          </p:nvSpPr>
          <p:spPr>
            <a:xfrm>
              <a:off x="1185837" y="258801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29A1A508-4ECC-9418-55C1-8220F454C183}"/>
                </a:ext>
              </a:extLst>
            </p:cNvPr>
            <p:cNvSpPr/>
            <p:nvPr/>
          </p:nvSpPr>
          <p:spPr>
            <a:xfrm>
              <a:off x="246240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0303DC8D-D7DE-72C0-B205-32D4C4EE5A61}"/>
                </a:ext>
              </a:extLst>
            </p:cNvPr>
            <p:cNvSpPr/>
            <p:nvPr/>
          </p:nvSpPr>
          <p:spPr>
            <a:xfrm>
              <a:off x="1631525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2F015B30-2210-045B-1FA7-ACC7070A9D4B}"/>
                </a:ext>
              </a:extLst>
            </p:cNvPr>
            <p:cNvSpPr/>
            <p:nvPr/>
          </p:nvSpPr>
          <p:spPr>
            <a:xfrm>
              <a:off x="204696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7F2FFAED-24E2-F0CF-88FC-345C8068E05F}"/>
                </a:ext>
              </a:extLst>
            </p:cNvPr>
            <p:cNvSpPr/>
            <p:nvPr/>
          </p:nvSpPr>
          <p:spPr>
            <a:xfrm>
              <a:off x="287784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5410A082-1733-F08F-1917-2F0A4629320A}"/>
                </a:ext>
              </a:extLst>
            </p:cNvPr>
            <p:cNvSpPr/>
            <p:nvPr/>
          </p:nvSpPr>
          <p:spPr>
            <a:xfrm>
              <a:off x="4957022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E22896D0-E295-9243-6F47-D24F9F6F3ABE}"/>
                </a:ext>
              </a:extLst>
            </p:cNvPr>
            <p:cNvSpPr/>
            <p:nvPr/>
          </p:nvSpPr>
          <p:spPr>
            <a:xfrm>
              <a:off x="3293780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DBD879DB-FACF-FC82-2C16-8F782DE25316}"/>
                </a:ext>
              </a:extLst>
            </p:cNvPr>
            <p:cNvSpPr/>
            <p:nvPr/>
          </p:nvSpPr>
          <p:spPr>
            <a:xfrm>
              <a:off x="3709713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C36688A1-8BF8-ED65-96D8-D3AAFEC33185}"/>
                </a:ext>
              </a:extLst>
            </p:cNvPr>
            <p:cNvSpPr/>
            <p:nvPr/>
          </p:nvSpPr>
          <p:spPr>
            <a:xfrm>
              <a:off x="4125648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F21EC132-9C40-36B5-3FEE-C9E907094EE3}"/>
                </a:ext>
              </a:extLst>
            </p:cNvPr>
            <p:cNvSpPr/>
            <p:nvPr/>
          </p:nvSpPr>
          <p:spPr>
            <a:xfrm>
              <a:off x="454133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9A65F967-5BBB-EBA7-896B-01F8D1A5D433}"/>
                </a:ext>
              </a:extLst>
            </p:cNvPr>
            <p:cNvSpPr/>
            <p:nvPr/>
          </p:nvSpPr>
          <p:spPr>
            <a:xfrm>
              <a:off x="5372709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B4111992-8CA5-FC45-6507-2E42935B0483}"/>
                </a:ext>
              </a:extLst>
            </p:cNvPr>
            <p:cNvSpPr/>
            <p:nvPr/>
          </p:nvSpPr>
          <p:spPr>
            <a:xfrm>
              <a:off x="5788395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F33BB625-A8D7-AAA9-2561-E0D8A2EDF878}"/>
                </a:ext>
              </a:extLst>
            </p:cNvPr>
            <p:cNvSpPr/>
            <p:nvPr/>
          </p:nvSpPr>
          <p:spPr>
            <a:xfrm>
              <a:off x="6204329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919D775C-1B80-1C2F-7E34-DEA724B87A92}"/>
                </a:ext>
              </a:extLst>
            </p:cNvPr>
            <p:cNvSpPr/>
            <p:nvPr/>
          </p:nvSpPr>
          <p:spPr>
            <a:xfrm>
              <a:off x="5019911" y="2381221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028" y="0"/>
                  </a:lnTo>
                </a:path>
              </a:pathLst>
            </a:custGeom>
            <a:ln w="22720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5970D047-4CCE-B5FF-06C0-0E0EA2E7FEEB}"/>
                </a:ext>
              </a:extLst>
            </p:cNvPr>
            <p:cNvSpPr/>
            <p:nvPr/>
          </p:nvSpPr>
          <p:spPr>
            <a:xfrm>
              <a:off x="1185837" y="134669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AD52103A-D0E2-68E1-866E-B8ED16A9F405}"/>
                </a:ext>
              </a:extLst>
            </p:cNvPr>
            <p:cNvSpPr/>
            <p:nvPr/>
          </p:nvSpPr>
          <p:spPr>
            <a:xfrm>
              <a:off x="1185837" y="103635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7">
            <a:extLst>
              <a:ext uri="{FF2B5EF4-FFF2-40B4-BE49-F238E27FC236}">
                <a16:creationId xmlns:a16="http://schemas.microsoft.com/office/drawing/2014/main" id="{ABA085BB-3953-0433-932A-AD232899E150}"/>
              </a:ext>
            </a:extLst>
          </p:cNvPr>
          <p:cNvSpPr txBox="1"/>
          <p:nvPr/>
        </p:nvSpPr>
        <p:spPr>
          <a:xfrm>
            <a:off x="5162684" y="2263010"/>
            <a:ext cx="1222986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sz="8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mg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(CrCl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&gt;50</a:t>
            </a:r>
            <a:r>
              <a:rPr sz="8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ml/min)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41" name="object 38">
            <a:extLst>
              <a:ext uri="{FF2B5EF4-FFF2-40B4-BE49-F238E27FC236}">
                <a16:creationId xmlns:a16="http://schemas.microsoft.com/office/drawing/2014/main" id="{6BCE554D-A0AA-2A84-9A25-043CD66D710F}"/>
              </a:ext>
            </a:extLst>
          </p:cNvPr>
          <p:cNvGrpSpPr/>
          <p:nvPr/>
        </p:nvGrpSpPr>
        <p:grpSpPr>
          <a:xfrm>
            <a:off x="1110058" y="989479"/>
            <a:ext cx="5035550" cy="1887855"/>
            <a:chOff x="1185837" y="1031953"/>
            <a:chExt cx="5035550" cy="1887855"/>
          </a:xfrm>
        </p:grpSpPr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0F0FAF19-5FBA-5284-3B82-E820F2A2392C}"/>
                </a:ext>
              </a:extLst>
            </p:cNvPr>
            <p:cNvSpPr/>
            <p:nvPr/>
          </p:nvSpPr>
          <p:spPr>
            <a:xfrm>
              <a:off x="1188260" y="1928859"/>
              <a:ext cx="88900" cy="976630"/>
            </a:xfrm>
            <a:custGeom>
              <a:avLst/>
              <a:gdLst/>
              <a:ahLst/>
              <a:cxnLst/>
              <a:rect l="l" t="t" r="r" b="b"/>
              <a:pathLst>
                <a:path w="88900" h="976630">
                  <a:moveTo>
                    <a:pt x="88341" y="0"/>
                  </a:moveTo>
                  <a:lnTo>
                    <a:pt x="63312" y="136390"/>
                  </a:lnTo>
                  <a:lnTo>
                    <a:pt x="50368" y="222823"/>
                  </a:lnTo>
                  <a:lnTo>
                    <a:pt x="45367" y="296170"/>
                  </a:lnTo>
                  <a:lnTo>
                    <a:pt x="44170" y="393306"/>
                  </a:lnTo>
                  <a:lnTo>
                    <a:pt x="36893" y="552613"/>
                  </a:lnTo>
                  <a:lnTo>
                    <a:pt x="21751" y="745359"/>
                  </a:lnTo>
                  <a:lnTo>
                    <a:pt x="6776" y="907774"/>
                  </a:lnTo>
                  <a:lnTo>
                    <a:pt x="0" y="976083"/>
                  </a:lnTo>
                  <a:lnTo>
                    <a:pt x="88341" y="976083"/>
                  </a:lnTo>
                  <a:lnTo>
                    <a:pt x="88341" y="0"/>
                  </a:lnTo>
                  <a:close/>
                </a:path>
              </a:pathLst>
            </a:custGeom>
            <a:solidFill>
              <a:srgbClr val="D8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A0B0F5B9-582C-CFAC-7DDC-A165449AB94B}"/>
                </a:ext>
              </a:extLst>
            </p:cNvPr>
            <p:cNvSpPr/>
            <p:nvPr/>
          </p:nvSpPr>
          <p:spPr>
            <a:xfrm>
              <a:off x="1276602" y="1232811"/>
              <a:ext cx="1284605" cy="1672589"/>
            </a:xfrm>
            <a:custGeom>
              <a:avLst/>
              <a:gdLst/>
              <a:ahLst/>
              <a:cxnLst/>
              <a:rect l="l" t="t" r="r" b="b"/>
              <a:pathLst>
                <a:path w="1284605" h="1672589">
                  <a:moveTo>
                    <a:pt x="345690" y="0"/>
                  </a:moveTo>
                  <a:lnTo>
                    <a:pt x="304624" y="1055"/>
                  </a:lnTo>
                  <a:lnTo>
                    <a:pt x="260186" y="13045"/>
                  </a:lnTo>
                  <a:lnTo>
                    <a:pt x="213743" y="39851"/>
                  </a:lnTo>
                  <a:lnTo>
                    <a:pt x="166662" y="85355"/>
                  </a:lnTo>
                  <a:lnTo>
                    <a:pt x="98631" y="231000"/>
                  </a:lnTo>
                  <a:lnTo>
                    <a:pt x="46007" y="435345"/>
                  </a:lnTo>
                  <a:lnTo>
                    <a:pt x="12044" y="617368"/>
                  </a:lnTo>
                  <a:lnTo>
                    <a:pt x="0" y="696048"/>
                  </a:lnTo>
                  <a:lnTo>
                    <a:pt x="0" y="1672131"/>
                  </a:lnTo>
                  <a:lnTo>
                    <a:pt x="1284262" y="1672131"/>
                  </a:lnTo>
                  <a:lnTo>
                    <a:pt x="1284262" y="515250"/>
                  </a:lnTo>
                  <a:lnTo>
                    <a:pt x="1096309" y="392186"/>
                  </a:lnTo>
                  <a:lnTo>
                    <a:pt x="983508" y="319885"/>
                  </a:lnTo>
                  <a:lnTo>
                    <a:pt x="900723" y="270193"/>
                  </a:lnTo>
                  <a:lnTo>
                    <a:pt x="802817" y="214959"/>
                  </a:lnTo>
                  <a:lnTo>
                    <a:pt x="742650" y="181590"/>
                  </a:lnTo>
                  <a:lnTo>
                    <a:pt x="683634" y="149384"/>
                  </a:lnTo>
                  <a:lnTo>
                    <a:pt x="627221" y="119111"/>
                  </a:lnTo>
                  <a:lnTo>
                    <a:pt x="574862" y="91537"/>
                  </a:lnTo>
                  <a:lnTo>
                    <a:pt x="528007" y="67432"/>
                  </a:lnTo>
                  <a:lnTo>
                    <a:pt x="488107" y="47563"/>
                  </a:lnTo>
                  <a:lnTo>
                    <a:pt x="434975" y="23608"/>
                  </a:lnTo>
                  <a:lnTo>
                    <a:pt x="382015" y="5995"/>
                  </a:lnTo>
                  <a:lnTo>
                    <a:pt x="345690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924535B9-92EE-CD02-3697-DFC9BB8C35B2}"/>
                </a:ext>
              </a:extLst>
            </p:cNvPr>
            <p:cNvSpPr/>
            <p:nvPr/>
          </p:nvSpPr>
          <p:spPr>
            <a:xfrm>
              <a:off x="2560862" y="1748062"/>
              <a:ext cx="535940" cy="1156970"/>
            </a:xfrm>
            <a:custGeom>
              <a:avLst/>
              <a:gdLst/>
              <a:ahLst/>
              <a:cxnLst/>
              <a:rect l="l" t="t" r="r" b="b"/>
              <a:pathLst>
                <a:path w="535939" h="1156970">
                  <a:moveTo>
                    <a:pt x="0" y="0"/>
                  </a:moveTo>
                  <a:lnTo>
                    <a:pt x="0" y="1156881"/>
                  </a:lnTo>
                  <a:lnTo>
                    <a:pt x="535533" y="1156881"/>
                  </a:lnTo>
                  <a:lnTo>
                    <a:pt x="535533" y="279120"/>
                  </a:lnTo>
                  <a:lnTo>
                    <a:pt x="440870" y="237491"/>
                  </a:lnTo>
                  <a:lnTo>
                    <a:pt x="358447" y="200173"/>
                  </a:lnTo>
                  <a:lnTo>
                    <a:pt x="284543" y="164934"/>
                  </a:lnTo>
                  <a:lnTo>
                    <a:pt x="233841" y="139162"/>
                  </a:lnTo>
                  <a:lnTo>
                    <a:pt x="187301" y="113390"/>
                  </a:lnTo>
                  <a:lnTo>
                    <a:pt x="118245" y="72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2">
              <a:extLst>
                <a:ext uri="{FF2B5EF4-FFF2-40B4-BE49-F238E27FC236}">
                  <a16:creationId xmlns:a16="http://schemas.microsoft.com/office/drawing/2014/main" id="{8A39EC41-C3DE-6492-16EF-62627ED82673}"/>
                </a:ext>
              </a:extLst>
            </p:cNvPr>
            <p:cNvSpPr/>
            <p:nvPr/>
          </p:nvSpPr>
          <p:spPr>
            <a:xfrm>
              <a:off x="3096399" y="2033528"/>
              <a:ext cx="3108325" cy="873125"/>
            </a:xfrm>
            <a:custGeom>
              <a:avLst/>
              <a:gdLst/>
              <a:ahLst/>
              <a:cxnLst/>
              <a:rect l="l" t="t" r="r" b="b"/>
              <a:pathLst>
                <a:path w="3108325" h="873125">
                  <a:moveTo>
                    <a:pt x="0" y="0"/>
                  </a:moveTo>
                  <a:lnTo>
                    <a:pt x="0" y="873036"/>
                  </a:lnTo>
                  <a:lnTo>
                    <a:pt x="3108286" y="873036"/>
                  </a:lnTo>
                  <a:lnTo>
                    <a:pt x="3108286" y="704976"/>
                  </a:lnTo>
                  <a:lnTo>
                    <a:pt x="2515663" y="637843"/>
                  </a:lnTo>
                  <a:lnTo>
                    <a:pt x="2136341" y="587295"/>
                  </a:lnTo>
                  <a:lnTo>
                    <a:pt x="1806718" y="527979"/>
                  </a:lnTo>
                  <a:lnTo>
                    <a:pt x="1363192" y="434543"/>
                  </a:lnTo>
                  <a:lnTo>
                    <a:pt x="869230" y="306434"/>
                  </a:lnTo>
                  <a:lnTo>
                    <a:pt x="431850" y="163750"/>
                  </a:lnTo>
                  <a:lnTo>
                    <a:pt x="119344" y="47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3">
              <a:extLst>
                <a:ext uri="{FF2B5EF4-FFF2-40B4-BE49-F238E27FC236}">
                  <a16:creationId xmlns:a16="http://schemas.microsoft.com/office/drawing/2014/main" id="{EF4AABEC-71FC-144D-AF61-A336A00D4D29}"/>
                </a:ext>
              </a:extLst>
            </p:cNvPr>
            <p:cNvSpPr/>
            <p:nvPr/>
          </p:nvSpPr>
          <p:spPr>
            <a:xfrm>
              <a:off x="1188041" y="1034157"/>
              <a:ext cx="5019040" cy="1874520"/>
            </a:xfrm>
            <a:custGeom>
              <a:avLst/>
              <a:gdLst/>
              <a:ahLst/>
              <a:cxnLst/>
              <a:rect l="l" t="t" r="r" b="b"/>
              <a:pathLst>
                <a:path w="5019040" h="1874520">
                  <a:moveTo>
                    <a:pt x="0" y="0"/>
                  </a:moveTo>
                  <a:lnTo>
                    <a:pt x="927" y="1874024"/>
                  </a:lnTo>
                  <a:lnTo>
                    <a:pt x="5018493" y="1874024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4">
              <a:extLst>
                <a:ext uri="{FF2B5EF4-FFF2-40B4-BE49-F238E27FC236}">
                  <a16:creationId xmlns:a16="http://schemas.microsoft.com/office/drawing/2014/main" id="{7B199BD4-B0F3-5149-F870-0470BFA7E39A}"/>
                </a:ext>
              </a:extLst>
            </p:cNvPr>
            <p:cNvSpPr/>
            <p:nvPr/>
          </p:nvSpPr>
          <p:spPr>
            <a:xfrm>
              <a:off x="1185840" y="1757724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1376438" y="0"/>
                  </a:moveTo>
                  <a:lnTo>
                    <a:pt x="0" y="0"/>
                  </a:lnTo>
                </a:path>
              </a:pathLst>
            </a:custGeom>
            <a:ln w="8813">
              <a:solidFill>
                <a:srgbClr val="4E2D7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3677E8F8-E1A1-A0A4-8E12-4FACCE51997C}"/>
                </a:ext>
              </a:extLst>
            </p:cNvPr>
            <p:cNvSpPr/>
            <p:nvPr/>
          </p:nvSpPr>
          <p:spPr>
            <a:xfrm>
              <a:off x="1185837" y="2039080"/>
              <a:ext cx="1910714" cy="0"/>
            </a:xfrm>
            <a:custGeom>
              <a:avLst/>
              <a:gdLst/>
              <a:ahLst/>
              <a:cxnLst/>
              <a:rect l="l" t="t" r="r" b="b"/>
              <a:pathLst>
                <a:path w="1910714">
                  <a:moveTo>
                    <a:pt x="1910562" y="0"/>
                  </a:moveTo>
                  <a:lnTo>
                    <a:pt x="0" y="0"/>
                  </a:lnTo>
                </a:path>
              </a:pathLst>
            </a:custGeom>
            <a:ln w="8813">
              <a:solidFill>
                <a:srgbClr val="4E2D7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6">
              <a:extLst>
                <a:ext uri="{FF2B5EF4-FFF2-40B4-BE49-F238E27FC236}">
                  <a16:creationId xmlns:a16="http://schemas.microsoft.com/office/drawing/2014/main" id="{4B255A3F-00A4-FB74-C3C4-06BFB82AD3AA}"/>
                </a:ext>
              </a:extLst>
            </p:cNvPr>
            <p:cNvSpPr/>
            <p:nvPr/>
          </p:nvSpPr>
          <p:spPr>
            <a:xfrm>
              <a:off x="1205731" y="1233613"/>
              <a:ext cx="5002530" cy="1673225"/>
            </a:xfrm>
            <a:custGeom>
              <a:avLst/>
              <a:gdLst/>
              <a:ahLst/>
              <a:cxnLst/>
              <a:rect l="l" t="t" r="r" b="b"/>
              <a:pathLst>
                <a:path w="5002530" h="1673225">
                  <a:moveTo>
                    <a:pt x="0" y="1672868"/>
                  </a:moveTo>
                  <a:lnTo>
                    <a:pt x="7067" y="1302726"/>
                  </a:lnTo>
                  <a:lnTo>
                    <a:pt x="16913" y="1073646"/>
                  </a:lnTo>
                  <a:lnTo>
                    <a:pt x="36279" y="890497"/>
                  </a:lnTo>
                  <a:lnTo>
                    <a:pt x="71907" y="658151"/>
                  </a:lnTo>
                  <a:lnTo>
                    <a:pt x="85186" y="579913"/>
                  </a:lnTo>
                  <a:lnTo>
                    <a:pt x="99007" y="507615"/>
                  </a:lnTo>
                  <a:lnTo>
                    <a:pt x="113190" y="441231"/>
                  </a:lnTo>
                  <a:lnTo>
                    <a:pt x="127554" y="380731"/>
                  </a:lnTo>
                  <a:lnTo>
                    <a:pt x="141917" y="326086"/>
                  </a:lnTo>
                  <a:lnTo>
                    <a:pt x="156099" y="277269"/>
                  </a:lnTo>
                  <a:lnTo>
                    <a:pt x="169919" y="234249"/>
                  </a:lnTo>
                  <a:lnTo>
                    <a:pt x="183196" y="197000"/>
                  </a:lnTo>
                  <a:lnTo>
                    <a:pt x="207396" y="139695"/>
                  </a:lnTo>
                  <a:lnTo>
                    <a:pt x="236595" y="90617"/>
                  </a:lnTo>
                  <a:lnTo>
                    <a:pt x="261504" y="60495"/>
                  </a:lnTo>
                  <a:lnTo>
                    <a:pt x="293121" y="32897"/>
                  </a:lnTo>
                  <a:lnTo>
                    <a:pt x="331886" y="11505"/>
                  </a:lnTo>
                  <a:lnTo>
                    <a:pt x="378235" y="0"/>
                  </a:lnTo>
                  <a:lnTo>
                    <a:pt x="432607" y="2062"/>
                  </a:lnTo>
                  <a:lnTo>
                    <a:pt x="495439" y="21373"/>
                  </a:lnTo>
                  <a:lnTo>
                    <a:pt x="532769" y="38043"/>
                  </a:lnTo>
                  <a:lnTo>
                    <a:pt x="571636" y="56293"/>
                  </a:lnTo>
                  <a:lnTo>
                    <a:pt x="611885" y="76004"/>
                  </a:lnTo>
                  <a:lnTo>
                    <a:pt x="653362" y="97055"/>
                  </a:lnTo>
                  <a:lnTo>
                    <a:pt x="695914" y="119325"/>
                  </a:lnTo>
                  <a:lnTo>
                    <a:pt x="739386" y="142693"/>
                  </a:lnTo>
                  <a:lnTo>
                    <a:pt x="783625" y="167040"/>
                  </a:lnTo>
                  <a:lnTo>
                    <a:pt x="828476" y="192243"/>
                  </a:lnTo>
                  <a:lnTo>
                    <a:pt x="873785" y="218183"/>
                  </a:lnTo>
                  <a:lnTo>
                    <a:pt x="919399" y="244740"/>
                  </a:lnTo>
                  <a:lnTo>
                    <a:pt x="965163" y="271791"/>
                  </a:lnTo>
                  <a:lnTo>
                    <a:pt x="1010923" y="299218"/>
                  </a:lnTo>
                  <a:lnTo>
                    <a:pt x="1056525" y="326899"/>
                  </a:lnTo>
                  <a:lnTo>
                    <a:pt x="1101816" y="354713"/>
                  </a:lnTo>
                  <a:lnTo>
                    <a:pt x="1146641" y="382541"/>
                  </a:lnTo>
                  <a:lnTo>
                    <a:pt x="1190846" y="410261"/>
                  </a:lnTo>
                  <a:lnTo>
                    <a:pt x="1234278" y="437752"/>
                  </a:lnTo>
                  <a:lnTo>
                    <a:pt x="1276781" y="464895"/>
                  </a:lnTo>
                  <a:lnTo>
                    <a:pt x="1305087" y="482979"/>
                  </a:lnTo>
                  <a:lnTo>
                    <a:pt x="1334077" y="501323"/>
                  </a:lnTo>
                  <a:lnTo>
                    <a:pt x="1394440" y="538782"/>
                  </a:lnTo>
                  <a:lnTo>
                    <a:pt x="1458527" y="577245"/>
                  </a:lnTo>
                  <a:lnTo>
                    <a:pt x="1492173" y="596845"/>
                  </a:lnTo>
                  <a:lnTo>
                    <a:pt x="1526997" y="616686"/>
                  </a:lnTo>
                  <a:lnTo>
                    <a:pt x="1563081" y="636765"/>
                  </a:lnTo>
                  <a:lnTo>
                    <a:pt x="1600507" y="657079"/>
                  </a:lnTo>
                  <a:lnTo>
                    <a:pt x="1639358" y="677624"/>
                  </a:lnTo>
                  <a:lnTo>
                    <a:pt x="1679716" y="698397"/>
                  </a:lnTo>
                  <a:lnTo>
                    <a:pt x="1721662" y="719395"/>
                  </a:lnTo>
                  <a:lnTo>
                    <a:pt x="1765280" y="740615"/>
                  </a:lnTo>
                  <a:lnTo>
                    <a:pt x="1810651" y="762053"/>
                  </a:lnTo>
                  <a:lnTo>
                    <a:pt x="1857858" y="783706"/>
                  </a:lnTo>
                  <a:lnTo>
                    <a:pt x="1906982" y="805571"/>
                  </a:lnTo>
                  <a:lnTo>
                    <a:pt x="1958107" y="827645"/>
                  </a:lnTo>
                  <a:lnTo>
                    <a:pt x="2011314" y="849924"/>
                  </a:lnTo>
                  <a:lnTo>
                    <a:pt x="2066686" y="872404"/>
                  </a:lnTo>
                  <a:lnTo>
                    <a:pt x="2124304" y="895084"/>
                  </a:lnTo>
                  <a:lnTo>
                    <a:pt x="2184251" y="917959"/>
                  </a:lnTo>
                  <a:lnTo>
                    <a:pt x="2246610" y="941026"/>
                  </a:lnTo>
                  <a:lnTo>
                    <a:pt x="2311462" y="964282"/>
                  </a:lnTo>
                  <a:lnTo>
                    <a:pt x="2378889" y="987724"/>
                  </a:lnTo>
                  <a:lnTo>
                    <a:pt x="2448975" y="1011348"/>
                  </a:lnTo>
                  <a:lnTo>
                    <a:pt x="2521800" y="1035151"/>
                  </a:lnTo>
                  <a:lnTo>
                    <a:pt x="3386830" y="1261615"/>
                  </a:lnTo>
                  <a:lnTo>
                    <a:pt x="4186342" y="1404621"/>
                  </a:lnTo>
                  <a:lnTo>
                    <a:pt x="4773632" y="1479315"/>
                  </a:lnTo>
                  <a:lnTo>
                    <a:pt x="5001996" y="1500847"/>
                  </a:lnTo>
                </a:path>
              </a:pathLst>
            </a:custGeom>
            <a:ln w="26288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48">
            <a:extLst>
              <a:ext uri="{FF2B5EF4-FFF2-40B4-BE49-F238E27FC236}">
                <a16:creationId xmlns:a16="http://schemas.microsoft.com/office/drawing/2014/main" id="{7D8B64CB-6423-F45D-CB10-010C8C098697}"/>
              </a:ext>
            </a:extLst>
          </p:cNvPr>
          <p:cNvSpPr txBox="1"/>
          <p:nvPr/>
        </p:nvSpPr>
        <p:spPr>
          <a:xfrm>
            <a:off x="1736460" y="3959525"/>
            <a:ext cx="167576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4719" algn="l"/>
              </a:tabLst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53</a:t>
            </a:r>
            <a:r>
              <a:rPr sz="8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(28%)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800" b="1" spc="-55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r>
              <a:rPr sz="8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(6%)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C239D570-4BC8-0DEF-B1A2-752ED662E8DA}"/>
              </a:ext>
            </a:extLst>
          </p:cNvPr>
          <p:cNvSpPr txBox="1"/>
          <p:nvPr/>
        </p:nvSpPr>
        <p:spPr>
          <a:xfrm>
            <a:off x="4361198" y="3959525"/>
            <a:ext cx="59727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126</a:t>
            </a:r>
            <a:r>
              <a:rPr sz="8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(66%)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7" name="object 54">
            <a:extLst>
              <a:ext uri="{FF2B5EF4-FFF2-40B4-BE49-F238E27FC236}">
                <a16:creationId xmlns:a16="http://schemas.microsoft.com/office/drawing/2014/main" id="{EAB83D1F-B06D-C792-FBF8-E25009A6EE19}"/>
              </a:ext>
            </a:extLst>
          </p:cNvPr>
          <p:cNvGrpSpPr/>
          <p:nvPr/>
        </p:nvGrpSpPr>
        <p:grpSpPr>
          <a:xfrm>
            <a:off x="1110058" y="3522298"/>
            <a:ext cx="5023485" cy="449580"/>
            <a:chOff x="1185837" y="3504256"/>
            <a:chExt cx="5023485" cy="449580"/>
          </a:xfrm>
        </p:grpSpPr>
        <p:sp>
          <p:nvSpPr>
            <p:cNvPr id="58" name="object 55">
              <a:extLst>
                <a:ext uri="{FF2B5EF4-FFF2-40B4-BE49-F238E27FC236}">
                  <a16:creationId xmlns:a16="http://schemas.microsoft.com/office/drawing/2014/main" id="{DD1A8112-AB42-164C-BCA9-433C3824576E}"/>
                </a:ext>
              </a:extLst>
            </p:cNvPr>
            <p:cNvSpPr/>
            <p:nvPr/>
          </p:nvSpPr>
          <p:spPr>
            <a:xfrm>
              <a:off x="1185837" y="3507625"/>
              <a:ext cx="95885" cy="306070"/>
            </a:xfrm>
            <a:custGeom>
              <a:avLst/>
              <a:gdLst/>
              <a:ahLst/>
              <a:cxnLst/>
              <a:rect l="l" t="t" r="r" b="b"/>
              <a:pathLst>
                <a:path w="95884" h="306070">
                  <a:moveTo>
                    <a:pt x="9574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95745" y="305854"/>
                  </a:lnTo>
                  <a:lnTo>
                    <a:pt x="9574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6">
              <a:extLst>
                <a:ext uri="{FF2B5EF4-FFF2-40B4-BE49-F238E27FC236}">
                  <a16:creationId xmlns:a16="http://schemas.microsoft.com/office/drawing/2014/main" id="{30264B10-4ED6-E139-F50D-A13E9D366B2C}"/>
                </a:ext>
              </a:extLst>
            </p:cNvPr>
            <p:cNvSpPr/>
            <p:nvPr/>
          </p:nvSpPr>
          <p:spPr>
            <a:xfrm>
              <a:off x="1281582" y="3507625"/>
              <a:ext cx="1283335" cy="306070"/>
            </a:xfrm>
            <a:custGeom>
              <a:avLst/>
              <a:gdLst/>
              <a:ahLst/>
              <a:cxnLst/>
              <a:rect l="l" t="t" r="r" b="b"/>
              <a:pathLst>
                <a:path w="1283335" h="306070">
                  <a:moveTo>
                    <a:pt x="1282966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1282966" y="305854"/>
                  </a:lnTo>
                  <a:lnTo>
                    <a:pt x="1282966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7">
              <a:extLst>
                <a:ext uri="{FF2B5EF4-FFF2-40B4-BE49-F238E27FC236}">
                  <a16:creationId xmlns:a16="http://schemas.microsoft.com/office/drawing/2014/main" id="{F8911067-E18E-679B-847D-C2CF5285A103}"/>
                </a:ext>
              </a:extLst>
            </p:cNvPr>
            <p:cNvSpPr/>
            <p:nvPr/>
          </p:nvSpPr>
          <p:spPr>
            <a:xfrm>
              <a:off x="3099536" y="3507625"/>
              <a:ext cx="3109595" cy="306070"/>
            </a:xfrm>
            <a:custGeom>
              <a:avLst/>
              <a:gdLst/>
              <a:ahLst/>
              <a:cxnLst/>
              <a:rect l="l" t="t" r="r" b="b"/>
              <a:pathLst>
                <a:path w="3109595" h="306070">
                  <a:moveTo>
                    <a:pt x="310917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3109175" y="305854"/>
                  </a:lnTo>
                  <a:lnTo>
                    <a:pt x="310917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3E32E26A-8E0F-0E89-A0F5-9A79E5BA48B4}"/>
                </a:ext>
              </a:extLst>
            </p:cNvPr>
            <p:cNvSpPr/>
            <p:nvPr/>
          </p:nvSpPr>
          <p:spPr>
            <a:xfrm>
              <a:off x="2564536" y="3507625"/>
              <a:ext cx="535305" cy="306070"/>
            </a:xfrm>
            <a:custGeom>
              <a:avLst/>
              <a:gdLst/>
              <a:ahLst/>
              <a:cxnLst/>
              <a:rect l="l" t="t" r="r" b="b"/>
              <a:pathLst>
                <a:path w="535305" h="306070">
                  <a:moveTo>
                    <a:pt x="535000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535000" y="305854"/>
                  </a:lnTo>
                  <a:lnTo>
                    <a:pt x="535000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6115CF85-CCFA-B5C0-BEBF-F342E239B62F}"/>
                </a:ext>
              </a:extLst>
            </p:cNvPr>
            <p:cNvSpPr/>
            <p:nvPr/>
          </p:nvSpPr>
          <p:spPr>
            <a:xfrm>
              <a:off x="1185837" y="3507628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0">
              <a:extLst>
                <a:ext uri="{FF2B5EF4-FFF2-40B4-BE49-F238E27FC236}">
                  <a16:creationId xmlns:a16="http://schemas.microsoft.com/office/drawing/2014/main" id="{DB8AD260-51D8-AEBA-3E28-274728B6271D}"/>
                </a:ext>
              </a:extLst>
            </p:cNvPr>
            <p:cNvSpPr/>
            <p:nvPr/>
          </p:nvSpPr>
          <p:spPr>
            <a:xfrm>
              <a:off x="1185837" y="3813485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1">
              <a:extLst>
                <a:ext uri="{FF2B5EF4-FFF2-40B4-BE49-F238E27FC236}">
                  <a16:creationId xmlns:a16="http://schemas.microsoft.com/office/drawing/2014/main" id="{73EBB4A8-D563-7636-010F-75354371A320}"/>
                </a:ext>
              </a:extLst>
            </p:cNvPr>
            <p:cNvSpPr/>
            <p:nvPr/>
          </p:nvSpPr>
          <p:spPr>
            <a:xfrm>
              <a:off x="1281579" y="3507628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2">
              <a:extLst>
                <a:ext uri="{FF2B5EF4-FFF2-40B4-BE49-F238E27FC236}">
                  <a16:creationId xmlns:a16="http://schemas.microsoft.com/office/drawing/2014/main" id="{B7521C30-1098-725E-CF92-2C850CCE148C}"/>
                </a:ext>
              </a:extLst>
            </p:cNvPr>
            <p:cNvSpPr/>
            <p:nvPr/>
          </p:nvSpPr>
          <p:spPr>
            <a:xfrm>
              <a:off x="1281579" y="3813485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3">
              <a:extLst>
                <a:ext uri="{FF2B5EF4-FFF2-40B4-BE49-F238E27FC236}">
                  <a16:creationId xmlns:a16="http://schemas.microsoft.com/office/drawing/2014/main" id="{B5235A31-5658-83D0-1834-E1F111D2B975}"/>
                </a:ext>
              </a:extLst>
            </p:cNvPr>
            <p:cNvSpPr/>
            <p:nvPr/>
          </p:nvSpPr>
          <p:spPr>
            <a:xfrm>
              <a:off x="2564542" y="3507628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BD1C8BEE-5704-C113-D3E2-1526940A7E9F}"/>
                </a:ext>
              </a:extLst>
            </p:cNvPr>
            <p:cNvSpPr/>
            <p:nvPr/>
          </p:nvSpPr>
          <p:spPr>
            <a:xfrm>
              <a:off x="2564542" y="3813485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5">
              <a:extLst>
                <a:ext uri="{FF2B5EF4-FFF2-40B4-BE49-F238E27FC236}">
                  <a16:creationId xmlns:a16="http://schemas.microsoft.com/office/drawing/2014/main" id="{B050EA67-14CB-DC3B-3FAE-FA0B5974DA81}"/>
                </a:ext>
              </a:extLst>
            </p:cNvPr>
            <p:cNvSpPr/>
            <p:nvPr/>
          </p:nvSpPr>
          <p:spPr>
            <a:xfrm>
              <a:off x="3099540" y="3507628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6">
              <a:extLst>
                <a:ext uri="{FF2B5EF4-FFF2-40B4-BE49-F238E27FC236}">
                  <a16:creationId xmlns:a16="http://schemas.microsoft.com/office/drawing/2014/main" id="{20506F7C-775D-BC13-28A4-875888E4BBFB}"/>
                </a:ext>
              </a:extLst>
            </p:cNvPr>
            <p:cNvSpPr/>
            <p:nvPr/>
          </p:nvSpPr>
          <p:spPr>
            <a:xfrm>
              <a:off x="3099540" y="3813485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7">
              <a:extLst>
                <a:ext uri="{FF2B5EF4-FFF2-40B4-BE49-F238E27FC236}">
                  <a16:creationId xmlns:a16="http://schemas.microsoft.com/office/drawing/2014/main" id="{27EBB080-36DC-B5FD-A7A6-A471F6F6403B}"/>
                </a:ext>
              </a:extLst>
            </p:cNvPr>
            <p:cNvSpPr/>
            <p:nvPr/>
          </p:nvSpPr>
          <p:spPr>
            <a:xfrm>
              <a:off x="3100010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787E53D9-A4FB-55F8-8F5F-00A70E8D7C88}"/>
                </a:ext>
              </a:extLst>
            </p:cNvPr>
            <p:cNvSpPr/>
            <p:nvPr/>
          </p:nvSpPr>
          <p:spPr>
            <a:xfrm>
              <a:off x="2564978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90CB8042-F17B-136C-93C5-AD0F04319E07}"/>
                </a:ext>
              </a:extLst>
            </p:cNvPr>
            <p:cNvSpPr/>
            <p:nvPr/>
          </p:nvSpPr>
          <p:spPr>
            <a:xfrm>
              <a:off x="1923456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66EB8002-A833-E8D6-79DE-1CA0D7BD08B8}"/>
                </a:ext>
              </a:extLst>
            </p:cNvPr>
            <p:cNvSpPr/>
            <p:nvPr/>
          </p:nvSpPr>
          <p:spPr>
            <a:xfrm>
              <a:off x="2828183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1">
              <a:extLst>
                <a:ext uri="{FF2B5EF4-FFF2-40B4-BE49-F238E27FC236}">
                  <a16:creationId xmlns:a16="http://schemas.microsoft.com/office/drawing/2014/main" id="{50477F57-652D-1B45-97FD-4A3925AA114F}"/>
                </a:ext>
              </a:extLst>
            </p:cNvPr>
            <p:cNvSpPr/>
            <p:nvPr/>
          </p:nvSpPr>
          <p:spPr>
            <a:xfrm>
              <a:off x="4652679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2">
              <a:extLst>
                <a:ext uri="{FF2B5EF4-FFF2-40B4-BE49-F238E27FC236}">
                  <a16:creationId xmlns:a16="http://schemas.microsoft.com/office/drawing/2014/main" id="{194697D9-1A74-A82A-8944-DA8BAF7FFB4E}"/>
                </a:ext>
              </a:extLst>
            </p:cNvPr>
            <p:cNvSpPr/>
            <p:nvPr/>
          </p:nvSpPr>
          <p:spPr>
            <a:xfrm>
              <a:off x="1281935" y="3843351"/>
              <a:ext cx="4923790" cy="34925"/>
            </a:xfrm>
            <a:custGeom>
              <a:avLst/>
              <a:gdLst/>
              <a:ahLst/>
              <a:cxnLst/>
              <a:rect l="l" t="t" r="r" b="b"/>
              <a:pathLst>
                <a:path w="4923790" h="34925">
                  <a:moveTo>
                    <a:pt x="0" y="0"/>
                  </a:moveTo>
                  <a:lnTo>
                    <a:pt x="0" y="34404"/>
                  </a:lnTo>
                  <a:lnTo>
                    <a:pt x="4923409" y="34404"/>
                  </a:lnTo>
                  <a:lnTo>
                    <a:pt x="4923409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6A888071-4A98-F52E-B870-0C025A0C41E4}"/>
                </a:ext>
              </a:extLst>
            </p:cNvPr>
            <p:cNvSpPr/>
            <p:nvPr/>
          </p:nvSpPr>
          <p:spPr>
            <a:xfrm>
              <a:off x="1821926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60A5E5F5-8641-0B35-10D8-E03DEE7C6CAA}"/>
                </a:ext>
              </a:extLst>
            </p:cNvPr>
            <p:cNvSpPr/>
            <p:nvPr/>
          </p:nvSpPr>
          <p:spPr>
            <a:xfrm>
              <a:off x="1821926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5">
              <a:extLst>
                <a:ext uri="{FF2B5EF4-FFF2-40B4-BE49-F238E27FC236}">
                  <a16:creationId xmlns:a16="http://schemas.microsoft.com/office/drawing/2014/main" id="{77DCB4FB-D9F7-C7C8-FDD5-0FE729139D76}"/>
                </a:ext>
              </a:extLst>
            </p:cNvPr>
            <p:cNvSpPr/>
            <p:nvPr/>
          </p:nvSpPr>
          <p:spPr>
            <a:xfrm>
              <a:off x="233256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6">
              <a:extLst>
                <a:ext uri="{FF2B5EF4-FFF2-40B4-BE49-F238E27FC236}">
                  <a16:creationId xmlns:a16="http://schemas.microsoft.com/office/drawing/2014/main" id="{2DC453B0-54EA-53DA-A5FD-F476D6425330}"/>
                </a:ext>
              </a:extLst>
            </p:cNvPr>
            <p:cNvSpPr/>
            <p:nvPr/>
          </p:nvSpPr>
          <p:spPr>
            <a:xfrm>
              <a:off x="233256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7">
              <a:extLst>
                <a:ext uri="{FF2B5EF4-FFF2-40B4-BE49-F238E27FC236}">
                  <a16:creationId xmlns:a16="http://schemas.microsoft.com/office/drawing/2014/main" id="{F425F2CE-0AB3-B2DA-6190-90919CFD78D4}"/>
                </a:ext>
              </a:extLst>
            </p:cNvPr>
            <p:cNvSpPr/>
            <p:nvPr/>
          </p:nvSpPr>
          <p:spPr>
            <a:xfrm>
              <a:off x="131129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8">
              <a:extLst>
                <a:ext uri="{FF2B5EF4-FFF2-40B4-BE49-F238E27FC236}">
                  <a16:creationId xmlns:a16="http://schemas.microsoft.com/office/drawing/2014/main" id="{614B4B10-50DB-7B2D-9DF9-ADB429194D92}"/>
                </a:ext>
              </a:extLst>
            </p:cNvPr>
            <p:cNvSpPr/>
            <p:nvPr/>
          </p:nvSpPr>
          <p:spPr>
            <a:xfrm>
              <a:off x="131129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9">
              <a:extLst>
                <a:ext uri="{FF2B5EF4-FFF2-40B4-BE49-F238E27FC236}">
                  <a16:creationId xmlns:a16="http://schemas.microsoft.com/office/drawing/2014/main" id="{BCBD5074-9915-6030-BC09-741DA9CDC595}"/>
                </a:ext>
              </a:extLst>
            </p:cNvPr>
            <p:cNvSpPr/>
            <p:nvPr/>
          </p:nvSpPr>
          <p:spPr>
            <a:xfrm>
              <a:off x="156660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0">
              <a:extLst>
                <a:ext uri="{FF2B5EF4-FFF2-40B4-BE49-F238E27FC236}">
                  <a16:creationId xmlns:a16="http://schemas.microsoft.com/office/drawing/2014/main" id="{7F58E70A-D30D-5F8A-67B1-CA9DDE2C7ACE}"/>
                </a:ext>
              </a:extLst>
            </p:cNvPr>
            <p:cNvSpPr/>
            <p:nvPr/>
          </p:nvSpPr>
          <p:spPr>
            <a:xfrm>
              <a:off x="156660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1">
              <a:extLst>
                <a:ext uri="{FF2B5EF4-FFF2-40B4-BE49-F238E27FC236}">
                  <a16:creationId xmlns:a16="http://schemas.microsoft.com/office/drawing/2014/main" id="{F3C7595D-E02F-21D0-1AD4-22D9954FBE62}"/>
                </a:ext>
              </a:extLst>
            </p:cNvPr>
            <p:cNvSpPr/>
            <p:nvPr/>
          </p:nvSpPr>
          <p:spPr>
            <a:xfrm>
              <a:off x="207724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2">
              <a:extLst>
                <a:ext uri="{FF2B5EF4-FFF2-40B4-BE49-F238E27FC236}">
                  <a16:creationId xmlns:a16="http://schemas.microsoft.com/office/drawing/2014/main" id="{745F6773-05AF-8F3F-A1E3-4C84F005ACCB}"/>
                </a:ext>
              </a:extLst>
            </p:cNvPr>
            <p:cNvSpPr/>
            <p:nvPr/>
          </p:nvSpPr>
          <p:spPr>
            <a:xfrm>
              <a:off x="207724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3">
              <a:extLst>
                <a:ext uri="{FF2B5EF4-FFF2-40B4-BE49-F238E27FC236}">
                  <a16:creationId xmlns:a16="http://schemas.microsoft.com/office/drawing/2014/main" id="{6C1575A9-341F-790A-B5AC-608B2D6D6945}"/>
                </a:ext>
              </a:extLst>
            </p:cNvPr>
            <p:cNvSpPr/>
            <p:nvPr/>
          </p:nvSpPr>
          <p:spPr>
            <a:xfrm>
              <a:off x="315955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4">
              <a:extLst>
                <a:ext uri="{FF2B5EF4-FFF2-40B4-BE49-F238E27FC236}">
                  <a16:creationId xmlns:a16="http://schemas.microsoft.com/office/drawing/2014/main" id="{FB9030A9-839B-E749-F022-3A053FB1F7E4}"/>
                </a:ext>
              </a:extLst>
            </p:cNvPr>
            <p:cNvSpPr/>
            <p:nvPr/>
          </p:nvSpPr>
          <p:spPr>
            <a:xfrm>
              <a:off x="315955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5">
              <a:extLst>
                <a:ext uri="{FF2B5EF4-FFF2-40B4-BE49-F238E27FC236}">
                  <a16:creationId xmlns:a16="http://schemas.microsoft.com/office/drawing/2014/main" id="{5AFBEDB9-023F-B61B-2B76-A78953D4D712}"/>
                </a:ext>
              </a:extLst>
            </p:cNvPr>
            <p:cNvSpPr/>
            <p:nvPr/>
          </p:nvSpPr>
          <p:spPr>
            <a:xfrm>
              <a:off x="408498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6">
              <a:extLst>
                <a:ext uri="{FF2B5EF4-FFF2-40B4-BE49-F238E27FC236}">
                  <a16:creationId xmlns:a16="http://schemas.microsoft.com/office/drawing/2014/main" id="{67028370-0E5B-466B-4CE4-ED842C75203C}"/>
                </a:ext>
              </a:extLst>
            </p:cNvPr>
            <p:cNvSpPr/>
            <p:nvPr/>
          </p:nvSpPr>
          <p:spPr>
            <a:xfrm>
              <a:off x="408498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7">
              <a:extLst>
                <a:ext uri="{FF2B5EF4-FFF2-40B4-BE49-F238E27FC236}">
                  <a16:creationId xmlns:a16="http://schemas.microsoft.com/office/drawing/2014/main" id="{3439D089-1D01-9C59-251C-398236AD02E6}"/>
                </a:ext>
              </a:extLst>
            </p:cNvPr>
            <p:cNvSpPr/>
            <p:nvPr/>
          </p:nvSpPr>
          <p:spPr>
            <a:xfrm>
              <a:off x="501041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8">
              <a:extLst>
                <a:ext uri="{FF2B5EF4-FFF2-40B4-BE49-F238E27FC236}">
                  <a16:creationId xmlns:a16="http://schemas.microsoft.com/office/drawing/2014/main" id="{51CBC69D-F0D6-4509-77C1-891D955F5572}"/>
                </a:ext>
              </a:extLst>
            </p:cNvPr>
            <p:cNvSpPr/>
            <p:nvPr/>
          </p:nvSpPr>
          <p:spPr>
            <a:xfrm>
              <a:off x="501041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9">
              <a:extLst>
                <a:ext uri="{FF2B5EF4-FFF2-40B4-BE49-F238E27FC236}">
                  <a16:creationId xmlns:a16="http://schemas.microsoft.com/office/drawing/2014/main" id="{04EDAAC7-767F-9E76-2DE6-7CD346D00427}"/>
                </a:ext>
              </a:extLst>
            </p:cNvPr>
            <p:cNvSpPr/>
            <p:nvPr/>
          </p:nvSpPr>
          <p:spPr>
            <a:xfrm>
              <a:off x="362227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0">
              <a:extLst>
                <a:ext uri="{FF2B5EF4-FFF2-40B4-BE49-F238E27FC236}">
                  <a16:creationId xmlns:a16="http://schemas.microsoft.com/office/drawing/2014/main" id="{7A19B0F5-FABC-6C85-E237-2D6B2DB2DEEE}"/>
                </a:ext>
              </a:extLst>
            </p:cNvPr>
            <p:cNvSpPr/>
            <p:nvPr/>
          </p:nvSpPr>
          <p:spPr>
            <a:xfrm>
              <a:off x="362227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1">
              <a:extLst>
                <a:ext uri="{FF2B5EF4-FFF2-40B4-BE49-F238E27FC236}">
                  <a16:creationId xmlns:a16="http://schemas.microsoft.com/office/drawing/2014/main" id="{F4098BB1-9653-9FA9-2ADD-53278334A66E}"/>
                </a:ext>
              </a:extLst>
            </p:cNvPr>
            <p:cNvSpPr/>
            <p:nvPr/>
          </p:nvSpPr>
          <p:spPr>
            <a:xfrm>
              <a:off x="454769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2">
              <a:extLst>
                <a:ext uri="{FF2B5EF4-FFF2-40B4-BE49-F238E27FC236}">
                  <a16:creationId xmlns:a16="http://schemas.microsoft.com/office/drawing/2014/main" id="{040AF761-68A5-3A7C-A9B7-25B59CF9D3A6}"/>
                </a:ext>
              </a:extLst>
            </p:cNvPr>
            <p:cNvSpPr/>
            <p:nvPr/>
          </p:nvSpPr>
          <p:spPr>
            <a:xfrm>
              <a:off x="454769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3">
              <a:extLst>
                <a:ext uri="{FF2B5EF4-FFF2-40B4-BE49-F238E27FC236}">
                  <a16:creationId xmlns:a16="http://schemas.microsoft.com/office/drawing/2014/main" id="{64CAADEE-5B01-97D0-EB98-02C9979A23A4}"/>
                </a:ext>
              </a:extLst>
            </p:cNvPr>
            <p:cNvSpPr/>
            <p:nvPr/>
          </p:nvSpPr>
          <p:spPr>
            <a:xfrm>
              <a:off x="547312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4">
              <a:extLst>
                <a:ext uri="{FF2B5EF4-FFF2-40B4-BE49-F238E27FC236}">
                  <a16:creationId xmlns:a16="http://schemas.microsoft.com/office/drawing/2014/main" id="{95E153FE-799B-2D05-78A2-46CBB68A611F}"/>
                </a:ext>
              </a:extLst>
            </p:cNvPr>
            <p:cNvSpPr/>
            <p:nvPr/>
          </p:nvSpPr>
          <p:spPr>
            <a:xfrm>
              <a:off x="547312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5">
              <a:extLst>
                <a:ext uri="{FF2B5EF4-FFF2-40B4-BE49-F238E27FC236}">
                  <a16:creationId xmlns:a16="http://schemas.microsoft.com/office/drawing/2014/main" id="{EDFD8216-EC53-BEFC-25D6-E5317805AEF4}"/>
                </a:ext>
              </a:extLst>
            </p:cNvPr>
            <p:cNvSpPr/>
            <p:nvPr/>
          </p:nvSpPr>
          <p:spPr>
            <a:xfrm>
              <a:off x="339278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6">
              <a:extLst>
                <a:ext uri="{FF2B5EF4-FFF2-40B4-BE49-F238E27FC236}">
                  <a16:creationId xmlns:a16="http://schemas.microsoft.com/office/drawing/2014/main" id="{CA3651AA-EED9-A2CC-8C34-048BA55CC6F7}"/>
                </a:ext>
              </a:extLst>
            </p:cNvPr>
            <p:cNvSpPr/>
            <p:nvPr/>
          </p:nvSpPr>
          <p:spPr>
            <a:xfrm>
              <a:off x="339278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7">
              <a:extLst>
                <a:ext uri="{FF2B5EF4-FFF2-40B4-BE49-F238E27FC236}">
                  <a16:creationId xmlns:a16="http://schemas.microsoft.com/office/drawing/2014/main" id="{11CE7133-9204-6B56-8298-B87E3EC05C85}"/>
                </a:ext>
              </a:extLst>
            </p:cNvPr>
            <p:cNvSpPr/>
            <p:nvPr/>
          </p:nvSpPr>
          <p:spPr>
            <a:xfrm>
              <a:off x="431821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8">
              <a:extLst>
                <a:ext uri="{FF2B5EF4-FFF2-40B4-BE49-F238E27FC236}">
                  <a16:creationId xmlns:a16="http://schemas.microsoft.com/office/drawing/2014/main" id="{13FBEC0A-45C9-B22A-277F-335BA41D60CF}"/>
                </a:ext>
              </a:extLst>
            </p:cNvPr>
            <p:cNvSpPr/>
            <p:nvPr/>
          </p:nvSpPr>
          <p:spPr>
            <a:xfrm>
              <a:off x="431821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9">
              <a:extLst>
                <a:ext uri="{FF2B5EF4-FFF2-40B4-BE49-F238E27FC236}">
                  <a16:creationId xmlns:a16="http://schemas.microsoft.com/office/drawing/2014/main" id="{847A288C-5079-4B9D-FF8F-46D53B02BC19}"/>
                </a:ext>
              </a:extLst>
            </p:cNvPr>
            <p:cNvSpPr/>
            <p:nvPr/>
          </p:nvSpPr>
          <p:spPr>
            <a:xfrm>
              <a:off x="524364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0">
              <a:extLst>
                <a:ext uri="{FF2B5EF4-FFF2-40B4-BE49-F238E27FC236}">
                  <a16:creationId xmlns:a16="http://schemas.microsoft.com/office/drawing/2014/main" id="{D93F8BE2-47EE-D3E5-9B52-FF12F9A9642E}"/>
                </a:ext>
              </a:extLst>
            </p:cNvPr>
            <p:cNvSpPr/>
            <p:nvPr/>
          </p:nvSpPr>
          <p:spPr>
            <a:xfrm>
              <a:off x="524364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1">
              <a:extLst>
                <a:ext uri="{FF2B5EF4-FFF2-40B4-BE49-F238E27FC236}">
                  <a16:creationId xmlns:a16="http://schemas.microsoft.com/office/drawing/2014/main" id="{9F844664-38EC-97A1-EF4A-4A33CF78A0BE}"/>
                </a:ext>
              </a:extLst>
            </p:cNvPr>
            <p:cNvSpPr/>
            <p:nvPr/>
          </p:nvSpPr>
          <p:spPr>
            <a:xfrm>
              <a:off x="385550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2">
              <a:extLst>
                <a:ext uri="{FF2B5EF4-FFF2-40B4-BE49-F238E27FC236}">
                  <a16:creationId xmlns:a16="http://schemas.microsoft.com/office/drawing/2014/main" id="{24C03D31-956A-3AF5-3422-F5074498BE8D}"/>
                </a:ext>
              </a:extLst>
            </p:cNvPr>
            <p:cNvSpPr/>
            <p:nvPr/>
          </p:nvSpPr>
          <p:spPr>
            <a:xfrm>
              <a:off x="385550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3">
              <a:extLst>
                <a:ext uri="{FF2B5EF4-FFF2-40B4-BE49-F238E27FC236}">
                  <a16:creationId xmlns:a16="http://schemas.microsoft.com/office/drawing/2014/main" id="{60839F15-57B9-C65F-CE24-9B55011DF16D}"/>
                </a:ext>
              </a:extLst>
            </p:cNvPr>
            <p:cNvSpPr/>
            <p:nvPr/>
          </p:nvSpPr>
          <p:spPr>
            <a:xfrm>
              <a:off x="4780930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4">
              <a:extLst>
                <a:ext uri="{FF2B5EF4-FFF2-40B4-BE49-F238E27FC236}">
                  <a16:creationId xmlns:a16="http://schemas.microsoft.com/office/drawing/2014/main" id="{D7BCF9F4-DFDC-CAD2-2334-E1AB4B60D93A}"/>
                </a:ext>
              </a:extLst>
            </p:cNvPr>
            <p:cNvSpPr/>
            <p:nvPr/>
          </p:nvSpPr>
          <p:spPr>
            <a:xfrm>
              <a:off x="4780930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5">
              <a:extLst>
                <a:ext uri="{FF2B5EF4-FFF2-40B4-BE49-F238E27FC236}">
                  <a16:creationId xmlns:a16="http://schemas.microsoft.com/office/drawing/2014/main" id="{E4168CE7-1578-0BB0-F814-956D9152D5F8}"/>
                </a:ext>
              </a:extLst>
            </p:cNvPr>
            <p:cNvSpPr/>
            <p:nvPr/>
          </p:nvSpPr>
          <p:spPr>
            <a:xfrm>
              <a:off x="570635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6">
              <a:extLst>
                <a:ext uri="{FF2B5EF4-FFF2-40B4-BE49-F238E27FC236}">
                  <a16:creationId xmlns:a16="http://schemas.microsoft.com/office/drawing/2014/main" id="{AD03153B-9107-CB47-3E0C-3ADB927377B9}"/>
                </a:ext>
              </a:extLst>
            </p:cNvPr>
            <p:cNvSpPr/>
            <p:nvPr/>
          </p:nvSpPr>
          <p:spPr>
            <a:xfrm>
              <a:off x="570635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7">
              <a:extLst>
                <a:ext uri="{FF2B5EF4-FFF2-40B4-BE49-F238E27FC236}">
                  <a16:creationId xmlns:a16="http://schemas.microsoft.com/office/drawing/2014/main" id="{0CEEE1F7-21B4-1E45-6C08-71DE7B8DEA4A}"/>
                </a:ext>
              </a:extLst>
            </p:cNvPr>
            <p:cNvSpPr/>
            <p:nvPr/>
          </p:nvSpPr>
          <p:spPr>
            <a:xfrm>
              <a:off x="593583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8">
              <a:extLst>
                <a:ext uri="{FF2B5EF4-FFF2-40B4-BE49-F238E27FC236}">
                  <a16:creationId xmlns:a16="http://schemas.microsoft.com/office/drawing/2014/main" id="{07EEE71C-3D8E-4B98-2DF7-C124800FEBBE}"/>
                </a:ext>
              </a:extLst>
            </p:cNvPr>
            <p:cNvSpPr/>
            <p:nvPr/>
          </p:nvSpPr>
          <p:spPr>
            <a:xfrm>
              <a:off x="593583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09">
              <a:extLst>
                <a:ext uri="{FF2B5EF4-FFF2-40B4-BE49-F238E27FC236}">
                  <a16:creationId xmlns:a16="http://schemas.microsoft.com/office/drawing/2014/main" id="{E6ED8E29-32C6-AE07-7E40-B7010EB7EEE2}"/>
                </a:ext>
              </a:extLst>
            </p:cNvPr>
            <p:cNvSpPr/>
            <p:nvPr/>
          </p:nvSpPr>
          <p:spPr>
            <a:xfrm>
              <a:off x="261416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0">
              <a:extLst>
                <a:ext uri="{FF2B5EF4-FFF2-40B4-BE49-F238E27FC236}">
                  <a16:creationId xmlns:a16="http://schemas.microsoft.com/office/drawing/2014/main" id="{38190A59-9E74-F704-5BED-444A1D9C3C44}"/>
                </a:ext>
              </a:extLst>
            </p:cNvPr>
            <p:cNvSpPr/>
            <p:nvPr/>
          </p:nvSpPr>
          <p:spPr>
            <a:xfrm>
              <a:off x="261416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1">
              <a:extLst>
                <a:ext uri="{FF2B5EF4-FFF2-40B4-BE49-F238E27FC236}">
                  <a16:creationId xmlns:a16="http://schemas.microsoft.com/office/drawing/2014/main" id="{7A1777E5-A2D5-F447-1E30-1098A61A3EC2}"/>
                </a:ext>
              </a:extLst>
            </p:cNvPr>
            <p:cNvSpPr/>
            <p:nvPr/>
          </p:nvSpPr>
          <p:spPr>
            <a:xfrm>
              <a:off x="2859782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2">
              <a:extLst>
                <a:ext uri="{FF2B5EF4-FFF2-40B4-BE49-F238E27FC236}">
                  <a16:creationId xmlns:a16="http://schemas.microsoft.com/office/drawing/2014/main" id="{A96D9555-5C22-4D69-6D74-27E482B49D35}"/>
                </a:ext>
              </a:extLst>
            </p:cNvPr>
            <p:cNvSpPr/>
            <p:nvPr/>
          </p:nvSpPr>
          <p:spPr>
            <a:xfrm>
              <a:off x="2859782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3">
            <a:extLst>
              <a:ext uri="{FF2B5EF4-FFF2-40B4-BE49-F238E27FC236}">
                <a16:creationId xmlns:a16="http://schemas.microsoft.com/office/drawing/2014/main" id="{D46525ED-2322-AD50-B132-95B2A68033CD}"/>
              </a:ext>
            </a:extLst>
          </p:cNvPr>
          <p:cNvSpPr txBox="1"/>
          <p:nvPr/>
        </p:nvSpPr>
        <p:spPr>
          <a:xfrm>
            <a:off x="1071958" y="3334665"/>
            <a:ext cx="35326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95CAC"/>
                </a:solidFill>
                <a:latin typeface="Arial"/>
                <a:cs typeface="Arial"/>
              </a:rPr>
              <a:t>Klinische</a:t>
            </a:r>
            <a:r>
              <a:rPr sz="800" b="1" spc="-5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95CAC"/>
                </a:solidFill>
                <a:latin typeface="Arial"/>
                <a:cs typeface="Arial"/>
              </a:rPr>
              <a:t>Daten</a:t>
            </a:r>
            <a:r>
              <a:rPr sz="800" b="1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–</a:t>
            </a:r>
            <a:r>
              <a:rPr sz="800" spc="-5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95CAC"/>
                </a:solidFill>
                <a:latin typeface="Arial"/>
                <a:cs typeface="Arial"/>
              </a:rPr>
              <a:t>Verteilung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 der</a:t>
            </a:r>
            <a:r>
              <a:rPr sz="800" spc="-5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95CAC"/>
                </a:solidFill>
                <a:latin typeface="Arial"/>
                <a:cs typeface="Arial"/>
              </a:rPr>
              <a:t>ischämischen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95CAC"/>
                </a:solidFill>
                <a:latin typeface="Arial"/>
                <a:cs typeface="Arial"/>
              </a:rPr>
              <a:t>Schlaganfälle</a:t>
            </a:r>
            <a:r>
              <a:rPr sz="800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95CAC"/>
                </a:solidFill>
                <a:latin typeface="Arial"/>
                <a:cs typeface="Arial"/>
              </a:rPr>
              <a:t>(n=190)</a:t>
            </a:r>
            <a:r>
              <a:rPr sz="800" spc="-15" baseline="48611" dirty="0">
                <a:solidFill>
                  <a:srgbClr val="395CAC"/>
                </a:solidFill>
                <a:latin typeface="Arial"/>
                <a:cs typeface="Arial"/>
              </a:rPr>
              <a:t>1</a:t>
            </a:r>
            <a:endParaRPr sz="800" baseline="48611" dirty="0">
              <a:latin typeface="Arial"/>
              <a:cs typeface="Arial"/>
            </a:endParaRPr>
          </a:p>
        </p:txBody>
      </p:sp>
      <p:sp>
        <p:nvSpPr>
          <p:cNvPr id="117" name="object 114">
            <a:extLst>
              <a:ext uri="{FF2B5EF4-FFF2-40B4-BE49-F238E27FC236}">
                <a16:creationId xmlns:a16="http://schemas.microsoft.com/office/drawing/2014/main" id="{251C6BCF-8449-1E8D-9A97-293764542AD0}"/>
              </a:ext>
            </a:extLst>
          </p:cNvPr>
          <p:cNvSpPr/>
          <p:nvPr/>
        </p:nvSpPr>
        <p:spPr>
          <a:xfrm>
            <a:off x="6233851" y="3522071"/>
            <a:ext cx="114935" cy="313055"/>
          </a:xfrm>
          <a:custGeom>
            <a:avLst/>
            <a:gdLst/>
            <a:ahLst/>
            <a:cxnLst/>
            <a:rect l="l" t="t" r="r" b="b"/>
            <a:pathLst>
              <a:path w="114935" h="313054">
                <a:moveTo>
                  <a:pt x="0" y="0"/>
                </a:moveTo>
                <a:lnTo>
                  <a:pt x="0" y="313054"/>
                </a:lnTo>
                <a:lnTo>
                  <a:pt x="114693" y="158381"/>
                </a:lnTo>
                <a:lnTo>
                  <a:pt x="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5">
            <a:extLst>
              <a:ext uri="{FF2B5EF4-FFF2-40B4-BE49-F238E27FC236}">
                <a16:creationId xmlns:a16="http://schemas.microsoft.com/office/drawing/2014/main" id="{2631AE4B-C25F-4840-0013-A9FE74EF35DC}"/>
              </a:ext>
            </a:extLst>
          </p:cNvPr>
          <p:cNvSpPr txBox="1"/>
          <p:nvPr/>
        </p:nvSpPr>
        <p:spPr>
          <a:xfrm>
            <a:off x="6879398" y="996420"/>
            <a:ext cx="2013777" cy="215597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69850" algn="ctr">
              <a:lnSpc>
                <a:spcPct val="100000"/>
              </a:lnSpc>
              <a:spcBef>
                <a:spcPts val="8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Ischämische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Schlaganfälle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9" name="object 116">
            <a:extLst>
              <a:ext uri="{FF2B5EF4-FFF2-40B4-BE49-F238E27FC236}">
                <a16:creationId xmlns:a16="http://schemas.microsoft.com/office/drawing/2014/main" id="{DDC92FBC-CA33-70F1-D93A-9F6D2628505A}"/>
              </a:ext>
            </a:extLst>
          </p:cNvPr>
          <p:cNvSpPr txBox="1"/>
          <p:nvPr/>
        </p:nvSpPr>
        <p:spPr>
          <a:xfrm>
            <a:off x="4759649" y="995243"/>
            <a:ext cx="2013777" cy="205831"/>
          </a:xfrm>
          <a:prstGeom prst="rect">
            <a:avLst/>
          </a:prstGeom>
          <a:solidFill>
            <a:srgbClr val="A6A5A8"/>
          </a:solidFill>
        </p:spPr>
        <p:txBody>
          <a:bodyPr vert="horz" wrap="square" lIns="0" tIns="10795" rIns="0" bIns="0" rtlCol="0" anchor="ctr" anchorCtr="0">
            <a:noAutofit/>
          </a:bodyPr>
          <a:lstStyle/>
          <a:p>
            <a:pPr marL="92710" algn="ctr">
              <a:lnSpc>
                <a:spcPct val="100000"/>
              </a:lnSpc>
              <a:spcBef>
                <a:spcPts val="85"/>
              </a:spcBef>
            </a:pP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Intrazerebrale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Blutungen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20" name="object 117">
            <a:extLst>
              <a:ext uri="{FF2B5EF4-FFF2-40B4-BE49-F238E27FC236}">
                <a16:creationId xmlns:a16="http://schemas.microsoft.com/office/drawing/2014/main" id="{9B5FE171-2007-D7C1-0B58-1DF00965CE9C}"/>
              </a:ext>
            </a:extLst>
          </p:cNvPr>
          <p:cNvGrpSpPr/>
          <p:nvPr/>
        </p:nvGrpSpPr>
        <p:grpSpPr>
          <a:xfrm>
            <a:off x="6432805" y="3188230"/>
            <a:ext cx="982344" cy="981710"/>
            <a:chOff x="6508584" y="3170188"/>
            <a:chExt cx="982344" cy="981710"/>
          </a:xfrm>
        </p:grpSpPr>
        <p:sp>
          <p:nvSpPr>
            <p:cNvPr id="121" name="object 118">
              <a:extLst>
                <a:ext uri="{FF2B5EF4-FFF2-40B4-BE49-F238E27FC236}">
                  <a16:creationId xmlns:a16="http://schemas.microsoft.com/office/drawing/2014/main" id="{BAC17196-0EDC-9635-60FE-2BB5209D89B5}"/>
                </a:ext>
              </a:extLst>
            </p:cNvPr>
            <p:cNvSpPr/>
            <p:nvPr/>
          </p:nvSpPr>
          <p:spPr>
            <a:xfrm>
              <a:off x="6508584" y="3231732"/>
              <a:ext cx="491490" cy="523240"/>
            </a:xfrm>
            <a:custGeom>
              <a:avLst/>
              <a:gdLst/>
              <a:ahLst/>
              <a:cxnLst/>
              <a:rect l="l" t="t" r="r" b="b"/>
              <a:pathLst>
                <a:path w="491490" h="523239">
                  <a:moveTo>
                    <a:pt x="253382" y="0"/>
                  </a:moveTo>
                  <a:lnTo>
                    <a:pt x="211301" y="25990"/>
                  </a:lnTo>
                  <a:lnTo>
                    <a:pt x="172679" y="55273"/>
                  </a:lnTo>
                  <a:lnTo>
                    <a:pt x="137632" y="87597"/>
                  </a:lnTo>
                  <a:lnTo>
                    <a:pt x="106277" y="122712"/>
                  </a:lnTo>
                  <a:lnTo>
                    <a:pt x="78732" y="160366"/>
                  </a:lnTo>
                  <a:lnTo>
                    <a:pt x="55112" y="200309"/>
                  </a:lnTo>
                  <a:lnTo>
                    <a:pt x="35536" y="242290"/>
                  </a:lnTo>
                  <a:lnTo>
                    <a:pt x="20120" y="286058"/>
                  </a:lnTo>
                  <a:lnTo>
                    <a:pt x="8980" y="331362"/>
                  </a:lnTo>
                  <a:lnTo>
                    <a:pt x="2234" y="377951"/>
                  </a:lnTo>
                  <a:lnTo>
                    <a:pt x="0" y="425575"/>
                  </a:lnTo>
                  <a:lnTo>
                    <a:pt x="2392" y="473982"/>
                  </a:lnTo>
                  <a:lnTo>
                    <a:pt x="9529" y="522922"/>
                  </a:lnTo>
                  <a:lnTo>
                    <a:pt x="491329" y="429272"/>
                  </a:lnTo>
                  <a:lnTo>
                    <a:pt x="253382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9">
              <a:extLst>
                <a:ext uri="{FF2B5EF4-FFF2-40B4-BE49-F238E27FC236}">
                  <a16:creationId xmlns:a16="http://schemas.microsoft.com/office/drawing/2014/main" id="{7AF469E1-088B-EAEF-3B6C-BB60EAE61FA8}"/>
                </a:ext>
              </a:extLst>
            </p:cNvPr>
            <p:cNvSpPr/>
            <p:nvPr/>
          </p:nvSpPr>
          <p:spPr>
            <a:xfrm>
              <a:off x="6518113" y="3661004"/>
              <a:ext cx="481965" cy="267335"/>
            </a:xfrm>
            <a:custGeom>
              <a:avLst/>
              <a:gdLst/>
              <a:ahLst/>
              <a:cxnLst/>
              <a:rect l="l" t="t" r="r" b="b"/>
              <a:pathLst>
                <a:path w="481965" h="267335">
                  <a:moveTo>
                    <a:pt x="481799" y="0"/>
                  </a:moveTo>
                  <a:lnTo>
                    <a:pt x="0" y="93649"/>
                  </a:lnTo>
                  <a:lnTo>
                    <a:pt x="11220" y="140056"/>
                  </a:lnTo>
                  <a:lnTo>
                    <a:pt x="26454" y="183972"/>
                  </a:lnTo>
                  <a:lnTo>
                    <a:pt x="46002" y="226144"/>
                  </a:lnTo>
                  <a:lnTo>
                    <a:pt x="70167" y="267322"/>
                  </a:lnTo>
                  <a:lnTo>
                    <a:pt x="481799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0">
              <a:extLst>
                <a:ext uri="{FF2B5EF4-FFF2-40B4-BE49-F238E27FC236}">
                  <a16:creationId xmlns:a16="http://schemas.microsoft.com/office/drawing/2014/main" id="{B0CF8DC8-B05B-95E3-1200-47831A48D110}"/>
                </a:ext>
              </a:extLst>
            </p:cNvPr>
            <p:cNvSpPr/>
            <p:nvPr/>
          </p:nvSpPr>
          <p:spPr>
            <a:xfrm>
              <a:off x="6588281" y="3170188"/>
              <a:ext cx="902969" cy="981710"/>
            </a:xfrm>
            <a:custGeom>
              <a:avLst/>
              <a:gdLst/>
              <a:ahLst/>
              <a:cxnLst/>
              <a:rect l="l" t="t" r="r" b="b"/>
              <a:pathLst>
                <a:path w="902970" h="981710">
                  <a:moveTo>
                    <a:pt x="411632" y="0"/>
                  </a:moveTo>
                  <a:lnTo>
                    <a:pt x="411632" y="490816"/>
                  </a:lnTo>
                  <a:lnTo>
                    <a:pt x="0" y="758139"/>
                  </a:lnTo>
                  <a:lnTo>
                    <a:pt x="29802" y="799751"/>
                  </a:lnTo>
                  <a:lnTo>
                    <a:pt x="62438" y="837251"/>
                  </a:lnTo>
                  <a:lnTo>
                    <a:pt x="97793" y="870575"/>
                  </a:lnTo>
                  <a:lnTo>
                    <a:pt x="135750" y="899661"/>
                  </a:lnTo>
                  <a:lnTo>
                    <a:pt x="176193" y="924445"/>
                  </a:lnTo>
                  <a:lnTo>
                    <a:pt x="219006" y="944865"/>
                  </a:lnTo>
                  <a:lnTo>
                    <a:pt x="264072" y="960856"/>
                  </a:lnTo>
                  <a:lnTo>
                    <a:pt x="311276" y="972357"/>
                  </a:lnTo>
                  <a:lnTo>
                    <a:pt x="360501" y="979304"/>
                  </a:lnTo>
                  <a:lnTo>
                    <a:pt x="411632" y="981633"/>
                  </a:lnTo>
                  <a:lnTo>
                    <a:pt x="458901" y="979386"/>
                  </a:lnTo>
                  <a:lnTo>
                    <a:pt x="504898" y="972783"/>
                  </a:lnTo>
                  <a:lnTo>
                    <a:pt x="549419" y="962029"/>
                  </a:lnTo>
                  <a:lnTo>
                    <a:pt x="592257" y="947329"/>
                  </a:lnTo>
                  <a:lnTo>
                    <a:pt x="633206" y="928890"/>
                  </a:lnTo>
                  <a:lnTo>
                    <a:pt x="672062" y="906918"/>
                  </a:lnTo>
                  <a:lnTo>
                    <a:pt x="708619" y="881617"/>
                  </a:lnTo>
                  <a:lnTo>
                    <a:pt x="742669" y="853194"/>
                  </a:lnTo>
                  <a:lnTo>
                    <a:pt x="774009" y="821854"/>
                  </a:lnTo>
                  <a:lnTo>
                    <a:pt x="802433" y="787803"/>
                  </a:lnTo>
                  <a:lnTo>
                    <a:pt x="827733" y="751247"/>
                  </a:lnTo>
                  <a:lnTo>
                    <a:pt x="849706" y="712391"/>
                  </a:lnTo>
                  <a:lnTo>
                    <a:pt x="868145" y="671441"/>
                  </a:lnTo>
                  <a:lnTo>
                    <a:pt x="882844" y="628603"/>
                  </a:lnTo>
                  <a:lnTo>
                    <a:pt x="893599" y="584083"/>
                  </a:lnTo>
                  <a:lnTo>
                    <a:pt x="900202" y="538085"/>
                  </a:lnTo>
                  <a:lnTo>
                    <a:pt x="902449" y="490816"/>
                  </a:lnTo>
                  <a:lnTo>
                    <a:pt x="900202" y="443548"/>
                  </a:lnTo>
                  <a:lnTo>
                    <a:pt x="893599" y="397550"/>
                  </a:lnTo>
                  <a:lnTo>
                    <a:pt x="882844" y="353030"/>
                  </a:lnTo>
                  <a:lnTo>
                    <a:pt x="868145" y="310192"/>
                  </a:lnTo>
                  <a:lnTo>
                    <a:pt x="849706" y="269242"/>
                  </a:lnTo>
                  <a:lnTo>
                    <a:pt x="827733" y="230386"/>
                  </a:lnTo>
                  <a:lnTo>
                    <a:pt x="802433" y="193830"/>
                  </a:lnTo>
                  <a:lnTo>
                    <a:pt x="774009" y="159779"/>
                  </a:lnTo>
                  <a:lnTo>
                    <a:pt x="742669" y="128439"/>
                  </a:lnTo>
                  <a:lnTo>
                    <a:pt x="708619" y="100016"/>
                  </a:lnTo>
                  <a:lnTo>
                    <a:pt x="672062" y="74715"/>
                  </a:lnTo>
                  <a:lnTo>
                    <a:pt x="633206" y="52742"/>
                  </a:lnTo>
                  <a:lnTo>
                    <a:pt x="592257" y="34303"/>
                  </a:lnTo>
                  <a:lnTo>
                    <a:pt x="549419" y="19604"/>
                  </a:lnTo>
                  <a:lnTo>
                    <a:pt x="504898" y="8850"/>
                  </a:lnTo>
                  <a:lnTo>
                    <a:pt x="458901" y="2246"/>
                  </a:lnTo>
                  <a:lnTo>
                    <a:pt x="411632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1">
              <a:extLst>
                <a:ext uri="{FF2B5EF4-FFF2-40B4-BE49-F238E27FC236}">
                  <a16:creationId xmlns:a16="http://schemas.microsoft.com/office/drawing/2014/main" id="{39F8143F-A995-6A91-906C-2798F7454259}"/>
                </a:ext>
              </a:extLst>
            </p:cNvPr>
            <p:cNvSpPr/>
            <p:nvPr/>
          </p:nvSpPr>
          <p:spPr>
            <a:xfrm>
              <a:off x="6761966" y="3170188"/>
              <a:ext cx="238125" cy="490855"/>
            </a:xfrm>
            <a:custGeom>
              <a:avLst/>
              <a:gdLst/>
              <a:ahLst/>
              <a:cxnLst/>
              <a:rect l="l" t="t" r="r" b="b"/>
              <a:pathLst>
                <a:path w="238125" h="490854">
                  <a:moveTo>
                    <a:pt x="237947" y="0"/>
                  </a:moveTo>
                  <a:lnTo>
                    <a:pt x="187174" y="2362"/>
                  </a:lnTo>
                  <a:lnTo>
                    <a:pt x="138564" y="9549"/>
                  </a:lnTo>
                  <a:lnTo>
                    <a:pt x="91546" y="21709"/>
                  </a:lnTo>
                  <a:lnTo>
                    <a:pt x="45548" y="38991"/>
                  </a:lnTo>
                  <a:lnTo>
                    <a:pt x="0" y="61544"/>
                  </a:lnTo>
                  <a:lnTo>
                    <a:pt x="237947" y="490816"/>
                  </a:lnTo>
                  <a:lnTo>
                    <a:pt x="237947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2">
              <a:extLst>
                <a:ext uri="{FF2B5EF4-FFF2-40B4-BE49-F238E27FC236}">
                  <a16:creationId xmlns:a16="http://schemas.microsoft.com/office/drawing/2014/main" id="{B5244627-7A1B-5F3F-0DD6-61B022679A3D}"/>
                </a:ext>
              </a:extLst>
            </p:cNvPr>
            <p:cNvSpPr/>
            <p:nvPr/>
          </p:nvSpPr>
          <p:spPr>
            <a:xfrm>
              <a:off x="6618402" y="3280004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5"/>
                  </a:lnTo>
                  <a:lnTo>
                    <a:pt x="243293" y="25644"/>
                  </a:lnTo>
                  <a:lnTo>
                    <a:pt x="201887" y="44638"/>
                  </a:lnTo>
                  <a:lnTo>
                    <a:pt x="163323" y="68260"/>
                  </a:lnTo>
                  <a:lnTo>
                    <a:pt x="127960" y="96153"/>
                  </a:lnTo>
                  <a:lnTo>
                    <a:pt x="96153" y="127960"/>
                  </a:lnTo>
                  <a:lnTo>
                    <a:pt x="68260" y="163323"/>
                  </a:lnTo>
                  <a:lnTo>
                    <a:pt x="44638" y="201887"/>
                  </a:lnTo>
                  <a:lnTo>
                    <a:pt x="25644" y="243293"/>
                  </a:lnTo>
                  <a:lnTo>
                    <a:pt x="11635" y="287185"/>
                  </a:lnTo>
                  <a:lnTo>
                    <a:pt x="2968" y="333207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2000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7"/>
                  </a:lnTo>
                  <a:lnTo>
                    <a:pt x="750364" y="287185"/>
                  </a:lnTo>
                  <a:lnTo>
                    <a:pt x="736355" y="243293"/>
                  </a:lnTo>
                  <a:lnTo>
                    <a:pt x="717361" y="201887"/>
                  </a:lnTo>
                  <a:lnTo>
                    <a:pt x="693739" y="163323"/>
                  </a:lnTo>
                  <a:lnTo>
                    <a:pt x="665846" y="127960"/>
                  </a:lnTo>
                  <a:lnTo>
                    <a:pt x="634039" y="96153"/>
                  </a:lnTo>
                  <a:lnTo>
                    <a:pt x="598676" y="68260"/>
                  </a:lnTo>
                  <a:lnTo>
                    <a:pt x="560112" y="44638"/>
                  </a:lnTo>
                  <a:lnTo>
                    <a:pt x="518706" y="25644"/>
                  </a:lnTo>
                  <a:lnTo>
                    <a:pt x="474814" y="11635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3">
            <a:extLst>
              <a:ext uri="{FF2B5EF4-FFF2-40B4-BE49-F238E27FC236}">
                <a16:creationId xmlns:a16="http://schemas.microsoft.com/office/drawing/2014/main" id="{06202C18-3C1A-2872-1CFE-47D5E9B9A570}"/>
              </a:ext>
            </a:extLst>
          </p:cNvPr>
          <p:cNvSpPr/>
          <p:nvPr/>
        </p:nvSpPr>
        <p:spPr>
          <a:xfrm>
            <a:off x="7592077" y="1266892"/>
            <a:ext cx="623976" cy="816344"/>
          </a:xfrm>
          <a:custGeom>
            <a:avLst/>
            <a:gdLst/>
            <a:ahLst/>
            <a:cxnLst/>
            <a:rect l="l" t="t" r="r" b="b"/>
            <a:pathLst>
              <a:path w="405765" h="530860">
                <a:moveTo>
                  <a:pt x="0" y="0"/>
                </a:moveTo>
                <a:lnTo>
                  <a:pt x="178079" y="430034"/>
                </a:lnTo>
                <a:lnTo>
                  <a:pt x="227241" y="306463"/>
                </a:lnTo>
                <a:lnTo>
                  <a:pt x="405320" y="530644"/>
                </a:lnTo>
                <a:lnTo>
                  <a:pt x="224180" y="116751"/>
                </a:lnTo>
                <a:lnTo>
                  <a:pt x="174548" y="224180"/>
                </a:lnTo>
                <a:lnTo>
                  <a:pt x="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47">
            <a:extLst>
              <a:ext uri="{FF2B5EF4-FFF2-40B4-BE49-F238E27FC236}">
                <a16:creationId xmlns:a16="http://schemas.microsoft.com/office/drawing/2014/main" id="{133AC755-E219-B613-1526-6EF1C5A93F3E}"/>
              </a:ext>
            </a:extLst>
          </p:cNvPr>
          <p:cNvSpPr/>
          <p:nvPr/>
        </p:nvSpPr>
        <p:spPr>
          <a:xfrm>
            <a:off x="7889998" y="2952713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88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48">
            <a:extLst>
              <a:ext uri="{FF2B5EF4-FFF2-40B4-BE49-F238E27FC236}">
                <a16:creationId xmlns:a16="http://schemas.microsoft.com/office/drawing/2014/main" id="{5461DB3F-83F6-75DA-4A7F-B560775DA1A1}"/>
              </a:ext>
            </a:extLst>
          </p:cNvPr>
          <p:cNvSpPr txBox="1"/>
          <p:nvPr/>
        </p:nvSpPr>
        <p:spPr>
          <a:xfrm>
            <a:off x="8055553" y="2947154"/>
            <a:ext cx="1002660" cy="425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Peak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sehr</a:t>
            </a:r>
            <a:r>
              <a:rPr sz="8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231F20"/>
                </a:solidFill>
                <a:latin typeface="Arial"/>
                <a:cs typeface="Arial"/>
              </a:rPr>
              <a:t>hoch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de-CH" sz="800" spc="7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(184</a:t>
            </a:r>
            <a:r>
              <a:rPr sz="8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&gt;343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ng/ml)</a:t>
            </a: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Intermediär</a:t>
            </a:r>
            <a:r>
              <a:rPr lang="de-CH" sz="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de-CH" sz="800" spc="114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(138–183</a:t>
            </a:r>
            <a:r>
              <a:rPr lang="de-CH"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</a:p>
          <a:p>
            <a:pPr marL="6350"/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Tal</a:t>
            </a:r>
            <a:r>
              <a:rPr lang="de-CH" sz="8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de-CH" sz="800" spc="3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de-CH" sz="800" b="1" spc="-10" dirty="0">
                <a:solidFill>
                  <a:srgbClr val="231F20"/>
                </a:solidFill>
                <a:latin typeface="Arial"/>
                <a:cs typeface="Arial"/>
              </a:rPr>
              <a:t>≤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137</a:t>
            </a:r>
            <a:r>
              <a:rPr lang="de-CH" sz="8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  <a:endParaRPr lang="de-CH" sz="800" dirty="0">
              <a:latin typeface="Arial"/>
              <a:cs typeface="Arial"/>
            </a:endParaRPr>
          </a:p>
        </p:txBody>
      </p:sp>
      <p:sp>
        <p:nvSpPr>
          <p:cNvPr id="129" name="object 49">
            <a:extLst>
              <a:ext uri="{FF2B5EF4-FFF2-40B4-BE49-F238E27FC236}">
                <a16:creationId xmlns:a16="http://schemas.microsoft.com/office/drawing/2014/main" id="{DB9D4289-4DAE-7F14-772F-A86ABC2D234F}"/>
              </a:ext>
            </a:extLst>
          </p:cNvPr>
          <p:cNvSpPr/>
          <p:nvPr/>
        </p:nvSpPr>
        <p:spPr>
          <a:xfrm>
            <a:off x="7890375" y="3326245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B0B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1">
            <a:extLst>
              <a:ext uri="{FF2B5EF4-FFF2-40B4-BE49-F238E27FC236}">
                <a16:creationId xmlns:a16="http://schemas.microsoft.com/office/drawing/2014/main" id="{C9BB734D-DAEA-B759-3305-7AC036EA0004}"/>
              </a:ext>
            </a:extLst>
          </p:cNvPr>
          <p:cNvSpPr/>
          <p:nvPr/>
        </p:nvSpPr>
        <p:spPr>
          <a:xfrm>
            <a:off x="7894984" y="3688468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D7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88A7148-3E0A-84BB-0201-AE6E3B96B9B0}"/>
              </a:ext>
            </a:extLst>
          </p:cNvPr>
          <p:cNvSpPr txBox="1"/>
          <p:nvPr/>
        </p:nvSpPr>
        <p:spPr>
          <a:xfrm>
            <a:off x="637430" y="4514745"/>
            <a:ext cx="623824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Adaptiert nach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Seiffge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et al</a:t>
            </a:r>
            <a:r>
              <a:rPr lang="de-CH" sz="600" spc="-10" baseline="30000" dirty="0">
                <a:solidFill>
                  <a:srgbClr val="4C4D4F"/>
                </a:solidFill>
                <a:latin typeface="+mj-lt"/>
                <a:cs typeface="Arial"/>
              </a:rPr>
              <a:t>1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.  Schematische Darstellung der Events. Genauer Zeitpunkt der Events nicht bekannt.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DAAABF-E81A-2C81-40DB-58BE472625F9}"/>
              </a:ext>
            </a:extLst>
          </p:cNvPr>
          <p:cNvSpPr txBox="1"/>
          <p:nvPr/>
        </p:nvSpPr>
        <p:spPr>
          <a:xfrm>
            <a:off x="604800" y="4842000"/>
            <a:ext cx="9144000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Abkürzungen: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CrCL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Kreatinin-Clearance.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Referenzen: 1.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Seiffge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DJ, et al. Ann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Neurol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2018 Mar;83(3):451-459. </a:t>
            </a:r>
            <a:endParaRPr lang="de-CH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1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CDECF-ACFA-44F1-BC93-BA9C999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281175" cy="307777"/>
          </a:xfrm>
        </p:spPr>
        <p:txBody>
          <a:bodyPr/>
          <a:lstStyle/>
          <a:p>
            <a:r>
              <a:rPr lang="de-CH" sz="2000" dirty="0"/>
              <a:t>Welcher Evidenz vertrauen Sie für Ihre Therapie-Entscheidungen?</a:t>
            </a:r>
            <a:endParaRPr lang="de-DE" sz="2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0C4F6F-DD3D-D349-662A-EE9D25C3FA0F}"/>
              </a:ext>
            </a:extLst>
          </p:cNvPr>
          <p:cNvSpPr txBox="1"/>
          <p:nvPr/>
        </p:nvSpPr>
        <p:spPr>
          <a:xfrm>
            <a:off x="7353300" y="4630235"/>
            <a:ext cx="1539875" cy="24041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Adaptiert nach Fanaroff et al.</a:t>
            </a:r>
            <a:r>
              <a:rPr lang="de-DE" sz="8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CH" sz="800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0E84069-EEC8-9C59-E1DA-52CF7B2ABCFD}"/>
              </a:ext>
            </a:extLst>
          </p:cNvPr>
          <p:cNvSpPr txBox="1"/>
          <p:nvPr/>
        </p:nvSpPr>
        <p:spPr>
          <a:xfrm>
            <a:off x="4594494" y="1310044"/>
            <a:ext cx="4298681" cy="7874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B9339"/>
                </a:solidFill>
                <a:latin typeface="Arial"/>
                <a:cs typeface="Arial"/>
              </a:rPr>
              <a:t>Das</a:t>
            </a:r>
            <a:r>
              <a:rPr sz="1000" b="1" spc="9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B9339"/>
                </a:solidFill>
                <a:latin typeface="Arial"/>
                <a:cs typeface="Arial"/>
              </a:rPr>
              <a:t>können</a:t>
            </a:r>
            <a:r>
              <a:rPr sz="1000" b="1" spc="9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B9339"/>
                </a:solidFill>
                <a:latin typeface="Arial"/>
                <a:cs typeface="Arial"/>
              </a:rPr>
              <a:t>randomisierte,</a:t>
            </a:r>
            <a:r>
              <a:rPr sz="1000" b="1" spc="9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B9339"/>
                </a:solidFill>
                <a:latin typeface="Arial"/>
                <a:cs typeface="Arial"/>
              </a:rPr>
              <a:t>kontrollierte</a:t>
            </a:r>
            <a:r>
              <a:rPr sz="1000" b="1" spc="10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B9339"/>
                </a:solidFill>
                <a:latin typeface="Arial"/>
                <a:cs typeface="Arial"/>
              </a:rPr>
              <a:t>Phase-III-</a:t>
            </a:r>
            <a:r>
              <a:rPr sz="1000" b="1" spc="-10" dirty="0">
                <a:solidFill>
                  <a:srgbClr val="3B9339"/>
                </a:solidFill>
                <a:latin typeface="Arial"/>
                <a:cs typeface="Arial"/>
              </a:rPr>
              <a:t>Studien</a:t>
            </a:r>
            <a:endParaRPr sz="1000" dirty="0">
              <a:latin typeface="Arial"/>
              <a:cs typeface="Arial"/>
            </a:endParaRPr>
          </a:p>
          <a:p>
            <a:pPr marL="223838" marR="375920">
              <a:lnSpc>
                <a:spcPct val="100000"/>
              </a:lnSpc>
            </a:pP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Goldstandard</a:t>
            </a:r>
            <a:r>
              <a:rPr sz="1000" spc="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für</a:t>
            </a:r>
            <a:r>
              <a:rPr sz="1000" spc="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die</a:t>
            </a:r>
            <a:r>
              <a:rPr sz="1000" spc="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Bewertung</a:t>
            </a:r>
            <a:r>
              <a:rPr sz="1000" spc="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von</a:t>
            </a:r>
            <a:r>
              <a:rPr sz="1000" spc="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Wirksamkeit</a:t>
            </a:r>
            <a:r>
              <a:rPr sz="1000" spc="5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3B9339"/>
                </a:solidFill>
                <a:latin typeface="Arial"/>
                <a:cs typeface="Arial"/>
              </a:rPr>
              <a:t>und </a:t>
            </a: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Sicherheit</a:t>
            </a:r>
            <a:r>
              <a:rPr sz="1000" spc="3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B9339"/>
                </a:solidFill>
                <a:latin typeface="Arial"/>
                <a:cs typeface="Arial"/>
              </a:rPr>
              <a:t>(Guidelines)</a:t>
            </a:r>
            <a:endParaRPr sz="1000" dirty="0">
              <a:latin typeface="Arial"/>
              <a:cs typeface="Arial"/>
            </a:endParaRPr>
          </a:p>
          <a:p>
            <a:pPr marL="223838">
              <a:lnSpc>
                <a:spcPct val="100000"/>
              </a:lnSpc>
            </a:pP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Nachweis eines </a:t>
            </a:r>
            <a:r>
              <a:rPr sz="1000" spc="-10" dirty="0">
                <a:solidFill>
                  <a:srgbClr val="3B9339"/>
                </a:solidFill>
                <a:latin typeface="Arial"/>
                <a:cs typeface="Arial"/>
              </a:rPr>
              <a:t>Therapieeffekts</a:t>
            </a:r>
            <a:endParaRPr sz="1000" dirty="0">
              <a:latin typeface="Arial"/>
              <a:cs typeface="Arial"/>
            </a:endParaRPr>
          </a:p>
          <a:p>
            <a:pPr marL="223838">
              <a:lnSpc>
                <a:spcPct val="100000"/>
              </a:lnSpc>
            </a:pPr>
            <a:r>
              <a:rPr sz="1000" dirty="0">
                <a:solidFill>
                  <a:srgbClr val="3B9339"/>
                </a:solidFill>
                <a:latin typeface="Arial"/>
                <a:cs typeface="Arial"/>
              </a:rPr>
              <a:t>Produktvergleiche</a:t>
            </a:r>
            <a:r>
              <a:rPr sz="1000" spc="2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B9339"/>
                </a:solidFill>
                <a:latin typeface="Arial"/>
                <a:cs typeface="Arial"/>
              </a:rPr>
              <a:t>möglich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B700006-136D-18EB-4F4F-386CE88A48F8}"/>
              </a:ext>
            </a:extLst>
          </p:cNvPr>
          <p:cNvSpPr txBox="1"/>
          <p:nvPr/>
        </p:nvSpPr>
        <p:spPr>
          <a:xfrm>
            <a:off x="4594494" y="2394918"/>
            <a:ext cx="38889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C4D4F"/>
                </a:solidFill>
                <a:latin typeface="Arial"/>
                <a:cs typeface="Arial"/>
              </a:rPr>
              <a:t>Das</a:t>
            </a:r>
            <a:r>
              <a:rPr sz="1000" b="1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u="sng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latin typeface="Arial"/>
                <a:cs typeface="Arial"/>
              </a:rPr>
              <a:t>kann</a:t>
            </a:r>
            <a:r>
              <a:rPr sz="1000" b="1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C4D4F"/>
                </a:solidFill>
                <a:latin typeface="Arial"/>
                <a:cs typeface="Arial"/>
              </a:rPr>
              <a:t>Real</a:t>
            </a:r>
            <a:r>
              <a:rPr sz="1000" b="1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C4D4F"/>
                </a:solidFill>
                <a:latin typeface="Arial"/>
                <a:cs typeface="Arial"/>
              </a:rPr>
              <a:t>World</a:t>
            </a:r>
            <a:r>
              <a:rPr sz="1000" b="1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4C4D4F"/>
                </a:solidFill>
                <a:latin typeface="Arial"/>
                <a:cs typeface="Arial"/>
              </a:rPr>
              <a:t>Evidenz</a:t>
            </a:r>
            <a:endParaRPr sz="1000" dirty="0">
              <a:latin typeface="Arial"/>
              <a:cs typeface="Arial"/>
            </a:endParaRPr>
          </a:p>
          <a:p>
            <a:pPr marL="223838" marR="5080">
              <a:lnSpc>
                <a:spcPct val="100000"/>
              </a:lnSpc>
            </a:pP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Bestätigung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der Ereignisraten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randomisierter,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kontrollierter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Phase-III-Studien</a:t>
            </a:r>
            <a:r>
              <a:rPr sz="10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in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einer</a:t>
            </a:r>
            <a:r>
              <a:rPr sz="10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breiteren</a:t>
            </a:r>
            <a:r>
              <a:rPr sz="10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Patientenpopulation</a:t>
            </a:r>
            <a:r>
              <a:rPr sz="1000" spc="20" dirty="0">
                <a:solidFill>
                  <a:srgbClr val="4C4D4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Informationen zu Adhärenz und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Persistenz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25CB76A-CB2D-CF5C-CE09-18C81B686074}"/>
              </a:ext>
            </a:extLst>
          </p:cNvPr>
          <p:cNvSpPr txBox="1"/>
          <p:nvPr/>
        </p:nvSpPr>
        <p:spPr>
          <a:xfrm>
            <a:off x="4594494" y="3186277"/>
            <a:ext cx="4298681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745">
              <a:lnSpc>
                <a:spcPct val="100000"/>
              </a:lnSpc>
            </a:pPr>
            <a:r>
              <a:rPr sz="1000" b="1" dirty="0">
                <a:solidFill>
                  <a:schemeClr val="accent5"/>
                </a:solidFill>
                <a:latin typeface="Arial"/>
                <a:cs typeface="Arial"/>
              </a:rPr>
              <a:t>Das</a:t>
            </a:r>
            <a:r>
              <a:rPr sz="1000" b="1" spc="5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5"/>
                </a:solidFill>
                <a:latin typeface="Arial"/>
                <a:cs typeface="Arial"/>
              </a:rPr>
              <a:t>kann</a:t>
            </a:r>
            <a:r>
              <a:rPr sz="1000" b="1" spc="15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5"/>
                </a:solidFill>
                <a:latin typeface="Arial"/>
                <a:cs typeface="Arial"/>
              </a:rPr>
              <a:t>Real</a:t>
            </a:r>
            <a:r>
              <a:rPr sz="1000" b="1" spc="15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5"/>
                </a:solidFill>
                <a:latin typeface="Arial"/>
                <a:cs typeface="Arial"/>
              </a:rPr>
              <a:t>World</a:t>
            </a:r>
            <a:r>
              <a:rPr sz="1000" b="1" spc="15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5"/>
                </a:solidFill>
                <a:latin typeface="Arial"/>
                <a:cs typeface="Arial"/>
              </a:rPr>
              <a:t>Evidenz</a:t>
            </a:r>
            <a:r>
              <a:rPr sz="1000" b="1" spc="15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sz="1000" b="1" u="sng" spc="-10" dirty="0">
                <a:solidFill>
                  <a:schemeClr val="accent5"/>
                </a:solidFill>
                <a:uFill>
                  <a:solidFill>
                    <a:srgbClr val="C82254"/>
                  </a:solidFill>
                </a:uFill>
                <a:latin typeface="Arial"/>
                <a:cs typeface="Arial"/>
              </a:rPr>
              <a:t>nicht</a:t>
            </a:r>
            <a:r>
              <a:rPr sz="1000" b="1" spc="-10" dirty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endParaRPr lang="de-CH" sz="1000" b="1" spc="-10" dirty="0">
              <a:solidFill>
                <a:schemeClr val="accent5"/>
              </a:solidFill>
              <a:latin typeface="Arial"/>
              <a:cs typeface="Arial"/>
            </a:endParaRPr>
          </a:p>
          <a:p>
            <a:pPr marL="12700" marR="2023745">
              <a:lnSpc>
                <a:spcPct val="100000"/>
              </a:lnSpc>
            </a:pPr>
            <a:r>
              <a:rPr sz="1200" b="1" dirty="0">
                <a:solidFill>
                  <a:schemeClr val="accent5"/>
                </a:solidFill>
                <a:latin typeface="Arial"/>
                <a:cs typeface="Arial"/>
              </a:rPr>
              <a:t>x</a:t>
            </a:r>
            <a:r>
              <a:rPr sz="1200" b="1" spc="-5" dirty="0">
                <a:solidFill>
                  <a:srgbClr val="C8225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Keine</a:t>
            </a:r>
            <a:r>
              <a:rPr sz="10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C4D4F"/>
                </a:solidFill>
                <a:latin typeface="Arial"/>
                <a:cs typeface="Arial"/>
              </a:rPr>
              <a:t>direkten </a:t>
            </a:r>
            <a:r>
              <a:rPr sz="1000" spc="-10" dirty="0">
                <a:solidFill>
                  <a:srgbClr val="4C4D4F"/>
                </a:solidFill>
                <a:latin typeface="Arial"/>
                <a:cs typeface="Arial"/>
              </a:rPr>
              <a:t>Produktvergleiche</a:t>
            </a:r>
            <a:endParaRPr lang="de-CH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e-CH" sz="1200" b="1" dirty="0">
                <a:solidFill>
                  <a:schemeClr val="accent5"/>
                </a:solidFill>
                <a:latin typeface="Arial"/>
                <a:cs typeface="Arial"/>
              </a:rPr>
              <a:t>x</a:t>
            </a:r>
            <a:r>
              <a:rPr lang="de-CH" sz="1200" b="1" spc="-5" dirty="0">
                <a:solidFill>
                  <a:srgbClr val="C82254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Keine</a:t>
            </a:r>
            <a:r>
              <a:rPr lang="de-CH" sz="1000" spc="-10" dirty="0">
                <a:solidFill>
                  <a:srgbClr val="4C4D4F"/>
                </a:solidFill>
                <a:latin typeface="Arial"/>
                <a:cs typeface="Arial"/>
              </a:rPr>
              <a:t> Kausalität</a:t>
            </a:r>
            <a:endParaRPr lang="de-CH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e-CH" sz="1200" b="1" dirty="0">
                <a:solidFill>
                  <a:srgbClr val="C82254"/>
                </a:solidFill>
                <a:latin typeface="Arial"/>
                <a:cs typeface="Arial"/>
              </a:rPr>
              <a:t>x</a:t>
            </a:r>
            <a:r>
              <a:rPr lang="de-CH" sz="1200" b="1" spc="20" dirty="0">
                <a:solidFill>
                  <a:srgbClr val="C82254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Kein</a:t>
            </a:r>
            <a:r>
              <a:rPr lang="de-CH" sz="10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Umkehrschluss</a:t>
            </a:r>
            <a:r>
              <a:rPr lang="de-CH" sz="10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zu</a:t>
            </a:r>
            <a:r>
              <a:rPr lang="de-CH" sz="10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randomisierten,</a:t>
            </a:r>
            <a:r>
              <a:rPr lang="de-CH" sz="10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kontrollierten</a:t>
            </a:r>
            <a:r>
              <a:rPr lang="de-CH" sz="10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Phase-III-</a:t>
            </a:r>
            <a:r>
              <a:rPr lang="de-CH" sz="1000" spc="-10" dirty="0">
                <a:solidFill>
                  <a:srgbClr val="4C4D4F"/>
                </a:solidFill>
                <a:latin typeface="Arial"/>
                <a:cs typeface="Arial"/>
              </a:rPr>
              <a:t>Studien</a:t>
            </a:r>
            <a:endParaRPr lang="de-CH" sz="10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B6ED8E1-D1EA-3058-B442-D23C7F21F63B}"/>
              </a:ext>
            </a:extLst>
          </p:cNvPr>
          <p:cNvSpPr/>
          <p:nvPr/>
        </p:nvSpPr>
        <p:spPr>
          <a:xfrm>
            <a:off x="2021033" y="998831"/>
            <a:ext cx="984885" cy="762635"/>
          </a:xfrm>
          <a:custGeom>
            <a:avLst/>
            <a:gdLst/>
            <a:ahLst/>
            <a:cxnLst/>
            <a:rect l="l" t="t" r="r" b="b"/>
            <a:pathLst>
              <a:path w="984885" h="762635">
                <a:moveTo>
                  <a:pt x="492340" y="0"/>
                </a:moveTo>
                <a:lnTo>
                  <a:pt x="0" y="762139"/>
                </a:lnTo>
                <a:lnTo>
                  <a:pt x="984694" y="762139"/>
                </a:lnTo>
                <a:lnTo>
                  <a:pt x="492340" y="0"/>
                </a:lnTo>
                <a:close/>
              </a:path>
            </a:pathLst>
          </a:custGeom>
          <a:solidFill>
            <a:srgbClr val="3B93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3C55DB8-42FB-9B0A-3F7C-0E339E001CF1}"/>
              </a:ext>
            </a:extLst>
          </p:cNvPr>
          <p:cNvSpPr/>
          <p:nvPr/>
        </p:nvSpPr>
        <p:spPr>
          <a:xfrm>
            <a:off x="611188" y="3180349"/>
            <a:ext cx="3804920" cy="762635"/>
          </a:xfrm>
          <a:custGeom>
            <a:avLst/>
            <a:gdLst/>
            <a:ahLst/>
            <a:cxnLst/>
            <a:rect l="l" t="t" r="r" b="b"/>
            <a:pathLst>
              <a:path w="3804920" h="762635">
                <a:moveTo>
                  <a:pt x="3312032" y="0"/>
                </a:moveTo>
                <a:lnTo>
                  <a:pt x="492353" y="0"/>
                </a:lnTo>
                <a:lnTo>
                  <a:pt x="0" y="762127"/>
                </a:lnTo>
                <a:lnTo>
                  <a:pt x="3804373" y="762127"/>
                </a:lnTo>
                <a:lnTo>
                  <a:pt x="3312032" y="0"/>
                </a:lnTo>
                <a:close/>
              </a:path>
            </a:pathLst>
          </a:custGeom>
          <a:solidFill>
            <a:srgbClr val="D2D4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1AABFCA-6A3D-6293-065C-CB8949872E11}"/>
              </a:ext>
            </a:extLst>
          </p:cNvPr>
          <p:cNvSpPr/>
          <p:nvPr/>
        </p:nvSpPr>
        <p:spPr>
          <a:xfrm>
            <a:off x="1149917" y="2499563"/>
            <a:ext cx="2726055" cy="609600"/>
          </a:xfrm>
          <a:custGeom>
            <a:avLst/>
            <a:gdLst/>
            <a:ahLst/>
            <a:cxnLst/>
            <a:rect l="l" t="t" r="r" b="b"/>
            <a:pathLst>
              <a:path w="2726054" h="609600">
                <a:moveTo>
                  <a:pt x="2330500" y="0"/>
                </a:moveTo>
                <a:lnTo>
                  <a:pt x="395554" y="0"/>
                </a:lnTo>
                <a:lnTo>
                  <a:pt x="0" y="609371"/>
                </a:lnTo>
                <a:lnTo>
                  <a:pt x="2726055" y="609371"/>
                </a:lnTo>
                <a:lnTo>
                  <a:pt x="2330500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4BCA9DD-ED98-387E-70D1-16E92940A6EF}"/>
              </a:ext>
            </a:extLst>
          </p:cNvPr>
          <p:cNvSpPr/>
          <p:nvPr/>
        </p:nvSpPr>
        <p:spPr>
          <a:xfrm>
            <a:off x="1587484" y="1829830"/>
            <a:ext cx="1852295" cy="596900"/>
          </a:xfrm>
          <a:custGeom>
            <a:avLst/>
            <a:gdLst/>
            <a:ahLst/>
            <a:cxnLst/>
            <a:rect l="l" t="t" r="r" b="b"/>
            <a:pathLst>
              <a:path w="1852295" h="596900">
                <a:moveTo>
                  <a:pt x="1464424" y="0"/>
                </a:moveTo>
                <a:lnTo>
                  <a:pt x="387362" y="0"/>
                </a:lnTo>
                <a:lnTo>
                  <a:pt x="0" y="596722"/>
                </a:lnTo>
                <a:lnTo>
                  <a:pt x="1851787" y="596722"/>
                </a:lnTo>
                <a:lnTo>
                  <a:pt x="146442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8566322-EBB7-BE67-AD1F-5A5D299D1150}"/>
              </a:ext>
            </a:extLst>
          </p:cNvPr>
          <p:cNvSpPr txBox="1"/>
          <p:nvPr/>
        </p:nvSpPr>
        <p:spPr>
          <a:xfrm>
            <a:off x="2192966" y="1430193"/>
            <a:ext cx="647700" cy="2927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635" algn="ctr">
              <a:lnSpc>
                <a:spcPts val="690"/>
              </a:lnSpc>
              <a:spcBef>
                <a:spcPts val="15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Randomisierte,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kontrollierte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Phase-III-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Studien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9D4F9FD-4660-9AC0-DF6C-5A26F4918EDE}"/>
              </a:ext>
            </a:extLst>
          </p:cNvPr>
          <p:cNvSpPr txBox="1"/>
          <p:nvPr/>
        </p:nvSpPr>
        <p:spPr>
          <a:xfrm>
            <a:off x="1923240" y="1912429"/>
            <a:ext cx="1132205" cy="419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7965">
              <a:lnSpc>
                <a:spcPct val="101400"/>
              </a:lnSpc>
              <a:spcBef>
                <a:spcPts val="95"/>
              </a:spcBef>
            </a:pP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Prospektive, nicht-interventionelle</a:t>
            </a:r>
            <a:endParaRPr sz="850" dirty="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15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klinische</a:t>
            </a: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Studien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F59D5902-2264-2201-071D-8FC4C779DF49}"/>
              </a:ext>
            </a:extLst>
          </p:cNvPr>
          <p:cNvSpPr txBox="1"/>
          <p:nvPr/>
        </p:nvSpPr>
        <p:spPr>
          <a:xfrm>
            <a:off x="2053511" y="2649610"/>
            <a:ext cx="919480" cy="288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6525">
              <a:lnSpc>
                <a:spcPct val="101400"/>
              </a:lnSpc>
              <a:spcBef>
                <a:spcPts val="95"/>
              </a:spcBef>
            </a:pP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Prospektive Patientenregister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A5E8BB1-2392-8AAF-81E2-C9632B60F610}"/>
              </a:ext>
            </a:extLst>
          </p:cNvPr>
          <p:cNvSpPr txBox="1"/>
          <p:nvPr/>
        </p:nvSpPr>
        <p:spPr>
          <a:xfrm>
            <a:off x="1531442" y="3416020"/>
            <a:ext cx="1978025" cy="288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400"/>
              </a:lnSpc>
              <a:spcBef>
                <a:spcPts val="95"/>
              </a:spcBef>
            </a:pPr>
            <a:r>
              <a:rPr sz="850" b="1" dirty="0">
                <a:solidFill>
                  <a:srgbClr val="4C4D4F"/>
                </a:solidFill>
                <a:latin typeface="Arial"/>
                <a:cs typeface="Arial"/>
              </a:rPr>
              <a:t>Retrospektive</a:t>
            </a:r>
            <a:r>
              <a:rPr sz="850" b="1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4C4D4F"/>
                </a:solidFill>
                <a:latin typeface="Arial"/>
                <a:cs typeface="Arial"/>
              </a:rPr>
              <a:t>Datenbankanalyse</a:t>
            </a:r>
            <a:r>
              <a:rPr sz="850" b="1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4C4D4F"/>
                </a:solidFill>
                <a:latin typeface="Arial"/>
                <a:cs typeface="Arial"/>
              </a:rPr>
              <a:t>und </a:t>
            </a:r>
            <a:r>
              <a:rPr sz="850" b="1" spc="-10" dirty="0">
                <a:solidFill>
                  <a:srgbClr val="4C4D4F"/>
                </a:solidFill>
                <a:latin typeface="Arial"/>
                <a:cs typeface="Arial"/>
              </a:rPr>
              <a:t>Patientenregister</a:t>
            </a:r>
            <a:endParaRPr sz="850" dirty="0">
              <a:latin typeface="Arial"/>
              <a:cs typeface="Arial"/>
            </a:endParaRPr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F6015F5F-9858-DEAE-69BD-16A24702BB4B}"/>
              </a:ext>
            </a:extLst>
          </p:cNvPr>
          <p:cNvGrpSpPr/>
          <p:nvPr/>
        </p:nvGrpSpPr>
        <p:grpSpPr>
          <a:xfrm>
            <a:off x="1624909" y="1084869"/>
            <a:ext cx="2837191" cy="2771574"/>
            <a:chOff x="1013715" y="86039"/>
            <a:chExt cx="2837191" cy="2771574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02C59BD7-D33B-CE83-14C7-57934868EE55}"/>
                </a:ext>
              </a:extLst>
            </p:cNvPr>
            <p:cNvSpPr/>
            <p:nvPr/>
          </p:nvSpPr>
          <p:spPr>
            <a:xfrm>
              <a:off x="1013715" y="505360"/>
              <a:ext cx="300355" cy="214629"/>
            </a:xfrm>
            <a:custGeom>
              <a:avLst/>
              <a:gdLst/>
              <a:ahLst/>
              <a:cxnLst/>
              <a:rect l="l" t="t" r="r" b="b"/>
              <a:pathLst>
                <a:path w="300355" h="214629">
                  <a:moveTo>
                    <a:pt x="0" y="0"/>
                  </a:moveTo>
                  <a:lnTo>
                    <a:pt x="10541" y="214350"/>
                  </a:lnTo>
                  <a:lnTo>
                    <a:pt x="299796" y="92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2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386A3880-17F4-564F-FFC9-10B268320D0D}"/>
                </a:ext>
              </a:extLst>
            </p:cNvPr>
            <p:cNvSpPr/>
            <p:nvPr/>
          </p:nvSpPr>
          <p:spPr>
            <a:xfrm>
              <a:off x="2083365" y="86039"/>
              <a:ext cx="1714500" cy="2688590"/>
            </a:xfrm>
            <a:custGeom>
              <a:avLst/>
              <a:gdLst/>
              <a:ahLst/>
              <a:cxnLst/>
              <a:rect l="l" t="t" r="r" b="b"/>
              <a:pathLst>
                <a:path w="1714500" h="2688590">
                  <a:moveTo>
                    <a:pt x="0" y="0"/>
                  </a:moveTo>
                  <a:lnTo>
                    <a:pt x="1714411" y="2688259"/>
                  </a:lnTo>
                </a:path>
              </a:pathLst>
            </a:custGeom>
            <a:ln w="32842">
              <a:gradFill>
                <a:gsLst>
                  <a:gs pos="47000">
                    <a:srgbClr val="3B9339"/>
                  </a:gs>
                  <a:gs pos="88000">
                    <a:schemeClr val="accent2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1E72FC1B-75A1-8A61-607A-18D88AA91B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63" y="2691129"/>
              <a:ext cx="135343" cy="166484"/>
            </a:xfrm>
            <a:prstGeom prst="rect">
              <a:avLst/>
            </a:prstGeom>
          </p:spPr>
        </p:pic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47F19BDE-80C9-A063-3A49-A0189D290F6D}"/>
                </a:ext>
              </a:extLst>
            </p:cNvPr>
            <p:cNvSpPr/>
            <p:nvPr/>
          </p:nvSpPr>
          <p:spPr>
            <a:xfrm>
              <a:off x="1401839" y="792921"/>
              <a:ext cx="2289175" cy="0"/>
            </a:xfrm>
            <a:custGeom>
              <a:avLst/>
              <a:gdLst/>
              <a:ahLst/>
              <a:cxnLst/>
              <a:rect l="l" t="t" r="r" b="b"/>
              <a:pathLst>
                <a:path w="2289175">
                  <a:moveTo>
                    <a:pt x="0" y="0"/>
                  </a:moveTo>
                  <a:lnTo>
                    <a:pt x="2288882" y="0"/>
                  </a:lnTo>
                </a:path>
              </a:pathLst>
            </a:custGeom>
            <a:ln w="3289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BD92EF6E-F14F-C19D-9F40-3B7D5A60403F}"/>
                </a:ext>
              </a:extLst>
            </p:cNvPr>
            <p:cNvSpPr/>
            <p:nvPr/>
          </p:nvSpPr>
          <p:spPr>
            <a:xfrm>
              <a:off x="2478963" y="728115"/>
              <a:ext cx="1053465" cy="1518920"/>
            </a:xfrm>
            <a:custGeom>
              <a:avLst/>
              <a:gdLst/>
              <a:ahLst/>
              <a:cxnLst/>
              <a:rect l="l" t="t" r="r" b="b"/>
              <a:pathLst>
                <a:path w="1053464" h="1518920">
                  <a:moveTo>
                    <a:pt x="124117" y="0"/>
                  </a:moveTo>
                  <a:lnTo>
                    <a:pt x="0" y="79756"/>
                  </a:lnTo>
                  <a:lnTo>
                    <a:pt x="929106" y="1518805"/>
                  </a:lnTo>
                  <a:lnTo>
                    <a:pt x="1053223" y="1439049"/>
                  </a:lnTo>
                  <a:lnTo>
                    <a:pt x="1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4">
            <a:extLst>
              <a:ext uri="{FF2B5EF4-FFF2-40B4-BE49-F238E27FC236}">
                <a16:creationId xmlns:a16="http://schemas.microsoft.com/office/drawing/2014/main" id="{3C69C09D-803B-2D97-40BC-F56CF8F5A1B0}"/>
              </a:ext>
            </a:extLst>
          </p:cNvPr>
          <p:cNvSpPr txBox="1"/>
          <p:nvPr/>
        </p:nvSpPr>
        <p:spPr>
          <a:xfrm rot="3420000">
            <a:off x="2816917" y="2431001"/>
            <a:ext cx="1583694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sz="1275" b="1" baseline="3267" dirty="0">
                <a:solidFill>
                  <a:srgbClr val="4C4D4F"/>
                </a:solidFill>
                <a:latin typeface="Arial"/>
                <a:cs typeface="Arial"/>
              </a:rPr>
              <a:t>Abnehmen</a:t>
            </a:r>
            <a:r>
              <a:rPr sz="850" b="1" dirty="0">
                <a:solidFill>
                  <a:srgbClr val="4C4D4F"/>
                </a:solidFill>
                <a:latin typeface="Arial"/>
                <a:cs typeface="Arial"/>
              </a:rPr>
              <a:t>des</a:t>
            </a:r>
            <a:r>
              <a:rPr sz="850" b="1" spc="1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4C4D4F"/>
                </a:solidFill>
                <a:latin typeface="Arial"/>
                <a:cs typeface="Arial"/>
              </a:rPr>
              <a:t>Evidenzniveau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30" name="Grafik 29" descr="Ein Bild, das Grafiken, Schwarz, Design enthält.&#10;&#10;Automatisch generierte Beschreibung">
            <a:extLst>
              <a:ext uri="{FF2B5EF4-FFF2-40B4-BE49-F238E27FC236}">
                <a16:creationId xmlns:a16="http://schemas.microsoft.com/office/drawing/2014/main" id="{C003B5E6-3AFB-7F86-8ADC-BF7F29AE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48" y="2509422"/>
            <a:ext cx="234696" cy="234696"/>
          </a:xfrm>
          <a:prstGeom prst="rect">
            <a:avLst/>
          </a:prstGeom>
        </p:spPr>
      </p:pic>
      <p:pic>
        <p:nvPicPr>
          <p:cNvPr id="32" name="Grafik 31" descr="Ein Bild, das Grafiken enthält.&#10;&#10;Automatisch generierte Beschreibung">
            <a:extLst>
              <a:ext uri="{FF2B5EF4-FFF2-40B4-BE49-F238E27FC236}">
                <a16:creationId xmlns:a16="http://schemas.microsoft.com/office/drawing/2014/main" id="{1977493B-0481-59C4-FE1A-77959517B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8" y="1430193"/>
            <a:ext cx="234219" cy="234219"/>
          </a:xfrm>
          <a:prstGeom prst="rect">
            <a:avLst/>
          </a:prstGeom>
        </p:spPr>
      </p:pic>
      <p:pic>
        <p:nvPicPr>
          <p:cNvPr id="35" name="Grafik 34" descr="Ein Bild, das Grafiken enthält.&#10;&#10;Automatisch generierte Beschreibung">
            <a:extLst>
              <a:ext uri="{FF2B5EF4-FFF2-40B4-BE49-F238E27FC236}">
                <a16:creationId xmlns:a16="http://schemas.microsoft.com/office/drawing/2014/main" id="{353C1309-81AF-354D-0452-856DBE4FF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75" y="1726713"/>
            <a:ext cx="234219" cy="234219"/>
          </a:xfrm>
          <a:prstGeom prst="rect">
            <a:avLst/>
          </a:prstGeom>
        </p:spPr>
      </p:pic>
      <p:pic>
        <p:nvPicPr>
          <p:cNvPr id="36" name="Grafik 35" descr="Ein Bild, das Grafiken enthält.&#10;&#10;Automatisch generierte Beschreibung">
            <a:extLst>
              <a:ext uri="{FF2B5EF4-FFF2-40B4-BE49-F238E27FC236}">
                <a16:creationId xmlns:a16="http://schemas.microsoft.com/office/drawing/2014/main" id="{AD216978-1663-2C05-61A1-8BBADEDDF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75" y="1888604"/>
            <a:ext cx="234219" cy="234219"/>
          </a:xfrm>
          <a:prstGeom prst="rect">
            <a:avLst/>
          </a:prstGeom>
        </p:spPr>
      </p:pic>
      <p:pic>
        <p:nvPicPr>
          <p:cNvPr id="37" name="Grafik 36" descr="Ein Bild, das Grafiken, Schwarz, Design enthält.&#10;&#10;Automatisch generierte Beschreibung">
            <a:extLst>
              <a:ext uri="{FF2B5EF4-FFF2-40B4-BE49-F238E27FC236}">
                <a16:creationId xmlns:a16="http://schemas.microsoft.com/office/drawing/2014/main" id="{84942EA4-626D-5429-DE7D-D25711A96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4" y="2811361"/>
            <a:ext cx="234696" cy="234696"/>
          </a:xfrm>
          <a:prstGeom prst="rect">
            <a:avLst/>
          </a:prstGeom>
        </p:spPr>
      </p:pic>
      <p:sp>
        <p:nvSpPr>
          <p:cNvPr id="39" name="Bogen 38">
            <a:extLst>
              <a:ext uri="{FF2B5EF4-FFF2-40B4-BE49-F238E27FC236}">
                <a16:creationId xmlns:a16="http://schemas.microsoft.com/office/drawing/2014/main" id="{9D271D48-217C-9680-C795-9C8705571CB2}"/>
              </a:ext>
            </a:extLst>
          </p:cNvPr>
          <p:cNvSpPr/>
          <p:nvPr/>
        </p:nvSpPr>
        <p:spPr bwMode="auto">
          <a:xfrm rot="15353428">
            <a:off x="633819" y="1599766"/>
            <a:ext cx="2067148" cy="2117697"/>
          </a:xfrm>
          <a:prstGeom prst="arc">
            <a:avLst>
              <a:gd name="adj1" fmla="val 14615488"/>
              <a:gd name="adj2" fmla="val 514976"/>
            </a:avLst>
          </a:prstGeom>
          <a:noFill/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BB26FC0-C2B6-3395-E97F-4C68130D0E53}"/>
              </a:ext>
            </a:extLst>
          </p:cNvPr>
          <p:cNvSpPr txBox="1"/>
          <p:nvPr/>
        </p:nvSpPr>
        <p:spPr>
          <a:xfrm>
            <a:off x="542602" y="2002060"/>
            <a:ext cx="347347" cy="4250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CH" sz="3100" b="1" spc="520" dirty="0">
                <a:solidFill>
                  <a:srgbClr val="C82254"/>
                </a:solidFill>
                <a:latin typeface="Arial"/>
                <a:cs typeface="Arial"/>
              </a:rPr>
              <a:t>x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D0B2F1DD-E983-0AD0-975C-D664B3FBC786}"/>
              </a:ext>
            </a:extLst>
          </p:cNvPr>
          <p:cNvSpPr/>
          <p:nvPr/>
        </p:nvSpPr>
        <p:spPr bwMode="auto">
          <a:xfrm>
            <a:off x="622146" y="4070308"/>
            <a:ext cx="8281174" cy="649842"/>
          </a:xfrm>
          <a:prstGeom prst="round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146050" indent="-95250">
              <a:lnSpc>
                <a:spcPts val="1420"/>
              </a:lnSpc>
              <a:spcBef>
                <a:spcPts val="100"/>
              </a:spcBef>
              <a:buChar char="•"/>
              <a:tabLst>
                <a:tab pos="146050" algn="l"/>
              </a:tabLst>
            </a:pP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Nur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randomisierte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Studien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hohem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Evidenzgrad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können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kausale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Zusammenhänge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spc="-10" dirty="0">
                <a:solidFill>
                  <a:srgbClr val="FFFFFF"/>
                </a:solidFill>
                <a:latin typeface="Arial"/>
                <a:cs typeface="Arial"/>
              </a:rPr>
              <a:t>zeigen</a:t>
            </a:r>
            <a:r>
              <a:rPr lang="de-CH" sz="1100" b="1" spc="-15" baseline="436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de-CH" sz="1100" baseline="43650" dirty="0">
              <a:latin typeface="Arial"/>
              <a:cs typeface="Arial"/>
            </a:endParaRPr>
          </a:p>
          <a:p>
            <a:pPr marL="132715" marR="30480" indent="-95250">
              <a:lnSpc>
                <a:spcPts val="1400"/>
              </a:lnSpc>
              <a:spcBef>
                <a:spcPts val="60"/>
              </a:spcBef>
              <a:buChar char="•"/>
              <a:tabLst>
                <a:tab pos="146050" algn="l"/>
              </a:tabLst>
            </a:pP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Retrospektive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Datenbankanalysen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sollen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aufgrund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methodischer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Verzerrungen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(Bias)</a:t>
            </a:r>
            <a:r>
              <a:rPr lang="de-CH"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lang="de-CH"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spc="-10" dirty="0">
                <a:solidFill>
                  <a:srgbClr val="FFFFFF"/>
                </a:solidFill>
                <a:latin typeface="Arial"/>
                <a:cs typeface="Arial"/>
              </a:rPr>
              <a:t>Therapievergleiche</a:t>
            </a:r>
            <a:br>
              <a:rPr lang="de-CH" sz="1100" b="1" spc="-1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vermieden </a:t>
            </a:r>
            <a:r>
              <a:rPr lang="de-CH" sz="1100" b="1" spc="-10" dirty="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lang="de-CH" sz="1100" b="1" spc="-15" baseline="436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de-CH" sz="1100" baseline="43650" dirty="0">
              <a:latin typeface="Arial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08791D-834A-F3F4-B945-4BD90439ACC7}"/>
              </a:ext>
            </a:extLst>
          </p:cNvPr>
          <p:cNvSpPr txBox="1"/>
          <p:nvPr/>
        </p:nvSpPr>
        <p:spPr>
          <a:xfrm>
            <a:off x="611188" y="4932037"/>
            <a:ext cx="6869927" cy="92333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Referenzen: 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DE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Fanaroff et al. Eur Heart J 2018; Aug 21;39(32):2932-2941 .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A9F700-86EB-47E9-29EC-038FF7459CC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56575" y="82800"/>
            <a:ext cx="73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E0B53-75B3-91FC-B9C8-DA26435A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411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1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/>
              <a:t>XANTUS </a:t>
            </a:r>
            <a:r>
              <a:rPr lang="de-CH" sz="2000" dirty="0" err="1"/>
              <a:t>Pooled</a:t>
            </a:r>
            <a:r>
              <a:rPr lang="de-CH" sz="2000" dirty="0"/>
              <a:t> ergänzt Evidenz zu Rivaroxaban: </a:t>
            </a:r>
            <a:br>
              <a:rPr lang="de-CH" sz="2000" dirty="0"/>
            </a:br>
            <a:r>
              <a:rPr lang="de-CH" sz="2000" dirty="0"/>
              <a:t>Prospektive globale Studie durchgeführt in 47 Ländern</a:t>
            </a:r>
            <a:r>
              <a:rPr lang="de-CH" sz="2000" baseline="30000" dirty="0"/>
              <a:t>1</a:t>
            </a:r>
            <a:endParaRPr lang="de-DE" sz="2000" baseline="30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818422-6296-E90F-A4CC-9847B074624C}"/>
              </a:ext>
            </a:extLst>
          </p:cNvPr>
          <p:cNvSpPr txBox="1"/>
          <p:nvPr/>
        </p:nvSpPr>
        <p:spPr>
          <a:xfrm>
            <a:off x="4067175" y="987425"/>
            <a:ext cx="41557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>
                <a:solidFill>
                  <a:srgbClr val="4C4D4F"/>
                </a:solidFill>
                <a:latin typeface="Arial"/>
                <a:cs typeface="Arial"/>
              </a:rPr>
              <a:t>Schlaganfall/SE (% pro Jahr)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5C19E9F2-3A78-B7B8-CA70-47AB1FF1BB62}"/>
              </a:ext>
            </a:extLst>
          </p:cNvPr>
          <p:cNvSpPr txBox="1"/>
          <p:nvPr/>
        </p:nvSpPr>
        <p:spPr>
          <a:xfrm>
            <a:off x="4067262" y="2722334"/>
            <a:ext cx="16641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Mittlerer CHADS</a:t>
            </a:r>
            <a:r>
              <a:rPr lang="de-CH" sz="900" b="1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-Score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C156BBE-60DE-B55B-C2E2-9319909C00CB}"/>
              </a:ext>
            </a:extLst>
          </p:cNvPr>
          <p:cNvSpPr txBox="1"/>
          <p:nvPr/>
        </p:nvSpPr>
        <p:spPr>
          <a:xfrm>
            <a:off x="5597842" y="1799641"/>
            <a:ext cx="576000" cy="3744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C9034C6-C7BD-DDA9-3E6C-43DF1E1663D0}"/>
              </a:ext>
            </a:extLst>
          </p:cNvPr>
          <p:cNvSpPr txBox="1"/>
          <p:nvPr/>
        </p:nvSpPr>
        <p:spPr>
          <a:xfrm>
            <a:off x="5547705" y="2214792"/>
            <a:ext cx="676275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C5D2881D-2EB7-C259-ED96-B705EFA1F7E7}"/>
              </a:ext>
            </a:extLst>
          </p:cNvPr>
          <p:cNvSpPr/>
          <p:nvPr/>
        </p:nvSpPr>
        <p:spPr>
          <a:xfrm flipV="1">
            <a:off x="4079921" y="3764692"/>
            <a:ext cx="4813254" cy="111854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D600CFD-F895-EEBE-77DE-A5AD2A6A03C1}"/>
              </a:ext>
            </a:extLst>
          </p:cNvPr>
          <p:cNvSpPr txBox="1"/>
          <p:nvPr/>
        </p:nvSpPr>
        <p:spPr>
          <a:xfrm>
            <a:off x="6786509" y="1819842"/>
            <a:ext cx="576000" cy="35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CEDE2A8-E483-4E65-96CC-7F21773809CC}"/>
              </a:ext>
            </a:extLst>
          </p:cNvPr>
          <p:cNvSpPr txBox="1"/>
          <p:nvPr/>
        </p:nvSpPr>
        <p:spPr>
          <a:xfrm>
            <a:off x="6740986" y="2214792"/>
            <a:ext cx="70739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1FB1352-EA2A-CB71-D30F-573D7C5384BD}"/>
              </a:ext>
            </a:extLst>
          </p:cNvPr>
          <p:cNvSpPr txBox="1"/>
          <p:nvPr/>
        </p:nvSpPr>
        <p:spPr>
          <a:xfrm>
            <a:off x="7975175" y="1671677"/>
            <a:ext cx="576000" cy="500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B9346DD-8C70-26B8-A8EF-EB678B01DAC7}"/>
              </a:ext>
            </a:extLst>
          </p:cNvPr>
          <p:cNvSpPr txBox="1"/>
          <p:nvPr/>
        </p:nvSpPr>
        <p:spPr>
          <a:xfrm>
            <a:off x="7915195" y="2214792"/>
            <a:ext cx="6959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Tabelle 90">
            <a:extLst>
              <a:ext uri="{FF2B5EF4-FFF2-40B4-BE49-F238E27FC236}">
                <a16:creationId xmlns:a16="http://schemas.microsoft.com/office/drawing/2014/main" id="{3478DB2E-B5F8-7A16-56B5-ECB386B0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92690"/>
              </p:ext>
            </p:extLst>
          </p:nvPr>
        </p:nvGraphicFramePr>
        <p:xfrm>
          <a:off x="611188" y="985924"/>
          <a:ext cx="3227644" cy="22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44">
                  <a:extLst>
                    <a:ext uri="{9D8B030D-6E8A-4147-A177-3AD203B41FA5}">
                      <a16:colId xmlns:a16="http://schemas.microsoft.com/office/drawing/2014/main" val="1094765726"/>
                    </a:ext>
                  </a:extLst>
                </a:gridCol>
              </a:tblGrid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6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="1" spc="-1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lang="de-CH" sz="1000" b="1" spc="-15" baseline="30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13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(PMSS)-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16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Prospektive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</a:t>
                      </a:r>
                      <a:r>
                        <a:rPr lang="de-CH" sz="1000" spc="-4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Ländern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1937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4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11’121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Patienten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322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2876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CHADS</a:t>
                      </a:r>
                      <a:r>
                        <a:rPr lang="de-CH" sz="1000" spc="-10" baseline="-2500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Score:</a:t>
                      </a:r>
                      <a:r>
                        <a:rPr lang="de-CH" sz="1000" spc="3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37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287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HAS-BLED-Score:</a:t>
                      </a:r>
                      <a:r>
                        <a:rPr lang="de-CH" sz="1000" spc="1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0681"/>
                  </a:ext>
                </a:extLst>
              </a:tr>
            </a:tbl>
          </a:graphicData>
        </a:graphic>
      </p:graphicFrame>
      <p:sp>
        <p:nvSpPr>
          <p:cNvPr id="43" name="Textfeld 42">
            <a:extLst>
              <a:ext uri="{FF2B5EF4-FFF2-40B4-BE49-F238E27FC236}">
                <a16:creationId xmlns:a16="http://schemas.microsoft.com/office/drawing/2014/main" id="{FA54C4B8-DA04-3192-6B6E-4D425E44277B}"/>
              </a:ext>
            </a:extLst>
          </p:cNvPr>
          <p:cNvSpPr txBox="1"/>
          <p:nvPr/>
        </p:nvSpPr>
        <p:spPr>
          <a:xfrm>
            <a:off x="611188" y="4046621"/>
            <a:ext cx="8277963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i="1" dirty="0">
                <a:solidFill>
                  <a:schemeClr val="bg2"/>
                </a:solidFill>
              </a:rPr>
              <a:t>„PMSS-Studien sind erforderlich, um die Anwendbarkeit von in Phase-III-Studien erzielten Ergebnissen im klinischen Alltag zu bestätigen.</a:t>
            </a:r>
            <a:r>
              <a:rPr lang="en-US" i="1" dirty="0">
                <a:solidFill>
                  <a:schemeClr val="bg2"/>
                </a:solidFill>
              </a:rPr>
              <a:t>”</a:t>
            </a:r>
            <a:r>
              <a:rPr lang="en-US" i="1" baseline="30000" dirty="0">
                <a:solidFill>
                  <a:schemeClr val="bg2"/>
                </a:solidFill>
              </a:rPr>
              <a:t>5</a:t>
            </a:r>
            <a:endParaRPr lang="de-CH" i="1" baseline="30000" dirty="0">
              <a:solidFill>
                <a:schemeClr val="bg2"/>
              </a:solidFill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254ED4C6-B3B9-BD41-A3E0-65E5065363A7}"/>
              </a:ext>
            </a:extLst>
          </p:cNvPr>
          <p:cNvSpPr txBox="1"/>
          <p:nvPr/>
        </p:nvSpPr>
        <p:spPr>
          <a:xfrm>
            <a:off x="4409175" y="1885141"/>
            <a:ext cx="576000" cy="2916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DE38306D-4034-3B15-096F-DCEB024335B8}"/>
              </a:ext>
            </a:extLst>
          </p:cNvPr>
          <p:cNvSpPr txBox="1"/>
          <p:nvPr/>
        </p:nvSpPr>
        <p:spPr>
          <a:xfrm>
            <a:off x="4166031" y="2214792"/>
            <a:ext cx="10567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XANTUS Pooled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lang="de-CH"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lang="de-CH"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IV (prospektiv)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BA1C63B7-7D86-A65D-AB82-DE1A26A1CCA6}"/>
              </a:ext>
            </a:extLst>
          </p:cNvPr>
          <p:cNvSpPr/>
          <p:nvPr/>
        </p:nvSpPr>
        <p:spPr>
          <a:xfrm>
            <a:off x="4070985" y="2174121"/>
            <a:ext cx="4826000" cy="12341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401877BF-2BCA-BCBC-557B-4D3FE43BBF62}"/>
              </a:ext>
            </a:extLst>
          </p:cNvPr>
          <p:cNvSpPr txBox="1"/>
          <p:nvPr/>
        </p:nvSpPr>
        <p:spPr>
          <a:xfrm>
            <a:off x="5597756" y="3271350"/>
            <a:ext cx="576000" cy="6048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CD87D064-6205-18EE-1C99-E3BA642B8F05}"/>
              </a:ext>
            </a:extLst>
          </p:cNvPr>
          <p:cNvSpPr txBox="1"/>
          <p:nvPr/>
        </p:nvSpPr>
        <p:spPr>
          <a:xfrm>
            <a:off x="6786423" y="3068306"/>
            <a:ext cx="576000" cy="80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5" name="object 12">
            <a:extLst>
              <a:ext uri="{FF2B5EF4-FFF2-40B4-BE49-F238E27FC236}">
                <a16:creationId xmlns:a16="http://schemas.microsoft.com/office/drawing/2014/main" id="{B99701DC-BA17-8D51-3C6A-578BD0E08947}"/>
              </a:ext>
            </a:extLst>
          </p:cNvPr>
          <p:cNvSpPr txBox="1"/>
          <p:nvPr/>
        </p:nvSpPr>
        <p:spPr>
          <a:xfrm>
            <a:off x="7975089" y="2870315"/>
            <a:ext cx="576000" cy="1008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3.5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6364A4EC-83E2-4D49-8C0D-09B96E910C5D}"/>
              </a:ext>
            </a:extLst>
          </p:cNvPr>
          <p:cNvSpPr txBox="1"/>
          <p:nvPr/>
        </p:nvSpPr>
        <p:spPr>
          <a:xfrm>
            <a:off x="4409175" y="3297894"/>
            <a:ext cx="576000" cy="5796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2.0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82800"/>
            <a:ext cx="736600" cy="635000"/>
          </a:xfrm>
          <a:prstGeom prst="rect">
            <a:avLst/>
          </a:prstGeom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2D33FBB0-B3AC-013A-F99B-8B23A5553F6A}"/>
              </a:ext>
            </a:extLst>
          </p:cNvPr>
          <p:cNvSpPr/>
          <p:nvPr/>
        </p:nvSpPr>
        <p:spPr>
          <a:xfrm>
            <a:off x="4079921" y="2625400"/>
            <a:ext cx="4813254" cy="60136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29368F-4E32-5F63-A570-237176757E78}"/>
              </a:ext>
            </a:extLst>
          </p:cNvPr>
          <p:cNvSpPr txBox="1"/>
          <p:nvPr/>
        </p:nvSpPr>
        <p:spPr>
          <a:xfrm>
            <a:off x="614998" y="4622747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CHADS</a:t>
            </a:r>
            <a:r>
              <a:rPr lang="de-CH" sz="800" spc="-10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-Score, Score für Schlaganfallrisiko bei VHF-Patienten;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HAS-BLED Score, Score für Blutungsrisiko bei prophylaktisch antikoagulierten VHF-Patienten; 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</a:t>
            </a:r>
            <a:b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</a:t>
            </a:r>
            <a:r>
              <a:rPr lang="de-CH" sz="800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Am Coll </a:t>
            </a:r>
            <a:r>
              <a:rPr lang="de-CH" sz="800" spc="-25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Jul 10;72(2):141-153 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Giugliano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</a:t>
            </a:r>
            <a:r>
              <a:rPr lang="de-CH"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CH" sz="800" b="1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2023;131618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44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1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/>
              <a:t>XANTUS </a:t>
            </a:r>
            <a:r>
              <a:rPr lang="de-CH" sz="2000" dirty="0" err="1"/>
              <a:t>Pooled</a:t>
            </a:r>
            <a:r>
              <a:rPr lang="de-CH" sz="2000" dirty="0"/>
              <a:t> ergänzt Evidenz zu Rivaroxaban: </a:t>
            </a:r>
            <a:br>
              <a:rPr lang="de-CH" sz="2000" dirty="0"/>
            </a:br>
            <a:r>
              <a:rPr lang="de-CH" sz="2000" dirty="0"/>
              <a:t>Prospektive globale Studie durchgeführt in 47 Ländern</a:t>
            </a:r>
            <a:r>
              <a:rPr lang="de-CH" sz="2000" baseline="30000" dirty="0"/>
              <a:t>1</a:t>
            </a:r>
            <a:endParaRPr lang="de-DE" sz="2000" baseline="30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818422-6296-E90F-A4CC-9847B074624C}"/>
              </a:ext>
            </a:extLst>
          </p:cNvPr>
          <p:cNvSpPr txBox="1"/>
          <p:nvPr/>
        </p:nvSpPr>
        <p:spPr>
          <a:xfrm>
            <a:off x="4067175" y="987425"/>
            <a:ext cx="41557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>
                <a:solidFill>
                  <a:srgbClr val="4C4D4F"/>
                </a:solidFill>
                <a:latin typeface="Arial"/>
                <a:cs typeface="Arial"/>
              </a:rPr>
              <a:t>Schwere Blutungen (% pro Jahr)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82986D6-EB67-E7A4-FA6A-39494D12726A}"/>
              </a:ext>
            </a:extLst>
          </p:cNvPr>
          <p:cNvSpPr/>
          <p:nvPr/>
        </p:nvSpPr>
        <p:spPr>
          <a:xfrm>
            <a:off x="4079921" y="2625400"/>
            <a:ext cx="4813254" cy="60136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C156BBE-60DE-B55B-C2E2-9319909C00CB}"/>
              </a:ext>
            </a:extLst>
          </p:cNvPr>
          <p:cNvSpPr txBox="1"/>
          <p:nvPr/>
        </p:nvSpPr>
        <p:spPr>
          <a:xfrm>
            <a:off x="5597842" y="1570876"/>
            <a:ext cx="576000" cy="6048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C9034C6-C7BD-DDA9-3E6C-43DF1E1663D0}"/>
              </a:ext>
            </a:extLst>
          </p:cNvPr>
          <p:cNvSpPr txBox="1"/>
          <p:nvPr/>
        </p:nvSpPr>
        <p:spPr>
          <a:xfrm>
            <a:off x="5547705" y="2215618"/>
            <a:ext cx="676275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C5D2881D-2EB7-C259-ED96-B705EFA1F7E7}"/>
              </a:ext>
            </a:extLst>
          </p:cNvPr>
          <p:cNvSpPr/>
          <p:nvPr/>
        </p:nvSpPr>
        <p:spPr>
          <a:xfrm flipV="1">
            <a:off x="4079921" y="3764692"/>
            <a:ext cx="4813254" cy="111854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D600CFD-F895-EEBE-77DE-A5AD2A6A03C1}"/>
              </a:ext>
            </a:extLst>
          </p:cNvPr>
          <p:cNvSpPr txBox="1"/>
          <p:nvPr/>
        </p:nvSpPr>
        <p:spPr>
          <a:xfrm>
            <a:off x="6786509" y="1366386"/>
            <a:ext cx="576000" cy="80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CEDE2A8-E483-4E65-96CC-7F21773809CC}"/>
              </a:ext>
            </a:extLst>
          </p:cNvPr>
          <p:cNvSpPr txBox="1"/>
          <p:nvPr/>
        </p:nvSpPr>
        <p:spPr>
          <a:xfrm>
            <a:off x="6740986" y="2215618"/>
            <a:ext cx="70739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1FB1352-EA2A-CB71-D30F-573D7C5384BD}"/>
              </a:ext>
            </a:extLst>
          </p:cNvPr>
          <p:cNvSpPr txBox="1"/>
          <p:nvPr/>
        </p:nvSpPr>
        <p:spPr>
          <a:xfrm>
            <a:off x="7975175" y="1130368"/>
            <a:ext cx="576000" cy="1044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3.6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B9346DD-8C70-26B8-A8EF-EB678B01DAC7}"/>
              </a:ext>
            </a:extLst>
          </p:cNvPr>
          <p:cNvSpPr txBox="1"/>
          <p:nvPr/>
        </p:nvSpPr>
        <p:spPr>
          <a:xfrm>
            <a:off x="7915195" y="2215618"/>
            <a:ext cx="6959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Tabelle 90">
            <a:extLst>
              <a:ext uri="{FF2B5EF4-FFF2-40B4-BE49-F238E27FC236}">
                <a16:creationId xmlns:a16="http://schemas.microsoft.com/office/drawing/2014/main" id="{3478DB2E-B5F8-7A16-56B5-ECB386B00038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985924"/>
          <a:ext cx="3227644" cy="22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44">
                  <a:extLst>
                    <a:ext uri="{9D8B030D-6E8A-4147-A177-3AD203B41FA5}">
                      <a16:colId xmlns:a16="http://schemas.microsoft.com/office/drawing/2014/main" val="1094765726"/>
                    </a:ext>
                  </a:extLst>
                </a:gridCol>
              </a:tblGrid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6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="1" spc="-1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lang="de-CH" sz="1000" b="1" spc="-15" baseline="30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13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(PMSS)-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16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Prospektive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</a:t>
                      </a:r>
                      <a:r>
                        <a:rPr lang="de-CH" sz="1000" spc="-4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Ländern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1937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4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11’121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Patienten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322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2876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CHADS</a:t>
                      </a:r>
                      <a:r>
                        <a:rPr lang="de-CH" sz="1000" spc="-10" baseline="-2500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Score:</a:t>
                      </a:r>
                      <a:r>
                        <a:rPr lang="de-CH" sz="1000" spc="3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37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287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HAS-BLED-Score:</a:t>
                      </a:r>
                      <a:r>
                        <a:rPr lang="de-CH" sz="1000" spc="1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0681"/>
                  </a:ext>
                </a:extLst>
              </a:tr>
            </a:tbl>
          </a:graphicData>
        </a:graphic>
      </p:graphicFrame>
      <p:sp>
        <p:nvSpPr>
          <p:cNvPr id="43" name="Textfeld 42">
            <a:extLst>
              <a:ext uri="{FF2B5EF4-FFF2-40B4-BE49-F238E27FC236}">
                <a16:creationId xmlns:a16="http://schemas.microsoft.com/office/drawing/2014/main" id="{FA54C4B8-DA04-3192-6B6E-4D425E44277B}"/>
              </a:ext>
            </a:extLst>
          </p:cNvPr>
          <p:cNvSpPr txBox="1"/>
          <p:nvPr/>
        </p:nvSpPr>
        <p:spPr>
          <a:xfrm>
            <a:off x="611188" y="4046621"/>
            <a:ext cx="8277963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i="1" dirty="0">
                <a:solidFill>
                  <a:schemeClr val="bg2"/>
                </a:solidFill>
              </a:rPr>
              <a:t>„PMSS-Studien sind erforderlich, um die Anwendbarkeit von in Phase-III-Studien erzielten Ergebnissen im klinischen Alltag zu bestätigen.</a:t>
            </a:r>
            <a:r>
              <a:rPr lang="en-US" i="1" dirty="0">
                <a:solidFill>
                  <a:schemeClr val="bg2"/>
                </a:solidFill>
              </a:rPr>
              <a:t>”</a:t>
            </a:r>
            <a:r>
              <a:rPr lang="en-US" i="1" baseline="30000" dirty="0">
                <a:solidFill>
                  <a:schemeClr val="bg2"/>
                </a:solidFill>
              </a:rPr>
              <a:t>5</a:t>
            </a:r>
            <a:endParaRPr lang="de-CH" i="1" baseline="30000" dirty="0">
              <a:solidFill>
                <a:schemeClr val="bg2"/>
              </a:solidFill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254ED4C6-B3B9-BD41-A3E0-65E5065363A7}"/>
              </a:ext>
            </a:extLst>
          </p:cNvPr>
          <p:cNvSpPr txBox="1"/>
          <p:nvPr/>
        </p:nvSpPr>
        <p:spPr>
          <a:xfrm>
            <a:off x="4409175" y="1674547"/>
            <a:ext cx="576000" cy="500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DE38306D-4034-3B15-096F-DCEB024335B8}"/>
              </a:ext>
            </a:extLst>
          </p:cNvPr>
          <p:cNvSpPr txBox="1"/>
          <p:nvPr/>
        </p:nvSpPr>
        <p:spPr>
          <a:xfrm>
            <a:off x="4130118" y="2215618"/>
            <a:ext cx="1139139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XANTUS Pooled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lang="de-CH"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IV (prospektiv)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BA1C63B7-7D86-A65D-AB82-DE1A26A1CCA6}"/>
              </a:ext>
            </a:extLst>
          </p:cNvPr>
          <p:cNvSpPr/>
          <p:nvPr/>
        </p:nvSpPr>
        <p:spPr>
          <a:xfrm>
            <a:off x="4067175" y="2174947"/>
            <a:ext cx="4826000" cy="12341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79461"/>
            <a:ext cx="736600" cy="63500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081EB053-0B55-2B13-B131-AFD03DEED862}"/>
              </a:ext>
            </a:extLst>
          </p:cNvPr>
          <p:cNvSpPr txBox="1"/>
          <p:nvPr/>
        </p:nvSpPr>
        <p:spPr>
          <a:xfrm>
            <a:off x="5597756" y="3270715"/>
            <a:ext cx="576000" cy="6048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564A55BF-B3FF-9802-FF96-671B5E01468C}"/>
              </a:ext>
            </a:extLst>
          </p:cNvPr>
          <p:cNvSpPr txBox="1"/>
          <p:nvPr/>
        </p:nvSpPr>
        <p:spPr>
          <a:xfrm>
            <a:off x="6786423" y="3067798"/>
            <a:ext cx="576000" cy="80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3FE54EB5-1CE0-C07F-4B09-304122FF8786}"/>
              </a:ext>
            </a:extLst>
          </p:cNvPr>
          <p:cNvSpPr txBox="1"/>
          <p:nvPr/>
        </p:nvSpPr>
        <p:spPr>
          <a:xfrm>
            <a:off x="7975089" y="2871331"/>
            <a:ext cx="576000" cy="1008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3.5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AF68F46-D9A2-7AFB-5A68-22E9CDA836D3}"/>
              </a:ext>
            </a:extLst>
          </p:cNvPr>
          <p:cNvSpPr txBox="1"/>
          <p:nvPr/>
        </p:nvSpPr>
        <p:spPr>
          <a:xfrm>
            <a:off x="4409175" y="3295354"/>
            <a:ext cx="576000" cy="5796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3E1B748-335A-FF38-33CC-E1B65CA06799}"/>
              </a:ext>
            </a:extLst>
          </p:cNvPr>
          <p:cNvSpPr txBox="1"/>
          <p:nvPr/>
        </p:nvSpPr>
        <p:spPr>
          <a:xfrm>
            <a:off x="4067262" y="2722334"/>
            <a:ext cx="16641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Mittlerer CHADS</a:t>
            </a:r>
            <a:r>
              <a:rPr lang="de-CH" sz="900" b="1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-Score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6B69E3-131C-6AE0-6AE9-D69404DE490A}"/>
              </a:ext>
            </a:extLst>
          </p:cNvPr>
          <p:cNvSpPr txBox="1"/>
          <p:nvPr/>
        </p:nvSpPr>
        <p:spPr>
          <a:xfrm>
            <a:off x="605151" y="4645579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CHADS</a:t>
            </a:r>
            <a:r>
              <a:rPr lang="de-CH" sz="800" spc="-10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-Score, Score für Schlaganfallrisiko bei VHF-Patienten;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HAS-BLED Score, Score für Blutungsrisiko bei prophylaktisch antikoagulierten VHF-Patienten; 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</a:t>
            </a:r>
            <a:b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</a:t>
            </a:r>
            <a:r>
              <a:rPr lang="de-CH" sz="800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Am Coll </a:t>
            </a:r>
            <a:r>
              <a:rPr lang="de-CH" sz="800" spc="-25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Jul 10;72(2):141-153 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Giugliano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</a:t>
            </a:r>
            <a:r>
              <a:rPr lang="de-CH"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CH" sz="800" b="1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2023;131618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33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6676DF-E1C5-3B2A-C03F-C3FD9187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4"/>
            <a:ext cx="8318639" cy="615553"/>
          </a:xfrm>
        </p:spPr>
        <p:txBody>
          <a:bodyPr/>
          <a:lstStyle/>
          <a:p>
            <a:r>
              <a:rPr lang="en-US" dirty="0"/>
              <a:t>Fake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Fakten</a:t>
            </a:r>
            <a:r>
              <a:rPr lang="en-US" dirty="0"/>
              <a:t>: Was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retrospektive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an </a:t>
            </a:r>
            <a:r>
              <a:rPr lang="en-US" dirty="0" err="1"/>
              <a:t>Evidenz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zu</a:t>
            </a:r>
            <a:r>
              <a:rPr lang="en-US" dirty="0"/>
              <a:t> den NOAK </a:t>
            </a:r>
            <a:r>
              <a:rPr lang="en-US" dirty="0" err="1"/>
              <a:t>beitragen</a:t>
            </a:r>
            <a:r>
              <a:rPr lang="en-US" dirty="0"/>
              <a:t>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AE99C3A-0FB4-1681-7BC5-F2309778620F}"/>
              </a:ext>
            </a:extLst>
          </p:cNvPr>
          <p:cNvSpPr txBox="1">
            <a:spLocks/>
          </p:cNvSpPr>
          <p:nvPr/>
        </p:nvSpPr>
        <p:spPr>
          <a:xfrm>
            <a:off x="611188" y="951640"/>
            <a:ext cx="8264231" cy="49244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5400">
              <a:lnSpc>
                <a:spcPct val="100000"/>
              </a:lnSpc>
              <a:spcBef>
                <a:spcPts val="775"/>
              </a:spcBef>
            </a:pPr>
            <a:r>
              <a:rPr lang="de-CH" sz="900" b="1" kern="0" dirty="0"/>
              <a:t>Retrospektive</a:t>
            </a:r>
            <a:r>
              <a:rPr lang="de-CH" sz="900" b="1" kern="0" spc="-15" dirty="0"/>
              <a:t> </a:t>
            </a:r>
            <a:r>
              <a:rPr lang="de-CH" sz="900" b="1" kern="0" dirty="0"/>
              <a:t>Datenanalyse</a:t>
            </a:r>
            <a:r>
              <a:rPr lang="de-CH" sz="900" b="1" kern="0" spc="-10" dirty="0"/>
              <a:t> </a:t>
            </a:r>
            <a:r>
              <a:rPr lang="de-CH" sz="900" b="1" kern="0" dirty="0"/>
              <a:t>von</a:t>
            </a:r>
            <a:r>
              <a:rPr lang="de-CH" sz="900" b="1" kern="0" spc="-10" dirty="0"/>
              <a:t> </a:t>
            </a:r>
            <a:r>
              <a:rPr lang="de-CH" sz="900" b="1" kern="0" dirty="0"/>
              <a:t>Lau</a:t>
            </a:r>
            <a:r>
              <a:rPr lang="de-CH" sz="900" b="1" kern="0" spc="-10" dirty="0"/>
              <a:t> </a:t>
            </a:r>
            <a:r>
              <a:rPr lang="de-CH" sz="900" b="1" kern="0" dirty="0"/>
              <a:t>et</a:t>
            </a:r>
            <a:r>
              <a:rPr lang="de-CH" sz="900" b="1" kern="0" spc="-10" dirty="0"/>
              <a:t> </a:t>
            </a:r>
            <a:r>
              <a:rPr lang="de-CH" sz="900" b="1" kern="0" spc="-20" dirty="0"/>
              <a:t>al.</a:t>
            </a:r>
            <a:r>
              <a:rPr lang="de-CH" sz="900" b="1" kern="0" spc="-30" baseline="45454" dirty="0"/>
              <a:t>1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: 527‘226</a:t>
            </a:r>
            <a:r>
              <a:rPr lang="de-CH" sz="900" spc="-3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spc="-10" dirty="0">
                <a:solidFill>
                  <a:srgbClr val="4C4D4F"/>
                </a:solidFill>
                <a:cs typeface="Arial"/>
              </a:rPr>
              <a:t>Patienten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≥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18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Jahre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mit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 err="1">
                <a:solidFill>
                  <a:srgbClr val="4C4D4F"/>
                </a:solidFill>
                <a:cs typeface="Arial"/>
              </a:rPr>
              <a:t>nvVHF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aus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5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spc="-10" dirty="0">
                <a:solidFill>
                  <a:srgbClr val="4C4D4F"/>
                </a:solidFill>
                <a:cs typeface="Arial"/>
              </a:rPr>
              <a:t>Datenbanken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mit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spc="-10" dirty="0">
                <a:solidFill>
                  <a:srgbClr val="4C4D4F"/>
                </a:solidFill>
                <a:cs typeface="Arial"/>
              </a:rPr>
              <a:t>Patienten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aus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4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Ländern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(D,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spc="-55" dirty="0">
                <a:solidFill>
                  <a:srgbClr val="4C4D4F"/>
                </a:solidFill>
                <a:cs typeface="Arial"/>
              </a:rPr>
              <a:t>F,</a:t>
            </a:r>
            <a:r>
              <a:rPr lang="de-CH" sz="900" spc="-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dirty="0">
                <a:solidFill>
                  <a:srgbClr val="4C4D4F"/>
                </a:solidFill>
                <a:cs typeface="Arial"/>
              </a:rPr>
              <a:t>UK,</a:t>
            </a:r>
            <a:r>
              <a:rPr lang="de-CH" sz="900" spc="-1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spc="-20" dirty="0">
                <a:solidFill>
                  <a:srgbClr val="4C4D4F"/>
                </a:solidFill>
                <a:cs typeface="Arial"/>
              </a:rPr>
              <a:t>USA)</a:t>
            </a:r>
            <a:endParaRPr lang="de-CH" sz="900" dirty="0"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lang="de-CH" sz="900" i="1" dirty="0">
                <a:solidFill>
                  <a:srgbClr val="4C4D4F"/>
                </a:solidFill>
                <a:cs typeface="Arial"/>
              </a:rPr>
              <a:t>«Die</a:t>
            </a:r>
            <a:r>
              <a:rPr lang="de-CH" sz="900" i="1" spc="-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meisten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Baseline-Charakteristika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der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NOAK-Patienten</a:t>
            </a:r>
            <a:r>
              <a:rPr lang="de-CH" sz="900" i="1" spc="5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waren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b="1" i="1" u="sng" dirty="0">
                <a:solidFill>
                  <a:srgbClr val="4185C6"/>
                </a:solidFill>
                <a:uFill>
                  <a:solidFill>
                    <a:srgbClr val="4185C6"/>
                  </a:solidFill>
                </a:uFill>
                <a:cs typeface="Arial-BoldItalicMT"/>
              </a:rPr>
              <a:t>vor</a:t>
            </a:r>
            <a:r>
              <a:rPr lang="de-CH" sz="900" b="1" i="1" u="sng" spc="10" dirty="0">
                <a:solidFill>
                  <a:srgbClr val="4185C6"/>
                </a:solidFill>
                <a:uFill>
                  <a:solidFill>
                    <a:srgbClr val="4185C6"/>
                  </a:solidFill>
                </a:uFill>
                <a:cs typeface="Arial-BoldItalicMT"/>
              </a:rPr>
              <a:t> </a:t>
            </a:r>
            <a:r>
              <a:rPr lang="de-CH" sz="900" b="1" i="1" u="sng" dirty="0">
                <a:solidFill>
                  <a:srgbClr val="4185C6"/>
                </a:solidFill>
                <a:uFill>
                  <a:solidFill>
                    <a:srgbClr val="4185C6"/>
                  </a:solidFill>
                </a:uFill>
                <a:cs typeface="Arial-BoldItalicMT"/>
              </a:rPr>
              <a:t>und</a:t>
            </a:r>
            <a:r>
              <a:rPr lang="de-CH" sz="900" b="1" i="1" u="sng" spc="10" dirty="0">
                <a:solidFill>
                  <a:srgbClr val="4185C6"/>
                </a:solidFill>
                <a:uFill>
                  <a:solidFill>
                    <a:srgbClr val="4185C6"/>
                  </a:solidFill>
                </a:uFill>
                <a:cs typeface="Arial-BoldItalicMT"/>
              </a:rPr>
              <a:t> </a:t>
            </a:r>
            <a:r>
              <a:rPr lang="de-CH" sz="900" b="1" i="1" u="sng" dirty="0">
                <a:solidFill>
                  <a:srgbClr val="4185C6"/>
                </a:solidFill>
                <a:uFill>
                  <a:solidFill>
                    <a:srgbClr val="4185C6"/>
                  </a:solidFill>
                </a:uFill>
                <a:cs typeface="Arial-BoldItalicMT"/>
              </a:rPr>
              <a:t>nach</a:t>
            </a:r>
            <a:r>
              <a:rPr lang="de-CH" sz="900" b="1" i="1" dirty="0">
                <a:solidFill>
                  <a:srgbClr val="4185C6"/>
                </a:solidFill>
                <a:cs typeface="Arial-BoldItalicMT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dem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PSM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dirty="0">
                <a:solidFill>
                  <a:srgbClr val="4C4D4F"/>
                </a:solidFill>
                <a:cs typeface="Arial"/>
              </a:rPr>
              <a:t>ähnlich</a:t>
            </a:r>
            <a:r>
              <a:rPr lang="de-CH" sz="900" i="1" spc="10" dirty="0">
                <a:solidFill>
                  <a:srgbClr val="4C4D4F"/>
                </a:solidFill>
                <a:cs typeface="Arial"/>
              </a:rPr>
              <a:t> </a:t>
            </a:r>
            <a:r>
              <a:rPr lang="de-CH" sz="900" i="1" spc="-10" dirty="0">
                <a:solidFill>
                  <a:srgbClr val="4C4D4F"/>
                </a:solidFill>
                <a:cs typeface="Arial"/>
              </a:rPr>
              <a:t>[…]»</a:t>
            </a:r>
            <a:r>
              <a:rPr lang="de-CH" sz="900" i="1" spc="-15" baseline="45454" dirty="0">
                <a:solidFill>
                  <a:srgbClr val="4C4D4F"/>
                </a:solidFill>
                <a:cs typeface="Arial"/>
              </a:rPr>
              <a:t>1</a:t>
            </a:r>
            <a:endParaRPr lang="de-CH" sz="900" baseline="45454" dirty="0">
              <a:cs typeface="Arial"/>
            </a:endParaRPr>
          </a:p>
          <a:p>
            <a:pPr marL="25400" defTabSz="914400">
              <a:spcBef>
                <a:spcPts val="100"/>
              </a:spcBef>
            </a:pPr>
            <a:endParaRPr lang="de-CH" sz="900" b="1" kern="0" baseline="45454" dirty="0"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58C12B79-2E07-8A3A-ADA0-2515237F021F}"/>
              </a:ext>
            </a:extLst>
          </p:cNvPr>
          <p:cNvGrpSpPr/>
          <p:nvPr/>
        </p:nvGrpSpPr>
        <p:grpSpPr>
          <a:xfrm>
            <a:off x="3294336" y="3466622"/>
            <a:ext cx="2538730" cy="79375"/>
            <a:chOff x="3287321" y="3738329"/>
            <a:chExt cx="2538730" cy="7937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847D76EC-C771-61E5-7293-0FA8D3B69F71}"/>
                </a:ext>
              </a:extLst>
            </p:cNvPr>
            <p:cNvSpPr/>
            <p:nvPr/>
          </p:nvSpPr>
          <p:spPr>
            <a:xfrm>
              <a:off x="3290399" y="3776999"/>
              <a:ext cx="2531110" cy="0"/>
            </a:xfrm>
            <a:custGeom>
              <a:avLst/>
              <a:gdLst/>
              <a:ahLst/>
              <a:cxnLst/>
              <a:rect l="l" t="t" r="r" b="b"/>
              <a:pathLst>
                <a:path w="2531110">
                  <a:moveTo>
                    <a:pt x="0" y="0"/>
                  </a:moveTo>
                  <a:lnTo>
                    <a:pt x="2530805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F9A9B2B-6299-7EE5-FE2C-F0FD7CAEF4C6}"/>
                </a:ext>
              </a:extLst>
            </p:cNvPr>
            <p:cNvSpPr/>
            <p:nvPr/>
          </p:nvSpPr>
          <p:spPr>
            <a:xfrm>
              <a:off x="4565195" y="3738329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4993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AB4FB19-E8B2-3FF9-87FA-3DA9647B524A}"/>
                </a:ext>
              </a:extLst>
            </p:cNvPr>
            <p:cNvSpPr/>
            <p:nvPr/>
          </p:nvSpPr>
          <p:spPr>
            <a:xfrm>
              <a:off x="3289226" y="3778931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455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2DFFF512-E26B-8200-879F-A5B530CF01CF}"/>
                </a:ext>
              </a:extLst>
            </p:cNvPr>
            <p:cNvSpPr/>
            <p:nvPr/>
          </p:nvSpPr>
          <p:spPr>
            <a:xfrm>
              <a:off x="5823955" y="3778931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455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2FE83C-3D44-4A74-96A9-C3F5F0D5F9EB}"/>
              </a:ext>
            </a:extLst>
          </p:cNvPr>
          <p:cNvSpPr txBox="1"/>
          <p:nvPr/>
        </p:nvSpPr>
        <p:spPr>
          <a:xfrm>
            <a:off x="5557517" y="3527228"/>
            <a:ext cx="62484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00"/>
              </a:spcBef>
            </a:pP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endParaRPr lang="de-CH" sz="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Rivaroxaban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A18C2F0-9692-341F-1EB7-C7AF4805FB1D}"/>
              </a:ext>
            </a:extLst>
          </p:cNvPr>
          <p:cNvSpPr txBox="1"/>
          <p:nvPr/>
        </p:nvSpPr>
        <p:spPr>
          <a:xfrm>
            <a:off x="4298997" y="3528028"/>
            <a:ext cx="53467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00"/>
              </a:spcBef>
            </a:pP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1</a:t>
            </a:r>
            <a:endParaRPr lang="de-CH" sz="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800" b="1" spc="-10" dirty="0" err="1">
                <a:solidFill>
                  <a:srgbClr val="4C4D4F"/>
                </a:solidFill>
                <a:latin typeface="Arial"/>
                <a:cs typeface="Arial"/>
              </a:rPr>
              <a:t>begünstigt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0BD0575D-9D12-EE35-5B4F-CB4D6A610B1A}"/>
              </a:ext>
            </a:extLst>
          </p:cNvPr>
          <p:cNvSpPr txBox="1"/>
          <p:nvPr/>
        </p:nvSpPr>
        <p:spPr>
          <a:xfrm>
            <a:off x="3140249" y="3528028"/>
            <a:ext cx="474980" cy="25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r>
              <a:rPr lang="de-CH" sz="700" spc="-25" dirty="0">
                <a:solidFill>
                  <a:srgbClr val="4C4D4F"/>
                </a:solidFill>
                <a:latin typeface="Arial"/>
                <a:cs typeface="Arial"/>
              </a:rPr>
              <a:t>0.5</a:t>
            </a:r>
            <a:endParaRPr lang="de-CH"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Apixaban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007D3F26-9A43-9F2E-6CB8-1F355FE171B5}"/>
              </a:ext>
            </a:extLst>
          </p:cNvPr>
          <p:cNvGraphicFramePr>
            <a:graphicFrameLocks noGrp="1"/>
          </p:cNvGraphicFramePr>
          <p:nvPr/>
        </p:nvGraphicFramePr>
        <p:xfrm>
          <a:off x="1014518" y="1492297"/>
          <a:ext cx="4815840" cy="143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KI)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7708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sz="800" b="1" spc="-1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800" b="1" spc="-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800" b="1" spc="-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KI)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1B3B6"/>
                      </a:solidFill>
                      <a:prstDash val="solid"/>
                    </a:lnL>
                    <a:solidFill>
                      <a:srgbClr val="E5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DE106166-07C9-A238-49AE-0A5440DFE184}"/>
              </a:ext>
            </a:extLst>
          </p:cNvPr>
          <p:cNvGraphicFramePr>
            <a:graphicFrameLocks noGrp="1"/>
          </p:cNvGraphicFramePr>
          <p:nvPr/>
        </p:nvGraphicFramePr>
        <p:xfrm>
          <a:off x="1014518" y="1706389"/>
          <a:ext cx="4817744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510">
                <a:tc gridSpan="4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Berechnete</a:t>
                      </a:r>
                      <a:r>
                        <a:rPr sz="800" b="1" spc="-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HR basierend auf </a:t>
                      </a:r>
                      <a:r>
                        <a:rPr sz="800" b="1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Publikation*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T w="6350">
                      <a:solidFill>
                        <a:srgbClr val="B1B3B6"/>
                      </a:solidFill>
                      <a:prstDash val="solid"/>
                    </a:lnT>
                    <a:solidFill>
                      <a:srgbClr val="A0C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Schlaganfall/SE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(1.28-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1.40)*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Intrazerebrale</a:t>
                      </a:r>
                      <a:r>
                        <a:rPr sz="800" spc="-3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Blutungen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(1.09-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1.47)*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2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  <a:solidFill>
                      <a:srgbClr val="E2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GI-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Blutungen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0.99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(0.94-1.04)*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Gesamtmortalität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(1.28-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1.59)*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  <a:solidFill>
                      <a:srgbClr val="E2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object 14">
            <a:extLst>
              <a:ext uri="{FF2B5EF4-FFF2-40B4-BE49-F238E27FC236}">
                <a16:creationId xmlns:a16="http://schemas.microsoft.com/office/drawing/2014/main" id="{E58810F9-EC10-96D3-C7A0-5EB7A3ACE6DB}"/>
              </a:ext>
            </a:extLst>
          </p:cNvPr>
          <p:cNvGrpSpPr/>
          <p:nvPr/>
        </p:nvGrpSpPr>
        <p:grpSpPr>
          <a:xfrm>
            <a:off x="1014518" y="2824288"/>
            <a:ext cx="4817110" cy="576146"/>
            <a:chOff x="1015123" y="3095995"/>
            <a:chExt cx="4817110" cy="576146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CD07606-97CF-BFC8-EE0C-08DF6B510D89}"/>
                </a:ext>
              </a:extLst>
            </p:cNvPr>
            <p:cNvSpPr/>
            <p:nvPr/>
          </p:nvSpPr>
          <p:spPr>
            <a:xfrm>
              <a:off x="1015123" y="3527996"/>
              <a:ext cx="4817110" cy="144145"/>
            </a:xfrm>
            <a:custGeom>
              <a:avLst/>
              <a:gdLst/>
              <a:ahLst/>
              <a:cxnLst/>
              <a:rect l="l" t="t" r="r" b="b"/>
              <a:pathLst>
                <a:path w="4817110" h="144145">
                  <a:moveTo>
                    <a:pt x="4816868" y="0"/>
                  </a:moveTo>
                  <a:lnTo>
                    <a:pt x="4816868" y="0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4816868" y="144005"/>
                  </a:lnTo>
                  <a:lnTo>
                    <a:pt x="4816868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9D60E588-6286-F95A-3C29-EDC05F2DDA96}"/>
                </a:ext>
              </a:extLst>
            </p:cNvPr>
            <p:cNvSpPr/>
            <p:nvPr/>
          </p:nvSpPr>
          <p:spPr>
            <a:xfrm>
              <a:off x="1015123" y="3239998"/>
              <a:ext cx="4817110" cy="144145"/>
            </a:xfrm>
            <a:custGeom>
              <a:avLst/>
              <a:gdLst/>
              <a:ahLst/>
              <a:cxnLst/>
              <a:rect l="l" t="t" r="r" b="b"/>
              <a:pathLst>
                <a:path w="4817110" h="144145">
                  <a:moveTo>
                    <a:pt x="4816868" y="0"/>
                  </a:moveTo>
                  <a:lnTo>
                    <a:pt x="4816868" y="0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4816868" y="144005"/>
                  </a:lnTo>
                  <a:lnTo>
                    <a:pt x="4816868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82A668-4072-58A0-4A29-44115E52E96A}"/>
                </a:ext>
              </a:extLst>
            </p:cNvPr>
            <p:cNvSpPr/>
            <p:nvPr/>
          </p:nvSpPr>
          <p:spPr>
            <a:xfrm>
              <a:off x="4572000" y="309599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4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557EA481-EFB7-3C1A-8269-1C31296035CA}"/>
                </a:ext>
              </a:extLst>
            </p:cNvPr>
            <p:cNvSpPr/>
            <p:nvPr/>
          </p:nvSpPr>
          <p:spPr>
            <a:xfrm>
              <a:off x="4572000" y="323999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FD460A24-378E-5B09-7B4D-75C54102FF23}"/>
                </a:ext>
              </a:extLst>
            </p:cNvPr>
            <p:cNvSpPr/>
            <p:nvPr/>
          </p:nvSpPr>
          <p:spPr>
            <a:xfrm>
              <a:off x="4572000" y="338399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27BF95B1-5D42-5254-B329-CF65EFB796E9}"/>
                </a:ext>
              </a:extLst>
            </p:cNvPr>
            <p:cNvSpPr/>
            <p:nvPr/>
          </p:nvSpPr>
          <p:spPr>
            <a:xfrm>
              <a:off x="4572000" y="352799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1">
            <a:extLst>
              <a:ext uri="{FF2B5EF4-FFF2-40B4-BE49-F238E27FC236}">
                <a16:creationId xmlns:a16="http://schemas.microsoft.com/office/drawing/2014/main" id="{B345291B-A518-FE8A-8CD9-0814F6E2AD0D}"/>
              </a:ext>
            </a:extLst>
          </p:cNvPr>
          <p:cNvGrpSpPr/>
          <p:nvPr/>
        </p:nvGrpSpPr>
        <p:grpSpPr>
          <a:xfrm>
            <a:off x="1014513" y="2678390"/>
            <a:ext cx="4817110" cy="3810"/>
            <a:chOff x="1015118" y="2950097"/>
            <a:chExt cx="4817110" cy="3810"/>
          </a:xfrm>
        </p:grpSpPr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8ACFF261-40C5-C1B1-6DCD-9020C20F45B1}"/>
                </a:ext>
              </a:extLst>
            </p:cNvPr>
            <p:cNvSpPr/>
            <p:nvPr/>
          </p:nvSpPr>
          <p:spPr>
            <a:xfrm>
              <a:off x="1015118" y="2952002"/>
              <a:ext cx="1303655" cy="0"/>
            </a:xfrm>
            <a:custGeom>
              <a:avLst/>
              <a:gdLst/>
              <a:ahLst/>
              <a:cxnLst/>
              <a:rect l="l" t="t" r="r" b="b"/>
              <a:pathLst>
                <a:path w="1303655">
                  <a:moveTo>
                    <a:pt x="0" y="0"/>
                  </a:moveTo>
                  <a:lnTo>
                    <a:pt x="1303286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99CF65B6-CFA8-9BCE-B645-88E983C3093E}"/>
                </a:ext>
              </a:extLst>
            </p:cNvPr>
            <p:cNvSpPr/>
            <p:nvPr/>
          </p:nvSpPr>
          <p:spPr>
            <a:xfrm>
              <a:off x="2318400" y="2952002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69">
                  <a:moveTo>
                    <a:pt x="0" y="0"/>
                  </a:moveTo>
                  <a:lnTo>
                    <a:pt x="331203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F70B48A1-B787-65DC-9131-9BA3F202F5E7}"/>
                </a:ext>
              </a:extLst>
            </p:cNvPr>
            <p:cNvSpPr/>
            <p:nvPr/>
          </p:nvSpPr>
          <p:spPr>
            <a:xfrm>
              <a:off x="2649599" y="2952002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0803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D06CFD9E-05CE-3A9D-E151-D5A13A923BF1}"/>
                </a:ext>
              </a:extLst>
            </p:cNvPr>
            <p:cNvSpPr/>
            <p:nvPr/>
          </p:nvSpPr>
          <p:spPr>
            <a:xfrm>
              <a:off x="3290399" y="2952002"/>
              <a:ext cx="1282065" cy="0"/>
            </a:xfrm>
            <a:custGeom>
              <a:avLst/>
              <a:gdLst/>
              <a:ahLst/>
              <a:cxnLst/>
              <a:rect l="l" t="t" r="r" b="b"/>
              <a:pathLst>
                <a:path w="1282064">
                  <a:moveTo>
                    <a:pt x="0" y="0"/>
                  </a:moveTo>
                  <a:lnTo>
                    <a:pt x="1281595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0B86BD04-C5A9-05F4-E4FB-A9D52C16D21C}"/>
                </a:ext>
              </a:extLst>
            </p:cNvPr>
            <p:cNvSpPr/>
            <p:nvPr/>
          </p:nvSpPr>
          <p:spPr>
            <a:xfrm>
              <a:off x="4572000" y="2952002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05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7">
            <a:extLst>
              <a:ext uri="{FF2B5EF4-FFF2-40B4-BE49-F238E27FC236}">
                <a16:creationId xmlns:a16="http://schemas.microsoft.com/office/drawing/2014/main" id="{7E99E659-7058-187B-FBB1-0D0806F48D21}"/>
              </a:ext>
            </a:extLst>
          </p:cNvPr>
          <p:cNvSpPr txBox="1"/>
          <p:nvPr/>
        </p:nvSpPr>
        <p:spPr>
          <a:xfrm>
            <a:off x="1014518" y="2680293"/>
            <a:ext cx="4817110" cy="144145"/>
          </a:xfrm>
          <a:prstGeom prst="rect">
            <a:avLst/>
          </a:prstGeom>
          <a:solidFill>
            <a:srgbClr val="D6D8D9"/>
          </a:solidFill>
        </p:spPr>
        <p:txBody>
          <a:bodyPr vert="horz" wrap="square" lIns="0" tIns="698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Publizierte</a:t>
            </a:r>
            <a:r>
              <a:rPr sz="800" b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C4D4F"/>
                </a:solidFill>
                <a:latin typeface="Arial"/>
                <a:cs typeface="Arial"/>
              </a:rPr>
              <a:t>HR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3D382F3B-1C99-6E73-D395-FABBC5249199}"/>
              </a:ext>
            </a:extLst>
          </p:cNvPr>
          <p:cNvSpPr txBox="1"/>
          <p:nvPr/>
        </p:nvSpPr>
        <p:spPr>
          <a:xfrm>
            <a:off x="1073813" y="2796805"/>
            <a:ext cx="2211070" cy="3136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1357630" algn="l"/>
                <a:tab pos="1690370" algn="l"/>
              </a:tabLst>
            </a:pP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Schlaganfall/SE</a:t>
            </a: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	</a:t>
            </a:r>
            <a:r>
              <a:rPr sz="800" spc="-20" dirty="0">
                <a:solidFill>
                  <a:srgbClr val="4C4D4F"/>
                </a:solidFill>
                <a:latin typeface="Arial"/>
                <a:cs typeface="Arial"/>
              </a:rPr>
              <a:t>0.89</a:t>
            </a: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(0.78–1.02)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1357630" algn="l"/>
                <a:tab pos="1709420" algn="l"/>
              </a:tabLst>
            </a:pP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Intrazerebrale</a:t>
            </a:r>
            <a:r>
              <a:rPr sz="8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Blutungen</a:t>
            </a: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	</a:t>
            </a:r>
            <a:r>
              <a:rPr sz="800" spc="-20" dirty="0">
                <a:solidFill>
                  <a:srgbClr val="4C4D4F"/>
                </a:solidFill>
                <a:latin typeface="Arial"/>
                <a:cs typeface="Arial"/>
              </a:rPr>
              <a:t>0.95</a:t>
            </a: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	</a:t>
            </a:r>
            <a:r>
              <a:rPr sz="800" spc="-25" dirty="0">
                <a:solidFill>
                  <a:srgbClr val="4C4D4F"/>
                </a:solidFill>
                <a:latin typeface="Arial"/>
                <a:cs typeface="Arial"/>
              </a:rPr>
              <a:t>(0.77–1.18)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9CA51214-4E5D-20E1-7EA7-C6D6CAD57F2B}"/>
              </a:ext>
            </a:extLst>
          </p:cNvPr>
          <p:cNvSpPr txBox="1"/>
          <p:nvPr/>
        </p:nvSpPr>
        <p:spPr>
          <a:xfrm>
            <a:off x="1073813" y="3084739"/>
            <a:ext cx="2211070" cy="3136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1363345" algn="l"/>
              </a:tabLst>
            </a:pP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GI-</a:t>
            </a: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Blutungen</a:t>
            </a: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	0.72</a:t>
            </a:r>
            <a:r>
              <a:rPr sz="800" spc="215" dirty="0">
                <a:solidFill>
                  <a:srgbClr val="4C4D4F"/>
                </a:solidFill>
                <a:latin typeface="Arial"/>
                <a:cs typeface="Arial"/>
              </a:rPr>
              <a:t>  </a:t>
            </a: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(0.66–0.79)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1376045" algn="l"/>
              </a:tabLst>
            </a:pP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Gesamtmortalität</a:t>
            </a:r>
            <a:r>
              <a:rPr sz="800" dirty="0">
                <a:solidFill>
                  <a:srgbClr val="4C4D4F"/>
                </a:solidFill>
                <a:latin typeface="Arial"/>
                <a:cs typeface="Arial"/>
              </a:rPr>
              <a:t>	1.15</a:t>
            </a:r>
            <a:r>
              <a:rPr sz="800" spc="190" dirty="0">
                <a:solidFill>
                  <a:srgbClr val="4C4D4F"/>
                </a:solidFill>
                <a:latin typeface="Arial"/>
                <a:cs typeface="Arial"/>
              </a:rPr>
              <a:t>  </a:t>
            </a:r>
            <a:r>
              <a:rPr sz="800" spc="-10" dirty="0">
                <a:solidFill>
                  <a:srgbClr val="4C4D4F"/>
                </a:solidFill>
                <a:latin typeface="Arial"/>
                <a:cs typeface="Arial"/>
              </a:rPr>
              <a:t>(0.88–1.50)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3" name="object 30">
            <a:extLst>
              <a:ext uri="{FF2B5EF4-FFF2-40B4-BE49-F238E27FC236}">
                <a16:creationId xmlns:a16="http://schemas.microsoft.com/office/drawing/2014/main" id="{B378B7B0-430E-5A00-010B-FAC04FC5166A}"/>
              </a:ext>
            </a:extLst>
          </p:cNvPr>
          <p:cNvGrpSpPr/>
          <p:nvPr/>
        </p:nvGrpSpPr>
        <p:grpSpPr>
          <a:xfrm>
            <a:off x="3645134" y="3700150"/>
            <a:ext cx="641350" cy="56515"/>
            <a:chOff x="3643199" y="3971857"/>
            <a:chExt cx="641350" cy="56515"/>
          </a:xfrm>
        </p:grpSpPr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DBE2AFA7-0B0B-70D3-B86B-8F43B860AB1E}"/>
                </a:ext>
              </a:extLst>
            </p:cNvPr>
            <p:cNvSpPr/>
            <p:nvPr/>
          </p:nvSpPr>
          <p:spPr>
            <a:xfrm>
              <a:off x="3699570" y="3999823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0" y="0"/>
                  </a:moveTo>
                  <a:lnTo>
                    <a:pt x="584428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E65DDD9B-D53C-6D14-3B46-FB1F78C3BD6A}"/>
                </a:ext>
              </a:extLst>
            </p:cNvPr>
            <p:cNvSpPr/>
            <p:nvPr/>
          </p:nvSpPr>
          <p:spPr>
            <a:xfrm>
              <a:off x="3643199" y="3971857"/>
              <a:ext cx="77470" cy="56515"/>
            </a:xfrm>
            <a:custGeom>
              <a:avLst/>
              <a:gdLst/>
              <a:ahLst/>
              <a:cxnLst/>
              <a:rect l="l" t="t" r="r" b="b"/>
              <a:pathLst>
                <a:path w="77470" h="56514">
                  <a:moveTo>
                    <a:pt x="76847" y="0"/>
                  </a:moveTo>
                  <a:lnTo>
                    <a:pt x="0" y="27965"/>
                  </a:lnTo>
                  <a:lnTo>
                    <a:pt x="76847" y="55930"/>
                  </a:lnTo>
                  <a:lnTo>
                    <a:pt x="76847" y="0"/>
                  </a:lnTo>
                  <a:close/>
                </a:path>
              </a:pathLst>
            </a:custGeom>
            <a:solidFill>
              <a:srgbClr val="B1B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3">
            <a:extLst>
              <a:ext uri="{FF2B5EF4-FFF2-40B4-BE49-F238E27FC236}">
                <a16:creationId xmlns:a16="http://schemas.microsoft.com/office/drawing/2014/main" id="{850813E3-8C8C-25C8-DE4B-CE36147AA22B}"/>
              </a:ext>
            </a:extLst>
          </p:cNvPr>
          <p:cNvGrpSpPr/>
          <p:nvPr/>
        </p:nvGrpSpPr>
        <p:grpSpPr>
          <a:xfrm>
            <a:off x="4861932" y="3700150"/>
            <a:ext cx="662940" cy="56515"/>
            <a:chOff x="4859997" y="3971857"/>
            <a:chExt cx="662940" cy="56515"/>
          </a:xfrm>
        </p:grpSpPr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7BF616BD-0162-6427-E5A4-39AF8A127D14}"/>
                </a:ext>
              </a:extLst>
            </p:cNvPr>
            <p:cNvSpPr/>
            <p:nvPr/>
          </p:nvSpPr>
          <p:spPr>
            <a:xfrm>
              <a:off x="4859997" y="3999823"/>
              <a:ext cx="606425" cy="0"/>
            </a:xfrm>
            <a:custGeom>
              <a:avLst/>
              <a:gdLst/>
              <a:ahLst/>
              <a:cxnLst/>
              <a:rect l="l" t="t" r="r" b="b"/>
              <a:pathLst>
                <a:path w="606425">
                  <a:moveTo>
                    <a:pt x="606031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4687D6D5-ACEB-7239-369B-D9CB015B5E1D}"/>
                </a:ext>
              </a:extLst>
            </p:cNvPr>
            <p:cNvSpPr/>
            <p:nvPr/>
          </p:nvSpPr>
          <p:spPr>
            <a:xfrm>
              <a:off x="5445553" y="3971857"/>
              <a:ext cx="77470" cy="56515"/>
            </a:xfrm>
            <a:custGeom>
              <a:avLst/>
              <a:gdLst/>
              <a:ahLst/>
              <a:cxnLst/>
              <a:rect l="l" t="t" r="r" b="b"/>
              <a:pathLst>
                <a:path w="77470" h="56514">
                  <a:moveTo>
                    <a:pt x="0" y="0"/>
                  </a:moveTo>
                  <a:lnTo>
                    <a:pt x="0" y="55930"/>
                  </a:lnTo>
                  <a:lnTo>
                    <a:pt x="76847" y="27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F4E5B07C-E96D-4A02-57CB-E87BD72DC802}"/>
              </a:ext>
            </a:extLst>
          </p:cNvPr>
          <p:cNvSpPr txBox="1"/>
          <p:nvPr/>
        </p:nvSpPr>
        <p:spPr>
          <a:xfrm>
            <a:off x="672413" y="1834236"/>
            <a:ext cx="125095" cy="417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solidFill>
                  <a:srgbClr val="4185C6"/>
                </a:solidFill>
                <a:latin typeface="Arial"/>
                <a:cs typeface="Arial"/>
              </a:rPr>
              <a:t>vor</a:t>
            </a:r>
            <a:r>
              <a:rPr sz="700" b="1" spc="-20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PSM*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A810A185-C4E7-D8F8-64A6-1D2A3A9836E7}"/>
              </a:ext>
            </a:extLst>
          </p:cNvPr>
          <p:cNvSpPr txBox="1"/>
          <p:nvPr/>
        </p:nvSpPr>
        <p:spPr>
          <a:xfrm>
            <a:off x="672413" y="2865480"/>
            <a:ext cx="125095" cy="4527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solidFill>
                  <a:srgbClr val="4185C6"/>
                </a:solidFill>
                <a:latin typeface="Arial"/>
                <a:cs typeface="Arial"/>
              </a:rPr>
              <a:t>nach </a:t>
            </a:r>
            <a:r>
              <a:rPr sz="700" b="1" spc="-25" dirty="0">
                <a:solidFill>
                  <a:srgbClr val="231F20"/>
                </a:solidFill>
                <a:latin typeface="Arial"/>
                <a:cs typeface="Arial"/>
              </a:rPr>
              <a:t>PSM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1" name="object 38">
            <a:extLst>
              <a:ext uri="{FF2B5EF4-FFF2-40B4-BE49-F238E27FC236}">
                <a16:creationId xmlns:a16="http://schemas.microsoft.com/office/drawing/2014/main" id="{4E5FF3BA-8E53-110B-534B-FAD31ED85CEE}"/>
              </a:ext>
            </a:extLst>
          </p:cNvPr>
          <p:cNvGrpSpPr/>
          <p:nvPr/>
        </p:nvGrpSpPr>
        <p:grpSpPr>
          <a:xfrm>
            <a:off x="8490779" y="2865216"/>
            <a:ext cx="302260" cy="269240"/>
            <a:chOff x="8491384" y="3136923"/>
            <a:chExt cx="302260" cy="269240"/>
          </a:xfrm>
        </p:grpSpPr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14D574FD-F65B-D2B9-95E2-44737CED02CC}"/>
                </a:ext>
              </a:extLst>
            </p:cNvPr>
            <p:cNvSpPr/>
            <p:nvPr/>
          </p:nvSpPr>
          <p:spPr>
            <a:xfrm>
              <a:off x="8497734" y="3206287"/>
              <a:ext cx="263525" cy="193675"/>
            </a:xfrm>
            <a:custGeom>
              <a:avLst/>
              <a:gdLst/>
              <a:ahLst/>
              <a:cxnLst/>
              <a:rect l="l" t="t" r="r" b="b"/>
              <a:pathLst>
                <a:path w="263525" h="193675">
                  <a:moveTo>
                    <a:pt x="0" y="193471"/>
                  </a:moveTo>
                  <a:lnTo>
                    <a:pt x="262928" y="193471"/>
                  </a:lnTo>
                  <a:lnTo>
                    <a:pt x="262928" y="0"/>
                  </a:lnTo>
                </a:path>
              </a:pathLst>
            </a:custGeom>
            <a:ln w="12700">
              <a:solidFill>
                <a:srgbClr val="41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0A3F844F-F3A8-A2ED-DDAF-295FC11B66C1}"/>
                </a:ext>
              </a:extLst>
            </p:cNvPr>
            <p:cNvSpPr/>
            <p:nvPr/>
          </p:nvSpPr>
          <p:spPr>
            <a:xfrm>
              <a:off x="8728257" y="3136923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32410" y="0"/>
                  </a:moveTo>
                  <a:lnTo>
                    <a:pt x="0" y="89052"/>
                  </a:lnTo>
                  <a:lnTo>
                    <a:pt x="64820" y="89052"/>
                  </a:lnTo>
                  <a:lnTo>
                    <a:pt x="32410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1">
            <a:extLst>
              <a:ext uri="{FF2B5EF4-FFF2-40B4-BE49-F238E27FC236}">
                <a16:creationId xmlns:a16="http://schemas.microsoft.com/office/drawing/2014/main" id="{5B31C1A7-731A-2D5B-1111-7A1AF2395C2D}"/>
              </a:ext>
            </a:extLst>
          </p:cNvPr>
          <p:cNvSpPr txBox="1"/>
          <p:nvPr/>
        </p:nvSpPr>
        <p:spPr>
          <a:xfrm>
            <a:off x="6154513" y="1902958"/>
            <a:ext cx="192722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Vor</a:t>
            </a:r>
            <a:r>
              <a:rPr sz="800" b="1" spc="50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Propensity</a:t>
            </a:r>
            <a:r>
              <a:rPr sz="800" b="1" spc="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Score</a:t>
            </a:r>
            <a:r>
              <a:rPr sz="800" b="1" spc="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Matching</a:t>
            </a:r>
            <a:r>
              <a:rPr sz="800" b="1" spc="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C4D4F"/>
                </a:solidFill>
                <a:latin typeface="Arial"/>
                <a:cs typeface="Arial"/>
              </a:rPr>
              <a:t>(PSM)* </a:t>
            </a: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Fazit:</a:t>
            </a:r>
            <a:r>
              <a:rPr sz="800" b="1" spc="40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Vorteil</a:t>
            </a:r>
            <a:r>
              <a:rPr sz="800" b="1" spc="45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für</a:t>
            </a:r>
            <a:r>
              <a:rPr sz="800" b="1" spc="45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85C6"/>
                </a:solidFill>
                <a:latin typeface="Arial"/>
                <a:cs typeface="Arial"/>
              </a:rPr>
              <a:t>Rivaroxaban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02F6B1BE-19B1-CEC9-5C1E-E981285C37AB}"/>
              </a:ext>
            </a:extLst>
          </p:cNvPr>
          <p:cNvSpPr txBox="1"/>
          <p:nvPr/>
        </p:nvSpPr>
        <p:spPr>
          <a:xfrm>
            <a:off x="6154513" y="2950861"/>
            <a:ext cx="197231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Nach</a:t>
            </a:r>
            <a:r>
              <a:rPr sz="800" b="1" spc="55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Propensity</a:t>
            </a:r>
            <a:r>
              <a:rPr sz="800" b="1" spc="6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Score</a:t>
            </a:r>
            <a:r>
              <a:rPr sz="800" b="1" spc="6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C4D4F"/>
                </a:solidFill>
                <a:latin typeface="Arial"/>
                <a:cs typeface="Arial"/>
              </a:rPr>
              <a:t>Matching</a:t>
            </a:r>
            <a:r>
              <a:rPr sz="800" b="1" spc="6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4C4D4F"/>
                </a:solidFill>
                <a:latin typeface="Arial"/>
                <a:cs typeface="Arial"/>
              </a:rPr>
              <a:t>(PSM) </a:t>
            </a: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Fazit:</a:t>
            </a:r>
            <a:r>
              <a:rPr sz="800" b="1" spc="40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Vorteil</a:t>
            </a:r>
            <a:r>
              <a:rPr sz="800" b="1" spc="45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185C6"/>
                </a:solidFill>
                <a:latin typeface="Arial"/>
                <a:cs typeface="Arial"/>
              </a:rPr>
              <a:t>für</a:t>
            </a:r>
            <a:r>
              <a:rPr sz="800" b="1" spc="45" dirty="0">
                <a:solidFill>
                  <a:srgbClr val="4185C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185C6"/>
                </a:solidFill>
                <a:latin typeface="Arial"/>
                <a:cs typeface="Arial"/>
              </a:rPr>
              <a:t>Apixaban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46" name="object 43">
            <a:extLst>
              <a:ext uri="{FF2B5EF4-FFF2-40B4-BE49-F238E27FC236}">
                <a16:creationId xmlns:a16="http://schemas.microsoft.com/office/drawing/2014/main" id="{8339307E-2F9A-F3F1-3F26-3D03168D059F}"/>
              </a:ext>
            </a:extLst>
          </p:cNvPr>
          <p:cNvGrpSpPr/>
          <p:nvPr/>
        </p:nvGrpSpPr>
        <p:grpSpPr>
          <a:xfrm>
            <a:off x="367439" y="2337307"/>
            <a:ext cx="8336280" cy="432434"/>
            <a:chOff x="368044" y="2609014"/>
            <a:chExt cx="8336280" cy="432434"/>
          </a:xfrm>
        </p:grpSpPr>
        <p:pic>
          <p:nvPicPr>
            <p:cNvPr id="47" name="object 44">
              <a:extLst>
                <a:ext uri="{FF2B5EF4-FFF2-40B4-BE49-F238E27FC236}">
                  <a16:creationId xmlns:a16="http://schemas.microsoft.com/office/drawing/2014/main" id="{821A0010-A00A-DC79-F8E2-979A908B84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61" y="2767330"/>
              <a:ext cx="7941881" cy="115366"/>
            </a:xfrm>
            <a:prstGeom prst="rect">
              <a:avLst/>
            </a:prstGeom>
          </p:spPr>
        </p:pic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C912A1D3-83E4-8CFB-3DF6-8A833740C503}"/>
                </a:ext>
              </a:extLst>
            </p:cNvPr>
            <p:cNvSpPr/>
            <p:nvPr/>
          </p:nvSpPr>
          <p:spPr>
            <a:xfrm>
              <a:off x="372959" y="2613929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211086" y="0"/>
                  </a:moveTo>
                  <a:lnTo>
                    <a:pt x="162684" y="5574"/>
                  </a:lnTo>
                  <a:lnTo>
                    <a:pt x="118253" y="21454"/>
                  </a:lnTo>
                  <a:lnTo>
                    <a:pt x="79060" y="46371"/>
                  </a:lnTo>
                  <a:lnTo>
                    <a:pt x="46371" y="79060"/>
                  </a:lnTo>
                  <a:lnTo>
                    <a:pt x="21454" y="118253"/>
                  </a:lnTo>
                  <a:lnTo>
                    <a:pt x="5574" y="162684"/>
                  </a:lnTo>
                  <a:lnTo>
                    <a:pt x="0" y="211086"/>
                  </a:lnTo>
                  <a:lnTo>
                    <a:pt x="5574" y="259488"/>
                  </a:lnTo>
                  <a:lnTo>
                    <a:pt x="21454" y="303919"/>
                  </a:lnTo>
                  <a:lnTo>
                    <a:pt x="46371" y="343113"/>
                  </a:lnTo>
                  <a:lnTo>
                    <a:pt x="79060" y="375801"/>
                  </a:lnTo>
                  <a:lnTo>
                    <a:pt x="118253" y="400719"/>
                  </a:lnTo>
                  <a:lnTo>
                    <a:pt x="162684" y="416598"/>
                  </a:lnTo>
                  <a:lnTo>
                    <a:pt x="211086" y="422173"/>
                  </a:lnTo>
                  <a:lnTo>
                    <a:pt x="259488" y="416598"/>
                  </a:lnTo>
                  <a:lnTo>
                    <a:pt x="303919" y="400719"/>
                  </a:lnTo>
                  <a:lnTo>
                    <a:pt x="343113" y="375801"/>
                  </a:lnTo>
                  <a:lnTo>
                    <a:pt x="375801" y="343113"/>
                  </a:lnTo>
                  <a:lnTo>
                    <a:pt x="400719" y="303919"/>
                  </a:lnTo>
                  <a:lnTo>
                    <a:pt x="416598" y="259488"/>
                  </a:lnTo>
                  <a:lnTo>
                    <a:pt x="422173" y="211086"/>
                  </a:lnTo>
                  <a:lnTo>
                    <a:pt x="416598" y="162684"/>
                  </a:lnTo>
                  <a:lnTo>
                    <a:pt x="400719" y="118253"/>
                  </a:lnTo>
                  <a:lnTo>
                    <a:pt x="375801" y="79060"/>
                  </a:lnTo>
                  <a:lnTo>
                    <a:pt x="343113" y="46371"/>
                  </a:lnTo>
                  <a:lnTo>
                    <a:pt x="303919" y="21454"/>
                  </a:lnTo>
                  <a:lnTo>
                    <a:pt x="259488" y="5574"/>
                  </a:lnTo>
                  <a:lnTo>
                    <a:pt x="211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6">
              <a:extLst>
                <a:ext uri="{FF2B5EF4-FFF2-40B4-BE49-F238E27FC236}">
                  <a16:creationId xmlns:a16="http://schemas.microsoft.com/office/drawing/2014/main" id="{4BE7C4C9-0A83-4ACC-884C-B1FD8618A329}"/>
                </a:ext>
              </a:extLst>
            </p:cNvPr>
            <p:cNvSpPr/>
            <p:nvPr/>
          </p:nvSpPr>
          <p:spPr>
            <a:xfrm>
              <a:off x="372959" y="2613929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211086" y="422173"/>
                  </a:moveTo>
                  <a:lnTo>
                    <a:pt x="259488" y="416598"/>
                  </a:lnTo>
                  <a:lnTo>
                    <a:pt x="303919" y="400719"/>
                  </a:lnTo>
                  <a:lnTo>
                    <a:pt x="343113" y="375801"/>
                  </a:lnTo>
                  <a:lnTo>
                    <a:pt x="375801" y="343113"/>
                  </a:lnTo>
                  <a:lnTo>
                    <a:pt x="400719" y="303919"/>
                  </a:lnTo>
                  <a:lnTo>
                    <a:pt x="416598" y="259488"/>
                  </a:lnTo>
                  <a:lnTo>
                    <a:pt x="422173" y="211086"/>
                  </a:lnTo>
                  <a:lnTo>
                    <a:pt x="416598" y="162684"/>
                  </a:lnTo>
                  <a:lnTo>
                    <a:pt x="400719" y="118253"/>
                  </a:lnTo>
                  <a:lnTo>
                    <a:pt x="375801" y="79060"/>
                  </a:lnTo>
                  <a:lnTo>
                    <a:pt x="343113" y="46371"/>
                  </a:lnTo>
                  <a:lnTo>
                    <a:pt x="303919" y="21454"/>
                  </a:lnTo>
                  <a:lnTo>
                    <a:pt x="259488" y="5574"/>
                  </a:lnTo>
                  <a:lnTo>
                    <a:pt x="211086" y="0"/>
                  </a:lnTo>
                  <a:lnTo>
                    <a:pt x="162684" y="5574"/>
                  </a:lnTo>
                  <a:lnTo>
                    <a:pt x="118253" y="21454"/>
                  </a:lnTo>
                  <a:lnTo>
                    <a:pt x="79060" y="46371"/>
                  </a:lnTo>
                  <a:lnTo>
                    <a:pt x="46371" y="79060"/>
                  </a:lnTo>
                  <a:lnTo>
                    <a:pt x="21454" y="118253"/>
                  </a:lnTo>
                  <a:lnTo>
                    <a:pt x="5574" y="162684"/>
                  </a:lnTo>
                  <a:lnTo>
                    <a:pt x="0" y="211086"/>
                  </a:lnTo>
                  <a:lnTo>
                    <a:pt x="5574" y="259488"/>
                  </a:lnTo>
                  <a:lnTo>
                    <a:pt x="21454" y="303919"/>
                  </a:lnTo>
                  <a:lnTo>
                    <a:pt x="46371" y="343113"/>
                  </a:lnTo>
                  <a:lnTo>
                    <a:pt x="79060" y="375801"/>
                  </a:lnTo>
                  <a:lnTo>
                    <a:pt x="118253" y="400719"/>
                  </a:lnTo>
                  <a:lnTo>
                    <a:pt x="162684" y="416598"/>
                  </a:lnTo>
                  <a:lnTo>
                    <a:pt x="211086" y="422173"/>
                  </a:lnTo>
                  <a:close/>
                </a:path>
              </a:pathLst>
            </a:custGeom>
            <a:ln w="9829">
              <a:solidFill>
                <a:srgbClr val="41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47">
              <a:extLst>
                <a:ext uri="{FF2B5EF4-FFF2-40B4-BE49-F238E27FC236}">
                  <a16:creationId xmlns:a16="http://schemas.microsoft.com/office/drawing/2014/main" id="{D43545D5-FEA2-32DA-77B3-AE371997FC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667" y="2710045"/>
              <a:ext cx="236448" cy="224624"/>
            </a:xfrm>
            <a:prstGeom prst="rect">
              <a:avLst/>
            </a:prstGeom>
          </p:spPr>
        </p:pic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6F2E7783-45CC-A4FE-6097-4507D1C40310}"/>
                </a:ext>
              </a:extLst>
            </p:cNvPr>
            <p:cNvSpPr/>
            <p:nvPr/>
          </p:nvSpPr>
          <p:spPr>
            <a:xfrm>
              <a:off x="432199" y="2686783"/>
              <a:ext cx="109220" cy="257175"/>
            </a:xfrm>
            <a:custGeom>
              <a:avLst/>
              <a:gdLst/>
              <a:ahLst/>
              <a:cxnLst/>
              <a:rect l="l" t="t" r="r" b="b"/>
              <a:pathLst>
                <a:path w="109220" h="257175">
                  <a:moveTo>
                    <a:pt x="73777" y="257022"/>
                  </a:moveTo>
                  <a:lnTo>
                    <a:pt x="36035" y="227416"/>
                  </a:lnTo>
                  <a:lnTo>
                    <a:pt x="10778" y="188482"/>
                  </a:lnTo>
                  <a:lnTo>
                    <a:pt x="0" y="143635"/>
                  </a:lnTo>
                  <a:lnTo>
                    <a:pt x="5692" y="96291"/>
                  </a:lnTo>
                  <a:lnTo>
                    <a:pt x="21326" y="62611"/>
                  </a:lnTo>
                  <a:lnTo>
                    <a:pt x="44779" y="34772"/>
                  </a:lnTo>
                  <a:lnTo>
                    <a:pt x="74429" y="13620"/>
                  </a:lnTo>
                  <a:lnTo>
                    <a:pt x="108651" y="0"/>
                  </a:lnTo>
                </a:path>
              </a:pathLst>
            </a:custGeom>
            <a:ln w="19812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4BE5648B-5576-F386-9087-AAB2448A42C5}"/>
                </a:ext>
              </a:extLst>
            </p:cNvPr>
            <p:cNvSpPr/>
            <p:nvPr/>
          </p:nvSpPr>
          <p:spPr>
            <a:xfrm>
              <a:off x="519676" y="2663021"/>
              <a:ext cx="69850" cy="50165"/>
            </a:xfrm>
            <a:custGeom>
              <a:avLst/>
              <a:gdLst/>
              <a:ahLst/>
              <a:cxnLst/>
              <a:rect l="l" t="t" r="r" b="b"/>
              <a:pathLst>
                <a:path w="69850" h="50164">
                  <a:moveTo>
                    <a:pt x="0" y="0"/>
                  </a:moveTo>
                  <a:lnTo>
                    <a:pt x="19392" y="22936"/>
                  </a:lnTo>
                  <a:lnTo>
                    <a:pt x="7594" y="49999"/>
                  </a:lnTo>
                  <a:lnTo>
                    <a:pt x="69507" y="16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0">
              <a:extLst>
                <a:ext uri="{FF2B5EF4-FFF2-40B4-BE49-F238E27FC236}">
                  <a16:creationId xmlns:a16="http://schemas.microsoft.com/office/drawing/2014/main" id="{B918BF19-62EC-A42C-E842-CE6440C92371}"/>
                </a:ext>
              </a:extLst>
            </p:cNvPr>
            <p:cNvSpPr/>
            <p:nvPr/>
          </p:nvSpPr>
          <p:spPr>
            <a:xfrm>
              <a:off x="612063" y="2697068"/>
              <a:ext cx="123825" cy="264160"/>
            </a:xfrm>
            <a:custGeom>
              <a:avLst/>
              <a:gdLst/>
              <a:ahLst/>
              <a:cxnLst/>
              <a:rect l="l" t="t" r="r" b="b"/>
              <a:pathLst>
                <a:path w="123825" h="264160">
                  <a:moveTo>
                    <a:pt x="42341" y="0"/>
                  </a:moveTo>
                  <a:lnTo>
                    <a:pt x="83543" y="29123"/>
                  </a:lnTo>
                  <a:lnTo>
                    <a:pt x="111415" y="68845"/>
                  </a:lnTo>
                  <a:lnTo>
                    <a:pt x="123693" y="115298"/>
                  </a:lnTo>
                  <a:lnTo>
                    <a:pt x="118110" y="164617"/>
                  </a:lnTo>
                  <a:lnTo>
                    <a:pt x="100382" y="201410"/>
                  </a:lnTo>
                  <a:lnTo>
                    <a:pt x="73337" y="231011"/>
                  </a:lnTo>
                  <a:lnTo>
                    <a:pt x="39151" y="252294"/>
                  </a:lnTo>
                  <a:lnTo>
                    <a:pt x="0" y="264134"/>
                  </a:lnTo>
                </a:path>
              </a:pathLst>
            </a:custGeom>
            <a:ln w="19811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1">
              <a:extLst>
                <a:ext uri="{FF2B5EF4-FFF2-40B4-BE49-F238E27FC236}">
                  <a16:creationId xmlns:a16="http://schemas.microsoft.com/office/drawing/2014/main" id="{FA0DDBA6-7D2E-97FF-DD68-C780DF13C6B7}"/>
                </a:ext>
              </a:extLst>
            </p:cNvPr>
            <p:cNvSpPr/>
            <p:nvPr/>
          </p:nvSpPr>
          <p:spPr>
            <a:xfrm>
              <a:off x="563380" y="2936546"/>
              <a:ext cx="67945" cy="50800"/>
            </a:xfrm>
            <a:custGeom>
              <a:avLst/>
              <a:gdLst/>
              <a:ahLst/>
              <a:cxnLst/>
              <a:rect l="l" t="t" r="r" b="b"/>
              <a:pathLst>
                <a:path w="67945" h="50800">
                  <a:moveTo>
                    <a:pt x="65265" y="0"/>
                  </a:moveTo>
                  <a:lnTo>
                    <a:pt x="0" y="27622"/>
                  </a:lnTo>
                  <a:lnTo>
                    <a:pt x="67360" y="50469"/>
                  </a:lnTo>
                  <a:lnTo>
                    <a:pt x="50571" y="25806"/>
                  </a:lnTo>
                  <a:lnTo>
                    <a:pt x="65265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2">
            <a:extLst>
              <a:ext uri="{FF2B5EF4-FFF2-40B4-BE49-F238E27FC236}">
                <a16:creationId xmlns:a16="http://schemas.microsoft.com/office/drawing/2014/main" id="{5A4C9B02-193A-C7F2-B7F1-DF24D9EBE670}"/>
              </a:ext>
            </a:extLst>
          </p:cNvPr>
          <p:cNvGrpSpPr/>
          <p:nvPr/>
        </p:nvGrpSpPr>
        <p:grpSpPr>
          <a:xfrm>
            <a:off x="5012850" y="1872116"/>
            <a:ext cx="191135" cy="109220"/>
            <a:chOff x="4946399" y="2143823"/>
            <a:chExt cx="191135" cy="109220"/>
          </a:xfrm>
        </p:grpSpPr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BF5796BC-80EB-5490-18B6-AB1EB940B25B}"/>
                </a:ext>
              </a:extLst>
            </p:cNvPr>
            <p:cNvSpPr/>
            <p:nvPr/>
          </p:nvSpPr>
          <p:spPr>
            <a:xfrm>
              <a:off x="4948304" y="2198058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69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4">
              <a:extLst>
                <a:ext uri="{FF2B5EF4-FFF2-40B4-BE49-F238E27FC236}">
                  <a16:creationId xmlns:a16="http://schemas.microsoft.com/office/drawing/2014/main" id="{36713096-C8B7-CF76-48F8-168206E55896}"/>
                </a:ext>
              </a:extLst>
            </p:cNvPr>
            <p:cNvSpPr/>
            <p:nvPr/>
          </p:nvSpPr>
          <p:spPr>
            <a:xfrm>
              <a:off x="4948304" y="2189486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5">
              <a:extLst>
                <a:ext uri="{FF2B5EF4-FFF2-40B4-BE49-F238E27FC236}">
                  <a16:creationId xmlns:a16="http://schemas.microsoft.com/office/drawing/2014/main" id="{5DD78CDF-6E7F-58AC-30B3-28EA3F83CCC6}"/>
                </a:ext>
              </a:extLst>
            </p:cNvPr>
            <p:cNvSpPr/>
            <p:nvPr/>
          </p:nvSpPr>
          <p:spPr>
            <a:xfrm>
              <a:off x="5135294" y="2189486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6">
              <a:extLst>
                <a:ext uri="{FF2B5EF4-FFF2-40B4-BE49-F238E27FC236}">
                  <a16:creationId xmlns:a16="http://schemas.microsoft.com/office/drawing/2014/main" id="{5173E4A2-D49A-0865-8530-0DE89E790FAB}"/>
                </a:ext>
              </a:extLst>
            </p:cNvPr>
            <p:cNvSpPr/>
            <p:nvPr/>
          </p:nvSpPr>
          <p:spPr>
            <a:xfrm>
              <a:off x="4982405" y="2143823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7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57">
            <a:extLst>
              <a:ext uri="{FF2B5EF4-FFF2-40B4-BE49-F238E27FC236}">
                <a16:creationId xmlns:a16="http://schemas.microsoft.com/office/drawing/2014/main" id="{43A7D5B5-D36A-6EFA-1AF4-1D0D970A51FE}"/>
              </a:ext>
            </a:extLst>
          </p:cNvPr>
          <p:cNvGrpSpPr/>
          <p:nvPr/>
        </p:nvGrpSpPr>
        <p:grpSpPr>
          <a:xfrm>
            <a:off x="4703540" y="2025938"/>
            <a:ext cx="553549" cy="109220"/>
            <a:chOff x="4618800" y="2297644"/>
            <a:chExt cx="605155" cy="109220"/>
          </a:xfrm>
        </p:grpSpPr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DE6040EA-AC0E-97B1-C5E9-D686F68BE08C}"/>
                </a:ext>
              </a:extLst>
            </p:cNvPr>
            <p:cNvSpPr/>
            <p:nvPr/>
          </p:nvSpPr>
          <p:spPr>
            <a:xfrm>
              <a:off x="4620705" y="2350373"/>
              <a:ext cx="601345" cy="0"/>
            </a:xfrm>
            <a:custGeom>
              <a:avLst/>
              <a:gdLst/>
              <a:ahLst/>
              <a:cxnLst/>
              <a:rect l="l" t="t" r="r" b="b"/>
              <a:pathLst>
                <a:path w="601345">
                  <a:moveTo>
                    <a:pt x="0" y="0"/>
                  </a:moveTo>
                  <a:lnTo>
                    <a:pt x="600989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32E97EF2-D86B-9CDC-F60F-E6F6DA416340}"/>
                </a:ext>
              </a:extLst>
            </p:cNvPr>
            <p:cNvSpPr/>
            <p:nvPr/>
          </p:nvSpPr>
          <p:spPr>
            <a:xfrm>
              <a:off x="4620705" y="234180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0">
              <a:extLst>
                <a:ext uri="{FF2B5EF4-FFF2-40B4-BE49-F238E27FC236}">
                  <a16:creationId xmlns:a16="http://schemas.microsoft.com/office/drawing/2014/main" id="{14144FC6-3D28-6C94-825F-82F8E51DD514}"/>
                </a:ext>
              </a:extLst>
            </p:cNvPr>
            <p:cNvSpPr/>
            <p:nvPr/>
          </p:nvSpPr>
          <p:spPr>
            <a:xfrm>
              <a:off x="5221695" y="234180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1">
              <a:extLst>
                <a:ext uri="{FF2B5EF4-FFF2-40B4-BE49-F238E27FC236}">
                  <a16:creationId xmlns:a16="http://schemas.microsoft.com/office/drawing/2014/main" id="{7E4808EE-0ABE-D8BF-9143-427566A1DA96}"/>
                </a:ext>
              </a:extLst>
            </p:cNvPr>
            <p:cNvSpPr/>
            <p:nvPr/>
          </p:nvSpPr>
          <p:spPr>
            <a:xfrm>
              <a:off x="4878005" y="2297644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6EA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2">
            <a:extLst>
              <a:ext uri="{FF2B5EF4-FFF2-40B4-BE49-F238E27FC236}">
                <a16:creationId xmlns:a16="http://schemas.microsoft.com/office/drawing/2014/main" id="{9DED5A89-4A44-29D9-1250-E4D61A0F0897}"/>
              </a:ext>
            </a:extLst>
          </p:cNvPr>
          <p:cNvGrpSpPr/>
          <p:nvPr/>
        </p:nvGrpSpPr>
        <p:grpSpPr>
          <a:xfrm>
            <a:off x="4468679" y="2180678"/>
            <a:ext cx="168275" cy="109220"/>
            <a:chOff x="4354984" y="2452385"/>
            <a:chExt cx="168275" cy="109220"/>
          </a:xfrm>
        </p:grpSpPr>
        <p:sp>
          <p:nvSpPr>
            <p:cNvPr id="66" name="object 63">
              <a:extLst>
                <a:ext uri="{FF2B5EF4-FFF2-40B4-BE49-F238E27FC236}">
                  <a16:creationId xmlns:a16="http://schemas.microsoft.com/office/drawing/2014/main" id="{B2507BBF-B34A-BF3F-36E7-E2D545802A32}"/>
                </a:ext>
              </a:extLst>
            </p:cNvPr>
            <p:cNvSpPr/>
            <p:nvPr/>
          </p:nvSpPr>
          <p:spPr>
            <a:xfrm>
              <a:off x="4356889" y="2506736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211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F0EBC262-2FE0-6377-DB64-2671F9D69722}"/>
                </a:ext>
              </a:extLst>
            </p:cNvPr>
            <p:cNvSpPr/>
            <p:nvPr/>
          </p:nvSpPr>
          <p:spPr>
            <a:xfrm>
              <a:off x="4356889" y="249816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5">
              <a:extLst>
                <a:ext uri="{FF2B5EF4-FFF2-40B4-BE49-F238E27FC236}">
                  <a16:creationId xmlns:a16="http://schemas.microsoft.com/office/drawing/2014/main" id="{19767969-88CE-271A-59B2-77C51F76A5FB}"/>
                </a:ext>
              </a:extLst>
            </p:cNvPr>
            <p:cNvSpPr/>
            <p:nvPr/>
          </p:nvSpPr>
          <p:spPr>
            <a:xfrm>
              <a:off x="4521103" y="249816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6">
              <a:extLst>
                <a:ext uri="{FF2B5EF4-FFF2-40B4-BE49-F238E27FC236}">
                  <a16:creationId xmlns:a16="http://schemas.microsoft.com/office/drawing/2014/main" id="{C40D5697-250B-17E8-DF29-FB52AE8F0DB0}"/>
                </a:ext>
              </a:extLst>
            </p:cNvPr>
            <p:cNvSpPr/>
            <p:nvPr/>
          </p:nvSpPr>
          <p:spPr>
            <a:xfrm>
              <a:off x="4374516" y="2452385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7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67">
            <a:extLst>
              <a:ext uri="{FF2B5EF4-FFF2-40B4-BE49-F238E27FC236}">
                <a16:creationId xmlns:a16="http://schemas.microsoft.com/office/drawing/2014/main" id="{F1B72B7E-3F2B-DC2A-4368-D44E622EC254}"/>
              </a:ext>
            </a:extLst>
          </p:cNvPr>
          <p:cNvGrpSpPr/>
          <p:nvPr/>
        </p:nvGrpSpPr>
        <p:grpSpPr>
          <a:xfrm>
            <a:off x="5014756" y="2297580"/>
            <a:ext cx="396940" cy="123308"/>
            <a:chOff x="5063505" y="2569287"/>
            <a:chExt cx="323850" cy="109220"/>
          </a:xfrm>
        </p:grpSpPr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F38634D7-A17E-C42E-A58B-14A4558C25FB}"/>
                </a:ext>
              </a:extLst>
            </p:cNvPr>
            <p:cNvSpPr/>
            <p:nvPr/>
          </p:nvSpPr>
          <p:spPr>
            <a:xfrm>
              <a:off x="5063505" y="2623697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786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DEF9E669-725F-B0FF-180C-9B0C7E4A59DA}"/>
                </a:ext>
              </a:extLst>
            </p:cNvPr>
            <p:cNvSpPr/>
            <p:nvPr/>
          </p:nvSpPr>
          <p:spPr>
            <a:xfrm>
              <a:off x="5063505" y="261512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21B5AFEA-2863-A73E-0F84-A58756664EEA}"/>
                </a:ext>
              </a:extLst>
            </p:cNvPr>
            <p:cNvSpPr/>
            <p:nvPr/>
          </p:nvSpPr>
          <p:spPr>
            <a:xfrm>
              <a:off x="5387295" y="261512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1">
              <a:extLst>
                <a:ext uri="{FF2B5EF4-FFF2-40B4-BE49-F238E27FC236}">
                  <a16:creationId xmlns:a16="http://schemas.microsoft.com/office/drawing/2014/main" id="{52C001C7-C83A-24F7-62B8-695FD162E3C8}"/>
                </a:ext>
              </a:extLst>
            </p:cNvPr>
            <p:cNvSpPr/>
            <p:nvPr/>
          </p:nvSpPr>
          <p:spPr>
            <a:xfrm>
              <a:off x="5194305" y="2569287"/>
              <a:ext cx="94858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7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6">
            <a:extLst>
              <a:ext uri="{FF2B5EF4-FFF2-40B4-BE49-F238E27FC236}">
                <a16:creationId xmlns:a16="http://schemas.microsoft.com/office/drawing/2014/main" id="{438EE7A3-D6CE-FBB1-2891-476DDC9CBA63}"/>
              </a:ext>
            </a:extLst>
          </p:cNvPr>
          <p:cNvSpPr/>
          <p:nvPr/>
        </p:nvSpPr>
        <p:spPr>
          <a:xfrm flipV="1">
            <a:off x="4049605" y="2988814"/>
            <a:ext cx="784062" cy="45719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4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71DB547D-BBC6-A100-41F3-EAC96B7CE75D}"/>
              </a:ext>
            </a:extLst>
          </p:cNvPr>
          <p:cNvSpPr/>
          <p:nvPr/>
        </p:nvSpPr>
        <p:spPr>
          <a:xfrm>
            <a:off x="4049605" y="3025962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F53EFECC-5BEE-1769-AE78-AEA817E4DBAC}"/>
              </a:ext>
            </a:extLst>
          </p:cNvPr>
          <p:cNvSpPr/>
          <p:nvPr/>
        </p:nvSpPr>
        <p:spPr>
          <a:xfrm>
            <a:off x="4835235" y="3025962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23F86B06-204C-8A0A-A4A6-7A15C0D2101A}"/>
              </a:ext>
            </a:extLst>
          </p:cNvPr>
          <p:cNvSpPr/>
          <p:nvPr/>
        </p:nvSpPr>
        <p:spPr>
          <a:xfrm flipV="1">
            <a:off x="3790644" y="3139929"/>
            <a:ext cx="331097" cy="45719"/>
          </a:xfrm>
          <a:custGeom>
            <a:avLst/>
            <a:gdLst/>
            <a:ahLst/>
            <a:cxnLst/>
            <a:rect l="l" t="t" r="r" b="b"/>
            <a:pathLst>
              <a:path w="435610">
                <a:moveTo>
                  <a:pt x="0" y="0"/>
                </a:moveTo>
                <a:lnTo>
                  <a:pt x="4353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474C5287-D1D5-3207-2F98-B9E313D4BFAE}"/>
              </a:ext>
            </a:extLst>
          </p:cNvPr>
          <p:cNvSpPr/>
          <p:nvPr/>
        </p:nvSpPr>
        <p:spPr>
          <a:xfrm>
            <a:off x="3789265" y="317517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B7222F1A-8871-238A-3D73-021480384B32}"/>
              </a:ext>
            </a:extLst>
          </p:cNvPr>
          <p:cNvSpPr/>
          <p:nvPr/>
        </p:nvSpPr>
        <p:spPr>
          <a:xfrm>
            <a:off x="4119880" y="317517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>
            <a:extLst>
              <a:ext uri="{FF2B5EF4-FFF2-40B4-BE49-F238E27FC236}">
                <a16:creationId xmlns:a16="http://schemas.microsoft.com/office/drawing/2014/main" id="{3E9BDBFF-7DAE-34CD-3081-8C330CCCE0D7}"/>
              </a:ext>
            </a:extLst>
          </p:cNvPr>
          <p:cNvSpPr/>
          <p:nvPr/>
        </p:nvSpPr>
        <p:spPr>
          <a:xfrm>
            <a:off x="4343403" y="3319343"/>
            <a:ext cx="991644" cy="45719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58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3">
            <a:extLst>
              <a:ext uri="{FF2B5EF4-FFF2-40B4-BE49-F238E27FC236}">
                <a16:creationId xmlns:a16="http://schemas.microsoft.com/office/drawing/2014/main" id="{55933224-994B-132D-9E78-B36293C7D57D}"/>
              </a:ext>
            </a:extLst>
          </p:cNvPr>
          <p:cNvSpPr/>
          <p:nvPr/>
        </p:nvSpPr>
        <p:spPr>
          <a:xfrm>
            <a:off x="4345075" y="331077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4">
            <a:extLst>
              <a:ext uri="{FF2B5EF4-FFF2-40B4-BE49-F238E27FC236}">
                <a16:creationId xmlns:a16="http://schemas.microsoft.com/office/drawing/2014/main" id="{9AC97493-A754-8329-7A1D-7666DD933700}"/>
              </a:ext>
            </a:extLst>
          </p:cNvPr>
          <p:cNvSpPr/>
          <p:nvPr/>
        </p:nvSpPr>
        <p:spPr>
          <a:xfrm>
            <a:off x="5339005" y="331077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5">
            <a:extLst>
              <a:ext uri="{FF2B5EF4-FFF2-40B4-BE49-F238E27FC236}">
                <a16:creationId xmlns:a16="http://schemas.microsoft.com/office/drawing/2014/main" id="{9DBCA6E1-2E8B-0F3D-6CA9-4EEA0C5038EC}"/>
              </a:ext>
            </a:extLst>
          </p:cNvPr>
          <p:cNvSpPr/>
          <p:nvPr/>
        </p:nvSpPr>
        <p:spPr>
          <a:xfrm>
            <a:off x="5853571" y="2894738"/>
            <a:ext cx="179705" cy="384810"/>
          </a:xfrm>
          <a:custGeom>
            <a:avLst/>
            <a:gdLst/>
            <a:ahLst/>
            <a:cxnLst/>
            <a:rect l="l" t="t" r="r" b="b"/>
            <a:pathLst>
              <a:path w="179704" h="384810">
                <a:moveTo>
                  <a:pt x="0" y="0"/>
                </a:moveTo>
                <a:lnTo>
                  <a:pt x="0" y="384555"/>
                </a:lnTo>
                <a:lnTo>
                  <a:pt x="179222" y="192277"/>
                </a:lnTo>
                <a:lnTo>
                  <a:pt x="0" y="0"/>
                </a:lnTo>
                <a:close/>
              </a:path>
            </a:pathLst>
          </a:custGeom>
          <a:solidFill>
            <a:srgbClr val="41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7">
            <a:extLst>
              <a:ext uri="{FF2B5EF4-FFF2-40B4-BE49-F238E27FC236}">
                <a16:creationId xmlns:a16="http://schemas.microsoft.com/office/drawing/2014/main" id="{255679BB-C536-35B2-D75A-6B7599CCD0D5}"/>
              </a:ext>
            </a:extLst>
          </p:cNvPr>
          <p:cNvSpPr txBox="1"/>
          <p:nvPr/>
        </p:nvSpPr>
        <p:spPr>
          <a:xfrm>
            <a:off x="8624364" y="2278705"/>
            <a:ext cx="258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91" name="object 88">
            <a:extLst>
              <a:ext uri="{FF2B5EF4-FFF2-40B4-BE49-F238E27FC236}">
                <a16:creationId xmlns:a16="http://schemas.microsoft.com/office/drawing/2014/main" id="{3E636071-57AD-BB11-8949-6073428A0C0B}"/>
              </a:ext>
            </a:extLst>
          </p:cNvPr>
          <p:cNvGrpSpPr/>
          <p:nvPr/>
        </p:nvGrpSpPr>
        <p:grpSpPr>
          <a:xfrm>
            <a:off x="8490779" y="2009868"/>
            <a:ext cx="302260" cy="269240"/>
            <a:chOff x="8491384" y="2281575"/>
            <a:chExt cx="302260" cy="269240"/>
          </a:xfrm>
        </p:grpSpPr>
        <p:sp>
          <p:nvSpPr>
            <p:cNvPr id="92" name="object 89">
              <a:extLst>
                <a:ext uri="{FF2B5EF4-FFF2-40B4-BE49-F238E27FC236}">
                  <a16:creationId xmlns:a16="http://schemas.microsoft.com/office/drawing/2014/main" id="{418F1F8B-04FB-2898-C40F-6DAAE72E93A7}"/>
                </a:ext>
              </a:extLst>
            </p:cNvPr>
            <p:cNvSpPr/>
            <p:nvPr/>
          </p:nvSpPr>
          <p:spPr>
            <a:xfrm>
              <a:off x="8497734" y="2287925"/>
              <a:ext cx="263525" cy="193675"/>
            </a:xfrm>
            <a:custGeom>
              <a:avLst/>
              <a:gdLst/>
              <a:ahLst/>
              <a:cxnLst/>
              <a:rect l="l" t="t" r="r" b="b"/>
              <a:pathLst>
                <a:path w="263525" h="193675">
                  <a:moveTo>
                    <a:pt x="0" y="0"/>
                  </a:moveTo>
                  <a:lnTo>
                    <a:pt x="262928" y="0"/>
                  </a:lnTo>
                  <a:lnTo>
                    <a:pt x="262928" y="193471"/>
                  </a:lnTo>
                </a:path>
              </a:pathLst>
            </a:custGeom>
            <a:ln w="12700">
              <a:solidFill>
                <a:srgbClr val="41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0">
              <a:extLst>
                <a:ext uri="{FF2B5EF4-FFF2-40B4-BE49-F238E27FC236}">
                  <a16:creationId xmlns:a16="http://schemas.microsoft.com/office/drawing/2014/main" id="{331548F2-8959-752B-2002-B9632C71D3B3}"/>
                </a:ext>
              </a:extLst>
            </p:cNvPr>
            <p:cNvSpPr/>
            <p:nvPr/>
          </p:nvSpPr>
          <p:spPr>
            <a:xfrm>
              <a:off x="8728257" y="2461709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64820" y="0"/>
                  </a:moveTo>
                  <a:lnTo>
                    <a:pt x="0" y="0"/>
                  </a:lnTo>
                  <a:lnTo>
                    <a:pt x="32410" y="89052"/>
                  </a:lnTo>
                  <a:lnTo>
                    <a:pt x="64820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1">
            <a:extLst>
              <a:ext uri="{FF2B5EF4-FFF2-40B4-BE49-F238E27FC236}">
                <a16:creationId xmlns:a16="http://schemas.microsoft.com/office/drawing/2014/main" id="{D57A1637-3634-8135-8721-091CF85F8153}"/>
              </a:ext>
            </a:extLst>
          </p:cNvPr>
          <p:cNvSpPr/>
          <p:nvPr/>
        </p:nvSpPr>
        <p:spPr>
          <a:xfrm>
            <a:off x="5853571" y="1857450"/>
            <a:ext cx="179705" cy="384810"/>
          </a:xfrm>
          <a:custGeom>
            <a:avLst/>
            <a:gdLst/>
            <a:ahLst/>
            <a:cxnLst/>
            <a:rect l="l" t="t" r="r" b="b"/>
            <a:pathLst>
              <a:path w="179704" h="384810">
                <a:moveTo>
                  <a:pt x="0" y="0"/>
                </a:moveTo>
                <a:lnTo>
                  <a:pt x="0" y="384555"/>
                </a:lnTo>
                <a:lnTo>
                  <a:pt x="179222" y="192277"/>
                </a:lnTo>
                <a:lnTo>
                  <a:pt x="0" y="0"/>
                </a:lnTo>
                <a:close/>
              </a:path>
            </a:pathLst>
          </a:custGeom>
          <a:solidFill>
            <a:srgbClr val="41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2">
            <a:extLst>
              <a:ext uri="{FF2B5EF4-FFF2-40B4-BE49-F238E27FC236}">
                <a16:creationId xmlns:a16="http://schemas.microsoft.com/office/drawing/2014/main" id="{FCF88D57-D9E6-4403-F56A-D8FA827701FC}"/>
              </a:ext>
            </a:extLst>
          </p:cNvPr>
          <p:cNvSpPr/>
          <p:nvPr/>
        </p:nvSpPr>
        <p:spPr>
          <a:xfrm>
            <a:off x="611188" y="3997995"/>
            <a:ext cx="8264231" cy="452754"/>
          </a:xfrm>
          <a:custGeom>
            <a:avLst/>
            <a:gdLst/>
            <a:ahLst/>
            <a:cxnLst/>
            <a:rect l="l" t="t" r="r" b="b"/>
            <a:pathLst>
              <a:path w="8233409" h="387350">
                <a:moveTo>
                  <a:pt x="8125206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79006"/>
                </a:lnTo>
                <a:lnTo>
                  <a:pt x="8486" y="321039"/>
                </a:lnTo>
                <a:lnTo>
                  <a:pt x="31630" y="355365"/>
                </a:lnTo>
                <a:lnTo>
                  <a:pt x="65960" y="378508"/>
                </a:lnTo>
                <a:lnTo>
                  <a:pt x="108000" y="386994"/>
                </a:lnTo>
                <a:lnTo>
                  <a:pt x="8125206" y="386994"/>
                </a:lnTo>
                <a:lnTo>
                  <a:pt x="8167246" y="378508"/>
                </a:lnTo>
                <a:lnTo>
                  <a:pt x="8201575" y="355365"/>
                </a:lnTo>
                <a:lnTo>
                  <a:pt x="8224720" y="321039"/>
                </a:lnTo>
                <a:lnTo>
                  <a:pt x="8233206" y="279006"/>
                </a:lnTo>
                <a:lnTo>
                  <a:pt x="8233206" y="108000"/>
                </a:lnTo>
                <a:lnTo>
                  <a:pt x="8224720" y="65960"/>
                </a:lnTo>
                <a:lnTo>
                  <a:pt x="8201575" y="31630"/>
                </a:lnTo>
                <a:lnTo>
                  <a:pt x="8167246" y="8486"/>
                </a:lnTo>
                <a:lnTo>
                  <a:pt x="812520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3">
            <a:extLst>
              <a:ext uri="{FF2B5EF4-FFF2-40B4-BE49-F238E27FC236}">
                <a16:creationId xmlns:a16="http://schemas.microsoft.com/office/drawing/2014/main" id="{04ABFA0C-A534-054D-B3E9-3C7C3573080E}"/>
              </a:ext>
            </a:extLst>
          </p:cNvPr>
          <p:cNvSpPr txBox="1"/>
          <p:nvPr/>
        </p:nvSpPr>
        <p:spPr>
          <a:xfrm>
            <a:off x="693566" y="4056605"/>
            <a:ext cx="8023433" cy="35740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>
              <a:lnSpc>
                <a:spcPct val="101800"/>
              </a:lnSpc>
              <a:spcBef>
                <a:spcPts val="80"/>
              </a:spcBef>
            </a:pPr>
            <a:r>
              <a:rPr lang="de-DE" sz="1100" b="1" dirty="0">
                <a:solidFill>
                  <a:schemeClr val="bg1"/>
                </a:solidFill>
                <a:latin typeface="Arial"/>
                <a:cs typeface="Arial"/>
              </a:rPr>
              <a:t>Die Resultate von retrospektiven Datenbankanalysen werden von der statistischen Methode wesentlich beeinflusst.</a:t>
            </a:r>
          </a:p>
          <a:p>
            <a:pPr marL="38100" marR="30480">
              <a:lnSpc>
                <a:spcPct val="101800"/>
              </a:lnSpc>
              <a:spcBef>
                <a:spcPts val="80"/>
              </a:spcBef>
            </a:pPr>
            <a:r>
              <a:rPr lang="de-DE" sz="1100" b="1" dirty="0">
                <a:solidFill>
                  <a:schemeClr val="bg1"/>
                </a:solidFill>
                <a:latin typeface="Arial"/>
                <a:cs typeface="Arial"/>
              </a:rPr>
              <a:t>Deshalb sollten Produktvergleiche anhand solcher Daten vermieden werden</a:t>
            </a:r>
            <a:r>
              <a:rPr sz="1100" b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1100" b="1" spc="-15" baseline="44444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1100" baseline="4444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8" name="object 95">
            <a:extLst>
              <a:ext uri="{FF2B5EF4-FFF2-40B4-BE49-F238E27FC236}">
                <a16:creationId xmlns:a16="http://schemas.microsoft.com/office/drawing/2014/main" id="{9673985D-B00F-065B-D882-489D22C1809F}"/>
              </a:ext>
            </a:extLst>
          </p:cNvPr>
          <p:cNvSpPr txBox="1"/>
          <p:nvPr/>
        </p:nvSpPr>
        <p:spPr>
          <a:xfrm>
            <a:off x="922413" y="3631277"/>
            <a:ext cx="9124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C4D4F"/>
                </a:solidFill>
                <a:latin typeface="Arial"/>
                <a:cs typeface="Arial"/>
              </a:rPr>
              <a:t>Adaptiert</a:t>
            </a:r>
            <a:r>
              <a:rPr sz="600" spc="-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C4D4F"/>
                </a:solidFill>
                <a:latin typeface="Arial"/>
                <a:cs typeface="Arial"/>
              </a:rPr>
              <a:t>nach</a:t>
            </a:r>
            <a:r>
              <a:rPr sz="6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C4D4F"/>
                </a:solidFill>
                <a:latin typeface="Arial"/>
                <a:cs typeface="Arial"/>
              </a:rPr>
              <a:t>Lau</a:t>
            </a:r>
            <a:r>
              <a:rPr sz="600" spc="-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 al.</a:t>
            </a:r>
            <a:r>
              <a:rPr sz="525" spc="-30" baseline="39682" dirty="0">
                <a:solidFill>
                  <a:srgbClr val="4C4D4F"/>
                </a:solidFill>
                <a:latin typeface="Arial"/>
                <a:cs typeface="Arial"/>
              </a:rPr>
              <a:t>1</a:t>
            </a:r>
            <a:endParaRPr sz="525" baseline="39682" dirty="0">
              <a:latin typeface="Arial"/>
              <a:cs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3448157-1E12-F31A-9CFC-6DB7C2585F08}"/>
              </a:ext>
            </a:extLst>
          </p:cNvPr>
          <p:cNvGrpSpPr/>
          <p:nvPr/>
        </p:nvGrpSpPr>
        <p:grpSpPr>
          <a:xfrm>
            <a:off x="4069644" y="2886201"/>
            <a:ext cx="513148" cy="141662"/>
            <a:chOff x="3676867" y="2935734"/>
            <a:chExt cx="413799" cy="65487"/>
          </a:xfrm>
        </p:grpSpPr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7C1551F9-464E-6D4C-EE1B-158110758F67}"/>
                </a:ext>
              </a:extLst>
            </p:cNvPr>
            <p:cNvSpPr/>
            <p:nvPr/>
          </p:nvSpPr>
          <p:spPr>
            <a:xfrm>
              <a:off x="3676867" y="2935734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5">
              <a:extLst>
                <a:ext uri="{FF2B5EF4-FFF2-40B4-BE49-F238E27FC236}">
                  <a16:creationId xmlns:a16="http://schemas.microsoft.com/office/drawing/2014/main" id="{CED8923C-E77C-9A71-7CCA-780630AC0C66}"/>
                </a:ext>
              </a:extLst>
            </p:cNvPr>
            <p:cNvSpPr/>
            <p:nvPr/>
          </p:nvSpPr>
          <p:spPr>
            <a:xfrm>
              <a:off x="4090666" y="293632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3673C893-E430-278A-D5AA-0299957BD9B8}"/>
                </a:ext>
              </a:extLst>
            </p:cNvPr>
            <p:cNvSpPr/>
            <p:nvPr/>
          </p:nvSpPr>
          <p:spPr>
            <a:xfrm>
              <a:off x="3676867" y="2944894"/>
              <a:ext cx="413385" cy="56327"/>
            </a:xfrm>
            <a:custGeom>
              <a:avLst/>
              <a:gdLst/>
              <a:ahLst/>
              <a:cxnLst/>
              <a:rect l="l" t="t" r="r" b="b"/>
              <a:pathLst>
                <a:path w="543560">
                  <a:moveTo>
                    <a:pt x="0" y="0"/>
                  </a:moveTo>
                  <a:lnTo>
                    <a:pt x="5433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9" name="object 86">
            <a:extLst>
              <a:ext uri="{FF2B5EF4-FFF2-40B4-BE49-F238E27FC236}">
                <a16:creationId xmlns:a16="http://schemas.microsoft.com/office/drawing/2014/main" id="{2B213B76-6B37-E86A-099F-8A27AFBFEF39}"/>
              </a:ext>
            </a:extLst>
          </p:cNvPr>
          <p:cNvSpPr/>
          <p:nvPr/>
        </p:nvSpPr>
        <p:spPr>
          <a:xfrm>
            <a:off x="3894531" y="2844034"/>
            <a:ext cx="991646" cy="529590"/>
          </a:xfrm>
          <a:custGeom>
            <a:avLst/>
            <a:gdLst/>
            <a:ahLst/>
            <a:cxnLst/>
            <a:rect l="l" t="t" r="r" b="b"/>
            <a:pathLst>
              <a:path w="1056004" h="529589">
                <a:moveTo>
                  <a:pt x="126720" y="339356"/>
                </a:moveTo>
                <a:lnTo>
                  <a:pt x="63360" y="284975"/>
                </a:lnTo>
                <a:lnTo>
                  <a:pt x="0" y="339356"/>
                </a:lnTo>
                <a:lnTo>
                  <a:pt x="63360" y="393738"/>
                </a:lnTo>
                <a:lnTo>
                  <a:pt x="126720" y="339356"/>
                </a:lnTo>
                <a:close/>
              </a:path>
              <a:path w="1056004" h="529589">
                <a:moveTo>
                  <a:pt x="533527" y="54381"/>
                </a:moveTo>
                <a:lnTo>
                  <a:pt x="470166" y="0"/>
                </a:lnTo>
                <a:lnTo>
                  <a:pt x="406806" y="54381"/>
                </a:lnTo>
                <a:lnTo>
                  <a:pt x="470166" y="108762"/>
                </a:lnTo>
                <a:lnTo>
                  <a:pt x="533527" y="54381"/>
                </a:lnTo>
                <a:close/>
              </a:path>
              <a:path w="1056004" h="529589">
                <a:moveTo>
                  <a:pt x="681126" y="190195"/>
                </a:moveTo>
                <a:lnTo>
                  <a:pt x="617766" y="135813"/>
                </a:lnTo>
                <a:lnTo>
                  <a:pt x="554405" y="190195"/>
                </a:lnTo>
                <a:lnTo>
                  <a:pt x="617766" y="244576"/>
                </a:lnTo>
                <a:lnTo>
                  <a:pt x="681126" y="190195"/>
                </a:lnTo>
                <a:close/>
              </a:path>
              <a:path w="1056004" h="529589">
                <a:moveTo>
                  <a:pt x="1055522" y="474891"/>
                </a:moveTo>
                <a:lnTo>
                  <a:pt x="992162" y="420509"/>
                </a:lnTo>
                <a:lnTo>
                  <a:pt x="928801" y="474891"/>
                </a:lnTo>
                <a:lnTo>
                  <a:pt x="992162" y="529272"/>
                </a:lnTo>
                <a:lnTo>
                  <a:pt x="1055522" y="474891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94">
            <a:extLst>
              <a:ext uri="{FF2B5EF4-FFF2-40B4-BE49-F238E27FC236}">
                <a16:creationId xmlns:a16="http://schemas.microsoft.com/office/drawing/2014/main" id="{178A4637-847D-609B-F283-C2EAF91B8FE8}"/>
              </a:ext>
            </a:extLst>
          </p:cNvPr>
          <p:cNvSpPr txBox="1"/>
          <p:nvPr/>
        </p:nvSpPr>
        <p:spPr>
          <a:xfrm>
            <a:off x="611188" y="4663495"/>
            <a:ext cx="8281987" cy="357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85"/>
              </a:lnSpc>
              <a:spcBef>
                <a:spcPts val="100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HR,</a:t>
            </a:r>
            <a:r>
              <a:rPr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azard</a:t>
            </a:r>
            <a:r>
              <a:rPr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atio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</a:t>
            </a:r>
            <a:r>
              <a:rPr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KI,</a:t>
            </a:r>
            <a:r>
              <a:rPr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Konfidenz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ntervall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</a:t>
            </a:r>
            <a:r>
              <a:rPr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nvVHF,</a:t>
            </a:r>
            <a:r>
              <a:rPr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nicht‑valvuläres</a:t>
            </a:r>
            <a:r>
              <a:rPr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Vorhofflimmern;</a:t>
            </a:r>
            <a:r>
              <a:rPr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PSM,</a:t>
            </a:r>
            <a:r>
              <a:rPr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ropensity</a:t>
            </a:r>
            <a:r>
              <a:rPr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core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atching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*Berechnet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durch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Bayer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(Schweiz)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AG</a:t>
            </a:r>
            <a:r>
              <a:rPr sz="80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den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Zahlen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Tabelle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der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Ref.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1,</a:t>
            </a:r>
            <a:r>
              <a:rPr sz="80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HR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und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KI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berechnet</a:t>
            </a:r>
            <a:r>
              <a:rPr sz="800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mit</a:t>
            </a:r>
            <a:r>
              <a:rPr sz="800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Online‑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Kalkulator (Hazard Ratio Calculator – Calculate Hazard Ratio, HR Confidence Intervals &amp; p‑value (gigacalculator.com) </a:t>
            </a: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anhand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der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Gesamtzahl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der Ereignisse pro Patientenjahr. Darstellung der HR &amp; KI wurde nicht peer reviewed und </a:t>
            </a: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publiziert</a:t>
            </a: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1.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Lau et al. Ann Intern Med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2022 Nov;175(11):1515-1524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a-DK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a-DK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Fanaroff et al. Eur Heart J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2018 Aug 21;39(32):2932-2941</a:t>
            </a:r>
            <a:r>
              <a:rPr lang="da-DK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0F056A73-DC2B-1B28-87CF-EC479ACD2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FAD89FB-B138-43F2-5B81-3B06091901BE}"/>
              </a:ext>
            </a:extLst>
          </p:cNvPr>
          <p:cNvSpPr txBox="1"/>
          <p:nvPr/>
        </p:nvSpPr>
        <p:spPr>
          <a:xfrm>
            <a:off x="611188" y="4209864"/>
            <a:ext cx="8277963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i="1" dirty="0">
                <a:solidFill>
                  <a:schemeClr val="bg2"/>
                </a:solidFill>
              </a:rPr>
              <a:t>„Die pharmazeutische Industrie sollte die unangemessene Verwendung von Beobachtungsstudien für kommerzielle und Marketingzwecke vermeiden.</a:t>
            </a:r>
            <a:r>
              <a:rPr lang="en-US" i="1" dirty="0">
                <a:solidFill>
                  <a:schemeClr val="bg2"/>
                </a:solidFill>
              </a:rPr>
              <a:t>”</a:t>
            </a:r>
            <a:r>
              <a:rPr lang="en-US" i="1" baseline="30000" dirty="0">
                <a:solidFill>
                  <a:schemeClr val="bg2"/>
                </a:solidFill>
              </a:rPr>
              <a:t>2</a:t>
            </a:r>
            <a:endParaRPr lang="de-CH" i="1" baseline="30000" dirty="0">
              <a:solidFill>
                <a:schemeClr val="bg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29344A8-4414-C1FD-5B77-AAE7E6A4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0"/>
            <a:ext cx="8318639" cy="307777"/>
          </a:xfrm>
        </p:spPr>
        <p:txBody>
          <a:bodyPr/>
          <a:lstStyle/>
          <a:p>
            <a:r>
              <a:rPr lang="en-US" dirty="0"/>
              <a:t>HR </a:t>
            </a:r>
            <a:r>
              <a:rPr lang="en-US" dirty="0" err="1"/>
              <a:t>vor</a:t>
            </a:r>
            <a:r>
              <a:rPr lang="en-US" dirty="0"/>
              <a:t> und </a:t>
            </a:r>
            <a:r>
              <a:rPr lang="en-US" dirty="0" err="1"/>
              <a:t>nach</a:t>
            </a:r>
            <a:r>
              <a:rPr lang="en-US" dirty="0"/>
              <a:t> PSM: 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Patientendaten</a:t>
            </a:r>
            <a:r>
              <a:rPr lang="en-US" dirty="0"/>
              <a:t> </a:t>
            </a:r>
            <a:r>
              <a:rPr lang="en-US" dirty="0" err="1"/>
              <a:t>passiert</a:t>
            </a:r>
            <a:r>
              <a:rPr lang="en-US" dirty="0"/>
              <a:t>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4C60A5-5742-4CB0-3119-360AFDE5444A}"/>
              </a:ext>
            </a:extLst>
          </p:cNvPr>
          <p:cNvSpPr txBox="1"/>
          <p:nvPr/>
        </p:nvSpPr>
        <p:spPr>
          <a:xfrm>
            <a:off x="612001" y="987425"/>
            <a:ext cx="8355115" cy="4924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731"/>
              </a:spcAft>
            </a:pP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Harvard-Professor King et al.: In bereits vor dem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Propensity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Score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Matching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(PSM) ähnlichen Populationen erhöht PSM die Unausgewogenheit im Vergleich zu den Ausgangsdaten.</a:t>
            </a:r>
            <a:r>
              <a:rPr lang="de-DE" sz="1300" baseline="300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209" name="Textfeld 208">
            <a:extLst>
              <a:ext uri="{FF2B5EF4-FFF2-40B4-BE49-F238E27FC236}">
                <a16:creationId xmlns:a16="http://schemas.microsoft.com/office/drawing/2014/main" id="{EE44AE26-EC8C-BE9A-CBD3-B8E368706A2C}"/>
              </a:ext>
            </a:extLst>
          </p:cNvPr>
          <p:cNvSpPr txBox="1"/>
          <p:nvPr/>
        </p:nvSpPr>
        <p:spPr>
          <a:xfrm>
            <a:off x="611188" y="4852325"/>
            <a:ext cx="7654895" cy="271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 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HR,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H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azard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ratio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PSM,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ropensity</a:t>
            </a:r>
            <a:r>
              <a:rPr lang="de-CH"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S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core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Matching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Referenzen: 1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King et al.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Polit Analysis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2019;27(4):435-454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Rosendaal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et al. J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Thromb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Haemost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2016 Nov;14(11):2091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938E50C1-133B-97F6-A392-8FE929B0BCEE}"/>
              </a:ext>
            </a:extLst>
          </p:cNvPr>
          <p:cNvGrpSpPr/>
          <p:nvPr/>
        </p:nvGrpSpPr>
        <p:grpSpPr>
          <a:xfrm>
            <a:off x="611188" y="3793685"/>
            <a:ext cx="8281987" cy="348615"/>
            <a:chOff x="629998" y="3973201"/>
            <a:chExt cx="8240395" cy="3486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694AC1AA-5EF6-84D9-8A16-4B34D117E33E}"/>
                </a:ext>
              </a:extLst>
            </p:cNvPr>
            <p:cNvSpPr/>
            <p:nvPr/>
          </p:nvSpPr>
          <p:spPr>
            <a:xfrm>
              <a:off x="637936" y="3981139"/>
              <a:ext cx="8224520" cy="332740"/>
            </a:xfrm>
            <a:custGeom>
              <a:avLst/>
              <a:gdLst/>
              <a:ahLst/>
              <a:cxnLst/>
              <a:rect l="l" t="t" r="r" b="b"/>
              <a:pathLst>
                <a:path w="8224520" h="332739">
                  <a:moveTo>
                    <a:pt x="8089531" y="0"/>
                  </a:moveTo>
                  <a:lnTo>
                    <a:pt x="135001" y="0"/>
                  </a:lnTo>
                  <a:lnTo>
                    <a:pt x="92329" y="6882"/>
                  </a:lnTo>
                  <a:lnTo>
                    <a:pt x="55269" y="26046"/>
                  </a:lnTo>
                  <a:lnTo>
                    <a:pt x="26046" y="55269"/>
                  </a:lnTo>
                  <a:lnTo>
                    <a:pt x="6882" y="92329"/>
                  </a:lnTo>
                  <a:lnTo>
                    <a:pt x="0" y="135001"/>
                  </a:lnTo>
                  <a:lnTo>
                    <a:pt x="0" y="197726"/>
                  </a:lnTo>
                  <a:lnTo>
                    <a:pt x="6882" y="240398"/>
                  </a:lnTo>
                  <a:lnTo>
                    <a:pt x="26046" y="277457"/>
                  </a:lnTo>
                  <a:lnTo>
                    <a:pt x="55269" y="306680"/>
                  </a:lnTo>
                  <a:lnTo>
                    <a:pt x="92329" y="325845"/>
                  </a:lnTo>
                  <a:lnTo>
                    <a:pt x="135001" y="332727"/>
                  </a:lnTo>
                  <a:lnTo>
                    <a:pt x="8089531" y="332727"/>
                  </a:lnTo>
                  <a:lnTo>
                    <a:pt x="8132197" y="325845"/>
                  </a:lnTo>
                  <a:lnTo>
                    <a:pt x="8169252" y="306680"/>
                  </a:lnTo>
                  <a:lnTo>
                    <a:pt x="8198474" y="277457"/>
                  </a:lnTo>
                  <a:lnTo>
                    <a:pt x="8217637" y="240398"/>
                  </a:lnTo>
                  <a:lnTo>
                    <a:pt x="8224520" y="197726"/>
                  </a:lnTo>
                  <a:lnTo>
                    <a:pt x="8224520" y="135001"/>
                  </a:lnTo>
                  <a:lnTo>
                    <a:pt x="8217637" y="92329"/>
                  </a:lnTo>
                  <a:lnTo>
                    <a:pt x="8198474" y="55269"/>
                  </a:lnTo>
                  <a:lnTo>
                    <a:pt x="8169252" y="26046"/>
                  </a:lnTo>
                  <a:lnTo>
                    <a:pt x="8132197" y="6882"/>
                  </a:lnTo>
                  <a:lnTo>
                    <a:pt x="808953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4">
              <a:extLst>
                <a:ext uri="{FF2B5EF4-FFF2-40B4-BE49-F238E27FC236}">
                  <a16:creationId xmlns:a16="http://schemas.microsoft.com/office/drawing/2014/main" id="{7A009E62-1C11-CC3C-2B69-35B4AAB25AA5}"/>
                </a:ext>
              </a:extLst>
            </p:cNvPr>
            <p:cNvSpPr/>
            <p:nvPr/>
          </p:nvSpPr>
          <p:spPr>
            <a:xfrm>
              <a:off x="637936" y="3981139"/>
              <a:ext cx="8224520" cy="332740"/>
            </a:xfrm>
            <a:custGeom>
              <a:avLst/>
              <a:gdLst/>
              <a:ahLst/>
              <a:cxnLst/>
              <a:rect l="l" t="t" r="r" b="b"/>
              <a:pathLst>
                <a:path w="8224520" h="332739">
                  <a:moveTo>
                    <a:pt x="135001" y="0"/>
                  </a:moveTo>
                  <a:lnTo>
                    <a:pt x="92329" y="6882"/>
                  </a:lnTo>
                  <a:lnTo>
                    <a:pt x="55269" y="26046"/>
                  </a:lnTo>
                  <a:lnTo>
                    <a:pt x="26046" y="55269"/>
                  </a:lnTo>
                  <a:lnTo>
                    <a:pt x="6882" y="92329"/>
                  </a:lnTo>
                  <a:lnTo>
                    <a:pt x="0" y="135001"/>
                  </a:lnTo>
                  <a:lnTo>
                    <a:pt x="0" y="197726"/>
                  </a:lnTo>
                  <a:lnTo>
                    <a:pt x="6882" y="240398"/>
                  </a:lnTo>
                  <a:lnTo>
                    <a:pt x="26046" y="277457"/>
                  </a:lnTo>
                  <a:lnTo>
                    <a:pt x="55269" y="306680"/>
                  </a:lnTo>
                  <a:lnTo>
                    <a:pt x="92329" y="325845"/>
                  </a:lnTo>
                  <a:lnTo>
                    <a:pt x="135001" y="332727"/>
                  </a:lnTo>
                  <a:lnTo>
                    <a:pt x="8089531" y="332727"/>
                  </a:lnTo>
                  <a:lnTo>
                    <a:pt x="8132197" y="325845"/>
                  </a:lnTo>
                  <a:lnTo>
                    <a:pt x="8169252" y="306680"/>
                  </a:lnTo>
                  <a:lnTo>
                    <a:pt x="8198474" y="277457"/>
                  </a:lnTo>
                  <a:lnTo>
                    <a:pt x="8217637" y="240398"/>
                  </a:lnTo>
                  <a:lnTo>
                    <a:pt x="8224520" y="197726"/>
                  </a:lnTo>
                  <a:lnTo>
                    <a:pt x="8224520" y="135001"/>
                  </a:lnTo>
                  <a:lnTo>
                    <a:pt x="8217637" y="92329"/>
                  </a:lnTo>
                  <a:lnTo>
                    <a:pt x="8198474" y="55269"/>
                  </a:lnTo>
                  <a:lnTo>
                    <a:pt x="8169252" y="26046"/>
                  </a:lnTo>
                  <a:lnTo>
                    <a:pt x="8132197" y="6882"/>
                  </a:lnTo>
                  <a:lnTo>
                    <a:pt x="8089531" y="0"/>
                  </a:lnTo>
                  <a:lnTo>
                    <a:pt x="135001" y="0"/>
                  </a:lnTo>
                  <a:close/>
                </a:path>
              </a:pathLst>
            </a:custGeom>
            <a:ln w="15874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1" name="object 5">
            <a:extLst>
              <a:ext uri="{FF2B5EF4-FFF2-40B4-BE49-F238E27FC236}">
                <a16:creationId xmlns:a16="http://schemas.microsoft.com/office/drawing/2014/main" id="{246ACEBD-595D-7C2B-6F9F-A4B9178E1007}"/>
              </a:ext>
            </a:extLst>
          </p:cNvPr>
          <p:cNvSpPr txBox="1"/>
          <p:nvPr/>
        </p:nvSpPr>
        <p:spPr>
          <a:xfrm>
            <a:off x="759587" y="3874109"/>
            <a:ext cx="6758940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Wir können randomisierte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Studien nicht einfach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durch retrospektive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Daten aus der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Praxis </a:t>
            </a:r>
            <a:r>
              <a:rPr sz="1100" b="1" spc="-10" dirty="0" err="1">
                <a:solidFill>
                  <a:srgbClr val="FFFFFF"/>
                </a:solidFill>
                <a:latin typeface="Arial"/>
                <a:cs typeface="Arial"/>
              </a:rPr>
              <a:t>ersetzen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de-CH" sz="975" b="1" spc="-15" baseline="427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75" baseline="42735" dirty="0">
              <a:latin typeface="Arial"/>
              <a:cs typeface="Arial"/>
            </a:endParaRPr>
          </a:p>
        </p:txBody>
      </p:sp>
      <p:sp>
        <p:nvSpPr>
          <p:cNvPr id="212" name="object 6">
            <a:extLst>
              <a:ext uri="{FF2B5EF4-FFF2-40B4-BE49-F238E27FC236}">
                <a16:creationId xmlns:a16="http://schemas.microsoft.com/office/drawing/2014/main" id="{9D6FFAB2-73BA-EBBF-EC97-4F3667B56529}"/>
              </a:ext>
            </a:extLst>
          </p:cNvPr>
          <p:cNvSpPr txBox="1"/>
          <p:nvPr/>
        </p:nvSpPr>
        <p:spPr>
          <a:xfrm>
            <a:off x="625237" y="170320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3" name="object 7">
            <a:extLst>
              <a:ext uri="{FF2B5EF4-FFF2-40B4-BE49-F238E27FC236}">
                <a16:creationId xmlns:a16="http://schemas.microsoft.com/office/drawing/2014/main" id="{ED60ADE4-93C8-94D6-C66E-76BEDA8D1A77}"/>
              </a:ext>
            </a:extLst>
          </p:cNvPr>
          <p:cNvSpPr txBox="1"/>
          <p:nvPr/>
        </p:nvSpPr>
        <p:spPr>
          <a:xfrm>
            <a:off x="3322942" y="1767720"/>
            <a:ext cx="160020" cy="261620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440"/>
              </a:lnSpc>
            </a:pPr>
            <a:r>
              <a:rPr sz="1500" b="1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4" name="object 8">
            <a:extLst>
              <a:ext uri="{FF2B5EF4-FFF2-40B4-BE49-F238E27FC236}">
                <a16:creationId xmlns:a16="http://schemas.microsoft.com/office/drawing/2014/main" id="{EA9EAA3C-D063-F2F7-D855-9BC878322927}"/>
              </a:ext>
            </a:extLst>
          </p:cNvPr>
          <p:cNvSpPr txBox="1"/>
          <p:nvPr/>
        </p:nvSpPr>
        <p:spPr>
          <a:xfrm>
            <a:off x="6535146" y="170320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5" name="object 9">
            <a:extLst>
              <a:ext uri="{FF2B5EF4-FFF2-40B4-BE49-F238E27FC236}">
                <a16:creationId xmlns:a16="http://schemas.microsoft.com/office/drawing/2014/main" id="{89320440-F80F-38F7-0D87-34D93DB5872F}"/>
              </a:ext>
            </a:extLst>
          </p:cNvPr>
          <p:cNvSpPr txBox="1"/>
          <p:nvPr/>
        </p:nvSpPr>
        <p:spPr>
          <a:xfrm>
            <a:off x="625264" y="273571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85C6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6" name="object 10">
            <a:extLst>
              <a:ext uri="{FF2B5EF4-FFF2-40B4-BE49-F238E27FC236}">
                <a16:creationId xmlns:a16="http://schemas.microsoft.com/office/drawing/2014/main" id="{290CF205-B690-235C-2635-327C8B65A99B}"/>
              </a:ext>
            </a:extLst>
          </p:cNvPr>
          <p:cNvSpPr txBox="1"/>
          <p:nvPr/>
        </p:nvSpPr>
        <p:spPr>
          <a:xfrm>
            <a:off x="3310171" y="273571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85C6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7" name="object 11">
            <a:extLst>
              <a:ext uri="{FF2B5EF4-FFF2-40B4-BE49-F238E27FC236}">
                <a16:creationId xmlns:a16="http://schemas.microsoft.com/office/drawing/2014/main" id="{B8235FD2-0386-2536-D0D8-A1FE1179D2A4}"/>
              </a:ext>
            </a:extLst>
          </p:cNvPr>
          <p:cNvSpPr txBox="1"/>
          <p:nvPr/>
        </p:nvSpPr>
        <p:spPr>
          <a:xfrm>
            <a:off x="6535146" y="273571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85C6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8" name="object 12">
            <a:extLst>
              <a:ext uri="{FF2B5EF4-FFF2-40B4-BE49-F238E27FC236}">
                <a16:creationId xmlns:a16="http://schemas.microsoft.com/office/drawing/2014/main" id="{5C5E8F2E-7BC6-D777-C049-59194B647A0D}"/>
              </a:ext>
            </a:extLst>
          </p:cNvPr>
          <p:cNvSpPr txBox="1"/>
          <p:nvPr/>
        </p:nvSpPr>
        <p:spPr>
          <a:xfrm>
            <a:off x="3454834" y="3415500"/>
            <a:ext cx="2465705" cy="308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65"/>
              </a:lnSpc>
            </a:pP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Paarbildung</a:t>
            </a:r>
            <a:r>
              <a:rPr sz="900" b="1" spc="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(PSM)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ts val="1165"/>
              </a:lnSpc>
            </a:pP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einige</a:t>
            </a:r>
            <a:r>
              <a:rPr sz="900" b="1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Patienten</a:t>
            </a:r>
            <a:r>
              <a:rPr sz="900" b="1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werden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ausgeschlossen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9" name="object 13">
            <a:extLst>
              <a:ext uri="{FF2B5EF4-FFF2-40B4-BE49-F238E27FC236}">
                <a16:creationId xmlns:a16="http://schemas.microsoft.com/office/drawing/2014/main" id="{0EEAA791-6FD9-9D91-3371-BAC387991F78}"/>
              </a:ext>
            </a:extLst>
          </p:cNvPr>
          <p:cNvSpPr txBox="1"/>
          <p:nvPr/>
        </p:nvSpPr>
        <p:spPr>
          <a:xfrm>
            <a:off x="6898947" y="3415500"/>
            <a:ext cx="12287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Gematchte</a:t>
            </a:r>
            <a:r>
              <a:rPr sz="9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Gruppen</a:t>
            </a:r>
            <a:endParaRPr sz="9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0" name="object 14">
            <a:extLst>
              <a:ext uri="{FF2B5EF4-FFF2-40B4-BE49-F238E27FC236}">
                <a16:creationId xmlns:a16="http://schemas.microsoft.com/office/drawing/2014/main" id="{D3D88886-1DA1-65D5-E6BF-86390E2FF33B}"/>
              </a:ext>
            </a:extLst>
          </p:cNvPr>
          <p:cNvSpPr txBox="1"/>
          <p:nvPr/>
        </p:nvSpPr>
        <p:spPr>
          <a:xfrm>
            <a:off x="1048692" y="3415500"/>
            <a:ext cx="168211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Nicht-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randomisierte</a:t>
            </a:r>
            <a:r>
              <a:rPr sz="9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Gruppe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21" name="object 15">
            <a:extLst>
              <a:ext uri="{FF2B5EF4-FFF2-40B4-BE49-F238E27FC236}">
                <a16:creationId xmlns:a16="http://schemas.microsoft.com/office/drawing/2014/main" id="{9505ABA5-2617-1955-6282-6690DC92A42A}"/>
              </a:ext>
            </a:extLst>
          </p:cNvPr>
          <p:cNvGrpSpPr/>
          <p:nvPr/>
        </p:nvGrpSpPr>
        <p:grpSpPr>
          <a:xfrm>
            <a:off x="935924" y="1566974"/>
            <a:ext cx="248285" cy="757555"/>
            <a:chOff x="935924" y="1634429"/>
            <a:chExt cx="248285" cy="757555"/>
          </a:xfrm>
        </p:grpSpPr>
        <p:sp>
          <p:nvSpPr>
            <p:cNvPr id="222" name="object 16">
              <a:extLst>
                <a:ext uri="{FF2B5EF4-FFF2-40B4-BE49-F238E27FC236}">
                  <a16:creationId xmlns:a16="http://schemas.microsoft.com/office/drawing/2014/main" id="{43AFA2DC-25EF-96E0-809D-47C6243F9E80}"/>
                </a:ext>
              </a:extLst>
            </p:cNvPr>
            <p:cNvSpPr/>
            <p:nvPr/>
          </p:nvSpPr>
          <p:spPr>
            <a:xfrm>
              <a:off x="935924" y="1634429"/>
              <a:ext cx="248285" cy="757555"/>
            </a:xfrm>
            <a:custGeom>
              <a:avLst/>
              <a:gdLst/>
              <a:ahLst/>
              <a:cxnLst/>
              <a:rect l="l" t="t" r="r" b="b"/>
              <a:pathLst>
                <a:path w="248284" h="757555">
                  <a:moveTo>
                    <a:pt x="188589" y="437570"/>
                  </a:moveTo>
                  <a:lnTo>
                    <a:pt x="37464" y="437570"/>
                  </a:lnTo>
                  <a:lnTo>
                    <a:pt x="37172" y="447730"/>
                  </a:lnTo>
                  <a:lnTo>
                    <a:pt x="37185" y="450321"/>
                  </a:lnTo>
                  <a:lnTo>
                    <a:pt x="37731" y="452099"/>
                  </a:lnTo>
                  <a:lnTo>
                    <a:pt x="38493" y="453318"/>
                  </a:lnTo>
                  <a:lnTo>
                    <a:pt x="39834" y="475817"/>
                  </a:lnTo>
                  <a:lnTo>
                    <a:pt x="40926" y="495860"/>
                  </a:lnTo>
                  <a:lnTo>
                    <a:pt x="41602" y="511507"/>
                  </a:lnTo>
                  <a:lnTo>
                    <a:pt x="41693" y="520819"/>
                  </a:lnTo>
                  <a:lnTo>
                    <a:pt x="43509" y="555842"/>
                  </a:lnTo>
                  <a:lnTo>
                    <a:pt x="48264" y="617523"/>
                  </a:lnTo>
                  <a:lnTo>
                    <a:pt x="53362" y="677714"/>
                  </a:lnTo>
                  <a:lnTo>
                    <a:pt x="61797" y="708982"/>
                  </a:lnTo>
                  <a:lnTo>
                    <a:pt x="60540" y="719980"/>
                  </a:lnTo>
                  <a:lnTo>
                    <a:pt x="60540" y="723942"/>
                  </a:lnTo>
                  <a:lnTo>
                    <a:pt x="62712" y="727600"/>
                  </a:lnTo>
                  <a:lnTo>
                    <a:pt x="66204" y="729543"/>
                  </a:lnTo>
                  <a:lnTo>
                    <a:pt x="97484" y="755159"/>
                  </a:lnTo>
                  <a:lnTo>
                    <a:pt x="104406" y="757496"/>
                  </a:lnTo>
                  <a:lnTo>
                    <a:pt x="116738" y="755883"/>
                  </a:lnTo>
                  <a:lnTo>
                    <a:pt x="122173" y="753356"/>
                  </a:lnTo>
                  <a:lnTo>
                    <a:pt x="123989" y="746498"/>
                  </a:lnTo>
                  <a:lnTo>
                    <a:pt x="122643" y="739182"/>
                  </a:lnTo>
                  <a:lnTo>
                    <a:pt x="112445" y="732553"/>
                  </a:lnTo>
                  <a:lnTo>
                    <a:pt x="107848" y="727943"/>
                  </a:lnTo>
                  <a:lnTo>
                    <a:pt x="91134" y="705743"/>
                  </a:lnTo>
                  <a:lnTo>
                    <a:pt x="92595" y="704918"/>
                  </a:lnTo>
                  <a:lnTo>
                    <a:pt x="93458" y="704346"/>
                  </a:lnTo>
                  <a:lnTo>
                    <a:pt x="98120" y="642833"/>
                  </a:lnTo>
                  <a:lnTo>
                    <a:pt x="103263" y="598668"/>
                  </a:lnTo>
                  <a:lnTo>
                    <a:pt x="105969" y="576556"/>
                  </a:lnTo>
                  <a:lnTo>
                    <a:pt x="110698" y="536456"/>
                  </a:lnTo>
                  <a:lnTo>
                    <a:pt x="119163" y="464011"/>
                  </a:lnTo>
                  <a:lnTo>
                    <a:pt x="188243" y="464011"/>
                  </a:lnTo>
                  <a:lnTo>
                    <a:pt x="188496" y="447730"/>
                  </a:lnTo>
                  <a:lnTo>
                    <a:pt x="188589" y="437570"/>
                  </a:lnTo>
                  <a:close/>
                </a:path>
                <a:path w="248284" h="757555">
                  <a:moveTo>
                    <a:pt x="188243" y="464011"/>
                  </a:moveTo>
                  <a:lnTo>
                    <a:pt x="119163" y="464011"/>
                  </a:lnTo>
                  <a:lnTo>
                    <a:pt x="120195" y="472370"/>
                  </a:lnTo>
                  <a:lnTo>
                    <a:pt x="122522" y="492226"/>
                  </a:lnTo>
                  <a:lnTo>
                    <a:pt x="124993" y="515752"/>
                  </a:lnTo>
                  <a:lnTo>
                    <a:pt x="126453" y="535119"/>
                  </a:lnTo>
                  <a:lnTo>
                    <a:pt x="126827" y="548330"/>
                  </a:lnTo>
                  <a:lnTo>
                    <a:pt x="126632" y="567666"/>
                  </a:lnTo>
                  <a:lnTo>
                    <a:pt x="125605" y="605588"/>
                  </a:lnTo>
                  <a:lnTo>
                    <a:pt x="123443" y="676063"/>
                  </a:lnTo>
                  <a:lnTo>
                    <a:pt x="124497" y="676698"/>
                  </a:lnTo>
                  <a:lnTo>
                    <a:pt x="125564" y="677232"/>
                  </a:lnTo>
                  <a:lnTo>
                    <a:pt x="126631" y="677714"/>
                  </a:lnTo>
                  <a:lnTo>
                    <a:pt x="125869" y="683099"/>
                  </a:lnTo>
                  <a:lnTo>
                    <a:pt x="125767" y="693259"/>
                  </a:lnTo>
                  <a:lnTo>
                    <a:pt x="127977" y="696968"/>
                  </a:lnTo>
                  <a:lnTo>
                    <a:pt x="131533" y="698936"/>
                  </a:lnTo>
                  <a:lnTo>
                    <a:pt x="149605" y="704308"/>
                  </a:lnTo>
                  <a:lnTo>
                    <a:pt x="156209" y="707648"/>
                  </a:lnTo>
                  <a:lnTo>
                    <a:pt x="162216" y="711877"/>
                  </a:lnTo>
                  <a:lnTo>
                    <a:pt x="168243" y="715022"/>
                  </a:lnTo>
                  <a:lnTo>
                    <a:pt x="175256" y="717024"/>
                  </a:lnTo>
                  <a:lnTo>
                    <a:pt x="182197" y="717707"/>
                  </a:lnTo>
                  <a:lnTo>
                    <a:pt x="188010" y="716894"/>
                  </a:lnTo>
                  <a:lnTo>
                    <a:pt x="193890" y="714938"/>
                  </a:lnTo>
                  <a:lnTo>
                    <a:pt x="196811" y="713820"/>
                  </a:lnTo>
                  <a:lnTo>
                    <a:pt x="193204" y="704067"/>
                  </a:lnTo>
                  <a:lnTo>
                    <a:pt x="188899" y="699736"/>
                  </a:lnTo>
                  <a:lnTo>
                    <a:pt x="179971" y="695063"/>
                  </a:lnTo>
                  <a:lnTo>
                    <a:pt x="158787" y="675441"/>
                  </a:lnTo>
                  <a:lnTo>
                    <a:pt x="173048" y="615659"/>
                  </a:lnTo>
                  <a:lnTo>
                    <a:pt x="180077" y="567415"/>
                  </a:lnTo>
                  <a:lnTo>
                    <a:pt x="185559" y="526838"/>
                  </a:lnTo>
                  <a:lnTo>
                    <a:pt x="187836" y="490198"/>
                  </a:lnTo>
                  <a:lnTo>
                    <a:pt x="188243" y="464011"/>
                  </a:lnTo>
                  <a:close/>
                </a:path>
                <a:path w="248284" h="757555">
                  <a:moveTo>
                    <a:pt x="99173" y="91698"/>
                  </a:moveTo>
                  <a:lnTo>
                    <a:pt x="95097" y="99318"/>
                  </a:lnTo>
                  <a:lnTo>
                    <a:pt x="81029" y="105778"/>
                  </a:lnTo>
                  <a:lnTo>
                    <a:pt x="67287" y="113458"/>
                  </a:lnTo>
                  <a:lnTo>
                    <a:pt x="36837" y="141265"/>
                  </a:lnTo>
                  <a:lnTo>
                    <a:pt x="32740" y="155808"/>
                  </a:lnTo>
                  <a:lnTo>
                    <a:pt x="22813" y="190939"/>
                  </a:lnTo>
                  <a:lnTo>
                    <a:pt x="12852" y="231821"/>
                  </a:lnTo>
                  <a:lnTo>
                    <a:pt x="5033" y="267754"/>
                  </a:lnTo>
                  <a:lnTo>
                    <a:pt x="1536" y="288040"/>
                  </a:lnTo>
                  <a:lnTo>
                    <a:pt x="0" y="314508"/>
                  </a:lnTo>
                  <a:lnTo>
                    <a:pt x="533" y="335141"/>
                  </a:lnTo>
                  <a:lnTo>
                    <a:pt x="4120" y="360811"/>
                  </a:lnTo>
                  <a:lnTo>
                    <a:pt x="11569" y="401426"/>
                  </a:lnTo>
                  <a:lnTo>
                    <a:pt x="13360" y="401743"/>
                  </a:lnTo>
                  <a:lnTo>
                    <a:pt x="13931" y="404842"/>
                  </a:lnTo>
                  <a:lnTo>
                    <a:pt x="14290" y="406557"/>
                  </a:lnTo>
                  <a:lnTo>
                    <a:pt x="15341" y="411878"/>
                  </a:lnTo>
                  <a:lnTo>
                    <a:pt x="15696" y="412945"/>
                  </a:lnTo>
                  <a:lnTo>
                    <a:pt x="11493" y="441875"/>
                  </a:lnTo>
                  <a:lnTo>
                    <a:pt x="15785" y="453509"/>
                  </a:lnTo>
                  <a:lnTo>
                    <a:pt x="24548" y="459719"/>
                  </a:lnTo>
                  <a:lnTo>
                    <a:pt x="32067" y="470692"/>
                  </a:lnTo>
                  <a:lnTo>
                    <a:pt x="36588" y="468634"/>
                  </a:lnTo>
                  <a:lnTo>
                    <a:pt x="35178" y="461764"/>
                  </a:lnTo>
                  <a:lnTo>
                    <a:pt x="34485" y="452099"/>
                  </a:lnTo>
                  <a:lnTo>
                    <a:pt x="34505" y="450321"/>
                  </a:lnTo>
                  <a:lnTo>
                    <a:pt x="37274" y="438929"/>
                  </a:lnTo>
                  <a:lnTo>
                    <a:pt x="37464" y="437570"/>
                  </a:lnTo>
                  <a:lnTo>
                    <a:pt x="188589" y="437570"/>
                  </a:lnTo>
                  <a:lnTo>
                    <a:pt x="188464" y="398645"/>
                  </a:lnTo>
                  <a:lnTo>
                    <a:pt x="188384" y="387329"/>
                  </a:lnTo>
                  <a:lnTo>
                    <a:pt x="187975" y="356620"/>
                  </a:lnTo>
                  <a:lnTo>
                    <a:pt x="188070" y="352518"/>
                  </a:lnTo>
                  <a:lnTo>
                    <a:pt x="188607" y="344100"/>
                  </a:lnTo>
                  <a:lnTo>
                    <a:pt x="188583" y="333052"/>
                  </a:lnTo>
                  <a:lnTo>
                    <a:pt x="188095" y="322200"/>
                  </a:lnTo>
                  <a:lnTo>
                    <a:pt x="187362" y="312424"/>
                  </a:lnTo>
                  <a:lnTo>
                    <a:pt x="187515" y="309846"/>
                  </a:lnTo>
                  <a:lnTo>
                    <a:pt x="187362" y="307205"/>
                  </a:lnTo>
                  <a:lnTo>
                    <a:pt x="187032" y="303725"/>
                  </a:lnTo>
                  <a:lnTo>
                    <a:pt x="223671" y="303725"/>
                  </a:lnTo>
                  <a:lnTo>
                    <a:pt x="211746" y="255566"/>
                  </a:lnTo>
                  <a:lnTo>
                    <a:pt x="203923" y="209403"/>
                  </a:lnTo>
                  <a:lnTo>
                    <a:pt x="195185" y="149839"/>
                  </a:lnTo>
                  <a:lnTo>
                    <a:pt x="193202" y="128753"/>
                  </a:lnTo>
                  <a:lnTo>
                    <a:pt x="187005" y="112077"/>
                  </a:lnTo>
                  <a:lnTo>
                    <a:pt x="173186" y="100052"/>
                  </a:lnTo>
                  <a:lnTo>
                    <a:pt x="148348" y="93171"/>
                  </a:lnTo>
                  <a:lnTo>
                    <a:pt x="149278" y="92181"/>
                  </a:lnTo>
                  <a:lnTo>
                    <a:pt x="99313" y="92181"/>
                  </a:lnTo>
                  <a:lnTo>
                    <a:pt x="99173" y="91698"/>
                  </a:lnTo>
                  <a:close/>
                </a:path>
                <a:path w="248284" h="757555">
                  <a:moveTo>
                    <a:pt x="237927" y="421632"/>
                  </a:moveTo>
                  <a:lnTo>
                    <a:pt x="231050" y="421632"/>
                  </a:lnTo>
                  <a:lnTo>
                    <a:pt x="232473" y="425238"/>
                  </a:lnTo>
                  <a:lnTo>
                    <a:pt x="236549" y="424235"/>
                  </a:lnTo>
                  <a:lnTo>
                    <a:pt x="237927" y="421632"/>
                  </a:lnTo>
                  <a:close/>
                </a:path>
                <a:path w="248284" h="757555">
                  <a:moveTo>
                    <a:pt x="242358" y="406557"/>
                  </a:moveTo>
                  <a:lnTo>
                    <a:pt x="226796" y="406557"/>
                  </a:lnTo>
                  <a:lnTo>
                    <a:pt x="226300" y="413834"/>
                  </a:lnTo>
                  <a:lnTo>
                    <a:pt x="221589" y="423168"/>
                  </a:lnTo>
                  <a:lnTo>
                    <a:pt x="229679" y="423943"/>
                  </a:lnTo>
                  <a:lnTo>
                    <a:pt x="231050" y="421632"/>
                  </a:lnTo>
                  <a:lnTo>
                    <a:pt x="237927" y="421632"/>
                  </a:lnTo>
                  <a:lnTo>
                    <a:pt x="241286" y="415282"/>
                  </a:lnTo>
                  <a:lnTo>
                    <a:pt x="242358" y="406557"/>
                  </a:lnTo>
                  <a:close/>
                </a:path>
                <a:path w="248284" h="757555">
                  <a:moveTo>
                    <a:pt x="239197" y="364672"/>
                  </a:moveTo>
                  <a:lnTo>
                    <a:pt x="215582" y="364672"/>
                  </a:lnTo>
                  <a:lnTo>
                    <a:pt x="216714" y="366691"/>
                  </a:lnTo>
                  <a:lnTo>
                    <a:pt x="217840" y="368622"/>
                  </a:lnTo>
                  <a:lnTo>
                    <a:pt x="218617" y="369892"/>
                  </a:lnTo>
                  <a:lnTo>
                    <a:pt x="217779" y="373499"/>
                  </a:lnTo>
                  <a:lnTo>
                    <a:pt x="217576" y="377385"/>
                  </a:lnTo>
                  <a:lnTo>
                    <a:pt x="218960" y="387329"/>
                  </a:lnTo>
                  <a:lnTo>
                    <a:pt x="220624" y="398645"/>
                  </a:lnTo>
                  <a:lnTo>
                    <a:pt x="218604" y="409757"/>
                  </a:lnTo>
                  <a:lnTo>
                    <a:pt x="218071" y="417021"/>
                  </a:lnTo>
                  <a:lnTo>
                    <a:pt x="223887" y="415370"/>
                  </a:lnTo>
                  <a:lnTo>
                    <a:pt x="226796" y="406557"/>
                  </a:lnTo>
                  <a:lnTo>
                    <a:pt x="242358" y="406557"/>
                  </a:lnTo>
                  <a:lnTo>
                    <a:pt x="242899" y="402150"/>
                  </a:lnTo>
                  <a:lnTo>
                    <a:pt x="247963" y="402150"/>
                  </a:lnTo>
                  <a:lnTo>
                    <a:pt x="247103" y="379569"/>
                  </a:lnTo>
                  <a:lnTo>
                    <a:pt x="240537" y="368622"/>
                  </a:lnTo>
                  <a:lnTo>
                    <a:pt x="240410" y="367644"/>
                  </a:lnTo>
                  <a:lnTo>
                    <a:pt x="240119" y="366666"/>
                  </a:lnTo>
                  <a:lnTo>
                    <a:pt x="239197" y="364672"/>
                  </a:lnTo>
                  <a:close/>
                </a:path>
                <a:path w="248284" h="757555">
                  <a:moveTo>
                    <a:pt x="247963" y="402150"/>
                  </a:moveTo>
                  <a:lnTo>
                    <a:pt x="242899" y="402150"/>
                  </a:lnTo>
                  <a:lnTo>
                    <a:pt x="245109" y="404194"/>
                  </a:lnTo>
                  <a:lnTo>
                    <a:pt x="248017" y="403585"/>
                  </a:lnTo>
                  <a:lnTo>
                    <a:pt x="247963" y="402150"/>
                  </a:lnTo>
                  <a:close/>
                </a:path>
                <a:path w="248284" h="757555">
                  <a:moveTo>
                    <a:pt x="223671" y="303725"/>
                  </a:moveTo>
                  <a:lnTo>
                    <a:pt x="187032" y="303725"/>
                  </a:lnTo>
                  <a:lnTo>
                    <a:pt x="193942" y="323636"/>
                  </a:lnTo>
                  <a:lnTo>
                    <a:pt x="199065" y="336710"/>
                  </a:lnTo>
                  <a:lnTo>
                    <a:pt x="204941" y="348741"/>
                  </a:lnTo>
                  <a:lnTo>
                    <a:pt x="214108" y="365523"/>
                  </a:lnTo>
                  <a:lnTo>
                    <a:pt x="215582" y="364672"/>
                  </a:lnTo>
                  <a:lnTo>
                    <a:pt x="239197" y="364672"/>
                  </a:lnTo>
                  <a:lnTo>
                    <a:pt x="237296" y="360571"/>
                  </a:lnTo>
                  <a:lnTo>
                    <a:pt x="236537" y="359008"/>
                  </a:lnTo>
                  <a:lnTo>
                    <a:pt x="235495" y="356620"/>
                  </a:lnTo>
                  <a:lnTo>
                    <a:pt x="234327" y="353814"/>
                  </a:lnTo>
                  <a:lnTo>
                    <a:pt x="236575" y="352518"/>
                  </a:lnTo>
                  <a:lnTo>
                    <a:pt x="233527" y="341193"/>
                  </a:lnTo>
                  <a:lnTo>
                    <a:pt x="226380" y="314239"/>
                  </a:lnTo>
                  <a:lnTo>
                    <a:pt x="223671" y="303725"/>
                  </a:lnTo>
                  <a:close/>
                </a:path>
                <a:path w="248284" h="757555">
                  <a:moveTo>
                    <a:pt x="118498" y="0"/>
                  </a:moveTo>
                  <a:lnTo>
                    <a:pt x="103181" y="5790"/>
                  </a:lnTo>
                  <a:lnTo>
                    <a:pt x="89687" y="16806"/>
                  </a:lnTo>
                  <a:lnTo>
                    <a:pt x="85586" y="24849"/>
                  </a:lnTo>
                  <a:lnTo>
                    <a:pt x="84565" y="34848"/>
                  </a:lnTo>
                  <a:lnTo>
                    <a:pt x="85340" y="44897"/>
                  </a:lnTo>
                  <a:lnTo>
                    <a:pt x="100253" y="84459"/>
                  </a:lnTo>
                  <a:lnTo>
                    <a:pt x="100583" y="84878"/>
                  </a:lnTo>
                  <a:lnTo>
                    <a:pt x="99313" y="92181"/>
                  </a:lnTo>
                  <a:lnTo>
                    <a:pt x="149278" y="92181"/>
                  </a:lnTo>
                  <a:lnTo>
                    <a:pt x="152247" y="89019"/>
                  </a:lnTo>
                  <a:lnTo>
                    <a:pt x="154977" y="83189"/>
                  </a:lnTo>
                  <a:lnTo>
                    <a:pt x="158775" y="36504"/>
                  </a:lnTo>
                  <a:lnTo>
                    <a:pt x="161545" y="35033"/>
                  </a:lnTo>
                  <a:lnTo>
                    <a:pt x="165663" y="30356"/>
                  </a:lnTo>
                  <a:lnTo>
                    <a:pt x="164863" y="22047"/>
                  </a:lnTo>
                  <a:lnTo>
                    <a:pt x="152882" y="9682"/>
                  </a:lnTo>
                  <a:lnTo>
                    <a:pt x="135208" y="831"/>
                  </a:lnTo>
                  <a:lnTo>
                    <a:pt x="11849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17">
              <a:extLst>
                <a:ext uri="{FF2B5EF4-FFF2-40B4-BE49-F238E27FC236}">
                  <a16:creationId xmlns:a16="http://schemas.microsoft.com/office/drawing/2014/main" id="{F9D9E1CC-19D6-0BD7-76B7-2A92606C0FAB}"/>
                </a:ext>
              </a:extLst>
            </p:cNvPr>
            <p:cNvSpPr/>
            <p:nvPr/>
          </p:nvSpPr>
          <p:spPr>
            <a:xfrm>
              <a:off x="1084280" y="172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18">
              <a:extLst>
                <a:ext uri="{FF2B5EF4-FFF2-40B4-BE49-F238E27FC236}">
                  <a16:creationId xmlns:a16="http://schemas.microsoft.com/office/drawing/2014/main" id="{C3DCFBC7-C155-3A3B-F32C-46E68FEBBBD9}"/>
                </a:ext>
              </a:extLst>
            </p:cNvPr>
            <p:cNvSpPr/>
            <p:nvPr/>
          </p:nvSpPr>
          <p:spPr>
            <a:xfrm>
              <a:off x="977417" y="1723999"/>
              <a:ext cx="107314" cy="305435"/>
            </a:xfrm>
            <a:custGeom>
              <a:avLst/>
              <a:gdLst/>
              <a:ahLst/>
              <a:cxnLst/>
              <a:rect l="l" t="t" r="r" b="b"/>
              <a:pathLst>
                <a:path w="107315" h="305435">
                  <a:moveTo>
                    <a:pt x="41821" y="112877"/>
                  </a:moveTo>
                  <a:lnTo>
                    <a:pt x="0" y="198920"/>
                  </a:lnTo>
                  <a:lnTo>
                    <a:pt x="0" y="304952"/>
                  </a:lnTo>
                  <a:lnTo>
                    <a:pt x="1752" y="285407"/>
                  </a:lnTo>
                  <a:lnTo>
                    <a:pt x="8166" y="236829"/>
                  </a:lnTo>
                  <a:lnTo>
                    <a:pt x="20955" y="174294"/>
                  </a:lnTo>
                  <a:lnTo>
                    <a:pt x="41821" y="112877"/>
                  </a:lnTo>
                  <a:close/>
                </a:path>
                <a:path w="107315" h="305435">
                  <a:moveTo>
                    <a:pt x="46583" y="103073"/>
                  </a:moveTo>
                  <a:lnTo>
                    <a:pt x="44945" y="106248"/>
                  </a:lnTo>
                  <a:lnTo>
                    <a:pt x="43357" y="109512"/>
                  </a:lnTo>
                  <a:lnTo>
                    <a:pt x="41821" y="112877"/>
                  </a:lnTo>
                  <a:lnTo>
                    <a:pt x="46583" y="103073"/>
                  </a:lnTo>
                  <a:close/>
                </a:path>
                <a:path w="107315" h="305435">
                  <a:moveTo>
                    <a:pt x="106857" y="3606"/>
                  </a:moveTo>
                  <a:lnTo>
                    <a:pt x="101828" y="9499"/>
                  </a:lnTo>
                  <a:lnTo>
                    <a:pt x="91465" y="9499"/>
                  </a:lnTo>
                  <a:lnTo>
                    <a:pt x="86296" y="9029"/>
                  </a:lnTo>
                  <a:lnTo>
                    <a:pt x="80352" y="7467"/>
                  </a:lnTo>
                  <a:lnTo>
                    <a:pt x="73634" y="4533"/>
                  </a:lnTo>
                  <a:lnTo>
                    <a:pt x="66128" y="0"/>
                  </a:lnTo>
                  <a:lnTo>
                    <a:pt x="67449" y="3225"/>
                  </a:lnTo>
                  <a:lnTo>
                    <a:pt x="71399" y="10337"/>
                  </a:lnTo>
                  <a:lnTo>
                    <a:pt x="77939" y="17437"/>
                  </a:lnTo>
                  <a:lnTo>
                    <a:pt x="87058" y="20675"/>
                  </a:lnTo>
                  <a:lnTo>
                    <a:pt x="87922" y="20650"/>
                  </a:lnTo>
                  <a:lnTo>
                    <a:pt x="102971" y="19291"/>
                  </a:lnTo>
                  <a:lnTo>
                    <a:pt x="105397" y="9499"/>
                  </a:lnTo>
                  <a:lnTo>
                    <a:pt x="106857" y="360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9">
              <a:extLst>
                <a:ext uri="{FF2B5EF4-FFF2-40B4-BE49-F238E27FC236}">
                  <a16:creationId xmlns:a16="http://schemas.microsoft.com/office/drawing/2014/main" id="{FF43B9A4-EAD2-E22D-F911-582AD1098680}"/>
                </a:ext>
              </a:extLst>
            </p:cNvPr>
            <p:cNvSpPr/>
            <p:nvPr/>
          </p:nvSpPr>
          <p:spPr>
            <a:xfrm>
              <a:off x="1122953" y="193815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41" y="7454"/>
                  </a:lnTo>
                  <a:lnTo>
                    <a:pt x="3489" y="12680"/>
                  </a:lnTo>
                  <a:lnTo>
                    <a:pt x="5875" y="18164"/>
                  </a:lnTo>
                  <a:lnTo>
                    <a:pt x="9931" y="26377"/>
                  </a:lnTo>
                  <a:lnTo>
                    <a:pt x="10045" y="26123"/>
                  </a:lnTo>
                  <a:lnTo>
                    <a:pt x="7497" y="19982"/>
                  </a:lnTo>
                  <a:lnTo>
                    <a:pt x="4946" y="13552"/>
                  </a:lnTo>
                  <a:lnTo>
                    <a:pt x="2434" y="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0">
              <a:extLst>
                <a:ext uri="{FF2B5EF4-FFF2-40B4-BE49-F238E27FC236}">
                  <a16:creationId xmlns:a16="http://schemas.microsoft.com/office/drawing/2014/main" id="{BE76948D-6B0C-D3FD-D2CE-BBB2A9E5CBFB}"/>
                </a:ext>
              </a:extLst>
            </p:cNvPr>
            <p:cNvSpPr/>
            <p:nvPr/>
          </p:nvSpPr>
          <p:spPr>
            <a:xfrm>
              <a:off x="1113810" y="1840990"/>
              <a:ext cx="26034" cy="123825"/>
            </a:xfrm>
            <a:custGeom>
              <a:avLst/>
              <a:gdLst/>
              <a:ahLst/>
              <a:cxnLst/>
              <a:rect l="l" t="t" r="r" b="b"/>
              <a:pathLst>
                <a:path w="26034" h="123825">
                  <a:moveTo>
                    <a:pt x="159" y="0"/>
                  </a:moveTo>
                  <a:lnTo>
                    <a:pt x="3647" y="59666"/>
                  </a:lnTo>
                  <a:lnTo>
                    <a:pt x="11578" y="104044"/>
                  </a:lnTo>
                  <a:lnTo>
                    <a:pt x="19184" y="123278"/>
                  </a:lnTo>
                  <a:lnTo>
                    <a:pt x="25864" y="10816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1">
            <a:extLst>
              <a:ext uri="{FF2B5EF4-FFF2-40B4-BE49-F238E27FC236}">
                <a16:creationId xmlns:a16="http://schemas.microsoft.com/office/drawing/2014/main" id="{4151FBCB-29FE-3E19-7FFE-7CD714C2113A}"/>
              </a:ext>
            </a:extLst>
          </p:cNvPr>
          <p:cNvGrpSpPr/>
          <p:nvPr/>
        </p:nvGrpSpPr>
        <p:grpSpPr>
          <a:xfrm>
            <a:off x="8217549" y="1566974"/>
            <a:ext cx="248285" cy="757555"/>
            <a:chOff x="8217549" y="1634429"/>
            <a:chExt cx="248285" cy="757555"/>
          </a:xfrm>
        </p:grpSpPr>
        <p:sp>
          <p:nvSpPr>
            <p:cNvPr id="228" name="object 22">
              <a:extLst>
                <a:ext uri="{FF2B5EF4-FFF2-40B4-BE49-F238E27FC236}">
                  <a16:creationId xmlns:a16="http://schemas.microsoft.com/office/drawing/2014/main" id="{FC0FD712-7BF0-E40E-460F-6F32A84A9E1D}"/>
                </a:ext>
              </a:extLst>
            </p:cNvPr>
            <p:cNvSpPr/>
            <p:nvPr/>
          </p:nvSpPr>
          <p:spPr>
            <a:xfrm>
              <a:off x="8217549" y="1634429"/>
              <a:ext cx="248285" cy="757555"/>
            </a:xfrm>
            <a:custGeom>
              <a:avLst/>
              <a:gdLst/>
              <a:ahLst/>
              <a:cxnLst/>
              <a:rect l="l" t="t" r="r" b="b"/>
              <a:pathLst>
                <a:path w="248284" h="757555">
                  <a:moveTo>
                    <a:pt x="188589" y="437570"/>
                  </a:moveTo>
                  <a:lnTo>
                    <a:pt x="37464" y="437570"/>
                  </a:lnTo>
                  <a:lnTo>
                    <a:pt x="37172" y="447730"/>
                  </a:lnTo>
                  <a:lnTo>
                    <a:pt x="37185" y="450321"/>
                  </a:lnTo>
                  <a:lnTo>
                    <a:pt x="37731" y="452099"/>
                  </a:lnTo>
                  <a:lnTo>
                    <a:pt x="38493" y="453318"/>
                  </a:lnTo>
                  <a:lnTo>
                    <a:pt x="39834" y="475817"/>
                  </a:lnTo>
                  <a:lnTo>
                    <a:pt x="40926" y="495860"/>
                  </a:lnTo>
                  <a:lnTo>
                    <a:pt x="41602" y="511507"/>
                  </a:lnTo>
                  <a:lnTo>
                    <a:pt x="41693" y="520819"/>
                  </a:lnTo>
                  <a:lnTo>
                    <a:pt x="43509" y="555842"/>
                  </a:lnTo>
                  <a:lnTo>
                    <a:pt x="48264" y="617523"/>
                  </a:lnTo>
                  <a:lnTo>
                    <a:pt x="53362" y="677714"/>
                  </a:lnTo>
                  <a:lnTo>
                    <a:pt x="61797" y="708982"/>
                  </a:lnTo>
                  <a:lnTo>
                    <a:pt x="60540" y="719980"/>
                  </a:lnTo>
                  <a:lnTo>
                    <a:pt x="60540" y="723942"/>
                  </a:lnTo>
                  <a:lnTo>
                    <a:pt x="62712" y="727600"/>
                  </a:lnTo>
                  <a:lnTo>
                    <a:pt x="66204" y="729543"/>
                  </a:lnTo>
                  <a:lnTo>
                    <a:pt x="97484" y="755159"/>
                  </a:lnTo>
                  <a:lnTo>
                    <a:pt x="104406" y="757496"/>
                  </a:lnTo>
                  <a:lnTo>
                    <a:pt x="116738" y="755883"/>
                  </a:lnTo>
                  <a:lnTo>
                    <a:pt x="122173" y="753356"/>
                  </a:lnTo>
                  <a:lnTo>
                    <a:pt x="123989" y="746498"/>
                  </a:lnTo>
                  <a:lnTo>
                    <a:pt x="122643" y="739182"/>
                  </a:lnTo>
                  <a:lnTo>
                    <a:pt x="112445" y="732553"/>
                  </a:lnTo>
                  <a:lnTo>
                    <a:pt x="107848" y="727943"/>
                  </a:lnTo>
                  <a:lnTo>
                    <a:pt x="91134" y="705743"/>
                  </a:lnTo>
                  <a:lnTo>
                    <a:pt x="92595" y="704918"/>
                  </a:lnTo>
                  <a:lnTo>
                    <a:pt x="93458" y="704346"/>
                  </a:lnTo>
                  <a:lnTo>
                    <a:pt x="98120" y="642833"/>
                  </a:lnTo>
                  <a:lnTo>
                    <a:pt x="103263" y="598668"/>
                  </a:lnTo>
                  <a:lnTo>
                    <a:pt x="105969" y="576556"/>
                  </a:lnTo>
                  <a:lnTo>
                    <a:pt x="110698" y="536456"/>
                  </a:lnTo>
                  <a:lnTo>
                    <a:pt x="119163" y="464011"/>
                  </a:lnTo>
                  <a:lnTo>
                    <a:pt x="188243" y="464011"/>
                  </a:lnTo>
                  <a:lnTo>
                    <a:pt x="188496" y="447730"/>
                  </a:lnTo>
                  <a:lnTo>
                    <a:pt x="188589" y="437570"/>
                  </a:lnTo>
                  <a:close/>
                </a:path>
                <a:path w="248284" h="757555">
                  <a:moveTo>
                    <a:pt x="188243" y="464011"/>
                  </a:moveTo>
                  <a:lnTo>
                    <a:pt x="119163" y="464011"/>
                  </a:lnTo>
                  <a:lnTo>
                    <a:pt x="120195" y="472370"/>
                  </a:lnTo>
                  <a:lnTo>
                    <a:pt x="122522" y="492226"/>
                  </a:lnTo>
                  <a:lnTo>
                    <a:pt x="124993" y="515752"/>
                  </a:lnTo>
                  <a:lnTo>
                    <a:pt x="126453" y="535119"/>
                  </a:lnTo>
                  <a:lnTo>
                    <a:pt x="126827" y="548330"/>
                  </a:lnTo>
                  <a:lnTo>
                    <a:pt x="126632" y="567666"/>
                  </a:lnTo>
                  <a:lnTo>
                    <a:pt x="125605" y="605588"/>
                  </a:lnTo>
                  <a:lnTo>
                    <a:pt x="123443" y="676063"/>
                  </a:lnTo>
                  <a:lnTo>
                    <a:pt x="124497" y="676698"/>
                  </a:lnTo>
                  <a:lnTo>
                    <a:pt x="125564" y="677232"/>
                  </a:lnTo>
                  <a:lnTo>
                    <a:pt x="126631" y="677714"/>
                  </a:lnTo>
                  <a:lnTo>
                    <a:pt x="125869" y="683099"/>
                  </a:lnTo>
                  <a:lnTo>
                    <a:pt x="125767" y="693259"/>
                  </a:lnTo>
                  <a:lnTo>
                    <a:pt x="127977" y="696968"/>
                  </a:lnTo>
                  <a:lnTo>
                    <a:pt x="131533" y="698936"/>
                  </a:lnTo>
                  <a:lnTo>
                    <a:pt x="149605" y="704308"/>
                  </a:lnTo>
                  <a:lnTo>
                    <a:pt x="156209" y="707648"/>
                  </a:lnTo>
                  <a:lnTo>
                    <a:pt x="162216" y="711877"/>
                  </a:lnTo>
                  <a:lnTo>
                    <a:pt x="168249" y="715022"/>
                  </a:lnTo>
                  <a:lnTo>
                    <a:pt x="175261" y="717024"/>
                  </a:lnTo>
                  <a:lnTo>
                    <a:pt x="182199" y="717707"/>
                  </a:lnTo>
                  <a:lnTo>
                    <a:pt x="188010" y="716894"/>
                  </a:lnTo>
                  <a:lnTo>
                    <a:pt x="193890" y="714938"/>
                  </a:lnTo>
                  <a:lnTo>
                    <a:pt x="196811" y="713820"/>
                  </a:lnTo>
                  <a:lnTo>
                    <a:pt x="193204" y="704067"/>
                  </a:lnTo>
                  <a:lnTo>
                    <a:pt x="188899" y="699736"/>
                  </a:lnTo>
                  <a:lnTo>
                    <a:pt x="179971" y="695063"/>
                  </a:lnTo>
                  <a:lnTo>
                    <a:pt x="158787" y="675441"/>
                  </a:lnTo>
                  <a:lnTo>
                    <a:pt x="173048" y="615659"/>
                  </a:lnTo>
                  <a:lnTo>
                    <a:pt x="180077" y="567415"/>
                  </a:lnTo>
                  <a:lnTo>
                    <a:pt x="185559" y="526838"/>
                  </a:lnTo>
                  <a:lnTo>
                    <a:pt x="187836" y="490198"/>
                  </a:lnTo>
                  <a:lnTo>
                    <a:pt x="188243" y="464011"/>
                  </a:lnTo>
                  <a:close/>
                </a:path>
                <a:path w="248284" h="757555">
                  <a:moveTo>
                    <a:pt x="99173" y="91698"/>
                  </a:moveTo>
                  <a:lnTo>
                    <a:pt x="95097" y="99318"/>
                  </a:lnTo>
                  <a:lnTo>
                    <a:pt x="81029" y="105778"/>
                  </a:lnTo>
                  <a:lnTo>
                    <a:pt x="67287" y="113458"/>
                  </a:lnTo>
                  <a:lnTo>
                    <a:pt x="36837" y="141265"/>
                  </a:lnTo>
                  <a:lnTo>
                    <a:pt x="32740" y="155808"/>
                  </a:lnTo>
                  <a:lnTo>
                    <a:pt x="22813" y="190939"/>
                  </a:lnTo>
                  <a:lnTo>
                    <a:pt x="12852" y="231821"/>
                  </a:lnTo>
                  <a:lnTo>
                    <a:pt x="5033" y="267754"/>
                  </a:lnTo>
                  <a:lnTo>
                    <a:pt x="1536" y="288040"/>
                  </a:lnTo>
                  <a:lnTo>
                    <a:pt x="0" y="314508"/>
                  </a:lnTo>
                  <a:lnTo>
                    <a:pt x="533" y="335141"/>
                  </a:lnTo>
                  <a:lnTo>
                    <a:pt x="4120" y="360811"/>
                  </a:lnTo>
                  <a:lnTo>
                    <a:pt x="11569" y="401426"/>
                  </a:lnTo>
                  <a:lnTo>
                    <a:pt x="13360" y="401743"/>
                  </a:lnTo>
                  <a:lnTo>
                    <a:pt x="13931" y="404842"/>
                  </a:lnTo>
                  <a:lnTo>
                    <a:pt x="14290" y="406557"/>
                  </a:lnTo>
                  <a:lnTo>
                    <a:pt x="15341" y="411878"/>
                  </a:lnTo>
                  <a:lnTo>
                    <a:pt x="15696" y="412945"/>
                  </a:lnTo>
                  <a:lnTo>
                    <a:pt x="11493" y="441875"/>
                  </a:lnTo>
                  <a:lnTo>
                    <a:pt x="15785" y="453509"/>
                  </a:lnTo>
                  <a:lnTo>
                    <a:pt x="24548" y="459719"/>
                  </a:lnTo>
                  <a:lnTo>
                    <a:pt x="32067" y="470692"/>
                  </a:lnTo>
                  <a:lnTo>
                    <a:pt x="36588" y="468634"/>
                  </a:lnTo>
                  <a:lnTo>
                    <a:pt x="35178" y="461764"/>
                  </a:lnTo>
                  <a:lnTo>
                    <a:pt x="34485" y="452099"/>
                  </a:lnTo>
                  <a:lnTo>
                    <a:pt x="34505" y="450321"/>
                  </a:lnTo>
                  <a:lnTo>
                    <a:pt x="37274" y="438929"/>
                  </a:lnTo>
                  <a:lnTo>
                    <a:pt x="37464" y="437570"/>
                  </a:lnTo>
                  <a:lnTo>
                    <a:pt x="188589" y="437570"/>
                  </a:lnTo>
                  <a:lnTo>
                    <a:pt x="188464" y="398645"/>
                  </a:lnTo>
                  <a:lnTo>
                    <a:pt x="188384" y="387329"/>
                  </a:lnTo>
                  <a:lnTo>
                    <a:pt x="187975" y="356620"/>
                  </a:lnTo>
                  <a:lnTo>
                    <a:pt x="188070" y="352518"/>
                  </a:lnTo>
                  <a:lnTo>
                    <a:pt x="188607" y="344100"/>
                  </a:lnTo>
                  <a:lnTo>
                    <a:pt x="188583" y="333052"/>
                  </a:lnTo>
                  <a:lnTo>
                    <a:pt x="188095" y="322200"/>
                  </a:lnTo>
                  <a:lnTo>
                    <a:pt x="187362" y="312424"/>
                  </a:lnTo>
                  <a:lnTo>
                    <a:pt x="187515" y="309846"/>
                  </a:lnTo>
                  <a:lnTo>
                    <a:pt x="187362" y="307205"/>
                  </a:lnTo>
                  <a:lnTo>
                    <a:pt x="187032" y="303725"/>
                  </a:lnTo>
                  <a:lnTo>
                    <a:pt x="223671" y="303725"/>
                  </a:lnTo>
                  <a:lnTo>
                    <a:pt x="211746" y="255566"/>
                  </a:lnTo>
                  <a:lnTo>
                    <a:pt x="203923" y="209403"/>
                  </a:lnTo>
                  <a:lnTo>
                    <a:pt x="195185" y="149839"/>
                  </a:lnTo>
                  <a:lnTo>
                    <a:pt x="193202" y="128753"/>
                  </a:lnTo>
                  <a:lnTo>
                    <a:pt x="187005" y="112077"/>
                  </a:lnTo>
                  <a:lnTo>
                    <a:pt x="173186" y="100052"/>
                  </a:lnTo>
                  <a:lnTo>
                    <a:pt x="148348" y="93171"/>
                  </a:lnTo>
                  <a:lnTo>
                    <a:pt x="149278" y="92181"/>
                  </a:lnTo>
                  <a:lnTo>
                    <a:pt x="99313" y="92181"/>
                  </a:lnTo>
                  <a:lnTo>
                    <a:pt x="99173" y="91698"/>
                  </a:lnTo>
                  <a:close/>
                </a:path>
                <a:path w="248284" h="757555">
                  <a:moveTo>
                    <a:pt x="237927" y="421632"/>
                  </a:moveTo>
                  <a:lnTo>
                    <a:pt x="231050" y="421632"/>
                  </a:lnTo>
                  <a:lnTo>
                    <a:pt x="232473" y="425238"/>
                  </a:lnTo>
                  <a:lnTo>
                    <a:pt x="236549" y="424235"/>
                  </a:lnTo>
                  <a:lnTo>
                    <a:pt x="237927" y="421632"/>
                  </a:lnTo>
                  <a:close/>
                </a:path>
                <a:path w="248284" h="757555">
                  <a:moveTo>
                    <a:pt x="242358" y="406557"/>
                  </a:moveTo>
                  <a:lnTo>
                    <a:pt x="226796" y="406557"/>
                  </a:lnTo>
                  <a:lnTo>
                    <a:pt x="226300" y="413834"/>
                  </a:lnTo>
                  <a:lnTo>
                    <a:pt x="221589" y="423168"/>
                  </a:lnTo>
                  <a:lnTo>
                    <a:pt x="229679" y="423943"/>
                  </a:lnTo>
                  <a:lnTo>
                    <a:pt x="231050" y="421632"/>
                  </a:lnTo>
                  <a:lnTo>
                    <a:pt x="237927" y="421632"/>
                  </a:lnTo>
                  <a:lnTo>
                    <a:pt x="241286" y="415282"/>
                  </a:lnTo>
                  <a:lnTo>
                    <a:pt x="242358" y="406557"/>
                  </a:lnTo>
                  <a:close/>
                </a:path>
                <a:path w="248284" h="757555">
                  <a:moveTo>
                    <a:pt x="239197" y="364672"/>
                  </a:moveTo>
                  <a:lnTo>
                    <a:pt x="215582" y="364672"/>
                  </a:lnTo>
                  <a:lnTo>
                    <a:pt x="216714" y="366691"/>
                  </a:lnTo>
                  <a:lnTo>
                    <a:pt x="217840" y="368622"/>
                  </a:lnTo>
                  <a:lnTo>
                    <a:pt x="218617" y="369892"/>
                  </a:lnTo>
                  <a:lnTo>
                    <a:pt x="217779" y="373499"/>
                  </a:lnTo>
                  <a:lnTo>
                    <a:pt x="217576" y="377385"/>
                  </a:lnTo>
                  <a:lnTo>
                    <a:pt x="218960" y="387329"/>
                  </a:lnTo>
                  <a:lnTo>
                    <a:pt x="220624" y="398645"/>
                  </a:lnTo>
                  <a:lnTo>
                    <a:pt x="218604" y="409757"/>
                  </a:lnTo>
                  <a:lnTo>
                    <a:pt x="218071" y="417021"/>
                  </a:lnTo>
                  <a:lnTo>
                    <a:pt x="223887" y="415370"/>
                  </a:lnTo>
                  <a:lnTo>
                    <a:pt x="226796" y="406557"/>
                  </a:lnTo>
                  <a:lnTo>
                    <a:pt x="242358" y="406557"/>
                  </a:lnTo>
                  <a:lnTo>
                    <a:pt x="242899" y="402150"/>
                  </a:lnTo>
                  <a:lnTo>
                    <a:pt x="247963" y="402150"/>
                  </a:lnTo>
                  <a:lnTo>
                    <a:pt x="247103" y="379569"/>
                  </a:lnTo>
                  <a:lnTo>
                    <a:pt x="240537" y="368622"/>
                  </a:lnTo>
                  <a:lnTo>
                    <a:pt x="240410" y="367644"/>
                  </a:lnTo>
                  <a:lnTo>
                    <a:pt x="240119" y="366666"/>
                  </a:lnTo>
                  <a:lnTo>
                    <a:pt x="239197" y="364672"/>
                  </a:lnTo>
                  <a:close/>
                </a:path>
                <a:path w="248284" h="757555">
                  <a:moveTo>
                    <a:pt x="247963" y="402150"/>
                  </a:moveTo>
                  <a:lnTo>
                    <a:pt x="242899" y="402150"/>
                  </a:lnTo>
                  <a:lnTo>
                    <a:pt x="245109" y="404194"/>
                  </a:lnTo>
                  <a:lnTo>
                    <a:pt x="248017" y="403585"/>
                  </a:lnTo>
                  <a:lnTo>
                    <a:pt x="247963" y="402150"/>
                  </a:lnTo>
                  <a:close/>
                </a:path>
                <a:path w="248284" h="757555">
                  <a:moveTo>
                    <a:pt x="223671" y="303725"/>
                  </a:moveTo>
                  <a:lnTo>
                    <a:pt x="187032" y="303725"/>
                  </a:lnTo>
                  <a:lnTo>
                    <a:pt x="193942" y="323636"/>
                  </a:lnTo>
                  <a:lnTo>
                    <a:pt x="199065" y="336710"/>
                  </a:lnTo>
                  <a:lnTo>
                    <a:pt x="204941" y="348741"/>
                  </a:lnTo>
                  <a:lnTo>
                    <a:pt x="214108" y="365523"/>
                  </a:lnTo>
                  <a:lnTo>
                    <a:pt x="215582" y="364672"/>
                  </a:lnTo>
                  <a:lnTo>
                    <a:pt x="239197" y="364672"/>
                  </a:lnTo>
                  <a:lnTo>
                    <a:pt x="237296" y="360571"/>
                  </a:lnTo>
                  <a:lnTo>
                    <a:pt x="236537" y="359008"/>
                  </a:lnTo>
                  <a:lnTo>
                    <a:pt x="235495" y="356620"/>
                  </a:lnTo>
                  <a:lnTo>
                    <a:pt x="234327" y="353814"/>
                  </a:lnTo>
                  <a:lnTo>
                    <a:pt x="236575" y="352518"/>
                  </a:lnTo>
                  <a:lnTo>
                    <a:pt x="233527" y="341193"/>
                  </a:lnTo>
                  <a:lnTo>
                    <a:pt x="226380" y="314239"/>
                  </a:lnTo>
                  <a:lnTo>
                    <a:pt x="223671" y="303725"/>
                  </a:lnTo>
                  <a:close/>
                </a:path>
                <a:path w="248284" h="757555">
                  <a:moveTo>
                    <a:pt x="118498" y="0"/>
                  </a:moveTo>
                  <a:lnTo>
                    <a:pt x="103181" y="5790"/>
                  </a:lnTo>
                  <a:lnTo>
                    <a:pt x="89687" y="16806"/>
                  </a:lnTo>
                  <a:lnTo>
                    <a:pt x="85586" y="24849"/>
                  </a:lnTo>
                  <a:lnTo>
                    <a:pt x="84565" y="34848"/>
                  </a:lnTo>
                  <a:lnTo>
                    <a:pt x="85340" y="44897"/>
                  </a:lnTo>
                  <a:lnTo>
                    <a:pt x="100253" y="84459"/>
                  </a:lnTo>
                  <a:lnTo>
                    <a:pt x="100583" y="84878"/>
                  </a:lnTo>
                  <a:lnTo>
                    <a:pt x="99313" y="92181"/>
                  </a:lnTo>
                  <a:lnTo>
                    <a:pt x="149278" y="92181"/>
                  </a:lnTo>
                  <a:lnTo>
                    <a:pt x="152247" y="89019"/>
                  </a:lnTo>
                  <a:lnTo>
                    <a:pt x="154977" y="83189"/>
                  </a:lnTo>
                  <a:lnTo>
                    <a:pt x="158775" y="36504"/>
                  </a:lnTo>
                  <a:lnTo>
                    <a:pt x="161545" y="35033"/>
                  </a:lnTo>
                  <a:lnTo>
                    <a:pt x="165663" y="30356"/>
                  </a:lnTo>
                  <a:lnTo>
                    <a:pt x="164863" y="22047"/>
                  </a:lnTo>
                  <a:lnTo>
                    <a:pt x="152882" y="9682"/>
                  </a:lnTo>
                  <a:lnTo>
                    <a:pt x="135208" y="831"/>
                  </a:lnTo>
                  <a:lnTo>
                    <a:pt x="11849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3">
              <a:extLst>
                <a:ext uri="{FF2B5EF4-FFF2-40B4-BE49-F238E27FC236}">
                  <a16:creationId xmlns:a16="http://schemas.microsoft.com/office/drawing/2014/main" id="{62DC5787-32F0-A482-F6F3-963D464FE217}"/>
                </a:ext>
              </a:extLst>
            </p:cNvPr>
            <p:cNvSpPr/>
            <p:nvPr/>
          </p:nvSpPr>
          <p:spPr>
            <a:xfrm>
              <a:off x="8365905" y="172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4">
              <a:extLst>
                <a:ext uri="{FF2B5EF4-FFF2-40B4-BE49-F238E27FC236}">
                  <a16:creationId xmlns:a16="http://schemas.microsoft.com/office/drawing/2014/main" id="{6757A89F-CD7E-47E7-5C82-A70D8E72AB6F}"/>
                </a:ext>
              </a:extLst>
            </p:cNvPr>
            <p:cNvSpPr/>
            <p:nvPr/>
          </p:nvSpPr>
          <p:spPr>
            <a:xfrm>
              <a:off x="8259039" y="1723999"/>
              <a:ext cx="107314" cy="305435"/>
            </a:xfrm>
            <a:custGeom>
              <a:avLst/>
              <a:gdLst/>
              <a:ahLst/>
              <a:cxnLst/>
              <a:rect l="l" t="t" r="r" b="b"/>
              <a:pathLst>
                <a:path w="107315" h="305435">
                  <a:moveTo>
                    <a:pt x="41821" y="112877"/>
                  </a:moveTo>
                  <a:lnTo>
                    <a:pt x="0" y="198920"/>
                  </a:lnTo>
                  <a:lnTo>
                    <a:pt x="0" y="304952"/>
                  </a:lnTo>
                  <a:lnTo>
                    <a:pt x="1752" y="285407"/>
                  </a:lnTo>
                  <a:lnTo>
                    <a:pt x="8166" y="236829"/>
                  </a:lnTo>
                  <a:lnTo>
                    <a:pt x="20955" y="174294"/>
                  </a:lnTo>
                  <a:lnTo>
                    <a:pt x="41821" y="112877"/>
                  </a:lnTo>
                  <a:close/>
                </a:path>
                <a:path w="107315" h="305435">
                  <a:moveTo>
                    <a:pt x="46583" y="103073"/>
                  </a:moveTo>
                  <a:lnTo>
                    <a:pt x="44945" y="106248"/>
                  </a:lnTo>
                  <a:lnTo>
                    <a:pt x="43357" y="109512"/>
                  </a:lnTo>
                  <a:lnTo>
                    <a:pt x="41821" y="112877"/>
                  </a:lnTo>
                  <a:lnTo>
                    <a:pt x="46583" y="103073"/>
                  </a:lnTo>
                  <a:close/>
                </a:path>
                <a:path w="107315" h="305435">
                  <a:moveTo>
                    <a:pt x="106857" y="3606"/>
                  </a:moveTo>
                  <a:lnTo>
                    <a:pt x="101828" y="9499"/>
                  </a:lnTo>
                  <a:lnTo>
                    <a:pt x="91465" y="9499"/>
                  </a:lnTo>
                  <a:lnTo>
                    <a:pt x="86296" y="9029"/>
                  </a:lnTo>
                  <a:lnTo>
                    <a:pt x="80352" y="7467"/>
                  </a:lnTo>
                  <a:lnTo>
                    <a:pt x="73634" y="4533"/>
                  </a:lnTo>
                  <a:lnTo>
                    <a:pt x="66128" y="0"/>
                  </a:lnTo>
                  <a:lnTo>
                    <a:pt x="67449" y="3225"/>
                  </a:lnTo>
                  <a:lnTo>
                    <a:pt x="71399" y="10337"/>
                  </a:lnTo>
                  <a:lnTo>
                    <a:pt x="77939" y="17437"/>
                  </a:lnTo>
                  <a:lnTo>
                    <a:pt x="87058" y="20675"/>
                  </a:lnTo>
                  <a:lnTo>
                    <a:pt x="87922" y="20650"/>
                  </a:lnTo>
                  <a:lnTo>
                    <a:pt x="102971" y="19291"/>
                  </a:lnTo>
                  <a:lnTo>
                    <a:pt x="105397" y="9499"/>
                  </a:lnTo>
                  <a:lnTo>
                    <a:pt x="106857" y="360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5">
              <a:extLst>
                <a:ext uri="{FF2B5EF4-FFF2-40B4-BE49-F238E27FC236}">
                  <a16:creationId xmlns:a16="http://schemas.microsoft.com/office/drawing/2014/main" id="{3F26403B-5B39-A587-769D-6BC3163DBCEC}"/>
                </a:ext>
              </a:extLst>
            </p:cNvPr>
            <p:cNvSpPr/>
            <p:nvPr/>
          </p:nvSpPr>
          <p:spPr>
            <a:xfrm>
              <a:off x="8404578" y="193815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41" y="7454"/>
                  </a:lnTo>
                  <a:lnTo>
                    <a:pt x="3489" y="12680"/>
                  </a:lnTo>
                  <a:lnTo>
                    <a:pt x="5875" y="18164"/>
                  </a:lnTo>
                  <a:lnTo>
                    <a:pt x="9931" y="26377"/>
                  </a:lnTo>
                  <a:lnTo>
                    <a:pt x="10045" y="26123"/>
                  </a:lnTo>
                  <a:lnTo>
                    <a:pt x="7497" y="19982"/>
                  </a:lnTo>
                  <a:lnTo>
                    <a:pt x="4946" y="13552"/>
                  </a:lnTo>
                  <a:lnTo>
                    <a:pt x="2434" y="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6">
              <a:extLst>
                <a:ext uri="{FF2B5EF4-FFF2-40B4-BE49-F238E27FC236}">
                  <a16:creationId xmlns:a16="http://schemas.microsoft.com/office/drawing/2014/main" id="{68BE9890-D66D-B20C-C4E7-CFF8D959ABD2}"/>
                </a:ext>
              </a:extLst>
            </p:cNvPr>
            <p:cNvSpPr/>
            <p:nvPr/>
          </p:nvSpPr>
          <p:spPr>
            <a:xfrm>
              <a:off x="8395435" y="1840990"/>
              <a:ext cx="26034" cy="123825"/>
            </a:xfrm>
            <a:custGeom>
              <a:avLst/>
              <a:gdLst/>
              <a:ahLst/>
              <a:cxnLst/>
              <a:rect l="l" t="t" r="r" b="b"/>
              <a:pathLst>
                <a:path w="26034" h="123825">
                  <a:moveTo>
                    <a:pt x="159" y="0"/>
                  </a:moveTo>
                  <a:lnTo>
                    <a:pt x="3647" y="59666"/>
                  </a:lnTo>
                  <a:lnTo>
                    <a:pt x="11578" y="104044"/>
                  </a:lnTo>
                  <a:lnTo>
                    <a:pt x="19197" y="123278"/>
                  </a:lnTo>
                  <a:lnTo>
                    <a:pt x="25864" y="10816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" name="object 27">
            <a:extLst>
              <a:ext uri="{FF2B5EF4-FFF2-40B4-BE49-F238E27FC236}">
                <a16:creationId xmlns:a16="http://schemas.microsoft.com/office/drawing/2014/main" id="{12B0C790-DCFC-1AA0-B8D7-201666C3072E}"/>
              </a:ext>
            </a:extLst>
          </p:cNvPr>
          <p:cNvGrpSpPr/>
          <p:nvPr/>
        </p:nvGrpSpPr>
        <p:grpSpPr>
          <a:xfrm>
            <a:off x="1654556" y="1946897"/>
            <a:ext cx="123825" cy="377825"/>
            <a:chOff x="1654556" y="2014352"/>
            <a:chExt cx="123825" cy="377825"/>
          </a:xfrm>
        </p:grpSpPr>
        <p:sp>
          <p:nvSpPr>
            <p:cNvPr id="234" name="object 28">
              <a:extLst>
                <a:ext uri="{FF2B5EF4-FFF2-40B4-BE49-F238E27FC236}">
                  <a16:creationId xmlns:a16="http://schemas.microsoft.com/office/drawing/2014/main" id="{FD59BA00-B501-48EE-75CB-F97AC8A656D1}"/>
                </a:ext>
              </a:extLst>
            </p:cNvPr>
            <p:cNvSpPr/>
            <p:nvPr/>
          </p:nvSpPr>
          <p:spPr>
            <a:xfrm>
              <a:off x="1654556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9">
              <a:extLst>
                <a:ext uri="{FF2B5EF4-FFF2-40B4-BE49-F238E27FC236}">
                  <a16:creationId xmlns:a16="http://schemas.microsoft.com/office/drawing/2014/main" id="{57168967-C41A-2B89-BFB8-AA4B31E4B532}"/>
                </a:ext>
              </a:extLst>
            </p:cNvPr>
            <p:cNvSpPr/>
            <p:nvPr/>
          </p:nvSpPr>
          <p:spPr>
            <a:xfrm>
              <a:off x="1728308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30">
              <a:extLst>
                <a:ext uri="{FF2B5EF4-FFF2-40B4-BE49-F238E27FC236}">
                  <a16:creationId xmlns:a16="http://schemas.microsoft.com/office/drawing/2014/main" id="{0DF41134-07CD-16FE-0178-B9DDFEAAF808}"/>
                </a:ext>
              </a:extLst>
            </p:cNvPr>
            <p:cNvSpPr/>
            <p:nvPr/>
          </p:nvSpPr>
          <p:spPr>
            <a:xfrm>
              <a:off x="1675092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31">
              <a:extLst>
                <a:ext uri="{FF2B5EF4-FFF2-40B4-BE49-F238E27FC236}">
                  <a16:creationId xmlns:a16="http://schemas.microsoft.com/office/drawing/2014/main" id="{E2BBD330-4723-EC7F-AEB0-14F5FC32FFC8}"/>
                </a:ext>
              </a:extLst>
            </p:cNvPr>
            <p:cNvSpPr/>
            <p:nvPr/>
          </p:nvSpPr>
          <p:spPr>
            <a:xfrm>
              <a:off x="1747567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32">
              <a:extLst>
                <a:ext uri="{FF2B5EF4-FFF2-40B4-BE49-F238E27FC236}">
                  <a16:creationId xmlns:a16="http://schemas.microsoft.com/office/drawing/2014/main" id="{D1F32807-109D-1BA6-3282-69BD40161B26}"/>
                </a:ext>
              </a:extLst>
            </p:cNvPr>
            <p:cNvSpPr/>
            <p:nvPr/>
          </p:nvSpPr>
          <p:spPr>
            <a:xfrm>
              <a:off x="1743013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" name="object 33">
            <a:extLst>
              <a:ext uri="{FF2B5EF4-FFF2-40B4-BE49-F238E27FC236}">
                <a16:creationId xmlns:a16="http://schemas.microsoft.com/office/drawing/2014/main" id="{8D476BE3-FCA8-47DD-091F-0ECC7E4512D1}"/>
              </a:ext>
            </a:extLst>
          </p:cNvPr>
          <p:cNvGrpSpPr/>
          <p:nvPr/>
        </p:nvGrpSpPr>
        <p:grpSpPr>
          <a:xfrm>
            <a:off x="3966704" y="1946897"/>
            <a:ext cx="123825" cy="377825"/>
            <a:chOff x="3966704" y="2014352"/>
            <a:chExt cx="123825" cy="377825"/>
          </a:xfrm>
        </p:grpSpPr>
        <p:sp>
          <p:nvSpPr>
            <p:cNvPr id="240" name="object 34">
              <a:extLst>
                <a:ext uri="{FF2B5EF4-FFF2-40B4-BE49-F238E27FC236}">
                  <a16:creationId xmlns:a16="http://schemas.microsoft.com/office/drawing/2014/main" id="{1CA7F712-0F48-B91E-EE77-FFB522215E0A}"/>
                </a:ext>
              </a:extLst>
            </p:cNvPr>
            <p:cNvSpPr/>
            <p:nvPr/>
          </p:nvSpPr>
          <p:spPr>
            <a:xfrm>
              <a:off x="3966704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35">
              <a:extLst>
                <a:ext uri="{FF2B5EF4-FFF2-40B4-BE49-F238E27FC236}">
                  <a16:creationId xmlns:a16="http://schemas.microsoft.com/office/drawing/2014/main" id="{7D74312C-A1FD-566E-6CED-08ECC5378008}"/>
                </a:ext>
              </a:extLst>
            </p:cNvPr>
            <p:cNvSpPr/>
            <p:nvPr/>
          </p:nvSpPr>
          <p:spPr>
            <a:xfrm>
              <a:off x="4040456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36">
              <a:extLst>
                <a:ext uri="{FF2B5EF4-FFF2-40B4-BE49-F238E27FC236}">
                  <a16:creationId xmlns:a16="http://schemas.microsoft.com/office/drawing/2014/main" id="{780862A9-6564-EA8B-B7BB-77D93A9F633F}"/>
                </a:ext>
              </a:extLst>
            </p:cNvPr>
            <p:cNvSpPr/>
            <p:nvPr/>
          </p:nvSpPr>
          <p:spPr>
            <a:xfrm>
              <a:off x="3987241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26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37">
              <a:extLst>
                <a:ext uri="{FF2B5EF4-FFF2-40B4-BE49-F238E27FC236}">
                  <a16:creationId xmlns:a16="http://schemas.microsoft.com/office/drawing/2014/main" id="{C5D656CC-C3F7-6AB8-455A-BAB10DD49712}"/>
                </a:ext>
              </a:extLst>
            </p:cNvPr>
            <p:cNvSpPr/>
            <p:nvPr/>
          </p:nvSpPr>
          <p:spPr>
            <a:xfrm>
              <a:off x="4059714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38">
              <a:extLst>
                <a:ext uri="{FF2B5EF4-FFF2-40B4-BE49-F238E27FC236}">
                  <a16:creationId xmlns:a16="http://schemas.microsoft.com/office/drawing/2014/main" id="{65E4D2ED-ED6A-2A3D-D6D1-BE81FBE3B697}"/>
                </a:ext>
              </a:extLst>
            </p:cNvPr>
            <p:cNvSpPr/>
            <p:nvPr/>
          </p:nvSpPr>
          <p:spPr>
            <a:xfrm>
              <a:off x="4055161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39">
            <a:extLst>
              <a:ext uri="{FF2B5EF4-FFF2-40B4-BE49-F238E27FC236}">
                <a16:creationId xmlns:a16="http://schemas.microsoft.com/office/drawing/2014/main" id="{ADFB7E74-B54E-4019-F5AC-2DF465486D41}"/>
              </a:ext>
            </a:extLst>
          </p:cNvPr>
          <p:cNvGrpSpPr/>
          <p:nvPr/>
        </p:nvGrpSpPr>
        <p:grpSpPr>
          <a:xfrm>
            <a:off x="2273278" y="2930929"/>
            <a:ext cx="123825" cy="377825"/>
            <a:chOff x="2273278" y="2998384"/>
            <a:chExt cx="123825" cy="377825"/>
          </a:xfrm>
        </p:grpSpPr>
        <p:sp>
          <p:nvSpPr>
            <p:cNvPr id="246" name="object 40">
              <a:extLst>
                <a:ext uri="{FF2B5EF4-FFF2-40B4-BE49-F238E27FC236}">
                  <a16:creationId xmlns:a16="http://schemas.microsoft.com/office/drawing/2014/main" id="{6DD93279-CBF1-3F79-192F-645A5BC859F6}"/>
                </a:ext>
              </a:extLst>
            </p:cNvPr>
            <p:cNvSpPr/>
            <p:nvPr/>
          </p:nvSpPr>
          <p:spPr>
            <a:xfrm>
              <a:off x="2273278" y="2998384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41">
              <a:extLst>
                <a:ext uri="{FF2B5EF4-FFF2-40B4-BE49-F238E27FC236}">
                  <a16:creationId xmlns:a16="http://schemas.microsoft.com/office/drawing/2014/main" id="{C4344228-7D3A-15F9-4EF2-9DA0760F48E5}"/>
                </a:ext>
              </a:extLst>
            </p:cNvPr>
            <p:cNvSpPr/>
            <p:nvPr/>
          </p:nvSpPr>
          <p:spPr>
            <a:xfrm>
              <a:off x="2347031" y="30447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42">
              <a:extLst>
                <a:ext uri="{FF2B5EF4-FFF2-40B4-BE49-F238E27FC236}">
                  <a16:creationId xmlns:a16="http://schemas.microsoft.com/office/drawing/2014/main" id="{CE2C1F93-4B4A-122F-CF4D-3C3B79056755}"/>
                </a:ext>
              </a:extLst>
            </p:cNvPr>
            <p:cNvSpPr/>
            <p:nvPr/>
          </p:nvSpPr>
          <p:spPr>
            <a:xfrm>
              <a:off x="2293810" y="3042996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43">
              <a:extLst>
                <a:ext uri="{FF2B5EF4-FFF2-40B4-BE49-F238E27FC236}">
                  <a16:creationId xmlns:a16="http://schemas.microsoft.com/office/drawing/2014/main" id="{B71AD9D2-B6ED-D92C-69A9-F0B941C7CC4B}"/>
                </a:ext>
              </a:extLst>
            </p:cNvPr>
            <p:cNvSpPr/>
            <p:nvPr/>
          </p:nvSpPr>
          <p:spPr>
            <a:xfrm>
              <a:off x="2366289" y="3149633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44">
              <a:extLst>
                <a:ext uri="{FF2B5EF4-FFF2-40B4-BE49-F238E27FC236}">
                  <a16:creationId xmlns:a16="http://schemas.microsoft.com/office/drawing/2014/main" id="{64F73A8B-7493-11B8-B048-76E35AEA188D}"/>
                </a:ext>
              </a:extLst>
            </p:cNvPr>
            <p:cNvSpPr/>
            <p:nvPr/>
          </p:nvSpPr>
          <p:spPr>
            <a:xfrm>
              <a:off x="2361736" y="3101249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" name="object 45">
            <a:extLst>
              <a:ext uri="{FF2B5EF4-FFF2-40B4-BE49-F238E27FC236}">
                <a16:creationId xmlns:a16="http://schemas.microsoft.com/office/drawing/2014/main" id="{7511238C-165F-E5C8-CBF8-EB6B36CF0FDD}"/>
              </a:ext>
            </a:extLst>
          </p:cNvPr>
          <p:cNvGrpSpPr/>
          <p:nvPr/>
        </p:nvGrpSpPr>
        <p:grpSpPr>
          <a:xfrm>
            <a:off x="7056039" y="2930929"/>
            <a:ext cx="123825" cy="377825"/>
            <a:chOff x="7056039" y="2998384"/>
            <a:chExt cx="123825" cy="377825"/>
          </a:xfrm>
        </p:grpSpPr>
        <p:sp>
          <p:nvSpPr>
            <p:cNvPr id="252" name="object 46">
              <a:extLst>
                <a:ext uri="{FF2B5EF4-FFF2-40B4-BE49-F238E27FC236}">
                  <a16:creationId xmlns:a16="http://schemas.microsoft.com/office/drawing/2014/main" id="{43A06DBD-FC18-D863-FFAC-EB6228563E0D}"/>
                </a:ext>
              </a:extLst>
            </p:cNvPr>
            <p:cNvSpPr/>
            <p:nvPr/>
          </p:nvSpPr>
          <p:spPr>
            <a:xfrm>
              <a:off x="7056039" y="2998384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44" y="218538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55" y="151253"/>
                  </a:lnTo>
                  <a:lnTo>
                    <a:pt x="108493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55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3" y="169909"/>
                  </a:lnTo>
                  <a:lnTo>
                    <a:pt x="112603" y="156487"/>
                  </a:lnTo>
                  <a:lnTo>
                    <a:pt x="111255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47">
              <a:extLst>
                <a:ext uri="{FF2B5EF4-FFF2-40B4-BE49-F238E27FC236}">
                  <a16:creationId xmlns:a16="http://schemas.microsoft.com/office/drawing/2014/main" id="{EEC6FE20-BB2A-3267-1751-2B674B54E474}"/>
                </a:ext>
              </a:extLst>
            </p:cNvPr>
            <p:cNvSpPr/>
            <p:nvPr/>
          </p:nvSpPr>
          <p:spPr>
            <a:xfrm>
              <a:off x="7129791" y="30447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48">
              <a:extLst>
                <a:ext uri="{FF2B5EF4-FFF2-40B4-BE49-F238E27FC236}">
                  <a16:creationId xmlns:a16="http://schemas.microsoft.com/office/drawing/2014/main" id="{DC3617A9-0628-E6D3-FF67-C761E4F63444}"/>
                </a:ext>
              </a:extLst>
            </p:cNvPr>
            <p:cNvSpPr/>
            <p:nvPr/>
          </p:nvSpPr>
          <p:spPr>
            <a:xfrm>
              <a:off x="7076567" y="3042996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40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40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40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49">
              <a:extLst>
                <a:ext uri="{FF2B5EF4-FFF2-40B4-BE49-F238E27FC236}">
                  <a16:creationId xmlns:a16="http://schemas.microsoft.com/office/drawing/2014/main" id="{0FAF51B8-A8A9-B486-6766-DDF2DEA902CD}"/>
                </a:ext>
              </a:extLst>
            </p:cNvPr>
            <p:cNvSpPr/>
            <p:nvPr/>
          </p:nvSpPr>
          <p:spPr>
            <a:xfrm>
              <a:off x="7149051" y="3149633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50">
              <a:extLst>
                <a:ext uri="{FF2B5EF4-FFF2-40B4-BE49-F238E27FC236}">
                  <a16:creationId xmlns:a16="http://schemas.microsoft.com/office/drawing/2014/main" id="{1535689D-0426-5C61-0D52-D85A1346FCB3}"/>
                </a:ext>
              </a:extLst>
            </p:cNvPr>
            <p:cNvSpPr/>
            <p:nvPr/>
          </p:nvSpPr>
          <p:spPr>
            <a:xfrm>
              <a:off x="7144496" y="3101249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4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" name="object 51">
            <a:extLst>
              <a:ext uri="{FF2B5EF4-FFF2-40B4-BE49-F238E27FC236}">
                <a16:creationId xmlns:a16="http://schemas.microsoft.com/office/drawing/2014/main" id="{5929CD0A-E806-F6FB-055C-DA2E0FD66954}"/>
              </a:ext>
            </a:extLst>
          </p:cNvPr>
          <p:cNvGrpSpPr/>
          <p:nvPr/>
        </p:nvGrpSpPr>
        <p:grpSpPr>
          <a:xfrm>
            <a:off x="3556882" y="1520737"/>
            <a:ext cx="328930" cy="1845310"/>
            <a:chOff x="3556882" y="1588192"/>
            <a:chExt cx="328930" cy="1845310"/>
          </a:xfrm>
        </p:grpSpPr>
        <p:sp>
          <p:nvSpPr>
            <p:cNvPr id="258" name="object 52">
              <a:extLst>
                <a:ext uri="{FF2B5EF4-FFF2-40B4-BE49-F238E27FC236}">
                  <a16:creationId xmlns:a16="http://schemas.microsoft.com/office/drawing/2014/main" id="{C9E17513-C247-20BD-D134-762CDFFA95BA}"/>
                </a:ext>
              </a:extLst>
            </p:cNvPr>
            <p:cNvSpPr/>
            <p:nvPr/>
          </p:nvSpPr>
          <p:spPr>
            <a:xfrm>
              <a:off x="3659244" y="2998384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53">
              <a:extLst>
                <a:ext uri="{FF2B5EF4-FFF2-40B4-BE49-F238E27FC236}">
                  <a16:creationId xmlns:a16="http://schemas.microsoft.com/office/drawing/2014/main" id="{A80BBADA-3B73-C89C-C919-AD8E079D3D54}"/>
                </a:ext>
              </a:extLst>
            </p:cNvPr>
            <p:cNvSpPr/>
            <p:nvPr/>
          </p:nvSpPr>
          <p:spPr>
            <a:xfrm>
              <a:off x="3732998" y="30447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54">
              <a:extLst>
                <a:ext uri="{FF2B5EF4-FFF2-40B4-BE49-F238E27FC236}">
                  <a16:creationId xmlns:a16="http://schemas.microsoft.com/office/drawing/2014/main" id="{508572B1-494F-80D4-E79B-60D98F42D508}"/>
                </a:ext>
              </a:extLst>
            </p:cNvPr>
            <p:cNvSpPr/>
            <p:nvPr/>
          </p:nvSpPr>
          <p:spPr>
            <a:xfrm>
              <a:off x="3679774" y="3042996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55">
              <a:extLst>
                <a:ext uri="{FF2B5EF4-FFF2-40B4-BE49-F238E27FC236}">
                  <a16:creationId xmlns:a16="http://schemas.microsoft.com/office/drawing/2014/main" id="{20EF5A3C-ED8F-1335-C940-6F7100FA5054}"/>
                </a:ext>
              </a:extLst>
            </p:cNvPr>
            <p:cNvSpPr/>
            <p:nvPr/>
          </p:nvSpPr>
          <p:spPr>
            <a:xfrm>
              <a:off x="3752255" y="3149633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56">
              <a:extLst>
                <a:ext uri="{FF2B5EF4-FFF2-40B4-BE49-F238E27FC236}">
                  <a16:creationId xmlns:a16="http://schemas.microsoft.com/office/drawing/2014/main" id="{D788D44F-D6B7-DE2E-6D24-D692BE1E918C}"/>
                </a:ext>
              </a:extLst>
            </p:cNvPr>
            <p:cNvSpPr/>
            <p:nvPr/>
          </p:nvSpPr>
          <p:spPr>
            <a:xfrm>
              <a:off x="3747702" y="3101249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57">
              <a:extLst>
                <a:ext uri="{FF2B5EF4-FFF2-40B4-BE49-F238E27FC236}">
                  <a16:creationId xmlns:a16="http://schemas.microsoft.com/office/drawing/2014/main" id="{D5DF6887-D8B2-ADC5-447C-6511B3CDE6AF}"/>
                </a:ext>
              </a:extLst>
            </p:cNvPr>
            <p:cNvSpPr/>
            <p:nvPr/>
          </p:nvSpPr>
          <p:spPr>
            <a:xfrm>
              <a:off x="3659244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58">
              <a:extLst>
                <a:ext uri="{FF2B5EF4-FFF2-40B4-BE49-F238E27FC236}">
                  <a16:creationId xmlns:a16="http://schemas.microsoft.com/office/drawing/2014/main" id="{782DCFB7-4162-F607-466C-B92510BC2913}"/>
                </a:ext>
              </a:extLst>
            </p:cNvPr>
            <p:cNvSpPr/>
            <p:nvPr/>
          </p:nvSpPr>
          <p:spPr>
            <a:xfrm>
              <a:off x="3732998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59">
              <a:extLst>
                <a:ext uri="{FF2B5EF4-FFF2-40B4-BE49-F238E27FC236}">
                  <a16:creationId xmlns:a16="http://schemas.microsoft.com/office/drawing/2014/main" id="{04E3C620-982D-5A56-4F2A-D34925B4B3FB}"/>
                </a:ext>
              </a:extLst>
            </p:cNvPr>
            <p:cNvSpPr/>
            <p:nvPr/>
          </p:nvSpPr>
          <p:spPr>
            <a:xfrm>
              <a:off x="3679774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60">
              <a:extLst>
                <a:ext uri="{FF2B5EF4-FFF2-40B4-BE49-F238E27FC236}">
                  <a16:creationId xmlns:a16="http://schemas.microsoft.com/office/drawing/2014/main" id="{B2807618-5BAE-6794-C740-9A4A312CB6D5}"/>
                </a:ext>
              </a:extLst>
            </p:cNvPr>
            <p:cNvSpPr/>
            <p:nvPr/>
          </p:nvSpPr>
          <p:spPr>
            <a:xfrm>
              <a:off x="3752255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61">
              <a:extLst>
                <a:ext uri="{FF2B5EF4-FFF2-40B4-BE49-F238E27FC236}">
                  <a16:creationId xmlns:a16="http://schemas.microsoft.com/office/drawing/2014/main" id="{07BB9EA1-1D58-8FA5-336E-9E2EB453DD8F}"/>
                </a:ext>
              </a:extLst>
            </p:cNvPr>
            <p:cNvSpPr/>
            <p:nvPr/>
          </p:nvSpPr>
          <p:spPr>
            <a:xfrm>
              <a:off x="3747702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62">
              <a:extLst>
                <a:ext uri="{FF2B5EF4-FFF2-40B4-BE49-F238E27FC236}">
                  <a16:creationId xmlns:a16="http://schemas.microsoft.com/office/drawing/2014/main" id="{24A66B5B-FC6E-69AA-927C-50419BA348F3}"/>
                </a:ext>
              </a:extLst>
            </p:cNvPr>
            <p:cNvSpPr/>
            <p:nvPr/>
          </p:nvSpPr>
          <p:spPr>
            <a:xfrm>
              <a:off x="3560851" y="1592161"/>
              <a:ext cx="320675" cy="1837689"/>
            </a:xfrm>
            <a:custGeom>
              <a:avLst/>
              <a:gdLst/>
              <a:ahLst/>
              <a:cxnLst/>
              <a:rect l="l" t="t" r="r" b="b"/>
              <a:pathLst>
                <a:path w="320675" h="1837689">
                  <a:moveTo>
                    <a:pt x="0" y="1837067"/>
                  </a:moveTo>
                  <a:lnTo>
                    <a:pt x="320586" y="1837067"/>
                  </a:lnTo>
                  <a:lnTo>
                    <a:pt x="320586" y="0"/>
                  </a:lnTo>
                  <a:lnTo>
                    <a:pt x="0" y="0"/>
                  </a:lnTo>
                  <a:lnTo>
                    <a:pt x="0" y="1837067"/>
                  </a:lnTo>
                  <a:close/>
                </a:path>
              </a:pathLst>
            </a:custGeom>
            <a:ln w="793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" name="object 63">
            <a:extLst>
              <a:ext uri="{FF2B5EF4-FFF2-40B4-BE49-F238E27FC236}">
                <a16:creationId xmlns:a16="http://schemas.microsoft.com/office/drawing/2014/main" id="{C668C6E5-E412-B1DD-7D8B-BB1670EB0CF6}"/>
              </a:ext>
            </a:extLst>
          </p:cNvPr>
          <p:cNvGrpSpPr/>
          <p:nvPr/>
        </p:nvGrpSpPr>
        <p:grpSpPr>
          <a:xfrm>
            <a:off x="1901272" y="1946897"/>
            <a:ext cx="123825" cy="377825"/>
            <a:chOff x="1901272" y="2014352"/>
            <a:chExt cx="123825" cy="377825"/>
          </a:xfrm>
        </p:grpSpPr>
        <p:sp>
          <p:nvSpPr>
            <p:cNvPr id="270" name="object 64">
              <a:extLst>
                <a:ext uri="{FF2B5EF4-FFF2-40B4-BE49-F238E27FC236}">
                  <a16:creationId xmlns:a16="http://schemas.microsoft.com/office/drawing/2014/main" id="{BC868A50-544C-0892-DE51-3803F8E4DFA7}"/>
                </a:ext>
              </a:extLst>
            </p:cNvPr>
            <p:cNvSpPr/>
            <p:nvPr/>
          </p:nvSpPr>
          <p:spPr>
            <a:xfrm>
              <a:off x="1901272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65">
              <a:extLst>
                <a:ext uri="{FF2B5EF4-FFF2-40B4-BE49-F238E27FC236}">
                  <a16:creationId xmlns:a16="http://schemas.microsoft.com/office/drawing/2014/main" id="{68459C07-E76C-798A-E5C8-68E1E4CE1F8F}"/>
                </a:ext>
              </a:extLst>
            </p:cNvPr>
            <p:cNvSpPr/>
            <p:nvPr/>
          </p:nvSpPr>
          <p:spPr>
            <a:xfrm>
              <a:off x="1975025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66">
              <a:extLst>
                <a:ext uri="{FF2B5EF4-FFF2-40B4-BE49-F238E27FC236}">
                  <a16:creationId xmlns:a16="http://schemas.microsoft.com/office/drawing/2014/main" id="{4E10724E-3108-9632-E652-5FD6443D57D4}"/>
                </a:ext>
              </a:extLst>
            </p:cNvPr>
            <p:cNvSpPr/>
            <p:nvPr/>
          </p:nvSpPr>
          <p:spPr>
            <a:xfrm>
              <a:off x="1921802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67">
              <a:extLst>
                <a:ext uri="{FF2B5EF4-FFF2-40B4-BE49-F238E27FC236}">
                  <a16:creationId xmlns:a16="http://schemas.microsoft.com/office/drawing/2014/main" id="{3E0EC421-6B9C-4F8E-A0E6-F817FEEFAB9E}"/>
                </a:ext>
              </a:extLst>
            </p:cNvPr>
            <p:cNvSpPr/>
            <p:nvPr/>
          </p:nvSpPr>
          <p:spPr>
            <a:xfrm>
              <a:off x="1994283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68">
              <a:extLst>
                <a:ext uri="{FF2B5EF4-FFF2-40B4-BE49-F238E27FC236}">
                  <a16:creationId xmlns:a16="http://schemas.microsoft.com/office/drawing/2014/main" id="{9034140E-681C-2926-F062-947867898734}"/>
                </a:ext>
              </a:extLst>
            </p:cNvPr>
            <p:cNvSpPr/>
            <p:nvPr/>
          </p:nvSpPr>
          <p:spPr>
            <a:xfrm>
              <a:off x="1989730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" name="object 69">
            <a:extLst>
              <a:ext uri="{FF2B5EF4-FFF2-40B4-BE49-F238E27FC236}">
                <a16:creationId xmlns:a16="http://schemas.microsoft.com/office/drawing/2014/main" id="{07C933D8-B998-3B1B-AFB6-32B81A402395}"/>
              </a:ext>
            </a:extLst>
          </p:cNvPr>
          <p:cNvGrpSpPr/>
          <p:nvPr/>
        </p:nvGrpSpPr>
        <p:grpSpPr>
          <a:xfrm>
            <a:off x="7056039" y="1946897"/>
            <a:ext cx="123825" cy="377825"/>
            <a:chOff x="7056039" y="2014352"/>
            <a:chExt cx="123825" cy="377825"/>
          </a:xfrm>
        </p:grpSpPr>
        <p:sp>
          <p:nvSpPr>
            <p:cNvPr id="276" name="object 70">
              <a:extLst>
                <a:ext uri="{FF2B5EF4-FFF2-40B4-BE49-F238E27FC236}">
                  <a16:creationId xmlns:a16="http://schemas.microsoft.com/office/drawing/2014/main" id="{8B42E1A9-216B-B220-C1D6-37766D71D007}"/>
                </a:ext>
              </a:extLst>
            </p:cNvPr>
            <p:cNvSpPr/>
            <p:nvPr/>
          </p:nvSpPr>
          <p:spPr>
            <a:xfrm>
              <a:off x="7056039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44" y="218538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55" y="151253"/>
                  </a:lnTo>
                  <a:lnTo>
                    <a:pt x="108493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55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3" y="169909"/>
                  </a:lnTo>
                  <a:lnTo>
                    <a:pt x="112603" y="156487"/>
                  </a:lnTo>
                  <a:lnTo>
                    <a:pt x="111255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71">
              <a:extLst>
                <a:ext uri="{FF2B5EF4-FFF2-40B4-BE49-F238E27FC236}">
                  <a16:creationId xmlns:a16="http://schemas.microsoft.com/office/drawing/2014/main" id="{2F3CE0B7-F938-A552-D78F-8568FD694E29}"/>
                </a:ext>
              </a:extLst>
            </p:cNvPr>
            <p:cNvSpPr/>
            <p:nvPr/>
          </p:nvSpPr>
          <p:spPr>
            <a:xfrm>
              <a:off x="7129791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72">
              <a:extLst>
                <a:ext uri="{FF2B5EF4-FFF2-40B4-BE49-F238E27FC236}">
                  <a16:creationId xmlns:a16="http://schemas.microsoft.com/office/drawing/2014/main" id="{3C9E7B04-82C3-0650-D2FD-05AF0CDDCE14}"/>
                </a:ext>
              </a:extLst>
            </p:cNvPr>
            <p:cNvSpPr/>
            <p:nvPr/>
          </p:nvSpPr>
          <p:spPr>
            <a:xfrm>
              <a:off x="7076567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40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40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40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73">
              <a:extLst>
                <a:ext uri="{FF2B5EF4-FFF2-40B4-BE49-F238E27FC236}">
                  <a16:creationId xmlns:a16="http://schemas.microsoft.com/office/drawing/2014/main" id="{E9323494-F5F2-3A0A-20DC-7A5FA36059DF}"/>
                </a:ext>
              </a:extLst>
            </p:cNvPr>
            <p:cNvSpPr/>
            <p:nvPr/>
          </p:nvSpPr>
          <p:spPr>
            <a:xfrm>
              <a:off x="7149051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74">
              <a:extLst>
                <a:ext uri="{FF2B5EF4-FFF2-40B4-BE49-F238E27FC236}">
                  <a16:creationId xmlns:a16="http://schemas.microsoft.com/office/drawing/2014/main" id="{1F41AD66-1705-8514-5E86-E0E21441764E}"/>
                </a:ext>
              </a:extLst>
            </p:cNvPr>
            <p:cNvSpPr/>
            <p:nvPr/>
          </p:nvSpPr>
          <p:spPr>
            <a:xfrm>
              <a:off x="7144496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4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1" name="object 75">
            <a:extLst>
              <a:ext uri="{FF2B5EF4-FFF2-40B4-BE49-F238E27FC236}">
                <a16:creationId xmlns:a16="http://schemas.microsoft.com/office/drawing/2014/main" id="{37547CC0-A25A-95C3-5F80-D0DE2A5FCBF7}"/>
              </a:ext>
            </a:extLst>
          </p:cNvPr>
          <p:cNvGrpSpPr/>
          <p:nvPr/>
        </p:nvGrpSpPr>
        <p:grpSpPr>
          <a:xfrm>
            <a:off x="4179670" y="1520737"/>
            <a:ext cx="1217930" cy="1845310"/>
            <a:chOff x="4179670" y="1588192"/>
            <a:chExt cx="1217930" cy="1845310"/>
          </a:xfrm>
        </p:grpSpPr>
        <p:sp>
          <p:nvSpPr>
            <p:cNvPr id="282" name="object 76">
              <a:extLst>
                <a:ext uri="{FF2B5EF4-FFF2-40B4-BE49-F238E27FC236}">
                  <a16:creationId xmlns:a16="http://schemas.microsoft.com/office/drawing/2014/main" id="{06225FEE-4011-356E-5DDE-66F4564CE28D}"/>
                </a:ext>
              </a:extLst>
            </p:cNvPr>
            <p:cNvSpPr/>
            <p:nvPr/>
          </p:nvSpPr>
          <p:spPr>
            <a:xfrm>
              <a:off x="4179670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77">
              <a:extLst>
                <a:ext uri="{FF2B5EF4-FFF2-40B4-BE49-F238E27FC236}">
                  <a16:creationId xmlns:a16="http://schemas.microsoft.com/office/drawing/2014/main" id="{9994B740-5FD9-9DC4-4DC0-B4410D556DA2}"/>
                </a:ext>
              </a:extLst>
            </p:cNvPr>
            <p:cNvSpPr/>
            <p:nvPr/>
          </p:nvSpPr>
          <p:spPr>
            <a:xfrm>
              <a:off x="4253423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78">
              <a:extLst>
                <a:ext uri="{FF2B5EF4-FFF2-40B4-BE49-F238E27FC236}">
                  <a16:creationId xmlns:a16="http://schemas.microsoft.com/office/drawing/2014/main" id="{2FB6E234-C682-603D-6321-FF524CC1166F}"/>
                </a:ext>
              </a:extLst>
            </p:cNvPr>
            <p:cNvSpPr/>
            <p:nvPr/>
          </p:nvSpPr>
          <p:spPr>
            <a:xfrm>
              <a:off x="4200207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26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79">
              <a:extLst>
                <a:ext uri="{FF2B5EF4-FFF2-40B4-BE49-F238E27FC236}">
                  <a16:creationId xmlns:a16="http://schemas.microsoft.com/office/drawing/2014/main" id="{1D2AEBB4-D8E5-169E-5A36-94188EC581C6}"/>
                </a:ext>
              </a:extLst>
            </p:cNvPr>
            <p:cNvSpPr/>
            <p:nvPr/>
          </p:nvSpPr>
          <p:spPr>
            <a:xfrm>
              <a:off x="4272681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80">
              <a:extLst>
                <a:ext uri="{FF2B5EF4-FFF2-40B4-BE49-F238E27FC236}">
                  <a16:creationId xmlns:a16="http://schemas.microsoft.com/office/drawing/2014/main" id="{EAE283DE-C493-ED07-9C3D-19099B5826C5}"/>
                </a:ext>
              </a:extLst>
            </p:cNvPr>
            <p:cNvSpPr/>
            <p:nvPr/>
          </p:nvSpPr>
          <p:spPr>
            <a:xfrm>
              <a:off x="4268128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81">
              <a:extLst>
                <a:ext uri="{FF2B5EF4-FFF2-40B4-BE49-F238E27FC236}">
                  <a16:creationId xmlns:a16="http://schemas.microsoft.com/office/drawing/2014/main" id="{F1326C76-FAF2-3E4D-EB56-09BEA8D8169A}"/>
                </a:ext>
              </a:extLst>
            </p:cNvPr>
            <p:cNvSpPr/>
            <p:nvPr/>
          </p:nvSpPr>
          <p:spPr>
            <a:xfrm>
              <a:off x="4347641" y="1592161"/>
              <a:ext cx="1046480" cy="1837689"/>
            </a:xfrm>
            <a:custGeom>
              <a:avLst/>
              <a:gdLst/>
              <a:ahLst/>
              <a:cxnLst/>
              <a:rect l="l" t="t" r="r" b="b"/>
              <a:pathLst>
                <a:path w="1046479" h="1837689">
                  <a:moveTo>
                    <a:pt x="725322" y="1837067"/>
                  </a:moveTo>
                  <a:lnTo>
                    <a:pt x="1045908" y="1837067"/>
                  </a:lnTo>
                  <a:lnTo>
                    <a:pt x="1045908" y="0"/>
                  </a:lnTo>
                  <a:lnTo>
                    <a:pt x="725322" y="0"/>
                  </a:lnTo>
                  <a:lnTo>
                    <a:pt x="725322" y="1837067"/>
                  </a:lnTo>
                  <a:close/>
                </a:path>
                <a:path w="1046479" h="1837689">
                  <a:moveTo>
                    <a:pt x="366763" y="1837067"/>
                  </a:moveTo>
                  <a:lnTo>
                    <a:pt x="687349" y="1837067"/>
                  </a:lnTo>
                  <a:lnTo>
                    <a:pt x="687349" y="0"/>
                  </a:lnTo>
                  <a:lnTo>
                    <a:pt x="366763" y="0"/>
                  </a:lnTo>
                  <a:lnTo>
                    <a:pt x="366763" y="1837067"/>
                  </a:lnTo>
                  <a:close/>
                </a:path>
                <a:path w="1046479" h="1837689">
                  <a:moveTo>
                    <a:pt x="0" y="1837067"/>
                  </a:moveTo>
                  <a:lnTo>
                    <a:pt x="320586" y="1837067"/>
                  </a:lnTo>
                  <a:lnTo>
                    <a:pt x="320586" y="0"/>
                  </a:lnTo>
                  <a:lnTo>
                    <a:pt x="0" y="0"/>
                  </a:lnTo>
                  <a:lnTo>
                    <a:pt x="0" y="1837067"/>
                  </a:lnTo>
                  <a:close/>
                </a:path>
              </a:pathLst>
            </a:custGeom>
            <a:ln w="793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82">
              <a:extLst>
                <a:ext uri="{FF2B5EF4-FFF2-40B4-BE49-F238E27FC236}">
                  <a16:creationId xmlns:a16="http://schemas.microsoft.com/office/drawing/2014/main" id="{3980E2C6-7432-2B0F-6733-0FFDBB7DCD5E}"/>
                </a:ext>
              </a:extLst>
            </p:cNvPr>
            <p:cNvSpPr/>
            <p:nvPr/>
          </p:nvSpPr>
          <p:spPr>
            <a:xfrm>
              <a:off x="5108711" y="1634429"/>
              <a:ext cx="248285" cy="757555"/>
            </a:xfrm>
            <a:custGeom>
              <a:avLst/>
              <a:gdLst/>
              <a:ahLst/>
              <a:cxnLst/>
              <a:rect l="l" t="t" r="r" b="b"/>
              <a:pathLst>
                <a:path w="248285" h="757555">
                  <a:moveTo>
                    <a:pt x="188589" y="437570"/>
                  </a:moveTo>
                  <a:lnTo>
                    <a:pt x="37464" y="437570"/>
                  </a:lnTo>
                  <a:lnTo>
                    <a:pt x="37172" y="447730"/>
                  </a:lnTo>
                  <a:lnTo>
                    <a:pt x="37185" y="450321"/>
                  </a:lnTo>
                  <a:lnTo>
                    <a:pt x="37731" y="452099"/>
                  </a:lnTo>
                  <a:lnTo>
                    <a:pt x="38493" y="453318"/>
                  </a:lnTo>
                  <a:lnTo>
                    <a:pt x="39834" y="475817"/>
                  </a:lnTo>
                  <a:lnTo>
                    <a:pt x="40926" y="495860"/>
                  </a:lnTo>
                  <a:lnTo>
                    <a:pt x="41602" y="511507"/>
                  </a:lnTo>
                  <a:lnTo>
                    <a:pt x="41693" y="520819"/>
                  </a:lnTo>
                  <a:lnTo>
                    <a:pt x="43509" y="555842"/>
                  </a:lnTo>
                  <a:lnTo>
                    <a:pt x="48264" y="617523"/>
                  </a:lnTo>
                  <a:lnTo>
                    <a:pt x="53362" y="677714"/>
                  </a:lnTo>
                  <a:lnTo>
                    <a:pt x="61797" y="708982"/>
                  </a:lnTo>
                  <a:lnTo>
                    <a:pt x="60540" y="719980"/>
                  </a:lnTo>
                  <a:lnTo>
                    <a:pt x="60540" y="723942"/>
                  </a:lnTo>
                  <a:lnTo>
                    <a:pt x="62712" y="727600"/>
                  </a:lnTo>
                  <a:lnTo>
                    <a:pt x="66204" y="729543"/>
                  </a:lnTo>
                  <a:lnTo>
                    <a:pt x="97484" y="755159"/>
                  </a:lnTo>
                  <a:lnTo>
                    <a:pt x="104406" y="757496"/>
                  </a:lnTo>
                  <a:lnTo>
                    <a:pt x="116738" y="755883"/>
                  </a:lnTo>
                  <a:lnTo>
                    <a:pt x="122173" y="753356"/>
                  </a:lnTo>
                  <a:lnTo>
                    <a:pt x="123989" y="746498"/>
                  </a:lnTo>
                  <a:lnTo>
                    <a:pt x="122643" y="739182"/>
                  </a:lnTo>
                  <a:lnTo>
                    <a:pt x="112445" y="732553"/>
                  </a:lnTo>
                  <a:lnTo>
                    <a:pt x="107848" y="727943"/>
                  </a:lnTo>
                  <a:lnTo>
                    <a:pt x="91134" y="705743"/>
                  </a:lnTo>
                  <a:lnTo>
                    <a:pt x="92595" y="704918"/>
                  </a:lnTo>
                  <a:lnTo>
                    <a:pt x="93458" y="704346"/>
                  </a:lnTo>
                  <a:lnTo>
                    <a:pt x="98120" y="642833"/>
                  </a:lnTo>
                  <a:lnTo>
                    <a:pt x="103263" y="598668"/>
                  </a:lnTo>
                  <a:lnTo>
                    <a:pt x="105969" y="576556"/>
                  </a:lnTo>
                  <a:lnTo>
                    <a:pt x="110698" y="536456"/>
                  </a:lnTo>
                  <a:lnTo>
                    <a:pt x="119163" y="464011"/>
                  </a:lnTo>
                  <a:lnTo>
                    <a:pt x="188243" y="464011"/>
                  </a:lnTo>
                  <a:lnTo>
                    <a:pt x="188496" y="447730"/>
                  </a:lnTo>
                  <a:lnTo>
                    <a:pt x="188589" y="437570"/>
                  </a:lnTo>
                  <a:close/>
                </a:path>
                <a:path w="248285" h="757555">
                  <a:moveTo>
                    <a:pt x="188243" y="464011"/>
                  </a:moveTo>
                  <a:lnTo>
                    <a:pt x="119163" y="464011"/>
                  </a:lnTo>
                  <a:lnTo>
                    <a:pt x="120195" y="472370"/>
                  </a:lnTo>
                  <a:lnTo>
                    <a:pt x="122522" y="492226"/>
                  </a:lnTo>
                  <a:lnTo>
                    <a:pt x="124993" y="515752"/>
                  </a:lnTo>
                  <a:lnTo>
                    <a:pt x="126453" y="535119"/>
                  </a:lnTo>
                  <a:lnTo>
                    <a:pt x="126827" y="548330"/>
                  </a:lnTo>
                  <a:lnTo>
                    <a:pt x="126632" y="567666"/>
                  </a:lnTo>
                  <a:lnTo>
                    <a:pt x="125605" y="605588"/>
                  </a:lnTo>
                  <a:lnTo>
                    <a:pt x="123443" y="676063"/>
                  </a:lnTo>
                  <a:lnTo>
                    <a:pt x="124497" y="676698"/>
                  </a:lnTo>
                  <a:lnTo>
                    <a:pt x="125564" y="677232"/>
                  </a:lnTo>
                  <a:lnTo>
                    <a:pt x="126631" y="677714"/>
                  </a:lnTo>
                  <a:lnTo>
                    <a:pt x="125869" y="683099"/>
                  </a:lnTo>
                  <a:lnTo>
                    <a:pt x="125767" y="693259"/>
                  </a:lnTo>
                  <a:lnTo>
                    <a:pt x="127977" y="696968"/>
                  </a:lnTo>
                  <a:lnTo>
                    <a:pt x="131533" y="698936"/>
                  </a:lnTo>
                  <a:lnTo>
                    <a:pt x="149605" y="704308"/>
                  </a:lnTo>
                  <a:lnTo>
                    <a:pt x="156209" y="707648"/>
                  </a:lnTo>
                  <a:lnTo>
                    <a:pt x="162216" y="711877"/>
                  </a:lnTo>
                  <a:lnTo>
                    <a:pt x="168243" y="715022"/>
                  </a:lnTo>
                  <a:lnTo>
                    <a:pt x="175256" y="717024"/>
                  </a:lnTo>
                  <a:lnTo>
                    <a:pt x="182197" y="717707"/>
                  </a:lnTo>
                  <a:lnTo>
                    <a:pt x="188010" y="716894"/>
                  </a:lnTo>
                  <a:lnTo>
                    <a:pt x="193890" y="714938"/>
                  </a:lnTo>
                  <a:lnTo>
                    <a:pt x="196811" y="713820"/>
                  </a:lnTo>
                  <a:lnTo>
                    <a:pt x="193204" y="704067"/>
                  </a:lnTo>
                  <a:lnTo>
                    <a:pt x="188899" y="699736"/>
                  </a:lnTo>
                  <a:lnTo>
                    <a:pt x="179971" y="695063"/>
                  </a:lnTo>
                  <a:lnTo>
                    <a:pt x="158787" y="675441"/>
                  </a:lnTo>
                  <a:lnTo>
                    <a:pt x="173048" y="615659"/>
                  </a:lnTo>
                  <a:lnTo>
                    <a:pt x="180077" y="567415"/>
                  </a:lnTo>
                  <a:lnTo>
                    <a:pt x="185559" y="526838"/>
                  </a:lnTo>
                  <a:lnTo>
                    <a:pt x="187836" y="490198"/>
                  </a:lnTo>
                  <a:lnTo>
                    <a:pt x="188243" y="464011"/>
                  </a:lnTo>
                  <a:close/>
                </a:path>
                <a:path w="248285" h="757555">
                  <a:moveTo>
                    <a:pt x="99173" y="91698"/>
                  </a:moveTo>
                  <a:lnTo>
                    <a:pt x="95097" y="99318"/>
                  </a:lnTo>
                  <a:lnTo>
                    <a:pt x="81029" y="105778"/>
                  </a:lnTo>
                  <a:lnTo>
                    <a:pt x="67287" y="113458"/>
                  </a:lnTo>
                  <a:lnTo>
                    <a:pt x="36837" y="141265"/>
                  </a:lnTo>
                  <a:lnTo>
                    <a:pt x="32740" y="155808"/>
                  </a:lnTo>
                  <a:lnTo>
                    <a:pt x="22813" y="190939"/>
                  </a:lnTo>
                  <a:lnTo>
                    <a:pt x="12852" y="231821"/>
                  </a:lnTo>
                  <a:lnTo>
                    <a:pt x="5033" y="267754"/>
                  </a:lnTo>
                  <a:lnTo>
                    <a:pt x="1536" y="288040"/>
                  </a:lnTo>
                  <a:lnTo>
                    <a:pt x="0" y="314508"/>
                  </a:lnTo>
                  <a:lnTo>
                    <a:pt x="533" y="335141"/>
                  </a:lnTo>
                  <a:lnTo>
                    <a:pt x="4120" y="360811"/>
                  </a:lnTo>
                  <a:lnTo>
                    <a:pt x="11569" y="401426"/>
                  </a:lnTo>
                  <a:lnTo>
                    <a:pt x="13360" y="401743"/>
                  </a:lnTo>
                  <a:lnTo>
                    <a:pt x="13931" y="404842"/>
                  </a:lnTo>
                  <a:lnTo>
                    <a:pt x="14290" y="406557"/>
                  </a:lnTo>
                  <a:lnTo>
                    <a:pt x="15341" y="411878"/>
                  </a:lnTo>
                  <a:lnTo>
                    <a:pt x="15696" y="412945"/>
                  </a:lnTo>
                  <a:lnTo>
                    <a:pt x="11493" y="441875"/>
                  </a:lnTo>
                  <a:lnTo>
                    <a:pt x="15785" y="453509"/>
                  </a:lnTo>
                  <a:lnTo>
                    <a:pt x="24548" y="459719"/>
                  </a:lnTo>
                  <a:lnTo>
                    <a:pt x="32067" y="470692"/>
                  </a:lnTo>
                  <a:lnTo>
                    <a:pt x="36588" y="468634"/>
                  </a:lnTo>
                  <a:lnTo>
                    <a:pt x="35178" y="461764"/>
                  </a:lnTo>
                  <a:lnTo>
                    <a:pt x="34485" y="452099"/>
                  </a:lnTo>
                  <a:lnTo>
                    <a:pt x="34505" y="450321"/>
                  </a:lnTo>
                  <a:lnTo>
                    <a:pt x="37274" y="438929"/>
                  </a:lnTo>
                  <a:lnTo>
                    <a:pt x="37464" y="437570"/>
                  </a:lnTo>
                  <a:lnTo>
                    <a:pt x="188589" y="437570"/>
                  </a:lnTo>
                  <a:lnTo>
                    <a:pt x="188464" y="398645"/>
                  </a:lnTo>
                  <a:lnTo>
                    <a:pt x="188384" y="387329"/>
                  </a:lnTo>
                  <a:lnTo>
                    <a:pt x="187975" y="356620"/>
                  </a:lnTo>
                  <a:lnTo>
                    <a:pt x="188070" y="352518"/>
                  </a:lnTo>
                  <a:lnTo>
                    <a:pt x="188607" y="344100"/>
                  </a:lnTo>
                  <a:lnTo>
                    <a:pt x="188583" y="333052"/>
                  </a:lnTo>
                  <a:lnTo>
                    <a:pt x="188095" y="322200"/>
                  </a:lnTo>
                  <a:lnTo>
                    <a:pt x="187362" y="312424"/>
                  </a:lnTo>
                  <a:lnTo>
                    <a:pt x="187515" y="309846"/>
                  </a:lnTo>
                  <a:lnTo>
                    <a:pt x="187362" y="307205"/>
                  </a:lnTo>
                  <a:lnTo>
                    <a:pt x="187032" y="303725"/>
                  </a:lnTo>
                  <a:lnTo>
                    <a:pt x="223671" y="303725"/>
                  </a:lnTo>
                  <a:lnTo>
                    <a:pt x="211746" y="255566"/>
                  </a:lnTo>
                  <a:lnTo>
                    <a:pt x="203923" y="209403"/>
                  </a:lnTo>
                  <a:lnTo>
                    <a:pt x="195185" y="149839"/>
                  </a:lnTo>
                  <a:lnTo>
                    <a:pt x="193202" y="128753"/>
                  </a:lnTo>
                  <a:lnTo>
                    <a:pt x="187005" y="112077"/>
                  </a:lnTo>
                  <a:lnTo>
                    <a:pt x="173186" y="100052"/>
                  </a:lnTo>
                  <a:lnTo>
                    <a:pt x="148348" y="93171"/>
                  </a:lnTo>
                  <a:lnTo>
                    <a:pt x="149278" y="92181"/>
                  </a:lnTo>
                  <a:lnTo>
                    <a:pt x="99313" y="92181"/>
                  </a:lnTo>
                  <a:lnTo>
                    <a:pt x="99173" y="91698"/>
                  </a:lnTo>
                  <a:close/>
                </a:path>
                <a:path w="248285" h="757555">
                  <a:moveTo>
                    <a:pt x="237927" y="421632"/>
                  </a:moveTo>
                  <a:lnTo>
                    <a:pt x="231050" y="421632"/>
                  </a:lnTo>
                  <a:lnTo>
                    <a:pt x="232473" y="425238"/>
                  </a:lnTo>
                  <a:lnTo>
                    <a:pt x="236549" y="424235"/>
                  </a:lnTo>
                  <a:lnTo>
                    <a:pt x="237927" y="421632"/>
                  </a:lnTo>
                  <a:close/>
                </a:path>
                <a:path w="248285" h="757555">
                  <a:moveTo>
                    <a:pt x="242358" y="406557"/>
                  </a:moveTo>
                  <a:lnTo>
                    <a:pt x="226796" y="406557"/>
                  </a:lnTo>
                  <a:lnTo>
                    <a:pt x="226300" y="413834"/>
                  </a:lnTo>
                  <a:lnTo>
                    <a:pt x="221589" y="423168"/>
                  </a:lnTo>
                  <a:lnTo>
                    <a:pt x="229679" y="423943"/>
                  </a:lnTo>
                  <a:lnTo>
                    <a:pt x="231050" y="421632"/>
                  </a:lnTo>
                  <a:lnTo>
                    <a:pt x="237927" y="421632"/>
                  </a:lnTo>
                  <a:lnTo>
                    <a:pt x="241286" y="415282"/>
                  </a:lnTo>
                  <a:lnTo>
                    <a:pt x="242358" y="406557"/>
                  </a:lnTo>
                  <a:close/>
                </a:path>
                <a:path w="248285" h="757555">
                  <a:moveTo>
                    <a:pt x="239197" y="364672"/>
                  </a:moveTo>
                  <a:lnTo>
                    <a:pt x="215582" y="364672"/>
                  </a:lnTo>
                  <a:lnTo>
                    <a:pt x="216714" y="366691"/>
                  </a:lnTo>
                  <a:lnTo>
                    <a:pt x="217840" y="368622"/>
                  </a:lnTo>
                  <a:lnTo>
                    <a:pt x="218617" y="369892"/>
                  </a:lnTo>
                  <a:lnTo>
                    <a:pt x="217779" y="373499"/>
                  </a:lnTo>
                  <a:lnTo>
                    <a:pt x="217576" y="377385"/>
                  </a:lnTo>
                  <a:lnTo>
                    <a:pt x="218960" y="387329"/>
                  </a:lnTo>
                  <a:lnTo>
                    <a:pt x="220624" y="398645"/>
                  </a:lnTo>
                  <a:lnTo>
                    <a:pt x="218604" y="409757"/>
                  </a:lnTo>
                  <a:lnTo>
                    <a:pt x="218071" y="417021"/>
                  </a:lnTo>
                  <a:lnTo>
                    <a:pt x="223887" y="415370"/>
                  </a:lnTo>
                  <a:lnTo>
                    <a:pt x="226796" y="406557"/>
                  </a:lnTo>
                  <a:lnTo>
                    <a:pt x="242358" y="406557"/>
                  </a:lnTo>
                  <a:lnTo>
                    <a:pt x="242899" y="402150"/>
                  </a:lnTo>
                  <a:lnTo>
                    <a:pt x="247963" y="402150"/>
                  </a:lnTo>
                  <a:lnTo>
                    <a:pt x="247103" y="379569"/>
                  </a:lnTo>
                  <a:lnTo>
                    <a:pt x="240537" y="368622"/>
                  </a:lnTo>
                  <a:lnTo>
                    <a:pt x="240410" y="367644"/>
                  </a:lnTo>
                  <a:lnTo>
                    <a:pt x="240119" y="366666"/>
                  </a:lnTo>
                  <a:lnTo>
                    <a:pt x="239197" y="364672"/>
                  </a:lnTo>
                  <a:close/>
                </a:path>
                <a:path w="248285" h="757555">
                  <a:moveTo>
                    <a:pt x="247963" y="402150"/>
                  </a:moveTo>
                  <a:lnTo>
                    <a:pt x="242899" y="402150"/>
                  </a:lnTo>
                  <a:lnTo>
                    <a:pt x="245109" y="404194"/>
                  </a:lnTo>
                  <a:lnTo>
                    <a:pt x="248017" y="403585"/>
                  </a:lnTo>
                  <a:lnTo>
                    <a:pt x="247963" y="402150"/>
                  </a:lnTo>
                  <a:close/>
                </a:path>
                <a:path w="248285" h="757555">
                  <a:moveTo>
                    <a:pt x="223671" y="303725"/>
                  </a:moveTo>
                  <a:lnTo>
                    <a:pt x="187032" y="303725"/>
                  </a:lnTo>
                  <a:lnTo>
                    <a:pt x="193942" y="323636"/>
                  </a:lnTo>
                  <a:lnTo>
                    <a:pt x="199065" y="336710"/>
                  </a:lnTo>
                  <a:lnTo>
                    <a:pt x="204941" y="348741"/>
                  </a:lnTo>
                  <a:lnTo>
                    <a:pt x="214108" y="365523"/>
                  </a:lnTo>
                  <a:lnTo>
                    <a:pt x="215582" y="364672"/>
                  </a:lnTo>
                  <a:lnTo>
                    <a:pt x="239197" y="364672"/>
                  </a:lnTo>
                  <a:lnTo>
                    <a:pt x="237296" y="360571"/>
                  </a:lnTo>
                  <a:lnTo>
                    <a:pt x="236537" y="359008"/>
                  </a:lnTo>
                  <a:lnTo>
                    <a:pt x="235495" y="356620"/>
                  </a:lnTo>
                  <a:lnTo>
                    <a:pt x="234327" y="353814"/>
                  </a:lnTo>
                  <a:lnTo>
                    <a:pt x="236575" y="352518"/>
                  </a:lnTo>
                  <a:lnTo>
                    <a:pt x="233527" y="341193"/>
                  </a:lnTo>
                  <a:lnTo>
                    <a:pt x="226380" y="314239"/>
                  </a:lnTo>
                  <a:lnTo>
                    <a:pt x="223671" y="303725"/>
                  </a:lnTo>
                  <a:close/>
                </a:path>
                <a:path w="248285" h="757555">
                  <a:moveTo>
                    <a:pt x="118498" y="0"/>
                  </a:moveTo>
                  <a:lnTo>
                    <a:pt x="103181" y="5790"/>
                  </a:lnTo>
                  <a:lnTo>
                    <a:pt x="89687" y="16806"/>
                  </a:lnTo>
                  <a:lnTo>
                    <a:pt x="85586" y="24849"/>
                  </a:lnTo>
                  <a:lnTo>
                    <a:pt x="84565" y="34848"/>
                  </a:lnTo>
                  <a:lnTo>
                    <a:pt x="85340" y="44897"/>
                  </a:lnTo>
                  <a:lnTo>
                    <a:pt x="100253" y="84459"/>
                  </a:lnTo>
                  <a:lnTo>
                    <a:pt x="100583" y="84878"/>
                  </a:lnTo>
                  <a:lnTo>
                    <a:pt x="99313" y="92181"/>
                  </a:lnTo>
                  <a:lnTo>
                    <a:pt x="149278" y="92181"/>
                  </a:lnTo>
                  <a:lnTo>
                    <a:pt x="152247" y="89019"/>
                  </a:lnTo>
                  <a:lnTo>
                    <a:pt x="154977" y="83189"/>
                  </a:lnTo>
                  <a:lnTo>
                    <a:pt x="158775" y="36504"/>
                  </a:lnTo>
                  <a:lnTo>
                    <a:pt x="161545" y="35033"/>
                  </a:lnTo>
                  <a:lnTo>
                    <a:pt x="165663" y="30356"/>
                  </a:lnTo>
                  <a:lnTo>
                    <a:pt x="164863" y="22047"/>
                  </a:lnTo>
                  <a:lnTo>
                    <a:pt x="152882" y="9682"/>
                  </a:lnTo>
                  <a:lnTo>
                    <a:pt x="135208" y="831"/>
                  </a:lnTo>
                  <a:lnTo>
                    <a:pt x="11849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83">
              <a:extLst>
                <a:ext uri="{FF2B5EF4-FFF2-40B4-BE49-F238E27FC236}">
                  <a16:creationId xmlns:a16="http://schemas.microsoft.com/office/drawing/2014/main" id="{2A7E1D85-2348-FC67-3414-264B308DA8EA}"/>
                </a:ext>
              </a:extLst>
            </p:cNvPr>
            <p:cNvSpPr/>
            <p:nvPr/>
          </p:nvSpPr>
          <p:spPr>
            <a:xfrm>
              <a:off x="5257067" y="172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84">
              <a:extLst>
                <a:ext uri="{FF2B5EF4-FFF2-40B4-BE49-F238E27FC236}">
                  <a16:creationId xmlns:a16="http://schemas.microsoft.com/office/drawing/2014/main" id="{4EEEBED9-22BB-EFFC-0860-57F3A95F59C1}"/>
                </a:ext>
              </a:extLst>
            </p:cNvPr>
            <p:cNvSpPr/>
            <p:nvPr/>
          </p:nvSpPr>
          <p:spPr>
            <a:xfrm>
              <a:off x="5150205" y="1723999"/>
              <a:ext cx="107314" cy="305435"/>
            </a:xfrm>
            <a:custGeom>
              <a:avLst/>
              <a:gdLst/>
              <a:ahLst/>
              <a:cxnLst/>
              <a:rect l="l" t="t" r="r" b="b"/>
              <a:pathLst>
                <a:path w="107314" h="305435">
                  <a:moveTo>
                    <a:pt x="41821" y="112877"/>
                  </a:moveTo>
                  <a:lnTo>
                    <a:pt x="0" y="198920"/>
                  </a:lnTo>
                  <a:lnTo>
                    <a:pt x="0" y="304952"/>
                  </a:lnTo>
                  <a:lnTo>
                    <a:pt x="1752" y="285407"/>
                  </a:lnTo>
                  <a:lnTo>
                    <a:pt x="8166" y="236829"/>
                  </a:lnTo>
                  <a:lnTo>
                    <a:pt x="20955" y="174294"/>
                  </a:lnTo>
                  <a:lnTo>
                    <a:pt x="41821" y="112877"/>
                  </a:lnTo>
                  <a:close/>
                </a:path>
                <a:path w="107314" h="305435">
                  <a:moveTo>
                    <a:pt x="46583" y="103073"/>
                  </a:moveTo>
                  <a:lnTo>
                    <a:pt x="44945" y="106248"/>
                  </a:lnTo>
                  <a:lnTo>
                    <a:pt x="43357" y="109512"/>
                  </a:lnTo>
                  <a:lnTo>
                    <a:pt x="41821" y="112877"/>
                  </a:lnTo>
                  <a:lnTo>
                    <a:pt x="46583" y="103073"/>
                  </a:lnTo>
                  <a:close/>
                </a:path>
                <a:path w="107314" h="305435">
                  <a:moveTo>
                    <a:pt x="106857" y="3606"/>
                  </a:moveTo>
                  <a:lnTo>
                    <a:pt x="101828" y="9499"/>
                  </a:lnTo>
                  <a:lnTo>
                    <a:pt x="91465" y="9499"/>
                  </a:lnTo>
                  <a:lnTo>
                    <a:pt x="86296" y="9029"/>
                  </a:lnTo>
                  <a:lnTo>
                    <a:pt x="80352" y="7467"/>
                  </a:lnTo>
                  <a:lnTo>
                    <a:pt x="73634" y="4533"/>
                  </a:lnTo>
                  <a:lnTo>
                    <a:pt x="66128" y="0"/>
                  </a:lnTo>
                  <a:lnTo>
                    <a:pt x="67449" y="3225"/>
                  </a:lnTo>
                  <a:lnTo>
                    <a:pt x="71399" y="10337"/>
                  </a:lnTo>
                  <a:lnTo>
                    <a:pt x="77939" y="17437"/>
                  </a:lnTo>
                  <a:lnTo>
                    <a:pt x="87058" y="20675"/>
                  </a:lnTo>
                  <a:lnTo>
                    <a:pt x="87922" y="20650"/>
                  </a:lnTo>
                  <a:lnTo>
                    <a:pt x="102971" y="19291"/>
                  </a:lnTo>
                  <a:lnTo>
                    <a:pt x="105397" y="9499"/>
                  </a:lnTo>
                  <a:lnTo>
                    <a:pt x="106857" y="360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85">
              <a:extLst>
                <a:ext uri="{FF2B5EF4-FFF2-40B4-BE49-F238E27FC236}">
                  <a16:creationId xmlns:a16="http://schemas.microsoft.com/office/drawing/2014/main" id="{4ACAC49A-6CA7-DF25-9FD1-980EAB970BD9}"/>
                </a:ext>
              </a:extLst>
            </p:cNvPr>
            <p:cNvSpPr/>
            <p:nvPr/>
          </p:nvSpPr>
          <p:spPr>
            <a:xfrm>
              <a:off x="5295740" y="193815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41" y="7454"/>
                  </a:lnTo>
                  <a:lnTo>
                    <a:pt x="3489" y="12680"/>
                  </a:lnTo>
                  <a:lnTo>
                    <a:pt x="5875" y="18164"/>
                  </a:lnTo>
                  <a:lnTo>
                    <a:pt x="9931" y="26377"/>
                  </a:lnTo>
                  <a:lnTo>
                    <a:pt x="10045" y="26123"/>
                  </a:lnTo>
                  <a:lnTo>
                    <a:pt x="7497" y="19982"/>
                  </a:lnTo>
                  <a:lnTo>
                    <a:pt x="4946" y="13552"/>
                  </a:lnTo>
                  <a:lnTo>
                    <a:pt x="2434" y="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86">
              <a:extLst>
                <a:ext uri="{FF2B5EF4-FFF2-40B4-BE49-F238E27FC236}">
                  <a16:creationId xmlns:a16="http://schemas.microsoft.com/office/drawing/2014/main" id="{68E02457-13E3-7A96-CE22-BE5D71567666}"/>
                </a:ext>
              </a:extLst>
            </p:cNvPr>
            <p:cNvSpPr/>
            <p:nvPr/>
          </p:nvSpPr>
          <p:spPr>
            <a:xfrm>
              <a:off x="4425988" y="1825929"/>
              <a:ext cx="887094" cy="566420"/>
            </a:xfrm>
            <a:custGeom>
              <a:avLst/>
              <a:gdLst/>
              <a:ahLst/>
              <a:cxnLst/>
              <a:rect l="l" t="t" r="r" b="b"/>
              <a:pathLst>
                <a:path w="887095" h="566419">
                  <a:moveTo>
                    <a:pt x="185267" y="301459"/>
                  </a:moveTo>
                  <a:lnTo>
                    <a:pt x="185216" y="300380"/>
                  </a:lnTo>
                  <a:lnTo>
                    <a:pt x="184581" y="283514"/>
                  </a:lnTo>
                  <a:lnTo>
                    <a:pt x="179679" y="275336"/>
                  </a:lnTo>
                  <a:lnTo>
                    <a:pt x="179578" y="274612"/>
                  </a:lnTo>
                  <a:lnTo>
                    <a:pt x="179362" y="273888"/>
                  </a:lnTo>
                  <a:lnTo>
                    <a:pt x="178663" y="272389"/>
                  </a:lnTo>
                  <a:lnTo>
                    <a:pt x="177253" y="269328"/>
                  </a:lnTo>
                  <a:lnTo>
                    <a:pt x="176682" y="268160"/>
                  </a:lnTo>
                  <a:lnTo>
                    <a:pt x="175907" y="266382"/>
                  </a:lnTo>
                  <a:lnTo>
                    <a:pt x="175044" y="264287"/>
                  </a:lnTo>
                  <a:lnTo>
                    <a:pt x="176720" y="263309"/>
                  </a:lnTo>
                  <a:lnTo>
                    <a:pt x="174434" y="254850"/>
                  </a:lnTo>
                  <a:lnTo>
                    <a:pt x="162928" y="210781"/>
                  </a:lnTo>
                  <a:lnTo>
                    <a:pt x="152323" y="156425"/>
                  </a:lnTo>
                  <a:lnTo>
                    <a:pt x="145808" y="111925"/>
                  </a:lnTo>
                  <a:lnTo>
                    <a:pt x="144310" y="96177"/>
                  </a:lnTo>
                  <a:lnTo>
                    <a:pt x="139687" y="83718"/>
                  </a:lnTo>
                  <a:lnTo>
                    <a:pt x="129362" y="74739"/>
                  </a:lnTo>
                  <a:lnTo>
                    <a:pt x="110820" y="69596"/>
                  </a:lnTo>
                  <a:lnTo>
                    <a:pt x="111518" y="68846"/>
                  </a:lnTo>
                  <a:lnTo>
                    <a:pt x="113728" y="66484"/>
                  </a:lnTo>
                  <a:lnTo>
                    <a:pt x="115773" y="62141"/>
                  </a:lnTo>
                  <a:lnTo>
                    <a:pt x="118605" y="27254"/>
                  </a:lnTo>
                  <a:lnTo>
                    <a:pt x="120675" y="26162"/>
                  </a:lnTo>
                  <a:lnTo>
                    <a:pt x="123748" y="22669"/>
                  </a:lnTo>
                  <a:lnTo>
                    <a:pt x="123139" y="16471"/>
                  </a:lnTo>
                  <a:lnTo>
                    <a:pt x="114198" y="7226"/>
                  </a:lnTo>
                  <a:lnTo>
                    <a:pt x="100990" y="622"/>
                  </a:lnTo>
                  <a:lnTo>
                    <a:pt x="88519" y="0"/>
                  </a:lnTo>
                  <a:lnTo>
                    <a:pt x="77076" y="4330"/>
                  </a:lnTo>
                  <a:lnTo>
                    <a:pt x="67005" y="12547"/>
                  </a:lnTo>
                  <a:lnTo>
                    <a:pt x="63931" y="18567"/>
                  </a:lnTo>
                  <a:lnTo>
                    <a:pt x="63169" y="26035"/>
                  </a:lnTo>
                  <a:lnTo>
                    <a:pt x="63741" y="33540"/>
                  </a:lnTo>
                  <a:lnTo>
                    <a:pt x="64706" y="39649"/>
                  </a:lnTo>
                  <a:lnTo>
                    <a:pt x="66738" y="51841"/>
                  </a:lnTo>
                  <a:lnTo>
                    <a:pt x="72415" y="59880"/>
                  </a:lnTo>
                  <a:lnTo>
                    <a:pt x="74434" y="62433"/>
                  </a:lnTo>
                  <a:lnTo>
                    <a:pt x="75145" y="63398"/>
                  </a:lnTo>
                  <a:lnTo>
                    <a:pt x="74193" y="68846"/>
                  </a:lnTo>
                  <a:lnTo>
                    <a:pt x="74079" y="68491"/>
                  </a:lnTo>
                  <a:lnTo>
                    <a:pt x="71043" y="74180"/>
                  </a:lnTo>
                  <a:lnTo>
                    <a:pt x="33375" y="97485"/>
                  </a:lnTo>
                  <a:lnTo>
                    <a:pt x="24460" y="116382"/>
                  </a:lnTo>
                  <a:lnTo>
                    <a:pt x="17043" y="142633"/>
                  </a:lnTo>
                  <a:lnTo>
                    <a:pt x="9601" y="173164"/>
                  </a:lnTo>
                  <a:lnTo>
                    <a:pt x="3759" y="199999"/>
                  </a:lnTo>
                  <a:lnTo>
                    <a:pt x="1155" y="215150"/>
                  </a:lnTo>
                  <a:lnTo>
                    <a:pt x="0" y="234924"/>
                  </a:lnTo>
                  <a:lnTo>
                    <a:pt x="406" y="250342"/>
                  </a:lnTo>
                  <a:lnTo>
                    <a:pt x="3073" y="269506"/>
                  </a:lnTo>
                  <a:lnTo>
                    <a:pt x="8648" y="299847"/>
                  </a:lnTo>
                  <a:lnTo>
                    <a:pt x="9982" y="300075"/>
                  </a:lnTo>
                  <a:lnTo>
                    <a:pt x="10312" y="301917"/>
                  </a:lnTo>
                  <a:lnTo>
                    <a:pt x="11468" y="307644"/>
                  </a:lnTo>
                  <a:lnTo>
                    <a:pt x="11582" y="308051"/>
                  </a:lnTo>
                  <a:lnTo>
                    <a:pt x="11620" y="309118"/>
                  </a:lnTo>
                  <a:lnTo>
                    <a:pt x="8597" y="330060"/>
                  </a:lnTo>
                  <a:lnTo>
                    <a:pt x="11798" y="338747"/>
                  </a:lnTo>
                  <a:lnTo>
                    <a:pt x="18338" y="343382"/>
                  </a:lnTo>
                  <a:lnTo>
                    <a:pt x="23964" y="351586"/>
                  </a:lnTo>
                  <a:lnTo>
                    <a:pt x="27343" y="350050"/>
                  </a:lnTo>
                  <a:lnTo>
                    <a:pt x="26289" y="344919"/>
                  </a:lnTo>
                  <a:lnTo>
                    <a:pt x="25755" y="337693"/>
                  </a:lnTo>
                  <a:lnTo>
                    <a:pt x="25768" y="336372"/>
                  </a:lnTo>
                  <a:lnTo>
                    <a:pt x="27851" y="327863"/>
                  </a:lnTo>
                  <a:lnTo>
                    <a:pt x="27990" y="326834"/>
                  </a:lnTo>
                  <a:lnTo>
                    <a:pt x="27876" y="336715"/>
                  </a:lnTo>
                  <a:lnTo>
                    <a:pt x="28181" y="337693"/>
                  </a:lnTo>
                  <a:lnTo>
                    <a:pt x="28752" y="338607"/>
                  </a:lnTo>
                  <a:lnTo>
                    <a:pt x="29756" y="355422"/>
                  </a:lnTo>
                  <a:lnTo>
                    <a:pt x="30568" y="370395"/>
                  </a:lnTo>
                  <a:lnTo>
                    <a:pt x="31076" y="382079"/>
                  </a:lnTo>
                  <a:lnTo>
                    <a:pt x="31153" y="389026"/>
                  </a:lnTo>
                  <a:lnTo>
                    <a:pt x="32499" y="415188"/>
                  </a:lnTo>
                  <a:lnTo>
                    <a:pt x="36055" y="461264"/>
                  </a:lnTo>
                  <a:lnTo>
                    <a:pt x="39865" y="506222"/>
                  </a:lnTo>
                  <a:lnTo>
                    <a:pt x="46164" y="529577"/>
                  </a:lnTo>
                  <a:lnTo>
                    <a:pt x="45300" y="537108"/>
                  </a:lnTo>
                  <a:lnTo>
                    <a:pt x="45224" y="540753"/>
                  </a:lnTo>
                  <a:lnTo>
                    <a:pt x="46850" y="543483"/>
                  </a:lnTo>
                  <a:lnTo>
                    <a:pt x="49453" y="544931"/>
                  </a:lnTo>
                  <a:lnTo>
                    <a:pt x="72821" y="564070"/>
                  </a:lnTo>
                  <a:lnTo>
                    <a:pt x="77990" y="565810"/>
                  </a:lnTo>
                  <a:lnTo>
                    <a:pt x="87198" y="564616"/>
                  </a:lnTo>
                  <a:lnTo>
                    <a:pt x="91262" y="562724"/>
                  </a:lnTo>
                  <a:lnTo>
                    <a:pt x="92621" y="557606"/>
                  </a:lnTo>
                  <a:lnTo>
                    <a:pt x="91605" y="552132"/>
                  </a:lnTo>
                  <a:lnTo>
                    <a:pt x="83997" y="547179"/>
                  </a:lnTo>
                  <a:lnTo>
                    <a:pt x="80556" y="543737"/>
                  </a:lnTo>
                  <a:lnTo>
                    <a:pt x="68072" y="527164"/>
                  </a:lnTo>
                  <a:lnTo>
                    <a:pt x="69176" y="526542"/>
                  </a:lnTo>
                  <a:lnTo>
                    <a:pt x="69811" y="526110"/>
                  </a:lnTo>
                  <a:lnTo>
                    <a:pt x="73291" y="480161"/>
                  </a:lnTo>
                  <a:lnTo>
                    <a:pt x="77139" y="447179"/>
                  </a:lnTo>
                  <a:lnTo>
                    <a:pt x="79159" y="430669"/>
                  </a:lnTo>
                  <a:lnTo>
                    <a:pt x="82804" y="399707"/>
                  </a:lnTo>
                  <a:lnTo>
                    <a:pt x="89014" y="346595"/>
                  </a:lnTo>
                  <a:lnTo>
                    <a:pt x="89776" y="352844"/>
                  </a:lnTo>
                  <a:lnTo>
                    <a:pt x="91516" y="367677"/>
                  </a:lnTo>
                  <a:lnTo>
                    <a:pt x="93357" y="385241"/>
                  </a:lnTo>
                  <a:lnTo>
                    <a:pt x="94462" y="399707"/>
                  </a:lnTo>
                  <a:lnTo>
                    <a:pt x="94729" y="409575"/>
                  </a:lnTo>
                  <a:lnTo>
                    <a:pt x="94589" y="424027"/>
                  </a:lnTo>
                  <a:lnTo>
                    <a:pt x="93827" y="452348"/>
                  </a:lnTo>
                  <a:lnTo>
                    <a:pt x="92214" y="504990"/>
                  </a:lnTo>
                  <a:lnTo>
                    <a:pt x="93002" y="505460"/>
                  </a:lnTo>
                  <a:lnTo>
                    <a:pt x="93789" y="505866"/>
                  </a:lnTo>
                  <a:lnTo>
                    <a:pt x="94602" y="506222"/>
                  </a:lnTo>
                  <a:lnTo>
                    <a:pt x="94030" y="510247"/>
                  </a:lnTo>
                  <a:lnTo>
                    <a:pt x="93954" y="517829"/>
                  </a:lnTo>
                  <a:lnTo>
                    <a:pt x="95605" y="520611"/>
                  </a:lnTo>
                  <a:lnTo>
                    <a:pt x="98247" y="522071"/>
                  </a:lnTo>
                  <a:lnTo>
                    <a:pt x="111785" y="526110"/>
                  </a:lnTo>
                  <a:lnTo>
                    <a:pt x="116687" y="528574"/>
                  </a:lnTo>
                  <a:lnTo>
                    <a:pt x="126339" y="535381"/>
                  </a:lnTo>
                  <a:lnTo>
                    <a:pt x="135572" y="537108"/>
                  </a:lnTo>
                  <a:lnTo>
                    <a:pt x="144830" y="534022"/>
                  </a:lnTo>
                  <a:lnTo>
                    <a:pt x="147015" y="533184"/>
                  </a:lnTo>
                  <a:lnTo>
                    <a:pt x="144322" y="525907"/>
                  </a:lnTo>
                  <a:lnTo>
                    <a:pt x="141097" y="522668"/>
                  </a:lnTo>
                  <a:lnTo>
                    <a:pt x="134429" y="519176"/>
                  </a:lnTo>
                  <a:lnTo>
                    <a:pt x="118618" y="504520"/>
                  </a:lnTo>
                  <a:lnTo>
                    <a:pt x="129260" y="459879"/>
                  </a:lnTo>
                  <a:lnTo>
                    <a:pt x="138607" y="393522"/>
                  </a:lnTo>
                  <a:lnTo>
                    <a:pt x="140601" y="346595"/>
                  </a:lnTo>
                  <a:lnTo>
                    <a:pt x="140792" y="334441"/>
                  </a:lnTo>
                  <a:lnTo>
                    <a:pt x="140868" y="326834"/>
                  </a:lnTo>
                  <a:lnTo>
                    <a:pt x="140754" y="292557"/>
                  </a:lnTo>
                  <a:lnTo>
                    <a:pt x="140512" y="273888"/>
                  </a:lnTo>
                  <a:lnTo>
                    <a:pt x="140487" y="263309"/>
                  </a:lnTo>
                  <a:lnTo>
                    <a:pt x="140881" y="257022"/>
                  </a:lnTo>
                  <a:lnTo>
                    <a:pt x="140868" y="248780"/>
                  </a:lnTo>
                  <a:lnTo>
                    <a:pt x="140500" y="240665"/>
                  </a:lnTo>
                  <a:lnTo>
                    <a:pt x="140068" y="234924"/>
                  </a:lnTo>
                  <a:lnTo>
                    <a:pt x="139966" y="229463"/>
                  </a:lnTo>
                  <a:lnTo>
                    <a:pt x="139712" y="226860"/>
                  </a:lnTo>
                  <a:lnTo>
                    <a:pt x="144868" y="241744"/>
                  </a:lnTo>
                  <a:lnTo>
                    <a:pt x="148691" y="251510"/>
                  </a:lnTo>
                  <a:lnTo>
                    <a:pt x="153085" y="260489"/>
                  </a:lnTo>
                  <a:lnTo>
                    <a:pt x="159943" y="273024"/>
                  </a:lnTo>
                  <a:lnTo>
                    <a:pt x="161036" y="272389"/>
                  </a:lnTo>
                  <a:lnTo>
                    <a:pt x="161861" y="273900"/>
                  </a:lnTo>
                  <a:lnTo>
                    <a:pt x="162699" y="275336"/>
                  </a:lnTo>
                  <a:lnTo>
                    <a:pt x="163296" y="276288"/>
                  </a:lnTo>
                  <a:lnTo>
                    <a:pt x="162674" y="278980"/>
                  </a:lnTo>
                  <a:lnTo>
                    <a:pt x="162534" y="281889"/>
                  </a:lnTo>
                  <a:lnTo>
                    <a:pt x="163563" y="289306"/>
                  </a:lnTo>
                  <a:lnTo>
                    <a:pt x="164807" y="297764"/>
                  </a:lnTo>
                  <a:lnTo>
                    <a:pt x="163296" y="306070"/>
                  </a:lnTo>
                  <a:lnTo>
                    <a:pt x="162902" y="311492"/>
                  </a:lnTo>
                  <a:lnTo>
                    <a:pt x="167233" y="310261"/>
                  </a:lnTo>
                  <a:lnTo>
                    <a:pt x="169418" y="303682"/>
                  </a:lnTo>
                  <a:lnTo>
                    <a:pt x="169049" y="309118"/>
                  </a:lnTo>
                  <a:lnTo>
                    <a:pt x="165519" y="316077"/>
                  </a:lnTo>
                  <a:lnTo>
                    <a:pt x="171564" y="316674"/>
                  </a:lnTo>
                  <a:lnTo>
                    <a:pt x="172593" y="314934"/>
                  </a:lnTo>
                  <a:lnTo>
                    <a:pt x="173647" y="317627"/>
                  </a:lnTo>
                  <a:lnTo>
                    <a:pt x="176695" y="316890"/>
                  </a:lnTo>
                  <a:lnTo>
                    <a:pt x="177723" y="314934"/>
                  </a:lnTo>
                  <a:lnTo>
                    <a:pt x="180238" y="310197"/>
                  </a:lnTo>
                  <a:lnTo>
                    <a:pt x="181038" y="303682"/>
                  </a:lnTo>
                  <a:lnTo>
                    <a:pt x="181444" y="300380"/>
                  </a:lnTo>
                  <a:lnTo>
                    <a:pt x="183095" y="301917"/>
                  </a:lnTo>
                  <a:lnTo>
                    <a:pt x="185267" y="301459"/>
                  </a:lnTo>
                  <a:close/>
                </a:path>
                <a:path w="887095" h="566419">
                  <a:moveTo>
                    <a:pt x="886472" y="123228"/>
                  </a:moveTo>
                  <a:lnTo>
                    <a:pt x="860767" y="15062"/>
                  </a:lnTo>
                  <a:lnTo>
                    <a:pt x="860602" y="35255"/>
                  </a:lnTo>
                  <a:lnTo>
                    <a:pt x="861479" y="52108"/>
                  </a:lnTo>
                  <a:lnTo>
                    <a:pt x="869746" y="112229"/>
                  </a:lnTo>
                  <a:lnTo>
                    <a:pt x="879792" y="138341"/>
                  </a:lnTo>
                  <a:lnTo>
                    <a:pt x="886472" y="123228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87">
              <a:extLst>
                <a:ext uri="{FF2B5EF4-FFF2-40B4-BE49-F238E27FC236}">
                  <a16:creationId xmlns:a16="http://schemas.microsoft.com/office/drawing/2014/main" id="{D97C46F2-7A84-9273-2A2A-23080C3118A8}"/>
                </a:ext>
              </a:extLst>
            </p:cNvPr>
            <p:cNvSpPr/>
            <p:nvPr/>
          </p:nvSpPr>
          <p:spPr>
            <a:xfrm>
              <a:off x="4536808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88">
              <a:extLst>
                <a:ext uri="{FF2B5EF4-FFF2-40B4-BE49-F238E27FC236}">
                  <a16:creationId xmlns:a16="http://schemas.microsoft.com/office/drawing/2014/main" id="{21C6C756-43CE-B4C6-0306-33B6EB47BECC}"/>
                </a:ext>
              </a:extLst>
            </p:cNvPr>
            <p:cNvSpPr/>
            <p:nvPr/>
          </p:nvSpPr>
          <p:spPr>
            <a:xfrm>
              <a:off x="4456976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20" y="213182"/>
                  </a:lnTo>
                  <a:lnTo>
                    <a:pt x="6108" y="176898"/>
                  </a:lnTo>
                  <a:lnTo>
                    <a:pt x="15659" y="130187"/>
                  </a:lnTo>
                  <a:lnTo>
                    <a:pt x="31242" y="84315"/>
                  </a:lnTo>
                  <a:close/>
                </a:path>
                <a:path w="80010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89">
              <a:extLst>
                <a:ext uri="{FF2B5EF4-FFF2-40B4-BE49-F238E27FC236}">
                  <a16:creationId xmlns:a16="http://schemas.microsoft.com/office/drawing/2014/main" id="{AAD68423-2E43-4D17-7803-D9BD69555131}"/>
                </a:ext>
              </a:extLst>
            </p:cNvPr>
            <p:cNvSpPr/>
            <p:nvPr/>
          </p:nvSpPr>
          <p:spPr>
            <a:xfrm>
              <a:off x="4565695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90">
              <a:extLst>
                <a:ext uri="{FF2B5EF4-FFF2-40B4-BE49-F238E27FC236}">
                  <a16:creationId xmlns:a16="http://schemas.microsoft.com/office/drawing/2014/main" id="{876B6B35-82AA-536E-8BFD-7BB0C78271BE}"/>
                </a:ext>
              </a:extLst>
            </p:cNvPr>
            <p:cNvSpPr/>
            <p:nvPr/>
          </p:nvSpPr>
          <p:spPr>
            <a:xfrm>
              <a:off x="4558868" y="1825929"/>
              <a:ext cx="397510" cy="566420"/>
            </a:xfrm>
            <a:custGeom>
              <a:avLst/>
              <a:gdLst/>
              <a:ahLst/>
              <a:cxnLst/>
              <a:rect l="l" t="t" r="r" b="b"/>
              <a:pathLst>
                <a:path w="397510" h="566419">
                  <a:moveTo>
                    <a:pt x="19316" y="235089"/>
                  </a:moveTo>
                  <a:lnTo>
                    <a:pt x="114" y="154292"/>
                  </a:lnTo>
                  <a:lnTo>
                    <a:pt x="0" y="169379"/>
                  </a:lnTo>
                  <a:lnTo>
                    <a:pt x="660" y="181965"/>
                  </a:lnTo>
                  <a:lnTo>
                    <a:pt x="6819" y="226872"/>
                  </a:lnTo>
                  <a:lnTo>
                    <a:pt x="14325" y="246380"/>
                  </a:lnTo>
                  <a:lnTo>
                    <a:pt x="19316" y="235089"/>
                  </a:lnTo>
                  <a:close/>
                </a:path>
                <a:path w="397510" h="566419">
                  <a:moveTo>
                    <a:pt x="397141" y="301459"/>
                  </a:moveTo>
                  <a:lnTo>
                    <a:pt x="397103" y="300380"/>
                  </a:lnTo>
                  <a:lnTo>
                    <a:pt x="396455" y="283514"/>
                  </a:lnTo>
                  <a:lnTo>
                    <a:pt x="391553" y="275336"/>
                  </a:lnTo>
                  <a:lnTo>
                    <a:pt x="391452" y="274612"/>
                  </a:lnTo>
                  <a:lnTo>
                    <a:pt x="391236" y="273888"/>
                  </a:lnTo>
                  <a:lnTo>
                    <a:pt x="390550" y="272389"/>
                  </a:lnTo>
                  <a:lnTo>
                    <a:pt x="389128" y="269328"/>
                  </a:lnTo>
                  <a:lnTo>
                    <a:pt x="388556" y="268160"/>
                  </a:lnTo>
                  <a:lnTo>
                    <a:pt x="387781" y="266382"/>
                  </a:lnTo>
                  <a:lnTo>
                    <a:pt x="386918" y="264287"/>
                  </a:lnTo>
                  <a:lnTo>
                    <a:pt x="388594" y="263309"/>
                  </a:lnTo>
                  <a:lnTo>
                    <a:pt x="386308" y="254850"/>
                  </a:lnTo>
                  <a:lnTo>
                    <a:pt x="380974" y="234721"/>
                  </a:lnTo>
                  <a:lnTo>
                    <a:pt x="378955" y="226860"/>
                  </a:lnTo>
                  <a:lnTo>
                    <a:pt x="374802" y="210781"/>
                  </a:lnTo>
                  <a:lnTo>
                    <a:pt x="364197" y="156425"/>
                  </a:lnTo>
                  <a:lnTo>
                    <a:pt x="357682" y="111925"/>
                  </a:lnTo>
                  <a:lnTo>
                    <a:pt x="356196" y="96177"/>
                  </a:lnTo>
                  <a:lnTo>
                    <a:pt x="351561" y="83718"/>
                  </a:lnTo>
                  <a:lnTo>
                    <a:pt x="341249" y="74739"/>
                  </a:lnTo>
                  <a:lnTo>
                    <a:pt x="322694" y="69596"/>
                  </a:lnTo>
                  <a:lnTo>
                    <a:pt x="323392" y="68846"/>
                  </a:lnTo>
                  <a:lnTo>
                    <a:pt x="325602" y="66484"/>
                  </a:lnTo>
                  <a:lnTo>
                    <a:pt x="327647" y="62141"/>
                  </a:lnTo>
                  <a:lnTo>
                    <a:pt x="330479" y="27254"/>
                  </a:lnTo>
                  <a:lnTo>
                    <a:pt x="332549" y="26162"/>
                  </a:lnTo>
                  <a:lnTo>
                    <a:pt x="335622" y="22669"/>
                  </a:lnTo>
                  <a:lnTo>
                    <a:pt x="335026" y="16471"/>
                  </a:lnTo>
                  <a:lnTo>
                    <a:pt x="326072" y="7226"/>
                  </a:lnTo>
                  <a:lnTo>
                    <a:pt x="312877" y="622"/>
                  </a:lnTo>
                  <a:lnTo>
                    <a:pt x="300393" y="0"/>
                  </a:lnTo>
                  <a:lnTo>
                    <a:pt x="288950" y="4330"/>
                  </a:lnTo>
                  <a:lnTo>
                    <a:pt x="278879" y="12547"/>
                  </a:lnTo>
                  <a:lnTo>
                    <a:pt x="275805" y="18567"/>
                  </a:lnTo>
                  <a:lnTo>
                    <a:pt x="275043" y="26035"/>
                  </a:lnTo>
                  <a:lnTo>
                    <a:pt x="275615" y="33540"/>
                  </a:lnTo>
                  <a:lnTo>
                    <a:pt x="276580" y="39649"/>
                  </a:lnTo>
                  <a:lnTo>
                    <a:pt x="278612" y="51841"/>
                  </a:lnTo>
                  <a:lnTo>
                    <a:pt x="284289" y="59880"/>
                  </a:lnTo>
                  <a:lnTo>
                    <a:pt x="286308" y="62433"/>
                  </a:lnTo>
                  <a:lnTo>
                    <a:pt x="287020" y="63398"/>
                  </a:lnTo>
                  <a:lnTo>
                    <a:pt x="286067" y="68846"/>
                  </a:lnTo>
                  <a:lnTo>
                    <a:pt x="285953" y="68491"/>
                  </a:lnTo>
                  <a:lnTo>
                    <a:pt x="282917" y="74180"/>
                  </a:lnTo>
                  <a:lnTo>
                    <a:pt x="245249" y="97485"/>
                  </a:lnTo>
                  <a:lnTo>
                    <a:pt x="236334" y="116382"/>
                  </a:lnTo>
                  <a:lnTo>
                    <a:pt x="228917" y="142633"/>
                  </a:lnTo>
                  <a:lnTo>
                    <a:pt x="221475" y="173164"/>
                  </a:lnTo>
                  <a:lnTo>
                    <a:pt x="215646" y="199999"/>
                  </a:lnTo>
                  <a:lnTo>
                    <a:pt x="213029" y="215150"/>
                  </a:lnTo>
                  <a:lnTo>
                    <a:pt x="211874" y="234924"/>
                  </a:lnTo>
                  <a:lnTo>
                    <a:pt x="212280" y="250342"/>
                  </a:lnTo>
                  <a:lnTo>
                    <a:pt x="214960" y="269506"/>
                  </a:lnTo>
                  <a:lnTo>
                    <a:pt x="220522" y="299847"/>
                  </a:lnTo>
                  <a:lnTo>
                    <a:pt x="221856" y="300075"/>
                  </a:lnTo>
                  <a:lnTo>
                    <a:pt x="222186" y="301917"/>
                  </a:lnTo>
                  <a:lnTo>
                    <a:pt x="223342" y="307644"/>
                  </a:lnTo>
                  <a:lnTo>
                    <a:pt x="223456" y="308051"/>
                  </a:lnTo>
                  <a:lnTo>
                    <a:pt x="223494" y="309118"/>
                  </a:lnTo>
                  <a:lnTo>
                    <a:pt x="220472" y="330060"/>
                  </a:lnTo>
                  <a:lnTo>
                    <a:pt x="223672" y="338747"/>
                  </a:lnTo>
                  <a:lnTo>
                    <a:pt x="230212" y="343382"/>
                  </a:lnTo>
                  <a:lnTo>
                    <a:pt x="235839" y="351586"/>
                  </a:lnTo>
                  <a:lnTo>
                    <a:pt x="239217" y="350050"/>
                  </a:lnTo>
                  <a:lnTo>
                    <a:pt x="238163" y="344919"/>
                  </a:lnTo>
                  <a:lnTo>
                    <a:pt x="237629" y="337693"/>
                  </a:lnTo>
                  <a:lnTo>
                    <a:pt x="237642" y="336372"/>
                  </a:lnTo>
                  <a:lnTo>
                    <a:pt x="239725" y="327863"/>
                  </a:lnTo>
                  <a:lnTo>
                    <a:pt x="239864" y="326834"/>
                  </a:lnTo>
                  <a:lnTo>
                    <a:pt x="239750" y="336715"/>
                  </a:lnTo>
                  <a:lnTo>
                    <a:pt x="240055" y="337693"/>
                  </a:lnTo>
                  <a:lnTo>
                    <a:pt x="240626" y="338607"/>
                  </a:lnTo>
                  <a:lnTo>
                    <a:pt x="241630" y="355422"/>
                  </a:lnTo>
                  <a:lnTo>
                    <a:pt x="242443" y="370395"/>
                  </a:lnTo>
                  <a:lnTo>
                    <a:pt x="242951" y="382079"/>
                  </a:lnTo>
                  <a:lnTo>
                    <a:pt x="243027" y="389026"/>
                  </a:lnTo>
                  <a:lnTo>
                    <a:pt x="244373" y="415188"/>
                  </a:lnTo>
                  <a:lnTo>
                    <a:pt x="247929" y="461264"/>
                  </a:lnTo>
                  <a:lnTo>
                    <a:pt x="251739" y="506222"/>
                  </a:lnTo>
                  <a:lnTo>
                    <a:pt x="258038" y="529577"/>
                  </a:lnTo>
                  <a:lnTo>
                    <a:pt x="257175" y="537108"/>
                  </a:lnTo>
                  <a:lnTo>
                    <a:pt x="257098" y="540753"/>
                  </a:lnTo>
                  <a:lnTo>
                    <a:pt x="258724" y="543483"/>
                  </a:lnTo>
                  <a:lnTo>
                    <a:pt x="261327" y="544931"/>
                  </a:lnTo>
                  <a:lnTo>
                    <a:pt x="284695" y="564070"/>
                  </a:lnTo>
                  <a:lnTo>
                    <a:pt x="289864" y="565810"/>
                  </a:lnTo>
                  <a:lnTo>
                    <a:pt x="299072" y="564616"/>
                  </a:lnTo>
                  <a:lnTo>
                    <a:pt x="303136" y="562724"/>
                  </a:lnTo>
                  <a:lnTo>
                    <a:pt x="304495" y="557606"/>
                  </a:lnTo>
                  <a:lnTo>
                    <a:pt x="303479" y="552132"/>
                  </a:lnTo>
                  <a:lnTo>
                    <a:pt x="295871" y="547179"/>
                  </a:lnTo>
                  <a:lnTo>
                    <a:pt x="292430" y="543737"/>
                  </a:lnTo>
                  <a:lnTo>
                    <a:pt x="279946" y="527164"/>
                  </a:lnTo>
                  <a:lnTo>
                    <a:pt x="281051" y="526542"/>
                  </a:lnTo>
                  <a:lnTo>
                    <a:pt x="281686" y="526110"/>
                  </a:lnTo>
                  <a:lnTo>
                    <a:pt x="285165" y="480161"/>
                  </a:lnTo>
                  <a:lnTo>
                    <a:pt x="289013" y="447179"/>
                  </a:lnTo>
                  <a:lnTo>
                    <a:pt x="291033" y="430669"/>
                  </a:lnTo>
                  <a:lnTo>
                    <a:pt x="294678" y="399707"/>
                  </a:lnTo>
                  <a:lnTo>
                    <a:pt x="300888" y="346595"/>
                  </a:lnTo>
                  <a:lnTo>
                    <a:pt x="301663" y="352844"/>
                  </a:lnTo>
                  <a:lnTo>
                    <a:pt x="303390" y="367677"/>
                  </a:lnTo>
                  <a:lnTo>
                    <a:pt x="305244" y="385241"/>
                  </a:lnTo>
                  <a:lnTo>
                    <a:pt x="306336" y="399707"/>
                  </a:lnTo>
                  <a:lnTo>
                    <a:pt x="306616" y="409575"/>
                  </a:lnTo>
                  <a:lnTo>
                    <a:pt x="306463" y="424027"/>
                  </a:lnTo>
                  <a:lnTo>
                    <a:pt x="305701" y="452348"/>
                  </a:lnTo>
                  <a:lnTo>
                    <a:pt x="304088" y="504990"/>
                  </a:lnTo>
                  <a:lnTo>
                    <a:pt x="304876" y="505460"/>
                  </a:lnTo>
                  <a:lnTo>
                    <a:pt x="305663" y="505866"/>
                  </a:lnTo>
                  <a:lnTo>
                    <a:pt x="306476" y="506222"/>
                  </a:lnTo>
                  <a:lnTo>
                    <a:pt x="305904" y="510247"/>
                  </a:lnTo>
                  <a:lnTo>
                    <a:pt x="305828" y="517829"/>
                  </a:lnTo>
                  <a:lnTo>
                    <a:pt x="307479" y="520611"/>
                  </a:lnTo>
                  <a:lnTo>
                    <a:pt x="310121" y="522071"/>
                  </a:lnTo>
                  <a:lnTo>
                    <a:pt x="323672" y="526110"/>
                  </a:lnTo>
                  <a:lnTo>
                    <a:pt x="328561" y="528574"/>
                  </a:lnTo>
                  <a:lnTo>
                    <a:pt x="338213" y="535381"/>
                  </a:lnTo>
                  <a:lnTo>
                    <a:pt x="347446" y="537108"/>
                  </a:lnTo>
                  <a:lnTo>
                    <a:pt x="356704" y="534022"/>
                  </a:lnTo>
                  <a:lnTo>
                    <a:pt x="358889" y="533184"/>
                  </a:lnTo>
                  <a:lnTo>
                    <a:pt x="356196" y="525907"/>
                  </a:lnTo>
                  <a:lnTo>
                    <a:pt x="352971" y="522668"/>
                  </a:lnTo>
                  <a:lnTo>
                    <a:pt x="346303" y="519176"/>
                  </a:lnTo>
                  <a:lnTo>
                    <a:pt x="330492" y="504520"/>
                  </a:lnTo>
                  <a:lnTo>
                    <a:pt x="341134" y="459879"/>
                  </a:lnTo>
                  <a:lnTo>
                    <a:pt x="350481" y="393522"/>
                  </a:lnTo>
                  <a:lnTo>
                    <a:pt x="352488" y="346595"/>
                  </a:lnTo>
                  <a:lnTo>
                    <a:pt x="352679" y="334441"/>
                  </a:lnTo>
                  <a:lnTo>
                    <a:pt x="352742" y="326834"/>
                  </a:lnTo>
                  <a:lnTo>
                    <a:pt x="352640" y="292557"/>
                  </a:lnTo>
                  <a:lnTo>
                    <a:pt x="352386" y="273888"/>
                  </a:lnTo>
                  <a:lnTo>
                    <a:pt x="352361" y="263309"/>
                  </a:lnTo>
                  <a:lnTo>
                    <a:pt x="352755" y="257022"/>
                  </a:lnTo>
                  <a:lnTo>
                    <a:pt x="352742" y="248780"/>
                  </a:lnTo>
                  <a:lnTo>
                    <a:pt x="352374" y="240665"/>
                  </a:lnTo>
                  <a:lnTo>
                    <a:pt x="351942" y="234924"/>
                  </a:lnTo>
                  <a:lnTo>
                    <a:pt x="351840" y="229463"/>
                  </a:lnTo>
                  <a:lnTo>
                    <a:pt x="351586" y="226860"/>
                  </a:lnTo>
                  <a:lnTo>
                    <a:pt x="356743" y="241744"/>
                  </a:lnTo>
                  <a:lnTo>
                    <a:pt x="360565" y="251510"/>
                  </a:lnTo>
                  <a:lnTo>
                    <a:pt x="364959" y="260489"/>
                  </a:lnTo>
                  <a:lnTo>
                    <a:pt x="371817" y="273024"/>
                  </a:lnTo>
                  <a:lnTo>
                    <a:pt x="372910" y="272389"/>
                  </a:lnTo>
                  <a:lnTo>
                    <a:pt x="373735" y="273900"/>
                  </a:lnTo>
                  <a:lnTo>
                    <a:pt x="374586" y="275336"/>
                  </a:lnTo>
                  <a:lnTo>
                    <a:pt x="375170" y="276288"/>
                  </a:lnTo>
                  <a:lnTo>
                    <a:pt x="374548" y="278980"/>
                  </a:lnTo>
                  <a:lnTo>
                    <a:pt x="374408" y="281889"/>
                  </a:lnTo>
                  <a:lnTo>
                    <a:pt x="375437" y="289306"/>
                  </a:lnTo>
                  <a:lnTo>
                    <a:pt x="376682" y="297764"/>
                  </a:lnTo>
                  <a:lnTo>
                    <a:pt x="375170" y="306070"/>
                  </a:lnTo>
                  <a:lnTo>
                    <a:pt x="374777" y="311492"/>
                  </a:lnTo>
                  <a:lnTo>
                    <a:pt x="379107" y="310261"/>
                  </a:lnTo>
                  <a:lnTo>
                    <a:pt x="381292" y="303682"/>
                  </a:lnTo>
                  <a:lnTo>
                    <a:pt x="380923" y="309118"/>
                  </a:lnTo>
                  <a:lnTo>
                    <a:pt x="377393" y="316077"/>
                  </a:lnTo>
                  <a:lnTo>
                    <a:pt x="383438" y="316674"/>
                  </a:lnTo>
                  <a:lnTo>
                    <a:pt x="384467" y="314934"/>
                  </a:lnTo>
                  <a:lnTo>
                    <a:pt x="385521" y="317627"/>
                  </a:lnTo>
                  <a:lnTo>
                    <a:pt x="388569" y="316890"/>
                  </a:lnTo>
                  <a:lnTo>
                    <a:pt x="389597" y="314934"/>
                  </a:lnTo>
                  <a:lnTo>
                    <a:pt x="392112" y="310197"/>
                  </a:lnTo>
                  <a:lnTo>
                    <a:pt x="392912" y="303682"/>
                  </a:lnTo>
                  <a:lnTo>
                    <a:pt x="393319" y="300380"/>
                  </a:lnTo>
                  <a:lnTo>
                    <a:pt x="394970" y="301917"/>
                  </a:lnTo>
                  <a:lnTo>
                    <a:pt x="397141" y="30145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91">
              <a:extLst>
                <a:ext uri="{FF2B5EF4-FFF2-40B4-BE49-F238E27FC236}">
                  <a16:creationId xmlns:a16="http://schemas.microsoft.com/office/drawing/2014/main" id="{42F2E575-82EF-5BD2-B9AB-4FF24D0FFA50}"/>
                </a:ext>
              </a:extLst>
            </p:cNvPr>
            <p:cNvSpPr/>
            <p:nvPr/>
          </p:nvSpPr>
          <p:spPr>
            <a:xfrm>
              <a:off x="4881566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92">
              <a:extLst>
                <a:ext uri="{FF2B5EF4-FFF2-40B4-BE49-F238E27FC236}">
                  <a16:creationId xmlns:a16="http://schemas.microsoft.com/office/drawing/2014/main" id="{59CA770A-1E50-17A6-F6FD-A27B82DB5E28}"/>
                </a:ext>
              </a:extLst>
            </p:cNvPr>
            <p:cNvSpPr/>
            <p:nvPr/>
          </p:nvSpPr>
          <p:spPr>
            <a:xfrm>
              <a:off x="4801743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10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93">
              <a:extLst>
                <a:ext uri="{FF2B5EF4-FFF2-40B4-BE49-F238E27FC236}">
                  <a16:creationId xmlns:a16="http://schemas.microsoft.com/office/drawing/2014/main" id="{70838A65-2ED5-1065-87F8-060467ABC524}"/>
                </a:ext>
              </a:extLst>
            </p:cNvPr>
            <p:cNvSpPr/>
            <p:nvPr/>
          </p:nvSpPr>
          <p:spPr>
            <a:xfrm>
              <a:off x="4910453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94">
              <a:extLst>
                <a:ext uri="{FF2B5EF4-FFF2-40B4-BE49-F238E27FC236}">
                  <a16:creationId xmlns:a16="http://schemas.microsoft.com/office/drawing/2014/main" id="{716522B5-441E-65F7-4494-F659645CC0C6}"/>
                </a:ext>
              </a:extLst>
            </p:cNvPr>
            <p:cNvSpPr/>
            <p:nvPr/>
          </p:nvSpPr>
          <p:spPr>
            <a:xfrm>
              <a:off x="4903627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95">
              <a:extLst>
                <a:ext uri="{FF2B5EF4-FFF2-40B4-BE49-F238E27FC236}">
                  <a16:creationId xmlns:a16="http://schemas.microsoft.com/office/drawing/2014/main" id="{2F6D2B03-F083-B170-5AD0-09FE8EAB8FCE}"/>
                </a:ext>
              </a:extLst>
            </p:cNvPr>
            <p:cNvSpPr/>
            <p:nvPr/>
          </p:nvSpPr>
          <p:spPr>
            <a:xfrm>
              <a:off x="4425996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96">
              <a:extLst>
                <a:ext uri="{FF2B5EF4-FFF2-40B4-BE49-F238E27FC236}">
                  <a16:creationId xmlns:a16="http://schemas.microsoft.com/office/drawing/2014/main" id="{C597A79E-B8B4-BA8F-7E9C-F020E207EFC8}"/>
                </a:ext>
              </a:extLst>
            </p:cNvPr>
            <p:cNvSpPr/>
            <p:nvPr/>
          </p:nvSpPr>
          <p:spPr>
            <a:xfrm>
              <a:off x="4536808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97">
              <a:extLst>
                <a:ext uri="{FF2B5EF4-FFF2-40B4-BE49-F238E27FC236}">
                  <a16:creationId xmlns:a16="http://schemas.microsoft.com/office/drawing/2014/main" id="{6B2981A8-752D-01C1-AA1D-8176182E5289}"/>
                </a:ext>
              </a:extLst>
            </p:cNvPr>
            <p:cNvSpPr/>
            <p:nvPr/>
          </p:nvSpPr>
          <p:spPr>
            <a:xfrm>
              <a:off x="4456976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20" y="213194"/>
                  </a:lnTo>
                  <a:lnTo>
                    <a:pt x="6108" y="176911"/>
                  </a:lnTo>
                  <a:lnTo>
                    <a:pt x="15659" y="130200"/>
                  </a:lnTo>
                  <a:lnTo>
                    <a:pt x="31242" y="84328"/>
                  </a:lnTo>
                  <a:close/>
                </a:path>
                <a:path w="80010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98">
              <a:extLst>
                <a:ext uri="{FF2B5EF4-FFF2-40B4-BE49-F238E27FC236}">
                  <a16:creationId xmlns:a16="http://schemas.microsoft.com/office/drawing/2014/main" id="{6E4D7700-4E3E-AEDA-B147-A10894BB8634}"/>
                </a:ext>
              </a:extLst>
            </p:cNvPr>
            <p:cNvSpPr/>
            <p:nvPr/>
          </p:nvSpPr>
          <p:spPr>
            <a:xfrm>
              <a:off x="4565695" y="3029461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99">
              <a:extLst>
                <a:ext uri="{FF2B5EF4-FFF2-40B4-BE49-F238E27FC236}">
                  <a16:creationId xmlns:a16="http://schemas.microsoft.com/office/drawing/2014/main" id="{EF9F72C6-055A-0ECC-F596-90700B3EE527}"/>
                </a:ext>
              </a:extLst>
            </p:cNvPr>
            <p:cNvSpPr/>
            <p:nvPr/>
          </p:nvSpPr>
          <p:spPr>
            <a:xfrm>
              <a:off x="4558869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100">
              <a:extLst>
                <a:ext uri="{FF2B5EF4-FFF2-40B4-BE49-F238E27FC236}">
                  <a16:creationId xmlns:a16="http://schemas.microsoft.com/office/drawing/2014/main" id="{D7514B6E-B2B1-3524-F7E0-F2EA66E3EB9E}"/>
                </a:ext>
              </a:extLst>
            </p:cNvPr>
            <p:cNvSpPr/>
            <p:nvPr/>
          </p:nvSpPr>
          <p:spPr>
            <a:xfrm>
              <a:off x="4770754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101">
              <a:extLst>
                <a:ext uri="{FF2B5EF4-FFF2-40B4-BE49-F238E27FC236}">
                  <a16:creationId xmlns:a16="http://schemas.microsoft.com/office/drawing/2014/main" id="{8A256444-BE13-3DFA-57D8-5ABAADE09EA2}"/>
                </a:ext>
              </a:extLst>
            </p:cNvPr>
            <p:cNvSpPr/>
            <p:nvPr/>
          </p:nvSpPr>
          <p:spPr>
            <a:xfrm>
              <a:off x="4881566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102">
              <a:extLst>
                <a:ext uri="{FF2B5EF4-FFF2-40B4-BE49-F238E27FC236}">
                  <a16:creationId xmlns:a16="http://schemas.microsoft.com/office/drawing/2014/main" id="{A0231012-0347-07D0-2BE0-5AB1D0C38850}"/>
                </a:ext>
              </a:extLst>
            </p:cNvPr>
            <p:cNvSpPr/>
            <p:nvPr/>
          </p:nvSpPr>
          <p:spPr>
            <a:xfrm>
              <a:off x="4801743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10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103">
              <a:extLst>
                <a:ext uri="{FF2B5EF4-FFF2-40B4-BE49-F238E27FC236}">
                  <a16:creationId xmlns:a16="http://schemas.microsoft.com/office/drawing/2014/main" id="{5AF7E9DE-B42E-A3A5-3A73-D83AB1E087E5}"/>
                </a:ext>
              </a:extLst>
            </p:cNvPr>
            <p:cNvSpPr/>
            <p:nvPr/>
          </p:nvSpPr>
          <p:spPr>
            <a:xfrm>
              <a:off x="4910453" y="3029461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104">
              <a:extLst>
                <a:ext uri="{FF2B5EF4-FFF2-40B4-BE49-F238E27FC236}">
                  <a16:creationId xmlns:a16="http://schemas.microsoft.com/office/drawing/2014/main" id="{81E80DE5-D05C-FF6D-1821-DDED64D37059}"/>
                </a:ext>
              </a:extLst>
            </p:cNvPr>
            <p:cNvSpPr/>
            <p:nvPr/>
          </p:nvSpPr>
          <p:spPr>
            <a:xfrm>
              <a:off x="4903627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05">
              <a:extLst>
                <a:ext uri="{FF2B5EF4-FFF2-40B4-BE49-F238E27FC236}">
                  <a16:creationId xmlns:a16="http://schemas.microsoft.com/office/drawing/2014/main" id="{3DF1D948-F47E-C07C-47C7-7D8FA34D03CC}"/>
                </a:ext>
              </a:extLst>
            </p:cNvPr>
            <p:cNvSpPr/>
            <p:nvPr/>
          </p:nvSpPr>
          <p:spPr>
            <a:xfrm>
              <a:off x="511096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59" y="363366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106">
              <a:extLst>
                <a:ext uri="{FF2B5EF4-FFF2-40B4-BE49-F238E27FC236}">
                  <a16:creationId xmlns:a16="http://schemas.microsoft.com/office/drawing/2014/main" id="{ED61095C-40F7-CE31-F665-DBC776C5DB3F}"/>
                </a:ext>
              </a:extLst>
            </p:cNvPr>
            <p:cNvSpPr/>
            <p:nvPr/>
          </p:nvSpPr>
          <p:spPr>
            <a:xfrm>
              <a:off x="5257971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107">
              <a:extLst>
                <a:ext uri="{FF2B5EF4-FFF2-40B4-BE49-F238E27FC236}">
                  <a16:creationId xmlns:a16="http://schemas.microsoft.com/office/drawing/2014/main" id="{3A076F1A-197B-0B38-9703-8D00A2D4F01F}"/>
                </a:ext>
              </a:extLst>
            </p:cNvPr>
            <p:cNvSpPr/>
            <p:nvPr/>
          </p:nvSpPr>
          <p:spPr>
            <a:xfrm>
              <a:off x="5152085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51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79" y="3581"/>
                  </a:moveTo>
                  <a:lnTo>
                    <a:pt x="100888" y="9410"/>
                  </a:lnTo>
                  <a:lnTo>
                    <a:pt x="90627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19" y="0"/>
                  </a:lnTo>
                  <a:lnTo>
                    <a:pt x="66827" y="3200"/>
                  </a:lnTo>
                  <a:lnTo>
                    <a:pt x="70739" y="10236"/>
                  </a:lnTo>
                  <a:lnTo>
                    <a:pt x="77228" y="17284"/>
                  </a:lnTo>
                  <a:lnTo>
                    <a:pt x="86258" y="20485"/>
                  </a:lnTo>
                  <a:lnTo>
                    <a:pt x="87109" y="20472"/>
                  </a:lnTo>
                  <a:lnTo>
                    <a:pt x="102019" y="19113"/>
                  </a:lnTo>
                  <a:lnTo>
                    <a:pt x="104432" y="9410"/>
                  </a:lnTo>
                  <a:lnTo>
                    <a:pt x="105879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108">
              <a:extLst>
                <a:ext uri="{FF2B5EF4-FFF2-40B4-BE49-F238E27FC236}">
                  <a16:creationId xmlns:a16="http://schemas.microsoft.com/office/drawing/2014/main" id="{CA0E85CE-C3C9-11B4-E8D3-1988FE128D9E}"/>
                </a:ext>
              </a:extLst>
            </p:cNvPr>
            <p:cNvSpPr/>
            <p:nvPr/>
          </p:nvSpPr>
          <p:spPr>
            <a:xfrm>
              <a:off x="529629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109">
              <a:extLst>
                <a:ext uri="{FF2B5EF4-FFF2-40B4-BE49-F238E27FC236}">
                  <a16:creationId xmlns:a16="http://schemas.microsoft.com/office/drawing/2014/main" id="{D4A73F75-AA86-DF4E-BAF1-49BEA8D1EFD0}"/>
                </a:ext>
              </a:extLst>
            </p:cNvPr>
            <p:cNvSpPr/>
            <p:nvPr/>
          </p:nvSpPr>
          <p:spPr>
            <a:xfrm>
              <a:off x="5287231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110">
            <a:extLst>
              <a:ext uri="{FF2B5EF4-FFF2-40B4-BE49-F238E27FC236}">
                <a16:creationId xmlns:a16="http://schemas.microsoft.com/office/drawing/2014/main" id="{4D10DDE5-FB6C-5B8C-F8BE-35272C6D66B4}"/>
              </a:ext>
            </a:extLst>
          </p:cNvPr>
          <p:cNvGrpSpPr/>
          <p:nvPr/>
        </p:nvGrpSpPr>
        <p:grpSpPr>
          <a:xfrm>
            <a:off x="2488539" y="1946897"/>
            <a:ext cx="123825" cy="377825"/>
            <a:chOff x="2488539" y="2014352"/>
            <a:chExt cx="123825" cy="377825"/>
          </a:xfrm>
        </p:grpSpPr>
        <p:sp>
          <p:nvSpPr>
            <p:cNvPr id="317" name="object 111">
              <a:extLst>
                <a:ext uri="{FF2B5EF4-FFF2-40B4-BE49-F238E27FC236}">
                  <a16:creationId xmlns:a16="http://schemas.microsoft.com/office/drawing/2014/main" id="{461C92AC-7CCE-DE05-620A-C1D5EE054A56}"/>
                </a:ext>
              </a:extLst>
            </p:cNvPr>
            <p:cNvSpPr/>
            <p:nvPr/>
          </p:nvSpPr>
          <p:spPr>
            <a:xfrm>
              <a:off x="2488539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112">
              <a:extLst>
                <a:ext uri="{FF2B5EF4-FFF2-40B4-BE49-F238E27FC236}">
                  <a16:creationId xmlns:a16="http://schemas.microsoft.com/office/drawing/2014/main" id="{7F2819CD-1F91-4B7F-D45F-8A53C6490E0E}"/>
                </a:ext>
              </a:extLst>
            </p:cNvPr>
            <p:cNvSpPr/>
            <p:nvPr/>
          </p:nvSpPr>
          <p:spPr>
            <a:xfrm>
              <a:off x="2562292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113">
              <a:extLst>
                <a:ext uri="{FF2B5EF4-FFF2-40B4-BE49-F238E27FC236}">
                  <a16:creationId xmlns:a16="http://schemas.microsoft.com/office/drawing/2014/main" id="{EA95532B-37E4-4478-869B-2D82F4C957FD}"/>
                </a:ext>
              </a:extLst>
            </p:cNvPr>
            <p:cNvSpPr/>
            <p:nvPr/>
          </p:nvSpPr>
          <p:spPr>
            <a:xfrm>
              <a:off x="2509075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114">
              <a:extLst>
                <a:ext uri="{FF2B5EF4-FFF2-40B4-BE49-F238E27FC236}">
                  <a16:creationId xmlns:a16="http://schemas.microsoft.com/office/drawing/2014/main" id="{42A4EFB0-4E9E-94E6-8EDD-AACFD46583D8}"/>
                </a:ext>
              </a:extLst>
            </p:cNvPr>
            <p:cNvSpPr/>
            <p:nvPr/>
          </p:nvSpPr>
          <p:spPr>
            <a:xfrm>
              <a:off x="2581550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115">
              <a:extLst>
                <a:ext uri="{FF2B5EF4-FFF2-40B4-BE49-F238E27FC236}">
                  <a16:creationId xmlns:a16="http://schemas.microsoft.com/office/drawing/2014/main" id="{9E24196B-3253-D7CF-1F75-47809F62CFAF}"/>
                </a:ext>
              </a:extLst>
            </p:cNvPr>
            <p:cNvSpPr/>
            <p:nvPr/>
          </p:nvSpPr>
          <p:spPr>
            <a:xfrm>
              <a:off x="2576997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2" name="object 116">
            <a:extLst>
              <a:ext uri="{FF2B5EF4-FFF2-40B4-BE49-F238E27FC236}">
                <a16:creationId xmlns:a16="http://schemas.microsoft.com/office/drawing/2014/main" id="{850F4CA9-34D8-F5EA-A38D-79115AC33F56}"/>
              </a:ext>
            </a:extLst>
          </p:cNvPr>
          <p:cNvGrpSpPr/>
          <p:nvPr/>
        </p:nvGrpSpPr>
        <p:grpSpPr>
          <a:xfrm>
            <a:off x="1323416" y="1758470"/>
            <a:ext cx="185420" cy="566420"/>
            <a:chOff x="1323416" y="1825925"/>
            <a:chExt cx="185420" cy="566420"/>
          </a:xfrm>
        </p:grpSpPr>
        <p:sp>
          <p:nvSpPr>
            <p:cNvPr id="323" name="object 117">
              <a:extLst>
                <a:ext uri="{FF2B5EF4-FFF2-40B4-BE49-F238E27FC236}">
                  <a16:creationId xmlns:a16="http://schemas.microsoft.com/office/drawing/2014/main" id="{9B4485DB-C8B3-E4DF-D710-8F25B29F24DA}"/>
                </a:ext>
              </a:extLst>
            </p:cNvPr>
            <p:cNvSpPr/>
            <p:nvPr/>
          </p:nvSpPr>
          <p:spPr>
            <a:xfrm>
              <a:off x="1323416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118">
              <a:extLst>
                <a:ext uri="{FF2B5EF4-FFF2-40B4-BE49-F238E27FC236}">
                  <a16:creationId xmlns:a16="http://schemas.microsoft.com/office/drawing/2014/main" id="{62DBFB36-F7F0-D3DA-A2FB-8DA94ADF9065}"/>
                </a:ext>
              </a:extLst>
            </p:cNvPr>
            <p:cNvSpPr/>
            <p:nvPr/>
          </p:nvSpPr>
          <p:spPr>
            <a:xfrm>
              <a:off x="1434230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119">
              <a:extLst>
                <a:ext uri="{FF2B5EF4-FFF2-40B4-BE49-F238E27FC236}">
                  <a16:creationId xmlns:a16="http://schemas.microsoft.com/office/drawing/2014/main" id="{A9A1FF4A-6FB0-7C1A-4951-D51F14A02E5B}"/>
                </a:ext>
              </a:extLst>
            </p:cNvPr>
            <p:cNvSpPr/>
            <p:nvPr/>
          </p:nvSpPr>
          <p:spPr>
            <a:xfrm>
              <a:off x="1354404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09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120">
              <a:extLst>
                <a:ext uri="{FF2B5EF4-FFF2-40B4-BE49-F238E27FC236}">
                  <a16:creationId xmlns:a16="http://schemas.microsoft.com/office/drawing/2014/main" id="{E95B21A7-18F2-A267-5726-C93C0B41810F}"/>
                </a:ext>
              </a:extLst>
            </p:cNvPr>
            <p:cNvSpPr/>
            <p:nvPr/>
          </p:nvSpPr>
          <p:spPr>
            <a:xfrm>
              <a:off x="1463117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121">
              <a:extLst>
                <a:ext uri="{FF2B5EF4-FFF2-40B4-BE49-F238E27FC236}">
                  <a16:creationId xmlns:a16="http://schemas.microsoft.com/office/drawing/2014/main" id="{84CEC4A9-C3A2-B935-7D09-4A1AC86B81C1}"/>
                </a:ext>
              </a:extLst>
            </p:cNvPr>
            <p:cNvSpPr/>
            <p:nvPr/>
          </p:nvSpPr>
          <p:spPr>
            <a:xfrm>
              <a:off x="1456290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8" name="object 122">
            <a:extLst>
              <a:ext uri="{FF2B5EF4-FFF2-40B4-BE49-F238E27FC236}">
                <a16:creationId xmlns:a16="http://schemas.microsoft.com/office/drawing/2014/main" id="{4ADFF33E-2B5C-0CD8-FEF1-EB0A3BF304A0}"/>
              </a:ext>
            </a:extLst>
          </p:cNvPr>
          <p:cNvGrpSpPr/>
          <p:nvPr/>
        </p:nvGrpSpPr>
        <p:grpSpPr>
          <a:xfrm>
            <a:off x="7810182" y="1758470"/>
            <a:ext cx="185420" cy="566420"/>
            <a:chOff x="7810182" y="1825925"/>
            <a:chExt cx="185420" cy="566420"/>
          </a:xfrm>
        </p:grpSpPr>
        <p:sp>
          <p:nvSpPr>
            <p:cNvPr id="329" name="object 123">
              <a:extLst>
                <a:ext uri="{FF2B5EF4-FFF2-40B4-BE49-F238E27FC236}">
                  <a16:creationId xmlns:a16="http://schemas.microsoft.com/office/drawing/2014/main" id="{5B4101CD-0D1A-64C6-86B7-7A36C7D7C651}"/>
                </a:ext>
              </a:extLst>
            </p:cNvPr>
            <p:cNvSpPr/>
            <p:nvPr/>
          </p:nvSpPr>
          <p:spPr>
            <a:xfrm>
              <a:off x="7810182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124">
              <a:extLst>
                <a:ext uri="{FF2B5EF4-FFF2-40B4-BE49-F238E27FC236}">
                  <a16:creationId xmlns:a16="http://schemas.microsoft.com/office/drawing/2014/main" id="{03BB7703-8C01-9409-F0B9-C07E64A8BBF3}"/>
                </a:ext>
              </a:extLst>
            </p:cNvPr>
            <p:cNvSpPr/>
            <p:nvPr/>
          </p:nvSpPr>
          <p:spPr>
            <a:xfrm>
              <a:off x="7920989" y="1895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2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125">
              <a:extLst>
                <a:ext uri="{FF2B5EF4-FFF2-40B4-BE49-F238E27FC236}">
                  <a16:creationId xmlns:a16="http://schemas.microsoft.com/office/drawing/2014/main" id="{3C4B2B6B-C664-2928-4369-C33C8E5310C8}"/>
                </a:ext>
              </a:extLst>
            </p:cNvPr>
            <p:cNvSpPr/>
            <p:nvPr/>
          </p:nvSpPr>
          <p:spPr>
            <a:xfrm>
              <a:off x="7841170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09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60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126">
              <a:extLst>
                <a:ext uri="{FF2B5EF4-FFF2-40B4-BE49-F238E27FC236}">
                  <a16:creationId xmlns:a16="http://schemas.microsoft.com/office/drawing/2014/main" id="{CF497F35-4807-9169-4EF6-0DA814268807}"/>
                </a:ext>
              </a:extLst>
            </p:cNvPr>
            <p:cNvSpPr/>
            <p:nvPr/>
          </p:nvSpPr>
          <p:spPr>
            <a:xfrm>
              <a:off x="7949882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127">
              <a:extLst>
                <a:ext uri="{FF2B5EF4-FFF2-40B4-BE49-F238E27FC236}">
                  <a16:creationId xmlns:a16="http://schemas.microsoft.com/office/drawing/2014/main" id="{6458D1F1-F76E-66DC-0DEE-2B3552E89423}"/>
                </a:ext>
              </a:extLst>
            </p:cNvPr>
            <p:cNvSpPr/>
            <p:nvPr/>
          </p:nvSpPr>
          <p:spPr>
            <a:xfrm>
              <a:off x="7943056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4" name="object 128">
            <a:extLst>
              <a:ext uri="{FF2B5EF4-FFF2-40B4-BE49-F238E27FC236}">
                <a16:creationId xmlns:a16="http://schemas.microsoft.com/office/drawing/2014/main" id="{868B71CD-57C3-500B-23B3-876C2CEFBFA1}"/>
              </a:ext>
            </a:extLst>
          </p:cNvPr>
          <p:cNvGrpSpPr/>
          <p:nvPr/>
        </p:nvGrpSpPr>
        <p:grpSpPr>
          <a:xfrm>
            <a:off x="7412683" y="1758470"/>
            <a:ext cx="185420" cy="566420"/>
            <a:chOff x="7412683" y="1825925"/>
            <a:chExt cx="185420" cy="566420"/>
          </a:xfrm>
        </p:grpSpPr>
        <p:sp>
          <p:nvSpPr>
            <p:cNvPr id="335" name="object 129">
              <a:extLst>
                <a:ext uri="{FF2B5EF4-FFF2-40B4-BE49-F238E27FC236}">
                  <a16:creationId xmlns:a16="http://schemas.microsoft.com/office/drawing/2014/main" id="{FD803FDC-6563-2EE3-246A-44099CA391F6}"/>
                </a:ext>
              </a:extLst>
            </p:cNvPr>
            <p:cNvSpPr/>
            <p:nvPr/>
          </p:nvSpPr>
          <p:spPr>
            <a:xfrm>
              <a:off x="7412683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130">
              <a:extLst>
                <a:ext uri="{FF2B5EF4-FFF2-40B4-BE49-F238E27FC236}">
                  <a16:creationId xmlns:a16="http://schemas.microsoft.com/office/drawing/2014/main" id="{3B0A0715-15ED-B0E5-9D55-62F78176E97B}"/>
                </a:ext>
              </a:extLst>
            </p:cNvPr>
            <p:cNvSpPr/>
            <p:nvPr/>
          </p:nvSpPr>
          <p:spPr>
            <a:xfrm>
              <a:off x="7523500" y="1895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2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131">
              <a:extLst>
                <a:ext uri="{FF2B5EF4-FFF2-40B4-BE49-F238E27FC236}">
                  <a16:creationId xmlns:a16="http://schemas.microsoft.com/office/drawing/2014/main" id="{8B943FF0-A71C-CA36-F4DD-70F47CD9A20F}"/>
                </a:ext>
              </a:extLst>
            </p:cNvPr>
            <p:cNvSpPr/>
            <p:nvPr/>
          </p:nvSpPr>
          <p:spPr>
            <a:xfrm>
              <a:off x="7443673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09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09" h="227964">
                  <a:moveTo>
                    <a:pt x="79806" y="2692"/>
                  </a:moveTo>
                  <a:lnTo>
                    <a:pt x="76047" y="7099"/>
                  </a:lnTo>
                  <a:lnTo>
                    <a:pt x="63550" y="7099"/>
                  </a:lnTo>
                  <a:lnTo>
                    <a:pt x="57251" y="5422"/>
                  </a:lnTo>
                  <a:lnTo>
                    <a:pt x="49390" y="0"/>
                  </a:lnTo>
                  <a:lnTo>
                    <a:pt x="54660" y="15443"/>
                  </a:lnTo>
                  <a:lnTo>
                    <a:pt x="65659" y="15430"/>
                  </a:lnTo>
                  <a:lnTo>
                    <a:pt x="76911" y="14401"/>
                  </a:lnTo>
                  <a:lnTo>
                    <a:pt x="78727" y="7099"/>
                  </a:lnTo>
                  <a:lnTo>
                    <a:pt x="79806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132">
              <a:extLst>
                <a:ext uri="{FF2B5EF4-FFF2-40B4-BE49-F238E27FC236}">
                  <a16:creationId xmlns:a16="http://schemas.microsoft.com/office/drawing/2014/main" id="{6B7EACFE-95D9-EE7F-C353-699AE073B5E3}"/>
                </a:ext>
              </a:extLst>
            </p:cNvPr>
            <p:cNvSpPr/>
            <p:nvPr/>
          </p:nvSpPr>
          <p:spPr>
            <a:xfrm>
              <a:off x="7552382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133">
              <a:extLst>
                <a:ext uri="{FF2B5EF4-FFF2-40B4-BE49-F238E27FC236}">
                  <a16:creationId xmlns:a16="http://schemas.microsoft.com/office/drawing/2014/main" id="{7E285C7C-8467-CF50-610F-637506778ADF}"/>
                </a:ext>
              </a:extLst>
            </p:cNvPr>
            <p:cNvSpPr/>
            <p:nvPr/>
          </p:nvSpPr>
          <p:spPr>
            <a:xfrm>
              <a:off x="7545556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" name="object 134">
            <a:extLst>
              <a:ext uri="{FF2B5EF4-FFF2-40B4-BE49-F238E27FC236}">
                <a16:creationId xmlns:a16="http://schemas.microsoft.com/office/drawing/2014/main" id="{24B928FE-3323-1AEC-14AB-1A2376FC0904}"/>
              </a:ext>
            </a:extLst>
          </p:cNvPr>
          <p:cNvGrpSpPr/>
          <p:nvPr/>
        </p:nvGrpSpPr>
        <p:grpSpPr>
          <a:xfrm>
            <a:off x="1323416" y="2735137"/>
            <a:ext cx="185420" cy="566420"/>
            <a:chOff x="1323416" y="2802592"/>
            <a:chExt cx="185420" cy="566420"/>
          </a:xfrm>
        </p:grpSpPr>
        <p:sp>
          <p:nvSpPr>
            <p:cNvPr id="341" name="object 135">
              <a:extLst>
                <a:ext uri="{FF2B5EF4-FFF2-40B4-BE49-F238E27FC236}">
                  <a16:creationId xmlns:a16="http://schemas.microsoft.com/office/drawing/2014/main" id="{456906A4-5BF4-F0E9-E923-12152326C553}"/>
                </a:ext>
              </a:extLst>
            </p:cNvPr>
            <p:cNvSpPr/>
            <p:nvPr/>
          </p:nvSpPr>
          <p:spPr>
            <a:xfrm>
              <a:off x="1323416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136">
              <a:extLst>
                <a:ext uri="{FF2B5EF4-FFF2-40B4-BE49-F238E27FC236}">
                  <a16:creationId xmlns:a16="http://schemas.microsoft.com/office/drawing/2014/main" id="{6C56DDF1-5533-B13F-E98C-85F5E6C793E4}"/>
                </a:ext>
              </a:extLst>
            </p:cNvPr>
            <p:cNvSpPr/>
            <p:nvPr/>
          </p:nvSpPr>
          <p:spPr>
            <a:xfrm>
              <a:off x="1434230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137">
              <a:extLst>
                <a:ext uri="{FF2B5EF4-FFF2-40B4-BE49-F238E27FC236}">
                  <a16:creationId xmlns:a16="http://schemas.microsoft.com/office/drawing/2014/main" id="{32DB7F96-7E63-7F4D-0EE4-68CB42902258}"/>
                </a:ext>
              </a:extLst>
            </p:cNvPr>
            <p:cNvSpPr/>
            <p:nvPr/>
          </p:nvSpPr>
          <p:spPr>
            <a:xfrm>
              <a:off x="1354404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09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138">
              <a:extLst>
                <a:ext uri="{FF2B5EF4-FFF2-40B4-BE49-F238E27FC236}">
                  <a16:creationId xmlns:a16="http://schemas.microsoft.com/office/drawing/2014/main" id="{8C14FC8C-516B-8AFF-5AF2-26C4521C203F}"/>
                </a:ext>
              </a:extLst>
            </p:cNvPr>
            <p:cNvSpPr/>
            <p:nvPr/>
          </p:nvSpPr>
          <p:spPr>
            <a:xfrm>
              <a:off x="1463117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139">
              <a:extLst>
                <a:ext uri="{FF2B5EF4-FFF2-40B4-BE49-F238E27FC236}">
                  <a16:creationId xmlns:a16="http://schemas.microsoft.com/office/drawing/2014/main" id="{8B0B060E-C6DD-AFE0-517C-12959F053665}"/>
                </a:ext>
              </a:extLst>
            </p:cNvPr>
            <p:cNvSpPr/>
            <p:nvPr/>
          </p:nvSpPr>
          <p:spPr>
            <a:xfrm>
              <a:off x="1456290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140">
            <a:extLst>
              <a:ext uri="{FF2B5EF4-FFF2-40B4-BE49-F238E27FC236}">
                <a16:creationId xmlns:a16="http://schemas.microsoft.com/office/drawing/2014/main" id="{95846FC4-3C3A-6119-76BA-DF4B8BD90215}"/>
              </a:ext>
            </a:extLst>
          </p:cNvPr>
          <p:cNvGrpSpPr/>
          <p:nvPr/>
        </p:nvGrpSpPr>
        <p:grpSpPr>
          <a:xfrm>
            <a:off x="7810182" y="2735137"/>
            <a:ext cx="185420" cy="566420"/>
            <a:chOff x="7810182" y="2802592"/>
            <a:chExt cx="185420" cy="566420"/>
          </a:xfrm>
        </p:grpSpPr>
        <p:sp>
          <p:nvSpPr>
            <p:cNvPr id="347" name="object 141">
              <a:extLst>
                <a:ext uri="{FF2B5EF4-FFF2-40B4-BE49-F238E27FC236}">
                  <a16:creationId xmlns:a16="http://schemas.microsoft.com/office/drawing/2014/main" id="{30EBB39E-145D-21E8-C9C5-DB78F1EEC4B9}"/>
                </a:ext>
              </a:extLst>
            </p:cNvPr>
            <p:cNvSpPr/>
            <p:nvPr/>
          </p:nvSpPr>
          <p:spPr>
            <a:xfrm>
              <a:off x="7810182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142">
              <a:extLst>
                <a:ext uri="{FF2B5EF4-FFF2-40B4-BE49-F238E27FC236}">
                  <a16:creationId xmlns:a16="http://schemas.microsoft.com/office/drawing/2014/main" id="{B7F89141-1E87-3C9A-8913-F9166970F52F}"/>
                </a:ext>
              </a:extLst>
            </p:cNvPr>
            <p:cNvSpPr/>
            <p:nvPr/>
          </p:nvSpPr>
          <p:spPr>
            <a:xfrm>
              <a:off x="7920994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143">
              <a:extLst>
                <a:ext uri="{FF2B5EF4-FFF2-40B4-BE49-F238E27FC236}">
                  <a16:creationId xmlns:a16="http://schemas.microsoft.com/office/drawing/2014/main" id="{AFF01355-8C17-D5BB-E5D0-768871D9F028}"/>
                </a:ext>
              </a:extLst>
            </p:cNvPr>
            <p:cNvSpPr/>
            <p:nvPr/>
          </p:nvSpPr>
          <p:spPr>
            <a:xfrm>
              <a:off x="7841170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09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60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144">
              <a:extLst>
                <a:ext uri="{FF2B5EF4-FFF2-40B4-BE49-F238E27FC236}">
                  <a16:creationId xmlns:a16="http://schemas.microsoft.com/office/drawing/2014/main" id="{35661740-93D2-7B48-D09D-3C5BE8013A63}"/>
                </a:ext>
              </a:extLst>
            </p:cNvPr>
            <p:cNvSpPr/>
            <p:nvPr/>
          </p:nvSpPr>
          <p:spPr>
            <a:xfrm>
              <a:off x="7949882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145">
              <a:extLst>
                <a:ext uri="{FF2B5EF4-FFF2-40B4-BE49-F238E27FC236}">
                  <a16:creationId xmlns:a16="http://schemas.microsoft.com/office/drawing/2014/main" id="{EC91E09B-F525-55F0-142E-8559C71BE236}"/>
                </a:ext>
              </a:extLst>
            </p:cNvPr>
            <p:cNvSpPr/>
            <p:nvPr/>
          </p:nvSpPr>
          <p:spPr>
            <a:xfrm>
              <a:off x="7943056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2" name="object 146">
            <a:extLst>
              <a:ext uri="{FF2B5EF4-FFF2-40B4-BE49-F238E27FC236}">
                <a16:creationId xmlns:a16="http://schemas.microsoft.com/office/drawing/2014/main" id="{1AB3C31E-B722-0109-509C-DAF716E3B045}"/>
              </a:ext>
            </a:extLst>
          </p:cNvPr>
          <p:cNvGrpSpPr/>
          <p:nvPr/>
        </p:nvGrpSpPr>
        <p:grpSpPr>
          <a:xfrm>
            <a:off x="7412683" y="2735137"/>
            <a:ext cx="185420" cy="566420"/>
            <a:chOff x="7412683" y="2802592"/>
            <a:chExt cx="185420" cy="566420"/>
          </a:xfrm>
        </p:grpSpPr>
        <p:sp>
          <p:nvSpPr>
            <p:cNvPr id="353" name="object 147">
              <a:extLst>
                <a:ext uri="{FF2B5EF4-FFF2-40B4-BE49-F238E27FC236}">
                  <a16:creationId xmlns:a16="http://schemas.microsoft.com/office/drawing/2014/main" id="{550D16E7-5628-A7A2-BA5A-C7E758CB69BC}"/>
                </a:ext>
              </a:extLst>
            </p:cNvPr>
            <p:cNvSpPr/>
            <p:nvPr/>
          </p:nvSpPr>
          <p:spPr>
            <a:xfrm>
              <a:off x="7412683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148">
              <a:extLst>
                <a:ext uri="{FF2B5EF4-FFF2-40B4-BE49-F238E27FC236}">
                  <a16:creationId xmlns:a16="http://schemas.microsoft.com/office/drawing/2014/main" id="{F4AD546F-5AD9-032E-5CC5-EBEF9E79FF0D}"/>
                </a:ext>
              </a:extLst>
            </p:cNvPr>
            <p:cNvSpPr/>
            <p:nvPr/>
          </p:nvSpPr>
          <p:spPr>
            <a:xfrm>
              <a:off x="7523495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149">
              <a:extLst>
                <a:ext uri="{FF2B5EF4-FFF2-40B4-BE49-F238E27FC236}">
                  <a16:creationId xmlns:a16="http://schemas.microsoft.com/office/drawing/2014/main" id="{417B6C1C-96F7-7798-D1F8-819174A1CDBB}"/>
                </a:ext>
              </a:extLst>
            </p:cNvPr>
            <p:cNvSpPr/>
            <p:nvPr/>
          </p:nvSpPr>
          <p:spPr>
            <a:xfrm>
              <a:off x="7443673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09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09" h="227964">
                  <a:moveTo>
                    <a:pt x="79806" y="2692"/>
                  </a:moveTo>
                  <a:lnTo>
                    <a:pt x="76047" y="7099"/>
                  </a:lnTo>
                  <a:lnTo>
                    <a:pt x="63550" y="7099"/>
                  </a:lnTo>
                  <a:lnTo>
                    <a:pt x="57251" y="5422"/>
                  </a:lnTo>
                  <a:lnTo>
                    <a:pt x="49390" y="0"/>
                  </a:lnTo>
                  <a:lnTo>
                    <a:pt x="54660" y="15443"/>
                  </a:lnTo>
                  <a:lnTo>
                    <a:pt x="65659" y="15430"/>
                  </a:lnTo>
                  <a:lnTo>
                    <a:pt x="76911" y="14401"/>
                  </a:lnTo>
                  <a:lnTo>
                    <a:pt x="78727" y="7099"/>
                  </a:lnTo>
                  <a:lnTo>
                    <a:pt x="79806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150">
              <a:extLst>
                <a:ext uri="{FF2B5EF4-FFF2-40B4-BE49-F238E27FC236}">
                  <a16:creationId xmlns:a16="http://schemas.microsoft.com/office/drawing/2014/main" id="{5F5C24AC-F7C2-3A62-14C5-3C4045B0A98B}"/>
                </a:ext>
              </a:extLst>
            </p:cNvPr>
            <p:cNvSpPr/>
            <p:nvPr/>
          </p:nvSpPr>
          <p:spPr>
            <a:xfrm>
              <a:off x="7552382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151">
              <a:extLst>
                <a:ext uri="{FF2B5EF4-FFF2-40B4-BE49-F238E27FC236}">
                  <a16:creationId xmlns:a16="http://schemas.microsoft.com/office/drawing/2014/main" id="{9A0F3FE5-2C50-367C-16FE-467D2E794579}"/>
                </a:ext>
              </a:extLst>
            </p:cNvPr>
            <p:cNvSpPr/>
            <p:nvPr/>
          </p:nvSpPr>
          <p:spPr>
            <a:xfrm>
              <a:off x="7545556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8" name="object 152">
            <a:extLst>
              <a:ext uri="{FF2B5EF4-FFF2-40B4-BE49-F238E27FC236}">
                <a16:creationId xmlns:a16="http://schemas.microsoft.com/office/drawing/2014/main" id="{338F44B2-2C0B-2DC3-3AD6-8B1D85F23EFB}"/>
              </a:ext>
            </a:extLst>
          </p:cNvPr>
          <p:cNvGrpSpPr/>
          <p:nvPr/>
        </p:nvGrpSpPr>
        <p:grpSpPr>
          <a:xfrm>
            <a:off x="1996214" y="2735137"/>
            <a:ext cx="185420" cy="566420"/>
            <a:chOff x="1996214" y="2802592"/>
            <a:chExt cx="185420" cy="566420"/>
          </a:xfrm>
        </p:grpSpPr>
        <p:sp>
          <p:nvSpPr>
            <p:cNvPr id="359" name="object 153">
              <a:extLst>
                <a:ext uri="{FF2B5EF4-FFF2-40B4-BE49-F238E27FC236}">
                  <a16:creationId xmlns:a16="http://schemas.microsoft.com/office/drawing/2014/main" id="{4CE82B06-B958-00F6-FA56-752F2CA046B2}"/>
                </a:ext>
              </a:extLst>
            </p:cNvPr>
            <p:cNvSpPr/>
            <p:nvPr/>
          </p:nvSpPr>
          <p:spPr>
            <a:xfrm>
              <a:off x="1996214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154">
              <a:extLst>
                <a:ext uri="{FF2B5EF4-FFF2-40B4-BE49-F238E27FC236}">
                  <a16:creationId xmlns:a16="http://schemas.microsoft.com/office/drawing/2014/main" id="{CDB109BB-8F97-BE90-8AF1-CC1F6416C52C}"/>
                </a:ext>
              </a:extLst>
            </p:cNvPr>
            <p:cNvSpPr/>
            <p:nvPr/>
          </p:nvSpPr>
          <p:spPr>
            <a:xfrm>
              <a:off x="2107026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155">
              <a:extLst>
                <a:ext uri="{FF2B5EF4-FFF2-40B4-BE49-F238E27FC236}">
                  <a16:creationId xmlns:a16="http://schemas.microsoft.com/office/drawing/2014/main" id="{DBFD1BDC-2954-7E4E-6727-839B816AF69D}"/>
                </a:ext>
              </a:extLst>
            </p:cNvPr>
            <p:cNvSpPr/>
            <p:nvPr/>
          </p:nvSpPr>
          <p:spPr>
            <a:xfrm>
              <a:off x="2027199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108" y="176911"/>
                  </a:lnTo>
                  <a:lnTo>
                    <a:pt x="15659" y="130200"/>
                  </a:lnTo>
                  <a:lnTo>
                    <a:pt x="31242" y="84328"/>
                  </a:lnTo>
                  <a:close/>
                </a:path>
                <a:path w="80010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156">
              <a:extLst>
                <a:ext uri="{FF2B5EF4-FFF2-40B4-BE49-F238E27FC236}">
                  <a16:creationId xmlns:a16="http://schemas.microsoft.com/office/drawing/2014/main" id="{D2260C5F-13C0-80BA-06F3-0FAE7BD3E12D}"/>
                </a:ext>
              </a:extLst>
            </p:cNvPr>
            <p:cNvSpPr/>
            <p:nvPr/>
          </p:nvSpPr>
          <p:spPr>
            <a:xfrm>
              <a:off x="2135913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157">
              <a:extLst>
                <a:ext uri="{FF2B5EF4-FFF2-40B4-BE49-F238E27FC236}">
                  <a16:creationId xmlns:a16="http://schemas.microsoft.com/office/drawing/2014/main" id="{E13A47D6-E3BD-DF80-329B-4259EB4B17A2}"/>
                </a:ext>
              </a:extLst>
            </p:cNvPr>
            <p:cNvSpPr/>
            <p:nvPr/>
          </p:nvSpPr>
          <p:spPr>
            <a:xfrm>
              <a:off x="2129087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4" name="object 158">
            <a:extLst>
              <a:ext uri="{FF2B5EF4-FFF2-40B4-BE49-F238E27FC236}">
                <a16:creationId xmlns:a16="http://schemas.microsoft.com/office/drawing/2014/main" id="{0902167E-ABB2-B325-0F4B-F2A970B677A6}"/>
              </a:ext>
            </a:extLst>
          </p:cNvPr>
          <p:cNvGrpSpPr/>
          <p:nvPr/>
        </p:nvGrpSpPr>
        <p:grpSpPr>
          <a:xfrm>
            <a:off x="2180663" y="1758470"/>
            <a:ext cx="185420" cy="566420"/>
            <a:chOff x="2180663" y="1825925"/>
            <a:chExt cx="185420" cy="566420"/>
          </a:xfrm>
        </p:grpSpPr>
        <p:sp>
          <p:nvSpPr>
            <p:cNvPr id="365" name="object 159">
              <a:extLst>
                <a:ext uri="{FF2B5EF4-FFF2-40B4-BE49-F238E27FC236}">
                  <a16:creationId xmlns:a16="http://schemas.microsoft.com/office/drawing/2014/main" id="{56B95A6F-9068-855E-E604-9A3E43747909}"/>
                </a:ext>
              </a:extLst>
            </p:cNvPr>
            <p:cNvSpPr/>
            <p:nvPr/>
          </p:nvSpPr>
          <p:spPr>
            <a:xfrm>
              <a:off x="2180663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160">
              <a:extLst>
                <a:ext uri="{FF2B5EF4-FFF2-40B4-BE49-F238E27FC236}">
                  <a16:creationId xmlns:a16="http://schemas.microsoft.com/office/drawing/2014/main" id="{FB21784E-AA84-93A8-B729-863BE66AE42A}"/>
                </a:ext>
              </a:extLst>
            </p:cNvPr>
            <p:cNvSpPr/>
            <p:nvPr/>
          </p:nvSpPr>
          <p:spPr>
            <a:xfrm>
              <a:off x="2291476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161">
              <a:extLst>
                <a:ext uri="{FF2B5EF4-FFF2-40B4-BE49-F238E27FC236}">
                  <a16:creationId xmlns:a16="http://schemas.microsoft.com/office/drawing/2014/main" id="{145D5DE5-6851-9FC0-A21A-D9807ACA191A}"/>
                </a:ext>
              </a:extLst>
            </p:cNvPr>
            <p:cNvSpPr/>
            <p:nvPr/>
          </p:nvSpPr>
          <p:spPr>
            <a:xfrm>
              <a:off x="2211641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20" y="213182"/>
                  </a:lnTo>
                  <a:lnTo>
                    <a:pt x="6108" y="176898"/>
                  </a:lnTo>
                  <a:lnTo>
                    <a:pt x="15659" y="130187"/>
                  </a:lnTo>
                  <a:lnTo>
                    <a:pt x="31242" y="84315"/>
                  </a:lnTo>
                  <a:close/>
                </a:path>
                <a:path w="80010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162">
              <a:extLst>
                <a:ext uri="{FF2B5EF4-FFF2-40B4-BE49-F238E27FC236}">
                  <a16:creationId xmlns:a16="http://schemas.microsoft.com/office/drawing/2014/main" id="{D5FC1804-81B1-4A83-DFF8-87C6B12B37EE}"/>
                </a:ext>
              </a:extLst>
            </p:cNvPr>
            <p:cNvSpPr/>
            <p:nvPr/>
          </p:nvSpPr>
          <p:spPr>
            <a:xfrm>
              <a:off x="2320362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163">
              <a:extLst>
                <a:ext uri="{FF2B5EF4-FFF2-40B4-BE49-F238E27FC236}">
                  <a16:creationId xmlns:a16="http://schemas.microsoft.com/office/drawing/2014/main" id="{067E44F6-B28A-498E-F7F1-89143D842587}"/>
                </a:ext>
              </a:extLst>
            </p:cNvPr>
            <p:cNvSpPr/>
            <p:nvPr/>
          </p:nvSpPr>
          <p:spPr>
            <a:xfrm>
              <a:off x="2313536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0" name="object 164">
            <a:extLst>
              <a:ext uri="{FF2B5EF4-FFF2-40B4-BE49-F238E27FC236}">
                <a16:creationId xmlns:a16="http://schemas.microsoft.com/office/drawing/2014/main" id="{522DB8E2-77AA-6E41-C534-16CF650A0C30}"/>
              </a:ext>
            </a:extLst>
          </p:cNvPr>
          <p:cNvGrpSpPr/>
          <p:nvPr/>
        </p:nvGrpSpPr>
        <p:grpSpPr>
          <a:xfrm>
            <a:off x="938178" y="2550510"/>
            <a:ext cx="246379" cy="751205"/>
            <a:chOff x="938178" y="2617965"/>
            <a:chExt cx="246379" cy="751205"/>
          </a:xfrm>
        </p:grpSpPr>
        <p:sp>
          <p:nvSpPr>
            <p:cNvPr id="371" name="object 165">
              <a:extLst>
                <a:ext uri="{FF2B5EF4-FFF2-40B4-BE49-F238E27FC236}">
                  <a16:creationId xmlns:a16="http://schemas.microsoft.com/office/drawing/2014/main" id="{E10B5E37-973F-A748-FF61-396FBBB71893}"/>
                </a:ext>
              </a:extLst>
            </p:cNvPr>
            <p:cNvSpPr/>
            <p:nvPr/>
          </p:nvSpPr>
          <p:spPr>
            <a:xfrm>
              <a:off x="938178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80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80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80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80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80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80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80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80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80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166">
              <a:extLst>
                <a:ext uri="{FF2B5EF4-FFF2-40B4-BE49-F238E27FC236}">
                  <a16:creationId xmlns:a16="http://schemas.microsoft.com/office/drawing/2014/main" id="{3562447D-FFAF-C1C9-0EAE-805280A640D6}"/>
                </a:ext>
              </a:extLst>
            </p:cNvPr>
            <p:cNvSpPr/>
            <p:nvPr/>
          </p:nvSpPr>
          <p:spPr>
            <a:xfrm>
              <a:off x="1085184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167">
              <a:extLst>
                <a:ext uri="{FF2B5EF4-FFF2-40B4-BE49-F238E27FC236}">
                  <a16:creationId xmlns:a16="http://schemas.microsoft.com/office/drawing/2014/main" id="{E17AD06B-5F80-D8BB-BA78-8EBBBD7A3251}"/>
                </a:ext>
              </a:extLst>
            </p:cNvPr>
            <p:cNvSpPr/>
            <p:nvPr/>
          </p:nvSpPr>
          <p:spPr>
            <a:xfrm>
              <a:off x="979297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4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51" y="172707"/>
                  </a:lnTo>
                  <a:lnTo>
                    <a:pt x="41440" y="111848"/>
                  </a:lnTo>
                  <a:close/>
                </a:path>
                <a:path w="106044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4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39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32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168">
              <a:extLst>
                <a:ext uri="{FF2B5EF4-FFF2-40B4-BE49-F238E27FC236}">
                  <a16:creationId xmlns:a16="http://schemas.microsoft.com/office/drawing/2014/main" id="{36CC3BB1-C933-C29F-C7A4-6CA4F178FDBB}"/>
                </a:ext>
              </a:extLst>
            </p:cNvPr>
            <p:cNvSpPr/>
            <p:nvPr/>
          </p:nvSpPr>
          <p:spPr>
            <a:xfrm>
              <a:off x="1123506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169">
              <a:extLst>
                <a:ext uri="{FF2B5EF4-FFF2-40B4-BE49-F238E27FC236}">
                  <a16:creationId xmlns:a16="http://schemas.microsoft.com/office/drawing/2014/main" id="{59CB628A-A4E7-882F-B1E9-640CC1C10D51}"/>
                </a:ext>
              </a:extLst>
            </p:cNvPr>
            <p:cNvSpPr/>
            <p:nvPr/>
          </p:nvSpPr>
          <p:spPr>
            <a:xfrm>
              <a:off x="1114444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4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4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6" name="object 170">
            <a:extLst>
              <a:ext uri="{FF2B5EF4-FFF2-40B4-BE49-F238E27FC236}">
                <a16:creationId xmlns:a16="http://schemas.microsoft.com/office/drawing/2014/main" id="{0EC45EE6-449D-FF91-7045-7A0FAE4A3676}"/>
              </a:ext>
            </a:extLst>
          </p:cNvPr>
          <p:cNvGrpSpPr/>
          <p:nvPr/>
        </p:nvGrpSpPr>
        <p:grpSpPr>
          <a:xfrm>
            <a:off x="8219805" y="2550510"/>
            <a:ext cx="246379" cy="751205"/>
            <a:chOff x="8219805" y="2617965"/>
            <a:chExt cx="246379" cy="751205"/>
          </a:xfrm>
        </p:grpSpPr>
        <p:sp>
          <p:nvSpPr>
            <p:cNvPr id="377" name="object 171">
              <a:extLst>
                <a:ext uri="{FF2B5EF4-FFF2-40B4-BE49-F238E27FC236}">
                  <a16:creationId xmlns:a16="http://schemas.microsoft.com/office/drawing/2014/main" id="{C771178B-DEBF-F995-58C1-77F912A93FA5}"/>
                </a:ext>
              </a:extLst>
            </p:cNvPr>
            <p:cNvSpPr/>
            <p:nvPr/>
          </p:nvSpPr>
          <p:spPr>
            <a:xfrm>
              <a:off x="821980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21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75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09" y="690645"/>
                  </a:lnTo>
                  <a:lnTo>
                    <a:pt x="130327" y="692588"/>
                  </a:lnTo>
                  <a:lnTo>
                    <a:pt x="148284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39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39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06" y="189212"/>
                  </a:lnTo>
                  <a:lnTo>
                    <a:pt x="12732" y="229720"/>
                  </a:lnTo>
                  <a:lnTo>
                    <a:pt x="4985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21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17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68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172">
              <a:extLst>
                <a:ext uri="{FF2B5EF4-FFF2-40B4-BE49-F238E27FC236}">
                  <a16:creationId xmlns:a16="http://schemas.microsoft.com/office/drawing/2014/main" id="{8A55D48E-A89F-158D-946D-2C50A4BEC7A6}"/>
                </a:ext>
              </a:extLst>
            </p:cNvPr>
            <p:cNvSpPr/>
            <p:nvPr/>
          </p:nvSpPr>
          <p:spPr>
            <a:xfrm>
              <a:off x="8366811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173">
              <a:extLst>
                <a:ext uri="{FF2B5EF4-FFF2-40B4-BE49-F238E27FC236}">
                  <a16:creationId xmlns:a16="http://schemas.microsoft.com/office/drawing/2014/main" id="{1EF2A066-69C2-D20C-5C64-A45593765F2F}"/>
                </a:ext>
              </a:extLst>
            </p:cNvPr>
            <p:cNvSpPr/>
            <p:nvPr/>
          </p:nvSpPr>
          <p:spPr>
            <a:xfrm>
              <a:off x="8260918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44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174">
              <a:extLst>
                <a:ext uri="{FF2B5EF4-FFF2-40B4-BE49-F238E27FC236}">
                  <a16:creationId xmlns:a16="http://schemas.microsoft.com/office/drawing/2014/main" id="{B746FA50-4B51-544C-C73E-F95C5EE80DB8}"/>
                </a:ext>
              </a:extLst>
            </p:cNvPr>
            <p:cNvSpPr/>
            <p:nvPr/>
          </p:nvSpPr>
          <p:spPr>
            <a:xfrm>
              <a:off x="840513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175">
              <a:extLst>
                <a:ext uri="{FF2B5EF4-FFF2-40B4-BE49-F238E27FC236}">
                  <a16:creationId xmlns:a16="http://schemas.microsoft.com/office/drawing/2014/main" id="{B335CF37-DD79-E3BE-5FA5-69C14C4888DA}"/>
                </a:ext>
              </a:extLst>
            </p:cNvPr>
            <p:cNvSpPr/>
            <p:nvPr/>
          </p:nvSpPr>
          <p:spPr>
            <a:xfrm>
              <a:off x="8396071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4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4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2" name="object 176">
            <a:extLst>
              <a:ext uri="{FF2B5EF4-FFF2-40B4-BE49-F238E27FC236}">
                <a16:creationId xmlns:a16="http://schemas.microsoft.com/office/drawing/2014/main" id="{40D71AF9-C30B-78AC-C04D-5AA0A8379904}"/>
              </a:ext>
            </a:extLst>
          </p:cNvPr>
          <p:cNvGrpSpPr/>
          <p:nvPr/>
        </p:nvGrpSpPr>
        <p:grpSpPr>
          <a:xfrm>
            <a:off x="5451796" y="2550510"/>
            <a:ext cx="246379" cy="751205"/>
            <a:chOff x="5451796" y="2617965"/>
            <a:chExt cx="246379" cy="751205"/>
          </a:xfrm>
        </p:grpSpPr>
        <p:sp>
          <p:nvSpPr>
            <p:cNvPr id="383" name="object 177">
              <a:extLst>
                <a:ext uri="{FF2B5EF4-FFF2-40B4-BE49-F238E27FC236}">
                  <a16:creationId xmlns:a16="http://schemas.microsoft.com/office/drawing/2014/main" id="{2F8C50B4-60BC-C362-06CF-A460BF1B409C}"/>
                </a:ext>
              </a:extLst>
            </p:cNvPr>
            <p:cNvSpPr/>
            <p:nvPr/>
          </p:nvSpPr>
          <p:spPr>
            <a:xfrm>
              <a:off x="5451796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59" y="363366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178">
              <a:extLst>
                <a:ext uri="{FF2B5EF4-FFF2-40B4-BE49-F238E27FC236}">
                  <a16:creationId xmlns:a16="http://schemas.microsoft.com/office/drawing/2014/main" id="{8B117C96-62E3-AEE9-3E76-45846FCF3483}"/>
                </a:ext>
              </a:extLst>
            </p:cNvPr>
            <p:cNvSpPr/>
            <p:nvPr/>
          </p:nvSpPr>
          <p:spPr>
            <a:xfrm>
              <a:off x="5598802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179">
              <a:extLst>
                <a:ext uri="{FF2B5EF4-FFF2-40B4-BE49-F238E27FC236}">
                  <a16:creationId xmlns:a16="http://schemas.microsoft.com/office/drawing/2014/main" id="{4F6DCC99-7F89-850D-B7D8-5B30626B7245}"/>
                </a:ext>
              </a:extLst>
            </p:cNvPr>
            <p:cNvSpPr/>
            <p:nvPr/>
          </p:nvSpPr>
          <p:spPr>
            <a:xfrm>
              <a:off x="5492915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51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39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32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180">
              <a:extLst>
                <a:ext uri="{FF2B5EF4-FFF2-40B4-BE49-F238E27FC236}">
                  <a16:creationId xmlns:a16="http://schemas.microsoft.com/office/drawing/2014/main" id="{866DCC59-0841-BA40-9EE6-ADB33770DF41}"/>
                </a:ext>
              </a:extLst>
            </p:cNvPr>
            <p:cNvSpPr/>
            <p:nvPr/>
          </p:nvSpPr>
          <p:spPr>
            <a:xfrm>
              <a:off x="5637124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181">
              <a:extLst>
                <a:ext uri="{FF2B5EF4-FFF2-40B4-BE49-F238E27FC236}">
                  <a16:creationId xmlns:a16="http://schemas.microsoft.com/office/drawing/2014/main" id="{40CC32FD-72D9-0CBB-9D01-8D339F23C7B9}"/>
                </a:ext>
              </a:extLst>
            </p:cNvPr>
            <p:cNvSpPr/>
            <p:nvPr/>
          </p:nvSpPr>
          <p:spPr>
            <a:xfrm>
              <a:off x="5628062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8" name="object 182">
            <a:extLst>
              <a:ext uri="{FF2B5EF4-FFF2-40B4-BE49-F238E27FC236}">
                <a16:creationId xmlns:a16="http://schemas.microsoft.com/office/drawing/2014/main" id="{11980C1C-3F5E-1CC3-6832-5BB5735BBB14}"/>
              </a:ext>
            </a:extLst>
          </p:cNvPr>
          <p:cNvGrpSpPr/>
          <p:nvPr/>
        </p:nvGrpSpPr>
        <p:grpSpPr>
          <a:xfrm>
            <a:off x="5807175" y="2550510"/>
            <a:ext cx="246379" cy="751205"/>
            <a:chOff x="5807175" y="2617965"/>
            <a:chExt cx="246379" cy="751205"/>
          </a:xfrm>
        </p:grpSpPr>
        <p:sp>
          <p:nvSpPr>
            <p:cNvPr id="389" name="object 183">
              <a:extLst>
                <a:ext uri="{FF2B5EF4-FFF2-40B4-BE49-F238E27FC236}">
                  <a16:creationId xmlns:a16="http://schemas.microsoft.com/office/drawing/2014/main" id="{950CEF50-F6F4-C5AE-0C83-C3603A8754EA}"/>
                </a:ext>
              </a:extLst>
            </p:cNvPr>
            <p:cNvSpPr/>
            <p:nvPr/>
          </p:nvSpPr>
          <p:spPr>
            <a:xfrm>
              <a:off x="580717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59" y="363366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184">
              <a:extLst>
                <a:ext uri="{FF2B5EF4-FFF2-40B4-BE49-F238E27FC236}">
                  <a16:creationId xmlns:a16="http://schemas.microsoft.com/office/drawing/2014/main" id="{D1C4E53C-4718-56B4-98B1-4F44581AFC82}"/>
                </a:ext>
              </a:extLst>
            </p:cNvPr>
            <p:cNvSpPr/>
            <p:nvPr/>
          </p:nvSpPr>
          <p:spPr>
            <a:xfrm>
              <a:off x="5954182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185">
              <a:extLst>
                <a:ext uri="{FF2B5EF4-FFF2-40B4-BE49-F238E27FC236}">
                  <a16:creationId xmlns:a16="http://schemas.microsoft.com/office/drawing/2014/main" id="{9B51CAD4-1B3E-4324-4118-628C00E44E46}"/>
                </a:ext>
              </a:extLst>
            </p:cNvPr>
            <p:cNvSpPr/>
            <p:nvPr/>
          </p:nvSpPr>
          <p:spPr>
            <a:xfrm>
              <a:off x="5848286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102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21" y="8940"/>
                  </a:lnTo>
                  <a:lnTo>
                    <a:pt x="79629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186">
              <a:extLst>
                <a:ext uri="{FF2B5EF4-FFF2-40B4-BE49-F238E27FC236}">
                  <a16:creationId xmlns:a16="http://schemas.microsoft.com/office/drawing/2014/main" id="{5F6AD74B-4A9A-E0A0-0D39-A4ED1B9081FF}"/>
                </a:ext>
              </a:extLst>
            </p:cNvPr>
            <p:cNvSpPr/>
            <p:nvPr/>
          </p:nvSpPr>
          <p:spPr>
            <a:xfrm>
              <a:off x="599250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187">
              <a:extLst>
                <a:ext uri="{FF2B5EF4-FFF2-40B4-BE49-F238E27FC236}">
                  <a16:creationId xmlns:a16="http://schemas.microsoft.com/office/drawing/2014/main" id="{03EE8811-731C-0F15-A8AF-79BA41BDA805}"/>
                </a:ext>
              </a:extLst>
            </p:cNvPr>
            <p:cNvSpPr/>
            <p:nvPr/>
          </p:nvSpPr>
          <p:spPr>
            <a:xfrm>
              <a:off x="5983442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4" name="object 188">
            <a:extLst>
              <a:ext uri="{FF2B5EF4-FFF2-40B4-BE49-F238E27FC236}">
                <a16:creationId xmlns:a16="http://schemas.microsoft.com/office/drawing/2014/main" id="{685CD372-589A-509E-8335-94A9DBB2883C}"/>
              </a:ext>
            </a:extLst>
          </p:cNvPr>
          <p:cNvGrpSpPr/>
          <p:nvPr/>
        </p:nvGrpSpPr>
        <p:grpSpPr>
          <a:xfrm>
            <a:off x="1644675" y="2550510"/>
            <a:ext cx="246379" cy="751205"/>
            <a:chOff x="1644675" y="2617965"/>
            <a:chExt cx="246379" cy="751205"/>
          </a:xfrm>
        </p:grpSpPr>
        <p:sp>
          <p:nvSpPr>
            <p:cNvPr id="395" name="object 189">
              <a:extLst>
                <a:ext uri="{FF2B5EF4-FFF2-40B4-BE49-F238E27FC236}">
                  <a16:creationId xmlns:a16="http://schemas.microsoft.com/office/drawing/2014/main" id="{D6372588-C66B-A61B-55A9-28902D1744AA}"/>
                </a:ext>
              </a:extLst>
            </p:cNvPr>
            <p:cNvSpPr/>
            <p:nvPr/>
          </p:nvSpPr>
          <p:spPr>
            <a:xfrm>
              <a:off x="164467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80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80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80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80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80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80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80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80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80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68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190">
              <a:extLst>
                <a:ext uri="{FF2B5EF4-FFF2-40B4-BE49-F238E27FC236}">
                  <a16:creationId xmlns:a16="http://schemas.microsoft.com/office/drawing/2014/main" id="{977CE128-6513-7517-6986-B81A4919713F}"/>
                </a:ext>
              </a:extLst>
            </p:cNvPr>
            <p:cNvSpPr/>
            <p:nvPr/>
          </p:nvSpPr>
          <p:spPr>
            <a:xfrm>
              <a:off x="1791681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191">
              <a:extLst>
                <a:ext uri="{FF2B5EF4-FFF2-40B4-BE49-F238E27FC236}">
                  <a16:creationId xmlns:a16="http://schemas.microsoft.com/office/drawing/2014/main" id="{D0AE46FD-F71D-9BB4-C379-D4A25BC5A00D}"/>
                </a:ext>
              </a:extLst>
            </p:cNvPr>
            <p:cNvSpPr/>
            <p:nvPr/>
          </p:nvSpPr>
          <p:spPr>
            <a:xfrm>
              <a:off x="1685785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4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102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4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4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21" y="8940"/>
                  </a:lnTo>
                  <a:lnTo>
                    <a:pt x="79629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41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192">
              <a:extLst>
                <a:ext uri="{FF2B5EF4-FFF2-40B4-BE49-F238E27FC236}">
                  <a16:creationId xmlns:a16="http://schemas.microsoft.com/office/drawing/2014/main" id="{2AD54842-6494-62D0-12F7-D24E34902EF1}"/>
                </a:ext>
              </a:extLst>
            </p:cNvPr>
            <p:cNvSpPr/>
            <p:nvPr/>
          </p:nvSpPr>
          <p:spPr>
            <a:xfrm>
              <a:off x="183000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193">
              <a:extLst>
                <a:ext uri="{FF2B5EF4-FFF2-40B4-BE49-F238E27FC236}">
                  <a16:creationId xmlns:a16="http://schemas.microsoft.com/office/drawing/2014/main" id="{4D89AED8-9F07-7DB9-6CF4-B3177F182AA7}"/>
                </a:ext>
              </a:extLst>
            </p:cNvPr>
            <p:cNvSpPr/>
            <p:nvPr/>
          </p:nvSpPr>
          <p:spPr>
            <a:xfrm>
              <a:off x="1820942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" name="object 194">
            <a:extLst>
              <a:ext uri="{FF2B5EF4-FFF2-40B4-BE49-F238E27FC236}">
                <a16:creationId xmlns:a16="http://schemas.microsoft.com/office/drawing/2014/main" id="{DE1427E7-8381-3F0F-3C8E-F81FA4C8E8C4}"/>
              </a:ext>
            </a:extLst>
          </p:cNvPr>
          <p:cNvGrpSpPr/>
          <p:nvPr/>
        </p:nvGrpSpPr>
        <p:grpSpPr>
          <a:xfrm>
            <a:off x="2460178" y="2550510"/>
            <a:ext cx="246379" cy="751205"/>
            <a:chOff x="2460178" y="2617965"/>
            <a:chExt cx="246379" cy="751205"/>
          </a:xfrm>
        </p:grpSpPr>
        <p:sp>
          <p:nvSpPr>
            <p:cNvPr id="401" name="object 195">
              <a:extLst>
                <a:ext uri="{FF2B5EF4-FFF2-40B4-BE49-F238E27FC236}">
                  <a16:creationId xmlns:a16="http://schemas.microsoft.com/office/drawing/2014/main" id="{A2ADAB70-88EB-2044-BEC3-2C37E45435F1}"/>
                </a:ext>
              </a:extLst>
            </p:cNvPr>
            <p:cNvSpPr/>
            <p:nvPr/>
          </p:nvSpPr>
          <p:spPr>
            <a:xfrm>
              <a:off x="2460178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80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80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80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80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80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80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80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80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80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196">
              <a:extLst>
                <a:ext uri="{FF2B5EF4-FFF2-40B4-BE49-F238E27FC236}">
                  <a16:creationId xmlns:a16="http://schemas.microsoft.com/office/drawing/2014/main" id="{F5B5AA45-FC25-D540-A617-0CDE617CEC9B}"/>
                </a:ext>
              </a:extLst>
            </p:cNvPr>
            <p:cNvSpPr/>
            <p:nvPr/>
          </p:nvSpPr>
          <p:spPr>
            <a:xfrm>
              <a:off x="2607185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197">
              <a:extLst>
                <a:ext uri="{FF2B5EF4-FFF2-40B4-BE49-F238E27FC236}">
                  <a16:creationId xmlns:a16="http://schemas.microsoft.com/office/drawing/2014/main" id="{4DD7C641-462E-32EA-8487-12DCF65E9FEE}"/>
                </a:ext>
              </a:extLst>
            </p:cNvPr>
            <p:cNvSpPr/>
            <p:nvPr/>
          </p:nvSpPr>
          <p:spPr>
            <a:xfrm>
              <a:off x="2501290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4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4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4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29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198">
              <a:extLst>
                <a:ext uri="{FF2B5EF4-FFF2-40B4-BE49-F238E27FC236}">
                  <a16:creationId xmlns:a16="http://schemas.microsoft.com/office/drawing/2014/main" id="{25E6A709-3D91-4487-7A2D-5FBA2BD7C605}"/>
                </a:ext>
              </a:extLst>
            </p:cNvPr>
            <p:cNvSpPr/>
            <p:nvPr/>
          </p:nvSpPr>
          <p:spPr>
            <a:xfrm>
              <a:off x="2645506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199">
              <a:extLst>
                <a:ext uri="{FF2B5EF4-FFF2-40B4-BE49-F238E27FC236}">
                  <a16:creationId xmlns:a16="http://schemas.microsoft.com/office/drawing/2014/main" id="{99154142-A183-2F09-3065-C9D61209DEAA}"/>
                </a:ext>
              </a:extLst>
            </p:cNvPr>
            <p:cNvSpPr/>
            <p:nvPr/>
          </p:nvSpPr>
          <p:spPr>
            <a:xfrm>
              <a:off x="2636445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200">
            <a:extLst>
              <a:ext uri="{FF2B5EF4-FFF2-40B4-BE49-F238E27FC236}">
                <a16:creationId xmlns:a16="http://schemas.microsoft.com/office/drawing/2014/main" id="{245E3FA6-D10B-27D8-EADE-70B1E019978D}"/>
              </a:ext>
            </a:extLst>
          </p:cNvPr>
          <p:cNvSpPr txBox="1"/>
          <p:nvPr/>
        </p:nvSpPr>
        <p:spPr>
          <a:xfrm>
            <a:off x="3946899" y="1976401"/>
            <a:ext cx="365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500" spc="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7" name="object 201">
            <a:extLst>
              <a:ext uri="{FF2B5EF4-FFF2-40B4-BE49-F238E27FC236}">
                <a16:creationId xmlns:a16="http://schemas.microsoft.com/office/drawing/2014/main" id="{4E39446B-BA87-5F06-5DCF-19FB121AB4E1}"/>
              </a:ext>
            </a:extLst>
          </p:cNvPr>
          <p:cNvSpPr txBox="1"/>
          <p:nvPr/>
        </p:nvSpPr>
        <p:spPr>
          <a:xfrm>
            <a:off x="5486520" y="2730210"/>
            <a:ext cx="512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8" name="object 202">
            <a:extLst>
              <a:ext uri="{FF2B5EF4-FFF2-40B4-BE49-F238E27FC236}">
                <a16:creationId xmlns:a16="http://schemas.microsoft.com/office/drawing/2014/main" id="{93976CFC-01A3-E268-53E8-F121E6DF824D}"/>
              </a:ext>
            </a:extLst>
          </p:cNvPr>
          <p:cNvSpPr/>
          <p:nvPr/>
        </p:nvSpPr>
        <p:spPr>
          <a:xfrm>
            <a:off x="3052940" y="2244709"/>
            <a:ext cx="180340" cy="450215"/>
          </a:xfrm>
          <a:custGeom>
            <a:avLst/>
            <a:gdLst/>
            <a:ahLst/>
            <a:cxnLst/>
            <a:rect l="l" t="t" r="r" b="b"/>
            <a:pathLst>
              <a:path w="180339" h="450214">
                <a:moveTo>
                  <a:pt x="0" y="0"/>
                </a:moveTo>
                <a:lnTo>
                  <a:pt x="0" y="450011"/>
                </a:lnTo>
                <a:lnTo>
                  <a:pt x="179997" y="225005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203">
            <a:extLst>
              <a:ext uri="{FF2B5EF4-FFF2-40B4-BE49-F238E27FC236}">
                <a16:creationId xmlns:a16="http://schemas.microsoft.com/office/drawing/2014/main" id="{C0F113B7-2E71-8832-59B9-B241C564EDD3}"/>
              </a:ext>
            </a:extLst>
          </p:cNvPr>
          <p:cNvSpPr/>
          <p:nvPr/>
        </p:nvSpPr>
        <p:spPr>
          <a:xfrm>
            <a:off x="6232940" y="2244709"/>
            <a:ext cx="180340" cy="450215"/>
          </a:xfrm>
          <a:custGeom>
            <a:avLst/>
            <a:gdLst/>
            <a:ahLst/>
            <a:cxnLst/>
            <a:rect l="l" t="t" r="r" b="b"/>
            <a:pathLst>
              <a:path w="180339" h="450214">
                <a:moveTo>
                  <a:pt x="0" y="0"/>
                </a:moveTo>
                <a:lnTo>
                  <a:pt x="0" y="450011"/>
                </a:lnTo>
                <a:lnTo>
                  <a:pt x="179997" y="225005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597F9E-B6D1-1173-9824-D1CE03A1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8055D-47A9-4E92-928E-4C662ED0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Referenzen (1)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EF6E7DD-E9BF-588F-55EF-17E39196867B}"/>
              </a:ext>
            </a:extLst>
          </p:cNvPr>
          <p:cNvSpPr txBox="1">
            <a:spLocks/>
          </p:cNvSpPr>
          <p:nvPr/>
        </p:nvSpPr>
        <p:spPr>
          <a:xfrm>
            <a:off x="626428" y="968465"/>
            <a:ext cx="8281175" cy="4146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1" indent="-26828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086" indent="-27621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19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04" indent="-28733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19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285" indent="-26669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41" indent="-28574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673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862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050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239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Alberts MJ, et al. Association between once‑ and twice‑daily direct oral anticoagulant adherence in nonvalvular atrial fibrillation patients and rates of ischemic </a:t>
            </a:r>
            <a:r>
              <a:rPr lang="en-GB" sz="750" dirty="0" err="1">
                <a:latin typeface="+mj-lt"/>
              </a:rPr>
              <a:t>stroke.Int</a:t>
            </a:r>
            <a:r>
              <a:rPr lang="en-GB" sz="750" dirty="0">
                <a:latin typeface="+mj-lt"/>
              </a:rPr>
              <a:t> J </a:t>
            </a:r>
            <a:r>
              <a:rPr lang="en-GB" sz="750" dirty="0" err="1">
                <a:latin typeface="+mj-lt"/>
              </a:rPr>
              <a:t>Cardiol</a:t>
            </a:r>
            <a:r>
              <a:rPr lang="en-GB" sz="750" dirty="0">
                <a:latin typeface="+mj-lt"/>
              </a:rPr>
              <a:t>. </a:t>
            </a:r>
            <a:r>
              <a:rPr lang="de-CH" sz="750" dirty="0">
                <a:latin typeface="+mj-lt"/>
              </a:rPr>
              <a:t>2016;215:11‑3.  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Bohula</a:t>
            </a:r>
            <a:r>
              <a:rPr lang="en-GB" sz="750" dirty="0">
                <a:latin typeface="+mj-lt"/>
              </a:rPr>
              <a:t> EA, et al. Impact of renal function on outcomes with </a:t>
            </a:r>
            <a:r>
              <a:rPr lang="en-GB" sz="750" dirty="0" err="1">
                <a:latin typeface="+mj-lt"/>
              </a:rPr>
              <a:t>Edoxaban</a:t>
            </a:r>
            <a:r>
              <a:rPr lang="en-GB" sz="750" dirty="0">
                <a:latin typeface="+mj-lt"/>
              </a:rPr>
              <a:t> in the ENGAGE AF-TIMI 48 Trial. </a:t>
            </a:r>
            <a:r>
              <a:rPr lang="de-CH" sz="750" dirty="0">
                <a:latin typeface="+mj-lt"/>
              </a:rPr>
              <a:t>Circulation2016;134(1):24-36.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Cemin</a:t>
            </a:r>
            <a:r>
              <a:rPr lang="en-GB" sz="750" dirty="0">
                <a:latin typeface="+mj-lt"/>
              </a:rPr>
              <a:t> et al. Lessons derived from post authorisation safety studies (ETNA-AF and XANTUS) on once daily direct oral anticoagulants for atrial fibrillation. International Journal of Cardiology 2023;131618. </a:t>
            </a: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Coleman C, et al. Importance of balancing follow‑up time and impact of oral‑anticoagulant users’ selection when evaluating medication adherence in atrial fibrillation patients treated with rivaroxaban and Apixaban. </a:t>
            </a:r>
            <a:r>
              <a:rPr lang="de-CH" sz="750" dirty="0" err="1">
                <a:latin typeface="+mj-lt"/>
              </a:rPr>
              <a:t>Curr</a:t>
            </a:r>
            <a:r>
              <a:rPr lang="de-CH" sz="750" dirty="0">
                <a:latin typeface="+mj-lt"/>
              </a:rPr>
              <a:t> Med Res </a:t>
            </a:r>
            <a:r>
              <a:rPr lang="de-CH" sz="750" dirty="0" err="1">
                <a:latin typeface="+mj-lt"/>
              </a:rPr>
              <a:t>Opin</a:t>
            </a:r>
            <a:r>
              <a:rPr lang="de-CH" sz="750" dirty="0">
                <a:latin typeface="+mj-lt"/>
              </a:rPr>
              <a:t> 2017;33(6):1033-1043.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De Caterina et al. Safety and Effectiveness of </a:t>
            </a:r>
            <a:r>
              <a:rPr lang="en-GB" sz="750" dirty="0" err="1">
                <a:latin typeface="+mj-lt"/>
              </a:rPr>
              <a:t>Edoxaban</a:t>
            </a:r>
            <a:r>
              <a:rPr lang="en-GB" sz="750" dirty="0">
                <a:latin typeface="+mj-lt"/>
              </a:rPr>
              <a:t> in Atrial Fibrillation Patients in Routine Clinical Practice: One-Year Follow-Up from the Global Noninterventional ETNA-AF Program. JCM 2021;10(4):573.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Deshpande CG et al. Impact of medication adherence on risk of ischemic stroke, major bleeding and deep vein thrombosis in atrial fibrillation patients using novel oral anticoagulants. Curr Med Res </a:t>
            </a:r>
            <a:r>
              <a:rPr lang="en-GB" sz="750" dirty="0" err="1">
                <a:latin typeface="+mj-lt"/>
              </a:rPr>
              <a:t>Opin</a:t>
            </a:r>
            <a:r>
              <a:rPr lang="en-GB" sz="750" dirty="0">
                <a:latin typeface="+mj-lt"/>
              </a:rPr>
              <a:t>. 2018 Jul;34(7):1285-1292. </a:t>
            </a:r>
            <a:endParaRPr lang="de-CH" sz="750" dirty="0">
              <a:latin typeface="+mj-lt"/>
            </a:endParaRP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>
                <a:latin typeface="+mj-lt"/>
              </a:rPr>
              <a:t>Fachinformation Xarelto® Schweiz, www.swissmedicinfo.ch.</a:t>
            </a: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 err="1">
                <a:latin typeface="+mj-lt"/>
              </a:rPr>
              <a:t>Fanaroff</a:t>
            </a:r>
            <a:r>
              <a:rPr lang="de-CH" sz="750" dirty="0">
                <a:latin typeface="+mj-lt"/>
              </a:rPr>
              <a:t> AC et al. </a:t>
            </a:r>
            <a:r>
              <a:rPr lang="en-GB" sz="750" dirty="0">
                <a:latin typeface="+mj-lt"/>
              </a:rPr>
              <a:t>Stroke prevention in atrial fibrillation: re-defining 'real-world data' within the broader data universe. </a:t>
            </a:r>
            <a:r>
              <a:rPr lang="en-GB" sz="750" dirty="0" err="1">
                <a:latin typeface="+mj-lt"/>
              </a:rPr>
              <a:t>Eur</a:t>
            </a:r>
            <a:r>
              <a:rPr lang="en-GB" sz="750" dirty="0">
                <a:latin typeface="+mj-lt"/>
              </a:rPr>
              <a:t> Heart J. 2018 Aug 21;39(32):2932-2941</a:t>
            </a:r>
            <a:endParaRPr lang="de-CH" sz="750" dirty="0">
              <a:latin typeface="+mj-lt"/>
            </a:endParaRP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Ferro EG et al. Informing the Choice of Direct Oral Anticoagulant Therapy in Patients With Atrial Fibrillation. JAMA. 2021 Dec 21;326(23):2372-2374. 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Fox KAA et al. Prevention of stroke and systemic embolism with rivaroxaban compared with warfarin in patients with non‑valvular atrial fibrillation and moderate renal impairment. </a:t>
            </a:r>
            <a:r>
              <a:rPr lang="de-CH" sz="750" dirty="0" err="1">
                <a:latin typeface="+mj-lt"/>
              </a:rPr>
              <a:t>Eur</a:t>
            </a:r>
            <a:r>
              <a:rPr lang="de-CH" sz="750" dirty="0">
                <a:latin typeface="+mj-lt"/>
              </a:rPr>
              <a:t> Heart J 2011;32(19):2387-94.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Friberg L, et al. Evaluation of risk stratification schemes for ischaemic stroke and bleeding in 182 678 patients with atrial fibrillation: the Swedish Atrial Fibrillation cohort study. </a:t>
            </a:r>
            <a:r>
              <a:rPr lang="de-CH" sz="750" dirty="0" err="1">
                <a:latin typeface="+mj-lt"/>
              </a:rPr>
              <a:t>Eur</a:t>
            </a:r>
            <a:r>
              <a:rPr lang="de-CH" sz="750" dirty="0">
                <a:latin typeface="+mj-lt"/>
              </a:rPr>
              <a:t> Heart J 2012; 33:1500–1510.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Giugliano</a:t>
            </a:r>
            <a:r>
              <a:rPr lang="en-GB" sz="750" dirty="0">
                <a:latin typeface="+mj-lt"/>
              </a:rPr>
              <a:t> RP, et al. </a:t>
            </a:r>
            <a:r>
              <a:rPr lang="en-GB" sz="750" dirty="0" err="1">
                <a:latin typeface="+mj-lt"/>
              </a:rPr>
              <a:t>Edoxaban</a:t>
            </a:r>
            <a:r>
              <a:rPr lang="en-GB" sz="750" dirty="0">
                <a:latin typeface="+mj-lt"/>
              </a:rPr>
              <a:t> versus warfarin in patients with atrial fibrillation. N Engl J Med 2013;369:2093‑2104.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>
                <a:latin typeface="+mj-lt"/>
              </a:rPr>
              <a:t>Granger CB, et al. Apixaban versus </a:t>
            </a:r>
            <a:r>
              <a:rPr lang="de-CH" sz="750" dirty="0" err="1">
                <a:latin typeface="+mj-lt"/>
              </a:rPr>
              <a:t>warfarin</a:t>
            </a:r>
            <a:r>
              <a:rPr lang="de-CH" sz="750" dirty="0">
                <a:latin typeface="+mj-lt"/>
              </a:rPr>
              <a:t> in </a:t>
            </a:r>
            <a:r>
              <a:rPr lang="de-CH" sz="750" dirty="0" err="1">
                <a:latin typeface="+mj-lt"/>
              </a:rPr>
              <a:t>patients</a:t>
            </a:r>
            <a:r>
              <a:rPr lang="de-CH" sz="750" dirty="0">
                <a:latin typeface="+mj-lt"/>
              </a:rPr>
              <a:t> with atrial </a:t>
            </a:r>
            <a:r>
              <a:rPr lang="de-CH" sz="750" dirty="0" err="1">
                <a:latin typeface="+mj-lt"/>
              </a:rPr>
              <a:t>fibrillation</a:t>
            </a:r>
            <a:r>
              <a:rPr lang="de-CH" sz="750" dirty="0">
                <a:latin typeface="+mj-lt"/>
              </a:rPr>
              <a:t>. N Engl J Med 2011;365:981‑992.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>
                <a:latin typeface="+mj-lt"/>
              </a:rPr>
              <a:t>Hanna MS et al. </a:t>
            </a:r>
            <a:r>
              <a:rPr lang="en-GB" sz="750" dirty="0">
                <a:latin typeface="+mj-lt"/>
              </a:rPr>
              <a:t>Development of apixaban: a novel anticoagulant for prevention of stroke in patients with atrial fibrillation. Ann N Y </a:t>
            </a:r>
            <a:r>
              <a:rPr lang="en-GB" sz="750" dirty="0" err="1">
                <a:latin typeface="+mj-lt"/>
              </a:rPr>
              <a:t>Acad</a:t>
            </a:r>
            <a:r>
              <a:rPr lang="en-GB" sz="750" dirty="0">
                <a:latin typeface="+mj-lt"/>
              </a:rPr>
              <a:t> Sci. 2014 Nov;1329(1):93-106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Hohnloser</a:t>
            </a:r>
            <a:r>
              <a:rPr lang="en-GB" sz="750" dirty="0">
                <a:latin typeface="+mj-lt"/>
              </a:rPr>
              <a:t> SH, et al. Efficacy of apixaban when compared with warfarin in relation to renal function in patients with atrial fibrillation: insights from the ARISTOTLE trial. </a:t>
            </a:r>
            <a:r>
              <a:rPr lang="en-GB" sz="750" dirty="0" err="1">
                <a:latin typeface="+mj-lt"/>
              </a:rPr>
              <a:t>Eur</a:t>
            </a:r>
            <a:r>
              <a:rPr lang="en-GB" sz="750" dirty="0">
                <a:latin typeface="+mj-lt"/>
              </a:rPr>
              <a:t> Heart J. 2012;33(22):2821‑30.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King G et al. Why Propensity Scores Should Not Be Used for Matching. Political Analysis. 2019;27(4):435-454.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Kirchhof</a:t>
            </a:r>
            <a:r>
              <a:rPr lang="en-GB" sz="750" dirty="0">
                <a:latin typeface="+mj-lt"/>
              </a:rPr>
              <a:t> P et al. Global XANTUS program Investigators. Global Prospective Safety Analysis of Rivaroxaban. J Am Coll </a:t>
            </a:r>
            <a:r>
              <a:rPr lang="en-GB" sz="750" dirty="0" err="1">
                <a:latin typeface="+mj-lt"/>
              </a:rPr>
              <a:t>Cardiol</a:t>
            </a:r>
            <a:r>
              <a:rPr lang="en-GB" sz="750" dirty="0">
                <a:latin typeface="+mj-lt"/>
              </a:rPr>
              <a:t>. 2018 Jul 10;72(2):141-153. 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Kreutz R. A clinical and pharmacologic assessment of once-daily versus twice-daily dosing for rivaroxaban. </a:t>
            </a:r>
            <a:r>
              <a:rPr lang="de-CH" sz="750" dirty="0">
                <a:latin typeface="+mj-lt"/>
              </a:rPr>
              <a:t>J </a:t>
            </a:r>
            <a:r>
              <a:rPr lang="de-CH" sz="750" dirty="0" err="1">
                <a:latin typeface="+mj-lt"/>
              </a:rPr>
              <a:t>Thromb</a:t>
            </a:r>
            <a:r>
              <a:rPr lang="de-CH" sz="750" dirty="0">
                <a:latin typeface="+mj-lt"/>
              </a:rPr>
              <a:t> </a:t>
            </a:r>
            <a:r>
              <a:rPr lang="de-CH" sz="750" dirty="0" err="1">
                <a:latin typeface="+mj-lt"/>
              </a:rPr>
              <a:t>Thrombolysis</a:t>
            </a:r>
            <a:r>
              <a:rPr lang="de-CH" sz="750" dirty="0">
                <a:latin typeface="+mj-lt"/>
              </a:rPr>
              <a:t> 2014;38(2):137–49.</a:t>
            </a:r>
          </a:p>
          <a:p>
            <a:pPr marL="0" indent="0" defTabSz="914400">
              <a:lnSpc>
                <a:spcPct val="114000"/>
              </a:lnSpc>
              <a:spcBef>
                <a:spcPts val="200"/>
              </a:spcBef>
              <a:buNone/>
            </a:pPr>
            <a:endParaRPr lang="de-CH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474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8055D-47A9-4E92-928E-4C662ED0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Referenzen (2)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344AE5-1F40-A926-6EA9-F9F3EA3D0A83}"/>
              </a:ext>
            </a:extLst>
          </p:cNvPr>
          <p:cNvSpPr txBox="1"/>
          <p:nvPr/>
        </p:nvSpPr>
        <p:spPr>
          <a:xfrm>
            <a:off x="612001" y="960845"/>
            <a:ext cx="8281175" cy="396570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Lassen MR et al. The efficacy and safety of apixaban, an oral, direct factor Xa inhibitor, as thromboprophylaxis in patients following total knee replacement. 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2007;5(12):2368–75.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Lau WCY et al.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Comparative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Effectiveness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Safety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Between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Apixaban, Dabigatran,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Edoxaban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and Rivaroxaban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Among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: A Multinational Population-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Based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Cohort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Study. Ann Intern Med. 2022 Nov;175(11):1515-1524</a:t>
            </a:r>
            <a:endParaRPr lang="en-GB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Madigan et al. Does design matter? Systematic evaluation of the impact of analytical choices on effect estimates in observational studies.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Drug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Saf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2013 Apr;4(2):53-62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McHorney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CA, et al.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Modeling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the impact of real-world adherence to once-daily (QD) versus twice-daily (BID) nonvitamin K antagonist oral anticoagulants on stroke and major bleeding events among non‑valvular atrial fibrillation patients.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Curr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Med Res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Opin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2019;35(4):653‑660.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Olesen JB, et al. Validation of risk stratification schemes for predicting stroke and thromboembolism in patients with atrial fibrillation: nationwide cohort study. 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BMJ 2011;342:d124.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Patel MR et al. Rivaroxaban versus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warfarin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nonvalvular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N Engl J Med. 2011 Sep 8;365(10):883-91.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Pokorney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SD, O'Brien EC, Granger CB. Assessing generalizability of trial results in general practice.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Heart J. 2016 Apr 7;37(14):1154-7. 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Pokorney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al. Assessing generalizability of trial results in general practice. EHJ 2016;37(14):1154-57.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Ray WA et al. Association of Rivaroxaban vs Apixaban With Major Ischemic or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Hemorrhagic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Events in Patients With Atrial Fibrillation. JAMA. 2021 Dec 21;326(23):2395-2404. Erratum in: JAMA. 2022 Apr 5;327(13):1294. 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Rosendaal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FR,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Reitsma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PH. Brave real world. J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2016 Nov;14(11):2091. 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Salazar DE et al. Modelling and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simulation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edoxaban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exposure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response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relationships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2012 May;107(5):925-36. 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Seiffge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DJ et al.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Novel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Anticoagulants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Stroke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group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Rivaroxaban plasma levels in acute ischemic stroke and intracerebral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hemorrhage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Neurol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2018 Mar;83(3):451-459. 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Sairaku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al. Increased major bleeding incidence in atrial fibrillation patients with apixaban: a review of Japanese post-marketing surveillance studies of direct oral anticoagulants.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J Clin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Pharmacol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2023;79(5):579–88.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Talmor-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Barkan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Y et al. Head-to-head efficacy and safety of rivaroxaban, apixaban, and dabigatran in an observational nationwide targeted trial.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Heart J Cardiovasc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Pharmacother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2022 Dec 15;9(1):26-37.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Trujillo T et al. Clinical use of rivaroxaban: pharmacokinetic and pharmacodynamic rationale for dosing regimens in different indications. Drugs. 2014 Sep;74(14):1587-603. 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Turpie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AGG, et al. Nonvitamin K antagonist oral anticoagulant use in patients with renal impairment.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Cardiovasc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Dis 2017;11(9):243-256.</a:t>
            </a:r>
          </a:p>
          <a:p>
            <a:pPr marL="268281" marR="252095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Weitz JI et al.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Randomised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parallel‑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group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multicentre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multinational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phase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comparing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edoxaban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 oral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factor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Xa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inhibitor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with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warfarin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stroke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prevention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2010 Sep;104(3):633-41.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Yao X et al. 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Comparison of the CHA2DS2-VASc, CHADS2, HAS-BLED, ORBIT, and ATRIA Risk Scores in Predicting Non-Vitamin K Antagonist Oral Anticoagulants-Associated Bleeding in Patients With Atrial Fibrillation. Am J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Cardiol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2017 Nov 1;120(9):1549-1556. </a:t>
            </a:r>
            <a:r>
              <a:rPr lang="fr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07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endParaRPr lang="de-CH" sz="600" kern="0" dirty="0">
              <a:solidFill>
                <a:srgbClr val="565655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22B2D826-D6AF-DB16-9E0E-9258059491FF}"/>
              </a:ext>
            </a:extLst>
          </p:cNvPr>
          <p:cNvSpPr txBox="1"/>
          <p:nvPr/>
        </p:nvSpPr>
        <p:spPr>
          <a:xfrm>
            <a:off x="858427" y="4962556"/>
            <a:ext cx="29114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Die</a:t>
            </a:r>
            <a:r>
              <a:rPr sz="6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referenzierten</a:t>
            </a:r>
            <a:r>
              <a:rPr sz="6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Daten,</a:t>
            </a:r>
            <a:r>
              <a:rPr sz="6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resp.</a:t>
            </a:r>
            <a:r>
              <a:rPr sz="6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Publikationen</a:t>
            </a:r>
            <a:r>
              <a:rPr sz="6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werden</a:t>
            </a:r>
            <a:r>
              <a:rPr sz="6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C4D4F"/>
                </a:solidFill>
                <a:latin typeface="Arial"/>
                <a:cs typeface="Arial"/>
              </a:rPr>
              <a:t>auf Anfrage</a:t>
            </a:r>
            <a:r>
              <a:rPr sz="600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C4D4F"/>
                </a:solidFill>
                <a:latin typeface="Arial"/>
                <a:cs typeface="Arial"/>
              </a:rPr>
              <a:t>zur</a:t>
            </a:r>
            <a:r>
              <a:rPr sz="6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C4D4F"/>
                </a:solidFill>
                <a:latin typeface="Arial"/>
                <a:cs typeface="Arial"/>
              </a:rPr>
              <a:t>Verfügung</a:t>
            </a:r>
            <a:r>
              <a:rPr sz="600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C4D4F"/>
                </a:solidFill>
                <a:latin typeface="Arial"/>
                <a:cs typeface="Arial"/>
              </a:rPr>
              <a:t>gestellt.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36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8055D-47A9-4E92-928E-4C662ED0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0"/>
            <a:ext cx="8281175" cy="307777"/>
          </a:xfrm>
        </p:spPr>
        <p:txBody>
          <a:bodyPr/>
          <a:lstStyle/>
          <a:p>
            <a:r>
              <a:rPr lang="de-DE" dirty="0"/>
              <a:t>Xarelto</a:t>
            </a:r>
            <a:r>
              <a:rPr lang="de-DE" baseline="30000" dirty="0"/>
              <a:t>®</a:t>
            </a:r>
            <a:r>
              <a:rPr lang="de-DE" dirty="0"/>
              <a:t> Gekürzte Fachinformation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1AD01-B2F3-412A-BC4C-8242CF5F9C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1" y="987425"/>
            <a:ext cx="8281175" cy="32051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None/>
              <a:tabLst/>
            </a:pP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Gekürzte Fachinformation Xarelto® (Rivaroxaban): Direkter Faktor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-Inhibitor Z: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Filmtabl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zu 10, 15 und 20mg Rivaroxaban. I: Erwachsene: a) Thromboseprophylaxe bei grösseren orthopädischen Eingriffen a. d. unteren Extremitäten wie Hüft- und Knieprothesen. b) Behandlung von Lungenembolie (LE) und tiefer Venenthrombose (TVT) sowie Prophylaxe rezidivierender TVT und LE. c) Schlaganfallprophylaxe und Prophylaxe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Embolien bei nicht-valvulärem Vorhofflimmern; Pädiatrische Population (Körpergewicht ≥ 30kg): Behandlung venöser Thromboembolien (VTE) nach initialer parenteraler Antikoagulation zur Prophylaxe von rezidivierenden VTE. D: Erwachsene: a) 1x/Tag 10mg. b) 2x/Tag 15mg für die ersten 21 Tage, gefolgt von 1x/Tag 20mg; ab Monat 7: 1x/Tag 20mg oder 1x/Tag 10mg basierend auf einer individuellen Nutzen-Risiko-Abwägung c) 1x/Tag 20mg; bei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-Cl 15-49ml/min: 1x/Tag 15mg. 15mg und 20mg mit Mahlzeit einnehmen. Pädiatrische Population: bei Körpergewicht ≥30kg bis &lt;50kg: 1x/Tag 15mg. Bei Körpergewicht ≥50kg: 1x/Tag 20mg. KI: Überempfindlichkeit auf Inhaltsstoffe, akute bakt. Endokarditis,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sign. aktive Blutungen, schw. Lebererkrankung/ Leberinsuffizienz (LI) mit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erhöhtem Blutungsrisiko; leichte LI in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mit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Koagulopathie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dialysepfl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Niereninsuffizienz (NI), akute gastrointestinale (GI) Ulzera oder GI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ulzerative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Erkrankungen, Schwangerschaft, Stillzeit. W: Komedikation (siehe „IA“);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künstl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Herzklappen; gleichzeitige Gabe von d. Hämostase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Arzneimittel. VM: NI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-Cl 15-29ml/min) od. NI in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mit Arzneimittel, die den Xarelto®-Plasmaspiegel erhöhen, erhöhtes Risiko unkontrollierter Blutungen und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hämorrhag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Diathese, kurz zurückliegender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hämorrhag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Schlaganfall, intrakran. o.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intrazerebr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Hämorrhagie, kürzlich aufgetretene GI Ulzera/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ulzerative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Erkrankungen, schwere unkontrollierte Hypertonie,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Retinopathie, intraspinale o.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intrazerebr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Gefässanomalien, kurz zurückliegende Hirn-, Spinal-, Augen-OP, Bronchiektasie oder pulmonale Blutung in der Anamnese, Spinalanästhesie und -punktion, mind. 24 Stunden vor invasiven Verfahren/ chirurgischen Eingriffen absetzen, APS, Einzelfälle von Agranulozytose und SJS wurden berichtet. Häufige UAW: Blutungen, Anämie, Schwindel, Kopfschmerz, Augenblutungen, Hämatome, Epistaxis,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Hämoptysis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Nausea, Obstipation, Durchfall, Leberenzymerhöhungen (ASAT, ALAT), Pruritus,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Schmerzen i. d. Extrem., Fieber,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Ödem, Asthenie. IA: Starke CYP 3A4 + P-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(Ritonavir,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Ketoconazol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starke CYP 3A4 + P-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(Rifampicin, Carbamazepin, Phenobarbital, Johanniskraut), d. Hämostase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Arzneimittel.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Packg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10mg à 10 und 30; 15mg und 20mg à je 14, 28 o. 98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Filmtabl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(B), kassenzulässig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beachten). Für weitere Informationen siehe www.swissmedicinfo.ch. Vertrieb: Bayer (Schweiz) AG,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Uetlibergstr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132, 8045 Zürich. MA-M_RIV-CH-0265-1_10.2022</a:t>
            </a:r>
            <a:endParaRPr lang="de-DE" sz="7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1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/>
              <a:t>Konsistente Wirksamkeit und Sicherheit der NOAK in den </a:t>
            </a:r>
            <a:br>
              <a:rPr lang="de-CH" sz="2000" dirty="0"/>
            </a:br>
            <a:r>
              <a:rPr lang="de-CH" sz="2000" dirty="0"/>
              <a:t>Phase-III-Studien</a:t>
            </a:r>
            <a:r>
              <a:rPr lang="de-CH" sz="2000" baseline="30000" dirty="0"/>
              <a:t>1-4</a:t>
            </a:r>
            <a:endParaRPr lang="de-DE" sz="2000" baseline="3000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6137E1A-706F-0636-22D2-EFD249431B5C}"/>
              </a:ext>
            </a:extLst>
          </p:cNvPr>
          <p:cNvSpPr txBox="1"/>
          <p:nvPr/>
        </p:nvSpPr>
        <p:spPr>
          <a:xfrm>
            <a:off x="611188" y="1563688"/>
            <a:ext cx="3781425" cy="592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 marR="304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Korrelation des CHADS</a:t>
            </a:r>
            <a:r>
              <a:rPr sz="1100" b="1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-Scores und</a:t>
            </a:r>
            <a:r>
              <a:rPr sz="1100" b="1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der </a:t>
            </a:r>
            <a:r>
              <a:rPr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Schlaganfall/SE </a:t>
            </a:r>
            <a:r>
              <a:rPr sz="1100" b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Raten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350">
              <a:lnSpc>
                <a:spcPct val="100000"/>
              </a:lnSpc>
              <a:spcBef>
                <a:spcPts val="77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Schlaganfall/SE</a:t>
            </a:r>
            <a:r>
              <a:rPr sz="900" b="1" spc="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(%</a:t>
            </a:r>
            <a:r>
              <a:rPr sz="900" b="1" spc="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</a:t>
            </a:r>
            <a:r>
              <a:rPr sz="900" b="1" spc="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Jahr)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818422-6296-E90F-A4CC-9847B074624C}"/>
              </a:ext>
            </a:extLst>
          </p:cNvPr>
          <p:cNvSpPr txBox="1"/>
          <p:nvPr/>
        </p:nvSpPr>
        <p:spPr>
          <a:xfrm>
            <a:off x="4736571" y="1563688"/>
            <a:ext cx="4155792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C4D4F"/>
                </a:solidFill>
                <a:latin typeface="Arial"/>
                <a:cs typeface="Arial"/>
              </a:rPr>
              <a:t>Korrelation</a:t>
            </a:r>
            <a:r>
              <a:rPr sz="1100" b="1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C4D4F"/>
                </a:solidFill>
                <a:latin typeface="Arial"/>
                <a:cs typeface="Arial"/>
              </a:rPr>
              <a:t>des</a:t>
            </a:r>
            <a:r>
              <a:rPr sz="1100" b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C4D4F"/>
                </a:solidFill>
                <a:latin typeface="Arial"/>
                <a:cs typeface="Arial"/>
              </a:rPr>
              <a:t>HAS-BLED-Scores</a:t>
            </a:r>
            <a:r>
              <a:rPr sz="1100" b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C4D4F"/>
                </a:solidFill>
                <a:latin typeface="Arial"/>
                <a:cs typeface="Arial"/>
              </a:rPr>
              <a:t>und </a:t>
            </a:r>
            <a:r>
              <a:rPr sz="1100" b="1" dirty="0">
                <a:solidFill>
                  <a:srgbClr val="4C4D4F"/>
                </a:solidFill>
                <a:latin typeface="Arial"/>
                <a:cs typeface="Arial"/>
              </a:rPr>
              <a:t>der</a:t>
            </a:r>
            <a:r>
              <a:rPr sz="1100" b="1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C4D4F"/>
                </a:solidFill>
                <a:latin typeface="Arial"/>
                <a:cs typeface="Arial"/>
              </a:rPr>
              <a:t>schweren</a:t>
            </a:r>
            <a:r>
              <a:rPr sz="1100" b="1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C4D4F"/>
                </a:solidFill>
                <a:latin typeface="Arial"/>
                <a:cs typeface="Arial"/>
              </a:rPr>
              <a:t>Blutungsraten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900" b="1" dirty="0">
                <a:solidFill>
                  <a:srgbClr val="4C4D4F"/>
                </a:solidFill>
                <a:latin typeface="Arial"/>
                <a:cs typeface="Arial"/>
              </a:rPr>
              <a:t>Schwere</a:t>
            </a:r>
            <a:r>
              <a:rPr sz="900" b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C4D4F"/>
                </a:solidFill>
                <a:latin typeface="Arial"/>
                <a:cs typeface="Arial"/>
              </a:rPr>
              <a:t>Blutungen</a:t>
            </a:r>
            <a:r>
              <a:rPr sz="900" b="1" spc="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C4D4F"/>
                </a:solidFill>
                <a:latin typeface="Arial"/>
                <a:cs typeface="Arial"/>
              </a:rPr>
              <a:t>(%</a:t>
            </a:r>
            <a:r>
              <a:rPr sz="900" b="1" spc="4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C4D4F"/>
                </a:solidFill>
                <a:latin typeface="Arial"/>
                <a:cs typeface="Arial"/>
              </a:rPr>
              <a:t>pro</a:t>
            </a:r>
            <a:r>
              <a:rPr sz="900" b="1" spc="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C4D4F"/>
                </a:solidFill>
                <a:latin typeface="Arial"/>
                <a:cs typeface="Arial"/>
              </a:rPr>
              <a:t>Jahr)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BB0961F-12A7-34DB-2A98-3705DAAE85AC}"/>
              </a:ext>
            </a:extLst>
          </p:cNvPr>
          <p:cNvSpPr txBox="1"/>
          <p:nvPr/>
        </p:nvSpPr>
        <p:spPr>
          <a:xfrm>
            <a:off x="611188" y="3404322"/>
            <a:ext cx="15635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Mittlerer</a:t>
            </a:r>
            <a:r>
              <a:rPr sz="900" b="1" spc="2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CHADS</a:t>
            </a:r>
            <a:r>
              <a:rPr sz="900" b="1" baseline="-1515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sz="900" b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Score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129DE91-895E-6E7C-2807-28CD5368176A}"/>
              </a:ext>
            </a:extLst>
          </p:cNvPr>
          <p:cNvSpPr/>
          <p:nvPr/>
        </p:nvSpPr>
        <p:spPr>
          <a:xfrm flipV="1">
            <a:off x="649288" y="3271274"/>
            <a:ext cx="3736242" cy="45719"/>
          </a:xfrm>
          <a:custGeom>
            <a:avLst/>
            <a:gdLst/>
            <a:ahLst/>
            <a:cxnLst/>
            <a:rect l="l" t="t" r="r" b="b"/>
            <a:pathLst>
              <a:path w="3366135">
                <a:moveTo>
                  <a:pt x="0" y="0"/>
                </a:moveTo>
                <a:lnTo>
                  <a:pt x="3365995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C6F88F6-93E9-CBCE-9CA1-DF52F59F6DED}"/>
              </a:ext>
            </a:extLst>
          </p:cNvPr>
          <p:cNvSpPr txBox="1"/>
          <p:nvPr/>
        </p:nvSpPr>
        <p:spPr>
          <a:xfrm>
            <a:off x="2142950" y="2501251"/>
            <a:ext cx="576000" cy="357797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064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D600CFD-F895-EEBE-77DE-A5AD2A6A03C1}"/>
              </a:ext>
            </a:extLst>
          </p:cNvPr>
          <p:cNvSpPr txBox="1"/>
          <p:nvPr/>
        </p:nvSpPr>
        <p:spPr>
          <a:xfrm>
            <a:off x="6568773" y="2045931"/>
            <a:ext cx="576000" cy="80645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22EDFC9-9298-8395-1939-E87E1409010E}"/>
              </a:ext>
            </a:extLst>
          </p:cNvPr>
          <p:cNvSpPr txBox="1"/>
          <p:nvPr/>
        </p:nvSpPr>
        <p:spPr>
          <a:xfrm>
            <a:off x="901288" y="2472460"/>
            <a:ext cx="576000" cy="375087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C156BBE-60DE-B55B-C2E2-9319909C00CB}"/>
              </a:ext>
            </a:extLst>
          </p:cNvPr>
          <p:cNvSpPr txBox="1"/>
          <p:nvPr/>
        </p:nvSpPr>
        <p:spPr>
          <a:xfrm>
            <a:off x="5091317" y="2247531"/>
            <a:ext cx="576000" cy="60515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B40C2FF-641B-84DE-F2A3-8A5C793DF2D7}"/>
              </a:ext>
            </a:extLst>
          </p:cNvPr>
          <p:cNvSpPr txBox="1"/>
          <p:nvPr/>
        </p:nvSpPr>
        <p:spPr>
          <a:xfrm>
            <a:off x="3467530" y="2357258"/>
            <a:ext cx="576000" cy="501787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2544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1FB1352-EA2A-CB71-D30F-573D7C5384BD}"/>
              </a:ext>
            </a:extLst>
          </p:cNvPr>
          <p:cNvSpPr txBox="1"/>
          <p:nvPr/>
        </p:nvSpPr>
        <p:spPr>
          <a:xfrm>
            <a:off x="7974363" y="1815109"/>
            <a:ext cx="576000" cy="1043936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3.6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CA38EF9F-EF6B-F9D4-AE05-2B74246F0A80}"/>
              </a:ext>
            </a:extLst>
          </p:cNvPr>
          <p:cNvSpPr txBox="1"/>
          <p:nvPr/>
        </p:nvSpPr>
        <p:spPr>
          <a:xfrm>
            <a:off x="3467530" y="3437847"/>
            <a:ext cx="576000" cy="100838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3.5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49B55B93-F5C2-248F-EDF4-A92B67DC6B41}"/>
              </a:ext>
            </a:extLst>
          </p:cNvPr>
          <p:cNvSpPr txBox="1"/>
          <p:nvPr/>
        </p:nvSpPr>
        <p:spPr>
          <a:xfrm>
            <a:off x="901288" y="3843589"/>
            <a:ext cx="576000" cy="60515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000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FDEAA3AA-0648-75C2-65B0-F9D6DC660915}"/>
              </a:ext>
            </a:extLst>
          </p:cNvPr>
          <p:cNvSpPr txBox="1"/>
          <p:nvPr/>
        </p:nvSpPr>
        <p:spPr>
          <a:xfrm>
            <a:off x="2142950" y="3641735"/>
            <a:ext cx="576000" cy="80645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635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5C19E9F2-3A78-B7B8-CA70-47AB1FF1BB62}"/>
              </a:ext>
            </a:extLst>
          </p:cNvPr>
          <p:cNvSpPr txBox="1"/>
          <p:nvPr/>
        </p:nvSpPr>
        <p:spPr>
          <a:xfrm>
            <a:off x="4736658" y="3404288"/>
            <a:ext cx="16641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Mittlerer</a:t>
            </a:r>
            <a:r>
              <a:rPr sz="900" b="1" spc="2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HAS-BLED-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Score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82986D6-EB67-E7A4-FA6A-39494D12726A}"/>
              </a:ext>
            </a:extLst>
          </p:cNvPr>
          <p:cNvSpPr/>
          <p:nvPr/>
        </p:nvSpPr>
        <p:spPr>
          <a:xfrm>
            <a:off x="4749317" y="3316992"/>
            <a:ext cx="4143046" cy="45719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B9346DD-8C70-26B8-A8EF-EB678B01DAC7}"/>
              </a:ext>
            </a:extLst>
          </p:cNvPr>
          <p:cNvSpPr txBox="1"/>
          <p:nvPr/>
        </p:nvSpPr>
        <p:spPr>
          <a:xfrm>
            <a:off x="7914383" y="2890735"/>
            <a:ext cx="6959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4A852373-919F-828D-40A8-5E45989F4E67}"/>
              </a:ext>
            </a:extLst>
          </p:cNvPr>
          <p:cNvSpPr txBox="1"/>
          <p:nvPr/>
        </p:nvSpPr>
        <p:spPr>
          <a:xfrm>
            <a:off x="3407550" y="2890735"/>
            <a:ext cx="695960" cy="382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C9034C6-C7BD-DDA9-3E6C-43DF1E1663D0}"/>
              </a:ext>
            </a:extLst>
          </p:cNvPr>
          <p:cNvSpPr txBox="1"/>
          <p:nvPr/>
        </p:nvSpPr>
        <p:spPr>
          <a:xfrm>
            <a:off x="5041180" y="2890735"/>
            <a:ext cx="676275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3927A3DA-C5F6-5D8D-F46A-20C08ADC7F7E}"/>
              </a:ext>
            </a:extLst>
          </p:cNvPr>
          <p:cNvSpPr txBox="1"/>
          <p:nvPr/>
        </p:nvSpPr>
        <p:spPr>
          <a:xfrm>
            <a:off x="851151" y="2890735"/>
            <a:ext cx="676275" cy="382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CEDE2A8-E483-4E65-96CC-7F21773809CC}"/>
              </a:ext>
            </a:extLst>
          </p:cNvPr>
          <p:cNvSpPr txBox="1"/>
          <p:nvPr/>
        </p:nvSpPr>
        <p:spPr>
          <a:xfrm>
            <a:off x="6523250" y="2890735"/>
            <a:ext cx="70739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E516B75-70EB-22E3-BEAC-A286182803BB}"/>
              </a:ext>
            </a:extLst>
          </p:cNvPr>
          <p:cNvSpPr txBox="1"/>
          <p:nvPr/>
        </p:nvSpPr>
        <p:spPr>
          <a:xfrm>
            <a:off x="2077255" y="2890735"/>
            <a:ext cx="707390" cy="382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CBBF9B28-79A4-479F-0CAE-C7C888536A33}"/>
              </a:ext>
            </a:extLst>
          </p:cNvPr>
          <p:cNvSpPr/>
          <p:nvPr/>
        </p:nvSpPr>
        <p:spPr>
          <a:xfrm>
            <a:off x="641793" y="2850064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D1CA7207-B5ED-5C6E-8AF6-613D2FBEF13B}"/>
              </a:ext>
            </a:extLst>
          </p:cNvPr>
          <p:cNvSpPr/>
          <p:nvPr/>
        </p:nvSpPr>
        <p:spPr>
          <a:xfrm>
            <a:off x="4749317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C5D2881D-2EB7-C259-ED96-B705EFA1F7E7}"/>
              </a:ext>
            </a:extLst>
          </p:cNvPr>
          <p:cNvSpPr/>
          <p:nvPr/>
        </p:nvSpPr>
        <p:spPr>
          <a:xfrm>
            <a:off x="4749317" y="4452809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75F25E96-6536-9466-85BF-968C5C68C979}"/>
              </a:ext>
            </a:extLst>
          </p:cNvPr>
          <p:cNvSpPr/>
          <p:nvPr/>
        </p:nvSpPr>
        <p:spPr>
          <a:xfrm>
            <a:off x="626803" y="4446227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5DCA05D9-4F34-A95B-2050-34556A40585A}"/>
              </a:ext>
            </a:extLst>
          </p:cNvPr>
          <p:cNvSpPr/>
          <p:nvPr/>
        </p:nvSpPr>
        <p:spPr>
          <a:xfrm>
            <a:off x="1890950" y="2850064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33ACC25C-07CA-EFF0-F608-2B7BE188252E}"/>
              </a:ext>
            </a:extLst>
          </p:cNvPr>
          <p:cNvSpPr/>
          <p:nvPr/>
        </p:nvSpPr>
        <p:spPr>
          <a:xfrm>
            <a:off x="6226773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D3742F98-2D56-078F-9802-5D379AA9C4F1}"/>
              </a:ext>
            </a:extLst>
          </p:cNvPr>
          <p:cNvSpPr/>
          <p:nvPr/>
        </p:nvSpPr>
        <p:spPr>
          <a:xfrm>
            <a:off x="6226773" y="4452809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D6293EA4-2436-A70D-1D1D-9739A9109EA7}"/>
              </a:ext>
            </a:extLst>
          </p:cNvPr>
          <p:cNvSpPr/>
          <p:nvPr/>
        </p:nvSpPr>
        <p:spPr>
          <a:xfrm>
            <a:off x="1890950" y="4446227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56C22C07-5E11-6262-8942-4E801C8939C6}"/>
              </a:ext>
            </a:extLst>
          </p:cNvPr>
          <p:cNvSpPr/>
          <p:nvPr/>
        </p:nvSpPr>
        <p:spPr>
          <a:xfrm>
            <a:off x="3125530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6FCC739E-E9BB-73CC-5DCF-8292558E5142}"/>
              </a:ext>
            </a:extLst>
          </p:cNvPr>
          <p:cNvSpPr/>
          <p:nvPr/>
        </p:nvSpPr>
        <p:spPr>
          <a:xfrm>
            <a:off x="7632363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F0A7CD5A-D2A4-A2DB-79D2-BE276F9BC285}"/>
              </a:ext>
            </a:extLst>
          </p:cNvPr>
          <p:cNvSpPr/>
          <p:nvPr/>
        </p:nvSpPr>
        <p:spPr>
          <a:xfrm>
            <a:off x="7633175" y="4452809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A880E8CE-AD90-F214-31A3-1AA0FC2F63A3}"/>
              </a:ext>
            </a:extLst>
          </p:cNvPr>
          <p:cNvSpPr/>
          <p:nvPr/>
        </p:nvSpPr>
        <p:spPr>
          <a:xfrm flipV="1">
            <a:off x="3125529" y="4400508"/>
            <a:ext cx="1267083" cy="45719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B4F8496B-980A-9995-1F79-2A19E18299C3}"/>
              </a:ext>
            </a:extLst>
          </p:cNvPr>
          <p:cNvSpPr txBox="1"/>
          <p:nvPr/>
        </p:nvSpPr>
        <p:spPr>
          <a:xfrm>
            <a:off x="5090002" y="3870043"/>
            <a:ext cx="576000" cy="58039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508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id="{6518776A-CE17-4B55-087A-9D4865F01CA9}"/>
              </a:ext>
            </a:extLst>
          </p:cNvPr>
          <p:cNvSpPr txBox="1"/>
          <p:nvPr/>
        </p:nvSpPr>
        <p:spPr>
          <a:xfrm>
            <a:off x="6568773" y="3730902"/>
            <a:ext cx="576000" cy="72009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5016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D08B8246-7AFF-0A16-A17A-73D4B747511E}"/>
              </a:ext>
            </a:extLst>
          </p:cNvPr>
          <p:cNvSpPr txBox="1"/>
          <p:nvPr/>
        </p:nvSpPr>
        <p:spPr>
          <a:xfrm>
            <a:off x="7974363" y="3644504"/>
            <a:ext cx="576000" cy="80645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3937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8A6A03C-E5BF-1FDA-5C66-573147A40F5B}"/>
              </a:ext>
            </a:extLst>
          </p:cNvPr>
          <p:cNvSpPr txBox="1"/>
          <p:nvPr/>
        </p:nvSpPr>
        <p:spPr>
          <a:xfrm>
            <a:off x="611188" y="4499563"/>
            <a:ext cx="2312232" cy="1596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Kein Head-to-Head-Vergleich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3F586A1-E2D0-2B86-5F55-45F1679646E1}"/>
              </a:ext>
            </a:extLst>
          </p:cNvPr>
          <p:cNvSpPr txBox="1"/>
          <p:nvPr/>
        </p:nvSpPr>
        <p:spPr>
          <a:xfrm>
            <a:off x="611188" y="987425"/>
            <a:ext cx="8281175" cy="3000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Gemäss Studienpopulation war tieferes Risiko mit tieferen Ereignisraten verbunden und höheres Risiko </a:t>
            </a:r>
            <a:b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mit höheren Ereignisraten.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789A11-E309-F949-AF40-CB486503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83164"/>
            <a:ext cx="736600" cy="61235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EB70F287-9E6A-B537-BF01-18CC5065C7A0}"/>
              </a:ext>
            </a:extLst>
          </p:cNvPr>
          <p:cNvSpPr txBox="1"/>
          <p:nvPr/>
        </p:nvSpPr>
        <p:spPr>
          <a:xfrm>
            <a:off x="612000" y="4654067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/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Abkürzungen: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CHADS</a:t>
            </a:r>
            <a:r>
              <a:rPr lang="de-CH" sz="800" spc="-10" baseline="-25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-Score, Score für Schlaganfallrisiko bei VHF-Patienten; HAS-BLED Score, Score für Blutungsrisiko bei prophylaktisch antikoagulierten VHF-Patienten; NOAK, Nicht Vitamin-K-antagonistische orale Antikoagulantien; 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SE,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Systemische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Embolie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  <a:p>
            <a:pPr marL="12700" marR="5080"/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Referenzen: 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Giugliano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Pokorney SD, et al. EHJ 2016;37(14):1154-57.</a:t>
            </a:r>
          </a:p>
        </p:txBody>
      </p:sp>
    </p:spTree>
    <p:extLst>
      <p:ext uri="{BB962C8B-B14F-4D97-AF65-F5344CB8AC3E}">
        <p14:creationId xmlns:p14="http://schemas.microsoft.com/office/powerpoint/2010/main" val="3318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CDECF-ACFA-44F1-BC93-BA9C999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6"/>
            <a:ext cx="8281175" cy="615553"/>
          </a:xfrm>
        </p:spPr>
        <p:txBody>
          <a:bodyPr/>
          <a:lstStyle/>
          <a:p>
            <a:r>
              <a:rPr lang="de-CH" dirty="0"/>
              <a:t>Konsistente Ereignisraten an schweren GI-Blutungen der NOAK </a:t>
            </a:r>
            <a:br>
              <a:rPr lang="de-CH" dirty="0"/>
            </a:br>
            <a:r>
              <a:rPr lang="de-CH" dirty="0"/>
              <a:t>in den Phase-III-Studien</a:t>
            </a:r>
            <a:r>
              <a:rPr lang="de-CH" baseline="30000" dirty="0"/>
              <a:t>1-4</a:t>
            </a:r>
            <a:endParaRPr lang="de-DE" baseline="30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DDA72D-83F6-1885-C98B-CBF4E9BE2152}"/>
              </a:ext>
            </a:extLst>
          </p:cNvPr>
          <p:cNvSpPr txBox="1"/>
          <p:nvPr/>
        </p:nvSpPr>
        <p:spPr>
          <a:xfrm>
            <a:off x="611188" y="987425"/>
            <a:ext cx="8281175" cy="3000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Gemäss Studienpopulation war tieferes Risiko mit tieferen Ereignisraten verbunden und höheres Risiko </a:t>
            </a:r>
            <a:b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mit höheren Ereignisraten.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5012B6-F0EB-287B-7F55-8C2778DD2F11}"/>
              </a:ext>
            </a:extLst>
          </p:cNvPr>
          <p:cNvSpPr txBox="1"/>
          <p:nvPr/>
        </p:nvSpPr>
        <p:spPr>
          <a:xfrm>
            <a:off x="626967" y="4587875"/>
            <a:ext cx="8281175" cy="2316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GI, Gastrointestinal; HAS-BLED Score, Score für Blutungsrisiko bei prophylaktisch antikoagulierten VHF-Patienten; NOAK,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Nicht Vitamin-K-antagonistische orale Antikoagulantien;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Giugliano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Pokorney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SD, et al. EHJ 2016;37(14):1154-57.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FF3CA2-099B-411D-8793-E2FEF8547C75}"/>
              </a:ext>
            </a:extLst>
          </p:cNvPr>
          <p:cNvSpPr txBox="1"/>
          <p:nvPr/>
        </p:nvSpPr>
        <p:spPr>
          <a:xfrm>
            <a:off x="2537524" y="4245014"/>
            <a:ext cx="2312232" cy="1596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Kein Head-to-Head-Vergleich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C2FE7D-0CE7-A9E8-17D4-01D69ED8EFB7}"/>
              </a:ext>
            </a:extLst>
          </p:cNvPr>
          <p:cNvSpPr txBox="1"/>
          <p:nvPr/>
        </p:nvSpPr>
        <p:spPr>
          <a:xfrm>
            <a:off x="2537524" y="1563688"/>
            <a:ext cx="4957658" cy="300082"/>
          </a:xfrm>
          <a:prstGeom prst="rect">
            <a:avLst/>
          </a:prstGeom>
          <a:noFill/>
        </p:spPr>
        <p:txBody>
          <a:bodyPr wrap="square" lIns="0" tIns="0" rIns="0" bIns="46800">
            <a:noAutofit/>
          </a:bodyPr>
          <a:lstStyle/>
          <a:p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Korrelation des HAS-BLED-Scores und der GI-Blutungsraten </a:t>
            </a:r>
            <a:endParaRPr lang="de-CH" sz="1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br>
              <a:rPr lang="de-CH" sz="1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de-CH" sz="1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65C5A02-BC76-EC99-FC07-0AA76B3CA056}"/>
              </a:ext>
            </a:extLst>
          </p:cNvPr>
          <p:cNvSpPr txBox="1"/>
          <p:nvPr/>
        </p:nvSpPr>
        <p:spPr>
          <a:xfrm>
            <a:off x="2548164" y="3195244"/>
            <a:ext cx="17693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Mittlerer</a:t>
            </a:r>
            <a:r>
              <a:rPr sz="900" b="1" spc="9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HAS-BLED</a:t>
            </a:r>
            <a:r>
              <a:rPr sz="900" b="1" spc="10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Score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0E0CED0-3A9B-5BEB-C395-2210EBD01917}"/>
              </a:ext>
            </a:extLst>
          </p:cNvPr>
          <p:cNvSpPr/>
          <p:nvPr/>
        </p:nvSpPr>
        <p:spPr>
          <a:xfrm>
            <a:off x="2560865" y="3068996"/>
            <a:ext cx="3773170" cy="0"/>
          </a:xfrm>
          <a:custGeom>
            <a:avLst/>
            <a:gdLst/>
            <a:ahLst/>
            <a:cxnLst/>
            <a:rect l="l" t="t" r="r" b="b"/>
            <a:pathLst>
              <a:path w="3773170">
                <a:moveTo>
                  <a:pt x="0" y="0"/>
                </a:moveTo>
                <a:lnTo>
                  <a:pt x="3772801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7B7BF53-E670-2D47-5F16-27EC29640CDD}"/>
              </a:ext>
            </a:extLst>
          </p:cNvPr>
          <p:cNvSpPr/>
          <p:nvPr/>
        </p:nvSpPr>
        <p:spPr>
          <a:xfrm>
            <a:off x="2876717" y="2336387"/>
            <a:ext cx="530225" cy="230504"/>
          </a:xfrm>
          <a:custGeom>
            <a:avLst/>
            <a:gdLst/>
            <a:ahLst/>
            <a:cxnLst/>
            <a:rect l="l" t="t" r="r" b="b"/>
            <a:pathLst>
              <a:path w="530225" h="230505">
                <a:moveTo>
                  <a:pt x="529818" y="0"/>
                </a:moveTo>
                <a:lnTo>
                  <a:pt x="0" y="0"/>
                </a:lnTo>
                <a:lnTo>
                  <a:pt x="0" y="230403"/>
                </a:lnTo>
                <a:lnTo>
                  <a:pt x="529818" y="230403"/>
                </a:lnTo>
                <a:lnTo>
                  <a:pt x="52981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5A3C41C-C4D5-F36B-FBF7-19F53E382453}"/>
              </a:ext>
            </a:extLst>
          </p:cNvPr>
          <p:cNvSpPr txBox="1"/>
          <p:nvPr/>
        </p:nvSpPr>
        <p:spPr>
          <a:xfrm>
            <a:off x="5489342" y="3375740"/>
            <a:ext cx="530225" cy="81343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cs typeface="FrutigerLTStd-Black"/>
              </a:rPr>
              <a:t>2.8</a:t>
            </a:r>
            <a:endParaRPr sz="800" dirty="0">
              <a:cs typeface="FrutigerLTStd-Black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38911C28-9E9A-3A41-A020-BD23668C8D79}"/>
              </a:ext>
            </a:extLst>
          </p:cNvPr>
          <p:cNvSpPr txBox="1"/>
          <p:nvPr/>
        </p:nvSpPr>
        <p:spPr>
          <a:xfrm>
            <a:off x="2873878" y="3606384"/>
            <a:ext cx="530225" cy="582786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cs typeface="FrutigerLTStd-Black"/>
              </a:rPr>
              <a:t>2.0</a:t>
            </a:r>
            <a:endParaRPr sz="800" b="1" dirty="0">
              <a:cs typeface="FrutigerLTStd-Black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302ED1A-4967-EDF9-184D-540E27F573B2}"/>
              </a:ext>
            </a:extLst>
          </p:cNvPr>
          <p:cNvSpPr txBox="1"/>
          <p:nvPr/>
        </p:nvSpPr>
        <p:spPr>
          <a:xfrm>
            <a:off x="4237330" y="3462138"/>
            <a:ext cx="530225" cy="727032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cs typeface="FrutigerLTStd-Black"/>
              </a:rPr>
              <a:t>2.5</a:t>
            </a:r>
            <a:endParaRPr sz="800" dirty="0">
              <a:cs typeface="FrutigerLTStd-Black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8BC4F01-1541-950E-3A4A-3A6E32273AA5}"/>
              </a:ext>
            </a:extLst>
          </p:cNvPr>
          <p:cNvSpPr/>
          <p:nvPr/>
        </p:nvSpPr>
        <p:spPr>
          <a:xfrm>
            <a:off x="2560865" y="2568404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E6643399-4844-DE25-275B-78B77A4D6A88}"/>
              </a:ext>
            </a:extLst>
          </p:cNvPr>
          <p:cNvSpPr/>
          <p:nvPr/>
        </p:nvSpPr>
        <p:spPr>
          <a:xfrm>
            <a:off x="2560865" y="4188710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B85E1967-2118-5744-5F3D-DB422ECEE29A}"/>
              </a:ext>
            </a:extLst>
          </p:cNvPr>
          <p:cNvSpPr/>
          <p:nvPr/>
        </p:nvSpPr>
        <p:spPr>
          <a:xfrm>
            <a:off x="3865028" y="2568404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CC7CA555-4CF6-9A5B-7DA1-EC207C476462}"/>
              </a:ext>
            </a:extLst>
          </p:cNvPr>
          <p:cNvSpPr/>
          <p:nvPr/>
        </p:nvSpPr>
        <p:spPr>
          <a:xfrm>
            <a:off x="3865028" y="4188710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7B0AC14-7629-57DF-1205-0519C2EBF939}"/>
              </a:ext>
            </a:extLst>
          </p:cNvPr>
          <p:cNvSpPr/>
          <p:nvPr/>
        </p:nvSpPr>
        <p:spPr>
          <a:xfrm>
            <a:off x="5169191" y="2568404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4CBC2FF7-1A3C-4CC7-31EF-47925E008755}"/>
              </a:ext>
            </a:extLst>
          </p:cNvPr>
          <p:cNvSpPr/>
          <p:nvPr/>
        </p:nvSpPr>
        <p:spPr>
          <a:xfrm>
            <a:off x="5169191" y="4188710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FF9097-3CF4-9371-3692-A640E9D002C5}"/>
              </a:ext>
            </a:extLst>
          </p:cNvPr>
          <p:cNvSpPr txBox="1"/>
          <p:nvPr/>
        </p:nvSpPr>
        <p:spPr>
          <a:xfrm>
            <a:off x="2551766" y="1903683"/>
            <a:ext cx="24055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Schwere</a:t>
            </a:r>
            <a:r>
              <a:rPr sz="900" b="1" spc="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GI-Blutungen</a:t>
            </a:r>
            <a:r>
              <a:rPr sz="900" b="1" spc="6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(%</a:t>
            </a:r>
            <a:r>
              <a:rPr sz="900" b="1" spc="6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</a:t>
            </a:r>
            <a:r>
              <a:rPr sz="900" b="1" spc="6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Jahr)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7E17C6FC-471E-D3A9-8EB8-8206E9B7454C}"/>
              </a:ext>
            </a:extLst>
          </p:cNvPr>
          <p:cNvSpPr txBox="1"/>
          <p:nvPr/>
        </p:nvSpPr>
        <p:spPr>
          <a:xfrm>
            <a:off x="5261353" y="2600815"/>
            <a:ext cx="102615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9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80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80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9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1C1ED276-2B16-F93E-35C7-4E45C47FAA35}"/>
              </a:ext>
            </a:extLst>
          </p:cNvPr>
          <p:cNvSpPr txBox="1"/>
          <p:nvPr/>
        </p:nvSpPr>
        <p:spPr>
          <a:xfrm>
            <a:off x="2608725" y="2600815"/>
            <a:ext cx="103679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ts val="40"/>
              </a:spcBef>
            </a:pP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="1" spc="-1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9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CA18365E-8C4C-0A5D-F4BC-C2CC7FCE1C9B}"/>
              </a:ext>
            </a:extLst>
          </p:cNvPr>
          <p:cNvSpPr txBox="1"/>
          <p:nvPr/>
        </p:nvSpPr>
        <p:spPr>
          <a:xfrm>
            <a:off x="3931115" y="2600815"/>
            <a:ext cx="102616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9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="1" spc="-37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Phase-</a:t>
            </a:r>
            <a:r>
              <a:rPr sz="9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4FD0E60D-DEF2-1ECC-5671-16D17CB20691}"/>
              </a:ext>
            </a:extLst>
          </p:cNvPr>
          <p:cNvSpPr txBox="1"/>
          <p:nvPr/>
        </p:nvSpPr>
        <p:spPr>
          <a:xfrm>
            <a:off x="2873878" y="2338248"/>
            <a:ext cx="530225" cy="23734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cs typeface="FrutigerLTStd-Black"/>
              </a:rPr>
              <a:t>0.8</a:t>
            </a:r>
            <a:endParaRPr sz="800" b="1" dirty="0">
              <a:cs typeface="FrutigerLTStd-Black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2D9AB45F-3533-E265-E35C-5C91928CF1A9}"/>
              </a:ext>
            </a:extLst>
          </p:cNvPr>
          <p:cNvSpPr txBox="1"/>
          <p:nvPr/>
        </p:nvSpPr>
        <p:spPr>
          <a:xfrm>
            <a:off x="5489342" y="1970619"/>
            <a:ext cx="530225" cy="604969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cs typeface="FrutigerLTStd-Black"/>
              </a:rPr>
              <a:t>2.0</a:t>
            </a:r>
            <a:endParaRPr sz="800" dirty="0">
              <a:cs typeface="FrutigerLTStd-Black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82BAD899-D59B-DB4D-9841-0A79E6A1B5DC}"/>
              </a:ext>
            </a:extLst>
          </p:cNvPr>
          <p:cNvSpPr txBox="1"/>
          <p:nvPr/>
        </p:nvSpPr>
        <p:spPr>
          <a:xfrm>
            <a:off x="4237330" y="2118025"/>
            <a:ext cx="530225" cy="457563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cs typeface="FrutigerLTStd-Black"/>
              </a:rPr>
              <a:t>1.5</a:t>
            </a:r>
            <a:endParaRPr sz="800" dirty="0">
              <a:cs typeface="FrutigerLTStd-Black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C9052-A499-01E1-D92F-C5287A163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83164"/>
            <a:ext cx="736600" cy="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DDEBC8C-6342-CDF5-61E1-27466BBB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7" y="1532257"/>
            <a:ext cx="8041321" cy="28714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3CDECF-ACFA-44F1-BC93-BA9C999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6"/>
            <a:ext cx="8281175" cy="615553"/>
          </a:xfrm>
        </p:spPr>
        <p:txBody>
          <a:bodyPr/>
          <a:lstStyle/>
          <a:p>
            <a:r>
              <a:rPr lang="en-US" dirty="0"/>
              <a:t>Korrelation zwischen CHADS</a:t>
            </a:r>
            <a:r>
              <a:rPr lang="en-US" baseline="-25000" dirty="0"/>
              <a:t>2</a:t>
            </a:r>
            <a:r>
              <a:rPr lang="en-US" dirty="0"/>
              <a:t> (CHA</a:t>
            </a:r>
            <a:r>
              <a:rPr lang="en-US" baseline="-25000" dirty="0"/>
              <a:t>2</a:t>
            </a:r>
            <a:r>
              <a:rPr lang="en-US" dirty="0"/>
              <a:t>DS</a:t>
            </a:r>
            <a:r>
              <a:rPr lang="en-US" baseline="-25000" dirty="0"/>
              <a:t>2</a:t>
            </a:r>
            <a:r>
              <a:rPr lang="en-US" dirty="0"/>
              <a:t>-VASc)-Score </a:t>
            </a:r>
            <a:br>
              <a:rPr lang="en-US" dirty="0"/>
            </a:br>
            <a:r>
              <a:rPr lang="en-US" dirty="0"/>
              <a:t>und der Rate </a:t>
            </a:r>
            <a:r>
              <a:rPr lang="de-CH" dirty="0"/>
              <a:t>schwerer Blutungen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DB7A8C-7C47-59F9-9B72-092FED8FE9AE}"/>
              </a:ext>
            </a:extLst>
          </p:cNvPr>
          <p:cNvSpPr txBox="1"/>
          <p:nvPr/>
        </p:nvSpPr>
        <p:spPr>
          <a:xfrm>
            <a:off x="737000" y="5215628"/>
            <a:ext cx="2338984" cy="199903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lvl="0" indent="0" algn="l" defTabSz="74292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726F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D236425-28A7-CDBA-5B73-2F7AF4921A6B}"/>
              </a:ext>
            </a:extLst>
          </p:cNvPr>
          <p:cNvSpPr/>
          <p:nvPr/>
        </p:nvSpPr>
        <p:spPr>
          <a:xfrm>
            <a:off x="7670558" y="4468823"/>
            <a:ext cx="1222617" cy="3077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74292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Adaptiert nach Yao et al.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B4A932-C56F-4C61-707B-CE909DABD83E}"/>
              </a:ext>
            </a:extLst>
          </p:cNvPr>
          <p:cNvSpPr txBox="1"/>
          <p:nvPr/>
        </p:nvSpPr>
        <p:spPr>
          <a:xfrm>
            <a:off x="612002" y="982186"/>
            <a:ext cx="7788286" cy="55062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just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Retrospektive Analyse einer kommerziellen US-Versicherungsdatenbank (OptumLabs DataWarehouse)</a:t>
            </a:r>
          </a:p>
          <a:p>
            <a:pPr marL="0" marR="0" lvl="0" indent="0" algn="just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39’539 VHF-Patienten, behandelt mit NOAK (43% Rivaroxaban, 20% Apixaban, 38% Dabigatran, 0.04% Edoxaban)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F3AC5C-1936-5DCC-03A8-6F202FDFEDF7}"/>
              </a:ext>
            </a:extLst>
          </p:cNvPr>
          <p:cNvSpPr txBox="1"/>
          <p:nvPr/>
        </p:nvSpPr>
        <p:spPr>
          <a:xfrm>
            <a:off x="604094" y="4737800"/>
            <a:ext cx="8281174" cy="19990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Abkürzungen: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VHF, Vorhofflimmern; CHADS</a:t>
            </a:r>
            <a:r>
              <a:rPr kumimoji="0" lang="de-CH" sz="800" b="0" i="0" u="none" strike="noStrike" kern="1200" cap="none" spc="-1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-Score, Score für Schlaganfallrisiko bei VHF-Patienten, CHA</a:t>
            </a:r>
            <a:r>
              <a:rPr kumimoji="0" lang="de-CH" sz="800" b="0" i="0" u="none" strike="noStrike" kern="1200" cap="none" spc="-1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de-CH" sz="800" b="0" i="0" u="none" strike="noStrike" kern="1200" cap="none" spc="-1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-VASc-Score, Weiterentwicklung des CHA</a:t>
            </a:r>
            <a:r>
              <a:rPr kumimoji="0" lang="de-CH" sz="800" b="0" i="0" u="none" strike="noStrike" kern="1200" cap="none" spc="-1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de-CH" sz="800" b="0" i="0" u="none" strike="noStrike" kern="1200" cap="none" spc="-1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-Score; NOAK, Nicht Vitamin-K-antagonistische orale Antikoagulantien;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Referenzen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Yao et al. Am J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Cardiol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2017 Nov 1;120(9):1549-1556.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9DD64AE-14D6-938C-7DAF-3A3BD19E2D68}"/>
              </a:ext>
            </a:extLst>
          </p:cNvPr>
          <p:cNvSpPr/>
          <p:nvPr/>
        </p:nvSpPr>
        <p:spPr>
          <a:xfrm rot="16200000">
            <a:off x="-482797" y="2822031"/>
            <a:ext cx="2420432" cy="2308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Schwere Blutungen (% pro Jahr)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3B6327-FDA1-DF2D-BFBE-01D16DEC5B71}"/>
              </a:ext>
            </a:extLst>
          </p:cNvPr>
          <p:cNvSpPr txBox="1"/>
          <p:nvPr/>
        </p:nvSpPr>
        <p:spPr>
          <a:xfrm>
            <a:off x="1410332" y="4116711"/>
            <a:ext cx="6240736" cy="184839"/>
          </a:xfrm>
          <a:prstGeom prst="rect">
            <a:avLst/>
          </a:prstGeom>
          <a:solidFill>
            <a:srgbClr val="FFFFFF"/>
          </a:solidFill>
        </p:spPr>
        <p:txBody>
          <a:bodyPr wrap="none" lIns="58500" tIns="29250" rIns="58500" bIns="29250" rtlCol="0" anchor="ctr">
            <a:noAutofit/>
          </a:bodyPr>
          <a:lstStyle/>
          <a:p>
            <a:pPr marL="0" marR="0" lvl="0" indent="0" algn="l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063" algn="ctr"/>
                <a:tab pos="1463675" algn="ctr"/>
                <a:tab pos="2217738" algn="ctr"/>
                <a:tab pos="2927350" algn="ctr"/>
                <a:tab pos="3636963" algn="ctr"/>
                <a:tab pos="4354513" algn="ctr"/>
                <a:tab pos="5199063" algn="ctr"/>
                <a:tab pos="5908675" algn="ctr"/>
              </a:tabLst>
              <a:defRPr/>
            </a:pPr>
            <a:r>
              <a:rPr kumimoji="0" lang="de-CH" sz="900" b="1" i="0" u="none" strike="noStrike" kern="0" cap="none" spc="0" normalizeH="0" baseline="0" noProof="0" dirty="0">
                <a:ln>
                  <a:noFill/>
                </a:ln>
                <a:solidFill>
                  <a:srgbClr val="726F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	1	2	3	4	5	6	7	8-9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726F6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085DA0-9D10-92ED-D4A2-6BA1AB66E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94A0-25BB-587D-85FC-40620CEE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B9EF609E-42D1-213C-4112-29A8FC7BC17A}"/>
              </a:ext>
            </a:extLst>
          </p:cNvPr>
          <p:cNvSpPr/>
          <p:nvPr/>
        </p:nvSpPr>
        <p:spPr bwMode="auto">
          <a:xfrm>
            <a:off x="612002" y="3843617"/>
            <a:ext cx="8281174" cy="823030"/>
          </a:xfrm>
          <a:prstGeom prst="roundRect">
            <a:avLst>
              <a:gd name="adj" fmla="val 17659"/>
            </a:avLst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50800">
              <a:lnSpc>
                <a:spcPts val="1420"/>
              </a:lnSpc>
              <a:spcBef>
                <a:spcPts val="100"/>
              </a:spcBef>
              <a:tabLst>
                <a:tab pos="146050" algn="l"/>
              </a:tabLst>
            </a:pPr>
            <a:endParaRPr lang="de-CH" sz="1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1B37B-2CD7-6176-731D-D98B0FB8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3"/>
            <a:ext cx="8281175" cy="615553"/>
          </a:xfrm>
        </p:spPr>
        <p:txBody>
          <a:bodyPr/>
          <a:lstStyle/>
          <a:p>
            <a:r>
              <a:rPr lang="de-DE" dirty="0">
                <a:latin typeface="+mn-lt"/>
              </a:rPr>
              <a:t>Ein genauer Blick auf die Evidenz der nvVHF-Phase-III-Studien: Darstellung von absoluten Ereignisraten versus Verhältnisse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AD7216F-8D74-48F5-A3AB-E331CD0FD32A}"/>
              </a:ext>
            </a:extLst>
          </p:cNvPr>
          <p:cNvSpPr txBox="1"/>
          <p:nvPr/>
        </p:nvSpPr>
        <p:spPr>
          <a:xfrm>
            <a:off x="638664" y="3906099"/>
            <a:ext cx="8281174" cy="8081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125" indent="-73025">
              <a:lnSpc>
                <a:spcPts val="1400"/>
              </a:lnSpc>
              <a:spcBef>
                <a:spcPts val="60"/>
              </a:spcBef>
              <a:buChar char="•"/>
              <a:tabLst>
                <a:tab pos="111125" algn="l"/>
              </a:tabLst>
            </a:pP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Absolute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40" dirty="0">
                <a:solidFill>
                  <a:srgbClr val="FFFFFF"/>
                </a:solidFill>
                <a:cs typeface="Frutiger LT Std 65 Bold"/>
              </a:rPr>
              <a:t>Ereignisraten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der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40" dirty="0">
                <a:solidFill>
                  <a:srgbClr val="FFFFFF"/>
                </a:solidFill>
                <a:cs typeface="Frutiger LT Std 65 Bold"/>
              </a:rPr>
              <a:t>NOAK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40" dirty="0">
                <a:solidFill>
                  <a:srgbClr val="FFFFFF"/>
                </a:solidFill>
                <a:cs typeface="Frutiger LT Std 65 Bold"/>
              </a:rPr>
              <a:t>korrelieren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mit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40" dirty="0">
                <a:solidFill>
                  <a:srgbClr val="FFFFFF"/>
                </a:solidFill>
                <a:cs typeface="Frutiger LT Std 65 Bold"/>
              </a:rPr>
              <a:t>dem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Risikoscore: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0" dirty="0">
                <a:solidFill>
                  <a:srgbClr val="FFFFFF"/>
                </a:solidFill>
                <a:cs typeface="Frutiger LT Std 65 Bold"/>
              </a:rPr>
              <a:t>Je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höher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der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Score,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desto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höher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35" dirty="0">
                <a:solidFill>
                  <a:srgbClr val="FFFFFF"/>
                </a:solidFill>
                <a:cs typeface="Frutiger LT Std 65 Bold"/>
              </a:rPr>
              <a:t>die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40" dirty="0">
                <a:solidFill>
                  <a:srgbClr val="FFFFFF"/>
                </a:solidFill>
                <a:cs typeface="Frutiger LT Std 65 Bold"/>
              </a:rPr>
              <a:t>Ereignisrate.</a:t>
            </a:r>
            <a:r>
              <a:rPr sz="1100" b="1" spc="-60" baseline="43209" dirty="0">
                <a:solidFill>
                  <a:srgbClr val="FFFFFF"/>
                </a:solidFill>
                <a:cs typeface="Frutiger LT Std 65 Bold"/>
              </a:rPr>
              <a:t>1-</a:t>
            </a:r>
            <a:r>
              <a:rPr sz="1100" b="1" spc="-15" baseline="43209" dirty="0">
                <a:solidFill>
                  <a:srgbClr val="FFFFFF"/>
                </a:solidFill>
                <a:cs typeface="Frutiger LT Std 65 Bold"/>
              </a:rPr>
              <a:t>3,5-</a:t>
            </a:r>
            <a:r>
              <a:rPr sz="1100" b="1" spc="-75" baseline="43209" dirty="0">
                <a:solidFill>
                  <a:srgbClr val="FFFFFF"/>
                </a:solidFill>
                <a:cs typeface="Frutiger LT Std 65 Bold"/>
              </a:rPr>
              <a:t>7</a:t>
            </a:r>
            <a:endParaRPr sz="1100" baseline="43209" dirty="0">
              <a:cs typeface="Frutiger LT Std 65 Bold"/>
            </a:endParaRPr>
          </a:p>
          <a:p>
            <a:pPr marL="111125" indent="-73025">
              <a:lnSpc>
                <a:spcPts val="1400"/>
              </a:lnSpc>
              <a:spcBef>
                <a:spcPts val="60"/>
              </a:spcBef>
              <a:buChar char="•"/>
              <a:tabLst>
                <a:tab pos="111125" algn="l"/>
              </a:tabLst>
            </a:pP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Trotz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niedrigerem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CHADS</a:t>
            </a:r>
            <a:r>
              <a:rPr sz="1100" b="1" baseline="-12345" dirty="0">
                <a:solidFill>
                  <a:srgbClr val="FFFFFF"/>
                </a:solidFill>
                <a:cs typeface="Frutiger LT Std 65 Bold"/>
              </a:rPr>
              <a:t>2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-Score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wurden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im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VKA-Arm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der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ARISTOTLE-Studie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deutlich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höhere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Blutungsraten</a:t>
            </a:r>
            <a:r>
              <a:rPr sz="1100" b="1" spc="-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beobachtet.</a:t>
            </a:r>
            <a:r>
              <a:rPr sz="1100" b="1" spc="-15" baseline="43209" dirty="0">
                <a:solidFill>
                  <a:srgbClr val="FFFFFF"/>
                </a:solidFill>
                <a:cs typeface="Frutiger LT Std 65 Bold"/>
              </a:rPr>
              <a:t>1,4</a:t>
            </a:r>
            <a:endParaRPr sz="1100" baseline="43209" dirty="0">
              <a:cs typeface="Frutiger LT Std 65 Bold"/>
            </a:endParaRPr>
          </a:p>
          <a:p>
            <a:pPr marL="110489" marR="30480" indent="-73025">
              <a:lnSpc>
                <a:spcPts val="1400"/>
              </a:lnSpc>
              <a:spcBef>
                <a:spcPts val="60"/>
              </a:spcBef>
              <a:buChar char="•"/>
              <a:tabLst>
                <a:tab pos="110489" algn="l"/>
              </a:tabLst>
            </a:pPr>
            <a:r>
              <a:rPr sz="1100" b="1" dirty="0">
                <a:solidFill>
                  <a:srgbClr val="FFFFFF"/>
                </a:solidFill>
                <a:cs typeface="Frutiger LT Std 65 Bold"/>
              </a:rPr>
              <a:t>«Es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ist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nicht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bekannt,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ob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der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[...]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Nutzen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von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Apixaban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mit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dem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Molekül,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dem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Zufall,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anderen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Störfaktoren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oder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[...]</a:t>
            </a:r>
            <a:r>
              <a:rPr sz="1100" b="1" spc="-2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mit</a:t>
            </a:r>
            <a:r>
              <a:rPr sz="1100" b="1" spc="-25" dirty="0">
                <a:solidFill>
                  <a:srgbClr val="FFFFFF"/>
                </a:solidFill>
                <a:cs typeface="Frutiger LT Std 65 Bold"/>
              </a:rPr>
              <a:t> </a:t>
            </a:r>
            <a:br>
              <a:rPr lang="de-CH" sz="1100" b="1" spc="-25" dirty="0">
                <a:solidFill>
                  <a:srgbClr val="FFFFFF"/>
                </a:solidFill>
                <a:cs typeface="Frutiger LT Std 65 Bold"/>
              </a:rPr>
            </a:b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einer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höher</a:t>
            </a:r>
            <a:r>
              <a:rPr sz="1100" b="1" spc="-1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als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erwarteten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Blutungsrate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bei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Frutiger LT Std 65 Bold"/>
              </a:rPr>
              <a:t>VKA</a:t>
            </a:r>
            <a:r>
              <a:rPr sz="1100" b="1" spc="-10" dirty="0">
                <a:solidFill>
                  <a:srgbClr val="FFFFFF"/>
                </a:solidFill>
                <a:cs typeface="Frutiger LT Std 65 Bold"/>
              </a:rPr>
              <a:t> [...] zusammenhängt.»</a:t>
            </a:r>
            <a:r>
              <a:rPr sz="1100" b="1" spc="-15" baseline="43209" dirty="0">
                <a:solidFill>
                  <a:srgbClr val="FFFFFF"/>
                </a:solidFill>
                <a:cs typeface="Frutiger LT Std 65 Bold"/>
              </a:rPr>
              <a:t>4</a:t>
            </a:r>
            <a:endParaRPr sz="1100" baseline="43209" dirty="0">
              <a:cs typeface="Frutiger LT Std 65 Bold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C893B67-CEB1-5646-8B4C-F0D9E8E4A92E}"/>
              </a:ext>
            </a:extLst>
          </p:cNvPr>
          <p:cNvSpPr txBox="1"/>
          <p:nvPr/>
        </p:nvSpPr>
        <p:spPr>
          <a:xfrm>
            <a:off x="612001" y="964150"/>
            <a:ext cx="3801334" cy="6220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100" marR="30480">
              <a:lnSpc>
                <a:spcPct val="104200"/>
              </a:lnSpc>
              <a:spcBef>
                <a:spcPts val="60"/>
              </a:spcBef>
            </a:pP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Absolute</a:t>
            </a:r>
            <a:r>
              <a:rPr lang="de-CH" sz="900" b="1" spc="-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Ereignisraten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für</a:t>
            </a:r>
            <a:r>
              <a:rPr lang="de-CH" sz="900" b="1" spc="-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schwere Blutungen </a:t>
            </a:r>
            <a:r>
              <a:rPr lang="de-CH" sz="900" b="1" spc="-2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bei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nvVHF-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Patienten</a:t>
            </a:r>
            <a:r>
              <a:rPr lang="de-CH" sz="900" b="1" spc="2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mit</a:t>
            </a:r>
            <a:r>
              <a:rPr lang="de-CH" sz="900" b="1" spc="3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Niereninsuffizienz</a:t>
            </a:r>
            <a:r>
              <a:rPr lang="de-CH" sz="900" b="1" spc="3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(%</a:t>
            </a:r>
            <a:r>
              <a:rPr lang="de-CH" sz="900" b="1" spc="2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pro</a:t>
            </a:r>
            <a:r>
              <a:rPr lang="de-CH" sz="900" b="1" spc="3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2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Jahr)</a:t>
            </a:r>
            <a:r>
              <a:rPr lang="de-CH" sz="900" b="1" spc="-30" baseline="43209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1-</a:t>
            </a:r>
            <a:r>
              <a:rPr lang="de-CH" sz="900" b="1" spc="-37" baseline="43209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4*</a:t>
            </a:r>
            <a:endParaRPr sz="900" b="1" baseline="43209" dirty="0">
              <a:solidFill>
                <a:schemeClr val="accent1">
                  <a:lumMod val="75000"/>
                </a:schemeClr>
              </a:solidFill>
              <a:cs typeface="Frutiger LT Std 65 Bold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FD2289AA-0302-02E3-209B-9502CDAAB6FE}"/>
              </a:ext>
            </a:extLst>
          </p:cNvPr>
          <p:cNvSpPr txBox="1"/>
          <p:nvPr/>
        </p:nvSpPr>
        <p:spPr>
          <a:xfrm>
            <a:off x="651791" y="3629502"/>
            <a:ext cx="125717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C4D4F"/>
                </a:solidFill>
                <a:cs typeface="Frutiger LT Std 45 Light"/>
              </a:rPr>
              <a:t>Adaptiert</a:t>
            </a:r>
            <a:r>
              <a:rPr sz="700" spc="-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nach</a:t>
            </a:r>
            <a:r>
              <a:rPr sz="700" spc="-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20" dirty="0">
                <a:solidFill>
                  <a:srgbClr val="4C4D4F"/>
                </a:solidFill>
                <a:cs typeface="Frutiger LT Std 45 Light"/>
              </a:rPr>
              <a:t>Turpie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et</a:t>
            </a:r>
            <a:r>
              <a:rPr sz="700" spc="-25" dirty="0">
                <a:solidFill>
                  <a:srgbClr val="4C4D4F"/>
                </a:solidFill>
                <a:cs typeface="Frutiger LT Std 45 Light"/>
              </a:rPr>
              <a:t> al.</a:t>
            </a:r>
            <a:endParaRPr sz="700" dirty="0">
              <a:cs typeface="Frutiger LT Std 45 Light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46276290-84F2-5119-4340-260D0CCCC0A4}"/>
              </a:ext>
            </a:extLst>
          </p:cNvPr>
          <p:cNvSpPr txBox="1"/>
          <p:nvPr/>
        </p:nvSpPr>
        <p:spPr>
          <a:xfrm>
            <a:off x="3072450" y="3629502"/>
            <a:ext cx="13408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C4D4F"/>
                </a:solidFill>
                <a:cs typeface="Frutiger LT Std 45 Light"/>
              </a:rPr>
              <a:t>Kein</a:t>
            </a:r>
            <a:r>
              <a:rPr sz="700" spc="-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Head-to-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Head</a:t>
            </a:r>
            <a:r>
              <a:rPr sz="700" spc="-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Vergleich</a:t>
            </a:r>
            <a:endParaRPr sz="700" dirty="0">
              <a:cs typeface="Frutiger LT Std 45 Light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992C3DF-1842-C52A-C808-ED791197AD13}"/>
              </a:ext>
            </a:extLst>
          </p:cNvPr>
          <p:cNvSpPr txBox="1"/>
          <p:nvPr/>
        </p:nvSpPr>
        <p:spPr>
          <a:xfrm>
            <a:off x="7216153" y="3629502"/>
            <a:ext cx="13408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C4D4F"/>
                </a:solidFill>
                <a:cs typeface="Frutiger LT Std 45 Light"/>
              </a:rPr>
              <a:t>Kein</a:t>
            </a:r>
            <a:r>
              <a:rPr sz="700" spc="-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Head-to-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Head</a:t>
            </a:r>
            <a:r>
              <a:rPr sz="700" spc="-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10" dirty="0">
                <a:solidFill>
                  <a:srgbClr val="4C4D4F"/>
                </a:solidFill>
                <a:cs typeface="Frutiger LT Std 45 Light"/>
              </a:rPr>
              <a:t>Vergleich</a:t>
            </a:r>
            <a:endParaRPr sz="700" dirty="0">
              <a:cs typeface="Frutiger LT Std 45 Light"/>
            </a:endParaRPr>
          </a:p>
        </p:txBody>
      </p: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C16C5837-4432-D9EE-7818-8AB92575F76C}"/>
              </a:ext>
            </a:extLst>
          </p:cNvPr>
          <p:cNvGrpSpPr/>
          <p:nvPr/>
        </p:nvGrpSpPr>
        <p:grpSpPr>
          <a:xfrm>
            <a:off x="664967" y="2811280"/>
            <a:ext cx="3731222" cy="784378"/>
            <a:chOff x="541446" y="2685584"/>
            <a:chExt cx="3056890" cy="642620"/>
          </a:xfrm>
        </p:grpSpPr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87B6C1F0-B0B5-247E-3B21-802F1F614C85}"/>
                </a:ext>
              </a:extLst>
            </p:cNvPr>
            <p:cNvSpPr/>
            <p:nvPr/>
          </p:nvSpPr>
          <p:spPr>
            <a:xfrm>
              <a:off x="543351" y="2687489"/>
              <a:ext cx="3053080" cy="0"/>
            </a:xfrm>
            <a:custGeom>
              <a:avLst/>
              <a:gdLst/>
              <a:ahLst/>
              <a:cxnLst/>
              <a:rect l="l" t="t" r="r" b="b"/>
              <a:pathLst>
                <a:path w="3053079">
                  <a:moveTo>
                    <a:pt x="0" y="0"/>
                  </a:moveTo>
                  <a:lnTo>
                    <a:pt x="305280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ED6F5764-4C06-BCDE-280F-3F55E18899D9}"/>
                </a:ext>
              </a:extLst>
            </p:cNvPr>
            <p:cNvSpPr/>
            <p:nvPr/>
          </p:nvSpPr>
          <p:spPr>
            <a:xfrm>
              <a:off x="1692808" y="2862123"/>
              <a:ext cx="756285" cy="466090"/>
            </a:xfrm>
            <a:custGeom>
              <a:avLst/>
              <a:gdLst/>
              <a:ahLst/>
              <a:cxnLst/>
              <a:rect l="l" t="t" r="r" b="b"/>
              <a:pathLst>
                <a:path w="756285" h="466089">
                  <a:moveTo>
                    <a:pt x="756005" y="0"/>
                  </a:moveTo>
                  <a:lnTo>
                    <a:pt x="0" y="0"/>
                  </a:lnTo>
                  <a:lnTo>
                    <a:pt x="0" y="465658"/>
                  </a:lnTo>
                  <a:lnTo>
                    <a:pt x="756005" y="465658"/>
                  </a:lnTo>
                  <a:lnTo>
                    <a:pt x="756005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9">
            <a:extLst>
              <a:ext uri="{FF2B5EF4-FFF2-40B4-BE49-F238E27FC236}">
                <a16:creationId xmlns:a16="http://schemas.microsoft.com/office/drawing/2014/main" id="{0C09DB7C-F6F4-F8A8-003A-3D70DEA933EC}"/>
              </a:ext>
            </a:extLst>
          </p:cNvPr>
          <p:cNvSpPr txBox="1"/>
          <p:nvPr/>
        </p:nvSpPr>
        <p:spPr>
          <a:xfrm>
            <a:off x="819633" y="1965526"/>
            <a:ext cx="461946" cy="588277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0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3.2</a:t>
            </a:r>
            <a:endParaRPr sz="800" dirty="0">
              <a:cs typeface="Frutiger LT Std 65 Bold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71411CBB-63E5-34E3-C3D1-34EDA819F5E3}"/>
              </a:ext>
            </a:extLst>
          </p:cNvPr>
          <p:cNvSpPr txBox="1"/>
          <p:nvPr/>
        </p:nvSpPr>
        <p:spPr>
          <a:xfrm>
            <a:off x="819633" y="3155114"/>
            <a:ext cx="923117" cy="435837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3619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2.6</a:t>
            </a:r>
            <a:endParaRPr sz="800" dirty="0">
              <a:cs typeface="Frutiger LT Std 65 Bold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4AA588AB-0DA7-7EE7-95D9-FA97628B07DA}"/>
              </a:ext>
            </a:extLst>
          </p:cNvPr>
          <p:cNvSpPr txBox="1"/>
          <p:nvPr/>
        </p:nvSpPr>
        <p:spPr>
          <a:xfrm>
            <a:off x="1281021" y="1378808"/>
            <a:ext cx="461946" cy="117499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6.4</a:t>
            </a:r>
            <a:endParaRPr sz="800" dirty="0">
              <a:cs typeface="Frutiger LT Std 65 Bold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B447E346-62B6-9154-F64C-AFD18C3604C6}"/>
              </a:ext>
            </a:extLst>
          </p:cNvPr>
          <p:cNvSpPr txBox="1"/>
          <p:nvPr/>
        </p:nvSpPr>
        <p:spPr>
          <a:xfrm>
            <a:off x="2070313" y="1827020"/>
            <a:ext cx="461946" cy="722081"/>
          </a:xfrm>
          <a:prstGeom prst="rect">
            <a:avLst/>
          </a:prstGeom>
          <a:solidFill>
            <a:srgbClr val="C7C8CA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4.0</a:t>
            </a:r>
            <a:endParaRPr sz="800" dirty="0">
              <a:cs typeface="Frutiger LT Std 65 Bold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8C0FDA60-9CC3-092F-3F92-9FEAC3A00213}"/>
              </a:ext>
            </a:extLst>
          </p:cNvPr>
          <p:cNvSpPr txBox="1"/>
          <p:nvPr/>
        </p:nvSpPr>
        <p:spPr>
          <a:xfrm>
            <a:off x="2070313" y="3055605"/>
            <a:ext cx="92311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3.1</a:t>
            </a:r>
            <a:endParaRPr sz="800" dirty="0">
              <a:cs typeface="Frutiger LT Std 65 Bol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99E8C62-3220-E450-9AA9-AADB49E22424}"/>
              </a:ext>
            </a:extLst>
          </p:cNvPr>
          <p:cNvSpPr txBox="1"/>
          <p:nvPr/>
        </p:nvSpPr>
        <p:spPr>
          <a:xfrm>
            <a:off x="3307956" y="1727173"/>
            <a:ext cx="461946" cy="823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6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4.5</a:t>
            </a:r>
            <a:endParaRPr sz="800" dirty="0">
              <a:cs typeface="Frutiger LT Std 65 Bold"/>
            </a:endParaRPr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7A0444CE-A24D-EE71-E423-408F2ADAD342}"/>
              </a:ext>
            </a:extLst>
          </p:cNvPr>
          <p:cNvSpPr txBox="1"/>
          <p:nvPr/>
        </p:nvSpPr>
        <p:spPr>
          <a:xfrm>
            <a:off x="3307956" y="2916762"/>
            <a:ext cx="923117" cy="67418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19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3.7</a:t>
            </a:r>
            <a:endParaRPr sz="800" dirty="0">
              <a:cs typeface="Frutiger LT Std 65 Bold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F50146E6-D928-3A34-31BA-74C3F9DA3BB9}"/>
              </a:ext>
            </a:extLst>
          </p:cNvPr>
          <p:cNvSpPr txBox="1"/>
          <p:nvPr/>
        </p:nvSpPr>
        <p:spPr>
          <a:xfrm>
            <a:off x="2531701" y="1589722"/>
            <a:ext cx="461946" cy="961237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5.3</a:t>
            </a:r>
            <a:endParaRPr sz="800" dirty="0">
              <a:cs typeface="Frutiger LT Std 65 Bold"/>
            </a:endParaRPr>
          </a:p>
        </p:txBody>
      </p:sp>
      <p:sp>
        <p:nvSpPr>
          <p:cNvPr id="21" name="object 27">
            <a:extLst>
              <a:ext uri="{FF2B5EF4-FFF2-40B4-BE49-F238E27FC236}">
                <a16:creationId xmlns:a16="http://schemas.microsoft.com/office/drawing/2014/main" id="{988BD549-6195-9A8A-0E4B-D0CE2543B6A1}"/>
              </a:ext>
            </a:extLst>
          </p:cNvPr>
          <p:cNvSpPr txBox="1"/>
          <p:nvPr/>
        </p:nvSpPr>
        <p:spPr>
          <a:xfrm>
            <a:off x="3769329" y="1690497"/>
            <a:ext cx="461946" cy="860462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434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4.7</a:t>
            </a:r>
            <a:endParaRPr sz="800" dirty="0">
              <a:cs typeface="Frutiger LT Std 65 Bold"/>
            </a:endParaRPr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84780FB2-8EFC-174B-0DC0-99D823A1D730}"/>
              </a:ext>
            </a:extLst>
          </p:cNvPr>
          <p:cNvSpPr txBox="1"/>
          <p:nvPr/>
        </p:nvSpPr>
        <p:spPr>
          <a:xfrm>
            <a:off x="3379159" y="2582870"/>
            <a:ext cx="7805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ROCKET</a:t>
            </a:r>
            <a:r>
              <a:rPr sz="800" spc="-20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3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077452E7-980E-B683-A9E1-D1687D719FB4}"/>
              </a:ext>
            </a:extLst>
          </p:cNvPr>
          <p:cNvSpPr txBox="1"/>
          <p:nvPr/>
        </p:nvSpPr>
        <p:spPr>
          <a:xfrm>
            <a:off x="2136693" y="2582982"/>
            <a:ext cx="807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55 Roman"/>
              </a:rPr>
              <a:t>ENGAGE</a:t>
            </a:r>
            <a:r>
              <a:rPr sz="800" spc="-45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2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DCA87A8A-A871-E0F4-0A2E-F548CD5A7440}"/>
              </a:ext>
            </a:extLst>
          </p:cNvPr>
          <p:cNvSpPr txBox="1"/>
          <p:nvPr/>
        </p:nvSpPr>
        <p:spPr>
          <a:xfrm>
            <a:off x="906406" y="2582982"/>
            <a:ext cx="7495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ARISTOTLE</a:t>
            </a:r>
            <a:r>
              <a:rPr sz="675" spc="-15" baseline="43209" dirty="0">
                <a:solidFill>
                  <a:srgbClr val="4C4D4F"/>
                </a:solidFill>
                <a:cs typeface="Frutiger LT Std 55 Roman"/>
              </a:rPr>
              <a:t>1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25" name="object 31">
            <a:extLst>
              <a:ext uri="{FF2B5EF4-FFF2-40B4-BE49-F238E27FC236}">
                <a16:creationId xmlns:a16="http://schemas.microsoft.com/office/drawing/2014/main" id="{CEC8A560-5EF0-0770-3663-0CD61751404F}"/>
              </a:ext>
            </a:extLst>
          </p:cNvPr>
          <p:cNvSpPr txBox="1"/>
          <p:nvPr/>
        </p:nvSpPr>
        <p:spPr>
          <a:xfrm>
            <a:off x="612001" y="2838720"/>
            <a:ext cx="158348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baseline="6944" dirty="0">
                <a:solidFill>
                  <a:srgbClr val="4C4D4F"/>
                </a:solidFill>
                <a:cs typeface="Frutiger LT Std 65 Bold"/>
              </a:rPr>
              <a:t>Mittlerer</a:t>
            </a:r>
            <a:r>
              <a:rPr sz="1200" b="1" spc="209" baseline="6944" dirty="0">
                <a:solidFill>
                  <a:srgbClr val="4C4D4F"/>
                </a:solidFill>
                <a:cs typeface="Frutiger LT Std 65 Bold"/>
              </a:rPr>
              <a:t> </a:t>
            </a:r>
            <a:r>
              <a:rPr sz="1200" b="1" baseline="6944" dirty="0">
                <a:solidFill>
                  <a:srgbClr val="4C4D4F"/>
                </a:solidFill>
                <a:cs typeface="Frutiger LT Std 65 Bold"/>
              </a:rPr>
              <a:t>CHADS</a:t>
            </a:r>
            <a:r>
              <a:rPr sz="350" b="1" dirty="0">
                <a:solidFill>
                  <a:srgbClr val="4C4D4F"/>
                </a:solidFill>
                <a:cs typeface="Frutiger LT Std 65 Bold"/>
              </a:rPr>
              <a:t>2</a:t>
            </a:r>
            <a:r>
              <a:rPr sz="1200" b="1" baseline="6944" dirty="0">
                <a:solidFill>
                  <a:srgbClr val="4C4D4F"/>
                </a:solidFill>
                <a:cs typeface="Frutiger LT Std 65 Bold"/>
              </a:rPr>
              <a:t>-Score</a:t>
            </a:r>
            <a:r>
              <a:rPr sz="675" b="1" baseline="55555" dirty="0">
                <a:solidFill>
                  <a:srgbClr val="4C4D4F"/>
                </a:solidFill>
                <a:cs typeface="Frutiger LT Std 65 Bold"/>
              </a:rPr>
              <a:t>1-</a:t>
            </a:r>
            <a:r>
              <a:rPr sz="675" b="1" spc="-75" baseline="55555" dirty="0">
                <a:solidFill>
                  <a:srgbClr val="4C4D4F"/>
                </a:solidFill>
                <a:cs typeface="Frutiger LT Std 65 Bold"/>
              </a:rPr>
              <a:t>3</a:t>
            </a:r>
            <a:endParaRPr sz="675" baseline="55555" dirty="0">
              <a:cs typeface="Frutiger LT Std 65 Bold"/>
            </a:endParaRPr>
          </a:p>
        </p:txBody>
      </p:sp>
      <p:grpSp>
        <p:nvGrpSpPr>
          <p:cNvPr id="26" name="object 32">
            <a:extLst>
              <a:ext uri="{FF2B5EF4-FFF2-40B4-BE49-F238E27FC236}">
                <a16:creationId xmlns:a16="http://schemas.microsoft.com/office/drawing/2014/main" id="{A4AE9D03-71E5-2E28-94D7-C1A600A0DD3D}"/>
              </a:ext>
            </a:extLst>
          </p:cNvPr>
          <p:cNvGrpSpPr/>
          <p:nvPr/>
        </p:nvGrpSpPr>
        <p:grpSpPr>
          <a:xfrm>
            <a:off x="664967" y="1432165"/>
            <a:ext cx="7850757" cy="2163240"/>
            <a:chOff x="541446" y="1555712"/>
            <a:chExt cx="6431915" cy="1772285"/>
          </a:xfrm>
        </p:grpSpPr>
        <p:sp>
          <p:nvSpPr>
            <p:cNvPr id="27" name="object 33">
              <a:extLst>
                <a:ext uri="{FF2B5EF4-FFF2-40B4-BE49-F238E27FC236}">
                  <a16:creationId xmlns:a16="http://schemas.microsoft.com/office/drawing/2014/main" id="{8CAD95C6-2105-2114-CC11-81D232992764}"/>
                </a:ext>
              </a:extLst>
            </p:cNvPr>
            <p:cNvSpPr/>
            <p:nvPr/>
          </p:nvSpPr>
          <p:spPr>
            <a:xfrm>
              <a:off x="543351" y="2474642"/>
              <a:ext cx="972819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223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946B69B2-D4F3-589A-996C-321209CDCDA6}"/>
                </a:ext>
              </a:extLst>
            </p:cNvPr>
            <p:cNvSpPr/>
            <p:nvPr/>
          </p:nvSpPr>
          <p:spPr>
            <a:xfrm>
              <a:off x="543351" y="3325881"/>
              <a:ext cx="972819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223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35">
              <a:extLst>
                <a:ext uri="{FF2B5EF4-FFF2-40B4-BE49-F238E27FC236}">
                  <a16:creationId xmlns:a16="http://schemas.microsoft.com/office/drawing/2014/main" id="{0200D0BC-C1AC-51FE-AA1F-8E985387C006}"/>
                </a:ext>
              </a:extLst>
            </p:cNvPr>
            <p:cNvSpPr/>
            <p:nvPr/>
          </p:nvSpPr>
          <p:spPr>
            <a:xfrm>
              <a:off x="1598043" y="2474642"/>
              <a:ext cx="942340" cy="0"/>
            </a:xfrm>
            <a:custGeom>
              <a:avLst/>
              <a:gdLst/>
              <a:ahLst/>
              <a:cxnLst/>
              <a:rect l="l" t="t" r="r" b="b"/>
              <a:pathLst>
                <a:path w="942339">
                  <a:moveTo>
                    <a:pt x="0" y="0"/>
                  </a:moveTo>
                  <a:lnTo>
                    <a:pt x="94217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7F74C8DC-D003-5934-95F2-05230D007B9D}"/>
                </a:ext>
              </a:extLst>
            </p:cNvPr>
            <p:cNvSpPr/>
            <p:nvPr/>
          </p:nvSpPr>
          <p:spPr>
            <a:xfrm>
              <a:off x="1598043" y="3325881"/>
              <a:ext cx="942340" cy="0"/>
            </a:xfrm>
            <a:custGeom>
              <a:avLst/>
              <a:gdLst/>
              <a:ahLst/>
              <a:cxnLst/>
              <a:rect l="l" t="t" r="r" b="b"/>
              <a:pathLst>
                <a:path w="942339">
                  <a:moveTo>
                    <a:pt x="0" y="0"/>
                  </a:moveTo>
                  <a:lnTo>
                    <a:pt x="94217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8">
              <a:extLst>
                <a:ext uri="{FF2B5EF4-FFF2-40B4-BE49-F238E27FC236}">
                  <a16:creationId xmlns:a16="http://schemas.microsoft.com/office/drawing/2014/main" id="{61F02A35-BDC4-3131-3A1C-897D9B35F5E1}"/>
                </a:ext>
              </a:extLst>
            </p:cNvPr>
            <p:cNvSpPr/>
            <p:nvPr/>
          </p:nvSpPr>
          <p:spPr>
            <a:xfrm>
              <a:off x="2615359" y="3325881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0" y="0"/>
                  </a:moveTo>
                  <a:lnTo>
                    <a:pt x="980795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9">
              <a:extLst>
                <a:ext uri="{FF2B5EF4-FFF2-40B4-BE49-F238E27FC236}">
                  <a16:creationId xmlns:a16="http://schemas.microsoft.com/office/drawing/2014/main" id="{9789ACF3-DD73-2E9D-6E90-802B96E0B7DB}"/>
                </a:ext>
              </a:extLst>
            </p:cNvPr>
            <p:cNvSpPr/>
            <p:nvPr/>
          </p:nvSpPr>
          <p:spPr>
            <a:xfrm>
              <a:off x="3909214" y="2691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40">
              <a:extLst>
                <a:ext uri="{FF2B5EF4-FFF2-40B4-BE49-F238E27FC236}">
                  <a16:creationId xmlns:a16="http://schemas.microsoft.com/office/drawing/2014/main" id="{E931AB96-66A7-1A87-54A2-885C33C4461B}"/>
                </a:ext>
              </a:extLst>
            </p:cNvPr>
            <p:cNvSpPr/>
            <p:nvPr/>
          </p:nvSpPr>
          <p:spPr>
            <a:xfrm>
              <a:off x="4593215" y="2691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41">
              <a:extLst>
                <a:ext uri="{FF2B5EF4-FFF2-40B4-BE49-F238E27FC236}">
                  <a16:creationId xmlns:a16="http://schemas.microsoft.com/office/drawing/2014/main" id="{5E07C81B-CA86-1E3D-3859-992FA034EEA5}"/>
                </a:ext>
              </a:extLst>
            </p:cNvPr>
            <p:cNvSpPr/>
            <p:nvPr/>
          </p:nvSpPr>
          <p:spPr>
            <a:xfrm>
              <a:off x="5781215" y="2691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42">
              <a:extLst>
                <a:ext uri="{FF2B5EF4-FFF2-40B4-BE49-F238E27FC236}">
                  <a16:creationId xmlns:a16="http://schemas.microsoft.com/office/drawing/2014/main" id="{C5DF5402-52FB-880E-6667-E229DBAE79B2}"/>
                </a:ext>
              </a:extLst>
            </p:cNvPr>
            <p:cNvSpPr/>
            <p:nvPr/>
          </p:nvSpPr>
          <p:spPr>
            <a:xfrm>
              <a:off x="3909214" y="1557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43">
              <a:extLst>
                <a:ext uri="{FF2B5EF4-FFF2-40B4-BE49-F238E27FC236}">
                  <a16:creationId xmlns:a16="http://schemas.microsoft.com/office/drawing/2014/main" id="{20370A18-CD41-0D95-4C9A-900573F86627}"/>
                </a:ext>
              </a:extLst>
            </p:cNvPr>
            <p:cNvSpPr/>
            <p:nvPr/>
          </p:nvSpPr>
          <p:spPr>
            <a:xfrm>
              <a:off x="4593215" y="1557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44">
              <a:extLst>
                <a:ext uri="{FF2B5EF4-FFF2-40B4-BE49-F238E27FC236}">
                  <a16:creationId xmlns:a16="http://schemas.microsoft.com/office/drawing/2014/main" id="{F6621A2B-70D6-5E30-BDA5-AB0C9853BC30}"/>
                </a:ext>
              </a:extLst>
            </p:cNvPr>
            <p:cNvSpPr/>
            <p:nvPr/>
          </p:nvSpPr>
          <p:spPr>
            <a:xfrm>
              <a:off x="4593215" y="1559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45">
              <a:extLst>
                <a:ext uri="{FF2B5EF4-FFF2-40B4-BE49-F238E27FC236}">
                  <a16:creationId xmlns:a16="http://schemas.microsoft.com/office/drawing/2014/main" id="{FBFA2A59-870D-A283-242D-81352F92269B}"/>
                </a:ext>
              </a:extLst>
            </p:cNvPr>
            <p:cNvSpPr/>
            <p:nvPr/>
          </p:nvSpPr>
          <p:spPr>
            <a:xfrm>
              <a:off x="5781215" y="1557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6">
              <a:extLst>
                <a:ext uri="{FF2B5EF4-FFF2-40B4-BE49-F238E27FC236}">
                  <a16:creationId xmlns:a16="http://schemas.microsoft.com/office/drawing/2014/main" id="{9D765169-6F08-7F37-47ED-8ED56F6295A7}"/>
                </a:ext>
              </a:extLst>
            </p:cNvPr>
            <p:cNvSpPr/>
            <p:nvPr/>
          </p:nvSpPr>
          <p:spPr>
            <a:xfrm>
              <a:off x="5781215" y="1559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7">
              <a:extLst>
                <a:ext uri="{FF2B5EF4-FFF2-40B4-BE49-F238E27FC236}">
                  <a16:creationId xmlns:a16="http://schemas.microsoft.com/office/drawing/2014/main" id="{31B56F02-22C3-081B-5FAC-6C7034D3516E}"/>
                </a:ext>
              </a:extLst>
            </p:cNvPr>
            <p:cNvSpPr/>
            <p:nvPr/>
          </p:nvSpPr>
          <p:spPr>
            <a:xfrm>
              <a:off x="6969215" y="1559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8">
              <a:extLst>
                <a:ext uri="{FF2B5EF4-FFF2-40B4-BE49-F238E27FC236}">
                  <a16:creationId xmlns:a16="http://schemas.microsoft.com/office/drawing/2014/main" id="{15F40DF1-52F5-7B1B-BEDF-8ED59A19ACF2}"/>
                </a:ext>
              </a:extLst>
            </p:cNvPr>
            <p:cNvSpPr/>
            <p:nvPr/>
          </p:nvSpPr>
          <p:spPr>
            <a:xfrm>
              <a:off x="3909214" y="1935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9">
              <a:extLst>
                <a:ext uri="{FF2B5EF4-FFF2-40B4-BE49-F238E27FC236}">
                  <a16:creationId xmlns:a16="http://schemas.microsoft.com/office/drawing/2014/main" id="{C6E91C48-9412-C951-A03C-3C3B6325EE7E}"/>
                </a:ext>
              </a:extLst>
            </p:cNvPr>
            <p:cNvSpPr/>
            <p:nvPr/>
          </p:nvSpPr>
          <p:spPr>
            <a:xfrm>
              <a:off x="4593215" y="1935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50">
              <a:extLst>
                <a:ext uri="{FF2B5EF4-FFF2-40B4-BE49-F238E27FC236}">
                  <a16:creationId xmlns:a16="http://schemas.microsoft.com/office/drawing/2014/main" id="{645D25C4-724C-DAF9-9EE0-67135E93D3B6}"/>
                </a:ext>
              </a:extLst>
            </p:cNvPr>
            <p:cNvSpPr/>
            <p:nvPr/>
          </p:nvSpPr>
          <p:spPr>
            <a:xfrm>
              <a:off x="4593215" y="1937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51">
              <a:extLst>
                <a:ext uri="{FF2B5EF4-FFF2-40B4-BE49-F238E27FC236}">
                  <a16:creationId xmlns:a16="http://schemas.microsoft.com/office/drawing/2014/main" id="{A4944B27-5CD5-1863-AA32-C51D3C7A641E}"/>
                </a:ext>
              </a:extLst>
            </p:cNvPr>
            <p:cNvSpPr/>
            <p:nvPr/>
          </p:nvSpPr>
          <p:spPr>
            <a:xfrm>
              <a:off x="5781215" y="1935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52">
              <a:extLst>
                <a:ext uri="{FF2B5EF4-FFF2-40B4-BE49-F238E27FC236}">
                  <a16:creationId xmlns:a16="http://schemas.microsoft.com/office/drawing/2014/main" id="{B0351157-AAA2-2547-44AA-8FDE235E6364}"/>
                </a:ext>
              </a:extLst>
            </p:cNvPr>
            <p:cNvSpPr/>
            <p:nvPr/>
          </p:nvSpPr>
          <p:spPr>
            <a:xfrm>
              <a:off x="5781215" y="1937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F3F16AEC-C594-39EA-17B6-EED03EDF323B}"/>
                </a:ext>
              </a:extLst>
            </p:cNvPr>
            <p:cNvSpPr/>
            <p:nvPr/>
          </p:nvSpPr>
          <p:spPr>
            <a:xfrm>
              <a:off x="6969215" y="1937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54">
              <a:extLst>
                <a:ext uri="{FF2B5EF4-FFF2-40B4-BE49-F238E27FC236}">
                  <a16:creationId xmlns:a16="http://schemas.microsoft.com/office/drawing/2014/main" id="{4EACD663-264B-0539-7837-0F5C4D2792A0}"/>
                </a:ext>
              </a:extLst>
            </p:cNvPr>
            <p:cNvSpPr/>
            <p:nvPr/>
          </p:nvSpPr>
          <p:spPr>
            <a:xfrm>
              <a:off x="3909214" y="2313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55">
              <a:extLst>
                <a:ext uri="{FF2B5EF4-FFF2-40B4-BE49-F238E27FC236}">
                  <a16:creationId xmlns:a16="http://schemas.microsoft.com/office/drawing/2014/main" id="{359E31D6-FB7B-D058-A859-66D8337A214A}"/>
                </a:ext>
              </a:extLst>
            </p:cNvPr>
            <p:cNvSpPr/>
            <p:nvPr/>
          </p:nvSpPr>
          <p:spPr>
            <a:xfrm>
              <a:off x="4593215" y="2313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6">
              <a:extLst>
                <a:ext uri="{FF2B5EF4-FFF2-40B4-BE49-F238E27FC236}">
                  <a16:creationId xmlns:a16="http://schemas.microsoft.com/office/drawing/2014/main" id="{6224BA2F-2E35-0391-3E00-4750BD213CD4}"/>
                </a:ext>
              </a:extLst>
            </p:cNvPr>
            <p:cNvSpPr/>
            <p:nvPr/>
          </p:nvSpPr>
          <p:spPr>
            <a:xfrm>
              <a:off x="4593215" y="2315520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7">
              <a:extLst>
                <a:ext uri="{FF2B5EF4-FFF2-40B4-BE49-F238E27FC236}">
                  <a16:creationId xmlns:a16="http://schemas.microsoft.com/office/drawing/2014/main" id="{6A1F1B98-1DA4-9D3D-900E-908BBD513922}"/>
                </a:ext>
              </a:extLst>
            </p:cNvPr>
            <p:cNvSpPr/>
            <p:nvPr/>
          </p:nvSpPr>
          <p:spPr>
            <a:xfrm>
              <a:off x="5781215" y="2313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8">
              <a:extLst>
                <a:ext uri="{FF2B5EF4-FFF2-40B4-BE49-F238E27FC236}">
                  <a16:creationId xmlns:a16="http://schemas.microsoft.com/office/drawing/2014/main" id="{437B4232-FC8D-36D7-964A-C815549C8443}"/>
                </a:ext>
              </a:extLst>
            </p:cNvPr>
            <p:cNvSpPr/>
            <p:nvPr/>
          </p:nvSpPr>
          <p:spPr>
            <a:xfrm>
              <a:off x="5781215" y="2315520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9">
              <a:extLst>
                <a:ext uri="{FF2B5EF4-FFF2-40B4-BE49-F238E27FC236}">
                  <a16:creationId xmlns:a16="http://schemas.microsoft.com/office/drawing/2014/main" id="{FDCA35C6-56EE-7B0A-6E36-A584851CAA6C}"/>
                </a:ext>
              </a:extLst>
            </p:cNvPr>
            <p:cNvSpPr/>
            <p:nvPr/>
          </p:nvSpPr>
          <p:spPr>
            <a:xfrm>
              <a:off x="6969215" y="2315520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60">
              <a:extLst>
                <a:ext uri="{FF2B5EF4-FFF2-40B4-BE49-F238E27FC236}">
                  <a16:creationId xmlns:a16="http://schemas.microsoft.com/office/drawing/2014/main" id="{1F2D9BC3-FDBB-D170-60EF-FFBCACAB6BFD}"/>
                </a:ext>
              </a:extLst>
            </p:cNvPr>
            <p:cNvSpPr/>
            <p:nvPr/>
          </p:nvSpPr>
          <p:spPr>
            <a:xfrm>
              <a:off x="4593215" y="26935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19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61">
              <a:extLst>
                <a:ext uri="{FF2B5EF4-FFF2-40B4-BE49-F238E27FC236}">
                  <a16:creationId xmlns:a16="http://schemas.microsoft.com/office/drawing/2014/main" id="{ED9353D9-C4F2-308F-6595-48D4C4D40EB8}"/>
                </a:ext>
              </a:extLst>
            </p:cNvPr>
            <p:cNvSpPr/>
            <p:nvPr/>
          </p:nvSpPr>
          <p:spPr>
            <a:xfrm>
              <a:off x="5781215" y="26935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19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62">
              <a:extLst>
                <a:ext uri="{FF2B5EF4-FFF2-40B4-BE49-F238E27FC236}">
                  <a16:creationId xmlns:a16="http://schemas.microsoft.com/office/drawing/2014/main" id="{25D44AFD-9EB6-5F2A-AA76-D21A14D5A365}"/>
                </a:ext>
              </a:extLst>
            </p:cNvPr>
            <p:cNvSpPr/>
            <p:nvPr/>
          </p:nvSpPr>
          <p:spPr>
            <a:xfrm>
              <a:off x="6969215" y="26935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19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7">
              <a:extLst>
                <a:ext uri="{FF2B5EF4-FFF2-40B4-BE49-F238E27FC236}">
                  <a16:creationId xmlns:a16="http://schemas.microsoft.com/office/drawing/2014/main" id="{E86DC115-76AE-CB1D-0A62-4BC75B5A5CC6}"/>
                </a:ext>
              </a:extLst>
            </p:cNvPr>
            <p:cNvSpPr/>
            <p:nvPr/>
          </p:nvSpPr>
          <p:spPr>
            <a:xfrm>
              <a:off x="2615359" y="2474642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0" y="0"/>
                  </a:moveTo>
                  <a:lnTo>
                    <a:pt x="980795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63">
            <a:extLst>
              <a:ext uri="{FF2B5EF4-FFF2-40B4-BE49-F238E27FC236}">
                <a16:creationId xmlns:a16="http://schemas.microsoft.com/office/drawing/2014/main" id="{65FD5106-F841-6716-BF79-7E8164D64C8C}"/>
              </a:ext>
            </a:extLst>
          </p:cNvPr>
          <p:cNvSpPr txBox="1"/>
          <p:nvPr/>
        </p:nvSpPr>
        <p:spPr>
          <a:xfrm>
            <a:off x="4760083" y="974243"/>
            <a:ext cx="4164032" cy="28597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30480">
              <a:lnSpc>
                <a:spcPct val="104200"/>
              </a:lnSpc>
              <a:spcBef>
                <a:spcPts val="60"/>
              </a:spcBef>
            </a:pP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Forest-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Plot</a:t>
            </a:r>
            <a:r>
              <a:rPr sz="900" b="1" spc="-1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für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schwere</a:t>
            </a:r>
            <a:r>
              <a:rPr sz="900" b="1" spc="-1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Blutungen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sz="900" b="1" spc="-2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bei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nvVHF-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Patienten</a:t>
            </a:r>
            <a:r>
              <a:rPr sz="900" b="1" spc="6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br>
              <a:rPr lang="de-CH" sz="900" b="1" spc="6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</a:br>
            <a:r>
              <a:rPr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mit</a:t>
            </a:r>
            <a:r>
              <a:rPr sz="900" b="1" spc="65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Niereninsuffizienz</a:t>
            </a:r>
            <a:r>
              <a:rPr sz="900" b="1" spc="-15" baseline="43209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1-</a:t>
            </a:r>
            <a:r>
              <a:rPr sz="900" b="1" spc="-75" baseline="43209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4</a:t>
            </a:r>
            <a:endParaRPr sz="900" b="1" baseline="43209" dirty="0">
              <a:solidFill>
                <a:schemeClr val="accent1">
                  <a:lumMod val="75000"/>
                </a:schemeClr>
              </a:solidFill>
              <a:cs typeface="Frutiger LT Std 65 Bold"/>
            </a:endParaRPr>
          </a:p>
        </p:txBody>
      </p:sp>
      <p:sp>
        <p:nvSpPr>
          <p:cNvPr id="58" name="object 64">
            <a:extLst>
              <a:ext uri="{FF2B5EF4-FFF2-40B4-BE49-F238E27FC236}">
                <a16:creationId xmlns:a16="http://schemas.microsoft.com/office/drawing/2014/main" id="{E5D1D4A5-AA19-0FCC-E604-626DDB5F48D4}"/>
              </a:ext>
            </a:extLst>
          </p:cNvPr>
          <p:cNvSpPr txBox="1"/>
          <p:nvPr/>
        </p:nvSpPr>
        <p:spPr>
          <a:xfrm>
            <a:off x="4778191" y="3629502"/>
            <a:ext cx="125717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C4D4F"/>
                </a:solidFill>
                <a:cs typeface="Frutiger LT Std 45 Light"/>
              </a:rPr>
              <a:t>Adaptiert</a:t>
            </a:r>
            <a:r>
              <a:rPr sz="700" spc="-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nach</a:t>
            </a:r>
            <a:r>
              <a:rPr sz="700" spc="-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700" spc="-20" dirty="0">
                <a:solidFill>
                  <a:srgbClr val="4C4D4F"/>
                </a:solidFill>
                <a:cs typeface="Frutiger LT Std 45 Light"/>
              </a:rPr>
              <a:t>Turpie </a:t>
            </a:r>
            <a:r>
              <a:rPr sz="700" dirty="0">
                <a:solidFill>
                  <a:srgbClr val="4C4D4F"/>
                </a:solidFill>
                <a:cs typeface="Frutiger LT Std 45 Light"/>
              </a:rPr>
              <a:t>et</a:t>
            </a:r>
            <a:r>
              <a:rPr sz="700" spc="-25" dirty="0">
                <a:solidFill>
                  <a:srgbClr val="4C4D4F"/>
                </a:solidFill>
                <a:cs typeface="Frutiger LT Std 45 Light"/>
              </a:rPr>
              <a:t> al.</a:t>
            </a:r>
            <a:endParaRPr sz="700" dirty="0">
              <a:cs typeface="Frutiger LT Std 45 Light"/>
            </a:endParaRPr>
          </a:p>
        </p:txBody>
      </p:sp>
      <p:sp>
        <p:nvSpPr>
          <p:cNvPr id="59" name="object 65">
            <a:extLst>
              <a:ext uri="{FF2B5EF4-FFF2-40B4-BE49-F238E27FC236}">
                <a16:creationId xmlns:a16="http://schemas.microsoft.com/office/drawing/2014/main" id="{6A107EEA-FD7A-2F67-0385-63572EB6B51A}"/>
              </a:ext>
            </a:extLst>
          </p:cNvPr>
          <p:cNvSpPr/>
          <p:nvPr/>
        </p:nvSpPr>
        <p:spPr>
          <a:xfrm>
            <a:off x="4806398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6">
            <a:extLst>
              <a:ext uri="{FF2B5EF4-FFF2-40B4-BE49-F238E27FC236}">
                <a16:creationId xmlns:a16="http://schemas.microsoft.com/office/drawing/2014/main" id="{C4D26F42-7168-77E5-481A-9620BBB98C0B}"/>
              </a:ext>
            </a:extLst>
          </p:cNvPr>
          <p:cNvSpPr/>
          <p:nvPr/>
        </p:nvSpPr>
        <p:spPr>
          <a:xfrm>
            <a:off x="5674524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C4C3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7">
            <a:extLst>
              <a:ext uri="{FF2B5EF4-FFF2-40B4-BE49-F238E27FC236}">
                <a16:creationId xmlns:a16="http://schemas.microsoft.com/office/drawing/2014/main" id="{8C58C412-82F1-7E5C-5EAB-52B0421826AA}"/>
              </a:ext>
            </a:extLst>
          </p:cNvPr>
          <p:cNvSpPr/>
          <p:nvPr/>
        </p:nvSpPr>
        <p:spPr>
          <a:xfrm>
            <a:off x="6452980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8">
            <a:extLst>
              <a:ext uri="{FF2B5EF4-FFF2-40B4-BE49-F238E27FC236}">
                <a16:creationId xmlns:a16="http://schemas.microsoft.com/office/drawing/2014/main" id="{5A20E4F7-7B36-4594-3513-ACC5AA76D22C}"/>
              </a:ext>
            </a:extLst>
          </p:cNvPr>
          <p:cNvSpPr txBox="1"/>
          <p:nvPr/>
        </p:nvSpPr>
        <p:spPr>
          <a:xfrm>
            <a:off x="4957204" y="3399129"/>
            <a:ext cx="254013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655" algn="l"/>
                <a:tab pos="1214755" algn="l"/>
              </a:tabLst>
            </a:pPr>
            <a:r>
              <a:rPr lang="de-CH" sz="800" spc="-10" dirty="0">
                <a:solidFill>
                  <a:srgbClr val="231F20"/>
                </a:solidFill>
                <a:cs typeface="Frutiger LT Std 45 Light"/>
              </a:rPr>
              <a:t>Rivaroxaban           </a:t>
            </a:r>
            <a:r>
              <a:rPr sz="800" spc="-10" dirty="0">
                <a:solidFill>
                  <a:srgbClr val="231F20"/>
                </a:solidFill>
                <a:cs typeface="Frutiger LT Std 45 Light"/>
              </a:rPr>
              <a:t>Edoxaban</a:t>
            </a:r>
            <a:r>
              <a:rPr sz="800" dirty="0">
                <a:solidFill>
                  <a:srgbClr val="231F20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231F20"/>
                </a:solidFill>
                <a:cs typeface="Frutiger LT Std 45 Light"/>
              </a:rPr>
              <a:t>          </a:t>
            </a:r>
            <a:r>
              <a:rPr sz="800" spc="-10" dirty="0">
                <a:solidFill>
                  <a:srgbClr val="231F20"/>
                </a:solidFill>
                <a:cs typeface="Frutiger LT Std 45 Light"/>
              </a:rPr>
              <a:t>Apixaban</a:t>
            </a:r>
            <a:endParaRPr sz="800" dirty="0">
              <a:cs typeface="Frutiger LT Std 45 Light"/>
            </a:endParaRPr>
          </a:p>
        </p:txBody>
      </p:sp>
      <p:sp>
        <p:nvSpPr>
          <p:cNvPr id="63" name="object 69">
            <a:extLst>
              <a:ext uri="{FF2B5EF4-FFF2-40B4-BE49-F238E27FC236}">
                <a16:creationId xmlns:a16="http://schemas.microsoft.com/office/drawing/2014/main" id="{5D465876-AC6B-1492-F592-8E09D48C7FD8}"/>
              </a:ext>
            </a:extLst>
          </p:cNvPr>
          <p:cNvSpPr/>
          <p:nvPr/>
        </p:nvSpPr>
        <p:spPr>
          <a:xfrm>
            <a:off x="7515589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r>
              <a:rPr lang="de-CH" dirty="0"/>
              <a:t>   </a:t>
            </a:r>
            <a:endParaRPr dirty="0"/>
          </a:p>
        </p:txBody>
      </p:sp>
      <p:sp>
        <p:nvSpPr>
          <p:cNvPr id="64" name="object 70">
            <a:extLst>
              <a:ext uri="{FF2B5EF4-FFF2-40B4-BE49-F238E27FC236}">
                <a16:creationId xmlns:a16="http://schemas.microsoft.com/office/drawing/2014/main" id="{F3D99B31-AC04-9724-1BE5-C443CCB28F10}"/>
              </a:ext>
            </a:extLst>
          </p:cNvPr>
          <p:cNvSpPr txBox="1"/>
          <p:nvPr/>
        </p:nvSpPr>
        <p:spPr>
          <a:xfrm>
            <a:off x="7666380" y="3401516"/>
            <a:ext cx="2658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cs typeface="Frutiger LT Std 45 Light"/>
              </a:rPr>
              <a:t>VKA</a:t>
            </a:r>
            <a:endParaRPr sz="800" dirty="0">
              <a:cs typeface="Frutiger LT Std 45 Light"/>
            </a:endParaRPr>
          </a:p>
        </p:txBody>
      </p:sp>
      <p:sp>
        <p:nvSpPr>
          <p:cNvPr id="65" name="object 71">
            <a:extLst>
              <a:ext uri="{FF2B5EF4-FFF2-40B4-BE49-F238E27FC236}">
                <a16:creationId xmlns:a16="http://schemas.microsoft.com/office/drawing/2014/main" id="{43739EE9-0252-6E02-EFC0-DD0BB718F4E7}"/>
              </a:ext>
            </a:extLst>
          </p:cNvPr>
          <p:cNvSpPr txBox="1"/>
          <p:nvPr/>
        </p:nvSpPr>
        <p:spPr>
          <a:xfrm>
            <a:off x="4729140" y="1572173"/>
            <a:ext cx="7805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ROCKET</a:t>
            </a:r>
            <a:r>
              <a:rPr sz="800" spc="-20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3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66" name="object 72">
            <a:extLst>
              <a:ext uri="{FF2B5EF4-FFF2-40B4-BE49-F238E27FC236}">
                <a16:creationId xmlns:a16="http://schemas.microsoft.com/office/drawing/2014/main" id="{C0ED3935-4524-4186-27AC-8D452FF57A24}"/>
              </a:ext>
            </a:extLst>
          </p:cNvPr>
          <p:cNvSpPr txBox="1"/>
          <p:nvPr/>
        </p:nvSpPr>
        <p:spPr>
          <a:xfrm>
            <a:off x="4729140" y="2033558"/>
            <a:ext cx="807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55 Roman"/>
              </a:rPr>
              <a:t>ENGAGE</a:t>
            </a:r>
            <a:r>
              <a:rPr sz="800" spc="-45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2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67" name="object 73">
            <a:extLst>
              <a:ext uri="{FF2B5EF4-FFF2-40B4-BE49-F238E27FC236}">
                <a16:creationId xmlns:a16="http://schemas.microsoft.com/office/drawing/2014/main" id="{44B50126-FA0A-1F73-CBB7-40DC90FA35FD}"/>
              </a:ext>
            </a:extLst>
          </p:cNvPr>
          <p:cNvSpPr txBox="1"/>
          <p:nvPr/>
        </p:nvSpPr>
        <p:spPr>
          <a:xfrm>
            <a:off x="4729140" y="2494942"/>
            <a:ext cx="7495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ARISTOTLE</a:t>
            </a:r>
            <a:r>
              <a:rPr sz="675" spc="-15" baseline="43209" dirty="0">
                <a:solidFill>
                  <a:srgbClr val="4C4D4F"/>
                </a:solidFill>
                <a:cs typeface="Frutiger LT Std 55 Roman"/>
              </a:rPr>
              <a:t>1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68" name="object 74">
            <a:extLst>
              <a:ext uri="{FF2B5EF4-FFF2-40B4-BE49-F238E27FC236}">
                <a16:creationId xmlns:a16="http://schemas.microsoft.com/office/drawing/2014/main" id="{98C950BC-CADB-90C0-D4BB-CD72E861653F}"/>
              </a:ext>
            </a:extLst>
          </p:cNvPr>
          <p:cNvSpPr txBox="1"/>
          <p:nvPr/>
        </p:nvSpPr>
        <p:spPr>
          <a:xfrm>
            <a:off x="5560555" y="2863822"/>
            <a:ext cx="99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69" name="object 75">
            <a:extLst>
              <a:ext uri="{FF2B5EF4-FFF2-40B4-BE49-F238E27FC236}">
                <a16:creationId xmlns:a16="http://schemas.microsoft.com/office/drawing/2014/main" id="{B28EA8AB-31AF-24FB-928F-B395DCEEEE35}"/>
              </a:ext>
            </a:extLst>
          </p:cNvPr>
          <p:cNvSpPr txBox="1"/>
          <p:nvPr/>
        </p:nvSpPr>
        <p:spPr>
          <a:xfrm>
            <a:off x="7013237" y="2863822"/>
            <a:ext cx="99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1</a:t>
            </a:r>
            <a:endParaRPr sz="800" dirty="0">
              <a:cs typeface="Frutiger LT Std 45 Light"/>
            </a:endParaRPr>
          </a:p>
        </p:txBody>
      </p:sp>
      <p:sp>
        <p:nvSpPr>
          <p:cNvPr id="70" name="object 76">
            <a:extLst>
              <a:ext uri="{FF2B5EF4-FFF2-40B4-BE49-F238E27FC236}">
                <a16:creationId xmlns:a16="http://schemas.microsoft.com/office/drawing/2014/main" id="{8F23CEE3-09CE-D2F9-FCCA-1C39C146CFE8}"/>
              </a:ext>
            </a:extLst>
          </p:cNvPr>
          <p:cNvSpPr txBox="1"/>
          <p:nvPr/>
        </p:nvSpPr>
        <p:spPr>
          <a:xfrm>
            <a:off x="8460212" y="2863822"/>
            <a:ext cx="99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2</a:t>
            </a:r>
            <a:endParaRPr sz="800" dirty="0">
              <a:cs typeface="Frutiger LT Std 45 Light"/>
            </a:endParaRPr>
          </a:p>
        </p:txBody>
      </p:sp>
      <p:grpSp>
        <p:nvGrpSpPr>
          <p:cNvPr id="71" name="object 77">
            <a:extLst>
              <a:ext uri="{FF2B5EF4-FFF2-40B4-BE49-F238E27FC236}">
                <a16:creationId xmlns:a16="http://schemas.microsoft.com/office/drawing/2014/main" id="{EEAD0C54-30E1-4C27-7CC9-E843068E55B0}"/>
              </a:ext>
            </a:extLst>
          </p:cNvPr>
          <p:cNvGrpSpPr/>
          <p:nvPr/>
        </p:nvGrpSpPr>
        <p:grpSpPr>
          <a:xfrm>
            <a:off x="6341058" y="2812424"/>
            <a:ext cx="1449394" cy="48830"/>
            <a:chOff x="5191715" y="2686521"/>
            <a:chExt cx="1187450" cy="40005"/>
          </a:xfrm>
        </p:grpSpPr>
        <p:sp>
          <p:nvSpPr>
            <p:cNvPr id="72" name="object 78">
              <a:extLst>
                <a:ext uri="{FF2B5EF4-FFF2-40B4-BE49-F238E27FC236}">
                  <a16:creationId xmlns:a16="http://schemas.microsoft.com/office/drawing/2014/main" id="{21F10B19-17EE-6467-6AF6-D8A408524E21}"/>
                </a:ext>
              </a:extLst>
            </p:cNvPr>
            <p:cNvSpPr/>
            <p:nvPr/>
          </p:nvSpPr>
          <p:spPr>
            <a:xfrm>
              <a:off x="5193620" y="268842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00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9">
              <a:extLst>
                <a:ext uri="{FF2B5EF4-FFF2-40B4-BE49-F238E27FC236}">
                  <a16:creationId xmlns:a16="http://schemas.microsoft.com/office/drawing/2014/main" id="{C9653EBE-A9B7-079C-6E2F-786DD7FEC85E}"/>
                </a:ext>
              </a:extLst>
            </p:cNvPr>
            <p:cNvSpPr/>
            <p:nvPr/>
          </p:nvSpPr>
          <p:spPr>
            <a:xfrm>
              <a:off x="6377119" y="268842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00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80">
            <a:extLst>
              <a:ext uri="{FF2B5EF4-FFF2-40B4-BE49-F238E27FC236}">
                <a16:creationId xmlns:a16="http://schemas.microsoft.com/office/drawing/2014/main" id="{EFB4AB02-C9E5-CE63-92CF-656CF2C8A215}"/>
              </a:ext>
            </a:extLst>
          </p:cNvPr>
          <p:cNvSpPr txBox="1"/>
          <p:nvPr/>
        </p:nvSpPr>
        <p:spPr>
          <a:xfrm>
            <a:off x="7454235" y="2809915"/>
            <a:ext cx="683618" cy="35458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445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1.5</a:t>
            </a:r>
            <a:endParaRPr sz="800" dirty="0">
              <a:cs typeface="Frutiger LT Std 45 Light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800" b="1" dirty="0">
                <a:solidFill>
                  <a:srgbClr val="5C5E5D"/>
                </a:solidFill>
                <a:cs typeface="Frutiger LT Std 65 Bold"/>
              </a:rPr>
              <a:t>VKA</a:t>
            </a:r>
            <a:r>
              <a:rPr sz="800" b="1" spc="-35" dirty="0">
                <a:solidFill>
                  <a:srgbClr val="5C5E5D"/>
                </a:solidFill>
                <a:cs typeface="Frutiger LT Std 65 Bold"/>
              </a:rPr>
              <a:t> </a:t>
            </a:r>
            <a:r>
              <a:rPr sz="800" b="1" spc="-10" dirty="0">
                <a:solidFill>
                  <a:srgbClr val="5C5E5D"/>
                </a:solidFill>
                <a:cs typeface="Frutiger LT Std 65 Bold"/>
              </a:rPr>
              <a:t>besser</a:t>
            </a:r>
            <a:endParaRPr sz="800" dirty="0">
              <a:cs typeface="Frutiger LT Std 65 Bold"/>
            </a:endParaRPr>
          </a:p>
        </p:txBody>
      </p:sp>
      <p:sp>
        <p:nvSpPr>
          <p:cNvPr id="75" name="object 81">
            <a:extLst>
              <a:ext uri="{FF2B5EF4-FFF2-40B4-BE49-F238E27FC236}">
                <a16:creationId xmlns:a16="http://schemas.microsoft.com/office/drawing/2014/main" id="{1026323F-B73C-69F4-AA9D-0879EAAABF6F}"/>
              </a:ext>
            </a:extLst>
          </p:cNvPr>
          <p:cNvSpPr txBox="1"/>
          <p:nvPr/>
        </p:nvSpPr>
        <p:spPr>
          <a:xfrm>
            <a:off x="5931116" y="2809915"/>
            <a:ext cx="785928" cy="35458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445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0.5</a:t>
            </a:r>
            <a:endParaRPr sz="800" dirty="0">
              <a:cs typeface="Frutiger LT Std 45 Light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800" b="1" dirty="0">
                <a:solidFill>
                  <a:srgbClr val="5C5E5D"/>
                </a:solidFill>
                <a:cs typeface="Frutiger LT Std 65 Bold"/>
              </a:rPr>
              <a:t>NOAK</a:t>
            </a:r>
            <a:r>
              <a:rPr sz="800" b="1" spc="-50" dirty="0">
                <a:solidFill>
                  <a:srgbClr val="5C5E5D"/>
                </a:solidFill>
                <a:cs typeface="Frutiger LT Std 65 Bold"/>
              </a:rPr>
              <a:t> </a:t>
            </a:r>
            <a:r>
              <a:rPr sz="800" b="1" spc="-10" dirty="0">
                <a:solidFill>
                  <a:srgbClr val="5C5E5D"/>
                </a:solidFill>
                <a:cs typeface="Frutiger LT Std 65 Bold"/>
              </a:rPr>
              <a:t>besser</a:t>
            </a:r>
            <a:endParaRPr sz="800" dirty="0">
              <a:cs typeface="Frutiger LT Std 65 Bold"/>
            </a:endParaRPr>
          </a:p>
        </p:txBody>
      </p:sp>
      <p:sp>
        <p:nvSpPr>
          <p:cNvPr id="77" name="object 83">
            <a:extLst>
              <a:ext uri="{FF2B5EF4-FFF2-40B4-BE49-F238E27FC236}">
                <a16:creationId xmlns:a16="http://schemas.microsoft.com/office/drawing/2014/main" id="{3B995D93-4C72-3B38-BA18-5315FD5D2CE2}"/>
              </a:ext>
            </a:extLst>
          </p:cNvPr>
          <p:cNvSpPr/>
          <p:nvPr/>
        </p:nvSpPr>
        <p:spPr>
          <a:xfrm>
            <a:off x="6717854" y="1681340"/>
            <a:ext cx="809180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393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84">
            <a:extLst>
              <a:ext uri="{FF2B5EF4-FFF2-40B4-BE49-F238E27FC236}">
                <a16:creationId xmlns:a16="http://schemas.microsoft.com/office/drawing/2014/main" id="{CD60CD8F-0531-F6DE-A4AE-95B38E3B4835}"/>
              </a:ext>
            </a:extLst>
          </p:cNvPr>
          <p:cNvSpPr/>
          <p:nvPr/>
        </p:nvSpPr>
        <p:spPr>
          <a:xfrm>
            <a:off x="6970868" y="1587946"/>
            <a:ext cx="186794" cy="186794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76365" y="0"/>
                </a:moveTo>
                <a:lnTo>
                  <a:pt x="0" y="76365"/>
                </a:lnTo>
                <a:lnTo>
                  <a:pt x="76365" y="152730"/>
                </a:lnTo>
                <a:lnTo>
                  <a:pt x="152730" y="76365"/>
                </a:lnTo>
                <a:lnTo>
                  <a:pt x="7636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85">
            <a:extLst>
              <a:ext uri="{FF2B5EF4-FFF2-40B4-BE49-F238E27FC236}">
                <a16:creationId xmlns:a16="http://schemas.microsoft.com/office/drawing/2014/main" id="{6BF9BC35-E823-9014-06A8-E86487DCDE91}"/>
              </a:ext>
            </a:extLst>
          </p:cNvPr>
          <p:cNvSpPr/>
          <p:nvPr/>
        </p:nvSpPr>
        <p:spPr>
          <a:xfrm>
            <a:off x="6456404" y="2133646"/>
            <a:ext cx="589059" cy="2325"/>
          </a:xfrm>
          <a:custGeom>
            <a:avLst/>
            <a:gdLst/>
            <a:ahLst/>
            <a:cxnLst/>
            <a:rect l="l" t="t" r="r" b="b"/>
            <a:pathLst>
              <a:path w="482600" h="1905">
                <a:moveTo>
                  <a:pt x="0" y="1905"/>
                </a:moveTo>
                <a:lnTo>
                  <a:pt x="48239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6">
            <a:extLst>
              <a:ext uri="{FF2B5EF4-FFF2-40B4-BE49-F238E27FC236}">
                <a16:creationId xmlns:a16="http://schemas.microsoft.com/office/drawing/2014/main" id="{B791B9BB-4E42-B74A-2A11-49DE977449AA}"/>
              </a:ext>
            </a:extLst>
          </p:cNvPr>
          <p:cNvSpPr/>
          <p:nvPr/>
        </p:nvSpPr>
        <p:spPr>
          <a:xfrm>
            <a:off x="6623392" y="2041595"/>
            <a:ext cx="186794" cy="186794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76365" y="0"/>
                </a:moveTo>
                <a:lnTo>
                  <a:pt x="0" y="76365"/>
                </a:lnTo>
                <a:lnTo>
                  <a:pt x="76365" y="152730"/>
                </a:lnTo>
                <a:lnTo>
                  <a:pt x="152730" y="76365"/>
                </a:lnTo>
                <a:lnTo>
                  <a:pt x="76365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7">
            <a:extLst>
              <a:ext uri="{FF2B5EF4-FFF2-40B4-BE49-F238E27FC236}">
                <a16:creationId xmlns:a16="http://schemas.microsoft.com/office/drawing/2014/main" id="{F62B50D1-B49C-DA06-A171-F20BAD12F041}"/>
              </a:ext>
            </a:extLst>
          </p:cNvPr>
          <p:cNvSpPr/>
          <p:nvPr/>
        </p:nvSpPr>
        <p:spPr>
          <a:xfrm>
            <a:off x="6179573" y="2588455"/>
            <a:ext cx="463496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67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8">
            <a:extLst>
              <a:ext uri="{FF2B5EF4-FFF2-40B4-BE49-F238E27FC236}">
                <a16:creationId xmlns:a16="http://schemas.microsoft.com/office/drawing/2014/main" id="{F8990318-3421-A484-BDB7-A441CF1232B7}"/>
              </a:ext>
            </a:extLst>
          </p:cNvPr>
          <p:cNvSpPr/>
          <p:nvPr/>
        </p:nvSpPr>
        <p:spPr>
          <a:xfrm>
            <a:off x="6289755" y="2495239"/>
            <a:ext cx="186794" cy="186794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76365" y="0"/>
                </a:moveTo>
                <a:lnTo>
                  <a:pt x="0" y="76365"/>
                </a:lnTo>
                <a:lnTo>
                  <a:pt x="76365" y="152730"/>
                </a:lnTo>
                <a:lnTo>
                  <a:pt x="152730" y="76365"/>
                </a:lnTo>
                <a:lnTo>
                  <a:pt x="7636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9">
            <a:extLst>
              <a:ext uri="{FF2B5EF4-FFF2-40B4-BE49-F238E27FC236}">
                <a16:creationId xmlns:a16="http://schemas.microsoft.com/office/drawing/2014/main" id="{C348622D-7E73-B7B4-4A61-F069499F58FE}"/>
              </a:ext>
            </a:extLst>
          </p:cNvPr>
          <p:cNvSpPr/>
          <p:nvPr/>
        </p:nvSpPr>
        <p:spPr>
          <a:xfrm>
            <a:off x="6289769" y="1681340"/>
            <a:ext cx="868086" cy="999850"/>
          </a:xfrm>
          <a:custGeom>
            <a:avLst/>
            <a:gdLst/>
            <a:ahLst/>
            <a:cxnLst/>
            <a:rect l="l" t="t" r="r" b="b"/>
            <a:pathLst>
              <a:path w="711200" h="819150">
                <a:moveTo>
                  <a:pt x="152730" y="742505"/>
                </a:moveTo>
                <a:lnTo>
                  <a:pt x="0" y="742505"/>
                </a:lnTo>
                <a:lnTo>
                  <a:pt x="76365" y="818870"/>
                </a:lnTo>
                <a:lnTo>
                  <a:pt x="152730" y="742505"/>
                </a:lnTo>
                <a:close/>
              </a:path>
              <a:path w="711200" h="819150">
                <a:moveTo>
                  <a:pt x="426669" y="370801"/>
                </a:moveTo>
                <a:lnTo>
                  <a:pt x="273939" y="370801"/>
                </a:lnTo>
                <a:lnTo>
                  <a:pt x="350304" y="447167"/>
                </a:lnTo>
                <a:lnTo>
                  <a:pt x="426669" y="370801"/>
                </a:lnTo>
                <a:close/>
              </a:path>
              <a:path w="711200" h="819150">
                <a:moveTo>
                  <a:pt x="710730" y="0"/>
                </a:moveTo>
                <a:lnTo>
                  <a:pt x="557999" y="0"/>
                </a:lnTo>
                <a:lnTo>
                  <a:pt x="634365" y="76365"/>
                </a:lnTo>
                <a:lnTo>
                  <a:pt x="7107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8D642353-CA4B-6D27-F40C-C7241D94DE07}"/>
              </a:ext>
            </a:extLst>
          </p:cNvPr>
          <p:cNvSpPr txBox="1"/>
          <p:nvPr/>
        </p:nvSpPr>
        <p:spPr>
          <a:xfrm>
            <a:off x="604800" y="4672108"/>
            <a:ext cx="8573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CHADS</a:t>
            </a:r>
            <a:r>
              <a:rPr lang="de-CH" sz="800" spc="-10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-Score, Score für Schlaganfallrisiko bei VHF-Patienten; CrCl, Kreatinin-Clearance; eGFR, Geschätzte glomeruläre filtrationsrate; nvVHF, Nichtvalvuläres Vorhofflimmern; NOAK, Nicht Vitamin-K-antagonistische orale Antikoagulantien; VKA, Vitamin-K-Antagonist   </a:t>
            </a:r>
            <a:r>
              <a:rPr lang="da-DK" sz="800" spc="-25" dirty="0">
                <a:solidFill>
                  <a:srgbClr val="4C4D4F"/>
                </a:solidFill>
                <a:latin typeface="Arial"/>
                <a:cs typeface="Arial"/>
              </a:rPr>
              <a:t>*ROCKET</a:t>
            </a:r>
            <a:r>
              <a:rPr lang="da-DK" sz="800" spc="-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AF:</a:t>
            </a:r>
            <a:r>
              <a:rPr lang="da-DK" sz="8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CrCl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5" dirty="0">
                <a:solidFill>
                  <a:srgbClr val="4C4D4F"/>
                </a:solidFill>
                <a:latin typeface="Arial"/>
                <a:cs typeface="Arial"/>
              </a:rPr>
              <a:t>30</a:t>
            </a:r>
            <a:r>
              <a:rPr lang="da-DK" sz="800" spc="-9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–</a:t>
            </a:r>
            <a:r>
              <a:rPr lang="da-DK" sz="800" spc="-1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49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ml/min;</a:t>
            </a:r>
            <a:r>
              <a:rPr lang="da-DK" sz="8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ENGAGE</a:t>
            </a:r>
            <a:r>
              <a:rPr lang="da-DK" sz="8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AF: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CrCl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≤50</a:t>
            </a:r>
            <a:r>
              <a:rPr lang="da-DK" sz="8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ml/min;</a:t>
            </a:r>
            <a:r>
              <a:rPr lang="da-DK" sz="8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ARISTOTLE: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eGFR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≤50</a:t>
            </a:r>
            <a:r>
              <a:rPr lang="da-DK" sz="8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ml/min</a:t>
            </a:r>
            <a:b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Referenzen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Hohnloser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al</a:t>
            </a:r>
            <a:r>
              <a:rPr lang="de-CH" sz="800" spc="1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Eur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Heart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2012;33(22):2821‑30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Bohula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EA,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al.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 Trial.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Circulation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2016;134(1):24-36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3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Fox Eur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Heart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2011;32(19):2387-94</a:t>
            </a:r>
            <a:r>
              <a:rPr lang="de-CH" sz="800" spc="-2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4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5" dirty="0">
                <a:solidFill>
                  <a:srgbClr val="4C4D4F"/>
                </a:solidFill>
                <a:latin typeface="Arial"/>
                <a:cs typeface="Arial"/>
              </a:rPr>
              <a:t>Turpie</a:t>
            </a:r>
            <a:r>
              <a:rPr lang="de-CH" sz="80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AGG,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 </a:t>
            </a:r>
            <a:r>
              <a:rPr lang="de-CH" sz="8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Ther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r>
              <a:rPr lang="de-CH" sz="8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Adv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r>
              <a:rPr lang="de-CH" sz="8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Cardiovasc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Dis 2017;11(9):243-256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Friberg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al. Eur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Heart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2012; 33:1500–1510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6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Olesen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JB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al.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BMJ 2011;342:d124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7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Yao et al. Am J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Cardiol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2017 Nov 1;120(9):1549-1556.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8D78FD-1370-FCBB-62C7-98328F5C4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83164"/>
            <a:ext cx="736600" cy="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318639" cy="307777"/>
          </a:xfrm>
        </p:spPr>
        <p:txBody>
          <a:bodyPr/>
          <a:lstStyle/>
          <a:p>
            <a:r>
              <a:rPr lang="de-DE" dirty="0"/>
              <a:t>Unterscheiden sich die NOAK bei den schweren Blutungen bei </a:t>
            </a:r>
            <a:r>
              <a:rPr lang="de-DE" dirty="0" err="1"/>
              <a:t>nvVHF</a:t>
            </a:r>
            <a:r>
              <a:rPr lang="de-DE" dirty="0"/>
              <a:t>? 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DC8BB4-EDEA-D7C3-0B8A-F0C6225233F6}"/>
              </a:ext>
            </a:extLst>
          </p:cNvPr>
          <p:cNvSpPr txBox="1"/>
          <p:nvPr/>
        </p:nvSpPr>
        <p:spPr>
          <a:xfrm>
            <a:off x="611188" y="4927057"/>
            <a:ext cx="8049003" cy="18210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marL="43180" marR="5080" indent="-31115">
              <a:lnSpc>
                <a:spcPts val="650"/>
              </a:lnSpc>
              <a:spcBef>
                <a:spcPts val="45"/>
              </a:spcBef>
              <a:defRPr sz="600" b="1" spc="-10">
                <a:solidFill>
                  <a:srgbClr val="4C4D4F"/>
                </a:solidFill>
                <a:latin typeface="+mj-lt"/>
                <a:cs typeface="Arial"/>
              </a:defRPr>
            </a:lvl1pPr>
          </a:lstStyle>
          <a:p>
            <a:r>
              <a:rPr lang="de-CH" sz="800" dirty="0">
                <a:solidFill>
                  <a:schemeClr val="accent1">
                    <a:lumMod val="75000"/>
                  </a:schemeClr>
                </a:solidFill>
              </a:rPr>
              <a:t>Referenzen: 1</a:t>
            </a:r>
            <a:r>
              <a:rPr lang="de-CH" sz="800" b="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e-DE" sz="800" b="0" dirty="0">
                <a:solidFill>
                  <a:schemeClr val="accent1">
                    <a:lumMod val="75000"/>
                  </a:schemeClr>
                </a:solidFill>
              </a:rPr>
              <a:t>Ferro et al. JAMA. 2021 </a:t>
            </a:r>
            <a:r>
              <a:rPr lang="de-DE" sz="800" b="0" dirty="0" err="1">
                <a:solidFill>
                  <a:schemeClr val="accent1">
                    <a:lumMod val="75000"/>
                  </a:schemeClr>
                </a:solidFill>
              </a:rPr>
              <a:t>Dec</a:t>
            </a:r>
            <a:r>
              <a:rPr lang="de-DE" sz="800" b="0" dirty="0">
                <a:solidFill>
                  <a:schemeClr val="accent1">
                    <a:lumMod val="75000"/>
                  </a:schemeClr>
                </a:solidFill>
              </a:rPr>
              <a:t> 21;326(23):2372-2374</a:t>
            </a:r>
            <a:endParaRPr lang="de-CH" sz="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D8A5AE-F688-AB87-A66F-3E2DD291AE6E}"/>
              </a:ext>
            </a:extLst>
          </p:cNvPr>
          <p:cNvSpPr txBox="1"/>
          <p:nvPr/>
        </p:nvSpPr>
        <p:spPr>
          <a:xfrm>
            <a:off x="547498" y="1830170"/>
            <a:ext cx="82811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„Eine randomisierte Studie </a:t>
            </a:r>
            <a:r>
              <a:rPr lang="de-DE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angemessenen Bewertung </a:t>
            </a:r>
          </a:p>
          <a:p>
            <a:pPr algn="ctr"/>
            <a:r>
              <a:rPr lang="de-DE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Sicherheit </a:t>
            </a:r>
            <a:r>
              <a:rPr lang="de-DE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Antikoagulans im Vergleich zu einem anderen müsste </a:t>
            </a:r>
            <a:r>
              <a:rPr lang="de-DE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mindestens 85.000 Patienten</a:t>
            </a:r>
            <a:r>
              <a:rPr lang="de-DE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de-DE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mindestens 5 Jahre </a:t>
            </a:r>
            <a:r>
              <a:rPr lang="de-DE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aufnehmen, um einen Unterschied von 10% bei schweren Blutungsereignissen festzustellen.“ </a:t>
            </a:r>
            <a:r>
              <a:rPr kumimoji="0" lang="de-DE" sz="2000" b="0" i="0" u="none" strike="noStrike" kern="0" cap="none" spc="0" normalizeH="0" baseline="3000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1</a:t>
            </a:r>
            <a:endParaRPr lang="de-DE" sz="20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0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0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XANTUS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Pooled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ergänzt Evidenz zu Rivaroxaban: 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Prospektive globale Studie durchgeführt in 47 Ländern</a:t>
            </a:r>
            <a:r>
              <a:rPr kumimoji="0" lang="de-CH" sz="2000" b="0" i="0" u="none" strike="noStrike" kern="1200" cap="none" spc="0" normalizeH="0" baseline="3000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1</a:t>
            </a:r>
            <a:endParaRPr kumimoji="0" lang="de-DE" sz="2000" b="0" i="0" u="none" strike="noStrike" kern="1200" cap="none" spc="0" normalizeH="0" baseline="30000" noProof="0" dirty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9305826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600" b="0" i="0" u="none" strike="noStrike" kern="1200" cap="none" spc="-1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79461"/>
            <a:ext cx="736600" cy="635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6B69E3-131C-6AE0-6AE9-D69404DE490A}"/>
              </a:ext>
            </a:extLst>
          </p:cNvPr>
          <p:cNvSpPr txBox="1"/>
          <p:nvPr/>
        </p:nvSpPr>
        <p:spPr>
          <a:xfrm>
            <a:off x="607941" y="4751628"/>
            <a:ext cx="8281987" cy="38912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50800" marR="46355" lvl="0" indent="0" algn="just" defTabSz="6858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Abkürzungen: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CHADS</a:t>
            </a:r>
            <a:r>
              <a:rPr kumimoji="0" lang="de-CH" sz="800" b="0" i="0" u="none" strike="noStrike" kern="1200" cap="none" spc="-1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-Score, Score für Schlaganfallrisiko bei VHF-Patienten; HAS-BLED Score, Score für Blutungsrisiko bei prophylaktisch antikoagulierten VHF-Patienten; PMSS, Post Marketing Surveillance Study</a:t>
            </a:r>
            <a:endParaRPr kumimoji="0" lang="de-CH" sz="800" b="1" i="0" u="none" strike="noStrike" kern="1200" cap="none" spc="-20" normalizeH="0" baseline="0" noProof="0" dirty="0">
              <a:ln>
                <a:noFill/>
              </a:ln>
              <a:solidFill>
                <a:srgbClr val="3F40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0800" marR="46355" lvl="0" indent="0" algn="just" defTabSz="6858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Referenzen:</a:t>
            </a:r>
            <a:r>
              <a:rPr kumimoji="0" lang="de-CH" sz="800" b="1" i="0" u="none" strike="noStrike" kern="1200" cap="none" spc="-3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de-CH" sz="800" b="1" i="0" u="none" strike="noStrike" kern="1200" cap="none" spc="-4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Kirchhof</a:t>
            </a:r>
            <a:r>
              <a:rPr kumimoji="0" lang="de-CH" sz="800" b="0" i="0" u="none" strike="noStrike" kern="1200" cap="none" spc="-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al.</a:t>
            </a:r>
            <a:r>
              <a:rPr kumimoji="0" lang="de-CH" sz="8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Am Coll </a:t>
            </a:r>
            <a:r>
              <a:rPr kumimoji="0" lang="en-US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0" lang="en-US" sz="8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2018 Jul 10;72(2):141-153. 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Cemin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al. 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Journal of Cardiology 2023;131618. 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bject 17">
            <a:extLst>
              <a:ext uri="{FF2B5EF4-FFF2-40B4-BE49-F238E27FC236}">
                <a16:creationId xmlns:a16="http://schemas.microsoft.com/office/drawing/2014/main" id="{4855D62E-7E36-D8BB-25AB-6052B96A0D65}"/>
              </a:ext>
            </a:extLst>
          </p:cNvPr>
          <p:cNvSpPr txBox="1"/>
          <p:nvPr/>
        </p:nvSpPr>
        <p:spPr>
          <a:xfrm>
            <a:off x="6489937" y="2203062"/>
            <a:ext cx="240323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Schwere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Blutungen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object 18">
            <a:extLst>
              <a:ext uri="{FF2B5EF4-FFF2-40B4-BE49-F238E27FC236}">
                <a16:creationId xmlns:a16="http://schemas.microsoft.com/office/drawing/2014/main" id="{F6D24BC0-43DD-65CF-6784-19454B7EBDC4}"/>
              </a:ext>
            </a:extLst>
          </p:cNvPr>
          <p:cNvSpPr txBox="1"/>
          <p:nvPr/>
        </p:nvSpPr>
        <p:spPr>
          <a:xfrm>
            <a:off x="4081414" y="2204891"/>
            <a:ext cx="22692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Schlaganfall/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bject 19">
            <a:extLst>
              <a:ext uri="{FF2B5EF4-FFF2-40B4-BE49-F238E27FC236}">
                <a16:creationId xmlns:a16="http://schemas.microsoft.com/office/drawing/2014/main" id="{D0E8B26B-3CFF-0F47-9E41-6B4EB8572E24}"/>
              </a:ext>
            </a:extLst>
          </p:cNvPr>
          <p:cNvSpPr txBox="1"/>
          <p:nvPr/>
        </p:nvSpPr>
        <p:spPr>
          <a:xfrm>
            <a:off x="4081414" y="3463691"/>
            <a:ext cx="22692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Mittlerer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HAS-BLED-Score*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0A2F3CA8-737A-B447-B00F-5DC9A1879AE1}"/>
              </a:ext>
            </a:extLst>
          </p:cNvPr>
          <p:cNvSpPr/>
          <p:nvPr/>
        </p:nvSpPr>
        <p:spPr>
          <a:xfrm>
            <a:off x="4081531" y="12980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object 21">
            <a:extLst>
              <a:ext uri="{FF2B5EF4-FFF2-40B4-BE49-F238E27FC236}">
                <a16:creationId xmlns:a16="http://schemas.microsoft.com/office/drawing/2014/main" id="{F8704987-410A-366D-D773-BCFC766A2BE2}"/>
              </a:ext>
            </a:extLst>
          </p:cNvPr>
          <p:cNvSpPr/>
          <p:nvPr/>
        </p:nvSpPr>
        <p:spPr>
          <a:xfrm>
            <a:off x="5394231" y="12980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object 23">
            <a:extLst>
              <a:ext uri="{FF2B5EF4-FFF2-40B4-BE49-F238E27FC236}">
                <a16:creationId xmlns:a16="http://schemas.microsoft.com/office/drawing/2014/main" id="{B5E20D2D-44A8-573C-3276-55DCC5E87535}"/>
              </a:ext>
            </a:extLst>
          </p:cNvPr>
          <p:cNvSpPr txBox="1"/>
          <p:nvPr/>
        </p:nvSpPr>
        <p:spPr>
          <a:xfrm>
            <a:off x="6845571" y="3402778"/>
            <a:ext cx="1694180" cy="2109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0" lvl="0" indent="0" algn="ctr" defTabSz="6858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Mittlerer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HAS-BLED-Score*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bject 33">
            <a:extLst>
              <a:ext uri="{FF2B5EF4-FFF2-40B4-BE49-F238E27FC236}">
                <a16:creationId xmlns:a16="http://schemas.microsoft.com/office/drawing/2014/main" id="{086071C3-9E83-6DEC-94E8-A188DB6C0FB5}"/>
              </a:ext>
            </a:extLst>
          </p:cNvPr>
          <p:cNvSpPr/>
          <p:nvPr/>
        </p:nvSpPr>
        <p:spPr>
          <a:xfrm>
            <a:off x="4074560" y="2181425"/>
            <a:ext cx="2282989" cy="45719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96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bject 34">
            <a:extLst>
              <a:ext uri="{FF2B5EF4-FFF2-40B4-BE49-F238E27FC236}">
                <a16:creationId xmlns:a16="http://schemas.microsoft.com/office/drawing/2014/main" id="{7BAE896A-A450-FDD3-E339-41165C2B96F7}"/>
              </a:ext>
            </a:extLst>
          </p:cNvPr>
          <p:cNvSpPr/>
          <p:nvPr/>
        </p:nvSpPr>
        <p:spPr>
          <a:xfrm flipV="1">
            <a:off x="6489937" y="2135707"/>
            <a:ext cx="2405449" cy="45719"/>
          </a:xfrm>
          <a:custGeom>
            <a:avLst/>
            <a:gdLst/>
            <a:ahLst/>
            <a:cxnLst/>
            <a:rect l="l" t="t" r="r" b="b"/>
            <a:pathLst>
              <a:path w="2088515">
                <a:moveTo>
                  <a:pt x="0" y="0"/>
                </a:moveTo>
                <a:lnTo>
                  <a:pt x="2087994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bject 35">
            <a:extLst>
              <a:ext uri="{FF2B5EF4-FFF2-40B4-BE49-F238E27FC236}">
                <a16:creationId xmlns:a16="http://schemas.microsoft.com/office/drawing/2014/main" id="{FC88CEAB-2203-66C5-2D59-5277DE2EF4F4}"/>
              </a:ext>
            </a:extLst>
          </p:cNvPr>
          <p:cNvSpPr/>
          <p:nvPr/>
        </p:nvSpPr>
        <p:spPr>
          <a:xfrm>
            <a:off x="4081413" y="3426231"/>
            <a:ext cx="2269283" cy="45719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7994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object 36">
            <a:extLst>
              <a:ext uri="{FF2B5EF4-FFF2-40B4-BE49-F238E27FC236}">
                <a16:creationId xmlns:a16="http://schemas.microsoft.com/office/drawing/2014/main" id="{37DB7F38-503E-5D08-851C-78C2961A4A3D}"/>
              </a:ext>
            </a:extLst>
          </p:cNvPr>
          <p:cNvSpPr/>
          <p:nvPr/>
        </p:nvSpPr>
        <p:spPr>
          <a:xfrm flipV="1">
            <a:off x="6489937" y="3380513"/>
            <a:ext cx="2405449" cy="45719"/>
          </a:xfrm>
          <a:custGeom>
            <a:avLst/>
            <a:gdLst/>
            <a:ahLst/>
            <a:cxnLst/>
            <a:rect l="l" t="t" r="r" b="b"/>
            <a:pathLst>
              <a:path w="2088515">
                <a:moveTo>
                  <a:pt x="0" y="0"/>
                </a:moveTo>
                <a:lnTo>
                  <a:pt x="2087994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639FF492-F08F-6EB6-F4F5-B2365EB923E5}"/>
              </a:ext>
            </a:extLst>
          </p:cNvPr>
          <p:cNvSpPr txBox="1"/>
          <p:nvPr/>
        </p:nvSpPr>
        <p:spPr>
          <a:xfrm>
            <a:off x="4308983" y="3775090"/>
            <a:ext cx="457200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90805" marR="0" lvl="0" indent="0" algn="r" defTabSz="6858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Adaptiert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Kirchhof</a:t>
            </a:r>
            <a:r>
              <a:rPr kumimoji="0" lang="de-CH" sz="600" b="0" i="0" u="none" strike="noStrike" kern="1200" cap="none" spc="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 </a:t>
            </a:r>
            <a:r>
              <a:rPr kumimoji="0" lang="de-CH" sz="6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2018:</a:t>
            </a:r>
            <a:r>
              <a:rPr kumimoji="0" lang="de-CH" sz="600" b="0" i="0" u="none" strike="noStrike" kern="1200" cap="none" spc="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3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72(2):141-</a:t>
            </a:r>
            <a:r>
              <a:rPr kumimoji="0" lang="de-CH" sz="6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53.</a:t>
            </a:r>
            <a:endParaRPr kumimoji="0" lang="de-CH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bject 3">
            <a:extLst>
              <a:ext uri="{FF2B5EF4-FFF2-40B4-BE49-F238E27FC236}">
                <a16:creationId xmlns:a16="http://schemas.microsoft.com/office/drawing/2014/main" id="{7744812D-3242-4259-55AB-B42735790977}"/>
              </a:ext>
            </a:extLst>
          </p:cNvPr>
          <p:cNvSpPr txBox="1"/>
          <p:nvPr/>
        </p:nvSpPr>
        <p:spPr>
          <a:xfrm>
            <a:off x="4063685" y="987425"/>
            <a:ext cx="4155792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Ereignisse pro 100 Patientenjahre</a:t>
            </a:r>
            <a:r>
              <a:rPr kumimoji="0" lang="de-CH" sz="900" b="1" i="0" u="none" strike="noStrike" kern="1200" cap="none" spc="0" normalizeH="0" baseline="3000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  <a:p>
            <a:pPr marL="12700" marR="508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1" i="0" u="none" strike="noStrike" kern="120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Rivaroxaban</a:t>
            </a:r>
            <a:r>
              <a:rPr kumimoji="0" lang="de-CH" sz="9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de-CH" sz="900" b="0" i="0" u="none" strike="noStrike" kern="1200" cap="none" spc="-1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9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Rivaroxaban</a:t>
            </a:r>
            <a:r>
              <a:rPr kumimoji="0" lang="de-CH" sz="9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de-CH" sz="900" b="0" i="0" u="none" strike="noStrike" kern="1200" cap="none" spc="-1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9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</a:t>
            </a:r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900" b="1" i="0" u="none" strike="noStrike" kern="120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A2658174-3E4E-5FA5-36A9-1CD9D40EFD5F}"/>
              </a:ext>
            </a:extLst>
          </p:cNvPr>
          <p:cNvSpPr txBox="1"/>
          <p:nvPr/>
        </p:nvSpPr>
        <p:spPr>
          <a:xfrm>
            <a:off x="611189" y="4077101"/>
            <a:ext cx="8281986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1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„PMSS-Studien sind erforderlich, um die Anwendbarkeit von in Phase-III-Studien erzielten Ergebnissen im klinischen Alltag zu bestätigen.</a:t>
            </a: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  <a:r>
              <a:rPr kumimoji="0" lang="en-US" sz="1350" b="0" i="1" u="none" strike="noStrike" kern="1200" cap="none" spc="0" normalizeH="0" baseline="3000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de-CH" sz="1350" b="0" i="1" u="none" strike="noStrike" kern="1200" cap="none" spc="0" normalizeH="0" baseline="30000" noProof="0" dirty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E18B8B0-C0D5-3A9C-D2A8-5AB96919A776}"/>
              </a:ext>
            </a:extLst>
          </p:cNvPr>
          <p:cNvSpPr txBox="1"/>
          <p:nvPr/>
        </p:nvSpPr>
        <p:spPr>
          <a:xfrm>
            <a:off x="4575780" y="1933093"/>
            <a:ext cx="576000" cy="252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marR="0" lvl="0" indent="0" algn="ctr" defTabSz="6858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63CE1089-EFDD-C320-D4BD-FD9CA4812FDC}"/>
              </a:ext>
            </a:extLst>
          </p:cNvPr>
          <p:cNvSpPr txBox="1"/>
          <p:nvPr/>
        </p:nvSpPr>
        <p:spPr>
          <a:xfrm>
            <a:off x="5150439" y="1810022"/>
            <a:ext cx="576000" cy="374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3815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6" name="Tabelle 90">
            <a:extLst>
              <a:ext uri="{FF2B5EF4-FFF2-40B4-BE49-F238E27FC236}">
                <a16:creationId xmlns:a16="http://schemas.microsoft.com/office/drawing/2014/main" id="{0EAF4323-C0E6-4F11-CF4B-8A7611AB07E3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985924"/>
          <a:ext cx="3227644" cy="22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44">
                  <a:extLst>
                    <a:ext uri="{9D8B030D-6E8A-4147-A177-3AD203B41FA5}">
                      <a16:colId xmlns:a16="http://schemas.microsoft.com/office/drawing/2014/main" val="1094765726"/>
                    </a:ext>
                  </a:extLst>
                </a:gridCol>
              </a:tblGrid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6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="1" spc="-1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lang="de-CH" sz="1000" b="1" spc="-15" baseline="30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13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(PMSS)-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16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Prospektive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</a:t>
                      </a:r>
                      <a:r>
                        <a:rPr lang="de-CH" sz="1000" spc="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</a:t>
                      </a:r>
                      <a:r>
                        <a:rPr lang="de-CH" sz="1000" spc="-4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Ländern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1937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4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11’121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Patienten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322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000" spc="-1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CH" sz="1000" spc="-2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2876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CHADS</a:t>
                      </a:r>
                      <a:r>
                        <a:rPr lang="de-CH" sz="1000" spc="-10" baseline="-2500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Score:</a:t>
                      </a:r>
                      <a:r>
                        <a:rPr lang="de-CH" sz="1000" spc="3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37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287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HAS-BLED-Score:</a:t>
                      </a:r>
                      <a:r>
                        <a:rPr lang="de-CH" sz="1000" spc="1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0681"/>
                  </a:ext>
                </a:extLst>
              </a:tr>
            </a:tbl>
          </a:graphicData>
        </a:graphic>
      </p:graphicFrame>
      <p:sp>
        <p:nvSpPr>
          <p:cNvPr id="27" name="object 12">
            <a:extLst>
              <a:ext uri="{FF2B5EF4-FFF2-40B4-BE49-F238E27FC236}">
                <a16:creationId xmlns:a16="http://schemas.microsoft.com/office/drawing/2014/main" id="{AD769BBD-30E8-4B69-B23D-4BB2F0058E08}"/>
              </a:ext>
            </a:extLst>
          </p:cNvPr>
          <p:cNvSpPr txBox="1"/>
          <p:nvPr/>
        </p:nvSpPr>
        <p:spPr>
          <a:xfrm>
            <a:off x="7095363" y="1745022"/>
            <a:ext cx="576000" cy="4392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marR="0" lvl="0" indent="0" algn="ctr" defTabSz="6858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A56A5F31-673A-4D25-9B90-EAD3AF787706}"/>
              </a:ext>
            </a:extLst>
          </p:cNvPr>
          <p:cNvSpPr txBox="1"/>
          <p:nvPr/>
        </p:nvSpPr>
        <p:spPr>
          <a:xfrm>
            <a:off x="7670842" y="1522378"/>
            <a:ext cx="576000" cy="662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0005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F714654E-C71F-9D39-B892-9461FA6228B1}"/>
              </a:ext>
            </a:extLst>
          </p:cNvPr>
          <p:cNvSpPr/>
          <p:nvPr/>
        </p:nvSpPr>
        <p:spPr>
          <a:xfrm>
            <a:off x="4079921" y="2533960"/>
            <a:ext cx="4813254" cy="60136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0FBF581F-F5C5-B0FC-35AB-9F914FF06D31}"/>
              </a:ext>
            </a:extLst>
          </p:cNvPr>
          <p:cNvSpPr txBox="1"/>
          <p:nvPr/>
        </p:nvSpPr>
        <p:spPr>
          <a:xfrm>
            <a:off x="5150179" y="2763518"/>
            <a:ext cx="576000" cy="662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0005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797A7042-3797-9EC0-2543-D3354CC03B90}"/>
              </a:ext>
            </a:extLst>
          </p:cNvPr>
          <p:cNvSpPr txBox="1"/>
          <p:nvPr/>
        </p:nvSpPr>
        <p:spPr>
          <a:xfrm>
            <a:off x="7673424" y="2762861"/>
            <a:ext cx="576000" cy="662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0005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2.3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9B9B8DD1-8772-EEAF-AD24-177AAD40C7AC}"/>
              </a:ext>
            </a:extLst>
          </p:cNvPr>
          <p:cNvSpPr txBox="1"/>
          <p:nvPr/>
        </p:nvSpPr>
        <p:spPr>
          <a:xfrm>
            <a:off x="4575658" y="2906396"/>
            <a:ext cx="576000" cy="518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marR="0" lvl="0" indent="0" algn="ctr" defTabSz="6858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E97174A4-B98B-26E4-BC13-9FA003314B1E}"/>
              </a:ext>
            </a:extLst>
          </p:cNvPr>
          <p:cNvSpPr txBox="1"/>
          <p:nvPr/>
        </p:nvSpPr>
        <p:spPr>
          <a:xfrm>
            <a:off x="7097424" y="2907196"/>
            <a:ext cx="576000" cy="518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marR="0" lvl="0" indent="0" algn="ctr" defTabSz="6858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1.8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6FD932B7-F285-CEBB-8B44-CD39C0FEA9C3}"/>
              </a:ext>
            </a:extLst>
          </p:cNvPr>
          <p:cNvSpPr txBox="1"/>
          <p:nvPr/>
        </p:nvSpPr>
        <p:spPr>
          <a:xfrm>
            <a:off x="7057419" y="4897533"/>
            <a:ext cx="1832509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30480" lvl="0" indent="0" algn="r" defTabSz="6858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*HAS-BLED-</a:t>
            </a: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Score</a:t>
            </a:r>
            <a:r>
              <a:rPr kumimoji="0" lang="de-CH" sz="600" b="0" i="0" u="none" strike="noStrike" kern="1200" cap="none" spc="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</a:t>
            </a:r>
            <a:r>
              <a:rPr kumimoji="0" lang="de-CH" sz="600" b="0" i="0" u="none" strike="noStrike" kern="1200" cap="none" spc="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Dosierung</a:t>
            </a:r>
            <a:r>
              <a:rPr kumimoji="0" lang="de-CH" sz="600" b="0" i="0" u="none" strike="noStrike" kern="1200" cap="none" spc="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</a:t>
            </a:r>
            <a:r>
              <a:rPr kumimoji="0" lang="de-CH" sz="600" b="0" i="0" u="none" strike="noStrike" kern="1200" cap="none" spc="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internen</a:t>
            </a:r>
            <a:r>
              <a:rPr kumimoji="0" lang="de-CH" sz="600" b="0" i="0" u="none" strike="noStrike" kern="1200" cap="none" spc="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600" b="0" i="0" u="none" strike="noStrike" kern="1200" cap="none" spc="-2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Daten</a:t>
            </a:r>
            <a:endParaRPr kumimoji="0" lang="de-CH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2" y="265637"/>
            <a:ext cx="7303194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1600" dirty="0"/>
              <a:t>Die PMSS ETNA-AF und XANTUS bestätigen die Ergebnisse, die in den Zulassungsstudien ENGAGE AF und ROCKET AF erzielt wurden, in der Praxis</a:t>
            </a:r>
            <a:r>
              <a:rPr lang="de-CH" sz="1600" baseline="30000" dirty="0"/>
              <a:t>1-3</a:t>
            </a:r>
            <a:endParaRPr lang="de-DE" sz="1600" baseline="30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79461"/>
            <a:ext cx="736600" cy="635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6B69E3-131C-6AE0-6AE9-D69404DE490A}"/>
              </a:ext>
            </a:extLst>
          </p:cNvPr>
          <p:cNvSpPr txBox="1"/>
          <p:nvPr/>
        </p:nvSpPr>
        <p:spPr>
          <a:xfrm>
            <a:off x="604800" y="4751628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50800" marR="46355">
              <a:lnSpc>
                <a:spcPts val="750"/>
              </a:lnSpc>
            </a:pP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Abkürzungen: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</a:t>
            </a:r>
            <a:b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Referenzen:</a:t>
            </a:r>
            <a:r>
              <a:rPr lang="de-CH" sz="800" b="1" spc="-3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2023;131618 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</a:t>
            </a:r>
            <a:r>
              <a:rPr lang="de-CH" sz="800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Am Coll </a:t>
            </a:r>
            <a:r>
              <a:rPr lang="de-CH" sz="800" spc="-25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10;72(2):141-153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800" b="1" spc="-3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CH" sz="800" b="1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Caterina</a:t>
            </a:r>
            <a:r>
              <a:rPr lang="de-CH" sz="800" spc="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de-CH" sz="80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2021;10(4):573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de-CH" sz="800" b="1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Sairaku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de-CH" sz="80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2023;79(5):579–88</a:t>
            </a:r>
            <a:endParaRPr lang="de-CH" sz="800" spc="-10" dirty="0">
              <a:solidFill>
                <a:srgbClr val="3F4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8D071804-BC37-461C-1D7E-BF1B76C342D2}"/>
              </a:ext>
            </a:extLst>
          </p:cNvPr>
          <p:cNvSpPr txBox="1"/>
          <p:nvPr/>
        </p:nvSpPr>
        <p:spPr>
          <a:xfrm>
            <a:off x="3136508" y="3632851"/>
            <a:ext cx="2645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Globales</a:t>
            </a:r>
            <a:r>
              <a:rPr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id="{C736F4B6-0CFC-4B11-8A26-CD20A88311B4}"/>
              </a:ext>
            </a:extLst>
          </p:cNvPr>
          <p:cNvSpPr txBox="1"/>
          <p:nvPr/>
        </p:nvSpPr>
        <p:spPr>
          <a:xfrm>
            <a:off x="612002" y="3632851"/>
            <a:ext cx="25355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Globales</a:t>
            </a:r>
            <a:r>
              <a:rPr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52">
            <a:extLst>
              <a:ext uri="{FF2B5EF4-FFF2-40B4-BE49-F238E27FC236}">
                <a16:creationId xmlns:a16="http://schemas.microsoft.com/office/drawing/2014/main" id="{F1A68484-742F-D9B9-D444-EAFA98ACEAAA}"/>
              </a:ext>
            </a:extLst>
          </p:cNvPr>
          <p:cNvSpPr txBox="1"/>
          <p:nvPr/>
        </p:nvSpPr>
        <p:spPr>
          <a:xfrm>
            <a:off x="5877418" y="3632851"/>
            <a:ext cx="25117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sz="800" b="1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</a:t>
            </a:r>
            <a:r>
              <a:rPr sz="800" b="1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sz="800" b="1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</a:t>
            </a:r>
            <a:r>
              <a:rPr sz="800" b="1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1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verfügbar</a:t>
            </a:r>
            <a:r>
              <a:rPr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7">
            <a:extLst>
              <a:ext uri="{FF2B5EF4-FFF2-40B4-BE49-F238E27FC236}">
                <a16:creationId xmlns:a16="http://schemas.microsoft.com/office/drawing/2014/main" id="{924C64A7-32D0-07A1-5B26-A43F74837B90}"/>
              </a:ext>
            </a:extLst>
          </p:cNvPr>
          <p:cNvSpPr/>
          <p:nvPr/>
        </p:nvSpPr>
        <p:spPr>
          <a:xfrm flipH="1">
            <a:off x="737522" y="2154948"/>
            <a:ext cx="65366" cy="1371405"/>
          </a:xfrm>
          <a:custGeom>
            <a:avLst/>
            <a:gdLst/>
            <a:ahLst/>
            <a:cxnLst/>
            <a:rect l="l" t="t" r="r" b="b"/>
            <a:pathLst>
              <a:path h="972185">
                <a:moveTo>
                  <a:pt x="0" y="971994"/>
                </a:moveTo>
                <a:lnTo>
                  <a:pt x="0" y="0"/>
                </a:lnTo>
              </a:path>
            </a:pathLst>
          </a:custGeom>
          <a:ln w="3810">
            <a:solidFill>
              <a:srgbClr val="3F403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23539E52-2DC0-F688-CFA8-B618A232E276}"/>
              </a:ext>
            </a:extLst>
          </p:cNvPr>
          <p:cNvSpPr txBox="1"/>
          <p:nvPr/>
        </p:nvSpPr>
        <p:spPr>
          <a:xfrm>
            <a:off x="612002" y="2083611"/>
            <a:ext cx="153888" cy="1505919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"/>
              </a:spcBef>
            </a:pPr>
            <a:r>
              <a:rPr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PMSS-</a:t>
            </a:r>
            <a:r>
              <a:rPr sz="10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object 58">
            <a:extLst>
              <a:ext uri="{FF2B5EF4-FFF2-40B4-BE49-F238E27FC236}">
                <a16:creationId xmlns:a16="http://schemas.microsoft.com/office/drawing/2014/main" id="{14598277-1CAE-709C-6DF2-09B8C6B11292}"/>
              </a:ext>
            </a:extLst>
          </p:cNvPr>
          <p:cNvGrpSpPr/>
          <p:nvPr/>
        </p:nvGrpSpPr>
        <p:grpSpPr>
          <a:xfrm>
            <a:off x="6889907" y="1707455"/>
            <a:ext cx="473140" cy="1249056"/>
            <a:chOff x="5826921" y="900310"/>
            <a:chExt cx="356235" cy="940435"/>
          </a:xfrm>
          <a:solidFill>
            <a:srgbClr val="808285"/>
          </a:solidFill>
        </p:grpSpPr>
        <p:sp>
          <p:nvSpPr>
            <p:cNvPr id="58" name="object 59">
              <a:extLst>
                <a:ext uri="{FF2B5EF4-FFF2-40B4-BE49-F238E27FC236}">
                  <a16:creationId xmlns:a16="http://schemas.microsoft.com/office/drawing/2014/main" id="{5EFF4661-1599-B0CF-28A9-8FB74964CC5D}"/>
                </a:ext>
              </a:extLst>
            </p:cNvPr>
            <p:cNvSpPr/>
            <p:nvPr/>
          </p:nvSpPr>
          <p:spPr>
            <a:xfrm>
              <a:off x="6018649" y="900310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h="252094">
                  <a:moveTo>
                    <a:pt x="0" y="0"/>
                  </a:moveTo>
                  <a:lnTo>
                    <a:pt x="0" y="252006"/>
                  </a:lnTo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60">
              <a:extLst>
                <a:ext uri="{FF2B5EF4-FFF2-40B4-BE49-F238E27FC236}">
                  <a16:creationId xmlns:a16="http://schemas.microsoft.com/office/drawing/2014/main" id="{C632D3F4-242F-AA06-14BE-974E1DF2793E}"/>
                </a:ext>
              </a:extLst>
            </p:cNvPr>
            <p:cNvSpPr/>
            <p:nvPr/>
          </p:nvSpPr>
          <p:spPr>
            <a:xfrm>
              <a:off x="5826921" y="1472257"/>
              <a:ext cx="356235" cy="368300"/>
            </a:xfrm>
            <a:custGeom>
              <a:avLst/>
              <a:gdLst/>
              <a:ahLst/>
              <a:cxnLst/>
              <a:rect l="l" t="t" r="r" b="b"/>
              <a:pathLst>
                <a:path w="356235" h="368300">
                  <a:moveTo>
                    <a:pt x="55118" y="327660"/>
                  </a:moveTo>
                  <a:lnTo>
                    <a:pt x="6311" y="327660"/>
                  </a:lnTo>
                  <a:lnTo>
                    <a:pt x="19126" y="328930"/>
                  </a:lnTo>
                  <a:lnTo>
                    <a:pt x="20256" y="328930"/>
                  </a:lnTo>
                  <a:lnTo>
                    <a:pt x="17700" y="336550"/>
                  </a:lnTo>
                  <a:lnTo>
                    <a:pt x="18965" y="344170"/>
                  </a:lnTo>
                  <a:lnTo>
                    <a:pt x="19133" y="351790"/>
                  </a:lnTo>
                  <a:lnTo>
                    <a:pt x="13284" y="359410"/>
                  </a:lnTo>
                  <a:lnTo>
                    <a:pt x="19779" y="368300"/>
                  </a:lnTo>
                  <a:lnTo>
                    <a:pt x="34091" y="361950"/>
                  </a:lnTo>
                  <a:lnTo>
                    <a:pt x="48458" y="346710"/>
                  </a:lnTo>
                  <a:lnTo>
                    <a:pt x="55118" y="327660"/>
                  </a:lnTo>
                  <a:close/>
                </a:path>
                <a:path w="356235" h="368300">
                  <a:moveTo>
                    <a:pt x="9838" y="300990"/>
                  </a:moveTo>
                  <a:lnTo>
                    <a:pt x="6680" y="300990"/>
                  </a:lnTo>
                  <a:lnTo>
                    <a:pt x="3886" y="307340"/>
                  </a:lnTo>
                  <a:lnTo>
                    <a:pt x="0" y="320040"/>
                  </a:lnTo>
                  <a:lnTo>
                    <a:pt x="7264" y="321310"/>
                  </a:lnTo>
                  <a:lnTo>
                    <a:pt x="5219" y="321310"/>
                  </a:lnTo>
                  <a:lnTo>
                    <a:pt x="5791" y="328930"/>
                  </a:lnTo>
                  <a:lnTo>
                    <a:pt x="6311" y="330200"/>
                  </a:lnTo>
                  <a:lnTo>
                    <a:pt x="6311" y="327660"/>
                  </a:lnTo>
                  <a:lnTo>
                    <a:pt x="55118" y="327660"/>
                  </a:lnTo>
                  <a:lnTo>
                    <a:pt x="56591" y="325120"/>
                  </a:lnTo>
                  <a:lnTo>
                    <a:pt x="60604" y="318770"/>
                  </a:lnTo>
                  <a:lnTo>
                    <a:pt x="62452" y="314960"/>
                  </a:lnTo>
                  <a:lnTo>
                    <a:pt x="62128" y="314960"/>
                  </a:lnTo>
                  <a:lnTo>
                    <a:pt x="62128" y="313690"/>
                  </a:lnTo>
                  <a:lnTo>
                    <a:pt x="82863" y="313690"/>
                  </a:lnTo>
                  <a:lnTo>
                    <a:pt x="87528" y="309880"/>
                  </a:lnTo>
                  <a:lnTo>
                    <a:pt x="88150" y="308610"/>
                  </a:lnTo>
                  <a:lnTo>
                    <a:pt x="52539" y="308610"/>
                  </a:lnTo>
                  <a:lnTo>
                    <a:pt x="52997" y="304800"/>
                  </a:lnTo>
                  <a:lnTo>
                    <a:pt x="53855" y="302260"/>
                  </a:lnTo>
                  <a:lnTo>
                    <a:pt x="13195" y="302260"/>
                  </a:lnTo>
                  <a:lnTo>
                    <a:pt x="9838" y="300990"/>
                  </a:lnTo>
                  <a:close/>
                </a:path>
                <a:path w="356235" h="368300">
                  <a:moveTo>
                    <a:pt x="82863" y="313690"/>
                  </a:moveTo>
                  <a:lnTo>
                    <a:pt x="64198" y="313690"/>
                  </a:lnTo>
                  <a:lnTo>
                    <a:pt x="66751" y="316230"/>
                  </a:lnTo>
                  <a:lnTo>
                    <a:pt x="70675" y="323850"/>
                  </a:lnTo>
                  <a:lnTo>
                    <a:pt x="69786" y="321310"/>
                  </a:lnTo>
                  <a:lnTo>
                    <a:pt x="74074" y="318770"/>
                  </a:lnTo>
                  <a:lnTo>
                    <a:pt x="81308" y="314960"/>
                  </a:lnTo>
                  <a:lnTo>
                    <a:pt x="82863" y="313690"/>
                  </a:lnTo>
                  <a:close/>
                </a:path>
                <a:path w="356235" h="368300">
                  <a:moveTo>
                    <a:pt x="63068" y="313690"/>
                  </a:moveTo>
                  <a:lnTo>
                    <a:pt x="62420" y="313690"/>
                  </a:lnTo>
                  <a:lnTo>
                    <a:pt x="62128" y="314960"/>
                  </a:lnTo>
                  <a:lnTo>
                    <a:pt x="62452" y="314960"/>
                  </a:lnTo>
                  <a:lnTo>
                    <a:pt x="63068" y="313690"/>
                  </a:lnTo>
                  <a:close/>
                </a:path>
                <a:path w="356235" h="368300">
                  <a:moveTo>
                    <a:pt x="90030" y="252730"/>
                  </a:moveTo>
                  <a:lnTo>
                    <a:pt x="73254" y="255270"/>
                  </a:lnTo>
                  <a:lnTo>
                    <a:pt x="60858" y="264160"/>
                  </a:lnTo>
                  <a:lnTo>
                    <a:pt x="48957" y="274320"/>
                  </a:lnTo>
                  <a:lnTo>
                    <a:pt x="33667" y="279400"/>
                  </a:lnTo>
                  <a:lnTo>
                    <a:pt x="40322" y="279400"/>
                  </a:lnTo>
                  <a:lnTo>
                    <a:pt x="31534" y="287020"/>
                  </a:lnTo>
                  <a:lnTo>
                    <a:pt x="28206" y="289560"/>
                  </a:lnTo>
                  <a:lnTo>
                    <a:pt x="30137" y="290830"/>
                  </a:lnTo>
                  <a:lnTo>
                    <a:pt x="34315" y="293370"/>
                  </a:lnTo>
                  <a:lnTo>
                    <a:pt x="41440" y="293370"/>
                  </a:lnTo>
                  <a:lnTo>
                    <a:pt x="41463" y="293778"/>
                  </a:lnTo>
                  <a:lnTo>
                    <a:pt x="44642" y="294640"/>
                  </a:lnTo>
                  <a:lnTo>
                    <a:pt x="52212" y="295910"/>
                  </a:lnTo>
                  <a:lnTo>
                    <a:pt x="60349" y="298450"/>
                  </a:lnTo>
                  <a:lnTo>
                    <a:pt x="66738" y="299720"/>
                  </a:lnTo>
                  <a:lnTo>
                    <a:pt x="62776" y="303530"/>
                  </a:lnTo>
                  <a:lnTo>
                    <a:pt x="57353" y="307340"/>
                  </a:lnTo>
                  <a:lnTo>
                    <a:pt x="102920" y="307340"/>
                  </a:lnTo>
                  <a:lnTo>
                    <a:pt x="102438" y="309880"/>
                  </a:lnTo>
                  <a:lnTo>
                    <a:pt x="102870" y="314960"/>
                  </a:lnTo>
                  <a:lnTo>
                    <a:pt x="105600" y="314960"/>
                  </a:lnTo>
                  <a:lnTo>
                    <a:pt x="112585" y="308610"/>
                  </a:lnTo>
                  <a:lnTo>
                    <a:pt x="117487" y="302260"/>
                  </a:lnTo>
                  <a:lnTo>
                    <a:pt x="119976" y="300990"/>
                  </a:lnTo>
                  <a:lnTo>
                    <a:pt x="117627" y="300990"/>
                  </a:lnTo>
                  <a:lnTo>
                    <a:pt x="118605" y="295910"/>
                  </a:lnTo>
                  <a:lnTo>
                    <a:pt x="118402" y="292100"/>
                  </a:lnTo>
                  <a:lnTo>
                    <a:pt x="119021" y="292100"/>
                  </a:lnTo>
                  <a:lnTo>
                    <a:pt x="118786" y="289560"/>
                  </a:lnTo>
                  <a:lnTo>
                    <a:pt x="116979" y="289560"/>
                  </a:lnTo>
                  <a:lnTo>
                    <a:pt x="117144" y="288290"/>
                  </a:lnTo>
                  <a:lnTo>
                    <a:pt x="118668" y="288290"/>
                  </a:lnTo>
                  <a:lnTo>
                    <a:pt x="117944" y="287020"/>
                  </a:lnTo>
                  <a:lnTo>
                    <a:pt x="117741" y="285750"/>
                  </a:lnTo>
                  <a:lnTo>
                    <a:pt x="171532" y="285750"/>
                  </a:lnTo>
                  <a:lnTo>
                    <a:pt x="175741" y="283210"/>
                  </a:lnTo>
                  <a:lnTo>
                    <a:pt x="185995" y="278130"/>
                  </a:lnTo>
                  <a:lnTo>
                    <a:pt x="162839" y="278130"/>
                  </a:lnTo>
                  <a:lnTo>
                    <a:pt x="158445" y="267970"/>
                  </a:lnTo>
                  <a:lnTo>
                    <a:pt x="200333" y="267970"/>
                  </a:lnTo>
                  <a:lnTo>
                    <a:pt x="201663" y="266700"/>
                  </a:lnTo>
                  <a:lnTo>
                    <a:pt x="214530" y="266700"/>
                  </a:lnTo>
                  <a:lnTo>
                    <a:pt x="215181" y="265430"/>
                  </a:lnTo>
                  <a:lnTo>
                    <a:pt x="216471" y="259080"/>
                  </a:lnTo>
                  <a:lnTo>
                    <a:pt x="216319" y="257810"/>
                  </a:lnTo>
                  <a:lnTo>
                    <a:pt x="244908" y="257810"/>
                  </a:lnTo>
                  <a:lnTo>
                    <a:pt x="245282" y="256540"/>
                  </a:lnTo>
                  <a:lnTo>
                    <a:pt x="94070" y="256540"/>
                  </a:lnTo>
                  <a:lnTo>
                    <a:pt x="90030" y="252730"/>
                  </a:lnTo>
                  <a:close/>
                </a:path>
                <a:path w="356235" h="368300">
                  <a:moveTo>
                    <a:pt x="152420" y="299720"/>
                  </a:moveTo>
                  <a:lnTo>
                    <a:pt x="132607" y="299720"/>
                  </a:lnTo>
                  <a:lnTo>
                    <a:pt x="137564" y="304800"/>
                  </a:lnTo>
                  <a:lnTo>
                    <a:pt x="143176" y="309880"/>
                  </a:lnTo>
                  <a:lnTo>
                    <a:pt x="145846" y="307340"/>
                  </a:lnTo>
                  <a:lnTo>
                    <a:pt x="152420" y="299720"/>
                  </a:lnTo>
                  <a:close/>
                </a:path>
                <a:path w="356235" h="368300">
                  <a:moveTo>
                    <a:pt x="88773" y="307340"/>
                  </a:moveTo>
                  <a:lnTo>
                    <a:pt x="57302" y="307340"/>
                  </a:lnTo>
                  <a:lnTo>
                    <a:pt x="52539" y="308610"/>
                  </a:lnTo>
                  <a:lnTo>
                    <a:pt x="88150" y="308610"/>
                  </a:lnTo>
                  <a:lnTo>
                    <a:pt x="88773" y="307340"/>
                  </a:lnTo>
                  <a:close/>
                </a:path>
                <a:path w="356235" h="368300">
                  <a:moveTo>
                    <a:pt x="99110" y="307340"/>
                  </a:moveTo>
                  <a:lnTo>
                    <a:pt x="88773" y="307340"/>
                  </a:lnTo>
                  <a:lnTo>
                    <a:pt x="91440" y="308610"/>
                  </a:lnTo>
                  <a:lnTo>
                    <a:pt x="99110" y="307340"/>
                  </a:lnTo>
                  <a:close/>
                </a:path>
                <a:path w="356235" h="368300">
                  <a:moveTo>
                    <a:pt x="39954" y="293370"/>
                  </a:moveTo>
                  <a:lnTo>
                    <a:pt x="22987" y="293370"/>
                  </a:lnTo>
                  <a:lnTo>
                    <a:pt x="17370" y="299720"/>
                  </a:lnTo>
                  <a:lnTo>
                    <a:pt x="13195" y="302260"/>
                  </a:lnTo>
                  <a:lnTo>
                    <a:pt x="53855" y="302260"/>
                  </a:lnTo>
                  <a:lnTo>
                    <a:pt x="53940" y="302009"/>
                  </a:lnTo>
                  <a:lnTo>
                    <a:pt x="49041" y="300990"/>
                  </a:lnTo>
                  <a:lnTo>
                    <a:pt x="40246" y="300990"/>
                  </a:lnTo>
                  <a:lnTo>
                    <a:pt x="41829" y="300243"/>
                  </a:lnTo>
                  <a:lnTo>
                    <a:pt x="41463" y="293778"/>
                  </a:lnTo>
                  <a:lnTo>
                    <a:pt x="39954" y="293370"/>
                  </a:lnTo>
                  <a:close/>
                </a:path>
                <a:path w="356235" h="368300">
                  <a:moveTo>
                    <a:pt x="55143" y="298450"/>
                  </a:moveTo>
                  <a:lnTo>
                    <a:pt x="53940" y="302009"/>
                  </a:lnTo>
                  <a:lnTo>
                    <a:pt x="55143" y="302260"/>
                  </a:lnTo>
                  <a:lnTo>
                    <a:pt x="55143" y="298450"/>
                  </a:lnTo>
                  <a:close/>
                </a:path>
                <a:path w="356235" h="368300">
                  <a:moveTo>
                    <a:pt x="41829" y="300243"/>
                  </a:moveTo>
                  <a:lnTo>
                    <a:pt x="40246" y="300990"/>
                  </a:lnTo>
                  <a:lnTo>
                    <a:pt x="41871" y="300990"/>
                  </a:lnTo>
                  <a:lnTo>
                    <a:pt x="41829" y="300243"/>
                  </a:lnTo>
                  <a:close/>
                </a:path>
                <a:path w="356235" h="368300">
                  <a:moveTo>
                    <a:pt x="42938" y="299720"/>
                  </a:moveTo>
                  <a:lnTo>
                    <a:pt x="41829" y="300243"/>
                  </a:lnTo>
                  <a:lnTo>
                    <a:pt x="41871" y="300990"/>
                  </a:lnTo>
                  <a:lnTo>
                    <a:pt x="49041" y="300990"/>
                  </a:lnTo>
                  <a:lnTo>
                    <a:pt x="42938" y="299720"/>
                  </a:lnTo>
                  <a:close/>
                </a:path>
                <a:path w="356235" h="368300">
                  <a:moveTo>
                    <a:pt x="171532" y="285750"/>
                  </a:moveTo>
                  <a:lnTo>
                    <a:pt x="117741" y="285750"/>
                  </a:lnTo>
                  <a:lnTo>
                    <a:pt x="123139" y="287020"/>
                  </a:lnTo>
                  <a:lnTo>
                    <a:pt x="126072" y="287020"/>
                  </a:lnTo>
                  <a:lnTo>
                    <a:pt x="124701" y="300990"/>
                  </a:lnTo>
                  <a:lnTo>
                    <a:pt x="124955" y="300990"/>
                  </a:lnTo>
                  <a:lnTo>
                    <a:pt x="131051" y="299720"/>
                  </a:lnTo>
                  <a:lnTo>
                    <a:pt x="152420" y="299720"/>
                  </a:lnTo>
                  <a:lnTo>
                    <a:pt x="156802" y="294640"/>
                  </a:lnTo>
                  <a:lnTo>
                    <a:pt x="171532" y="285750"/>
                  </a:lnTo>
                  <a:close/>
                </a:path>
                <a:path w="356235" h="368300">
                  <a:moveTo>
                    <a:pt x="132607" y="299720"/>
                  </a:moveTo>
                  <a:lnTo>
                    <a:pt x="131051" y="299720"/>
                  </a:lnTo>
                  <a:lnTo>
                    <a:pt x="131902" y="300990"/>
                  </a:lnTo>
                  <a:lnTo>
                    <a:pt x="132607" y="299720"/>
                  </a:lnTo>
                  <a:close/>
                </a:path>
                <a:path w="356235" h="368300">
                  <a:moveTo>
                    <a:pt x="41440" y="293370"/>
                  </a:moveTo>
                  <a:lnTo>
                    <a:pt x="39954" y="293370"/>
                  </a:lnTo>
                  <a:lnTo>
                    <a:pt x="41463" y="293778"/>
                  </a:lnTo>
                  <a:lnTo>
                    <a:pt x="41440" y="293370"/>
                  </a:lnTo>
                  <a:close/>
                </a:path>
                <a:path w="356235" h="368300">
                  <a:moveTo>
                    <a:pt x="119021" y="292100"/>
                  </a:moveTo>
                  <a:lnTo>
                    <a:pt x="118402" y="292100"/>
                  </a:lnTo>
                  <a:lnTo>
                    <a:pt x="118605" y="293370"/>
                  </a:lnTo>
                  <a:lnTo>
                    <a:pt x="119138" y="293370"/>
                  </a:lnTo>
                  <a:lnTo>
                    <a:pt x="119021" y="292100"/>
                  </a:lnTo>
                  <a:close/>
                </a:path>
                <a:path w="356235" h="368300">
                  <a:moveTo>
                    <a:pt x="118668" y="288290"/>
                  </a:moveTo>
                  <a:lnTo>
                    <a:pt x="117335" y="288290"/>
                  </a:lnTo>
                  <a:lnTo>
                    <a:pt x="117309" y="289560"/>
                  </a:lnTo>
                  <a:lnTo>
                    <a:pt x="118786" y="289560"/>
                  </a:lnTo>
                  <a:lnTo>
                    <a:pt x="118668" y="288290"/>
                  </a:lnTo>
                  <a:close/>
                </a:path>
                <a:path w="356235" h="368300">
                  <a:moveTo>
                    <a:pt x="214530" y="266700"/>
                  </a:moveTo>
                  <a:lnTo>
                    <a:pt x="201663" y="266700"/>
                  </a:lnTo>
                  <a:lnTo>
                    <a:pt x="204318" y="280670"/>
                  </a:lnTo>
                  <a:lnTo>
                    <a:pt x="209977" y="275590"/>
                  </a:lnTo>
                  <a:lnTo>
                    <a:pt x="214530" y="266700"/>
                  </a:lnTo>
                  <a:close/>
                </a:path>
                <a:path w="356235" h="368300">
                  <a:moveTo>
                    <a:pt x="200333" y="267970"/>
                  </a:moveTo>
                  <a:lnTo>
                    <a:pt x="158445" y="267970"/>
                  </a:lnTo>
                  <a:lnTo>
                    <a:pt x="163550" y="270510"/>
                  </a:lnTo>
                  <a:lnTo>
                    <a:pt x="162839" y="278130"/>
                  </a:lnTo>
                  <a:lnTo>
                    <a:pt x="185995" y="278130"/>
                  </a:lnTo>
                  <a:lnTo>
                    <a:pt x="193686" y="274320"/>
                  </a:lnTo>
                  <a:lnTo>
                    <a:pt x="200333" y="267970"/>
                  </a:lnTo>
                  <a:close/>
                </a:path>
                <a:path w="356235" h="368300">
                  <a:moveTo>
                    <a:pt x="244908" y="257810"/>
                  </a:moveTo>
                  <a:lnTo>
                    <a:pt x="216319" y="257810"/>
                  </a:lnTo>
                  <a:lnTo>
                    <a:pt x="224523" y="265430"/>
                  </a:lnTo>
                  <a:lnTo>
                    <a:pt x="225158" y="265430"/>
                  </a:lnTo>
                  <a:lnTo>
                    <a:pt x="221797" y="266700"/>
                  </a:lnTo>
                  <a:lnTo>
                    <a:pt x="224229" y="269240"/>
                  </a:lnTo>
                  <a:lnTo>
                    <a:pt x="230568" y="273050"/>
                  </a:lnTo>
                  <a:lnTo>
                    <a:pt x="244162" y="260350"/>
                  </a:lnTo>
                  <a:lnTo>
                    <a:pt x="244908" y="257810"/>
                  </a:lnTo>
                  <a:close/>
                </a:path>
                <a:path w="356235" h="368300">
                  <a:moveTo>
                    <a:pt x="116459" y="245110"/>
                  </a:moveTo>
                  <a:lnTo>
                    <a:pt x="112776" y="245110"/>
                  </a:lnTo>
                  <a:lnTo>
                    <a:pt x="110679" y="247650"/>
                  </a:lnTo>
                  <a:lnTo>
                    <a:pt x="102698" y="252730"/>
                  </a:lnTo>
                  <a:lnTo>
                    <a:pt x="94070" y="256540"/>
                  </a:lnTo>
                  <a:lnTo>
                    <a:pt x="245282" y="256540"/>
                  </a:lnTo>
                  <a:lnTo>
                    <a:pt x="246775" y="251460"/>
                  </a:lnTo>
                  <a:lnTo>
                    <a:pt x="114655" y="251460"/>
                  </a:lnTo>
                  <a:lnTo>
                    <a:pt x="116459" y="245110"/>
                  </a:lnTo>
                  <a:close/>
                </a:path>
                <a:path w="356235" h="368300">
                  <a:moveTo>
                    <a:pt x="120472" y="242570"/>
                  </a:moveTo>
                  <a:lnTo>
                    <a:pt x="115735" y="251460"/>
                  </a:lnTo>
                  <a:lnTo>
                    <a:pt x="121094" y="251460"/>
                  </a:lnTo>
                  <a:lnTo>
                    <a:pt x="120967" y="248920"/>
                  </a:lnTo>
                  <a:lnTo>
                    <a:pt x="120599" y="246380"/>
                  </a:lnTo>
                  <a:lnTo>
                    <a:pt x="119938" y="245110"/>
                  </a:lnTo>
                  <a:lnTo>
                    <a:pt x="120472" y="242570"/>
                  </a:lnTo>
                  <a:close/>
                </a:path>
                <a:path w="356235" h="368300">
                  <a:moveTo>
                    <a:pt x="128130" y="250190"/>
                  </a:moveTo>
                  <a:lnTo>
                    <a:pt x="121094" y="251460"/>
                  </a:lnTo>
                  <a:lnTo>
                    <a:pt x="130822" y="251460"/>
                  </a:lnTo>
                  <a:lnTo>
                    <a:pt x="128130" y="250190"/>
                  </a:lnTo>
                  <a:close/>
                </a:path>
                <a:path w="356235" h="368300">
                  <a:moveTo>
                    <a:pt x="144830" y="245110"/>
                  </a:moveTo>
                  <a:lnTo>
                    <a:pt x="143065" y="245110"/>
                  </a:lnTo>
                  <a:lnTo>
                    <a:pt x="140487" y="251460"/>
                  </a:lnTo>
                  <a:lnTo>
                    <a:pt x="246775" y="251460"/>
                  </a:lnTo>
                  <a:lnTo>
                    <a:pt x="248268" y="246380"/>
                  </a:lnTo>
                  <a:lnTo>
                    <a:pt x="145072" y="246380"/>
                  </a:lnTo>
                  <a:lnTo>
                    <a:pt x="145043" y="245443"/>
                  </a:lnTo>
                  <a:lnTo>
                    <a:pt x="144830" y="245110"/>
                  </a:lnTo>
                  <a:close/>
                </a:path>
                <a:path w="356235" h="368300">
                  <a:moveTo>
                    <a:pt x="173761" y="203200"/>
                  </a:moveTo>
                  <a:lnTo>
                    <a:pt x="165062" y="210820"/>
                  </a:lnTo>
                  <a:lnTo>
                    <a:pt x="157984" y="220980"/>
                  </a:lnTo>
                  <a:lnTo>
                    <a:pt x="150140" y="232410"/>
                  </a:lnTo>
                  <a:lnTo>
                    <a:pt x="139141" y="242570"/>
                  </a:lnTo>
                  <a:lnTo>
                    <a:pt x="140398" y="242570"/>
                  </a:lnTo>
                  <a:lnTo>
                    <a:pt x="142836" y="243840"/>
                  </a:lnTo>
                  <a:lnTo>
                    <a:pt x="144373" y="245110"/>
                  </a:lnTo>
                  <a:lnTo>
                    <a:pt x="145034" y="245110"/>
                  </a:lnTo>
                  <a:lnTo>
                    <a:pt x="145043" y="245443"/>
                  </a:lnTo>
                  <a:lnTo>
                    <a:pt x="145643" y="246380"/>
                  </a:lnTo>
                  <a:lnTo>
                    <a:pt x="248268" y="246380"/>
                  </a:lnTo>
                  <a:lnTo>
                    <a:pt x="252374" y="232410"/>
                  </a:lnTo>
                  <a:lnTo>
                    <a:pt x="253552" y="223520"/>
                  </a:lnTo>
                  <a:lnTo>
                    <a:pt x="169176" y="223520"/>
                  </a:lnTo>
                  <a:lnTo>
                    <a:pt x="169122" y="215900"/>
                  </a:lnTo>
                  <a:lnTo>
                    <a:pt x="166776" y="215900"/>
                  </a:lnTo>
                  <a:lnTo>
                    <a:pt x="173761" y="209550"/>
                  </a:lnTo>
                  <a:lnTo>
                    <a:pt x="173761" y="203200"/>
                  </a:lnTo>
                  <a:close/>
                </a:path>
                <a:path w="356235" h="368300">
                  <a:moveTo>
                    <a:pt x="145034" y="245110"/>
                  </a:moveTo>
                  <a:lnTo>
                    <a:pt x="144830" y="245110"/>
                  </a:lnTo>
                  <a:lnTo>
                    <a:pt x="145043" y="245443"/>
                  </a:lnTo>
                  <a:lnTo>
                    <a:pt x="145034" y="245110"/>
                  </a:lnTo>
                  <a:close/>
                </a:path>
                <a:path w="356235" h="368300">
                  <a:moveTo>
                    <a:pt x="271858" y="144780"/>
                  </a:moveTo>
                  <a:lnTo>
                    <a:pt x="229577" y="144780"/>
                  </a:lnTo>
                  <a:lnTo>
                    <a:pt x="229286" y="153670"/>
                  </a:lnTo>
                  <a:lnTo>
                    <a:pt x="226801" y="160020"/>
                  </a:lnTo>
                  <a:lnTo>
                    <a:pt x="223961" y="163830"/>
                  </a:lnTo>
                  <a:lnTo>
                    <a:pt x="222605" y="168910"/>
                  </a:lnTo>
                  <a:lnTo>
                    <a:pt x="214814" y="185420"/>
                  </a:lnTo>
                  <a:lnTo>
                    <a:pt x="201234" y="199390"/>
                  </a:lnTo>
                  <a:lnTo>
                    <a:pt x="184983" y="210820"/>
                  </a:lnTo>
                  <a:lnTo>
                    <a:pt x="169176" y="223520"/>
                  </a:lnTo>
                  <a:lnTo>
                    <a:pt x="253552" y="223520"/>
                  </a:lnTo>
                  <a:lnTo>
                    <a:pt x="256414" y="201930"/>
                  </a:lnTo>
                  <a:lnTo>
                    <a:pt x="257492" y="182880"/>
                  </a:lnTo>
                  <a:lnTo>
                    <a:pt x="257492" y="181610"/>
                  </a:lnTo>
                  <a:lnTo>
                    <a:pt x="264596" y="181610"/>
                  </a:lnTo>
                  <a:lnTo>
                    <a:pt x="264452" y="177800"/>
                  </a:lnTo>
                  <a:lnTo>
                    <a:pt x="264452" y="173990"/>
                  </a:lnTo>
                  <a:lnTo>
                    <a:pt x="269430" y="173990"/>
                  </a:lnTo>
                  <a:lnTo>
                    <a:pt x="271437" y="172720"/>
                  </a:lnTo>
                  <a:lnTo>
                    <a:pt x="271437" y="167640"/>
                  </a:lnTo>
                  <a:lnTo>
                    <a:pt x="272175" y="156210"/>
                  </a:lnTo>
                  <a:lnTo>
                    <a:pt x="271858" y="144780"/>
                  </a:lnTo>
                  <a:close/>
                </a:path>
                <a:path w="356235" h="368300">
                  <a:moveTo>
                    <a:pt x="169113" y="214630"/>
                  </a:moveTo>
                  <a:lnTo>
                    <a:pt x="166776" y="215900"/>
                  </a:lnTo>
                  <a:lnTo>
                    <a:pt x="169122" y="215900"/>
                  </a:lnTo>
                  <a:lnTo>
                    <a:pt x="169113" y="214630"/>
                  </a:lnTo>
                  <a:close/>
                </a:path>
                <a:path w="356235" h="368300">
                  <a:moveTo>
                    <a:pt x="264838" y="188034"/>
                  </a:moveTo>
                  <a:lnTo>
                    <a:pt x="264883" y="189230"/>
                  </a:lnTo>
                  <a:lnTo>
                    <a:pt x="266496" y="189230"/>
                  </a:lnTo>
                  <a:lnTo>
                    <a:pt x="264838" y="188034"/>
                  </a:lnTo>
                  <a:close/>
                </a:path>
                <a:path w="356235" h="368300">
                  <a:moveTo>
                    <a:pt x="264596" y="181610"/>
                  </a:moveTo>
                  <a:lnTo>
                    <a:pt x="257492" y="181610"/>
                  </a:lnTo>
                  <a:lnTo>
                    <a:pt x="263434" y="187021"/>
                  </a:lnTo>
                  <a:lnTo>
                    <a:pt x="264838" y="188034"/>
                  </a:lnTo>
                  <a:lnTo>
                    <a:pt x="264596" y="181610"/>
                  </a:lnTo>
                  <a:close/>
                </a:path>
                <a:path w="356235" h="368300">
                  <a:moveTo>
                    <a:pt x="261213" y="185420"/>
                  </a:moveTo>
                  <a:lnTo>
                    <a:pt x="264464" y="187960"/>
                  </a:lnTo>
                  <a:lnTo>
                    <a:pt x="263434" y="187021"/>
                  </a:lnTo>
                  <a:lnTo>
                    <a:pt x="261213" y="185420"/>
                  </a:lnTo>
                  <a:close/>
                </a:path>
                <a:path w="356235" h="368300">
                  <a:moveTo>
                    <a:pt x="269430" y="173990"/>
                  </a:moveTo>
                  <a:lnTo>
                    <a:pt x="264452" y="173990"/>
                  </a:lnTo>
                  <a:lnTo>
                    <a:pt x="267423" y="175260"/>
                  </a:lnTo>
                  <a:lnTo>
                    <a:pt x="269430" y="173990"/>
                  </a:lnTo>
                  <a:close/>
                </a:path>
                <a:path w="356235" h="368300">
                  <a:moveTo>
                    <a:pt x="241922" y="106680"/>
                  </a:moveTo>
                  <a:lnTo>
                    <a:pt x="236500" y="113030"/>
                  </a:lnTo>
                  <a:lnTo>
                    <a:pt x="230958" y="121920"/>
                  </a:lnTo>
                  <a:lnTo>
                    <a:pt x="227850" y="125730"/>
                  </a:lnTo>
                  <a:lnTo>
                    <a:pt x="228688" y="127000"/>
                  </a:lnTo>
                  <a:lnTo>
                    <a:pt x="229552" y="132080"/>
                  </a:lnTo>
                  <a:lnTo>
                    <a:pt x="229577" y="137160"/>
                  </a:lnTo>
                  <a:lnTo>
                    <a:pt x="223648" y="142559"/>
                  </a:lnTo>
                  <a:lnTo>
                    <a:pt x="225358" y="146050"/>
                  </a:lnTo>
                  <a:lnTo>
                    <a:pt x="228213" y="148590"/>
                  </a:lnTo>
                  <a:lnTo>
                    <a:pt x="229577" y="144780"/>
                  </a:lnTo>
                  <a:lnTo>
                    <a:pt x="271858" y="144780"/>
                  </a:lnTo>
                  <a:lnTo>
                    <a:pt x="271505" y="132080"/>
                  </a:lnTo>
                  <a:lnTo>
                    <a:pt x="270057" y="119380"/>
                  </a:lnTo>
                  <a:lnTo>
                    <a:pt x="249593" y="119380"/>
                  </a:lnTo>
                  <a:lnTo>
                    <a:pt x="247040" y="111760"/>
                  </a:lnTo>
                  <a:lnTo>
                    <a:pt x="269188" y="111760"/>
                  </a:lnTo>
                  <a:lnTo>
                    <a:pt x="268899" y="109220"/>
                  </a:lnTo>
                  <a:lnTo>
                    <a:pt x="268265" y="107950"/>
                  </a:lnTo>
                  <a:lnTo>
                    <a:pt x="244170" y="107950"/>
                  </a:lnTo>
                  <a:lnTo>
                    <a:pt x="244332" y="107795"/>
                  </a:lnTo>
                  <a:lnTo>
                    <a:pt x="241922" y="106680"/>
                  </a:lnTo>
                  <a:close/>
                </a:path>
                <a:path w="356235" h="368300">
                  <a:moveTo>
                    <a:pt x="222605" y="138430"/>
                  </a:moveTo>
                  <a:lnTo>
                    <a:pt x="222605" y="143510"/>
                  </a:lnTo>
                  <a:lnTo>
                    <a:pt x="223648" y="142559"/>
                  </a:lnTo>
                  <a:lnTo>
                    <a:pt x="222869" y="140970"/>
                  </a:lnTo>
                  <a:lnTo>
                    <a:pt x="222605" y="138430"/>
                  </a:lnTo>
                  <a:close/>
                </a:path>
                <a:path w="356235" h="368300">
                  <a:moveTo>
                    <a:pt x="252234" y="111760"/>
                  </a:moveTo>
                  <a:lnTo>
                    <a:pt x="247040" y="111760"/>
                  </a:lnTo>
                  <a:lnTo>
                    <a:pt x="248577" y="113030"/>
                  </a:lnTo>
                  <a:lnTo>
                    <a:pt x="249593" y="119380"/>
                  </a:lnTo>
                  <a:lnTo>
                    <a:pt x="270057" y="119380"/>
                  </a:lnTo>
                  <a:lnTo>
                    <a:pt x="269333" y="113030"/>
                  </a:lnTo>
                  <a:lnTo>
                    <a:pt x="252425" y="113030"/>
                  </a:lnTo>
                  <a:lnTo>
                    <a:pt x="252234" y="111760"/>
                  </a:lnTo>
                  <a:close/>
                </a:path>
                <a:path w="356235" h="368300">
                  <a:moveTo>
                    <a:pt x="269188" y="111760"/>
                  </a:moveTo>
                  <a:lnTo>
                    <a:pt x="260718" y="111760"/>
                  </a:lnTo>
                  <a:lnTo>
                    <a:pt x="252425" y="113030"/>
                  </a:lnTo>
                  <a:lnTo>
                    <a:pt x="269333" y="113030"/>
                  </a:lnTo>
                  <a:lnTo>
                    <a:pt x="269188" y="111760"/>
                  </a:lnTo>
                  <a:close/>
                </a:path>
                <a:path w="356235" h="368300">
                  <a:moveTo>
                    <a:pt x="244332" y="107795"/>
                  </a:moveTo>
                  <a:lnTo>
                    <a:pt x="244170" y="107950"/>
                  </a:lnTo>
                  <a:lnTo>
                    <a:pt x="244665" y="107950"/>
                  </a:lnTo>
                  <a:lnTo>
                    <a:pt x="244332" y="107795"/>
                  </a:lnTo>
                  <a:close/>
                </a:path>
                <a:path w="356235" h="368300">
                  <a:moveTo>
                    <a:pt x="253455" y="99154"/>
                  </a:moveTo>
                  <a:lnTo>
                    <a:pt x="244332" y="107795"/>
                  </a:lnTo>
                  <a:lnTo>
                    <a:pt x="244665" y="107950"/>
                  </a:lnTo>
                  <a:lnTo>
                    <a:pt x="268265" y="107950"/>
                  </a:lnTo>
                  <a:lnTo>
                    <a:pt x="265097" y="101600"/>
                  </a:lnTo>
                  <a:lnTo>
                    <a:pt x="257444" y="101600"/>
                  </a:lnTo>
                  <a:lnTo>
                    <a:pt x="257425" y="100330"/>
                  </a:lnTo>
                  <a:lnTo>
                    <a:pt x="253455" y="99154"/>
                  </a:lnTo>
                  <a:close/>
                </a:path>
                <a:path w="356235" h="368300">
                  <a:moveTo>
                    <a:pt x="277317" y="0"/>
                  </a:moveTo>
                  <a:lnTo>
                    <a:pt x="267145" y="6350"/>
                  </a:lnTo>
                  <a:lnTo>
                    <a:pt x="264304" y="17780"/>
                  </a:lnTo>
                  <a:lnTo>
                    <a:pt x="263013" y="30480"/>
                  </a:lnTo>
                  <a:lnTo>
                    <a:pt x="257492" y="45720"/>
                  </a:lnTo>
                  <a:lnTo>
                    <a:pt x="250007" y="52070"/>
                  </a:lnTo>
                  <a:lnTo>
                    <a:pt x="242792" y="55880"/>
                  </a:lnTo>
                  <a:lnTo>
                    <a:pt x="236643" y="59690"/>
                  </a:lnTo>
                  <a:lnTo>
                    <a:pt x="232359" y="69850"/>
                  </a:lnTo>
                  <a:lnTo>
                    <a:pt x="232791" y="69850"/>
                  </a:lnTo>
                  <a:lnTo>
                    <a:pt x="222605" y="72390"/>
                  </a:lnTo>
                  <a:lnTo>
                    <a:pt x="230619" y="76200"/>
                  </a:lnTo>
                  <a:lnTo>
                    <a:pt x="226275" y="76200"/>
                  </a:lnTo>
                  <a:lnTo>
                    <a:pt x="226098" y="78740"/>
                  </a:lnTo>
                  <a:lnTo>
                    <a:pt x="229023" y="82550"/>
                  </a:lnTo>
                  <a:lnTo>
                    <a:pt x="229252" y="93980"/>
                  </a:lnTo>
                  <a:lnTo>
                    <a:pt x="232164" y="101600"/>
                  </a:lnTo>
                  <a:lnTo>
                    <a:pt x="243141" y="99060"/>
                  </a:lnTo>
                  <a:lnTo>
                    <a:pt x="256628" y="99060"/>
                  </a:lnTo>
                  <a:lnTo>
                    <a:pt x="256463" y="96520"/>
                  </a:lnTo>
                  <a:lnTo>
                    <a:pt x="249820" y="90170"/>
                  </a:lnTo>
                  <a:lnTo>
                    <a:pt x="236562" y="80010"/>
                  </a:lnTo>
                  <a:lnTo>
                    <a:pt x="236245" y="80010"/>
                  </a:lnTo>
                  <a:lnTo>
                    <a:pt x="241757" y="78740"/>
                  </a:lnTo>
                  <a:lnTo>
                    <a:pt x="243255" y="77470"/>
                  </a:lnTo>
                  <a:lnTo>
                    <a:pt x="313355" y="77470"/>
                  </a:lnTo>
                  <a:lnTo>
                    <a:pt x="315699" y="76200"/>
                  </a:lnTo>
                  <a:lnTo>
                    <a:pt x="346155" y="55880"/>
                  </a:lnTo>
                  <a:lnTo>
                    <a:pt x="352188" y="52070"/>
                  </a:lnTo>
                  <a:lnTo>
                    <a:pt x="348437" y="52070"/>
                  </a:lnTo>
                  <a:lnTo>
                    <a:pt x="347599" y="48260"/>
                  </a:lnTo>
                  <a:lnTo>
                    <a:pt x="343319" y="43180"/>
                  </a:lnTo>
                  <a:lnTo>
                    <a:pt x="341795" y="43180"/>
                  </a:lnTo>
                  <a:lnTo>
                    <a:pt x="346798" y="36830"/>
                  </a:lnTo>
                  <a:lnTo>
                    <a:pt x="345401" y="36830"/>
                  </a:lnTo>
                  <a:lnTo>
                    <a:pt x="345818" y="35560"/>
                  </a:lnTo>
                  <a:lnTo>
                    <a:pt x="325856" y="35560"/>
                  </a:lnTo>
                  <a:lnTo>
                    <a:pt x="322897" y="34290"/>
                  </a:lnTo>
                  <a:lnTo>
                    <a:pt x="314731" y="27940"/>
                  </a:lnTo>
                  <a:lnTo>
                    <a:pt x="306070" y="27940"/>
                  </a:lnTo>
                  <a:lnTo>
                    <a:pt x="299921" y="21590"/>
                  </a:lnTo>
                  <a:lnTo>
                    <a:pt x="292079" y="12700"/>
                  </a:lnTo>
                  <a:lnTo>
                    <a:pt x="284044" y="3810"/>
                  </a:lnTo>
                  <a:lnTo>
                    <a:pt x="277317" y="0"/>
                  </a:lnTo>
                  <a:close/>
                </a:path>
                <a:path w="356235" h="368300">
                  <a:moveTo>
                    <a:pt x="263829" y="99060"/>
                  </a:moveTo>
                  <a:lnTo>
                    <a:pt x="257983" y="101600"/>
                  </a:lnTo>
                  <a:lnTo>
                    <a:pt x="265097" y="101600"/>
                  </a:lnTo>
                  <a:lnTo>
                    <a:pt x="263829" y="99060"/>
                  </a:lnTo>
                  <a:close/>
                </a:path>
                <a:path w="356235" h="368300">
                  <a:moveTo>
                    <a:pt x="253555" y="99060"/>
                  </a:moveTo>
                  <a:lnTo>
                    <a:pt x="253136" y="99060"/>
                  </a:lnTo>
                  <a:lnTo>
                    <a:pt x="253455" y="99154"/>
                  </a:lnTo>
                  <a:close/>
                </a:path>
                <a:path w="356235" h="368300">
                  <a:moveTo>
                    <a:pt x="252319" y="83423"/>
                  </a:moveTo>
                  <a:lnTo>
                    <a:pt x="251244" y="83820"/>
                  </a:lnTo>
                  <a:lnTo>
                    <a:pt x="252945" y="83820"/>
                  </a:lnTo>
                  <a:lnTo>
                    <a:pt x="252319" y="83423"/>
                  </a:lnTo>
                  <a:close/>
                </a:path>
                <a:path w="356235" h="368300">
                  <a:moveTo>
                    <a:pt x="313355" y="77470"/>
                  </a:moveTo>
                  <a:lnTo>
                    <a:pt x="243255" y="77470"/>
                  </a:lnTo>
                  <a:lnTo>
                    <a:pt x="246926" y="80010"/>
                  </a:lnTo>
                  <a:lnTo>
                    <a:pt x="252319" y="83423"/>
                  </a:lnTo>
                  <a:lnTo>
                    <a:pt x="265033" y="78740"/>
                  </a:lnTo>
                  <a:lnTo>
                    <a:pt x="311011" y="78740"/>
                  </a:lnTo>
                  <a:lnTo>
                    <a:pt x="313355" y="77470"/>
                  </a:lnTo>
                  <a:close/>
                </a:path>
                <a:path w="356235" h="368300">
                  <a:moveTo>
                    <a:pt x="311011" y="78740"/>
                  </a:moveTo>
                  <a:lnTo>
                    <a:pt x="281022" y="78740"/>
                  </a:lnTo>
                  <a:lnTo>
                    <a:pt x="295892" y="81280"/>
                  </a:lnTo>
                  <a:lnTo>
                    <a:pt x="306324" y="81280"/>
                  </a:lnTo>
                  <a:lnTo>
                    <a:pt x="311011" y="78740"/>
                  </a:lnTo>
                  <a:close/>
                </a:path>
                <a:path w="356235" h="368300">
                  <a:moveTo>
                    <a:pt x="356209" y="49530"/>
                  </a:moveTo>
                  <a:lnTo>
                    <a:pt x="349669" y="52070"/>
                  </a:lnTo>
                  <a:lnTo>
                    <a:pt x="352188" y="52070"/>
                  </a:lnTo>
                  <a:lnTo>
                    <a:pt x="356209" y="49530"/>
                  </a:lnTo>
                  <a:close/>
                </a:path>
                <a:path w="356235" h="368300">
                  <a:moveTo>
                    <a:pt x="347484" y="30480"/>
                  </a:moveTo>
                  <a:lnTo>
                    <a:pt x="344233" y="35560"/>
                  </a:lnTo>
                  <a:lnTo>
                    <a:pt x="345818" y="35560"/>
                  </a:lnTo>
                  <a:lnTo>
                    <a:pt x="347484" y="304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0" name="Tabelle 81">
            <a:extLst>
              <a:ext uri="{FF2B5EF4-FFF2-40B4-BE49-F238E27FC236}">
                <a16:creationId xmlns:a16="http://schemas.microsoft.com/office/drawing/2014/main" id="{821A75B1-1049-0EEC-B021-2D9DBCD2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67394"/>
              </p:ext>
            </p:extLst>
          </p:nvPr>
        </p:nvGraphicFramePr>
        <p:xfrm>
          <a:off x="612002" y="1862438"/>
          <a:ext cx="2543256" cy="2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28">
                  <a:extLst>
                    <a:ext uri="{9D8B030D-6E8A-4147-A177-3AD203B41FA5}">
                      <a16:colId xmlns:a16="http://schemas.microsoft.com/office/drawing/2014/main" val="34433986"/>
                    </a:ext>
                  </a:extLst>
                </a:gridCol>
                <a:gridCol w="1271628">
                  <a:extLst>
                    <a:ext uri="{9D8B030D-6E8A-4147-A177-3AD203B41FA5}">
                      <a16:colId xmlns:a16="http://schemas.microsoft.com/office/drawing/2014/main" val="824831056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r>
                        <a:rPr lang="de-CH" sz="10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-15" baseline="4320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 dirty="0"/>
                    </a:p>
                  </a:txBody>
                  <a:tcPr>
                    <a:solidFill>
                      <a:srgbClr val="39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86897"/>
                  </a:ext>
                </a:extLst>
              </a:tr>
            </a:tbl>
          </a:graphicData>
        </a:graphic>
      </p:graphicFrame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14DBE2-76F1-4297-1F82-36670E10B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2646"/>
              </p:ext>
            </p:extLst>
          </p:nvPr>
        </p:nvGraphicFramePr>
        <p:xfrm>
          <a:off x="3228955" y="1862438"/>
          <a:ext cx="2543256" cy="2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28">
                  <a:extLst>
                    <a:ext uri="{9D8B030D-6E8A-4147-A177-3AD203B41FA5}">
                      <a16:colId xmlns:a16="http://schemas.microsoft.com/office/drawing/2014/main" val="34433986"/>
                    </a:ext>
                  </a:extLst>
                </a:gridCol>
                <a:gridCol w="1271628">
                  <a:extLst>
                    <a:ext uri="{9D8B030D-6E8A-4147-A177-3AD203B41FA5}">
                      <a16:colId xmlns:a16="http://schemas.microsoft.com/office/drawing/2014/main" val="824831056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r>
                        <a:rPr lang="de-CH" sz="1000" b="1" spc="-1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Edoxaban</a:t>
                      </a:r>
                      <a:endParaRPr lang="de-DE" sz="1000" dirty="0"/>
                    </a:p>
                  </a:txBody>
                  <a:tcP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ETNA-</a:t>
                      </a:r>
                      <a:r>
                        <a:rPr lang="de-CH" sz="10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de-CH" sz="1000" b="1" spc="-37" baseline="4320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1000" baseline="4320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86897"/>
                  </a:ext>
                </a:extLst>
              </a:tr>
            </a:tbl>
          </a:graphicData>
        </a:graphic>
      </p:graphicFrame>
      <p:graphicFrame>
        <p:nvGraphicFramePr>
          <p:cNvPr id="62" name="Tabelle 61">
            <a:extLst>
              <a:ext uri="{FF2B5EF4-FFF2-40B4-BE49-F238E27FC236}">
                <a16:creationId xmlns:a16="http://schemas.microsoft.com/office/drawing/2014/main" id="{8E536391-1A9D-4A16-9151-8A32E76B7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66188"/>
              </p:ext>
            </p:extLst>
          </p:nvPr>
        </p:nvGraphicFramePr>
        <p:xfrm>
          <a:off x="5845908" y="1862438"/>
          <a:ext cx="2543256" cy="2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28">
                  <a:extLst>
                    <a:ext uri="{9D8B030D-6E8A-4147-A177-3AD203B41FA5}">
                      <a16:colId xmlns:a16="http://schemas.microsoft.com/office/drawing/2014/main" val="34433986"/>
                    </a:ext>
                  </a:extLst>
                </a:gridCol>
                <a:gridCol w="1271628">
                  <a:extLst>
                    <a:ext uri="{9D8B030D-6E8A-4147-A177-3AD203B41FA5}">
                      <a16:colId xmlns:a16="http://schemas.microsoft.com/office/drawing/2014/main" val="824831056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spc="-1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Apixaban</a:t>
                      </a:r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86897"/>
                  </a:ext>
                </a:extLst>
              </a:tr>
            </a:tbl>
          </a:graphicData>
        </a:graphic>
      </p:graphicFrame>
      <p:sp>
        <p:nvSpPr>
          <p:cNvPr id="63" name="Textfeld 62">
            <a:extLst>
              <a:ext uri="{FF2B5EF4-FFF2-40B4-BE49-F238E27FC236}">
                <a16:creationId xmlns:a16="http://schemas.microsoft.com/office/drawing/2014/main" id="{9EA0C444-6732-1657-4572-E4302EDF2960}"/>
              </a:ext>
            </a:extLst>
          </p:cNvPr>
          <p:cNvSpPr txBox="1"/>
          <p:nvPr/>
        </p:nvSpPr>
        <p:spPr>
          <a:xfrm>
            <a:off x="3817164" y="3967285"/>
            <a:ext cx="4572000" cy="379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54610" algn="r">
              <a:lnSpc>
                <a:spcPct val="100000"/>
              </a:lnSpc>
              <a:spcBef>
                <a:spcPts val="100"/>
              </a:spcBef>
            </a:pP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*Einzig</a:t>
            </a:r>
            <a:r>
              <a:rPr lang="de-CH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CH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de-CH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erhobene</a:t>
            </a:r>
            <a:r>
              <a:rPr lang="de-CH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PMSS-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de-CH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</a:t>
            </a:r>
            <a:r>
              <a:rPr lang="de-CH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publiziert</a:t>
            </a:r>
            <a:r>
              <a:rPr lang="de-CH" sz="600" spc="-15" baseline="39682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CH" sz="600" baseline="396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D8E56C06-3D8C-A327-9D10-C0BA6AD36B37}"/>
              </a:ext>
            </a:extLst>
          </p:cNvPr>
          <p:cNvSpPr/>
          <p:nvPr/>
        </p:nvSpPr>
        <p:spPr>
          <a:xfrm>
            <a:off x="612002" y="3591226"/>
            <a:ext cx="2537761" cy="69408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35">
            <a:extLst>
              <a:ext uri="{FF2B5EF4-FFF2-40B4-BE49-F238E27FC236}">
                <a16:creationId xmlns:a16="http://schemas.microsoft.com/office/drawing/2014/main" id="{3F0562C1-6628-1A89-734F-F3E951BAD44A}"/>
              </a:ext>
            </a:extLst>
          </p:cNvPr>
          <p:cNvSpPr/>
          <p:nvPr/>
        </p:nvSpPr>
        <p:spPr>
          <a:xfrm>
            <a:off x="3231703" y="3591226"/>
            <a:ext cx="2537761" cy="69408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35">
            <a:extLst>
              <a:ext uri="{FF2B5EF4-FFF2-40B4-BE49-F238E27FC236}">
                <a16:creationId xmlns:a16="http://schemas.microsoft.com/office/drawing/2014/main" id="{55585991-5B45-0207-68C6-8F193143E190}"/>
              </a:ext>
            </a:extLst>
          </p:cNvPr>
          <p:cNvSpPr/>
          <p:nvPr/>
        </p:nvSpPr>
        <p:spPr>
          <a:xfrm>
            <a:off x="5851403" y="3591226"/>
            <a:ext cx="2537761" cy="69408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DB2085F9-029B-5BB0-353C-19A62B8D3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21" t="55131" r="68062" b="19995"/>
          <a:stretch/>
        </p:blipFill>
        <p:spPr>
          <a:xfrm>
            <a:off x="777634" y="2154948"/>
            <a:ext cx="2377624" cy="1279404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DDFCAB12-E920-B08E-CE35-9CEEFA7CF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525" t="37948" r="24781" b="39502"/>
          <a:stretch/>
        </p:blipFill>
        <p:spPr>
          <a:xfrm>
            <a:off x="806713" y="2240933"/>
            <a:ext cx="2213770" cy="115986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772A1E-D01F-E7FD-EDC5-2531640390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208" t="35824" r="59928" b="29979"/>
          <a:stretch/>
        </p:blipFill>
        <p:spPr>
          <a:xfrm>
            <a:off x="3221205" y="2108257"/>
            <a:ext cx="2535506" cy="17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6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/////wUA/gs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5pqTx+LehdAqaznCsXAXOUEAAAAAAADAAAAAAADAAAAAwADAAAAAAADAAAAAwADAAIA////////BQAAAAMAEAALYLQWrj2HqkKFHxTvNiu5GQQAAAABAAMAAAACAAMAAAAEAAMAAAACAP///////wQAAQD///////8FAAAABAAQAAvCfJnlCsvTRLFBEFExj/BH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CwOAAAAAAAAAAAAAP////+DAIMAAAAFX2lkABAAAAAEmmpPH4t6F0CprOcKxcBc5QNEYXRhABsAAAAETGlua2VkU2hhcGVEYXRhAAUAAAAAAAJOYW1lABkAAABMaW5rZWRTaGFwZXNEYXRhUHJvcGVydHkAEFZlcnNpb24AAAAAAAlMYXN0V3JpdGUA90dUu3wBAAAAAQD/////gwCDAAAABV9pZAAQAAAABGC0Fq49h6pChR8U7zYruRkDRGF0YQAbAAAABExpbmtlZFNoYXBlRGF0YQAFAAAAAAACTmFtZQAZAAAATGlua2VkU2hhcGVzRGF0YVByb3BlcnR5ABBWZXJzaW9uAAEAAAAJTGFzdFdyaXRlAPwv/MCQAQAAAAIA/////50AnQAAAAVfaWQAEAAAAATCfJnlCsvTRLFBEFExj/BHA0RhdGEAKgAAAAhQcmVzZW50YXRpb25TY2FubmVkRm9yTGlua2VkU2hhcGVzAAEAAk5hbWUAJAAAAExpbmtlZFNoYXBlUHJlc2VudGF0aW9uU2V0dGluZ3NEYXRhABBWZXJzaW9uAAAAAAAJTGFzdFdyaXRlANhIVLt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9CwAAAAAAAAAAAAAgAf///////////////wAAAP///////////////wUAAAAEAP///////wUAAAAE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GgAGTGlua2VkU2hhcGVzRGF0YVByb3BlcnR5XzAEAAAAAAAFAAAABAAFAAAAAwAFAAAABAAFAAAAAwADAAMBAwAAAAMA////////GgAGTGlua2VkU2hhcGVzRGF0YVByb3BlcnR5XzEEAAAAAQAFAAAAAgAFAAAAAQAFAAAAAgD///////8FAAAAAAD///////8EAAIBAwAAAAQA////////JQAGTGlua2VkU2hhcGVQcmVzZW50YXRpb25TZXR0aW5nc0RhdGFfMAQAAAACAAUAAAAAAAU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68214714031792"/>
  <p:tag name="EMPOWERCHARTSPROPERTIES_A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/////wUA2gsAAAAAAAAAAAAAIAD///////////////8AAAD///////////////8DAAAAAgD///////8DAAAAAg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8rt1nP+S2dNv7e6FUS/qDsEAAAAAAADAAAAAAADAAAABAADAAAAAAADAAAABAADAAIA////////BQAAAAMAEAALbMkgwMsBzk2mJd6uidHdZAQAAAABAAMAAAAEAAMAAAABAAMAAAAEAP///////wQABAD///////8FAAAABAAQAAvjlgCmxQFCQYCV49OE7O5sBAAAAAIAAwAAAAIAAwAAAAMAAwAAAAIAAwAAAAMA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yu3Wc/5LZ02/t7oVRL+oOwREYXRhAAUAAAAAAk5hbWUADQAAAExpbmtEYXRhTGlzdAAQVmVyc2lvbgABAAAACUxhc3RXcml0ZQATBU3HkQEAAAABAP////9hAGEAAAAFX2lkABAAAAAEbMkgwMsBzk2mJd6uidHdZAREYXRhAAUAAAAAAk5hbWUADQAAAExpbmtEYXRhTGlzdAAQVmVyc2lvbgAAAAAACUxhc3RXcml0ZQDkBE3HkQEAAAACAP////9wAHAAAAAFX2lkABAAAAAE45YApsUBQkGAlePThOzubANEYXRhABYAAAACUGVyc29uYWxJZAABAAAAAAACTmFtZQALAAAAUGVyc29uYWxJZAAQVmVyc2lvbgAAAAAACUxhc3RXcml0ZQDFBU3H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EEAAAAAAAFAAAAAwAFAAAABAAFAAAAAwD///////8DAAIBAwAAAAMA////////DgAGTGlua0RhdGFMaXN0XzAEAAAAAQAFAAAAAAAFAAAAAg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2223994654528"/>
  <p:tag name="EMPOWERCHARTSPROPERTIES_B_LENGTH" val="24576"/>
  <p:tag name="DOWN_MIGRATION_INITIAL_LAYOUT_REQUIRED" val="9.2.99"/>
  <p:tag name="RUNTIME_ID" val="a519a456-5cd4-4c39-aae2-f3056ca749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/////wUA2gsAAAAAAAAAAAAAIAD///////////////8AAAD///////////////8DAAAAAgD///////8DAAAAAgD///////8DAAAAAg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1x+KzDwuMdBuWTP/KUEYJAEAAAAAAADAAAAAAADAAAABAADAAAAAAADAAAABAADAAAAAAADAAAABAADAAEA////////BQAAAAMAEAALEmpBwFV9nUeMPdPFSM5v9QQAAAABAAMAAAAEAAMAAAABAAQABAD///////8FAAAABAAQAAsgGX+RLEeOTpoKKpVzTvRbBAAAAAIAAwAAAAIAAwAAAAMAAwAAAAIA////////AwAAAAI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XH4rMPC4x0G5ZM/8pQRgkAREYXRhAAUAAAAAAk5hbWUADQAAAExpbmtEYXRhTGlzdAAQVmVyc2lvbgAAAAAACUxhc3RXcml0ZQBhB03HkQEAAAABAP////9hAGEAAAAFX2lkABAAAAAEEmpBwFV9nUeMPdPFSM5v9QREYXRhAAUAAAAAAk5hbWUADQAAAExpbmtEYXRhTGlzdAAQVmVyc2lvbgABAAAACUxhc3RXcml0ZQBkB03HkQEAAAACAP////9wAHAAAAAFX2lkABAAAAAEIBl/kSxHjk6aCiqVc070WwNEYXRhABYAAAACUGVyc29uYWxJZAABAAAAAAACTmFtZQALAAAAUGVyc29uYWxJZAAQVmVyc2lvbgAAAAAACUxhc3RXcml0ZQCQB03H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AEAAAAAAAFAAAAAAAFAAAAAwAFAAAAAAD///////8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12223999247271"/>
  <p:tag name="EMPOWERCHARTSPROPERTIES_B_LENGTH" val="24576"/>
  <p:tag name="DOWN_MIGRATION_INITIAL_LAYOUT_REQUIRED" val="9.2.99"/>
  <p:tag name="RUNTIME_ID" val="3d5e4334-8e33-4c7d-9e6d-961e7e1ec2cc"/>
</p:tagLst>
</file>

<file path=ppt/theme/theme1.xml><?xml version="1.0" encoding="utf-8"?>
<a:theme xmlns:a="http://schemas.openxmlformats.org/drawingml/2006/main" name="Scientific_Slide_Template_template">
  <a:themeElements>
    <a:clrScheme name="Scientific colours 2016">
      <a:dk1>
        <a:srgbClr val="000000"/>
      </a:dk1>
      <a:lt1>
        <a:srgbClr val="FFFFFF"/>
      </a:lt1>
      <a:dk2>
        <a:srgbClr val="A3B8E0"/>
      </a:dk2>
      <a:lt2>
        <a:srgbClr val="3961AC"/>
      </a:lt2>
      <a:accent1>
        <a:srgbClr val="726F69"/>
      </a:accent1>
      <a:accent2>
        <a:srgbClr val="D5D4D2"/>
      </a:accent2>
      <a:accent3>
        <a:srgbClr val="6689CC"/>
      </a:accent3>
      <a:accent4>
        <a:srgbClr val="6F3130"/>
      </a:accent4>
      <a:accent5>
        <a:srgbClr val="C00000"/>
      </a:accent5>
      <a:accent6>
        <a:srgbClr val="FF0000"/>
      </a:accent6>
      <a:hlink>
        <a:srgbClr val="595959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525 Rivaroxaban Scientific Slide Template - Long 16-9 format - Final.potx" id="{B452D264-8EA8-4019-86DD-475F3C821B16}" vid="{8949D22F-6BCC-45EA-9337-2F5A66F5FB6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 xsi:nil="true"/>
    <_dlc_ExpireDateSaved xmlns="http://schemas.microsoft.com/sharepoint/v3" xsi:nil="true"/>
    <_dlc_ExpireDate xmlns="http://schemas.microsoft.com/sharepoint/v3" xsi:nil="true"/>
    <_dlc_Exempt xmlns="http://schemas.microsoft.com/sharepoint/v3" xsi:nil="true"/>
    <SharedWithUsers xmlns="b33f473d-cc3a-4cbb-96f6-ee4cdc47a1f5">
      <UserInfo>
        <DisplayName/>
        <AccountId xsi:nil="true"/>
        <AccountType/>
      </UserInfo>
    </SharedWithUsers>
    <lcf76f155ced4ddcb4097134ff3c332f xmlns="4c833779-7e6e-437e-ae47-0ff46a2032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DCCA52B785942A29677DA2746224F" ma:contentTypeVersion="18" ma:contentTypeDescription="Ein neues Dokument erstellen." ma:contentTypeScope="" ma:versionID="1f18c21116ee809c3b33141e51d8be31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4c833779-7e6e-437e-ae47-0ff46a2032e3" xmlns:ns4="b33f473d-cc3a-4cbb-96f6-ee4cdc47a1f5" targetNamespace="http://schemas.microsoft.com/office/2006/metadata/properties" ma:root="true" ma:fieldsID="0f6e768c17a7741ccbf0d815ed9c224b" ns1:_="" ns2:_="" ns3:_="" ns4:_="">
    <xsd:import namespace="http://schemas.microsoft.com/sharepoint/v3"/>
    <xsd:import namespace="1a4d292e-883c-434b-96e3-060cfff16c86"/>
    <xsd:import namespace="4c833779-7e6e-437e-ae47-0ff46a2032e3"/>
    <xsd:import namespace="b33f473d-cc3a-4cbb-96f6-ee4cdc47a1f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fals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false">
      <xsd:simpleType>
        <xsd:restriction base="dms:DateTime"/>
      </xsd:simpleType>
    </xsd:element>
    <xsd:element name="_dlc_ExpireDate" ma:index="12" nillable="true" ma:displayName="Ablaufdatum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1f67f18-a382-4719-b3fe-a2bea3b880cc}" ma:internalName="TaxCatchAll" ma:showField="CatchAllData" ma:web="b33f473d-cc3a-4cbb-96f6-ee4cdc47a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1f67f18-a382-4719-b3fe-a2bea3b880cc}" ma:internalName="TaxCatchAllLabel" ma:readOnly="true" ma:showField="CatchAllDataLabel" ma:web="b33f473d-cc3a-4cbb-96f6-ee4cdc47a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33779-7e6e-437e-ae47-0ff46a2032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7bc43322-b630-4bac-8b27-31def233d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473d-cc3a-4cbb-96f6-ee4cdc47a1f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bc43322-b630-4bac-8b27-31def233d1d0" ContentTypeId="0x0101" PreviousValue="false"/>
</file>

<file path=customXml/itemProps1.xml><?xml version="1.0" encoding="utf-8"?>
<ds:datastoreItem xmlns:ds="http://schemas.openxmlformats.org/officeDocument/2006/customXml" ds:itemID="{2632C6C9-54B3-465C-856F-16002948D23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5e5beb17-9f86-435c-b5ce-bcad684f7c8a"/>
    <ds:schemaRef ds:uri="http://purl.org/dc/elements/1.1/"/>
    <ds:schemaRef ds:uri="983512e9-7b3e-4a29-a40f-0324c91fd328"/>
    <ds:schemaRef ds:uri="http://www.w3.org/XML/1998/namespace"/>
    <ds:schemaRef ds:uri="1a4d292e-883c-434b-96e3-060cfff16c86"/>
    <ds:schemaRef ds:uri="http://schemas.microsoft.com/office/2006/metadata/properties"/>
    <ds:schemaRef ds:uri="http://purl.org/dc/dcmitype/"/>
    <ds:schemaRef ds:uri="2da42ddc-2231-46c7-993b-a5a7b856d060"/>
    <ds:schemaRef ds:uri="7a9bd15c-fb68-4230-a1ac-f013520fe7e3"/>
    <ds:schemaRef ds:uri="b33f473d-cc3a-4cbb-96f6-ee4cdc47a1f5"/>
    <ds:schemaRef ds:uri="4c833779-7e6e-437e-ae47-0ff46a2032e3"/>
  </ds:schemaRefs>
</ds:datastoreItem>
</file>

<file path=customXml/itemProps2.xml><?xml version="1.0" encoding="utf-8"?>
<ds:datastoreItem xmlns:ds="http://schemas.openxmlformats.org/officeDocument/2006/customXml" ds:itemID="{FFBF28ED-E523-4E49-9E46-C958744C6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4c833779-7e6e-437e-ae47-0ff46a2032e3"/>
    <ds:schemaRef ds:uri="b33f473d-cc3a-4cbb-96f6-ee4cdc47a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FEFB05-2E2D-43A2-8E78-3F43A69B312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37C0F0-3672-45C9-ABAC-C8DC3EF599D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5653</Words>
  <Application>Microsoft Office PowerPoint</Application>
  <PresentationFormat>On-screen Show (16:9)</PresentationFormat>
  <Paragraphs>639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Arial-BoldItalicMT</vt:lpstr>
      <vt:lpstr>Calibri</vt:lpstr>
      <vt:lpstr>Frutiger LT Std 45 Light</vt:lpstr>
      <vt:lpstr>Frutiger LT Std 55 Roman</vt:lpstr>
      <vt:lpstr>Frutiger LT Std 65 Bold</vt:lpstr>
      <vt:lpstr>FrutigerLTStd-Black</vt:lpstr>
      <vt:lpstr>Symbol</vt:lpstr>
      <vt:lpstr>Times New Roman</vt:lpstr>
      <vt:lpstr>Wingdings</vt:lpstr>
      <vt:lpstr>Scientific_Slide_Template_template</vt:lpstr>
      <vt:lpstr>Antikoagulation bei nvVHF – Welchem NOAK vertrauen Sie?</vt:lpstr>
      <vt:lpstr>Welcher Evidenz vertrauen Sie für Ihre Therapie-Entscheidungen?</vt:lpstr>
      <vt:lpstr>PowerPoint Presentation</vt:lpstr>
      <vt:lpstr>Konsistente Ereignisraten an schweren GI-Blutungen der NOAK  in den Phase-III-Studien1-4</vt:lpstr>
      <vt:lpstr>Korrelation zwischen CHADS2 (CHA2DS2-VASc)-Score  und der Rate schwerer Blutungen</vt:lpstr>
      <vt:lpstr>Ein genauer Blick auf die Evidenz der nvVHF-Phase-III-Studien: Darstellung von absoluten Ereignisraten versus Verhältnisse</vt:lpstr>
      <vt:lpstr>Unterscheiden sich die NOAK bei den schweren Blutungen bei nvVHF? </vt:lpstr>
      <vt:lpstr>PowerPoint Presentation</vt:lpstr>
      <vt:lpstr>PowerPoint Presentation</vt:lpstr>
      <vt:lpstr>Was können retrospektive Daten an Evidenz zu den NOAK beitragen?</vt:lpstr>
      <vt:lpstr>Datenbankanalyse von Lau et al. (Annals Int Med 2022)1</vt:lpstr>
      <vt:lpstr>Datenbankanalyse von Lau et al. (Annals Int Med 2022)</vt:lpstr>
      <vt:lpstr>Datenbankanalyse von Lau et al. (Annals Int Med 2022)</vt:lpstr>
      <vt:lpstr>Statistische Methoden können Signifikanz zeigen ohne klinische Relevanz1,2</vt:lpstr>
      <vt:lpstr>Solide und konsistente Evidenz von Rivaroxaban mit Adhärenz-Vorteil der 1x täglichen Dosierung</vt:lpstr>
      <vt:lpstr>NOAK 1x oder 2x täglich? Nicht Plasmaspiegel, sondern die klinische Evidenz ist entscheidend</vt:lpstr>
      <vt:lpstr>NOAK 1x oder 2x täglich? Nicht Plasmaspiegel, sondern die klinische Evidenz ist entscheidend</vt:lpstr>
      <vt:lpstr>Klinische Daten legen nahe: Intrazerebrale Blutungen treten unabhängig vom Plasmaspiegel auf</vt:lpstr>
      <vt:lpstr>Klinische Daten legen nahe: ischämische Schlaganfälle treten unabhängig vom Plasmaspiegel auf</vt:lpstr>
      <vt:lpstr>Backup</vt:lpstr>
      <vt:lpstr>PowerPoint Presentation</vt:lpstr>
      <vt:lpstr>PowerPoint Presentation</vt:lpstr>
      <vt:lpstr>Fake oder Fakten: Was können retrospektive Daten an Evidenz  zu den NOAK beitragen?</vt:lpstr>
      <vt:lpstr>HR vor und nach PSM: Was ist mit den Patientendaten passiert?</vt:lpstr>
      <vt:lpstr>Referenzen (1)</vt:lpstr>
      <vt:lpstr>Referenzen (2)</vt:lpstr>
      <vt:lpstr>Xarelto® Gekürzte Fachinformation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Blerina Temaj</dc:creator>
  <cp:lastModifiedBy>Stephan Fricker</cp:lastModifiedBy>
  <cp:revision>604</cp:revision>
  <cp:lastPrinted>2024-03-06T15:34:27Z</cp:lastPrinted>
  <dcterms:created xsi:type="dcterms:W3CDTF">2021-07-13T13:45:20Z</dcterms:created>
  <dcterms:modified xsi:type="dcterms:W3CDTF">2024-09-06T12:26:49Z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0x010100349949204070B647A6179AFC9C2571BB</vt:lpwstr>
  </property>
  <property fmtid="{D5CDD505-2E9C-101B-9397-08002B2CF9AE}" pid="3" name="xd_ProgID">
    <vt:lpwstr/>
  </property>
  <property fmtid="{D5CDD505-2E9C-101B-9397-08002B2CF9AE}" pid="4" name="c2b5fb8256bd435bb7806ac3891e195b">
    <vt:lpwstr>Short-Term|6d967203-8346-4b9c-90f8-b3828a3fa508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DataClassBayerRetention">
    <vt:lpwstr>1;#Short-Term|6d967203-8346-4b9c-90f8-b3828a3fa508</vt:lpwstr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MSIP_Label_7f850223-87a8-40c3-9eb2-432606efca2a_Enabled">
    <vt:lpwstr>True</vt:lpwstr>
  </property>
  <property fmtid="{D5CDD505-2E9C-101B-9397-08002B2CF9AE}" pid="12" name="MSIP_Label_7f850223-87a8-40c3-9eb2-432606efca2a_SiteId">
    <vt:lpwstr>fcb2b37b-5da0-466b-9b83-0014b67a7c78</vt:lpwstr>
  </property>
  <property fmtid="{D5CDD505-2E9C-101B-9397-08002B2CF9AE}" pid="13" name="MSIP_Label_7f850223-87a8-40c3-9eb2-432606efca2a_Owner">
    <vt:lpwstr>luca.barbic@bayer.com</vt:lpwstr>
  </property>
  <property fmtid="{D5CDD505-2E9C-101B-9397-08002B2CF9AE}" pid="14" name="MSIP_Label_7f850223-87a8-40c3-9eb2-432606efca2a_SetDate">
    <vt:lpwstr>2021-10-25T11:44:02.8060739Z</vt:lpwstr>
  </property>
  <property fmtid="{D5CDD505-2E9C-101B-9397-08002B2CF9AE}" pid="15" name="MSIP_Label_7f850223-87a8-40c3-9eb2-432606efca2a_Name">
    <vt:lpwstr>NO CLASSIFICATION</vt:lpwstr>
  </property>
  <property fmtid="{D5CDD505-2E9C-101B-9397-08002B2CF9AE}" pid="16" name="MSIP_Label_7f850223-87a8-40c3-9eb2-432606efca2a_Application">
    <vt:lpwstr>Microsoft Azure Information Protection</vt:lpwstr>
  </property>
  <property fmtid="{D5CDD505-2E9C-101B-9397-08002B2CF9AE}" pid="17" name="MSIP_Label_7f850223-87a8-40c3-9eb2-432606efca2a_Extended_MSFT_Method">
    <vt:lpwstr>Manual</vt:lpwstr>
  </property>
  <property fmtid="{D5CDD505-2E9C-101B-9397-08002B2CF9AE}" pid="18" name="Sensitivity">
    <vt:lpwstr>NO CLASSIFICATION</vt:lpwstr>
  </property>
  <property fmtid="{D5CDD505-2E9C-101B-9397-08002B2CF9AE}" pid="19" name="MediaServiceImageTags">
    <vt:lpwstr/>
  </property>
</Properties>
</file>