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sldIdLst>
    <p:sldId id="2146847449" r:id="rId6"/>
    <p:sldId id="331" r:id="rId7"/>
    <p:sldId id="256" r:id="rId8"/>
    <p:sldId id="2146847431" r:id="rId9"/>
    <p:sldId id="2146847447" r:id="rId10"/>
    <p:sldId id="2146847454" r:id="rId11"/>
    <p:sldId id="2146847439" r:id="rId12"/>
    <p:sldId id="2146847463" r:id="rId13"/>
    <p:sldId id="2146847464" r:id="rId14"/>
    <p:sldId id="2146847425" r:id="rId15"/>
    <p:sldId id="2146847433" r:id="rId16"/>
    <p:sldId id="2146847434" r:id="rId17"/>
    <p:sldId id="2146847435" r:id="rId18"/>
    <p:sldId id="2146847459" r:id="rId19"/>
    <p:sldId id="2146847440" r:id="rId20"/>
    <p:sldId id="2146847455" r:id="rId21"/>
    <p:sldId id="2146847456" r:id="rId22"/>
    <p:sldId id="2146847445" r:id="rId23"/>
    <p:sldId id="2146847446" r:id="rId24"/>
    <p:sldId id="2146847465" r:id="rId25"/>
    <p:sldId id="2146847461" r:id="rId26"/>
    <p:sldId id="2146847462" r:id="rId27"/>
    <p:sldId id="2146847460" r:id="rId28"/>
    <p:sldId id="2146847437" r:id="rId29"/>
    <p:sldId id="2146847457" r:id="rId30"/>
    <p:sldId id="2146847458" r:id="rId31"/>
    <p:sldId id="339" r:id="rId32"/>
  </p:sldIdLst>
  <p:sldSz cx="9144000" cy="5143500" type="screen16x9"/>
  <p:notesSz cx="6805613" cy="9944100"/>
  <p:custDataLst>
    <p:tags r:id="rId34"/>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76F98FE-440C-46BD-855C-D3C851238039}">
          <p14:sldIdLst>
            <p14:sldId id="2146847449"/>
            <p14:sldId id="331"/>
            <p14:sldId id="256"/>
            <p14:sldId id="2146847431"/>
            <p14:sldId id="2146847447"/>
            <p14:sldId id="2146847454"/>
            <p14:sldId id="2146847439"/>
            <p14:sldId id="2146847463"/>
            <p14:sldId id="2146847464"/>
            <p14:sldId id="2146847425"/>
            <p14:sldId id="2146847433"/>
            <p14:sldId id="2146847434"/>
            <p14:sldId id="2146847435"/>
            <p14:sldId id="2146847459"/>
            <p14:sldId id="2146847440"/>
            <p14:sldId id="2146847455"/>
            <p14:sldId id="2146847456"/>
            <p14:sldId id="2146847445"/>
            <p14:sldId id="2146847446"/>
            <p14:sldId id="2146847465"/>
            <p14:sldId id="2146847461"/>
            <p14:sldId id="2146847462"/>
            <p14:sldId id="2146847460"/>
            <p14:sldId id="2146847437"/>
            <p14:sldId id="2146847457"/>
            <p14:sldId id="2146847458"/>
            <p14:sldId id="339"/>
          </p14:sldIdLst>
        </p14:section>
      </p14:sectionLst>
    </p:ext>
    <p:ext uri="{EFAFB233-063F-42B5-8137-9DF3F51BA10A}">
      <p15:sldGuideLst xmlns:p15="http://schemas.microsoft.com/office/powerpoint/2012/main">
        <p15:guide id="1" orient="horz" pos="1643" userDrawn="1">
          <p15:clr>
            <a:srgbClr val="A4A3A4"/>
          </p15:clr>
        </p15:guide>
        <p15:guide id="3" pos="2767" userDrawn="1">
          <p15:clr>
            <a:srgbClr val="A4A3A4"/>
          </p15:clr>
        </p15:guide>
        <p15:guide id="5" pos="4445" userDrawn="1">
          <p15:clr>
            <a:srgbClr val="A4A3A4"/>
          </p15:clr>
        </p15:guide>
        <p15:guide id="6" orient="horz" pos="2436" userDrawn="1">
          <p15:clr>
            <a:srgbClr val="A4A3A4"/>
          </p15:clr>
        </p15:guide>
        <p15:guide id="7" pos="3606" userDrawn="1">
          <p15:clr>
            <a:srgbClr val="A4A3A4"/>
          </p15:clr>
        </p15:guide>
        <p15:guide id="8" orient="horz" pos="1733" userDrawn="1">
          <p15:clr>
            <a:srgbClr val="A4A3A4"/>
          </p15:clr>
        </p15:guide>
        <p15:guide id="9" orient="horz" pos="19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349A01-6830-D318-B118-7ECFEC40A9C1}" name="Christine Métayer-Apfel" initials="CMA" userId="S-1-5-21-2011223823-209605511-1888891896-1708" providerId="AD"/>
  <p188:author id="{B85AEE9A-3021-74FA-AD4F-86B4D2912F36}" name="Reviewer" initials="CK" userId="Review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ra Maamari" initials="SM" lastIdx="46" clrIdx="0">
    <p:extLst>
      <p:ext uri="{19B8F6BF-5375-455C-9EA6-DF929625EA0E}">
        <p15:presenceInfo xmlns:p15="http://schemas.microsoft.com/office/powerpoint/2012/main" userId="S::sandra.maamari@bayer.com::58b55d36-7552-4c7c-b2f1-a2b9e76e8899" providerId="AD"/>
      </p:ext>
    </p:extLst>
  </p:cmAuthor>
  <p:cmAuthor id="2" name="Luca Barbic" initials="LB" lastIdx="3" clrIdx="1">
    <p:extLst>
      <p:ext uri="{19B8F6BF-5375-455C-9EA6-DF929625EA0E}">
        <p15:presenceInfo xmlns:p15="http://schemas.microsoft.com/office/powerpoint/2012/main" userId="S::luca.barbic@bayer.com::3ae80bd8-b0a0-4fba-b2e1-251c5f77a4a3" providerId="AD"/>
      </p:ext>
    </p:extLst>
  </p:cmAuthor>
  <p:cmAuthor id="3" name="Hannes Flechsig" initials="HF" lastIdx="17" clrIdx="2">
    <p:extLst>
      <p:ext uri="{19B8F6BF-5375-455C-9EA6-DF929625EA0E}">
        <p15:presenceInfo xmlns:p15="http://schemas.microsoft.com/office/powerpoint/2012/main" userId="S::hannes.flechsig@bayer.com::a611a245-cac9-4429-a3d5-9b7c0b3bd166" providerId="AD"/>
      </p:ext>
    </p:extLst>
  </p:cmAuthor>
  <p:cmAuthor id="4" name="Reto Städeli" initials="RST" lastIdx="11" clrIdx="3">
    <p:extLst>
      <p:ext uri="{19B8F6BF-5375-455C-9EA6-DF929625EA0E}">
        <p15:presenceInfo xmlns:p15="http://schemas.microsoft.com/office/powerpoint/2012/main" userId="Reto Städeli" providerId="None"/>
      </p:ext>
    </p:extLst>
  </p:cmAuthor>
  <p:cmAuthor id="5" name="Roman Elsener" initials="RE" lastIdx="1" clrIdx="4">
    <p:extLst>
      <p:ext uri="{19B8F6BF-5375-455C-9EA6-DF929625EA0E}">
        <p15:presenceInfo xmlns:p15="http://schemas.microsoft.com/office/powerpoint/2012/main" userId="S::rel@medworldag.onmicrosoft.com::b19133bd-59c5-45d8-bb26-c124b1c3d3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1D2"/>
    <a:srgbClr val="3961AC"/>
    <a:srgbClr val="808285"/>
    <a:srgbClr val="D5D4D2"/>
    <a:srgbClr val="C4C3BF"/>
    <a:srgbClr val="D6D8D9"/>
    <a:srgbClr val="B1B3B6"/>
    <a:srgbClr val="E5E6E7"/>
    <a:srgbClr val="E2EDF7"/>
    <a:srgbClr val="6EA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1" autoAdjust="0"/>
    <p:restoredTop sz="95887" autoAdjust="0"/>
  </p:normalViewPr>
  <p:slideViewPr>
    <p:cSldViewPr snapToGrid="0">
      <p:cViewPr varScale="1">
        <p:scale>
          <a:sx n="140" d="100"/>
          <a:sy n="140" d="100"/>
        </p:scale>
        <p:origin x="280" y="80"/>
      </p:cViewPr>
      <p:guideLst>
        <p:guide orient="horz" pos="1643"/>
        <p:guide pos="2767"/>
        <p:guide pos="4445"/>
        <p:guide orient="horz" pos="2436"/>
        <p:guide pos="3606"/>
        <p:guide orient="horz" pos="1733"/>
        <p:guide orient="horz" pos="1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54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1106FC86-743A-4696-82A2-F53A05B5F48F}" type="datetimeFigureOut">
              <a:rPr lang="de-DE" smtClean="0"/>
              <a:t>23.04.2024</a:t>
            </a:fld>
            <a:endParaRPr lang="de-DE" dirty="0"/>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D54112B-1D60-4FE0-BE9F-BD85A87DEAE3}" type="slidenum">
              <a:rPr lang="de-DE" smtClean="0"/>
              <a:t>‹Nr.›</a:t>
            </a:fld>
            <a:endParaRPr lang="de-DE" dirty="0"/>
          </a:p>
        </p:txBody>
      </p:sp>
    </p:spTree>
    <p:extLst>
      <p:ext uri="{BB962C8B-B14F-4D97-AF65-F5344CB8AC3E}">
        <p14:creationId xmlns:p14="http://schemas.microsoft.com/office/powerpoint/2010/main" val="6368246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Confidential folder</a:t>
            </a:r>
          </a:p>
          <a:p>
            <a:endParaRPr lang="de-CH" dirty="0"/>
          </a:p>
        </p:txBody>
      </p:sp>
      <p:sp>
        <p:nvSpPr>
          <p:cNvPr id="4" name="Foliennummernplatzhalter 3"/>
          <p:cNvSpPr>
            <a:spLocks noGrp="1"/>
          </p:cNvSpPr>
          <p:nvPr>
            <p:ph type="sldNum" sz="quarter" idx="5"/>
          </p:nvPr>
        </p:nvSpPr>
        <p:spPr/>
        <p:txBody>
          <a:bodyPr/>
          <a:lstStyle/>
          <a:p>
            <a:fld id="{2D54112B-1D60-4FE0-BE9F-BD85A87DEAE3}" type="slidenum">
              <a:rPr lang="de-DE" smtClean="0"/>
              <a:t>1</a:t>
            </a:fld>
            <a:endParaRPr lang="de-DE" dirty="0"/>
          </a:p>
        </p:txBody>
      </p:sp>
    </p:spTree>
    <p:extLst>
      <p:ext uri="{BB962C8B-B14F-4D97-AF65-F5344CB8AC3E}">
        <p14:creationId xmlns:p14="http://schemas.microsoft.com/office/powerpoint/2010/main" val="154975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New slide</a:t>
            </a:r>
          </a:p>
        </p:txBody>
      </p:sp>
      <p:sp>
        <p:nvSpPr>
          <p:cNvPr id="4" name="Foliennummernplatzhalter 3"/>
          <p:cNvSpPr>
            <a:spLocks noGrp="1"/>
          </p:cNvSpPr>
          <p:nvPr>
            <p:ph type="sldNum" sz="quarter" idx="5"/>
          </p:nvPr>
        </p:nvSpPr>
        <p:spPr/>
        <p:txBody>
          <a:bodyPr/>
          <a:lstStyle/>
          <a:p>
            <a:fld id="{2D54112B-1D60-4FE0-BE9F-BD85A87DEAE3}" type="slidenum">
              <a:rPr lang="de-DE" smtClean="0"/>
              <a:t>10</a:t>
            </a:fld>
            <a:endParaRPr lang="de-DE" dirty="0"/>
          </a:p>
        </p:txBody>
      </p:sp>
    </p:spTree>
    <p:extLst>
      <p:ext uri="{BB962C8B-B14F-4D97-AF65-F5344CB8AC3E}">
        <p14:creationId xmlns:p14="http://schemas.microsoft.com/office/powerpoint/2010/main" val="278041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New slide</a:t>
            </a:r>
          </a:p>
        </p:txBody>
      </p:sp>
      <p:sp>
        <p:nvSpPr>
          <p:cNvPr id="4" name="Foliennummernplatzhalter 3"/>
          <p:cNvSpPr>
            <a:spLocks noGrp="1"/>
          </p:cNvSpPr>
          <p:nvPr>
            <p:ph type="sldNum" sz="quarter" idx="5"/>
          </p:nvPr>
        </p:nvSpPr>
        <p:spPr/>
        <p:txBody>
          <a:bodyPr/>
          <a:lstStyle/>
          <a:p>
            <a:fld id="{2D54112B-1D60-4FE0-BE9F-BD85A87DEAE3}" type="slidenum">
              <a:rPr lang="de-DE" smtClean="0"/>
              <a:t>11</a:t>
            </a:fld>
            <a:endParaRPr lang="de-DE" dirty="0"/>
          </a:p>
        </p:txBody>
      </p:sp>
    </p:spTree>
    <p:extLst>
      <p:ext uri="{BB962C8B-B14F-4D97-AF65-F5344CB8AC3E}">
        <p14:creationId xmlns:p14="http://schemas.microsoft.com/office/powerpoint/2010/main" val="62993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990570" fontAlgn="base">
              <a:spcBef>
                <a:spcPct val="50000"/>
              </a:spcBef>
              <a:spcAft>
                <a:spcPct val="0"/>
              </a:spcAft>
              <a:buFont typeface="Arial" panose="020B0604020202020204" pitchFamily="34" charset="0"/>
              <a:buNone/>
            </a:pPr>
            <a:endParaRPr lang="en-US" sz="900" dirty="0">
              <a:solidFill>
                <a:srgbClr val="000000">
                  <a:lumMod val="65000"/>
                  <a:lumOff val="35000"/>
                </a:srgbClr>
              </a:solidFill>
              <a:latin typeface="Arial" charset="0"/>
            </a:endParaRPr>
          </a:p>
        </p:txBody>
      </p:sp>
      <p:sp>
        <p:nvSpPr>
          <p:cNvPr id="4" name="Foliennummernplatzhalter 3"/>
          <p:cNvSpPr>
            <a:spLocks noGrp="1"/>
          </p:cNvSpPr>
          <p:nvPr>
            <p:ph type="sldNum" sz="quarter" idx="5"/>
          </p:nvPr>
        </p:nvSpPr>
        <p:spPr/>
        <p:txBody>
          <a:bodyPr/>
          <a:lstStyle/>
          <a:p>
            <a:fld id="{2D54112B-1D60-4FE0-BE9F-BD85A87DEAE3}" type="slidenum">
              <a:rPr lang="de-DE" smtClean="0"/>
              <a:t>12</a:t>
            </a:fld>
            <a:endParaRPr lang="de-DE" dirty="0"/>
          </a:p>
        </p:txBody>
      </p:sp>
    </p:spTree>
    <p:extLst>
      <p:ext uri="{BB962C8B-B14F-4D97-AF65-F5344CB8AC3E}">
        <p14:creationId xmlns:p14="http://schemas.microsoft.com/office/powerpoint/2010/main" val="183810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spc="-10" noProof="0" dirty="0">
                <a:solidFill>
                  <a:schemeClr val="accent1">
                    <a:lumMod val="75000"/>
                  </a:schemeClr>
                </a:solidFill>
                <a:latin typeface="Arial"/>
                <a:cs typeface="Arial"/>
              </a:rPr>
              <a:t>GIB, gastrointestinal bleeding; HR,  hazard ratio; ICH, intracerebral haemorrhage; NOAC, </a:t>
            </a:r>
            <a:r>
              <a:rPr lang="en-GB" sz="700" spc="-10" noProof="0" dirty="0">
                <a:solidFill>
                  <a:schemeClr val="accent1">
                    <a:lumMod val="75000"/>
                  </a:schemeClr>
                </a:solidFill>
                <a:latin typeface="+mj-lt"/>
                <a:cs typeface="Arial"/>
              </a:rPr>
              <a:t>Non-vitamin K antagonist oral anticoagulants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Calculated from Table 2 in Ref 1, HR and CI were calculated based on total number of events per patient-year total using an online calculator (Hazard Ratio Calculator - Calculate Hazard Ratio, HR Confidence Intervals &amp; p-value (gigacalculator.com).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Calculated from Table 2 in Ref 1</a:t>
            </a:r>
          </a:p>
        </p:txBody>
      </p:sp>
      <p:sp>
        <p:nvSpPr>
          <p:cNvPr id="4" name="Foliennummernplatzhalter 3"/>
          <p:cNvSpPr>
            <a:spLocks noGrp="1"/>
          </p:cNvSpPr>
          <p:nvPr>
            <p:ph type="sldNum" sz="quarter" idx="5"/>
          </p:nvPr>
        </p:nvSpPr>
        <p:spPr/>
        <p:txBody>
          <a:bodyPr/>
          <a:lstStyle/>
          <a:p>
            <a:fld id="{2D54112B-1D60-4FE0-BE9F-BD85A87DEAE3}" type="slidenum">
              <a:rPr lang="de-DE" smtClean="0"/>
              <a:t>13</a:t>
            </a:fld>
            <a:endParaRPr lang="de-DE" dirty="0"/>
          </a:p>
        </p:txBody>
      </p:sp>
    </p:spTree>
    <p:extLst>
      <p:ext uri="{BB962C8B-B14F-4D97-AF65-F5344CB8AC3E}">
        <p14:creationId xmlns:p14="http://schemas.microsoft.com/office/powerpoint/2010/main" val="385577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noProof="0" dirty="0">
                <a:effectLst/>
                <a:latin typeface="Arial" panose="020B0604020202020204" pitchFamily="34" charset="0"/>
                <a:cs typeface="Times New Roman" panose="02020603050405020304" pitchFamily="18" charset="0"/>
              </a:rPr>
              <a:t>New slide</a:t>
            </a:r>
          </a:p>
          <a:p>
            <a:endParaRPr lang="de-CH" sz="1200" dirty="0">
              <a:effectLst/>
              <a:latin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2D54112B-1D60-4FE0-BE9F-BD85A87DEAE3}" type="slidenum">
              <a:rPr lang="de-DE" smtClean="0"/>
              <a:t>14</a:t>
            </a:fld>
            <a:endParaRPr lang="de-DE" dirty="0"/>
          </a:p>
        </p:txBody>
      </p:sp>
    </p:spTree>
    <p:extLst>
      <p:ext uri="{BB962C8B-B14F-4D97-AF65-F5344CB8AC3E}">
        <p14:creationId xmlns:p14="http://schemas.microsoft.com/office/powerpoint/2010/main" val="265715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Confidential folder</a:t>
            </a:r>
          </a:p>
          <a:p>
            <a:endParaRPr lang="de-DE" dirty="0"/>
          </a:p>
        </p:txBody>
      </p:sp>
      <p:sp>
        <p:nvSpPr>
          <p:cNvPr id="4" name="Foliennummernplatzhalter 3"/>
          <p:cNvSpPr>
            <a:spLocks noGrp="1"/>
          </p:cNvSpPr>
          <p:nvPr>
            <p:ph type="sldNum" sz="quarter" idx="5"/>
          </p:nvPr>
        </p:nvSpPr>
        <p:spPr/>
        <p:txBody>
          <a:bodyPr/>
          <a:lstStyle/>
          <a:p>
            <a:fld id="{2D54112B-1D60-4FE0-BE9F-BD85A87DEAE3}" type="slidenum">
              <a:rPr lang="de-DE" smtClean="0"/>
              <a:t>15</a:t>
            </a:fld>
            <a:endParaRPr lang="de-DE" dirty="0"/>
          </a:p>
        </p:txBody>
      </p:sp>
    </p:spTree>
    <p:extLst>
      <p:ext uri="{BB962C8B-B14F-4D97-AF65-F5344CB8AC3E}">
        <p14:creationId xmlns:p14="http://schemas.microsoft.com/office/powerpoint/2010/main" val="178347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43A7-2723-F8CC-FA1F-6060BE47D4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EF8B59-CF18-36D7-E525-A73D49857D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FBCF467-15EC-E52F-9D56-58A8FF9FB03B}"/>
              </a:ext>
            </a:extLst>
          </p:cNvPr>
          <p:cNvSpPr>
            <a:spLocks noGrp="1"/>
          </p:cNvSpPr>
          <p:nvPr>
            <p:ph type="body" idx="1"/>
          </p:nvPr>
        </p:nvSpPr>
        <p:spPr/>
        <p:txBody>
          <a:bodyPr/>
          <a:lstStyle/>
          <a:p>
            <a:r>
              <a:rPr lang="en-GB" noProof="0" dirty="0"/>
              <a:t>Source: Enclosure OD/BID</a:t>
            </a:r>
          </a:p>
          <a:p>
            <a:endParaRPr lang="fr-FR" dirty="0"/>
          </a:p>
        </p:txBody>
      </p:sp>
      <p:sp>
        <p:nvSpPr>
          <p:cNvPr id="4" name="Foliennummernplatzhalter 3">
            <a:extLst>
              <a:ext uri="{FF2B5EF4-FFF2-40B4-BE49-F238E27FC236}">
                <a16:creationId xmlns:a16="http://schemas.microsoft.com/office/drawing/2014/main" id="{8CBFE54E-055A-B7FC-DC70-D228984B8714}"/>
              </a:ext>
            </a:extLst>
          </p:cNvPr>
          <p:cNvSpPr>
            <a:spLocks noGrp="1"/>
          </p:cNvSpPr>
          <p:nvPr>
            <p:ph type="sldNum" sz="quarter" idx="5"/>
          </p:nvPr>
        </p:nvSpPr>
        <p:spPr/>
        <p:txBody>
          <a:bodyPr/>
          <a:lstStyle/>
          <a:p>
            <a:fld id="{2D54112B-1D60-4FE0-BE9F-BD85A87DEAE3}" type="slidenum">
              <a:rPr lang="de-DE" smtClean="0"/>
              <a:t>16</a:t>
            </a:fld>
            <a:endParaRPr lang="de-DE" dirty="0"/>
          </a:p>
        </p:txBody>
      </p:sp>
    </p:spTree>
    <p:extLst>
      <p:ext uri="{BB962C8B-B14F-4D97-AF65-F5344CB8AC3E}">
        <p14:creationId xmlns:p14="http://schemas.microsoft.com/office/powerpoint/2010/main" val="308560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ADBA-6A82-4041-F38D-F3011E8F1D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230C282-A97E-BBD3-102B-B34129D327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5E198B-C0ED-F4B7-0E09-CB99AD04442E}"/>
              </a:ext>
            </a:extLst>
          </p:cNvPr>
          <p:cNvSpPr>
            <a:spLocks noGrp="1"/>
          </p:cNvSpPr>
          <p:nvPr>
            <p:ph type="body" idx="1"/>
          </p:nvPr>
        </p:nvSpPr>
        <p:spPr/>
        <p:txBody>
          <a:bodyPr/>
          <a:lstStyle/>
          <a:p>
            <a:r>
              <a:rPr lang="en-GB" noProof="0" dirty="0"/>
              <a:t>Source: Enclosure OD/BID</a:t>
            </a:r>
          </a:p>
        </p:txBody>
      </p:sp>
      <p:sp>
        <p:nvSpPr>
          <p:cNvPr id="4" name="Foliennummernplatzhalter 3">
            <a:extLst>
              <a:ext uri="{FF2B5EF4-FFF2-40B4-BE49-F238E27FC236}">
                <a16:creationId xmlns:a16="http://schemas.microsoft.com/office/drawing/2014/main" id="{556C5F99-E35C-8C0F-5FC3-D8DE0249ABDB}"/>
              </a:ext>
            </a:extLst>
          </p:cNvPr>
          <p:cNvSpPr>
            <a:spLocks noGrp="1"/>
          </p:cNvSpPr>
          <p:nvPr>
            <p:ph type="sldNum" sz="quarter" idx="5"/>
          </p:nvPr>
        </p:nvSpPr>
        <p:spPr/>
        <p:txBody>
          <a:bodyPr/>
          <a:lstStyle/>
          <a:p>
            <a:fld id="{2D54112B-1D60-4FE0-BE9F-BD85A87DEAE3}" type="slidenum">
              <a:rPr lang="de-DE" smtClean="0"/>
              <a:t>17</a:t>
            </a:fld>
            <a:endParaRPr lang="de-DE" dirty="0"/>
          </a:p>
        </p:txBody>
      </p:sp>
    </p:spTree>
    <p:extLst>
      <p:ext uri="{BB962C8B-B14F-4D97-AF65-F5344CB8AC3E}">
        <p14:creationId xmlns:p14="http://schemas.microsoft.com/office/powerpoint/2010/main" val="383477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Slidedeck NOAC in Perspective. </a:t>
            </a:r>
          </a:p>
          <a:p>
            <a:endParaRPr lang="en-GB" noProof="0" dirty="0"/>
          </a:p>
          <a:p>
            <a:endParaRPr lang="de-DE" dirty="0"/>
          </a:p>
        </p:txBody>
      </p:sp>
      <p:sp>
        <p:nvSpPr>
          <p:cNvPr id="4" name="Foliennummernplatzhalter 3"/>
          <p:cNvSpPr>
            <a:spLocks noGrp="1"/>
          </p:cNvSpPr>
          <p:nvPr>
            <p:ph type="sldNum" sz="quarter" idx="5"/>
          </p:nvPr>
        </p:nvSpPr>
        <p:spPr/>
        <p:txBody>
          <a:bodyPr/>
          <a:lstStyle/>
          <a:p>
            <a:fld id="{2D54112B-1D60-4FE0-BE9F-BD85A87DEAE3}" type="slidenum">
              <a:rPr lang="de-DE" smtClean="0"/>
              <a:t>18</a:t>
            </a:fld>
            <a:endParaRPr lang="de-DE" dirty="0"/>
          </a:p>
        </p:txBody>
      </p:sp>
    </p:spTree>
    <p:extLst>
      <p:ext uri="{BB962C8B-B14F-4D97-AF65-F5344CB8AC3E}">
        <p14:creationId xmlns:p14="http://schemas.microsoft.com/office/powerpoint/2010/main" val="142355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Slidedeck NOAC in Perspective </a:t>
            </a:r>
          </a:p>
        </p:txBody>
      </p:sp>
      <p:sp>
        <p:nvSpPr>
          <p:cNvPr id="4" name="Foliennummernplatzhalter 3"/>
          <p:cNvSpPr>
            <a:spLocks noGrp="1"/>
          </p:cNvSpPr>
          <p:nvPr>
            <p:ph type="sldNum" sz="quarter" idx="5"/>
          </p:nvPr>
        </p:nvSpPr>
        <p:spPr/>
        <p:txBody>
          <a:bodyPr/>
          <a:lstStyle/>
          <a:p>
            <a:fld id="{2D54112B-1D60-4FE0-BE9F-BD85A87DEAE3}" type="slidenum">
              <a:rPr lang="de-DE" smtClean="0"/>
              <a:t>19</a:t>
            </a:fld>
            <a:endParaRPr lang="de-DE" dirty="0"/>
          </a:p>
        </p:txBody>
      </p:sp>
    </p:spTree>
    <p:extLst>
      <p:ext uri="{BB962C8B-B14F-4D97-AF65-F5344CB8AC3E}">
        <p14:creationId xmlns:p14="http://schemas.microsoft.com/office/powerpoint/2010/main" val="384243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54112B-1D60-4FE0-BE9F-BD85A87DEAE3}" type="slidenum">
              <a:rPr lang="de-DE" smtClean="0"/>
              <a:t>2</a:t>
            </a:fld>
            <a:endParaRPr lang="de-DE" dirty="0"/>
          </a:p>
        </p:txBody>
      </p:sp>
    </p:spTree>
    <p:extLst>
      <p:ext uri="{BB962C8B-B14F-4D97-AF65-F5344CB8AC3E}">
        <p14:creationId xmlns:p14="http://schemas.microsoft.com/office/powerpoint/2010/main" val="225247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Confidential folder</a:t>
            </a:r>
          </a:p>
          <a:p>
            <a:endParaRPr lang="de-CH" dirty="0"/>
          </a:p>
        </p:txBody>
      </p:sp>
      <p:sp>
        <p:nvSpPr>
          <p:cNvPr id="4" name="Foliennummernplatzhalter 3"/>
          <p:cNvSpPr>
            <a:spLocks noGrp="1"/>
          </p:cNvSpPr>
          <p:nvPr>
            <p:ph type="sldNum" sz="quarter" idx="5"/>
          </p:nvPr>
        </p:nvSpPr>
        <p:spPr/>
        <p:txBody>
          <a:bodyPr/>
          <a:lstStyle/>
          <a:p>
            <a:fld id="{332410AB-6373-4C35-9C62-4CC6C2C201A3}" type="slidenum">
              <a:rPr lang="de-CH" smtClean="0"/>
              <a:t>21</a:t>
            </a:fld>
            <a:endParaRPr lang="de-CH" dirty="0"/>
          </a:p>
        </p:txBody>
      </p:sp>
    </p:spTree>
    <p:extLst>
      <p:ext uri="{BB962C8B-B14F-4D97-AF65-F5344CB8AC3E}">
        <p14:creationId xmlns:p14="http://schemas.microsoft.com/office/powerpoint/2010/main" val="147565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Confidential folder</a:t>
            </a:r>
          </a:p>
        </p:txBody>
      </p:sp>
      <p:sp>
        <p:nvSpPr>
          <p:cNvPr id="4" name="Foliennummernplatzhalter 3"/>
          <p:cNvSpPr>
            <a:spLocks noGrp="1"/>
          </p:cNvSpPr>
          <p:nvPr>
            <p:ph type="sldNum" sz="quarter" idx="5"/>
          </p:nvPr>
        </p:nvSpPr>
        <p:spPr/>
        <p:txBody>
          <a:bodyPr/>
          <a:lstStyle/>
          <a:p>
            <a:fld id="{332410AB-6373-4C35-9C62-4CC6C2C201A3}" type="slidenum">
              <a:rPr lang="de-CH" smtClean="0"/>
              <a:t>22</a:t>
            </a:fld>
            <a:endParaRPr lang="de-CH" dirty="0"/>
          </a:p>
        </p:txBody>
      </p:sp>
    </p:spTree>
    <p:extLst>
      <p:ext uri="{BB962C8B-B14F-4D97-AF65-F5344CB8AC3E}">
        <p14:creationId xmlns:p14="http://schemas.microsoft.com/office/powerpoint/2010/main" val="1271902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Enclosure Lau et al. </a:t>
            </a:r>
          </a:p>
        </p:txBody>
      </p:sp>
      <p:sp>
        <p:nvSpPr>
          <p:cNvPr id="4" name="Foliennummernplatzhalter 3"/>
          <p:cNvSpPr>
            <a:spLocks noGrp="1"/>
          </p:cNvSpPr>
          <p:nvPr>
            <p:ph type="sldNum" sz="quarter" idx="5"/>
          </p:nvPr>
        </p:nvSpPr>
        <p:spPr/>
        <p:txBody>
          <a:bodyPr/>
          <a:lstStyle/>
          <a:p>
            <a:fld id="{2D54112B-1D60-4FE0-BE9F-BD85A87DEAE3}" type="slidenum">
              <a:rPr lang="de-DE" smtClean="0"/>
              <a:t>23</a:t>
            </a:fld>
            <a:endParaRPr lang="de-DE" dirty="0"/>
          </a:p>
        </p:txBody>
      </p:sp>
    </p:spTree>
    <p:extLst>
      <p:ext uri="{BB962C8B-B14F-4D97-AF65-F5344CB8AC3E}">
        <p14:creationId xmlns:p14="http://schemas.microsoft.com/office/powerpoint/2010/main" val="393612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Enclosure Lau et al. </a:t>
            </a:r>
          </a:p>
          <a:p>
            <a:endParaRPr lang="de-DE" dirty="0"/>
          </a:p>
        </p:txBody>
      </p:sp>
      <p:sp>
        <p:nvSpPr>
          <p:cNvPr id="4" name="Foliennummernplatzhalter 3"/>
          <p:cNvSpPr>
            <a:spLocks noGrp="1"/>
          </p:cNvSpPr>
          <p:nvPr>
            <p:ph type="sldNum" sz="quarter" idx="5"/>
          </p:nvPr>
        </p:nvSpPr>
        <p:spPr/>
        <p:txBody>
          <a:bodyPr/>
          <a:lstStyle/>
          <a:p>
            <a:fld id="{2D54112B-1D60-4FE0-BE9F-BD85A87DEAE3}" type="slidenum">
              <a:rPr lang="de-DE" smtClean="0"/>
              <a:t>24</a:t>
            </a:fld>
            <a:endParaRPr lang="de-DE" dirty="0"/>
          </a:p>
        </p:txBody>
      </p:sp>
    </p:spTree>
    <p:extLst>
      <p:ext uri="{BB962C8B-B14F-4D97-AF65-F5344CB8AC3E}">
        <p14:creationId xmlns:p14="http://schemas.microsoft.com/office/powerpoint/2010/main" val="350109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D54112B-1D60-4FE0-BE9F-BD85A87DEAE3}" type="slidenum">
              <a:rPr lang="de-DE" smtClean="0"/>
              <a:t>25</a:t>
            </a:fld>
            <a:endParaRPr lang="de-DE" dirty="0"/>
          </a:p>
        </p:txBody>
      </p:sp>
    </p:spTree>
    <p:extLst>
      <p:ext uri="{BB962C8B-B14F-4D97-AF65-F5344CB8AC3E}">
        <p14:creationId xmlns:p14="http://schemas.microsoft.com/office/powerpoint/2010/main" val="104937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D54112B-1D60-4FE0-BE9F-BD85A87DEAE3}" type="slidenum">
              <a:rPr lang="de-DE" smtClean="0"/>
              <a:t>26</a:t>
            </a:fld>
            <a:endParaRPr lang="de-DE" dirty="0"/>
          </a:p>
        </p:txBody>
      </p:sp>
    </p:spTree>
    <p:extLst>
      <p:ext uri="{BB962C8B-B14F-4D97-AF65-F5344CB8AC3E}">
        <p14:creationId xmlns:p14="http://schemas.microsoft.com/office/powerpoint/2010/main" val="283038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D54112B-1D60-4FE0-BE9F-BD85A87DEAE3}" type="slidenum">
              <a:rPr lang="de-DE" smtClean="0"/>
              <a:t>27</a:t>
            </a:fld>
            <a:endParaRPr lang="de-DE" dirty="0"/>
          </a:p>
        </p:txBody>
      </p:sp>
    </p:spTree>
    <p:extLst>
      <p:ext uri="{BB962C8B-B14F-4D97-AF65-F5344CB8AC3E}">
        <p14:creationId xmlns:p14="http://schemas.microsoft.com/office/powerpoint/2010/main" val="190205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Confidential folder</a:t>
            </a:r>
          </a:p>
          <a:p>
            <a:endParaRPr lang="de-CH" dirty="0"/>
          </a:p>
        </p:txBody>
      </p:sp>
      <p:sp>
        <p:nvSpPr>
          <p:cNvPr id="4" name="Foliennummernplatzhalter 3"/>
          <p:cNvSpPr>
            <a:spLocks noGrp="1"/>
          </p:cNvSpPr>
          <p:nvPr>
            <p:ph type="sldNum" sz="quarter" idx="5"/>
          </p:nvPr>
        </p:nvSpPr>
        <p:spPr/>
        <p:txBody>
          <a:bodyPr/>
          <a:lstStyle/>
          <a:p>
            <a:fld id="{332410AB-6373-4C35-9C62-4CC6C2C201A3}" type="slidenum">
              <a:rPr lang="de-CH" smtClean="0"/>
              <a:t>3</a:t>
            </a:fld>
            <a:endParaRPr lang="de-CH" dirty="0"/>
          </a:p>
        </p:txBody>
      </p:sp>
    </p:spTree>
    <p:extLst>
      <p:ext uri="{BB962C8B-B14F-4D97-AF65-F5344CB8AC3E}">
        <p14:creationId xmlns:p14="http://schemas.microsoft.com/office/powerpoint/2010/main" val="318963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Source: Confidential folder</a:t>
            </a:r>
          </a:p>
          <a:p>
            <a:endParaRPr lang="de-DE" dirty="0"/>
          </a:p>
        </p:txBody>
      </p:sp>
      <p:sp>
        <p:nvSpPr>
          <p:cNvPr id="4" name="Foliennummernplatzhalter 3"/>
          <p:cNvSpPr>
            <a:spLocks noGrp="1"/>
          </p:cNvSpPr>
          <p:nvPr>
            <p:ph type="sldNum" sz="quarter" idx="5"/>
          </p:nvPr>
        </p:nvSpPr>
        <p:spPr/>
        <p:txBody>
          <a:bodyPr/>
          <a:lstStyle/>
          <a:p>
            <a:fld id="{2D54112B-1D60-4FE0-BE9F-BD85A87DEAE3}" type="slidenum">
              <a:rPr lang="de-DE" smtClean="0"/>
              <a:t>4</a:t>
            </a:fld>
            <a:endParaRPr lang="de-DE" dirty="0"/>
          </a:p>
        </p:txBody>
      </p:sp>
    </p:spTree>
    <p:extLst>
      <p:ext uri="{BB962C8B-B14F-4D97-AF65-F5344CB8AC3E}">
        <p14:creationId xmlns:p14="http://schemas.microsoft.com/office/powerpoint/2010/main" val="258687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New slide </a:t>
            </a:r>
          </a:p>
        </p:txBody>
      </p:sp>
      <p:sp>
        <p:nvSpPr>
          <p:cNvPr id="4" name="Foliennummernplatzhalter 3"/>
          <p:cNvSpPr>
            <a:spLocks noGrp="1"/>
          </p:cNvSpPr>
          <p:nvPr>
            <p:ph type="sldNum" sz="quarter" idx="5"/>
          </p:nvPr>
        </p:nvSpPr>
        <p:spPr/>
        <p:txBody>
          <a:bodyPr/>
          <a:lstStyle/>
          <a:p>
            <a:fld id="{2D54112B-1D60-4FE0-BE9F-BD85A87DEAE3}" type="slidenum">
              <a:rPr lang="de-DE" smtClean="0"/>
              <a:t>5</a:t>
            </a:fld>
            <a:endParaRPr lang="de-DE" dirty="0"/>
          </a:p>
        </p:txBody>
      </p:sp>
    </p:spTree>
    <p:extLst>
      <p:ext uri="{BB962C8B-B14F-4D97-AF65-F5344CB8AC3E}">
        <p14:creationId xmlns:p14="http://schemas.microsoft.com/office/powerpoint/2010/main" val="18832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10EF-EB3C-FEA8-9930-6C36F0BFD0F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C555C8-D82A-9C28-427D-7EEE4AF958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A998716-184A-0C39-689F-8C7BFCAE85B9}"/>
              </a:ext>
            </a:extLst>
          </p:cNvPr>
          <p:cNvSpPr>
            <a:spLocks noGrp="1"/>
          </p:cNvSpPr>
          <p:nvPr>
            <p:ph type="body" idx="1"/>
          </p:nvPr>
        </p:nvSpPr>
        <p:spPr/>
        <p:txBody>
          <a:bodyPr/>
          <a:lstStyle/>
          <a:p>
            <a:pPr>
              <a:lnSpc>
                <a:spcPct val="100000"/>
              </a:lnSpc>
              <a:spcBef>
                <a:spcPts val="620"/>
              </a:spcBef>
            </a:pPr>
            <a:r>
              <a:rPr lang="en-GB" sz="700" spc="-25" noProof="0" dirty="0">
                <a:solidFill>
                  <a:srgbClr val="4C4D4F"/>
                </a:solidFill>
                <a:latin typeface="Arial"/>
                <a:cs typeface="Arial"/>
              </a:rPr>
              <a:t>Source: VKA enclosure</a:t>
            </a:r>
          </a:p>
          <a:p>
            <a:pPr>
              <a:lnSpc>
                <a:spcPct val="100000"/>
              </a:lnSpc>
              <a:spcBef>
                <a:spcPts val="620"/>
              </a:spcBef>
            </a:pPr>
            <a:endParaRPr lang="en-GB" sz="700" spc="-25" noProof="0" dirty="0">
              <a:solidFill>
                <a:srgbClr val="4C4D4F"/>
              </a:solidFill>
              <a:latin typeface="Arial"/>
              <a:cs typeface="Arial"/>
            </a:endParaRPr>
          </a:p>
          <a:p>
            <a:pPr>
              <a:lnSpc>
                <a:spcPct val="100000"/>
              </a:lnSpc>
              <a:spcBef>
                <a:spcPts val="620"/>
              </a:spcBef>
            </a:pPr>
            <a:r>
              <a:rPr lang="en-GB" sz="700" noProof="0" dirty="0">
                <a:latin typeface="Arial"/>
                <a:cs typeface="Arial"/>
              </a:rPr>
              <a:t>It is not known whether the […] benefit with apixaban is related to the molecule, to chance, other confounders, or possibly to a higher-than-expected bleeding rate with warfarin […]</a:t>
            </a:r>
          </a:p>
        </p:txBody>
      </p:sp>
      <p:sp>
        <p:nvSpPr>
          <p:cNvPr id="4" name="Foliennummernplatzhalter 3">
            <a:extLst>
              <a:ext uri="{FF2B5EF4-FFF2-40B4-BE49-F238E27FC236}">
                <a16:creationId xmlns:a16="http://schemas.microsoft.com/office/drawing/2014/main" id="{1C8CDC1A-FC76-8994-A67B-7071275D674B}"/>
              </a:ext>
            </a:extLst>
          </p:cNvPr>
          <p:cNvSpPr>
            <a:spLocks noGrp="1"/>
          </p:cNvSpPr>
          <p:nvPr>
            <p:ph type="sldNum" sz="quarter" idx="5"/>
          </p:nvPr>
        </p:nvSpPr>
        <p:spPr/>
        <p:txBody>
          <a:bodyPr/>
          <a:lstStyle/>
          <a:p>
            <a:fld id="{2D54112B-1D60-4FE0-BE9F-BD85A87DEAE3}" type="slidenum">
              <a:rPr lang="de-DE" smtClean="0"/>
              <a:t>6</a:t>
            </a:fld>
            <a:endParaRPr lang="de-DE" dirty="0"/>
          </a:p>
        </p:txBody>
      </p:sp>
    </p:spTree>
    <p:extLst>
      <p:ext uri="{BB962C8B-B14F-4D97-AF65-F5344CB8AC3E}">
        <p14:creationId xmlns:p14="http://schemas.microsoft.com/office/powerpoint/2010/main" val="94330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Neues Slide</a:t>
            </a:r>
          </a:p>
        </p:txBody>
      </p:sp>
      <p:sp>
        <p:nvSpPr>
          <p:cNvPr id="4" name="Foliennummernplatzhalter 3"/>
          <p:cNvSpPr>
            <a:spLocks noGrp="1"/>
          </p:cNvSpPr>
          <p:nvPr>
            <p:ph type="sldNum" sz="quarter" idx="5"/>
          </p:nvPr>
        </p:nvSpPr>
        <p:spPr/>
        <p:txBody>
          <a:bodyPr/>
          <a:lstStyle/>
          <a:p>
            <a:fld id="{2D54112B-1D60-4FE0-BE9F-BD85A87DEAE3}" type="slidenum">
              <a:rPr lang="de-DE" smtClean="0"/>
              <a:t>7</a:t>
            </a:fld>
            <a:endParaRPr lang="de-DE" dirty="0"/>
          </a:p>
        </p:txBody>
      </p:sp>
    </p:spTree>
    <p:extLst>
      <p:ext uri="{BB962C8B-B14F-4D97-AF65-F5344CB8AC3E}">
        <p14:creationId xmlns:p14="http://schemas.microsoft.com/office/powerpoint/2010/main" val="97779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Confidential folder</a:t>
            </a:r>
          </a:p>
        </p:txBody>
      </p:sp>
      <p:sp>
        <p:nvSpPr>
          <p:cNvPr id="4" name="Foliennummernplatzhalter 3"/>
          <p:cNvSpPr>
            <a:spLocks noGrp="1"/>
          </p:cNvSpPr>
          <p:nvPr>
            <p:ph type="sldNum" sz="quarter" idx="5"/>
          </p:nvPr>
        </p:nvSpPr>
        <p:spPr/>
        <p:txBody>
          <a:bodyPr/>
          <a:lstStyle/>
          <a:p>
            <a:fld id="{332410AB-6373-4C35-9C62-4CC6C2C201A3}" type="slidenum">
              <a:rPr lang="de-CH" smtClean="0"/>
              <a:t>8</a:t>
            </a:fld>
            <a:endParaRPr lang="de-CH" dirty="0"/>
          </a:p>
        </p:txBody>
      </p:sp>
    </p:spTree>
    <p:extLst>
      <p:ext uri="{BB962C8B-B14F-4D97-AF65-F5344CB8AC3E}">
        <p14:creationId xmlns:p14="http://schemas.microsoft.com/office/powerpoint/2010/main" val="85532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Source: Confidential folder</a:t>
            </a:r>
          </a:p>
        </p:txBody>
      </p:sp>
      <p:sp>
        <p:nvSpPr>
          <p:cNvPr id="4" name="Foliennummernplatzhalter 3"/>
          <p:cNvSpPr>
            <a:spLocks noGrp="1"/>
          </p:cNvSpPr>
          <p:nvPr>
            <p:ph type="sldNum" sz="quarter" idx="5"/>
          </p:nvPr>
        </p:nvSpPr>
        <p:spPr/>
        <p:txBody>
          <a:bodyPr/>
          <a:lstStyle/>
          <a:p>
            <a:fld id="{332410AB-6373-4C35-9C62-4CC6C2C201A3}" type="slidenum">
              <a:rPr lang="de-CH" smtClean="0"/>
              <a:t>9</a:t>
            </a:fld>
            <a:endParaRPr lang="de-CH" dirty="0"/>
          </a:p>
        </p:txBody>
      </p:sp>
    </p:spTree>
    <p:extLst>
      <p:ext uri="{BB962C8B-B14F-4D97-AF65-F5344CB8AC3E}">
        <p14:creationId xmlns:p14="http://schemas.microsoft.com/office/powerpoint/2010/main" val="29713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19" algn="l"/>
              </a:tabLst>
            </a:pPr>
            <a:r>
              <a:rPr lang="en-GB" noProof="0"/>
              <a:t>Click to edit Master subtitle text</a:t>
            </a:r>
          </a:p>
        </p:txBody>
      </p:sp>
      <p:sp>
        <p:nvSpPr>
          <p:cNvPr id="3" name="Title 2"/>
          <p:cNvSpPr>
            <a:spLocks noGrp="1"/>
          </p:cNvSpPr>
          <p:nvPr>
            <p:ph type="title" hasCustomPrompt="1"/>
          </p:nvPr>
        </p:nvSpPr>
        <p:spPr>
          <a:xfrm>
            <a:off x="612776" y="2045617"/>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dirty="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7554082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1" y="1032580"/>
            <a:ext cx="8281175" cy="3645387"/>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140097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1" y="1368900"/>
            <a:ext cx="8281175" cy="3273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4"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88186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5"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9" y="1032580"/>
            <a:ext cx="8281987" cy="1701403"/>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111856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5"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9" y="1368900"/>
            <a:ext cx="8281987" cy="1322784"/>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5"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52181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5" y="1032580"/>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9" y="2808000"/>
            <a:ext cx="8281987" cy="1869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77813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5" y="1368901"/>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9" y="2808000"/>
            <a:ext cx="8281987" cy="1869966"/>
          </a:xfrm>
        </p:spPr>
        <p:txBody>
          <a:bodyPr/>
          <a:lstStyle>
            <a:lvl1pPr>
              <a:defRPr sz="16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6"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83277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5"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5" y="1032580"/>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0573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5"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5" y="1368901"/>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36415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975"/>
            <a:ext cx="7772400" cy="692497"/>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752A430-B848-4E83-BE1B-C0FE76C48BAD}" type="datetimeFigureOut">
              <a:rPr lang="de-CH" smtClean="0"/>
              <a:t>23.04.2024</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E88F3A7-4ADF-4DE1-A242-14250FC9AB2D}" type="slidenum">
              <a:rPr lang="de-CH" smtClean="0"/>
              <a:t>‹Nr.›</a:t>
            </a:fld>
            <a:endParaRPr lang="de-CH" dirty="0"/>
          </a:p>
        </p:txBody>
      </p:sp>
    </p:spTree>
    <p:extLst>
      <p:ext uri="{BB962C8B-B14F-4D97-AF65-F5344CB8AC3E}">
        <p14:creationId xmlns:p14="http://schemas.microsoft.com/office/powerpoint/2010/main" val="25755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19" algn="l"/>
              </a:tabLst>
            </a:pPr>
            <a:r>
              <a:rPr lang="en-GB" noProof="0"/>
              <a:t>Click to edit Master subtitle text</a:t>
            </a:r>
          </a:p>
        </p:txBody>
      </p:sp>
      <p:sp>
        <p:nvSpPr>
          <p:cNvPr id="3" name="Title 2"/>
          <p:cNvSpPr>
            <a:spLocks noGrp="1"/>
          </p:cNvSpPr>
          <p:nvPr>
            <p:ph type="title" hasCustomPrompt="1"/>
          </p:nvPr>
        </p:nvSpPr>
        <p:spPr>
          <a:xfrm>
            <a:off x="612775" y="2045617"/>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dirty="0"/>
              <a:t>Click to edit Master title text</a:t>
            </a:r>
            <a:endParaRPr lang="en-GB" dirty="0"/>
          </a:p>
        </p:txBody>
      </p:sp>
    </p:spTree>
    <p:extLst>
      <p:ext uri="{BB962C8B-B14F-4D97-AF65-F5344CB8AC3E}">
        <p14:creationId xmlns:p14="http://schemas.microsoft.com/office/powerpoint/2010/main" val="414016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000" b="0" noProof="0" dirty="0">
                <a:solidFill>
                  <a:schemeClr val="bg2"/>
                </a:solidFill>
                <a:latin typeface="+mj-lt"/>
                <a:ea typeface="+mj-ea"/>
                <a:cs typeface="+mj-cs"/>
              </a:defRPr>
            </a:lvl1pPr>
          </a:lstStyle>
          <a:p>
            <a:r>
              <a:rPr lang="en-GB" noProof="0" dirty="0"/>
              <a:t>Click to edit Master title text</a:t>
            </a:r>
          </a:p>
        </p:txBody>
      </p:sp>
      <p:sp>
        <p:nvSpPr>
          <p:cNvPr id="7" name="Content Placeholder 6"/>
          <p:cNvSpPr>
            <a:spLocks noGrp="1"/>
          </p:cNvSpPr>
          <p:nvPr>
            <p:ph sz="quarter" idx="10" hasCustomPrompt="1"/>
          </p:nvPr>
        </p:nvSpPr>
        <p:spPr>
          <a:xfrm>
            <a:off x="611189" y="987424"/>
            <a:ext cx="8281987" cy="3205163"/>
          </a:xfrm>
        </p:spPr>
        <p:txBody>
          <a:bodyPr/>
          <a:lstStyle>
            <a:lvl1pPr>
              <a:defRPr lang="en-US" sz="1800" dirty="0">
                <a:solidFill>
                  <a:schemeClr val="tx1">
                    <a:lumMod val="65000"/>
                    <a:lumOff val="35000"/>
                  </a:schemeClr>
                </a:solidFill>
                <a:latin typeface="+mn-lt"/>
                <a:ea typeface="+mn-ea"/>
                <a:cs typeface="+mn-cs"/>
              </a:defRPr>
            </a:lvl1pPr>
          </a:lstStyle>
          <a:p>
            <a:pPr marL="268281" lvl="0"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pPr>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2874796"/>
      </p:ext>
    </p:extLst>
  </p:cSld>
  <p:clrMapOvr>
    <a:masterClrMapping/>
  </p:clrMapOvr>
  <p:extLst>
    <p:ext uri="{DCECCB84-F9BA-43D5-87BE-67443E8EF086}">
      <p15:sldGuideLst xmlns:p15="http://schemas.microsoft.com/office/powerpoint/2012/main">
        <p15:guide id="1" orient="horz" pos="2641" userDrawn="1">
          <p15:clr>
            <a:srgbClr val="FBAE40"/>
          </p15:clr>
        </p15:guide>
        <p15:guide id="2" pos="385" userDrawn="1">
          <p15:clr>
            <a:srgbClr val="FBAE40"/>
          </p15:clr>
        </p15:guide>
        <p15:guide id="3" orient="horz" pos="62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19" algn="l"/>
              </a:tabLst>
            </a:pPr>
            <a:r>
              <a:rPr lang="en-GB" noProof="0" dirty="0"/>
              <a:t>Click to edit Master subtitle text</a:t>
            </a:r>
          </a:p>
        </p:txBody>
      </p:sp>
      <p:sp>
        <p:nvSpPr>
          <p:cNvPr id="9" name="Content Placeholder 8"/>
          <p:cNvSpPr>
            <a:spLocks noGrp="1"/>
          </p:cNvSpPr>
          <p:nvPr>
            <p:ph sz="quarter" idx="19" hasCustomPrompt="1"/>
          </p:nvPr>
        </p:nvSpPr>
        <p:spPr>
          <a:xfrm>
            <a:off x="612777"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1" lvl="0"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pPr>
            <a:r>
              <a:rPr lang="en-US" dirty="0"/>
              <a:t>Click to edit Master text styles</a:t>
            </a:r>
          </a:p>
          <a:p>
            <a:pPr marL="546086" lvl="1"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pPr>
            <a:r>
              <a:rPr lang="en-US" dirty="0"/>
              <a:t>Second level</a:t>
            </a:r>
          </a:p>
          <a:p>
            <a:pPr marL="835004" lvl="2" indent="-287331" algn="l" rtl="0" eaLnBrk="1" fontAlgn="base" hangingPunct="1">
              <a:spcBef>
                <a:spcPct val="25000"/>
              </a:spcBef>
              <a:spcAft>
                <a:spcPct val="0"/>
              </a:spcAft>
              <a:buClr>
                <a:schemeClr val="bg2"/>
              </a:buClr>
              <a:buFont typeface="Arial" panose="020B0604020202020204" pitchFamily="34" charset="0"/>
              <a:buChar char="–"/>
              <a:tabLst>
                <a:tab pos="1238219" algn="l"/>
              </a:tabLst>
            </a:pPr>
            <a:r>
              <a:rPr lang="en-US" dirty="0"/>
              <a:t>Third level</a:t>
            </a:r>
          </a:p>
          <a:p>
            <a:pPr marL="1103285" lvl="3" indent="-266693" algn="l" rtl="0" eaLnBrk="1" fontAlgn="base" hangingPunct="1">
              <a:spcBef>
                <a:spcPct val="25000"/>
              </a:spcBef>
              <a:spcAft>
                <a:spcPct val="0"/>
              </a:spcAft>
              <a:buClr>
                <a:schemeClr val="bg2"/>
              </a:buClr>
              <a:buFont typeface="Arial" charset="0"/>
              <a:buChar char="–"/>
              <a:tabLst>
                <a:tab pos="1238219" algn="l"/>
              </a:tabLst>
            </a:pPr>
            <a:r>
              <a:rPr lang="en-US" dirty="0"/>
              <a:t>Fourth level</a:t>
            </a:r>
          </a:p>
        </p:txBody>
      </p:sp>
      <p:sp>
        <p:nvSpPr>
          <p:cNvPr id="10" name="Title 9"/>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291397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21" hasCustomPrompt="1"/>
          </p:nvPr>
        </p:nvSpPr>
        <p:spPr>
          <a:xfrm>
            <a:off x="612774" y="1032580"/>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80"/>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7555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65868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65771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7" y="1032581"/>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00270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54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1" y="450299"/>
            <a:ext cx="8281175" cy="307777"/>
          </a:xfrm>
          <a:prstGeom prst="rect">
            <a:avLst/>
          </a:prstGeom>
        </p:spPr>
        <p:txBody>
          <a:bodyPr vert="horz" wrap="square" lIns="0" tIns="0" rIns="0" bIns="0" rtlCol="0" anchor="b">
            <a:spAutoFit/>
          </a:bodyPr>
          <a:lstStyle/>
          <a:p>
            <a:r>
              <a:rPr lang="en-GB" noProof="0" dirty="0"/>
              <a:t>Click to edit Master title text</a:t>
            </a:r>
          </a:p>
        </p:txBody>
      </p:sp>
      <p:sp>
        <p:nvSpPr>
          <p:cNvPr id="4" name="Text Placeholder 3"/>
          <p:cNvSpPr>
            <a:spLocks noGrp="1"/>
          </p:cNvSpPr>
          <p:nvPr>
            <p:ph type="body" idx="1"/>
          </p:nvPr>
        </p:nvSpPr>
        <p:spPr>
          <a:xfrm>
            <a:off x="611594" y="1000490"/>
            <a:ext cx="8281987" cy="3216738"/>
          </a:xfrm>
          <a:prstGeom prst="rect">
            <a:avLst/>
          </a:prstGeom>
        </p:spPr>
        <p:txBody>
          <a:bodyPr vert="horz" lIns="0" tIns="0" rIns="0" bIns="0" rtlCol="0">
            <a:noAutofit/>
          </a:bodyPr>
          <a:lstStyle/>
          <a:p>
            <a:pPr lvl="0"/>
            <a:r>
              <a:rPr lang="en-US" dirty="0"/>
              <a:t>Click to edit Master text styles</a:t>
            </a:r>
          </a:p>
          <a:p>
            <a:pPr marL="546086" lvl="1"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pPr>
            <a:r>
              <a:rPr lang="en-US" dirty="0"/>
              <a:t>Second level</a:t>
            </a:r>
          </a:p>
          <a:p>
            <a:pPr marL="835004" lvl="2" indent="-287331" algn="l" rtl="0" eaLnBrk="1" fontAlgn="base" hangingPunct="1">
              <a:spcBef>
                <a:spcPct val="25000"/>
              </a:spcBef>
              <a:spcAft>
                <a:spcPct val="0"/>
              </a:spcAft>
              <a:buClr>
                <a:schemeClr val="bg2"/>
              </a:buClr>
              <a:buFont typeface="Arial" panose="020B0604020202020204" pitchFamily="34" charset="0"/>
              <a:buChar char="–"/>
              <a:tabLst>
                <a:tab pos="1238219" algn="l"/>
              </a:tabLst>
            </a:pPr>
            <a:r>
              <a:rPr lang="en-US" dirty="0"/>
              <a:t>Third level</a:t>
            </a:r>
          </a:p>
          <a:p>
            <a:pPr marL="1103285" lvl="3" indent="-266693" algn="l" rtl="0" eaLnBrk="1" fontAlgn="base" hangingPunct="1">
              <a:spcBef>
                <a:spcPct val="25000"/>
              </a:spcBef>
              <a:spcAft>
                <a:spcPct val="0"/>
              </a:spcAft>
              <a:buClr>
                <a:schemeClr val="bg2"/>
              </a:buClr>
              <a:buFont typeface="Arial" charset="0"/>
              <a:buChar char="–"/>
              <a:tabLst>
                <a:tab pos="1238219" algn="l"/>
              </a:tabLst>
            </a:pPr>
            <a:r>
              <a:rPr lang="en-US" dirty="0"/>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1852134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rtl="0" eaLnBrk="1" fontAlgn="base" hangingPunct="1">
        <a:spcBef>
          <a:spcPct val="0"/>
        </a:spcBef>
        <a:spcAft>
          <a:spcPct val="0"/>
        </a:spcAft>
        <a:defRPr lang="en-GB" sz="20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p:titleStyle>
    <p:bodyStyle>
      <a:lvl1pPr marL="268281"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defRPr lang="en-US" sz="1800" dirty="0">
          <a:solidFill>
            <a:schemeClr val="tx1">
              <a:lumMod val="65000"/>
              <a:lumOff val="35000"/>
            </a:schemeClr>
          </a:solidFill>
          <a:latin typeface="+mn-lt"/>
          <a:ea typeface="+mn-ea"/>
          <a:cs typeface="+mn-cs"/>
        </a:defRPr>
      </a:lvl1pPr>
      <a:lvl2pPr marL="546086"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defRPr lang="en-US" sz="1600" dirty="0" smtClean="0">
          <a:solidFill>
            <a:schemeClr val="tx1">
              <a:lumMod val="65000"/>
              <a:lumOff val="35000"/>
            </a:schemeClr>
          </a:solidFill>
          <a:latin typeface="+mn-lt"/>
        </a:defRPr>
      </a:lvl2pPr>
      <a:lvl3pPr marL="835004" indent="-287331" algn="l" rtl="0" eaLnBrk="1" fontAlgn="base" hangingPunct="1">
        <a:spcBef>
          <a:spcPct val="25000"/>
        </a:spcBef>
        <a:spcAft>
          <a:spcPct val="0"/>
        </a:spcAft>
        <a:buClr>
          <a:schemeClr val="bg2"/>
        </a:buClr>
        <a:buFont typeface="Arial" panose="020B0604020202020204" pitchFamily="34" charset="0"/>
        <a:buChar char="–"/>
        <a:tabLst>
          <a:tab pos="1238219" algn="l"/>
        </a:tabLst>
        <a:defRPr lang="en-US" sz="1400" dirty="0" smtClean="0">
          <a:solidFill>
            <a:schemeClr val="tx1">
              <a:lumMod val="65000"/>
              <a:lumOff val="35000"/>
            </a:schemeClr>
          </a:solidFill>
          <a:latin typeface="+mn-lt"/>
        </a:defRPr>
      </a:lvl3pPr>
      <a:lvl4pPr marL="1103285" indent="-266693" algn="l" rtl="0" eaLnBrk="1" fontAlgn="base" hangingPunct="1">
        <a:spcBef>
          <a:spcPct val="25000"/>
        </a:spcBef>
        <a:spcAft>
          <a:spcPct val="0"/>
        </a:spcAft>
        <a:buClr>
          <a:schemeClr val="bg2"/>
        </a:buClr>
        <a:buFont typeface="Arial" charset="0"/>
        <a:buChar char="–"/>
        <a:tabLst>
          <a:tab pos="1238219" algn="l"/>
        </a:tabLst>
        <a:defRPr lang="en-US" sz="1400" dirty="0" smtClean="0">
          <a:solidFill>
            <a:schemeClr val="tx1">
              <a:lumMod val="65000"/>
              <a:lumOff val="35000"/>
            </a:schemeClr>
          </a:solidFill>
          <a:latin typeface="+mn-lt"/>
        </a:defRPr>
      </a:lvl4pPr>
      <a:lvl5pPr marL="1362041" indent="-285743"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673"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6pPr>
      <a:lvl7pPr marL="3055862"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7pPr>
      <a:lvl8pPr marL="3513050"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8pPr>
      <a:lvl9pPr marL="3970239"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385" userDrawn="1">
          <p15:clr>
            <a:srgbClr val="F26B43"/>
          </p15:clr>
        </p15:guide>
        <p15:guide id="3" orient="horz" pos="3162" userDrawn="1">
          <p15:clr>
            <a:srgbClr val="F26B43"/>
          </p15:clr>
        </p15:guide>
        <p15:guide id="4" orient="horz" pos="622" userDrawn="1">
          <p15:clr>
            <a:srgbClr val="F26B43"/>
          </p15:clr>
        </p15:guide>
        <p15:guide id="5" orient="horz" pos="2641" userDrawn="1">
          <p15:clr>
            <a:srgbClr val="F26B43"/>
          </p15:clr>
        </p15:guide>
        <p15:guide id="6" orient="horz" pos="2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swissmedicinfo.ch/"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Entwurf, Zeichnung, Kunst, Schwarzweiß enthält.&#10;&#10;Automatisch generierte Beschreibung">
            <a:extLst>
              <a:ext uri="{FF2B5EF4-FFF2-40B4-BE49-F238E27FC236}">
                <a16:creationId xmlns:a16="http://schemas.microsoft.com/office/drawing/2014/main" id="{E31D0306-7F12-A150-DF83-1E195E711859}"/>
              </a:ext>
            </a:extLst>
          </p:cNvPr>
          <p:cNvPicPr>
            <a:picLocks noChangeAspect="1"/>
          </p:cNvPicPr>
          <p:nvPr/>
        </p:nvPicPr>
        <p:blipFill rotWithShape="1">
          <a:blip r:embed="rId3">
            <a:extLst>
              <a:ext uri="{28A0092B-C50C-407E-A947-70E740481C1C}">
                <a14:useLocalDpi xmlns:a14="http://schemas.microsoft.com/office/drawing/2010/main" val="0"/>
              </a:ext>
            </a:extLst>
          </a:blip>
          <a:srcRect l="15903" t="20777" r="13786" b="18528"/>
          <a:stretch/>
        </p:blipFill>
        <p:spPr>
          <a:xfrm>
            <a:off x="-1" y="-1"/>
            <a:ext cx="9144001" cy="5143501"/>
          </a:xfrm>
          <a:prstGeom prst="rect">
            <a:avLst/>
          </a:prstGeom>
        </p:spPr>
      </p:pic>
      <p:sp>
        <p:nvSpPr>
          <p:cNvPr id="3" name="Titel 2">
            <a:extLst>
              <a:ext uri="{FF2B5EF4-FFF2-40B4-BE49-F238E27FC236}">
                <a16:creationId xmlns:a16="http://schemas.microsoft.com/office/drawing/2014/main" id="{593A6358-3758-636C-1E59-BDEF94B30908}"/>
              </a:ext>
            </a:extLst>
          </p:cNvPr>
          <p:cNvSpPr>
            <a:spLocks noGrp="1"/>
          </p:cNvSpPr>
          <p:nvPr>
            <p:ph type="title"/>
          </p:nvPr>
        </p:nvSpPr>
        <p:spPr>
          <a:xfrm>
            <a:off x="612776" y="2140862"/>
            <a:ext cx="7451725" cy="861774"/>
          </a:xfrm>
        </p:spPr>
        <p:txBody>
          <a:bodyPr/>
          <a:lstStyle/>
          <a:p>
            <a:r>
              <a:rPr lang="en-GB" noProof="0" dirty="0"/>
              <a:t>Anticoagulation </a:t>
            </a:r>
            <a:r>
              <a:rPr lang="en-GB" dirty="0"/>
              <a:t>in</a:t>
            </a:r>
            <a:r>
              <a:rPr lang="en-GB" noProof="0" dirty="0"/>
              <a:t> nvAF –</a:t>
            </a:r>
            <a:br>
              <a:rPr lang="en-GB" noProof="0" dirty="0"/>
            </a:br>
            <a:r>
              <a:rPr lang="en-GB" b="1" noProof="0" dirty="0"/>
              <a:t>Which NOAC do you trust?</a:t>
            </a:r>
            <a:endParaRPr lang="en-GB" noProof="0" dirty="0"/>
          </a:p>
        </p:txBody>
      </p:sp>
      <p:sp>
        <p:nvSpPr>
          <p:cNvPr id="4" name="Textfeld 3">
            <a:extLst>
              <a:ext uri="{FF2B5EF4-FFF2-40B4-BE49-F238E27FC236}">
                <a16:creationId xmlns:a16="http://schemas.microsoft.com/office/drawing/2014/main" id="{2976512B-B18F-FDE1-629C-DC50D462B9E0}"/>
              </a:ext>
            </a:extLst>
          </p:cNvPr>
          <p:cNvSpPr txBox="1"/>
          <p:nvPr/>
        </p:nvSpPr>
        <p:spPr>
          <a:xfrm>
            <a:off x="612776" y="4842965"/>
            <a:ext cx="2298032" cy="209385"/>
          </a:xfrm>
          <a:prstGeom prst="rect">
            <a:avLst/>
          </a:prstGeom>
          <a:noFill/>
        </p:spPr>
        <p:txBody>
          <a:bodyPr wrap="square" lIns="0" tIns="0" rIns="0" bIns="0" rtlCol="0" anchor="b" anchorCtr="0">
            <a:noAutofit/>
          </a:bodyPr>
          <a:lstStyle/>
          <a:p>
            <a:r>
              <a:rPr lang="de-DE" sz="900" dirty="0"/>
              <a:t>PP-XAR-CH-0739-02.2024 </a:t>
            </a:r>
            <a:endParaRPr lang="de-DE" sz="900" dirty="0">
              <a:solidFill>
                <a:schemeClr val="tx1">
                  <a:lumMod val="65000"/>
                  <a:lumOff val="35000"/>
                </a:schemeClr>
              </a:solidFill>
            </a:endParaRPr>
          </a:p>
        </p:txBody>
      </p:sp>
      <p:pic>
        <p:nvPicPr>
          <p:cNvPr id="6" name="Grafik 5" descr="Ein Bild, das Schrift, Grafiken, Logo, Text enthält.&#10;&#10;Automatisch generierte Beschreibung">
            <a:extLst>
              <a:ext uri="{FF2B5EF4-FFF2-40B4-BE49-F238E27FC236}">
                <a16:creationId xmlns:a16="http://schemas.microsoft.com/office/drawing/2014/main" id="{DD01035B-05A9-367F-E396-F6F81D625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288" y="4548857"/>
            <a:ext cx="1432528" cy="480343"/>
          </a:xfrm>
          <a:prstGeom prst="rect">
            <a:avLst/>
          </a:prstGeom>
        </p:spPr>
      </p:pic>
    </p:spTree>
    <p:extLst>
      <p:ext uri="{BB962C8B-B14F-4D97-AF65-F5344CB8AC3E}">
        <p14:creationId xmlns:p14="http://schemas.microsoft.com/office/powerpoint/2010/main" val="295204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2ED17-F1C2-4736-8CC1-B76283318E6F}"/>
              </a:ext>
            </a:extLst>
          </p:cNvPr>
          <p:cNvSpPr>
            <a:spLocks noGrp="1"/>
          </p:cNvSpPr>
          <p:nvPr>
            <p:ph type="title"/>
          </p:nvPr>
        </p:nvSpPr>
        <p:spPr>
          <a:xfrm>
            <a:off x="612001" y="450300"/>
            <a:ext cx="8281175" cy="307777"/>
          </a:xfrm>
        </p:spPr>
        <p:txBody>
          <a:bodyPr/>
          <a:lstStyle/>
          <a:p>
            <a:r>
              <a:rPr lang="en-GB" noProof="0" dirty="0"/>
              <a:t>What can retrospective data add to the evidence on NOACs?</a:t>
            </a:r>
          </a:p>
        </p:txBody>
      </p:sp>
      <p:pic>
        <p:nvPicPr>
          <p:cNvPr id="3" name="Grafik 2">
            <a:extLst>
              <a:ext uri="{FF2B5EF4-FFF2-40B4-BE49-F238E27FC236}">
                <a16:creationId xmlns:a16="http://schemas.microsoft.com/office/drawing/2014/main" id="{3059D7C9-5946-C121-C49C-B9E8021987CF}"/>
              </a:ext>
            </a:extLst>
          </p:cNvPr>
          <p:cNvPicPr>
            <a:picLocks noChangeAspect="1"/>
          </p:cNvPicPr>
          <p:nvPr/>
        </p:nvPicPr>
        <p:blipFill rotWithShape="1">
          <a:blip r:embed="rId3">
            <a:extLst>
              <a:ext uri="{28A0092B-C50C-407E-A947-70E740481C1C}">
                <a14:useLocalDpi xmlns:a14="http://schemas.microsoft.com/office/drawing/2010/main" val="0"/>
              </a:ext>
            </a:extLst>
          </a:blip>
          <a:srcRect l="1147" t="4509" r="2435"/>
          <a:stretch/>
        </p:blipFill>
        <p:spPr>
          <a:xfrm>
            <a:off x="4732860" y="1846109"/>
            <a:ext cx="4152594" cy="2741766"/>
          </a:xfrm>
          <a:prstGeom prst="rect">
            <a:avLst/>
          </a:prstGeom>
        </p:spPr>
      </p:pic>
      <p:sp>
        <p:nvSpPr>
          <p:cNvPr id="5" name="Rechteck: abgerundete Ecken 4">
            <a:extLst>
              <a:ext uri="{FF2B5EF4-FFF2-40B4-BE49-F238E27FC236}">
                <a16:creationId xmlns:a16="http://schemas.microsoft.com/office/drawing/2014/main" id="{48518199-23C2-D1E4-70AD-ED680C4F5F5C}"/>
              </a:ext>
            </a:extLst>
          </p:cNvPr>
          <p:cNvSpPr/>
          <p:nvPr/>
        </p:nvSpPr>
        <p:spPr bwMode="auto">
          <a:xfrm>
            <a:off x="4727779" y="1577741"/>
            <a:ext cx="4165397" cy="368143"/>
          </a:xfrm>
          <a:prstGeom prst="roundRect">
            <a:avLst/>
          </a:prstGeom>
          <a:solidFill>
            <a:schemeClr val="bg1"/>
          </a:solidFill>
          <a:ln>
            <a:solidFill>
              <a:schemeClr val="bg2"/>
            </a:solidFill>
            <a:headEnd/>
            <a:tailEnd/>
          </a:ln>
        </p:spPr>
        <p:style>
          <a:lnRef idx="2">
            <a:schemeClr val="accent3"/>
          </a:lnRef>
          <a:fillRef idx="1">
            <a:schemeClr val="lt1"/>
          </a:fillRef>
          <a:effectRef idx="0">
            <a:schemeClr val="accent3"/>
          </a:effectRef>
          <a:fontRef idx="minor">
            <a:schemeClr val="dk1"/>
          </a:fontRef>
        </p:style>
        <p:txBody>
          <a:bodyPr wrap="square" lIns="0" tIns="0" rIns="0" bIns="0" rtlCol="0" anchor="ctr">
            <a:noAutofit/>
          </a:bodyPr>
          <a:lstStyle/>
          <a:p>
            <a:pPr algn="ctr"/>
            <a:r>
              <a:rPr lang="en-GB" sz="1500" dirty="0">
                <a:solidFill>
                  <a:schemeClr val="tx1">
                    <a:lumMod val="65000"/>
                    <a:lumOff val="35000"/>
                  </a:schemeClr>
                </a:solidFill>
              </a:rPr>
              <a:t>Clinical relevance?</a:t>
            </a:r>
          </a:p>
        </p:txBody>
      </p:sp>
      <p:pic>
        <p:nvPicPr>
          <p:cNvPr id="6" name="Grafik 5">
            <a:extLst>
              <a:ext uri="{FF2B5EF4-FFF2-40B4-BE49-F238E27FC236}">
                <a16:creationId xmlns:a16="http://schemas.microsoft.com/office/drawing/2014/main" id="{5BEAB107-A562-B21D-FACD-90E8CF5E02AC}"/>
              </a:ext>
            </a:extLst>
          </p:cNvPr>
          <p:cNvPicPr>
            <a:picLocks noChangeAspect="1"/>
          </p:cNvPicPr>
          <p:nvPr/>
        </p:nvPicPr>
        <p:blipFill rotWithShape="1">
          <a:blip r:embed="rId4">
            <a:extLst>
              <a:ext uri="{28A0092B-C50C-407E-A947-70E740481C1C}">
                <a14:useLocalDpi xmlns:a14="http://schemas.microsoft.com/office/drawing/2010/main" val="0"/>
              </a:ext>
            </a:extLst>
          </a:blip>
          <a:srcRect l="11503" t="820" r="10088" b="8218"/>
          <a:stretch/>
        </p:blipFill>
        <p:spPr>
          <a:xfrm>
            <a:off x="611188" y="1846109"/>
            <a:ext cx="3781425" cy="2741766"/>
          </a:xfrm>
          <a:prstGeom prst="rect">
            <a:avLst/>
          </a:prstGeom>
        </p:spPr>
      </p:pic>
      <p:sp>
        <p:nvSpPr>
          <p:cNvPr id="12" name="Rechteck: abgerundete Ecken 11">
            <a:extLst>
              <a:ext uri="{FF2B5EF4-FFF2-40B4-BE49-F238E27FC236}">
                <a16:creationId xmlns:a16="http://schemas.microsoft.com/office/drawing/2014/main" id="{A5241E2E-9894-8E82-1C74-24DF36489932}"/>
              </a:ext>
            </a:extLst>
          </p:cNvPr>
          <p:cNvSpPr/>
          <p:nvPr/>
        </p:nvSpPr>
        <p:spPr bwMode="auto">
          <a:xfrm>
            <a:off x="611188" y="1577741"/>
            <a:ext cx="3781425" cy="378475"/>
          </a:xfrm>
          <a:prstGeom prst="roundRect">
            <a:avLst/>
          </a:prstGeom>
          <a:solidFill>
            <a:schemeClr val="bg1"/>
          </a:solidFill>
          <a:ln>
            <a:solidFill>
              <a:schemeClr val="bg2"/>
            </a:solidFill>
            <a:headEnd/>
            <a:tailEnd/>
          </a:ln>
        </p:spPr>
        <p:style>
          <a:lnRef idx="2">
            <a:schemeClr val="accent3"/>
          </a:lnRef>
          <a:fillRef idx="1">
            <a:schemeClr val="lt1"/>
          </a:fillRef>
          <a:effectRef idx="0">
            <a:schemeClr val="accent3"/>
          </a:effectRef>
          <a:fontRef idx="minor">
            <a:schemeClr val="dk1"/>
          </a:fontRef>
        </p:style>
        <p:txBody>
          <a:bodyPr wrap="square" lIns="0" tIns="0" rIns="0" bIns="0" rtlCol="0" anchor="ctr">
            <a:noAutofit/>
          </a:bodyPr>
          <a:lstStyle/>
          <a:p>
            <a:pPr algn="ctr"/>
            <a:r>
              <a:rPr lang="en-GB" sz="1500" dirty="0">
                <a:solidFill>
                  <a:schemeClr val="tx1">
                    <a:lumMod val="65000"/>
                    <a:lumOff val="35000"/>
                  </a:schemeClr>
                </a:solidFill>
              </a:rPr>
              <a:t>Influence of statistical method?</a:t>
            </a:r>
          </a:p>
        </p:txBody>
      </p:sp>
    </p:spTree>
    <p:extLst>
      <p:ext uri="{BB962C8B-B14F-4D97-AF65-F5344CB8AC3E}">
        <p14:creationId xmlns:p14="http://schemas.microsoft.com/office/powerpoint/2010/main" val="245234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2ED17-F1C2-4736-8CC1-B76283318E6F}"/>
              </a:ext>
            </a:extLst>
          </p:cNvPr>
          <p:cNvSpPr>
            <a:spLocks noGrp="1"/>
          </p:cNvSpPr>
          <p:nvPr>
            <p:ph type="title"/>
          </p:nvPr>
        </p:nvSpPr>
        <p:spPr>
          <a:xfrm>
            <a:off x="612001" y="450301"/>
            <a:ext cx="8281175" cy="307777"/>
          </a:xfrm>
        </p:spPr>
        <p:txBody>
          <a:bodyPr/>
          <a:lstStyle/>
          <a:p>
            <a:r>
              <a:rPr lang="en-GB" dirty="0"/>
              <a:t>D</a:t>
            </a:r>
            <a:r>
              <a:rPr lang="en-GB" sz="2000" dirty="0"/>
              <a:t>atabase analysis by </a:t>
            </a:r>
            <a:r>
              <a:rPr lang="en-GB" dirty="0"/>
              <a:t>Lau et al. </a:t>
            </a:r>
            <a:r>
              <a:rPr lang="en-GB" b="0" dirty="0"/>
              <a:t>(Annals Int Med 2022)</a:t>
            </a:r>
            <a:r>
              <a:rPr lang="en-GB" b="0" baseline="30000" dirty="0"/>
              <a:t>1</a:t>
            </a:r>
          </a:p>
        </p:txBody>
      </p:sp>
      <p:pic>
        <p:nvPicPr>
          <p:cNvPr id="3" name="Grafik 2">
            <a:extLst>
              <a:ext uri="{FF2B5EF4-FFF2-40B4-BE49-F238E27FC236}">
                <a16:creationId xmlns:a16="http://schemas.microsoft.com/office/drawing/2014/main" id="{2F2082AE-9088-F162-6DC0-39C40F9167AF}"/>
              </a:ext>
            </a:extLst>
          </p:cNvPr>
          <p:cNvPicPr>
            <a:picLocks noChangeAspect="1"/>
          </p:cNvPicPr>
          <p:nvPr/>
        </p:nvPicPr>
        <p:blipFill rotWithShape="1">
          <a:blip r:embed="rId3"/>
          <a:srcRect t="-3" r="-20" b="2"/>
          <a:stretch/>
        </p:blipFill>
        <p:spPr>
          <a:xfrm>
            <a:off x="610393" y="987424"/>
            <a:ext cx="8282781" cy="2392857"/>
          </a:xfrm>
          <a:prstGeom prst="rect">
            <a:avLst/>
          </a:prstGeom>
          <a:ln>
            <a:solidFill>
              <a:schemeClr val="accent1"/>
            </a:solidFill>
          </a:ln>
          <a:effectLst/>
        </p:spPr>
      </p:pic>
      <p:sp>
        <p:nvSpPr>
          <p:cNvPr id="6" name="Subtitle 4">
            <a:extLst>
              <a:ext uri="{FF2B5EF4-FFF2-40B4-BE49-F238E27FC236}">
                <a16:creationId xmlns:a16="http://schemas.microsoft.com/office/drawing/2014/main" id="{2EF7EDFA-3017-872F-0F09-49A80F370D3C}"/>
              </a:ext>
            </a:extLst>
          </p:cNvPr>
          <p:cNvSpPr>
            <a:spLocks noGrp="1"/>
          </p:cNvSpPr>
          <p:nvPr>
            <p:ph sz="quarter" idx="10"/>
          </p:nvPr>
        </p:nvSpPr>
        <p:spPr>
          <a:xfrm>
            <a:off x="609600" y="3534111"/>
            <a:ext cx="8281987" cy="838003"/>
          </a:xfrm>
        </p:spPr>
        <p:txBody>
          <a:bodyPr/>
          <a:lstStyle/>
          <a:p>
            <a:pPr>
              <a:lnSpc>
                <a:spcPts val="2000"/>
              </a:lnSpc>
              <a:spcBef>
                <a:spcPts val="0"/>
              </a:spcBef>
            </a:pPr>
            <a:r>
              <a:rPr lang="en-GB" sz="1200" noProof="0" dirty="0"/>
              <a:t>Retrospective database analysis</a:t>
            </a:r>
          </a:p>
          <a:p>
            <a:pPr>
              <a:lnSpc>
                <a:spcPts val="2000"/>
              </a:lnSpc>
              <a:spcBef>
                <a:spcPts val="0"/>
              </a:spcBef>
            </a:pPr>
            <a:r>
              <a:rPr lang="en-GB" sz="1200" noProof="0" dirty="0"/>
              <a:t>Five electronic health care databases (France, Germany, UK, US), &gt;200 million patients</a:t>
            </a:r>
          </a:p>
          <a:p>
            <a:pPr>
              <a:lnSpc>
                <a:spcPts val="2000"/>
              </a:lnSpc>
              <a:spcBef>
                <a:spcPts val="0"/>
              </a:spcBef>
            </a:pPr>
            <a:r>
              <a:rPr lang="en-GB" sz="1200" noProof="0" dirty="0"/>
              <a:t>Patients with a recent diagnosis of nvAF and a new NOAC prescription</a:t>
            </a:r>
          </a:p>
          <a:p>
            <a:pPr>
              <a:lnSpc>
                <a:spcPts val="2000"/>
              </a:lnSpc>
              <a:spcBef>
                <a:spcPts val="0"/>
              </a:spcBef>
            </a:pPr>
            <a:r>
              <a:rPr lang="en-GB" sz="1200" noProof="0" dirty="0"/>
              <a:t>Propensity score matching to compare NOAC populations</a:t>
            </a:r>
          </a:p>
        </p:txBody>
      </p:sp>
      <p:sp>
        <p:nvSpPr>
          <p:cNvPr id="4" name="Textfeld 3">
            <a:extLst>
              <a:ext uri="{FF2B5EF4-FFF2-40B4-BE49-F238E27FC236}">
                <a16:creationId xmlns:a16="http://schemas.microsoft.com/office/drawing/2014/main" id="{90C84995-4EDC-1901-E42B-0EAA24622FC2}"/>
              </a:ext>
            </a:extLst>
          </p:cNvPr>
          <p:cNvSpPr txBox="1"/>
          <p:nvPr/>
        </p:nvSpPr>
        <p:spPr>
          <a:xfrm>
            <a:off x="611188" y="4752000"/>
            <a:ext cx="7964141" cy="276999"/>
          </a:xfrm>
          <a:prstGeom prst="rect">
            <a:avLst/>
          </a:prstGeom>
          <a:noFill/>
        </p:spPr>
        <p:txBody>
          <a:bodyPr wrap="square" lIns="0" tIns="0" rIns="0" bIns="0">
            <a:noAutofit/>
          </a:bodyPr>
          <a:lstStyle/>
          <a:p>
            <a:r>
              <a:rPr lang="en-GB" sz="800" b="1" spc="-10" dirty="0">
                <a:solidFill>
                  <a:schemeClr val="accent1">
                    <a:lumMod val="75000"/>
                  </a:schemeClr>
                </a:solidFill>
                <a:latin typeface="Arial"/>
                <a:cs typeface="Arial"/>
              </a:rPr>
              <a:t>Abbreviations:  </a:t>
            </a:r>
            <a:r>
              <a:rPr lang="en-GB" sz="800" spc="-10" dirty="0">
                <a:solidFill>
                  <a:schemeClr val="accent1">
                    <a:lumMod val="75000"/>
                  </a:schemeClr>
                </a:solidFill>
                <a:latin typeface="Arial"/>
                <a:cs typeface="Arial"/>
              </a:rPr>
              <a:t>nvAF, non-valvular atrial fibrillation; NOAC, </a:t>
            </a:r>
            <a:r>
              <a:rPr lang="en-GB" sz="800" spc="-10" dirty="0">
                <a:solidFill>
                  <a:schemeClr val="accent1">
                    <a:lumMod val="75000"/>
                  </a:schemeClr>
                </a:solidFill>
                <a:latin typeface="+mj-lt"/>
                <a:cs typeface="Arial"/>
              </a:rPr>
              <a:t>non-vitamin K antagonist oral anticoagulant.</a:t>
            </a:r>
            <a:endParaRPr lang="en-GB" sz="800" spc="-10" dirty="0">
              <a:solidFill>
                <a:schemeClr val="accent1">
                  <a:lumMod val="75000"/>
                </a:schemeClr>
              </a:solidFill>
              <a:latin typeface="Arial"/>
              <a:cs typeface="Arial"/>
            </a:endParaRPr>
          </a:p>
          <a:p>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en-GB" sz="800" b="1" spc="-10" dirty="0">
                <a:solidFill>
                  <a:schemeClr val="accent1">
                    <a:lumMod val="75000"/>
                  </a:schemeClr>
                </a:solidFill>
                <a:latin typeface="Arial"/>
                <a:cs typeface="Arial"/>
              </a:rPr>
              <a:t>1 </a:t>
            </a:r>
            <a:r>
              <a:rPr lang="de-CH" sz="800" spc="-10" dirty="0">
                <a:solidFill>
                  <a:schemeClr val="accent1">
                    <a:lumMod val="75000"/>
                  </a:schemeClr>
                </a:solidFill>
                <a:latin typeface="Arial"/>
                <a:cs typeface="Arial"/>
              </a:rPr>
              <a:t>Lau WCY, et al. Ann Intern Med 2022 Nov;175(11):1515-1524</a:t>
            </a:r>
            <a:endParaRPr lang="en-GB" sz="800" spc="-10" dirty="0">
              <a:solidFill>
                <a:schemeClr val="accent1">
                  <a:lumMod val="75000"/>
                </a:schemeClr>
              </a:solidFill>
              <a:latin typeface="Arial"/>
              <a:cs typeface="Arial"/>
            </a:endParaRPr>
          </a:p>
        </p:txBody>
      </p:sp>
      <p:pic>
        <p:nvPicPr>
          <p:cNvPr id="5" name="Grafik 4">
            <a:extLst>
              <a:ext uri="{FF2B5EF4-FFF2-40B4-BE49-F238E27FC236}">
                <a16:creationId xmlns:a16="http://schemas.microsoft.com/office/drawing/2014/main" id="{354DE8A9-8642-49FF-54BB-0F209BC2A3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397057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2ED17-F1C2-4736-8CC1-B76283318E6F}"/>
              </a:ext>
            </a:extLst>
          </p:cNvPr>
          <p:cNvSpPr>
            <a:spLocks noGrp="1"/>
          </p:cNvSpPr>
          <p:nvPr>
            <p:ph type="title"/>
          </p:nvPr>
        </p:nvSpPr>
        <p:spPr>
          <a:xfrm>
            <a:off x="612001" y="450301"/>
            <a:ext cx="8281175" cy="307777"/>
          </a:xfrm>
        </p:spPr>
        <p:txBody>
          <a:bodyPr/>
          <a:lstStyle/>
          <a:p>
            <a:r>
              <a:rPr lang="en-GB" noProof="0" dirty="0"/>
              <a:t>Database analysis by Lau et al. </a:t>
            </a:r>
            <a:r>
              <a:rPr lang="en-GB" b="0" noProof="0" dirty="0"/>
              <a:t>(Annals Int Med 2022)</a:t>
            </a:r>
          </a:p>
        </p:txBody>
      </p:sp>
      <p:sp>
        <p:nvSpPr>
          <p:cNvPr id="7" name="Textfeld 6">
            <a:extLst>
              <a:ext uri="{FF2B5EF4-FFF2-40B4-BE49-F238E27FC236}">
                <a16:creationId xmlns:a16="http://schemas.microsoft.com/office/drawing/2014/main" id="{5D116351-DA33-8F62-3655-3C98AD560950}"/>
              </a:ext>
            </a:extLst>
          </p:cNvPr>
          <p:cNvSpPr txBox="1"/>
          <p:nvPr/>
        </p:nvSpPr>
        <p:spPr>
          <a:xfrm>
            <a:off x="5441737" y="1055132"/>
            <a:ext cx="3451438" cy="3205163"/>
          </a:xfrm>
          <a:prstGeom prst="rect">
            <a:avLst/>
          </a:prstGeom>
          <a:noFill/>
        </p:spPr>
        <p:txBody>
          <a:bodyPr wrap="square" lIns="0" tIns="0" rIns="0" bIns="0" rtlCol="0" anchor="t">
            <a:noAutofit/>
          </a:bodyPr>
          <a:lstStyle/>
          <a:p>
            <a:pPr marL="194331" indent="-194331" defTabSz="990570" fontAlgn="base">
              <a:spcBef>
                <a:spcPct val="50000"/>
              </a:spcBef>
              <a:spcAft>
                <a:spcPct val="0"/>
              </a:spcAft>
              <a:buFont typeface="Arial" panose="020B0604020202020204" pitchFamily="34" charset="0"/>
              <a:buChar char="•"/>
            </a:pPr>
            <a:r>
              <a:rPr lang="en-GB" sz="1400" dirty="0">
                <a:solidFill>
                  <a:srgbClr val="000000">
                    <a:lumMod val="65000"/>
                    <a:lumOff val="35000"/>
                  </a:srgbClr>
                </a:solidFill>
                <a:latin typeface="Arial" charset="0"/>
              </a:rPr>
              <a:t>The table shows raw data for patient numbers and event rates, combined with hazard ratios after </a:t>
            </a:r>
            <a:r>
              <a:rPr lang="en-GB" sz="1400" i="1" dirty="0">
                <a:solidFill>
                  <a:srgbClr val="000000">
                    <a:lumMod val="65000"/>
                    <a:lumOff val="35000"/>
                  </a:srgbClr>
                </a:solidFill>
                <a:latin typeface="Arial" charset="0"/>
              </a:rPr>
              <a:t>propensity score matching</a:t>
            </a:r>
          </a:p>
          <a:p>
            <a:pPr marL="194331" indent="-194331" defTabSz="990570" fontAlgn="base">
              <a:spcBef>
                <a:spcPct val="50000"/>
              </a:spcBef>
              <a:spcAft>
                <a:spcPct val="0"/>
              </a:spcAft>
              <a:buFont typeface="Arial" panose="020B0604020202020204" pitchFamily="34" charset="0"/>
              <a:buChar char="•"/>
            </a:pPr>
            <a:r>
              <a:rPr lang="en-GB" sz="1400" dirty="0">
                <a:solidFill>
                  <a:srgbClr val="000000">
                    <a:lumMod val="65000"/>
                    <a:lumOff val="35000"/>
                  </a:srgbClr>
                </a:solidFill>
                <a:latin typeface="Arial" charset="0"/>
              </a:rPr>
              <a:t>Excerpt from the publication: “</a:t>
            </a:r>
            <a:r>
              <a:rPr lang="en-GB" sz="1400" i="1" dirty="0">
                <a:solidFill>
                  <a:srgbClr val="000000">
                    <a:lumMod val="65000"/>
                    <a:lumOff val="35000"/>
                  </a:srgbClr>
                </a:solidFill>
                <a:latin typeface="Arial" charset="0"/>
              </a:rPr>
              <a:t>Most baseline characteristics of NOAC patients were similar before propensity score matching, with a standardized difference of less than 0.10, and remained well balanced after stratification.”</a:t>
            </a:r>
            <a:endParaRPr lang="en-GB" sz="1400" dirty="0">
              <a:solidFill>
                <a:srgbClr val="000000">
                  <a:lumMod val="65000"/>
                  <a:lumOff val="35000"/>
                </a:srgbClr>
              </a:solidFill>
              <a:latin typeface="Arial" charset="0"/>
            </a:endParaRPr>
          </a:p>
          <a:p>
            <a:pPr marL="194331" indent="-194331" defTabSz="990570" fontAlgn="base">
              <a:spcBef>
                <a:spcPct val="50000"/>
              </a:spcBef>
              <a:spcAft>
                <a:spcPct val="0"/>
              </a:spcAft>
              <a:buFont typeface="Arial" panose="020B0604020202020204" pitchFamily="34" charset="0"/>
              <a:buChar char="•"/>
            </a:pPr>
            <a:endParaRPr lang="en-GB" sz="1400" dirty="0">
              <a:solidFill>
                <a:srgbClr val="000000">
                  <a:lumMod val="65000"/>
                  <a:lumOff val="35000"/>
                </a:srgbClr>
              </a:solidFill>
              <a:latin typeface="Arial" charset="0"/>
            </a:endParaRPr>
          </a:p>
          <a:p>
            <a:pPr defTabSz="990570" fontAlgn="base">
              <a:spcBef>
                <a:spcPct val="50000"/>
              </a:spcBef>
              <a:spcAft>
                <a:spcPct val="0"/>
              </a:spcAft>
            </a:pPr>
            <a:r>
              <a:rPr lang="en-GB" sz="1600" b="1" dirty="0">
                <a:solidFill>
                  <a:srgbClr val="3961AC"/>
                </a:solidFill>
                <a:latin typeface="Arial" charset="0"/>
              </a:rPr>
              <a:t>How did matching affect the results?</a:t>
            </a:r>
          </a:p>
          <a:p>
            <a:pPr defTabSz="990570" fontAlgn="base">
              <a:spcBef>
                <a:spcPct val="50000"/>
              </a:spcBef>
              <a:spcAft>
                <a:spcPct val="0"/>
              </a:spcAft>
            </a:pPr>
            <a:endParaRPr lang="en-US" sz="1600" b="1" dirty="0">
              <a:solidFill>
                <a:srgbClr val="3961AC"/>
              </a:solidFill>
              <a:latin typeface="Arial" charset="0"/>
            </a:endParaRPr>
          </a:p>
        </p:txBody>
      </p:sp>
      <p:pic>
        <p:nvPicPr>
          <p:cNvPr id="8" name="Grafik 7">
            <a:extLst>
              <a:ext uri="{FF2B5EF4-FFF2-40B4-BE49-F238E27FC236}">
                <a16:creationId xmlns:a16="http://schemas.microsoft.com/office/drawing/2014/main" id="{A9A608E4-BAB1-7C36-220E-DE6CE694682E}"/>
              </a:ext>
            </a:extLst>
          </p:cNvPr>
          <p:cNvPicPr>
            <a:picLocks noChangeAspect="1"/>
          </p:cNvPicPr>
          <p:nvPr/>
        </p:nvPicPr>
        <p:blipFill>
          <a:blip r:embed="rId3"/>
          <a:stretch>
            <a:fillRect/>
          </a:stretch>
        </p:blipFill>
        <p:spPr>
          <a:xfrm>
            <a:off x="611188" y="919820"/>
            <a:ext cx="4690965" cy="3591668"/>
          </a:xfrm>
          <a:prstGeom prst="rect">
            <a:avLst/>
          </a:prstGeom>
          <a:ln>
            <a:noFill/>
          </a:ln>
          <a:effectLst/>
        </p:spPr>
      </p:pic>
      <p:sp>
        <p:nvSpPr>
          <p:cNvPr id="36" name="Textfeld 35">
            <a:extLst>
              <a:ext uri="{FF2B5EF4-FFF2-40B4-BE49-F238E27FC236}">
                <a16:creationId xmlns:a16="http://schemas.microsoft.com/office/drawing/2014/main" id="{024D8472-EFC7-F6EC-E053-4572190F7776}"/>
              </a:ext>
            </a:extLst>
          </p:cNvPr>
          <p:cNvSpPr txBox="1"/>
          <p:nvPr/>
        </p:nvSpPr>
        <p:spPr>
          <a:xfrm>
            <a:off x="611188" y="4752000"/>
            <a:ext cx="8327265" cy="276999"/>
          </a:xfrm>
          <a:prstGeom prst="rect">
            <a:avLst/>
          </a:prstGeom>
          <a:noFill/>
        </p:spPr>
        <p:txBody>
          <a:bodyPr wrap="square" lIns="0" tIns="0" rIns="0" bIns="0">
            <a:noAutofit/>
          </a:bodyPr>
          <a:lstStyle/>
          <a:p>
            <a:pPr algn="just"/>
            <a:r>
              <a:rPr lang="en-GB" sz="800" b="1" spc="-10" dirty="0">
                <a:solidFill>
                  <a:schemeClr val="accent1">
                    <a:lumMod val="75000"/>
                  </a:schemeClr>
                </a:solidFill>
                <a:latin typeface="Arial"/>
                <a:cs typeface="Arial"/>
              </a:rPr>
              <a:t>Abbreviations: </a:t>
            </a:r>
            <a:r>
              <a:rPr lang="en-GB" sz="800" spc="-10" dirty="0">
                <a:solidFill>
                  <a:schemeClr val="accent1">
                    <a:lumMod val="75000"/>
                  </a:schemeClr>
                </a:solidFill>
                <a:latin typeface="Arial"/>
                <a:cs typeface="Arial"/>
              </a:rPr>
              <a:t>GIB, gastrointestinal bleeding; HR,  hazard ratio; ICH, intracerebral haemorrhage; NOAC, </a:t>
            </a:r>
            <a:r>
              <a:rPr lang="en-GB" sz="800" spc="-10" dirty="0">
                <a:solidFill>
                  <a:schemeClr val="accent1">
                    <a:lumMod val="75000"/>
                  </a:schemeClr>
                </a:solidFill>
                <a:latin typeface="+mj-lt"/>
                <a:cs typeface="Arial"/>
              </a:rPr>
              <a:t>non-vitamin K antagonist oral anticoagulant.</a:t>
            </a:r>
            <a:endParaRPr lang="en-GB" sz="800" spc="-10" dirty="0">
              <a:solidFill>
                <a:schemeClr val="accent1">
                  <a:lumMod val="75000"/>
                </a:schemeClr>
              </a:solidFill>
              <a:latin typeface="Arial"/>
              <a:cs typeface="Arial"/>
            </a:endParaRPr>
          </a:p>
          <a:p>
            <a:pPr algn="just"/>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en-GB" sz="800" b="1" spc="-10" dirty="0">
                <a:solidFill>
                  <a:schemeClr val="accent1">
                    <a:lumMod val="75000"/>
                  </a:schemeClr>
                </a:solidFill>
                <a:latin typeface="Arial"/>
                <a:cs typeface="Arial"/>
              </a:rPr>
              <a:t>1. </a:t>
            </a:r>
            <a:r>
              <a:rPr lang="de-CH" sz="800" spc="-10" dirty="0">
                <a:solidFill>
                  <a:schemeClr val="accent1">
                    <a:lumMod val="75000"/>
                  </a:schemeClr>
                </a:solidFill>
                <a:latin typeface="Arial"/>
                <a:cs typeface="Arial"/>
              </a:rPr>
              <a:t>Lau WCY et al. Ann Intern Med </a:t>
            </a:r>
            <a:r>
              <a:rPr lang="de-CH" sz="800" dirty="0">
                <a:solidFill>
                  <a:srgbClr val="000000">
                    <a:lumMod val="65000"/>
                    <a:lumOff val="35000"/>
                  </a:srgbClr>
                </a:solidFill>
                <a:latin typeface="Arial" panose="020B0604020202020204"/>
              </a:rPr>
              <a:t>2022 Nov;175(11):1515-1524</a:t>
            </a:r>
            <a:endParaRPr lang="en-GB" sz="800" spc="-10" dirty="0">
              <a:solidFill>
                <a:schemeClr val="accent1">
                  <a:lumMod val="75000"/>
                </a:schemeClr>
              </a:solidFill>
              <a:latin typeface="Arial"/>
              <a:cs typeface="Arial"/>
            </a:endParaRPr>
          </a:p>
        </p:txBody>
      </p:sp>
      <p:pic>
        <p:nvPicPr>
          <p:cNvPr id="3" name="Grafik 2">
            <a:extLst>
              <a:ext uri="{FF2B5EF4-FFF2-40B4-BE49-F238E27FC236}">
                <a16:creationId xmlns:a16="http://schemas.microsoft.com/office/drawing/2014/main" id="{685D5B6E-5469-F4C1-1C6F-4F3FC353C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173000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F5EC955-5F1E-D008-8660-1EB089B2CF92}"/>
              </a:ext>
            </a:extLst>
          </p:cNvPr>
          <p:cNvPicPr>
            <a:picLocks noChangeAspect="1"/>
          </p:cNvPicPr>
          <p:nvPr/>
        </p:nvPicPr>
        <p:blipFill>
          <a:blip r:embed="rId3"/>
          <a:stretch>
            <a:fillRect/>
          </a:stretch>
        </p:blipFill>
        <p:spPr>
          <a:xfrm>
            <a:off x="601205" y="975461"/>
            <a:ext cx="6163590" cy="3517697"/>
          </a:xfrm>
          <a:prstGeom prst="rect">
            <a:avLst/>
          </a:prstGeom>
        </p:spPr>
      </p:pic>
      <p:sp>
        <p:nvSpPr>
          <p:cNvPr id="35" name="Footer Placeholder 4">
            <a:extLst>
              <a:ext uri="{FF2B5EF4-FFF2-40B4-BE49-F238E27FC236}">
                <a16:creationId xmlns:a16="http://schemas.microsoft.com/office/drawing/2014/main" id="{A7CCF4C5-BB0B-8D26-3511-01B65228F464}"/>
              </a:ext>
            </a:extLst>
          </p:cNvPr>
          <p:cNvSpPr txBox="1">
            <a:spLocks/>
          </p:cNvSpPr>
          <p:nvPr/>
        </p:nvSpPr>
        <p:spPr>
          <a:xfrm>
            <a:off x="611187" y="4680000"/>
            <a:ext cx="8293353" cy="407081"/>
          </a:xfrm>
          <a:prstGeom prst="rect">
            <a:avLst/>
          </a:prstGeom>
        </p:spPr>
        <p:txBody>
          <a:bodyPr lIns="0" tIns="0" rIns="0" bIns="46800"/>
          <a:ls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660363" eaLnBrk="0" hangingPunct="0">
              <a:lnSpc>
                <a:spcPct val="80000"/>
              </a:lnSpc>
              <a:spcBef>
                <a:spcPts val="217"/>
              </a:spcBef>
              <a:defRPr/>
            </a:pPr>
            <a:r>
              <a:rPr lang="de-CH" sz="600" spc="-10" dirty="0">
                <a:solidFill>
                  <a:schemeClr val="accent1">
                    <a:lumMod val="75000"/>
                  </a:schemeClr>
                </a:solidFill>
                <a:latin typeface="Arial"/>
                <a:cs typeface="Arial"/>
              </a:rPr>
              <a:t>*</a:t>
            </a:r>
            <a:r>
              <a:rPr lang="en-GB" sz="800" spc="-10" dirty="0">
                <a:solidFill>
                  <a:schemeClr val="accent1">
                    <a:lumMod val="75000"/>
                  </a:schemeClr>
                </a:solidFill>
                <a:latin typeface="Arial"/>
                <a:cs typeface="Arial"/>
              </a:rPr>
              <a:t>Calculated from table 2 in reference1, HR and CI were calculated based on total number of events per patient-year total using an online calculator (Hazard Ratio Calculator - Calculate Hazard Ratio, HR Confidence Intervals &amp; p-value (gigacalculator.com)</a:t>
            </a:r>
            <a:br>
              <a:rPr lang="en-GB" sz="800" spc="-10" dirty="0">
                <a:solidFill>
                  <a:schemeClr val="accent1">
                    <a:lumMod val="75000"/>
                  </a:schemeClr>
                </a:solidFill>
                <a:latin typeface="Arial"/>
                <a:cs typeface="Arial"/>
              </a:rPr>
            </a:br>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GI, gastrointestinal; HR,  hazard ratio; CI, confidence interval; ICH, intracerebral haemorrhage, PS, propensity score; SE, systemic embolism. </a:t>
            </a:r>
            <a:br>
              <a:rPr lang="en-GB" sz="800" spc="-10" dirty="0">
                <a:solidFill>
                  <a:schemeClr val="accent1">
                    <a:lumMod val="75000"/>
                  </a:schemeClr>
                </a:solidFill>
                <a:latin typeface="Arial"/>
                <a:cs typeface="Arial"/>
              </a:rPr>
            </a:br>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en-GB" sz="800" b="1" spc="-10" dirty="0">
                <a:solidFill>
                  <a:schemeClr val="accent1">
                    <a:lumMod val="75000"/>
                  </a:schemeClr>
                </a:solidFill>
                <a:latin typeface="Arial"/>
                <a:cs typeface="Arial"/>
              </a:rPr>
              <a:t>1</a:t>
            </a:r>
            <a:r>
              <a:rPr lang="en-GB" sz="800" spc="-10" dirty="0">
                <a:solidFill>
                  <a:schemeClr val="accent1">
                    <a:lumMod val="75000"/>
                  </a:schemeClr>
                </a:solidFill>
                <a:latin typeface="Arial"/>
                <a:cs typeface="Arial"/>
              </a:rPr>
              <a:t>. </a:t>
            </a:r>
            <a:r>
              <a:rPr kumimoji="0" lang="de-CH" sz="800" b="0" i="0" u="none" strike="noStrike" kern="1200" cap="none" spc="-10" normalizeH="0" baseline="0" noProof="0" dirty="0">
                <a:ln>
                  <a:noFill/>
                </a:ln>
                <a:solidFill>
                  <a:srgbClr val="726F69">
                    <a:lumMod val="75000"/>
                  </a:srgbClr>
                </a:solidFill>
                <a:effectLst/>
                <a:uLnTx/>
                <a:uFillTx/>
                <a:latin typeface="Arial"/>
                <a:ea typeface="+mn-ea"/>
                <a:cs typeface="Arial"/>
              </a:rPr>
              <a:t>. Lau WCY et al. Ann Intern Med </a:t>
            </a:r>
            <a:r>
              <a:rPr kumimoji="0" lang="de-CH"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2022 Nov;175(11):1515-1524</a:t>
            </a:r>
            <a:r>
              <a:rPr kumimoji="0" lang="de-CH" sz="800" b="0" i="0" u="none" strike="noStrike" kern="1200" cap="none" spc="-10" normalizeH="0" baseline="0" noProof="0" dirty="0">
                <a:ln>
                  <a:noFill/>
                </a:ln>
                <a:solidFill>
                  <a:srgbClr val="726F69">
                    <a:lumMod val="75000"/>
                  </a:srgbClr>
                </a:solidFill>
                <a:effectLst/>
                <a:uLnTx/>
                <a:uFillTx/>
                <a:latin typeface="Arial"/>
                <a:ea typeface="+mn-ea"/>
                <a:cs typeface="Arial"/>
              </a:rPr>
              <a:t>. </a:t>
            </a:r>
            <a:r>
              <a:rPr kumimoji="0" lang="de-CH" sz="800" b="1" i="0" u="none" strike="noStrike" kern="1200" cap="none" spc="-10" normalizeH="0" baseline="0" noProof="0" dirty="0">
                <a:ln>
                  <a:noFill/>
                </a:ln>
                <a:solidFill>
                  <a:srgbClr val="726F69">
                    <a:lumMod val="75000"/>
                  </a:srgbClr>
                </a:solidFill>
                <a:effectLst/>
                <a:uLnTx/>
                <a:uFillTx/>
                <a:latin typeface="Arial"/>
                <a:ea typeface="+mn-ea"/>
                <a:cs typeface="Arial"/>
              </a:rPr>
              <a:t>2</a:t>
            </a:r>
            <a:r>
              <a:rPr kumimoji="0" lang="de-CH" sz="800" b="0" i="0" u="none" strike="noStrike" kern="1200" cap="none" spc="-10" normalizeH="0" baseline="0" noProof="0" dirty="0">
                <a:ln>
                  <a:noFill/>
                </a:ln>
                <a:solidFill>
                  <a:srgbClr val="726F69">
                    <a:lumMod val="75000"/>
                  </a:srgbClr>
                </a:solidFill>
                <a:effectLst/>
                <a:uLnTx/>
                <a:uFillTx/>
                <a:latin typeface="Arial"/>
                <a:ea typeface="+mn-ea"/>
                <a:cs typeface="Arial"/>
              </a:rPr>
              <a:t>. King G. et al. </a:t>
            </a:r>
            <a:r>
              <a:rPr kumimoji="0" lang="en-US" sz="800" b="0" i="0" u="none" strike="noStrike" kern="1200" cap="none" spc="-10" normalizeH="0" baseline="0" noProof="0" dirty="0">
                <a:ln>
                  <a:noFill/>
                </a:ln>
                <a:solidFill>
                  <a:srgbClr val="726F69">
                    <a:lumMod val="75000"/>
                  </a:srgbClr>
                </a:solidFill>
                <a:effectLst/>
                <a:uLnTx/>
                <a:uFillTx/>
                <a:latin typeface="Arial"/>
                <a:ea typeface="+mn-ea"/>
                <a:cs typeface="Arial"/>
              </a:rPr>
              <a:t>Polit Analysis </a:t>
            </a:r>
            <a:r>
              <a:rPr kumimoji="0" lang="en-GB"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2019;27(4):435-454</a:t>
            </a:r>
            <a:r>
              <a:rPr kumimoji="0" lang="en-US" sz="800" b="0" i="0" u="none" strike="noStrike" kern="1200" cap="none" spc="-10" normalizeH="0" baseline="0" noProof="0" dirty="0">
                <a:ln>
                  <a:noFill/>
                </a:ln>
                <a:solidFill>
                  <a:srgbClr val="726F69">
                    <a:lumMod val="75000"/>
                  </a:srgbClr>
                </a:solidFill>
                <a:effectLst/>
                <a:uLnTx/>
                <a:uFillTx/>
                <a:latin typeface="Arial"/>
                <a:ea typeface="+mn-ea"/>
                <a:cs typeface="Arial"/>
              </a:rPr>
              <a:t>.</a:t>
            </a:r>
            <a:r>
              <a:rPr kumimoji="0" lang="de-CH" sz="800" b="0" i="0" u="none" strike="noStrike" kern="1200" cap="none" spc="-10" normalizeH="0" baseline="0" noProof="0" dirty="0">
                <a:ln>
                  <a:noFill/>
                </a:ln>
                <a:solidFill>
                  <a:srgbClr val="726F69">
                    <a:lumMod val="75000"/>
                  </a:srgbClr>
                </a:solidFill>
                <a:effectLst/>
                <a:uLnTx/>
                <a:uFillTx/>
                <a:latin typeface="Arial"/>
                <a:ea typeface="+mn-ea"/>
                <a:cs typeface="Arial"/>
              </a:rPr>
              <a:t> </a:t>
            </a:r>
            <a:r>
              <a:rPr kumimoji="0" lang="de-CH" sz="800" b="1" i="0" u="none" strike="noStrike" kern="1200" cap="none" spc="-10" normalizeH="0" baseline="0" noProof="0" dirty="0">
                <a:ln>
                  <a:noFill/>
                </a:ln>
                <a:solidFill>
                  <a:srgbClr val="726F69">
                    <a:lumMod val="75000"/>
                  </a:srgbClr>
                </a:solidFill>
                <a:effectLst/>
                <a:uLnTx/>
                <a:uFillTx/>
                <a:latin typeface="Arial"/>
                <a:ea typeface="+mn-ea"/>
                <a:cs typeface="Arial"/>
              </a:rPr>
              <a:t>3</a:t>
            </a:r>
            <a:r>
              <a:rPr kumimoji="0" lang="da-DK" sz="800" b="0" i="0" u="none" strike="noStrike" kern="1200" cap="none" spc="-10" normalizeH="0" baseline="0" noProof="0" dirty="0">
                <a:ln>
                  <a:noFill/>
                </a:ln>
                <a:solidFill>
                  <a:srgbClr val="726F69">
                    <a:lumMod val="75000"/>
                  </a:srgbClr>
                </a:solidFill>
                <a:effectLst/>
                <a:uLnTx/>
                <a:uFillTx/>
                <a:latin typeface="Arial"/>
                <a:ea typeface="+mn-ea"/>
                <a:cs typeface="Arial"/>
              </a:rPr>
              <a:t>. Fanaroff et al. Eur Heart J </a:t>
            </a:r>
            <a:r>
              <a:rPr kumimoji="0" lang="en-GB"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2018;39(32):2932-2941</a:t>
            </a:r>
            <a:endParaRPr lang="en-GB" sz="800" spc="-10" dirty="0">
              <a:solidFill>
                <a:schemeClr val="accent1">
                  <a:lumMod val="75000"/>
                </a:schemeClr>
              </a:solidFill>
              <a:latin typeface="Arial"/>
              <a:cs typeface="Arial"/>
            </a:endParaRPr>
          </a:p>
        </p:txBody>
      </p:sp>
      <p:sp>
        <p:nvSpPr>
          <p:cNvPr id="37" name="Textfeld 36">
            <a:extLst>
              <a:ext uri="{FF2B5EF4-FFF2-40B4-BE49-F238E27FC236}">
                <a16:creationId xmlns:a16="http://schemas.microsoft.com/office/drawing/2014/main" id="{50031B5E-6070-5224-19E1-AD2BE02DC1B0}"/>
              </a:ext>
            </a:extLst>
          </p:cNvPr>
          <p:cNvSpPr txBox="1"/>
          <p:nvPr/>
        </p:nvSpPr>
        <p:spPr>
          <a:xfrm>
            <a:off x="6783157" y="2536041"/>
            <a:ext cx="2207061" cy="1779773"/>
          </a:xfrm>
          <a:prstGeom prst="rect">
            <a:avLst/>
          </a:prstGeom>
          <a:noFill/>
        </p:spPr>
        <p:txBody>
          <a:bodyPr wrap="square" lIns="97500" tIns="50700" rIns="97500" bIns="50700" rtlCol="0" anchor="t">
            <a:spAutoFit/>
          </a:bodyPr>
          <a:lstStyle/>
          <a:p>
            <a:pPr algn="ctr" defTabSz="990570" fontAlgn="base">
              <a:spcBef>
                <a:spcPct val="50000"/>
              </a:spcBef>
              <a:spcAft>
                <a:spcPct val="0"/>
              </a:spcAft>
            </a:pPr>
            <a:r>
              <a:rPr lang="en-US" sz="1100" dirty="0">
                <a:solidFill>
                  <a:srgbClr val="000000">
                    <a:lumMod val="65000"/>
                    <a:lumOff val="35000"/>
                  </a:srgbClr>
                </a:solidFill>
                <a:latin typeface="Arial" charset="0"/>
              </a:rPr>
              <a:t>Discrepant results </a:t>
            </a:r>
            <a:r>
              <a:rPr lang="en-US" sz="1100" b="1" dirty="0">
                <a:solidFill>
                  <a:schemeClr val="bg2"/>
                </a:solidFill>
                <a:latin typeface="Arial" charset="0"/>
              </a:rPr>
              <a:t>before</a:t>
            </a:r>
            <a:r>
              <a:rPr lang="en-US" sz="1100" dirty="0">
                <a:solidFill>
                  <a:srgbClr val="000000">
                    <a:lumMod val="65000"/>
                    <a:lumOff val="35000"/>
                  </a:srgbClr>
                </a:solidFill>
                <a:latin typeface="Arial" charset="0"/>
              </a:rPr>
              <a:t> and </a:t>
            </a:r>
            <a:r>
              <a:rPr lang="en-US" sz="1100" b="1" dirty="0">
                <a:solidFill>
                  <a:schemeClr val="bg2"/>
                </a:solidFill>
                <a:latin typeface="Arial" charset="0"/>
              </a:rPr>
              <a:t>after</a:t>
            </a:r>
            <a:r>
              <a:rPr lang="en-US" sz="1100" dirty="0">
                <a:solidFill>
                  <a:srgbClr val="000000">
                    <a:lumMod val="65000"/>
                    <a:lumOff val="35000"/>
                  </a:srgbClr>
                </a:solidFill>
                <a:latin typeface="Arial" charset="0"/>
              </a:rPr>
              <a:t> PS Matching</a:t>
            </a:r>
          </a:p>
          <a:p>
            <a:pPr algn="ctr" defTabSz="990570" fontAlgn="base">
              <a:spcBef>
                <a:spcPct val="50000"/>
              </a:spcBef>
              <a:spcAft>
                <a:spcPct val="0"/>
              </a:spcAft>
            </a:pPr>
            <a:endParaRPr lang="en-US" sz="1100" dirty="0">
              <a:solidFill>
                <a:srgbClr val="000000">
                  <a:lumMod val="65000"/>
                  <a:lumOff val="35000"/>
                </a:srgbClr>
              </a:solidFill>
              <a:latin typeface="Arial" charset="0"/>
            </a:endParaRPr>
          </a:p>
          <a:p>
            <a:pPr algn="ctr" defTabSz="990570" fontAlgn="base">
              <a:spcBef>
                <a:spcPct val="50000"/>
              </a:spcBef>
              <a:spcAft>
                <a:spcPct val="0"/>
              </a:spcAft>
            </a:pPr>
            <a:endParaRPr lang="en-US" sz="1100" dirty="0">
              <a:solidFill>
                <a:srgbClr val="000000">
                  <a:lumMod val="65000"/>
                  <a:lumOff val="35000"/>
                </a:srgbClr>
              </a:solidFill>
              <a:latin typeface="Arial" charset="0"/>
            </a:endParaRPr>
          </a:p>
          <a:p>
            <a:pPr algn="ctr" defTabSz="990570" fontAlgn="base">
              <a:spcBef>
                <a:spcPct val="50000"/>
              </a:spcBef>
              <a:spcAft>
                <a:spcPct val="0"/>
              </a:spcAft>
            </a:pPr>
            <a:r>
              <a:rPr lang="en-US" sz="1200" b="1" dirty="0">
                <a:solidFill>
                  <a:srgbClr val="3961AC"/>
                </a:solidFill>
                <a:latin typeface="Arial" charset="0"/>
              </a:rPr>
              <a:t>Are we observing the clinical effects of the drugs or rather effects of the statistical method?</a:t>
            </a:r>
          </a:p>
        </p:txBody>
      </p:sp>
      <p:grpSp>
        <p:nvGrpSpPr>
          <p:cNvPr id="38" name="Gruppieren 37">
            <a:extLst>
              <a:ext uri="{FF2B5EF4-FFF2-40B4-BE49-F238E27FC236}">
                <a16:creationId xmlns:a16="http://schemas.microsoft.com/office/drawing/2014/main" id="{36726D62-9B4E-BFE0-24AE-6D61AD0426D9}"/>
              </a:ext>
            </a:extLst>
          </p:cNvPr>
          <p:cNvGrpSpPr/>
          <p:nvPr/>
        </p:nvGrpSpPr>
        <p:grpSpPr>
          <a:xfrm>
            <a:off x="6822224" y="1068050"/>
            <a:ext cx="1895675" cy="1371969"/>
            <a:chOff x="6425293" y="522514"/>
            <a:chExt cx="2403436" cy="1654599"/>
          </a:xfrm>
        </p:grpSpPr>
        <p:pic>
          <p:nvPicPr>
            <p:cNvPr id="39" name="Grafik 38">
              <a:extLst>
                <a:ext uri="{FF2B5EF4-FFF2-40B4-BE49-F238E27FC236}">
                  <a16:creationId xmlns:a16="http://schemas.microsoft.com/office/drawing/2014/main" id="{887A33D9-CD6A-60D9-DADB-28357FF328F0}"/>
                </a:ext>
              </a:extLst>
            </p:cNvPr>
            <p:cNvPicPr>
              <a:picLocks noChangeAspect="1"/>
            </p:cNvPicPr>
            <p:nvPr/>
          </p:nvPicPr>
          <p:blipFill>
            <a:blip r:embed="rId4"/>
            <a:stretch>
              <a:fillRect/>
            </a:stretch>
          </p:blipFill>
          <p:spPr>
            <a:xfrm>
              <a:off x="6654754" y="522514"/>
              <a:ext cx="2161020" cy="1654599"/>
            </a:xfrm>
            <a:prstGeom prst="rect">
              <a:avLst/>
            </a:prstGeom>
            <a:ln>
              <a:noFill/>
            </a:ln>
            <a:effectLst>
              <a:outerShdw blurRad="292100" dist="139700" dir="2700000" algn="tl" rotWithShape="0">
                <a:srgbClr val="333333">
                  <a:alpha val="65000"/>
                </a:srgbClr>
              </a:outerShdw>
            </a:effectLst>
          </p:spPr>
        </p:pic>
        <p:sp>
          <p:nvSpPr>
            <p:cNvPr id="40" name="Ellipse 39">
              <a:extLst>
                <a:ext uri="{FF2B5EF4-FFF2-40B4-BE49-F238E27FC236}">
                  <a16:creationId xmlns:a16="http://schemas.microsoft.com/office/drawing/2014/main" id="{34BA0DF2-9A39-305B-D522-00A103D2C068}"/>
                </a:ext>
              </a:extLst>
            </p:cNvPr>
            <p:cNvSpPr/>
            <p:nvPr/>
          </p:nvSpPr>
          <p:spPr bwMode="auto">
            <a:xfrm>
              <a:off x="7225393" y="794561"/>
              <a:ext cx="1190634" cy="1190634"/>
            </a:xfrm>
            <a:prstGeom prst="ellipse">
              <a:avLst/>
            </a:prstGeom>
            <a:noFill/>
            <a:ln w="38100" algn="ctr">
              <a:solidFill>
                <a:schemeClr val="accent3"/>
              </a:solidFill>
              <a:miter lim="800000"/>
              <a:headEnd/>
              <a:tailEnd/>
            </a:ln>
            <a:effectLst/>
          </p:spPr>
          <p:txBody>
            <a:bodyPr wrap="square" lIns="0" tIns="0" rIns="0" bIns="0" rtlCol="0" anchor="ctr">
              <a:noAutofit/>
            </a:bodyPr>
            <a:lstStyle/>
            <a:p>
              <a:pPr algn="ctr" defTabSz="990570" fontAlgn="base">
                <a:spcBef>
                  <a:spcPct val="50000"/>
                </a:spcBef>
                <a:spcAft>
                  <a:spcPct val="0"/>
                </a:spcAft>
              </a:pPr>
              <a:endParaRPr lang="en-US" sz="1733" dirty="0">
                <a:solidFill>
                  <a:srgbClr val="000000">
                    <a:lumMod val="65000"/>
                    <a:lumOff val="35000"/>
                  </a:srgbClr>
                </a:solidFill>
                <a:latin typeface="Arial" charset="0"/>
              </a:endParaRPr>
            </a:p>
          </p:txBody>
        </p:sp>
        <p:cxnSp>
          <p:nvCxnSpPr>
            <p:cNvPr id="41" name="Gerade Verbindung mit Pfeil 40">
              <a:extLst>
                <a:ext uri="{FF2B5EF4-FFF2-40B4-BE49-F238E27FC236}">
                  <a16:creationId xmlns:a16="http://schemas.microsoft.com/office/drawing/2014/main" id="{E5FF2E6C-664D-1B59-0A5D-CA296DAB62E3}"/>
                </a:ext>
              </a:extLst>
            </p:cNvPr>
            <p:cNvCxnSpPr>
              <a:stCxn id="40" idx="2"/>
            </p:cNvCxnSpPr>
            <p:nvPr/>
          </p:nvCxnSpPr>
          <p:spPr bwMode="auto">
            <a:xfrm flipH="1" flipV="1">
              <a:off x="6425293" y="1134836"/>
              <a:ext cx="800100" cy="255042"/>
            </a:xfrm>
            <a:prstGeom prst="straightConnector1">
              <a:avLst/>
            </a:prstGeom>
            <a:noFill/>
            <a:ln w="38100" cap="flat" cmpd="sng" algn="ctr">
              <a:solidFill>
                <a:schemeClr val="accent3"/>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Ellipse 41">
              <a:extLst>
                <a:ext uri="{FF2B5EF4-FFF2-40B4-BE49-F238E27FC236}">
                  <a16:creationId xmlns:a16="http://schemas.microsoft.com/office/drawing/2014/main" id="{A00BC902-0DDA-B39A-DD53-AA1A09D74958}"/>
                </a:ext>
              </a:extLst>
            </p:cNvPr>
            <p:cNvSpPr/>
            <p:nvPr/>
          </p:nvSpPr>
          <p:spPr bwMode="auto">
            <a:xfrm>
              <a:off x="8522559" y="794561"/>
              <a:ext cx="306170" cy="1190634"/>
            </a:xfrm>
            <a:prstGeom prst="ellipse">
              <a:avLst/>
            </a:prstGeom>
            <a:noFill/>
            <a:ln w="38100" algn="ctr">
              <a:solidFill>
                <a:schemeClr val="accent1"/>
              </a:solidFill>
              <a:miter lim="800000"/>
              <a:headEnd/>
              <a:tailEnd/>
            </a:ln>
            <a:effectLst/>
          </p:spPr>
          <p:txBody>
            <a:bodyPr wrap="square" lIns="0" tIns="0" rIns="0" bIns="0" rtlCol="0" anchor="ctr">
              <a:noAutofit/>
            </a:bodyPr>
            <a:lstStyle/>
            <a:p>
              <a:pPr algn="ctr" defTabSz="990570" fontAlgn="base">
                <a:spcBef>
                  <a:spcPct val="50000"/>
                </a:spcBef>
                <a:spcAft>
                  <a:spcPct val="0"/>
                </a:spcAft>
              </a:pPr>
              <a:endParaRPr lang="en-US" sz="1733" dirty="0">
                <a:solidFill>
                  <a:srgbClr val="000000">
                    <a:lumMod val="65000"/>
                    <a:lumOff val="35000"/>
                  </a:srgbClr>
                </a:solidFill>
                <a:latin typeface="Arial" charset="0"/>
              </a:endParaRPr>
            </a:p>
          </p:txBody>
        </p:sp>
        <p:cxnSp>
          <p:nvCxnSpPr>
            <p:cNvPr id="43" name="Gerade Verbindung mit Pfeil 42">
              <a:extLst>
                <a:ext uri="{FF2B5EF4-FFF2-40B4-BE49-F238E27FC236}">
                  <a16:creationId xmlns:a16="http://schemas.microsoft.com/office/drawing/2014/main" id="{A7C16575-2DE7-6E17-ABA5-768B1792D709}"/>
                </a:ext>
              </a:extLst>
            </p:cNvPr>
            <p:cNvCxnSpPr>
              <a:stCxn id="42" idx="3"/>
            </p:cNvCxnSpPr>
            <p:nvPr/>
          </p:nvCxnSpPr>
          <p:spPr bwMode="auto">
            <a:xfrm flipH="1" flipV="1">
              <a:off x="6433222" y="1783765"/>
              <a:ext cx="2134175" cy="27066"/>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3" name="Titel 1">
            <a:extLst>
              <a:ext uri="{FF2B5EF4-FFF2-40B4-BE49-F238E27FC236}">
                <a16:creationId xmlns:a16="http://schemas.microsoft.com/office/drawing/2014/main" id="{02F2C71F-AEDA-BC88-2840-3EF6F6A170F0}"/>
              </a:ext>
            </a:extLst>
          </p:cNvPr>
          <p:cNvSpPr>
            <a:spLocks noGrp="1"/>
          </p:cNvSpPr>
          <p:nvPr>
            <p:ph type="title"/>
          </p:nvPr>
        </p:nvSpPr>
        <p:spPr>
          <a:xfrm>
            <a:off x="654076" y="407718"/>
            <a:ext cx="11041567" cy="307777"/>
          </a:xfrm>
        </p:spPr>
        <p:txBody>
          <a:bodyPr/>
          <a:lstStyle/>
          <a:p>
            <a:r>
              <a:rPr lang="en-GB" noProof="0" dirty="0"/>
              <a:t>Database analysis by Lau et al. </a:t>
            </a:r>
            <a:r>
              <a:rPr lang="en-GB" b="0" noProof="0" dirty="0"/>
              <a:t>(Annals Int Med 2022)</a:t>
            </a:r>
          </a:p>
        </p:txBody>
      </p:sp>
      <p:pic>
        <p:nvPicPr>
          <p:cNvPr id="2" name="Grafik 1">
            <a:extLst>
              <a:ext uri="{FF2B5EF4-FFF2-40B4-BE49-F238E27FC236}">
                <a16:creationId xmlns:a16="http://schemas.microsoft.com/office/drawing/2014/main" id="{6151CDF2-0799-4BEF-99A8-B026F51A13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156575" y="121123"/>
            <a:ext cx="736600" cy="536436"/>
          </a:xfrm>
          <a:prstGeom prst="rect">
            <a:avLst/>
          </a:prstGeom>
        </p:spPr>
      </p:pic>
      <p:sp>
        <p:nvSpPr>
          <p:cNvPr id="3" name="Textfeld 2">
            <a:extLst>
              <a:ext uri="{FF2B5EF4-FFF2-40B4-BE49-F238E27FC236}">
                <a16:creationId xmlns:a16="http://schemas.microsoft.com/office/drawing/2014/main" id="{7051AC75-5E85-1FE3-42F6-EF1F56939DB3}"/>
              </a:ext>
            </a:extLst>
          </p:cNvPr>
          <p:cNvSpPr txBox="1"/>
          <p:nvPr/>
        </p:nvSpPr>
        <p:spPr>
          <a:xfrm>
            <a:off x="611188" y="3387176"/>
            <a:ext cx="5962230" cy="1220574"/>
          </a:xfrm>
          <a:prstGeom prst="rect">
            <a:avLst/>
          </a:prstGeom>
          <a:noFill/>
        </p:spPr>
        <p:txBody>
          <a:bodyPr wrap="square" lIns="0" tIns="0" rIns="0" bIns="0" rtlCol="0">
            <a:noAutofit/>
          </a:bodyPr>
          <a:lstStyle/>
          <a:p>
            <a:pPr marL="185732" indent="-185732" defTabSz="990570" fontAlgn="base">
              <a:spcBef>
                <a:spcPct val="50000"/>
              </a:spcBef>
              <a:spcAft>
                <a:spcPct val="0"/>
              </a:spcAft>
              <a:buFont typeface="Arial" panose="020B0604020202020204" pitchFamily="34" charset="0"/>
              <a:buChar char="•"/>
            </a:pPr>
            <a:r>
              <a:rPr lang="de-DE" sz="1000" dirty="0">
                <a:solidFill>
                  <a:schemeClr val="accent1">
                    <a:lumMod val="75000"/>
                  </a:schemeClr>
                </a:solidFill>
                <a:latin typeface="Arial" charset="0"/>
              </a:rPr>
              <a:t>„</a:t>
            </a:r>
            <a:r>
              <a:rPr lang="en-US" sz="1000" i="1" dirty="0">
                <a:solidFill>
                  <a:schemeClr val="accent1">
                    <a:lumMod val="75000"/>
                  </a:schemeClr>
                </a:solidFill>
                <a:latin typeface="Arial" charset="0"/>
              </a:rPr>
              <a:t>Most baseline characteristics of NOAC users were similar before propensity score stratification, with standardized differences less than 0.10, and remained well balanced after stratification</a:t>
            </a:r>
            <a:r>
              <a:rPr lang="de-DE" sz="1000" dirty="0">
                <a:solidFill>
                  <a:schemeClr val="accent1">
                    <a:lumMod val="75000"/>
                  </a:schemeClr>
                </a:solidFill>
                <a:latin typeface="Arial" charset="0"/>
              </a:rPr>
              <a:t>“</a:t>
            </a:r>
            <a:r>
              <a:rPr lang="de-DE" sz="1000" baseline="30000" dirty="0">
                <a:solidFill>
                  <a:schemeClr val="accent1">
                    <a:lumMod val="75000"/>
                  </a:schemeClr>
                </a:solidFill>
                <a:latin typeface="Arial" charset="0"/>
              </a:rPr>
              <a:t>1</a:t>
            </a:r>
            <a:endParaRPr lang="de-DE" sz="1000" dirty="0">
              <a:solidFill>
                <a:schemeClr val="accent1">
                  <a:lumMod val="75000"/>
                </a:schemeClr>
              </a:solidFill>
              <a:latin typeface="Arial" charset="0"/>
            </a:endParaRPr>
          </a:p>
          <a:p>
            <a:pPr marL="185732" indent="-185732" defTabSz="990570" fontAlgn="base">
              <a:spcBef>
                <a:spcPct val="50000"/>
              </a:spcBef>
              <a:spcAft>
                <a:spcPct val="0"/>
              </a:spcAft>
              <a:buFont typeface="Arial" panose="020B0604020202020204" pitchFamily="34" charset="0"/>
              <a:buChar char="•"/>
            </a:pPr>
            <a:r>
              <a:rPr lang="en-GB" sz="1000" dirty="0">
                <a:effectLst/>
                <a:latin typeface="Segoe UI" panose="020B0502040204020203" pitchFamily="34" charset="0"/>
              </a:rPr>
              <a:t>“…</a:t>
            </a:r>
            <a:r>
              <a:rPr lang="en-GB" sz="1000" dirty="0">
                <a:solidFill>
                  <a:schemeClr val="accent1">
                    <a:lumMod val="75000"/>
                  </a:schemeClr>
                </a:solidFill>
                <a:latin typeface="Arial" charset="0"/>
              </a:rPr>
              <a:t>in populations already similar before Propensity Score Matching (PSM), PSM increases the imbalance in comparison to the original data."</a:t>
            </a:r>
            <a:r>
              <a:rPr lang="de-DE" sz="1000" baseline="30000" dirty="0">
                <a:solidFill>
                  <a:schemeClr val="accent1">
                    <a:lumMod val="75000"/>
                  </a:schemeClr>
                </a:solidFill>
                <a:latin typeface="Arial" charset="0"/>
              </a:rPr>
              <a:t>2</a:t>
            </a:r>
          </a:p>
          <a:p>
            <a:pPr marL="185732" indent="-185732" defTabSz="990570" fontAlgn="base">
              <a:spcBef>
                <a:spcPct val="50000"/>
              </a:spcBef>
              <a:spcAft>
                <a:spcPct val="0"/>
              </a:spcAft>
              <a:buFont typeface="Arial" panose="020B0604020202020204" pitchFamily="34" charset="0"/>
              <a:buChar char="•"/>
            </a:pPr>
            <a:r>
              <a:rPr lang="de-DE" sz="1000" dirty="0">
                <a:solidFill>
                  <a:schemeClr val="accent1">
                    <a:lumMod val="75000"/>
                  </a:schemeClr>
                </a:solidFill>
                <a:latin typeface="Arial" charset="0"/>
              </a:rPr>
              <a:t>„</a:t>
            </a:r>
            <a:r>
              <a:rPr lang="en-US" sz="1000" dirty="0">
                <a:solidFill>
                  <a:schemeClr val="accent1">
                    <a:lumMod val="75000"/>
                  </a:schemeClr>
                </a:solidFill>
                <a:latin typeface="Arial" charset="0"/>
              </a:rPr>
              <a:t>We show that applying alternative study designs can yield discrepant results, in terms of direction and significance of association</a:t>
            </a:r>
            <a:r>
              <a:rPr lang="de-DE" sz="1000" dirty="0">
                <a:solidFill>
                  <a:schemeClr val="accent1">
                    <a:lumMod val="75000"/>
                  </a:schemeClr>
                </a:solidFill>
                <a:latin typeface="Arial" charset="0"/>
              </a:rPr>
              <a:t>."</a:t>
            </a:r>
            <a:r>
              <a:rPr lang="de-DE" sz="1000" baseline="30000" dirty="0">
                <a:solidFill>
                  <a:schemeClr val="accent1">
                    <a:lumMod val="75000"/>
                  </a:schemeClr>
                </a:solidFill>
                <a:latin typeface="Arial" charset="0"/>
              </a:rPr>
              <a:t> 3 </a:t>
            </a:r>
          </a:p>
        </p:txBody>
      </p:sp>
    </p:spTree>
    <p:extLst>
      <p:ext uri="{BB962C8B-B14F-4D97-AF65-F5344CB8AC3E}">
        <p14:creationId xmlns:p14="http://schemas.microsoft.com/office/powerpoint/2010/main" val="427048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4A2FBB-BE05-DB59-ABB3-8746CDDC368E}"/>
              </a:ext>
            </a:extLst>
          </p:cNvPr>
          <p:cNvSpPr>
            <a:spLocks noGrp="1"/>
          </p:cNvSpPr>
          <p:nvPr>
            <p:ph type="title"/>
          </p:nvPr>
        </p:nvSpPr>
        <p:spPr>
          <a:xfrm>
            <a:off x="611188" y="149822"/>
            <a:ext cx="8467016" cy="615553"/>
          </a:xfrm>
        </p:spPr>
        <p:txBody>
          <a:bodyPr/>
          <a:lstStyle/>
          <a:p>
            <a:r>
              <a:rPr lang="en-GB" noProof="0" dirty="0"/>
              <a:t>Statistical methods can show significance without </a:t>
            </a:r>
            <a:br>
              <a:rPr lang="en-GB" noProof="0" dirty="0"/>
            </a:br>
            <a:r>
              <a:rPr lang="en-GB" noProof="0" dirty="0"/>
              <a:t>clinical relevance</a:t>
            </a:r>
            <a:r>
              <a:rPr lang="en-GB" baseline="30000" noProof="0" dirty="0"/>
              <a:t>1,2</a:t>
            </a:r>
          </a:p>
        </p:txBody>
      </p:sp>
      <p:sp>
        <p:nvSpPr>
          <p:cNvPr id="24" name="object 21">
            <a:extLst>
              <a:ext uri="{FF2B5EF4-FFF2-40B4-BE49-F238E27FC236}">
                <a16:creationId xmlns:a16="http://schemas.microsoft.com/office/drawing/2014/main" id="{FB13553C-B411-771B-FF7F-697C8788CF93}"/>
              </a:ext>
            </a:extLst>
          </p:cNvPr>
          <p:cNvSpPr txBox="1"/>
          <p:nvPr/>
        </p:nvSpPr>
        <p:spPr>
          <a:xfrm>
            <a:off x="581825" y="960761"/>
            <a:ext cx="1302385" cy="153888"/>
          </a:xfrm>
          <a:prstGeom prst="rect">
            <a:avLst/>
          </a:prstGeom>
        </p:spPr>
        <p:txBody>
          <a:bodyPr vert="horz" wrap="square" lIns="0" tIns="0" rIns="0" bIns="0" rtlCol="0">
            <a:spAutoFit/>
          </a:bodyPr>
          <a:lstStyle/>
          <a:p>
            <a:pPr marL="38100">
              <a:lnSpc>
                <a:spcPct val="100000"/>
              </a:lnSpc>
              <a:spcBef>
                <a:spcPts val="100"/>
              </a:spcBef>
            </a:pPr>
            <a:r>
              <a:rPr sz="1000" b="1" dirty="0">
                <a:solidFill>
                  <a:schemeClr val="accent1">
                    <a:lumMod val="75000"/>
                  </a:schemeClr>
                </a:solidFill>
                <a:latin typeface="Arial"/>
                <a:cs typeface="Arial"/>
              </a:rPr>
              <a:t>US</a:t>
            </a:r>
            <a:r>
              <a:rPr sz="1000" b="1" spc="5" dirty="0">
                <a:solidFill>
                  <a:schemeClr val="accent1">
                    <a:lumMod val="75000"/>
                  </a:schemeClr>
                </a:solidFill>
                <a:latin typeface="Arial"/>
                <a:cs typeface="Arial"/>
              </a:rPr>
              <a:t> </a:t>
            </a:r>
            <a:r>
              <a:rPr sz="1000" b="1" dirty="0">
                <a:solidFill>
                  <a:schemeClr val="accent1">
                    <a:lumMod val="75000"/>
                  </a:schemeClr>
                </a:solidFill>
                <a:latin typeface="Arial"/>
                <a:cs typeface="Arial"/>
              </a:rPr>
              <a:t>Claims</a:t>
            </a:r>
            <a:r>
              <a:rPr sz="1000" b="1" spc="10" dirty="0">
                <a:solidFill>
                  <a:schemeClr val="accent1">
                    <a:lumMod val="75000"/>
                  </a:schemeClr>
                </a:solidFill>
                <a:latin typeface="Arial"/>
                <a:cs typeface="Arial"/>
              </a:rPr>
              <a:t> </a:t>
            </a:r>
            <a:r>
              <a:rPr sz="1000" b="1" spc="-10" dirty="0">
                <a:solidFill>
                  <a:schemeClr val="accent1">
                    <a:lumMod val="75000"/>
                  </a:schemeClr>
                </a:solidFill>
                <a:latin typeface="Arial"/>
                <a:cs typeface="Arial"/>
              </a:rPr>
              <a:t>Register</a:t>
            </a:r>
            <a:r>
              <a:rPr sz="825" b="1" spc="-15" baseline="45454" dirty="0">
                <a:solidFill>
                  <a:schemeClr val="accent1">
                    <a:lumMod val="75000"/>
                  </a:schemeClr>
                </a:solidFill>
                <a:latin typeface="Arial"/>
                <a:cs typeface="Arial"/>
              </a:rPr>
              <a:t>1</a:t>
            </a:r>
            <a:endParaRPr sz="825" baseline="45454" dirty="0">
              <a:solidFill>
                <a:schemeClr val="accent1">
                  <a:lumMod val="75000"/>
                </a:schemeClr>
              </a:solidFill>
              <a:latin typeface="Arial"/>
              <a:cs typeface="Arial"/>
            </a:endParaRPr>
          </a:p>
        </p:txBody>
      </p:sp>
      <p:sp>
        <p:nvSpPr>
          <p:cNvPr id="25" name="object 22">
            <a:extLst>
              <a:ext uri="{FF2B5EF4-FFF2-40B4-BE49-F238E27FC236}">
                <a16:creationId xmlns:a16="http://schemas.microsoft.com/office/drawing/2014/main" id="{622BA5F4-AF36-7537-83D4-D78B9EC23515}"/>
              </a:ext>
            </a:extLst>
          </p:cNvPr>
          <p:cNvSpPr txBox="1"/>
          <p:nvPr/>
        </p:nvSpPr>
        <p:spPr>
          <a:xfrm>
            <a:off x="4716712" y="960761"/>
            <a:ext cx="1682750" cy="153888"/>
          </a:xfrm>
          <a:prstGeom prst="rect">
            <a:avLst/>
          </a:prstGeom>
        </p:spPr>
        <p:txBody>
          <a:bodyPr vert="horz" wrap="square" lIns="0" tIns="0" rIns="0" bIns="0" rtlCol="0">
            <a:spAutoFit/>
          </a:bodyPr>
          <a:lstStyle/>
          <a:p>
            <a:pPr marL="38100">
              <a:lnSpc>
                <a:spcPct val="100000"/>
              </a:lnSpc>
              <a:spcBef>
                <a:spcPts val="100"/>
              </a:spcBef>
            </a:pPr>
            <a:r>
              <a:rPr sz="1000" b="1" dirty="0">
                <a:solidFill>
                  <a:schemeClr val="accent1">
                    <a:lumMod val="75000"/>
                  </a:schemeClr>
                </a:solidFill>
                <a:latin typeface="Arial"/>
                <a:cs typeface="Arial"/>
              </a:rPr>
              <a:t>ISR</a:t>
            </a:r>
            <a:r>
              <a:rPr sz="1000" b="1" spc="20" dirty="0">
                <a:solidFill>
                  <a:schemeClr val="accent1">
                    <a:lumMod val="75000"/>
                  </a:schemeClr>
                </a:solidFill>
                <a:latin typeface="Arial"/>
                <a:cs typeface="Arial"/>
              </a:rPr>
              <a:t> </a:t>
            </a:r>
            <a:r>
              <a:rPr sz="1000" b="1" dirty="0">
                <a:solidFill>
                  <a:schemeClr val="accent1">
                    <a:lumMod val="75000"/>
                  </a:schemeClr>
                </a:solidFill>
                <a:latin typeface="Arial"/>
                <a:cs typeface="Arial"/>
              </a:rPr>
              <a:t>Clalit</a:t>
            </a:r>
            <a:r>
              <a:rPr sz="1000" b="1" spc="20" dirty="0">
                <a:solidFill>
                  <a:schemeClr val="accent1">
                    <a:lumMod val="75000"/>
                  </a:schemeClr>
                </a:solidFill>
                <a:latin typeface="Arial"/>
                <a:cs typeface="Arial"/>
              </a:rPr>
              <a:t> </a:t>
            </a:r>
            <a:r>
              <a:rPr sz="1000" b="1" dirty="0">
                <a:solidFill>
                  <a:schemeClr val="accent1">
                    <a:lumMod val="75000"/>
                  </a:schemeClr>
                </a:solidFill>
                <a:latin typeface="Arial"/>
                <a:cs typeface="Arial"/>
              </a:rPr>
              <a:t>Health</a:t>
            </a:r>
            <a:r>
              <a:rPr sz="1000" b="1" spc="25" dirty="0">
                <a:solidFill>
                  <a:schemeClr val="accent1">
                    <a:lumMod val="75000"/>
                  </a:schemeClr>
                </a:solidFill>
                <a:latin typeface="Arial"/>
                <a:cs typeface="Arial"/>
              </a:rPr>
              <a:t> </a:t>
            </a:r>
            <a:r>
              <a:rPr sz="1000" b="1" spc="-10" dirty="0">
                <a:solidFill>
                  <a:schemeClr val="accent1">
                    <a:lumMod val="75000"/>
                  </a:schemeClr>
                </a:solidFill>
                <a:latin typeface="Arial"/>
                <a:cs typeface="Arial"/>
              </a:rPr>
              <a:t>Services</a:t>
            </a:r>
            <a:r>
              <a:rPr sz="825" b="1" spc="-15" baseline="45454" dirty="0">
                <a:solidFill>
                  <a:schemeClr val="accent1">
                    <a:lumMod val="75000"/>
                  </a:schemeClr>
                </a:solidFill>
                <a:latin typeface="Arial"/>
                <a:cs typeface="Arial"/>
              </a:rPr>
              <a:t>2</a:t>
            </a:r>
            <a:endParaRPr sz="825" baseline="45454" dirty="0">
              <a:solidFill>
                <a:schemeClr val="accent1">
                  <a:lumMod val="75000"/>
                </a:schemeClr>
              </a:solidFill>
              <a:latin typeface="Arial"/>
              <a:cs typeface="Arial"/>
            </a:endParaRPr>
          </a:p>
        </p:txBody>
      </p:sp>
      <p:sp>
        <p:nvSpPr>
          <p:cNvPr id="2" name="Textfeld 1">
            <a:extLst>
              <a:ext uri="{FF2B5EF4-FFF2-40B4-BE49-F238E27FC236}">
                <a16:creationId xmlns:a16="http://schemas.microsoft.com/office/drawing/2014/main" id="{C5659D55-2381-9E91-5FB3-C57FAEA7B0D3}"/>
              </a:ext>
            </a:extLst>
          </p:cNvPr>
          <p:cNvSpPr txBox="1"/>
          <p:nvPr/>
        </p:nvSpPr>
        <p:spPr>
          <a:xfrm>
            <a:off x="611188" y="4829147"/>
            <a:ext cx="8049003" cy="271869"/>
          </a:xfrm>
          <a:prstGeom prst="rect">
            <a:avLst/>
          </a:prstGeom>
          <a:noFill/>
        </p:spPr>
        <p:txBody>
          <a:bodyPr wrap="square" lIns="0" tIns="0" rIns="0" bIns="0">
            <a:noAutofit/>
          </a:bodyPr>
          <a:lstStyle/>
          <a:p>
            <a:pPr marL="43180" marR="5080" indent="-31115">
              <a:lnSpc>
                <a:spcPts val="650"/>
              </a:lnSpc>
              <a:spcBef>
                <a:spcPts val="45"/>
              </a:spcBef>
            </a:pPr>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HR, hazard ratio; ICH, intracerebral haemorrhage;</a:t>
            </a:r>
            <a:r>
              <a:rPr lang="en-GB" sz="800" b="1" spc="-10" dirty="0">
                <a:solidFill>
                  <a:schemeClr val="accent1">
                    <a:lumMod val="75000"/>
                  </a:schemeClr>
                </a:solidFill>
                <a:latin typeface="Arial"/>
                <a:cs typeface="Arial"/>
              </a:rPr>
              <a:t> </a:t>
            </a:r>
            <a:r>
              <a:rPr lang="en-GB" sz="800" spc="-10" dirty="0">
                <a:solidFill>
                  <a:schemeClr val="accent1">
                    <a:lumMod val="75000"/>
                  </a:schemeClr>
                </a:solidFill>
                <a:latin typeface="Arial"/>
                <a:cs typeface="Arial"/>
              </a:rPr>
              <a:t>NNT,</a:t>
            </a:r>
            <a:r>
              <a:rPr lang="en-GB" sz="800" spc="-10" dirty="0">
                <a:solidFill>
                  <a:schemeClr val="accent1">
                    <a:lumMod val="75000"/>
                  </a:schemeClr>
                </a:solidFill>
                <a:cs typeface="Arial"/>
              </a:rPr>
              <a:t> </a:t>
            </a:r>
            <a:r>
              <a:rPr lang="en-GB" sz="800" i="1" spc="-10" dirty="0">
                <a:solidFill>
                  <a:schemeClr val="accent1">
                    <a:lumMod val="75000"/>
                  </a:schemeClr>
                </a:solidFill>
                <a:cs typeface="Arial"/>
              </a:rPr>
              <a:t>Number Needed to Treat</a:t>
            </a:r>
            <a:r>
              <a:rPr lang="en-GB" sz="800" spc="-10" dirty="0">
                <a:solidFill>
                  <a:schemeClr val="accent1">
                    <a:lumMod val="75000"/>
                  </a:schemeClr>
                </a:solidFill>
                <a:latin typeface="Arial"/>
                <a:cs typeface="Arial"/>
              </a:rPr>
              <a:t>.</a:t>
            </a:r>
          </a:p>
          <a:p>
            <a:pPr marL="43180" marR="5080" indent="-31115">
              <a:lnSpc>
                <a:spcPts val="650"/>
              </a:lnSpc>
              <a:spcBef>
                <a:spcPts val="45"/>
              </a:spcBef>
            </a:pPr>
            <a:r>
              <a:rPr lang="en-GB" sz="800" b="1" spc="-10" dirty="0">
                <a:solidFill>
                  <a:schemeClr val="accent1">
                    <a:lumMod val="75000"/>
                  </a:schemeClr>
                </a:solidFill>
                <a:latin typeface="+mj-lt"/>
                <a:cs typeface="Arial"/>
              </a:rPr>
              <a:t>References</a:t>
            </a:r>
            <a:r>
              <a:rPr lang="en-GB" sz="800" spc="-10" dirty="0">
                <a:solidFill>
                  <a:schemeClr val="accent1">
                    <a:lumMod val="75000"/>
                  </a:schemeClr>
                </a:solidFill>
                <a:latin typeface="+mj-lt"/>
                <a:cs typeface="Arial"/>
              </a:rPr>
              <a:t>: </a:t>
            </a:r>
            <a:r>
              <a:rPr lang="en-GB" sz="800" b="1" spc="-10" dirty="0">
                <a:solidFill>
                  <a:schemeClr val="accent1">
                    <a:lumMod val="75000"/>
                  </a:schemeClr>
                </a:solidFill>
                <a:latin typeface="+mj-lt"/>
                <a:cs typeface="Arial"/>
              </a:rPr>
              <a:t>1</a:t>
            </a:r>
            <a:r>
              <a:rPr lang="en-GB" sz="800" spc="-10" dirty="0">
                <a:solidFill>
                  <a:schemeClr val="accent1">
                    <a:lumMod val="75000"/>
                  </a:schemeClr>
                </a:solidFill>
                <a:latin typeface="+mj-lt"/>
                <a:cs typeface="Arial"/>
              </a:rPr>
              <a:t>. </a:t>
            </a:r>
            <a:r>
              <a:rPr lang="de-CH" sz="800" dirty="0">
                <a:solidFill>
                  <a:schemeClr val="accent1">
                    <a:lumMod val="75000"/>
                  </a:schemeClr>
                </a:solidFill>
                <a:latin typeface="+mj-lt"/>
              </a:rPr>
              <a:t>Ray WA, et al. JAMA </a:t>
            </a:r>
            <a:r>
              <a:rPr lang="en-GB" sz="800" dirty="0">
                <a:solidFill>
                  <a:srgbClr val="000000">
                    <a:lumMod val="65000"/>
                    <a:lumOff val="35000"/>
                  </a:srgbClr>
                </a:solidFill>
                <a:latin typeface="Arial" panose="020B0604020202020204"/>
              </a:rPr>
              <a:t>2022 Apr 5;327(13):1294</a:t>
            </a:r>
            <a:r>
              <a:rPr lang="de-CH" sz="800" dirty="0">
                <a:solidFill>
                  <a:schemeClr val="accent1">
                    <a:lumMod val="75000"/>
                  </a:schemeClr>
                </a:solidFill>
                <a:latin typeface="+mj-lt"/>
              </a:rPr>
              <a:t>. </a:t>
            </a:r>
            <a:r>
              <a:rPr lang="de-CH" sz="800" b="1" dirty="0">
                <a:solidFill>
                  <a:schemeClr val="accent1">
                    <a:lumMod val="75000"/>
                  </a:schemeClr>
                </a:solidFill>
                <a:latin typeface="+mj-lt"/>
              </a:rPr>
              <a:t>2</a:t>
            </a:r>
            <a:r>
              <a:rPr lang="de-CH" sz="800" dirty="0">
                <a:solidFill>
                  <a:schemeClr val="accent1">
                    <a:lumMod val="75000"/>
                  </a:schemeClr>
                </a:solidFill>
                <a:latin typeface="+mj-lt"/>
              </a:rPr>
              <a:t>. Talmor-Barkan Y, et al. Eur Heart J Cardiovasc Pharmacother 2022;</a:t>
            </a:r>
            <a:r>
              <a:rPr lang="en-GB" sz="800" dirty="0">
                <a:solidFill>
                  <a:srgbClr val="000000">
                    <a:lumMod val="65000"/>
                    <a:lumOff val="35000"/>
                  </a:srgbClr>
                </a:solidFill>
                <a:latin typeface="Arial" panose="020B0604020202020204"/>
              </a:rPr>
              <a:t> 15;9(1):26-37</a:t>
            </a:r>
            <a:endParaRPr lang="en-GB" sz="800" dirty="0">
              <a:solidFill>
                <a:schemeClr val="accent1">
                  <a:lumMod val="75000"/>
                </a:schemeClr>
              </a:solidFill>
              <a:latin typeface="+mj-lt"/>
            </a:endParaRPr>
          </a:p>
        </p:txBody>
      </p:sp>
      <p:grpSp>
        <p:nvGrpSpPr>
          <p:cNvPr id="47" name="Gruppieren 46">
            <a:extLst>
              <a:ext uri="{FF2B5EF4-FFF2-40B4-BE49-F238E27FC236}">
                <a16:creationId xmlns:a16="http://schemas.microsoft.com/office/drawing/2014/main" id="{3920012A-BE23-967F-7229-D776F4162182}"/>
              </a:ext>
            </a:extLst>
          </p:cNvPr>
          <p:cNvGrpSpPr/>
          <p:nvPr/>
        </p:nvGrpSpPr>
        <p:grpSpPr>
          <a:xfrm>
            <a:off x="607225" y="1400645"/>
            <a:ext cx="8341671" cy="2784791"/>
            <a:chOff x="607225" y="1400645"/>
            <a:chExt cx="8341671" cy="2784791"/>
          </a:xfrm>
        </p:grpSpPr>
        <p:sp>
          <p:nvSpPr>
            <p:cNvPr id="48" name="object 2">
              <a:extLst>
                <a:ext uri="{FF2B5EF4-FFF2-40B4-BE49-F238E27FC236}">
                  <a16:creationId xmlns:a16="http://schemas.microsoft.com/office/drawing/2014/main" id="{9FC36BFD-1ABB-8DFC-8F93-D45AE68EE9A5}"/>
                </a:ext>
              </a:extLst>
            </p:cNvPr>
            <p:cNvSpPr txBox="1"/>
            <p:nvPr/>
          </p:nvSpPr>
          <p:spPr>
            <a:xfrm>
              <a:off x="607225" y="3842499"/>
              <a:ext cx="2191385" cy="330200"/>
            </a:xfrm>
            <a:prstGeom prst="rect">
              <a:avLst/>
            </a:prstGeom>
          </p:spPr>
          <p:txBody>
            <a:bodyPr vert="horz" wrap="square" lIns="0" tIns="12700" rIns="0" bIns="0" rtlCol="0">
              <a:spAutoFit/>
            </a:bodyPr>
            <a:lstStyle/>
            <a:p>
              <a:pPr marL="12700">
                <a:lnSpc>
                  <a:spcPct val="100000"/>
                </a:lnSpc>
                <a:spcBef>
                  <a:spcPts val="100"/>
                </a:spcBef>
              </a:pPr>
              <a:r>
                <a:rPr lang="en-GB" sz="1000" dirty="0">
                  <a:solidFill>
                    <a:srgbClr val="231F20"/>
                  </a:solidFill>
                  <a:latin typeface="Arial"/>
                  <a:cs typeface="Arial"/>
                </a:rPr>
                <a:t>Median</a:t>
              </a:r>
              <a:r>
                <a:rPr lang="en-GB" sz="1000" spc="20" dirty="0">
                  <a:solidFill>
                    <a:srgbClr val="231F20"/>
                  </a:solidFill>
                  <a:latin typeface="Arial"/>
                  <a:cs typeface="Arial"/>
                </a:rPr>
                <a:t> </a:t>
              </a:r>
              <a:r>
                <a:rPr lang="en-GB" sz="1000" spc="-10" dirty="0">
                  <a:solidFill>
                    <a:srgbClr val="231F20"/>
                  </a:solidFill>
                  <a:latin typeface="Arial"/>
                  <a:cs typeface="Arial"/>
                </a:rPr>
                <a:t>follow-</a:t>
              </a:r>
              <a:r>
                <a:rPr lang="en-GB" sz="1000" dirty="0">
                  <a:solidFill>
                    <a:srgbClr val="231F20"/>
                  </a:solidFill>
                  <a:latin typeface="Arial"/>
                  <a:cs typeface="Arial"/>
                </a:rPr>
                <a:t>up:</a:t>
              </a:r>
              <a:r>
                <a:rPr lang="en-GB" sz="1000" spc="25" dirty="0">
                  <a:solidFill>
                    <a:srgbClr val="231F20"/>
                  </a:solidFill>
                  <a:latin typeface="Arial"/>
                  <a:cs typeface="Arial"/>
                </a:rPr>
                <a:t> </a:t>
              </a:r>
              <a:r>
                <a:rPr lang="en-GB" sz="1000" dirty="0">
                  <a:solidFill>
                    <a:srgbClr val="231F20"/>
                  </a:solidFill>
                  <a:latin typeface="Arial"/>
                  <a:cs typeface="Arial"/>
                </a:rPr>
                <a:t>0.5</a:t>
              </a:r>
              <a:r>
                <a:rPr lang="en-GB" sz="1000" spc="20" dirty="0">
                  <a:solidFill>
                    <a:srgbClr val="231F20"/>
                  </a:solidFill>
                  <a:latin typeface="Arial"/>
                  <a:cs typeface="Arial"/>
                </a:rPr>
                <a:t> </a:t>
              </a:r>
              <a:r>
                <a:rPr lang="en-GB" sz="1000" spc="-20" dirty="0">
                  <a:solidFill>
                    <a:srgbClr val="231F20"/>
                  </a:solidFill>
                  <a:latin typeface="Arial"/>
                  <a:cs typeface="Arial"/>
                </a:rPr>
                <a:t>years</a:t>
              </a:r>
              <a:endParaRPr lang="en-GB" sz="1000" dirty="0">
                <a:latin typeface="Arial"/>
                <a:cs typeface="Arial"/>
              </a:endParaRPr>
            </a:p>
            <a:p>
              <a:pPr marL="12700">
                <a:lnSpc>
                  <a:spcPct val="100000"/>
                </a:lnSpc>
              </a:pPr>
              <a:r>
                <a:rPr lang="en-GB" sz="1000" b="1" dirty="0">
                  <a:solidFill>
                    <a:srgbClr val="231F20"/>
                  </a:solidFill>
                  <a:latin typeface="Arial"/>
                  <a:cs typeface="Arial"/>
                </a:rPr>
                <a:t>NNT</a:t>
              </a:r>
              <a:r>
                <a:rPr lang="en-GB" sz="1000" b="1" spc="-25" dirty="0">
                  <a:solidFill>
                    <a:srgbClr val="231F20"/>
                  </a:solidFill>
                  <a:latin typeface="Arial"/>
                  <a:cs typeface="Arial"/>
                </a:rPr>
                <a:t> </a:t>
              </a:r>
              <a:r>
                <a:rPr lang="en-GB" sz="1000" b="1" dirty="0">
                  <a:solidFill>
                    <a:srgbClr val="231F20"/>
                  </a:solidFill>
                  <a:latin typeface="Arial"/>
                  <a:cs typeface="Arial"/>
                </a:rPr>
                <a:t>Ischaemic stroke</a:t>
              </a:r>
              <a:r>
                <a:rPr lang="en-GB" sz="1000" b="1" spc="-10" dirty="0">
                  <a:solidFill>
                    <a:srgbClr val="231F20"/>
                  </a:solidFill>
                  <a:latin typeface="Arial"/>
                  <a:cs typeface="Arial"/>
                </a:rPr>
                <a:t>:</a:t>
              </a:r>
              <a:r>
                <a:rPr lang="en-GB" sz="1000" b="1" spc="-20" dirty="0">
                  <a:solidFill>
                    <a:srgbClr val="231F20"/>
                  </a:solidFill>
                  <a:latin typeface="Arial"/>
                  <a:cs typeface="Arial"/>
                </a:rPr>
                <a:t> </a:t>
              </a:r>
              <a:r>
                <a:rPr lang="en-GB" sz="1000" b="1" spc="-25" dirty="0">
                  <a:solidFill>
                    <a:srgbClr val="231F20"/>
                  </a:solidFill>
                  <a:latin typeface="Arial"/>
                  <a:cs typeface="Arial"/>
                </a:rPr>
                <a:t>909</a:t>
              </a:r>
              <a:endParaRPr lang="en-GB" sz="1000" dirty="0">
                <a:latin typeface="Arial"/>
                <a:cs typeface="Arial"/>
              </a:endParaRPr>
            </a:p>
          </p:txBody>
        </p:sp>
        <p:sp>
          <p:nvSpPr>
            <p:cNvPr id="49" name="object 3">
              <a:extLst>
                <a:ext uri="{FF2B5EF4-FFF2-40B4-BE49-F238E27FC236}">
                  <a16:creationId xmlns:a16="http://schemas.microsoft.com/office/drawing/2014/main" id="{59DAE383-1E5C-2C9B-B892-CD6DDC6EEC09}"/>
                </a:ext>
              </a:extLst>
            </p:cNvPr>
            <p:cNvSpPr txBox="1"/>
            <p:nvPr/>
          </p:nvSpPr>
          <p:spPr>
            <a:xfrm>
              <a:off x="4729391" y="3842499"/>
              <a:ext cx="2185670" cy="330200"/>
            </a:xfrm>
            <a:prstGeom prst="rect">
              <a:avLst/>
            </a:prstGeom>
          </p:spPr>
          <p:txBody>
            <a:bodyPr vert="horz" wrap="square" lIns="0" tIns="12700" rIns="0" bIns="0" rtlCol="0">
              <a:spAutoFit/>
            </a:bodyPr>
            <a:lstStyle/>
            <a:p>
              <a:pPr marL="12700">
                <a:lnSpc>
                  <a:spcPct val="100000"/>
                </a:lnSpc>
                <a:spcBef>
                  <a:spcPts val="100"/>
                </a:spcBef>
              </a:pPr>
              <a:r>
                <a:rPr lang="en-GB" sz="1000" dirty="0">
                  <a:solidFill>
                    <a:srgbClr val="395CAC"/>
                  </a:solidFill>
                  <a:latin typeface="Arial"/>
                  <a:cs typeface="Arial"/>
                </a:rPr>
                <a:t>Median </a:t>
              </a:r>
              <a:r>
                <a:rPr lang="en-GB" sz="1000" spc="-10" dirty="0">
                  <a:solidFill>
                    <a:srgbClr val="395CAC"/>
                  </a:solidFill>
                  <a:latin typeface="Arial"/>
                  <a:cs typeface="Arial"/>
                </a:rPr>
                <a:t>Follow-</a:t>
              </a:r>
              <a:r>
                <a:rPr lang="en-GB" sz="1000" dirty="0">
                  <a:solidFill>
                    <a:srgbClr val="395CAC"/>
                  </a:solidFill>
                  <a:latin typeface="Arial"/>
                  <a:cs typeface="Arial"/>
                </a:rPr>
                <a:t>up:</a:t>
              </a:r>
              <a:r>
                <a:rPr lang="en-GB" sz="1000" spc="5" dirty="0">
                  <a:solidFill>
                    <a:srgbClr val="395CAC"/>
                  </a:solidFill>
                  <a:latin typeface="Arial"/>
                  <a:cs typeface="Arial"/>
                </a:rPr>
                <a:t> </a:t>
              </a:r>
              <a:r>
                <a:rPr lang="en-GB" sz="1000" spc="-10" dirty="0">
                  <a:solidFill>
                    <a:srgbClr val="395CAC"/>
                  </a:solidFill>
                  <a:latin typeface="Arial"/>
                  <a:cs typeface="Arial"/>
                </a:rPr>
                <a:t>2.1</a:t>
              </a:r>
              <a:r>
                <a:rPr lang="en-GB" sz="1000" dirty="0">
                  <a:solidFill>
                    <a:srgbClr val="395CAC"/>
                  </a:solidFill>
                  <a:latin typeface="Arial"/>
                  <a:cs typeface="Arial"/>
                </a:rPr>
                <a:t> </a:t>
              </a:r>
              <a:r>
                <a:rPr lang="en-GB" sz="1000" spc="-20" dirty="0">
                  <a:solidFill>
                    <a:srgbClr val="395CAC"/>
                  </a:solidFill>
                  <a:latin typeface="Arial"/>
                  <a:cs typeface="Arial"/>
                </a:rPr>
                <a:t>years</a:t>
              </a:r>
              <a:endParaRPr lang="en-GB" sz="1000" dirty="0">
                <a:latin typeface="Arial"/>
                <a:cs typeface="Arial"/>
              </a:endParaRPr>
            </a:p>
            <a:p>
              <a:pPr marL="12700">
                <a:lnSpc>
                  <a:spcPct val="100000"/>
                </a:lnSpc>
              </a:pPr>
              <a:r>
                <a:rPr lang="en-GB" sz="1000" b="1" dirty="0">
                  <a:solidFill>
                    <a:srgbClr val="395CAC"/>
                  </a:solidFill>
                  <a:latin typeface="Arial"/>
                  <a:cs typeface="Arial"/>
                </a:rPr>
                <a:t>NNT</a:t>
              </a:r>
              <a:r>
                <a:rPr lang="en-GB" sz="1000" b="1" spc="-25" dirty="0">
                  <a:solidFill>
                    <a:srgbClr val="395CAC"/>
                  </a:solidFill>
                  <a:latin typeface="Arial"/>
                  <a:cs typeface="Arial"/>
                </a:rPr>
                <a:t> </a:t>
              </a:r>
              <a:r>
                <a:rPr lang="en-GB" sz="1000" b="1" dirty="0">
                  <a:solidFill>
                    <a:srgbClr val="395CAC"/>
                  </a:solidFill>
                  <a:latin typeface="Arial"/>
                  <a:cs typeface="Arial"/>
                </a:rPr>
                <a:t>Ischaemic stroke</a:t>
              </a:r>
              <a:r>
                <a:rPr lang="en-GB" sz="1000" b="1" spc="-10" dirty="0">
                  <a:solidFill>
                    <a:srgbClr val="395CAC"/>
                  </a:solidFill>
                  <a:latin typeface="Arial"/>
                  <a:cs typeface="Arial"/>
                </a:rPr>
                <a:t>:</a:t>
              </a:r>
              <a:r>
                <a:rPr lang="en-GB" sz="1000" b="1" spc="-20" dirty="0">
                  <a:solidFill>
                    <a:srgbClr val="395CAC"/>
                  </a:solidFill>
                  <a:latin typeface="Arial"/>
                  <a:cs typeface="Arial"/>
                </a:rPr>
                <a:t> </a:t>
              </a:r>
              <a:r>
                <a:rPr lang="en-GB" sz="1000" b="1" spc="-25" dirty="0">
                  <a:solidFill>
                    <a:srgbClr val="395CAC"/>
                  </a:solidFill>
                  <a:latin typeface="Arial"/>
                  <a:cs typeface="Arial"/>
                </a:rPr>
                <a:t>154</a:t>
              </a:r>
              <a:endParaRPr lang="en-GB" sz="1000" dirty="0">
                <a:latin typeface="Arial"/>
                <a:cs typeface="Arial"/>
              </a:endParaRPr>
            </a:p>
          </p:txBody>
        </p:sp>
        <p:sp>
          <p:nvSpPr>
            <p:cNvPr id="50" name="object 4">
              <a:extLst>
                <a:ext uri="{FF2B5EF4-FFF2-40B4-BE49-F238E27FC236}">
                  <a16:creationId xmlns:a16="http://schemas.microsoft.com/office/drawing/2014/main" id="{F40AF5E9-EBF6-6BF0-D972-D79AA0930D85}"/>
                </a:ext>
              </a:extLst>
            </p:cNvPr>
            <p:cNvSpPr txBox="1"/>
            <p:nvPr/>
          </p:nvSpPr>
          <p:spPr>
            <a:xfrm>
              <a:off x="1617196" y="1409025"/>
              <a:ext cx="1663700" cy="132087"/>
            </a:xfrm>
            <a:prstGeom prst="rect">
              <a:avLst/>
            </a:prstGeom>
          </p:spPr>
          <p:txBody>
            <a:bodyPr vert="horz" wrap="square" lIns="0" tIns="16510" rIns="0" bIns="0" rtlCol="0">
              <a:spAutoFit/>
            </a:bodyPr>
            <a:lstStyle/>
            <a:p>
              <a:pPr marL="12700">
                <a:lnSpc>
                  <a:spcPct val="100000"/>
                </a:lnSpc>
                <a:spcBef>
                  <a:spcPts val="130"/>
                </a:spcBef>
              </a:pPr>
              <a:r>
                <a:rPr lang="en-GB" sz="750" b="1" spc="10" dirty="0">
                  <a:solidFill>
                    <a:srgbClr val="231F20"/>
                  </a:solidFill>
                  <a:cs typeface="Arial"/>
                </a:rPr>
                <a:t>Events per 100 patient-years</a:t>
              </a:r>
              <a:endParaRPr lang="en-GB" sz="750" dirty="0">
                <a:latin typeface="Arial"/>
                <a:cs typeface="Arial"/>
              </a:endParaRPr>
            </a:p>
          </p:txBody>
        </p:sp>
        <p:grpSp>
          <p:nvGrpSpPr>
            <p:cNvPr id="51" name="object 5">
              <a:extLst>
                <a:ext uri="{FF2B5EF4-FFF2-40B4-BE49-F238E27FC236}">
                  <a16:creationId xmlns:a16="http://schemas.microsoft.com/office/drawing/2014/main" id="{A44DD21C-EE65-6CC7-4680-7D2DAFC2E8F5}"/>
                </a:ext>
              </a:extLst>
            </p:cNvPr>
            <p:cNvGrpSpPr/>
            <p:nvPr/>
          </p:nvGrpSpPr>
          <p:grpSpPr>
            <a:xfrm>
              <a:off x="626402" y="2426322"/>
              <a:ext cx="1664843" cy="924725"/>
              <a:chOff x="626402" y="2426322"/>
              <a:chExt cx="1664843" cy="924725"/>
            </a:xfrm>
          </p:grpSpPr>
          <p:sp>
            <p:nvSpPr>
              <p:cNvPr id="111" name="object 6">
                <a:extLst>
                  <a:ext uri="{FF2B5EF4-FFF2-40B4-BE49-F238E27FC236}">
                    <a16:creationId xmlns:a16="http://schemas.microsoft.com/office/drawing/2014/main" id="{B05F4441-46A3-B0C3-21F1-C42B1A2D4E95}"/>
                  </a:ext>
                </a:extLst>
              </p:cNvPr>
              <p:cNvSpPr/>
              <p:nvPr/>
            </p:nvSpPr>
            <p:spPr>
              <a:xfrm>
                <a:off x="628815" y="2426322"/>
                <a:ext cx="149225" cy="238125"/>
              </a:xfrm>
              <a:custGeom>
                <a:avLst/>
                <a:gdLst/>
                <a:ahLst/>
                <a:cxnLst/>
                <a:rect l="l" t="t" r="r" b="b"/>
                <a:pathLst>
                  <a:path w="149225" h="238125">
                    <a:moveTo>
                      <a:pt x="148780" y="0"/>
                    </a:moveTo>
                    <a:lnTo>
                      <a:pt x="0" y="0"/>
                    </a:lnTo>
                    <a:lnTo>
                      <a:pt x="0" y="238125"/>
                    </a:lnTo>
                    <a:lnTo>
                      <a:pt x="148780" y="238125"/>
                    </a:lnTo>
                    <a:lnTo>
                      <a:pt x="148780" y="0"/>
                    </a:lnTo>
                    <a:close/>
                  </a:path>
                </a:pathLst>
              </a:custGeom>
              <a:solidFill>
                <a:srgbClr val="395CAC"/>
              </a:solidFill>
            </p:spPr>
            <p:txBody>
              <a:bodyPr wrap="square" lIns="0" tIns="0" rIns="0" bIns="0" rtlCol="0"/>
              <a:lstStyle/>
              <a:p>
                <a:endParaRPr dirty="0"/>
              </a:p>
            </p:txBody>
          </p:sp>
          <p:sp>
            <p:nvSpPr>
              <p:cNvPr id="112" name="object 7">
                <a:extLst>
                  <a:ext uri="{FF2B5EF4-FFF2-40B4-BE49-F238E27FC236}">
                    <a16:creationId xmlns:a16="http://schemas.microsoft.com/office/drawing/2014/main" id="{5B3532C3-031C-B09C-21C4-BE0B8281FDFD}"/>
                  </a:ext>
                </a:extLst>
              </p:cNvPr>
              <p:cNvSpPr/>
              <p:nvPr/>
            </p:nvSpPr>
            <p:spPr>
              <a:xfrm>
                <a:off x="626402" y="2664447"/>
                <a:ext cx="111749" cy="238125"/>
              </a:xfrm>
              <a:custGeom>
                <a:avLst/>
                <a:gdLst/>
                <a:ahLst/>
                <a:cxnLst/>
                <a:rect l="l" t="t" r="r" b="b"/>
                <a:pathLst>
                  <a:path w="66675" h="238125">
                    <a:moveTo>
                      <a:pt x="66598" y="0"/>
                    </a:moveTo>
                    <a:lnTo>
                      <a:pt x="0" y="0"/>
                    </a:lnTo>
                    <a:lnTo>
                      <a:pt x="0" y="238125"/>
                    </a:lnTo>
                    <a:lnTo>
                      <a:pt x="66598" y="238125"/>
                    </a:lnTo>
                    <a:lnTo>
                      <a:pt x="66598" y="0"/>
                    </a:lnTo>
                    <a:close/>
                  </a:path>
                </a:pathLst>
              </a:custGeom>
              <a:solidFill>
                <a:srgbClr val="808285"/>
              </a:solidFill>
            </p:spPr>
            <p:txBody>
              <a:bodyPr wrap="square" lIns="0" tIns="0" rIns="0" bIns="0" rtlCol="0"/>
              <a:lstStyle/>
              <a:p>
                <a:endParaRPr dirty="0"/>
              </a:p>
            </p:txBody>
          </p:sp>
          <p:sp>
            <p:nvSpPr>
              <p:cNvPr id="113" name="object 8">
                <a:extLst>
                  <a:ext uri="{FF2B5EF4-FFF2-40B4-BE49-F238E27FC236}">
                    <a16:creationId xmlns:a16="http://schemas.microsoft.com/office/drawing/2014/main" id="{B1472580-7357-4266-003F-5607716F3A5C}"/>
                  </a:ext>
                </a:extLst>
              </p:cNvPr>
              <p:cNvSpPr/>
              <p:nvPr/>
            </p:nvSpPr>
            <p:spPr>
              <a:xfrm>
                <a:off x="628815" y="3112922"/>
                <a:ext cx="1662430" cy="238125"/>
              </a:xfrm>
              <a:custGeom>
                <a:avLst/>
                <a:gdLst/>
                <a:ahLst/>
                <a:cxnLst/>
                <a:rect l="l" t="t" r="r" b="b"/>
                <a:pathLst>
                  <a:path w="1662430" h="238125">
                    <a:moveTo>
                      <a:pt x="1662391" y="0"/>
                    </a:moveTo>
                    <a:lnTo>
                      <a:pt x="0" y="0"/>
                    </a:lnTo>
                    <a:lnTo>
                      <a:pt x="0" y="238125"/>
                    </a:lnTo>
                    <a:lnTo>
                      <a:pt x="1662391" y="238125"/>
                    </a:lnTo>
                    <a:lnTo>
                      <a:pt x="1662391" y="0"/>
                    </a:lnTo>
                    <a:close/>
                  </a:path>
                </a:pathLst>
              </a:custGeom>
              <a:solidFill>
                <a:srgbClr val="395CAC"/>
              </a:solidFill>
            </p:spPr>
            <p:txBody>
              <a:bodyPr wrap="square" lIns="0" tIns="0" rIns="0" bIns="0" rtlCol="0"/>
              <a:lstStyle/>
              <a:p>
                <a:endParaRPr dirty="0"/>
              </a:p>
            </p:txBody>
          </p:sp>
        </p:grpSp>
        <p:sp>
          <p:nvSpPr>
            <p:cNvPr id="52" name="object 9">
              <a:extLst>
                <a:ext uri="{FF2B5EF4-FFF2-40B4-BE49-F238E27FC236}">
                  <a16:creationId xmlns:a16="http://schemas.microsoft.com/office/drawing/2014/main" id="{7A0A7476-2204-A6F7-F729-9FC0E6DC2F45}"/>
                </a:ext>
              </a:extLst>
            </p:cNvPr>
            <p:cNvSpPr txBox="1"/>
            <p:nvPr/>
          </p:nvSpPr>
          <p:spPr>
            <a:xfrm>
              <a:off x="3617216" y="1865622"/>
              <a:ext cx="772160" cy="155812"/>
            </a:xfrm>
            <a:prstGeom prst="rect">
              <a:avLst/>
            </a:prstGeom>
          </p:spPr>
          <p:txBody>
            <a:bodyPr vert="horz" wrap="square" lIns="0" tIns="17145" rIns="0" bIns="0" rtlCol="0">
              <a:spAutoFit/>
            </a:bodyPr>
            <a:lstStyle/>
            <a:p>
              <a:pPr marL="12700" algn="r">
                <a:lnSpc>
                  <a:spcPct val="100000"/>
                </a:lnSpc>
                <a:spcBef>
                  <a:spcPts val="135"/>
                </a:spcBef>
              </a:pPr>
              <a:r>
                <a:rPr lang="en-GB" sz="900" b="1" spc="-10" dirty="0">
                  <a:solidFill>
                    <a:srgbClr val="395CAC"/>
                  </a:solidFill>
                  <a:latin typeface="Arial"/>
                  <a:cs typeface="Arial"/>
                </a:rPr>
                <a:t>Ischaemic</a:t>
              </a:r>
              <a:endParaRPr lang="en-GB" sz="900" dirty="0">
                <a:latin typeface="Arial"/>
                <a:cs typeface="Arial"/>
              </a:endParaRPr>
            </a:p>
          </p:txBody>
        </p:sp>
        <p:sp>
          <p:nvSpPr>
            <p:cNvPr id="53" name="object 10">
              <a:extLst>
                <a:ext uri="{FF2B5EF4-FFF2-40B4-BE49-F238E27FC236}">
                  <a16:creationId xmlns:a16="http://schemas.microsoft.com/office/drawing/2014/main" id="{AE55ABF9-F134-FC38-2A1D-25B3DA010ADB}"/>
                </a:ext>
              </a:extLst>
            </p:cNvPr>
            <p:cNvSpPr txBox="1"/>
            <p:nvPr/>
          </p:nvSpPr>
          <p:spPr>
            <a:xfrm>
              <a:off x="3675693" y="2010877"/>
              <a:ext cx="713105" cy="155812"/>
            </a:xfrm>
            <a:prstGeom prst="rect">
              <a:avLst/>
            </a:prstGeom>
          </p:spPr>
          <p:txBody>
            <a:bodyPr vert="horz" wrap="square" lIns="0" tIns="17145" rIns="0" bIns="0" rtlCol="0">
              <a:spAutoFit/>
            </a:bodyPr>
            <a:lstStyle/>
            <a:p>
              <a:pPr marL="12700" algn="r">
                <a:lnSpc>
                  <a:spcPct val="100000"/>
                </a:lnSpc>
                <a:spcBef>
                  <a:spcPts val="135"/>
                </a:spcBef>
              </a:pPr>
              <a:r>
                <a:rPr lang="en-GB" sz="900" b="1" spc="-10" dirty="0">
                  <a:solidFill>
                    <a:srgbClr val="395CAC"/>
                  </a:solidFill>
                  <a:latin typeface="Arial"/>
                  <a:cs typeface="Arial"/>
                </a:rPr>
                <a:t>stroke</a:t>
              </a:r>
              <a:endParaRPr lang="en-GB" sz="900" dirty="0">
                <a:latin typeface="Arial"/>
                <a:cs typeface="Arial"/>
              </a:endParaRPr>
            </a:p>
          </p:txBody>
        </p:sp>
        <p:sp>
          <p:nvSpPr>
            <p:cNvPr id="54" name="object 11">
              <a:extLst>
                <a:ext uri="{FF2B5EF4-FFF2-40B4-BE49-F238E27FC236}">
                  <a16:creationId xmlns:a16="http://schemas.microsoft.com/office/drawing/2014/main" id="{75515C83-F1AB-13F2-0E1F-D28A78CF1808}"/>
                </a:ext>
              </a:extLst>
            </p:cNvPr>
            <p:cNvSpPr txBox="1"/>
            <p:nvPr/>
          </p:nvSpPr>
          <p:spPr>
            <a:xfrm>
              <a:off x="4183786" y="2599881"/>
              <a:ext cx="227329"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395CAC"/>
                  </a:solidFill>
                  <a:latin typeface="Arial"/>
                  <a:cs typeface="Arial"/>
                </a:rPr>
                <a:t>ICH</a:t>
              </a:r>
              <a:endParaRPr sz="900" dirty="0">
                <a:latin typeface="Arial"/>
                <a:cs typeface="Arial"/>
              </a:endParaRPr>
            </a:p>
          </p:txBody>
        </p:sp>
        <p:sp>
          <p:nvSpPr>
            <p:cNvPr id="55" name="object 12">
              <a:extLst>
                <a:ext uri="{FF2B5EF4-FFF2-40B4-BE49-F238E27FC236}">
                  <a16:creationId xmlns:a16="http://schemas.microsoft.com/office/drawing/2014/main" id="{232EA557-7CB6-7D39-DEE3-9DA9A636D874}"/>
                </a:ext>
              </a:extLst>
            </p:cNvPr>
            <p:cNvSpPr txBox="1"/>
            <p:nvPr/>
          </p:nvSpPr>
          <p:spPr>
            <a:xfrm>
              <a:off x="3916229" y="3290443"/>
              <a:ext cx="549275" cy="155812"/>
            </a:xfrm>
            <a:prstGeom prst="rect">
              <a:avLst/>
            </a:prstGeom>
          </p:spPr>
          <p:txBody>
            <a:bodyPr vert="horz" wrap="square" lIns="0" tIns="17145" rIns="0" bIns="0" rtlCol="0">
              <a:spAutoFit/>
            </a:bodyPr>
            <a:lstStyle/>
            <a:p>
              <a:pPr marL="12700">
                <a:lnSpc>
                  <a:spcPct val="100000"/>
                </a:lnSpc>
                <a:spcBef>
                  <a:spcPts val="135"/>
                </a:spcBef>
              </a:pPr>
              <a:r>
                <a:rPr lang="en-GB" sz="900" b="1" spc="-10" dirty="0">
                  <a:solidFill>
                    <a:srgbClr val="395CAC"/>
                  </a:solidFill>
                  <a:latin typeface="Arial"/>
                  <a:cs typeface="Arial"/>
                </a:rPr>
                <a:t>Mortality</a:t>
              </a:r>
              <a:endParaRPr lang="en-GB" sz="900" dirty="0">
                <a:latin typeface="Arial"/>
                <a:cs typeface="Arial"/>
              </a:endParaRPr>
            </a:p>
          </p:txBody>
        </p:sp>
        <p:sp>
          <p:nvSpPr>
            <p:cNvPr id="56" name="object 13">
              <a:extLst>
                <a:ext uri="{FF2B5EF4-FFF2-40B4-BE49-F238E27FC236}">
                  <a16:creationId xmlns:a16="http://schemas.microsoft.com/office/drawing/2014/main" id="{B0922D3F-1C05-6223-082D-3BEAAE174590}"/>
                </a:ext>
              </a:extLst>
            </p:cNvPr>
            <p:cNvSpPr txBox="1"/>
            <p:nvPr/>
          </p:nvSpPr>
          <p:spPr>
            <a:xfrm>
              <a:off x="628815" y="1803235"/>
              <a:ext cx="293370" cy="238125"/>
            </a:xfrm>
            <a:prstGeom prst="rect">
              <a:avLst/>
            </a:prstGeom>
            <a:solidFill>
              <a:srgbClr val="395CAC"/>
            </a:solidFill>
          </p:spPr>
          <p:txBody>
            <a:bodyPr vert="horz" wrap="square" lIns="0" tIns="71755" rIns="0" bIns="0" rtlCol="0">
              <a:spAutoFit/>
            </a:bodyPr>
            <a:lstStyle/>
            <a:p>
              <a:pPr marL="156845">
                <a:lnSpc>
                  <a:spcPct val="100000"/>
                </a:lnSpc>
                <a:spcBef>
                  <a:spcPts val="565"/>
                </a:spcBef>
              </a:pPr>
              <a:r>
                <a:rPr sz="600" spc="-25" dirty="0">
                  <a:solidFill>
                    <a:srgbClr val="FFFFFF"/>
                  </a:solidFill>
                  <a:latin typeface="Arial"/>
                  <a:cs typeface="Arial"/>
                </a:rPr>
                <a:t>0.8</a:t>
              </a:r>
              <a:endParaRPr sz="600" dirty="0">
                <a:latin typeface="Arial"/>
                <a:cs typeface="Arial"/>
              </a:endParaRPr>
            </a:p>
          </p:txBody>
        </p:sp>
        <p:sp>
          <p:nvSpPr>
            <p:cNvPr id="57" name="object 14">
              <a:extLst>
                <a:ext uri="{FF2B5EF4-FFF2-40B4-BE49-F238E27FC236}">
                  <a16:creationId xmlns:a16="http://schemas.microsoft.com/office/drawing/2014/main" id="{57A72BD3-A396-8F28-67C3-520D8B83344E}"/>
                </a:ext>
              </a:extLst>
            </p:cNvPr>
            <p:cNvSpPr txBox="1"/>
            <p:nvPr/>
          </p:nvSpPr>
          <p:spPr>
            <a:xfrm>
              <a:off x="630008" y="2041356"/>
              <a:ext cx="257944" cy="237600"/>
            </a:xfrm>
            <a:prstGeom prst="rect">
              <a:avLst/>
            </a:prstGeom>
            <a:solidFill>
              <a:srgbClr val="808285"/>
            </a:solidFill>
          </p:spPr>
          <p:txBody>
            <a:bodyPr vert="horz" wrap="square" lIns="0" tIns="73025" rIns="0" bIns="0" rtlCol="0">
              <a:spAutoFit/>
            </a:bodyPr>
            <a:lstStyle/>
            <a:p>
              <a:pPr marL="22225" algn="l">
                <a:lnSpc>
                  <a:spcPct val="100000"/>
                </a:lnSpc>
                <a:spcBef>
                  <a:spcPts val="575"/>
                </a:spcBef>
              </a:pPr>
              <a:r>
                <a:rPr lang="de-CH" sz="600" spc="-25" dirty="0">
                  <a:solidFill>
                    <a:srgbClr val="FFFFFF"/>
                  </a:solidFill>
                  <a:latin typeface="Arial"/>
                  <a:cs typeface="Arial"/>
                </a:rPr>
                <a:t>      </a:t>
              </a:r>
              <a:r>
                <a:rPr sz="600" spc="-25" dirty="0">
                  <a:solidFill>
                    <a:srgbClr val="FFFFFF"/>
                  </a:solidFill>
                  <a:latin typeface="Arial"/>
                  <a:cs typeface="Arial"/>
                </a:rPr>
                <a:t>0.7</a:t>
              </a:r>
              <a:endParaRPr sz="600" dirty="0">
                <a:latin typeface="Arial"/>
                <a:cs typeface="Arial"/>
              </a:endParaRPr>
            </a:p>
          </p:txBody>
        </p:sp>
        <p:sp>
          <p:nvSpPr>
            <p:cNvPr id="58" name="object 15">
              <a:extLst>
                <a:ext uri="{FF2B5EF4-FFF2-40B4-BE49-F238E27FC236}">
                  <a16:creationId xmlns:a16="http://schemas.microsoft.com/office/drawing/2014/main" id="{39152708-6298-FD9B-3D2E-82A8B6D2DA1F}"/>
                </a:ext>
              </a:extLst>
            </p:cNvPr>
            <p:cNvSpPr txBox="1"/>
            <p:nvPr/>
          </p:nvSpPr>
          <p:spPr>
            <a:xfrm>
              <a:off x="785859" y="2482206"/>
              <a:ext cx="133350" cy="120650"/>
            </a:xfrm>
            <a:prstGeom prst="rect">
              <a:avLst/>
            </a:prstGeom>
          </p:spPr>
          <p:txBody>
            <a:bodyPr vert="horz" wrap="square" lIns="0" tIns="15875" rIns="0" bIns="0" rtlCol="0">
              <a:spAutoFit/>
            </a:bodyPr>
            <a:lstStyle/>
            <a:p>
              <a:pPr marL="12700">
                <a:lnSpc>
                  <a:spcPct val="100000"/>
                </a:lnSpc>
                <a:spcBef>
                  <a:spcPts val="125"/>
                </a:spcBef>
              </a:pPr>
              <a:r>
                <a:rPr sz="600" spc="-25" dirty="0">
                  <a:solidFill>
                    <a:srgbClr val="231F20"/>
                  </a:solidFill>
                  <a:latin typeface="Arial"/>
                  <a:cs typeface="Arial"/>
                </a:rPr>
                <a:t>0.4</a:t>
              </a:r>
              <a:endParaRPr sz="600" dirty="0">
                <a:latin typeface="Arial"/>
                <a:cs typeface="Arial"/>
              </a:endParaRPr>
            </a:p>
          </p:txBody>
        </p:sp>
        <p:sp>
          <p:nvSpPr>
            <p:cNvPr id="59" name="object 16">
              <a:extLst>
                <a:ext uri="{FF2B5EF4-FFF2-40B4-BE49-F238E27FC236}">
                  <a16:creationId xmlns:a16="http://schemas.microsoft.com/office/drawing/2014/main" id="{731073D2-B374-6F3B-6B7F-E95626791393}"/>
                </a:ext>
              </a:extLst>
            </p:cNvPr>
            <p:cNvSpPr txBox="1"/>
            <p:nvPr/>
          </p:nvSpPr>
          <p:spPr>
            <a:xfrm>
              <a:off x="773000" y="2720331"/>
              <a:ext cx="133350" cy="120650"/>
            </a:xfrm>
            <a:prstGeom prst="rect">
              <a:avLst/>
            </a:prstGeom>
          </p:spPr>
          <p:txBody>
            <a:bodyPr vert="horz" wrap="square" lIns="0" tIns="15875" rIns="0" bIns="0" rtlCol="0">
              <a:spAutoFit/>
            </a:bodyPr>
            <a:lstStyle/>
            <a:p>
              <a:pPr marL="12700">
                <a:lnSpc>
                  <a:spcPct val="100000"/>
                </a:lnSpc>
                <a:spcBef>
                  <a:spcPts val="125"/>
                </a:spcBef>
              </a:pPr>
              <a:r>
                <a:rPr sz="600" spc="-25" dirty="0">
                  <a:solidFill>
                    <a:srgbClr val="231F20"/>
                  </a:solidFill>
                  <a:latin typeface="Arial"/>
                  <a:cs typeface="Arial"/>
                </a:rPr>
                <a:t>0.3</a:t>
              </a:r>
              <a:endParaRPr sz="600" dirty="0">
                <a:latin typeface="Arial"/>
                <a:cs typeface="Arial"/>
              </a:endParaRPr>
            </a:p>
          </p:txBody>
        </p:sp>
        <p:sp>
          <p:nvSpPr>
            <p:cNvPr id="60" name="object 17">
              <a:extLst>
                <a:ext uri="{FF2B5EF4-FFF2-40B4-BE49-F238E27FC236}">
                  <a16:creationId xmlns:a16="http://schemas.microsoft.com/office/drawing/2014/main" id="{9925607A-BCB8-6211-E814-CAD24A333399}"/>
                </a:ext>
              </a:extLst>
            </p:cNvPr>
            <p:cNvSpPr txBox="1"/>
            <p:nvPr/>
          </p:nvSpPr>
          <p:spPr>
            <a:xfrm>
              <a:off x="630643" y="3168799"/>
              <a:ext cx="1661160" cy="120650"/>
            </a:xfrm>
            <a:prstGeom prst="rect">
              <a:avLst/>
            </a:prstGeom>
          </p:spPr>
          <p:txBody>
            <a:bodyPr vert="horz" wrap="square" lIns="0" tIns="15875" rIns="0" bIns="0" rtlCol="0">
              <a:spAutoFit/>
            </a:bodyPr>
            <a:lstStyle/>
            <a:p>
              <a:pPr marR="18415" algn="r">
                <a:lnSpc>
                  <a:spcPct val="100000"/>
                </a:lnSpc>
                <a:spcBef>
                  <a:spcPts val="125"/>
                </a:spcBef>
              </a:pPr>
              <a:r>
                <a:rPr sz="600" spc="-25" dirty="0">
                  <a:solidFill>
                    <a:srgbClr val="FFFFFF"/>
                  </a:solidFill>
                  <a:latin typeface="Arial"/>
                  <a:cs typeface="Arial"/>
                </a:rPr>
                <a:t>4.4</a:t>
              </a:r>
              <a:endParaRPr sz="600" dirty="0">
                <a:latin typeface="Arial"/>
                <a:cs typeface="Arial"/>
              </a:endParaRPr>
            </a:p>
          </p:txBody>
        </p:sp>
        <p:sp>
          <p:nvSpPr>
            <p:cNvPr id="61" name="object 18">
              <a:extLst>
                <a:ext uri="{FF2B5EF4-FFF2-40B4-BE49-F238E27FC236}">
                  <a16:creationId xmlns:a16="http://schemas.microsoft.com/office/drawing/2014/main" id="{656A1DCC-3323-668D-1F23-C8D424D4474A}"/>
                </a:ext>
              </a:extLst>
            </p:cNvPr>
            <p:cNvSpPr txBox="1"/>
            <p:nvPr/>
          </p:nvSpPr>
          <p:spPr>
            <a:xfrm>
              <a:off x="628815" y="3351047"/>
              <a:ext cx="1543050" cy="238125"/>
            </a:xfrm>
            <a:prstGeom prst="rect">
              <a:avLst/>
            </a:prstGeom>
            <a:solidFill>
              <a:srgbClr val="808285"/>
            </a:solidFill>
          </p:spPr>
          <p:txBody>
            <a:bodyPr vert="horz" wrap="square" lIns="0" tIns="71755" rIns="0" bIns="0" rtlCol="0">
              <a:spAutoFit/>
            </a:bodyPr>
            <a:lstStyle/>
            <a:p>
              <a:pPr marR="18415" algn="r">
                <a:lnSpc>
                  <a:spcPct val="100000"/>
                </a:lnSpc>
                <a:spcBef>
                  <a:spcPts val="565"/>
                </a:spcBef>
              </a:pPr>
              <a:r>
                <a:rPr sz="600" spc="-25" dirty="0">
                  <a:solidFill>
                    <a:srgbClr val="FFFFFF"/>
                  </a:solidFill>
                  <a:latin typeface="Arial"/>
                  <a:cs typeface="Arial"/>
                </a:rPr>
                <a:t>4.1</a:t>
              </a:r>
              <a:endParaRPr sz="600" dirty="0">
                <a:latin typeface="Arial"/>
                <a:cs typeface="Arial"/>
              </a:endParaRPr>
            </a:p>
          </p:txBody>
        </p:sp>
        <p:grpSp>
          <p:nvGrpSpPr>
            <p:cNvPr id="62" name="object 19">
              <a:extLst>
                <a:ext uri="{FF2B5EF4-FFF2-40B4-BE49-F238E27FC236}">
                  <a16:creationId xmlns:a16="http://schemas.microsoft.com/office/drawing/2014/main" id="{F9C4B88B-80F1-56DE-1D1C-AE8CFF736B19}"/>
                </a:ext>
              </a:extLst>
            </p:cNvPr>
            <p:cNvGrpSpPr/>
            <p:nvPr/>
          </p:nvGrpSpPr>
          <p:grpSpPr>
            <a:xfrm>
              <a:off x="626591" y="2348697"/>
              <a:ext cx="3775075" cy="1388110"/>
              <a:chOff x="626591" y="2348697"/>
              <a:chExt cx="3775075" cy="1388110"/>
            </a:xfrm>
          </p:grpSpPr>
          <p:sp>
            <p:nvSpPr>
              <p:cNvPr id="108" name="object 20">
                <a:extLst>
                  <a:ext uri="{FF2B5EF4-FFF2-40B4-BE49-F238E27FC236}">
                    <a16:creationId xmlns:a16="http://schemas.microsoft.com/office/drawing/2014/main" id="{99165F5C-417A-F1F5-244E-9E33400BD9B5}"/>
                  </a:ext>
                </a:extLst>
              </p:cNvPr>
              <p:cNvSpPr/>
              <p:nvPr/>
            </p:nvSpPr>
            <p:spPr>
              <a:xfrm>
                <a:off x="628813" y="2350920"/>
                <a:ext cx="3770629" cy="0"/>
              </a:xfrm>
              <a:custGeom>
                <a:avLst/>
                <a:gdLst/>
                <a:ahLst/>
                <a:cxnLst/>
                <a:rect l="l" t="t" r="r" b="b"/>
                <a:pathLst>
                  <a:path w="3770629">
                    <a:moveTo>
                      <a:pt x="0" y="0"/>
                    </a:moveTo>
                    <a:lnTo>
                      <a:pt x="3770388" y="0"/>
                    </a:lnTo>
                  </a:path>
                </a:pathLst>
              </a:custGeom>
              <a:ln w="3975">
                <a:solidFill>
                  <a:srgbClr val="231F20"/>
                </a:solidFill>
              </a:ln>
            </p:spPr>
            <p:txBody>
              <a:bodyPr wrap="square" lIns="0" tIns="0" rIns="0" bIns="0" rtlCol="0"/>
              <a:lstStyle/>
              <a:p>
                <a:endParaRPr dirty="0"/>
              </a:p>
            </p:txBody>
          </p:sp>
          <p:sp>
            <p:nvSpPr>
              <p:cNvPr id="109" name="object 21">
                <a:extLst>
                  <a:ext uri="{FF2B5EF4-FFF2-40B4-BE49-F238E27FC236}">
                    <a16:creationId xmlns:a16="http://schemas.microsoft.com/office/drawing/2014/main" id="{D1A4F607-F3FE-A703-D13C-876A0AF5823B}"/>
                  </a:ext>
                </a:extLst>
              </p:cNvPr>
              <p:cNvSpPr/>
              <p:nvPr/>
            </p:nvSpPr>
            <p:spPr>
              <a:xfrm>
                <a:off x="628813" y="3019653"/>
                <a:ext cx="3770629" cy="0"/>
              </a:xfrm>
              <a:custGeom>
                <a:avLst/>
                <a:gdLst/>
                <a:ahLst/>
                <a:cxnLst/>
                <a:rect l="l" t="t" r="r" b="b"/>
                <a:pathLst>
                  <a:path w="3770629">
                    <a:moveTo>
                      <a:pt x="0" y="0"/>
                    </a:moveTo>
                    <a:lnTo>
                      <a:pt x="3770388" y="0"/>
                    </a:lnTo>
                  </a:path>
                </a:pathLst>
              </a:custGeom>
              <a:ln w="3975">
                <a:solidFill>
                  <a:srgbClr val="231F20"/>
                </a:solidFill>
              </a:ln>
            </p:spPr>
            <p:txBody>
              <a:bodyPr wrap="square" lIns="0" tIns="0" rIns="0" bIns="0" rtlCol="0"/>
              <a:lstStyle/>
              <a:p>
                <a:endParaRPr dirty="0"/>
              </a:p>
            </p:txBody>
          </p:sp>
          <p:sp>
            <p:nvSpPr>
              <p:cNvPr id="110" name="object 22">
                <a:extLst>
                  <a:ext uri="{FF2B5EF4-FFF2-40B4-BE49-F238E27FC236}">
                    <a16:creationId xmlns:a16="http://schemas.microsoft.com/office/drawing/2014/main" id="{6AC16403-F95D-061C-37D9-17DE2A03C7FF}"/>
                  </a:ext>
                </a:extLst>
              </p:cNvPr>
              <p:cNvSpPr/>
              <p:nvPr/>
            </p:nvSpPr>
            <p:spPr>
              <a:xfrm>
                <a:off x="628813" y="3734028"/>
                <a:ext cx="3770629" cy="0"/>
              </a:xfrm>
              <a:custGeom>
                <a:avLst/>
                <a:gdLst/>
                <a:ahLst/>
                <a:cxnLst/>
                <a:rect l="l" t="t" r="r" b="b"/>
                <a:pathLst>
                  <a:path w="3770629">
                    <a:moveTo>
                      <a:pt x="0" y="0"/>
                    </a:moveTo>
                    <a:lnTo>
                      <a:pt x="3770388" y="0"/>
                    </a:lnTo>
                  </a:path>
                </a:pathLst>
              </a:custGeom>
              <a:ln w="3975">
                <a:solidFill>
                  <a:srgbClr val="231F20"/>
                </a:solidFill>
              </a:ln>
            </p:spPr>
            <p:txBody>
              <a:bodyPr wrap="square" lIns="0" tIns="0" rIns="0" bIns="0" rtlCol="0"/>
              <a:lstStyle/>
              <a:p>
                <a:endParaRPr dirty="0"/>
              </a:p>
            </p:txBody>
          </p:sp>
        </p:grpSp>
        <p:sp>
          <p:nvSpPr>
            <p:cNvPr id="63" name="object 23">
              <a:extLst>
                <a:ext uri="{FF2B5EF4-FFF2-40B4-BE49-F238E27FC236}">
                  <a16:creationId xmlns:a16="http://schemas.microsoft.com/office/drawing/2014/main" id="{D934A471-20CF-2D7A-5898-E1EDD2AB35AF}"/>
                </a:ext>
              </a:extLst>
            </p:cNvPr>
            <p:cNvSpPr txBox="1"/>
            <p:nvPr/>
          </p:nvSpPr>
          <p:spPr>
            <a:xfrm>
              <a:off x="6000196" y="1409025"/>
              <a:ext cx="1663700" cy="132087"/>
            </a:xfrm>
            <a:prstGeom prst="rect">
              <a:avLst/>
            </a:prstGeom>
          </p:spPr>
          <p:txBody>
            <a:bodyPr vert="horz" wrap="square" lIns="0" tIns="16510" rIns="0" bIns="0" rtlCol="0">
              <a:spAutoFit/>
            </a:bodyPr>
            <a:lstStyle/>
            <a:p>
              <a:pPr marL="12700">
                <a:lnSpc>
                  <a:spcPct val="100000"/>
                </a:lnSpc>
                <a:spcBef>
                  <a:spcPts val="130"/>
                </a:spcBef>
              </a:pPr>
              <a:r>
                <a:rPr lang="en-GB" sz="750" b="1" spc="10" dirty="0">
                  <a:solidFill>
                    <a:srgbClr val="231F20"/>
                  </a:solidFill>
                  <a:cs typeface="Arial"/>
                </a:rPr>
                <a:t>Events per 100 patient-years</a:t>
              </a:r>
              <a:endParaRPr lang="en-GB" sz="750" dirty="0">
                <a:latin typeface="Arial"/>
                <a:cs typeface="Arial"/>
              </a:endParaRPr>
            </a:p>
          </p:txBody>
        </p:sp>
        <p:grpSp>
          <p:nvGrpSpPr>
            <p:cNvPr id="64" name="object 24">
              <a:extLst>
                <a:ext uri="{FF2B5EF4-FFF2-40B4-BE49-F238E27FC236}">
                  <a16:creationId xmlns:a16="http://schemas.microsoft.com/office/drawing/2014/main" id="{7CFE8BE0-243E-D6A2-E56D-805D8F930BE5}"/>
                </a:ext>
              </a:extLst>
            </p:cNvPr>
            <p:cNvGrpSpPr/>
            <p:nvPr/>
          </p:nvGrpSpPr>
          <p:grpSpPr>
            <a:xfrm>
              <a:off x="4751762" y="1697822"/>
              <a:ext cx="2289810" cy="2040889"/>
              <a:chOff x="4751762" y="1697822"/>
              <a:chExt cx="2289810" cy="2040889"/>
            </a:xfrm>
          </p:grpSpPr>
          <p:sp>
            <p:nvSpPr>
              <p:cNvPr id="106" name="object 25">
                <a:extLst>
                  <a:ext uri="{FF2B5EF4-FFF2-40B4-BE49-F238E27FC236}">
                    <a16:creationId xmlns:a16="http://schemas.microsoft.com/office/drawing/2014/main" id="{025A1C6A-00D4-F03E-7457-5A5B63351392}"/>
                  </a:ext>
                </a:extLst>
              </p:cNvPr>
              <p:cNvSpPr/>
              <p:nvPr/>
            </p:nvSpPr>
            <p:spPr>
              <a:xfrm>
                <a:off x="4753984" y="1700045"/>
                <a:ext cx="0" cy="2036445"/>
              </a:xfrm>
              <a:custGeom>
                <a:avLst/>
                <a:gdLst/>
                <a:ahLst/>
                <a:cxnLst/>
                <a:rect l="l" t="t" r="r" b="b"/>
                <a:pathLst>
                  <a:path h="2036445">
                    <a:moveTo>
                      <a:pt x="0" y="0"/>
                    </a:moveTo>
                    <a:lnTo>
                      <a:pt x="0" y="2035962"/>
                    </a:lnTo>
                  </a:path>
                </a:pathLst>
              </a:custGeom>
              <a:ln w="3975">
                <a:solidFill>
                  <a:srgbClr val="231F20"/>
                </a:solidFill>
              </a:ln>
            </p:spPr>
            <p:txBody>
              <a:bodyPr wrap="square" lIns="0" tIns="0" rIns="0" bIns="0" rtlCol="0"/>
              <a:lstStyle/>
              <a:p>
                <a:endParaRPr dirty="0"/>
              </a:p>
            </p:txBody>
          </p:sp>
          <p:sp>
            <p:nvSpPr>
              <p:cNvPr id="107" name="object 26">
                <a:extLst>
                  <a:ext uri="{FF2B5EF4-FFF2-40B4-BE49-F238E27FC236}">
                    <a16:creationId xmlns:a16="http://schemas.microsoft.com/office/drawing/2014/main" id="{91D1772A-427E-71D7-A464-88B83A509EA5}"/>
                  </a:ext>
                </a:extLst>
              </p:cNvPr>
              <p:cNvSpPr/>
              <p:nvPr/>
            </p:nvSpPr>
            <p:spPr>
              <a:xfrm>
                <a:off x="4754334" y="1803234"/>
                <a:ext cx="2287270" cy="1548130"/>
              </a:xfrm>
              <a:custGeom>
                <a:avLst/>
                <a:gdLst/>
                <a:ahLst/>
                <a:cxnLst/>
                <a:rect l="l" t="t" r="r" b="b"/>
                <a:pathLst>
                  <a:path w="2287270" h="1548129">
                    <a:moveTo>
                      <a:pt x="505155" y="623087"/>
                    </a:moveTo>
                    <a:lnTo>
                      <a:pt x="0" y="623087"/>
                    </a:lnTo>
                    <a:lnTo>
                      <a:pt x="0" y="861212"/>
                    </a:lnTo>
                    <a:lnTo>
                      <a:pt x="505155" y="861212"/>
                    </a:lnTo>
                    <a:lnTo>
                      <a:pt x="505155" y="623087"/>
                    </a:lnTo>
                    <a:close/>
                  </a:path>
                  <a:path w="2287270" h="1548129">
                    <a:moveTo>
                      <a:pt x="724992" y="1309687"/>
                    </a:moveTo>
                    <a:lnTo>
                      <a:pt x="0" y="1309687"/>
                    </a:lnTo>
                    <a:lnTo>
                      <a:pt x="0" y="1547812"/>
                    </a:lnTo>
                    <a:lnTo>
                      <a:pt x="724992" y="1547812"/>
                    </a:lnTo>
                    <a:lnTo>
                      <a:pt x="724992" y="1309687"/>
                    </a:lnTo>
                    <a:close/>
                  </a:path>
                  <a:path w="2287270" h="1548129">
                    <a:moveTo>
                      <a:pt x="2287219" y="0"/>
                    </a:moveTo>
                    <a:lnTo>
                      <a:pt x="0" y="0"/>
                    </a:lnTo>
                    <a:lnTo>
                      <a:pt x="0" y="238125"/>
                    </a:lnTo>
                    <a:lnTo>
                      <a:pt x="2287219" y="238125"/>
                    </a:lnTo>
                    <a:lnTo>
                      <a:pt x="2287219" y="0"/>
                    </a:lnTo>
                    <a:close/>
                  </a:path>
                </a:pathLst>
              </a:custGeom>
              <a:solidFill>
                <a:srgbClr val="808285"/>
              </a:solidFill>
            </p:spPr>
            <p:txBody>
              <a:bodyPr wrap="square" lIns="0" tIns="0" rIns="0" bIns="0" rtlCol="0"/>
              <a:lstStyle/>
              <a:p>
                <a:endParaRPr dirty="0"/>
              </a:p>
            </p:txBody>
          </p:sp>
        </p:grpSp>
        <p:sp>
          <p:nvSpPr>
            <p:cNvPr id="65" name="object 27">
              <a:extLst>
                <a:ext uri="{FF2B5EF4-FFF2-40B4-BE49-F238E27FC236}">
                  <a16:creationId xmlns:a16="http://schemas.microsoft.com/office/drawing/2014/main" id="{70639E9D-D818-AE7E-B08F-9A6FEF91872D}"/>
                </a:ext>
              </a:extLst>
            </p:cNvPr>
            <p:cNvSpPr txBox="1"/>
            <p:nvPr/>
          </p:nvSpPr>
          <p:spPr>
            <a:xfrm>
              <a:off x="8088416" y="1861653"/>
              <a:ext cx="772160" cy="307135"/>
            </a:xfrm>
            <a:prstGeom prst="rect">
              <a:avLst/>
            </a:prstGeom>
          </p:spPr>
          <p:txBody>
            <a:bodyPr vert="horz" wrap="square" lIns="0" tIns="17145" rIns="0" bIns="0" rtlCol="0">
              <a:spAutoFit/>
            </a:bodyPr>
            <a:lstStyle/>
            <a:p>
              <a:pPr marL="12700" algn="r">
                <a:spcBef>
                  <a:spcPts val="135"/>
                </a:spcBef>
              </a:pPr>
              <a:r>
                <a:rPr lang="en-GB" sz="900" b="1" spc="-10" dirty="0">
                  <a:solidFill>
                    <a:srgbClr val="395CAC"/>
                  </a:solidFill>
                  <a:latin typeface="Arial"/>
                  <a:cs typeface="Arial"/>
                </a:rPr>
                <a:t>Ischaemic</a:t>
              </a:r>
              <a:endParaRPr lang="en-GB" sz="900" dirty="0">
                <a:latin typeface="Arial"/>
                <a:cs typeface="Arial"/>
              </a:endParaRPr>
            </a:p>
            <a:p>
              <a:pPr marL="12700">
                <a:lnSpc>
                  <a:spcPct val="100000"/>
                </a:lnSpc>
                <a:spcBef>
                  <a:spcPts val="135"/>
                </a:spcBef>
              </a:pPr>
              <a:endParaRPr sz="900" dirty="0">
                <a:latin typeface="Arial"/>
                <a:cs typeface="Arial"/>
              </a:endParaRPr>
            </a:p>
          </p:txBody>
        </p:sp>
        <p:sp>
          <p:nvSpPr>
            <p:cNvPr id="66" name="object 28">
              <a:extLst>
                <a:ext uri="{FF2B5EF4-FFF2-40B4-BE49-F238E27FC236}">
                  <a16:creationId xmlns:a16="http://schemas.microsoft.com/office/drawing/2014/main" id="{E1106966-4B71-D34D-8852-4CC78E05EF8B}"/>
                </a:ext>
              </a:extLst>
            </p:cNvPr>
            <p:cNvSpPr txBox="1"/>
            <p:nvPr/>
          </p:nvSpPr>
          <p:spPr>
            <a:xfrm>
              <a:off x="8148185" y="2004528"/>
              <a:ext cx="713105" cy="155812"/>
            </a:xfrm>
            <a:prstGeom prst="rect">
              <a:avLst/>
            </a:prstGeom>
          </p:spPr>
          <p:txBody>
            <a:bodyPr vert="horz" wrap="square" lIns="0" tIns="17145" rIns="0" bIns="0" rtlCol="0">
              <a:spAutoFit/>
            </a:bodyPr>
            <a:lstStyle/>
            <a:p>
              <a:pPr marL="12700" algn="r">
                <a:lnSpc>
                  <a:spcPct val="100000"/>
                </a:lnSpc>
                <a:spcBef>
                  <a:spcPts val="135"/>
                </a:spcBef>
              </a:pPr>
              <a:r>
                <a:rPr lang="en-GB" sz="900" b="1" spc="-10" dirty="0">
                  <a:solidFill>
                    <a:srgbClr val="395CAC"/>
                  </a:solidFill>
                  <a:latin typeface="Arial"/>
                  <a:cs typeface="Arial"/>
                </a:rPr>
                <a:t>stroke</a:t>
              </a:r>
              <a:endParaRPr lang="en-GB" sz="900" dirty="0">
                <a:latin typeface="Arial"/>
                <a:cs typeface="Arial"/>
              </a:endParaRPr>
            </a:p>
          </p:txBody>
        </p:sp>
        <p:sp>
          <p:nvSpPr>
            <p:cNvPr id="67" name="object 29">
              <a:extLst>
                <a:ext uri="{FF2B5EF4-FFF2-40B4-BE49-F238E27FC236}">
                  <a16:creationId xmlns:a16="http://schemas.microsoft.com/office/drawing/2014/main" id="{9B24F6DF-11EA-E1C3-34CF-5C722094C918}"/>
                </a:ext>
              </a:extLst>
            </p:cNvPr>
            <p:cNvSpPr txBox="1"/>
            <p:nvPr/>
          </p:nvSpPr>
          <p:spPr>
            <a:xfrm>
              <a:off x="8654986" y="2599841"/>
              <a:ext cx="227329"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395CAC"/>
                  </a:solidFill>
                  <a:latin typeface="Arial"/>
                  <a:cs typeface="Arial"/>
                </a:rPr>
                <a:t>ICH</a:t>
              </a:r>
              <a:endParaRPr sz="900" dirty="0">
                <a:latin typeface="Arial"/>
                <a:cs typeface="Arial"/>
              </a:endParaRPr>
            </a:p>
          </p:txBody>
        </p:sp>
        <p:sp>
          <p:nvSpPr>
            <p:cNvPr id="68" name="object 30">
              <a:extLst>
                <a:ext uri="{FF2B5EF4-FFF2-40B4-BE49-F238E27FC236}">
                  <a16:creationId xmlns:a16="http://schemas.microsoft.com/office/drawing/2014/main" id="{9CEBECE0-F33E-8EE9-2E04-A56ADF5C28AC}"/>
                </a:ext>
              </a:extLst>
            </p:cNvPr>
            <p:cNvSpPr txBox="1"/>
            <p:nvPr/>
          </p:nvSpPr>
          <p:spPr>
            <a:xfrm>
              <a:off x="8399621" y="3290403"/>
              <a:ext cx="549275" cy="155812"/>
            </a:xfrm>
            <a:prstGeom prst="rect">
              <a:avLst/>
            </a:prstGeom>
          </p:spPr>
          <p:txBody>
            <a:bodyPr vert="horz" wrap="square" lIns="0" tIns="17145" rIns="0" bIns="0" rtlCol="0">
              <a:spAutoFit/>
            </a:bodyPr>
            <a:lstStyle/>
            <a:p>
              <a:pPr marL="12700">
                <a:lnSpc>
                  <a:spcPct val="100000"/>
                </a:lnSpc>
                <a:spcBef>
                  <a:spcPts val="135"/>
                </a:spcBef>
              </a:pPr>
              <a:r>
                <a:rPr lang="en-GB" sz="900" b="1" spc="-10" dirty="0">
                  <a:solidFill>
                    <a:srgbClr val="395CAC"/>
                  </a:solidFill>
                  <a:latin typeface="Arial"/>
                  <a:cs typeface="Arial"/>
                </a:rPr>
                <a:t>Mortality</a:t>
              </a:r>
              <a:endParaRPr lang="en-GB" sz="900" dirty="0">
                <a:latin typeface="Arial"/>
                <a:cs typeface="Arial"/>
              </a:endParaRPr>
            </a:p>
          </p:txBody>
        </p:sp>
        <p:sp>
          <p:nvSpPr>
            <p:cNvPr id="69" name="object 31">
              <a:extLst>
                <a:ext uri="{FF2B5EF4-FFF2-40B4-BE49-F238E27FC236}">
                  <a16:creationId xmlns:a16="http://schemas.microsoft.com/office/drawing/2014/main" id="{D36E8A0C-E7D5-CB19-B7BB-62145F1A2ED7}"/>
                </a:ext>
              </a:extLst>
            </p:cNvPr>
            <p:cNvSpPr txBox="1"/>
            <p:nvPr/>
          </p:nvSpPr>
          <p:spPr>
            <a:xfrm>
              <a:off x="6886031" y="1855143"/>
              <a:ext cx="120650" cy="120650"/>
            </a:xfrm>
            <a:prstGeom prst="rect">
              <a:avLst/>
            </a:prstGeom>
          </p:spPr>
          <p:txBody>
            <a:bodyPr vert="horz" wrap="square" lIns="0" tIns="15875" rIns="0" bIns="0" rtlCol="0">
              <a:spAutoFit/>
            </a:bodyPr>
            <a:lstStyle/>
            <a:p>
              <a:pPr>
                <a:lnSpc>
                  <a:spcPct val="100000"/>
                </a:lnSpc>
                <a:spcBef>
                  <a:spcPts val="125"/>
                </a:spcBef>
              </a:pPr>
              <a:r>
                <a:rPr sz="600" spc="-25" dirty="0">
                  <a:solidFill>
                    <a:srgbClr val="FFFFFF"/>
                  </a:solidFill>
                  <a:latin typeface="Arial"/>
                  <a:cs typeface="Arial"/>
                </a:rPr>
                <a:t>5.6</a:t>
              </a:r>
              <a:endParaRPr sz="600" dirty="0">
                <a:latin typeface="Arial"/>
                <a:cs typeface="Arial"/>
              </a:endParaRPr>
            </a:p>
          </p:txBody>
        </p:sp>
        <p:sp>
          <p:nvSpPr>
            <p:cNvPr id="70" name="object 32">
              <a:extLst>
                <a:ext uri="{FF2B5EF4-FFF2-40B4-BE49-F238E27FC236}">
                  <a16:creationId xmlns:a16="http://schemas.microsoft.com/office/drawing/2014/main" id="{EB3DBE4F-EB83-1871-A30B-C51E8F6B2016}"/>
                </a:ext>
              </a:extLst>
            </p:cNvPr>
            <p:cNvSpPr txBox="1"/>
            <p:nvPr/>
          </p:nvSpPr>
          <p:spPr>
            <a:xfrm>
              <a:off x="4755972" y="2482206"/>
              <a:ext cx="503555" cy="120650"/>
            </a:xfrm>
            <a:prstGeom prst="rect">
              <a:avLst/>
            </a:prstGeom>
          </p:spPr>
          <p:txBody>
            <a:bodyPr vert="horz" wrap="square" lIns="0" tIns="15875" rIns="0" bIns="0" rtlCol="0">
              <a:spAutoFit/>
            </a:bodyPr>
            <a:lstStyle/>
            <a:p>
              <a:pPr marR="30480" algn="r">
                <a:lnSpc>
                  <a:spcPct val="100000"/>
                </a:lnSpc>
                <a:spcBef>
                  <a:spcPts val="125"/>
                </a:spcBef>
              </a:pPr>
              <a:r>
                <a:rPr sz="600" spc="-25" dirty="0">
                  <a:solidFill>
                    <a:srgbClr val="FFFFFF"/>
                  </a:solidFill>
                  <a:latin typeface="Arial"/>
                  <a:cs typeface="Arial"/>
                </a:rPr>
                <a:t>1.2</a:t>
              </a:r>
              <a:endParaRPr sz="600" dirty="0">
                <a:latin typeface="Arial"/>
                <a:cs typeface="Arial"/>
              </a:endParaRPr>
            </a:p>
          </p:txBody>
        </p:sp>
        <p:sp>
          <p:nvSpPr>
            <p:cNvPr id="71" name="object 33">
              <a:extLst>
                <a:ext uri="{FF2B5EF4-FFF2-40B4-BE49-F238E27FC236}">
                  <a16:creationId xmlns:a16="http://schemas.microsoft.com/office/drawing/2014/main" id="{2BD88A99-B93B-AF0B-36C3-5BE30E992A9D}"/>
                </a:ext>
              </a:extLst>
            </p:cNvPr>
            <p:cNvSpPr txBox="1"/>
            <p:nvPr/>
          </p:nvSpPr>
          <p:spPr>
            <a:xfrm>
              <a:off x="4755972" y="3166815"/>
              <a:ext cx="723900" cy="120650"/>
            </a:xfrm>
            <a:prstGeom prst="rect">
              <a:avLst/>
            </a:prstGeom>
          </p:spPr>
          <p:txBody>
            <a:bodyPr vert="horz" wrap="square" lIns="0" tIns="15875" rIns="0" bIns="0" rtlCol="0">
              <a:spAutoFit/>
            </a:bodyPr>
            <a:lstStyle/>
            <a:p>
              <a:pPr marR="34925" algn="r">
                <a:lnSpc>
                  <a:spcPct val="100000"/>
                </a:lnSpc>
                <a:spcBef>
                  <a:spcPts val="125"/>
                </a:spcBef>
              </a:pPr>
              <a:r>
                <a:rPr sz="600" spc="-25" dirty="0">
                  <a:solidFill>
                    <a:srgbClr val="FFFFFF"/>
                  </a:solidFill>
                  <a:latin typeface="Arial"/>
                  <a:cs typeface="Arial"/>
                </a:rPr>
                <a:t>1.8</a:t>
              </a:r>
              <a:endParaRPr sz="600" dirty="0">
                <a:latin typeface="Arial"/>
                <a:cs typeface="Arial"/>
              </a:endParaRPr>
            </a:p>
          </p:txBody>
        </p:sp>
        <p:grpSp>
          <p:nvGrpSpPr>
            <p:cNvPr id="72" name="object 34">
              <a:extLst>
                <a:ext uri="{FF2B5EF4-FFF2-40B4-BE49-F238E27FC236}">
                  <a16:creationId xmlns:a16="http://schemas.microsoft.com/office/drawing/2014/main" id="{8FCE5976-C526-C90D-A968-760BBA7597AB}"/>
                </a:ext>
              </a:extLst>
            </p:cNvPr>
            <p:cNvGrpSpPr/>
            <p:nvPr/>
          </p:nvGrpSpPr>
          <p:grpSpPr>
            <a:xfrm>
              <a:off x="4752116" y="2348697"/>
              <a:ext cx="4120515" cy="1388110"/>
              <a:chOff x="4752116" y="2348697"/>
              <a:chExt cx="4120515" cy="1388110"/>
            </a:xfrm>
          </p:grpSpPr>
          <p:sp>
            <p:nvSpPr>
              <p:cNvPr id="103" name="object 35">
                <a:extLst>
                  <a:ext uri="{FF2B5EF4-FFF2-40B4-BE49-F238E27FC236}">
                    <a16:creationId xmlns:a16="http://schemas.microsoft.com/office/drawing/2014/main" id="{F6ED982B-350F-F5E3-7A33-E6E798DFA80C}"/>
                  </a:ext>
                </a:extLst>
              </p:cNvPr>
              <p:cNvSpPr/>
              <p:nvPr/>
            </p:nvSpPr>
            <p:spPr>
              <a:xfrm>
                <a:off x="4754339" y="2350920"/>
                <a:ext cx="4116070" cy="0"/>
              </a:xfrm>
              <a:custGeom>
                <a:avLst/>
                <a:gdLst/>
                <a:ahLst/>
                <a:cxnLst/>
                <a:rect l="l" t="t" r="r" b="b"/>
                <a:pathLst>
                  <a:path w="4116070">
                    <a:moveTo>
                      <a:pt x="0" y="0"/>
                    </a:moveTo>
                    <a:lnTo>
                      <a:pt x="4116057" y="0"/>
                    </a:lnTo>
                  </a:path>
                </a:pathLst>
              </a:custGeom>
              <a:ln w="3975">
                <a:solidFill>
                  <a:srgbClr val="231F20"/>
                </a:solidFill>
              </a:ln>
            </p:spPr>
            <p:txBody>
              <a:bodyPr wrap="square" lIns="0" tIns="0" rIns="0" bIns="0" rtlCol="0"/>
              <a:lstStyle/>
              <a:p>
                <a:endParaRPr dirty="0"/>
              </a:p>
            </p:txBody>
          </p:sp>
          <p:sp>
            <p:nvSpPr>
              <p:cNvPr id="104" name="object 36">
                <a:extLst>
                  <a:ext uri="{FF2B5EF4-FFF2-40B4-BE49-F238E27FC236}">
                    <a16:creationId xmlns:a16="http://schemas.microsoft.com/office/drawing/2014/main" id="{5DACAA45-210F-488F-13D9-D6BDCFF00EEE}"/>
                  </a:ext>
                </a:extLst>
              </p:cNvPr>
              <p:cNvSpPr/>
              <p:nvPr/>
            </p:nvSpPr>
            <p:spPr>
              <a:xfrm>
                <a:off x="4754339" y="3019653"/>
                <a:ext cx="4116070" cy="0"/>
              </a:xfrm>
              <a:custGeom>
                <a:avLst/>
                <a:gdLst/>
                <a:ahLst/>
                <a:cxnLst/>
                <a:rect l="l" t="t" r="r" b="b"/>
                <a:pathLst>
                  <a:path w="4116070">
                    <a:moveTo>
                      <a:pt x="0" y="0"/>
                    </a:moveTo>
                    <a:lnTo>
                      <a:pt x="4116057" y="0"/>
                    </a:lnTo>
                  </a:path>
                </a:pathLst>
              </a:custGeom>
              <a:ln w="3975">
                <a:solidFill>
                  <a:srgbClr val="231F20"/>
                </a:solidFill>
              </a:ln>
            </p:spPr>
            <p:txBody>
              <a:bodyPr wrap="square" lIns="0" tIns="0" rIns="0" bIns="0" rtlCol="0"/>
              <a:lstStyle/>
              <a:p>
                <a:endParaRPr dirty="0"/>
              </a:p>
            </p:txBody>
          </p:sp>
          <p:sp>
            <p:nvSpPr>
              <p:cNvPr id="105" name="object 37">
                <a:extLst>
                  <a:ext uri="{FF2B5EF4-FFF2-40B4-BE49-F238E27FC236}">
                    <a16:creationId xmlns:a16="http://schemas.microsoft.com/office/drawing/2014/main" id="{B6533EB3-FAA0-A860-60D4-237C17FD5C35}"/>
                  </a:ext>
                </a:extLst>
              </p:cNvPr>
              <p:cNvSpPr/>
              <p:nvPr/>
            </p:nvSpPr>
            <p:spPr>
              <a:xfrm>
                <a:off x="4754339" y="3734028"/>
                <a:ext cx="4116070" cy="0"/>
              </a:xfrm>
              <a:custGeom>
                <a:avLst/>
                <a:gdLst/>
                <a:ahLst/>
                <a:cxnLst/>
                <a:rect l="l" t="t" r="r" b="b"/>
                <a:pathLst>
                  <a:path w="4116070">
                    <a:moveTo>
                      <a:pt x="0" y="0"/>
                    </a:moveTo>
                    <a:lnTo>
                      <a:pt x="4116057" y="0"/>
                    </a:lnTo>
                  </a:path>
                </a:pathLst>
              </a:custGeom>
              <a:ln w="3975">
                <a:solidFill>
                  <a:srgbClr val="231F20"/>
                </a:solidFill>
              </a:ln>
            </p:spPr>
            <p:txBody>
              <a:bodyPr wrap="square" lIns="0" tIns="0" rIns="0" bIns="0" rtlCol="0"/>
              <a:lstStyle/>
              <a:p>
                <a:endParaRPr dirty="0"/>
              </a:p>
            </p:txBody>
          </p:sp>
        </p:grpSp>
        <p:sp>
          <p:nvSpPr>
            <p:cNvPr id="73" name="object 40">
              <a:extLst>
                <a:ext uri="{FF2B5EF4-FFF2-40B4-BE49-F238E27FC236}">
                  <a16:creationId xmlns:a16="http://schemas.microsoft.com/office/drawing/2014/main" id="{65219E43-7105-064B-4645-E17A3E4FE784}"/>
                </a:ext>
              </a:extLst>
            </p:cNvPr>
            <p:cNvSpPr/>
            <p:nvPr/>
          </p:nvSpPr>
          <p:spPr>
            <a:xfrm>
              <a:off x="3704247" y="1423263"/>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395CAC"/>
            </a:solidFill>
          </p:spPr>
          <p:txBody>
            <a:bodyPr wrap="square" lIns="0" tIns="0" rIns="0" bIns="0" rtlCol="0"/>
            <a:lstStyle/>
            <a:p>
              <a:endParaRPr dirty="0"/>
            </a:p>
          </p:txBody>
        </p:sp>
        <p:sp>
          <p:nvSpPr>
            <p:cNvPr id="74" name="object 41">
              <a:extLst>
                <a:ext uri="{FF2B5EF4-FFF2-40B4-BE49-F238E27FC236}">
                  <a16:creationId xmlns:a16="http://schemas.microsoft.com/office/drawing/2014/main" id="{1E1373A5-42FF-1B44-727F-4910B43F01EF}"/>
                </a:ext>
              </a:extLst>
            </p:cNvPr>
            <p:cNvSpPr txBox="1"/>
            <p:nvPr/>
          </p:nvSpPr>
          <p:spPr>
            <a:xfrm>
              <a:off x="3812175" y="1400645"/>
              <a:ext cx="549910" cy="135255"/>
            </a:xfrm>
            <a:prstGeom prst="rect">
              <a:avLst/>
            </a:prstGeom>
          </p:spPr>
          <p:txBody>
            <a:bodyPr vert="horz" wrap="square" lIns="0" tIns="14604" rIns="0" bIns="0" rtlCol="0">
              <a:spAutoFit/>
            </a:bodyPr>
            <a:lstStyle/>
            <a:p>
              <a:pPr marL="12700">
                <a:lnSpc>
                  <a:spcPct val="100000"/>
                </a:lnSpc>
                <a:spcBef>
                  <a:spcPts val="114"/>
                </a:spcBef>
              </a:pPr>
              <a:r>
                <a:rPr sz="700" spc="-10" dirty="0">
                  <a:solidFill>
                    <a:srgbClr val="231F20"/>
                  </a:solidFill>
                  <a:latin typeface="Arial"/>
                  <a:cs typeface="Arial"/>
                </a:rPr>
                <a:t>Rivaroxaban</a:t>
              </a:r>
              <a:endParaRPr sz="700" dirty="0">
                <a:latin typeface="Arial"/>
                <a:cs typeface="Arial"/>
              </a:endParaRPr>
            </a:p>
          </p:txBody>
        </p:sp>
        <p:sp>
          <p:nvSpPr>
            <p:cNvPr id="75" name="object 42">
              <a:extLst>
                <a:ext uri="{FF2B5EF4-FFF2-40B4-BE49-F238E27FC236}">
                  <a16:creationId xmlns:a16="http://schemas.microsoft.com/office/drawing/2014/main" id="{5706DCC8-AF1B-A6FC-8AF3-A2262AF74725}"/>
                </a:ext>
              </a:extLst>
            </p:cNvPr>
            <p:cNvSpPr/>
            <p:nvPr/>
          </p:nvSpPr>
          <p:spPr>
            <a:xfrm>
              <a:off x="4449483" y="1423263"/>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808285"/>
            </a:solidFill>
          </p:spPr>
          <p:txBody>
            <a:bodyPr wrap="square" lIns="0" tIns="0" rIns="0" bIns="0" rtlCol="0"/>
            <a:lstStyle/>
            <a:p>
              <a:endParaRPr dirty="0"/>
            </a:p>
          </p:txBody>
        </p:sp>
        <p:sp>
          <p:nvSpPr>
            <p:cNvPr id="76" name="object 43">
              <a:extLst>
                <a:ext uri="{FF2B5EF4-FFF2-40B4-BE49-F238E27FC236}">
                  <a16:creationId xmlns:a16="http://schemas.microsoft.com/office/drawing/2014/main" id="{200BFFF2-85A6-E287-7877-D56D916277B9}"/>
                </a:ext>
              </a:extLst>
            </p:cNvPr>
            <p:cNvSpPr txBox="1"/>
            <p:nvPr/>
          </p:nvSpPr>
          <p:spPr>
            <a:xfrm>
              <a:off x="4557405" y="1400645"/>
              <a:ext cx="417830" cy="135255"/>
            </a:xfrm>
            <a:prstGeom prst="rect">
              <a:avLst/>
            </a:prstGeom>
          </p:spPr>
          <p:txBody>
            <a:bodyPr vert="horz" wrap="square" lIns="0" tIns="14604" rIns="0" bIns="0" rtlCol="0">
              <a:spAutoFit/>
            </a:bodyPr>
            <a:lstStyle/>
            <a:p>
              <a:pPr marL="12700">
                <a:lnSpc>
                  <a:spcPct val="100000"/>
                </a:lnSpc>
                <a:spcBef>
                  <a:spcPts val="114"/>
                </a:spcBef>
              </a:pPr>
              <a:r>
                <a:rPr sz="700" spc="-10" dirty="0">
                  <a:solidFill>
                    <a:srgbClr val="231F20"/>
                  </a:solidFill>
                  <a:latin typeface="Arial"/>
                  <a:cs typeface="Arial"/>
                </a:rPr>
                <a:t>Apixaban</a:t>
              </a:r>
              <a:endParaRPr sz="700" dirty="0">
                <a:latin typeface="Arial"/>
                <a:cs typeface="Arial"/>
              </a:endParaRPr>
            </a:p>
          </p:txBody>
        </p:sp>
        <p:sp>
          <p:nvSpPr>
            <p:cNvPr id="77" name="object 44">
              <a:extLst>
                <a:ext uri="{FF2B5EF4-FFF2-40B4-BE49-F238E27FC236}">
                  <a16:creationId xmlns:a16="http://schemas.microsoft.com/office/drawing/2014/main" id="{84CCC460-149B-56EC-B5E8-EAE9D2C50875}"/>
                </a:ext>
              </a:extLst>
            </p:cNvPr>
            <p:cNvSpPr txBox="1"/>
            <p:nvPr/>
          </p:nvSpPr>
          <p:spPr>
            <a:xfrm>
              <a:off x="1400182" y="1934518"/>
              <a:ext cx="33464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1.12</a:t>
              </a:r>
              <a:endParaRPr sz="600" dirty="0">
                <a:latin typeface="Arial"/>
                <a:cs typeface="Arial"/>
              </a:endParaRPr>
            </a:p>
          </p:txBody>
        </p:sp>
        <p:sp>
          <p:nvSpPr>
            <p:cNvPr id="78" name="object 45">
              <a:extLst>
                <a:ext uri="{FF2B5EF4-FFF2-40B4-BE49-F238E27FC236}">
                  <a16:creationId xmlns:a16="http://schemas.microsoft.com/office/drawing/2014/main" id="{C851D399-B52C-AC67-737B-6903784C7E18}"/>
                </a:ext>
              </a:extLst>
            </p:cNvPr>
            <p:cNvSpPr txBox="1"/>
            <p:nvPr/>
          </p:nvSpPr>
          <p:spPr>
            <a:xfrm>
              <a:off x="1400182" y="2029768"/>
              <a:ext cx="70421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(95%</a:t>
              </a:r>
              <a:r>
                <a:rPr sz="600" spc="20" dirty="0">
                  <a:solidFill>
                    <a:srgbClr val="231F20"/>
                  </a:solidFill>
                  <a:latin typeface="Arial"/>
                  <a:cs typeface="Arial"/>
                </a:rPr>
                <a:t> </a:t>
              </a:r>
              <a:r>
                <a:rPr sz="600" dirty="0">
                  <a:solidFill>
                    <a:srgbClr val="231F20"/>
                  </a:solidFill>
                  <a:latin typeface="Arial"/>
                  <a:cs typeface="Arial"/>
                </a:rPr>
                <a:t>CI</a:t>
              </a:r>
              <a:r>
                <a:rPr sz="600" spc="25" dirty="0">
                  <a:solidFill>
                    <a:srgbClr val="231F20"/>
                  </a:solidFill>
                  <a:latin typeface="Arial"/>
                  <a:cs typeface="Arial"/>
                </a:rPr>
                <a:t> </a:t>
              </a:r>
              <a:r>
                <a:rPr sz="600" spc="-10" dirty="0">
                  <a:solidFill>
                    <a:srgbClr val="231F20"/>
                  </a:solidFill>
                  <a:latin typeface="Arial"/>
                  <a:cs typeface="Arial"/>
                </a:rPr>
                <a:t>1.05–1.21)</a:t>
              </a:r>
              <a:endParaRPr sz="600" dirty="0">
                <a:latin typeface="Arial"/>
                <a:cs typeface="Arial"/>
              </a:endParaRPr>
            </a:p>
          </p:txBody>
        </p:sp>
        <p:sp>
          <p:nvSpPr>
            <p:cNvPr id="79" name="object 46">
              <a:extLst>
                <a:ext uri="{FF2B5EF4-FFF2-40B4-BE49-F238E27FC236}">
                  <a16:creationId xmlns:a16="http://schemas.microsoft.com/office/drawing/2014/main" id="{02ECC37B-BA51-91F0-FB57-C475FC8EEABF}"/>
                </a:ext>
              </a:extLst>
            </p:cNvPr>
            <p:cNvSpPr/>
            <p:nvPr/>
          </p:nvSpPr>
          <p:spPr>
            <a:xfrm>
              <a:off x="920159" y="1920310"/>
              <a:ext cx="462915" cy="246379"/>
            </a:xfrm>
            <a:custGeom>
              <a:avLst/>
              <a:gdLst/>
              <a:ahLst/>
              <a:cxnLst/>
              <a:rect l="l" t="t" r="r" b="b"/>
              <a:pathLst>
                <a:path w="462915" h="246380">
                  <a:moveTo>
                    <a:pt x="34290" y="0"/>
                  </a:moveTo>
                  <a:lnTo>
                    <a:pt x="462889" y="0"/>
                  </a:lnTo>
                  <a:lnTo>
                    <a:pt x="462889" y="246062"/>
                  </a:lnTo>
                  <a:lnTo>
                    <a:pt x="0" y="246062"/>
                  </a:lnTo>
                </a:path>
              </a:pathLst>
            </a:custGeom>
            <a:ln w="3975">
              <a:solidFill>
                <a:srgbClr val="231F20"/>
              </a:solidFill>
            </a:ln>
          </p:spPr>
          <p:txBody>
            <a:bodyPr wrap="square" lIns="0" tIns="0" rIns="0" bIns="0" rtlCol="0"/>
            <a:lstStyle/>
            <a:p>
              <a:endParaRPr dirty="0"/>
            </a:p>
          </p:txBody>
        </p:sp>
        <p:sp>
          <p:nvSpPr>
            <p:cNvPr id="80" name="object 47">
              <a:extLst>
                <a:ext uri="{FF2B5EF4-FFF2-40B4-BE49-F238E27FC236}">
                  <a16:creationId xmlns:a16="http://schemas.microsoft.com/office/drawing/2014/main" id="{48C824A3-78AB-0D87-8947-1265918F6223}"/>
                </a:ext>
              </a:extLst>
            </p:cNvPr>
            <p:cNvSpPr txBox="1"/>
            <p:nvPr/>
          </p:nvSpPr>
          <p:spPr>
            <a:xfrm>
              <a:off x="1391613" y="2557612"/>
              <a:ext cx="33464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1.09</a:t>
              </a:r>
              <a:endParaRPr sz="600" dirty="0">
                <a:latin typeface="Arial"/>
                <a:cs typeface="Arial"/>
              </a:endParaRPr>
            </a:p>
          </p:txBody>
        </p:sp>
        <p:sp>
          <p:nvSpPr>
            <p:cNvPr id="81" name="object 48">
              <a:extLst>
                <a:ext uri="{FF2B5EF4-FFF2-40B4-BE49-F238E27FC236}">
                  <a16:creationId xmlns:a16="http://schemas.microsoft.com/office/drawing/2014/main" id="{8BA4F371-D709-9D15-F4CF-690C40CA8B8A}"/>
                </a:ext>
              </a:extLst>
            </p:cNvPr>
            <p:cNvSpPr txBox="1"/>
            <p:nvPr/>
          </p:nvSpPr>
          <p:spPr>
            <a:xfrm>
              <a:off x="1391613" y="2652862"/>
              <a:ext cx="70421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(95%</a:t>
              </a:r>
              <a:r>
                <a:rPr sz="600" spc="20" dirty="0">
                  <a:solidFill>
                    <a:srgbClr val="231F20"/>
                  </a:solidFill>
                  <a:latin typeface="Arial"/>
                  <a:cs typeface="Arial"/>
                </a:rPr>
                <a:t> </a:t>
              </a:r>
              <a:r>
                <a:rPr sz="600" dirty="0">
                  <a:solidFill>
                    <a:srgbClr val="231F20"/>
                  </a:solidFill>
                  <a:latin typeface="Arial"/>
                  <a:cs typeface="Arial"/>
                </a:rPr>
                <a:t>CI</a:t>
              </a:r>
              <a:r>
                <a:rPr sz="600" spc="25" dirty="0">
                  <a:solidFill>
                    <a:srgbClr val="231F20"/>
                  </a:solidFill>
                  <a:latin typeface="Arial"/>
                  <a:cs typeface="Arial"/>
                </a:rPr>
                <a:t> </a:t>
              </a:r>
              <a:r>
                <a:rPr sz="600" spc="-10" dirty="0">
                  <a:solidFill>
                    <a:srgbClr val="231F20"/>
                  </a:solidFill>
                  <a:latin typeface="Arial"/>
                  <a:cs typeface="Arial"/>
                </a:rPr>
                <a:t>0.98–1.22)</a:t>
              </a:r>
              <a:endParaRPr sz="600" dirty="0">
                <a:latin typeface="Arial"/>
                <a:cs typeface="Arial"/>
              </a:endParaRPr>
            </a:p>
          </p:txBody>
        </p:sp>
        <p:sp>
          <p:nvSpPr>
            <p:cNvPr id="82" name="object 49">
              <a:extLst>
                <a:ext uri="{FF2B5EF4-FFF2-40B4-BE49-F238E27FC236}">
                  <a16:creationId xmlns:a16="http://schemas.microsoft.com/office/drawing/2014/main" id="{746AB276-62A7-2FE3-2207-193D5B373A9D}"/>
                </a:ext>
              </a:extLst>
            </p:cNvPr>
            <p:cNvSpPr/>
            <p:nvPr/>
          </p:nvSpPr>
          <p:spPr>
            <a:xfrm>
              <a:off x="915875" y="2543403"/>
              <a:ext cx="462915" cy="246379"/>
            </a:xfrm>
            <a:custGeom>
              <a:avLst/>
              <a:gdLst/>
              <a:ahLst/>
              <a:cxnLst/>
              <a:rect l="l" t="t" r="r" b="b"/>
              <a:pathLst>
                <a:path w="462915" h="246380">
                  <a:moveTo>
                    <a:pt x="34290" y="0"/>
                  </a:moveTo>
                  <a:lnTo>
                    <a:pt x="462889" y="0"/>
                  </a:lnTo>
                  <a:lnTo>
                    <a:pt x="462889" y="246062"/>
                  </a:lnTo>
                  <a:lnTo>
                    <a:pt x="0" y="246062"/>
                  </a:lnTo>
                </a:path>
              </a:pathLst>
            </a:custGeom>
            <a:ln w="3975">
              <a:solidFill>
                <a:srgbClr val="231F20"/>
              </a:solidFill>
            </a:ln>
          </p:spPr>
          <p:txBody>
            <a:bodyPr wrap="square" lIns="0" tIns="0" rIns="0" bIns="0" rtlCol="0"/>
            <a:lstStyle/>
            <a:p>
              <a:endParaRPr dirty="0"/>
            </a:p>
          </p:txBody>
        </p:sp>
        <p:sp>
          <p:nvSpPr>
            <p:cNvPr id="83" name="object 50">
              <a:extLst>
                <a:ext uri="{FF2B5EF4-FFF2-40B4-BE49-F238E27FC236}">
                  <a16:creationId xmlns:a16="http://schemas.microsoft.com/office/drawing/2014/main" id="{932F31D3-A137-A7C2-BA9A-A9CDC9C9D206}"/>
                </a:ext>
              </a:extLst>
            </p:cNvPr>
            <p:cNvSpPr txBox="1"/>
            <p:nvPr/>
          </p:nvSpPr>
          <p:spPr>
            <a:xfrm>
              <a:off x="2479884" y="3240237"/>
              <a:ext cx="704215" cy="21590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1.06</a:t>
              </a:r>
              <a:endParaRPr sz="600" dirty="0">
                <a:latin typeface="Arial"/>
                <a:cs typeface="Arial"/>
              </a:endParaRPr>
            </a:p>
            <a:p>
              <a:pPr marL="12700">
                <a:lnSpc>
                  <a:spcPct val="100000"/>
                </a:lnSpc>
                <a:spcBef>
                  <a:spcPts val="30"/>
                </a:spcBef>
              </a:pPr>
              <a:r>
                <a:rPr sz="600" dirty="0">
                  <a:solidFill>
                    <a:srgbClr val="231F20"/>
                  </a:solidFill>
                  <a:latin typeface="Arial"/>
                  <a:cs typeface="Arial"/>
                </a:rPr>
                <a:t>(95%</a:t>
              </a:r>
              <a:r>
                <a:rPr sz="600" spc="20" dirty="0">
                  <a:solidFill>
                    <a:srgbClr val="231F20"/>
                  </a:solidFill>
                  <a:latin typeface="Arial"/>
                  <a:cs typeface="Arial"/>
                </a:rPr>
                <a:t> </a:t>
              </a:r>
              <a:r>
                <a:rPr sz="600" dirty="0">
                  <a:solidFill>
                    <a:srgbClr val="231F20"/>
                  </a:solidFill>
                  <a:latin typeface="Arial"/>
                  <a:cs typeface="Arial"/>
                </a:rPr>
                <a:t>CI</a:t>
              </a:r>
              <a:r>
                <a:rPr sz="600" spc="25" dirty="0">
                  <a:solidFill>
                    <a:srgbClr val="231F20"/>
                  </a:solidFill>
                  <a:latin typeface="Arial"/>
                  <a:cs typeface="Arial"/>
                </a:rPr>
                <a:t> </a:t>
              </a:r>
              <a:r>
                <a:rPr sz="600" spc="-10" dirty="0">
                  <a:solidFill>
                    <a:srgbClr val="231F20"/>
                  </a:solidFill>
                  <a:latin typeface="Arial"/>
                  <a:cs typeface="Arial"/>
                </a:rPr>
                <a:t>1.02–1.09)</a:t>
              </a:r>
              <a:endParaRPr sz="600" dirty="0">
                <a:latin typeface="Arial"/>
                <a:cs typeface="Arial"/>
              </a:endParaRPr>
            </a:p>
          </p:txBody>
        </p:sp>
        <p:grpSp>
          <p:nvGrpSpPr>
            <p:cNvPr id="84" name="object 51">
              <a:extLst>
                <a:ext uri="{FF2B5EF4-FFF2-40B4-BE49-F238E27FC236}">
                  <a16:creationId xmlns:a16="http://schemas.microsoft.com/office/drawing/2014/main" id="{EF885DCB-E789-6F25-E1AB-79CF0A8E29A4}"/>
                </a:ext>
              </a:extLst>
            </p:cNvPr>
            <p:cNvGrpSpPr/>
            <p:nvPr/>
          </p:nvGrpSpPr>
          <p:grpSpPr>
            <a:xfrm>
              <a:off x="626668" y="1700045"/>
              <a:ext cx="1844675" cy="2036445"/>
              <a:chOff x="626668" y="1700045"/>
              <a:chExt cx="1844675" cy="2036445"/>
            </a:xfrm>
          </p:grpSpPr>
          <p:sp>
            <p:nvSpPr>
              <p:cNvPr id="101" name="object 52">
                <a:extLst>
                  <a:ext uri="{FF2B5EF4-FFF2-40B4-BE49-F238E27FC236}">
                    <a16:creationId xmlns:a16="http://schemas.microsoft.com/office/drawing/2014/main" id="{0DDA9E1C-F1F0-0F0A-993D-D4EC31D8ADC9}"/>
                  </a:ext>
                </a:extLst>
              </p:cNvPr>
              <p:cNvSpPr/>
              <p:nvPr/>
            </p:nvSpPr>
            <p:spPr>
              <a:xfrm>
                <a:off x="2184093" y="3229997"/>
                <a:ext cx="285115" cy="246379"/>
              </a:xfrm>
              <a:custGeom>
                <a:avLst/>
                <a:gdLst/>
                <a:ahLst/>
                <a:cxnLst/>
                <a:rect l="l" t="t" r="r" b="b"/>
                <a:pathLst>
                  <a:path w="285114" h="246379">
                    <a:moveTo>
                      <a:pt x="136232" y="0"/>
                    </a:moveTo>
                    <a:lnTo>
                      <a:pt x="285089" y="0"/>
                    </a:lnTo>
                    <a:lnTo>
                      <a:pt x="285089" y="246062"/>
                    </a:lnTo>
                    <a:lnTo>
                      <a:pt x="0" y="246062"/>
                    </a:lnTo>
                  </a:path>
                </a:pathLst>
              </a:custGeom>
              <a:ln w="3975">
                <a:solidFill>
                  <a:srgbClr val="231F20"/>
                </a:solidFill>
              </a:ln>
            </p:spPr>
            <p:txBody>
              <a:bodyPr wrap="square" lIns="0" tIns="0" rIns="0" bIns="0" rtlCol="0"/>
              <a:lstStyle/>
              <a:p>
                <a:endParaRPr dirty="0"/>
              </a:p>
            </p:txBody>
          </p:sp>
          <p:sp>
            <p:nvSpPr>
              <p:cNvPr id="102" name="object 53">
                <a:extLst>
                  <a:ext uri="{FF2B5EF4-FFF2-40B4-BE49-F238E27FC236}">
                    <a16:creationId xmlns:a16="http://schemas.microsoft.com/office/drawing/2014/main" id="{241898A7-447A-2583-FB48-24957CCDCA01}"/>
                  </a:ext>
                </a:extLst>
              </p:cNvPr>
              <p:cNvSpPr/>
              <p:nvPr/>
            </p:nvSpPr>
            <p:spPr>
              <a:xfrm>
                <a:off x="628656" y="1700045"/>
                <a:ext cx="0" cy="2036445"/>
              </a:xfrm>
              <a:custGeom>
                <a:avLst/>
                <a:gdLst/>
                <a:ahLst/>
                <a:cxnLst/>
                <a:rect l="l" t="t" r="r" b="b"/>
                <a:pathLst>
                  <a:path h="2036445">
                    <a:moveTo>
                      <a:pt x="0" y="0"/>
                    </a:moveTo>
                    <a:lnTo>
                      <a:pt x="0" y="2035962"/>
                    </a:lnTo>
                  </a:path>
                </a:pathLst>
              </a:custGeom>
              <a:ln w="3975">
                <a:solidFill>
                  <a:srgbClr val="231F20"/>
                </a:solidFill>
              </a:ln>
            </p:spPr>
            <p:txBody>
              <a:bodyPr wrap="square" lIns="0" tIns="0" rIns="0" bIns="0" rtlCol="0"/>
              <a:lstStyle/>
              <a:p>
                <a:endParaRPr dirty="0"/>
              </a:p>
            </p:txBody>
          </p:sp>
        </p:grpSp>
        <p:sp>
          <p:nvSpPr>
            <p:cNvPr id="85" name="object 54">
              <a:extLst>
                <a:ext uri="{FF2B5EF4-FFF2-40B4-BE49-F238E27FC236}">
                  <a16:creationId xmlns:a16="http://schemas.microsoft.com/office/drawing/2014/main" id="{3526AC09-B797-C296-1DB5-609D3EEB48E8}"/>
                </a:ext>
              </a:extLst>
            </p:cNvPr>
            <p:cNvSpPr txBox="1"/>
            <p:nvPr/>
          </p:nvSpPr>
          <p:spPr>
            <a:xfrm>
              <a:off x="7215951" y="1897472"/>
              <a:ext cx="668655" cy="21590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0.92</a:t>
              </a:r>
              <a:endParaRPr sz="600" dirty="0">
                <a:latin typeface="Arial"/>
                <a:cs typeface="Arial"/>
              </a:endParaRPr>
            </a:p>
            <a:p>
              <a:pPr marL="12700">
                <a:lnSpc>
                  <a:spcPct val="100000"/>
                </a:lnSpc>
                <a:spcBef>
                  <a:spcPts val="30"/>
                </a:spcBef>
              </a:pPr>
              <a:r>
                <a:rPr sz="600" dirty="0">
                  <a:solidFill>
                    <a:srgbClr val="231F20"/>
                  </a:solidFill>
                  <a:latin typeface="Arial"/>
                  <a:cs typeface="Arial"/>
                </a:rPr>
                <a:t>(95%</a:t>
              </a:r>
              <a:r>
                <a:rPr sz="600" spc="20" dirty="0">
                  <a:solidFill>
                    <a:srgbClr val="231F20"/>
                  </a:solidFill>
                  <a:latin typeface="Arial"/>
                  <a:cs typeface="Arial"/>
                </a:rPr>
                <a:t> </a:t>
              </a:r>
              <a:r>
                <a:rPr sz="600" dirty="0">
                  <a:solidFill>
                    <a:srgbClr val="231F20"/>
                  </a:solidFill>
                  <a:latin typeface="Arial"/>
                  <a:cs typeface="Arial"/>
                </a:rPr>
                <a:t>CI</a:t>
              </a:r>
              <a:r>
                <a:rPr sz="600" spc="25" dirty="0">
                  <a:solidFill>
                    <a:srgbClr val="231F20"/>
                  </a:solidFill>
                  <a:latin typeface="Arial"/>
                  <a:cs typeface="Arial"/>
                </a:rPr>
                <a:t> </a:t>
              </a:r>
              <a:r>
                <a:rPr sz="600" spc="-10" dirty="0">
                  <a:solidFill>
                    <a:srgbClr val="231F20"/>
                  </a:solidFill>
                  <a:latin typeface="Arial"/>
                  <a:cs typeface="Arial"/>
                </a:rPr>
                <a:t>0.86–</a:t>
              </a:r>
              <a:r>
                <a:rPr sz="500" spc="-10" dirty="0">
                  <a:solidFill>
                    <a:srgbClr val="231F20"/>
                  </a:solidFill>
                  <a:latin typeface="Arial"/>
                  <a:cs typeface="Arial"/>
                </a:rPr>
                <a:t>0.99)</a:t>
              </a:r>
              <a:endParaRPr sz="500" dirty="0">
                <a:latin typeface="Arial"/>
                <a:cs typeface="Arial"/>
              </a:endParaRPr>
            </a:p>
          </p:txBody>
        </p:sp>
        <p:sp>
          <p:nvSpPr>
            <p:cNvPr id="86" name="object 55">
              <a:extLst>
                <a:ext uri="{FF2B5EF4-FFF2-40B4-BE49-F238E27FC236}">
                  <a16:creationId xmlns:a16="http://schemas.microsoft.com/office/drawing/2014/main" id="{481CDA0B-C1BE-4E60-633E-CCC6AD4BDA78}"/>
                </a:ext>
              </a:extLst>
            </p:cNvPr>
            <p:cNvSpPr/>
            <p:nvPr/>
          </p:nvSpPr>
          <p:spPr>
            <a:xfrm>
              <a:off x="6821723" y="1924278"/>
              <a:ext cx="374650" cy="246379"/>
            </a:xfrm>
            <a:custGeom>
              <a:avLst/>
              <a:gdLst/>
              <a:ahLst/>
              <a:cxnLst/>
              <a:rect l="l" t="t" r="r" b="b"/>
              <a:pathLst>
                <a:path w="374650" h="246380">
                  <a:moveTo>
                    <a:pt x="0" y="246062"/>
                  </a:moveTo>
                  <a:lnTo>
                    <a:pt x="374535" y="246062"/>
                  </a:lnTo>
                  <a:lnTo>
                    <a:pt x="374535" y="0"/>
                  </a:lnTo>
                  <a:lnTo>
                    <a:pt x="252818" y="0"/>
                  </a:lnTo>
                </a:path>
              </a:pathLst>
            </a:custGeom>
            <a:ln w="3975">
              <a:solidFill>
                <a:srgbClr val="231F20"/>
              </a:solidFill>
            </a:ln>
          </p:spPr>
          <p:txBody>
            <a:bodyPr wrap="square" lIns="0" tIns="0" rIns="0" bIns="0" rtlCol="0"/>
            <a:lstStyle/>
            <a:p>
              <a:endParaRPr dirty="0"/>
            </a:p>
          </p:txBody>
        </p:sp>
        <p:sp>
          <p:nvSpPr>
            <p:cNvPr id="87" name="object 56">
              <a:extLst>
                <a:ext uri="{FF2B5EF4-FFF2-40B4-BE49-F238E27FC236}">
                  <a16:creationId xmlns:a16="http://schemas.microsoft.com/office/drawing/2014/main" id="{E3BAAE81-054D-CADD-E5C0-753E8B6EDA61}"/>
                </a:ext>
              </a:extLst>
            </p:cNvPr>
            <p:cNvSpPr txBox="1"/>
            <p:nvPr/>
          </p:nvSpPr>
          <p:spPr>
            <a:xfrm>
              <a:off x="5649042" y="2561581"/>
              <a:ext cx="334645" cy="12065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0.86</a:t>
              </a:r>
              <a:endParaRPr sz="600" dirty="0">
                <a:latin typeface="Arial"/>
                <a:cs typeface="Arial"/>
              </a:endParaRPr>
            </a:p>
          </p:txBody>
        </p:sp>
        <p:sp>
          <p:nvSpPr>
            <p:cNvPr id="88" name="object 57">
              <a:extLst>
                <a:ext uri="{FF2B5EF4-FFF2-40B4-BE49-F238E27FC236}">
                  <a16:creationId xmlns:a16="http://schemas.microsoft.com/office/drawing/2014/main" id="{1D59377F-A350-3585-9CB2-082E45BAF741}"/>
                </a:ext>
              </a:extLst>
            </p:cNvPr>
            <p:cNvSpPr txBox="1"/>
            <p:nvPr/>
          </p:nvSpPr>
          <p:spPr>
            <a:xfrm>
              <a:off x="5649042" y="2656831"/>
              <a:ext cx="422909" cy="120650"/>
            </a:xfrm>
            <a:prstGeom prst="rect">
              <a:avLst/>
            </a:prstGeom>
          </p:spPr>
          <p:txBody>
            <a:bodyPr vert="horz" wrap="square" lIns="0" tIns="15875" rIns="0" bIns="0" rtlCol="0">
              <a:spAutoFit/>
            </a:bodyPr>
            <a:lstStyle/>
            <a:p>
              <a:pPr marL="12700">
                <a:lnSpc>
                  <a:spcPct val="100000"/>
                </a:lnSpc>
                <a:spcBef>
                  <a:spcPts val="125"/>
                </a:spcBef>
              </a:pPr>
              <a:r>
                <a:rPr sz="600" spc="-10" dirty="0">
                  <a:solidFill>
                    <a:srgbClr val="231F20"/>
                  </a:solidFill>
                  <a:latin typeface="Arial"/>
                  <a:cs typeface="Arial"/>
                </a:rPr>
                <a:t>(0.74–1.00)</a:t>
              </a:r>
              <a:endParaRPr sz="600" dirty="0">
                <a:latin typeface="Arial"/>
                <a:cs typeface="Arial"/>
              </a:endParaRPr>
            </a:p>
          </p:txBody>
        </p:sp>
        <p:sp>
          <p:nvSpPr>
            <p:cNvPr id="89" name="object 58">
              <a:extLst>
                <a:ext uri="{FF2B5EF4-FFF2-40B4-BE49-F238E27FC236}">
                  <a16:creationId xmlns:a16="http://schemas.microsoft.com/office/drawing/2014/main" id="{37544A8F-1DC6-0B3C-11A7-58F91AD0FFDE}"/>
                </a:ext>
              </a:extLst>
            </p:cNvPr>
            <p:cNvSpPr/>
            <p:nvPr/>
          </p:nvSpPr>
          <p:spPr>
            <a:xfrm>
              <a:off x="5170614" y="2543403"/>
              <a:ext cx="456565" cy="248285"/>
            </a:xfrm>
            <a:custGeom>
              <a:avLst/>
              <a:gdLst/>
              <a:ahLst/>
              <a:cxnLst/>
              <a:rect l="l" t="t" r="r" b="b"/>
              <a:pathLst>
                <a:path w="456564" h="248285">
                  <a:moveTo>
                    <a:pt x="127431" y="0"/>
                  </a:moveTo>
                  <a:lnTo>
                    <a:pt x="456399" y="0"/>
                  </a:lnTo>
                  <a:lnTo>
                    <a:pt x="456399" y="246062"/>
                  </a:lnTo>
                  <a:lnTo>
                    <a:pt x="0" y="248043"/>
                  </a:lnTo>
                </a:path>
              </a:pathLst>
            </a:custGeom>
            <a:ln w="3975">
              <a:solidFill>
                <a:srgbClr val="231F20"/>
              </a:solidFill>
            </a:ln>
          </p:spPr>
          <p:txBody>
            <a:bodyPr wrap="square" lIns="0" tIns="0" rIns="0" bIns="0" rtlCol="0"/>
            <a:lstStyle/>
            <a:p>
              <a:endParaRPr dirty="0"/>
            </a:p>
          </p:txBody>
        </p:sp>
        <p:sp>
          <p:nvSpPr>
            <p:cNvPr id="90" name="object 59">
              <a:extLst>
                <a:ext uri="{FF2B5EF4-FFF2-40B4-BE49-F238E27FC236}">
                  <a16:creationId xmlns:a16="http://schemas.microsoft.com/office/drawing/2014/main" id="{8B202BDC-0588-2315-264F-DE89FD4BDB14}"/>
                </a:ext>
              </a:extLst>
            </p:cNvPr>
            <p:cNvSpPr txBox="1"/>
            <p:nvPr/>
          </p:nvSpPr>
          <p:spPr>
            <a:xfrm>
              <a:off x="5845491" y="3244206"/>
              <a:ext cx="704215" cy="215900"/>
            </a:xfrm>
            <a:prstGeom prst="rect">
              <a:avLst/>
            </a:prstGeom>
          </p:spPr>
          <p:txBody>
            <a:bodyPr vert="horz" wrap="square" lIns="0" tIns="15875" rIns="0" bIns="0" rtlCol="0">
              <a:spAutoFit/>
            </a:bodyPr>
            <a:lstStyle/>
            <a:p>
              <a:pPr marL="12700">
                <a:lnSpc>
                  <a:spcPct val="100000"/>
                </a:lnSpc>
                <a:spcBef>
                  <a:spcPts val="125"/>
                </a:spcBef>
              </a:pPr>
              <a:r>
                <a:rPr sz="600" dirty="0">
                  <a:solidFill>
                    <a:srgbClr val="231F20"/>
                  </a:solidFill>
                  <a:latin typeface="Arial"/>
                  <a:cs typeface="Arial"/>
                </a:rPr>
                <a:t>HR:</a:t>
              </a:r>
              <a:r>
                <a:rPr sz="600" spc="20" dirty="0">
                  <a:solidFill>
                    <a:srgbClr val="231F20"/>
                  </a:solidFill>
                  <a:latin typeface="Arial"/>
                  <a:cs typeface="Arial"/>
                </a:rPr>
                <a:t> </a:t>
              </a:r>
              <a:r>
                <a:rPr sz="600" spc="-20" dirty="0">
                  <a:solidFill>
                    <a:srgbClr val="231F20"/>
                  </a:solidFill>
                  <a:latin typeface="Arial"/>
                  <a:cs typeface="Arial"/>
                </a:rPr>
                <a:t>0.88</a:t>
              </a:r>
              <a:endParaRPr sz="600" dirty="0">
                <a:latin typeface="Arial"/>
                <a:cs typeface="Arial"/>
              </a:endParaRPr>
            </a:p>
            <a:p>
              <a:pPr marL="12700">
                <a:lnSpc>
                  <a:spcPct val="100000"/>
                </a:lnSpc>
                <a:spcBef>
                  <a:spcPts val="30"/>
                </a:spcBef>
              </a:pPr>
              <a:r>
                <a:rPr sz="600" dirty="0">
                  <a:solidFill>
                    <a:srgbClr val="231F20"/>
                  </a:solidFill>
                  <a:latin typeface="Arial"/>
                  <a:cs typeface="Arial"/>
                </a:rPr>
                <a:t>(95%</a:t>
              </a:r>
              <a:r>
                <a:rPr sz="600" spc="20" dirty="0">
                  <a:solidFill>
                    <a:srgbClr val="231F20"/>
                  </a:solidFill>
                  <a:latin typeface="Arial"/>
                  <a:cs typeface="Arial"/>
                </a:rPr>
                <a:t> </a:t>
              </a:r>
              <a:r>
                <a:rPr sz="600" dirty="0">
                  <a:solidFill>
                    <a:srgbClr val="231F20"/>
                  </a:solidFill>
                  <a:latin typeface="Arial"/>
                  <a:cs typeface="Arial"/>
                </a:rPr>
                <a:t>CI</a:t>
              </a:r>
              <a:r>
                <a:rPr sz="600" spc="25" dirty="0">
                  <a:solidFill>
                    <a:srgbClr val="231F20"/>
                  </a:solidFill>
                  <a:latin typeface="Arial"/>
                  <a:cs typeface="Arial"/>
                </a:rPr>
                <a:t> </a:t>
              </a:r>
              <a:r>
                <a:rPr sz="600" spc="-10" dirty="0">
                  <a:solidFill>
                    <a:srgbClr val="231F20"/>
                  </a:solidFill>
                  <a:latin typeface="Arial"/>
                  <a:cs typeface="Arial"/>
                </a:rPr>
                <a:t>0.78–0.99)</a:t>
              </a:r>
              <a:endParaRPr sz="600" dirty="0">
                <a:latin typeface="Arial"/>
                <a:cs typeface="Arial"/>
              </a:endParaRPr>
            </a:p>
          </p:txBody>
        </p:sp>
        <p:grpSp>
          <p:nvGrpSpPr>
            <p:cNvPr id="91" name="object 60">
              <a:extLst>
                <a:ext uri="{FF2B5EF4-FFF2-40B4-BE49-F238E27FC236}">
                  <a16:creationId xmlns:a16="http://schemas.microsoft.com/office/drawing/2014/main" id="{CA9FEBCC-93F8-30E3-B088-9EC01263505F}"/>
                </a:ext>
              </a:extLst>
            </p:cNvPr>
            <p:cNvGrpSpPr/>
            <p:nvPr/>
          </p:nvGrpSpPr>
          <p:grpSpPr>
            <a:xfrm>
              <a:off x="4754346" y="2041360"/>
              <a:ext cx="2035175" cy="1437005"/>
              <a:chOff x="4754346" y="2041360"/>
              <a:chExt cx="2035175" cy="1437005"/>
            </a:xfrm>
          </p:grpSpPr>
          <p:sp>
            <p:nvSpPr>
              <p:cNvPr id="99" name="object 61">
                <a:extLst>
                  <a:ext uri="{FF2B5EF4-FFF2-40B4-BE49-F238E27FC236}">
                    <a16:creationId xmlns:a16="http://schemas.microsoft.com/office/drawing/2014/main" id="{B30A2B26-0DCA-66AF-6C30-FF47CE9104D9}"/>
                  </a:ext>
                </a:extLst>
              </p:cNvPr>
              <p:cNvSpPr/>
              <p:nvPr/>
            </p:nvSpPr>
            <p:spPr>
              <a:xfrm>
                <a:off x="5441913" y="3229997"/>
                <a:ext cx="367665" cy="246379"/>
              </a:xfrm>
              <a:custGeom>
                <a:avLst/>
                <a:gdLst/>
                <a:ahLst/>
                <a:cxnLst/>
                <a:rect l="l" t="t" r="r" b="b"/>
                <a:pathLst>
                  <a:path w="367664" h="246379">
                    <a:moveTo>
                      <a:pt x="74904" y="0"/>
                    </a:moveTo>
                    <a:lnTo>
                      <a:pt x="367525" y="0"/>
                    </a:lnTo>
                    <a:lnTo>
                      <a:pt x="367525" y="246062"/>
                    </a:lnTo>
                    <a:lnTo>
                      <a:pt x="0" y="246062"/>
                    </a:lnTo>
                  </a:path>
                </a:pathLst>
              </a:custGeom>
              <a:ln w="3975">
                <a:solidFill>
                  <a:srgbClr val="231F20"/>
                </a:solidFill>
              </a:ln>
            </p:spPr>
            <p:txBody>
              <a:bodyPr wrap="square" lIns="0" tIns="0" rIns="0" bIns="0" rtlCol="0"/>
              <a:lstStyle/>
              <a:p>
                <a:endParaRPr dirty="0"/>
              </a:p>
            </p:txBody>
          </p:sp>
          <p:sp>
            <p:nvSpPr>
              <p:cNvPr id="100" name="object 62">
                <a:extLst>
                  <a:ext uri="{FF2B5EF4-FFF2-40B4-BE49-F238E27FC236}">
                    <a16:creationId xmlns:a16="http://schemas.microsoft.com/office/drawing/2014/main" id="{C04020EA-5D43-5DCE-4E10-7F61E7E3DFC9}"/>
                  </a:ext>
                </a:extLst>
              </p:cNvPr>
              <p:cNvSpPr/>
              <p:nvPr/>
            </p:nvSpPr>
            <p:spPr>
              <a:xfrm>
                <a:off x="4754346" y="2041360"/>
                <a:ext cx="2035175" cy="238125"/>
              </a:xfrm>
              <a:custGeom>
                <a:avLst/>
                <a:gdLst/>
                <a:ahLst/>
                <a:cxnLst/>
                <a:rect l="l" t="t" r="r" b="b"/>
                <a:pathLst>
                  <a:path w="2035175" h="238125">
                    <a:moveTo>
                      <a:pt x="2034641" y="0"/>
                    </a:moveTo>
                    <a:lnTo>
                      <a:pt x="0" y="0"/>
                    </a:lnTo>
                    <a:lnTo>
                      <a:pt x="0" y="238125"/>
                    </a:lnTo>
                    <a:lnTo>
                      <a:pt x="2034641" y="238125"/>
                    </a:lnTo>
                    <a:lnTo>
                      <a:pt x="2034641" y="0"/>
                    </a:lnTo>
                    <a:close/>
                  </a:path>
                </a:pathLst>
              </a:custGeom>
              <a:solidFill>
                <a:srgbClr val="395CAC"/>
              </a:solidFill>
            </p:spPr>
            <p:txBody>
              <a:bodyPr wrap="square" lIns="0" tIns="0" rIns="0" bIns="0" rtlCol="0"/>
              <a:lstStyle/>
              <a:p>
                <a:endParaRPr dirty="0"/>
              </a:p>
            </p:txBody>
          </p:sp>
        </p:grpSp>
        <p:sp>
          <p:nvSpPr>
            <p:cNvPr id="92" name="object 63">
              <a:extLst>
                <a:ext uri="{FF2B5EF4-FFF2-40B4-BE49-F238E27FC236}">
                  <a16:creationId xmlns:a16="http://schemas.microsoft.com/office/drawing/2014/main" id="{430099E1-433F-91C0-8F5A-4DEDD18E6E61}"/>
                </a:ext>
              </a:extLst>
            </p:cNvPr>
            <p:cNvSpPr txBox="1"/>
            <p:nvPr/>
          </p:nvSpPr>
          <p:spPr>
            <a:xfrm>
              <a:off x="6638132" y="2097237"/>
              <a:ext cx="120650" cy="120650"/>
            </a:xfrm>
            <a:prstGeom prst="rect">
              <a:avLst/>
            </a:prstGeom>
          </p:spPr>
          <p:txBody>
            <a:bodyPr vert="horz" wrap="square" lIns="0" tIns="15875" rIns="0" bIns="0" rtlCol="0">
              <a:spAutoFit/>
            </a:bodyPr>
            <a:lstStyle/>
            <a:p>
              <a:pPr>
                <a:lnSpc>
                  <a:spcPct val="100000"/>
                </a:lnSpc>
                <a:spcBef>
                  <a:spcPts val="125"/>
                </a:spcBef>
              </a:pPr>
              <a:r>
                <a:rPr sz="600" spc="-25" dirty="0">
                  <a:solidFill>
                    <a:srgbClr val="FFFFFF"/>
                  </a:solidFill>
                  <a:latin typeface="Arial"/>
                  <a:cs typeface="Arial"/>
                </a:rPr>
                <a:t>4.9</a:t>
              </a:r>
              <a:endParaRPr sz="600" dirty="0">
                <a:latin typeface="Arial"/>
                <a:cs typeface="Arial"/>
              </a:endParaRPr>
            </a:p>
          </p:txBody>
        </p:sp>
        <p:sp>
          <p:nvSpPr>
            <p:cNvPr id="93" name="object 64">
              <a:extLst>
                <a:ext uri="{FF2B5EF4-FFF2-40B4-BE49-F238E27FC236}">
                  <a16:creationId xmlns:a16="http://schemas.microsoft.com/office/drawing/2014/main" id="{1025B1A4-20BF-1CDB-C8CF-580DFA30C9E8}"/>
                </a:ext>
              </a:extLst>
            </p:cNvPr>
            <p:cNvSpPr txBox="1"/>
            <p:nvPr/>
          </p:nvSpPr>
          <p:spPr>
            <a:xfrm>
              <a:off x="4756670" y="2664447"/>
              <a:ext cx="379095" cy="238125"/>
            </a:xfrm>
            <a:prstGeom prst="rect">
              <a:avLst/>
            </a:prstGeom>
            <a:solidFill>
              <a:srgbClr val="395CAC"/>
            </a:solidFill>
          </p:spPr>
          <p:txBody>
            <a:bodyPr vert="horz" wrap="square" lIns="0" tIns="71755" rIns="0" bIns="0" rtlCol="0">
              <a:spAutoFit/>
            </a:bodyPr>
            <a:lstStyle/>
            <a:p>
              <a:pPr marL="222885">
                <a:lnSpc>
                  <a:spcPct val="100000"/>
                </a:lnSpc>
                <a:spcBef>
                  <a:spcPts val="565"/>
                </a:spcBef>
              </a:pPr>
              <a:r>
                <a:rPr sz="600" spc="-25" dirty="0">
                  <a:solidFill>
                    <a:srgbClr val="FFFFFF"/>
                  </a:solidFill>
                  <a:latin typeface="Arial"/>
                  <a:cs typeface="Arial"/>
                </a:rPr>
                <a:t>0.9</a:t>
              </a:r>
              <a:endParaRPr sz="600" dirty="0">
                <a:latin typeface="Arial"/>
                <a:cs typeface="Arial"/>
              </a:endParaRPr>
            </a:p>
          </p:txBody>
        </p:sp>
        <p:sp>
          <p:nvSpPr>
            <p:cNvPr id="94" name="object 65">
              <a:extLst>
                <a:ext uri="{FF2B5EF4-FFF2-40B4-BE49-F238E27FC236}">
                  <a16:creationId xmlns:a16="http://schemas.microsoft.com/office/drawing/2014/main" id="{7F770369-670A-3F2E-3577-031D28615396}"/>
                </a:ext>
              </a:extLst>
            </p:cNvPr>
            <p:cNvSpPr txBox="1"/>
            <p:nvPr/>
          </p:nvSpPr>
          <p:spPr>
            <a:xfrm>
              <a:off x="4754333" y="3351047"/>
              <a:ext cx="659765" cy="238125"/>
            </a:xfrm>
            <a:prstGeom prst="rect">
              <a:avLst/>
            </a:prstGeom>
            <a:solidFill>
              <a:srgbClr val="395CAC"/>
            </a:solidFill>
          </p:spPr>
          <p:txBody>
            <a:bodyPr vert="horz" wrap="square" lIns="0" tIns="71755" rIns="0" bIns="0" rtlCol="0">
              <a:spAutoFit/>
            </a:bodyPr>
            <a:lstStyle/>
            <a:p>
              <a:pPr marR="39370" algn="r">
                <a:lnSpc>
                  <a:spcPct val="100000"/>
                </a:lnSpc>
                <a:spcBef>
                  <a:spcPts val="565"/>
                </a:spcBef>
              </a:pPr>
              <a:r>
                <a:rPr sz="600" spc="-25" dirty="0">
                  <a:solidFill>
                    <a:srgbClr val="FFFFFF"/>
                  </a:solidFill>
                  <a:latin typeface="Arial"/>
                  <a:cs typeface="Arial"/>
                </a:rPr>
                <a:t>1.6</a:t>
              </a:r>
              <a:endParaRPr sz="600" dirty="0">
                <a:latin typeface="Arial"/>
                <a:cs typeface="Arial"/>
              </a:endParaRPr>
            </a:p>
          </p:txBody>
        </p:sp>
        <p:sp>
          <p:nvSpPr>
            <p:cNvPr id="95" name="object 66">
              <a:extLst>
                <a:ext uri="{FF2B5EF4-FFF2-40B4-BE49-F238E27FC236}">
                  <a16:creationId xmlns:a16="http://schemas.microsoft.com/office/drawing/2014/main" id="{04E985AC-2214-94DC-6F7D-9F3A8D151933}"/>
                </a:ext>
              </a:extLst>
            </p:cNvPr>
            <p:cNvSpPr/>
            <p:nvPr/>
          </p:nvSpPr>
          <p:spPr>
            <a:xfrm>
              <a:off x="7938006" y="3815231"/>
              <a:ext cx="932815" cy="370205"/>
            </a:xfrm>
            <a:custGeom>
              <a:avLst/>
              <a:gdLst/>
              <a:ahLst/>
              <a:cxnLst/>
              <a:rect l="l" t="t" r="r" b="b"/>
              <a:pathLst>
                <a:path w="932815" h="370204">
                  <a:moveTo>
                    <a:pt x="856018" y="0"/>
                  </a:moveTo>
                  <a:lnTo>
                    <a:pt x="76365" y="0"/>
                  </a:lnTo>
                  <a:lnTo>
                    <a:pt x="46639" y="6001"/>
                  </a:lnTo>
                  <a:lnTo>
                    <a:pt x="22366" y="22367"/>
                  </a:lnTo>
                  <a:lnTo>
                    <a:pt x="6000" y="46645"/>
                  </a:lnTo>
                  <a:lnTo>
                    <a:pt x="0" y="76377"/>
                  </a:lnTo>
                  <a:lnTo>
                    <a:pt x="0" y="293395"/>
                  </a:lnTo>
                  <a:lnTo>
                    <a:pt x="6000" y="323122"/>
                  </a:lnTo>
                  <a:lnTo>
                    <a:pt x="22366" y="347400"/>
                  </a:lnTo>
                  <a:lnTo>
                    <a:pt x="46639" y="363770"/>
                  </a:lnTo>
                  <a:lnTo>
                    <a:pt x="76365" y="369773"/>
                  </a:lnTo>
                  <a:lnTo>
                    <a:pt x="856018" y="369773"/>
                  </a:lnTo>
                  <a:lnTo>
                    <a:pt x="885745" y="363770"/>
                  </a:lnTo>
                  <a:lnTo>
                    <a:pt x="910023" y="347400"/>
                  </a:lnTo>
                  <a:lnTo>
                    <a:pt x="926392" y="323122"/>
                  </a:lnTo>
                  <a:lnTo>
                    <a:pt x="932395" y="293395"/>
                  </a:lnTo>
                  <a:lnTo>
                    <a:pt x="932395" y="76377"/>
                  </a:lnTo>
                  <a:lnTo>
                    <a:pt x="926392" y="46645"/>
                  </a:lnTo>
                  <a:lnTo>
                    <a:pt x="910023" y="22367"/>
                  </a:lnTo>
                  <a:lnTo>
                    <a:pt x="885745" y="6001"/>
                  </a:lnTo>
                  <a:lnTo>
                    <a:pt x="856018" y="0"/>
                  </a:lnTo>
                  <a:close/>
                </a:path>
              </a:pathLst>
            </a:custGeom>
            <a:solidFill>
              <a:srgbClr val="395CAC"/>
            </a:solidFill>
          </p:spPr>
          <p:txBody>
            <a:bodyPr wrap="square" lIns="0" tIns="0" rIns="0" bIns="0" rtlCol="0"/>
            <a:lstStyle/>
            <a:p>
              <a:endParaRPr dirty="0"/>
            </a:p>
          </p:txBody>
        </p:sp>
        <p:sp>
          <p:nvSpPr>
            <p:cNvPr id="96" name="object 67">
              <a:extLst>
                <a:ext uri="{FF2B5EF4-FFF2-40B4-BE49-F238E27FC236}">
                  <a16:creationId xmlns:a16="http://schemas.microsoft.com/office/drawing/2014/main" id="{5F3E086A-D8B1-8B74-9BBF-0286303114E4}"/>
                </a:ext>
              </a:extLst>
            </p:cNvPr>
            <p:cNvSpPr txBox="1"/>
            <p:nvPr/>
          </p:nvSpPr>
          <p:spPr>
            <a:xfrm>
              <a:off x="8006419" y="3830446"/>
              <a:ext cx="781050" cy="330200"/>
            </a:xfrm>
            <a:prstGeom prst="rect">
              <a:avLst/>
            </a:prstGeom>
          </p:spPr>
          <p:txBody>
            <a:bodyPr vert="horz" wrap="square" lIns="0" tIns="12700" rIns="0" bIns="0" rtlCol="0">
              <a:spAutoFit/>
            </a:bodyPr>
            <a:lstStyle/>
            <a:p>
              <a:pPr marL="12700" marR="5080" indent="275590">
                <a:lnSpc>
                  <a:spcPct val="100000"/>
                </a:lnSpc>
                <a:spcBef>
                  <a:spcPts val="100"/>
                </a:spcBef>
              </a:pPr>
              <a:r>
                <a:rPr sz="1000" b="1" spc="-25" dirty="0">
                  <a:solidFill>
                    <a:srgbClr val="FFFFFF"/>
                  </a:solidFill>
                  <a:latin typeface="Arial"/>
                  <a:cs typeface="Arial"/>
                </a:rPr>
                <a:t>p</a:t>
              </a:r>
              <a:r>
                <a:rPr lang="en-US" sz="1000" b="1" spc="-25" dirty="0">
                  <a:solidFill>
                    <a:srgbClr val="FFFFFF"/>
                  </a:solidFill>
                  <a:latin typeface="Arial"/>
                  <a:cs typeface="Arial"/>
                </a:rPr>
                <a:t>ro</a:t>
              </a:r>
              <a:r>
                <a:rPr sz="1000" b="1" spc="-25" dirty="0">
                  <a:solidFill>
                    <a:srgbClr val="FFFFFF"/>
                  </a:solidFill>
                  <a:latin typeface="Arial"/>
                  <a:cs typeface="Arial"/>
                </a:rPr>
                <a:t> </a:t>
              </a:r>
              <a:r>
                <a:rPr sz="1000" b="1" spc="-10" dirty="0">
                  <a:solidFill>
                    <a:srgbClr val="FFFFFF"/>
                  </a:solidFill>
                  <a:latin typeface="Arial"/>
                  <a:cs typeface="Arial"/>
                </a:rPr>
                <a:t>Rivaroxaban</a:t>
              </a:r>
              <a:endParaRPr sz="1000" dirty="0">
                <a:latin typeface="Arial"/>
                <a:cs typeface="Arial"/>
              </a:endParaRPr>
            </a:p>
          </p:txBody>
        </p:sp>
        <p:sp>
          <p:nvSpPr>
            <p:cNvPr id="97" name="object 68">
              <a:extLst>
                <a:ext uri="{FF2B5EF4-FFF2-40B4-BE49-F238E27FC236}">
                  <a16:creationId xmlns:a16="http://schemas.microsoft.com/office/drawing/2014/main" id="{EF880B07-BFDB-C779-FE72-CFD999CFC26F}"/>
                </a:ext>
              </a:extLst>
            </p:cNvPr>
            <p:cNvSpPr/>
            <p:nvPr/>
          </p:nvSpPr>
          <p:spPr>
            <a:xfrm>
              <a:off x="3466378" y="3835751"/>
              <a:ext cx="932815" cy="349250"/>
            </a:xfrm>
            <a:custGeom>
              <a:avLst/>
              <a:gdLst/>
              <a:ahLst/>
              <a:cxnLst/>
              <a:rect l="l" t="t" r="r" b="b"/>
              <a:pathLst>
                <a:path w="666750" h="349250">
                  <a:moveTo>
                    <a:pt x="590384" y="0"/>
                  </a:moveTo>
                  <a:lnTo>
                    <a:pt x="76377" y="0"/>
                  </a:lnTo>
                  <a:lnTo>
                    <a:pt x="46650" y="6001"/>
                  </a:lnTo>
                  <a:lnTo>
                    <a:pt x="22372" y="22367"/>
                  </a:lnTo>
                  <a:lnTo>
                    <a:pt x="6002" y="46645"/>
                  </a:lnTo>
                  <a:lnTo>
                    <a:pt x="0" y="76377"/>
                  </a:lnTo>
                  <a:lnTo>
                    <a:pt x="0" y="272872"/>
                  </a:lnTo>
                  <a:lnTo>
                    <a:pt x="6002" y="302604"/>
                  </a:lnTo>
                  <a:lnTo>
                    <a:pt x="22372" y="326882"/>
                  </a:lnTo>
                  <a:lnTo>
                    <a:pt x="46650" y="343248"/>
                  </a:lnTo>
                  <a:lnTo>
                    <a:pt x="76377" y="349249"/>
                  </a:lnTo>
                  <a:lnTo>
                    <a:pt x="590384" y="349249"/>
                  </a:lnTo>
                  <a:lnTo>
                    <a:pt x="620110" y="343248"/>
                  </a:lnTo>
                  <a:lnTo>
                    <a:pt x="644383" y="326882"/>
                  </a:lnTo>
                  <a:lnTo>
                    <a:pt x="660749" y="302604"/>
                  </a:lnTo>
                  <a:lnTo>
                    <a:pt x="666750" y="272872"/>
                  </a:lnTo>
                  <a:lnTo>
                    <a:pt x="666750" y="76377"/>
                  </a:lnTo>
                  <a:lnTo>
                    <a:pt x="660749" y="46645"/>
                  </a:lnTo>
                  <a:lnTo>
                    <a:pt x="644383" y="22367"/>
                  </a:lnTo>
                  <a:lnTo>
                    <a:pt x="620110" y="6001"/>
                  </a:lnTo>
                  <a:lnTo>
                    <a:pt x="590384" y="0"/>
                  </a:lnTo>
                  <a:close/>
                </a:path>
              </a:pathLst>
            </a:custGeom>
            <a:solidFill>
              <a:srgbClr val="808285"/>
            </a:solidFill>
          </p:spPr>
          <p:txBody>
            <a:bodyPr wrap="square" lIns="0" tIns="0" rIns="0" bIns="0" rtlCol="0"/>
            <a:lstStyle/>
            <a:p>
              <a:endParaRPr dirty="0"/>
            </a:p>
          </p:txBody>
        </p:sp>
        <p:sp>
          <p:nvSpPr>
            <p:cNvPr id="98" name="object 69">
              <a:extLst>
                <a:ext uri="{FF2B5EF4-FFF2-40B4-BE49-F238E27FC236}">
                  <a16:creationId xmlns:a16="http://schemas.microsoft.com/office/drawing/2014/main" id="{8AACCEA1-ACED-A489-EBE3-B7DDC38A2AF6}"/>
                </a:ext>
              </a:extLst>
            </p:cNvPr>
            <p:cNvSpPr txBox="1"/>
            <p:nvPr/>
          </p:nvSpPr>
          <p:spPr>
            <a:xfrm>
              <a:off x="3638480" y="3840706"/>
              <a:ext cx="717124" cy="330200"/>
            </a:xfrm>
            <a:prstGeom prst="rect">
              <a:avLst/>
            </a:prstGeom>
          </p:spPr>
          <p:txBody>
            <a:bodyPr vert="horz" wrap="square" lIns="0" tIns="12700" rIns="0" bIns="0" rtlCol="0">
              <a:spAutoFit/>
            </a:bodyPr>
            <a:lstStyle/>
            <a:p>
              <a:pPr marL="12700" marR="5080" indent="182880">
                <a:lnSpc>
                  <a:spcPct val="100000"/>
                </a:lnSpc>
                <a:spcBef>
                  <a:spcPts val="100"/>
                </a:spcBef>
              </a:pPr>
              <a:r>
                <a:rPr lang="de-CH" sz="1000" b="1" spc="-25" dirty="0">
                  <a:solidFill>
                    <a:srgbClr val="FFFFFF"/>
                  </a:solidFill>
                  <a:latin typeface="Arial"/>
                  <a:cs typeface="Arial"/>
                </a:rPr>
                <a:t>pro </a:t>
              </a:r>
              <a:r>
                <a:rPr sz="1000" b="1" spc="-10" dirty="0">
                  <a:solidFill>
                    <a:srgbClr val="FFFFFF"/>
                  </a:solidFill>
                  <a:latin typeface="Arial"/>
                  <a:cs typeface="Arial"/>
                </a:rPr>
                <a:t>Apixaban</a:t>
              </a:r>
              <a:endParaRPr sz="1000" dirty="0">
                <a:latin typeface="Arial"/>
                <a:cs typeface="Arial"/>
              </a:endParaRPr>
            </a:p>
          </p:txBody>
        </p:sp>
      </p:grpSp>
      <p:pic>
        <p:nvPicPr>
          <p:cNvPr id="3" name="Grafik 2">
            <a:extLst>
              <a:ext uri="{FF2B5EF4-FFF2-40B4-BE49-F238E27FC236}">
                <a16:creationId xmlns:a16="http://schemas.microsoft.com/office/drawing/2014/main" id="{616B9211-F1C5-3AD3-25CF-D90679DDFE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266155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4A2FBB-BE05-DB59-ABB3-8746CDDC368E}"/>
              </a:ext>
            </a:extLst>
          </p:cNvPr>
          <p:cNvSpPr>
            <a:spLocks noGrp="1"/>
          </p:cNvSpPr>
          <p:nvPr>
            <p:ph type="title"/>
          </p:nvPr>
        </p:nvSpPr>
        <p:spPr>
          <a:xfrm>
            <a:off x="612001" y="142526"/>
            <a:ext cx="8281175" cy="615553"/>
          </a:xfrm>
        </p:spPr>
        <p:txBody>
          <a:bodyPr/>
          <a:lstStyle/>
          <a:p>
            <a:r>
              <a:rPr lang="en-GB" noProof="0" dirty="0"/>
              <a:t>Solid and consistent evidence for Rivaroxaban with the compliance benefit of OD dosing</a:t>
            </a:r>
          </a:p>
        </p:txBody>
      </p:sp>
      <p:sp>
        <p:nvSpPr>
          <p:cNvPr id="3" name="object 2">
            <a:extLst>
              <a:ext uri="{FF2B5EF4-FFF2-40B4-BE49-F238E27FC236}">
                <a16:creationId xmlns:a16="http://schemas.microsoft.com/office/drawing/2014/main" id="{09E968CB-17FD-D5CA-5236-149E5632B37F}"/>
              </a:ext>
            </a:extLst>
          </p:cNvPr>
          <p:cNvSpPr txBox="1">
            <a:spLocks/>
          </p:cNvSpPr>
          <p:nvPr/>
        </p:nvSpPr>
        <p:spPr>
          <a:xfrm>
            <a:off x="611188" y="984580"/>
            <a:ext cx="8189912" cy="444417"/>
          </a:xfrm>
          <a:prstGeom prst="rect">
            <a:avLst/>
          </a:prstGeom>
        </p:spPr>
        <p:txBody>
          <a:bodyPr vert="horz" wrap="square" lIns="0" tIns="0" rIns="0" bIns="0" rtlCol="0" anchor="t" anchorCtr="0">
            <a:noAutofit/>
          </a:bodyPr>
          <a:lstStyle>
            <a:lvl1pPr algn="l" rtl="0" eaLnBrk="1" fontAlgn="base" hangingPunct="1">
              <a:spcBef>
                <a:spcPct val="0"/>
              </a:spcBef>
              <a:spcAft>
                <a:spcPct val="0"/>
              </a:spcAft>
              <a:defRPr lang="en-GB" sz="20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marL="6350" marR="30480" defTabSz="914400">
              <a:lnSpc>
                <a:spcPts val="1680"/>
              </a:lnSpc>
              <a:spcBef>
                <a:spcPts val="195"/>
              </a:spcBef>
            </a:pPr>
            <a:r>
              <a:rPr lang="en-US" sz="1300" kern="0" spc="-25" dirty="0">
                <a:solidFill>
                  <a:schemeClr val="accent1"/>
                </a:solidFill>
              </a:rPr>
              <a:t>Practical considerations are relevant when choosing a NOAC.</a:t>
            </a:r>
            <a:r>
              <a:rPr lang="de-CH" sz="1300" kern="0" spc="-65" dirty="0">
                <a:solidFill>
                  <a:schemeClr val="accent1"/>
                </a:solidFill>
              </a:rPr>
              <a:t> OD </a:t>
            </a:r>
            <a:r>
              <a:rPr lang="en-US" sz="1300" kern="0" spc="-65" dirty="0">
                <a:solidFill>
                  <a:schemeClr val="accent1"/>
                </a:solidFill>
              </a:rPr>
              <a:t>dosing is easier for patients and is associated with better compliance, which in turn is important for stroke prevention.</a:t>
            </a:r>
            <a:r>
              <a:rPr lang="de-CH" sz="1300" kern="0" spc="-44" baseline="42483" dirty="0">
                <a:solidFill>
                  <a:schemeClr val="accent1"/>
                </a:solidFill>
              </a:rPr>
              <a:t>1-4</a:t>
            </a:r>
            <a:endParaRPr lang="de-CH" sz="1300" kern="0" baseline="42483" dirty="0">
              <a:solidFill>
                <a:schemeClr val="accent1"/>
              </a:solidFill>
            </a:endParaRPr>
          </a:p>
        </p:txBody>
      </p:sp>
      <p:sp>
        <p:nvSpPr>
          <p:cNvPr id="5" name="object 3">
            <a:extLst>
              <a:ext uri="{FF2B5EF4-FFF2-40B4-BE49-F238E27FC236}">
                <a16:creationId xmlns:a16="http://schemas.microsoft.com/office/drawing/2014/main" id="{BB0B4DF3-2DB0-525D-FB16-9C6DF0664929}"/>
              </a:ext>
            </a:extLst>
          </p:cNvPr>
          <p:cNvSpPr txBox="1"/>
          <p:nvPr/>
        </p:nvSpPr>
        <p:spPr>
          <a:xfrm>
            <a:off x="626403" y="4210433"/>
            <a:ext cx="8281176" cy="245580"/>
          </a:xfrm>
          <a:prstGeom prst="rect">
            <a:avLst/>
          </a:prstGeom>
          <a:solidFill>
            <a:srgbClr val="395CAC"/>
          </a:solidFill>
        </p:spPr>
        <p:txBody>
          <a:bodyPr vert="horz" wrap="square" lIns="0" tIns="22225" rIns="0" bIns="0" rtlCol="0">
            <a:spAutoFit/>
          </a:bodyPr>
          <a:lstStyle/>
          <a:p>
            <a:pPr algn="ctr">
              <a:lnSpc>
                <a:spcPct val="100000"/>
              </a:lnSpc>
              <a:spcBef>
                <a:spcPts val="175"/>
              </a:spcBef>
            </a:pPr>
            <a:r>
              <a:rPr sz="1450" b="1" spc="-10" dirty="0">
                <a:solidFill>
                  <a:srgbClr val="FFFFFF"/>
                </a:solidFill>
                <a:latin typeface="Arial"/>
                <a:cs typeface="Arial"/>
              </a:rPr>
              <a:t>#</a:t>
            </a:r>
            <a:r>
              <a:rPr lang="de-CH" sz="1450" b="1" spc="-10" dirty="0">
                <a:solidFill>
                  <a:srgbClr val="FFFFFF"/>
                </a:solidFill>
                <a:latin typeface="Arial"/>
                <a:cs typeface="Arial"/>
              </a:rPr>
              <a:t> Benefits for patients</a:t>
            </a:r>
            <a:r>
              <a:rPr lang="de-CH" sz="1275" b="1" spc="-15" baseline="42483" dirty="0">
                <a:solidFill>
                  <a:srgbClr val="FFFFFF"/>
                </a:solidFill>
                <a:latin typeface="Arial"/>
                <a:cs typeface="Arial"/>
              </a:rPr>
              <a:t>6</a:t>
            </a:r>
            <a:endParaRPr sz="1275" baseline="42483" dirty="0">
              <a:latin typeface="Arial"/>
              <a:cs typeface="Arial"/>
            </a:endParaRPr>
          </a:p>
        </p:txBody>
      </p:sp>
      <p:sp>
        <p:nvSpPr>
          <p:cNvPr id="8" name="object 5">
            <a:extLst>
              <a:ext uri="{FF2B5EF4-FFF2-40B4-BE49-F238E27FC236}">
                <a16:creationId xmlns:a16="http://schemas.microsoft.com/office/drawing/2014/main" id="{1C9C1048-AFC4-12C4-6254-2C2B8DD6A6D7}"/>
              </a:ext>
            </a:extLst>
          </p:cNvPr>
          <p:cNvSpPr txBox="1"/>
          <p:nvPr/>
        </p:nvSpPr>
        <p:spPr>
          <a:xfrm>
            <a:off x="6827071" y="3004296"/>
            <a:ext cx="938530" cy="215444"/>
          </a:xfrm>
          <a:prstGeom prst="rect">
            <a:avLst/>
          </a:prstGeom>
        </p:spPr>
        <p:txBody>
          <a:bodyPr vert="horz" wrap="square" lIns="0" tIns="15240" rIns="0" bIns="0" rtlCol="0">
            <a:spAutoFit/>
          </a:bodyPr>
          <a:lstStyle/>
          <a:p>
            <a:pPr marL="38100">
              <a:lnSpc>
                <a:spcPct val="100000"/>
              </a:lnSpc>
              <a:spcBef>
                <a:spcPts val="120"/>
              </a:spcBef>
            </a:pPr>
            <a:r>
              <a:rPr lang="en-GB" sz="1300" b="1" spc="-45" dirty="0">
                <a:solidFill>
                  <a:schemeClr val="accent1"/>
                </a:solidFill>
                <a:latin typeface="Arial"/>
                <a:cs typeface="Arial"/>
              </a:rPr>
              <a:t>OD Dosing</a:t>
            </a:r>
            <a:r>
              <a:rPr lang="en-GB" sz="1050" b="1" spc="-15" baseline="43650" dirty="0">
                <a:solidFill>
                  <a:schemeClr val="accent1"/>
                </a:solidFill>
                <a:latin typeface="Arial"/>
                <a:cs typeface="Arial"/>
              </a:rPr>
              <a:t>6</a:t>
            </a:r>
            <a:endParaRPr lang="en-GB" sz="1050" baseline="43650" dirty="0">
              <a:solidFill>
                <a:schemeClr val="accent1"/>
              </a:solidFill>
              <a:latin typeface="Arial"/>
              <a:cs typeface="Arial"/>
            </a:endParaRPr>
          </a:p>
        </p:txBody>
      </p:sp>
      <p:sp>
        <p:nvSpPr>
          <p:cNvPr id="10" name="object 7">
            <a:extLst>
              <a:ext uri="{FF2B5EF4-FFF2-40B4-BE49-F238E27FC236}">
                <a16:creationId xmlns:a16="http://schemas.microsoft.com/office/drawing/2014/main" id="{FFB18329-633D-9A44-5E8A-926F26B027AF}"/>
              </a:ext>
            </a:extLst>
          </p:cNvPr>
          <p:cNvSpPr/>
          <p:nvPr/>
        </p:nvSpPr>
        <p:spPr>
          <a:xfrm>
            <a:off x="2073600" y="3472473"/>
            <a:ext cx="530225" cy="563245"/>
          </a:xfrm>
          <a:custGeom>
            <a:avLst/>
            <a:gdLst/>
            <a:ahLst/>
            <a:cxnLst/>
            <a:rect l="l" t="t" r="r" b="b"/>
            <a:pathLst>
              <a:path w="530225" h="563245">
                <a:moveTo>
                  <a:pt x="384200" y="0"/>
                </a:moveTo>
                <a:lnTo>
                  <a:pt x="146748" y="0"/>
                </a:lnTo>
                <a:lnTo>
                  <a:pt x="146748" y="281571"/>
                </a:lnTo>
                <a:lnTo>
                  <a:pt x="0" y="281203"/>
                </a:lnTo>
                <a:lnTo>
                  <a:pt x="264858" y="563130"/>
                </a:lnTo>
                <a:lnTo>
                  <a:pt x="529704" y="282549"/>
                </a:lnTo>
                <a:lnTo>
                  <a:pt x="384200" y="281571"/>
                </a:lnTo>
                <a:lnTo>
                  <a:pt x="384200" y="0"/>
                </a:lnTo>
                <a:close/>
              </a:path>
            </a:pathLst>
          </a:custGeom>
          <a:solidFill>
            <a:srgbClr val="395CAC"/>
          </a:solidFill>
        </p:spPr>
        <p:txBody>
          <a:bodyPr wrap="square" lIns="0" tIns="0" rIns="0" bIns="0" rtlCol="0"/>
          <a:lstStyle/>
          <a:p>
            <a:endParaRPr dirty="0"/>
          </a:p>
        </p:txBody>
      </p:sp>
      <p:sp>
        <p:nvSpPr>
          <p:cNvPr id="11" name="object 8">
            <a:extLst>
              <a:ext uri="{FF2B5EF4-FFF2-40B4-BE49-F238E27FC236}">
                <a16:creationId xmlns:a16="http://schemas.microsoft.com/office/drawing/2014/main" id="{3C27CD61-DB21-2B0F-B561-C2EFBA9BB6E1}"/>
              </a:ext>
            </a:extLst>
          </p:cNvPr>
          <p:cNvSpPr/>
          <p:nvPr/>
        </p:nvSpPr>
        <p:spPr>
          <a:xfrm>
            <a:off x="7033342" y="3472473"/>
            <a:ext cx="530225" cy="563245"/>
          </a:xfrm>
          <a:custGeom>
            <a:avLst/>
            <a:gdLst/>
            <a:ahLst/>
            <a:cxnLst/>
            <a:rect l="l" t="t" r="r" b="b"/>
            <a:pathLst>
              <a:path w="530225" h="563245">
                <a:moveTo>
                  <a:pt x="384200" y="0"/>
                </a:moveTo>
                <a:lnTo>
                  <a:pt x="146748" y="0"/>
                </a:lnTo>
                <a:lnTo>
                  <a:pt x="146748" y="281571"/>
                </a:lnTo>
                <a:lnTo>
                  <a:pt x="0" y="281203"/>
                </a:lnTo>
                <a:lnTo>
                  <a:pt x="264858" y="563130"/>
                </a:lnTo>
                <a:lnTo>
                  <a:pt x="529704" y="282549"/>
                </a:lnTo>
                <a:lnTo>
                  <a:pt x="384200" y="281571"/>
                </a:lnTo>
                <a:lnTo>
                  <a:pt x="384200" y="0"/>
                </a:lnTo>
                <a:close/>
              </a:path>
            </a:pathLst>
          </a:custGeom>
          <a:solidFill>
            <a:srgbClr val="395CAC"/>
          </a:solidFill>
        </p:spPr>
        <p:txBody>
          <a:bodyPr wrap="square" lIns="0" tIns="0" rIns="0" bIns="0" rtlCol="0"/>
          <a:lstStyle/>
          <a:p>
            <a:endParaRPr dirty="0"/>
          </a:p>
        </p:txBody>
      </p:sp>
      <p:sp>
        <p:nvSpPr>
          <p:cNvPr id="12" name="object 9">
            <a:extLst>
              <a:ext uri="{FF2B5EF4-FFF2-40B4-BE49-F238E27FC236}">
                <a16:creationId xmlns:a16="http://schemas.microsoft.com/office/drawing/2014/main" id="{47564513-C6D9-CFC4-C3A4-39095E1916C9}"/>
              </a:ext>
            </a:extLst>
          </p:cNvPr>
          <p:cNvSpPr/>
          <p:nvPr/>
        </p:nvSpPr>
        <p:spPr>
          <a:xfrm>
            <a:off x="4553472" y="3472473"/>
            <a:ext cx="530225" cy="563245"/>
          </a:xfrm>
          <a:custGeom>
            <a:avLst/>
            <a:gdLst/>
            <a:ahLst/>
            <a:cxnLst/>
            <a:rect l="l" t="t" r="r" b="b"/>
            <a:pathLst>
              <a:path w="530225" h="563245">
                <a:moveTo>
                  <a:pt x="384200" y="0"/>
                </a:moveTo>
                <a:lnTo>
                  <a:pt x="146748" y="0"/>
                </a:lnTo>
                <a:lnTo>
                  <a:pt x="146748" y="281571"/>
                </a:lnTo>
                <a:lnTo>
                  <a:pt x="0" y="281203"/>
                </a:lnTo>
                <a:lnTo>
                  <a:pt x="264858" y="563130"/>
                </a:lnTo>
                <a:lnTo>
                  <a:pt x="529704" y="282549"/>
                </a:lnTo>
                <a:lnTo>
                  <a:pt x="384200" y="281571"/>
                </a:lnTo>
                <a:lnTo>
                  <a:pt x="384200" y="0"/>
                </a:lnTo>
                <a:close/>
              </a:path>
            </a:pathLst>
          </a:custGeom>
          <a:solidFill>
            <a:srgbClr val="395CAC"/>
          </a:solidFill>
        </p:spPr>
        <p:txBody>
          <a:bodyPr wrap="square" lIns="0" tIns="0" rIns="0" bIns="0" rtlCol="0"/>
          <a:lstStyle/>
          <a:p>
            <a:endParaRPr dirty="0"/>
          </a:p>
        </p:txBody>
      </p:sp>
      <p:grpSp>
        <p:nvGrpSpPr>
          <p:cNvPr id="13" name="object 10">
            <a:extLst>
              <a:ext uri="{FF2B5EF4-FFF2-40B4-BE49-F238E27FC236}">
                <a16:creationId xmlns:a16="http://schemas.microsoft.com/office/drawing/2014/main" id="{D2035AF5-9445-C2B2-98D1-8FAE42EF31F8}"/>
              </a:ext>
            </a:extLst>
          </p:cNvPr>
          <p:cNvGrpSpPr/>
          <p:nvPr/>
        </p:nvGrpSpPr>
        <p:grpSpPr>
          <a:xfrm>
            <a:off x="1780052" y="1654983"/>
            <a:ext cx="1153160" cy="1153160"/>
            <a:chOff x="1780052" y="1795110"/>
            <a:chExt cx="1153160" cy="1153160"/>
          </a:xfrm>
        </p:grpSpPr>
        <p:sp>
          <p:nvSpPr>
            <p:cNvPr id="14" name="object 11">
              <a:extLst>
                <a:ext uri="{FF2B5EF4-FFF2-40B4-BE49-F238E27FC236}">
                  <a16:creationId xmlns:a16="http://schemas.microsoft.com/office/drawing/2014/main" id="{5A9337E4-ABD8-B6D0-FE81-243F079F98E6}"/>
                </a:ext>
              </a:extLst>
            </p:cNvPr>
            <p:cNvSpPr/>
            <p:nvPr/>
          </p:nvSpPr>
          <p:spPr>
            <a:xfrm>
              <a:off x="1780052" y="1795110"/>
              <a:ext cx="1153160" cy="1153160"/>
            </a:xfrm>
            <a:custGeom>
              <a:avLst/>
              <a:gdLst/>
              <a:ahLst/>
              <a:cxnLst/>
              <a:rect l="l" t="t" r="r" b="b"/>
              <a:pathLst>
                <a:path w="1153160" h="1153160">
                  <a:moveTo>
                    <a:pt x="576402" y="0"/>
                  </a:moveTo>
                  <a:lnTo>
                    <a:pt x="529128" y="1910"/>
                  </a:lnTo>
                  <a:lnTo>
                    <a:pt x="482906" y="7544"/>
                  </a:lnTo>
                  <a:lnTo>
                    <a:pt x="437886" y="16751"/>
                  </a:lnTo>
                  <a:lnTo>
                    <a:pt x="394214" y="29385"/>
                  </a:lnTo>
                  <a:lnTo>
                    <a:pt x="352040" y="45296"/>
                  </a:lnTo>
                  <a:lnTo>
                    <a:pt x="311512" y="64336"/>
                  </a:lnTo>
                  <a:lnTo>
                    <a:pt x="272778" y="86358"/>
                  </a:lnTo>
                  <a:lnTo>
                    <a:pt x="235986" y="111212"/>
                  </a:lnTo>
                  <a:lnTo>
                    <a:pt x="201285" y="138750"/>
                  </a:lnTo>
                  <a:lnTo>
                    <a:pt x="168824" y="168824"/>
                  </a:lnTo>
                  <a:lnTo>
                    <a:pt x="138750" y="201285"/>
                  </a:lnTo>
                  <a:lnTo>
                    <a:pt x="111212" y="235986"/>
                  </a:lnTo>
                  <a:lnTo>
                    <a:pt x="86358" y="272778"/>
                  </a:lnTo>
                  <a:lnTo>
                    <a:pt x="64336" y="311512"/>
                  </a:lnTo>
                  <a:lnTo>
                    <a:pt x="45296" y="352040"/>
                  </a:lnTo>
                  <a:lnTo>
                    <a:pt x="29385" y="394214"/>
                  </a:lnTo>
                  <a:lnTo>
                    <a:pt x="16751" y="437886"/>
                  </a:lnTo>
                  <a:lnTo>
                    <a:pt x="7544" y="482906"/>
                  </a:lnTo>
                  <a:lnTo>
                    <a:pt x="1910" y="529128"/>
                  </a:lnTo>
                  <a:lnTo>
                    <a:pt x="0" y="576402"/>
                  </a:lnTo>
                  <a:lnTo>
                    <a:pt x="1910" y="623676"/>
                  </a:lnTo>
                  <a:lnTo>
                    <a:pt x="7544" y="669897"/>
                  </a:lnTo>
                  <a:lnTo>
                    <a:pt x="16751" y="714918"/>
                  </a:lnTo>
                  <a:lnTo>
                    <a:pt x="29385" y="758589"/>
                  </a:lnTo>
                  <a:lnTo>
                    <a:pt x="45296" y="800763"/>
                  </a:lnTo>
                  <a:lnTo>
                    <a:pt x="64336" y="841292"/>
                  </a:lnTo>
                  <a:lnTo>
                    <a:pt x="86358" y="880026"/>
                  </a:lnTo>
                  <a:lnTo>
                    <a:pt x="111212" y="916817"/>
                  </a:lnTo>
                  <a:lnTo>
                    <a:pt x="138750" y="951518"/>
                  </a:lnTo>
                  <a:lnTo>
                    <a:pt x="168824" y="983980"/>
                  </a:lnTo>
                  <a:lnTo>
                    <a:pt x="201285" y="1014054"/>
                  </a:lnTo>
                  <a:lnTo>
                    <a:pt x="235986" y="1041592"/>
                  </a:lnTo>
                  <a:lnTo>
                    <a:pt x="272778" y="1066446"/>
                  </a:lnTo>
                  <a:lnTo>
                    <a:pt x="311512" y="1088467"/>
                  </a:lnTo>
                  <a:lnTo>
                    <a:pt x="352040" y="1107507"/>
                  </a:lnTo>
                  <a:lnTo>
                    <a:pt x="394214" y="1123419"/>
                  </a:lnTo>
                  <a:lnTo>
                    <a:pt x="437886" y="1136052"/>
                  </a:lnTo>
                  <a:lnTo>
                    <a:pt x="482906" y="1145260"/>
                  </a:lnTo>
                  <a:lnTo>
                    <a:pt x="529128" y="1150893"/>
                  </a:lnTo>
                  <a:lnTo>
                    <a:pt x="576402" y="1152804"/>
                  </a:lnTo>
                  <a:lnTo>
                    <a:pt x="623674" y="1150893"/>
                  </a:lnTo>
                  <a:lnTo>
                    <a:pt x="669894" y="1145260"/>
                  </a:lnTo>
                  <a:lnTo>
                    <a:pt x="714913" y="1136052"/>
                  </a:lnTo>
                  <a:lnTo>
                    <a:pt x="758583" y="1123419"/>
                  </a:lnTo>
                  <a:lnTo>
                    <a:pt x="800756" y="1107507"/>
                  </a:lnTo>
                  <a:lnTo>
                    <a:pt x="841283" y="1088467"/>
                  </a:lnTo>
                  <a:lnTo>
                    <a:pt x="880017" y="1066446"/>
                  </a:lnTo>
                  <a:lnTo>
                    <a:pt x="916807" y="1041592"/>
                  </a:lnTo>
                  <a:lnTo>
                    <a:pt x="951508" y="1014054"/>
                  </a:lnTo>
                  <a:lnTo>
                    <a:pt x="983969" y="983980"/>
                  </a:lnTo>
                  <a:lnTo>
                    <a:pt x="1014042" y="951518"/>
                  </a:lnTo>
                  <a:lnTo>
                    <a:pt x="1041580" y="916817"/>
                  </a:lnTo>
                  <a:lnTo>
                    <a:pt x="1066433" y="880026"/>
                  </a:lnTo>
                  <a:lnTo>
                    <a:pt x="1088455" y="841292"/>
                  </a:lnTo>
                  <a:lnTo>
                    <a:pt x="1107495" y="800763"/>
                  </a:lnTo>
                  <a:lnTo>
                    <a:pt x="1123406" y="758589"/>
                  </a:lnTo>
                  <a:lnTo>
                    <a:pt x="1136039" y="714918"/>
                  </a:lnTo>
                  <a:lnTo>
                    <a:pt x="1145247" y="669897"/>
                  </a:lnTo>
                  <a:lnTo>
                    <a:pt x="1150880" y="623676"/>
                  </a:lnTo>
                  <a:lnTo>
                    <a:pt x="1152791" y="576402"/>
                  </a:lnTo>
                  <a:lnTo>
                    <a:pt x="1150880" y="529128"/>
                  </a:lnTo>
                  <a:lnTo>
                    <a:pt x="1145247" y="482906"/>
                  </a:lnTo>
                  <a:lnTo>
                    <a:pt x="1136039" y="437886"/>
                  </a:lnTo>
                  <a:lnTo>
                    <a:pt x="1123406" y="394214"/>
                  </a:lnTo>
                  <a:lnTo>
                    <a:pt x="1107495" y="352040"/>
                  </a:lnTo>
                  <a:lnTo>
                    <a:pt x="1088455" y="311512"/>
                  </a:lnTo>
                  <a:lnTo>
                    <a:pt x="1066433" y="272778"/>
                  </a:lnTo>
                  <a:lnTo>
                    <a:pt x="1041580" y="235986"/>
                  </a:lnTo>
                  <a:lnTo>
                    <a:pt x="1014042" y="201285"/>
                  </a:lnTo>
                  <a:lnTo>
                    <a:pt x="983969" y="168824"/>
                  </a:lnTo>
                  <a:lnTo>
                    <a:pt x="951508" y="138750"/>
                  </a:lnTo>
                  <a:lnTo>
                    <a:pt x="916807" y="111212"/>
                  </a:lnTo>
                  <a:lnTo>
                    <a:pt x="880017" y="86358"/>
                  </a:lnTo>
                  <a:lnTo>
                    <a:pt x="841283" y="64336"/>
                  </a:lnTo>
                  <a:lnTo>
                    <a:pt x="800756" y="45296"/>
                  </a:lnTo>
                  <a:lnTo>
                    <a:pt x="758583" y="29385"/>
                  </a:lnTo>
                  <a:lnTo>
                    <a:pt x="714913" y="16751"/>
                  </a:lnTo>
                  <a:lnTo>
                    <a:pt x="669894" y="7544"/>
                  </a:lnTo>
                  <a:lnTo>
                    <a:pt x="623674" y="1910"/>
                  </a:lnTo>
                  <a:lnTo>
                    <a:pt x="576402" y="0"/>
                  </a:lnTo>
                  <a:close/>
                </a:path>
              </a:pathLst>
            </a:custGeom>
            <a:solidFill>
              <a:srgbClr val="3764AF"/>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AC5CDE55-666E-7423-2AD9-9D28996C6E75}"/>
                </a:ext>
              </a:extLst>
            </p:cNvPr>
            <p:cNvSpPr/>
            <p:nvPr/>
          </p:nvSpPr>
          <p:spPr>
            <a:xfrm>
              <a:off x="2013846" y="1969188"/>
              <a:ext cx="686435" cy="805815"/>
            </a:xfrm>
            <a:custGeom>
              <a:avLst/>
              <a:gdLst/>
              <a:ahLst/>
              <a:cxnLst/>
              <a:rect l="l" t="t" r="r" b="b"/>
              <a:pathLst>
                <a:path w="686435" h="805814">
                  <a:moveTo>
                    <a:pt x="342233" y="0"/>
                  </a:moveTo>
                  <a:lnTo>
                    <a:pt x="296192" y="2105"/>
                  </a:lnTo>
                  <a:lnTo>
                    <a:pt x="251831" y="8425"/>
                  </a:lnTo>
                  <a:lnTo>
                    <a:pt x="209601" y="18966"/>
                  </a:lnTo>
                  <a:lnTo>
                    <a:pt x="169956" y="33736"/>
                  </a:lnTo>
                  <a:lnTo>
                    <a:pt x="133346" y="52741"/>
                  </a:lnTo>
                  <a:lnTo>
                    <a:pt x="100222" y="75988"/>
                  </a:lnTo>
                  <a:lnTo>
                    <a:pt x="71037" y="103483"/>
                  </a:lnTo>
                  <a:lnTo>
                    <a:pt x="46243" y="135234"/>
                  </a:lnTo>
                  <a:lnTo>
                    <a:pt x="26290" y="171246"/>
                  </a:lnTo>
                  <a:lnTo>
                    <a:pt x="11631" y="211528"/>
                  </a:lnTo>
                  <a:lnTo>
                    <a:pt x="2717" y="256084"/>
                  </a:lnTo>
                  <a:lnTo>
                    <a:pt x="0" y="304923"/>
                  </a:lnTo>
                  <a:lnTo>
                    <a:pt x="3931" y="358051"/>
                  </a:lnTo>
                  <a:lnTo>
                    <a:pt x="14107" y="402820"/>
                  </a:lnTo>
                  <a:lnTo>
                    <a:pt x="33102" y="447075"/>
                  </a:lnTo>
                  <a:lnTo>
                    <a:pt x="57764" y="489924"/>
                  </a:lnTo>
                  <a:lnTo>
                    <a:pt x="84943" y="530472"/>
                  </a:lnTo>
                  <a:lnTo>
                    <a:pt x="111487" y="567829"/>
                  </a:lnTo>
                  <a:lnTo>
                    <a:pt x="123260" y="588221"/>
                  </a:lnTo>
                  <a:lnTo>
                    <a:pt x="130972" y="610252"/>
                  </a:lnTo>
                  <a:lnTo>
                    <a:pt x="134479" y="633328"/>
                  </a:lnTo>
                  <a:lnTo>
                    <a:pt x="133636" y="656856"/>
                  </a:lnTo>
                  <a:lnTo>
                    <a:pt x="127870" y="701357"/>
                  </a:lnTo>
                  <a:lnTo>
                    <a:pt x="128255" y="709031"/>
                  </a:lnTo>
                  <a:lnTo>
                    <a:pt x="131190" y="715899"/>
                  </a:lnTo>
                  <a:lnTo>
                    <a:pt x="136284" y="721356"/>
                  </a:lnTo>
                  <a:lnTo>
                    <a:pt x="143148" y="724801"/>
                  </a:lnTo>
                  <a:lnTo>
                    <a:pt x="235537" y="753318"/>
                  </a:lnTo>
                  <a:lnTo>
                    <a:pt x="398685" y="804773"/>
                  </a:lnTo>
                  <a:lnTo>
                    <a:pt x="434156" y="751624"/>
                  </a:lnTo>
                  <a:lnTo>
                    <a:pt x="437384" y="744426"/>
                  </a:lnTo>
                  <a:lnTo>
                    <a:pt x="443041" y="739394"/>
                  </a:lnTo>
                  <a:lnTo>
                    <a:pt x="450235" y="737047"/>
                  </a:lnTo>
                  <a:lnTo>
                    <a:pt x="458070" y="737908"/>
                  </a:lnTo>
                  <a:lnTo>
                    <a:pt x="476561" y="743747"/>
                  </a:lnTo>
                  <a:lnTo>
                    <a:pt x="497864" y="749487"/>
                  </a:lnTo>
                  <a:lnTo>
                    <a:pt x="519697" y="753860"/>
                  </a:lnTo>
                  <a:lnTo>
                    <a:pt x="539782" y="755599"/>
                  </a:lnTo>
                  <a:lnTo>
                    <a:pt x="563954" y="749643"/>
                  </a:lnTo>
                  <a:lnTo>
                    <a:pt x="580235" y="735739"/>
                  </a:lnTo>
                  <a:lnTo>
                    <a:pt x="589452" y="719830"/>
                  </a:lnTo>
                  <a:lnTo>
                    <a:pt x="592436" y="707859"/>
                  </a:lnTo>
                  <a:lnTo>
                    <a:pt x="590362" y="695679"/>
                  </a:lnTo>
                  <a:lnTo>
                    <a:pt x="586872" y="678460"/>
                  </a:lnTo>
                  <a:lnTo>
                    <a:pt x="586580" y="661130"/>
                  </a:lnTo>
                  <a:lnTo>
                    <a:pt x="594100" y="648614"/>
                  </a:lnTo>
                  <a:lnTo>
                    <a:pt x="615067" y="635076"/>
                  </a:lnTo>
                  <a:lnTo>
                    <a:pt x="618750" y="630135"/>
                  </a:lnTo>
                  <a:lnTo>
                    <a:pt x="622370" y="618248"/>
                  </a:lnTo>
                  <a:lnTo>
                    <a:pt x="623996" y="610806"/>
                  </a:lnTo>
                  <a:lnTo>
                    <a:pt x="618585" y="601268"/>
                  </a:lnTo>
                  <a:lnTo>
                    <a:pt x="607257" y="594296"/>
                  </a:lnTo>
                  <a:lnTo>
                    <a:pt x="608921" y="592632"/>
                  </a:lnTo>
                  <a:lnTo>
                    <a:pt x="613991" y="590218"/>
                  </a:lnTo>
                  <a:lnTo>
                    <a:pt x="634327" y="582151"/>
                  </a:lnTo>
                  <a:lnTo>
                    <a:pt x="641026" y="579043"/>
                  </a:lnTo>
                  <a:lnTo>
                    <a:pt x="644573" y="574065"/>
                  </a:lnTo>
                  <a:lnTo>
                    <a:pt x="647452" y="565556"/>
                  </a:lnTo>
                  <a:lnTo>
                    <a:pt x="648199" y="556694"/>
                  </a:lnTo>
                  <a:lnTo>
                    <a:pt x="645344" y="550659"/>
                  </a:lnTo>
                  <a:lnTo>
                    <a:pt x="638065" y="542066"/>
                  </a:lnTo>
                  <a:lnTo>
                    <a:pt x="638048" y="532857"/>
                  </a:lnTo>
                  <a:lnTo>
                    <a:pt x="646080" y="525652"/>
                  </a:lnTo>
                  <a:lnTo>
                    <a:pt x="662946" y="523074"/>
                  </a:lnTo>
                  <a:lnTo>
                    <a:pt x="676801" y="518872"/>
                  </a:lnTo>
                  <a:lnTo>
                    <a:pt x="684268" y="507850"/>
                  </a:lnTo>
                  <a:lnTo>
                    <a:pt x="686294" y="493842"/>
                  </a:lnTo>
                  <a:lnTo>
                    <a:pt x="683825" y="480682"/>
                  </a:lnTo>
                  <a:lnTo>
                    <a:pt x="653599" y="412422"/>
                  </a:lnTo>
                  <a:lnTo>
                    <a:pt x="636094" y="369171"/>
                  </a:lnTo>
                  <a:lnTo>
                    <a:pt x="628669" y="340753"/>
                  </a:lnTo>
                  <a:lnTo>
                    <a:pt x="629934" y="328104"/>
                  </a:lnTo>
                  <a:lnTo>
                    <a:pt x="632022" y="320101"/>
                  </a:lnTo>
                  <a:lnTo>
                    <a:pt x="633977" y="314402"/>
                  </a:lnTo>
                  <a:lnTo>
                    <a:pt x="634841" y="308660"/>
                  </a:lnTo>
                  <a:lnTo>
                    <a:pt x="631411" y="257158"/>
                  </a:lnTo>
                  <a:lnTo>
                    <a:pt x="621342" y="208831"/>
                  </a:lnTo>
                  <a:lnTo>
                    <a:pt x="604973" y="164207"/>
                  </a:lnTo>
                  <a:lnTo>
                    <a:pt x="582640" y="123817"/>
                  </a:lnTo>
                  <a:lnTo>
                    <a:pt x="554679" y="88188"/>
                  </a:lnTo>
                  <a:lnTo>
                    <a:pt x="521427" y="57851"/>
                  </a:lnTo>
                  <a:lnTo>
                    <a:pt x="483219" y="33335"/>
                  </a:lnTo>
                  <a:lnTo>
                    <a:pt x="440394" y="15168"/>
                  </a:lnTo>
                  <a:lnTo>
                    <a:pt x="393286" y="3880"/>
                  </a:lnTo>
                  <a:lnTo>
                    <a:pt x="342233" y="0"/>
                  </a:lnTo>
                  <a:close/>
                </a:path>
              </a:pathLst>
            </a:custGeom>
            <a:solidFill>
              <a:srgbClr val="FFFFFF"/>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25636D74-9A10-16AF-53F7-D797154431B9}"/>
                </a:ext>
              </a:extLst>
            </p:cNvPr>
            <p:cNvSpPr/>
            <p:nvPr/>
          </p:nvSpPr>
          <p:spPr>
            <a:xfrm>
              <a:off x="2064550" y="2015254"/>
              <a:ext cx="520065" cy="391795"/>
            </a:xfrm>
            <a:custGeom>
              <a:avLst/>
              <a:gdLst/>
              <a:ahLst/>
              <a:cxnLst/>
              <a:rect l="l" t="t" r="r" b="b"/>
              <a:pathLst>
                <a:path w="520064" h="391794">
                  <a:moveTo>
                    <a:pt x="268032" y="0"/>
                  </a:moveTo>
                  <a:lnTo>
                    <a:pt x="214795" y="3144"/>
                  </a:lnTo>
                  <a:lnTo>
                    <a:pt x="165080" y="14578"/>
                  </a:lnTo>
                  <a:lnTo>
                    <a:pt x="119823" y="34165"/>
                  </a:lnTo>
                  <a:lnTo>
                    <a:pt x="79962" y="61766"/>
                  </a:lnTo>
                  <a:lnTo>
                    <a:pt x="46435" y="97244"/>
                  </a:lnTo>
                  <a:lnTo>
                    <a:pt x="17679" y="146276"/>
                  </a:lnTo>
                  <a:lnTo>
                    <a:pt x="2644" y="196588"/>
                  </a:lnTo>
                  <a:lnTo>
                    <a:pt x="0" y="244742"/>
                  </a:lnTo>
                  <a:lnTo>
                    <a:pt x="8418" y="287298"/>
                  </a:lnTo>
                  <a:lnTo>
                    <a:pt x="26572" y="320815"/>
                  </a:lnTo>
                  <a:lnTo>
                    <a:pt x="54303" y="348282"/>
                  </a:lnTo>
                  <a:lnTo>
                    <a:pt x="90709" y="372328"/>
                  </a:lnTo>
                  <a:lnTo>
                    <a:pt x="132793" y="388308"/>
                  </a:lnTo>
                  <a:lnTo>
                    <a:pt x="177560" y="391578"/>
                  </a:lnTo>
                  <a:lnTo>
                    <a:pt x="222012" y="377495"/>
                  </a:lnTo>
                  <a:lnTo>
                    <a:pt x="258899" y="350734"/>
                  </a:lnTo>
                  <a:lnTo>
                    <a:pt x="287440" y="322316"/>
                  </a:lnTo>
                  <a:lnTo>
                    <a:pt x="314374" y="297070"/>
                  </a:lnTo>
                  <a:lnTo>
                    <a:pt x="346436" y="279826"/>
                  </a:lnTo>
                  <a:lnTo>
                    <a:pt x="390363" y="275412"/>
                  </a:lnTo>
                  <a:lnTo>
                    <a:pt x="444829" y="273076"/>
                  </a:lnTo>
                  <a:lnTo>
                    <a:pt x="480757" y="259652"/>
                  </a:lnTo>
                  <a:lnTo>
                    <a:pt x="502372" y="239094"/>
                  </a:lnTo>
                  <a:lnTo>
                    <a:pt x="513896" y="215354"/>
                  </a:lnTo>
                  <a:lnTo>
                    <a:pt x="519576" y="178173"/>
                  </a:lnTo>
                  <a:lnTo>
                    <a:pt x="515069" y="148184"/>
                  </a:lnTo>
                  <a:lnTo>
                    <a:pt x="495295" y="109815"/>
                  </a:lnTo>
                  <a:lnTo>
                    <a:pt x="435952" y="53567"/>
                  </a:lnTo>
                  <a:lnTo>
                    <a:pt x="386093" y="24418"/>
                  </a:lnTo>
                  <a:lnTo>
                    <a:pt x="323853" y="5283"/>
                  </a:lnTo>
                  <a:lnTo>
                    <a:pt x="268032" y="0"/>
                  </a:lnTo>
                  <a:close/>
                </a:path>
              </a:pathLst>
            </a:custGeom>
            <a:solidFill>
              <a:srgbClr val="3764AF"/>
            </a:solidFill>
          </p:spPr>
          <p:txBody>
            <a:bodyPr wrap="square" lIns="0" tIns="0" rIns="0" bIns="0" rtlCol="0"/>
            <a:lstStyle/>
            <a:p>
              <a:endParaRPr dirty="0"/>
            </a:p>
          </p:txBody>
        </p:sp>
        <p:pic>
          <p:nvPicPr>
            <p:cNvPr id="17" name="object 14">
              <a:extLst>
                <a:ext uri="{FF2B5EF4-FFF2-40B4-BE49-F238E27FC236}">
                  <a16:creationId xmlns:a16="http://schemas.microsoft.com/office/drawing/2014/main" id="{EBABAE70-B2DA-5D73-2AAA-1E318BCB740C}"/>
                </a:ext>
              </a:extLst>
            </p:cNvPr>
            <p:cNvPicPr/>
            <p:nvPr/>
          </p:nvPicPr>
          <p:blipFill>
            <a:blip r:embed="rId3" cstate="print"/>
            <a:stretch>
              <a:fillRect/>
            </a:stretch>
          </p:blipFill>
          <p:spPr>
            <a:xfrm>
              <a:off x="2139351" y="2077185"/>
              <a:ext cx="180581" cy="180568"/>
            </a:xfrm>
            <a:prstGeom prst="rect">
              <a:avLst/>
            </a:prstGeom>
          </p:spPr>
        </p:pic>
      </p:grpSp>
      <p:grpSp>
        <p:nvGrpSpPr>
          <p:cNvPr id="18" name="object 15">
            <a:extLst>
              <a:ext uri="{FF2B5EF4-FFF2-40B4-BE49-F238E27FC236}">
                <a16:creationId xmlns:a16="http://schemas.microsoft.com/office/drawing/2014/main" id="{D4D4C67A-1D3E-A5BE-673F-7B30769592B2}"/>
              </a:ext>
            </a:extLst>
          </p:cNvPr>
          <p:cNvGrpSpPr/>
          <p:nvPr/>
        </p:nvGrpSpPr>
        <p:grpSpPr>
          <a:xfrm>
            <a:off x="4235630" y="1618739"/>
            <a:ext cx="1153160" cy="1153160"/>
            <a:chOff x="4235630" y="1758866"/>
            <a:chExt cx="1153160" cy="1153160"/>
          </a:xfrm>
        </p:grpSpPr>
        <p:sp>
          <p:nvSpPr>
            <p:cNvPr id="19" name="object 16">
              <a:extLst>
                <a:ext uri="{FF2B5EF4-FFF2-40B4-BE49-F238E27FC236}">
                  <a16:creationId xmlns:a16="http://schemas.microsoft.com/office/drawing/2014/main" id="{3D78FD55-78E9-4D0E-D140-7AA9478189E3}"/>
                </a:ext>
              </a:extLst>
            </p:cNvPr>
            <p:cNvSpPr/>
            <p:nvPr/>
          </p:nvSpPr>
          <p:spPr>
            <a:xfrm>
              <a:off x="4235630" y="1758866"/>
              <a:ext cx="1153160" cy="1153160"/>
            </a:xfrm>
            <a:custGeom>
              <a:avLst/>
              <a:gdLst/>
              <a:ahLst/>
              <a:cxnLst/>
              <a:rect l="l" t="t" r="r" b="b"/>
              <a:pathLst>
                <a:path w="1153160" h="1153160">
                  <a:moveTo>
                    <a:pt x="576389" y="0"/>
                  </a:moveTo>
                  <a:lnTo>
                    <a:pt x="529117" y="1910"/>
                  </a:lnTo>
                  <a:lnTo>
                    <a:pt x="482897" y="7544"/>
                  </a:lnTo>
                  <a:lnTo>
                    <a:pt x="437878" y="16751"/>
                  </a:lnTo>
                  <a:lnTo>
                    <a:pt x="394208" y="29385"/>
                  </a:lnTo>
                  <a:lnTo>
                    <a:pt x="352035" y="45296"/>
                  </a:lnTo>
                  <a:lnTo>
                    <a:pt x="311507" y="64336"/>
                  </a:lnTo>
                  <a:lnTo>
                    <a:pt x="272774" y="86358"/>
                  </a:lnTo>
                  <a:lnTo>
                    <a:pt x="235983" y="111212"/>
                  </a:lnTo>
                  <a:lnTo>
                    <a:pt x="201283" y="138750"/>
                  </a:lnTo>
                  <a:lnTo>
                    <a:pt x="168822" y="168824"/>
                  </a:lnTo>
                  <a:lnTo>
                    <a:pt x="138749" y="201285"/>
                  </a:lnTo>
                  <a:lnTo>
                    <a:pt x="111211" y="235986"/>
                  </a:lnTo>
                  <a:lnTo>
                    <a:pt x="86357" y="272778"/>
                  </a:lnTo>
                  <a:lnTo>
                    <a:pt x="64336" y="311512"/>
                  </a:lnTo>
                  <a:lnTo>
                    <a:pt x="45296" y="352040"/>
                  </a:lnTo>
                  <a:lnTo>
                    <a:pt x="29385" y="394214"/>
                  </a:lnTo>
                  <a:lnTo>
                    <a:pt x="16751" y="437886"/>
                  </a:lnTo>
                  <a:lnTo>
                    <a:pt x="7544" y="482906"/>
                  </a:lnTo>
                  <a:lnTo>
                    <a:pt x="1910" y="529128"/>
                  </a:lnTo>
                  <a:lnTo>
                    <a:pt x="0" y="576402"/>
                  </a:lnTo>
                  <a:lnTo>
                    <a:pt x="1910" y="623676"/>
                  </a:lnTo>
                  <a:lnTo>
                    <a:pt x="7544" y="669897"/>
                  </a:lnTo>
                  <a:lnTo>
                    <a:pt x="16751" y="714918"/>
                  </a:lnTo>
                  <a:lnTo>
                    <a:pt x="29385" y="758589"/>
                  </a:lnTo>
                  <a:lnTo>
                    <a:pt x="45296" y="800763"/>
                  </a:lnTo>
                  <a:lnTo>
                    <a:pt x="64336" y="841292"/>
                  </a:lnTo>
                  <a:lnTo>
                    <a:pt x="86357" y="880026"/>
                  </a:lnTo>
                  <a:lnTo>
                    <a:pt x="111211" y="916817"/>
                  </a:lnTo>
                  <a:lnTo>
                    <a:pt x="138749" y="951518"/>
                  </a:lnTo>
                  <a:lnTo>
                    <a:pt x="168822" y="983980"/>
                  </a:lnTo>
                  <a:lnTo>
                    <a:pt x="201283" y="1014054"/>
                  </a:lnTo>
                  <a:lnTo>
                    <a:pt x="235983" y="1041592"/>
                  </a:lnTo>
                  <a:lnTo>
                    <a:pt x="272774" y="1066446"/>
                  </a:lnTo>
                  <a:lnTo>
                    <a:pt x="311507" y="1088467"/>
                  </a:lnTo>
                  <a:lnTo>
                    <a:pt x="352035" y="1107507"/>
                  </a:lnTo>
                  <a:lnTo>
                    <a:pt x="394208" y="1123419"/>
                  </a:lnTo>
                  <a:lnTo>
                    <a:pt x="437878" y="1136052"/>
                  </a:lnTo>
                  <a:lnTo>
                    <a:pt x="482897" y="1145260"/>
                  </a:lnTo>
                  <a:lnTo>
                    <a:pt x="529117" y="1150893"/>
                  </a:lnTo>
                  <a:lnTo>
                    <a:pt x="576389" y="1152804"/>
                  </a:lnTo>
                  <a:lnTo>
                    <a:pt x="623663" y="1150893"/>
                  </a:lnTo>
                  <a:lnTo>
                    <a:pt x="669884" y="1145260"/>
                  </a:lnTo>
                  <a:lnTo>
                    <a:pt x="714905" y="1136052"/>
                  </a:lnTo>
                  <a:lnTo>
                    <a:pt x="758577" y="1123419"/>
                  </a:lnTo>
                  <a:lnTo>
                    <a:pt x="800751" y="1107507"/>
                  </a:lnTo>
                  <a:lnTo>
                    <a:pt x="841279" y="1088467"/>
                  </a:lnTo>
                  <a:lnTo>
                    <a:pt x="880013" y="1066446"/>
                  </a:lnTo>
                  <a:lnTo>
                    <a:pt x="916805" y="1041592"/>
                  </a:lnTo>
                  <a:lnTo>
                    <a:pt x="951505" y="1014054"/>
                  </a:lnTo>
                  <a:lnTo>
                    <a:pt x="983967" y="983980"/>
                  </a:lnTo>
                  <a:lnTo>
                    <a:pt x="1014041" y="951518"/>
                  </a:lnTo>
                  <a:lnTo>
                    <a:pt x="1041579" y="916817"/>
                  </a:lnTo>
                  <a:lnTo>
                    <a:pt x="1066433" y="880026"/>
                  </a:lnTo>
                  <a:lnTo>
                    <a:pt x="1088454" y="841292"/>
                  </a:lnTo>
                  <a:lnTo>
                    <a:pt x="1107495" y="800763"/>
                  </a:lnTo>
                  <a:lnTo>
                    <a:pt x="1123406" y="758589"/>
                  </a:lnTo>
                  <a:lnTo>
                    <a:pt x="1136039" y="714918"/>
                  </a:lnTo>
                  <a:lnTo>
                    <a:pt x="1145247" y="669897"/>
                  </a:lnTo>
                  <a:lnTo>
                    <a:pt x="1150880" y="623676"/>
                  </a:lnTo>
                  <a:lnTo>
                    <a:pt x="1152791" y="576402"/>
                  </a:lnTo>
                  <a:lnTo>
                    <a:pt x="1150880" y="529128"/>
                  </a:lnTo>
                  <a:lnTo>
                    <a:pt x="1145247" y="482906"/>
                  </a:lnTo>
                  <a:lnTo>
                    <a:pt x="1136039" y="437886"/>
                  </a:lnTo>
                  <a:lnTo>
                    <a:pt x="1123406" y="394214"/>
                  </a:lnTo>
                  <a:lnTo>
                    <a:pt x="1107495" y="352040"/>
                  </a:lnTo>
                  <a:lnTo>
                    <a:pt x="1088454" y="311512"/>
                  </a:lnTo>
                  <a:lnTo>
                    <a:pt x="1066433" y="272778"/>
                  </a:lnTo>
                  <a:lnTo>
                    <a:pt x="1041579" y="235986"/>
                  </a:lnTo>
                  <a:lnTo>
                    <a:pt x="1014041" y="201285"/>
                  </a:lnTo>
                  <a:lnTo>
                    <a:pt x="983967" y="168824"/>
                  </a:lnTo>
                  <a:lnTo>
                    <a:pt x="951505" y="138750"/>
                  </a:lnTo>
                  <a:lnTo>
                    <a:pt x="916805" y="111212"/>
                  </a:lnTo>
                  <a:lnTo>
                    <a:pt x="880013" y="86358"/>
                  </a:lnTo>
                  <a:lnTo>
                    <a:pt x="841279" y="64336"/>
                  </a:lnTo>
                  <a:lnTo>
                    <a:pt x="800751" y="45296"/>
                  </a:lnTo>
                  <a:lnTo>
                    <a:pt x="758577" y="29385"/>
                  </a:lnTo>
                  <a:lnTo>
                    <a:pt x="714905" y="16751"/>
                  </a:lnTo>
                  <a:lnTo>
                    <a:pt x="669884" y="7544"/>
                  </a:lnTo>
                  <a:lnTo>
                    <a:pt x="623663" y="1910"/>
                  </a:lnTo>
                  <a:lnTo>
                    <a:pt x="576389" y="0"/>
                  </a:lnTo>
                  <a:close/>
                </a:path>
              </a:pathLst>
            </a:custGeom>
            <a:solidFill>
              <a:srgbClr val="3764AF"/>
            </a:solidFill>
          </p:spPr>
          <p:txBody>
            <a:bodyPr wrap="square" lIns="0" tIns="0" rIns="0" bIns="0" rtlCol="0"/>
            <a:lstStyle/>
            <a:p>
              <a:endParaRPr dirty="0"/>
            </a:p>
          </p:txBody>
        </p:sp>
        <p:sp>
          <p:nvSpPr>
            <p:cNvPr id="20" name="object 17">
              <a:extLst>
                <a:ext uri="{FF2B5EF4-FFF2-40B4-BE49-F238E27FC236}">
                  <a16:creationId xmlns:a16="http://schemas.microsoft.com/office/drawing/2014/main" id="{4D588207-FE5E-A80F-FEE2-09DD91410E8B}"/>
                </a:ext>
              </a:extLst>
            </p:cNvPr>
            <p:cNvSpPr/>
            <p:nvPr/>
          </p:nvSpPr>
          <p:spPr>
            <a:xfrm>
              <a:off x="4544697" y="1916204"/>
              <a:ext cx="534670" cy="719455"/>
            </a:xfrm>
            <a:custGeom>
              <a:avLst/>
              <a:gdLst/>
              <a:ahLst/>
              <a:cxnLst/>
              <a:rect l="l" t="t" r="r" b="b"/>
              <a:pathLst>
                <a:path w="534670" h="719455">
                  <a:moveTo>
                    <a:pt x="414096" y="718908"/>
                  </a:moveTo>
                  <a:lnTo>
                    <a:pt x="120561" y="718908"/>
                  </a:lnTo>
                  <a:lnTo>
                    <a:pt x="73632" y="709435"/>
                  </a:lnTo>
                  <a:lnTo>
                    <a:pt x="35310" y="683599"/>
                  </a:lnTo>
                  <a:lnTo>
                    <a:pt x="9474" y="645281"/>
                  </a:lnTo>
                  <a:lnTo>
                    <a:pt x="0" y="598360"/>
                  </a:lnTo>
                  <a:lnTo>
                    <a:pt x="0" y="120548"/>
                  </a:lnTo>
                  <a:lnTo>
                    <a:pt x="9474" y="73627"/>
                  </a:lnTo>
                  <a:lnTo>
                    <a:pt x="35310" y="35309"/>
                  </a:lnTo>
                  <a:lnTo>
                    <a:pt x="73632" y="9473"/>
                  </a:lnTo>
                  <a:lnTo>
                    <a:pt x="120561" y="0"/>
                  </a:lnTo>
                  <a:lnTo>
                    <a:pt x="414096" y="0"/>
                  </a:lnTo>
                  <a:lnTo>
                    <a:pt x="461022" y="9473"/>
                  </a:lnTo>
                  <a:lnTo>
                    <a:pt x="499340" y="35309"/>
                  </a:lnTo>
                  <a:lnTo>
                    <a:pt x="525172" y="73627"/>
                  </a:lnTo>
                  <a:lnTo>
                    <a:pt x="534644" y="120548"/>
                  </a:lnTo>
                  <a:lnTo>
                    <a:pt x="534644" y="598360"/>
                  </a:lnTo>
                  <a:lnTo>
                    <a:pt x="525172" y="645281"/>
                  </a:lnTo>
                  <a:lnTo>
                    <a:pt x="499340" y="683599"/>
                  </a:lnTo>
                  <a:lnTo>
                    <a:pt x="461022" y="709435"/>
                  </a:lnTo>
                  <a:lnTo>
                    <a:pt x="414096" y="718908"/>
                  </a:lnTo>
                  <a:close/>
                </a:path>
              </a:pathLst>
            </a:custGeom>
            <a:ln w="25234">
              <a:solidFill>
                <a:srgbClr val="FFFFFF"/>
              </a:solidFill>
            </a:ln>
          </p:spPr>
          <p:txBody>
            <a:bodyPr wrap="square" lIns="0" tIns="0" rIns="0" bIns="0" rtlCol="0"/>
            <a:lstStyle/>
            <a:p>
              <a:endParaRPr dirty="0"/>
            </a:p>
          </p:txBody>
        </p:sp>
        <p:pic>
          <p:nvPicPr>
            <p:cNvPr id="21" name="object 18">
              <a:extLst>
                <a:ext uri="{FF2B5EF4-FFF2-40B4-BE49-F238E27FC236}">
                  <a16:creationId xmlns:a16="http://schemas.microsoft.com/office/drawing/2014/main" id="{0EB8F449-7948-0C47-2A31-6EA8D7837FAB}"/>
                </a:ext>
              </a:extLst>
            </p:cNvPr>
            <p:cNvPicPr/>
            <p:nvPr/>
          </p:nvPicPr>
          <p:blipFill>
            <a:blip r:embed="rId4" cstate="print"/>
            <a:stretch>
              <a:fillRect/>
            </a:stretch>
          </p:blipFill>
          <p:spPr>
            <a:xfrm>
              <a:off x="4744624" y="1795110"/>
              <a:ext cx="134810" cy="134823"/>
            </a:xfrm>
            <a:prstGeom prst="rect">
              <a:avLst/>
            </a:prstGeom>
          </p:spPr>
        </p:pic>
        <p:sp>
          <p:nvSpPr>
            <p:cNvPr id="22" name="object 19">
              <a:extLst>
                <a:ext uri="{FF2B5EF4-FFF2-40B4-BE49-F238E27FC236}">
                  <a16:creationId xmlns:a16="http://schemas.microsoft.com/office/drawing/2014/main" id="{BA7534A4-3D7E-3B74-385E-47F4A80F828F}"/>
                </a:ext>
              </a:extLst>
            </p:cNvPr>
            <p:cNvSpPr/>
            <p:nvPr/>
          </p:nvSpPr>
          <p:spPr>
            <a:xfrm>
              <a:off x="4771713" y="2706213"/>
              <a:ext cx="80645" cy="121920"/>
            </a:xfrm>
            <a:custGeom>
              <a:avLst/>
              <a:gdLst/>
              <a:ahLst/>
              <a:cxnLst/>
              <a:rect l="l" t="t" r="r" b="b"/>
              <a:pathLst>
                <a:path w="80645" h="121919">
                  <a:moveTo>
                    <a:pt x="38760" y="0"/>
                  </a:moveTo>
                  <a:lnTo>
                    <a:pt x="32645" y="9698"/>
                  </a:lnTo>
                  <a:lnTo>
                    <a:pt x="19223" y="32704"/>
                  </a:lnTo>
                  <a:lnTo>
                    <a:pt x="5879" y="59884"/>
                  </a:lnTo>
                  <a:lnTo>
                    <a:pt x="0" y="82105"/>
                  </a:lnTo>
                  <a:lnTo>
                    <a:pt x="3463" y="97734"/>
                  </a:lnTo>
                  <a:lnTo>
                    <a:pt x="12344" y="110380"/>
                  </a:lnTo>
                  <a:lnTo>
                    <a:pt x="25321" y="118776"/>
                  </a:lnTo>
                  <a:lnTo>
                    <a:pt x="41071" y="121653"/>
                  </a:lnTo>
                  <a:lnTo>
                    <a:pt x="56702" y="118182"/>
                  </a:lnTo>
                  <a:lnTo>
                    <a:pt x="69351" y="109297"/>
                  </a:lnTo>
                  <a:lnTo>
                    <a:pt x="77747" y="96319"/>
                  </a:lnTo>
                  <a:lnTo>
                    <a:pt x="80619" y="80568"/>
                  </a:lnTo>
                  <a:lnTo>
                    <a:pt x="79729" y="66786"/>
                  </a:lnTo>
                  <a:lnTo>
                    <a:pt x="75072" y="53800"/>
                  </a:lnTo>
                  <a:lnTo>
                    <a:pt x="62724" y="34055"/>
                  </a:lnTo>
                  <a:lnTo>
                    <a:pt x="38760" y="0"/>
                  </a:lnTo>
                  <a:close/>
                </a:path>
              </a:pathLst>
            </a:custGeom>
            <a:solidFill>
              <a:srgbClr val="FFFFFF"/>
            </a:solidFill>
          </p:spPr>
          <p:txBody>
            <a:bodyPr wrap="square" lIns="0" tIns="0" rIns="0" bIns="0" rtlCol="0"/>
            <a:lstStyle/>
            <a:p>
              <a:endParaRPr dirty="0"/>
            </a:p>
          </p:txBody>
        </p:sp>
        <p:sp>
          <p:nvSpPr>
            <p:cNvPr id="23" name="object 20">
              <a:extLst>
                <a:ext uri="{FF2B5EF4-FFF2-40B4-BE49-F238E27FC236}">
                  <a16:creationId xmlns:a16="http://schemas.microsoft.com/office/drawing/2014/main" id="{4B731666-D9A0-48A4-8185-E28F40BDEF9F}"/>
                </a:ext>
              </a:extLst>
            </p:cNvPr>
            <p:cNvSpPr/>
            <p:nvPr/>
          </p:nvSpPr>
          <p:spPr>
            <a:xfrm>
              <a:off x="4757572" y="2635110"/>
              <a:ext cx="109220" cy="71120"/>
            </a:xfrm>
            <a:custGeom>
              <a:avLst/>
              <a:gdLst/>
              <a:ahLst/>
              <a:cxnLst/>
              <a:rect l="l" t="t" r="r" b="b"/>
              <a:pathLst>
                <a:path w="109220" h="71119">
                  <a:moveTo>
                    <a:pt x="108902" y="71094"/>
                  </a:moveTo>
                  <a:lnTo>
                    <a:pt x="0" y="71094"/>
                  </a:lnTo>
                  <a:lnTo>
                    <a:pt x="0" y="0"/>
                  </a:lnTo>
                  <a:lnTo>
                    <a:pt x="108902" y="0"/>
                  </a:lnTo>
                  <a:lnTo>
                    <a:pt x="108902" y="71094"/>
                  </a:lnTo>
                  <a:close/>
                </a:path>
              </a:pathLst>
            </a:custGeom>
            <a:ln w="25234">
              <a:solidFill>
                <a:srgbClr val="FFFFFF"/>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9D69AC06-B8E6-FC70-AEDB-3A5DCA5EF120}"/>
                </a:ext>
              </a:extLst>
            </p:cNvPr>
            <p:cNvSpPr/>
            <p:nvPr/>
          </p:nvSpPr>
          <p:spPr>
            <a:xfrm>
              <a:off x="4544695" y="2026107"/>
              <a:ext cx="534670" cy="600075"/>
            </a:xfrm>
            <a:custGeom>
              <a:avLst/>
              <a:gdLst/>
              <a:ahLst/>
              <a:cxnLst/>
              <a:rect l="l" t="t" r="r" b="b"/>
              <a:pathLst>
                <a:path w="534670" h="600075">
                  <a:moveTo>
                    <a:pt x="534644" y="294347"/>
                  </a:moveTo>
                  <a:lnTo>
                    <a:pt x="481495" y="330644"/>
                  </a:lnTo>
                  <a:lnTo>
                    <a:pt x="432612" y="356819"/>
                  </a:lnTo>
                  <a:lnTo>
                    <a:pt x="384454" y="371259"/>
                  </a:lnTo>
                  <a:lnTo>
                    <a:pt x="349973" y="371487"/>
                  </a:lnTo>
                  <a:lnTo>
                    <a:pt x="315137" y="363347"/>
                  </a:lnTo>
                  <a:lnTo>
                    <a:pt x="277545" y="344030"/>
                  </a:lnTo>
                  <a:lnTo>
                    <a:pt x="234810" y="310705"/>
                  </a:lnTo>
                  <a:lnTo>
                    <a:pt x="184531" y="260540"/>
                  </a:lnTo>
                  <a:lnTo>
                    <a:pt x="130225" y="204736"/>
                  </a:lnTo>
                  <a:lnTo>
                    <a:pt x="92900" y="186131"/>
                  </a:lnTo>
                  <a:lnTo>
                    <a:pt x="55257" y="204736"/>
                  </a:lnTo>
                  <a:lnTo>
                    <a:pt x="0" y="260540"/>
                  </a:lnTo>
                  <a:lnTo>
                    <a:pt x="0" y="479107"/>
                  </a:lnTo>
                  <a:lnTo>
                    <a:pt x="9474" y="526034"/>
                  </a:lnTo>
                  <a:lnTo>
                    <a:pt x="35306" y="564349"/>
                  </a:lnTo>
                  <a:lnTo>
                    <a:pt x="73634" y="590181"/>
                  </a:lnTo>
                  <a:lnTo>
                    <a:pt x="120548" y="599655"/>
                  </a:lnTo>
                  <a:lnTo>
                    <a:pt x="414096" y="599655"/>
                  </a:lnTo>
                  <a:lnTo>
                    <a:pt x="461022" y="590181"/>
                  </a:lnTo>
                  <a:lnTo>
                    <a:pt x="499338" y="564349"/>
                  </a:lnTo>
                  <a:lnTo>
                    <a:pt x="525170" y="526034"/>
                  </a:lnTo>
                  <a:lnTo>
                    <a:pt x="534644" y="479107"/>
                  </a:lnTo>
                  <a:lnTo>
                    <a:pt x="534644" y="372249"/>
                  </a:lnTo>
                  <a:lnTo>
                    <a:pt x="534644" y="294347"/>
                  </a:lnTo>
                  <a:close/>
                </a:path>
                <a:path w="534670" h="600075">
                  <a:moveTo>
                    <a:pt x="534644" y="216433"/>
                  </a:moveTo>
                  <a:lnTo>
                    <a:pt x="390893" y="216433"/>
                  </a:lnTo>
                  <a:lnTo>
                    <a:pt x="390893" y="225399"/>
                  </a:lnTo>
                  <a:lnTo>
                    <a:pt x="390893" y="264718"/>
                  </a:lnTo>
                  <a:lnTo>
                    <a:pt x="390893" y="273685"/>
                  </a:lnTo>
                  <a:lnTo>
                    <a:pt x="534644" y="273685"/>
                  </a:lnTo>
                  <a:lnTo>
                    <a:pt x="534644" y="264718"/>
                  </a:lnTo>
                  <a:lnTo>
                    <a:pt x="534644" y="225399"/>
                  </a:lnTo>
                  <a:lnTo>
                    <a:pt x="534644" y="216433"/>
                  </a:lnTo>
                  <a:close/>
                </a:path>
                <a:path w="534670" h="600075">
                  <a:moveTo>
                    <a:pt x="534644" y="108229"/>
                  </a:moveTo>
                  <a:lnTo>
                    <a:pt x="390893" y="108229"/>
                  </a:lnTo>
                  <a:lnTo>
                    <a:pt x="390893" y="156502"/>
                  </a:lnTo>
                  <a:lnTo>
                    <a:pt x="534644" y="156502"/>
                  </a:lnTo>
                  <a:lnTo>
                    <a:pt x="534644" y="108229"/>
                  </a:lnTo>
                  <a:close/>
                </a:path>
                <a:path w="534670" h="600075">
                  <a:moveTo>
                    <a:pt x="534644" y="0"/>
                  </a:moveTo>
                  <a:lnTo>
                    <a:pt x="390893" y="0"/>
                  </a:lnTo>
                  <a:lnTo>
                    <a:pt x="390893" y="48285"/>
                  </a:lnTo>
                  <a:lnTo>
                    <a:pt x="534644" y="48285"/>
                  </a:lnTo>
                  <a:lnTo>
                    <a:pt x="534644" y="0"/>
                  </a:lnTo>
                  <a:close/>
                </a:path>
              </a:pathLst>
            </a:custGeom>
            <a:solidFill>
              <a:srgbClr val="FFFFFF"/>
            </a:solidFill>
          </p:spPr>
          <p:txBody>
            <a:bodyPr wrap="square" lIns="0" tIns="0" rIns="0" bIns="0" rtlCol="0"/>
            <a:lstStyle/>
            <a:p>
              <a:endParaRPr dirty="0"/>
            </a:p>
          </p:txBody>
        </p:sp>
        <p:pic>
          <p:nvPicPr>
            <p:cNvPr id="25" name="object 22">
              <a:extLst>
                <a:ext uri="{FF2B5EF4-FFF2-40B4-BE49-F238E27FC236}">
                  <a16:creationId xmlns:a16="http://schemas.microsoft.com/office/drawing/2014/main" id="{8C167654-1336-E28D-D4F6-945681A09245}"/>
                </a:ext>
              </a:extLst>
            </p:cNvPr>
            <p:cNvPicPr/>
            <p:nvPr/>
          </p:nvPicPr>
          <p:blipFill>
            <a:blip r:embed="rId5" cstate="print"/>
            <a:stretch>
              <a:fillRect/>
            </a:stretch>
          </p:blipFill>
          <p:spPr>
            <a:xfrm>
              <a:off x="4771709" y="1808582"/>
              <a:ext cx="80632" cy="80645"/>
            </a:xfrm>
            <a:prstGeom prst="rect">
              <a:avLst/>
            </a:prstGeom>
          </p:spPr>
        </p:pic>
      </p:grpSp>
      <p:grpSp>
        <p:nvGrpSpPr>
          <p:cNvPr id="26" name="object 23">
            <a:extLst>
              <a:ext uri="{FF2B5EF4-FFF2-40B4-BE49-F238E27FC236}">
                <a16:creationId xmlns:a16="http://schemas.microsoft.com/office/drawing/2014/main" id="{84094BCA-7BF1-9DEF-1281-BD383B7CB1E9}"/>
              </a:ext>
            </a:extLst>
          </p:cNvPr>
          <p:cNvGrpSpPr/>
          <p:nvPr/>
        </p:nvGrpSpPr>
        <p:grpSpPr>
          <a:xfrm>
            <a:off x="6688241" y="1614872"/>
            <a:ext cx="1153160" cy="1153160"/>
            <a:chOff x="6688241" y="1754999"/>
            <a:chExt cx="1153160" cy="1153160"/>
          </a:xfrm>
        </p:grpSpPr>
        <p:sp>
          <p:nvSpPr>
            <p:cNvPr id="27" name="object 24">
              <a:extLst>
                <a:ext uri="{FF2B5EF4-FFF2-40B4-BE49-F238E27FC236}">
                  <a16:creationId xmlns:a16="http://schemas.microsoft.com/office/drawing/2014/main" id="{656A8846-1075-1825-7136-5FF19088CA57}"/>
                </a:ext>
              </a:extLst>
            </p:cNvPr>
            <p:cNvSpPr/>
            <p:nvPr/>
          </p:nvSpPr>
          <p:spPr>
            <a:xfrm>
              <a:off x="6688241" y="1754999"/>
              <a:ext cx="1153160" cy="1153160"/>
            </a:xfrm>
            <a:custGeom>
              <a:avLst/>
              <a:gdLst/>
              <a:ahLst/>
              <a:cxnLst/>
              <a:rect l="l" t="t" r="r" b="b"/>
              <a:pathLst>
                <a:path w="1153159" h="1153160">
                  <a:moveTo>
                    <a:pt x="576389" y="0"/>
                  </a:moveTo>
                  <a:lnTo>
                    <a:pt x="529117" y="1910"/>
                  </a:lnTo>
                  <a:lnTo>
                    <a:pt x="482897" y="7544"/>
                  </a:lnTo>
                  <a:lnTo>
                    <a:pt x="437878" y="16751"/>
                  </a:lnTo>
                  <a:lnTo>
                    <a:pt x="394207" y="29385"/>
                  </a:lnTo>
                  <a:lnTo>
                    <a:pt x="352035" y="45296"/>
                  </a:lnTo>
                  <a:lnTo>
                    <a:pt x="311507" y="64336"/>
                  </a:lnTo>
                  <a:lnTo>
                    <a:pt x="272774" y="86358"/>
                  </a:lnTo>
                  <a:lnTo>
                    <a:pt x="235983" y="111212"/>
                  </a:lnTo>
                  <a:lnTo>
                    <a:pt x="201283" y="138750"/>
                  </a:lnTo>
                  <a:lnTo>
                    <a:pt x="168822" y="168824"/>
                  </a:lnTo>
                  <a:lnTo>
                    <a:pt x="138749" y="201285"/>
                  </a:lnTo>
                  <a:lnTo>
                    <a:pt x="111211" y="235986"/>
                  </a:lnTo>
                  <a:lnTo>
                    <a:pt x="86357" y="272778"/>
                  </a:lnTo>
                  <a:lnTo>
                    <a:pt x="64336" y="311512"/>
                  </a:lnTo>
                  <a:lnTo>
                    <a:pt x="45296" y="352040"/>
                  </a:lnTo>
                  <a:lnTo>
                    <a:pt x="29385" y="394214"/>
                  </a:lnTo>
                  <a:lnTo>
                    <a:pt x="16751" y="437886"/>
                  </a:lnTo>
                  <a:lnTo>
                    <a:pt x="7544" y="482906"/>
                  </a:lnTo>
                  <a:lnTo>
                    <a:pt x="1910" y="529128"/>
                  </a:lnTo>
                  <a:lnTo>
                    <a:pt x="0" y="576402"/>
                  </a:lnTo>
                  <a:lnTo>
                    <a:pt x="1910" y="623676"/>
                  </a:lnTo>
                  <a:lnTo>
                    <a:pt x="7544" y="669897"/>
                  </a:lnTo>
                  <a:lnTo>
                    <a:pt x="16751" y="714918"/>
                  </a:lnTo>
                  <a:lnTo>
                    <a:pt x="29385" y="758589"/>
                  </a:lnTo>
                  <a:lnTo>
                    <a:pt x="45296" y="800763"/>
                  </a:lnTo>
                  <a:lnTo>
                    <a:pt x="64336" y="841292"/>
                  </a:lnTo>
                  <a:lnTo>
                    <a:pt x="86357" y="880026"/>
                  </a:lnTo>
                  <a:lnTo>
                    <a:pt x="111211" y="916817"/>
                  </a:lnTo>
                  <a:lnTo>
                    <a:pt x="138749" y="951518"/>
                  </a:lnTo>
                  <a:lnTo>
                    <a:pt x="168822" y="983980"/>
                  </a:lnTo>
                  <a:lnTo>
                    <a:pt x="201283" y="1014054"/>
                  </a:lnTo>
                  <a:lnTo>
                    <a:pt x="235983" y="1041592"/>
                  </a:lnTo>
                  <a:lnTo>
                    <a:pt x="272774" y="1066446"/>
                  </a:lnTo>
                  <a:lnTo>
                    <a:pt x="311507" y="1088467"/>
                  </a:lnTo>
                  <a:lnTo>
                    <a:pt x="352035" y="1107507"/>
                  </a:lnTo>
                  <a:lnTo>
                    <a:pt x="394207" y="1123419"/>
                  </a:lnTo>
                  <a:lnTo>
                    <a:pt x="437878" y="1136052"/>
                  </a:lnTo>
                  <a:lnTo>
                    <a:pt x="482897" y="1145260"/>
                  </a:lnTo>
                  <a:lnTo>
                    <a:pt x="529117" y="1150893"/>
                  </a:lnTo>
                  <a:lnTo>
                    <a:pt x="576389" y="1152804"/>
                  </a:lnTo>
                  <a:lnTo>
                    <a:pt x="623663" y="1150893"/>
                  </a:lnTo>
                  <a:lnTo>
                    <a:pt x="669884" y="1145260"/>
                  </a:lnTo>
                  <a:lnTo>
                    <a:pt x="714905" y="1136052"/>
                  </a:lnTo>
                  <a:lnTo>
                    <a:pt x="758577" y="1123419"/>
                  </a:lnTo>
                  <a:lnTo>
                    <a:pt x="800751" y="1107507"/>
                  </a:lnTo>
                  <a:lnTo>
                    <a:pt x="841279" y="1088467"/>
                  </a:lnTo>
                  <a:lnTo>
                    <a:pt x="880013" y="1066446"/>
                  </a:lnTo>
                  <a:lnTo>
                    <a:pt x="916805" y="1041592"/>
                  </a:lnTo>
                  <a:lnTo>
                    <a:pt x="951505" y="1014054"/>
                  </a:lnTo>
                  <a:lnTo>
                    <a:pt x="983967" y="983980"/>
                  </a:lnTo>
                  <a:lnTo>
                    <a:pt x="1014041" y="951518"/>
                  </a:lnTo>
                  <a:lnTo>
                    <a:pt x="1041579" y="916817"/>
                  </a:lnTo>
                  <a:lnTo>
                    <a:pt x="1066433" y="880026"/>
                  </a:lnTo>
                  <a:lnTo>
                    <a:pt x="1088454" y="841292"/>
                  </a:lnTo>
                  <a:lnTo>
                    <a:pt x="1107495" y="800763"/>
                  </a:lnTo>
                  <a:lnTo>
                    <a:pt x="1123406" y="758589"/>
                  </a:lnTo>
                  <a:lnTo>
                    <a:pt x="1136039" y="714918"/>
                  </a:lnTo>
                  <a:lnTo>
                    <a:pt x="1145247" y="669897"/>
                  </a:lnTo>
                  <a:lnTo>
                    <a:pt x="1150880" y="623676"/>
                  </a:lnTo>
                  <a:lnTo>
                    <a:pt x="1152791" y="576402"/>
                  </a:lnTo>
                  <a:lnTo>
                    <a:pt x="1150880" y="529128"/>
                  </a:lnTo>
                  <a:lnTo>
                    <a:pt x="1145247" y="482906"/>
                  </a:lnTo>
                  <a:lnTo>
                    <a:pt x="1136039" y="437886"/>
                  </a:lnTo>
                  <a:lnTo>
                    <a:pt x="1123406" y="394214"/>
                  </a:lnTo>
                  <a:lnTo>
                    <a:pt x="1107495" y="352040"/>
                  </a:lnTo>
                  <a:lnTo>
                    <a:pt x="1088454" y="311512"/>
                  </a:lnTo>
                  <a:lnTo>
                    <a:pt x="1066433" y="272778"/>
                  </a:lnTo>
                  <a:lnTo>
                    <a:pt x="1041579" y="235986"/>
                  </a:lnTo>
                  <a:lnTo>
                    <a:pt x="1014041" y="201285"/>
                  </a:lnTo>
                  <a:lnTo>
                    <a:pt x="983967" y="168824"/>
                  </a:lnTo>
                  <a:lnTo>
                    <a:pt x="951505" y="138750"/>
                  </a:lnTo>
                  <a:lnTo>
                    <a:pt x="916805" y="111212"/>
                  </a:lnTo>
                  <a:lnTo>
                    <a:pt x="880013" y="86358"/>
                  </a:lnTo>
                  <a:lnTo>
                    <a:pt x="841279" y="64336"/>
                  </a:lnTo>
                  <a:lnTo>
                    <a:pt x="800751" y="45296"/>
                  </a:lnTo>
                  <a:lnTo>
                    <a:pt x="758577" y="29385"/>
                  </a:lnTo>
                  <a:lnTo>
                    <a:pt x="714905" y="16751"/>
                  </a:lnTo>
                  <a:lnTo>
                    <a:pt x="669884" y="7544"/>
                  </a:lnTo>
                  <a:lnTo>
                    <a:pt x="623663" y="1910"/>
                  </a:lnTo>
                  <a:lnTo>
                    <a:pt x="576389" y="0"/>
                  </a:lnTo>
                  <a:close/>
                </a:path>
              </a:pathLst>
            </a:custGeom>
            <a:solidFill>
              <a:srgbClr val="3764AF"/>
            </a:solidFill>
          </p:spPr>
          <p:txBody>
            <a:bodyPr wrap="square" lIns="0" tIns="0" rIns="0" bIns="0" rtlCol="0"/>
            <a:lstStyle/>
            <a:p>
              <a:endParaRPr dirty="0"/>
            </a:p>
          </p:txBody>
        </p:sp>
        <p:sp>
          <p:nvSpPr>
            <p:cNvPr id="28" name="object 25">
              <a:extLst>
                <a:ext uri="{FF2B5EF4-FFF2-40B4-BE49-F238E27FC236}">
                  <a16:creationId xmlns:a16="http://schemas.microsoft.com/office/drawing/2014/main" id="{8A062903-5EDC-24BA-7E9F-594C77CFCB86}"/>
                </a:ext>
              </a:extLst>
            </p:cNvPr>
            <p:cNvSpPr/>
            <p:nvPr/>
          </p:nvSpPr>
          <p:spPr>
            <a:xfrm>
              <a:off x="6916448" y="1891531"/>
              <a:ext cx="491490" cy="798830"/>
            </a:xfrm>
            <a:custGeom>
              <a:avLst/>
              <a:gdLst/>
              <a:ahLst/>
              <a:cxnLst/>
              <a:rect l="l" t="t" r="r" b="b"/>
              <a:pathLst>
                <a:path w="491490" h="798830">
                  <a:moveTo>
                    <a:pt x="412648" y="0"/>
                  </a:moveTo>
                  <a:lnTo>
                    <a:pt x="78790" y="0"/>
                  </a:lnTo>
                  <a:lnTo>
                    <a:pt x="65342" y="2732"/>
                  </a:lnTo>
                  <a:lnTo>
                    <a:pt x="54330" y="10172"/>
                  </a:lnTo>
                  <a:lnTo>
                    <a:pt x="46890" y="21184"/>
                  </a:lnTo>
                  <a:lnTo>
                    <a:pt x="44157" y="34632"/>
                  </a:lnTo>
                  <a:lnTo>
                    <a:pt x="44157" y="103581"/>
                  </a:lnTo>
                  <a:lnTo>
                    <a:pt x="46890" y="117029"/>
                  </a:lnTo>
                  <a:lnTo>
                    <a:pt x="54330" y="128041"/>
                  </a:lnTo>
                  <a:lnTo>
                    <a:pt x="65342" y="135481"/>
                  </a:lnTo>
                  <a:lnTo>
                    <a:pt x="78790" y="138214"/>
                  </a:lnTo>
                  <a:lnTo>
                    <a:pt x="97904" y="138214"/>
                  </a:lnTo>
                  <a:lnTo>
                    <a:pt x="97904" y="184289"/>
                  </a:lnTo>
                  <a:lnTo>
                    <a:pt x="34632" y="184289"/>
                  </a:lnTo>
                  <a:lnTo>
                    <a:pt x="21184" y="187022"/>
                  </a:lnTo>
                  <a:lnTo>
                    <a:pt x="10172" y="194462"/>
                  </a:lnTo>
                  <a:lnTo>
                    <a:pt x="2732" y="205474"/>
                  </a:lnTo>
                  <a:lnTo>
                    <a:pt x="0" y="218922"/>
                  </a:lnTo>
                  <a:lnTo>
                    <a:pt x="0" y="763955"/>
                  </a:lnTo>
                  <a:lnTo>
                    <a:pt x="2732" y="777403"/>
                  </a:lnTo>
                  <a:lnTo>
                    <a:pt x="10172" y="788416"/>
                  </a:lnTo>
                  <a:lnTo>
                    <a:pt x="21184" y="795856"/>
                  </a:lnTo>
                  <a:lnTo>
                    <a:pt x="34632" y="798588"/>
                  </a:lnTo>
                  <a:lnTo>
                    <a:pt x="456806" y="798588"/>
                  </a:lnTo>
                  <a:lnTo>
                    <a:pt x="470254" y="795856"/>
                  </a:lnTo>
                  <a:lnTo>
                    <a:pt x="481266" y="788416"/>
                  </a:lnTo>
                  <a:lnTo>
                    <a:pt x="488706" y="777403"/>
                  </a:lnTo>
                  <a:lnTo>
                    <a:pt x="491439" y="763955"/>
                  </a:lnTo>
                  <a:lnTo>
                    <a:pt x="491439" y="218922"/>
                  </a:lnTo>
                  <a:lnTo>
                    <a:pt x="488706" y="205474"/>
                  </a:lnTo>
                  <a:lnTo>
                    <a:pt x="481266" y="194462"/>
                  </a:lnTo>
                  <a:lnTo>
                    <a:pt x="470254" y="187022"/>
                  </a:lnTo>
                  <a:lnTo>
                    <a:pt x="456806" y="184289"/>
                  </a:lnTo>
                  <a:lnTo>
                    <a:pt x="393547" y="184289"/>
                  </a:lnTo>
                  <a:lnTo>
                    <a:pt x="393547" y="138214"/>
                  </a:lnTo>
                  <a:lnTo>
                    <a:pt x="412648" y="138214"/>
                  </a:lnTo>
                  <a:lnTo>
                    <a:pt x="426098" y="135481"/>
                  </a:lnTo>
                  <a:lnTo>
                    <a:pt x="437114" y="128041"/>
                  </a:lnTo>
                  <a:lnTo>
                    <a:pt x="444559" y="117029"/>
                  </a:lnTo>
                  <a:lnTo>
                    <a:pt x="447294" y="103581"/>
                  </a:lnTo>
                  <a:lnTo>
                    <a:pt x="447294" y="34632"/>
                  </a:lnTo>
                  <a:lnTo>
                    <a:pt x="444559" y="21184"/>
                  </a:lnTo>
                  <a:lnTo>
                    <a:pt x="437114" y="10172"/>
                  </a:lnTo>
                  <a:lnTo>
                    <a:pt x="426098" y="2732"/>
                  </a:lnTo>
                  <a:lnTo>
                    <a:pt x="412648" y="0"/>
                  </a:lnTo>
                  <a:close/>
                </a:path>
              </a:pathLst>
            </a:custGeom>
            <a:solidFill>
              <a:srgbClr val="FFFFFF"/>
            </a:solidFill>
          </p:spPr>
          <p:txBody>
            <a:bodyPr wrap="square" lIns="0" tIns="0" rIns="0" bIns="0" rtlCol="0"/>
            <a:lstStyle/>
            <a:p>
              <a:endParaRPr dirty="0"/>
            </a:p>
          </p:txBody>
        </p:sp>
        <p:sp>
          <p:nvSpPr>
            <p:cNvPr id="29" name="object 26">
              <a:extLst>
                <a:ext uri="{FF2B5EF4-FFF2-40B4-BE49-F238E27FC236}">
                  <a16:creationId xmlns:a16="http://schemas.microsoft.com/office/drawing/2014/main" id="{66E469FF-B438-E003-73EF-ABF85834A44D}"/>
                </a:ext>
              </a:extLst>
            </p:cNvPr>
            <p:cNvSpPr/>
            <p:nvPr/>
          </p:nvSpPr>
          <p:spPr>
            <a:xfrm>
              <a:off x="7064906" y="2182606"/>
              <a:ext cx="342265" cy="254000"/>
            </a:xfrm>
            <a:custGeom>
              <a:avLst/>
              <a:gdLst/>
              <a:ahLst/>
              <a:cxnLst/>
              <a:rect l="l" t="t" r="r" b="b"/>
              <a:pathLst>
                <a:path w="342265" h="254000">
                  <a:moveTo>
                    <a:pt x="341706" y="0"/>
                  </a:moveTo>
                  <a:lnTo>
                    <a:pt x="39801" y="0"/>
                  </a:lnTo>
                  <a:lnTo>
                    <a:pt x="24351" y="3140"/>
                  </a:lnTo>
                  <a:lnTo>
                    <a:pt x="11695" y="11690"/>
                  </a:lnTo>
                  <a:lnTo>
                    <a:pt x="3141" y="24345"/>
                  </a:lnTo>
                  <a:lnTo>
                    <a:pt x="0" y="39801"/>
                  </a:lnTo>
                  <a:lnTo>
                    <a:pt x="0" y="213601"/>
                  </a:lnTo>
                  <a:lnTo>
                    <a:pt x="3141" y="229051"/>
                  </a:lnTo>
                  <a:lnTo>
                    <a:pt x="11695" y="241707"/>
                  </a:lnTo>
                  <a:lnTo>
                    <a:pt x="24351" y="250261"/>
                  </a:lnTo>
                  <a:lnTo>
                    <a:pt x="39801" y="253403"/>
                  </a:lnTo>
                  <a:lnTo>
                    <a:pt x="341706" y="253403"/>
                  </a:lnTo>
                </a:path>
              </a:pathLst>
            </a:custGeom>
            <a:ln w="39801">
              <a:solidFill>
                <a:srgbClr val="3764AF"/>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52ED3867-D55C-6CC5-9917-E0E49D4ED6FB}"/>
                </a:ext>
              </a:extLst>
            </p:cNvPr>
            <p:cNvSpPr/>
            <p:nvPr/>
          </p:nvSpPr>
          <p:spPr>
            <a:xfrm>
              <a:off x="7011594" y="2530923"/>
              <a:ext cx="655955" cy="274955"/>
            </a:xfrm>
            <a:custGeom>
              <a:avLst/>
              <a:gdLst/>
              <a:ahLst/>
              <a:cxnLst/>
              <a:rect l="l" t="t" r="r" b="b"/>
              <a:pathLst>
                <a:path w="655954" h="274955">
                  <a:moveTo>
                    <a:pt x="518693" y="0"/>
                  </a:moveTo>
                  <a:lnTo>
                    <a:pt x="137261" y="0"/>
                  </a:lnTo>
                  <a:lnTo>
                    <a:pt x="93993" y="7026"/>
                  </a:lnTo>
                  <a:lnTo>
                    <a:pt x="56328" y="26570"/>
                  </a:lnTo>
                  <a:lnTo>
                    <a:pt x="26571" y="56326"/>
                  </a:lnTo>
                  <a:lnTo>
                    <a:pt x="7027" y="93987"/>
                  </a:lnTo>
                  <a:lnTo>
                    <a:pt x="0" y="137248"/>
                  </a:lnTo>
                  <a:lnTo>
                    <a:pt x="7027" y="180516"/>
                  </a:lnTo>
                  <a:lnTo>
                    <a:pt x="26571" y="218181"/>
                  </a:lnTo>
                  <a:lnTo>
                    <a:pt x="56328" y="247938"/>
                  </a:lnTo>
                  <a:lnTo>
                    <a:pt x="93993" y="267483"/>
                  </a:lnTo>
                  <a:lnTo>
                    <a:pt x="137261" y="274510"/>
                  </a:lnTo>
                  <a:lnTo>
                    <a:pt x="518693" y="274510"/>
                  </a:lnTo>
                  <a:lnTo>
                    <a:pt x="561956" y="267483"/>
                  </a:lnTo>
                  <a:lnTo>
                    <a:pt x="599620" y="247938"/>
                  </a:lnTo>
                  <a:lnTo>
                    <a:pt x="629379" y="218181"/>
                  </a:lnTo>
                  <a:lnTo>
                    <a:pt x="648926" y="180516"/>
                  </a:lnTo>
                  <a:lnTo>
                    <a:pt x="655954" y="137248"/>
                  </a:lnTo>
                  <a:lnTo>
                    <a:pt x="648926" y="93987"/>
                  </a:lnTo>
                  <a:lnTo>
                    <a:pt x="629379" y="56326"/>
                  </a:lnTo>
                  <a:lnTo>
                    <a:pt x="599620" y="26570"/>
                  </a:lnTo>
                  <a:lnTo>
                    <a:pt x="561956" y="7026"/>
                  </a:lnTo>
                  <a:lnTo>
                    <a:pt x="518693" y="0"/>
                  </a:lnTo>
                  <a:close/>
                </a:path>
              </a:pathLst>
            </a:custGeom>
            <a:solidFill>
              <a:srgbClr val="3764AF"/>
            </a:solidFill>
          </p:spPr>
          <p:txBody>
            <a:bodyPr wrap="square" lIns="0" tIns="0" rIns="0" bIns="0" rtlCol="0"/>
            <a:lstStyle/>
            <a:p>
              <a:endParaRPr dirty="0"/>
            </a:p>
          </p:txBody>
        </p:sp>
        <p:sp>
          <p:nvSpPr>
            <p:cNvPr id="31" name="object 28">
              <a:extLst>
                <a:ext uri="{FF2B5EF4-FFF2-40B4-BE49-F238E27FC236}">
                  <a16:creationId xmlns:a16="http://schemas.microsoft.com/office/drawing/2014/main" id="{381D5E61-293F-289A-631B-D7C9F9FCDC69}"/>
                </a:ext>
              </a:extLst>
            </p:cNvPr>
            <p:cNvSpPr/>
            <p:nvPr/>
          </p:nvSpPr>
          <p:spPr>
            <a:xfrm>
              <a:off x="7065775" y="2575396"/>
              <a:ext cx="548005" cy="186055"/>
            </a:xfrm>
            <a:custGeom>
              <a:avLst/>
              <a:gdLst/>
              <a:ahLst/>
              <a:cxnLst/>
              <a:rect l="l" t="t" r="r" b="b"/>
              <a:pathLst>
                <a:path w="548004" h="186055">
                  <a:moveTo>
                    <a:pt x="267576" y="0"/>
                  </a:moveTo>
                  <a:lnTo>
                    <a:pt x="98590" y="0"/>
                  </a:lnTo>
                  <a:lnTo>
                    <a:pt x="71371" y="3868"/>
                  </a:lnTo>
                  <a:lnTo>
                    <a:pt x="38793" y="18116"/>
                  </a:lnTo>
                  <a:lnTo>
                    <a:pt x="11466" y="46709"/>
                  </a:lnTo>
                  <a:lnTo>
                    <a:pt x="0" y="93611"/>
                  </a:lnTo>
                  <a:lnTo>
                    <a:pt x="11897" y="138910"/>
                  </a:lnTo>
                  <a:lnTo>
                    <a:pt x="39941" y="166787"/>
                  </a:lnTo>
                  <a:lnTo>
                    <a:pt x="72662" y="180860"/>
                  </a:lnTo>
                  <a:lnTo>
                    <a:pt x="98590" y="184746"/>
                  </a:lnTo>
                  <a:lnTo>
                    <a:pt x="267576" y="182257"/>
                  </a:lnTo>
                  <a:lnTo>
                    <a:pt x="267576" y="0"/>
                  </a:lnTo>
                  <a:close/>
                </a:path>
                <a:path w="548004" h="186055">
                  <a:moveTo>
                    <a:pt x="449008" y="0"/>
                  </a:moveTo>
                  <a:lnTo>
                    <a:pt x="280009" y="0"/>
                  </a:lnTo>
                  <a:lnTo>
                    <a:pt x="280009" y="182257"/>
                  </a:lnTo>
                  <a:lnTo>
                    <a:pt x="432337" y="185508"/>
                  </a:lnTo>
                  <a:lnTo>
                    <a:pt x="449008" y="185559"/>
                  </a:lnTo>
                  <a:lnTo>
                    <a:pt x="474928" y="181545"/>
                  </a:lnTo>
                  <a:lnTo>
                    <a:pt x="507645" y="167193"/>
                  </a:lnTo>
                  <a:lnTo>
                    <a:pt x="535688" y="139037"/>
                  </a:lnTo>
                  <a:lnTo>
                    <a:pt x="547585" y="93611"/>
                  </a:lnTo>
                  <a:lnTo>
                    <a:pt x="536121" y="46709"/>
                  </a:lnTo>
                  <a:lnTo>
                    <a:pt x="508798" y="18116"/>
                  </a:lnTo>
                  <a:lnTo>
                    <a:pt x="476225" y="3868"/>
                  </a:lnTo>
                  <a:lnTo>
                    <a:pt x="449008" y="0"/>
                  </a:lnTo>
                  <a:close/>
                </a:path>
              </a:pathLst>
            </a:custGeom>
            <a:solidFill>
              <a:srgbClr val="FFFFFF"/>
            </a:solidFill>
          </p:spPr>
          <p:txBody>
            <a:bodyPr wrap="square" lIns="0" tIns="0" rIns="0" bIns="0" rtlCol="0"/>
            <a:lstStyle/>
            <a:p>
              <a:endParaRPr dirty="0"/>
            </a:p>
          </p:txBody>
        </p:sp>
      </p:grpSp>
      <p:sp>
        <p:nvSpPr>
          <p:cNvPr id="2" name="Textfeld 1">
            <a:extLst>
              <a:ext uri="{FF2B5EF4-FFF2-40B4-BE49-F238E27FC236}">
                <a16:creationId xmlns:a16="http://schemas.microsoft.com/office/drawing/2014/main" id="{EB9EEEF4-2AD8-3CFA-BC4A-F3A26D1A5F3C}"/>
              </a:ext>
            </a:extLst>
          </p:cNvPr>
          <p:cNvSpPr txBox="1"/>
          <p:nvPr/>
        </p:nvSpPr>
        <p:spPr>
          <a:xfrm>
            <a:off x="612000" y="4716000"/>
            <a:ext cx="8281175" cy="271869"/>
          </a:xfrm>
          <a:prstGeom prst="rect">
            <a:avLst/>
          </a:prstGeom>
          <a:noFill/>
        </p:spPr>
        <p:txBody>
          <a:bodyPr wrap="square" lIns="0" tIns="0" rIns="0" bIns="0">
            <a:noAutofit/>
          </a:bodyPr>
          <a:lstStyle>
            <a:defPPr>
              <a:defRPr lang="de-DE"/>
            </a:defPPr>
            <a:lvl1pPr marL="43180" marR="5080" indent="-31115">
              <a:lnSpc>
                <a:spcPts val="650"/>
              </a:lnSpc>
              <a:spcBef>
                <a:spcPts val="45"/>
              </a:spcBef>
              <a:defRPr sz="600" b="1" spc="-10">
                <a:solidFill>
                  <a:srgbClr val="4C4D4F"/>
                </a:solidFill>
                <a:latin typeface="+mj-lt"/>
                <a:cs typeface="Arial"/>
              </a:defRPr>
            </a:lvl1pPr>
          </a:lstStyle>
          <a:p>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a:t>
            </a:r>
            <a:r>
              <a:rPr lang="en-GB" sz="800" b="0" spc="-10" dirty="0">
                <a:solidFill>
                  <a:schemeClr val="accent1">
                    <a:lumMod val="75000"/>
                  </a:schemeClr>
                </a:solidFill>
                <a:latin typeface="Arial"/>
                <a:cs typeface="Arial"/>
              </a:rPr>
              <a:t>NOA</a:t>
            </a:r>
            <a:r>
              <a:rPr lang="en-GB" sz="800" b="0" dirty="0">
                <a:solidFill>
                  <a:schemeClr val="accent1">
                    <a:lumMod val="75000"/>
                  </a:schemeClr>
                </a:solidFill>
                <a:latin typeface="Arial"/>
              </a:rPr>
              <a:t>C</a:t>
            </a:r>
            <a:r>
              <a:rPr lang="en-GB" sz="800" b="0" spc="-10" dirty="0">
                <a:solidFill>
                  <a:schemeClr val="accent1">
                    <a:lumMod val="75000"/>
                  </a:schemeClr>
                </a:solidFill>
                <a:latin typeface="Arial"/>
                <a:cs typeface="Arial"/>
              </a:rPr>
              <a:t>, </a:t>
            </a:r>
            <a:r>
              <a:rPr lang="en-GB" sz="800" b="0" dirty="0">
                <a:solidFill>
                  <a:schemeClr val="accent1">
                    <a:lumMod val="75000"/>
                  </a:schemeClr>
                </a:solidFill>
              </a:rPr>
              <a:t>n</a:t>
            </a:r>
            <a:r>
              <a:rPr lang="en-GB" sz="800" b="0" spc="-10" dirty="0">
                <a:solidFill>
                  <a:schemeClr val="accent1">
                    <a:lumMod val="75000"/>
                  </a:schemeClr>
                </a:solidFill>
                <a:latin typeface="+mj-lt"/>
                <a:cs typeface="Arial"/>
              </a:rPr>
              <a:t>on-vitamin K antagonist oral anticoagulant.</a:t>
            </a:r>
            <a:endParaRPr lang="en-GB" sz="800" b="0" spc="-10" dirty="0">
              <a:solidFill>
                <a:schemeClr val="accent1">
                  <a:lumMod val="75000"/>
                </a:schemeClr>
              </a:solidFill>
              <a:latin typeface="Arial"/>
              <a:cs typeface="Arial"/>
            </a:endParaRPr>
          </a:p>
          <a:p>
            <a:r>
              <a:rPr lang="en-GB" sz="800" dirty="0">
                <a:solidFill>
                  <a:schemeClr val="accent1">
                    <a:lumMod val="75000"/>
                  </a:schemeClr>
                </a:solidFill>
              </a:rPr>
              <a:t>References: 1</a:t>
            </a:r>
            <a:r>
              <a:rPr lang="de-CH" sz="800" spc="-20" dirty="0">
                <a:solidFill>
                  <a:schemeClr val="accent1">
                    <a:lumMod val="75000"/>
                  </a:schemeClr>
                </a:solidFill>
                <a:latin typeface="Arial"/>
              </a:rPr>
              <a:t>. </a:t>
            </a:r>
            <a:r>
              <a:rPr lang="de-CH" sz="800" b="0" spc="-20" dirty="0">
                <a:solidFill>
                  <a:srgbClr val="4C4D4F"/>
                </a:solidFill>
                <a:latin typeface="Arial"/>
                <a:cs typeface="Arial"/>
              </a:rPr>
              <a:t>McHorney et al. Curr Med Res Opin 2019;35(4):653‑660 </a:t>
            </a:r>
            <a:r>
              <a:rPr lang="de-CH" sz="800" spc="-20" dirty="0">
                <a:solidFill>
                  <a:srgbClr val="4C4D4F"/>
                </a:solidFill>
                <a:latin typeface="Arial"/>
                <a:cs typeface="Arial"/>
              </a:rPr>
              <a:t>2</a:t>
            </a:r>
            <a:r>
              <a:rPr lang="de-CH" sz="800" dirty="0">
                <a:solidFill>
                  <a:srgbClr val="4C4D4F"/>
                </a:solidFill>
                <a:latin typeface="Arial"/>
                <a:cs typeface="Arial"/>
              </a:rPr>
              <a:t>.</a:t>
            </a:r>
            <a:r>
              <a:rPr lang="de-CH" sz="800" spc="-5" dirty="0">
                <a:latin typeface="Arial"/>
              </a:rPr>
              <a:t> </a:t>
            </a:r>
            <a:r>
              <a:rPr lang="de-CH" sz="800" b="0" spc="-20" dirty="0">
                <a:solidFill>
                  <a:srgbClr val="4C4D4F"/>
                </a:solidFill>
                <a:latin typeface="Arial"/>
                <a:cs typeface="Arial"/>
              </a:rPr>
              <a:t>Coleman</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spc="-10" dirty="0">
                <a:solidFill>
                  <a:srgbClr val="4C4D4F"/>
                </a:solidFill>
                <a:latin typeface="Arial"/>
                <a:cs typeface="Arial"/>
              </a:rPr>
              <a:t>Curr</a:t>
            </a:r>
            <a:r>
              <a:rPr lang="de-CH" sz="800" b="0" spc="-5" dirty="0">
                <a:solidFill>
                  <a:srgbClr val="4C4D4F"/>
                </a:solidFill>
                <a:latin typeface="Arial"/>
                <a:cs typeface="Arial"/>
              </a:rPr>
              <a:t> </a:t>
            </a:r>
            <a:r>
              <a:rPr lang="de-CH" sz="800" b="0" spc="-10" dirty="0">
                <a:solidFill>
                  <a:srgbClr val="4C4D4F"/>
                </a:solidFill>
                <a:latin typeface="Arial"/>
                <a:cs typeface="Arial"/>
              </a:rPr>
              <a:t>Med Res</a:t>
            </a:r>
            <a:r>
              <a:rPr lang="de-CH" sz="800" b="0" spc="-5" dirty="0">
                <a:solidFill>
                  <a:srgbClr val="4C4D4F"/>
                </a:solidFill>
                <a:latin typeface="Arial"/>
                <a:cs typeface="Arial"/>
              </a:rPr>
              <a:t> </a:t>
            </a:r>
            <a:r>
              <a:rPr lang="de-CH" sz="800" b="0" spc="-20" dirty="0">
                <a:solidFill>
                  <a:srgbClr val="4C4D4F"/>
                </a:solidFill>
                <a:latin typeface="Arial"/>
                <a:cs typeface="Arial"/>
              </a:rPr>
              <a:t>Opin.</a:t>
            </a:r>
            <a:r>
              <a:rPr lang="de-CH" sz="800" b="0" spc="-5" dirty="0">
                <a:solidFill>
                  <a:srgbClr val="4C4D4F"/>
                </a:solidFill>
                <a:latin typeface="Arial"/>
                <a:cs typeface="Arial"/>
              </a:rPr>
              <a:t> </a:t>
            </a:r>
            <a:r>
              <a:rPr lang="de-CH" sz="800" b="0" spc="-20" dirty="0">
                <a:solidFill>
                  <a:srgbClr val="4C4D4F"/>
                </a:solidFill>
                <a:latin typeface="Arial"/>
                <a:cs typeface="Arial"/>
              </a:rPr>
              <a:t>2017;33(6):1033-1043. </a:t>
            </a:r>
            <a:r>
              <a:rPr lang="en-US" sz="800" spc="-20" dirty="0">
                <a:solidFill>
                  <a:srgbClr val="4C4D4F"/>
                </a:solidFill>
                <a:latin typeface="Arial"/>
                <a:cs typeface="Arial"/>
              </a:rPr>
              <a:t>3.</a:t>
            </a:r>
            <a:r>
              <a:rPr lang="en-US" sz="800" b="0" spc="-20" dirty="0">
                <a:solidFill>
                  <a:srgbClr val="4C4D4F"/>
                </a:solidFill>
                <a:latin typeface="Arial"/>
                <a:cs typeface="Arial"/>
              </a:rPr>
              <a:t> Alberts al. Int J Cardiol. 2016;215:11‑3</a:t>
            </a:r>
            <a:r>
              <a:rPr lang="de-CH" sz="800" b="0" spc="-5" dirty="0">
                <a:solidFill>
                  <a:srgbClr val="4C4D4F"/>
                </a:solidFill>
                <a:latin typeface="Arial"/>
                <a:cs typeface="Arial"/>
              </a:rPr>
              <a:t> </a:t>
            </a:r>
            <a:r>
              <a:rPr lang="de-CH" sz="800" spc="-5" dirty="0">
                <a:solidFill>
                  <a:srgbClr val="4C4D4F"/>
                </a:solidFill>
                <a:latin typeface="Arial"/>
                <a:cs typeface="Arial"/>
              </a:rPr>
              <a:t>4</a:t>
            </a:r>
            <a:r>
              <a:rPr lang="de-CH" sz="800" dirty="0">
                <a:solidFill>
                  <a:srgbClr val="4C4D4F"/>
                </a:solidFill>
                <a:latin typeface="Arial"/>
                <a:cs typeface="Arial"/>
              </a:rPr>
              <a:t>.</a:t>
            </a:r>
            <a:r>
              <a:rPr lang="de-CH" sz="800" b="0" dirty="0">
                <a:latin typeface="Arial"/>
              </a:rPr>
              <a:t> </a:t>
            </a:r>
            <a:r>
              <a:rPr lang="de-CH" sz="800" b="0" spc="-20" dirty="0">
                <a:solidFill>
                  <a:srgbClr val="4C4D4F"/>
                </a:solidFill>
                <a:latin typeface="Arial"/>
                <a:cs typeface="Arial"/>
              </a:rPr>
              <a:t>Deshpande</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 Curr</a:t>
            </a:r>
            <a:r>
              <a:rPr lang="de-CH" sz="800" b="0" spc="-5" dirty="0">
                <a:solidFill>
                  <a:srgbClr val="4C4D4F"/>
                </a:solidFill>
                <a:latin typeface="Arial"/>
                <a:cs typeface="Arial"/>
              </a:rPr>
              <a:t> </a:t>
            </a:r>
            <a:r>
              <a:rPr lang="de-CH" sz="800" b="0" spc="-10" dirty="0">
                <a:solidFill>
                  <a:srgbClr val="4C4D4F"/>
                </a:solidFill>
                <a:latin typeface="Arial"/>
                <a:cs typeface="Arial"/>
              </a:rPr>
              <a:t>Med</a:t>
            </a:r>
            <a:r>
              <a:rPr lang="de-CH" sz="800" b="0" spc="-5" dirty="0">
                <a:solidFill>
                  <a:srgbClr val="4C4D4F"/>
                </a:solidFill>
                <a:latin typeface="Arial"/>
                <a:cs typeface="Arial"/>
              </a:rPr>
              <a:t> </a:t>
            </a:r>
            <a:r>
              <a:rPr lang="de-CH" sz="800" b="0" spc="-10" dirty="0">
                <a:solidFill>
                  <a:srgbClr val="4C4D4F"/>
                </a:solidFill>
                <a:latin typeface="Arial"/>
                <a:cs typeface="Arial"/>
              </a:rPr>
              <a:t>Res</a:t>
            </a:r>
            <a:r>
              <a:rPr lang="de-CH" sz="800" b="0" spc="-5" dirty="0">
                <a:solidFill>
                  <a:srgbClr val="4C4D4F"/>
                </a:solidFill>
                <a:latin typeface="Arial"/>
                <a:cs typeface="Arial"/>
              </a:rPr>
              <a:t> </a:t>
            </a:r>
            <a:r>
              <a:rPr lang="de-CH" sz="800" b="0" spc="-20" dirty="0">
                <a:solidFill>
                  <a:srgbClr val="4C4D4F"/>
                </a:solidFill>
                <a:latin typeface="Arial"/>
                <a:cs typeface="Arial"/>
              </a:rPr>
              <a:t>Opin.</a:t>
            </a:r>
            <a:r>
              <a:rPr lang="de-CH" sz="800" b="0" spc="-5" dirty="0">
                <a:solidFill>
                  <a:srgbClr val="4C4D4F"/>
                </a:solidFill>
                <a:latin typeface="Arial"/>
                <a:cs typeface="Arial"/>
              </a:rPr>
              <a:t> </a:t>
            </a:r>
            <a:r>
              <a:rPr lang="de-CH" sz="800" b="0" spc="-20" dirty="0">
                <a:solidFill>
                  <a:srgbClr val="4C4D4F"/>
                </a:solidFill>
                <a:latin typeface="Arial"/>
                <a:cs typeface="Arial"/>
              </a:rPr>
              <a:t>2018 Jul;34(7):1285-1292.</a:t>
            </a:r>
            <a:r>
              <a:rPr lang="de-CH" sz="800" b="0" spc="-5" dirty="0">
                <a:solidFill>
                  <a:srgbClr val="4C4D4F"/>
                </a:solidFill>
                <a:latin typeface="Arial"/>
                <a:cs typeface="Arial"/>
              </a:rPr>
              <a:t> </a:t>
            </a:r>
            <a:r>
              <a:rPr lang="de-CH" sz="800" spc="-5" dirty="0">
                <a:solidFill>
                  <a:srgbClr val="4C4D4F"/>
                </a:solidFill>
                <a:latin typeface="Arial"/>
                <a:cs typeface="Arial"/>
              </a:rPr>
              <a:t>5</a:t>
            </a:r>
            <a:r>
              <a:rPr lang="de-CH" sz="800" dirty="0">
                <a:solidFill>
                  <a:srgbClr val="4C4D4F"/>
                </a:solidFill>
                <a:latin typeface="Arial"/>
                <a:cs typeface="Arial"/>
              </a:rPr>
              <a:t>.</a:t>
            </a:r>
            <a:r>
              <a:rPr lang="de-CH" sz="800" b="0" dirty="0">
                <a:latin typeface="Arial"/>
              </a:rPr>
              <a:t> </a:t>
            </a:r>
            <a:r>
              <a:rPr lang="de-CH" sz="800" b="0" spc="-20" dirty="0">
                <a:solidFill>
                  <a:srgbClr val="4C4D4F"/>
                </a:solidFill>
                <a:latin typeface="Arial"/>
                <a:cs typeface="Arial"/>
              </a:rPr>
              <a:t>Patel</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dirty="0">
                <a:solidFill>
                  <a:srgbClr val="4C4D4F"/>
                </a:solidFill>
                <a:latin typeface="Arial"/>
                <a:cs typeface="Arial"/>
              </a:rPr>
              <a:t>N</a:t>
            </a:r>
            <a:r>
              <a:rPr lang="de-CH" sz="800" b="0" spc="-5" dirty="0">
                <a:solidFill>
                  <a:srgbClr val="4C4D4F"/>
                </a:solidFill>
                <a:latin typeface="Arial"/>
                <a:cs typeface="Arial"/>
              </a:rPr>
              <a:t> </a:t>
            </a:r>
            <a:r>
              <a:rPr lang="de-CH" sz="800" b="0" spc="-10" dirty="0">
                <a:solidFill>
                  <a:srgbClr val="4C4D4F"/>
                </a:solidFill>
                <a:latin typeface="Arial"/>
                <a:cs typeface="Arial"/>
              </a:rPr>
              <a:t>Engl</a:t>
            </a:r>
            <a:r>
              <a:rPr lang="de-CH" sz="800" b="0" spc="-5" dirty="0">
                <a:solidFill>
                  <a:srgbClr val="4C4D4F"/>
                </a:solidFill>
                <a:latin typeface="Arial"/>
                <a:cs typeface="Arial"/>
              </a:rPr>
              <a:t> </a:t>
            </a:r>
            <a:r>
              <a:rPr lang="de-CH" sz="800" b="0" dirty="0">
                <a:solidFill>
                  <a:srgbClr val="4C4D4F"/>
                </a:solidFill>
                <a:latin typeface="Arial"/>
                <a:cs typeface="Arial"/>
              </a:rPr>
              <a:t>J</a:t>
            </a:r>
            <a:r>
              <a:rPr lang="de-CH" sz="800" b="0" spc="-5" dirty="0">
                <a:solidFill>
                  <a:srgbClr val="4C4D4F"/>
                </a:solidFill>
                <a:latin typeface="Arial"/>
                <a:cs typeface="Arial"/>
              </a:rPr>
              <a:t> </a:t>
            </a:r>
            <a:r>
              <a:rPr lang="de-CH" sz="800" b="0" spc="-20" dirty="0">
                <a:solidFill>
                  <a:srgbClr val="4C4D4F"/>
                </a:solidFill>
                <a:latin typeface="Arial"/>
                <a:cs typeface="Arial"/>
              </a:rPr>
              <a:t>Med.</a:t>
            </a:r>
            <a:r>
              <a:rPr lang="de-CH" sz="800" b="0" spc="-10" dirty="0">
                <a:solidFill>
                  <a:srgbClr val="4C4D4F"/>
                </a:solidFill>
                <a:latin typeface="Arial"/>
                <a:cs typeface="Arial"/>
              </a:rPr>
              <a:t> </a:t>
            </a:r>
            <a:r>
              <a:rPr lang="de-CH" sz="800" b="0" spc="-25" dirty="0">
                <a:solidFill>
                  <a:srgbClr val="4C4D4F"/>
                </a:solidFill>
                <a:latin typeface="Arial"/>
                <a:cs typeface="Arial"/>
              </a:rPr>
              <a:t>2011 Sep 8;365(10):883-91</a:t>
            </a:r>
            <a:r>
              <a:rPr lang="en-GB" sz="800" b="0" spc="-25" dirty="0">
                <a:solidFill>
                  <a:srgbClr val="4C4D4F"/>
                </a:solidFill>
                <a:latin typeface="Arial"/>
                <a:cs typeface="Arial"/>
              </a:rPr>
              <a:t>.</a:t>
            </a:r>
            <a:r>
              <a:rPr lang="en-GB" sz="800" b="0" spc="-5" dirty="0">
                <a:solidFill>
                  <a:srgbClr val="4C4D4F"/>
                </a:solidFill>
                <a:latin typeface="Arial"/>
                <a:cs typeface="Arial"/>
              </a:rPr>
              <a:t> </a:t>
            </a:r>
            <a:r>
              <a:rPr lang="en-GB" sz="800" spc="-5" dirty="0">
                <a:solidFill>
                  <a:srgbClr val="4C4D4F"/>
                </a:solidFill>
                <a:latin typeface="Arial"/>
                <a:cs typeface="Arial"/>
              </a:rPr>
              <a:t>6. </a:t>
            </a:r>
            <a:r>
              <a:rPr lang="en-GB" sz="800" b="0" dirty="0">
                <a:solidFill>
                  <a:srgbClr val="4C4D4F"/>
                </a:solidFill>
                <a:latin typeface="Arial"/>
                <a:cs typeface="Arial"/>
              </a:rPr>
              <a:t>Product Characteristics Xarelto®  Switzerland, </a:t>
            </a:r>
            <a:r>
              <a:rPr lang="en-GB" sz="800" b="0" dirty="0">
                <a:solidFill>
                  <a:srgbClr val="4C4D4F"/>
                </a:solidFill>
                <a:latin typeface="Arial"/>
                <a:cs typeface="Arial"/>
                <a:hlinkClick r:id="rId6"/>
              </a:rPr>
              <a:t>www.swissmedicinfo.ch</a:t>
            </a:r>
            <a:r>
              <a:rPr lang="en-GB" sz="800" dirty="0">
                <a:solidFill>
                  <a:srgbClr val="4C4D4F"/>
                </a:solidFill>
                <a:latin typeface="Arial"/>
                <a:cs typeface="Arial"/>
              </a:rPr>
              <a:t>.</a:t>
            </a:r>
          </a:p>
          <a:p>
            <a:r>
              <a:rPr lang="en-GB" sz="800" spc="-5" dirty="0">
                <a:solidFill>
                  <a:srgbClr val="4C4D4F"/>
                </a:solidFill>
                <a:latin typeface="Arial"/>
                <a:cs typeface="Arial"/>
              </a:rPr>
              <a:t>7</a:t>
            </a:r>
            <a:r>
              <a:rPr lang="de-CH" sz="800" b="0" spc="-20" dirty="0">
                <a:latin typeface="Arial"/>
              </a:rPr>
              <a:t>. </a:t>
            </a:r>
            <a:r>
              <a:rPr lang="de-CH" sz="800" b="0" spc="-20" dirty="0">
                <a:solidFill>
                  <a:srgbClr val="4C4D4F"/>
                </a:solidFill>
                <a:latin typeface="Arial"/>
                <a:cs typeface="Arial"/>
              </a:rPr>
              <a:t>Kirchof</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20" dirty="0">
                <a:solidFill>
                  <a:srgbClr val="4C4D4F"/>
                </a:solidFill>
                <a:latin typeface="Arial"/>
                <a:cs typeface="Arial"/>
              </a:rPr>
              <a:t>.</a:t>
            </a:r>
            <a:r>
              <a:rPr lang="de-CH" sz="800" b="0" spc="-5" dirty="0">
                <a:solidFill>
                  <a:srgbClr val="4C4D4F"/>
                </a:solidFill>
                <a:latin typeface="Arial"/>
                <a:cs typeface="Arial"/>
              </a:rPr>
              <a:t> </a:t>
            </a:r>
            <a:r>
              <a:rPr lang="de-CH" sz="800" b="0" spc="-10" dirty="0">
                <a:solidFill>
                  <a:srgbClr val="4C4D4F"/>
                </a:solidFill>
                <a:latin typeface="Arial"/>
                <a:cs typeface="Arial"/>
              </a:rPr>
              <a:t>J</a:t>
            </a:r>
            <a:r>
              <a:rPr lang="de-CH" sz="800" b="0" spc="-45" dirty="0">
                <a:solidFill>
                  <a:srgbClr val="4C4D4F"/>
                </a:solidFill>
                <a:latin typeface="Arial"/>
                <a:cs typeface="Arial"/>
              </a:rPr>
              <a:t> </a:t>
            </a:r>
            <a:r>
              <a:rPr lang="de-CH" sz="800" b="0" dirty="0">
                <a:solidFill>
                  <a:srgbClr val="4C4D4F"/>
                </a:solidFill>
                <a:latin typeface="Arial"/>
                <a:cs typeface="Arial"/>
              </a:rPr>
              <a:t>Am</a:t>
            </a:r>
            <a:r>
              <a:rPr lang="de-CH" sz="800" b="0" spc="-5" dirty="0">
                <a:solidFill>
                  <a:srgbClr val="4C4D4F"/>
                </a:solidFill>
                <a:latin typeface="Arial"/>
                <a:cs typeface="Arial"/>
              </a:rPr>
              <a:t> </a:t>
            </a:r>
            <a:r>
              <a:rPr lang="de-CH" sz="800" b="0" spc="-20" dirty="0">
                <a:solidFill>
                  <a:srgbClr val="4C4D4F"/>
                </a:solidFill>
                <a:latin typeface="Arial"/>
                <a:cs typeface="Arial"/>
              </a:rPr>
              <a:t>Coll</a:t>
            </a:r>
            <a:r>
              <a:rPr lang="de-CH" sz="800" b="0" spc="-5" dirty="0">
                <a:solidFill>
                  <a:srgbClr val="4C4D4F"/>
                </a:solidFill>
                <a:latin typeface="Arial"/>
                <a:cs typeface="Arial"/>
              </a:rPr>
              <a:t> </a:t>
            </a:r>
            <a:r>
              <a:rPr lang="de-CH" sz="800" b="0" spc="-20" dirty="0">
                <a:solidFill>
                  <a:srgbClr val="4C4D4F"/>
                </a:solidFill>
                <a:latin typeface="Arial"/>
                <a:cs typeface="Arial"/>
              </a:rPr>
              <a:t>Cardiol.</a:t>
            </a:r>
            <a:r>
              <a:rPr lang="de-CH" sz="800" b="0" spc="-10" dirty="0">
                <a:solidFill>
                  <a:srgbClr val="4C4D4F"/>
                </a:solidFill>
                <a:latin typeface="Arial"/>
                <a:cs typeface="Arial"/>
              </a:rPr>
              <a:t> </a:t>
            </a:r>
            <a:r>
              <a:rPr lang="de-CH" sz="800" b="0" spc="-20" dirty="0">
                <a:solidFill>
                  <a:srgbClr val="4C4D4F"/>
                </a:solidFill>
                <a:latin typeface="Arial"/>
                <a:cs typeface="Arial"/>
              </a:rPr>
              <a:t>2018 Jul 10;72(2):141-153.</a:t>
            </a:r>
            <a:endParaRPr lang="en-GB" sz="800" b="0" dirty="0">
              <a:solidFill>
                <a:schemeClr val="accent1">
                  <a:lumMod val="75000"/>
                </a:schemeClr>
              </a:solidFill>
            </a:endParaRPr>
          </a:p>
        </p:txBody>
      </p:sp>
      <p:sp>
        <p:nvSpPr>
          <p:cNvPr id="32" name="Textfeld 31">
            <a:extLst>
              <a:ext uri="{FF2B5EF4-FFF2-40B4-BE49-F238E27FC236}">
                <a16:creationId xmlns:a16="http://schemas.microsoft.com/office/drawing/2014/main" id="{A6D47B8A-D6F4-4FC6-6012-1713B1BC640A}"/>
              </a:ext>
            </a:extLst>
          </p:cNvPr>
          <p:cNvSpPr txBox="1"/>
          <p:nvPr/>
        </p:nvSpPr>
        <p:spPr>
          <a:xfrm>
            <a:off x="1452508" y="2885120"/>
            <a:ext cx="1734028" cy="710067"/>
          </a:xfrm>
          <a:prstGeom prst="rect">
            <a:avLst/>
          </a:prstGeom>
          <a:noFill/>
        </p:spPr>
        <p:txBody>
          <a:bodyPr wrap="square" lIns="90000" tIns="46800" rIns="90000" bIns="46800" rtlCol="0" anchor="ctr">
            <a:spAutoFit/>
          </a:bodyPr>
          <a:lstStyle/>
          <a:p>
            <a:pPr algn="ctr"/>
            <a:r>
              <a:rPr lang="de-CH" sz="1200" b="1" spc="-10" dirty="0">
                <a:solidFill>
                  <a:schemeClr val="accent1"/>
                </a:solidFill>
                <a:latin typeface="Arial"/>
                <a:cs typeface="Arial"/>
              </a:rPr>
              <a:t>Effective</a:t>
            </a:r>
            <a:br>
              <a:rPr lang="de-CH" sz="1200" b="1" spc="-10" dirty="0">
                <a:solidFill>
                  <a:schemeClr val="accent1"/>
                </a:solidFill>
                <a:latin typeface="Arial"/>
                <a:cs typeface="Arial"/>
              </a:rPr>
            </a:br>
            <a:r>
              <a:rPr lang="de-CH" sz="1200" b="1" spc="-10" dirty="0">
                <a:solidFill>
                  <a:schemeClr val="accent1"/>
                </a:solidFill>
                <a:latin typeface="Arial"/>
                <a:cs typeface="Arial"/>
              </a:rPr>
              <a:t>stroke prevention</a:t>
            </a:r>
            <a:r>
              <a:rPr lang="de-CH" sz="1050" b="1" spc="-15" baseline="43650" dirty="0">
                <a:solidFill>
                  <a:schemeClr val="accent1"/>
                </a:solidFill>
                <a:latin typeface="Arial"/>
                <a:cs typeface="Arial"/>
              </a:rPr>
              <a:t>5,6</a:t>
            </a:r>
            <a:endParaRPr lang="de-CH" sz="1050" baseline="43650" dirty="0">
              <a:solidFill>
                <a:schemeClr val="accent1"/>
              </a:solidFill>
              <a:latin typeface="Arial"/>
              <a:cs typeface="Arial"/>
            </a:endParaRPr>
          </a:p>
          <a:p>
            <a:endParaRPr lang="de-CH" sz="1600" dirty="0">
              <a:solidFill>
                <a:schemeClr val="tx1">
                  <a:lumMod val="65000"/>
                  <a:lumOff val="35000"/>
                </a:schemeClr>
              </a:solidFill>
            </a:endParaRPr>
          </a:p>
        </p:txBody>
      </p:sp>
      <p:sp>
        <p:nvSpPr>
          <p:cNvPr id="33" name="Textfeld 32">
            <a:extLst>
              <a:ext uri="{FF2B5EF4-FFF2-40B4-BE49-F238E27FC236}">
                <a16:creationId xmlns:a16="http://schemas.microsoft.com/office/drawing/2014/main" id="{D9574A92-5FD6-27BF-D07F-27E3A33856CD}"/>
              </a:ext>
            </a:extLst>
          </p:cNvPr>
          <p:cNvSpPr txBox="1"/>
          <p:nvPr/>
        </p:nvSpPr>
        <p:spPr>
          <a:xfrm>
            <a:off x="4154800" y="2911643"/>
            <a:ext cx="1314450" cy="710067"/>
          </a:xfrm>
          <a:prstGeom prst="rect">
            <a:avLst/>
          </a:prstGeom>
          <a:noFill/>
        </p:spPr>
        <p:txBody>
          <a:bodyPr wrap="square" lIns="90000" tIns="46800" rIns="90000" bIns="46800" rtlCol="0" anchor="ctr">
            <a:spAutoFit/>
          </a:bodyPr>
          <a:lstStyle/>
          <a:p>
            <a:pPr algn="ctr"/>
            <a:r>
              <a:rPr lang="en-GB" sz="1200" b="1" spc="-10" dirty="0">
                <a:solidFill>
                  <a:schemeClr val="accent1"/>
                </a:solidFill>
                <a:latin typeface="Arial"/>
                <a:cs typeface="Arial"/>
              </a:rPr>
              <a:t>Good safety profile</a:t>
            </a:r>
            <a:r>
              <a:rPr lang="en-GB" sz="1050" b="1" spc="-15" baseline="43650" dirty="0">
                <a:solidFill>
                  <a:schemeClr val="accent1"/>
                </a:solidFill>
                <a:latin typeface="Arial"/>
                <a:cs typeface="Arial"/>
              </a:rPr>
              <a:t>5,7</a:t>
            </a:r>
            <a:endParaRPr lang="en-GB" sz="1050" baseline="43650" dirty="0">
              <a:solidFill>
                <a:schemeClr val="accent1"/>
              </a:solidFill>
              <a:latin typeface="Arial"/>
              <a:cs typeface="Arial"/>
            </a:endParaRPr>
          </a:p>
          <a:p>
            <a:endParaRPr lang="de-CH" sz="1600" dirty="0">
              <a:solidFill>
                <a:schemeClr val="tx1">
                  <a:lumMod val="65000"/>
                  <a:lumOff val="35000"/>
                </a:schemeClr>
              </a:solidFill>
            </a:endParaRPr>
          </a:p>
        </p:txBody>
      </p:sp>
    </p:spTree>
    <p:extLst>
      <p:ext uri="{BB962C8B-B14F-4D97-AF65-F5344CB8AC3E}">
        <p14:creationId xmlns:p14="http://schemas.microsoft.com/office/powerpoint/2010/main" val="202914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DA67-65C3-516B-2B93-442866186F30}"/>
            </a:ext>
          </a:extLst>
        </p:cNvPr>
        <p:cNvGrpSpPr/>
        <p:nvPr/>
      </p:nvGrpSpPr>
      <p:grpSpPr>
        <a:xfrm>
          <a:off x="0" y="0"/>
          <a:ext cx="0" cy="0"/>
          <a:chOff x="0" y="0"/>
          <a:chExt cx="0" cy="0"/>
        </a:xfrm>
      </p:grpSpPr>
      <p:sp>
        <p:nvSpPr>
          <p:cNvPr id="113" name="Abgerundetes Rechteck 112">
            <a:extLst>
              <a:ext uri="{FF2B5EF4-FFF2-40B4-BE49-F238E27FC236}">
                <a16:creationId xmlns:a16="http://schemas.microsoft.com/office/drawing/2014/main" id="{6A72D1B3-E204-72F5-A0AF-AB9509E1FBAC}"/>
              </a:ext>
            </a:extLst>
          </p:cNvPr>
          <p:cNvSpPr/>
          <p:nvPr/>
        </p:nvSpPr>
        <p:spPr bwMode="auto">
          <a:xfrm>
            <a:off x="4744008" y="992512"/>
            <a:ext cx="4149167" cy="378920"/>
          </a:xfrm>
          <a:prstGeom prst="roundRect">
            <a:avLst/>
          </a:prstGeom>
          <a:solidFill>
            <a:srgbClr val="C4C3BF"/>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112" name="Abgerundetes Rechteck 111">
            <a:extLst>
              <a:ext uri="{FF2B5EF4-FFF2-40B4-BE49-F238E27FC236}">
                <a16:creationId xmlns:a16="http://schemas.microsoft.com/office/drawing/2014/main" id="{DC2264A0-08E5-604B-67CE-DEC0F980569E}"/>
              </a:ext>
            </a:extLst>
          </p:cNvPr>
          <p:cNvSpPr/>
          <p:nvPr/>
        </p:nvSpPr>
        <p:spPr bwMode="auto">
          <a:xfrm>
            <a:off x="611188" y="988284"/>
            <a:ext cx="3775775" cy="378920"/>
          </a:xfrm>
          <a:prstGeom prst="roundRect">
            <a:avLst/>
          </a:prstGeom>
          <a:solidFill>
            <a:schemeClr val="bg2"/>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2" name="Titel 1">
            <a:extLst>
              <a:ext uri="{FF2B5EF4-FFF2-40B4-BE49-F238E27FC236}">
                <a16:creationId xmlns:a16="http://schemas.microsoft.com/office/drawing/2014/main" id="{AE062156-C097-5CA4-97B8-C5DEE7B01C6F}"/>
              </a:ext>
            </a:extLst>
          </p:cNvPr>
          <p:cNvSpPr>
            <a:spLocks noGrp="1"/>
          </p:cNvSpPr>
          <p:nvPr>
            <p:ph type="title"/>
          </p:nvPr>
        </p:nvSpPr>
        <p:spPr>
          <a:xfrm>
            <a:off x="612001" y="142525"/>
            <a:ext cx="8281175" cy="615553"/>
          </a:xfrm>
        </p:spPr>
        <p:txBody>
          <a:bodyPr/>
          <a:lstStyle/>
          <a:p>
            <a:pPr marL="12700">
              <a:lnSpc>
                <a:spcPct val="100000"/>
              </a:lnSpc>
              <a:spcBef>
                <a:spcPts val="100"/>
              </a:spcBef>
            </a:pPr>
            <a:r>
              <a:rPr lang="en-GB" noProof="0" dirty="0"/>
              <a:t>NOAC once or twice daily?</a:t>
            </a:r>
            <a:br>
              <a:rPr lang="en-GB" noProof="0" dirty="0"/>
            </a:br>
            <a:r>
              <a:rPr lang="en-GB" noProof="0" dirty="0"/>
              <a:t>Not plasma levels, but clinical evidence is decisive</a:t>
            </a:r>
            <a:endParaRPr lang="en-GB" baseline="30000" noProof="0" dirty="0"/>
          </a:p>
        </p:txBody>
      </p:sp>
      <p:sp>
        <p:nvSpPr>
          <p:cNvPr id="4" name="Textfeld 3">
            <a:extLst>
              <a:ext uri="{FF2B5EF4-FFF2-40B4-BE49-F238E27FC236}">
                <a16:creationId xmlns:a16="http://schemas.microsoft.com/office/drawing/2014/main" id="{0E060A91-FFFF-56DF-D183-DCA15C3DAE85}"/>
              </a:ext>
            </a:extLst>
          </p:cNvPr>
          <p:cNvSpPr txBox="1"/>
          <p:nvPr/>
        </p:nvSpPr>
        <p:spPr>
          <a:xfrm>
            <a:off x="611188" y="4752000"/>
            <a:ext cx="8281175" cy="248751"/>
          </a:xfrm>
          <a:prstGeom prst="rect">
            <a:avLst/>
          </a:prstGeom>
          <a:noFill/>
        </p:spPr>
        <p:txBody>
          <a:bodyPr wrap="square" lIns="0" tIns="0" rIns="0" bIns="0">
            <a:noAutofit/>
          </a:bodyPr>
          <a:lstStyle/>
          <a:p>
            <a:pPr marL="12700">
              <a:spcBef>
                <a:spcPts val="100"/>
              </a:spcBef>
            </a:pPr>
            <a:r>
              <a:rPr lang="en-GB" sz="800" b="1" spc="-10" dirty="0">
                <a:solidFill>
                  <a:srgbClr val="4C4D4F"/>
                </a:solidFill>
                <a:cs typeface="Frutiger LT Std 45 Light"/>
              </a:rPr>
              <a:t>Abbreviations:</a:t>
            </a:r>
            <a:r>
              <a:rPr lang="en-GB" sz="800" b="1" spc="5" dirty="0">
                <a:solidFill>
                  <a:srgbClr val="4C4D4F"/>
                </a:solidFill>
                <a:cs typeface="Frutiger LT Std 45 Light"/>
              </a:rPr>
              <a:t> </a:t>
            </a:r>
            <a:r>
              <a:rPr lang="en-GB" sz="800" spc="5" dirty="0">
                <a:solidFill>
                  <a:srgbClr val="4C4D4F"/>
                </a:solidFill>
                <a:cs typeface="Frutiger LT Std 45 Light"/>
              </a:rPr>
              <a:t>BID, twice daily</a:t>
            </a:r>
            <a:r>
              <a:rPr lang="en-GB" sz="800" b="1" spc="5" dirty="0">
                <a:solidFill>
                  <a:srgbClr val="4C4D4F"/>
                </a:solidFill>
                <a:cs typeface="Frutiger LT Std 45 Light"/>
              </a:rPr>
              <a:t>; </a:t>
            </a:r>
            <a:r>
              <a:rPr lang="en-GB" sz="800" dirty="0">
                <a:solidFill>
                  <a:srgbClr val="4C4D4F"/>
                </a:solidFill>
                <a:cs typeface="Frutiger LT Std 45 Light"/>
              </a:rPr>
              <a:t>NOAC;</a:t>
            </a:r>
            <a:r>
              <a:rPr lang="en-GB" sz="800" spc="10" dirty="0">
                <a:solidFill>
                  <a:srgbClr val="4C4D4F"/>
                </a:solidFill>
                <a:cs typeface="Frutiger LT Std 45 Light"/>
              </a:rPr>
              <a:t> </a:t>
            </a:r>
            <a:r>
              <a:rPr lang="en-GB" sz="800" spc="-10" dirty="0">
                <a:solidFill>
                  <a:schemeClr val="accent1">
                    <a:lumMod val="75000"/>
                  </a:schemeClr>
                </a:solidFill>
                <a:latin typeface="+mj-lt"/>
                <a:cs typeface="Arial"/>
              </a:rPr>
              <a:t>n</a:t>
            </a:r>
            <a:r>
              <a:rPr lang="en-GB" sz="800" b="0" spc="-10" dirty="0">
                <a:solidFill>
                  <a:schemeClr val="accent1">
                    <a:lumMod val="75000"/>
                  </a:schemeClr>
                </a:solidFill>
                <a:latin typeface="+mj-lt"/>
                <a:cs typeface="Arial"/>
              </a:rPr>
              <a:t>on-vitamin K antagonist oral anticoagulant</a:t>
            </a:r>
            <a:r>
              <a:rPr lang="en-GB" sz="800" spc="-10" dirty="0">
                <a:solidFill>
                  <a:srgbClr val="4C4D4F"/>
                </a:solidFill>
                <a:cs typeface="Frutiger LT Std 45 Light"/>
              </a:rPr>
              <a:t>;</a:t>
            </a:r>
            <a:r>
              <a:rPr lang="en-GB" sz="800" spc="5" dirty="0">
                <a:solidFill>
                  <a:srgbClr val="4C4D4F"/>
                </a:solidFill>
                <a:cs typeface="Frutiger LT Std 45 Light"/>
              </a:rPr>
              <a:t> </a:t>
            </a:r>
            <a:r>
              <a:rPr lang="en-GB" sz="800" spc="-10" dirty="0">
                <a:solidFill>
                  <a:schemeClr val="accent1">
                    <a:lumMod val="75000"/>
                  </a:schemeClr>
                </a:solidFill>
                <a:latin typeface="Arial"/>
                <a:cs typeface="Arial"/>
              </a:rPr>
              <a:t>nvAF, non-valvular atrial fibrillation</a:t>
            </a:r>
            <a:r>
              <a:rPr lang="en-GB" sz="800" spc="-10" dirty="0">
                <a:solidFill>
                  <a:srgbClr val="4C4D4F"/>
                </a:solidFill>
                <a:latin typeface="Arial"/>
                <a:cs typeface="Arial"/>
              </a:rPr>
              <a:t>; OD, once daily; </a:t>
            </a:r>
            <a:r>
              <a:rPr lang="en-GB" sz="800" dirty="0">
                <a:solidFill>
                  <a:srgbClr val="4C4D4F"/>
                </a:solidFill>
                <a:cs typeface="Frutiger LT Std 45 Light"/>
              </a:rPr>
              <a:t>VKA, </a:t>
            </a:r>
            <a:r>
              <a:rPr lang="en-GB" sz="800" spc="-10" dirty="0">
                <a:solidFill>
                  <a:schemeClr val="accent1">
                    <a:lumMod val="75000"/>
                  </a:schemeClr>
                </a:solidFill>
                <a:latin typeface="Arial"/>
                <a:cs typeface="Arial"/>
              </a:rPr>
              <a:t>vitamin K antagonist;</a:t>
            </a:r>
            <a:r>
              <a:rPr lang="en-GB" sz="800" spc="5" dirty="0">
                <a:solidFill>
                  <a:srgbClr val="4C4D4F"/>
                </a:solidFill>
                <a:cs typeface="Frutiger LT Std 45 Light"/>
              </a:rPr>
              <a:t> </a:t>
            </a:r>
            <a:r>
              <a:rPr lang="en-GB" sz="800" dirty="0">
                <a:solidFill>
                  <a:srgbClr val="4C4D4F"/>
                </a:solidFill>
                <a:cs typeface="Frutiger LT Std 45 Light"/>
              </a:rPr>
              <a:t>VTE,</a:t>
            </a:r>
            <a:r>
              <a:rPr lang="en-GB" sz="800" spc="5" dirty="0">
                <a:solidFill>
                  <a:srgbClr val="4C4D4F"/>
                </a:solidFill>
                <a:cs typeface="Frutiger LT Std 45 Light"/>
              </a:rPr>
              <a:t> </a:t>
            </a:r>
            <a:r>
              <a:rPr lang="en-GB" sz="800" spc="-10" dirty="0">
                <a:solidFill>
                  <a:srgbClr val="4C4D4F"/>
                </a:solidFill>
                <a:cs typeface="Frutiger LT Std 45 Light"/>
              </a:rPr>
              <a:t>venous thromboembolism. </a:t>
            </a:r>
            <a:r>
              <a:rPr lang="en-GB" sz="800" b="1" spc="-20" dirty="0">
                <a:solidFill>
                  <a:srgbClr val="4C4D4F"/>
                </a:solidFill>
                <a:latin typeface="Arial"/>
                <a:cs typeface="Arial"/>
              </a:rPr>
              <a:t>References:</a:t>
            </a:r>
            <a:r>
              <a:rPr lang="en-GB" sz="800" b="1" spc="-5" dirty="0">
                <a:solidFill>
                  <a:srgbClr val="4C4D4F"/>
                </a:solidFill>
                <a:latin typeface="Arial"/>
                <a:cs typeface="Arial"/>
              </a:rPr>
              <a:t> </a:t>
            </a:r>
            <a:r>
              <a:rPr lang="en-GB" sz="800" b="1" dirty="0">
                <a:solidFill>
                  <a:srgbClr val="4C4D4F"/>
                </a:solidFill>
                <a:latin typeface="Arial"/>
                <a:cs typeface="Arial"/>
              </a:rPr>
              <a:t>1.</a:t>
            </a:r>
            <a:r>
              <a:rPr lang="en-GB" sz="800" b="1" spc="-15" dirty="0">
                <a:solidFill>
                  <a:srgbClr val="4C4D4F"/>
                </a:solidFill>
                <a:latin typeface="Arial"/>
                <a:cs typeface="Arial"/>
              </a:rPr>
              <a:t> </a:t>
            </a:r>
            <a:r>
              <a:rPr lang="de-CH" sz="800" spc="-20" dirty="0">
                <a:solidFill>
                  <a:srgbClr val="4C4D4F"/>
                </a:solidFill>
                <a:latin typeface="Arial"/>
                <a:cs typeface="Arial"/>
              </a:rPr>
              <a:t>Trujillo</a:t>
            </a:r>
            <a:r>
              <a:rPr lang="de-CH" sz="800" spc="-10" dirty="0">
                <a:solidFill>
                  <a:srgbClr val="4C4D4F"/>
                </a:solidFill>
                <a:latin typeface="Arial"/>
                <a:cs typeface="Arial"/>
              </a:rPr>
              <a:t> </a:t>
            </a:r>
            <a:r>
              <a:rPr lang="de-CH" sz="800" dirty="0">
                <a:solidFill>
                  <a:srgbClr val="4C4D4F"/>
                </a:solidFill>
                <a:latin typeface="Arial"/>
                <a:cs typeface="Arial"/>
              </a:rPr>
              <a:t>T</a:t>
            </a:r>
            <a:r>
              <a:rPr lang="de-CH" sz="800" spc="-15" dirty="0">
                <a:solidFill>
                  <a:srgbClr val="4C4D4F"/>
                </a:solidFill>
                <a:latin typeface="Arial"/>
                <a:cs typeface="Arial"/>
              </a:rPr>
              <a:t> </a:t>
            </a:r>
            <a:r>
              <a:rPr lang="de-CH" sz="800" dirty="0">
                <a:solidFill>
                  <a:srgbClr val="4C4D4F"/>
                </a:solidFill>
                <a:latin typeface="Arial"/>
                <a:cs typeface="Arial"/>
              </a:rPr>
              <a:t>et </a:t>
            </a:r>
            <a:r>
              <a:rPr lang="de-CH" sz="800" spc="-10" dirty="0">
                <a:solidFill>
                  <a:srgbClr val="4C4D4F"/>
                </a:solidFill>
                <a:latin typeface="Arial"/>
                <a:cs typeface="Arial"/>
              </a:rPr>
              <a:t>al.</a:t>
            </a:r>
            <a:r>
              <a:rPr lang="de-CH" sz="800" spc="-5" dirty="0">
                <a:solidFill>
                  <a:srgbClr val="4C4D4F"/>
                </a:solidFill>
                <a:latin typeface="Arial"/>
                <a:cs typeface="Arial"/>
              </a:rPr>
              <a:t> </a:t>
            </a:r>
            <a:r>
              <a:rPr lang="de-CH" sz="800" spc="-20" dirty="0">
                <a:solidFill>
                  <a:srgbClr val="4C4D4F"/>
                </a:solidFill>
                <a:latin typeface="Arial"/>
                <a:cs typeface="Arial"/>
              </a:rPr>
              <a:t>Drugs.</a:t>
            </a:r>
            <a:r>
              <a:rPr lang="de-CH" sz="800" dirty="0">
                <a:solidFill>
                  <a:srgbClr val="4C4D4F"/>
                </a:solidFill>
                <a:latin typeface="Arial"/>
                <a:cs typeface="Arial"/>
              </a:rPr>
              <a:t> </a:t>
            </a:r>
            <a:r>
              <a:rPr lang="en-GB" sz="800" dirty="0">
                <a:solidFill>
                  <a:srgbClr val="000000">
                    <a:lumMod val="65000"/>
                    <a:lumOff val="35000"/>
                  </a:srgbClr>
                </a:solidFill>
                <a:latin typeface="Arial" panose="020B0604020202020204"/>
              </a:rPr>
              <a:t>2014 Sep;74(14):1587-603</a:t>
            </a:r>
            <a:r>
              <a:rPr lang="de-CH" sz="800" spc="-20" dirty="0">
                <a:solidFill>
                  <a:srgbClr val="4C4D4F"/>
                </a:solidFill>
                <a:latin typeface="Arial"/>
                <a:cs typeface="Arial"/>
              </a:rPr>
              <a:t>.</a:t>
            </a:r>
            <a:r>
              <a:rPr lang="de-CH" sz="800" spc="-5" dirty="0">
                <a:solidFill>
                  <a:srgbClr val="4C4D4F"/>
                </a:solidFill>
                <a:latin typeface="Arial"/>
                <a:cs typeface="Arial"/>
              </a:rPr>
              <a:t> </a:t>
            </a:r>
            <a:r>
              <a:rPr lang="de-CH" sz="800" b="1" dirty="0">
                <a:solidFill>
                  <a:srgbClr val="4C4D4F"/>
                </a:solidFill>
                <a:latin typeface="Arial"/>
                <a:cs typeface="Arial"/>
              </a:rPr>
              <a:t>2. </a:t>
            </a:r>
            <a:r>
              <a:rPr lang="de-CH" sz="800" spc="-20" dirty="0">
                <a:solidFill>
                  <a:srgbClr val="4C4D4F"/>
                </a:solidFill>
                <a:latin typeface="Arial"/>
                <a:cs typeface="Arial"/>
              </a:rPr>
              <a:t>Weitz</a:t>
            </a:r>
            <a:r>
              <a:rPr lang="de-CH" sz="800" spc="-5" dirty="0">
                <a:solidFill>
                  <a:srgbClr val="4C4D4F"/>
                </a:solidFill>
                <a:latin typeface="Arial"/>
                <a:cs typeface="Arial"/>
              </a:rPr>
              <a:t> </a:t>
            </a:r>
            <a:r>
              <a:rPr lang="de-CH" sz="800" dirty="0">
                <a:solidFill>
                  <a:srgbClr val="4C4D4F"/>
                </a:solidFill>
                <a:latin typeface="Arial"/>
                <a:cs typeface="Arial"/>
              </a:rPr>
              <a:t>JI et</a:t>
            </a:r>
            <a:r>
              <a:rPr lang="de-CH" sz="800" spc="-5" dirty="0">
                <a:solidFill>
                  <a:srgbClr val="4C4D4F"/>
                </a:solidFill>
                <a:latin typeface="Arial"/>
                <a:cs typeface="Arial"/>
              </a:rPr>
              <a:t> </a:t>
            </a:r>
            <a:r>
              <a:rPr lang="de-CH" sz="800" spc="-10" dirty="0">
                <a:solidFill>
                  <a:srgbClr val="4C4D4F"/>
                </a:solidFill>
                <a:latin typeface="Arial"/>
                <a:cs typeface="Arial"/>
              </a:rPr>
              <a:t>al.</a:t>
            </a:r>
            <a:r>
              <a:rPr lang="de-CH" sz="800" spc="-15" dirty="0">
                <a:solidFill>
                  <a:srgbClr val="4C4D4F"/>
                </a:solidFill>
                <a:latin typeface="Arial"/>
                <a:cs typeface="Arial"/>
              </a:rPr>
              <a:t> </a:t>
            </a:r>
            <a:r>
              <a:rPr lang="de-CH" sz="800" spc="-20" dirty="0">
                <a:solidFill>
                  <a:srgbClr val="4C4D4F"/>
                </a:solidFill>
                <a:latin typeface="Arial"/>
                <a:cs typeface="Arial"/>
              </a:rPr>
              <a:t>Thromb</a:t>
            </a:r>
            <a:r>
              <a:rPr lang="de-CH" sz="800" dirty="0">
                <a:solidFill>
                  <a:srgbClr val="4C4D4F"/>
                </a:solidFill>
                <a:latin typeface="Arial"/>
                <a:cs typeface="Arial"/>
              </a:rPr>
              <a:t> </a:t>
            </a:r>
            <a:r>
              <a:rPr lang="de-CH" sz="800" spc="-20" dirty="0">
                <a:solidFill>
                  <a:srgbClr val="4C4D4F"/>
                </a:solidFill>
                <a:latin typeface="Arial"/>
                <a:cs typeface="Arial"/>
              </a:rPr>
              <a:t>Haemost.</a:t>
            </a:r>
            <a:r>
              <a:rPr lang="de-CH" sz="800" spc="-5" dirty="0">
                <a:solidFill>
                  <a:srgbClr val="4C4D4F"/>
                </a:solidFill>
                <a:latin typeface="Arial"/>
                <a:cs typeface="Arial"/>
              </a:rPr>
              <a:t> </a:t>
            </a:r>
            <a:r>
              <a:rPr lang="de-CH" sz="800" spc="-20" dirty="0">
                <a:solidFill>
                  <a:srgbClr val="4C4D4F"/>
                </a:solidFill>
                <a:latin typeface="Arial"/>
                <a:cs typeface="Arial"/>
              </a:rPr>
              <a:t>2010 Sep;104(3):633-41.</a:t>
            </a:r>
            <a:r>
              <a:rPr lang="de-CH" sz="800" dirty="0">
                <a:solidFill>
                  <a:srgbClr val="4C4D4F"/>
                </a:solidFill>
                <a:latin typeface="Arial"/>
                <a:cs typeface="Arial"/>
              </a:rPr>
              <a:t> </a:t>
            </a:r>
            <a:r>
              <a:rPr lang="de-CH" sz="800" b="1" dirty="0">
                <a:solidFill>
                  <a:srgbClr val="4C4D4F"/>
                </a:solidFill>
                <a:latin typeface="Arial"/>
                <a:cs typeface="Arial"/>
              </a:rPr>
              <a:t>3.</a:t>
            </a:r>
            <a:r>
              <a:rPr lang="de-CH" sz="800" b="1" spc="-10" dirty="0">
                <a:solidFill>
                  <a:srgbClr val="4C4D4F"/>
                </a:solidFill>
                <a:latin typeface="Arial"/>
                <a:cs typeface="Arial"/>
              </a:rPr>
              <a:t> </a:t>
            </a:r>
            <a:r>
              <a:rPr lang="de-CH" sz="800" spc="-20" dirty="0">
                <a:solidFill>
                  <a:srgbClr val="4C4D4F"/>
                </a:solidFill>
                <a:latin typeface="Arial"/>
                <a:cs typeface="Arial"/>
              </a:rPr>
              <a:t>Salazar</a:t>
            </a:r>
            <a:r>
              <a:rPr lang="de-CH" sz="800" dirty="0">
                <a:solidFill>
                  <a:srgbClr val="4C4D4F"/>
                </a:solidFill>
                <a:latin typeface="Arial"/>
                <a:cs typeface="Arial"/>
              </a:rPr>
              <a:t> </a:t>
            </a:r>
            <a:r>
              <a:rPr lang="de-CH" sz="800" spc="-10" dirty="0">
                <a:solidFill>
                  <a:srgbClr val="4C4D4F"/>
                </a:solidFill>
                <a:latin typeface="Arial"/>
                <a:cs typeface="Arial"/>
              </a:rPr>
              <a:t>DE</a:t>
            </a:r>
            <a:r>
              <a:rPr lang="de-CH" sz="800" spc="-5" dirty="0">
                <a:solidFill>
                  <a:srgbClr val="4C4D4F"/>
                </a:solidFill>
                <a:latin typeface="Arial"/>
                <a:cs typeface="Arial"/>
              </a:rPr>
              <a:t> </a:t>
            </a:r>
            <a:r>
              <a:rPr lang="de-CH" sz="800" dirty="0">
                <a:solidFill>
                  <a:srgbClr val="4C4D4F"/>
                </a:solidFill>
                <a:latin typeface="Arial"/>
                <a:cs typeface="Arial"/>
              </a:rPr>
              <a:t>et </a:t>
            </a:r>
            <a:r>
              <a:rPr lang="de-CH" sz="800" spc="-10" dirty="0">
                <a:solidFill>
                  <a:srgbClr val="4C4D4F"/>
                </a:solidFill>
                <a:latin typeface="Arial"/>
                <a:cs typeface="Arial"/>
              </a:rPr>
              <a:t>al.</a:t>
            </a:r>
            <a:r>
              <a:rPr lang="de-CH" sz="800" spc="-15" dirty="0">
                <a:solidFill>
                  <a:srgbClr val="4C4D4F"/>
                </a:solidFill>
                <a:latin typeface="Arial"/>
                <a:cs typeface="Arial"/>
              </a:rPr>
              <a:t> </a:t>
            </a:r>
            <a:r>
              <a:rPr lang="de-CH" sz="800" spc="-20" dirty="0">
                <a:solidFill>
                  <a:srgbClr val="4C4D4F"/>
                </a:solidFill>
                <a:latin typeface="Arial"/>
                <a:cs typeface="Arial"/>
              </a:rPr>
              <a:t>Thromb</a:t>
            </a:r>
            <a:r>
              <a:rPr lang="de-CH" sz="800" dirty="0">
                <a:solidFill>
                  <a:srgbClr val="4C4D4F"/>
                </a:solidFill>
                <a:latin typeface="Arial"/>
                <a:cs typeface="Arial"/>
              </a:rPr>
              <a:t> </a:t>
            </a:r>
            <a:r>
              <a:rPr lang="de-CH" sz="800" spc="-20" dirty="0">
                <a:solidFill>
                  <a:srgbClr val="4C4D4F"/>
                </a:solidFill>
                <a:latin typeface="Arial"/>
                <a:cs typeface="Arial"/>
              </a:rPr>
              <a:t>Haemost.</a:t>
            </a:r>
            <a:r>
              <a:rPr lang="de-CH" sz="800" spc="-5" dirty="0">
                <a:solidFill>
                  <a:srgbClr val="4C4D4F"/>
                </a:solidFill>
                <a:latin typeface="Arial"/>
                <a:cs typeface="Arial"/>
              </a:rPr>
              <a:t> </a:t>
            </a:r>
            <a:r>
              <a:rPr lang="de-CH" sz="800" spc="-20" dirty="0">
                <a:solidFill>
                  <a:srgbClr val="4C4D4F"/>
                </a:solidFill>
                <a:latin typeface="Arial"/>
                <a:cs typeface="Arial"/>
              </a:rPr>
              <a:t>2012 May;107(5):925-36.</a:t>
            </a:r>
            <a:r>
              <a:rPr lang="de-CH" sz="800" dirty="0">
                <a:solidFill>
                  <a:srgbClr val="4C4D4F"/>
                </a:solidFill>
                <a:latin typeface="Arial"/>
                <a:cs typeface="Arial"/>
              </a:rPr>
              <a:t> </a:t>
            </a:r>
            <a:r>
              <a:rPr lang="de-CH" sz="800" b="1" dirty="0">
                <a:solidFill>
                  <a:srgbClr val="4C4D4F"/>
                </a:solidFill>
                <a:latin typeface="Arial"/>
                <a:cs typeface="Arial"/>
              </a:rPr>
              <a:t>4.</a:t>
            </a:r>
            <a:r>
              <a:rPr lang="de-CH" sz="800" b="1" spc="-10" dirty="0">
                <a:solidFill>
                  <a:srgbClr val="4C4D4F"/>
                </a:solidFill>
                <a:latin typeface="Arial"/>
                <a:cs typeface="Arial"/>
              </a:rPr>
              <a:t> </a:t>
            </a:r>
            <a:r>
              <a:rPr lang="de-CH" sz="800" spc="-20" dirty="0">
                <a:solidFill>
                  <a:srgbClr val="4C4D4F"/>
                </a:solidFill>
                <a:latin typeface="Arial"/>
                <a:cs typeface="Arial"/>
              </a:rPr>
              <a:t>Kreutz</a:t>
            </a:r>
            <a:r>
              <a:rPr lang="de-CH" sz="800" dirty="0">
                <a:solidFill>
                  <a:srgbClr val="4C4D4F"/>
                </a:solidFill>
                <a:latin typeface="Arial"/>
                <a:cs typeface="Arial"/>
              </a:rPr>
              <a:t> R.</a:t>
            </a:r>
            <a:r>
              <a:rPr lang="de-CH" sz="800" spc="-5" dirty="0">
                <a:solidFill>
                  <a:srgbClr val="4C4D4F"/>
                </a:solidFill>
                <a:latin typeface="Arial"/>
                <a:cs typeface="Arial"/>
              </a:rPr>
              <a:t> </a:t>
            </a:r>
            <a:r>
              <a:rPr lang="de-CH" sz="800" dirty="0">
                <a:solidFill>
                  <a:srgbClr val="4C4D4F"/>
                </a:solidFill>
                <a:latin typeface="Arial"/>
                <a:cs typeface="Arial"/>
              </a:rPr>
              <a:t>J</a:t>
            </a:r>
            <a:r>
              <a:rPr lang="de-CH" sz="800" spc="-15" dirty="0">
                <a:solidFill>
                  <a:srgbClr val="4C4D4F"/>
                </a:solidFill>
                <a:latin typeface="Arial"/>
                <a:cs typeface="Arial"/>
              </a:rPr>
              <a:t> </a:t>
            </a:r>
            <a:r>
              <a:rPr lang="de-CH" sz="800" spc="-20" dirty="0">
                <a:solidFill>
                  <a:srgbClr val="4C4D4F"/>
                </a:solidFill>
                <a:latin typeface="Arial"/>
                <a:cs typeface="Arial"/>
              </a:rPr>
              <a:t>Thromb</a:t>
            </a:r>
            <a:r>
              <a:rPr lang="de-CH" sz="800" spc="-10" dirty="0">
                <a:solidFill>
                  <a:srgbClr val="4C4D4F"/>
                </a:solidFill>
                <a:latin typeface="Arial"/>
                <a:cs typeface="Arial"/>
              </a:rPr>
              <a:t> </a:t>
            </a:r>
            <a:r>
              <a:rPr lang="de-CH" sz="800" spc="-20" dirty="0">
                <a:solidFill>
                  <a:srgbClr val="4C4D4F"/>
                </a:solidFill>
                <a:latin typeface="Arial"/>
                <a:cs typeface="Arial"/>
              </a:rPr>
              <a:t>Thrombolysis</a:t>
            </a:r>
            <a:r>
              <a:rPr lang="de-CH" sz="800" spc="-5" dirty="0">
                <a:solidFill>
                  <a:srgbClr val="4C4D4F"/>
                </a:solidFill>
                <a:latin typeface="Arial"/>
                <a:cs typeface="Arial"/>
              </a:rPr>
              <a:t> </a:t>
            </a:r>
            <a:r>
              <a:rPr lang="de-CH" sz="800" dirty="0">
                <a:solidFill>
                  <a:srgbClr val="000000">
                    <a:lumMod val="65000"/>
                    <a:lumOff val="35000"/>
                  </a:srgbClr>
                </a:solidFill>
                <a:latin typeface="Arial" panose="020B0604020202020204"/>
              </a:rPr>
              <a:t>2014;38(2):137–49</a:t>
            </a:r>
            <a:r>
              <a:rPr lang="de-CH" sz="800" spc="-10" dirty="0">
                <a:solidFill>
                  <a:srgbClr val="4C4D4F"/>
                </a:solidFill>
                <a:latin typeface="Arial"/>
                <a:cs typeface="Arial"/>
              </a:rPr>
              <a:t>.</a:t>
            </a:r>
            <a:endParaRPr lang="de-CH" sz="800" dirty="0">
              <a:latin typeface="Arial"/>
              <a:cs typeface="Arial"/>
            </a:endParaRPr>
          </a:p>
          <a:p>
            <a:pPr marL="12700">
              <a:lnSpc>
                <a:spcPct val="100000"/>
              </a:lnSpc>
              <a:spcBef>
                <a:spcPts val="100"/>
              </a:spcBef>
            </a:pPr>
            <a:endParaRPr lang="de-CH" sz="600" dirty="0">
              <a:cs typeface="Frutiger LT Std 45 Light"/>
            </a:endParaRPr>
          </a:p>
        </p:txBody>
      </p:sp>
      <p:sp>
        <p:nvSpPr>
          <p:cNvPr id="3" name="object 3">
            <a:extLst>
              <a:ext uri="{FF2B5EF4-FFF2-40B4-BE49-F238E27FC236}">
                <a16:creationId xmlns:a16="http://schemas.microsoft.com/office/drawing/2014/main" id="{F7307C44-36EE-7024-E9C9-F8D6E7BF69A9}"/>
              </a:ext>
            </a:extLst>
          </p:cNvPr>
          <p:cNvSpPr txBox="1"/>
          <p:nvPr/>
        </p:nvSpPr>
        <p:spPr>
          <a:xfrm>
            <a:off x="611188" y="3528587"/>
            <a:ext cx="3960812" cy="367731"/>
          </a:xfrm>
          <a:prstGeom prst="rect">
            <a:avLst/>
          </a:prstGeom>
        </p:spPr>
        <p:txBody>
          <a:bodyPr vert="horz" wrap="square" lIns="0" tIns="22860" rIns="0" bIns="0" rtlCol="0">
            <a:spAutoFit/>
          </a:bodyPr>
          <a:lstStyle/>
          <a:p>
            <a:pPr marL="38100">
              <a:lnSpc>
                <a:spcPct val="100000"/>
              </a:lnSpc>
              <a:spcBef>
                <a:spcPts val="180"/>
              </a:spcBef>
            </a:pPr>
            <a:r>
              <a:rPr lang="de-CH" sz="700" spc="-20" dirty="0">
                <a:solidFill>
                  <a:srgbClr val="4C4D4F"/>
                </a:solidFill>
                <a:cs typeface="Frutiger LT Std 45 Light"/>
              </a:rPr>
              <a:t>* </a:t>
            </a:r>
            <a:r>
              <a:rPr lang="en-GB" sz="700" spc="-20" dirty="0">
                <a:solidFill>
                  <a:srgbClr val="4C4D4F"/>
                </a:solidFill>
                <a:cs typeface="Frutiger LT Std 45 Light"/>
              </a:rPr>
              <a:t>After hip or knee replacement surgery</a:t>
            </a:r>
            <a:endParaRPr lang="en-GB" sz="700" dirty="0">
              <a:cs typeface="Frutiger LT Std 45 Light"/>
            </a:endParaRPr>
          </a:p>
          <a:p>
            <a:pPr marL="92075" marR="30480" indent="-54610">
              <a:lnSpc>
                <a:spcPct val="111100"/>
              </a:lnSpc>
            </a:pPr>
            <a:r>
              <a:rPr lang="en-GB" sz="700" baseline="39682" dirty="0">
                <a:solidFill>
                  <a:srgbClr val="4C4D4F"/>
                </a:solidFill>
                <a:cs typeface="Frutiger LT Std 45 Light"/>
              </a:rPr>
              <a:t>†</a:t>
            </a:r>
            <a:r>
              <a:rPr lang="en-GB" sz="700" spc="232" baseline="39682" dirty="0">
                <a:solidFill>
                  <a:srgbClr val="4C4D4F"/>
                </a:solidFill>
                <a:cs typeface="Frutiger LT Std 45 Light"/>
              </a:rPr>
              <a:t> </a:t>
            </a:r>
            <a:r>
              <a:rPr lang="en-GB" sz="700" spc="-10" dirty="0">
                <a:solidFill>
                  <a:srgbClr val="4C4D4F"/>
                </a:solidFill>
                <a:cs typeface="Frutiger LT Std 45 Light"/>
              </a:rPr>
              <a:t>Study on dose finding/dose frequency. Dose not authorised for VTE/nvAF in Switzerland. </a:t>
            </a:r>
            <a:br>
              <a:rPr lang="en-GB" sz="700" spc="-10" dirty="0">
                <a:solidFill>
                  <a:srgbClr val="4C4D4F"/>
                </a:solidFill>
                <a:cs typeface="Frutiger LT Std 45 Light"/>
              </a:rPr>
            </a:br>
            <a:r>
              <a:rPr lang="en-GB" sz="700" spc="-10" dirty="0">
                <a:solidFill>
                  <a:srgbClr val="4C4D4F"/>
                </a:solidFill>
                <a:cs typeface="Frutiger LT Std 45 Light"/>
              </a:rPr>
              <a:t>Adapted </a:t>
            </a:r>
            <a:r>
              <a:rPr lang="en-GB" sz="700" spc="-5" dirty="0">
                <a:solidFill>
                  <a:srgbClr val="4C4D4F"/>
                </a:solidFill>
                <a:cs typeface="Frutiger LT Std 45 Light"/>
              </a:rPr>
              <a:t>from </a:t>
            </a:r>
            <a:r>
              <a:rPr lang="en-GB" sz="700" spc="-20" dirty="0">
                <a:solidFill>
                  <a:srgbClr val="4C4D4F"/>
                </a:solidFill>
                <a:cs typeface="Frutiger LT Std 45 Light"/>
              </a:rPr>
              <a:t>Trujillo</a:t>
            </a:r>
            <a:r>
              <a:rPr lang="en-GB" sz="700" spc="-5" dirty="0">
                <a:solidFill>
                  <a:srgbClr val="4C4D4F"/>
                </a:solidFill>
                <a:cs typeface="Frutiger LT Std 45 Light"/>
              </a:rPr>
              <a:t> </a:t>
            </a:r>
            <a:r>
              <a:rPr lang="en-GB" sz="700" dirty="0">
                <a:solidFill>
                  <a:srgbClr val="4C4D4F"/>
                </a:solidFill>
                <a:cs typeface="Frutiger LT Std 45 Light"/>
              </a:rPr>
              <a:t>et al.</a:t>
            </a:r>
            <a:r>
              <a:rPr lang="en-GB" sz="700" spc="-5" dirty="0">
                <a:solidFill>
                  <a:srgbClr val="4C4D4F"/>
                </a:solidFill>
                <a:cs typeface="Frutiger LT Std 45 Light"/>
              </a:rPr>
              <a:t> </a:t>
            </a:r>
            <a:r>
              <a:rPr lang="en-GB" sz="700" spc="-20" dirty="0">
                <a:solidFill>
                  <a:srgbClr val="4C4D4F"/>
                </a:solidFill>
                <a:cs typeface="Frutiger LT Std 45 Light"/>
              </a:rPr>
              <a:t>2014</a:t>
            </a:r>
            <a:r>
              <a:rPr lang="en-GB" sz="700" spc="-30" baseline="39682" dirty="0">
                <a:solidFill>
                  <a:srgbClr val="4C4D4F"/>
                </a:solidFill>
                <a:cs typeface="Frutiger LT Std 45 Light"/>
              </a:rPr>
              <a:t>1</a:t>
            </a:r>
            <a:endParaRPr lang="en-GB" sz="700" baseline="39682" dirty="0">
              <a:cs typeface="Frutiger LT Std 45 Light"/>
            </a:endParaRPr>
          </a:p>
        </p:txBody>
      </p:sp>
      <p:sp>
        <p:nvSpPr>
          <p:cNvPr id="5" name="object 5">
            <a:extLst>
              <a:ext uri="{FF2B5EF4-FFF2-40B4-BE49-F238E27FC236}">
                <a16:creationId xmlns:a16="http://schemas.microsoft.com/office/drawing/2014/main" id="{2DED930B-9FE8-6D94-0182-FB6154FD207A}"/>
              </a:ext>
            </a:extLst>
          </p:cNvPr>
          <p:cNvSpPr txBox="1"/>
          <p:nvPr/>
        </p:nvSpPr>
        <p:spPr>
          <a:xfrm>
            <a:off x="4744007" y="3627914"/>
            <a:ext cx="4148355" cy="251351"/>
          </a:xfrm>
          <a:prstGeom prst="rect">
            <a:avLst/>
          </a:prstGeom>
        </p:spPr>
        <p:txBody>
          <a:bodyPr vert="horz" wrap="square" lIns="0" tIns="22860" rIns="0" bIns="0" rtlCol="0">
            <a:spAutoFit/>
          </a:bodyPr>
          <a:lstStyle/>
          <a:p>
            <a:pPr marL="38100">
              <a:lnSpc>
                <a:spcPct val="100000"/>
              </a:lnSpc>
              <a:spcBef>
                <a:spcPts val="180"/>
              </a:spcBef>
            </a:pPr>
            <a:r>
              <a:rPr lang="en-GB" sz="700" spc="-10" dirty="0">
                <a:solidFill>
                  <a:srgbClr val="4C4D4F"/>
                </a:solidFill>
                <a:cs typeface="Frutiger LT Std 45 Light"/>
              </a:rPr>
              <a:t>**nvAF</a:t>
            </a:r>
            <a:endParaRPr lang="en-GB" sz="700" dirty="0">
              <a:cs typeface="Frutiger LT Std 45 Light"/>
            </a:endParaRPr>
          </a:p>
          <a:p>
            <a:pPr marL="116839">
              <a:lnSpc>
                <a:spcPct val="100000"/>
              </a:lnSpc>
              <a:spcBef>
                <a:spcPts val="80"/>
              </a:spcBef>
            </a:pPr>
            <a:r>
              <a:rPr lang="en-GB" sz="700" spc="-10" dirty="0">
                <a:solidFill>
                  <a:srgbClr val="4C4D4F"/>
                </a:solidFill>
                <a:cs typeface="Frutiger LT Std 45 Light"/>
              </a:rPr>
              <a:t>Adapted from Salazar</a:t>
            </a:r>
            <a:r>
              <a:rPr lang="en-GB" sz="700" spc="-5" dirty="0">
                <a:solidFill>
                  <a:srgbClr val="4C4D4F"/>
                </a:solidFill>
                <a:cs typeface="Frutiger LT Std 45 Light"/>
              </a:rPr>
              <a:t> </a:t>
            </a:r>
            <a:r>
              <a:rPr lang="en-GB" sz="700" dirty="0">
                <a:solidFill>
                  <a:srgbClr val="4C4D4F"/>
                </a:solidFill>
                <a:cs typeface="Frutiger LT Std 45 Light"/>
              </a:rPr>
              <a:t>et</a:t>
            </a:r>
            <a:r>
              <a:rPr lang="en-GB" sz="700" spc="-10" dirty="0">
                <a:solidFill>
                  <a:srgbClr val="4C4D4F"/>
                </a:solidFill>
                <a:cs typeface="Frutiger LT Std 45 Light"/>
              </a:rPr>
              <a:t> </a:t>
            </a:r>
            <a:r>
              <a:rPr lang="en-GB" sz="700" dirty="0">
                <a:solidFill>
                  <a:srgbClr val="4C4D4F"/>
                </a:solidFill>
                <a:cs typeface="Frutiger LT Std 45 Light"/>
              </a:rPr>
              <a:t>al.</a:t>
            </a:r>
            <a:r>
              <a:rPr lang="en-GB" sz="700" spc="-10" dirty="0">
                <a:solidFill>
                  <a:srgbClr val="4C4D4F"/>
                </a:solidFill>
                <a:cs typeface="Frutiger LT Std 45 Light"/>
              </a:rPr>
              <a:t> </a:t>
            </a:r>
            <a:r>
              <a:rPr lang="en-GB" sz="700" spc="-20" dirty="0">
                <a:solidFill>
                  <a:srgbClr val="4C4D4F"/>
                </a:solidFill>
                <a:cs typeface="Frutiger LT Std 45 Light"/>
              </a:rPr>
              <a:t>2012</a:t>
            </a:r>
            <a:r>
              <a:rPr lang="en-GB" sz="700" spc="-30" baseline="39682" dirty="0">
                <a:solidFill>
                  <a:srgbClr val="4C4D4F"/>
                </a:solidFill>
                <a:cs typeface="Frutiger LT Std 45 Light"/>
              </a:rPr>
              <a:t>3</a:t>
            </a:r>
            <a:endParaRPr lang="en-GB" sz="700" baseline="39682" dirty="0">
              <a:cs typeface="Frutiger LT Std 45 Light"/>
            </a:endParaRPr>
          </a:p>
        </p:txBody>
      </p:sp>
      <p:sp>
        <p:nvSpPr>
          <p:cNvPr id="6" name="object 6">
            <a:extLst>
              <a:ext uri="{FF2B5EF4-FFF2-40B4-BE49-F238E27FC236}">
                <a16:creationId xmlns:a16="http://schemas.microsoft.com/office/drawing/2014/main" id="{7758BB49-29EC-C06F-6E3D-6BE854CD510F}"/>
              </a:ext>
            </a:extLst>
          </p:cNvPr>
          <p:cNvSpPr txBox="1"/>
          <p:nvPr/>
        </p:nvSpPr>
        <p:spPr>
          <a:xfrm>
            <a:off x="4821347" y="1029974"/>
            <a:ext cx="4009615" cy="151323"/>
          </a:xfrm>
          <a:prstGeom prst="rect">
            <a:avLst/>
          </a:prstGeom>
          <a:noFill/>
        </p:spPr>
        <p:txBody>
          <a:bodyPr vert="horz" wrap="square" lIns="0" tIns="12700" rIns="0" bIns="0" rtlCol="0">
            <a:spAutoFit/>
          </a:bodyPr>
          <a:lstStyle/>
          <a:p>
            <a:pPr marL="38100" marR="30480">
              <a:lnSpc>
                <a:spcPct val="100000"/>
              </a:lnSpc>
              <a:spcBef>
                <a:spcPts val="100"/>
              </a:spcBef>
            </a:pPr>
            <a:r>
              <a:rPr sz="900" b="1" dirty="0">
                <a:solidFill>
                  <a:srgbClr val="FFFFFF"/>
                </a:solidFill>
                <a:cs typeface="Frutiger LT Std 65 Bold"/>
              </a:rPr>
              <a:t>Edoxaban</a:t>
            </a:r>
            <a:r>
              <a:rPr sz="900" b="1" spc="-15" dirty="0">
                <a:solidFill>
                  <a:srgbClr val="FFFFFF"/>
                </a:solidFill>
                <a:cs typeface="Frutiger LT Std 65 Bold"/>
              </a:rPr>
              <a:t> </a:t>
            </a:r>
            <a:r>
              <a:rPr lang="en-US" sz="900" b="1" spc="-15" dirty="0">
                <a:solidFill>
                  <a:srgbClr val="FFFFFF"/>
                </a:solidFill>
                <a:cs typeface="Frutiger LT Std 65 Bold"/>
              </a:rPr>
              <a:t>p</a:t>
            </a:r>
            <a:r>
              <a:rPr sz="900" b="1" dirty="0">
                <a:solidFill>
                  <a:srgbClr val="FFFFFF"/>
                </a:solidFill>
                <a:cs typeface="Frutiger LT Std 65 Bold"/>
              </a:rPr>
              <a:t>hase</a:t>
            </a:r>
            <a:r>
              <a:rPr lang="en-US" sz="900" b="1" dirty="0">
                <a:solidFill>
                  <a:srgbClr val="FFFFFF"/>
                </a:solidFill>
                <a:cs typeface="Frutiger LT Std 65 Bold"/>
              </a:rPr>
              <a:t> </a:t>
            </a:r>
            <a:r>
              <a:rPr sz="900" b="1" dirty="0">
                <a:solidFill>
                  <a:srgbClr val="FFFFFF"/>
                </a:solidFill>
                <a:cs typeface="Frutiger LT Std 65 Bold"/>
              </a:rPr>
              <a:t>II:</a:t>
            </a:r>
            <a:r>
              <a:rPr sz="900" b="1" spc="-10" dirty="0">
                <a:solidFill>
                  <a:srgbClr val="FFFFFF"/>
                </a:solidFill>
                <a:cs typeface="Frutiger LT Std 65 Bold"/>
              </a:rPr>
              <a:t> </a:t>
            </a:r>
            <a:r>
              <a:rPr lang="en-US" sz="900" b="1" spc="-10" dirty="0">
                <a:solidFill>
                  <a:srgbClr val="FFFFFF"/>
                </a:solidFill>
                <a:cs typeface="Frutiger LT Std 65 Bold"/>
              </a:rPr>
              <a:t>Trend for less bleeding with OD dosing</a:t>
            </a:r>
            <a:r>
              <a:rPr sz="900" b="1" spc="-15" baseline="45454" dirty="0">
                <a:solidFill>
                  <a:srgbClr val="FFFFFF"/>
                </a:solidFill>
                <a:cs typeface="Frutiger LT Std 65 Bold"/>
              </a:rPr>
              <a:t>2,3</a:t>
            </a:r>
            <a:endParaRPr sz="900" baseline="45454" dirty="0">
              <a:cs typeface="Frutiger LT Std 65 Bold"/>
            </a:endParaRPr>
          </a:p>
        </p:txBody>
      </p:sp>
      <p:sp>
        <p:nvSpPr>
          <p:cNvPr id="7" name="object 7">
            <a:extLst>
              <a:ext uri="{FF2B5EF4-FFF2-40B4-BE49-F238E27FC236}">
                <a16:creationId xmlns:a16="http://schemas.microsoft.com/office/drawing/2014/main" id="{B3EDB54C-A958-29E7-1D2C-9399296DB70F}"/>
              </a:ext>
            </a:extLst>
          </p:cNvPr>
          <p:cNvSpPr txBox="1"/>
          <p:nvPr/>
        </p:nvSpPr>
        <p:spPr>
          <a:xfrm>
            <a:off x="686135" y="1029974"/>
            <a:ext cx="3781425" cy="289823"/>
          </a:xfrm>
          <a:prstGeom prst="rect">
            <a:avLst/>
          </a:prstGeom>
          <a:noFill/>
        </p:spPr>
        <p:txBody>
          <a:bodyPr vert="horz" wrap="square" lIns="0" tIns="12700" rIns="0" bIns="0" rtlCol="0">
            <a:spAutoFit/>
          </a:bodyPr>
          <a:lstStyle/>
          <a:p>
            <a:pPr marL="38100" marR="30480">
              <a:lnSpc>
                <a:spcPct val="100000"/>
              </a:lnSpc>
              <a:spcBef>
                <a:spcPts val="100"/>
              </a:spcBef>
            </a:pPr>
            <a:r>
              <a:rPr lang="en-GB" sz="900" b="1" dirty="0">
                <a:solidFill>
                  <a:srgbClr val="FFFFFF"/>
                </a:solidFill>
                <a:cs typeface="Frutiger LT Std 65 Bold"/>
              </a:rPr>
              <a:t>Rivaroxaban phase II:</a:t>
            </a:r>
            <a:r>
              <a:rPr lang="en-GB" sz="900" b="1" spc="-5" dirty="0">
                <a:solidFill>
                  <a:srgbClr val="FFFFFF"/>
                </a:solidFill>
                <a:cs typeface="Frutiger LT Std 65 Bold"/>
              </a:rPr>
              <a:t> Trend for better net benefit with OD </a:t>
            </a:r>
            <a:br>
              <a:rPr lang="en-GB" sz="900" b="1" spc="-5" dirty="0">
                <a:solidFill>
                  <a:srgbClr val="FFFFFF"/>
                </a:solidFill>
                <a:cs typeface="Frutiger LT Std 65 Bold"/>
              </a:rPr>
            </a:br>
            <a:r>
              <a:rPr lang="en-GB" sz="900" b="1" spc="-5" dirty="0">
                <a:solidFill>
                  <a:srgbClr val="FFFFFF"/>
                </a:solidFill>
                <a:cs typeface="Frutiger LT Std 65 Bold"/>
              </a:rPr>
              <a:t>dosing</a:t>
            </a:r>
            <a:r>
              <a:rPr lang="en-GB" sz="900" b="1" spc="-15" baseline="45454" dirty="0">
                <a:solidFill>
                  <a:srgbClr val="FFFFFF"/>
                </a:solidFill>
                <a:cs typeface="Frutiger LT Std 65 Bold"/>
              </a:rPr>
              <a:t>1</a:t>
            </a:r>
            <a:endParaRPr lang="en-GB" sz="900" baseline="45454" dirty="0">
              <a:cs typeface="Frutiger LT Std 65 Bold"/>
            </a:endParaRPr>
          </a:p>
        </p:txBody>
      </p:sp>
      <p:sp>
        <p:nvSpPr>
          <p:cNvPr id="8" name="object 8">
            <a:extLst>
              <a:ext uri="{FF2B5EF4-FFF2-40B4-BE49-F238E27FC236}">
                <a16:creationId xmlns:a16="http://schemas.microsoft.com/office/drawing/2014/main" id="{98365A37-6197-7A33-23DD-612A0E53E7AE}"/>
              </a:ext>
            </a:extLst>
          </p:cNvPr>
          <p:cNvSpPr txBox="1"/>
          <p:nvPr/>
        </p:nvSpPr>
        <p:spPr>
          <a:xfrm>
            <a:off x="621836" y="1933659"/>
            <a:ext cx="123111" cy="825562"/>
          </a:xfrm>
          <a:prstGeom prst="rect">
            <a:avLst/>
          </a:prstGeom>
        </p:spPr>
        <p:txBody>
          <a:bodyPr vert="vert270" wrap="square" lIns="0" tIns="3175" rIns="0" bIns="0" rtlCol="0">
            <a:spAutoFit/>
          </a:bodyPr>
          <a:lstStyle/>
          <a:p>
            <a:pPr marL="12700">
              <a:lnSpc>
                <a:spcPct val="100000"/>
              </a:lnSpc>
              <a:spcBef>
                <a:spcPts val="25"/>
              </a:spcBef>
            </a:pPr>
            <a:r>
              <a:rPr lang="de-CH" sz="800" b="1" spc="-10" dirty="0">
                <a:solidFill>
                  <a:srgbClr val="58595B"/>
                </a:solidFill>
                <a:cs typeface="Frutiger LT Std 45 Light"/>
              </a:rPr>
              <a:t>Event rate</a:t>
            </a:r>
            <a:r>
              <a:rPr sz="800" b="1" spc="15" dirty="0">
                <a:solidFill>
                  <a:srgbClr val="58595B"/>
                </a:solidFill>
                <a:cs typeface="Frutiger LT Std 45 Light"/>
              </a:rPr>
              <a:t> </a:t>
            </a:r>
            <a:r>
              <a:rPr sz="800" b="1" spc="-25" dirty="0">
                <a:solidFill>
                  <a:srgbClr val="58595B"/>
                </a:solidFill>
                <a:cs typeface="Frutiger LT Std 45 Light"/>
              </a:rPr>
              <a:t>(%)</a:t>
            </a:r>
            <a:endParaRPr sz="800" b="1" dirty="0">
              <a:cs typeface="Frutiger LT Std 45 Light"/>
            </a:endParaRPr>
          </a:p>
        </p:txBody>
      </p:sp>
      <p:sp>
        <p:nvSpPr>
          <p:cNvPr id="9" name="object 9">
            <a:extLst>
              <a:ext uri="{FF2B5EF4-FFF2-40B4-BE49-F238E27FC236}">
                <a16:creationId xmlns:a16="http://schemas.microsoft.com/office/drawing/2014/main" id="{075C2373-1C7F-FAD6-D3BC-111DCAED0F9E}"/>
              </a:ext>
            </a:extLst>
          </p:cNvPr>
          <p:cNvSpPr txBox="1"/>
          <p:nvPr/>
        </p:nvSpPr>
        <p:spPr>
          <a:xfrm>
            <a:off x="4744503" y="1933659"/>
            <a:ext cx="123111" cy="825562"/>
          </a:xfrm>
          <a:prstGeom prst="rect">
            <a:avLst/>
          </a:prstGeom>
        </p:spPr>
        <p:txBody>
          <a:bodyPr vert="vert270" wrap="square" lIns="0" tIns="3175" rIns="0" bIns="0" rtlCol="0">
            <a:spAutoFit/>
          </a:bodyPr>
          <a:lstStyle/>
          <a:p>
            <a:pPr marL="12700">
              <a:lnSpc>
                <a:spcPct val="100000"/>
              </a:lnSpc>
              <a:spcBef>
                <a:spcPts val="25"/>
              </a:spcBef>
            </a:pPr>
            <a:r>
              <a:rPr lang="de-CH" sz="800" b="1" spc="-10" dirty="0">
                <a:solidFill>
                  <a:srgbClr val="58595B"/>
                </a:solidFill>
                <a:cs typeface="Frutiger LT Std 45 Light"/>
              </a:rPr>
              <a:t>Event rate</a:t>
            </a:r>
            <a:r>
              <a:rPr lang="de-CH" sz="800" b="1" spc="15" dirty="0">
                <a:solidFill>
                  <a:srgbClr val="58595B"/>
                </a:solidFill>
                <a:cs typeface="Frutiger LT Std 45 Light"/>
              </a:rPr>
              <a:t> </a:t>
            </a:r>
            <a:r>
              <a:rPr lang="de-CH" sz="800" b="1" spc="-25" dirty="0">
                <a:solidFill>
                  <a:srgbClr val="58595B"/>
                </a:solidFill>
                <a:cs typeface="Frutiger LT Std 45 Light"/>
              </a:rPr>
              <a:t>(%)</a:t>
            </a:r>
            <a:endParaRPr lang="de-CH" sz="800" b="1" dirty="0">
              <a:cs typeface="Frutiger LT Std 45 Light"/>
            </a:endParaRPr>
          </a:p>
        </p:txBody>
      </p:sp>
      <p:sp>
        <p:nvSpPr>
          <p:cNvPr id="11" name="object 11">
            <a:extLst>
              <a:ext uri="{FF2B5EF4-FFF2-40B4-BE49-F238E27FC236}">
                <a16:creationId xmlns:a16="http://schemas.microsoft.com/office/drawing/2014/main" id="{9E91997E-5C02-32FC-2406-CCFB694D8926}"/>
              </a:ext>
            </a:extLst>
          </p:cNvPr>
          <p:cNvSpPr/>
          <p:nvPr/>
        </p:nvSpPr>
        <p:spPr>
          <a:xfrm>
            <a:off x="1715920" y="1989693"/>
            <a:ext cx="423998" cy="1067846"/>
          </a:xfrm>
          <a:custGeom>
            <a:avLst/>
            <a:gdLst/>
            <a:ahLst/>
            <a:cxnLst/>
            <a:rect l="l" t="t" r="r" b="b"/>
            <a:pathLst>
              <a:path w="360044" h="906780">
                <a:moveTo>
                  <a:pt x="359994" y="0"/>
                </a:moveTo>
                <a:lnTo>
                  <a:pt x="0" y="0"/>
                </a:lnTo>
                <a:lnTo>
                  <a:pt x="0" y="906640"/>
                </a:lnTo>
                <a:lnTo>
                  <a:pt x="359994" y="906640"/>
                </a:lnTo>
                <a:lnTo>
                  <a:pt x="359994" y="0"/>
                </a:lnTo>
                <a:close/>
              </a:path>
            </a:pathLst>
          </a:custGeom>
          <a:solidFill>
            <a:schemeClr val="bg2"/>
          </a:solidFill>
        </p:spPr>
        <p:txBody>
          <a:bodyPr wrap="square" lIns="0" tIns="0" rIns="0" bIns="0" rtlCol="0"/>
          <a:lstStyle/>
          <a:p>
            <a:endParaRPr dirty="0"/>
          </a:p>
        </p:txBody>
      </p:sp>
      <p:sp>
        <p:nvSpPr>
          <p:cNvPr id="12" name="object 12">
            <a:extLst>
              <a:ext uri="{FF2B5EF4-FFF2-40B4-BE49-F238E27FC236}">
                <a16:creationId xmlns:a16="http://schemas.microsoft.com/office/drawing/2014/main" id="{6708CF67-4658-254C-03EC-3BA1B6C8AE43}"/>
              </a:ext>
            </a:extLst>
          </p:cNvPr>
          <p:cNvSpPr/>
          <p:nvPr/>
        </p:nvSpPr>
        <p:spPr>
          <a:xfrm>
            <a:off x="1715920" y="1943046"/>
            <a:ext cx="423998" cy="47111"/>
          </a:xfrm>
          <a:custGeom>
            <a:avLst/>
            <a:gdLst/>
            <a:ahLst/>
            <a:cxnLst/>
            <a:rect l="l" t="t" r="r" b="b"/>
            <a:pathLst>
              <a:path w="360044" h="40005">
                <a:moveTo>
                  <a:pt x="359994" y="0"/>
                </a:moveTo>
                <a:lnTo>
                  <a:pt x="0" y="0"/>
                </a:lnTo>
                <a:lnTo>
                  <a:pt x="0" y="39611"/>
                </a:lnTo>
                <a:lnTo>
                  <a:pt x="359994" y="39611"/>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13" name="object 13">
            <a:extLst>
              <a:ext uri="{FF2B5EF4-FFF2-40B4-BE49-F238E27FC236}">
                <a16:creationId xmlns:a16="http://schemas.microsoft.com/office/drawing/2014/main" id="{0EC05434-A68C-B9CF-1F0F-8991BACAD5EE}"/>
              </a:ext>
            </a:extLst>
          </p:cNvPr>
          <p:cNvSpPr/>
          <p:nvPr/>
        </p:nvSpPr>
        <p:spPr>
          <a:xfrm>
            <a:off x="1249582" y="2399139"/>
            <a:ext cx="423998" cy="658804"/>
          </a:xfrm>
          <a:custGeom>
            <a:avLst/>
            <a:gdLst/>
            <a:ahLst/>
            <a:cxnLst/>
            <a:rect l="l" t="t" r="r" b="b"/>
            <a:pathLst>
              <a:path w="360044" h="559435">
                <a:moveTo>
                  <a:pt x="359994" y="0"/>
                </a:moveTo>
                <a:lnTo>
                  <a:pt x="0" y="0"/>
                </a:lnTo>
                <a:lnTo>
                  <a:pt x="0" y="558952"/>
                </a:lnTo>
                <a:lnTo>
                  <a:pt x="359994" y="558952"/>
                </a:lnTo>
                <a:lnTo>
                  <a:pt x="359994" y="0"/>
                </a:lnTo>
                <a:close/>
              </a:path>
            </a:pathLst>
          </a:custGeom>
          <a:solidFill>
            <a:schemeClr val="bg2"/>
          </a:solidFill>
        </p:spPr>
        <p:txBody>
          <a:bodyPr wrap="square" lIns="0" tIns="0" rIns="0" bIns="0" rtlCol="0"/>
          <a:lstStyle/>
          <a:p>
            <a:endParaRPr dirty="0"/>
          </a:p>
        </p:txBody>
      </p:sp>
      <p:sp>
        <p:nvSpPr>
          <p:cNvPr id="14" name="object 14">
            <a:extLst>
              <a:ext uri="{FF2B5EF4-FFF2-40B4-BE49-F238E27FC236}">
                <a16:creationId xmlns:a16="http://schemas.microsoft.com/office/drawing/2014/main" id="{15462270-9D2A-1E82-997F-F55D125A44B6}"/>
              </a:ext>
            </a:extLst>
          </p:cNvPr>
          <p:cNvSpPr/>
          <p:nvPr/>
        </p:nvSpPr>
        <p:spPr>
          <a:xfrm>
            <a:off x="1249582" y="2246245"/>
            <a:ext cx="423998" cy="153297"/>
          </a:xfrm>
          <a:custGeom>
            <a:avLst/>
            <a:gdLst/>
            <a:ahLst/>
            <a:cxnLst/>
            <a:rect l="l" t="t" r="r" b="b"/>
            <a:pathLst>
              <a:path w="360044" h="130175">
                <a:moveTo>
                  <a:pt x="359994" y="0"/>
                </a:moveTo>
                <a:lnTo>
                  <a:pt x="0" y="0"/>
                </a:lnTo>
                <a:lnTo>
                  <a:pt x="0" y="129832"/>
                </a:lnTo>
                <a:lnTo>
                  <a:pt x="359994" y="129832"/>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15" name="object 15">
            <a:extLst>
              <a:ext uri="{FF2B5EF4-FFF2-40B4-BE49-F238E27FC236}">
                <a16:creationId xmlns:a16="http://schemas.microsoft.com/office/drawing/2014/main" id="{0E4AE295-4DCE-22F8-FCFD-9808838C969D}"/>
              </a:ext>
            </a:extLst>
          </p:cNvPr>
          <p:cNvSpPr txBox="1"/>
          <p:nvPr/>
        </p:nvSpPr>
        <p:spPr>
          <a:xfrm>
            <a:off x="1258084" y="3073099"/>
            <a:ext cx="907071" cy="259045"/>
          </a:xfrm>
          <a:prstGeom prst="rect">
            <a:avLst/>
          </a:prstGeom>
        </p:spPr>
        <p:txBody>
          <a:bodyPr vert="horz" wrap="square" lIns="0" tIns="12700" rIns="0" bIns="0" rtlCol="0">
            <a:spAutoFit/>
          </a:bodyPr>
          <a:lstStyle/>
          <a:p>
            <a:pPr marL="38100" marR="30480" indent="12700">
              <a:lnSpc>
                <a:spcPct val="100000"/>
              </a:lnSpc>
              <a:spcBef>
                <a:spcPts val="100"/>
              </a:spcBef>
            </a:pPr>
            <a:r>
              <a:rPr sz="800" spc="-10" dirty="0">
                <a:solidFill>
                  <a:srgbClr val="4C4D4F"/>
                </a:solidFill>
                <a:cs typeface="Frutiger LT Std 45 Light"/>
              </a:rPr>
              <a:t>5</a:t>
            </a:r>
            <a:r>
              <a:rPr sz="800" spc="-125" dirty="0">
                <a:solidFill>
                  <a:srgbClr val="4C4D4F"/>
                </a:solidFill>
                <a:cs typeface="Frutiger LT Std 45 Light"/>
              </a:rPr>
              <a:t> </a:t>
            </a:r>
            <a:r>
              <a:rPr sz="800" dirty="0">
                <a:solidFill>
                  <a:srgbClr val="4C4D4F"/>
                </a:solidFill>
                <a:cs typeface="Frutiger LT Std 45 Light"/>
              </a:rPr>
              <a:t>mg</a:t>
            </a:r>
            <a:r>
              <a:rPr sz="675" baseline="43209" dirty="0">
                <a:solidFill>
                  <a:srgbClr val="4C4D4F"/>
                </a:solidFill>
                <a:cs typeface="Frutiger LT Std 45 Light"/>
              </a:rPr>
              <a:t>†</a:t>
            </a:r>
            <a:r>
              <a:rPr sz="675" spc="472" baseline="43209" dirty="0">
                <a:solidFill>
                  <a:srgbClr val="4C4D4F"/>
                </a:solidFill>
                <a:cs typeface="Frutiger LT Std 45 Light"/>
              </a:rPr>
              <a:t>  </a:t>
            </a:r>
            <a:r>
              <a:rPr sz="800" spc="-20" dirty="0">
                <a:solidFill>
                  <a:srgbClr val="58595B"/>
                </a:solidFill>
                <a:cs typeface="Frutiger LT Std 45 Light"/>
              </a:rPr>
              <a:t>2.5</a:t>
            </a:r>
            <a:r>
              <a:rPr sz="800" spc="-125" dirty="0">
                <a:solidFill>
                  <a:srgbClr val="58595B"/>
                </a:solidFill>
                <a:cs typeface="Frutiger LT Std 45 Light"/>
              </a:rPr>
              <a:t> </a:t>
            </a:r>
            <a:r>
              <a:rPr sz="800" spc="-25" dirty="0">
                <a:solidFill>
                  <a:srgbClr val="58595B"/>
                </a:solidFill>
                <a:cs typeface="Frutiger LT Std 45 Light"/>
              </a:rPr>
              <a:t>mg</a:t>
            </a:r>
            <a:r>
              <a:rPr sz="675" spc="-37" baseline="43209" dirty="0">
                <a:solidFill>
                  <a:srgbClr val="58595B"/>
                </a:solidFill>
                <a:cs typeface="Frutiger LT Std 45 Light"/>
              </a:rPr>
              <a:t>†</a:t>
            </a:r>
            <a:r>
              <a:rPr sz="675" spc="750" baseline="43209" dirty="0">
                <a:solidFill>
                  <a:srgbClr val="58595B"/>
                </a:solidFill>
                <a:cs typeface="Frutiger LT Std 45 Light"/>
              </a:rPr>
              <a:t> </a:t>
            </a:r>
            <a:r>
              <a:rPr lang="de-CH" sz="675" spc="750" baseline="43209" dirty="0">
                <a:solidFill>
                  <a:srgbClr val="58595B"/>
                </a:solidFill>
                <a:cs typeface="Frutiger LT Std 45 Light"/>
              </a:rPr>
              <a:t>   </a:t>
            </a:r>
            <a:r>
              <a:rPr lang="de-CH" sz="800" spc="750" baseline="43209" dirty="0">
                <a:solidFill>
                  <a:srgbClr val="4C4D4F"/>
                </a:solidFill>
                <a:cs typeface="Frutiger LT Std 45 Light"/>
              </a:rPr>
              <a:t> </a:t>
            </a:r>
            <a:r>
              <a:rPr lang="de-CH" sz="800" dirty="0">
                <a:solidFill>
                  <a:srgbClr val="4C4D4F"/>
                </a:solidFill>
                <a:cs typeface="Frutiger LT Std 45 Light"/>
              </a:rPr>
              <a:t>OD </a:t>
            </a:r>
            <a:r>
              <a:rPr sz="800" spc="245" dirty="0">
                <a:solidFill>
                  <a:srgbClr val="4C4D4F"/>
                </a:solidFill>
                <a:cs typeface="Frutiger LT Std 45 Light"/>
              </a:rPr>
              <a:t>  </a:t>
            </a:r>
            <a:r>
              <a:rPr lang="de-CH" sz="800" dirty="0">
                <a:solidFill>
                  <a:srgbClr val="58595B"/>
                </a:solidFill>
                <a:cs typeface="Frutiger LT Std 45 Light"/>
              </a:rPr>
              <a:t>BID</a:t>
            </a:r>
            <a:endParaRPr sz="800" dirty="0">
              <a:cs typeface="Frutiger LT Std 45 Light"/>
            </a:endParaRPr>
          </a:p>
        </p:txBody>
      </p:sp>
      <p:sp>
        <p:nvSpPr>
          <p:cNvPr id="17" name="object 17">
            <a:extLst>
              <a:ext uri="{FF2B5EF4-FFF2-40B4-BE49-F238E27FC236}">
                <a16:creationId xmlns:a16="http://schemas.microsoft.com/office/drawing/2014/main" id="{1D4DBC4A-8A38-DE94-88B0-3E20143E46F4}"/>
              </a:ext>
            </a:extLst>
          </p:cNvPr>
          <p:cNvSpPr/>
          <p:nvPr/>
        </p:nvSpPr>
        <p:spPr>
          <a:xfrm>
            <a:off x="2733379" y="1955998"/>
            <a:ext cx="423998" cy="1101497"/>
          </a:xfrm>
          <a:custGeom>
            <a:avLst/>
            <a:gdLst/>
            <a:ahLst/>
            <a:cxnLst/>
            <a:rect l="l" t="t" r="r" b="b"/>
            <a:pathLst>
              <a:path w="360044" h="935355">
                <a:moveTo>
                  <a:pt x="359994" y="0"/>
                </a:moveTo>
                <a:lnTo>
                  <a:pt x="0" y="0"/>
                </a:lnTo>
                <a:lnTo>
                  <a:pt x="0" y="935253"/>
                </a:lnTo>
                <a:lnTo>
                  <a:pt x="359994" y="935253"/>
                </a:lnTo>
                <a:lnTo>
                  <a:pt x="359994" y="0"/>
                </a:lnTo>
                <a:close/>
              </a:path>
            </a:pathLst>
          </a:custGeom>
          <a:solidFill>
            <a:schemeClr val="bg2"/>
          </a:solidFill>
        </p:spPr>
        <p:txBody>
          <a:bodyPr wrap="square" lIns="0" tIns="0" rIns="0" bIns="0" rtlCol="0"/>
          <a:lstStyle/>
          <a:p>
            <a:endParaRPr dirty="0"/>
          </a:p>
        </p:txBody>
      </p:sp>
      <p:sp>
        <p:nvSpPr>
          <p:cNvPr id="18" name="object 18">
            <a:extLst>
              <a:ext uri="{FF2B5EF4-FFF2-40B4-BE49-F238E27FC236}">
                <a16:creationId xmlns:a16="http://schemas.microsoft.com/office/drawing/2014/main" id="{58F29350-A5F6-89DE-D0B5-ACC554AE2CE9}"/>
              </a:ext>
            </a:extLst>
          </p:cNvPr>
          <p:cNvSpPr/>
          <p:nvPr/>
        </p:nvSpPr>
        <p:spPr>
          <a:xfrm>
            <a:off x="2733379" y="1875685"/>
            <a:ext cx="423998" cy="80761"/>
          </a:xfrm>
          <a:custGeom>
            <a:avLst/>
            <a:gdLst/>
            <a:ahLst/>
            <a:cxnLst/>
            <a:rect l="l" t="t" r="r" b="b"/>
            <a:pathLst>
              <a:path w="360044" h="68580">
                <a:moveTo>
                  <a:pt x="359994" y="0"/>
                </a:moveTo>
                <a:lnTo>
                  <a:pt x="0" y="0"/>
                </a:lnTo>
                <a:lnTo>
                  <a:pt x="0" y="68211"/>
                </a:lnTo>
                <a:lnTo>
                  <a:pt x="359994" y="68211"/>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19" name="object 19">
            <a:extLst>
              <a:ext uri="{FF2B5EF4-FFF2-40B4-BE49-F238E27FC236}">
                <a16:creationId xmlns:a16="http://schemas.microsoft.com/office/drawing/2014/main" id="{95671B7E-3FAF-199B-6E5A-DC6572FA0C74}"/>
              </a:ext>
            </a:extLst>
          </p:cNvPr>
          <p:cNvSpPr/>
          <p:nvPr/>
        </p:nvSpPr>
        <p:spPr>
          <a:xfrm>
            <a:off x="2267042" y="2518352"/>
            <a:ext cx="423998" cy="539156"/>
          </a:xfrm>
          <a:custGeom>
            <a:avLst/>
            <a:gdLst/>
            <a:ahLst/>
            <a:cxnLst/>
            <a:rect l="l" t="t" r="r" b="b"/>
            <a:pathLst>
              <a:path w="360044" h="457835">
                <a:moveTo>
                  <a:pt x="359994" y="0"/>
                </a:moveTo>
                <a:lnTo>
                  <a:pt x="0" y="0"/>
                </a:lnTo>
                <a:lnTo>
                  <a:pt x="0" y="457720"/>
                </a:lnTo>
                <a:lnTo>
                  <a:pt x="359994" y="457720"/>
                </a:lnTo>
                <a:lnTo>
                  <a:pt x="359994" y="0"/>
                </a:lnTo>
                <a:close/>
              </a:path>
            </a:pathLst>
          </a:custGeom>
          <a:solidFill>
            <a:schemeClr val="bg2"/>
          </a:solidFill>
        </p:spPr>
        <p:txBody>
          <a:bodyPr wrap="square" lIns="0" tIns="0" rIns="0" bIns="0" rtlCol="0"/>
          <a:lstStyle/>
          <a:p>
            <a:endParaRPr dirty="0"/>
          </a:p>
        </p:txBody>
      </p:sp>
      <p:sp>
        <p:nvSpPr>
          <p:cNvPr id="20" name="object 20">
            <a:extLst>
              <a:ext uri="{FF2B5EF4-FFF2-40B4-BE49-F238E27FC236}">
                <a16:creationId xmlns:a16="http://schemas.microsoft.com/office/drawing/2014/main" id="{3B23F26E-C05A-3C87-8EFC-15FE0DD49DF4}"/>
              </a:ext>
            </a:extLst>
          </p:cNvPr>
          <p:cNvSpPr/>
          <p:nvPr/>
        </p:nvSpPr>
        <p:spPr>
          <a:xfrm>
            <a:off x="2267042" y="2463928"/>
            <a:ext cx="423998" cy="54589"/>
          </a:xfrm>
          <a:custGeom>
            <a:avLst/>
            <a:gdLst/>
            <a:ahLst/>
            <a:cxnLst/>
            <a:rect l="l" t="t" r="r" b="b"/>
            <a:pathLst>
              <a:path w="360044" h="46355">
                <a:moveTo>
                  <a:pt x="359994" y="0"/>
                </a:moveTo>
                <a:lnTo>
                  <a:pt x="0" y="0"/>
                </a:lnTo>
                <a:lnTo>
                  <a:pt x="0" y="46215"/>
                </a:lnTo>
                <a:lnTo>
                  <a:pt x="359994" y="46215"/>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21" name="object 21">
            <a:extLst>
              <a:ext uri="{FF2B5EF4-FFF2-40B4-BE49-F238E27FC236}">
                <a16:creationId xmlns:a16="http://schemas.microsoft.com/office/drawing/2014/main" id="{F76E938B-AD4C-4159-2B12-242BCD31F908}"/>
              </a:ext>
            </a:extLst>
          </p:cNvPr>
          <p:cNvSpPr/>
          <p:nvPr/>
        </p:nvSpPr>
        <p:spPr>
          <a:xfrm>
            <a:off x="3750855" y="2233294"/>
            <a:ext cx="423998" cy="824814"/>
          </a:xfrm>
          <a:custGeom>
            <a:avLst/>
            <a:gdLst/>
            <a:ahLst/>
            <a:cxnLst/>
            <a:rect l="l" t="t" r="r" b="b"/>
            <a:pathLst>
              <a:path w="360045" h="700405">
                <a:moveTo>
                  <a:pt x="359994" y="0"/>
                </a:moveTo>
                <a:lnTo>
                  <a:pt x="0" y="0"/>
                </a:lnTo>
                <a:lnTo>
                  <a:pt x="0" y="699782"/>
                </a:lnTo>
                <a:lnTo>
                  <a:pt x="359994" y="699782"/>
                </a:lnTo>
                <a:lnTo>
                  <a:pt x="359994" y="0"/>
                </a:lnTo>
                <a:close/>
              </a:path>
            </a:pathLst>
          </a:custGeom>
          <a:solidFill>
            <a:schemeClr val="bg2"/>
          </a:solidFill>
        </p:spPr>
        <p:txBody>
          <a:bodyPr wrap="square" lIns="0" tIns="0" rIns="0" bIns="0" rtlCol="0"/>
          <a:lstStyle/>
          <a:p>
            <a:endParaRPr dirty="0"/>
          </a:p>
        </p:txBody>
      </p:sp>
      <p:sp>
        <p:nvSpPr>
          <p:cNvPr id="22" name="object 22">
            <a:extLst>
              <a:ext uri="{FF2B5EF4-FFF2-40B4-BE49-F238E27FC236}">
                <a16:creationId xmlns:a16="http://schemas.microsoft.com/office/drawing/2014/main" id="{04CC1AE2-98EF-1366-CA6C-ABA6CE1A9878}"/>
              </a:ext>
            </a:extLst>
          </p:cNvPr>
          <p:cNvSpPr/>
          <p:nvPr/>
        </p:nvSpPr>
        <p:spPr>
          <a:xfrm>
            <a:off x="3750855" y="2128334"/>
            <a:ext cx="423998" cy="105439"/>
          </a:xfrm>
          <a:custGeom>
            <a:avLst/>
            <a:gdLst/>
            <a:ahLst/>
            <a:cxnLst/>
            <a:rect l="l" t="t" r="r" b="b"/>
            <a:pathLst>
              <a:path w="360045" h="89535">
                <a:moveTo>
                  <a:pt x="359994" y="0"/>
                </a:moveTo>
                <a:lnTo>
                  <a:pt x="0" y="0"/>
                </a:lnTo>
                <a:lnTo>
                  <a:pt x="0" y="89128"/>
                </a:lnTo>
                <a:lnTo>
                  <a:pt x="359994" y="89128"/>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23" name="object 23">
            <a:extLst>
              <a:ext uri="{FF2B5EF4-FFF2-40B4-BE49-F238E27FC236}">
                <a16:creationId xmlns:a16="http://schemas.microsoft.com/office/drawing/2014/main" id="{3103D58C-B00F-3149-811E-6C04ECFB3B23}"/>
              </a:ext>
            </a:extLst>
          </p:cNvPr>
          <p:cNvSpPr txBox="1"/>
          <p:nvPr/>
        </p:nvSpPr>
        <p:spPr>
          <a:xfrm>
            <a:off x="3785712" y="3073099"/>
            <a:ext cx="354453" cy="259045"/>
          </a:xfrm>
          <a:prstGeom prst="rect">
            <a:avLst/>
          </a:prstGeom>
        </p:spPr>
        <p:txBody>
          <a:bodyPr vert="horz" wrap="square" lIns="0" tIns="12700" rIns="0" bIns="0" rtlCol="0">
            <a:spAutoFit/>
          </a:bodyPr>
          <a:lstStyle/>
          <a:p>
            <a:pPr marL="12700" marR="5080" indent="5080" algn="ctr">
              <a:lnSpc>
                <a:spcPct val="100000"/>
              </a:lnSpc>
              <a:spcBef>
                <a:spcPts val="100"/>
              </a:spcBef>
            </a:pPr>
            <a:r>
              <a:rPr sz="800" spc="-30" dirty="0">
                <a:solidFill>
                  <a:srgbClr val="4C4D4F"/>
                </a:solidFill>
                <a:cs typeface="Frutiger LT Std 45 Light"/>
              </a:rPr>
              <a:t>10</a:t>
            </a:r>
            <a:r>
              <a:rPr sz="800" spc="-114" dirty="0">
                <a:solidFill>
                  <a:srgbClr val="4C4D4F"/>
                </a:solidFill>
                <a:cs typeface="Frutiger LT Std 45 Light"/>
              </a:rPr>
              <a:t> </a:t>
            </a:r>
            <a:r>
              <a:rPr sz="800" spc="-25" dirty="0">
                <a:solidFill>
                  <a:srgbClr val="4C4D4F"/>
                </a:solidFill>
                <a:cs typeface="Frutiger LT Std 45 Light"/>
              </a:rPr>
              <a:t>mg</a:t>
            </a:r>
            <a:r>
              <a:rPr sz="800" dirty="0">
                <a:solidFill>
                  <a:srgbClr val="4C4D4F"/>
                </a:solidFill>
                <a:cs typeface="Frutiger LT Std 45 Light"/>
              </a:rPr>
              <a:t> </a:t>
            </a:r>
            <a:r>
              <a:rPr lang="de-CH" sz="800" dirty="0">
                <a:solidFill>
                  <a:srgbClr val="4C4D4F"/>
                </a:solidFill>
                <a:cs typeface="Frutiger LT Std 45 Light"/>
              </a:rPr>
              <a:t>BID</a:t>
            </a:r>
            <a:endParaRPr sz="800" dirty="0">
              <a:cs typeface="Frutiger LT Std 45 Light"/>
            </a:endParaRPr>
          </a:p>
        </p:txBody>
      </p:sp>
      <p:sp>
        <p:nvSpPr>
          <p:cNvPr id="25" name="object 25">
            <a:extLst>
              <a:ext uri="{FF2B5EF4-FFF2-40B4-BE49-F238E27FC236}">
                <a16:creationId xmlns:a16="http://schemas.microsoft.com/office/drawing/2014/main" id="{66B84F02-EB48-50DA-4940-9887187C7157}"/>
              </a:ext>
            </a:extLst>
          </p:cNvPr>
          <p:cNvSpPr/>
          <p:nvPr/>
        </p:nvSpPr>
        <p:spPr>
          <a:xfrm>
            <a:off x="3284517" y="2601281"/>
            <a:ext cx="423998" cy="456153"/>
          </a:xfrm>
          <a:custGeom>
            <a:avLst/>
            <a:gdLst/>
            <a:ahLst/>
            <a:cxnLst/>
            <a:rect l="l" t="t" r="r" b="b"/>
            <a:pathLst>
              <a:path w="360044" h="387350">
                <a:moveTo>
                  <a:pt x="359994" y="0"/>
                </a:moveTo>
                <a:lnTo>
                  <a:pt x="0" y="0"/>
                </a:lnTo>
                <a:lnTo>
                  <a:pt x="0" y="387299"/>
                </a:lnTo>
                <a:lnTo>
                  <a:pt x="359994" y="387299"/>
                </a:lnTo>
                <a:lnTo>
                  <a:pt x="359994" y="0"/>
                </a:lnTo>
                <a:close/>
              </a:path>
            </a:pathLst>
          </a:custGeom>
          <a:solidFill>
            <a:schemeClr val="bg2"/>
          </a:solidFill>
        </p:spPr>
        <p:txBody>
          <a:bodyPr wrap="square" lIns="0" tIns="0" rIns="0" bIns="0" rtlCol="0"/>
          <a:lstStyle/>
          <a:p>
            <a:endParaRPr dirty="0"/>
          </a:p>
        </p:txBody>
      </p:sp>
      <p:sp>
        <p:nvSpPr>
          <p:cNvPr id="26" name="object 26">
            <a:extLst>
              <a:ext uri="{FF2B5EF4-FFF2-40B4-BE49-F238E27FC236}">
                <a16:creationId xmlns:a16="http://schemas.microsoft.com/office/drawing/2014/main" id="{D3A5C73C-3FB3-976C-4C57-7E029CA8C95B}"/>
              </a:ext>
            </a:extLst>
          </p:cNvPr>
          <p:cNvSpPr/>
          <p:nvPr/>
        </p:nvSpPr>
        <p:spPr>
          <a:xfrm>
            <a:off x="3284517" y="2399154"/>
            <a:ext cx="423998" cy="202651"/>
          </a:xfrm>
          <a:custGeom>
            <a:avLst/>
            <a:gdLst/>
            <a:ahLst/>
            <a:cxnLst/>
            <a:rect l="l" t="t" r="r" b="b"/>
            <a:pathLst>
              <a:path w="360044" h="172085">
                <a:moveTo>
                  <a:pt x="359994" y="0"/>
                </a:moveTo>
                <a:lnTo>
                  <a:pt x="0" y="0"/>
                </a:lnTo>
                <a:lnTo>
                  <a:pt x="0" y="171640"/>
                </a:lnTo>
                <a:lnTo>
                  <a:pt x="359994" y="171640"/>
                </a:lnTo>
                <a:lnTo>
                  <a:pt x="359994" y="0"/>
                </a:lnTo>
                <a:close/>
              </a:path>
            </a:pathLst>
          </a:custGeom>
          <a:solidFill>
            <a:schemeClr val="bg2">
              <a:lumMod val="60000"/>
              <a:lumOff val="40000"/>
            </a:schemeClr>
          </a:solidFill>
        </p:spPr>
        <p:txBody>
          <a:bodyPr wrap="square" lIns="0" tIns="0" rIns="0" bIns="0" rtlCol="0"/>
          <a:lstStyle/>
          <a:p>
            <a:endParaRPr dirty="0"/>
          </a:p>
        </p:txBody>
      </p:sp>
      <p:sp>
        <p:nvSpPr>
          <p:cNvPr id="27" name="object 27">
            <a:extLst>
              <a:ext uri="{FF2B5EF4-FFF2-40B4-BE49-F238E27FC236}">
                <a16:creationId xmlns:a16="http://schemas.microsoft.com/office/drawing/2014/main" id="{E84C24FC-BFA7-7661-BE8D-29089F960FA0}"/>
              </a:ext>
            </a:extLst>
          </p:cNvPr>
          <p:cNvSpPr txBox="1"/>
          <p:nvPr/>
        </p:nvSpPr>
        <p:spPr>
          <a:xfrm>
            <a:off x="3322920" y="3073099"/>
            <a:ext cx="347723" cy="259045"/>
          </a:xfrm>
          <a:prstGeom prst="rect">
            <a:avLst/>
          </a:prstGeom>
        </p:spPr>
        <p:txBody>
          <a:bodyPr vert="horz" wrap="square" lIns="0" tIns="12700" rIns="0" bIns="0" rtlCol="0">
            <a:spAutoFit/>
          </a:bodyPr>
          <a:lstStyle/>
          <a:p>
            <a:pPr marL="12700" marR="5080" indent="1270" algn="ctr">
              <a:lnSpc>
                <a:spcPct val="100000"/>
              </a:lnSpc>
              <a:spcBef>
                <a:spcPts val="100"/>
              </a:spcBef>
            </a:pPr>
            <a:r>
              <a:rPr sz="800" spc="-20" dirty="0">
                <a:solidFill>
                  <a:srgbClr val="4C4D4F"/>
                </a:solidFill>
                <a:cs typeface="Frutiger LT Std 45 Light"/>
              </a:rPr>
              <a:t>20</a:t>
            </a:r>
            <a:r>
              <a:rPr sz="800" spc="-114" dirty="0">
                <a:solidFill>
                  <a:srgbClr val="4C4D4F"/>
                </a:solidFill>
                <a:cs typeface="Frutiger LT Std 45 Light"/>
              </a:rPr>
              <a:t> </a:t>
            </a:r>
            <a:r>
              <a:rPr sz="800" spc="-25" dirty="0">
                <a:solidFill>
                  <a:srgbClr val="4C4D4F"/>
                </a:solidFill>
                <a:cs typeface="Frutiger LT Std 45 Light"/>
              </a:rPr>
              <a:t>mg</a:t>
            </a:r>
            <a:r>
              <a:rPr sz="800" dirty="0">
                <a:solidFill>
                  <a:srgbClr val="4C4D4F"/>
                </a:solidFill>
                <a:cs typeface="Frutiger LT Std 45 Light"/>
              </a:rPr>
              <a:t> </a:t>
            </a:r>
            <a:r>
              <a:rPr lang="de-CH" sz="800" dirty="0">
                <a:solidFill>
                  <a:srgbClr val="4C4D4F"/>
                </a:solidFill>
                <a:cs typeface="Frutiger LT Std 45 Light"/>
              </a:rPr>
              <a:t>OD</a:t>
            </a:r>
            <a:endParaRPr sz="800" dirty="0">
              <a:cs typeface="Frutiger LT Std 45 Light"/>
            </a:endParaRPr>
          </a:p>
        </p:txBody>
      </p:sp>
      <p:sp>
        <p:nvSpPr>
          <p:cNvPr id="28" name="object 28">
            <a:extLst>
              <a:ext uri="{FF2B5EF4-FFF2-40B4-BE49-F238E27FC236}">
                <a16:creationId xmlns:a16="http://schemas.microsoft.com/office/drawing/2014/main" id="{B95B8932-F8E7-D312-374B-F8AEB0966DC2}"/>
              </a:ext>
            </a:extLst>
          </p:cNvPr>
          <p:cNvSpPr txBox="1"/>
          <p:nvPr/>
        </p:nvSpPr>
        <p:spPr>
          <a:xfrm>
            <a:off x="3817420" y="1928081"/>
            <a:ext cx="583277" cy="305058"/>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4C4D4F"/>
                </a:solidFill>
                <a:cs typeface="Frutiger LT Std 45 Light"/>
              </a:rPr>
              <a:t>Enoxaparin</a:t>
            </a:r>
            <a:endParaRPr sz="800" dirty="0">
              <a:cs typeface="Frutiger LT Std 45 Light"/>
            </a:endParaRPr>
          </a:p>
        </p:txBody>
      </p:sp>
      <p:sp>
        <p:nvSpPr>
          <p:cNvPr id="29" name="object 29">
            <a:extLst>
              <a:ext uri="{FF2B5EF4-FFF2-40B4-BE49-F238E27FC236}">
                <a16:creationId xmlns:a16="http://schemas.microsoft.com/office/drawing/2014/main" id="{04D32792-32CA-9FB7-9008-9C7B8320F3B5}"/>
              </a:ext>
            </a:extLst>
          </p:cNvPr>
          <p:cNvSpPr txBox="1"/>
          <p:nvPr/>
        </p:nvSpPr>
        <p:spPr>
          <a:xfrm>
            <a:off x="1987296" y="3073099"/>
            <a:ext cx="1220555" cy="446276"/>
          </a:xfrm>
          <a:prstGeom prst="rect">
            <a:avLst/>
          </a:prstGeom>
        </p:spPr>
        <p:txBody>
          <a:bodyPr vert="horz" wrap="square" lIns="0" tIns="12700" rIns="0" bIns="0" rtlCol="0">
            <a:spAutoFit/>
          </a:bodyPr>
          <a:lstStyle/>
          <a:p>
            <a:pPr marL="161290" marR="30480" indent="1905" algn="ctr">
              <a:lnSpc>
                <a:spcPct val="100000"/>
              </a:lnSpc>
              <a:spcBef>
                <a:spcPts val="100"/>
              </a:spcBef>
              <a:tabLst>
                <a:tab pos="570230" algn="l"/>
              </a:tabLst>
            </a:pPr>
            <a:r>
              <a:rPr sz="800" spc="-30" dirty="0">
                <a:solidFill>
                  <a:srgbClr val="4C4D4F"/>
                </a:solidFill>
                <a:cs typeface="Frutiger LT Std 45 Light"/>
              </a:rPr>
              <a:t>10</a:t>
            </a:r>
            <a:r>
              <a:rPr sz="800" spc="-114" dirty="0">
                <a:solidFill>
                  <a:srgbClr val="4C4D4F"/>
                </a:solidFill>
                <a:cs typeface="Frutiger LT Std 45 Light"/>
              </a:rPr>
              <a:t> </a:t>
            </a:r>
            <a:r>
              <a:rPr sz="800" spc="-25" dirty="0">
                <a:solidFill>
                  <a:srgbClr val="4C4D4F"/>
                </a:solidFill>
                <a:cs typeface="Frutiger LT Std 45 Light"/>
              </a:rPr>
              <a:t>mg</a:t>
            </a:r>
            <a:r>
              <a:rPr lang="de-CH" sz="800" dirty="0">
                <a:solidFill>
                  <a:srgbClr val="4C4D4F"/>
                </a:solidFill>
                <a:cs typeface="Frutiger LT Std 45 Light"/>
              </a:rPr>
              <a:t>	 </a:t>
            </a:r>
            <a:r>
              <a:rPr sz="800" spc="-10" dirty="0">
                <a:solidFill>
                  <a:srgbClr val="4C4D4F"/>
                </a:solidFill>
                <a:cs typeface="Frutiger LT Std 45 Light"/>
              </a:rPr>
              <a:t>5</a:t>
            </a:r>
            <a:r>
              <a:rPr lang="de-CH" sz="800" spc="-10" dirty="0">
                <a:solidFill>
                  <a:srgbClr val="4C4D4F"/>
                </a:solidFill>
                <a:cs typeface="Frutiger LT Std 45 Light"/>
              </a:rPr>
              <a:t> </a:t>
            </a:r>
            <a:r>
              <a:rPr sz="800" spc="-125" dirty="0">
                <a:solidFill>
                  <a:srgbClr val="4C4D4F"/>
                </a:solidFill>
                <a:cs typeface="Frutiger LT Std 45 Light"/>
              </a:rPr>
              <a:t> </a:t>
            </a:r>
            <a:r>
              <a:rPr sz="800" spc="-25" dirty="0">
                <a:solidFill>
                  <a:srgbClr val="4C4D4F"/>
                </a:solidFill>
                <a:cs typeface="Frutiger LT Std 45 Light"/>
              </a:rPr>
              <a:t>mg</a:t>
            </a:r>
            <a:r>
              <a:rPr sz="675" spc="-37" baseline="43209" dirty="0">
                <a:solidFill>
                  <a:srgbClr val="58595B"/>
                </a:solidFill>
                <a:cs typeface="Frutiger LT Std 45 Light"/>
              </a:rPr>
              <a:t>†</a:t>
            </a:r>
            <a:r>
              <a:rPr sz="675" spc="750" baseline="43209" dirty="0">
                <a:solidFill>
                  <a:srgbClr val="58595B"/>
                </a:solidFill>
                <a:cs typeface="Frutiger LT Std 45 Light"/>
              </a:rPr>
              <a:t> </a:t>
            </a:r>
            <a:endParaRPr lang="de-CH" sz="675" spc="750" baseline="43209" dirty="0">
              <a:solidFill>
                <a:srgbClr val="58595B"/>
              </a:solidFill>
              <a:cs typeface="Frutiger LT Std 45 Light"/>
            </a:endParaRPr>
          </a:p>
          <a:p>
            <a:pPr marL="161290" marR="30480" indent="1905" algn="ctr">
              <a:lnSpc>
                <a:spcPct val="100000"/>
              </a:lnSpc>
              <a:spcBef>
                <a:spcPts val="100"/>
              </a:spcBef>
              <a:tabLst>
                <a:tab pos="570230" algn="l"/>
              </a:tabLst>
            </a:pPr>
            <a:r>
              <a:rPr lang="de-CH" sz="800" dirty="0">
                <a:solidFill>
                  <a:srgbClr val="4C4D4F"/>
                </a:solidFill>
                <a:cs typeface="Frutiger LT Std 45 Light"/>
              </a:rPr>
              <a:t>OD</a:t>
            </a:r>
            <a:r>
              <a:rPr sz="800" spc="245" dirty="0">
                <a:solidFill>
                  <a:srgbClr val="4C4D4F"/>
                </a:solidFill>
                <a:cs typeface="Frutiger LT Std 45 Light"/>
              </a:rPr>
              <a:t>  </a:t>
            </a:r>
            <a:r>
              <a:rPr lang="de-CH" sz="800" dirty="0">
                <a:solidFill>
                  <a:srgbClr val="4C4D4F"/>
                </a:solidFill>
                <a:cs typeface="Frutiger LT Std 45 Light"/>
              </a:rPr>
              <a:t>BID</a:t>
            </a:r>
            <a:endParaRPr sz="800" dirty="0">
              <a:cs typeface="Frutiger LT Std 45 Light"/>
            </a:endParaRPr>
          </a:p>
          <a:p>
            <a:pPr marL="38100" algn="ctr">
              <a:lnSpc>
                <a:spcPct val="100000"/>
              </a:lnSpc>
              <a:spcBef>
                <a:spcPts val="400"/>
              </a:spcBef>
            </a:pPr>
            <a:r>
              <a:rPr sz="800" dirty="0">
                <a:solidFill>
                  <a:srgbClr val="4C4D4F"/>
                </a:solidFill>
                <a:cs typeface="Frutiger LT Std 45 Light"/>
              </a:rPr>
              <a:t>Dos</a:t>
            </a:r>
            <a:r>
              <a:rPr lang="de-CH" sz="800" dirty="0">
                <a:solidFill>
                  <a:srgbClr val="4C4D4F"/>
                </a:solidFill>
                <a:cs typeface="Frutiger LT Std 45 Light"/>
              </a:rPr>
              <a:t>e</a:t>
            </a:r>
            <a:r>
              <a:rPr sz="800" dirty="0">
                <a:solidFill>
                  <a:srgbClr val="4C4D4F"/>
                </a:solidFill>
                <a:cs typeface="Frutiger LT Std 45 Light"/>
              </a:rPr>
              <a:t> </a:t>
            </a:r>
            <a:r>
              <a:rPr lang="en-US" sz="800" dirty="0">
                <a:solidFill>
                  <a:srgbClr val="4C4D4F"/>
                </a:solidFill>
                <a:cs typeface="Frutiger LT Std 45 Light"/>
              </a:rPr>
              <a:t>of </a:t>
            </a:r>
            <a:r>
              <a:rPr lang="de-CH" sz="800" spc="-10" dirty="0">
                <a:solidFill>
                  <a:srgbClr val="4C4D4F"/>
                </a:solidFill>
                <a:cs typeface="Frutiger LT Std 45 Light"/>
              </a:rPr>
              <a:t>Rivaroxaban</a:t>
            </a:r>
            <a:endParaRPr sz="800" dirty="0">
              <a:cs typeface="Frutiger LT Std 45 Light"/>
            </a:endParaRPr>
          </a:p>
        </p:txBody>
      </p:sp>
      <p:grpSp>
        <p:nvGrpSpPr>
          <p:cNvPr id="30" name="object 30">
            <a:extLst>
              <a:ext uri="{FF2B5EF4-FFF2-40B4-BE49-F238E27FC236}">
                <a16:creationId xmlns:a16="http://schemas.microsoft.com/office/drawing/2014/main" id="{2EA19124-AA76-2703-265C-A1262042F915}"/>
              </a:ext>
            </a:extLst>
          </p:cNvPr>
          <p:cNvGrpSpPr/>
          <p:nvPr/>
        </p:nvGrpSpPr>
        <p:grpSpPr>
          <a:xfrm>
            <a:off x="1037613" y="1607680"/>
            <a:ext cx="3349497" cy="1201491"/>
            <a:chOff x="864006" y="1756595"/>
            <a:chExt cx="2844283" cy="1020267"/>
          </a:xfrm>
        </p:grpSpPr>
        <p:sp>
          <p:nvSpPr>
            <p:cNvPr id="31" name="object 31">
              <a:extLst>
                <a:ext uri="{FF2B5EF4-FFF2-40B4-BE49-F238E27FC236}">
                  <a16:creationId xmlns:a16="http://schemas.microsoft.com/office/drawing/2014/main" id="{20A42813-6DD2-F873-7BEC-5E044920ECB1}"/>
                </a:ext>
              </a:extLst>
            </p:cNvPr>
            <p:cNvSpPr/>
            <p:nvPr/>
          </p:nvSpPr>
          <p:spPr>
            <a:xfrm>
              <a:off x="905399" y="2163393"/>
              <a:ext cx="2802890" cy="0"/>
            </a:xfrm>
            <a:custGeom>
              <a:avLst/>
              <a:gdLst/>
              <a:ahLst/>
              <a:cxnLst/>
              <a:rect l="l" t="t" r="r" b="b"/>
              <a:pathLst>
                <a:path w="2802890">
                  <a:moveTo>
                    <a:pt x="0" y="0"/>
                  </a:moveTo>
                  <a:lnTo>
                    <a:pt x="2802597" y="0"/>
                  </a:lnTo>
                </a:path>
              </a:pathLst>
            </a:custGeom>
            <a:ln w="3175">
              <a:solidFill>
                <a:srgbClr val="231F20"/>
              </a:solidFill>
              <a:prstDash val="dash"/>
            </a:ln>
          </p:spPr>
          <p:txBody>
            <a:bodyPr wrap="square" lIns="0" tIns="0" rIns="0" bIns="0" rtlCol="0"/>
            <a:lstStyle/>
            <a:p>
              <a:endParaRPr dirty="0"/>
            </a:p>
          </p:txBody>
        </p:sp>
        <p:sp>
          <p:nvSpPr>
            <p:cNvPr id="34" name="object 34">
              <a:extLst>
                <a:ext uri="{FF2B5EF4-FFF2-40B4-BE49-F238E27FC236}">
                  <a16:creationId xmlns:a16="http://schemas.microsoft.com/office/drawing/2014/main" id="{283FBA38-D21C-06E5-5024-01DC384F5DC7}"/>
                </a:ext>
              </a:extLst>
            </p:cNvPr>
            <p:cNvSpPr/>
            <p:nvPr/>
          </p:nvSpPr>
          <p:spPr>
            <a:xfrm>
              <a:off x="864006" y="1756595"/>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sp>
          <p:nvSpPr>
            <p:cNvPr id="37" name="object 37">
              <a:extLst>
                <a:ext uri="{FF2B5EF4-FFF2-40B4-BE49-F238E27FC236}">
                  <a16:creationId xmlns:a16="http://schemas.microsoft.com/office/drawing/2014/main" id="{C977A557-E61B-436C-B4BA-24B17DAA4F19}"/>
                </a:ext>
              </a:extLst>
            </p:cNvPr>
            <p:cNvSpPr/>
            <p:nvPr/>
          </p:nvSpPr>
          <p:spPr>
            <a:xfrm>
              <a:off x="864006" y="2368757"/>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sp>
          <p:nvSpPr>
            <p:cNvPr id="39" name="object 39">
              <a:extLst>
                <a:ext uri="{FF2B5EF4-FFF2-40B4-BE49-F238E27FC236}">
                  <a16:creationId xmlns:a16="http://schemas.microsoft.com/office/drawing/2014/main" id="{0E30C29B-539A-6790-0796-4D1753F74C94}"/>
                </a:ext>
              </a:extLst>
            </p:cNvPr>
            <p:cNvSpPr/>
            <p:nvPr/>
          </p:nvSpPr>
          <p:spPr>
            <a:xfrm>
              <a:off x="864006" y="1960649"/>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3C4DDFD3-A953-119B-75C7-9A7A2AFA950F}"/>
                </a:ext>
              </a:extLst>
            </p:cNvPr>
            <p:cNvSpPr/>
            <p:nvPr/>
          </p:nvSpPr>
          <p:spPr>
            <a:xfrm>
              <a:off x="864006" y="2164702"/>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sp>
          <p:nvSpPr>
            <p:cNvPr id="41" name="object 41">
              <a:extLst>
                <a:ext uri="{FF2B5EF4-FFF2-40B4-BE49-F238E27FC236}">
                  <a16:creationId xmlns:a16="http://schemas.microsoft.com/office/drawing/2014/main" id="{5D9DB731-16B8-28CA-5B38-080EA1D00424}"/>
                </a:ext>
              </a:extLst>
            </p:cNvPr>
            <p:cNvSpPr/>
            <p:nvPr/>
          </p:nvSpPr>
          <p:spPr>
            <a:xfrm>
              <a:off x="864006" y="2572806"/>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sp>
          <p:nvSpPr>
            <p:cNvPr id="43" name="object 43">
              <a:extLst>
                <a:ext uri="{FF2B5EF4-FFF2-40B4-BE49-F238E27FC236}">
                  <a16:creationId xmlns:a16="http://schemas.microsoft.com/office/drawing/2014/main" id="{C7B44226-7A10-4603-99A2-9B6BED8EAF61}"/>
                </a:ext>
              </a:extLst>
            </p:cNvPr>
            <p:cNvSpPr/>
            <p:nvPr/>
          </p:nvSpPr>
          <p:spPr>
            <a:xfrm>
              <a:off x="864006" y="2776862"/>
              <a:ext cx="36195" cy="0"/>
            </a:xfrm>
            <a:custGeom>
              <a:avLst/>
              <a:gdLst/>
              <a:ahLst/>
              <a:cxnLst/>
              <a:rect l="l" t="t" r="r" b="b"/>
              <a:pathLst>
                <a:path w="36194">
                  <a:moveTo>
                    <a:pt x="35750" y="0"/>
                  </a:moveTo>
                  <a:lnTo>
                    <a:pt x="0" y="0"/>
                  </a:lnTo>
                </a:path>
              </a:pathLst>
            </a:custGeom>
            <a:ln w="3175">
              <a:solidFill>
                <a:srgbClr val="231F20"/>
              </a:solidFill>
            </a:ln>
          </p:spPr>
          <p:txBody>
            <a:bodyPr wrap="square" lIns="0" tIns="0" rIns="0" bIns="0" rtlCol="0"/>
            <a:lstStyle/>
            <a:p>
              <a:endParaRPr dirty="0"/>
            </a:p>
          </p:txBody>
        </p:sp>
      </p:grpSp>
      <p:sp>
        <p:nvSpPr>
          <p:cNvPr id="45" name="object 45">
            <a:extLst>
              <a:ext uri="{FF2B5EF4-FFF2-40B4-BE49-F238E27FC236}">
                <a16:creationId xmlns:a16="http://schemas.microsoft.com/office/drawing/2014/main" id="{30E034DC-63A7-80F4-A3ED-2EDB0983B074}"/>
              </a:ext>
            </a:extLst>
          </p:cNvPr>
          <p:cNvSpPr txBox="1"/>
          <p:nvPr/>
        </p:nvSpPr>
        <p:spPr>
          <a:xfrm>
            <a:off x="1357618" y="1561400"/>
            <a:ext cx="1030457" cy="135935"/>
          </a:xfrm>
          <a:prstGeom prst="rect">
            <a:avLst/>
          </a:prstGeom>
        </p:spPr>
        <p:txBody>
          <a:bodyPr vert="horz" wrap="square" lIns="0" tIns="12700" rIns="0" bIns="0" rtlCol="0">
            <a:spAutoFit/>
          </a:bodyPr>
          <a:lstStyle/>
          <a:p>
            <a:pPr marL="12700">
              <a:lnSpc>
                <a:spcPct val="100000"/>
              </a:lnSpc>
              <a:spcBef>
                <a:spcPts val="100"/>
              </a:spcBef>
            </a:pPr>
            <a:r>
              <a:rPr lang="en-GB" sz="800" dirty="0">
                <a:solidFill>
                  <a:srgbClr val="4C4D4F"/>
                </a:solidFill>
                <a:cs typeface="Frutiger LT Std 45 Light"/>
              </a:rPr>
              <a:t>Major bleeding</a:t>
            </a:r>
            <a:endParaRPr lang="en-GB" sz="800" dirty="0">
              <a:cs typeface="Frutiger LT Std 45 Light"/>
            </a:endParaRPr>
          </a:p>
        </p:txBody>
      </p:sp>
      <p:sp>
        <p:nvSpPr>
          <p:cNvPr id="48" name="object 48">
            <a:extLst>
              <a:ext uri="{FF2B5EF4-FFF2-40B4-BE49-F238E27FC236}">
                <a16:creationId xmlns:a16="http://schemas.microsoft.com/office/drawing/2014/main" id="{4286F193-3ED2-CA5B-F520-62860FC55B75}"/>
              </a:ext>
            </a:extLst>
          </p:cNvPr>
          <p:cNvSpPr/>
          <p:nvPr/>
        </p:nvSpPr>
        <p:spPr>
          <a:xfrm>
            <a:off x="5369905" y="1585327"/>
            <a:ext cx="89735" cy="89735"/>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C4C3BF"/>
          </a:solidFill>
        </p:spPr>
        <p:txBody>
          <a:bodyPr wrap="square" lIns="0" tIns="0" rIns="0" bIns="0" rtlCol="0"/>
          <a:lstStyle/>
          <a:p>
            <a:endParaRPr dirty="0"/>
          </a:p>
        </p:txBody>
      </p:sp>
      <p:sp>
        <p:nvSpPr>
          <p:cNvPr id="49" name="object 49">
            <a:extLst>
              <a:ext uri="{FF2B5EF4-FFF2-40B4-BE49-F238E27FC236}">
                <a16:creationId xmlns:a16="http://schemas.microsoft.com/office/drawing/2014/main" id="{A6502188-0DC0-79B6-95C4-115638E44A5D}"/>
              </a:ext>
            </a:extLst>
          </p:cNvPr>
          <p:cNvSpPr txBox="1"/>
          <p:nvPr/>
        </p:nvSpPr>
        <p:spPr>
          <a:xfrm>
            <a:off x="5480336" y="1561400"/>
            <a:ext cx="1633924" cy="135935"/>
          </a:xfrm>
          <a:prstGeom prst="rect">
            <a:avLst/>
          </a:prstGeom>
        </p:spPr>
        <p:txBody>
          <a:bodyPr vert="horz" wrap="square" lIns="0" tIns="12700" rIns="0" bIns="0" rtlCol="0">
            <a:spAutoFit/>
          </a:bodyPr>
          <a:lstStyle/>
          <a:p>
            <a:pPr marL="12700">
              <a:lnSpc>
                <a:spcPct val="100000"/>
              </a:lnSpc>
              <a:spcBef>
                <a:spcPts val="100"/>
              </a:spcBef>
            </a:pPr>
            <a:r>
              <a:rPr lang="en-GB" sz="800" dirty="0">
                <a:solidFill>
                  <a:srgbClr val="4C4D4F"/>
                </a:solidFill>
                <a:cs typeface="Frutiger LT Std 45 Light"/>
              </a:rPr>
              <a:t>Major</a:t>
            </a:r>
            <a:r>
              <a:rPr lang="en-GB" sz="800" spc="-10" dirty="0">
                <a:solidFill>
                  <a:srgbClr val="4C4D4F"/>
                </a:solidFill>
                <a:cs typeface="Frutiger LT Std 45 Light"/>
              </a:rPr>
              <a:t> a</a:t>
            </a:r>
            <a:r>
              <a:rPr lang="en-GB" sz="800" dirty="0">
                <a:solidFill>
                  <a:srgbClr val="4C4D4F"/>
                </a:solidFill>
                <a:cs typeface="Frutiger LT Std 45 Light"/>
              </a:rPr>
              <a:t>nd</a:t>
            </a:r>
            <a:r>
              <a:rPr lang="en-GB" sz="800" spc="-5" dirty="0">
                <a:solidFill>
                  <a:srgbClr val="4C4D4F"/>
                </a:solidFill>
                <a:cs typeface="Frutiger LT Std 45 Light"/>
              </a:rPr>
              <a:t> non-major </a:t>
            </a:r>
            <a:r>
              <a:rPr lang="en-GB" sz="800" spc="-10" dirty="0">
                <a:solidFill>
                  <a:srgbClr val="4C4D4F"/>
                </a:solidFill>
                <a:cs typeface="Frutiger LT Std 45 Light"/>
              </a:rPr>
              <a:t>bleeding</a:t>
            </a:r>
            <a:endParaRPr lang="en-GB" sz="800" dirty="0">
              <a:cs typeface="Frutiger LT Std 45 Light"/>
            </a:endParaRPr>
          </a:p>
        </p:txBody>
      </p:sp>
      <p:sp>
        <p:nvSpPr>
          <p:cNvPr id="50" name="object 50">
            <a:extLst>
              <a:ext uri="{FF2B5EF4-FFF2-40B4-BE49-F238E27FC236}">
                <a16:creationId xmlns:a16="http://schemas.microsoft.com/office/drawing/2014/main" id="{FD038211-B253-62E6-51FE-E60CA31A531B}"/>
              </a:ext>
            </a:extLst>
          </p:cNvPr>
          <p:cNvSpPr txBox="1"/>
          <p:nvPr/>
        </p:nvSpPr>
        <p:spPr>
          <a:xfrm>
            <a:off x="2547366" y="1561400"/>
            <a:ext cx="1864992" cy="135935"/>
          </a:xfrm>
          <a:prstGeom prst="rect">
            <a:avLst/>
          </a:prstGeom>
        </p:spPr>
        <p:txBody>
          <a:bodyPr vert="horz" wrap="square" lIns="0" tIns="12700" rIns="0" bIns="0" rtlCol="0">
            <a:spAutoFit/>
          </a:bodyPr>
          <a:lstStyle/>
          <a:p>
            <a:pPr marL="12700">
              <a:lnSpc>
                <a:spcPct val="100000"/>
              </a:lnSpc>
              <a:spcBef>
                <a:spcPts val="100"/>
              </a:spcBef>
            </a:pPr>
            <a:r>
              <a:rPr lang="en-GB" sz="800" dirty="0">
                <a:solidFill>
                  <a:srgbClr val="4C4D4F"/>
                </a:solidFill>
                <a:cs typeface="Frutiger LT Std 45 Light"/>
              </a:rPr>
              <a:t>VTE</a:t>
            </a:r>
            <a:r>
              <a:rPr lang="en-GB" sz="800" spc="35" dirty="0">
                <a:solidFill>
                  <a:srgbClr val="4C4D4F"/>
                </a:solidFill>
                <a:cs typeface="Frutiger LT Std 45 Light"/>
              </a:rPr>
              <a:t> </a:t>
            </a:r>
            <a:r>
              <a:rPr lang="en-GB" sz="800" dirty="0">
                <a:solidFill>
                  <a:srgbClr val="4C4D4F"/>
                </a:solidFill>
                <a:cs typeface="Frutiger LT Std 45 Light"/>
              </a:rPr>
              <a:t>+</a:t>
            </a:r>
            <a:r>
              <a:rPr lang="en-GB" sz="800" spc="35" dirty="0">
                <a:solidFill>
                  <a:srgbClr val="4C4D4F"/>
                </a:solidFill>
                <a:cs typeface="Frutiger LT Std 45 Light"/>
              </a:rPr>
              <a:t> </a:t>
            </a:r>
            <a:r>
              <a:rPr lang="en-GB" sz="800" dirty="0">
                <a:solidFill>
                  <a:srgbClr val="4C4D4F"/>
                </a:solidFill>
                <a:cs typeface="Frutiger LT Std 45 Light"/>
              </a:rPr>
              <a:t>All-cause mortality</a:t>
            </a:r>
            <a:r>
              <a:rPr lang="en-GB" sz="800" spc="465" dirty="0">
                <a:solidFill>
                  <a:srgbClr val="4C4D4F"/>
                </a:solidFill>
                <a:cs typeface="Frutiger LT Std 45 Light"/>
              </a:rPr>
              <a:t> </a:t>
            </a:r>
            <a:r>
              <a:rPr lang="en-GB" sz="800" spc="-10" dirty="0">
                <a:solidFill>
                  <a:srgbClr val="4C4D4F"/>
                </a:solidFill>
                <a:cs typeface="Frutiger LT Std 45 Light"/>
              </a:rPr>
              <a:t>n=2,825*</a:t>
            </a:r>
            <a:endParaRPr lang="en-GB" sz="800" dirty="0">
              <a:cs typeface="Frutiger LT Std 45 Light"/>
            </a:endParaRPr>
          </a:p>
        </p:txBody>
      </p:sp>
      <p:sp>
        <p:nvSpPr>
          <p:cNvPr id="51" name="object 51">
            <a:extLst>
              <a:ext uri="{FF2B5EF4-FFF2-40B4-BE49-F238E27FC236}">
                <a16:creationId xmlns:a16="http://schemas.microsoft.com/office/drawing/2014/main" id="{64A5D9CE-B014-11FF-27FE-96BA1820D845}"/>
              </a:ext>
            </a:extLst>
          </p:cNvPr>
          <p:cNvSpPr txBox="1"/>
          <p:nvPr/>
        </p:nvSpPr>
        <p:spPr>
          <a:xfrm>
            <a:off x="7571878" y="1561400"/>
            <a:ext cx="579538" cy="13593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4C4D4F"/>
                </a:solidFill>
                <a:cs typeface="Frutiger LT Std 45 Light"/>
              </a:rPr>
              <a:t>n=1</a:t>
            </a:r>
            <a:r>
              <a:rPr lang="en-US" sz="800" spc="-20" dirty="0">
                <a:solidFill>
                  <a:srgbClr val="4C4D4F"/>
                </a:solidFill>
                <a:cs typeface="Frutiger LT Std 45 Light"/>
              </a:rPr>
              <a:t>,</a:t>
            </a:r>
            <a:r>
              <a:rPr sz="800" spc="-20" dirty="0">
                <a:solidFill>
                  <a:srgbClr val="4C4D4F"/>
                </a:solidFill>
                <a:cs typeface="Frutiger LT Std 45 Light"/>
              </a:rPr>
              <a:t>146**</a:t>
            </a:r>
            <a:endParaRPr sz="800" dirty="0">
              <a:cs typeface="Frutiger LT Std 45 Light"/>
            </a:endParaRPr>
          </a:p>
        </p:txBody>
      </p:sp>
      <p:sp>
        <p:nvSpPr>
          <p:cNvPr id="56" name="object 53">
            <a:extLst>
              <a:ext uri="{FF2B5EF4-FFF2-40B4-BE49-F238E27FC236}">
                <a16:creationId xmlns:a16="http://schemas.microsoft.com/office/drawing/2014/main" id="{DA67FC98-4610-1D6B-0FF1-C2D34562ADB9}"/>
              </a:ext>
            </a:extLst>
          </p:cNvPr>
          <p:cNvSpPr/>
          <p:nvPr/>
        </p:nvSpPr>
        <p:spPr>
          <a:xfrm>
            <a:off x="1037605" y="3060525"/>
            <a:ext cx="3349358" cy="0"/>
          </a:xfrm>
          <a:custGeom>
            <a:avLst/>
            <a:gdLst/>
            <a:ahLst/>
            <a:cxnLst/>
            <a:rect l="l" t="t" r="r" b="b"/>
            <a:pathLst>
              <a:path w="2844165">
                <a:moveTo>
                  <a:pt x="0" y="0"/>
                </a:moveTo>
                <a:lnTo>
                  <a:pt x="2843999" y="0"/>
                </a:lnTo>
              </a:path>
            </a:pathLst>
          </a:custGeom>
          <a:ln w="3810">
            <a:solidFill>
              <a:srgbClr val="231F20"/>
            </a:solidFill>
          </a:ln>
        </p:spPr>
        <p:txBody>
          <a:bodyPr wrap="square" lIns="0" tIns="0" rIns="0" bIns="0" rtlCol="0"/>
          <a:lstStyle/>
          <a:p>
            <a:endParaRPr dirty="0"/>
          </a:p>
        </p:txBody>
      </p:sp>
      <p:sp>
        <p:nvSpPr>
          <p:cNvPr id="86" name="object 54">
            <a:extLst>
              <a:ext uri="{FF2B5EF4-FFF2-40B4-BE49-F238E27FC236}">
                <a16:creationId xmlns:a16="http://schemas.microsoft.com/office/drawing/2014/main" id="{31A6EB1D-3D86-35A9-396E-EA812A2EB3D5}"/>
              </a:ext>
            </a:extLst>
          </p:cNvPr>
          <p:cNvSpPr/>
          <p:nvPr/>
        </p:nvSpPr>
        <p:spPr>
          <a:xfrm>
            <a:off x="1081637" y="1617324"/>
            <a:ext cx="0" cy="1446228"/>
          </a:xfrm>
          <a:custGeom>
            <a:avLst/>
            <a:gdLst/>
            <a:ahLst/>
            <a:cxnLst/>
            <a:rect l="l" t="t" r="r" b="b"/>
            <a:pathLst>
              <a:path h="1228089">
                <a:moveTo>
                  <a:pt x="0" y="1227594"/>
                </a:moveTo>
                <a:lnTo>
                  <a:pt x="0" y="0"/>
                </a:lnTo>
              </a:path>
            </a:pathLst>
          </a:custGeom>
          <a:ln w="3810">
            <a:solidFill>
              <a:srgbClr val="231F20"/>
            </a:solidFill>
          </a:ln>
        </p:spPr>
        <p:txBody>
          <a:bodyPr wrap="square" lIns="0" tIns="0" rIns="0" bIns="0" rtlCol="0"/>
          <a:lstStyle/>
          <a:p>
            <a:endParaRPr dirty="0"/>
          </a:p>
        </p:txBody>
      </p:sp>
      <p:sp>
        <p:nvSpPr>
          <p:cNvPr id="100" name="object 55">
            <a:extLst>
              <a:ext uri="{FF2B5EF4-FFF2-40B4-BE49-F238E27FC236}">
                <a16:creationId xmlns:a16="http://schemas.microsoft.com/office/drawing/2014/main" id="{FC16F609-892E-BE7D-85E8-FDD9A4DA9222}"/>
              </a:ext>
            </a:extLst>
          </p:cNvPr>
          <p:cNvSpPr/>
          <p:nvPr/>
        </p:nvSpPr>
        <p:spPr>
          <a:xfrm>
            <a:off x="5239010" y="1617324"/>
            <a:ext cx="0" cy="1446228"/>
          </a:xfrm>
          <a:custGeom>
            <a:avLst/>
            <a:gdLst/>
            <a:ahLst/>
            <a:cxnLst/>
            <a:rect l="l" t="t" r="r" b="b"/>
            <a:pathLst>
              <a:path h="1228089">
                <a:moveTo>
                  <a:pt x="0" y="1227594"/>
                </a:moveTo>
                <a:lnTo>
                  <a:pt x="0" y="0"/>
                </a:lnTo>
              </a:path>
            </a:pathLst>
          </a:custGeom>
          <a:ln w="3810">
            <a:solidFill>
              <a:srgbClr val="231F20"/>
            </a:solidFill>
          </a:ln>
        </p:spPr>
        <p:txBody>
          <a:bodyPr wrap="square" lIns="0" tIns="0" rIns="0" bIns="0" rtlCol="0"/>
          <a:lstStyle/>
          <a:p>
            <a:endParaRPr dirty="0"/>
          </a:p>
        </p:txBody>
      </p:sp>
      <p:sp>
        <p:nvSpPr>
          <p:cNvPr id="101" name="object 56">
            <a:extLst>
              <a:ext uri="{FF2B5EF4-FFF2-40B4-BE49-F238E27FC236}">
                <a16:creationId xmlns:a16="http://schemas.microsoft.com/office/drawing/2014/main" id="{CBEFAD2E-0DA1-DE78-0AAD-A371AE86CA84}"/>
              </a:ext>
            </a:extLst>
          </p:cNvPr>
          <p:cNvSpPr txBox="1"/>
          <p:nvPr/>
        </p:nvSpPr>
        <p:spPr>
          <a:xfrm>
            <a:off x="4977292" y="1468383"/>
            <a:ext cx="166757" cy="1594283"/>
          </a:xfrm>
          <a:prstGeom prst="rect">
            <a:avLst/>
          </a:prstGeom>
        </p:spPr>
        <p:txBody>
          <a:bodyPr vert="horz" wrap="square" lIns="0" tIns="0" rIns="0" bIns="0" rtlCol="0">
            <a:noAutofit/>
          </a:bodyPr>
          <a:lstStyle/>
          <a:p>
            <a:pPr marL="12700" algn="r">
              <a:lnSpc>
                <a:spcPts val="1850"/>
              </a:lnSpc>
            </a:pPr>
            <a:r>
              <a:rPr sz="800" spc="-25" dirty="0">
                <a:solidFill>
                  <a:srgbClr val="4C4D4F"/>
                </a:solidFill>
                <a:cs typeface="Frutiger LT Std 45 Light"/>
              </a:rPr>
              <a:t>30</a:t>
            </a:r>
            <a:endParaRPr sz="800" dirty="0">
              <a:cs typeface="Frutiger LT Std 45 Light"/>
            </a:endParaRPr>
          </a:p>
          <a:p>
            <a:pPr marL="15240" algn="r">
              <a:lnSpc>
                <a:spcPts val="1850"/>
              </a:lnSpc>
            </a:pPr>
            <a:r>
              <a:rPr sz="800" spc="-25" dirty="0">
                <a:solidFill>
                  <a:srgbClr val="4C4D4F"/>
                </a:solidFill>
                <a:cs typeface="Frutiger LT Std 45 Light"/>
              </a:rPr>
              <a:t>25</a:t>
            </a:r>
            <a:endParaRPr lang="de-CH" sz="800" spc="-25" dirty="0">
              <a:solidFill>
                <a:srgbClr val="4C4D4F"/>
              </a:solidFill>
              <a:cs typeface="Frutiger LT Std 45 Light"/>
            </a:endParaRPr>
          </a:p>
          <a:p>
            <a:pPr marL="15240" algn="r">
              <a:lnSpc>
                <a:spcPts val="1850"/>
              </a:lnSpc>
            </a:pPr>
            <a:r>
              <a:rPr sz="800" spc="-25" dirty="0">
                <a:solidFill>
                  <a:srgbClr val="4C4D4F"/>
                </a:solidFill>
                <a:cs typeface="Frutiger LT Std 45 Light"/>
              </a:rPr>
              <a:t>20</a:t>
            </a:r>
            <a:endParaRPr lang="de-CH" sz="800" spc="-25" dirty="0">
              <a:solidFill>
                <a:srgbClr val="4C4D4F"/>
              </a:solidFill>
              <a:cs typeface="Frutiger LT Std 45 Light"/>
            </a:endParaRPr>
          </a:p>
          <a:p>
            <a:pPr marL="15240" algn="r">
              <a:lnSpc>
                <a:spcPts val="1850"/>
              </a:lnSpc>
            </a:pPr>
            <a:r>
              <a:rPr sz="800" spc="-25" dirty="0">
                <a:solidFill>
                  <a:srgbClr val="4C4D4F"/>
                </a:solidFill>
                <a:cs typeface="Frutiger LT Std 45 Light"/>
              </a:rPr>
              <a:t>15</a:t>
            </a:r>
            <a:endParaRPr sz="800" dirty="0">
              <a:cs typeface="Frutiger LT Std 45 Light"/>
            </a:endParaRPr>
          </a:p>
          <a:p>
            <a:pPr marL="17145" algn="r">
              <a:lnSpc>
                <a:spcPts val="1850"/>
              </a:lnSpc>
            </a:pPr>
            <a:r>
              <a:rPr sz="800" spc="-25" dirty="0">
                <a:solidFill>
                  <a:srgbClr val="4C4D4F"/>
                </a:solidFill>
                <a:cs typeface="Frutiger LT Std 45 Light"/>
              </a:rPr>
              <a:t>10</a:t>
            </a:r>
            <a:endParaRPr sz="800" dirty="0">
              <a:cs typeface="Frutiger LT Std 45 Light"/>
            </a:endParaRPr>
          </a:p>
          <a:p>
            <a:pPr marL="70485" algn="r">
              <a:lnSpc>
                <a:spcPts val="1850"/>
              </a:lnSpc>
            </a:pPr>
            <a:r>
              <a:rPr sz="800" spc="-50" dirty="0">
                <a:solidFill>
                  <a:srgbClr val="4C4D4F"/>
                </a:solidFill>
                <a:cs typeface="Frutiger LT Std 45 Light"/>
              </a:rPr>
              <a:t>5</a:t>
            </a:r>
            <a:endParaRPr sz="800" dirty="0">
              <a:cs typeface="Frutiger LT Std 45 Light"/>
            </a:endParaRPr>
          </a:p>
          <a:p>
            <a:pPr marL="70485" algn="r">
              <a:lnSpc>
                <a:spcPts val="1850"/>
              </a:lnSpc>
            </a:pPr>
            <a:r>
              <a:rPr sz="800" spc="-50" dirty="0">
                <a:solidFill>
                  <a:srgbClr val="4C4D4F"/>
                </a:solidFill>
                <a:cs typeface="Frutiger LT Std 45 Light"/>
              </a:rPr>
              <a:t>0</a:t>
            </a:r>
            <a:endParaRPr sz="800" dirty="0">
              <a:cs typeface="Frutiger LT Std 45 Light"/>
            </a:endParaRPr>
          </a:p>
        </p:txBody>
      </p:sp>
      <p:sp>
        <p:nvSpPr>
          <p:cNvPr id="102" name="object 57">
            <a:extLst>
              <a:ext uri="{FF2B5EF4-FFF2-40B4-BE49-F238E27FC236}">
                <a16:creationId xmlns:a16="http://schemas.microsoft.com/office/drawing/2014/main" id="{6A5CD920-A1C6-946B-A7BA-175694DBE460}"/>
              </a:ext>
            </a:extLst>
          </p:cNvPr>
          <p:cNvSpPr txBox="1"/>
          <p:nvPr/>
        </p:nvSpPr>
        <p:spPr>
          <a:xfrm>
            <a:off x="840421" y="1534245"/>
            <a:ext cx="166757" cy="1613262"/>
          </a:xfrm>
          <a:prstGeom prst="rect">
            <a:avLst/>
          </a:prstGeom>
        </p:spPr>
        <p:txBody>
          <a:bodyPr vert="horz" wrap="square" lIns="0" tIns="12700" rIns="0" bIns="0" rtlCol="0">
            <a:spAutoFit/>
          </a:bodyPr>
          <a:lstStyle/>
          <a:p>
            <a:pPr marL="12700" algn="r">
              <a:lnSpc>
                <a:spcPct val="100000"/>
              </a:lnSpc>
            </a:pPr>
            <a:r>
              <a:rPr sz="800" spc="-25" dirty="0">
                <a:solidFill>
                  <a:srgbClr val="4C4D4F"/>
                </a:solidFill>
                <a:cs typeface="Frutiger LT Std 45 Light"/>
              </a:rPr>
              <a:t>30</a:t>
            </a:r>
            <a:endParaRPr lang="de-CH" sz="800" spc="-25" dirty="0">
              <a:solidFill>
                <a:srgbClr val="4C4D4F"/>
              </a:solidFill>
              <a:cs typeface="Frutiger LT Std 45 Light"/>
            </a:endParaRPr>
          </a:p>
          <a:p>
            <a:pPr marL="12700" algn="r">
              <a:lnSpc>
                <a:spcPct val="100000"/>
              </a:lnSpc>
            </a:pPr>
            <a:endParaRPr sz="800" dirty="0">
              <a:cs typeface="Frutiger LT Std 45 Light"/>
            </a:endParaRPr>
          </a:p>
          <a:p>
            <a:pPr marL="15240" algn="r">
              <a:lnSpc>
                <a:spcPct val="100000"/>
              </a:lnSpc>
            </a:pPr>
            <a:r>
              <a:rPr sz="800" spc="-25" dirty="0">
                <a:solidFill>
                  <a:srgbClr val="4C4D4F"/>
                </a:solidFill>
                <a:cs typeface="Frutiger LT Std 45 Light"/>
              </a:rPr>
              <a:t>25</a:t>
            </a:r>
            <a:endParaRPr lang="de-CH" sz="800" spc="-25" dirty="0">
              <a:solidFill>
                <a:srgbClr val="4C4D4F"/>
              </a:solidFill>
              <a:cs typeface="Frutiger LT Std 45 Light"/>
            </a:endParaRPr>
          </a:p>
          <a:p>
            <a:pPr marL="15240" algn="r">
              <a:lnSpc>
                <a:spcPct val="100000"/>
              </a:lnSpc>
            </a:pPr>
            <a:endParaRPr sz="800" dirty="0">
              <a:cs typeface="Frutiger LT Std 45 Light"/>
            </a:endParaRPr>
          </a:p>
          <a:p>
            <a:pPr marL="15240" algn="r">
              <a:lnSpc>
                <a:spcPct val="100000"/>
              </a:lnSpc>
            </a:pPr>
            <a:r>
              <a:rPr sz="800" spc="-25" dirty="0">
                <a:solidFill>
                  <a:srgbClr val="4C4D4F"/>
                </a:solidFill>
                <a:cs typeface="Frutiger LT Std 45 Light"/>
              </a:rPr>
              <a:t>20</a:t>
            </a:r>
            <a:endParaRPr lang="de-CH" sz="800" spc="-25" dirty="0">
              <a:solidFill>
                <a:srgbClr val="4C4D4F"/>
              </a:solidFill>
              <a:cs typeface="Frutiger LT Std 45 Light"/>
            </a:endParaRPr>
          </a:p>
          <a:p>
            <a:pPr marL="15240" algn="r">
              <a:lnSpc>
                <a:spcPct val="100000"/>
              </a:lnSpc>
            </a:pPr>
            <a:endParaRPr sz="800" dirty="0">
              <a:cs typeface="Frutiger LT Std 45 Light"/>
            </a:endParaRPr>
          </a:p>
          <a:p>
            <a:pPr marL="19050" algn="r">
              <a:lnSpc>
                <a:spcPct val="100000"/>
              </a:lnSpc>
            </a:pPr>
            <a:r>
              <a:rPr sz="800" spc="-25" dirty="0">
                <a:solidFill>
                  <a:srgbClr val="4C4D4F"/>
                </a:solidFill>
                <a:cs typeface="Frutiger LT Std 45 Light"/>
              </a:rPr>
              <a:t>15</a:t>
            </a:r>
            <a:endParaRPr lang="de-CH" sz="800" spc="-25" dirty="0">
              <a:solidFill>
                <a:srgbClr val="4C4D4F"/>
              </a:solidFill>
              <a:cs typeface="Frutiger LT Std 45 Light"/>
            </a:endParaRPr>
          </a:p>
          <a:p>
            <a:pPr marL="19050" algn="r">
              <a:lnSpc>
                <a:spcPct val="100000"/>
              </a:lnSpc>
            </a:pPr>
            <a:endParaRPr sz="800" dirty="0">
              <a:cs typeface="Frutiger LT Std 45 Light"/>
            </a:endParaRPr>
          </a:p>
          <a:p>
            <a:pPr marL="17145" algn="r">
              <a:lnSpc>
                <a:spcPct val="100000"/>
              </a:lnSpc>
            </a:pPr>
            <a:r>
              <a:rPr sz="800" spc="-25" dirty="0">
                <a:solidFill>
                  <a:srgbClr val="4C4D4F"/>
                </a:solidFill>
                <a:cs typeface="Frutiger LT Std 45 Light"/>
              </a:rPr>
              <a:t>10</a:t>
            </a:r>
            <a:endParaRPr lang="de-CH" sz="800" spc="-25" dirty="0">
              <a:solidFill>
                <a:srgbClr val="4C4D4F"/>
              </a:solidFill>
              <a:cs typeface="Frutiger LT Std 45 Light"/>
            </a:endParaRPr>
          </a:p>
          <a:p>
            <a:pPr marL="17145" algn="r">
              <a:lnSpc>
                <a:spcPct val="100000"/>
              </a:lnSpc>
            </a:pPr>
            <a:endParaRPr sz="800" dirty="0">
              <a:cs typeface="Frutiger LT Std 45 Light"/>
            </a:endParaRPr>
          </a:p>
          <a:p>
            <a:pPr marL="70485" algn="r">
              <a:lnSpc>
                <a:spcPct val="100000"/>
              </a:lnSpc>
            </a:pPr>
            <a:r>
              <a:rPr sz="800" spc="-50" dirty="0">
                <a:solidFill>
                  <a:srgbClr val="4C4D4F"/>
                </a:solidFill>
                <a:cs typeface="Frutiger LT Std 45 Light"/>
              </a:rPr>
              <a:t>5</a:t>
            </a:r>
            <a:endParaRPr lang="de-CH" sz="800" spc="-50" dirty="0">
              <a:solidFill>
                <a:srgbClr val="4C4D4F"/>
              </a:solidFill>
              <a:cs typeface="Frutiger LT Std 45 Light"/>
            </a:endParaRPr>
          </a:p>
          <a:p>
            <a:pPr marL="70485" algn="r">
              <a:lnSpc>
                <a:spcPct val="100000"/>
              </a:lnSpc>
            </a:pPr>
            <a:endParaRPr sz="800" dirty="0">
              <a:cs typeface="Frutiger LT Std 45 Light"/>
            </a:endParaRPr>
          </a:p>
          <a:p>
            <a:pPr marL="70485" algn="r">
              <a:lnSpc>
                <a:spcPct val="100000"/>
              </a:lnSpc>
            </a:pPr>
            <a:r>
              <a:rPr sz="800" spc="-50" dirty="0">
                <a:solidFill>
                  <a:srgbClr val="4C4D4F"/>
                </a:solidFill>
                <a:cs typeface="Frutiger LT Std 45 Light"/>
              </a:rPr>
              <a:t>0</a:t>
            </a:r>
            <a:endParaRPr sz="800" dirty="0">
              <a:cs typeface="Frutiger LT Std 45 Light"/>
            </a:endParaRPr>
          </a:p>
        </p:txBody>
      </p:sp>
      <p:sp>
        <p:nvSpPr>
          <p:cNvPr id="103" name="object 58">
            <a:extLst>
              <a:ext uri="{FF2B5EF4-FFF2-40B4-BE49-F238E27FC236}">
                <a16:creationId xmlns:a16="http://schemas.microsoft.com/office/drawing/2014/main" id="{0E96776F-3A8F-01B0-B542-DDB19A0CA135}"/>
              </a:ext>
            </a:extLst>
          </p:cNvPr>
          <p:cNvSpPr txBox="1"/>
          <p:nvPr/>
        </p:nvSpPr>
        <p:spPr>
          <a:xfrm>
            <a:off x="6022325" y="3073136"/>
            <a:ext cx="1323534" cy="446276"/>
          </a:xfrm>
          <a:prstGeom prst="rect">
            <a:avLst/>
          </a:prstGeom>
        </p:spPr>
        <p:txBody>
          <a:bodyPr vert="horz" wrap="square" lIns="0" tIns="12700" rIns="0" bIns="0" rtlCol="0">
            <a:spAutoFit/>
          </a:bodyPr>
          <a:lstStyle/>
          <a:p>
            <a:pPr marL="12700" marR="5080" algn="ctr">
              <a:lnSpc>
                <a:spcPct val="100000"/>
              </a:lnSpc>
              <a:spcBef>
                <a:spcPts val="100"/>
              </a:spcBef>
              <a:tabLst>
                <a:tab pos="131763" algn="ctr"/>
                <a:tab pos="619125" algn="ctr"/>
              </a:tabLst>
            </a:pPr>
            <a:r>
              <a:rPr sz="800" dirty="0">
                <a:solidFill>
                  <a:srgbClr val="4C4D4F"/>
                </a:solidFill>
                <a:cs typeface="Frutiger LT Std 45 Light"/>
              </a:rPr>
              <a:t>60</a:t>
            </a:r>
            <a:r>
              <a:rPr sz="800" spc="-10" dirty="0">
                <a:solidFill>
                  <a:srgbClr val="4C4D4F"/>
                </a:solidFill>
                <a:cs typeface="Frutiger LT Std 45 Light"/>
              </a:rPr>
              <a:t> </a:t>
            </a:r>
            <a:r>
              <a:rPr sz="800" dirty="0">
                <a:solidFill>
                  <a:srgbClr val="4C4D4F"/>
                </a:solidFill>
                <a:cs typeface="Frutiger LT Std 45 Light"/>
              </a:rPr>
              <a:t>mg</a:t>
            </a:r>
            <a:r>
              <a:rPr sz="800" spc="204" dirty="0">
                <a:solidFill>
                  <a:srgbClr val="4C4D4F"/>
                </a:solidFill>
                <a:cs typeface="Frutiger LT Std 45 Light"/>
              </a:rPr>
              <a:t>  </a:t>
            </a:r>
            <a:r>
              <a:rPr lang="de-CH" sz="800" spc="204" dirty="0">
                <a:solidFill>
                  <a:srgbClr val="4C4D4F"/>
                </a:solidFill>
                <a:cs typeface="Frutiger LT Std 45 Light"/>
              </a:rPr>
              <a:t>	</a:t>
            </a:r>
            <a:r>
              <a:rPr sz="800" dirty="0">
                <a:solidFill>
                  <a:srgbClr val="4C4D4F"/>
                </a:solidFill>
                <a:cs typeface="Frutiger LT Std 45 Light"/>
              </a:rPr>
              <a:t>30</a:t>
            </a:r>
            <a:r>
              <a:rPr sz="800" spc="-5" dirty="0">
                <a:solidFill>
                  <a:srgbClr val="4C4D4F"/>
                </a:solidFill>
                <a:cs typeface="Frutiger LT Std 45 Light"/>
              </a:rPr>
              <a:t> </a:t>
            </a:r>
            <a:r>
              <a:rPr sz="800" spc="-25" dirty="0">
                <a:solidFill>
                  <a:srgbClr val="4C4D4F"/>
                </a:solidFill>
                <a:cs typeface="Frutiger LT Std 45 Light"/>
              </a:rPr>
              <a:t>mg</a:t>
            </a:r>
            <a:r>
              <a:rPr sz="800" dirty="0">
                <a:solidFill>
                  <a:srgbClr val="4C4D4F"/>
                </a:solidFill>
                <a:cs typeface="Frutiger LT Std 45 Light"/>
              </a:rPr>
              <a:t> </a:t>
            </a:r>
            <a:endParaRPr lang="de-CH" sz="800" dirty="0">
              <a:solidFill>
                <a:srgbClr val="4C4D4F"/>
              </a:solidFill>
              <a:cs typeface="Frutiger LT Std 45 Light"/>
            </a:endParaRPr>
          </a:p>
          <a:p>
            <a:pPr marL="12700" marR="5080" algn="ctr">
              <a:lnSpc>
                <a:spcPct val="100000"/>
              </a:lnSpc>
              <a:spcBef>
                <a:spcPts val="100"/>
              </a:spcBef>
              <a:tabLst>
                <a:tab pos="131763" algn="ctr"/>
                <a:tab pos="619125" algn="ctr"/>
              </a:tabLst>
            </a:pPr>
            <a:r>
              <a:rPr lang="de-CH" sz="800" dirty="0">
                <a:solidFill>
                  <a:srgbClr val="4C4D4F"/>
                </a:solidFill>
                <a:cs typeface="Frutiger LT Std 45 Light"/>
              </a:rPr>
              <a:t>OD</a:t>
            </a:r>
            <a:r>
              <a:rPr sz="800" spc="250" dirty="0">
                <a:solidFill>
                  <a:srgbClr val="4C4D4F"/>
                </a:solidFill>
                <a:cs typeface="Frutiger LT Std 45 Light"/>
              </a:rPr>
              <a:t>  </a:t>
            </a:r>
            <a:r>
              <a:rPr lang="de-CH" sz="800" spc="250" dirty="0">
                <a:solidFill>
                  <a:srgbClr val="4C4D4F"/>
                </a:solidFill>
                <a:cs typeface="Frutiger LT Std 45 Light"/>
              </a:rPr>
              <a:t>	</a:t>
            </a:r>
            <a:r>
              <a:rPr lang="de-CH" sz="800" dirty="0">
                <a:solidFill>
                  <a:srgbClr val="4C4D4F"/>
                </a:solidFill>
                <a:cs typeface="Frutiger LT Std 45 Light"/>
              </a:rPr>
              <a:t>BID</a:t>
            </a:r>
            <a:endParaRPr sz="800" dirty="0">
              <a:cs typeface="Frutiger LT Std 45 Light"/>
            </a:endParaRPr>
          </a:p>
          <a:p>
            <a:pPr marL="12700" algn="ctr">
              <a:lnSpc>
                <a:spcPct val="100000"/>
              </a:lnSpc>
              <a:spcBef>
                <a:spcPts val="400"/>
              </a:spcBef>
              <a:tabLst>
                <a:tab pos="131763" algn="ctr"/>
                <a:tab pos="619125" algn="ctr"/>
              </a:tabLst>
            </a:pPr>
            <a:r>
              <a:rPr sz="800" dirty="0">
                <a:solidFill>
                  <a:srgbClr val="4C4D4F"/>
                </a:solidFill>
                <a:cs typeface="Frutiger LT Std 45 Light"/>
              </a:rPr>
              <a:t>Dos</a:t>
            </a:r>
            <a:r>
              <a:rPr lang="de-CH" sz="800" dirty="0">
                <a:solidFill>
                  <a:srgbClr val="4C4D4F"/>
                </a:solidFill>
                <a:cs typeface="Frutiger LT Std 45 Light"/>
              </a:rPr>
              <a:t>e</a:t>
            </a:r>
            <a:r>
              <a:rPr sz="800" spc="-20" dirty="0">
                <a:solidFill>
                  <a:srgbClr val="4C4D4F"/>
                </a:solidFill>
                <a:cs typeface="Frutiger LT Std 45 Light"/>
              </a:rPr>
              <a:t> </a:t>
            </a:r>
            <a:r>
              <a:rPr lang="en-US" sz="800" spc="-10" dirty="0">
                <a:solidFill>
                  <a:srgbClr val="4C4D4F"/>
                </a:solidFill>
                <a:cs typeface="Frutiger LT Std 45 Light"/>
              </a:rPr>
              <a:t>of E</a:t>
            </a:r>
            <a:r>
              <a:rPr sz="800" spc="-10" dirty="0">
                <a:solidFill>
                  <a:srgbClr val="4C4D4F"/>
                </a:solidFill>
                <a:cs typeface="Frutiger LT Std 45 Light"/>
              </a:rPr>
              <a:t>doxaban</a:t>
            </a:r>
            <a:endParaRPr sz="800" dirty="0">
              <a:cs typeface="Frutiger LT Std 45 Light"/>
            </a:endParaRPr>
          </a:p>
        </p:txBody>
      </p:sp>
      <p:sp>
        <p:nvSpPr>
          <p:cNvPr id="104" name="object 59">
            <a:extLst>
              <a:ext uri="{FF2B5EF4-FFF2-40B4-BE49-F238E27FC236}">
                <a16:creationId xmlns:a16="http://schemas.microsoft.com/office/drawing/2014/main" id="{44995CF6-2514-19FC-74C2-E0837DE68078}"/>
              </a:ext>
            </a:extLst>
          </p:cNvPr>
          <p:cNvSpPr txBox="1"/>
          <p:nvPr/>
        </p:nvSpPr>
        <p:spPr>
          <a:xfrm>
            <a:off x="7926908" y="2621309"/>
            <a:ext cx="252752" cy="16008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C4D4F"/>
                </a:solidFill>
                <a:cs typeface="Frutiger LT Std 45 Light"/>
              </a:rPr>
              <a:t>VKA</a:t>
            </a:r>
            <a:endParaRPr sz="800" dirty="0">
              <a:cs typeface="Frutiger LT Std 45 Light"/>
            </a:endParaRPr>
          </a:p>
        </p:txBody>
      </p:sp>
      <p:sp>
        <p:nvSpPr>
          <p:cNvPr id="106" name="object 61">
            <a:extLst>
              <a:ext uri="{FF2B5EF4-FFF2-40B4-BE49-F238E27FC236}">
                <a16:creationId xmlns:a16="http://schemas.microsoft.com/office/drawing/2014/main" id="{337FD97C-C813-350D-5B90-0C5B7CF169C8}"/>
              </a:ext>
            </a:extLst>
          </p:cNvPr>
          <p:cNvSpPr/>
          <p:nvPr/>
        </p:nvSpPr>
        <p:spPr>
          <a:xfrm>
            <a:off x="6215189" y="2432954"/>
            <a:ext cx="890620" cy="629640"/>
          </a:xfrm>
          <a:custGeom>
            <a:avLst/>
            <a:gdLst/>
            <a:ahLst/>
            <a:cxnLst/>
            <a:rect l="l" t="t" r="r" b="b"/>
            <a:pathLst>
              <a:path w="756285" h="534669">
                <a:moveTo>
                  <a:pt x="359994" y="199796"/>
                </a:moveTo>
                <a:lnTo>
                  <a:pt x="0" y="199796"/>
                </a:lnTo>
                <a:lnTo>
                  <a:pt x="0" y="532269"/>
                </a:lnTo>
                <a:lnTo>
                  <a:pt x="359994" y="532269"/>
                </a:lnTo>
                <a:lnTo>
                  <a:pt x="359994" y="199796"/>
                </a:lnTo>
                <a:close/>
              </a:path>
              <a:path w="756285" h="534669">
                <a:moveTo>
                  <a:pt x="755992" y="0"/>
                </a:moveTo>
                <a:lnTo>
                  <a:pt x="395998" y="0"/>
                </a:lnTo>
                <a:lnTo>
                  <a:pt x="395998" y="534670"/>
                </a:lnTo>
                <a:lnTo>
                  <a:pt x="755992" y="534670"/>
                </a:lnTo>
                <a:lnTo>
                  <a:pt x="755992" y="0"/>
                </a:lnTo>
                <a:close/>
              </a:path>
            </a:pathLst>
          </a:custGeom>
          <a:solidFill>
            <a:srgbClr val="C4C3BF"/>
          </a:solidFill>
        </p:spPr>
        <p:txBody>
          <a:bodyPr wrap="square" lIns="0" tIns="0" rIns="0" bIns="0" rtlCol="0"/>
          <a:lstStyle/>
          <a:p>
            <a:endParaRPr dirty="0"/>
          </a:p>
        </p:txBody>
      </p:sp>
      <p:sp>
        <p:nvSpPr>
          <p:cNvPr id="107" name="object 62">
            <a:extLst>
              <a:ext uri="{FF2B5EF4-FFF2-40B4-BE49-F238E27FC236}">
                <a16:creationId xmlns:a16="http://schemas.microsoft.com/office/drawing/2014/main" id="{75018A51-A4C2-A5D4-5196-E1C986CC17FB}"/>
              </a:ext>
            </a:extLst>
          </p:cNvPr>
          <p:cNvSpPr/>
          <p:nvPr/>
        </p:nvSpPr>
        <p:spPr>
          <a:xfrm>
            <a:off x="5202717" y="2638091"/>
            <a:ext cx="2962750" cy="0"/>
          </a:xfrm>
          <a:custGeom>
            <a:avLst/>
            <a:gdLst/>
            <a:ahLst/>
            <a:cxnLst/>
            <a:rect l="l" t="t" r="r" b="b"/>
            <a:pathLst>
              <a:path w="2515870">
                <a:moveTo>
                  <a:pt x="0" y="0"/>
                </a:moveTo>
                <a:lnTo>
                  <a:pt x="2515755" y="0"/>
                </a:lnTo>
              </a:path>
            </a:pathLst>
          </a:custGeom>
          <a:ln w="3175">
            <a:solidFill>
              <a:srgbClr val="231F20"/>
            </a:solidFill>
            <a:prstDash val="dash"/>
          </a:ln>
        </p:spPr>
        <p:txBody>
          <a:bodyPr wrap="square" lIns="0" tIns="0" rIns="0" bIns="0" rtlCol="0"/>
          <a:lstStyle/>
          <a:p>
            <a:endParaRPr dirty="0"/>
          </a:p>
        </p:txBody>
      </p:sp>
      <p:sp>
        <p:nvSpPr>
          <p:cNvPr id="108" name="object 63">
            <a:extLst>
              <a:ext uri="{FF2B5EF4-FFF2-40B4-BE49-F238E27FC236}">
                <a16:creationId xmlns:a16="http://schemas.microsoft.com/office/drawing/2014/main" id="{F075BE41-6AFB-A449-1A8D-CAEC474A0BDB}"/>
              </a:ext>
            </a:extLst>
          </p:cNvPr>
          <p:cNvSpPr/>
          <p:nvPr/>
        </p:nvSpPr>
        <p:spPr>
          <a:xfrm>
            <a:off x="5155327" y="3060525"/>
            <a:ext cx="3010608" cy="0"/>
          </a:xfrm>
          <a:custGeom>
            <a:avLst/>
            <a:gdLst/>
            <a:ahLst/>
            <a:cxnLst/>
            <a:rect l="l" t="t" r="r" b="b"/>
            <a:pathLst>
              <a:path w="2556509">
                <a:moveTo>
                  <a:pt x="0" y="0"/>
                </a:moveTo>
                <a:lnTo>
                  <a:pt x="2556002" y="0"/>
                </a:lnTo>
              </a:path>
            </a:pathLst>
          </a:custGeom>
          <a:ln w="3810">
            <a:solidFill>
              <a:srgbClr val="231F20"/>
            </a:solidFill>
          </a:ln>
        </p:spPr>
        <p:txBody>
          <a:bodyPr wrap="square" lIns="0" tIns="0" rIns="0" bIns="0" rtlCol="0"/>
          <a:lstStyle/>
          <a:p>
            <a:endParaRPr dirty="0"/>
          </a:p>
        </p:txBody>
      </p:sp>
      <p:sp>
        <p:nvSpPr>
          <p:cNvPr id="109" name="object 64">
            <a:extLst>
              <a:ext uri="{FF2B5EF4-FFF2-40B4-BE49-F238E27FC236}">
                <a16:creationId xmlns:a16="http://schemas.microsoft.com/office/drawing/2014/main" id="{77746D5F-4BEA-DAC9-95B6-91749CA5A945}"/>
              </a:ext>
            </a:extLst>
          </p:cNvPr>
          <p:cNvSpPr/>
          <p:nvPr/>
        </p:nvSpPr>
        <p:spPr>
          <a:xfrm>
            <a:off x="621835" y="3927938"/>
            <a:ext cx="8281175" cy="847996"/>
          </a:xfrm>
          <a:custGeom>
            <a:avLst/>
            <a:gdLst/>
            <a:ahLst/>
            <a:cxnLst/>
            <a:rect l="l" t="t" r="r" b="b"/>
            <a:pathLst>
              <a:path w="6480175" h="720089">
                <a:moveTo>
                  <a:pt x="6371996" y="0"/>
                </a:moveTo>
                <a:lnTo>
                  <a:pt x="108000" y="0"/>
                </a:lnTo>
                <a:lnTo>
                  <a:pt x="65960" y="8486"/>
                </a:lnTo>
                <a:lnTo>
                  <a:pt x="31630" y="31630"/>
                </a:lnTo>
                <a:lnTo>
                  <a:pt x="8486" y="65960"/>
                </a:lnTo>
                <a:lnTo>
                  <a:pt x="0" y="108000"/>
                </a:lnTo>
                <a:lnTo>
                  <a:pt x="0" y="612000"/>
                </a:lnTo>
                <a:lnTo>
                  <a:pt x="8486" y="654041"/>
                </a:lnTo>
                <a:lnTo>
                  <a:pt x="31630" y="688370"/>
                </a:lnTo>
                <a:lnTo>
                  <a:pt x="65960" y="711514"/>
                </a:lnTo>
                <a:lnTo>
                  <a:pt x="108000" y="720001"/>
                </a:lnTo>
                <a:lnTo>
                  <a:pt x="6371996" y="720001"/>
                </a:lnTo>
                <a:lnTo>
                  <a:pt x="6414037" y="711514"/>
                </a:lnTo>
                <a:lnTo>
                  <a:pt x="6448366" y="688370"/>
                </a:lnTo>
                <a:lnTo>
                  <a:pt x="6471510" y="654041"/>
                </a:lnTo>
                <a:lnTo>
                  <a:pt x="6479997" y="612000"/>
                </a:lnTo>
                <a:lnTo>
                  <a:pt x="6479997" y="108000"/>
                </a:lnTo>
                <a:lnTo>
                  <a:pt x="6471510" y="65960"/>
                </a:lnTo>
                <a:lnTo>
                  <a:pt x="6448366" y="31630"/>
                </a:lnTo>
                <a:lnTo>
                  <a:pt x="6414037" y="8486"/>
                </a:lnTo>
                <a:lnTo>
                  <a:pt x="6371996" y="0"/>
                </a:lnTo>
                <a:close/>
              </a:path>
            </a:pathLst>
          </a:custGeom>
          <a:solidFill>
            <a:schemeClr val="accent1"/>
          </a:solidFill>
        </p:spPr>
        <p:txBody>
          <a:bodyPr wrap="square" lIns="0" tIns="0" rIns="0" bIns="0" rtlCol="0"/>
          <a:lstStyle/>
          <a:p>
            <a:endParaRPr dirty="0"/>
          </a:p>
        </p:txBody>
      </p:sp>
      <p:sp>
        <p:nvSpPr>
          <p:cNvPr id="110" name="object 65">
            <a:extLst>
              <a:ext uri="{FF2B5EF4-FFF2-40B4-BE49-F238E27FC236}">
                <a16:creationId xmlns:a16="http://schemas.microsoft.com/office/drawing/2014/main" id="{E79F8C80-54A5-F653-EFF1-D96A747FDA34}"/>
              </a:ext>
            </a:extLst>
          </p:cNvPr>
          <p:cNvSpPr txBox="1"/>
          <p:nvPr/>
        </p:nvSpPr>
        <p:spPr>
          <a:xfrm>
            <a:off x="691785" y="3949601"/>
            <a:ext cx="8182609" cy="793807"/>
          </a:xfrm>
          <a:prstGeom prst="rect">
            <a:avLst/>
          </a:prstGeom>
        </p:spPr>
        <p:txBody>
          <a:bodyPr vert="horz" wrap="square" lIns="0" tIns="49530" rIns="0" bIns="0" rtlCol="0">
            <a:spAutoFit/>
          </a:bodyPr>
          <a:lstStyle/>
          <a:p>
            <a:pPr marL="136525" indent="-134938">
              <a:lnSpc>
                <a:spcPts val="1400"/>
              </a:lnSpc>
              <a:spcBef>
                <a:spcPts val="60"/>
              </a:spcBef>
              <a:buChar char="•"/>
              <a:tabLst>
                <a:tab pos="114300" algn="l"/>
              </a:tabLst>
            </a:pPr>
            <a:r>
              <a:rPr lang="en-GB" sz="1200" b="1" dirty="0">
                <a:solidFill>
                  <a:srgbClr val="FFFFFF"/>
                </a:solidFill>
                <a:cs typeface="Frutiger LT Std 65 Bold"/>
              </a:rPr>
              <a:t>Phase II data for rivaroxaban and edoxaban favour OD treatment</a:t>
            </a:r>
            <a:r>
              <a:rPr lang="en-GB" sz="1200" b="1" spc="-30" baseline="43209" dirty="0">
                <a:solidFill>
                  <a:srgbClr val="FFFFFF"/>
                </a:solidFill>
                <a:cs typeface="Frutiger LT Std 65 Bold"/>
              </a:rPr>
              <a:t>1-</a:t>
            </a:r>
            <a:r>
              <a:rPr lang="en-GB" sz="1200" b="1" spc="-75" baseline="43209" dirty="0">
                <a:solidFill>
                  <a:srgbClr val="FFFFFF"/>
                </a:solidFill>
                <a:cs typeface="Frutiger LT Std 65 Bold"/>
              </a:rPr>
              <a:t>3</a:t>
            </a:r>
            <a:endParaRPr lang="en-GB" sz="1200" baseline="43209" dirty="0">
              <a:cs typeface="Frutiger LT Std 65 Bold"/>
            </a:endParaRPr>
          </a:p>
          <a:p>
            <a:pPr marL="136525" indent="-134938">
              <a:lnSpc>
                <a:spcPts val="1400"/>
              </a:lnSpc>
              <a:spcBef>
                <a:spcPts val="60"/>
              </a:spcBef>
              <a:buChar char="•"/>
              <a:tabLst>
                <a:tab pos="114300" algn="l"/>
              </a:tabLst>
            </a:pPr>
            <a:r>
              <a:rPr lang="en-GB" sz="1200" b="1" spc="-10" dirty="0">
                <a:solidFill>
                  <a:srgbClr val="FFFFFF"/>
                </a:solidFill>
                <a:cs typeface="Frutiger LT Std 65 Bold"/>
              </a:rPr>
              <a:t>Patients prefer the convenience of OD dosing to BID dosing</a:t>
            </a:r>
            <a:r>
              <a:rPr lang="en-GB" sz="1200" b="1" spc="-15" baseline="43209" dirty="0">
                <a:solidFill>
                  <a:srgbClr val="FFFFFF"/>
                </a:solidFill>
                <a:cs typeface="Frutiger LT Std 65 Bold"/>
              </a:rPr>
              <a:t>4</a:t>
            </a:r>
            <a:endParaRPr lang="en-GB" sz="1200" baseline="43209" dirty="0">
              <a:cs typeface="Frutiger LT Std 65 Bold"/>
            </a:endParaRPr>
          </a:p>
          <a:p>
            <a:pPr marL="136525" marR="30480" indent="-134938">
              <a:lnSpc>
                <a:spcPts val="1400"/>
              </a:lnSpc>
              <a:spcBef>
                <a:spcPts val="60"/>
              </a:spcBef>
              <a:buChar char="•"/>
              <a:tabLst>
                <a:tab pos="114300" algn="l"/>
              </a:tabLst>
            </a:pPr>
            <a:r>
              <a:rPr lang="en-GB" sz="1200" b="1" dirty="0">
                <a:solidFill>
                  <a:srgbClr val="FFFFFF"/>
                </a:solidFill>
                <a:cs typeface="Frutiger LT Std 65 Bold"/>
              </a:rPr>
              <a:t>OD dosing is expected to improve compliance which is associated with better treatment outcomes for patients.</a:t>
            </a:r>
            <a:r>
              <a:rPr lang="en-GB" sz="1200" b="1" spc="-15" baseline="43209" dirty="0">
                <a:solidFill>
                  <a:srgbClr val="FFFFFF"/>
                </a:solidFill>
                <a:cs typeface="Frutiger LT Std 65 Bold"/>
              </a:rPr>
              <a:t>4</a:t>
            </a:r>
            <a:endParaRPr lang="en-GB" sz="1200" baseline="43209" dirty="0">
              <a:cs typeface="Frutiger LT Std 65 Bold"/>
            </a:endParaRPr>
          </a:p>
        </p:txBody>
      </p:sp>
      <p:sp>
        <p:nvSpPr>
          <p:cNvPr id="114" name="object 32">
            <a:extLst>
              <a:ext uri="{FF2B5EF4-FFF2-40B4-BE49-F238E27FC236}">
                <a16:creationId xmlns:a16="http://schemas.microsoft.com/office/drawing/2014/main" id="{45687515-92E9-06CD-C57C-F335638EA679}"/>
              </a:ext>
            </a:extLst>
          </p:cNvPr>
          <p:cNvSpPr/>
          <p:nvPr/>
        </p:nvSpPr>
        <p:spPr>
          <a:xfrm>
            <a:off x="5191565" y="2099745"/>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15" name="object 33">
            <a:extLst>
              <a:ext uri="{FF2B5EF4-FFF2-40B4-BE49-F238E27FC236}">
                <a16:creationId xmlns:a16="http://schemas.microsoft.com/office/drawing/2014/main" id="{AE913214-9DC8-E092-9293-DE232570CFC7}"/>
              </a:ext>
            </a:extLst>
          </p:cNvPr>
          <p:cNvSpPr/>
          <p:nvPr/>
        </p:nvSpPr>
        <p:spPr>
          <a:xfrm>
            <a:off x="5191565" y="1618737"/>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16" name="object 35">
            <a:extLst>
              <a:ext uri="{FF2B5EF4-FFF2-40B4-BE49-F238E27FC236}">
                <a16:creationId xmlns:a16="http://schemas.microsoft.com/office/drawing/2014/main" id="{8361E101-D0DF-EBC9-D8F0-42F5A989D749}"/>
              </a:ext>
            </a:extLst>
          </p:cNvPr>
          <p:cNvSpPr/>
          <p:nvPr/>
        </p:nvSpPr>
        <p:spPr>
          <a:xfrm>
            <a:off x="5191565" y="2580197"/>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17" name="object 36">
            <a:extLst>
              <a:ext uri="{FF2B5EF4-FFF2-40B4-BE49-F238E27FC236}">
                <a16:creationId xmlns:a16="http://schemas.microsoft.com/office/drawing/2014/main" id="{9C1954FD-038C-DFE7-4FC8-84295439491E}"/>
              </a:ext>
            </a:extLst>
          </p:cNvPr>
          <p:cNvSpPr/>
          <p:nvPr/>
        </p:nvSpPr>
        <p:spPr>
          <a:xfrm>
            <a:off x="5191565" y="2339973"/>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18" name="object 38">
            <a:extLst>
              <a:ext uri="{FF2B5EF4-FFF2-40B4-BE49-F238E27FC236}">
                <a16:creationId xmlns:a16="http://schemas.microsoft.com/office/drawing/2014/main" id="{788BDED0-E4C4-7FD8-8775-574755EA4B6A}"/>
              </a:ext>
            </a:extLst>
          </p:cNvPr>
          <p:cNvSpPr/>
          <p:nvPr/>
        </p:nvSpPr>
        <p:spPr>
          <a:xfrm>
            <a:off x="5191565" y="1858962"/>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19" name="object 42">
            <a:extLst>
              <a:ext uri="{FF2B5EF4-FFF2-40B4-BE49-F238E27FC236}">
                <a16:creationId xmlns:a16="http://schemas.microsoft.com/office/drawing/2014/main" id="{AF1A3B3B-D45A-D844-A1FA-A8BF31F7A633}"/>
              </a:ext>
            </a:extLst>
          </p:cNvPr>
          <p:cNvSpPr/>
          <p:nvPr/>
        </p:nvSpPr>
        <p:spPr>
          <a:xfrm>
            <a:off x="5191565" y="2820425"/>
            <a:ext cx="42624" cy="0"/>
          </a:xfrm>
          <a:custGeom>
            <a:avLst/>
            <a:gdLst/>
            <a:ahLst/>
            <a:cxnLst/>
            <a:rect l="l" t="t" r="r" b="b"/>
            <a:pathLst>
              <a:path w="36195">
                <a:moveTo>
                  <a:pt x="35750" y="0"/>
                </a:moveTo>
                <a:lnTo>
                  <a:pt x="0" y="0"/>
                </a:lnTo>
              </a:path>
            </a:pathLst>
          </a:custGeom>
          <a:ln w="3175">
            <a:solidFill>
              <a:srgbClr val="231F20"/>
            </a:solidFill>
          </a:ln>
        </p:spPr>
        <p:txBody>
          <a:bodyPr wrap="square" lIns="0" tIns="0" rIns="0" bIns="0" rtlCol="0"/>
          <a:lstStyle/>
          <a:p>
            <a:endParaRPr dirty="0"/>
          </a:p>
        </p:txBody>
      </p:sp>
      <p:sp>
        <p:nvSpPr>
          <p:cNvPr id="120" name="object 44">
            <a:extLst>
              <a:ext uri="{FF2B5EF4-FFF2-40B4-BE49-F238E27FC236}">
                <a16:creationId xmlns:a16="http://schemas.microsoft.com/office/drawing/2014/main" id="{B3F8675C-BA17-BEE3-0F2B-F37938FC20F0}"/>
              </a:ext>
            </a:extLst>
          </p:cNvPr>
          <p:cNvSpPr/>
          <p:nvPr/>
        </p:nvSpPr>
        <p:spPr>
          <a:xfrm>
            <a:off x="1249582" y="1577819"/>
            <a:ext cx="89735" cy="89735"/>
          </a:xfrm>
          <a:custGeom>
            <a:avLst/>
            <a:gdLst/>
            <a:ahLst/>
            <a:cxnLst/>
            <a:rect l="l" t="t" r="r" b="b"/>
            <a:pathLst>
              <a:path w="76200" h="76200">
                <a:moveTo>
                  <a:pt x="76200" y="0"/>
                </a:moveTo>
                <a:lnTo>
                  <a:pt x="0" y="0"/>
                </a:lnTo>
                <a:lnTo>
                  <a:pt x="0" y="76200"/>
                </a:lnTo>
                <a:lnTo>
                  <a:pt x="76200" y="76200"/>
                </a:lnTo>
                <a:lnTo>
                  <a:pt x="76200" y="0"/>
                </a:lnTo>
                <a:close/>
              </a:path>
            </a:pathLst>
          </a:custGeom>
          <a:solidFill>
            <a:schemeClr val="bg2">
              <a:lumMod val="60000"/>
              <a:lumOff val="40000"/>
            </a:schemeClr>
          </a:solidFill>
        </p:spPr>
        <p:txBody>
          <a:bodyPr wrap="square" lIns="0" tIns="0" rIns="0" bIns="0" rtlCol="0"/>
          <a:lstStyle/>
          <a:p>
            <a:endParaRPr dirty="0"/>
          </a:p>
        </p:txBody>
      </p:sp>
      <p:sp>
        <p:nvSpPr>
          <p:cNvPr id="121" name="object 47">
            <a:extLst>
              <a:ext uri="{FF2B5EF4-FFF2-40B4-BE49-F238E27FC236}">
                <a16:creationId xmlns:a16="http://schemas.microsoft.com/office/drawing/2014/main" id="{A7539B56-13E4-7CD5-95AE-CA4DBDDD7DF3}"/>
              </a:ext>
            </a:extLst>
          </p:cNvPr>
          <p:cNvSpPr/>
          <p:nvPr/>
        </p:nvSpPr>
        <p:spPr>
          <a:xfrm>
            <a:off x="2439333" y="1577825"/>
            <a:ext cx="89735" cy="89735"/>
          </a:xfrm>
          <a:custGeom>
            <a:avLst/>
            <a:gdLst/>
            <a:ahLst/>
            <a:cxnLst/>
            <a:rect l="l" t="t" r="r" b="b"/>
            <a:pathLst>
              <a:path w="76200" h="76200">
                <a:moveTo>
                  <a:pt x="76200" y="0"/>
                </a:moveTo>
                <a:lnTo>
                  <a:pt x="0" y="0"/>
                </a:lnTo>
                <a:lnTo>
                  <a:pt x="0" y="76200"/>
                </a:lnTo>
                <a:lnTo>
                  <a:pt x="76200" y="76200"/>
                </a:lnTo>
                <a:lnTo>
                  <a:pt x="76200" y="0"/>
                </a:lnTo>
                <a:close/>
              </a:path>
            </a:pathLst>
          </a:custGeom>
          <a:solidFill>
            <a:schemeClr val="bg2"/>
          </a:solidFill>
        </p:spPr>
        <p:txBody>
          <a:bodyPr wrap="square" lIns="0" tIns="0" rIns="0" bIns="0" rtlCol="0"/>
          <a:lstStyle/>
          <a:p>
            <a:endParaRPr dirty="0"/>
          </a:p>
        </p:txBody>
      </p:sp>
    </p:spTree>
    <p:extLst>
      <p:ext uri="{BB962C8B-B14F-4D97-AF65-F5344CB8AC3E}">
        <p14:creationId xmlns:p14="http://schemas.microsoft.com/office/powerpoint/2010/main" val="241420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4887-4A54-0BB9-19A1-847CF95B33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1BC262-4358-DF0A-9F99-7C70EF6F94C3}"/>
              </a:ext>
            </a:extLst>
          </p:cNvPr>
          <p:cNvSpPr>
            <a:spLocks noGrp="1"/>
          </p:cNvSpPr>
          <p:nvPr>
            <p:ph type="title"/>
          </p:nvPr>
        </p:nvSpPr>
        <p:spPr>
          <a:xfrm>
            <a:off x="612001" y="142523"/>
            <a:ext cx="8281175" cy="615553"/>
          </a:xfrm>
        </p:spPr>
        <p:txBody>
          <a:bodyPr/>
          <a:lstStyle/>
          <a:p>
            <a:r>
              <a:rPr lang="en-GB" noProof="0" dirty="0"/>
              <a:t>NOAC once or twice daily?</a:t>
            </a:r>
            <a:br>
              <a:rPr lang="en-GB" noProof="0" dirty="0"/>
            </a:br>
            <a:r>
              <a:rPr lang="en-GB" noProof="0" dirty="0"/>
              <a:t>Not plasma levels, but clinical evidence is decisive</a:t>
            </a:r>
          </a:p>
        </p:txBody>
      </p:sp>
      <p:sp>
        <p:nvSpPr>
          <p:cNvPr id="4" name="Abgerundetes Rechteck 3">
            <a:extLst>
              <a:ext uri="{FF2B5EF4-FFF2-40B4-BE49-F238E27FC236}">
                <a16:creationId xmlns:a16="http://schemas.microsoft.com/office/drawing/2014/main" id="{ABEB7E3A-1C09-868C-AC0B-5121B150813D}"/>
              </a:ext>
            </a:extLst>
          </p:cNvPr>
          <p:cNvSpPr/>
          <p:nvPr/>
        </p:nvSpPr>
        <p:spPr bwMode="auto">
          <a:xfrm>
            <a:off x="611188" y="988284"/>
            <a:ext cx="8281175" cy="285422"/>
          </a:xfrm>
          <a:prstGeom prst="roundRect">
            <a:avLst/>
          </a:prstGeom>
          <a:solidFill>
            <a:srgbClr val="808285"/>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5" name="object 7">
            <a:extLst>
              <a:ext uri="{FF2B5EF4-FFF2-40B4-BE49-F238E27FC236}">
                <a16:creationId xmlns:a16="http://schemas.microsoft.com/office/drawing/2014/main" id="{E3854723-DAF3-F045-05E8-95A9EF68E38B}"/>
              </a:ext>
            </a:extLst>
          </p:cNvPr>
          <p:cNvSpPr txBox="1"/>
          <p:nvPr/>
        </p:nvSpPr>
        <p:spPr>
          <a:xfrm>
            <a:off x="686135" y="1057474"/>
            <a:ext cx="8293567" cy="151323"/>
          </a:xfrm>
          <a:prstGeom prst="rect">
            <a:avLst/>
          </a:prstGeom>
          <a:noFill/>
        </p:spPr>
        <p:txBody>
          <a:bodyPr vert="horz" wrap="square" lIns="0" tIns="12700" rIns="0" bIns="0" rtlCol="0">
            <a:spAutoFit/>
          </a:bodyPr>
          <a:lstStyle/>
          <a:p>
            <a:pPr marL="38100" marR="30480">
              <a:lnSpc>
                <a:spcPct val="100000"/>
              </a:lnSpc>
              <a:spcBef>
                <a:spcPts val="100"/>
              </a:spcBef>
            </a:pPr>
            <a:r>
              <a:rPr lang="en-GB" sz="900" b="1" dirty="0">
                <a:solidFill>
                  <a:srgbClr val="FFFFFF"/>
                </a:solidFill>
                <a:cs typeface="Frutiger LT Std 65 Bold"/>
              </a:rPr>
              <a:t>Apixaban phase II: Trend toward lower event rates for efficacy endpoints with comparable bleeding rates in BID dosing</a:t>
            </a:r>
            <a:r>
              <a:rPr lang="en-GB" sz="900" b="1" baseline="30000" dirty="0">
                <a:solidFill>
                  <a:srgbClr val="FFFFFF"/>
                </a:solidFill>
                <a:cs typeface="Frutiger LT Std 65 Bold"/>
              </a:rPr>
              <a:t>1,2</a:t>
            </a:r>
          </a:p>
        </p:txBody>
      </p:sp>
      <p:sp>
        <p:nvSpPr>
          <p:cNvPr id="6" name="object 27">
            <a:extLst>
              <a:ext uri="{FF2B5EF4-FFF2-40B4-BE49-F238E27FC236}">
                <a16:creationId xmlns:a16="http://schemas.microsoft.com/office/drawing/2014/main" id="{8F7AB9A1-D0C8-0A0D-8D6B-3E8B31F1176B}"/>
              </a:ext>
            </a:extLst>
          </p:cNvPr>
          <p:cNvSpPr txBox="1"/>
          <p:nvPr/>
        </p:nvSpPr>
        <p:spPr>
          <a:xfrm>
            <a:off x="611188" y="2022087"/>
            <a:ext cx="123111" cy="846213"/>
          </a:xfrm>
          <a:prstGeom prst="rect">
            <a:avLst/>
          </a:prstGeom>
        </p:spPr>
        <p:txBody>
          <a:bodyPr vert="vert270" wrap="square" lIns="0" tIns="3175" rIns="0" bIns="0" rtlCol="0">
            <a:spAutoFit/>
          </a:bodyPr>
          <a:lstStyle/>
          <a:p>
            <a:pPr marL="12700">
              <a:lnSpc>
                <a:spcPct val="100000"/>
              </a:lnSpc>
              <a:spcBef>
                <a:spcPts val="25"/>
              </a:spcBef>
            </a:pPr>
            <a:r>
              <a:rPr lang="de-CH" sz="800" b="1" spc="-10" dirty="0">
                <a:solidFill>
                  <a:srgbClr val="4C4D4F"/>
                </a:solidFill>
                <a:cs typeface="Frutiger LT Std 45 Light"/>
              </a:rPr>
              <a:t>Event rate</a:t>
            </a:r>
            <a:r>
              <a:rPr sz="800" b="1" spc="-10" dirty="0">
                <a:solidFill>
                  <a:srgbClr val="4C4D4F"/>
                </a:solidFill>
                <a:cs typeface="Frutiger LT Std 45 Light"/>
              </a:rPr>
              <a:t> </a:t>
            </a:r>
            <a:r>
              <a:rPr sz="800" b="1" spc="-25" dirty="0">
                <a:solidFill>
                  <a:srgbClr val="4C4D4F"/>
                </a:solidFill>
                <a:cs typeface="Frutiger LT Std 45 Light"/>
              </a:rPr>
              <a:t>(%)</a:t>
            </a:r>
            <a:endParaRPr sz="800" b="1" dirty="0">
              <a:cs typeface="Frutiger LT Std 45 Light"/>
            </a:endParaRPr>
          </a:p>
        </p:txBody>
      </p:sp>
      <p:sp>
        <p:nvSpPr>
          <p:cNvPr id="7" name="object 28">
            <a:extLst>
              <a:ext uri="{FF2B5EF4-FFF2-40B4-BE49-F238E27FC236}">
                <a16:creationId xmlns:a16="http://schemas.microsoft.com/office/drawing/2014/main" id="{D5EFB45E-1C63-F15F-ADBE-35E52053CADF}"/>
              </a:ext>
            </a:extLst>
          </p:cNvPr>
          <p:cNvSpPr txBox="1"/>
          <p:nvPr/>
        </p:nvSpPr>
        <p:spPr>
          <a:xfrm>
            <a:off x="4747948" y="2015192"/>
            <a:ext cx="123111" cy="849308"/>
          </a:xfrm>
          <a:prstGeom prst="rect">
            <a:avLst/>
          </a:prstGeom>
        </p:spPr>
        <p:txBody>
          <a:bodyPr vert="vert270" wrap="square" lIns="0" tIns="3175" rIns="0" bIns="0" rtlCol="0">
            <a:spAutoFit/>
          </a:bodyPr>
          <a:lstStyle/>
          <a:p>
            <a:pPr marL="12700">
              <a:lnSpc>
                <a:spcPct val="100000"/>
              </a:lnSpc>
              <a:spcBef>
                <a:spcPts val="25"/>
              </a:spcBef>
            </a:pPr>
            <a:r>
              <a:rPr lang="de-CH" sz="800" b="1" spc="-10" dirty="0">
                <a:solidFill>
                  <a:srgbClr val="4C4D4F"/>
                </a:solidFill>
                <a:cs typeface="Frutiger LT Std 45 Light"/>
              </a:rPr>
              <a:t>Event rate </a:t>
            </a:r>
            <a:r>
              <a:rPr lang="de-CH" sz="800" b="1" spc="-25" dirty="0">
                <a:solidFill>
                  <a:srgbClr val="4C4D4F"/>
                </a:solidFill>
                <a:cs typeface="Frutiger LT Std 45 Light"/>
              </a:rPr>
              <a:t>(%)</a:t>
            </a:r>
            <a:endParaRPr lang="de-CH" sz="800" b="1" dirty="0">
              <a:cs typeface="Frutiger LT Std 45 Light"/>
            </a:endParaRPr>
          </a:p>
        </p:txBody>
      </p:sp>
      <p:sp>
        <p:nvSpPr>
          <p:cNvPr id="10" name="object 31">
            <a:extLst>
              <a:ext uri="{FF2B5EF4-FFF2-40B4-BE49-F238E27FC236}">
                <a16:creationId xmlns:a16="http://schemas.microsoft.com/office/drawing/2014/main" id="{1719525F-DF78-3AF8-8F9A-674BB0F5265C}"/>
              </a:ext>
            </a:extLst>
          </p:cNvPr>
          <p:cNvSpPr/>
          <p:nvPr/>
        </p:nvSpPr>
        <p:spPr>
          <a:xfrm>
            <a:off x="1003624" y="3195470"/>
            <a:ext cx="3330709" cy="0"/>
          </a:xfrm>
          <a:custGeom>
            <a:avLst/>
            <a:gdLst/>
            <a:ahLst/>
            <a:cxnLst/>
            <a:rect l="l" t="t" r="r" b="b"/>
            <a:pathLst>
              <a:path w="2734310">
                <a:moveTo>
                  <a:pt x="0" y="0"/>
                </a:moveTo>
                <a:lnTo>
                  <a:pt x="2734094" y="0"/>
                </a:lnTo>
              </a:path>
            </a:pathLst>
          </a:custGeom>
          <a:ln w="3810">
            <a:solidFill>
              <a:srgbClr val="231F20"/>
            </a:solidFill>
          </a:ln>
        </p:spPr>
        <p:txBody>
          <a:bodyPr wrap="square" lIns="0" tIns="0" rIns="0" bIns="0" rtlCol="0"/>
          <a:lstStyle/>
          <a:p>
            <a:endParaRPr dirty="0"/>
          </a:p>
        </p:txBody>
      </p:sp>
      <p:sp>
        <p:nvSpPr>
          <p:cNvPr id="12" name="object 33">
            <a:extLst>
              <a:ext uri="{FF2B5EF4-FFF2-40B4-BE49-F238E27FC236}">
                <a16:creationId xmlns:a16="http://schemas.microsoft.com/office/drawing/2014/main" id="{02954B94-C9F2-EE0B-97F4-ED089E3DB81D}"/>
              </a:ext>
            </a:extLst>
          </p:cNvPr>
          <p:cNvSpPr/>
          <p:nvPr/>
        </p:nvSpPr>
        <p:spPr>
          <a:xfrm>
            <a:off x="5179808" y="1571602"/>
            <a:ext cx="1178047" cy="93594"/>
          </a:xfrm>
          <a:custGeom>
            <a:avLst/>
            <a:gdLst/>
            <a:ahLst/>
            <a:cxnLst/>
            <a:rect l="l" t="t" r="r" b="b"/>
            <a:pathLst>
              <a:path w="967104" h="76834">
                <a:moveTo>
                  <a:pt x="76200" y="0"/>
                </a:moveTo>
                <a:lnTo>
                  <a:pt x="0" y="0"/>
                </a:lnTo>
                <a:lnTo>
                  <a:pt x="0" y="76200"/>
                </a:lnTo>
                <a:lnTo>
                  <a:pt x="76200" y="76200"/>
                </a:lnTo>
                <a:lnTo>
                  <a:pt x="76200" y="0"/>
                </a:lnTo>
                <a:close/>
              </a:path>
              <a:path w="967104" h="76834">
                <a:moveTo>
                  <a:pt x="966520" y="88"/>
                </a:moveTo>
                <a:lnTo>
                  <a:pt x="890320" y="88"/>
                </a:lnTo>
                <a:lnTo>
                  <a:pt x="890320" y="76288"/>
                </a:lnTo>
                <a:lnTo>
                  <a:pt x="966520" y="76288"/>
                </a:lnTo>
                <a:lnTo>
                  <a:pt x="966520" y="88"/>
                </a:lnTo>
                <a:close/>
              </a:path>
            </a:pathLst>
          </a:custGeom>
          <a:solidFill>
            <a:srgbClr val="808285"/>
          </a:solidFill>
        </p:spPr>
        <p:txBody>
          <a:bodyPr wrap="square" lIns="0" tIns="0" rIns="0" bIns="0" rtlCol="0"/>
          <a:lstStyle/>
          <a:p>
            <a:endParaRPr dirty="0"/>
          </a:p>
        </p:txBody>
      </p:sp>
      <p:sp>
        <p:nvSpPr>
          <p:cNvPr id="13" name="object 34">
            <a:extLst>
              <a:ext uri="{FF2B5EF4-FFF2-40B4-BE49-F238E27FC236}">
                <a16:creationId xmlns:a16="http://schemas.microsoft.com/office/drawing/2014/main" id="{79529C22-C060-CBF5-BC49-941CCD94339D}"/>
              </a:ext>
            </a:extLst>
          </p:cNvPr>
          <p:cNvSpPr txBox="1"/>
          <p:nvPr/>
        </p:nvSpPr>
        <p:spPr>
          <a:xfrm>
            <a:off x="5302958" y="1541281"/>
            <a:ext cx="2090782" cy="135935"/>
          </a:xfrm>
          <a:prstGeom prst="rect">
            <a:avLst/>
          </a:prstGeom>
        </p:spPr>
        <p:txBody>
          <a:bodyPr vert="horz" wrap="square" lIns="0" tIns="12700" rIns="0" bIns="0" rtlCol="0">
            <a:spAutoFit/>
          </a:bodyPr>
          <a:lstStyle/>
          <a:p>
            <a:pPr marL="12700">
              <a:lnSpc>
                <a:spcPct val="100000"/>
              </a:lnSpc>
              <a:spcBef>
                <a:spcPts val="100"/>
              </a:spcBef>
              <a:tabLst>
                <a:tab pos="902335" algn="l"/>
              </a:tabLst>
            </a:pPr>
            <a:r>
              <a:rPr lang="en-GB" sz="800" spc="-25" dirty="0">
                <a:solidFill>
                  <a:srgbClr val="4C4D4F"/>
                </a:solidFill>
                <a:cs typeface="Frutiger LT Std 45 Light"/>
              </a:rPr>
              <a:t>Non-major bleeding</a:t>
            </a:r>
            <a:r>
              <a:rPr lang="en-GB" sz="800" dirty="0">
                <a:solidFill>
                  <a:srgbClr val="4C4D4F"/>
                </a:solidFill>
                <a:cs typeface="Frutiger LT Std 45 Light"/>
              </a:rPr>
              <a:t>	        </a:t>
            </a:r>
            <a:r>
              <a:rPr lang="en-GB" sz="800" spc="-25" dirty="0">
                <a:solidFill>
                  <a:srgbClr val="4C4D4F"/>
                </a:solidFill>
                <a:cs typeface="Frutiger LT Std 45 Light"/>
              </a:rPr>
              <a:t>Major bleeding</a:t>
            </a:r>
            <a:endParaRPr lang="en-GB" sz="800" dirty="0">
              <a:cs typeface="Frutiger LT Std 45 Light"/>
            </a:endParaRPr>
          </a:p>
        </p:txBody>
      </p:sp>
      <p:grpSp>
        <p:nvGrpSpPr>
          <p:cNvPr id="14" name="object 35">
            <a:extLst>
              <a:ext uri="{FF2B5EF4-FFF2-40B4-BE49-F238E27FC236}">
                <a16:creationId xmlns:a16="http://schemas.microsoft.com/office/drawing/2014/main" id="{821F5AFF-7218-AED5-29D3-ED5B16BA4CE6}"/>
              </a:ext>
            </a:extLst>
          </p:cNvPr>
          <p:cNvGrpSpPr/>
          <p:nvPr/>
        </p:nvGrpSpPr>
        <p:grpSpPr>
          <a:xfrm>
            <a:off x="6264056" y="1575288"/>
            <a:ext cx="93495" cy="93494"/>
            <a:chOff x="5184190" y="1092403"/>
            <a:chExt cx="76754" cy="76753"/>
          </a:xfrm>
        </p:grpSpPr>
        <p:sp>
          <p:nvSpPr>
            <p:cNvPr id="15" name="object 36">
              <a:extLst>
                <a:ext uri="{FF2B5EF4-FFF2-40B4-BE49-F238E27FC236}">
                  <a16:creationId xmlns:a16="http://schemas.microsoft.com/office/drawing/2014/main" id="{2B3E8C37-5F11-05C2-75E9-C03A15DFD2F0}"/>
                </a:ext>
              </a:extLst>
            </p:cNvPr>
            <p:cNvSpPr/>
            <p:nvPr/>
          </p:nvSpPr>
          <p:spPr>
            <a:xfrm>
              <a:off x="5244848" y="1153061"/>
              <a:ext cx="15875" cy="15875"/>
            </a:xfrm>
            <a:custGeom>
              <a:avLst/>
              <a:gdLst/>
              <a:ahLst/>
              <a:cxnLst/>
              <a:rect l="l" t="t" r="r" b="b"/>
              <a:pathLst>
                <a:path w="15875" h="15875">
                  <a:moveTo>
                    <a:pt x="15655" y="0"/>
                  </a:moveTo>
                  <a:lnTo>
                    <a:pt x="0" y="15655"/>
                  </a:lnTo>
                </a:path>
              </a:pathLst>
            </a:custGeom>
            <a:ln w="4298">
              <a:solidFill>
                <a:schemeClr val="bg1"/>
              </a:solidFill>
            </a:ln>
          </p:spPr>
          <p:txBody>
            <a:bodyPr wrap="square" lIns="0" tIns="0" rIns="0" bIns="0" rtlCol="0"/>
            <a:lstStyle/>
            <a:p>
              <a:endParaRPr dirty="0"/>
            </a:p>
          </p:txBody>
        </p:sp>
        <p:sp>
          <p:nvSpPr>
            <p:cNvPr id="16" name="object 37">
              <a:extLst>
                <a:ext uri="{FF2B5EF4-FFF2-40B4-BE49-F238E27FC236}">
                  <a16:creationId xmlns:a16="http://schemas.microsoft.com/office/drawing/2014/main" id="{0473A77C-65EA-7013-823F-E6688A0D6D47}"/>
                </a:ext>
              </a:extLst>
            </p:cNvPr>
            <p:cNvSpPr/>
            <p:nvPr/>
          </p:nvSpPr>
          <p:spPr>
            <a:xfrm>
              <a:off x="5207190" y="1115402"/>
              <a:ext cx="53340" cy="53340"/>
            </a:xfrm>
            <a:custGeom>
              <a:avLst/>
              <a:gdLst/>
              <a:ahLst/>
              <a:cxnLst/>
              <a:rect l="l" t="t" r="r" b="b"/>
              <a:pathLst>
                <a:path w="53339" h="53340">
                  <a:moveTo>
                    <a:pt x="53314" y="0"/>
                  </a:moveTo>
                  <a:lnTo>
                    <a:pt x="0" y="53315"/>
                  </a:lnTo>
                </a:path>
              </a:pathLst>
            </a:custGeom>
            <a:ln w="4298">
              <a:solidFill>
                <a:schemeClr val="bg1"/>
              </a:solidFill>
            </a:ln>
          </p:spPr>
          <p:txBody>
            <a:bodyPr wrap="square" lIns="0" tIns="0" rIns="0" bIns="0" rtlCol="0"/>
            <a:lstStyle/>
            <a:p>
              <a:endParaRPr dirty="0"/>
            </a:p>
          </p:txBody>
        </p:sp>
        <p:sp>
          <p:nvSpPr>
            <p:cNvPr id="17" name="object 38">
              <a:extLst>
                <a:ext uri="{FF2B5EF4-FFF2-40B4-BE49-F238E27FC236}">
                  <a16:creationId xmlns:a16="http://schemas.microsoft.com/office/drawing/2014/main" id="{58A555CF-510F-08E2-6EF8-DECCFF7DFDB3}"/>
                </a:ext>
              </a:extLst>
            </p:cNvPr>
            <p:cNvSpPr/>
            <p:nvPr/>
          </p:nvSpPr>
          <p:spPr>
            <a:xfrm>
              <a:off x="5184190" y="1092403"/>
              <a:ext cx="62230" cy="62230"/>
            </a:xfrm>
            <a:custGeom>
              <a:avLst/>
              <a:gdLst/>
              <a:ahLst/>
              <a:cxnLst/>
              <a:rect l="l" t="t" r="r" b="b"/>
              <a:pathLst>
                <a:path w="62229" h="62230">
                  <a:moveTo>
                    <a:pt x="61653" y="0"/>
                  </a:moveTo>
                  <a:lnTo>
                    <a:pt x="0" y="61653"/>
                  </a:lnTo>
                </a:path>
              </a:pathLst>
            </a:custGeom>
            <a:ln w="4298">
              <a:solidFill>
                <a:schemeClr val="bg1"/>
              </a:solidFill>
            </a:ln>
          </p:spPr>
          <p:txBody>
            <a:bodyPr wrap="square" lIns="0" tIns="0" rIns="0" bIns="0" rtlCol="0"/>
            <a:lstStyle/>
            <a:p>
              <a:endParaRPr dirty="0"/>
            </a:p>
          </p:txBody>
        </p:sp>
        <p:sp>
          <p:nvSpPr>
            <p:cNvPr id="18" name="object 39">
              <a:extLst>
                <a:ext uri="{FF2B5EF4-FFF2-40B4-BE49-F238E27FC236}">
                  <a16:creationId xmlns:a16="http://schemas.microsoft.com/office/drawing/2014/main" id="{5D9E7B85-C94A-80B1-61F0-45A46DE9D780}"/>
                </a:ext>
              </a:extLst>
            </p:cNvPr>
            <p:cNvSpPr/>
            <p:nvPr/>
          </p:nvSpPr>
          <p:spPr>
            <a:xfrm>
              <a:off x="5184190" y="1092403"/>
              <a:ext cx="24130" cy="24130"/>
            </a:xfrm>
            <a:custGeom>
              <a:avLst/>
              <a:gdLst/>
              <a:ahLst/>
              <a:cxnLst/>
              <a:rect l="l" t="t" r="r" b="b"/>
              <a:pathLst>
                <a:path w="24129" h="24130">
                  <a:moveTo>
                    <a:pt x="23994" y="0"/>
                  </a:moveTo>
                  <a:lnTo>
                    <a:pt x="0" y="23994"/>
                  </a:lnTo>
                </a:path>
              </a:pathLst>
            </a:custGeom>
            <a:ln w="4298">
              <a:solidFill>
                <a:schemeClr val="bg1"/>
              </a:solidFill>
            </a:ln>
          </p:spPr>
          <p:txBody>
            <a:bodyPr wrap="square" lIns="0" tIns="0" rIns="0" bIns="0" rtlCol="0"/>
            <a:lstStyle/>
            <a:p>
              <a:endParaRPr dirty="0"/>
            </a:p>
          </p:txBody>
        </p:sp>
        <p:sp>
          <p:nvSpPr>
            <p:cNvPr id="19" name="object 40">
              <a:extLst>
                <a:ext uri="{FF2B5EF4-FFF2-40B4-BE49-F238E27FC236}">
                  <a16:creationId xmlns:a16="http://schemas.microsoft.com/office/drawing/2014/main" id="{BB36FD14-3AAA-7B62-A40C-DF0B4A3AF32B}"/>
                </a:ext>
              </a:extLst>
            </p:cNvPr>
            <p:cNvSpPr/>
            <p:nvPr/>
          </p:nvSpPr>
          <p:spPr>
            <a:xfrm>
              <a:off x="5226019" y="1134231"/>
              <a:ext cx="34925" cy="34925"/>
            </a:xfrm>
            <a:custGeom>
              <a:avLst/>
              <a:gdLst/>
              <a:ahLst/>
              <a:cxnLst/>
              <a:rect l="l" t="t" r="r" b="b"/>
              <a:pathLst>
                <a:path w="34925" h="34925">
                  <a:moveTo>
                    <a:pt x="34485" y="0"/>
                  </a:moveTo>
                  <a:lnTo>
                    <a:pt x="0" y="34485"/>
                  </a:lnTo>
                </a:path>
              </a:pathLst>
            </a:custGeom>
            <a:ln w="4298">
              <a:solidFill>
                <a:schemeClr val="bg1"/>
              </a:solidFill>
            </a:ln>
          </p:spPr>
          <p:txBody>
            <a:bodyPr wrap="square" lIns="0" tIns="0" rIns="0" bIns="0" rtlCol="0"/>
            <a:lstStyle/>
            <a:p>
              <a:endParaRPr dirty="0"/>
            </a:p>
          </p:txBody>
        </p:sp>
        <p:sp>
          <p:nvSpPr>
            <p:cNvPr id="20" name="object 41">
              <a:extLst>
                <a:ext uri="{FF2B5EF4-FFF2-40B4-BE49-F238E27FC236}">
                  <a16:creationId xmlns:a16="http://schemas.microsoft.com/office/drawing/2014/main" id="{F5BE581D-E195-1FE8-2F1D-92C8DE2391BF}"/>
                </a:ext>
              </a:extLst>
            </p:cNvPr>
            <p:cNvSpPr/>
            <p:nvPr/>
          </p:nvSpPr>
          <p:spPr>
            <a:xfrm>
              <a:off x="5188359" y="1096572"/>
              <a:ext cx="72390" cy="72390"/>
            </a:xfrm>
            <a:custGeom>
              <a:avLst/>
              <a:gdLst/>
              <a:ahLst/>
              <a:cxnLst/>
              <a:rect l="l" t="t" r="r" b="b"/>
              <a:pathLst>
                <a:path w="72389" h="72390">
                  <a:moveTo>
                    <a:pt x="72144" y="0"/>
                  </a:moveTo>
                  <a:lnTo>
                    <a:pt x="0" y="72144"/>
                  </a:lnTo>
                </a:path>
              </a:pathLst>
            </a:custGeom>
            <a:ln w="4298">
              <a:solidFill>
                <a:schemeClr val="bg1"/>
              </a:solidFill>
            </a:ln>
          </p:spPr>
          <p:txBody>
            <a:bodyPr wrap="square" lIns="0" tIns="0" rIns="0" bIns="0" rtlCol="0"/>
            <a:lstStyle/>
            <a:p>
              <a:endParaRPr dirty="0"/>
            </a:p>
          </p:txBody>
        </p:sp>
        <p:sp>
          <p:nvSpPr>
            <p:cNvPr id="21" name="object 42">
              <a:extLst>
                <a:ext uri="{FF2B5EF4-FFF2-40B4-BE49-F238E27FC236}">
                  <a16:creationId xmlns:a16="http://schemas.microsoft.com/office/drawing/2014/main" id="{12DA0C4B-4ADA-1EC3-C5B0-0B50FD9EF62D}"/>
                </a:ext>
              </a:extLst>
            </p:cNvPr>
            <p:cNvSpPr/>
            <p:nvPr/>
          </p:nvSpPr>
          <p:spPr>
            <a:xfrm>
              <a:off x="5184190" y="1092403"/>
              <a:ext cx="43180" cy="43180"/>
            </a:xfrm>
            <a:custGeom>
              <a:avLst/>
              <a:gdLst/>
              <a:ahLst/>
              <a:cxnLst/>
              <a:rect l="l" t="t" r="r" b="b"/>
              <a:pathLst>
                <a:path w="43179" h="43180">
                  <a:moveTo>
                    <a:pt x="42823" y="0"/>
                  </a:moveTo>
                  <a:lnTo>
                    <a:pt x="0" y="42823"/>
                  </a:lnTo>
                </a:path>
              </a:pathLst>
            </a:custGeom>
            <a:ln w="4298">
              <a:solidFill>
                <a:schemeClr val="bg1"/>
              </a:solidFill>
            </a:ln>
          </p:spPr>
          <p:txBody>
            <a:bodyPr wrap="square" lIns="0" tIns="0" rIns="0" bIns="0" rtlCol="0"/>
            <a:lstStyle/>
            <a:p>
              <a:endParaRPr dirty="0"/>
            </a:p>
          </p:txBody>
        </p:sp>
        <p:sp>
          <p:nvSpPr>
            <p:cNvPr id="22" name="object 43">
              <a:extLst>
                <a:ext uri="{FF2B5EF4-FFF2-40B4-BE49-F238E27FC236}">
                  <a16:creationId xmlns:a16="http://schemas.microsoft.com/office/drawing/2014/main" id="{36CD35B7-0F6B-79F8-3DCD-E902EBB17A49}"/>
                </a:ext>
              </a:extLst>
            </p:cNvPr>
            <p:cNvSpPr/>
            <p:nvPr/>
          </p:nvSpPr>
          <p:spPr>
            <a:xfrm>
              <a:off x="5184190" y="1092403"/>
              <a:ext cx="5715" cy="5715"/>
            </a:xfrm>
            <a:custGeom>
              <a:avLst/>
              <a:gdLst/>
              <a:ahLst/>
              <a:cxnLst/>
              <a:rect l="l" t="t" r="r" b="b"/>
              <a:pathLst>
                <a:path w="5714" h="5715">
                  <a:moveTo>
                    <a:pt x="5164" y="0"/>
                  </a:moveTo>
                  <a:lnTo>
                    <a:pt x="0" y="5164"/>
                  </a:lnTo>
                </a:path>
              </a:pathLst>
            </a:custGeom>
            <a:ln w="4298">
              <a:solidFill>
                <a:schemeClr val="bg1"/>
              </a:solidFill>
            </a:ln>
          </p:spPr>
          <p:txBody>
            <a:bodyPr wrap="square" lIns="0" tIns="0" rIns="0" bIns="0" rtlCol="0"/>
            <a:lstStyle/>
            <a:p>
              <a:endParaRPr dirty="0"/>
            </a:p>
          </p:txBody>
        </p:sp>
      </p:grpSp>
      <p:sp>
        <p:nvSpPr>
          <p:cNvPr id="24" name="object 45">
            <a:extLst>
              <a:ext uri="{FF2B5EF4-FFF2-40B4-BE49-F238E27FC236}">
                <a16:creationId xmlns:a16="http://schemas.microsoft.com/office/drawing/2014/main" id="{2EFF796D-FAE2-9B39-7000-A39BCB56F2C1}"/>
              </a:ext>
            </a:extLst>
          </p:cNvPr>
          <p:cNvSpPr txBox="1"/>
          <p:nvPr/>
        </p:nvSpPr>
        <p:spPr>
          <a:xfrm>
            <a:off x="1269974" y="1556529"/>
            <a:ext cx="3069207" cy="381515"/>
          </a:xfrm>
          <a:prstGeom prst="rect">
            <a:avLst/>
          </a:prstGeom>
        </p:spPr>
        <p:txBody>
          <a:bodyPr vert="horz" wrap="square" lIns="0" tIns="0" rIns="0" bIns="0" rtlCol="0">
            <a:noAutofit/>
          </a:bodyPr>
          <a:lstStyle/>
          <a:p>
            <a:pPr marL="3175">
              <a:lnSpc>
                <a:spcPct val="100000"/>
              </a:lnSpc>
              <a:spcBef>
                <a:spcPts val="555"/>
              </a:spcBef>
              <a:tabLst>
                <a:tab pos="3063875" algn="r"/>
              </a:tabLst>
            </a:pPr>
            <a:r>
              <a:rPr lang="en-GB" sz="800" dirty="0">
                <a:solidFill>
                  <a:srgbClr val="4C4D4F"/>
                </a:solidFill>
                <a:cs typeface="Frutiger LT Std 45 Light"/>
              </a:rPr>
              <a:t>VTE</a:t>
            </a:r>
            <a:r>
              <a:rPr lang="en-GB" sz="800" spc="-45" dirty="0">
                <a:solidFill>
                  <a:srgbClr val="4C4D4F"/>
                </a:solidFill>
                <a:cs typeface="Frutiger LT Std 45 Light"/>
              </a:rPr>
              <a:t> </a:t>
            </a:r>
            <a:r>
              <a:rPr lang="en-GB" sz="800" dirty="0">
                <a:solidFill>
                  <a:srgbClr val="4C4D4F"/>
                </a:solidFill>
                <a:cs typeface="Frutiger LT Std 45 Light"/>
              </a:rPr>
              <a:t>+</a:t>
            </a:r>
            <a:r>
              <a:rPr lang="en-GB" sz="800" spc="-45" dirty="0">
                <a:solidFill>
                  <a:srgbClr val="4C4D4F"/>
                </a:solidFill>
                <a:cs typeface="Frutiger LT Std 45 Light"/>
              </a:rPr>
              <a:t> </a:t>
            </a:r>
            <a:r>
              <a:rPr lang="en-GB" sz="800" spc="-10" dirty="0">
                <a:solidFill>
                  <a:srgbClr val="4C4D4F"/>
                </a:solidFill>
                <a:cs typeface="Frutiger LT Std 45 Light"/>
              </a:rPr>
              <a:t>All-cause mortality                 </a:t>
            </a:r>
            <a:r>
              <a:rPr lang="de-CH" sz="800" spc="-10" dirty="0">
                <a:solidFill>
                  <a:srgbClr val="4C4D4F"/>
                </a:solidFill>
                <a:cs typeface="Frutiger LT Std 45 Light"/>
              </a:rPr>
              <a:t>	</a:t>
            </a:r>
            <a:r>
              <a:rPr sz="1200" spc="-15" baseline="3472" dirty="0">
                <a:solidFill>
                  <a:srgbClr val="4C4D4F"/>
                </a:solidFill>
                <a:cs typeface="Frutiger LT Std 45 Light"/>
              </a:rPr>
              <a:t>n=1</a:t>
            </a:r>
            <a:r>
              <a:rPr lang="en-US" sz="1200" spc="-15" baseline="3472" dirty="0">
                <a:solidFill>
                  <a:srgbClr val="4C4D4F"/>
                </a:solidFill>
                <a:cs typeface="Frutiger LT Std 45 Light"/>
              </a:rPr>
              <a:t>,</a:t>
            </a:r>
            <a:r>
              <a:rPr sz="1200" spc="-15" baseline="3472" dirty="0">
                <a:solidFill>
                  <a:srgbClr val="4C4D4F"/>
                </a:solidFill>
                <a:cs typeface="Frutiger LT Std 45 Light"/>
              </a:rPr>
              <a:t>238*</a:t>
            </a:r>
            <a:endParaRPr lang="de-CH" sz="1200" baseline="3472" dirty="0">
              <a:solidFill>
                <a:srgbClr val="4C4D4F"/>
              </a:solidFill>
              <a:cs typeface="Frutiger LT Std 45 Light"/>
            </a:endParaRPr>
          </a:p>
          <a:p>
            <a:pPr marL="3175" algn="r">
              <a:lnSpc>
                <a:spcPct val="100000"/>
              </a:lnSpc>
              <a:spcBef>
                <a:spcPts val="555"/>
              </a:spcBef>
              <a:tabLst>
                <a:tab pos="2727325" algn="l"/>
                <a:tab pos="3063875" algn="r"/>
              </a:tabLst>
            </a:pPr>
            <a:r>
              <a:rPr lang="de-CH" sz="1200" spc="-25" baseline="3472" dirty="0">
                <a:solidFill>
                  <a:srgbClr val="4C4D4F"/>
                </a:solidFill>
                <a:cs typeface="Frutiger LT Std 45 Light"/>
              </a:rPr>
              <a:t>	</a:t>
            </a:r>
            <a:r>
              <a:rPr sz="800" spc="-25" dirty="0">
                <a:solidFill>
                  <a:srgbClr val="4C4D4F"/>
                </a:solidFill>
                <a:cs typeface="Frutiger LT Std 45 Light"/>
              </a:rPr>
              <a:t>VKA</a:t>
            </a:r>
            <a:endParaRPr sz="800" dirty="0">
              <a:cs typeface="Frutiger LT Std 45 Light"/>
            </a:endParaRPr>
          </a:p>
        </p:txBody>
      </p:sp>
      <p:sp>
        <p:nvSpPr>
          <p:cNvPr id="25" name="object 46">
            <a:extLst>
              <a:ext uri="{FF2B5EF4-FFF2-40B4-BE49-F238E27FC236}">
                <a16:creationId xmlns:a16="http://schemas.microsoft.com/office/drawing/2014/main" id="{D32A56A2-B443-FD32-BCA2-D902482C41AA}"/>
              </a:ext>
            </a:extLst>
          </p:cNvPr>
          <p:cNvSpPr txBox="1"/>
          <p:nvPr/>
        </p:nvSpPr>
        <p:spPr>
          <a:xfrm>
            <a:off x="846254" y="2044576"/>
            <a:ext cx="166303"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C4D4F"/>
                </a:solidFill>
                <a:cs typeface="Frutiger LT Std 45 Light"/>
              </a:rPr>
              <a:t>20</a:t>
            </a:r>
            <a:endParaRPr sz="800" dirty="0">
              <a:cs typeface="Frutiger LT Std 45 Light"/>
            </a:endParaRPr>
          </a:p>
        </p:txBody>
      </p:sp>
      <p:sp>
        <p:nvSpPr>
          <p:cNvPr id="26" name="object 47">
            <a:extLst>
              <a:ext uri="{FF2B5EF4-FFF2-40B4-BE49-F238E27FC236}">
                <a16:creationId xmlns:a16="http://schemas.microsoft.com/office/drawing/2014/main" id="{CAD52259-A5FA-0642-1890-15A235ED6BCF}"/>
              </a:ext>
            </a:extLst>
          </p:cNvPr>
          <p:cNvSpPr txBox="1"/>
          <p:nvPr/>
        </p:nvSpPr>
        <p:spPr>
          <a:xfrm>
            <a:off x="844955" y="2218691"/>
            <a:ext cx="3576683" cy="218906"/>
          </a:xfrm>
          <a:prstGeom prst="rect">
            <a:avLst/>
          </a:prstGeom>
        </p:spPr>
        <p:txBody>
          <a:bodyPr vert="horz" wrap="square" lIns="0" tIns="12700" rIns="0" bIns="0" rtlCol="0">
            <a:spAutoFit/>
          </a:bodyPr>
          <a:lstStyle/>
          <a:p>
            <a:pPr marL="192405">
              <a:lnSpc>
                <a:spcPts val="819"/>
              </a:lnSpc>
              <a:spcBef>
                <a:spcPts val="100"/>
              </a:spcBef>
              <a:tabLst>
                <a:tab pos="2453005" algn="l"/>
              </a:tabLst>
            </a:pPr>
            <a:r>
              <a:rPr sz="800" u="dash" dirty="0">
                <a:solidFill>
                  <a:srgbClr val="4C4D4F"/>
                </a:solidFill>
                <a:uFill>
                  <a:solidFill>
                    <a:srgbClr val="4C4D4F"/>
                  </a:solidFill>
                </a:uFill>
                <a:cs typeface="Frutiger LT Std 45 Light"/>
              </a:rPr>
              <a:t>	</a:t>
            </a:r>
            <a:r>
              <a:rPr lang="de-CH" sz="800" u="dash" dirty="0">
                <a:solidFill>
                  <a:srgbClr val="4C4D4F"/>
                </a:solidFill>
                <a:uFill>
                  <a:solidFill>
                    <a:srgbClr val="4C4D4F"/>
                  </a:solidFill>
                </a:uFill>
                <a:cs typeface="Frutiger LT Std 45 Light"/>
              </a:rPr>
              <a:t>                    </a:t>
            </a:r>
            <a:r>
              <a:rPr sz="800" u="dash" spc="-10" dirty="0">
                <a:solidFill>
                  <a:srgbClr val="4C4D4F"/>
                </a:solidFill>
                <a:uFill>
                  <a:solidFill>
                    <a:srgbClr val="4C4D4F"/>
                  </a:solidFill>
                </a:uFill>
                <a:cs typeface="Frutiger LT Std 45 Light"/>
              </a:rPr>
              <a:t>Enoxaparin</a:t>
            </a:r>
            <a:endParaRPr sz="800" dirty="0">
              <a:cs typeface="Frutiger LT Std 45 Light"/>
            </a:endParaRPr>
          </a:p>
          <a:p>
            <a:pPr marL="12700">
              <a:lnSpc>
                <a:spcPts val="819"/>
              </a:lnSpc>
            </a:pPr>
            <a:r>
              <a:rPr sz="800" spc="-25" dirty="0">
                <a:solidFill>
                  <a:srgbClr val="4C4D4F"/>
                </a:solidFill>
                <a:cs typeface="Frutiger LT Std 45 Light"/>
              </a:rPr>
              <a:t>15</a:t>
            </a:r>
            <a:endParaRPr sz="800" dirty="0">
              <a:cs typeface="Frutiger LT Std 45 Light"/>
            </a:endParaRPr>
          </a:p>
        </p:txBody>
      </p:sp>
      <p:sp>
        <p:nvSpPr>
          <p:cNvPr id="27" name="object 48">
            <a:extLst>
              <a:ext uri="{FF2B5EF4-FFF2-40B4-BE49-F238E27FC236}">
                <a16:creationId xmlns:a16="http://schemas.microsoft.com/office/drawing/2014/main" id="{B02C9FF0-6A5A-C1BD-1FCD-FBEB08D28891}"/>
              </a:ext>
            </a:extLst>
          </p:cNvPr>
          <p:cNvSpPr txBox="1"/>
          <p:nvPr/>
        </p:nvSpPr>
        <p:spPr>
          <a:xfrm>
            <a:off x="839587" y="2546115"/>
            <a:ext cx="164756" cy="686983"/>
          </a:xfrm>
          <a:prstGeom prst="rect">
            <a:avLst/>
          </a:prstGeom>
        </p:spPr>
        <p:txBody>
          <a:bodyPr vert="horz" wrap="square" lIns="0" tIns="12700" rIns="0" bIns="0" rtlCol="0">
            <a:spAutoFit/>
          </a:bodyPr>
          <a:lstStyle/>
          <a:p>
            <a:pPr marL="12700">
              <a:lnSpc>
                <a:spcPts val="1360"/>
              </a:lnSpc>
              <a:spcBef>
                <a:spcPts val="100"/>
              </a:spcBef>
            </a:pPr>
            <a:r>
              <a:rPr sz="800" spc="-25" dirty="0">
                <a:solidFill>
                  <a:srgbClr val="4C4D4F"/>
                </a:solidFill>
                <a:cs typeface="Frutiger LT Std 45 Light"/>
              </a:rPr>
              <a:t>10</a:t>
            </a:r>
            <a:endParaRPr sz="800" dirty="0">
              <a:cs typeface="Frutiger LT Std 45 Light"/>
            </a:endParaRPr>
          </a:p>
          <a:p>
            <a:pPr marL="65405">
              <a:lnSpc>
                <a:spcPts val="1360"/>
              </a:lnSpc>
              <a:spcBef>
                <a:spcPts val="640"/>
              </a:spcBef>
            </a:pPr>
            <a:r>
              <a:rPr sz="800" spc="-50" dirty="0">
                <a:solidFill>
                  <a:srgbClr val="4C4D4F"/>
                </a:solidFill>
                <a:cs typeface="Frutiger LT Std 45 Light"/>
              </a:rPr>
              <a:t>5</a:t>
            </a:r>
            <a:endParaRPr sz="800" dirty="0">
              <a:cs typeface="Frutiger LT Std 45 Light"/>
            </a:endParaRPr>
          </a:p>
          <a:p>
            <a:pPr marL="65405">
              <a:lnSpc>
                <a:spcPts val="1360"/>
              </a:lnSpc>
              <a:spcBef>
                <a:spcPts val="640"/>
              </a:spcBef>
            </a:pPr>
            <a:r>
              <a:rPr sz="800" spc="-50" dirty="0">
                <a:solidFill>
                  <a:srgbClr val="4C4D4F"/>
                </a:solidFill>
                <a:cs typeface="Frutiger LT Std 45 Light"/>
              </a:rPr>
              <a:t>0</a:t>
            </a:r>
            <a:endParaRPr sz="800" dirty="0">
              <a:cs typeface="Frutiger LT Std 45 Light"/>
            </a:endParaRPr>
          </a:p>
        </p:txBody>
      </p:sp>
      <p:sp>
        <p:nvSpPr>
          <p:cNvPr id="28" name="object 49">
            <a:extLst>
              <a:ext uri="{FF2B5EF4-FFF2-40B4-BE49-F238E27FC236}">
                <a16:creationId xmlns:a16="http://schemas.microsoft.com/office/drawing/2014/main" id="{12762CAE-C05D-A109-80A6-53951AC03AA7}"/>
              </a:ext>
            </a:extLst>
          </p:cNvPr>
          <p:cNvSpPr/>
          <p:nvPr/>
        </p:nvSpPr>
        <p:spPr>
          <a:xfrm>
            <a:off x="1276361" y="2575430"/>
            <a:ext cx="2807046" cy="618803"/>
          </a:xfrm>
          <a:custGeom>
            <a:avLst/>
            <a:gdLst/>
            <a:ahLst/>
            <a:cxnLst/>
            <a:rect l="l" t="t" r="r" b="b"/>
            <a:pathLst>
              <a:path w="2304415" h="508000">
                <a:moveTo>
                  <a:pt x="305993" y="42405"/>
                </a:moveTo>
                <a:lnTo>
                  <a:pt x="0" y="42405"/>
                </a:lnTo>
                <a:lnTo>
                  <a:pt x="0" y="507517"/>
                </a:lnTo>
                <a:lnTo>
                  <a:pt x="305993" y="507517"/>
                </a:lnTo>
                <a:lnTo>
                  <a:pt x="305993" y="42405"/>
                </a:lnTo>
                <a:close/>
              </a:path>
              <a:path w="2304415" h="508000">
                <a:moveTo>
                  <a:pt x="647992" y="98488"/>
                </a:moveTo>
                <a:lnTo>
                  <a:pt x="341998" y="98488"/>
                </a:lnTo>
                <a:lnTo>
                  <a:pt x="341998" y="507517"/>
                </a:lnTo>
                <a:lnTo>
                  <a:pt x="647992" y="507517"/>
                </a:lnTo>
                <a:lnTo>
                  <a:pt x="647992" y="98488"/>
                </a:lnTo>
                <a:close/>
              </a:path>
              <a:path w="2304415" h="508000">
                <a:moveTo>
                  <a:pt x="1133983" y="0"/>
                </a:moveTo>
                <a:lnTo>
                  <a:pt x="828001" y="0"/>
                </a:lnTo>
                <a:lnTo>
                  <a:pt x="828001" y="507517"/>
                </a:lnTo>
                <a:lnTo>
                  <a:pt x="1133983" y="507517"/>
                </a:lnTo>
                <a:lnTo>
                  <a:pt x="1133983" y="0"/>
                </a:lnTo>
                <a:close/>
              </a:path>
              <a:path w="2304415" h="508000">
                <a:moveTo>
                  <a:pt x="1475994" y="306425"/>
                </a:moveTo>
                <a:lnTo>
                  <a:pt x="1170000" y="306425"/>
                </a:lnTo>
                <a:lnTo>
                  <a:pt x="1170000" y="507517"/>
                </a:lnTo>
                <a:lnTo>
                  <a:pt x="1475994" y="507517"/>
                </a:lnTo>
                <a:lnTo>
                  <a:pt x="1475994" y="306425"/>
                </a:lnTo>
                <a:close/>
              </a:path>
              <a:path w="2304415" h="508000">
                <a:moveTo>
                  <a:pt x="1961997" y="164160"/>
                </a:moveTo>
                <a:lnTo>
                  <a:pt x="1656003" y="164160"/>
                </a:lnTo>
                <a:lnTo>
                  <a:pt x="1656003" y="507517"/>
                </a:lnTo>
                <a:lnTo>
                  <a:pt x="1961997" y="507517"/>
                </a:lnTo>
                <a:lnTo>
                  <a:pt x="1961997" y="164160"/>
                </a:lnTo>
                <a:close/>
              </a:path>
              <a:path w="2304415" h="508000">
                <a:moveTo>
                  <a:pt x="2303996" y="273596"/>
                </a:moveTo>
                <a:lnTo>
                  <a:pt x="1998002" y="273596"/>
                </a:lnTo>
                <a:lnTo>
                  <a:pt x="1998002" y="507517"/>
                </a:lnTo>
                <a:lnTo>
                  <a:pt x="2303996" y="507517"/>
                </a:lnTo>
                <a:lnTo>
                  <a:pt x="2303996" y="273596"/>
                </a:lnTo>
                <a:close/>
              </a:path>
            </a:pathLst>
          </a:custGeom>
          <a:solidFill>
            <a:srgbClr val="808285"/>
          </a:solidFill>
        </p:spPr>
        <p:txBody>
          <a:bodyPr wrap="square" lIns="0" tIns="0" rIns="0" bIns="0" rtlCol="0"/>
          <a:lstStyle/>
          <a:p>
            <a:endParaRPr dirty="0"/>
          </a:p>
        </p:txBody>
      </p:sp>
      <p:sp>
        <p:nvSpPr>
          <p:cNvPr id="31" name="object 52">
            <a:extLst>
              <a:ext uri="{FF2B5EF4-FFF2-40B4-BE49-F238E27FC236}">
                <a16:creationId xmlns:a16="http://schemas.microsoft.com/office/drawing/2014/main" id="{C56742B5-0C4E-5373-35D4-8709D6F3CAA7}"/>
              </a:ext>
            </a:extLst>
          </p:cNvPr>
          <p:cNvSpPr/>
          <p:nvPr/>
        </p:nvSpPr>
        <p:spPr>
          <a:xfrm>
            <a:off x="5190167" y="2991942"/>
            <a:ext cx="789748" cy="195697"/>
          </a:xfrm>
          <a:custGeom>
            <a:avLst/>
            <a:gdLst/>
            <a:ahLst/>
            <a:cxnLst/>
            <a:rect l="l" t="t" r="r" b="b"/>
            <a:pathLst>
              <a:path w="648335" h="160655">
                <a:moveTo>
                  <a:pt x="305993" y="23114"/>
                </a:moveTo>
                <a:lnTo>
                  <a:pt x="0" y="23114"/>
                </a:lnTo>
                <a:lnTo>
                  <a:pt x="0" y="160489"/>
                </a:lnTo>
                <a:lnTo>
                  <a:pt x="305993" y="160489"/>
                </a:lnTo>
                <a:lnTo>
                  <a:pt x="305993" y="23114"/>
                </a:lnTo>
                <a:close/>
              </a:path>
              <a:path w="648335" h="160655">
                <a:moveTo>
                  <a:pt x="647992" y="0"/>
                </a:moveTo>
                <a:lnTo>
                  <a:pt x="341998" y="0"/>
                </a:lnTo>
                <a:lnTo>
                  <a:pt x="341998" y="160489"/>
                </a:lnTo>
                <a:lnTo>
                  <a:pt x="647992" y="160489"/>
                </a:lnTo>
                <a:lnTo>
                  <a:pt x="647992" y="0"/>
                </a:lnTo>
                <a:close/>
              </a:path>
            </a:pathLst>
          </a:custGeom>
          <a:solidFill>
            <a:srgbClr val="808285"/>
          </a:solidFill>
        </p:spPr>
        <p:txBody>
          <a:bodyPr wrap="square" lIns="0" tIns="0" rIns="0" bIns="0" rtlCol="0"/>
          <a:lstStyle/>
          <a:p>
            <a:endParaRPr dirty="0"/>
          </a:p>
        </p:txBody>
      </p:sp>
      <p:sp>
        <p:nvSpPr>
          <p:cNvPr id="33" name="object 54">
            <a:extLst>
              <a:ext uri="{FF2B5EF4-FFF2-40B4-BE49-F238E27FC236}">
                <a16:creationId xmlns:a16="http://schemas.microsoft.com/office/drawing/2014/main" id="{C14ABC4A-A235-990A-9ABF-B920C8D734AF}"/>
              </a:ext>
            </a:extLst>
          </p:cNvPr>
          <p:cNvSpPr/>
          <p:nvPr/>
        </p:nvSpPr>
        <p:spPr>
          <a:xfrm>
            <a:off x="6198770" y="2831889"/>
            <a:ext cx="372829" cy="355812"/>
          </a:xfrm>
          <a:custGeom>
            <a:avLst/>
            <a:gdLst/>
            <a:ahLst/>
            <a:cxnLst/>
            <a:rect l="l" t="t" r="r" b="b"/>
            <a:pathLst>
              <a:path w="306070" h="292100">
                <a:moveTo>
                  <a:pt x="306006" y="0"/>
                </a:moveTo>
                <a:lnTo>
                  <a:pt x="0" y="0"/>
                </a:lnTo>
                <a:lnTo>
                  <a:pt x="0" y="291884"/>
                </a:lnTo>
                <a:lnTo>
                  <a:pt x="306006" y="291884"/>
                </a:lnTo>
                <a:lnTo>
                  <a:pt x="306006" y="0"/>
                </a:lnTo>
                <a:close/>
              </a:path>
            </a:pathLst>
          </a:custGeom>
          <a:solidFill>
            <a:srgbClr val="808285"/>
          </a:solidFill>
        </p:spPr>
        <p:txBody>
          <a:bodyPr wrap="square" lIns="0" tIns="0" rIns="0" bIns="0" rtlCol="0"/>
          <a:lstStyle/>
          <a:p>
            <a:endParaRPr dirty="0"/>
          </a:p>
        </p:txBody>
      </p:sp>
      <p:sp>
        <p:nvSpPr>
          <p:cNvPr id="51" name="object 72">
            <a:extLst>
              <a:ext uri="{FF2B5EF4-FFF2-40B4-BE49-F238E27FC236}">
                <a16:creationId xmlns:a16="http://schemas.microsoft.com/office/drawing/2014/main" id="{CF542C45-25DA-7311-42F8-10C82B114C70}"/>
              </a:ext>
            </a:extLst>
          </p:cNvPr>
          <p:cNvSpPr/>
          <p:nvPr/>
        </p:nvSpPr>
        <p:spPr>
          <a:xfrm>
            <a:off x="6615363" y="2864500"/>
            <a:ext cx="372829" cy="323325"/>
          </a:xfrm>
          <a:custGeom>
            <a:avLst/>
            <a:gdLst/>
            <a:ahLst/>
            <a:cxnLst/>
            <a:rect l="l" t="t" r="r" b="b"/>
            <a:pathLst>
              <a:path w="306070" h="265430">
                <a:moveTo>
                  <a:pt x="305993" y="0"/>
                </a:moveTo>
                <a:lnTo>
                  <a:pt x="0" y="0"/>
                </a:lnTo>
                <a:lnTo>
                  <a:pt x="0" y="265112"/>
                </a:lnTo>
                <a:lnTo>
                  <a:pt x="305993" y="265112"/>
                </a:lnTo>
                <a:lnTo>
                  <a:pt x="305993" y="0"/>
                </a:lnTo>
                <a:close/>
              </a:path>
            </a:pathLst>
          </a:custGeom>
          <a:solidFill>
            <a:srgbClr val="808285"/>
          </a:solidFill>
        </p:spPr>
        <p:txBody>
          <a:bodyPr wrap="square" lIns="0" tIns="0" rIns="0" bIns="0" rtlCol="0"/>
          <a:lstStyle/>
          <a:p>
            <a:endParaRPr dirty="0"/>
          </a:p>
        </p:txBody>
      </p:sp>
      <p:sp>
        <p:nvSpPr>
          <p:cNvPr id="53" name="object 74">
            <a:extLst>
              <a:ext uri="{FF2B5EF4-FFF2-40B4-BE49-F238E27FC236}">
                <a16:creationId xmlns:a16="http://schemas.microsoft.com/office/drawing/2014/main" id="{F819F6BC-C033-91DB-4958-9878D4A6942D}"/>
              </a:ext>
            </a:extLst>
          </p:cNvPr>
          <p:cNvSpPr/>
          <p:nvPr/>
        </p:nvSpPr>
        <p:spPr>
          <a:xfrm>
            <a:off x="7207373" y="2694066"/>
            <a:ext cx="372829" cy="493496"/>
          </a:xfrm>
          <a:custGeom>
            <a:avLst/>
            <a:gdLst/>
            <a:ahLst/>
            <a:cxnLst/>
            <a:rect l="l" t="t" r="r" b="b"/>
            <a:pathLst>
              <a:path w="306070" h="405130">
                <a:moveTo>
                  <a:pt x="306006" y="0"/>
                </a:moveTo>
                <a:lnTo>
                  <a:pt x="0" y="0"/>
                </a:lnTo>
                <a:lnTo>
                  <a:pt x="0" y="405028"/>
                </a:lnTo>
                <a:lnTo>
                  <a:pt x="306006" y="405028"/>
                </a:lnTo>
                <a:lnTo>
                  <a:pt x="306006" y="0"/>
                </a:lnTo>
                <a:close/>
              </a:path>
            </a:pathLst>
          </a:custGeom>
          <a:solidFill>
            <a:srgbClr val="808285"/>
          </a:solidFill>
        </p:spPr>
        <p:txBody>
          <a:bodyPr wrap="square" lIns="0" tIns="0" rIns="0" bIns="0" rtlCol="0"/>
          <a:lstStyle/>
          <a:p>
            <a:endParaRPr dirty="0"/>
          </a:p>
        </p:txBody>
      </p:sp>
      <p:sp>
        <p:nvSpPr>
          <p:cNvPr id="55" name="object 76">
            <a:extLst>
              <a:ext uri="{FF2B5EF4-FFF2-40B4-BE49-F238E27FC236}">
                <a16:creationId xmlns:a16="http://schemas.microsoft.com/office/drawing/2014/main" id="{BC151E9F-3A6E-565B-E202-94844AE14A6B}"/>
              </a:ext>
            </a:extLst>
          </p:cNvPr>
          <p:cNvSpPr/>
          <p:nvPr/>
        </p:nvSpPr>
        <p:spPr>
          <a:xfrm>
            <a:off x="7623966" y="2701476"/>
            <a:ext cx="372829" cy="486534"/>
          </a:xfrm>
          <a:custGeom>
            <a:avLst/>
            <a:gdLst/>
            <a:ahLst/>
            <a:cxnLst/>
            <a:rect l="l" t="t" r="r" b="b"/>
            <a:pathLst>
              <a:path w="306070" h="399414">
                <a:moveTo>
                  <a:pt x="305993" y="0"/>
                </a:moveTo>
                <a:lnTo>
                  <a:pt x="0" y="0"/>
                </a:lnTo>
                <a:lnTo>
                  <a:pt x="0" y="398945"/>
                </a:lnTo>
                <a:lnTo>
                  <a:pt x="305993" y="398945"/>
                </a:lnTo>
                <a:lnTo>
                  <a:pt x="305993" y="0"/>
                </a:lnTo>
                <a:close/>
              </a:path>
            </a:pathLst>
          </a:custGeom>
          <a:solidFill>
            <a:srgbClr val="808285"/>
          </a:solidFill>
        </p:spPr>
        <p:txBody>
          <a:bodyPr wrap="square" lIns="0" tIns="0" rIns="0" bIns="0" rtlCol="0"/>
          <a:lstStyle/>
          <a:p>
            <a:endParaRPr dirty="0"/>
          </a:p>
        </p:txBody>
      </p:sp>
      <p:sp>
        <p:nvSpPr>
          <p:cNvPr id="57" name="object 78">
            <a:extLst>
              <a:ext uri="{FF2B5EF4-FFF2-40B4-BE49-F238E27FC236}">
                <a16:creationId xmlns:a16="http://schemas.microsoft.com/office/drawing/2014/main" id="{21496BE7-3D77-57E1-95D9-79FD848FE9A6}"/>
              </a:ext>
            </a:extLst>
          </p:cNvPr>
          <p:cNvSpPr txBox="1"/>
          <p:nvPr/>
        </p:nvSpPr>
        <p:spPr>
          <a:xfrm>
            <a:off x="5166146" y="3204374"/>
            <a:ext cx="1850222" cy="271869"/>
          </a:xfrm>
          <a:prstGeom prst="rect">
            <a:avLst/>
          </a:prstGeom>
        </p:spPr>
        <p:txBody>
          <a:bodyPr vert="horz" wrap="square" lIns="0" tIns="12700" rIns="0" bIns="0" rtlCol="0">
            <a:spAutoFit/>
          </a:bodyPr>
          <a:lstStyle/>
          <a:p>
            <a:pPr marL="3175" marR="30480">
              <a:lnSpc>
                <a:spcPct val="100000"/>
              </a:lnSpc>
              <a:spcBef>
                <a:spcPts val="100"/>
              </a:spcBef>
              <a:tabLst>
                <a:tab pos="220663" algn="ctr"/>
                <a:tab pos="617538" algn="ctr"/>
                <a:tab pos="1196975" algn="ctr"/>
                <a:tab pos="1641475" algn="ctr"/>
              </a:tabLst>
            </a:pPr>
            <a:r>
              <a:rPr lang="de-CH" sz="800" dirty="0">
                <a:solidFill>
                  <a:srgbClr val="4C4D4F"/>
                </a:solidFill>
                <a:cs typeface="Frutiger LT Std 45 Light"/>
              </a:rPr>
              <a:t>   </a:t>
            </a:r>
            <a:r>
              <a:rPr sz="800" dirty="0">
                <a:solidFill>
                  <a:srgbClr val="4C4D4F"/>
                </a:solidFill>
                <a:cs typeface="Frutiger LT Std 45 Light"/>
              </a:rPr>
              <a:t>5</a:t>
            </a:r>
            <a:r>
              <a:rPr sz="800" spc="-10" dirty="0">
                <a:solidFill>
                  <a:srgbClr val="4C4D4F"/>
                </a:solidFill>
                <a:cs typeface="Frutiger LT Std 45 Light"/>
              </a:rPr>
              <a:t> </a:t>
            </a:r>
            <a:r>
              <a:rPr sz="800" dirty="0">
                <a:solidFill>
                  <a:srgbClr val="58595B"/>
                </a:solidFill>
                <a:cs typeface="Frutiger LT Std 45 Light"/>
              </a:rPr>
              <a:t>mg</a:t>
            </a:r>
            <a:r>
              <a:rPr sz="800" spc="325" dirty="0">
                <a:solidFill>
                  <a:srgbClr val="58595B"/>
                </a:solidFill>
                <a:cs typeface="Frutiger LT Std 45 Light"/>
              </a:rPr>
              <a:t> </a:t>
            </a:r>
            <a:r>
              <a:rPr lang="de-CH" sz="800" spc="325" dirty="0">
                <a:solidFill>
                  <a:srgbClr val="58595B"/>
                </a:solidFill>
                <a:cs typeface="Frutiger LT Std 45 Light"/>
              </a:rPr>
              <a:t> 	</a:t>
            </a:r>
            <a:r>
              <a:rPr sz="800" dirty="0">
                <a:solidFill>
                  <a:srgbClr val="4C4D4F"/>
                </a:solidFill>
                <a:cs typeface="Frutiger LT Std 45 Light"/>
              </a:rPr>
              <a:t>2.5</a:t>
            </a:r>
            <a:r>
              <a:rPr sz="800" spc="-10" dirty="0">
                <a:solidFill>
                  <a:srgbClr val="4C4D4F"/>
                </a:solidFill>
                <a:cs typeface="Frutiger LT Std 45 Light"/>
              </a:rPr>
              <a:t> </a:t>
            </a:r>
            <a:r>
              <a:rPr sz="800" spc="-25" dirty="0">
                <a:solidFill>
                  <a:srgbClr val="58595B"/>
                </a:solidFill>
                <a:cs typeface="Frutiger LT Std 45 Light"/>
              </a:rPr>
              <a:t>mg</a:t>
            </a:r>
            <a:r>
              <a:rPr sz="800" dirty="0">
                <a:solidFill>
                  <a:srgbClr val="58595B"/>
                </a:solidFill>
                <a:cs typeface="Frutiger LT Std 45 Light"/>
              </a:rPr>
              <a:t>	</a:t>
            </a:r>
            <a:r>
              <a:rPr lang="de-CH" sz="800" dirty="0">
                <a:solidFill>
                  <a:srgbClr val="58595B"/>
                </a:solidFill>
                <a:cs typeface="Frutiger LT Std 45 Light"/>
              </a:rPr>
              <a:t> </a:t>
            </a:r>
            <a:r>
              <a:rPr sz="800" dirty="0">
                <a:solidFill>
                  <a:srgbClr val="4C4D4F"/>
                </a:solidFill>
                <a:cs typeface="Frutiger LT Std 45 Light"/>
              </a:rPr>
              <a:t>10</a:t>
            </a:r>
            <a:r>
              <a:rPr sz="800" spc="-10" dirty="0">
                <a:solidFill>
                  <a:srgbClr val="4C4D4F"/>
                </a:solidFill>
                <a:cs typeface="Frutiger LT Std 45 Light"/>
              </a:rPr>
              <a:t> </a:t>
            </a:r>
            <a:r>
              <a:rPr sz="800" dirty="0">
                <a:solidFill>
                  <a:srgbClr val="58595B"/>
                </a:solidFill>
                <a:cs typeface="Frutiger LT Std 45 Light"/>
              </a:rPr>
              <a:t>mg</a:t>
            </a:r>
            <a:r>
              <a:rPr sz="675" baseline="43209" dirty="0">
                <a:solidFill>
                  <a:srgbClr val="58595B"/>
                </a:solidFill>
                <a:cs typeface="Frutiger LT Std 45 Light"/>
              </a:rPr>
              <a:t>†</a:t>
            </a:r>
            <a:r>
              <a:rPr lang="de-CH" sz="675" spc="600" baseline="43209" dirty="0">
                <a:solidFill>
                  <a:srgbClr val="58595B"/>
                </a:solidFill>
                <a:cs typeface="Frutiger LT Std 45 Light"/>
              </a:rPr>
              <a:t>	</a:t>
            </a:r>
            <a:r>
              <a:rPr sz="800" dirty="0">
                <a:solidFill>
                  <a:srgbClr val="4C4D4F"/>
                </a:solidFill>
                <a:cs typeface="Frutiger LT Std 45 Light"/>
              </a:rPr>
              <a:t>5</a:t>
            </a:r>
            <a:r>
              <a:rPr sz="800" spc="-5" dirty="0">
                <a:solidFill>
                  <a:srgbClr val="4C4D4F"/>
                </a:solidFill>
                <a:cs typeface="Frutiger LT Std 45 Light"/>
              </a:rPr>
              <a:t> </a:t>
            </a:r>
            <a:r>
              <a:rPr sz="800" spc="-25" dirty="0">
                <a:solidFill>
                  <a:srgbClr val="58595B"/>
                </a:solidFill>
                <a:cs typeface="Frutiger LT Std 45 Light"/>
              </a:rPr>
              <a:t>mg</a:t>
            </a:r>
            <a:r>
              <a:rPr sz="800" dirty="0">
                <a:solidFill>
                  <a:srgbClr val="58595B"/>
                </a:solidFill>
                <a:cs typeface="Frutiger LT Std 45 Light"/>
              </a:rPr>
              <a:t> </a:t>
            </a:r>
            <a:endParaRPr lang="de-CH" sz="800" dirty="0">
              <a:solidFill>
                <a:srgbClr val="58595B"/>
              </a:solidFill>
              <a:cs typeface="Frutiger LT Std 45 Light"/>
            </a:endParaRPr>
          </a:p>
          <a:p>
            <a:pPr marL="3175" marR="30480">
              <a:lnSpc>
                <a:spcPct val="100000"/>
              </a:lnSpc>
              <a:spcBef>
                <a:spcPts val="100"/>
              </a:spcBef>
              <a:tabLst>
                <a:tab pos="220663" algn="ctr"/>
                <a:tab pos="617538" algn="ctr"/>
                <a:tab pos="1196975" algn="ctr"/>
                <a:tab pos="1641475" algn="ctr"/>
              </a:tabLst>
            </a:pPr>
            <a:r>
              <a:rPr lang="de-CH" sz="800" dirty="0">
                <a:solidFill>
                  <a:srgbClr val="4C4D4F"/>
                </a:solidFill>
                <a:cs typeface="Frutiger LT Std 45 Light"/>
              </a:rPr>
              <a:t>    OD</a:t>
            </a:r>
            <a:r>
              <a:rPr sz="800" spc="300" dirty="0">
                <a:solidFill>
                  <a:srgbClr val="4C4D4F"/>
                </a:solidFill>
                <a:cs typeface="Frutiger LT Std 45 Light"/>
              </a:rPr>
              <a:t> </a:t>
            </a:r>
            <a:r>
              <a:rPr lang="de-CH" sz="800" spc="300" dirty="0">
                <a:solidFill>
                  <a:srgbClr val="4C4D4F"/>
                </a:solidFill>
                <a:cs typeface="Frutiger LT Std 45 Light"/>
              </a:rPr>
              <a:t> 	</a:t>
            </a:r>
            <a:r>
              <a:rPr lang="de-CH" sz="800" dirty="0">
                <a:solidFill>
                  <a:srgbClr val="58595B"/>
                </a:solidFill>
                <a:cs typeface="Frutiger LT Std 45 Light"/>
              </a:rPr>
              <a:t>BID</a:t>
            </a:r>
            <a:r>
              <a:rPr lang="de-CH" sz="800" spc="-20" dirty="0">
                <a:solidFill>
                  <a:srgbClr val="58595B"/>
                </a:solidFill>
                <a:cs typeface="Frutiger LT Std 45 Light"/>
              </a:rPr>
              <a:t>	 </a:t>
            </a:r>
            <a:r>
              <a:rPr lang="de-CH" sz="800" dirty="0">
                <a:solidFill>
                  <a:srgbClr val="4C4D4F"/>
                </a:solidFill>
                <a:cs typeface="Frutiger LT Std 45 Light"/>
              </a:rPr>
              <a:t>OD</a:t>
            </a:r>
            <a:r>
              <a:rPr sz="800" spc="305" dirty="0">
                <a:solidFill>
                  <a:srgbClr val="4C4D4F"/>
                </a:solidFill>
                <a:cs typeface="Frutiger LT Std 45 Light"/>
              </a:rPr>
              <a:t> </a:t>
            </a:r>
            <a:r>
              <a:rPr lang="de-CH" sz="800" spc="305" dirty="0">
                <a:solidFill>
                  <a:srgbClr val="4C4D4F"/>
                </a:solidFill>
                <a:cs typeface="Frutiger LT Std 45 Light"/>
              </a:rPr>
              <a:t>	</a:t>
            </a:r>
            <a:r>
              <a:rPr lang="de-CH" sz="800" dirty="0">
                <a:solidFill>
                  <a:srgbClr val="58595B"/>
                </a:solidFill>
                <a:cs typeface="Frutiger LT Std 45 Light"/>
              </a:rPr>
              <a:t>BID</a:t>
            </a:r>
            <a:endParaRPr sz="800" dirty="0">
              <a:cs typeface="Frutiger LT Std 45 Light"/>
            </a:endParaRPr>
          </a:p>
        </p:txBody>
      </p:sp>
      <p:sp>
        <p:nvSpPr>
          <p:cNvPr id="58" name="object 79">
            <a:extLst>
              <a:ext uri="{FF2B5EF4-FFF2-40B4-BE49-F238E27FC236}">
                <a16:creationId xmlns:a16="http://schemas.microsoft.com/office/drawing/2014/main" id="{86DDE9F7-002D-ECE9-5C21-98E30C3BA8CA}"/>
              </a:ext>
            </a:extLst>
          </p:cNvPr>
          <p:cNvSpPr txBox="1"/>
          <p:nvPr/>
        </p:nvSpPr>
        <p:spPr>
          <a:xfrm>
            <a:off x="7121820" y="3209281"/>
            <a:ext cx="1002594" cy="271869"/>
          </a:xfrm>
          <a:prstGeom prst="rect">
            <a:avLst/>
          </a:prstGeom>
        </p:spPr>
        <p:txBody>
          <a:bodyPr vert="horz" wrap="square" lIns="0" tIns="12700" rIns="0" bIns="0" rtlCol="0">
            <a:spAutoFit/>
          </a:bodyPr>
          <a:lstStyle/>
          <a:p>
            <a:pPr marL="3175" marR="30480" algn="ctr">
              <a:lnSpc>
                <a:spcPct val="100000"/>
              </a:lnSpc>
              <a:spcBef>
                <a:spcPts val="100"/>
              </a:spcBef>
              <a:tabLst>
                <a:tab pos="263525" algn="dec"/>
                <a:tab pos="665163" algn="dec"/>
              </a:tabLst>
            </a:pPr>
            <a:r>
              <a:rPr sz="800" dirty="0">
                <a:solidFill>
                  <a:srgbClr val="4C4D4F"/>
                </a:solidFill>
                <a:cs typeface="Frutiger LT Std 45 Light"/>
              </a:rPr>
              <a:t>20</a:t>
            </a:r>
            <a:r>
              <a:rPr sz="800" spc="-20" dirty="0">
                <a:solidFill>
                  <a:srgbClr val="4C4D4F"/>
                </a:solidFill>
                <a:cs typeface="Frutiger LT Std 45 Light"/>
              </a:rPr>
              <a:t> </a:t>
            </a:r>
            <a:r>
              <a:rPr sz="800" dirty="0">
                <a:solidFill>
                  <a:srgbClr val="58595B"/>
                </a:solidFill>
                <a:cs typeface="Frutiger LT Std 45 Light"/>
              </a:rPr>
              <a:t>mg</a:t>
            </a:r>
            <a:r>
              <a:rPr sz="675" baseline="43209" dirty="0">
                <a:solidFill>
                  <a:srgbClr val="58595B"/>
                </a:solidFill>
                <a:cs typeface="Frutiger LT Std 45 Light"/>
              </a:rPr>
              <a:t>†</a:t>
            </a:r>
            <a:r>
              <a:rPr sz="675" spc="89" baseline="43209" dirty="0">
                <a:solidFill>
                  <a:srgbClr val="58595B"/>
                </a:solidFill>
                <a:cs typeface="Frutiger LT Std 45 Light"/>
              </a:rPr>
              <a:t> </a:t>
            </a:r>
            <a:r>
              <a:rPr lang="de-CH" sz="675" spc="89" baseline="43209" dirty="0">
                <a:solidFill>
                  <a:srgbClr val="58595B"/>
                </a:solidFill>
                <a:cs typeface="Frutiger LT Std 45 Light"/>
              </a:rPr>
              <a:t> </a:t>
            </a:r>
            <a:r>
              <a:rPr sz="800" dirty="0">
                <a:solidFill>
                  <a:srgbClr val="4C4D4F"/>
                </a:solidFill>
                <a:cs typeface="Frutiger LT Std 45 Light"/>
              </a:rPr>
              <a:t>10</a:t>
            </a:r>
            <a:r>
              <a:rPr sz="800" spc="-15" dirty="0">
                <a:solidFill>
                  <a:srgbClr val="4C4D4F"/>
                </a:solidFill>
                <a:cs typeface="Frutiger LT Std 45 Light"/>
              </a:rPr>
              <a:t> </a:t>
            </a:r>
            <a:r>
              <a:rPr sz="800" spc="-25" dirty="0">
                <a:solidFill>
                  <a:srgbClr val="58595B"/>
                </a:solidFill>
                <a:cs typeface="Frutiger LT Std 45 Light"/>
              </a:rPr>
              <a:t>mg</a:t>
            </a:r>
            <a:r>
              <a:rPr sz="675" spc="-37" baseline="43209" dirty="0">
                <a:solidFill>
                  <a:srgbClr val="58595B"/>
                </a:solidFill>
                <a:cs typeface="Frutiger LT Std 45 Light"/>
              </a:rPr>
              <a:t>†</a:t>
            </a:r>
            <a:r>
              <a:rPr sz="675" spc="750" baseline="43209" dirty="0">
                <a:solidFill>
                  <a:srgbClr val="58595B"/>
                </a:solidFill>
                <a:cs typeface="Frutiger LT Std 45 Light"/>
              </a:rPr>
              <a:t> </a:t>
            </a:r>
            <a:endParaRPr lang="de-CH" sz="675" spc="750" baseline="43209" dirty="0">
              <a:solidFill>
                <a:srgbClr val="58595B"/>
              </a:solidFill>
              <a:cs typeface="Frutiger LT Std 45 Light"/>
            </a:endParaRPr>
          </a:p>
          <a:p>
            <a:pPr marL="3175" marR="30480" algn="ctr">
              <a:lnSpc>
                <a:spcPct val="100000"/>
              </a:lnSpc>
              <a:spcBef>
                <a:spcPts val="100"/>
              </a:spcBef>
              <a:tabLst>
                <a:tab pos="263525" algn="dec"/>
                <a:tab pos="665163" algn="dec"/>
              </a:tabLst>
            </a:pPr>
            <a:r>
              <a:rPr lang="de-CH" sz="800" dirty="0">
                <a:solidFill>
                  <a:srgbClr val="4C4D4F"/>
                </a:solidFill>
                <a:cs typeface="Frutiger LT Std 45 Light"/>
              </a:rPr>
              <a:t>OD</a:t>
            </a:r>
            <a:r>
              <a:rPr lang="de-CH" sz="800" spc="300" dirty="0">
                <a:solidFill>
                  <a:srgbClr val="4C4D4F"/>
                </a:solidFill>
                <a:cs typeface="Frutiger LT Std 45 Light"/>
              </a:rPr>
              <a:t>  </a:t>
            </a:r>
            <a:r>
              <a:rPr lang="de-CH" sz="800" dirty="0">
                <a:solidFill>
                  <a:srgbClr val="58595B"/>
                </a:solidFill>
                <a:cs typeface="Frutiger LT Std 45 Light"/>
              </a:rPr>
              <a:t>BID</a:t>
            </a:r>
            <a:endParaRPr lang="de-CH" sz="800" dirty="0">
              <a:cs typeface="Frutiger LT Std 45 Light"/>
            </a:endParaRPr>
          </a:p>
        </p:txBody>
      </p:sp>
      <p:sp>
        <p:nvSpPr>
          <p:cNvPr id="59" name="object 80">
            <a:extLst>
              <a:ext uri="{FF2B5EF4-FFF2-40B4-BE49-F238E27FC236}">
                <a16:creationId xmlns:a16="http://schemas.microsoft.com/office/drawing/2014/main" id="{21116EA9-8F9C-EB53-8CCA-21ECF06F35D7}"/>
              </a:ext>
            </a:extLst>
          </p:cNvPr>
          <p:cNvSpPr txBox="1"/>
          <p:nvPr/>
        </p:nvSpPr>
        <p:spPr>
          <a:xfrm>
            <a:off x="8306147" y="2734580"/>
            <a:ext cx="603333" cy="135935"/>
          </a:xfrm>
          <a:prstGeom prst="rect">
            <a:avLst/>
          </a:prstGeom>
        </p:spPr>
        <p:txBody>
          <a:bodyPr vert="horz" wrap="square" lIns="0" tIns="12700" rIns="0" bIns="0" rtlCol="0">
            <a:spAutoFit/>
          </a:bodyPr>
          <a:lstStyle/>
          <a:p>
            <a:pPr marL="12700" algn="r">
              <a:lnSpc>
                <a:spcPct val="100000"/>
              </a:lnSpc>
              <a:spcBef>
                <a:spcPts val="100"/>
              </a:spcBef>
            </a:pPr>
            <a:r>
              <a:rPr sz="800" spc="-10" dirty="0">
                <a:solidFill>
                  <a:srgbClr val="4C4D4F"/>
                </a:solidFill>
                <a:cs typeface="Frutiger LT Std 45 Light"/>
              </a:rPr>
              <a:t>Enoxaparin</a:t>
            </a:r>
            <a:endParaRPr sz="800" dirty="0">
              <a:cs typeface="Frutiger LT Std 45 Light"/>
            </a:endParaRPr>
          </a:p>
        </p:txBody>
      </p:sp>
      <p:sp>
        <p:nvSpPr>
          <p:cNvPr id="60" name="object 81">
            <a:extLst>
              <a:ext uri="{FF2B5EF4-FFF2-40B4-BE49-F238E27FC236}">
                <a16:creationId xmlns:a16="http://schemas.microsoft.com/office/drawing/2014/main" id="{CD94A822-D36A-C4DE-57C0-B2C9D3D8CF2D}"/>
              </a:ext>
            </a:extLst>
          </p:cNvPr>
          <p:cNvSpPr txBox="1"/>
          <p:nvPr/>
        </p:nvSpPr>
        <p:spPr>
          <a:xfrm>
            <a:off x="8630920" y="2899057"/>
            <a:ext cx="261443" cy="135935"/>
          </a:xfrm>
          <a:prstGeom prst="rect">
            <a:avLst/>
          </a:prstGeom>
        </p:spPr>
        <p:txBody>
          <a:bodyPr vert="horz" wrap="square" lIns="0" tIns="12700" rIns="0" bIns="0" rtlCol="0">
            <a:spAutoFit/>
          </a:bodyPr>
          <a:lstStyle/>
          <a:p>
            <a:pPr marL="12700" algn="r">
              <a:lnSpc>
                <a:spcPct val="100000"/>
              </a:lnSpc>
              <a:spcBef>
                <a:spcPts val="100"/>
              </a:spcBef>
            </a:pPr>
            <a:r>
              <a:rPr sz="800" spc="-25" dirty="0">
                <a:solidFill>
                  <a:srgbClr val="4C4D4F"/>
                </a:solidFill>
                <a:cs typeface="Frutiger LT Std 45 Light"/>
              </a:rPr>
              <a:t>VKA</a:t>
            </a:r>
            <a:endParaRPr sz="800" dirty="0">
              <a:cs typeface="Frutiger LT Std 45 Light"/>
            </a:endParaRPr>
          </a:p>
        </p:txBody>
      </p:sp>
      <p:grpSp>
        <p:nvGrpSpPr>
          <p:cNvPr id="61" name="object 82">
            <a:extLst>
              <a:ext uri="{FF2B5EF4-FFF2-40B4-BE49-F238E27FC236}">
                <a16:creationId xmlns:a16="http://schemas.microsoft.com/office/drawing/2014/main" id="{F48EAFE9-83A4-2A69-8723-C8C51AB8536B}"/>
              </a:ext>
            </a:extLst>
          </p:cNvPr>
          <p:cNvGrpSpPr/>
          <p:nvPr/>
        </p:nvGrpSpPr>
        <p:grpSpPr>
          <a:xfrm>
            <a:off x="5080307" y="2907878"/>
            <a:ext cx="3847681" cy="278684"/>
            <a:chOff x="4212000" y="2088892"/>
            <a:chExt cx="2736215" cy="228782"/>
          </a:xfrm>
        </p:grpSpPr>
        <p:sp>
          <p:nvSpPr>
            <p:cNvPr id="62" name="object 83">
              <a:extLst>
                <a:ext uri="{FF2B5EF4-FFF2-40B4-BE49-F238E27FC236}">
                  <a16:creationId xmlns:a16="http://schemas.microsoft.com/office/drawing/2014/main" id="{B3EA36CE-D3A9-EE72-90A0-69E630EDF925}"/>
                </a:ext>
              </a:extLst>
            </p:cNvPr>
            <p:cNvSpPr/>
            <p:nvPr/>
          </p:nvSpPr>
          <p:spPr>
            <a:xfrm>
              <a:off x="4212000" y="2317674"/>
              <a:ext cx="2736215" cy="0"/>
            </a:xfrm>
            <a:custGeom>
              <a:avLst/>
              <a:gdLst/>
              <a:ahLst/>
              <a:cxnLst/>
              <a:rect l="l" t="t" r="r" b="b"/>
              <a:pathLst>
                <a:path w="2736215">
                  <a:moveTo>
                    <a:pt x="0" y="0"/>
                  </a:moveTo>
                  <a:lnTo>
                    <a:pt x="2735999" y="0"/>
                  </a:lnTo>
                </a:path>
              </a:pathLst>
            </a:custGeom>
            <a:ln w="3810">
              <a:solidFill>
                <a:srgbClr val="231F20"/>
              </a:solidFill>
            </a:ln>
          </p:spPr>
          <p:txBody>
            <a:bodyPr wrap="square" lIns="0" tIns="0" rIns="0" bIns="0" rtlCol="0"/>
            <a:lstStyle/>
            <a:p>
              <a:endParaRPr dirty="0"/>
            </a:p>
          </p:txBody>
        </p:sp>
        <p:sp>
          <p:nvSpPr>
            <p:cNvPr id="63" name="object 84">
              <a:extLst>
                <a:ext uri="{FF2B5EF4-FFF2-40B4-BE49-F238E27FC236}">
                  <a16:creationId xmlns:a16="http://schemas.microsoft.com/office/drawing/2014/main" id="{24BF426F-0221-D971-DA8F-0FE4220DF920}"/>
                </a:ext>
              </a:extLst>
            </p:cNvPr>
            <p:cNvSpPr/>
            <p:nvPr/>
          </p:nvSpPr>
          <p:spPr>
            <a:xfrm>
              <a:off x="4212000" y="2088892"/>
              <a:ext cx="2717800" cy="0"/>
            </a:xfrm>
            <a:custGeom>
              <a:avLst/>
              <a:gdLst/>
              <a:ahLst/>
              <a:cxnLst/>
              <a:rect l="l" t="t" r="r" b="b"/>
              <a:pathLst>
                <a:path w="2717800">
                  <a:moveTo>
                    <a:pt x="0" y="0"/>
                  </a:moveTo>
                  <a:lnTo>
                    <a:pt x="2717279" y="0"/>
                  </a:lnTo>
                </a:path>
              </a:pathLst>
            </a:custGeom>
            <a:ln w="3175">
              <a:solidFill>
                <a:srgbClr val="4C4D4F"/>
              </a:solidFill>
              <a:prstDash val="dash"/>
            </a:ln>
          </p:spPr>
          <p:txBody>
            <a:bodyPr wrap="square" lIns="0" tIns="0" rIns="0" bIns="0" rtlCol="0"/>
            <a:lstStyle/>
            <a:p>
              <a:endParaRPr dirty="0"/>
            </a:p>
          </p:txBody>
        </p:sp>
      </p:grpSp>
      <p:sp>
        <p:nvSpPr>
          <p:cNvPr id="67" name="Textfeld 66">
            <a:extLst>
              <a:ext uri="{FF2B5EF4-FFF2-40B4-BE49-F238E27FC236}">
                <a16:creationId xmlns:a16="http://schemas.microsoft.com/office/drawing/2014/main" id="{77307C45-2D36-5B1F-D877-C47E8012358C}"/>
              </a:ext>
            </a:extLst>
          </p:cNvPr>
          <p:cNvSpPr txBox="1"/>
          <p:nvPr/>
        </p:nvSpPr>
        <p:spPr>
          <a:xfrm>
            <a:off x="611188" y="3691655"/>
            <a:ext cx="3472219" cy="395287"/>
          </a:xfrm>
          <a:prstGeom prst="rect">
            <a:avLst/>
          </a:prstGeom>
          <a:noFill/>
        </p:spPr>
        <p:txBody>
          <a:bodyPr wrap="square" lIns="0" tIns="0" rIns="0" bIns="0" rtlCol="0" anchor="t" anchorCtr="0">
            <a:noAutofit/>
          </a:bodyPr>
          <a:lstStyle/>
          <a:p>
            <a:r>
              <a:rPr lang="de-CH" sz="700" spc="-10" dirty="0">
                <a:solidFill>
                  <a:srgbClr val="4C4D4F"/>
                </a:solidFill>
                <a:cs typeface="Frutiger LT Std 45 Light"/>
              </a:rPr>
              <a:t>* </a:t>
            </a:r>
            <a:r>
              <a:rPr lang="en-GB" sz="700" spc="-20" dirty="0">
                <a:solidFill>
                  <a:srgbClr val="4C4D4F"/>
                </a:solidFill>
                <a:cs typeface="Frutiger LT Std 45 Light"/>
              </a:rPr>
              <a:t>After knee replacement surgery</a:t>
            </a:r>
            <a:endParaRPr lang="en-GB" sz="700" spc="-10" dirty="0">
              <a:solidFill>
                <a:srgbClr val="4C4D4F"/>
              </a:solidFill>
              <a:cs typeface="Frutiger LT Std 45 Light"/>
            </a:endParaRPr>
          </a:p>
          <a:p>
            <a:r>
              <a:rPr lang="en-GB" sz="700" baseline="43209" dirty="0">
                <a:solidFill>
                  <a:srgbClr val="58595B"/>
                </a:solidFill>
                <a:cs typeface="Frutiger LT Std 45 Light"/>
              </a:rPr>
              <a:t>† </a:t>
            </a:r>
            <a:r>
              <a:rPr lang="en-GB" sz="700" spc="-10" dirty="0">
                <a:solidFill>
                  <a:srgbClr val="4C4D4F"/>
                </a:solidFill>
                <a:cs typeface="Frutiger LT Std 45 Light"/>
              </a:rPr>
              <a:t>Study on dose finding/dose frequency. Dose not authorised for VTE/nvAF in Switzerland.</a:t>
            </a:r>
          </a:p>
          <a:p>
            <a:r>
              <a:rPr lang="en-GB" sz="700" spc="-10" dirty="0">
                <a:solidFill>
                  <a:srgbClr val="4C4D4F"/>
                </a:solidFill>
                <a:cs typeface="Frutiger LT Std 45 Light"/>
              </a:rPr>
              <a:t>Adapted from Lassen </a:t>
            </a:r>
            <a:r>
              <a:rPr lang="en-GB" sz="700" dirty="0">
                <a:solidFill>
                  <a:srgbClr val="4C4D4F"/>
                </a:solidFill>
                <a:cs typeface="Frutiger LT Std 45 Light"/>
              </a:rPr>
              <a:t>et</a:t>
            </a:r>
            <a:r>
              <a:rPr lang="en-GB" sz="700" spc="-5" dirty="0">
                <a:solidFill>
                  <a:srgbClr val="4C4D4F"/>
                </a:solidFill>
                <a:cs typeface="Frutiger LT Std 45 Light"/>
              </a:rPr>
              <a:t> </a:t>
            </a:r>
            <a:r>
              <a:rPr lang="en-GB" sz="700" dirty="0">
                <a:solidFill>
                  <a:srgbClr val="4C4D4F"/>
                </a:solidFill>
                <a:cs typeface="Frutiger LT Std 45 Light"/>
              </a:rPr>
              <a:t>al.</a:t>
            </a:r>
            <a:r>
              <a:rPr lang="en-GB" sz="700" spc="-10" dirty="0">
                <a:solidFill>
                  <a:srgbClr val="4C4D4F"/>
                </a:solidFill>
                <a:cs typeface="Frutiger LT Std 45 Light"/>
              </a:rPr>
              <a:t> </a:t>
            </a:r>
            <a:r>
              <a:rPr lang="en-GB" sz="700" spc="-20" dirty="0">
                <a:solidFill>
                  <a:srgbClr val="4C4D4F"/>
                </a:solidFill>
                <a:cs typeface="Frutiger LT Std 45 Light"/>
              </a:rPr>
              <a:t>2007</a:t>
            </a:r>
            <a:r>
              <a:rPr lang="en-GB" sz="700" spc="-30" baseline="39682" dirty="0">
                <a:solidFill>
                  <a:srgbClr val="4C4D4F"/>
                </a:solidFill>
                <a:cs typeface="Frutiger LT Std 45 Light"/>
              </a:rPr>
              <a:t>2</a:t>
            </a:r>
            <a:endParaRPr lang="en-GB" sz="700" baseline="39682" dirty="0">
              <a:cs typeface="Frutiger LT Std 45 Light"/>
            </a:endParaRPr>
          </a:p>
          <a:p>
            <a:pPr marL="171450" indent="-171450">
              <a:buFont typeface="Arial" panose="020B0604020202020204" pitchFamily="34" charset="0"/>
              <a:buChar char="•"/>
            </a:pPr>
            <a:endParaRPr lang="de-CH" sz="800" dirty="0">
              <a:cs typeface="Frutiger LT Std 45 Light"/>
            </a:endParaRPr>
          </a:p>
        </p:txBody>
      </p:sp>
      <p:sp>
        <p:nvSpPr>
          <p:cNvPr id="80" name="object 15">
            <a:extLst>
              <a:ext uri="{FF2B5EF4-FFF2-40B4-BE49-F238E27FC236}">
                <a16:creationId xmlns:a16="http://schemas.microsoft.com/office/drawing/2014/main" id="{6E435323-5A5A-9804-809F-611FA39CE877}"/>
              </a:ext>
            </a:extLst>
          </p:cNvPr>
          <p:cNvSpPr/>
          <p:nvPr/>
        </p:nvSpPr>
        <p:spPr>
          <a:xfrm flipH="1">
            <a:off x="993556" y="1569341"/>
            <a:ext cx="45719" cy="1624891"/>
          </a:xfrm>
          <a:custGeom>
            <a:avLst/>
            <a:gdLst/>
            <a:ahLst/>
            <a:cxnLst/>
            <a:rect l="l" t="t" r="r" b="b"/>
            <a:pathLst>
              <a:path h="1229995">
                <a:moveTo>
                  <a:pt x="0" y="1229601"/>
                </a:moveTo>
                <a:lnTo>
                  <a:pt x="0" y="0"/>
                </a:lnTo>
              </a:path>
            </a:pathLst>
          </a:custGeom>
          <a:ln w="3810">
            <a:solidFill>
              <a:srgbClr val="231F20"/>
            </a:solidFill>
          </a:ln>
        </p:spPr>
        <p:txBody>
          <a:bodyPr wrap="square" lIns="0" tIns="0" rIns="0" bIns="0" rtlCol="0"/>
          <a:lstStyle/>
          <a:p>
            <a:endParaRPr dirty="0"/>
          </a:p>
        </p:txBody>
      </p:sp>
      <p:sp>
        <p:nvSpPr>
          <p:cNvPr id="76" name="object 11">
            <a:extLst>
              <a:ext uri="{FF2B5EF4-FFF2-40B4-BE49-F238E27FC236}">
                <a16:creationId xmlns:a16="http://schemas.microsoft.com/office/drawing/2014/main" id="{A463C0AE-7EDC-7E8E-2331-917AC1404B9D}"/>
              </a:ext>
            </a:extLst>
          </p:cNvPr>
          <p:cNvSpPr/>
          <p:nvPr/>
        </p:nvSpPr>
        <p:spPr>
          <a:xfrm>
            <a:off x="991787" y="1568815"/>
            <a:ext cx="45719" cy="0"/>
          </a:xfrm>
          <a:custGeom>
            <a:avLst/>
            <a:gdLst/>
            <a:ahLst/>
            <a:cxnLst/>
            <a:rect l="l" t="t" r="r" b="b"/>
            <a:pathLst>
              <a:path w="36194">
                <a:moveTo>
                  <a:pt x="0" y="0"/>
                </a:moveTo>
                <a:lnTo>
                  <a:pt x="36004" y="0"/>
                </a:lnTo>
              </a:path>
            </a:pathLst>
          </a:custGeom>
          <a:ln w="3810">
            <a:solidFill>
              <a:srgbClr val="231F20"/>
            </a:solidFill>
          </a:ln>
        </p:spPr>
        <p:txBody>
          <a:bodyPr wrap="square" lIns="0" tIns="0" rIns="0" bIns="0" rtlCol="0"/>
          <a:lstStyle/>
          <a:p>
            <a:endParaRPr dirty="0"/>
          </a:p>
        </p:txBody>
      </p:sp>
      <p:sp>
        <p:nvSpPr>
          <p:cNvPr id="77" name="object 12">
            <a:extLst>
              <a:ext uri="{FF2B5EF4-FFF2-40B4-BE49-F238E27FC236}">
                <a16:creationId xmlns:a16="http://schemas.microsoft.com/office/drawing/2014/main" id="{61902B21-CD1A-F4EF-B7EB-0D863D3654B0}"/>
              </a:ext>
            </a:extLst>
          </p:cNvPr>
          <p:cNvSpPr/>
          <p:nvPr/>
        </p:nvSpPr>
        <p:spPr>
          <a:xfrm>
            <a:off x="991787" y="1839006"/>
            <a:ext cx="45719" cy="0"/>
          </a:xfrm>
          <a:custGeom>
            <a:avLst/>
            <a:gdLst/>
            <a:ahLst/>
            <a:cxnLst/>
            <a:rect l="l" t="t" r="r" b="b"/>
            <a:pathLst>
              <a:path w="36194">
                <a:moveTo>
                  <a:pt x="0" y="0"/>
                </a:moveTo>
                <a:lnTo>
                  <a:pt x="36004" y="0"/>
                </a:lnTo>
              </a:path>
            </a:pathLst>
          </a:custGeom>
          <a:ln w="3810">
            <a:solidFill>
              <a:srgbClr val="231F20"/>
            </a:solidFill>
          </a:ln>
        </p:spPr>
        <p:txBody>
          <a:bodyPr wrap="square" lIns="0" tIns="0" rIns="0" bIns="0" rtlCol="0"/>
          <a:lstStyle/>
          <a:p>
            <a:endParaRPr dirty="0"/>
          </a:p>
        </p:txBody>
      </p:sp>
      <p:sp>
        <p:nvSpPr>
          <p:cNvPr id="78" name="object 13">
            <a:extLst>
              <a:ext uri="{FF2B5EF4-FFF2-40B4-BE49-F238E27FC236}">
                <a16:creationId xmlns:a16="http://schemas.microsoft.com/office/drawing/2014/main" id="{A9F816E6-62DE-5C60-BA61-87E2B283A489}"/>
              </a:ext>
            </a:extLst>
          </p:cNvPr>
          <p:cNvSpPr/>
          <p:nvPr/>
        </p:nvSpPr>
        <p:spPr>
          <a:xfrm>
            <a:off x="991787" y="2109197"/>
            <a:ext cx="45719" cy="0"/>
          </a:xfrm>
          <a:custGeom>
            <a:avLst/>
            <a:gdLst/>
            <a:ahLst/>
            <a:cxnLst/>
            <a:rect l="l" t="t" r="r" b="b"/>
            <a:pathLst>
              <a:path w="36194">
                <a:moveTo>
                  <a:pt x="0" y="0"/>
                </a:moveTo>
                <a:lnTo>
                  <a:pt x="36004" y="0"/>
                </a:lnTo>
              </a:path>
            </a:pathLst>
          </a:custGeom>
          <a:ln w="3810">
            <a:solidFill>
              <a:srgbClr val="231F20"/>
            </a:solidFill>
          </a:ln>
        </p:spPr>
        <p:txBody>
          <a:bodyPr wrap="square" lIns="0" tIns="0" rIns="0" bIns="0" rtlCol="0"/>
          <a:lstStyle/>
          <a:p>
            <a:endParaRPr dirty="0"/>
          </a:p>
        </p:txBody>
      </p:sp>
      <p:sp>
        <p:nvSpPr>
          <p:cNvPr id="79" name="object 14">
            <a:extLst>
              <a:ext uri="{FF2B5EF4-FFF2-40B4-BE49-F238E27FC236}">
                <a16:creationId xmlns:a16="http://schemas.microsoft.com/office/drawing/2014/main" id="{DAE5BE41-DD87-83B3-4593-4867C68AD2C6}"/>
              </a:ext>
            </a:extLst>
          </p:cNvPr>
          <p:cNvSpPr/>
          <p:nvPr/>
        </p:nvSpPr>
        <p:spPr>
          <a:xfrm>
            <a:off x="991787" y="2649579"/>
            <a:ext cx="44115" cy="0"/>
          </a:xfrm>
          <a:custGeom>
            <a:avLst/>
            <a:gdLst/>
            <a:ahLst/>
            <a:cxnLst/>
            <a:rect l="l" t="t" r="r" b="b"/>
            <a:pathLst>
              <a:path w="34925">
                <a:moveTo>
                  <a:pt x="0" y="0"/>
                </a:moveTo>
                <a:lnTo>
                  <a:pt x="34594" y="0"/>
                </a:lnTo>
              </a:path>
            </a:pathLst>
          </a:custGeom>
          <a:ln w="3810">
            <a:solidFill>
              <a:srgbClr val="231F20"/>
            </a:solidFill>
          </a:ln>
        </p:spPr>
        <p:txBody>
          <a:bodyPr wrap="square" lIns="0" tIns="0" rIns="0" bIns="0" rtlCol="0"/>
          <a:lstStyle/>
          <a:p>
            <a:endParaRPr dirty="0"/>
          </a:p>
        </p:txBody>
      </p:sp>
      <p:sp>
        <p:nvSpPr>
          <p:cNvPr id="81" name="object 16">
            <a:extLst>
              <a:ext uri="{FF2B5EF4-FFF2-40B4-BE49-F238E27FC236}">
                <a16:creationId xmlns:a16="http://schemas.microsoft.com/office/drawing/2014/main" id="{DC3BCC8E-5A47-5DA0-CE9A-81ACE52B50B0}"/>
              </a:ext>
            </a:extLst>
          </p:cNvPr>
          <p:cNvSpPr/>
          <p:nvPr/>
        </p:nvSpPr>
        <p:spPr>
          <a:xfrm>
            <a:off x="991787" y="2379388"/>
            <a:ext cx="45719" cy="0"/>
          </a:xfrm>
          <a:custGeom>
            <a:avLst/>
            <a:gdLst/>
            <a:ahLst/>
            <a:cxnLst/>
            <a:rect l="l" t="t" r="r" b="b"/>
            <a:pathLst>
              <a:path w="36194">
                <a:moveTo>
                  <a:pt x="0" y="0"/>
                </a:moveTo>
                <a:lnTo>
                  <a:pt x="36004" y="0"/>
                </a:lnTo>
              </a:path>
            </a:pathLst>
          </a:custGeom>
          <a:ln w="3810">
            <a:solidFill>
              <a:srgbClr val="231F20"/>
            </a:solidFill>
          </a:ln>
        </p:spPr>
        <p:txBody>
          <a:bodyPr wrap="square" lIns="0" tIns="0" rIns="0" bIns="0" rtlCol="0"/>
          <a:lstStyle/>
          <a:p>
            <a:endParaRPr dirty="0"/>
          </a:p>
        </p:txBody>
      </p:sp>
      <p:sp>
        <p:nvSpPr>
          <p:cNvPr id="82" name="object 17">
            <a:extLst>
              <a:ext uri="{FF2B5EF4-FFF2-40B4-BE49-F238E27FC236}">
                <a16:creationId xmlns:a16="http://schemas.microsoft.com/office/drawing/2014/main" id="{1430A79D-5523-BD65-5FF1-0C5D3AD853C7}"/>
              </a:ext>
            </a:extLst>
          </p:cNvPr>
          <p:cNvSpPr/>
          <p:nvPr/>
        </p:nvSpPr>
        <p:spPr>
          <a:xfrm>
            <a:off x="991787" y="2919770"/>
            <a:ext cx="44115" cy="0"/>
          </a:xfrm>
          <a:custGeom>
            <a:avLst/>
            <a:gdLst/>
            <a:ahLst/>
            <a:cxnLst/>
            <a:rect l="l" t="t" r="r" b="b"/>
            <a:pathLst>
              <a:path w="34925">
                <a:moveTo>
                  <a:pt x="0" y="0"/>
                </a:moveTo>
                <a:lnTo>
                  <a:pt x="34594" y="0"/>
                </a:lnTo>
              </a:path>
            </a:pathLst>
          </a:custGeom>
          <a:ln w="3810">
            <a:solidFill>
              <a:srgbClr val="231F20"/>
            </a:solidFill>
          </a:ln>
        </p:spPr>
        <p:txBody>
          <a:bodyPr wrap="square" lIns="0" tIns="0" rIns="0" bIns="0" rtlCol="0"/>
          <a:lstStyle/>
          <a:p>
            <a:endParaRPr dirty="0"/>
          </a:p>
        </p:txBody>
      </p:sp>
      <p:sp>
        <p:nvSpPr>
          <p:cNvPr id="89" name="object 24">
            <a:extLst>
              <a:ext uri="{FF2B5EF4-FFF2-40B4-BE49-F238E27FC236}">
                <a16:creationId xmlns:a16="http://schemas.microsoft.com/office/drawing/2014/main" id="{3AA1315E-4B73-4AEC-9018-871041E4D288}"/>
              </a:ext>
            </a:extLst>
          </p:cNvPr>
          <p:cNvSpPr/>
          <p:nvPr/>
        </p:nvSpPr>
        <p:spPr>
          <a:xfrm>
            <a:off x="5126920" y="1568842"/>
            <a:ext cx="45719" cy="1624891"/>
          </a:xfrm>
          <a:custGeom>
            <a:avLst/>
            <a:gdLst/>
            <a:ahLst/>
            <a:cxnLst/>
            <a:rect l="l" t="t" r="r" b="b"/>
            <a:pathLst>
              <a:path h="1233805">
                <a:moveTo>
                  <a:pt x="0" y="1233347"/>
                </a:moveTo>
                <a:lnTo>
                  <a:pt x="0" y="0"/>
                </a:lnTo>
              </a:path>
            </a:pathLst>
          </a:custGeom>
          <a:ln w="3175">
            <a:solidFill>
              <a:srgbClr val="231F20"/>
            </a:solidFill>
          </a:ln>
        </p:spPr>
        <p:txBody>
          <a:bodyPr wrap="square" lIns="0" tIns="0" rIns="0" bIns="0" rtlCol="0"/>
          <a:lstStyle/>
          <a:p>
            <a:endParaRPr dirty="0"/>
          </a:p>
        </p:txBody>
      </p:sp>
      <p:sp>
        <p:nvSpPr>
          <p:cNvPr id="94" name="object 46">
            <a:extLst>
              <a:ext uri="{FF2B5EF4-FFF2-40B4-BE49-F238E27FC236}">
                <a16:creationId xmlns:a16="http://schemas.microsoft.com/office/drawing/2014/main" id="{C39C632C-7ACD-C88B-D730-D6D32F4D03E4}"/>
              </a:ext>
            </a:extLst>
          </p:cNvPr>
          <p:cNvSpPr txBox="1"/>
          <p:nvPr/>
        </p:nvSpPr>
        <p:spPr>
          <a:xfrm>
            <a:off x="838509" y="1764093"/>
            <a:ext cx="166303"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C4D4F"/>
                </a:solidFill>
                <a:cs typeface="Frutiger LT Std 45 Light"/>
              </a:rPr>
              <a:t>2</a:t>
            </a:r>
            <a:r>
              <a:rPr lang="de-CH" sz="800" spc="-25" dirty="0">
                <a:solidFill>
                  <a:srgbClr val="4C4D4F"/>
                </a:solidFill>
                <a:cs typeface="Frutiger LT Std 45 Light"/>
              </a:rPr>
              <a:t>5</a:t>
            </a:r>
            <a:endParaRPr sz="800" dirty="0">
              <a:cs typeface="Frutiger LT Std 45 Light"/>
            </a:endParaRPr>
          </a:p>
        </p:txBody>
      </p:sp>
      <p:grpSp>
        <p:nvGrpSpPr>
          <p:cNvPr id="106" name="Gruppieren 105">
            <a:extLst>
              <a:ext uri="{FF2B5EF4-FFF2-40B4-BE49-F238E27FC236}">
                <a16:creationId xmlns:a16="http://schemas.microsoft.com/office/drawing/2014/main" id="{5D68AFB4-8DB0-0789-8AE1-523B7A8ACA6C}"/>
              </a:ext>
            </a:extLst>
          </p:cNvPr>
          <p:cNvGrpSpPr/>
          <p:nvPr/>
        </p:nvGrpSpPr>
        <p:grpSpPr>
          <a:xfrm>
            <a:off x="5088562" y="1568273"/>
            <a:ext cx="36195" cy="1357095"/>
            <a:chOff x="5203758" y="1558748"/>
            <a:chExt cx="36195" cy="1357095"/>
          </a:xfrm>
        </p:grpSpPr>
        <p:sp>
          <p:nvSpPr>
            <p:cNvPr id="87" name="object 22">
              <a:extLst>
                <a:ext uri="{FF2B5EF4-FFF2-40B4-BE49-F238E27FC236}">
                  <a16:creationId xmlns:a16="http://schemas.microsoft.com/office/drawing/2014/main" id="{453EE50E-BB92-087D-81F5-C61B339607BD}"/>
                </a:ext>
              </a:extLst>
            </p:cNvPr>
            <p:cNvSpPr/>
            <p:nvPr/>
          </p:nvSpPr>
          <p:spPr>
            <a:xfrm>
              <a:off x="5203758" y="1558748"/>
              <a:ext cx="36195" cy="0"/>
            </a:xfrm>
            <a:custGeom>
              <a:avLst/>
              <a:gdLst/>
              <a:ahLst/>
              <a:cxnLst/>
              <a:rect l="l" t="t" r="r" b="b"/>
              <a:pathLst>
                <a:path w="36195">
                  <a:moveTo>
                    <a:pt x="0" y="0"/>
                  </a:moveTo>
                  <a:lnTo>
                    <a:pt x="36004" y="0"/>
                  </a:lnTo>
                </a:path>
              </a:pathLst>
            </a:custGeom>
            <a:ln w="3810">
              <a:solidFill>
                <a:srgbClr val="231F20"/>
              </a:solidFill>
            </a:ln>
          </p:spPr>
          <p:txBody>
            <a:bodyPr wrap="square" lIns="0" tIns="0" rIns="0" bIns="0" rtlCol="0"/>
            <a:lstStyle/>
            <a:p>
              <a:endParaRPr dirty="0"/>
            </a:p>
          </p:txBody>
        </p:sp>
        <p:sp>
          <p:nvSpPr>
            <p:cNvPr id="100" name="object 18">
              <a:extLst>
                <a:ext uri="{FF2B5EF4-FFF2-40B4-BE49-F238E27FC236}">
                  <a16:creationId xmlns:a16="http://schemas.microsoft.com/office/drawing/2014/main" id="{D057364D-5F1A-4E60-3FC5-1259E03B7E4D}"/>
                </a:ext>
              </a:extLst>
            </p:cNvPr>
            <p:cNvSpPr/>
            <p:nvPr/>
          </p:nvSpPr>
          <p:spPr>
            <a:xfrm>
              <a:off x="5203758" y="1830167"/>
              <a:ext cx="36195" cy="0"/>
            </a:xfrm>
            <a:custGeom>
              <a:avLst/>
              <a:gdLst/>
              <a:ahLst/>
              <a:cxnLst/>
              <a:rect l="l" t="t" r="r" b="b"/>
              <a:pathLst>
                <a:path w="36195">
                  <a:moveTo>
                    <a:pt x="0" y="0"/>
                  </a:moveTo>
                  <a:lnTo>
                    <a:pt x="36004" y="0"/>
                  </a:lnTo>
                </a:path>
              </a:pathLst>
            </a:custGeom>
            <a:ln w="3810">
              <a:solidFill>
                <a:srgbClr val="231F20"/>
              </a:solidFill>
            </a:ln>
          </p:spPr>
          <p:txBody>
            <a:bodyPr wrap="square" lIns="0" tIns="0" rIns="0" bIns="0" rtlCol="0"/>
            <a:lstStyle/>
            <a:p>
              <a:endParaRPr dirty="0"/>
            </a:p>
          </p:txBody>
        </p:sp>
        <p:sp>
          <p:nvSpPr>
            <p:cNvPr id="101" name="object 19">
              <a:extLst>
                <a:ext uri="{FF2B5EF4-FFF2-40B4-BE49-F238E27FC236}">
                  <a16:creationId xmlns:a16="http://schemas.microsoft.com/office/drawing/2014/main" id="{34CDFD9E-370E-CD1F-78E1-4648879F68F6}"/>
                </a:ext>
              </a:extLst>
            </p:cNvPr>
            <p:cNvSpPr/>
            <p:nvPr/>
          </p:nvSpPr>
          <p:spPr>
            <a:xfrm>
              <a:off x="5203758" y="2101586"/>
              <a:ext cx="36195" cy="0"/>
            </a:xfrm>
            <a:custGeom>
              <a:avLst/>
              <a:gdLst/>
              <a:ahLst/>
              <a:cxnLst/>
              <a:rect l="l" t="t" r="r" b="b"/>
              <a:pathLst>
                <a:path w="36195">
                  <a:moveTo>
                    <a:pt x="0" y="0"/>
                  </a:moveTo>
                  <a:lnTo>
                    <a:pt x="36004" y="0"/>
                  </a:lnTo>
                </a:path>
              </a:pathLst>
            </a:custGeom>
            <a:ln w="3810">
              <a:solidFill>
                <a:srgbClr val="231F20"/>
              </a:solidFill>
            </a:ln>
          </p:spPr>
          <p:txBody>
            <a:bodyPr wrap="square" lIns="0" tIns="0" rIns="0" bIns="0" rtlCol="0"/>
            <a:lstStyle/>
            <a:p>
              <a:endParaRPr dirty="0"/>
            </a:p>
          </p:txBody>
        </p:sp>
        <p:sp>
          <p:nvSpPr>
            <p:cNvPr id="102" name="object 20">
              <a:extLst>
                <a:ext uri="{FF2B5EF4-FFF2-40B4-BE49-F238E27FC236}">
                  <a16:creationId xmlns:a16="http://schemas.microsoft.com/office/drawing/2014/main" id="{EBF3C691-C432-16C0-965B-330A7AF09475}"/>
                </a:ext>
              </a:extLst>
            </p:cNvPr>
            <p:cNvSpPr/>
            <p:nvPr/>
          </p:nvSpPr>
          <p:spPr>
            <a:xfrm>
              <a:off x="5203758" y="2373005"/>
              <a:ext cx="36195" cy="0"/>
            </a:xfrm>
            <a:custGeom>
              <a:avLst/>
              <a:gdLst/>
              <a:ahLst/>
              <a:cxnLst/>
              <a:rect l="l" t="t" r="r" b="b"/>
              <a:pathLst>
                <a:path w="36195">
                  <a:moveTo>
                    <a:pt x="0" y="0"/>
                  </a:moveTo>
                  <a:lnTo>
                    <a:pt x="36004" y="0"/>
                  </a:lnTo>
                </a:path>
              </a:pathLst>
            </a:custGeom>
            <a:ln w="3810">
              <a:solidFill>
                <a:srgbClr val="231F20"/>
              </a:solidFill>
            </a:ln>
          </p:spPr>
          <p:txBody>
            <a:bodyPr wrap="square" lIns="0" tIns="0" rIns="0" bIns="0" rtlCol="0"/>
            <a:lstStyle/>
            <a:p>
              <a:endParaRPr dirty="0"/>
            </a:p>
          </p:txBody>
        </p:sp>
        <p:sp>
          <p:nvSpPr>
            <p:cNvPr id="103" name="object 21">
              <a:extLst>
                <a:ext uri="{FF2B5EF4-FFF2-40B4-BE49-F238E27FC236}">
                  <a16:creationId xmlns:a16="http://schemas.microsoft.com/office/drawing/2014/main" id="{EAE347FA-828F-FD95-9284-5718E7F41958}"/>
                </a:ext>
              </a:extLst>
            </p:cNvPr>
            <p:cNvSpPr/>
            <p:nvPr/>
          </p:nvSpPr>
          <p:spPr>
            <a:xfrm>
              <a:off x="5205028" y="2644424"/>
              <a:ext cx="34925" cy="0"/>
            </a:xfrm>
            <a:custGeom>
              <a:avLst/>
              <a:gdLst/>
              <a:ahLst/>
              <a:cxnLst/>
              <a:rect l="l" t="t" r="r" b="b"/>
              <a:pathLst>
                <a:path w="34925">
                  <a:moveTo>
                    <a:pt x="0" y="0"/>
                  </a:moveTo>
                  <a:lnTo>
                    <a:pt x="34594" y="0"/>
                  </a:lnTo>
                </a:path>
              </a:pathLst>
            </a:custGeom>
            <a:ln w="3810">
              <a:solidFill>
                <a:srgbClr val="231F20"/>
              </a:solidFill>
            </a:ln>
          </p:spPr>
          <p:txBody>
            <a:bodyPr wrap="square" lIns="0" tIns="0" rIns="0" bIns="0" rtlCol="0"/>
            <a:lstStyle/>
            <a:p>
              <a:endParaRPr dirty="0"/>
            </a:p>
          </p:txBody>
        </p:sp>
        <p:sp>
          <p:nvSpPr>
            <p:cNvPr id="104" name="object 23">
              <a:extLst>
                <a:ext uri="{FF2B5EF4-FFF2-40B4-BE49-F238E27FC236}">
                  <a16:creationId xmlns:a16="http://schemas.microsoft.com/office/drawing/2014/main" id="{C268F75C-C958-6D0C-0208-56C7A6D2EB3E}"/>
                </a:ext>
              </a:extLst>
            </p:cNvPr>
            <p:cNvSpPr/>
            <p:nvPr/>
          </p:nvSpPr>
          <p:spPr>
            <a:xfrm>
              <a:off x="5205028" y="2915843"/>
              <a:ext cx="34925" cy="0"/>
            </a:xfrm>
            <a:custGeom>
              <a:avLst/>
              <a:gdLst/>
              <a:ahLst/>
              <a:cxnLst/>
              <a:rect l="l" t="t" r="r" b="b"/>
              <a:pathLst>
                <a:path w="34925">
                  <a:moveTo>
                    <a:pt x="0" y="0"/>
                  </a:moveTo>
                  <a:lnTo>
                    <a:pt x="34594" y="0"/>
                  </a:lnTo>
                </a:path>
              </a:pathLst>
            </a:custGeom>
            <a:ln w="3810">
              <a:solidFill>
                <a:srgbClr val="231F20"/>
              </a:solidFill>
            </a:ln>
          </p:spPr>
          <p:txBody>
            <a:bodyPr wrap="square" lIns="0" tIns="0" rIns="0" bIns="0" rtlCol="0"/>
            <a:lstStyle/>
            <a:p>
              <a:endParaRPr dirty="0"/>
            </a:p>
          </p:txBody>
        </p:sp>
      </p:grpSp>
      <p:sp>
        <p:nvSpPr>
          <p:cNvPr id="111" name="object 46">
            <a:extLst>
              <a:ext uri="{FF2B5EF4-FFF2-40B4-BE49-F238E27FC236}">
                <a16:creationId xmlns:a16="http://schemas.microsoft.com/office/drawing/2014/main" id="{5EB42C8B-6F55-80A1-FFDD-07130D0716CB}"/>
              </a:ext>
            </a:extLst>
          </p:cNvPr>
          <p:cNvSpPr txBox="1"/>
          <p:nvPr/>
        </p:nvSpPr>
        <p:spPr>
          <a:xfrm>
            <a:off x="4948236" y="2038875"/>
            <a:ext cx="166303"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C4D4F"/>
                </a:solidFill>
                <a:cs typeface="Frutiger LT Std 45 Light"/>
              </a:rPr>
              <a:t>20</a:t>
            </a:r>
            <a:endParaRPr sz="800" dirty="0">
              <a:cs typeface="Frutiger LT Std 45 Light"/>
            </a:endParaRPr>
          </a:p>
        </p:txBody>
      </p:sp>
      <p:sp>
        <p:nvSpPr>
          <p:cNvPr id="112" name="object 48">
            <a:extLst>
              <a:ext uri="{FF2B5EF4-FFF2-40B4-BE49-F238E27FC236}">
                <a16:creationId xmlns:a16="http://schemas.microsoft.com/office/drawing/2014/main" id="{1789FBFC-A684-C559-10E8-6F8763ABA209}"/>
              </a:ext>
            </a:extLst>
          </p:cNvPr>
          <p:cNvSpPr txBox="1"/>
          <p:nvPr/>
        </p:nvSpPr>
        <p:spPr>
          <a:xfrm>
            <a:off x="4932191" y="2564386"/>
            <a:ext cx="164756" cy="686983"/>
          </a:xfrm>
          <a:prstGeom prst="rect">
            <a:avLst/>
          </a:prstGeom>
        </p:spPr>
        <p:txBody>
          <a:bodyPr vert="horz" wrap="square" lIns="0" tIns="12700" rIns="0" bIns="0" rtlCol="0">
            <a:spAutoFit/>
          </a:bodyPr>
          <a:lstStyle/>
          <a:p>
            <a:pPr marL="12700">
              <a:lnSpc>
                <a:spcPts val="1360"/>
              </a:lnSpc>
              <a:spcBef>
                <a:spcPts val="100"/>
              </a:spcBef>
            </a:pPr>
            <a:r>
              <a:rPr sz="800" spc="-25" dirty="0">
                <a:solidFill>
                  <a:srgbClr val="4C4D4F"/>
                </a:solidFill>
                <a:cs typeface="Frutiger LT Std 45 Light"/>
              </a:rPr>
              <a:t>10</a:t>
            </a:r>
            <a:endParaRPr sz="800" dirty="0">
              <a:cs typeface="Frutiger LT Std 45 Light"/>
            </a:endParaRPr>
          </a:p>
          <a:p>
            <a:pPr marL="65405">
              <a:lnSpc>
                <a:spcPts val="1360"/>
              </a:lnSpc>
              <a:spcBef>
                <a:spcPts val="640"/>
              </a:spcBef>
            </a:pPr>
            <a:r>
              <a:rPr sz="800" spc="-50" dirty="0">
                <a:solidFill>
                  <a:srgbClr val="4C4D4F"/>
                </a:solidFill>
                <a:cs typeface="Frutiger LT Std 45 Light"/>
              </a:rPr>
              <a:t>5</a:t>
            </a:r>
            <a:endParaRPr sz="800" dirty="0">
              <a:cs typeface="Frutiger LT Std 45 Light"/>
            </a:endParaRPr>
          </a:p>
          <a:p>
            <a:pPr marL="65405">
              <a:lnSpc>
                <a:spcPts val="1360"/>
              </a:lnSpc>
              <a:spcBef>
                <a:spcPts val="640"/>
              </a:spcBef>
            </a:pPr>
            <a:r>
              <a:rPr sz="800" spc="-50" dirty="0">
                <a:solidFill>
                  <a:srgbClr val="4C4D4F"/>
                </a:solidFill>
                <a:cs typeface="Frutiger LT Std 45 Light"/>
              </a:rPr>
              <a:t>0</a:t>
            </a:r>
            <a:endParaRPr sz="800" dirty="0">
              <a:cs typeface="Frutiger LT Std 45 Light"/>
            </a:endParaRPr>
          </a:p>
        </p:txBody>
      </p:sp>
      <p:sp>
        <p:nvSpPr>
          <p:cNvPr id="113" name="object 46">
            <a:extLst>
              <a:ext uri="{FF2B5EF4-FFF2-40B4-BE49-F238E27FC236}">
                <a16:creationId xmlns:a16="http://schemas.microsoft.com/office/drawing/2014/main" id="{B20E2537-2B66-A892-F3EB-D37B772A3ADA}"/>
              </a:ext>
            </a:extLst>
          </p:cNvPr>
          <p:cNvSpPr txBox="1"/>
          <p:nvPr/>
        </p:nvSpPr>
        <p:spPr>
          <a:xfrm>
            <a:off x="4940491" y="1771038"/>
            <a:ext cx="166303"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C4D4F"/>
                </a:solidFill>
                <a:cs typeface="Frutiger LT Std 45 Light"/>
              </a:rPr>
              <a:t>2</a:t>
            </a:r>
            <a:r>
              <a:rPr lang="de-CH" sz="800" spc="-25" dirty="0">
                <a:solidFill>
                  <a:srgbClr val="4C4D4F"/>
                </a:solidFill>
                <a:cs typeface="Frutiger LT Std 45 Light"/>
              </a:rPr>
              <a:t>5</a:t>
            </a:r>
            <a:endParaRPr sz="800" dirty="0">
              <a:cs typeface="Frutiger LT Std 45 Light"/>
            </a:endParaRPr>
          </a:p>
        </p:txBody>
      </p:sp>
      <p:sp>
        <p:nvSpPr>
          <p:cNvPr id="114" name="object 46">
            <a:extLst>
              <a:ext uri="{FF2B5EF4-FFF2-40B4-BE49-F238E27FC236}">
                <a16:creationId xmlns:a16="http://schemas.microsoft.com/office/drawing/2014/main" id="{8D2C1FC7-B714-D82B-E079-E7E59642CB43}"/>
              </a:ext>
            </a:extLst>
          </p:cNvPr>
          <p:cNvSpPr txBox="1"/>
          <p:nvPr/>
        </p:nvSpPr>
        <p:spPr>
          <a:xfrm>
            <a:off x="4948236" y="2301175"/>
            <a:ext cx="166303" cy="135935"/>
          </a:xfrm>
          <a:prstGeom prst="rect">
            <a:avLst/>
          </a:prstGeom>
        </p:spPr>
        <p:txBody>
          <a:bodyPr vert="horz" wrap="square" lIns="0" tIns="12700" rIns="0" bIns="0" rtlCol="0">
            <a:spAutoFit/>
          </a:bodyPr>
          <a:lstStyle/>
          <a:p>
            <a:pPr marL="12700">
              <a:lnSpc>
                <a:spcPct val="100000"/>
              </a:lnSpc>
              <a:spcBef>
                <a:spcPts val="100"/>
              </a:spcBef>
            </a:pPr>
            <a:r>
              <a:rPr lang="de-CH" sz="800" spc="-25" dirty="0">
                <a:solidFill>
                  <a:srgbClr val="4C4D4F"/>
                </a:solidFill>
                <a:cs typeface="Frutiger LT Std 45 Light"/>
              </a:rPr>
              <a:t>15</a:t>
            </a:r>
            <a:endParaRPr sz="800" dirty="0">
              <a:cs typeface="Frutiger LT Std 45 Light"/>
            </a:endParaRPr>
          </a:p>
        </p:txBody>
      </p:sp>
      <p:sp>
        <p:nvSpPr>
          <p:cNvPr id="115" name="object 46">
            <a:extLst>
              <a:ext uri="{FF2B5EF4-FFF2-40B4-BE49-F238E27FC236}">
                <a16:creationId xmlns:a16="http://schemas.microsoft.com/office/drawing/2014/main" id="{81501777-092D-72AF-B2E7-3D7879B4700F}"/>
              </a:ext>
            </a:extLst>
          </p:cNvPr>
          <p:cNvSpPr txBox="1"/>
          <p:nvPr/>
        </p:nvSpPr>
        <p:spPr>
          <a:xfrm>
            <a:off x="4948236" y="1494426"/>
            <a:ext cx="166303" cy="135935"/>
          </a:xfrm>
          <a:prstGeom prst="rect">
            <a:avLst/>
          </a:prstGeom>
        </p:spPr>
        <p:txBody>
          <a:bodyPr vert="horz" wrap="square" lIns="0" tIns="12700" rIns="0" bIns="0" rtlCol="0">
            <a:spAutoFit/>
          </a:bodyPr>
          <a:lstStyle/>
          <a:p>
            <a:pPr marL="12700">
              <a:lnSpc>
                <a:spcPct val="100000"/>
              </a:lnSpc>
              <a:spcBef>
                <a:spcPts val="100"/>
              </a:spcBef>
            </a:pPr>
            <a:r>
              <a:rPr lang="de-CH" sz="800" spc="-25" dirty="0">
                <a:solidFill>
                  <a:srgbClr val="4C4D4F"/>
                </a:solidFill>
                <a:cs typeface="Frutiger LT Std 45 Light"/>
              </a:rPr>
              <a:t>30</a:t>
            </a:r>
            <a:endParaRPr sz="800" dirty="0">
              <a:cs typeface="Frutiger LT Std 45 Light"/>
            </a:endParaRPr>
          </a:p>
        </p:txBody>
      </p:sp>
      <p:sp>
        <p:nvSpPr>
          <p:cNvPr id="116" name="object 44">
            <a:extLst>
              <a:ext uri="{FF2B5EF4-FFF2-40B4-BE49-F238E27FC236}">
                <a16:creationId xmlns:a16="http://schemas.microsoft.com/office/drawing/2014/main" id="{CADB885C-C7F4-CDF1-7222-73A594A65648}"/>
              </a:ext>
            </a:extLst>
          </p:cNvPr>
          <p:cNvSpPr/>
          <p:nvPr/>
        </p:nvSpPr>
        <p:spPr>
          <a:xfrm>
            <a:off x="1001303" y="1869152"/>
            <a:ext cx="3330709" cy="0"/>
          </a:xfrm>
          <a:custGeom>
            <a:avLst/>
            <a:gdLst/>
            <a:ahLst/>
            <a:cxnLst/>
            <a:rect l="l" t="t" r="r" b="b"/>
            <a:pathLst>
              <a:path w="2734310">
                <a:moveTo>
                  <a:pt x="0" y="0"/>
                </a:moveTo>
                <a:lnTo>
                  <a:pt x="2734094" y="0"/>
                </a:lnTo>
              </a:path>
            </a:pathLst>
          </a:custGeom>
          <a:ln w="3175">
            <a:solidFill>
              <a:srgbClr val="4C4D4F"/>
            </a:solidFill>
            <a:prstDash val="dash"/>
          </a:ln>
        </p:spPr>
        <p:txBody>
          <a:bodyPr wrap="square" lIns="0" tIns="0" rIns="0" bIns="0" rtlCol="0"/>
          <a:lstStyle/>
          <a:p>
            <a:endParaRPr dirty="0"/>
          </a:p>
        </p:txBody>
      </p:sp>
      <p:sp>
        <p:nvSpPr>
          <p:cNvPr id="117" name="object 32">
            <a:extLst>
              <a:ext uri="{FF2B5EF4-FFF2-40B4-BE49-F238E27FC236}">
                <a16:creationId xmlns:a16="http://schemas.microsoft.com/office/drawing/2014/main" id="{D25FB335-409E-A097-5A12-917B78C18D32}"/>
              </a:ext>
            </a:extLst>
          </p:cNvPr>
          <p:cNvSpPr/>
          <p:nvPr/>
        </p:nvSpPr>
        <p:spPr>
          <a:xfrm>
            <a:off x="1138212" y="1565256"/>
            <a:ext cx="92820" cy="9282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808285"/>
          </a:solidFill>
        </p:spPr>
        <p:txBody>
          <a:bodyPr wrap="square" lIns="0" tIns="0" rIns="0" bIns="0" rtlCol="0"/>
          <a:lstStyle/>
          <a:p>
            <a:endParaRPr dirty="0"/>
          </a:p>
        </p:txBody>
      </p:sp>
      <p:sp>
        <p:nvSpPr>
          <p:cNvPr id="120" name="object 46">
            <a:extLst>
              <a:ext uri="{FF2B5EF4-FFF2-40B4-BE49-F238E27FC236}">
                <a16:creationId xmlns:a16="http://schemas.microsoft.com/office/drawing/2014/main" id="{7A0E00FA-FC44-322A-077B-1D6444C768BD}"/>
              </a:ext>
            </a:extLst>
          </p:cNvPr>
          <p:cNvSpPr txBox="1"/>
          <p:nvPr/>
        </p:nvSpPr>
        <p:spPr>
          <a:xfrm>
            <a:off x="853584" y="1492266"/>
            <a:ext cx="166303" cy="135935"/>
          </a:xfrm>
          <a:prstGeom prst="rect">
            <a:avLst/>
          </a:prstGeom>
        </p:spPr>
        <p:txBody>
          <a:bodyPr vert="horz" wrap="square" lIns="0" tIns="12700" rIns="0" bIns="0" rtlCol="0">
            <a:spAutoFit/>
          </a:bodyPr>
          <a:lstStyle/>
          <a:p>
            <a:pPr marL="12700">
              <a:lnSpc>
                <a:spcPct val="100000"/>
              </a:lnSpc>
              <a:spcBef>
                <a:spcPts val="100"/>
              </a:spcBef>
            </a:pPr>
            <a:r>
              <a:rPr lang="de-CH" sz="800" spc="-25" dirty="0">
                <a:solidFill>
                  <a:srgbClr val="4C4D4F"/>
                </a:solidFill>
                <a:cs typeface="Frutiger LT Std 45 Light"/>
              </a:rPr>
              <a:t>30</a:t>
            </a:r>
            <a:endParaRPr sz="800" dirty="0">
              <a:cs typeface="Frutiger LT Std 45 Light"/>
            </a:endParaRPr>
          </a:p>
        </p:txBody>
      </p:sp>
      <p:sp>
        <p:nvSpPr>
          <p:cNvPr id="132" name="Rechteck 131">
            <a:extLst>
              <a:ext uri="{FF2B5EF4-FFF2-40B4-BE49-F238E27FC236}">
                <a16:creationId xmlns:a16="http://schemas.microsoft.com/office/drawing/2014/main" id="{A1754F66-8EF6-143F-1CDB-82F8ECE1CB1F}"/>
              </a:ext>
            </a:extLst>
          </p:cNvPr>
          <p:cNvSpPr/>
          <p:nvPr/>
        </p:nvSpPr>
        <p:spPr bwMode="auto">
          <a:xfrm>
            <a:off x="5185325" y="3051448"/>
            <a:ext cx="377671" cy="135114"/>
          </a:xfrm>
          <a:prstGeom prst="rect">
            <a:avLst/>
          </a:prstGeom>
          <a:pattFill prst="wdUpDiag">
            <a:fgClr>
              <a:schemeClr val="bg1"/>
            </a:fgClr>
            <a:bgClr>
              <a:schemeClr val="accent1"/>
            </a:bgClr>
          </a:patt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133" name="Rechteck 132">
            <a:extLst>
              <a:ext uri="{FF2B5EF4-FFF2-40B4-BE49-F238E27FC236}">
                <a16:creationId xmlns:a16="http://schemas.microsoft.com/office/drawing/2014/main" id="{2C415D29-E1FA-27AE-E2B4-9D8FA3684796}"/>
              </a:ext>
            </a:extLst>
          </p:cNvPr>
          <p:cNvSpPr/>
          <p:nvPr/>
        </p:nvSpPr>
        <p:spPr bwMode="auto">
          <a:xfrm>
            <a:off x="6616362" y="3049121"/>
            <a:ext cx="377671" cy="135114"/>
          </a:xfrm>
          <a:prstGeom prst="rect">
            <a:avLst/>
          </a:prstGeom>
          <a:pattFill prst="wdUpDiag">
            <a:fgClr>
              <a:schemeClr val="bg1"/>
            </a:fgClr>
            <a:bgClr>
              <a:schemeClr val="accent1"/>
            </a:bgClr>
          </a:patt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134" name="Rechteck 133">
            <a:extLst>
              <a:ext uri="{FF2B5EF4-FFF2-40B4-BE49-F238E27FC236}">
                <a16:creationId xmlns:a16="http://schemas.microsoft.com/office/drawing/2014/main" id="{700D771F-CCFE-9719-B2D8-AF1F8A66EBDD}"/>
              </a:ext>
            </a:extLst>
          </p:cNvPr>
          <p:cNvSpPr/>
          <p:nvPr/>
        </p:nvSpPr>
        <p:spPr bwMode="auto">
          <a:xfrm>
            <a:off x="7623117" y="3059449"/>
            <a:ext cx="377671" cy="126207"/>
          </a:xfrm>
          <a:prstGeom prst="rect">
            <a:avLst/>
          </a:prstGeom>
          <a:pattFill prst="wdUpDiag">
            <a:fgClr>
              <a:schemeClr val="bg1"/>
            </a:fgClr>
            <a:bgClr>
              <a:schemeClr val="accent1"/>
            </a:bgClr>
          </a:patt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135" name="Rechteck 134">
            <a:extLst>
              <a:ext uri="{FF2B5EF4-FFF2-40B4-BE49-F238E27FC236}">
                <a16:creationId xmlns:a16="http://schemas.microsoft.com/office/drawing/2014/main" id="{2F2BA4F6-5CE2-E66F-1EE7-1EC3309E3711}"/>
              </a:ext>
            </a:extLst>
          </p:cNvPr>
          <p:cNvSpPr/>
          <p:nvPr/>
        </p:nvSpPr>
        <p:spPr bwMode="auto">
          <a:xfrm>
            <a:off x="7202531" y="3018412"/>
            <a:ext cx="377671" cy="164917"/>
          </a:xfrm>
          <a:prstGeom prst="rect">
            <a:avLst/>
          </a:prstGeom>
          <a:pattFill prst="wdUpDiag">
            <a:fgClr>
              <a:schemeClr val="bg1"/>
            </a:fgClr>
            <a:bgClr>
              <a:schemeClr val="accent1"/>
            </a:bgClr>
          </a:patt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136" name="Rechteck 135">
            <a:extLst>
              <a:ext uri="{FF2B5EF4-FFF2-40B4-BE49-F238E27FC236}">
                <a16:creationId xmlns:a16="http://schemas.microsoft.com/office/drawing/2014/main" id="{D7C645FE-270B-65FD-5031-4FA87981ED9D}"/>
              </a:ext>
            </a:extLst>
          </p:cNvPr>
          <p:cNvSpPr/>
          <p:nvPr/>
        </p:nvSpPr>
        <p:spPr bwMode="auto">
          <a:xfrm>
            <a:off x="6195924" y="3137369"/>
            <a:ext cx="377671" cy="45719"/>
          </a:xfrm>
          <a:prstGeom prst="rect">
            <a:avLst/>
          </a:prstGeom>
          <a:pattFill prst="wdUpDiag">
            <a:fgClr>
              <a:schemeClr val="bg1"/>
            </a:fgClr>
            <a:bgClr>
              <a:schemeClr val="accent1"/>
            </a:bgClr>
          </a:patt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3" name="Textfeld 2">
            <a:extLst>
              <a:ext uri="{FF2B5EF4-FFF2-40B4-BE49-F238E27FC236}">
                <a16:creationId xmlns:a16="http://schemas.microsoft.com/office/drawing/2014/main" id="{1BF4B94A-3FAC-2CE4-903B-B2F9D9D992C0}"/>
              </a:ext>
            </a:extLst>
          </p:cNvPr>
          <p:cNvSpPr txBox="1"/>
          <p:nvPr/>
        </p:nvSpPr>
        <p:spPr>
          <a:xfrm>
            <a:off x="611188" y="4752000"/>
            <a:ext cx="8281175" cy="248751"/>
          </a:xfrm>
          <a:prstGeom prst="rect">
            <a:avLst/>
          </a:prstGeom>
          <a:noFill/>
        </p:spPr>
        <p:txBody>
          <a:bodyPr wrap="square" lIns="0" tIns="0" rIns="0" bIns="0">
            <a:noAutofit/>
          </a:bodyPr>
          <a:lstStyle/>
          <a:p>
            <a:pPr marL="12700">
              <a:spcBef>
                <a:spcPts val="100"/>
              </a:spcBef>
            </a:pPr>
            <a:r>
              <a:rPr lang="en-GB" sz="800" b="1" spc="-10" dirty="0">
                <a:solidFill>
                  <a:srgbClr val="4C4D4F"/>
                </a:solidFill>
                <a:cs typeface="Frutiger LT Std 45 Light"/>
              </a:rPr>
              <a:t>Abbreviations:</a:t>
            </a:r>
            <a:r>
              <a:rPr lang="en-GB" sz="800" b="1" spc="5" dirty="0">
                <a:solidFill>
                  <a:srgbClr val="4C4D4F"/>
                </a:solidFill>
                <a:cs typeface="Frutiger LT Std 45 Light"/>
              </a:rPr>
              <a:t> </a:t>
            </a:r>
            <a:r>
              <a:rPr lang="en-GB" sz="800" spc="-10" dirty="0">
                <a:solidFill>
                  <a:srgbClr val="4C4D4F"/>
                </a:solidFill>
                <a:cs typeface="Frutiger LT Std 45 Light"/>
              </a:rPr>
              <a:t>BID, twice daily; </a:t>
            </a:r>
            <a:r>
              <a:rPr lang="en-GB" sz="800" dirty="0">
                <a:solidFill>
                  <a:srgbClr val="4C4D4F"/>
                </a:solidFill>
                <a:cs typeface="Frutiger LT Std 45 Light"/>
              </a:rPr>
              <a:t>NOAC;</a:t>
            </a:r>
            <a:r>
              <a:rPr lang="en-GB" sz="800" spc="10" dirty="0">
                <a:solidFill>
                  <a:srgbClr val="4C4D4F"/>
                </a:solidFill>
                <a:cs typeface="Frutiger LT Std 45 Light"/>
              </a:rPr>
              <a:t> </a:t>
            </a:r>
            <a:r>
              <a:rPr lang="en-GB" sz="800" spc="-10" dirty="0">
                <a:solidFill>
                  <a:schemeClr val="accent1">
                    <a:lumMod val="75000"/>
                  </a:schemeClr>
                </a:solidFill>
                <a:latin typeface="+mj-lt"/>
                <a:cs typeface="Arial"/>
              </a:rPr>
              <a:t>n</a:t>
            </a:r>
            <a:r>
              <a:rPr lang="en-GB" sz="800" b="0" spc="-10" dirty="0">
                <a:solidFill>
                  <a:schemeClr val="accent1">
                    <a:lumMod val="75000"/>
                  </a:schemeClr>
                </a:solidFill>
                <a:latin typeface="+mj-lt"/>
                <a:cs typeface="Arial"/>
              </a:rPr>
              <a:t>on-vitamin K antagonist oral anticoagulant</a:t>
            </a:r>
            <a:r>
              <a:rPr lang="en-GB" sz="800" spc="-10" dirty="0">
                <a:solidFill>
                  <a:srgbClr val="4C4D4F"/>
                </a:solidFill>
                <a:cs typeface="Frutiger LT Std 45 Light"/>
              </a:rPr>
              <a:t>;</a:t>
            </a:r>
            <a:r>
              <a:rPr lang="en-GB" sz="800" spc="5" dirty="0">
                <a:solidFill>
                  <a:srgbClr val="4C4D4F"/>
                </a:solidFill>
                <a:cs typeface="Frutiger LT Std 45 Light"/>
              </a:rPr>
              <a:t> </a:t>
            </a:r>
            <a:r>
              <a:rPr lang="en-GB" sz="800" spc="-10" dirty="0">
                <a:solidFill>
                  <a:schemeClr val="accent1">
                    <a:lumMod val="75000"/>
                  </a:schemeClr>
                </a:solidFill>
                <a:latin typeface="Arial"/>
                <a:cs typeface="Arial"/>
              </a:rPr>
              <a:t>nvAF, non-valvular atrial fibrillation</a:t>
            </a:r>
            <a:r>
              <a:rPr lang="en-GB" sz="800" spc="-10" dirty="0">
                <a:solidFill>
                  <a:srgbClr val="4C4D4F"/>
                </a:solidFill>
                <a:cs typeface="Frutiger LT Std 45 Light"/>
              </a:rPr>
              <a:t>; OD, once daily;</a:t>
            </a:r>
            <a:r>
              <a:rPr lang="en-GB" sz="800" spc="190" dirty="0">
                <a:solidFill>
                  <a:srgbClr val="4C4D4F"/>
                </a:solidFill>
                <a:cs typeface="Frutiger LT Std 45 Light"/>
              </a:rPr>
              <a:t> </a:t>
            </a:r>
            <a:r>
              <a:rPr lang="en-GB" sz="800" dirty="0">
                <a:solidFill>
                  <a:srgbClr val="4C4D4F"/>
                </a:solidFill>
                <a:cs typeface="Frutiger LT Std 45 Light"/>
              </a:rPr>
              <a:t>VKA:</a:t>
            </a:r>
            <a:r>
              <a:rPr lang="en-GB" sz="800" spc="10" dirty="0">
                <a:solidFill>
                  <a:srgbClr val="4C4D4F"/>
                </a:solidFill>
                <a:cs typeface="Frutiger LT Std 45 Light"/>
              </a:rPr>
              <a:t> </a:t>
            </a:r>
            <a:r>
              <a:rPr lang="en-GB" sz="800" spc="-10" dirty="0">
                <a:solidFill>
                  <a:schemeClr val="accent1">
                    <a:lumMod val="75000"/>
                  </a:schemeClr>
                </a:solidFill>
                <a:latin typeface="Arial"/>
                <a:cs typeface="Arial"/>
              </a:rPr>
              <a:t>vitamin K antagonist;</a:t>
            </a:r>
            <a:r>
              <a:rPr lang="en-GB" sz="800" spc="5" dirty="0">
                <a:solidFill>
                  <a:srgbClr val="4C4D4F"/>
                </a:solidFill>
                <a:cs typeface="Frutiger LT Std 45 Light"/>
              </a:rPr>
              <a:t> </a:t>
            </a:r>
            <a:r>
              <a:rPr lang="en-GB" sz="800" dirty="0">
                <a:solidFill>
                  <a:srgbClr val="4C4D4F"/>
                </a:solidFill>
                <a:cs typeface="Frutiger LT Std 45 Light"/>
              </a:rPr>
              <a:t>VTE,</a:t>
            </a:r>
            <a:r>
              <a:rPr lang="en-GB" sz="800" spc="5" dirty="0">
                <a:solidFill>
                  <a:srgbClr val="4C4D4F"/>
                </a:solidFill>
                <a:cs typeface="Frutiger LT Std 45 Light"/>
              </a:rPr>
              <a:t> </a:t>
            </a:r>
            <a:r>
              <a:rPr lang="en-GB" sz="800" spc="-10" dirty="0">
                <a:solidFill>
                  <a:srgbClr val="4C4D4F"/>
                </a:solidFill>
                <a:cs typeface="Frutiger LT Std 45 Light"/>
              </a:rPr>
              <a:t>venous thromboembolism. </a:t>
            </a:r>
            <a:br>
              <a:rPr lang="en-GB" sz="800" spc="-10" dirty="0">
                <a:solidFill>
                  <a:srgbClr val="4C4D4F"/>
                </a:solidFill>
                <a:cs typeface="Frutiger LT Std 45 Light"/>
              </a:rPr>
            </a:br>
            <a:r>
              <a:rPr lang="en-GB" sz="800" b="1" spc="-20" dirty="0">
                <a:solidFill>
                  <a:srgbClr val="4C4D4F"/>
                </a:solidFill>
                <a:latin typeface="Arial"/>
                <a:cs typeface="Arial"/>
              </a:rPr>
              <a:t>References:</a:t>
            </a:r>
            <a:r>
              <a:rPr lang="en-GB" sz="800" b="1" spc="-5" dirty="0">
                <a:solidFill>
                  <a:srgbClr val="4C4D4F"/>
                </a:solidFill>
                <a:latin typeface="Arial"/>
                <a:cs typeface="Arial"/>
              </a:rPr>
              <a:t> </a:t>
            </a:r>
            <a:r>
              <a:rPr lang="en-GB" sz="800" b="1" dirty="0">
                <a:solidFill>
                  <a:srgbClr val="4C4D4F"/>
                </a:solidFill>
                <a:latin typeface="Arial"/>
                <a:cs typeface="Arial"/>
              </a:rPr>
              <a:t>1</a:t>
            </a:r>
            <a:r>
              <a:rPr lang="en-GB" sz="800" dirty="0">
                <a:solidFill>
                  <a:srgbClr val="4C4D4F"/>
                </a:solidFill>
                <a:latin typeface="Arial"/>
                <a:cs typeface="Arial"/>
              </a:rPr>
              <a:t>.</a:t>
            </a:r>
            <a:r>
              <a:rPr lang="en-GB" sz="800" spc="-15" dirty="0">
                <a:solidFill>
                  <a:srgbClr val="4C4D4F"/>
                </a:solidFill>
                <a:latin typeface="Arial"/>
                <a:cs typeface="Arial"/>
              </a:rPr>
              <a:t> </a:t>
            </a:r>
            <a:r>
              <a:rPr lang="da-DK" sz="800" spc="-20" dirty="0">
                <a:solidFill>
                  <a:srgbClr val="4C4D4F"/>
                </a:solidFill>
                <a:latin typeface="Arial"/>
                <a:cs typeface="Arial"/>
              </a:rPr>
              <a:t>Hanna</a:t>
            </a:r>
            <a:r>
              <a:rPr lang="da-DK" sz="800" spc="-10" dirty="0">
                <a:solidFill>
                  <a:srgbClr val="4C4D4F"/>
                </a:solidFill>
                <a:latin typeface="Arial"/>
                <a:cs typeface="Arial"/>
              </a:rPr>
              <a:t> </a:t>
            </a:r>
            <a:r>
              <a:rPr lang="da-DK" sz="800" dirty="0">
                <a:solidFill>
                  <a:srgbClr val="4C4D4F"/>
                </a:solidFill>
                <a:latin typeface="Arial"/>
                <a:cs typeface="Arial"/>
              </a:rPr>
              <a:t>MS</a:t>
            </a:r>
            <a:r>
              <a:rPr lang="da-DK" sz="800" spc="-10" dirty="0">
                <a:solidFill>
                  <a:srgbClr val="4C4D4F"/>
                </a:solidFill>
                <a:latin typeface="Arial"/>
                <a:cs typeface="Arial"/>
              </a:rPr>
              <a:t> </a:t>
            </a:r>
            <a:r>
              <a:rPr lang="da-DK" sz="800" dirty="0">
                <a:solidFill>
                  <a:srgbClr val="4C4D4F"/>
                </a:solidFill>
                <a:latin typeface="Arial"/>
                <a:cs typeface="Arial"/>
              </a:rPr>
              <a:t>et</a:t>
            </a:r>
            <a:r>
              <a:rPr lang="da-DK" sz="800" spc="-5" dirty="0">
                <a:solidFill>
                  <a:srgbClr val="4C4D4F"/>
                </a:solidFill>
                <a:latin typeface="Arial"/>
                <a:cs typeface="Arial"/>
              </a:rPr>
              <a:t> </a:t>
            </a:r>
            <a:r>
              <a:rPr lang="da-DK" sz="800" spc="-20" dirty="0">
                <a:solidFill>
                  <a:srgbClr val="4C4D4F"/>
                </a:solidFill>
                <a:latin typeface="Arial"/>
                <a:cs typeface="Arial"/>
              </a:rPr>
              <a:t>al.</a:t>
            </a:r>
            <a:r>
              <a:rPr lang="da-DK" sz="800" spc="-45" dirty="0">
                <a:solidFill>
                  <a:srgbClr val="4C4D4F"/>
                </a:solidFill>
                <a:latin typeface="Arial"/>
                <a:cs typeface="Arial"/>
              </a:rPr>
              <a:t> </a:t>
            </a:r>
            <a:r>
              <a:rPr lang="da-DK" sz="800" spc="-10" dirty="0">
                <a:solidFill>
                  <a:srgbClr val="4C4D4F"/>
                </a:solidFill>
                <a:latin typeface="Arial"/>
                <a:cs typeface="Arial"/>
              </a:rPr>
              <a:t>Ann </a:t>
            </a:r>
            <a:r>
              <a:rPr lang="da-DK" sz="800" dirty="0">
                <a:solidFill>
                  <a:srgbClr val="4C4D4F"/>
                </a:solidFill>
                <a:latin typeface="Arial"/>
                <a:cs typeface="Arial"/>
              </a:rPr>
              <a:t>N</a:t>
            </a:r>
            <a:r>
              <a:rPr lang="da-DK" sz="800" spc="-20" dirty="0">
                <a:solidFill>
                  <a:srgbClr val="4C4D4F"/>
                </a:solidFill>
                <a:latin typeface="Arial"/>
                <a:cs typeface="Arial"/>
              </a:rPr>
              <a:t> </a:t>
            </a:r>
            <a:r>
              <a:rPr lang="da-DK" sz="800" spc="-10" dirty="0">
                <a:solidFill>
                  <a:srgbClr val="4C4D4F"/>
                </a:solidFill>
                <a:latin typeface="Arial"/>
                <a:cs typeface="Arial"/>
              </a:rPr>
              <a:t>Y</a:t>
            </a:r>
            <a:r>
              <a:rPr lang="da-DK" sz="800" spc="-55" dirty="0">
                <a:solidFill>
                  <a:srgbClr val="4C4D4F"/>
                </a:solidFill>
                <a:latin typeface="Arial"/>
                <a:cs typeface="Arial"/>
              </a:rPr>
              <a:t> </a:t>
            </a:r>
            <a:r>
              <a:rPr lang="da-DK" sz="800" spc="-20" dirty="0">
                <a:solidFill>
                  <a:srgbClr val="4C4D4F"/>
                </a:solidFill>
                <a:latin typeface="Arial"/>
                <a:cs typeface="Arial"/>
              </a:rPr>
              <a:t>Acad</a:t>
            </a:r>
            <a:r>
              <a:rPr lang="da-DK" sz="800" spc="-10" dirty="0">
                <a:solidFill>
                  <a:srgbClr val="4C4D4F"/>
                </a:solidFill>
                <a:latin typeface="Arial"/>
                <a:cs typeface="Arial"/>
              </a:rPr>
              <a:t> Sci. </a:t>
            </a:r>
            <a:r>
              <a:rPr lang="en-GB" sz="800" dirty="0">
                <a:solidFill>
                  <a:srgbClr val="000000">
                    <a:lumMod val="65000"/>
                    <a:lumOff val="35000"/>
                  </a:srgbClr>
                </a:solidFill>
                <a:latin typeface="Arial" panose="020B0604020202020204"/>
              </a:rPr>
              <a:t>2014 Nov;1329(1):93-106 </a:t>
            </a:r>
            <a:r>
              <a:rPr lang="da-DK" sz="800" spc="-20" dirty="0">
                <a:solidFill>
                  <a:srgbClr val="4C4D4F"/>
                </a:solidFill>
                <a:latin typeface="Arial"/>
                <a:cs typeface="Arial"/>
              </a:rPr>
              <a:t>.</a:t>
            </a:r>
            <a:r>
              <a:rPr lang="da-DK" sz="800" spc="-5" dirty="0">
                <a:solidFill>
                  <a:srgbClr val="4C4D4F"/>
                </a:solidFill>
                <a:latin typeface="Arial"/>
                <a:cs typeface="Arial"/>
              </a:rPr>
              <a:t> </a:t>
            </a:r>
            <a:r>
              <a:rPr lang="da-DK" sz="800" b="1" dirty="0">
                <a:solidFill>
                  <a:srgbClr val="4C4D4F"/>
                </a:solidFill>
                <a:latin typeface="Arial"/>
                <a:cs typeface="Arial"/>
              </a:rPr>
              <a:t>2</a:t>
            </a:r>
            <a:r>
              <a:rPr lang="da-DK" sz="800" dirty="0">
                <a:solidFill>
                  <a:srgbClr val="4C4D4F"/>
                </a:solidFill>
                <a:latin typeface="Arial"/>
                <a:cs typeface="Arial"/>
              </a:rPr>
              <a:t>.</a:t>
            </a:r>
            <a:r>
              <a:rPr lang="da-DK" sz="800" spc="-10" dirty="0">
                <a:solidFill>
                  <a:srgbClr val="4C4D4F"/>
                </a:solidFill>
                <a:latin typeface="Arial"/>
                <a:cs typeface="Arial"/>
              </a:rPr>
              <a:t> </a:t>
            </a:r>
            <a:r>
              <a:rPr lang="da-DK" sz="800" spc="-20" dirty="0">
                <a:solidFill>
                  <a:srgbClr val="4C4D4F"/>
                </a:solidFill>
                <a:latin typeface="Arial"/>
                <a:cs typeface="Arial"/>
              </a:rPr>
              <a:t>Lassen</a:t>
            </a:r>
            <a:r>
              <a:rPr lang="da-DK" sz="800" spc="-10" dirty="0">
                <a:solidFill>
                  <a:srgbClr val="4C4D4F"/>
                </a:solidFill>
                <a:latin typeface="Arial"/>
                <a:cs typeface="Arial"/>
              </a:rPr>
              <a:t> MR </a:t>
            </a:r>
            <a:r>
              <a:rPr lang="da-DK" sz="800" dirty="0">
                <a:solidFill>
                  <a:srgbClr val="4C4D4F"/>
                </a:solidFill>
                <a:latin typeface="Arial"/>
                <a:cs typeface="Arial"/>
              </a:rPr>
              <a:t>et</a:t>
            </a:r>
            <a:r>
              <a:rPr lang="da-DK" sz="800" spc="-5" dirty="0">
                <a:solidFill>
                  <a:srgbClr val="4C4D4F"/>
                </a:solidFill>
                <a:latin typeface="Arial"/>
                <a:cs typeface="Arial"/>
              </a:rPr>
              <a:t> </a:t>
            </a:r>
            <a:r>
              <a:rPr lang="da-DK" sz="800" spc="-10" dirty="0">
                <a:solidFill>
                  <a:srgbClr val="4C4D4F"/>
                </a:solidFill>
                <a:latin typeface="Arial"/>
                <a:cs typeface="Arial"/>
              </a:rPr>
              <a:t>al. </a:t>
            </a:r>
            <a:r>
              <a:rPr lang="da-DK" sz="800" dirty="0">
                <a:solidFill>
                  <a:srgbClr val="4C4D4F"/>
                </a:solidFill>
                <a:latin typeface="Arial"/>
                <a:cs typeface="Arial"/>
              </a:rPr>
              <a:t>J</a:t>
            </a:r>
            <a:r>
              <a:rPr lang="da-DK" sz="800" spc="-20" dirty="0">
                <a:solidFill>
                  <a:srgbClr val="4C4D4F"/>
                </a:solidFill>
                <a:latin typeface="Arial"/>
                <a:cs typeface="Arial"/>
              </a:rPr>
              <a:t> Thromb</a:t>
            </a:r>
            <a:r>
              <a:rPr lang="da-DK" sz="800" spc="-10" dirty="0">
                <a:solidFill>
                  <a:srgbClr val="4C4D4F"/>
                </a:solidFill>
                <a:latin typeface="Arial"/>
                <a:cs typeface="Arial"/>
              </a:rPr>
              <a:t> </a:t>
            </a:r>
            <a:r>
              <a:rPr lang="da-DK" sz="800" spc="-20" dirty="0">
                <a:solidFill>
                  <a:srgbClr val="4C4D4F"/>
                </a:solidFill>
                <a:latin typeface="Arial"/>
                <a:cs typeface="Arial"/>
              </a:rPr>
              <a:t>Haemost</a:t>
            </a:r>
            <a:r>
              <a:rPr lang="da-DK" sz="800" spc="-5" dirty="0">
                <a:solidFill>
                  <a:srgbClr val="4C4D4F"/>
                </a:solidFill>
                <a:latin typeface="Arial"/>
                <a:cs typeface="Arial"/>
              </a:rPr>
              <a:t> </a:t>
            </a:r>
            <a:r>
              <a:rPr lang="da-DK" sz="800" spc="-10" dirty="0">
                <a:solidFill>
                  <a:srgbClr val="4C4D4F"/>
                </a:solidFill>
                <a:latin typeface="Arial"/>
                <a:cs typeface="Arial"/>
              </a:rPr>
              <a:t>2007;5(12):2368–75</a:t>
            </a:r>
            <a:endParaRPr lang="en-GB" sz="800" dirty="0">
              <a:cs typeface="Frutiger LT Std 45 Light"/>
            </a:endParaRPr>
          </a:p>
        </p:txBody>
      </p:sp>
      <p:sp>
        <p:nvSpPr>
          <p:cNvPr id="11" name="object 78">
            <a:extLst>
              <a:ext uri="{FF2B5EF4-FFF2-40B4-BE49-F238E27FC236}">
                <a16:creationId xmlns:a16="http://schemas.microsoft.com/office/drawing/2014/main" id="{B499E9D0-979D-EFE2-4FC8-43FEA5F5D5F1}"/>
              </a:ext>
            </a:extLst>
          </p:cNvPr>
          <p:cNvSpPr txBox="1"/>
          <p:nvPr/>
        </p:nvSpPr>
        <p:spPr>
          <a:xfrm>
            <a:off x="1253276" y="3204374"/>
            <a:ext cx="1850222" cy="271869"/>
          </a:xfrm>
          <a:prstGeom prst="rect">
            <a:avLst/>
          </a:prstGeom>
        </p:spPr>
        <p:txBody>
          <a:bodyPr vert="horz" wrap="square" lIns="0" tIns="12700" rIns="0" bIns="0" rtlCol="0">
            <a:spAutoFit/>
          </a:bodyPr>
          <a:lstStyle/>
          <a:p>
            <a:pPr marL="3175" marR="30480">
              <a:lnSpc>
                <a:spcPct val="100000"/>
              </a:lnSpc>
              <a:spcBef>
                <a:spcPts val="100"/>
              </a:spcBef>
              <a:tabLst>
                <a:tab pos="220663" algn="ctr"/>
                <a:tab pos="617538" algn="ctr"/>
                <a:tab pos="1196975" algn="ctr"/>
                <a:tab pos="1641475" algn="ctr"/>
              </a:tabLst>
            </a:pPr>
            <a:r>
              <a:rPr lang="de-CH" sz="800" dirty="0">
                <a:solidFill>
                  <a:srgbClr val="4C4D4F"/>
                </a:solidFill>
                <a:cs typeface="Frutiger LT Std 45 Light"/>
              </a:rPr>
              <a:t>   </a:t>
            </a:r>
            <a:r>
              <a:rPr sz="800" dirty="0">
                <a:solidFill>
                  <a:srgbClr val="4C4D4F"/>
                </a:solidFill>
                <a:cs typeface="Frutiger LT Std 45 Light"/>
              </a:rPr>
              <a:t>5</a:t>
            </a:r>
            <a:r>
              <a:rPr sz="800" spc="-10" dirty="0">
                <a:solidFill>
                  <a:srgbClr val="4C4D4F"/>
                </a:solidFill>
                <a:cs typeface="Frutiger LT Std 45 Light"/>
              </a:rPr>
              <a:t> </a:t>
            </a:r>
            <a:r>
              <a:rPr sz="800" dirty="0">
                <a:solidFill>
                  <a:srgbClr val="58595B"/>
                </a:solidFill>
                <a:cs typeface="Frutiger LT Std 45 Light"/>
              </a:rPr>
              <a:t>mg</a:t>
            </a:r>
            <a:r>
              <a:rPr sz="800" spc="325" dirty="0">
                <a:solidFill>
                  <a:srgbClr val="58595B"/>
                </a:solidFill>
                <a:cs typeface="Frutiger LT Std 45 Light"/>
              </a:rPr>
              <a:t> </a:t>
            </a:r>
            <a:r>
              <a:rPr lang="de-CH" sz="800" spc="325" dirty="0">
                <a:solidFill>
                  <a:srgbClr val="58595B"/>
                </a:solidFill>
                <a:cs typeface="Frutiger LT Std 45 Light"/>
              </a:rPr>
              <a:t> 	</a:t>
            </a:r>
            <a:r>
              <a:rPr sz="800" dirty="0">
                <a:solidFill>
                  <a:srgbClr val="4C4D4F"/>
                </a:solidFill>
                <a:cs typeface="Frutiger LT Std 45 Light"/>
              </a:rPr>
              <a:t>2.5</a:t>
            </a:r>
            <a:r>
              <a:rPr sz="800" spc="-10" dirty="0">
                <a:solidFill>
                  <a:srgbClr val="4C4D4F"/>
                </a:solidFill>
                <a:cs typeface="Frutiger LT Std 45 Light"/>
              </a:rPr>
              <a:t> </a:t>
            </a:r>
            <a:r>
              <a:rPr sz="800" spc="-25" dirty="0">
                <a:solidFill>
                  <a:srgbClr val="58595B"/>
                </a:solidFill>
                <a:cs typeface="Frutiger LT Std 45 Light"/>
              </a:rPr>
              <a:t>mg</a:t>
            </a:r>
            <a:r>
              <a:rPr sz="800" dirty="0">
                <a:solidFill>
                  <a:srgbClr val="58595B"/>
                </a:solidFill>
                <a:cs typeface="Frutiger LT Std 45 Light"/>
              </a:rPr>
              <a:t>	</a:t>
            </a:r>
            <a:r>
              <a:rPr lang="de-CH" sz="800" dirty="0">
                <a:solidFill>
                  <a:srgbClr val="58595B"/>
                </a:solidFill>
                <a:cs typeface="Frutiger LT Std 45 Light"/>
              </a:rPr>
              <a:t> </a:t>
            </a:r>
            <a:r>
              <a:rPr sz="800" dirty="0">
                <a:solidFill>
                  <a:srgbClr val="4C4D4F"/>
                </a:solidFill>
                <a:cs typeface="Frutiger LT Std 45 Light"/>
              </a:rPr>
              <a:t>10</a:t>
            </a:r>
            <a:r>
              <a:rPr sz="800" spc="-10" dirty="0">
                <a:solidFill>
                  <a:srgbClr val="4C4D4F"/>
                </a:solidFill>
                <a:cs typeface="Frutiger LT Std 45 Light"/>
              </a:rPr>
              <a:t> </a:t>
            </a:r>
            <a:r>
              <a:rPr sz="800" dirty="0">
                <a:solidFill>
                  <a:srgbClr val="58595B"/>
                </a:solidFill>
                <a:cs typeface="Frutiger LT Std 45 Light"/>
              </a:rPr>
              <a:t>mg</a:t>
            </a:r>
            <a:r>
              <a:rPr sz="675" baseline="43209" dirty="0">
                <a:solidFill>
                  <a:srgbClr val="58595B"/>
                </a:solidFill>
                <a:cs typeface="Frutiger LT Std 45 Light"/>
              </a:rPr>
              <a:t>†</a:t>
            </a:r>
            <a:r>
              <a:rPr lang="de-CH" sz="675" spc="600" baseline="43209" dirty="0">
                <a:solidFill>
                  <a:srgbClr val="58595B"/>
                </a:solidFill>
                <a:cs typeface="Frutiger LT Std 45 Light"/>
              </a:rPr>
              <a:t>	</a:t>
            </a:r>
            <a:r>
              <a:rPr sz="800" dirty="0">
                <a:solidFill>
                  <a:srgbClr val="4C4D4F"/>
                </a:solidFill>
                <a:cs typeface="Frutiger LT Std 45 Light"/>
              </a:rPr>
              <a:t>5</a:t>
            </a:r>
            <a:r>
              <a:rPr sz="800" spc="-5" dirty="0">
                <a:solidFill>
                  <a:srgbClr val="4C4D4F"/>
                </a:solidFill>
                <a:cs typeface="Frutiger LT Std 45 Light"/>
              </a:rPr>
              <a:t> </a:t>
            </a:r>
            <a:r>
              <a:rPr sz="800" spc="-25" dirty="0">
                <a:solidFill>
                  <a:srgbClr val="58595B"/>
                </a:solidFill>
                <a:cs typeface="Frutiger LT Std 45 Light"/>
              </a:rPr>
              <a:t>mg</a:t>
            </a:r>
            <a:r>
              <a:rPr sz="800" dirty="0">
                <a:solidFill>
                  <a:srgbClr val="58595B"/>
                </a:solidFill>
                <a:cs typeface="Frutiger LT Std 45 Light"/>
              </a:rPr>
              <a:t> </a:t>
            </a:r>
            <a:endParaRPr lang="de-CH" sz="800" dirty="0">
              <a:solidFill>
                <a:srgbClr val="58595B"/>
              </a:solidFill>
              <a:cs typeface="Frutiger LT Std 45 Light"/>
            </a:endParaRPr>
          </a:p>
          <a:p>
            <a:pPr marL="3175" marR="30480">
              <a:lnSpc>
                <a:spcPct val="100000"/>
              </a:lnSpc>
              <a:spcBef>
                <a:spcPts val="100"/>
              </a:spcBef>
              <a:tabLst>
                <a:tab pos="220663" algn="ctr"/>
                <a:tab pos="617538" algn="ctr"/>
                <a:tab pos="1196975" algn="ctr"/>
                <a:tab pos="1641475" algn="ctr"/>
              </a:tabLst>
            </a:pPr>
            <a:r>
              <a:rPr lang="de-CH" sz="800" dirty="0">
                <a:solidFill>
                  <a:srgbClr val="4C4D4F"/>
                </a:solidFill>
                <a:cs typeface="Frutiger LT Std 45 Light"/>
              </a:rPr>
              <a:t>    OD</a:t>
            </a:r>
            <a:r>
              <a:rPr sz="800" spc="300" dirty="0">
                <a:solidFill>
                  <a:srgbClr val="4C4D4F"/>
                </a:solidFill>
                <a:cs typeface="Frutiger LT Std 45 Light"/>
              </a:rPr>
              <a:t> </a:t>
            </a:r>
            <a:r>
              <a:rPr lang="de-CH" sz="800" spc="300" dirty="0">
                <a:solidFill>
                  <a:srgbClr val="4C4D4F"/>
                </a:solidFill>
                <a:cs typeface="Frutiger LT Std 45 Light"/>
              </a:rPr>
              <a:t> 	</a:t>
            </a:r>
            <a:r>
              <a:rPr lang="de-CH" sz="800" dirty="0">
                <a:solidFill>
                  <a:srgbClr val="58595B"/>
                </a:solidFill>
                <a:cs typeface="Frutiger LT Std 45 Light"/>
              </a:rPr>
              <a:t>BID</a:t>
            </a:r>
            <a:r>
              <a:rPr lang="de-CH" sz="800" spc="-20" dirty="0">
                <a:solidFill>
                  <a:srgbClr val="58595B"/>
                </a:solidFill>
                <a:cs typeface="Frutiger LT Std 45 Light"/>
              </a:rPr>
              <a:t>	 </a:t>
            </a:r>
            <a:r>
              <a:rPr lang="de-CH" sz="800" dirty="0">
                <a:solidFill>
                  <a:srgbClr val="4C4D4F"/>
                </a:solidFill>
                <a:cs typeface="Frutiger LT Std 45 Light"/>
              </a:rPr>
              <a:t>OD</a:t>
            </a:r>
            <a:r>
              <a:rPr lang="de-CH" sz="800" spc="305" dirty="0">
                <a:solidFill>
                  <a:srgbClr val="4C4D4F"/>
                </a:solidFill>
                <a:cs typeface="Frutiger LT Std 45 Light"/>
              </a:rPr>
              <a:t>	</a:t>
            </a:r>
            <a:r>
              <a:rPr lang="de-CH" sz="800" dirty="0">
                <a:solidFill>
                  <a:srgbClr val="58595B"/>
                </a:solidFill>
                <a:cs typeface="Frutiger LT Std 45 Light"/>
              </a:rPr>
              <a:t>BID</a:t>
            </a:r>
            <a:endParaRPr sz="800" dirty="0">
              <a:cs typeface="Frutiger LT Std 45 Light"/>
            </a:endParaRPr>
          </a:p>
        </p:txBody>
      </p:sp>
      <p:sp>
        <p:nvSpPr>
          <p:cNvPr id="23" name="object 79">
            <a:extLst>
              <a:ext uri="{FF2B5EF4-FFF2-40B4-BE49-F238E27FC236}">
                <a16:creationId xmlns:a16="http://schemas.microsoft.com/office/drawing/2014/main" id="{5FC9BB02-9AD4-AA42-6989-D24D130E725A}"/>
              </a:ext>
            </a:extLst>
          </p:cNvPr>
          <p:cNvSpPr txBox="1"/>
          <p:nvPr/>
        </p:nvSpPr>
        <p:spPr>
          <a:xfrm>
            <a:off x="3195557" y="3218403"/>
            <a:ext cx="1002594" cy="271869"/>
          </a:xfrm>
          <a:prstGeom prst="rect">
            <a:avLst/>
          </a:prstGeom>
        </p:spPr>
        <p:txBody>
          <a:bodyPr vert="horz" wrap="square" lIns="0" tIns="12700" rIns="0" bIns="0" rtlCol="0">
            <a:spAutoFit/>
          </a:bodyPr>
          <a:lstStyle/>
          <a:p>
            <a:pPr marL="3175" marR="30480" algn="ctr">
              <a:lnSpc>
                <a:spcPct val="100000"/>
              </a:lnSpc>
              <a:spcBef>
                <a:spcPts val="100"/>
              </a:spcBef>
              <a:tabLst>
                <a:tab pos="263525" algn="dec"/>
                <a:tab pos="665163" algn="dec"/>
              </a:tabLst>
            </a:pPr>
            <a:r>
              <a:rPr sz="800" dirty="0">
                <a:solidFill>
                  <a:srgbClr val="4C4D4F"/>
                </a:solidFill>
                <a:cs typeface="Frutiger LT Std 45 Light"/>
              </a:rPr>
              <a:t>20</a:t>
            </a:r>
            <a:r>
              <a:rPr sz="800" spc="-20" dirty="0">
                <a:solidFill>
                  <a:srgbClr val="4C4D4F"/>
                </a:solidFill>
                <a:cs typeface="Frutiger LT Std 45 Light"/>
              </a:rPr>
              <a:t> </a:t>
            </a:r>
            <a:r>
              <a:rPr sz="800" dirty="0">
                <a:solidFill>
                  <a:srgbClr val="58595B"/>
                </a:solidFill>
                <a:cs typeface="Frutiger LT Std 45 Light"/>
              </a:rPr>
              <a:t>mg</a:t>
            </a:r>
            <a:r>
              <a:rPr sz="675" baseline="43209" dirty="0">
                <a:solidFill>
                  <a:srgbClr val="58595B"/>
                </a:solidFill>
                <a:cs typeface="Frutiger LT Std 45 Light"/>
              </a:rPr>
              <a:t>†</a:t>
            </a:r>
            <a:r>
              <a:rPr sz="675" spc="89" baseline="43209" dirty="0">
                <a:solidFill>
                  <a:srgbClr val="58595B"/>
                </a:solidFill>
                <a:cs typeface="Frutiger LT Std 45 Light"/>
              </a:rPr>
              <a:t> </a:t>
            </a:r>
            <a:r>
              <a:rPr lang="de-CH" sz="675" spc="89" baseline="43209" dirty="0">
                <a:solidFill>
                  <a:srgbClr val="58595B"/>
                </a:solidFill>
                <a:cs typeface="Frutiger LT Std 45 Light"/>
              </a:rPr>
              <a:t>   </a:t>
            </a:r>
            <a:r>
              <a:rPr sz="800" dirty="0">
                <a:solidFill>
                  <a:srgbClr val="4C4D4F"/>
                </a:solidFill>
                <a:cs typeface="Frutiger LT Std 45 Light"/>
              </a:rPr>
              <a:t>10</a:t>
            </a:r>
            <a:r>
              <a:rPr sz="800" spc="-15" dirty="0">
                <a:solidFill>
                  <a:srgbClr val="4C4D4F"/>
                </a:solidFill>
                <a:cs typeface="Frutiger LT Std 45 Light"/>
              </a:rPr>
              <a:t> </a:t>
            </a:r>
            <a:r>
              <a:rPr sz="800" spc="-25" dirty="0">
                <a:solidFill>
                  <a:srgbClr val="58595B"/>
                </a:solidFill>
                <a:cs typeface="Frutiger LT Std 45 Light"/>
              </a:rPr>
              <a:t>mg</a:t>
            </a:r>
            <a:r>
              <a:rPr sz="675" spc="-37" baseline="43209" dirty="0">
                <a:solidFill>
                  <a:srgbClr val="58595B"/>
                </a:solidFill>
                <a:cs typeface="Frutiger LT Std 45 Light"/>
              </a:rPr>
              <a:t>†</a:t>
            </a:r>
            <a:r>
              <a:rPr sz="675" spc="750" baseline="43209" dirty="0">
                <a:solidFill>
                  <a:srgbClr val="58595B"/>
                </a:solidFill>
                <a:cs typeface="Frutiger LT Std 45 Light"/>
              </a:rPr>
              <a:t> </a:t>
            </a:r>
            <a:endParaRPr lang="de-CH" sz="675" spc="750" baseline="43209" dirty="0">
              <a:solidFill>
                <a:srgbClr val="58595B"/>
              </a:solidFill>
              <a:cs typeface="Frutiger LT Std 45 Light"/>
            </a:endParaRPr>
          </a:p>
          <a:p>
            <a:pPr marL="3175" marR="30480" algn="ctr">
              <a:lnSpc>
                <a:spcPct val="100000"/>
              </a:lnSpc>
              <a:spcBef>
                <a:spcPts val="100"/>
              </a:spcBef>
              <a:tabLst>
                <a:tab pos="263525" algn="dec"/>
                <a:tab pos="665163" algn="dec"/>
              </a:tabLst>
            </a:pPr>
            <a:r>
              <a:rPr lang="de-CH" sz="800" dirty="0">
                <a:solidFill>
                  <a:srgbClr val="4C4D4F"/>
                </a:solidFill>
                <a:cs typeface="Frutiger LT Std 45 Light"/>
              </a:rPr>
              <a:t>OD</a:t>
            </a:r>
            <a:r>
              <a:rPr sz="800" spc="300" dirty="0">
                <a:solidFill>
                  <a:srgbClr val="4C4D4F"/>
                </a:solidFill>
                <a:cs typeface="Frutiger LT Std 45 Light"/>
              </a:rPr>
              <a:t> </a:t>
            </a:r>
            <a:r>
              <a:rPr lang="de-CH" sz="800" spc="300" dirty="0">
                <a:solidFill>
                  <a:srgbClr val="4C4D4F"/>
                </a:solidFill>
                <a:cs typeface="Frutiger LT Std 45 Light"/>
              </a:rPr>
              <a:t>   </a:t>
            </a:r>
            <a:r>
              <a:rPr lang="de-CH" sz="800" dirty="0">
                <a:solidFill>
                  <a:srgbClr val="58595B"/>
                </a:solidFill>
                <a:cs typeface="Frutiger LT Std 45 Light"/>
              </a:rPr>
              <a:t>BID</a:t>
            </a:r>
            <a:endParaRPr sz="800" dirty="0">
              <a:cs typeface="Frutiger LT Std 45 Light"/>
            </a:endParaRPr>
          </a:p>
        </p:txBody>
      </p:sp>
    </p:spTree>
    <p:extLst>
      <p:ext uri="{BB962C8B-B14F-4D97-AF65-F5344CB8AC3E}">
        <p14:creationId xmlns:p14="http://schemas.microsoft.com/office/powerpoint/2010/main" val="196540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4A2FBB-BE05-DB59-ABB3-8746CDDC368E}"/>
              </a:ext>
            </a:extLst>
          </p:cNvPr>
          <p:cNvSpPr>
            <a:spLocks noGrp="1"/>
          </p:cNvSpPr>
          <p:nvPr>
            <p:ph type="title"/>
          </p:nvPr>
        </p:nvSpPr>
        <p:spPr>
          <a:xfrm>
            <a:off x="612001" y="204083"/>
            <a:ext cx="8281175" cy="553998"/>
          </a:xfrm>
        </p:spPr>
        <p:txBody>
          <a:bodyPr/>
          <a:lstStyle/>
          <a:p>
            <a:pPr>
              <a:lnSpc>
                <a:spcPct val="90000"/>
              </a:lnSpc>
              <a:defRPr/>
            </a:pPr>
            <a:r>
              <a:rPr lang="en-GB" noProof="0" dirty="0"/>
              <a:t>Clinical </a:t>
            </a:r>
            <a:r>
              <a:rPr lang="en-GB" dirty="0"/>
              <a:t>trials</a:t>
            </a:r>
            <a:r>
              <a:rPr lang="en-GB" noProof="0" dirty="0"/>
              <a:t> suggest that intracerebral haemorrhages occur </a:t>
            </a:r>
            <a:r>
              <a:rPr lang="en-GB" dirty="0"/>
              <a:t>independently</a:t>
            </a:r>
            <a:r>
              <a:rPr lang="en-GB" noProof="0" dirty="0"/>
              <a:t> of plasma levels</a:t>
            </a:r>
          </a:p>
        </p:txBody>
      </p:sp>
      <p:sp>
        <p:nvSpPr>
          <p:cNvPr id="102" name="Textfeld 101">
            <a:extLst>
              <a:ext uri="{FF2B5EF4-FFF2-40B4-BE49-F238E27FC236}">
                <a16:creationId xmlns:a16="http://schemas.microsoft.com/office/drawing/2014/main" id="{1F3AF211-0B09-7F48-FA25-33DEED359712}"/>
              </a:ext>
            </a:extLst>
          </p:cNvPr>
          <p:cNvSpPr txBox="1"/>
          <p:nvPr/>
        </p:nvSpPr>
        <p:spPr>
          <a:xfrm>
            <a:off x="612001" y="4196576"/>
            <a:ext cx="8281174" cy="438514"/>
          </a:xfrm>
          <a:prstGeom prst="rect">
            <a:avLst/>
          </a:prstGeom>
          <a:noFill/>
        </p:spPr>
        <p:txBody>
          <a:bodyPr wrap="square" lIns="0" tIns="0" rIns="0" bIns="0">
            <a:noAutofit/>
          </a:bodyPr>
          <a:lstStyle/>
          <a:p>
            <a:pPr marL="6350" marR="43180"/>
            <a:r>
              <a:rPr lang="en-US" sz="1200" i="1" spc="-25" dirty="0">
                <a:solidFill>
                  <a:schemeClr val="bg2"/>
                </a:solidFill>
                <a:latin typeface="Arial"/>
                <a:cs typeface="Arial"/>
              </a:rPr>
              <a:t>«The [...] results suggest that ICH in patients taking rivaroxaban is not facilitated by high or peak levels of the active substance.» </a:t>
            </a:r>
            <a:r>
              <a:rPr lang="de-CH" sz="1000" dirty="0">
                <a:solidFill>
                  <a:schemeClr val="bg2"/>
                </a:solidFill>
                <a:latin typeface="Arial"/>
                <a:cs typeface="Arial"/>
              </a:rPr>
              <a:t>Seiffge</a:t>
            </a:r>
            <a:r>
              <a:rPr lang="de-CH" sz="1000" spc="-15" dirty="0">
                <a:solidFill>
                  <a:schemeClr val="bg2"/>
                </a:solidFill>
                <a:latin typeface="Arial"/>
                <a:cs typeface="Arial"/>
              </a:rPr>
              <a:t> </a:t>
            </a:r>
            <a:r>
              <a:rPr lang="de-CH" sz="1000" dirty="0">
                <a:solidFill>
                  <a:schemeClr val="bg2"/>
                </a:solidFill>
                <a:latin typeface="Arial"/>
                <a:cs typeface="Arial"/>
              </a:rPr>
              <a:t>et</a:t>
            </a:r>
            <a:r>
              <a:rPr lang="de-CH" sz="1000" spc="-10" dirty="0">
                <a:solidFill>
                  <a:schemeClr val="bg2"/>
                </a:solidFill>
                <a:latin typeface="Arial"/>
                <a:cs typeface="Arial"/>
              </a:rPr>
              <a:t> </a:t>
            </a:r>
            <a:r>
              <a:rPr lang="de-CH" sz="1000" dirty="0">
                <a:solidFill>
                  <a:schemeClr val="bg2"/>
                </a:solidFill>
                <a:latin typeface="Arial"/>
                <a:cs typeface="Arial"/>
              </a:rPr>
              <a:t>al.</a:t>
            </a:r>
            <a:r>
              <a:rPr lang="de-CH" sz="1000" spc="-10" dirty="0">
                <a:solidFill>
                  <a:schemeClr val="bg2"/>
                </a:solidFill>
                <a:latin typeface="Arial"/>
                <a:cs typeface="Arial"/>
              </a:rPr>
              <a:t> </a:t>
            </a:r>
            <a:r>
              <a:rPr lang="de-CH" sz="1000" spc="-20" dirty="0">
                <a:solidFill>
                  <a:schemeClr val="bg2"/>
                </a:solidFill>
                <a:latin typeface="Arial"/>
                <a:cs typeface="Arial"/>
              </a:rPr>
              <a:t>2018</a:t>
            </a:r>
            <a:r>
              <a:rPr lang="de-CH" sz="800" spc="-30" baseline="55555" dirty="0">
                <a:solidFill>
                  <a:schemeClr val="bg2"/>
                </a:solidFill>
                <a:latin typeface="Arial"/>
                <a:cs typeface="Arial"/>
              </a:rPr>
              <a:t>1</a:t>
            </a:r>
            <a:endParaRPr lang="de-CH" sz="800" baseline="55555" dirty="0">
              <a:solidFill>
                <a:schemeClr val="bg2"/>
              </a:solidFill>
              <a:latin typeface="Arial"/>
              <a:cs typeface="Arial"/>
            </a:endParaRPr>
          </a:p>
        </p:txBody>
      </p:sp>
      <p:sp>
        <p:nvSpPr>
          <p:cNvPr id="2" name="Textfeld 1">
            <a:extLst>
              <a:ext uri="{FF2B5EF4-FFF2-40B4-BE49-F238E27FC236}">
                <a16:creationId xmlns:a16="http://schemas.microsoft.com/office/drawing/2014/main" id="{0049D5E1-4327-8288-3AD5-4479FC550E9D}"/>
              </a:ext>
            </a:extLst>
          </p:cNvPr>
          <p:cNvSpPr txBox="1"/>
          <p:nvPr/>
        </p:nvSpPr>
        <p:spPr>
          <a:xfrm>
            <a:off x="617967" y="4588094"/>
            <a:ext cx="6238240" cy="184666"/>
          </a:xfrm>
          <a:prstGeom prst="rect">
            <a:avLst/>
          </a:prstGeom>
          <a:noFill/>
        </p:spPr>
        <p:txBody>
          <a:bodyPr wrap="square" lIns="0" tIns="0" rIns="0" bIns="0">
            <a:noAutofit/>
          </a:bodyPr>
          <a:lstStyle/>
          <a:p>
            <a:r>
              <a:rPr lang="en-GB" sz="600" spc="-10" dirty="0">
                <a:solidFill>
                  <a:srgbClr val="4C4D4F"/>
                </a:solidFill>
                <a:latin typeface="+mj-lt"/>
                <a:cs typeface="Arial"/>
              </a:rPr>
              <a:t>Adapted from Seiffge et al </a:t>
            </a:r>
            <a:r>
              <a:rPr lang="en-GB" sz="600" spc="-10" baseline="30000" dirty="0">
                <a:solidFill>
                  <a:srgbClr val="4C4D4F"/>
                </a:solidFill>
                <a:latin typeface="+mj-lt"/>
                <a:cs typeface="Arial"/>
              </a:rPr>
              <a:t>1</a:t>
            </a:r>
            <a:r>
              <a:rPr lang="en-GB" sz="600" spc="-10" dirty="0">
                <a:solidFill>
                  <a:srgbClr val="4C4D4F"/>
                </a:solidFill>
                <a:latin typeface="+mj-lt"/>
                <a:cs typeface="Arial"/>
              </a:rPr>
              <a:t>. Schematic representation of events. Exact time of the events is unknown.</a:t>
            </a:r>
          </a:p>
          <a:p>
            <a:endParaRPr lang="de-CH" sz="600" spc="-10" dirty="0">
              <a:solidFill>
                <a:srgbClr val="4C4D4F"/>
              </a:solidFill>
              <a:latin typeface="+mj-lt"/>
              <a:cs typeface="Arial"/>
            </a:endParaRPr>
          </a:p>
        </p:txBody>
      </p:sp>
      <p:sp>
        <p:nvSpPr>
          <p:cNvPr id="103" name="Textfeld 102">
            <a:extLst>
              <a:ext uri="{FF2B5EF4-FFF2-40B4-BE49-F238E27FC236}">
                <a16:creationId xmlns:a16="http://schemas.microsoft.com/office/drawing/2014/main" id="{64590165-5FA9-B32F-8051-7BF575C307FA}"/>
              </a:ext>
            </a:extLst>
          </p:cNvPr>
          <p:cNvSpPr txBox="1"/>
          <p:nvPr/>
        </p:nvSpPr>
        <p:spPr>
          <a:xfrm>
            <a:off x="612000" y="4778943"/>
            <a:ext cx="9144000" cy="276999"/>
          </a:xfrm>
          <a:prstGeom prst="rect">
            <a:avLst/>
          </a:prstGeom>
          <a:noFill/>
        </p:spPr>
        <p:txBody>
          <a:bodyPr wrap="square" lIns="0" tIns="0" rIns="0" bIns="0">
            <a:noAutofit/>
          </a:bodyPr>
          <a:lstStyle/>
          <a:p>
            <a:r>
              <a:rPr lang="en-GB" sz="800" b="1" spc="-10" dirty="0">
                <a:solidFill>
                  <a:schemeClr val="accent1">
                    <a:lumMod val="75000"/>
                  </a:schemeClr>
                </a:solidFill>
                <a:latin typeface="+mj-lt"/>
                <a:cs typeface="Arial"/>
              </a:rPr>
              <a:t>Abbreviations: </a:t>
            </a:r>
            <a:r>
              <a:rPr lang="en-GB" sz="800" spc="-10" dirty="0">
                <a:solidFill>
                  <a:schemeClr val="accent1">
                    <a:lumMod val="75000"/>
                  </a:schemeClr>
                </a:solidFill>
                <a:latin typeface="Arial"/>
                <a:cs typeface="Arial"/>
              </a:rPr>
              <a:t>CrCL, creatinine clearance; ICH, intracerebral haemorrhage.</a:t>
            </a:r>
            <a:endParaRPr lang="en-GB" sz="800" spc="-10" dirty="0">
              <a:solidFill>
                <a:schemeClr val="accent1">
                  <a:lumMod val="75000"/>
                </a:schemeClr>
              </a:solidFill>
              <a:latin typeface="+mj-lt"/>
              <a:cs typeface="Arial"/>
            </a:endParaRPr>
          </a:p>
          <a:p>
            <a:r>
              <a:rPr lang="en-GB" sz="800" b="1" spc="-10" dirty="0">
                <a:solidFill>
                  <a:schemeClr val="accent1">
                    <a:lumMod val="75000"/>
                  </a:schemeClr>
                </a:solidFill>
                <a:latin typeface="+mj-lt"/>
                <a:cs typeface="Arial"/>
              </a:rPr>
              <a:t>References: 1. </a:t>
            </a:r>
            <a:r>
              <a:rPr lang="de-CH" sz="800" spc="-10" dirty="0">
                <a:solidFill>
                  <a:schemeClr val="accent1">
                    <a:lumMod val="75000"/>
                  </a:schemeClr>
                </a:solidFill>
                <a:latin typeface="+mj-lt"/>
                <a:cs typeface="Arial"/>
              </a:rPr>
              <a:t>Seiffge DJ, et al. Ann Neurol. 2018 Mar;83(3):451-459. </a:t>
            </a:r>
            <a:endParaRPr lang="en-GB" sz="800" dirty="0">
              <a:solidFill>
                <a:schemeClr val="accent1">
                  <a:lumMod val="75000"/>
                </a:schemeClr>
              </a:solidFill>
            </a:endParaRPr>
          </a:p>
        </p:txBody>
      </p:sp>
      <p:sp>
        <p:nvSpPr>
          <p:cNvPr id="104" name="object 2">
            <a:extLst>
              <a:ext uri="{FF2B5EF4-FFF2-40B4-BE49-F238E27FC236}">
                <a16:creationId xmlns:a16="http://schemas.microsoft.com/office/drawing/2014/main" id="{83CA907B-3E63-BF55-DE18-7C2F6A7E825B}"/>
              </a:ext>
            </a:extLst>
          </p:cNvPr>
          <p:cNvSpPr txBox="1"/>
          <p:nvPr/>
        </p:nvSpPr>
        <p:spPr>
          <a:xfrm>
            <a:off x="612001" y="945370"/>
            <a:ext cx="123111" cy="2048436"/>
          </a:xfrm>
          <a:prstGeom prst="rect">
            <a:avLst/>
          </a:prstGeom>
        </p:spPr>
        <p:txBody>
          <a:bodyPr vert="vert270" wrap="square" lIns="0" tIns="3175" rIns="0" bIns="0" rtlCol="0">
            <a:spAutoFit/>
          </a:bodyPr>
          <a:lstStyle/>
          <a:p>
            <a:pPr marL="12700">
              <a:lnSpc>
                <a:spcPct val="100000"/>
              </a:lnSpc>
              <a:spcBef>
                <a:spcPts val="25"/>
              </a:spcBef>
            </a:pPr>
            <a:r>
              <a:rPr lang="en-GB" sz="800" b="1" spc="-10" dirty="0">
                <a:solidFill>
                  <a:schemeClr val="accent1">
                    <a:lumMod val="75000"/>
                  </a:schemeClr>
                </a:solidFill>
                <a:latin typeface="Arial"/>
                <a:cs typeface="Arial"/>
              </a:rPr>
              <a:t>Rivaroxaban plasma concentration (ng/ml)</a:t>
            </a:r>
            <a:endParaRPr lang="en-GB" sz="800" b="1" dirty="0">
              <a:solidFill>
                <a:schemeClr val="accent1">
                  <a:lumMod val="75000"/>
                </a:schemeClr>
              </a:solidFill>
              <a:latin typeface="Arial"/>
              <a:cs typeface="Arial"/>
            </a:endParaRPr>
          </a:p>
        </p:txBody>
      </p:sp>
      <p:sp>
        <p:nvSpPr>
          <p:cNvPr id="105" name="object 48">
            <a:extLst>
              <a:ext uri="{FF2B5EF4-FFF2-40B4-BE49-F238E27FC236}">
                <a16:creationId xmlns:a16="http://schemas.microsoft.com/office/drawing/2014/main" id="{004CE172-EABA-325C-DB5F-D19A60914664}"/>
              </a:ext>
            </a:extLst>
          </p:cNvPr>
          <p:cNvSpPr txBox="1"/>
          <p:nvPr/>
        </p:nvSpPr>
        <p:spPr>
          <a:xfrm>
            <a:off x="902964" y="3990720"/>
            <a:ext cx="6498590" cy="135935"/>
          </a:xfrm>
          <a:prstGeom prst="rect">
            <a:avLst/>
          </a:prstGeom>
        </p:spPr>
        <p:txBody>
          <a:bodyPr vert="horz" wrap="square" lIns="0" tIns="12700" rIns="0" bIns="0" rtlCol="0">
            <a:spAutoFit/>
          </a:bodyPr>
          <a:lstStyle/>
          <a:p>
            <a:pPr marL="765810">
              <a:lnSpc>
                <a:spcPct val="100000"/>
              </a:lnSpc>
              <a:spcBef>
                <a:spcPts val="100"/>
              </a:spcBef>
              <a:tabLst>
                <a:tab pos="1682750" algn="l"/>
                <a:tab pos="3496945" algn="l"/>
              </a:tabLst>
            </a:pPr>
            <a:r>
              <a:rPr sz="800" b="1" spc="-55" dirty="0">
                <a:solidFill>
                  <a:srgbClr val="231F20"/>
                </a:solidFill>
                <a:latin typeface="Arial"/>
                <a:cs typeface="Arial"/>
              </a:rPr>
              <a:t>11</a:t>
            </a:r>
            <a:r>
              <a:rPr sz="800" b="1" spc="-140" dirty="0">
                <a:solidFill>
                  <a:srgbClr val="231F20"/>
                </a:solidFill>
                <a:latin typeface="Arial"/>
                <a:cs typeface="Arial"/>
              </a:rPr>
              <a:t> </a:t>
            </a:r>
            <a:r>
              <a:rPr sz="800" spc="-10" dirty="0">
                <a:solidFill>
                  <a:srgbClr val="231F20"/>
                </a:solidFill>
                <a:latin typeface="Arial"/>
                <a:cs typeface="Arial"/>
              </a:rPr>
              <a:t>(22%)</a:t>
            </a:r>
            <a:r>
              <a:rPr sz="800" dirty="0">
                <a:solidFill>
                  <a:srgbClr val="231F20"/>
                </a:solidFill>
                <a:latin typeface="Arial"/>
                <a:cs typeface="Arial"/>
              </a:rPr>
              <a:t>	</a:t>
            </a:r>
            <a:r>
              <a:rPr sz="800" b="1" dirty="0">
                <a:solidFill>
                  <a:srgbClr val="231F20"/>
                </a:solidFill>
                <a:latin typeface="Arial"/>
                <a:cs typeface="Arial"/>
              </a:rPr>
              <a:t>6</a:t>
            </a:r>
            <a:r>
              <a:rPr sz="800" b="1" spc="-155" dirty="0">
                <a:solidFill>
                  <a:srgbClr val="231F20"/>
                </a:solidFill>
                <a:latin typeface="Arial"/>
                <a:cs typeface="Arial"/>
              </a:rPr>
              <a:t> </a:t>
            </a:r>
            <a:r>
              <a:rPr sz="800" spc="-20" dirty="0">
                <a:solidFill>
                  <a:srgbClr val="231F20"/>
                </a:solidFill>
                <a:latin typeface="Arial"/>
                <a:cs typeface="Arial"/>
              </a:rPr>
              <a:t>(12%)</a:t>
            </a:r>
            <a:r>
              <a:rPr sz="800" dirty="0">
                <a:solidFill>
                  <a:srgbClr val="231F20"/>
                </a:solidFill>
                <a:latin typeface="Arial"/>
                <a:cs typeface="Arial"/>
              </a:rPr>
              <a:t>	</a:t>
            </a:r>
            <a:r>
              <a:rPr sz="800" b="1" spc="-10" dirty="0">
                <a:solidFill>
                  <a:srgbClr val="231F20"/>
                </a:solidFill>
                <a:latin typeface="Arial"/>
                <a:cs typeface="Arial"/>
              </a:rPr>
              <a:t>34</a:t>
            </a:r>
            <a:r>
              <a:rPr sz="800" b="1" spc="-145" dirty="0">
                <a:solidFill>
                  <a:srgbClr val="231F20"/>
                </a:solidFill>
                <a:latin typeface="Arial"/>
                <a:cs typeface="Arial"/>
              </a:rPr>
              <a:t> </a:t>
            </a:r>
            <a:r>
              <a:rPr sz="800" spc="-10" dirty="0">
                <a:solidFill>
                  <a:srgbClr val="231F20"/>
                </a:solidFill>
                <a:latin typeface="Arial"/>
                <a:cs typeface="Arial"/>
              </a:rPr>
              <a:t>(67%)</a:t>
            </a:r>
            <a:endParaRPr sz="800" dirty="0">
              <a:latin typeface="Arial"/>
              <a:cs typeface="Arial"/>
            </a:endParaRPr>
          </a:p>
        </p:txBody>
      </p:sp>
      <p:grpSp>
        <p:nvGrpSpPr>
          <p:cNvPr id="106" name="object 49">
            <a:extLst>
              <a:ext uri="{FF2B5EF4-FFF2-40B4-BE49-F238E27FC236}">
                <a16:creationId xmlns:a16="http://schemas.microsoft.com/office/drawing/2014/main" id="{1D74A87A-4E3A-F587-1A88-A62EF69263DC}"/>
              </a:ext>
            </a:extLst>
          </p:cNvPr>
          <p:cNvGrpSpPr/>
          <p:nvPr/>
        </p:nvGrpSpPr>
        <p:grpSpPr>
          <a:xfrm>
            <a:off x="1110866" y="3553493"/>
            <a:ext cx="5023485" cy="449580"/>
            <a:chOff x="1107351" y="3504256"/>
            <a:chExt cx="5023485" cy="449580"/>
          </a:xfrm>
        </p:grpSpPr>
        <p:sp>
          <p:nvSpPr>
            <p:cNvPr id="107" name="object 50">
              <a:extLst>
                <a:ext uri="{FF2B5EF4-FFF2-40B4-BE49-F238E27FC236}">
                  <a16:creationId xmlns:a16="http://schemas.microsoft.com/office/drawing/2014/main" id="{215A860A-6052-C87B-9E73-2A9A6CBF5921}"/>
                </a:ext>
              </a:extLst>
            </p:cNvPr>
            <p:cNvSpPr/>
            <p:nvPr/>
          </p:nvSpPr>
          <p:spPr>
            <a:xfrm>
              <a:off x="1107351" y="3507625"/>
              <a:ext cx="95885" cy="306070"/>
            </a:xfrm>
            <a:custGeom>
              <a:avLst/>
              <a:gdLst/>
              <a:ahLst/>
              <a:cxnLst/>
              <a:rect l="l" t="t" r="r" b="b"/>
              <a:pathLst>
                <a:path w="95884" h="306070">
                  <a:moveTo>
                    <a:pt x="95745" y="0"/>
                  </a:moveTo>
                  <a:lnTo>
                    <a:pt x="0" y="0"/>
                  </a:lnTo>
                  <a:lnTo>
                    <a:pt x="0" y="305854"/>
                  </a:lnTo>
                  <a:lnTo>
                    <a:pt x="95745" y="305854"/>
                  </a:lnTo>
                  <a:lnTo>
                    <a:pt x="95745" y="0"/>
                  </a:lnTo>
                  <a:close/>
                </a:path>
              </a:pathLst>
            </a:custGeom>
            <a:solidFill>
              <a:srgbClr val="D7DEEE"/>
            </a:solidFill>
          </p:spPr>
          <p:txBody>
            <a:bodyPr wrap="square" lIns="0" tIns="0" rIns="0" bIns="0" rtlCol="0"/>
            <a:lstStyle/>
            <a:p>
              <a:endParaRPr dirty="0"/>
            </a:p>
          </p:txBody>
        </p:sp>
        <p:sp>
          <p:nvSpPr>
            <p:cNvPr id="108" name="object 51">
              <a:extLst>
                <a:ext uri="{FF2B5EF4-FFF2-40B4-BE49-F238E27FC236}">
                  <a16:creationId xmlns:a16="http://schemas.microsoft.com/office/drawing/2014/main" id="{C260D6AA-4B05-3029-454A-6183568808C6}"/>
                </a:ext>
              </a:extLst>
            </p:cNvPr>
            <p:cNvSpPr/>
            <p:nvPr/>
          </p:nvSpPr>
          <p:spPr>
            <a:xfrm>
              <a:off x="1203096" y="3507625"/>
              <a:ext cx="1283335" cy="306070"/>
            </a:xfrm>
            <a:custGeom>
              <a:avLst/>
              <a:gdLst/>
              <a:ahLst/>
              <a:cxnLst/>
              <a:rect l="l" t="t" r="r" b="b"/>
              <a:pathLst>
                <a:path w="1283335" h="306070">
                  <a:moveTo>
                    <a:pt x="1282966" y="0"/>
                  </a:moveTo>
                  <a:lnTo>
                    <a:pt x="0" y="0"/>
                  </a:lnTo>
                  <a:lnTo>
                    <a:pt x="0" y="305854"/>
                  </a:lnTo>
                  <a:lnTo>
                    <a:pt x="1282966" y="305854"/>
                  </a:lnTo>
                  <a:lnTo>
                    <a:pt x="1282966" y="0"/>
                  </a:lnTo>
                  <a:close/>
                </a:path>
              </a:pathLst>
            </a:custGeom>
            <a:solidFill>
              <a:srgbClr val="889DCD"/>
            </a:solidFill>
          </p:spPr>
          <p:txBody>
            <a:bodyPr wrap="square" lIns="0" tIns="0" rIns="0" bIns="0" rtlCol="0"/>
            <a:lstStyle/>
            <a:p>
              <a:endParaRPr dirty="0"/>
            </a:p>
          </p:txBody>
        </p:sp>
        <p:sp>
          <p:nvSpPr>
            <p:cNvPr id="109" name="object 52">
              <a:extLst>
                <a:ext uri="{FF2B5EF4-FFF2-40B4-BE49-F238E27FC236}">
                  <a16:creationId xmlns:a16="http://schemas.microsoft.com/office/drawing/2014/main" id="{F67C03B6-2659-861D-2381-95159435BEDB}"/>
                </a:ext>
              </a:extLst>
            </p:cNvPr>
            <p:cNvSpPr/>
            <p:nvPr/>
          </p:nvSpPr>
          <p:spPr>
            <a:xfrm>
              <a:off x="3021063" y="3507625"/>
              <a:ext cx="3109595" cy="306070"/>
            </a:xfrm>
            <a:custGeom>
              <a:avLst/>
              <a:gdLst/>
              <a:ahLst/>
              <a:cxnLst/>
              <a:rect l="l" t="t" r="r" b="b"/>
              <a:pathLst>
                <a:path w="3109595" h="306070">
                  <a:moveTo>
                    <a:pt x="3109175" y="0"/>
                  </a:moveTo>
                  <a:lnTo>
                    <a:pt x="0" y="0"/>
                  </a:lnTo>
                  <a:lnTo>
                    <a:pt x="0" y="305854"/>
                  </a:lnTo>
                  <a:lnTo>
                    <a:pt x="3109175" y="305854"/>
                  </a:lnTo>
                  <a:lnTo>
                    <a:pt x="3109175" y="0"/>
                  </a:lnTo>
                  <a:close/>
                </a:path>
              </a:pathLst>
            </a:custGeom>
            <a:solidFill>
              <a:srgbClr val="D7DEEE"/>
            </a:solidFill>
          </p:spPr>
          <p:txBody>
            <a:bodyPr wrap="square" lIns="0" tIns="0" rIns="0" bIns="0" rtlCol="0"/>
            <a:lstStyle/>
            <a:p>
              <a:endParaRPr dirty="0"/>
            </a:p>
          </p:txBody>
        </p:sp>
        <p:sp>
          <p:nvSpPr>
            <p:cNvPr id="110" name="object 53">
              <a:extLst>
                <a:ext uri="{FF2B5EF4-FFF2-40B4-BE49-F238E27FC236}">
                  <a16:creationId xmlns:a16="http://schemas.microsoft.com/office/drawing/2014/main" id="{DD965F35-ADB1-45F6-B3F9-4740C5EB4419}"/>
                </a:ext>
              </a:extLst>
            </p:cNvPr>
            <p:cNvSpPr/>
            <p:nvPr/>
          </p:nvSpPr>
          <p:spPr>
            <a:xfrm>
              <a:off x="2486063" y="3507625"/>
              <a:ext cx="535305" cy="306070"/>
            </a:xfrm>
            <a:custGeom>
              <a:avLst/>
              <a:gdLst/>
              <a:ahLst/>
              <a:cxnLst/>
              <a:rect l="l" t="t" r="r" b="b"/>
              <a:pathLst>
                <a:path w="535305" h="306070">
                  <a:moveTo>
                    <a:pt x="535000" y="0"/>
                  </a:moveTo>
                  <a:lnTo>
                    <a:pt x="0" y="0"/>
                  </a:lnTo>
                  <a:lnTo>
                    <a:pt x="0" y="305854"/>
                  </a:lnTo>
                  <a:lnTo>
                    <a:pt x="535000" y="305854"/>
                  </a:lnTo>
                  <a:lnTo>
                    <a:pt x="535000" y="0"/>
                  </a:lnTo>
                  <a:close/>
                </a:path>
              </a:pathLst>
            </a:custGeom>
            <a:solidFill>
              <a:srgbClr val="B0BEDE"/>
            </a:solidFill>
          </p:spPr>
          <p:txBody>
            <a:bodyPr wrap="square" lIns="0" tIns="0" rIns="0" bIns="0" rtlCol="0"/>
            <a:lstStyle/>
            <a:p>
              <a:endParaRPr dirty="0"/>
            </a:p>
          </p:txBody>
        </p:sp>
        <p:sp>
          <p:nvSpPr>
            <p:cNvPr id="111" name="object 54">
              <a:extLst>
                <a:ext uri="{FF2B5EF4-FFF2-40B4-BE49-F238E27FC236}">
                  <a16:creationId xmlns:a16="http://schemas.microsoft.com/office/drawing/2014/main" id="{13BBD24B-05C0-6A6D-D67D-5D88F73CF055}"/>
                </a:ext>
              </a:extLst>
            </p:cNvPr>
            <p:cNvSpPr/>
            <p:nvPr/>
          </p:nvSpPr>
          <p:spPr>
            <a:xfrm>
              <a:off x="1107357" y="3507628"/>
              <a:ext cx="95885" cy="0"/>
            </a:xfrm>
            <a:custGeom>
              <a:avLst/>
              <a:gdLst/>
              <a:ahLst/>
              <a:cxnLst/>
              <a:rect l="l" t="t" r="r" b="b"/>
              <a:pathLst>
                <a:path w="95884">
                  <a:moveTo>
                    <a:pt x="0" y="0"/>
                  </a:moveTo>
                  <a:lnTo>
                    <a:pt x="95745" y="0"/>
                  </a:lnTo>
                </a:path>
              </a:pathLst>
            </a:custGeom>
            <a:ln w="6743">
              <a:solidFill>
                <a:srgbClr val="395CAC"/>
              </a:solidFill>
            </a:ln>
          </p:spPr>
          <p:txBody>
            <a:bodyPr wrap="square" lIns="0" tIns="0" rIns="0" bIns="0" rtlCol="0"/>
            <a:lstStyle/>
            <a:p>
              <a:endParaRPr dirty="0"/>
            </a:p>
          </p:txBody>
        </p:sp>
        <p:sp>
          <p:nvSpPr>
            <p:cNvPr id="112" name="object 55">
              <a:extLst>
                <a:ext uri="{FF2B5EF4-FFF2-40B4-BE49-F238E27FC236}">
                  <a16:creationId xmlns:a16="http://schemas.microsoft.com/office/drawing/2014/main" id="{54FC20B2-9565-FFB1-E4D4-E4F2AC8108F2}"/>
                </a:ext>
              </a:extLst>
            </p:cNvPr>
            <p:cNvSpPr/>
            <p:nvPr/>
          </p:nvSpPr>
          <p:spPr>
            <a:xfrm>
              <a:off x="1107357" y="3813485"/>
              <a:ext cx="95885" cy="0"/>
            </a:xfrm>
            <a:custGeom>
              <a:avLst/>
              <a:gdLst/>
              <a:ahLst/>
              <a:cxnLst/>
              <a:rect l="l" t="t" r="r" b="b"/>
              <a:pathLst>
                <a:path w="95884">
                  <a:moveTo>
                    <a:pt x="0" y="0"/>
                  </a:moveTo>
                  <a:lnTo>
                    <a:pt x="95745" y="0"/>
                  </a:lnTo>
                </a:path>
              </a:pathLst>
            </a:custGeom>
            <a:ln w="6743">
              <a:solidFill>
                <a:srgbClr val="395CAC"/>
              </a:solidFill>
            </a:ln>
          </p:spPr>
          <p:txBody>
            <a:bodyPr wrap="square" lIns="0" tIns="0" rIns="0" bIns="0" rtlCol="0"/>
            <a:lstStyle/>
            <a:p>
              <a:endParaRPr dirty="0"/>
            </a:p>
          </p:txBody>
        </p:sp>
        <p:sp>
          <p:nvSpPr>
            <p:cNvPr id="113" name="object 56">
              <a:extLst>
                <a:ext uri="{FF2B5EF4-FFF2-40B4-BE49-F238E27FC236}">
                  <a16:creationId xmlns:a16="http://schemas.microsoft.com/office/drawing/2014/main" id="{155D3ED3-464E-4B7B-17B9-702942ED0619}"/>
                </a:ext>
              </a:extLst>
            </p:cNvPr>
            <p:cNvSpPr/>
            <p:nvPr/>
          </p:nvSpPr>
          <p:spPr>
            <a:xfrm>
              <a:off x="1203100" y="3507628"/>
              <a:ext cx="1283335" cy="0"/>
            </a:xfrm>
            <a:custGeom>
              <a:avLst/>
              <a:gdLst/>
              <a:ahLst/>
              <a:cxnLst/>
              <a:rect l="l" t="t" r="r" b="b"/>
              <a:pathLst>
                <a:path w="1283335">
                  <a:moveTo>
                    <a:pt x="0" y="0"/>
                  </a:moveTo>
                  <a:lnTo>
                    <a:pt x="1282966" y="0"/>
                  </a:lnTo>
                </a:path>
              </a:pathLst>
            </a:custGeom>
            <a:ln w="6743">
              <a:solidFill>
                <a:srgbClr val="395CAC"/>
              </a:solidFill>
            </a:ln>
          </p:spPr>
          <p:txBody>
            <a:bodyPr wrap="square" lIns="0" tIns="0" rIns="0" bIns="0" rtlCol="0"/>
            <a:lstStyle/>
            <a:p>
              <a:endParaRPr dirty="0"/>
            </a:p>
          </p:txBody>
        </p:sp>
        <p:sp>
          <p:nvSpPr>
            <p:cNvPr id="114" name="object 57">
              <a:extLst>
                <a:ext uri="{FF2B5EF4-FFF2-40B4-BE49-F238E27FC236}">
                  <a16:creationId xmlns:a16="http://schemas.microsoft.com/office/drawing/2014/main" id="{E69EC5D7-5AE2-3F5D-60E8-9897E6039830}"/>
                </a:ext>
              </a:extLst>
            </p:cNvPr>
            <p:cNvSpPr/>
            <p:nvPr/>
          </p:nvSpPr>
          <p:spPr>
            <a:xfrm>
              <a:off x="1203100" y="3813485"/>
              <a:ext cx="1283335" cy="0"/>
            </a:xfrm>
            <a:custGeom>
              <a:avLst/>
              <a:gdLst/>
              <a:ahLst/>
              <a:cxnLst/>
              <a:rect l="l" t="t" r="r" b="b"/>
              <a:pathLst>
                <a:path w="1283335">
                  <a:moveTo>
                    <a:pt x="0" y="0"/>
                  </a:moveTo>
                  <a:lnTo>
                    <a:pt x="1282966" y="0"/>
                  </a:lnTo>
                </a:path>
              </a:pathLst>
            </a:custGeom>
            <a:ln w="6743">
              <a:solidFill>
                <a:srgbClr val="395CAC"/>
              </a:solidFill>
            </a:ln>
          </p:spPr>
          <p:txBody>
            <a:bodyPr wrap="square" lIns="0" tIns="0" rIns="0" bIns="0" rtlCol="0"/>
            <a:lstStyle/>
            <a:p>
              <a:endParaRPr dirty="0"/>
            </a:p>
          </p:txBody>
        </p:sp>
        <p:sp>
          <p:nvSpPr>
            <p:cNvPr id="115" name="object 58">
              <a:extLst>
                <a:ext uri="{FF2B5EF4-FFF2-40B4-BE49-F238E27FC236}">
                  <a16:creationId xmlns:a16="http://schemas.microsoft.com/office/drawing/2014/main" id="{119FCEA4-65E4-0E5E-5384-3FAAF0CCFBEA}"/>
                </a:ext>
              </a:extLst>
            </p:cNvPr>
            <p:cNvSpPr/>
            <p:nvPr/>
          </p:nvSpPr>
          <p:spPr>
            <a:xfrm>
              <a:off x="2486063" y="3507628"/>
              <a:ext cx="535305" cy="0"/>
            </a:xfrm>
            <a:custGeom>
              <a:avLst/>
              <a:gdLst/>
              <a:ahLst/>
              <a:cxnLst/>
              <a:rect l="l" t="t" r="r" b="b"/>
              <a:pathLst>
                <a:path w="535305">
                  <a:moveTo>
                    <a:pt x="0" y="0"/>
                  </a:moveTo>
                  <a:lnTo>
                    <a:pt x="535000" y="0"/>
                  </a:lnTo>
                </a:path>
              </a:pathLst>
            </a:custGeom>
            <a:ln w="6743">
              <a:solidFill>
                <a:srgbClr val="395CAC"/>
              </a:solidFill>
            </a:ln>
          </p:spPr>
          <p:txBody>
            <a:bodyPr wrap="square" lIns="0" tIns="0" rIns="0" bIns="0" rtlCol="0"/>
            <a:lstStyle/>
            <a:p>
              <a:endParaRPr dirty="0"/>
            </a:p>
          </p:txBody>
        </p:sp>
        <p:sp>
          <p:nvSpPr>
            <p:cNvPr id="116" name="object 59">
              <a:extLst>
                <a:ext uri="{FF2B5EF4-FFF2-40B4-BE49-F238E27FC236}">
                  <a16:creationId xmlns:a16="http://schemas.microsoft.com/office/drawing/2014/main" id="{2A265BC7-35AA-D27A-9831-D331655D5C79}"/>
                </a:ext>
              </a:extLst>
            </p:cNvPr>
            <p:cNvSpPr/>
            <p:nvPr/>
          </p:nvSpPr>
          <p:spPr>
            <a:xfrm>
              <a:off x="2486063" y="3813485"/>
              <a:ext cx="535305" cy="0"/>
            </a:xfrm>
            <a:custGeom>
              <a:avLst/>
              <a:gdLst/>
              <a:ahLst/>
              <a:cxnLst/>
              <a:rect l="l" t="t" r="r" b="b"/>
              <a:pathLst>
                <a:path w="535305">
                  <a:moveTo>
                    <a:pt x="0" y="0"/>
                  </a:moveTo>
                  <a:lnTo>
                    <a:pt x="535000" y="0"/>
                  </a:lnTo>
                </a:path>
              </a:pathLst>
            </a:custGeom>
            <a:ln w="6743">
              <a:solidFill>
                <a:srgbClr val="395CAC"/>
              </a:solidFill>
            </a:ln>
          </p:spPr>
          <p:txBody>
            <a:bodyPr wrap="square" lIns="0" tIns="0" rIns="0" bIns="0" rtlCol="0"/>
            <a:lstStyle/>
            <a:p>
              <a:endParaRPr dirty="0"/>
            </a:p>
          </p:txBody>
        </p:sp>
        <p:sp>
          <p:nvSpPr>
            <p:cNvPr id="117" name="object 60">
              <a:extLst>
                <a:ext uri="{FF2B5EF4-FFF2-40B4-BE49-F238E27FC236}">
                  <a16:creationId xmlns:a16="http://schemas.microsoft.com/office/drawing/2014/main" id="{534B9068-6A6A-61DF-2D5E-DE6AA15B4F39}"/>
                </a:ext>
              </a:extLst>
            </p:cNvPr>
            <p:cNvSpPr/>
            <p:nvPr/>
          </p:nvSpPr>
          <p:spPr>
            <a:xfrm>
              <a:off x="3021060" y="3507628"/>
              <a:ext cx="3109595" cy="0"/>
            </a:xfrm>
            <a:custGeom>
              <a:avLst/>
              <a:gdLst/>
              <a:ahLst/>
              <a:cxnLst/>
              <a:rect l="l" t="t" r="r" b="b"/>
              <a:pathLst>
                <a:path w="3109595">
                  <a:moveTo>
                    <a:pt x="0" y="0"/>
                  </a:moveTo>
                  <a:lnTo>
                    <a:pt x="3109175" y="0"/>
                  </a:lnTo>
                </a:path>
              </a:pathLst>
            </a:custGeom>
            <a:ln w="6743">
              <a:solidFill>
                <a:srgbClr val="395CAC"/>
              </a:solidFill>
            </a:ln>
          </p:spPr>
          <p:txBody>
            <a:bodyPr wrap="square" lIns="0" tIns="0" rIns="0" bIns="0" rtlCol="0"/>
            <a:lstStyle/>
            <a:p>
              <a:endParaRPr dirty="0"/>
            </a:p>
          </p:txBody>
        </p:sp>
        <p:sp>
          <p:nvSpPr>
            <p:cNvPr id="118" name="object 61">
              <a:extLst>
                <a:ext uri="{FF2B5EF4-FFF2-40B4-BE49-F238E27FC236}">
                  <a16:creationId xmlns:a16="http://schemas.microsoft.com/office/drawing/2014/main" id="{8824BDA4-2777-21DE-7444-B9F1B3E7334A}"/>
                </a:ext>
              </a:extLst>
            </p:cNvPr>
            <p:cNvSpPr/>
            <p:nvPr/>
          </p:nvSpPr>
          <p:spPr>
            <a:xfrm>
              <a:off x="3021060" y="3813485"/>
              <a:ext cx="3109595" cy="0"/>
            </a:xfrm>
            <a:custGeom>
              <a:avLst/>
              <a:gdLst/>
              <a:ahLst/>
              <a:cxnLst/>
              <a:rect l="l" t="t" r="r" b="b"/>
              <a:pathLst>
                <a:path w="3109595">
                  <a:moveTo>
                    <a:pt x="0" y="0"/>
                  </a:moveTo>
                  <a:lnTo>
                    <a:pt x="3109175" y="0"/>
                  </a:lnTo>
                </a:path>
              </a:pathLst>
            </a:custGeom>
            <a:ln w="6743">
              <a:solidFill>
                <a:srgbClr val="395CAC"/>
              </a:solidFill>
            </a:ln>
          </p:spPr>
          <p:txBody>
            <a:bodyPr wrap="square" lIns="0" tIns="0" rIns="0" bIns="0" rtlCol="0"/>
            <a:lstStyle/>
            <a:p>
              <a:endParaRPr dirty="0"/>
            </a:p>
          </p:txBody>
        </p:sp>
        <p:sp>
          <p:nvSpPr>
            <p:cNvPr id="119" name="object 62">
              <a:extLst>
                <a:ext uri="{FF2B5EF4-FFF2-40B4-BE49-F238E27FC236}">
                  <a16:creationId xmlns:a16="http://schemas.microsoft.com/office/drawing/2014/main" id="{0A618EEF-DFFE-CBC1-793F-DFD1DAE4A61F}"/>
                </a:ext>
              </a:extLst>
            </p:cNvPr>
            <p:cNvSpPr/>
            <p:nvPr/>
          </p:nvSpPr>
          <p:spPr>
            <a:xfrm>
              <a:off x="3021530" y="3843351"/>
              <a:ext cx="0" cy="34925"/>
            </a:xfrm>
            <a:custGeom>
              <a:avLst/>
              <a:gdLst/>
              <a:ahLst/>
              <a:cxnLst/>
              <a:rect l="l" t="t" r="r" b="b"/>
              <a:pathLst>
                <a:path h="34925">
                  <a:moveTo>
                    <a:pt x="0" y="0"/>
                  </a:moveTo>
                  <a:lnTo>
                    <a:pt x="0" y="34404"/>
                  </a:lnTo>
                </a:path>
              </a:pathLst>
            </a:custGeom>
            <a:ln w="6743">
              <a:solidFill>
                <a:srgbClr val="395CAC"/>
              </a:solidFill>
            </a:ln>
          </p:spPr>
          <p:txBody>
            <a:bodyPr wrap="square" lIns="0" tIns="0" rIns="0" bIns="0" rtlCol="0"/>
            <a:lstStyle/>
            <a:p>
              <a:endParaRPr dirty="0"/>
            </a:p>
          </p:txBody>
        </p:sp>
        <p:sp>
          <p:nvSpPr>
            <p:cNvPr id="120" name="object 63">
              <a:extLst>
                <a:ext uri="{FF2B5EF4-FFF2-40B4-BE49-F238E27FC236}">
                  <a16:creationId xmlns:a16="http://schemas.microsoft.com/office/drawing/2014/main" id="{DCA4B98A-F9B9-DE4C-6B9F-E3CB8E02FE46}"/>
                </a:ext>
              </a:extLst>
            </p:cNvPr>
            <p:cNvSpPr/>
            <p:nvPr/>
          </p:nvSpPr>
          <p:spPr>
            <a:xfrm>
              <a:off x="2486498" y="3843351"/>
              <a:ext cx="0" cy="34925"/>
            </a:xfrm>
            <a:custGeom>
              <a:avLst/>
              <a:gdLst/>
              <a:ahLst/>
              <a:cxnLst/>
              <a:rect l="l" t="t" r="r" b="b"/>
              <a:pathLst>
                <a:path h="34925">
                  <a:moveTo>
                    <a:pt x="0" y="0"/>
                  </a:moveTo>
                  <a:lnTo>
                    <a:pt x="0" y="34404"/>
                  </a:lnTo>
                </a:path>
              </a:pathLst>
            </a:custGeom>
            <a:ln w="6743">
              <a:solidFill>
                <a:srgbClr val="395CAC"/>
              </a:solidFill>
            </a:ln>
          </p:spPr>
          <p:txBody>
            <a:bodyPr wrap="square" lIns="0" tIns="0" rIns="0" bIns="0" rtlCol="0"/>
            <a:lstStyle/>
            <a:p>
              <a:endParaRPr dirty="0"/>
            </a:p>
          </p:txBody>
        </p:sp>
        <p:sp>
          <p:nvSpPr>
            <p:cNvPr id="121" name="object 64">
              <a:extLst>
                <a:ext uri="{FF2B5EF4-FFF2-40B4-BE49-F238E27FC236}">
                  <a16:creationId xmlns:a16="http://schemas.microsoft.com/office/drawing/2014/main" id="{228B181E-2E13-9615-0BE7-6BD9971CEFBC}"/>
                </a:ext>
              </a:extLst>
            </p:cNvPr>
            <p:cNvSpPr/>
            <p:nvPr/>
          </p:nvSpPr>
          <p:spPr>
            <a:xfrm>
              <a:off x="1844977"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122" name="object 65">
              <a:extLst>
                <a:ext uri="{FF2B5EF4-FFF2-40B4-BE49-F238E27FC236}">
                  <a16:creationId xmlns:a16="http://schemas.microsoft.com/office/drawing/2014/main" id="{CFFFFDBD-078E-9250-DC27-5C8918A4BDBB}"/>
                </a:ext>
              </a:extLst>
            </p:cNvPr>
            <p:cNvSpPr/>
            <p:nvPr/>
          </p:nvSpPr>
          <p:spPr>
            <a:xfrm>
              <a:off x="2749703"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123" name="object 66">
              <a:extLst>
                <a:ext uri="{FF2B5EF4-FFF2-40B4-BE49-F238E27FC236}">
                  <a16:creationId xmlns:a16="http://schemas.microsoft.com/office/drawing/2014/main" id="{7A91402F-24FD-5E03-76DC-C9466E3DE1F6}"/>
                </a:ext>
              </a:extLst>
            </p:cNvPr>
            <p:cNvSpPr/>
            <p:nvPr/>
          </p:nvSpPr>
          <p:spPr>
            <a:xfrm>
              <a:off x="4574199"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124" name="object 67">
              <a:extLst>
                <a:ext uri="{FF2B5EF4-FFF2-40B4-BE49-F238E27FC236}">
                  <a16:creationId xmlns:a16="http://schemas.microsoft.com/office/drawing/2014/main" id="{47D4E259-F952-FD2B-534B-C48356EF6864}"/>
                </a:ext>
              </a:extLst>
            </p:cNvPr>
            <p:cNvSpPr/>
            <p:nvPr/>
          </p:nvSpPr>
          <p:spPr>
            <a:xfrm>
              <a:off x="1203455" y="3843351"/>
              <a:ext cx="4923790" cy="34925"/>
            </a:xfrm>
            <a:custGeom>
              <a:avLst/>
              <a:gdLst/>
              <a:ahLst/>
              <a:cxnLst/>
              <a:rect l="l" t="t" r="r" b="b"/>
              <a:pathLst>
                <a:path w="4923790" h="34925">
                  <a:moveTo>
                    <a:pt x="0" y="0"/>
                  </a:moveTo>
                  <a:lnTo>
                    <a:pt x="0" y="34404"/>
                  </a:lnTo>
                  <a:lnTo>
                    <a:pt x="4923409" y="34404"/>
                  </a:lnTo>
                  <a:lnTo>
                    <a:pt x="4923409" y="0"/>
                  </a:lnTo>
                </a:path>
              </a:pathLst>
            </a:custGeom>
            <a:ln w="6743">
              <a:solidFill>
                <a:srgbClr val="395CAC"/>
              </a:solidFill>
            </a:ln>
          </p:spPr>
          <p:txBody>
            <a:bodyPr wrap="square" lIns="0" tIns="0" rIns="0" bIns="0" rtlCol="0"/>
            <a:lstStyle/>
            <a:p>
              <a:endParaRPr dirty="0"/>
            </a:p>
          </p:txBody>
        </p:sp>
        <p:pic>
          <p:nvPicPr>
            <p:cNvPr id="125" name="object 68">
              <a:extLst>
                <a:ext uri="{FF2B5EF4-FFF2-40B4-BE49-F238E27FC236}">
                  <a16:creationId xmlns:a16="http://schemas.microsoft.com/office/drawing/2014/main" id="{2F461C07-4D08-0DEF-5126-578CEC50B304}"/>
                </a:ext>
              </a:extLst>
            </p:cNvPr>
            <p:cNvPicPr/>
            <p:nvPr/>
          </p:nvPicPr>
          <p:blipFill>
            <a:blip r:embed="rId3" cstate="print"/>
            <a:stretch>
              <a:fillRect/>
            </a:stretch>
          </p:blipFill>
          <p:spPr>
            <a:xfrm>
              <a:off x="2275051" y="3566744"/>
              <a:ext cx="156197" cy="193294"/>
            </a:xfrm>
            <a:prstGeom prst="rect">
              <a:avLst/>
            </a:prstGeom>
          </p:spPr>
        </p:pic>
        <p:pic>
          <p:nvPicPr>
            <p:cNvPr id="126" name="object 69">
              <a:extLst>
                <a:ext uri="{FF2B5EF4-FFF2-40B4-BE49-F238E27FC236}">
                  <a16:creationId xmlns:a16="http://schemas.microsoft.com/office/drawing/2014/main" id="{AA806235-132A-2489-C6F7-CAF2EF259146}"/>
                </a:ext>
              </a:extLst>
            </p:cNvPr>
            <p:cNvPicPr/>
            <p:nvPr/>
          </p:nvPicPr>
          <p:blipFill>
            <a:blip r:embed="rId4" cstate="print"/>
            <a:stretch>
              <a:fillRect/>
            </a:stretch>
          </p:blipFill>
          <p:spPr>
            <a:xfrm>
              <a:off x="2547503" y="3566744"/>
              <a:ext cx="156197" cy="193294"/>
            </a:xfrm>
            <a:prstGeom prst="rect">
              <a:avLst/>
            </a:prstGeom>
          </p:spPr>
        </p:pic>
        <p:pic>
          <p:nvPicPr>
            <p:cNvPr id="127" name="object 70">
              <a:extLst>
                <a:ext uri="{FF2B5EF4-FFF2-40B4-BE49-F238E27FC236}">
                  <a16:creationId xmlns:a16="http://schemas.microsoft.com/office/drawing/2014/main" id="{8151E5B5-04A5-4455-5D9C-D3E8EF729409}"/>
                </a:ext>
              </a:extLst>
            </p:cNvPr>
            <p:cNvPicPr/>
            <p:nvPr/>
          </p:nvPicPr>
          <p:blipFill>
            <a:blip r:embed="rId3" cstate="print"/>
            <a:stretch>
              <a:fillRect/>
            </a:stretch>
          </p:blipFill>
          <p:spPr>
            <a:xfrm>
              <a:off x="4255796" y="3566744"/>
              <a:ext cx="156197" cy="193294"/>
            </a:xfrm>
            <a:prstGeom prst="rect">
              <a:avLst/>
            </a:prstGeom>
          </p:spPr>
        </p:pic>
        <p:pic>
          <p:nvPicPr>
            <p:cNvPr id="128" name="object 71">
              <a:extLst>
                <a:ext uri="{FF2B5EF4-FFF2-40B4-BE49-F238E27FC236}">
                  <a16:creationId xmlns:a16="http://schemas.microsoft.com/office/drawing/2014/main" id="{0EFCAA8E-8FFE-81A2-E453-D10D0043C462}"/>
                </a:ext>
              </a:extLst>
            </p:cNvPr>
            <p:cNvPicPr/>
            <p:nvPr/>
          </p:nvPicPr>
          <p:blipFill>
            <a:blip r:embed="rId4" cstate="print"/>
            <a:stretch>
              <a:fillRect/>
            </a:stretch>
          </p:blipFill>
          <p:spPr>
            <a:xfrm>
              <a:off x="4497985" y="3566744"/>
              <a:ext cx="156197" cy="193294"/>
            </a:xfrm>
            <a:prstGeom prst="rect">
              <a:avLst/>
            </a:prstGeom>
          </p:spPr>
        </p:pic>
        <p:pic>
          <p:nvPicPr>
            <p:cNvPr id="129" name="object 72">
              <a:extLst>
                <a:ext uri="{FF2B5EF4-FFF2-40B4-BE49-F238E27FC236}">
                  <a16:creationId xmlns:a16="http://schemas.microsoft.com/office/drawing/2014/main" id="{40999A95-0F7B-46D3-768B-2BCBE1942BF3}"/>
                </a:ext>
              </a:extLst>
            </p:cNvPr>
            <p:cNvPicPr/>
            <p:nvPr/>
          </p:nvPicPr>
          <p:blipFill>
            <a:blip r:embed="rId4" cstate="print"/>
            <a:stretch>
              <a:fillRect/>
            </a:stretch>
          </p:blipFill>
          <p:spPr>
            <a:xfrm>
              <a:off x="4740174" y="3566744"/>
              <a:ext cx="156197" cy="193294"/>
            </a:xfrm>
            <a:prstGeom prst="rect">
              <a:avLst/>
            </a:prstGeom>
          </p:spPr>
        </p:pic>
        <p:pic>
          <p:nvPicPr>
            <p:cNvPr id="130" name="object 73">
              <a:extLst>
                <a:ext uri="{FF2B5EF4-FFF2-40B4-BE49-F238E27FC236}">
                  <a16:creationId xmlns:a16="http://schemas.microsoft.com/office/drawing/2014/main" id="{AA590B54-3C7D-6959-9155-A5A4E43DA7C4}"/>
                </a:ext>
              </a:extLst>
            </p:cNvPr>
            <p:cNvPicPr/>
            <p:nvPr/>
          </p:nvPicPr>
          <p:blipFill>
            <a:blip r:embed="rId4" cstate="print"/>
            <a:stretch>
              <a:fillRect/>
            </a:stretch>
          </p:blipFill>
          <p:spPr>
            <a:xfrm>
              <a:off x="4982363" y="3566744"/>
              <a:ext cx="156197" cy="193294"/>
            </a:xfrm>
            <a:prstGeom prst="rect">
              <a:avLst/>
            </a:prstGeom>
          </p:spPr>
        </p:pic>
        <p:pic>
          <p:nvPicPr>
            <p:cNvPr id="131" name="object 74">
              <a:extLst>
                <a:ext uri="{FF2B5EF4-FFF2-40B4-BE49-F238E27FC236}">
                  <a16:creationId xmlns:a16="http://schemas.microsoft.com/office/drawing/2014/main" id="{ADCB3208-03CB-3A80-435F-3CCD26081167}"/>
                </a:ext>
              </a:extLst>
            </p:cNvPr>
            <p:cNvPicPr/>
            <p:nvPr/>
          </p:nvPicPr>
          <p:blipFill>
            <a:blip r:embed="rId4" cstate="print"/>
            <a:stretch>
              <a:fillRect/>
            </a:stretch>
          </p:blipFill>
          <p:spPr>
            <a:xfrm>
              <a:off x="3287039" y="3566744"/>
              <a:ext cx="156197" cy="193294"/>
            </a:xfrm>
            <a:prstGeom prst="rect">
              <a:avLst/>
            </a:prstGeom>
          </p:spPr>
        </p:pic>
        <p:pic>
          <p:nvPicPr>
            <p:cNvPr id="132" name="object 75">
              <a:extLst>
                <a:ext uri="{FF2B5EF4-FFF2-40B4-BE49-F238E27FC236}">
                  <a16:creationId xmlns:a16="http://schemas.microsoft.com/office/drawing/2014/main" id="{2FA8FEAC-BE43-DA31-F1E5-9972EA157689}"/>
                </a:ext>
              </a:extLst>
            </p:cNvPr>
            <p:cNvPicPr/>
            <p:nvPr/>
          </p:nvPicPr>
          <p:blipFill>
            <a:blip r:embed="rId4" cstate="print"/>
            <a:stretch>
              <a:fillRect/>
            </a:stretch>
          </p:blipFill>
          <p:spPr>
            <a:xfrm>
              <a:off x="3044850" y="3566744"/>
              <a:ext cx="156197" cy="193294"/>
            </a:xfrm>
            <a:prstGeom prst="rect">
              <a:avLst/>
            </a:prstGeom>
          </p:spPr>
        </p:pic>
        <p:pic>
          <p:nvPicPr>
            <p:cNvPr id="133" name="object 76">
              <a:extLst>
                <a:ext uri="{FF2B5EF4-FFF2-40B4-BE49-F238E27FC236}">
                  <a16:creationId xmlns:a16="http://schemas.microsoft.com/office/drawing/2014/main" id="{1D1400F7-FFE9-3F7E-38B0-F94BB98221E4}"/>
                </a:ext>
              </a:extLst>
            </p:cNvPr>
            <p:cNvPicPr/>
            <p:nvPr/>
          </p:nvPicPr>
          <p:blipFill>
            <a:blip r:embed="rId4" cstate="print"/>
            <a:stretch>
              <a:fillRect/>
            </a:stretch>
          </p:blipFill>
          <p:spPr>
            <a:xfrm>
              <a:off x="2789692" y="3566744"/>
              <a:ext cx="156197" cy="193294"/>
            </a:xfrm>
            <a:prstGeom prst="rect">
              <a:avLst/>
            </a:prstGeom>
          </p:spPr>
        </p:pic>
        <p:pic>
          <p:nvPicPr>
            <p:cNvPr id="134" name="object 77">
              <a:extLst>
                <a:ext uri="{FF2B5EF4-FFF2-40B4-BE49-F238E27FC236}">
                  <a16:creationId xmlns:a16="http://schemas.microsoft.com/office/drawing/2014/main" id="{7362B94A-376F-8D05-938E-52296EC69C70}"/>
                </a:ext>
              </a:extLst>
            </p:cNvPr>
            <p:cNvPicPr/>
            <p:nvPr/>
          </p:nvPicPr>
          <p:blipFill>
            <a:blip r:embed="rId4" cstate="print"/>
            <a:stretch>
              <a:fillRect/>
            </a:stretch>
          </p:blipFill>
          <p:spPr>
            <a:xfrm>
              <a:off x="3771417" y="3566744"/>
              <a:ext cx="156197" cy="193294"/>
            </a:xfrm>
            <a:prstGeom prst="rect">
              <a:avLst/>
            </a:prstGeom>
          </p:spPr>
        </p:pic>
        <p:pic>
          <p:nvPicPr>
            <p:cNvPr id="135" name="object 78">
              <a:extLst>
                <a:ext uri="{FF2B5EF4-FFF2-40B4-BE49-F238E27FC236}">
                  <a16:creationId xmlns:a16="http://schemas.microsoft.com/office/drawing/2014/main" id="{D7A11AC2-75D0-FC1A-1DBD-F2F5A5A9AAC4}"/>
                </a:ext>
              </a:extLst>
            </p:cNvPr>
            <p:cNvPicPr/>
            <p:nvPr/>
          </p:nvPicPr>
          <p:blipFill>
            <a:blip r:embed="rId5" cstate="print"/>
            <a:stretch>
              <a:fillRect/>
            </a:stretch>
          </p:blipFill>
          <p:spPr>
            <a:xfrm>
              <a:off x="4013606" y="3566744"/>
              <a:ext cx="156197" cy="193294"/>
            </a:xfrm>
            <a:prstGeom prst="rect">
              <a:avLst/>
            </a:prstGeom>
          </p:spPr>
        </p:pic>
        <p:pic>
          <p:nvPicPr>
            <p:cNvPr id="136" name="object 79">
              <a:extLst>
                <a:ext uri="{FF2B5EF4-FFF2-40B4-BE49-F238E27FC236}">
                  <a16:creationId xmlns:a16="http://schemas.microsoft.com/office/drawing/2014/main" id="{A6C48A88-0793-5653-E6FA-077F2AAFDF38}"/>
                </a:ext>
              </a:extLst>
            </p:cNvPr>
            <p:cNvPicPr/>
            <p:nvPr/>
          </p:nvPicPr>
          <p:blipFill>
            <a:blip r:embed="rId4" cstate="print"/>
            <a:stretch>
              <a:fillRect/>
            </a:stretch>
          </p:blipFill>
          <p:spPr>
            <a:xfrm>
              <a:off x="3529228" y="3566744"/>
              <a:ext cx="156197" cy="193294"/>
            </a:xfrm>
            <a:prstGeom prst="rect">
              <a:avLst/>
            </a:prstGeom>
          </p:spPr>
        </p:pic>
        <p:pic>
          <p:nvPicPr>
            <p:cNvPr id="137" name="object 80">
              <a:extLst>
                <a:ext uri="{FF2B5EF4-FFF2-40B4-BE49-F238E27FC236}">
                  <a16:creationId xmlns:a16="http://schemas.microsoft.com/office/drawing/2014/main" id="{636C1EDC-232B-833A-EA09-EBB375337D1F}"/>
                </a:ext>
              </a:extLst>
            </p:cNvPr>
            <p:cNvPicPr/>
            <p:nvPr/>
          </p:nvPicPr>
          <p:blipFill>
            <a:blip r:embed="rId4" cstate="print"/>
            <a:stretch>
              <a:fillRect/>
            </a:stretch>
          </p:blipFill>
          <p:spPr>
            <a:xfrm>
              <a:off x="5224551" y="3566744"/>
              <a:ext cx="156197" cy="193294"/>
            </a:xfrm>
            <a:prstGeom prst="rect">
              <a:avLst/>
            </a:prstGeom>
          </p:spPr>
        </p:pic>
        <p:pic>
          <p:nvPicPr>
            <p:cNvPr id="138" name="object 81">
              <a:extLst>
                <a:ext uri="{FF2B5EF4-FFF2-40B4-BE49-F238E27FC236}">
                  <a16:creationId xmlns:a16="http://schemas.microsoft.com/office/drawing/2014/main" id="{198ABFE6-9F74-C9F7-DB17-458348A5426A}"/>
                </a:ext>
              </a:extLst>
            </p:cNvPr>
            <p:cNvPicPr/>
            <p:nvPr/>
          </p:nvPicPr>
          <p:blipFill>
            <a:blip r:embed="rId4" cstate="print"/>
            <a:stretch>
              <a:fillRect/>
            </a:stretch>
          </p:blipFill>
          <p:spPr>
            <a:xfrm>
              <a:off x="5466741" y="3566744"/>
              <a:ext cx="156197" cy="193294"/>
            </a:xfrm>
            <a:prstGeom prst="rect">
              <a:avLst/>
            </a:prstGeom>
          </p:spPr>
        </p:pic>
        <p:pic>
          <p:nvPicPr>
            <p:cNvPr id="139" name="object 82">
              <a:extLst>
                <a:ext uri="{FF2B5EF4-FFF2-40B4-BE49-F238E27FC236}">
                  <a16:creationId xmlns:a16="http://schemas.microsoft.com/office/drawing/2014/main" id="{72E4D195-B852-1824-B575-4A1385F01DE3}"/>
                </a:ext>
              </a:extLst>
            </p:cNvPr>
            <p:cNvPicPr/>
            <p:nvPr/>
          </p:nvPicPr>
          <p:blipFill>
            <a:blip r:embed="rId4" cstate="print"/>
            <a:stretch>
              <a:fillRect/>
            </a:stretch>
          </p:blipFill>
          <p:spPr>
            <a:xfrm>
              <a:off x="5708929" y="3566744"/>
              <a:ext cx="156197" cy="193294"/>
            </a:xfrm>
            <a:prstGeom prst="rect">
              <a:avLst/>
            </a:prstGeom>
          </p:spPr>
        </p:pic>
        <p:pic>
          <p:nvPicPr>
            <p:cNvPr id="140" name="object 83">
              <a:extLst>
                <a:ext uri="{FF2B5EF4-FFF2-40B4-BE49-F238E27FC236}">
                  <a16:creationId xmlns:a16="http://schemas.microsoft.com/office/drawing/2014/main" id="{E5F09C0B-B418-A3A4-980F-7E544ED1688B}"/>
                </a:ext>
              </a:extLst>
            </p:cNvPr>
            <p:cNvPicPr/>
            <p:nvPr/>
          </p:nvPicPr>
          <p:blipFill>
            <a:blip r:embed="rId3" cstate="print"/>
            <a:stretch>
              <a:fillRect/>
            </a:stretch>
          </p:blipFill>
          <p:spPr>
            <a:xfrm>
              <a:off x="5951119" y="3566744"/>
              <a:ext cx="156197" cy="193294"/>
            </a:xfrm>
            <a:prstGeom prst="rect">
              <a:avLst/>
            </a:prstGeom>
          </p:spPr>
        </p:pic>
        <p:pic>
          <p:nvPicPr>
            <p:cNvPr id="141" name="object 84">
              <a:extLst>
                <a:ext uri="{FF2B5EF4-FFF2-40B4-BE49-F238E27FC236}">
                  <a16:creationId xmlns:a16="http://schemas.microsoft.com/office/drawing/2014/main" id="{6DEC3EE7-A00C-9E53-2903-FCC635651D93}"/>
                </a:ext>
              </a:extLst>
            </p:cNvPr>
            <p:cNvPicPr/>
            <p:nvPr/>
          </p:nvPicPr>
          <p:blipFill>
            <a:blip r:embed="rId4" cstate="print"/>
            <a:stretch>
              <a:fillRect/>
            </a:stretch>
          </p:blipFill>
          <p:spPr>
            <a:xfrm>
              <a:off x="1548484" y="3566744"/>
              <a:ext cx="156197" cy="193294"/>
            </a:xfrm>
            <a:prstGeom prst="rect">
              <a:avLst/>
            </a:prstGeom>
          </p:spPr>
        </p:pic>
        <p:pic>
          <p:nvPicPr>
            <p:cNvPr id="142" name="object 85">
              <a:extLst>
                <a:ext uri="{FF2B5EF4-FFF2-40B4-BE49-F238E27FC236}">
                  <a16:creationId xmlns:a16="http://schemas.microsoft.com/office/drawing/2014/main" id="{55B74D44-0715-E391-EFFD-393713F07ABD}"/>
                </a:ext>
              </a:extLst>
            </p:cNvPr>
            <p:cNvPicPr/>
            <p:nvPr/>
          </p:nvPicPr>
          <p:blipFill>
            <a:blip r:embed="rId4" cstate="print"/>
            <a:stretch>
              <a:fillRect/>
            </a:stretch>
          </p:blipFill>
          <p:spPr>
            <a:xfrm>
              <a:off x="1306295" y="3566744"/>
              <a:ext cx="156197" cy="193294"/>
            </a:xfrm>
            <a:prstGeom prst="rect">
              <a:avLst/>
            </a:prstGeom>
          </p:spPr>
        </p:pic>
        <p:pic>
          <p:nvPicPr>
            <p:cNvPr id="143" name="object 86">
              <a:extLst>
                <a:ext uri="{FF2B5EF4-FFF2-40B4-BE49-F238E27FC236}">
                  <a16:creationId xmlns:a16="http://schemas.microsoft.com/office/drawing/2014/main" id="{F12A0187-D8D7-A6A0-0CED-0A186F218DB9}"/>
                </a:ext>
              </a:extLst>
            </p:cNvPr>
            <p:cNvPicPr/>
            <p:nvPr/>
          </p:nvPicPr>
          <p:blipFill>
            <a:blip r:embed="rId4" cstate="print"/>
            <a:stretch>
              <a:fillRect/>
            </a:stretch>
          </p:blipFill>
          <p:spPr>
            <a:xfrm>
              <a:off x="1790673" y="3566744"/>
              <a:ext cx="156197" cy="193294"/>
            </a:xfrm>
            <a:prstGeom prst="rect">
              <a:avLst/>
            </a:prstGeom>
          </p:spPr>
        </p:pic>
        <p:pic>
          <p:nvPicPr>
            <p:cNvPr id="144" name="object 87">
              <a:extLst>
                <a:ext uri="{FF2B5EF4-FFF2-40B4-BE49-F238E27FC236}">
                  <a16:creationId xmlns:a16="http://schemas.microsoft.com/office/drawing/2014/main" id="{3C0C7172-C7A2-13F2-A3E1-0EDEBBABB2CB}"/>
                </a:ext>
              </a:extLst>
            </p:cNvPr>
            <p:cNvPicPr/>
            <p:nvPr/>
          </p:nvPicPr>
          <p:blipFill>
            <a:blip r:embed="rId4" cstate="print"/>
            <a:stretch>
              <a:fillRect/>
            </a:stretch>
          </p:blipFill>
          <p:spPr>
            <a:xfrm>
              <a:off x="2032862" y="3566744"/>
              <a:ext cx="156197" cy="193294"/>
            </a:xfrm>
            <a:prstGeom prst="rect">
              <a:avLst/>
            </a:prstGeom>
          </p:spPr>
        </p:pic>
      </p:grpSp>
      <p:sp>
        <p:nvSpPr>
          <p:cNvPr id="145" name="object 88">
            <a:extLst>
              <a:ext uri="{FF2B5EF4-FFF2-40B4-BE49-F238E27FC236}">
                <a16:creationId xmlns:a16="http://schemas.microsoft.com/office/drawing/2014/main" id="{6750F2CD-8D24-4F1F-E8B8-E791B3141678}"/>
              </a:ext>
            </a:extLst>
          </p:cNvPr>
          <p:cNvSpPr txBox="1"/>
          <p:nvPr/>
        </p:nvSpPr>
        <p:spPr>
          <a:xfrm>
            <a:off x="1072772" y="3365860"/>
            <a:ext cx="3273884" cy="135935"/>
          </a:xfrm>
          <a:prstGeom prst="rect">
            <a:avLst/>
          </a:prstGeom>
        </p:spPr>
        <p:txBody>
          <a:bodyPr vert="horz" wrap="square" lIns="0" tIns="12700" rIns="0" bIns="0" rtlCol="0">
            <a:spAutoFit/>
          </a:bodyPr>
          <a:lstStyle/>
          <a:p>
            <a:pPr marL="38100">
              <a:lnSpc>
                <a:spcPct val="100000"/>
              </a:lnSpc>
              <a:spcBef>
                <a:spcPts val="100"/>
              </a:spcBef>
            </a:pPr>
            <a:r>
              <a:rPr lang="en-GB" sz="800" b="1" spc="-10" dirty="0">
                <a:solidFill>
                  <a:srgbClr val="395CAC"/>
                </a:solidFill>
                <a:cs typeface="Arial"/>
              </a:rPr>
              <a:t>Clinical Data</a:t>
            </a:r>
            <a:r>
              <a:rPr lang="en-GB" sz="800" dirty="0">
                <a:solidFill>
                  <a:srgbClr val="395CAC"/>
                </a:solidFill>
                <a:latin typeface="Arial"/>
                <a:cs typeface="Arial"/>
              </a:rPr>
              <a:t>–</a:t>
            </a:r>
            <a:r>
              <a:rPr lang="en-GB" sz="800" spc="-5" dirty="0">
                <a:solidFill>
                  <a:srgbClr val="395CAC"/>
                </a:solidFill>
                <a:latin typeface="Arial"/>
                <a:cs typeface="Arial"/>
              </a:rPr>
              <a:t> </a:t>
            </a:r>
            <a:r>
              <a:rPr lang="en-GB" sz="800" spc="-20" dirty="0">
                <a:solidFill>
                  <a:srgbClr val="395CAC"/>
                </a:solidFill>
                <a:cs typeface="Arial"/>
              </a:rPr>
              <a:t>Distribution of intracerebral haemorrhages </a:t>
            </a:r>
            <a:r>
              <a:rPr lang="en-GB" sz="800" spc="-10" dirty="0">
                <a:solidFill>
                  <a:srgbClr val="395CAC"/>
                </a:solidFill>
                <a:latin typeface="Arial"/>
                <a:cs typeface="Arial"/>
              </a:rPr>
              <a:t>(n=51)</a:t>
            </a:r>
            <a:r>
              <a:rPr lang="en-GB" sz="800" spc="-15" baseline="48611" dirty="0">
                <a:solidFill>
                  <a:srgbClr val="395CAC"/>
                </a:solidFill>
                <a:latin typeface="Arial"/>
                <a:cs typeface="Arial"/>
              </a:rPr>
              <a:t>1</a:t>
            </a:r>
            <a:endParaRPr lang="en-GB" sz="800" baseline="48611" dirty="0">
              <a:latin typeface="Arial"/>
              <a:cs typeface="Arial"/>
            </a:endParaRPr>
          </a:p>
        </p:txBody>
      </p:sp>
      <p:sp>
        <p:nvSpPr>
          <p:cNvPr id="146" name="object 89">
            <a:extLst>
              <a:ext uri="{FF2B5EF4-FFF2-40B4-BE49-F238E27FC236}">
                <a16:creationId xmlns:a16="http://schemas.microsoft.com/office/drawing/2014/main" id="{1A3690B6-8BAE-4198-B0BE-0D51936403CE}"/>
              </a:ext>
            </a:extLst>
          </p:cNvPr>
          <p:cNvSpPr/>
          <p:nvPr/>
        </p:nvSpPr>
        <p:spPr>
          <a:xfrm>
            <a:off x="6234664" y="3553266"/>
            <a:ext cx="114935" cy="313055"/>
          </a:xfrm>
          <a:custGeom>
            <a:avLst/>
            <a:gdLst/>
            <a:ahLst/>
            <a:cxnLst/>
            <a:rect l="l" t="t" r="r" b="b"/>
            <a:pathLst>
              <a:path w="114935" h="313054">
                <a:moveTo>
                  <a:pt x="0" y="0"/>
                </a:moveTo>
                <a:lnTo>
                  <a:pt x="0" y="313054"/>
                </a:lnTo>
                <a:lnTo>
                  <a:pt x="114693" y="158381"/>
                </a:lnTo>
                <a:lnTo>
                  <a:pt x="0" y="0"/>
                </a:lnTo>
                <a:close/>
              </a:path>
            </a:pathLst>
          </a:custGeom>
          <a:solidFill>
            <a:srgbClr val="395CAC"/>
          </a:solidFill>
        </p:spPr>
        <p:txBody>
          <a:bodyPr wrap="square" lIns="0" tIns="0" rIns="0" bIns="0" rtlCol="0"/>
          <a:lstStyle/>
          <a:p>
            <a:endParaRPr dirty="0"/>
          </a:p>
        </p:txBody>
      </p:sp>
      <p:grpSp>
        <p:nvGrpSpPr>
          <p:cNvPr id="147" name="object 90">
            <a:extLst>
              <a:ext uri="{FF2B5EF4-FFF2-40B4-BE49-F238E27FC236}">
                <a16:creationId xmlns:a16="http://schemas.microsoft.com/office/drawing/2014/main" id="{330F462C-55AC-8B06-4475-555305E2AAA0}"/>
              </a:ext>
            </a:extLst>
          </p:cNvPr>
          <p:cNvGrpSpPr/>
          <p:nvPr/>
        </p:nvGrpSpPr>
        <p:grpSpPr>
          <a:xfrm>
            <a:off x="6433679" y="3219526"/>
            <a:ext cx="982344" cy="981710"/>
            <a:chOff x="6430164" y="3170289"/>
            <a:chExt cx="982344" cy="981710"/>
          </a:xfrm>
        </p:grpSpPr>
        <p:sp>
          <p:nvSpPr>
            <p:cNvPr id="148" name="object 91">
              <a:extLst>
                <a:ext uri="{FF2B5EF4-FFF2-40B4-BE49-F238E27FC236}">
                  <a16:creationId xmlns:a16="http://schemas.microsoft.com/office/drawing/2014/main" id="{80A919C3-F54B-4D24-84BF-4F12493B48AB}"/>
                </a:ext>
              </a:extLst>
            </p:cNvPr>
            <p:cNvSpPr/>
            <p:nvPr/>
          </p:nvSpPr>
          <p:spPr>
            <a:xfrm>
              <a:off x="6439840" y="3170301"/>
              <a:ext cx="481965" cy="490855"/>
            </a:xfrm>
            <a:custGeom>
              <a:avLst/>
              <a:gdLst/>
              <a:ahLst/>
              <a:cxnLst/>
              <a:rect l="l" t="t" r="r" b="b"/>
              <a:pathLst>
                <a:path w="481965" h="490854">
                  <a:moveTo>
                    <a:pt x="481698" y="0"/>
                  </a:moveTo>
                  <a:lnTo>
                    <a:pt x="430009" y="2781"/>
                  </a:lnTo>
                  <a:lnTo>
                    <a:pt x="365315" y="13804"/>
                  </a:lnTo>
                  <a:lnTo>
                    <a:pt x="319278" y="26987"/>
                  </a:lnTo>
                  <a:lnTo>
                    <a:pt x="275475" y="44157"/>
                  </a:lnTo>
                  <a:lnTo>
                    <a:pt x="234086" y="65138"/>
                  </a:lnTo>
                  <a:lnTo>
                    <a:pt x="195287" y="89750"/>
                  </a:lnTo>
                  <a:lnTo>
                    <a:pt x="159270" y="117830"/>
                  </a:lnTo>
                  <a:lnTo>
                    <a:pt x="126199" y="149212"/>
                  </a:lnTo>
                  <a:lnTo>
                    <a:pt x="96266" y="183718"/>
                  </a:lnTo>
                  <a:lnTo>
                    <a:pt x="69659" y="221170"/>
                  </a:lnTo>
                  <a:lnTo>
                    <a:pt x="46545" y="261404"/>
                  </a:lnTo>
                  <a:lnTo>
                    <a:pt x="27101" y="304241"/>
                  </a:lnTo>
                  <a:lnTo>
                    <a:pt x="11531" y="349529"/>
                  </a:lnTo>
                  <a:lnTo>
                    <a:pt x="0" y="397078"/>
                  </a:lnTo>
                  <a:lnTo>
                    <a:pt x="481698" y="490715"/>
                  </a:lnTo>
                  <a:lnTo>
                    <a:pt x="481698" y="0"/>
                  </a:lnTo>
                  <a:close/>
                </a:path>
              </a:pathLst>
            </a:custGeom>
            <a:solidFill>
              <a:srgbClr val="889DCD"/>
            </a:solidFill>
          </p:spPr>
          <p:txBody>
            <a:bodyPr wrap="square" lIns="0" tIns="0" rIns="0" bIns="0" rtlCol="0"/>
            <a:lstStyle/>
            <a:p>
              <a:endParaRPr dirty="0"/>
            </a:p>
          </p:txBody>
        </p:sp>
        <p:sp>
          <p:nvSpPr>
            <p:cNvPr id="149" name="object 92">
              <a:extLst>
                <a:ext uri="{FF2B5EF4-FFF2-40B4-BE49-F238E27FC236}">
                  <a16:creationId xmlns:a16="http://schemas.microsoft.com/office/drawing/2014/main" id="{301CD13A-7609-B203-587C-7873BDF76E6D}"/>
                </a:ext>
              </a:extLst>
            </p:cNvPr>
            <p:cNvSpPr/>
            <p:nvPr/>
          </p:nvSpPr>
          <p:spPr>
            <a:xfrm>
              <a:off x="6430164" y="3567368"/>
              <a:ext cx="491490" cy="353695"/>
            </a:xfrm>
            <a:custGeom>
              <a:avLst/>
              <a:gdLst/>
              <a:ahLst/>
              <a:cxnLst/>
              <a:rect l="l" t="t" r="r" b="b"/>
              <a:pathLst>
                <a:path w="491490" h="353695">
                  <a:moveTo>
                    <a:pt x="9678" y="0"/>
                  </a:moveTo>
                  <a:lnTo>
                    <a:pt x="1996" y="53650"/>
                  </a:lnTo>
                  <a:lnTo>
                    <a:pt x="0" y="106280"/>
                  </a:lnTo>
                  <a:lnTo>
                    <a:pt x="3687" y="157876"/>
                  </a:lnTo>
                  <a:lnTo>
                    <a:pt x="13057" y="208426"/>
                  </a:lnTo>
                  <a:lnTo>
                    <a:pt x="28107" y="257917"/>
                  </a:lnTo>
                  <a:lnTo>
                    <a:pt x="48834" y="306335"/>
                  </a:lnTo>
                  <a:lnTo>
                    <a:pt x="75236" y="353669"/>
                  </a:lnTo>
                  <a:lnTo>
                    <a:pt x="491377" y="93637"/>
                  </a:lnTo>
                  <a:lnTo>
                    <a:pt x="9678" y="0"/>
                  </a:lnTo>
                  <a:close/>
                </a:path>
              </a:pathLst>
            </a:custGeom>
            <a:solidFill>
              <a:srgbClr val="B0BEDE"/>
            </a:solidFill>
          </p:spPr>
          <p:txBody>
            <a:bodyPr wrap="square" lIns="0" tIns="0" rIns="0" bIns="0" rtlCol="0"/>
            <a:lstStyle/>
            <a:p>
              <a:endParaRPr dirty="0"/>
            </a:p>
          </p:txBody>
        </p:sp>
        <p:sp>
          <p:nvSpPr>
            <p:cNvPr id="150" name="object 93">
              <a:extLst>
                <a:ext uri="{FF2B5EF4-FFF2-40B4-BE49-F238E27FC236}">
                  <a16:creationId xmlns:a16="http://schemas.microsoft.com/office/drawing/2014/main" id="{3BA2D1F1-7492-2985-8EC4-47F824039271}"/>
                </a:ext>
              </a:extLst>
            </p:cNvPr>
            <p:cNvSpPr/>
            <p:nvPr/>
          </p:nvSpPr>
          <p:spPr>
            <a:xfrm>
              <a:off x="6505401" y="3170289"/>
              <a:ext cx="907415" cy="981710"/>
            </a:xfrm>
            <a:custGeom>
              <a:avLst/>
              <a:gdLst/>
              <a:ahLst/>
              <a:cxnLst/>
              <a:rect l="l" t="t" r="r" b="b"/>
              <a:pathLst>
                <a:path w="907415" h="981710">
                  <a:moveTo>
                    <a:pt x="416140" y="0"/>
                  </a:moveTo>
                  <a:lnTo>
                    <a:pt x="416140" y="490715"/>
                  </a:lnTo>
                  <a:lnTo>
                    <a:pt x="0" y="750747"/>
                  </a:lnTo>
                  <a:lnTo>
                    <a:pt x="29661" y="793678"/>
                  </a:lnTo>
                  <a:lnTo>
                    <a:pt x="62299" y="832371"/>
                  </a:lnTo>
                  <a:lnTo>
                    <a:pt x="97793" y="866761"/>
                  </a:lnTo>
                  <a:lnTo>
                    <a:pt x="136024" y="896781"/>
                  </a:lnTo>
                  <a:lnTo>
                    <a:pt x="176871" y="922366"/>
                  </a:lnTo>
                  <a:lnTo>
                    <a:pt x="220214" y="943447"/>
                  </a:lnTo>
                  <a:lnTo>
                    <a:pt x="265932" y="959959"/>
                  </a:lnTo>
                  <a:lnTo>
                    <a:pt x="313906" y="971836"/>
                  </a:lnTo>
                  <a:lnTo>
                    <a:pt x="364016" y="979011"/>
                  </a:lnTo>
                  <a:lnTo>
                    <a:pt x="416140" y="981417"/>
                  </a:lnTo>
                  <a:lnTo>
                    <a:pt x="463398" y="979171"/>
                  </a:lnTo>
                  <a:lnTo>
                    <a:pt x="509385" y="972569"/>
                  </a:lnTo>
                  <a:lnTo>
                    <a:pt x="553895" y="961817"/>
                  </a:lnTo>
                  <a:lnTo>
                    <a:pt x="596723" y="947121"/>
                  </a:lnTo>
                  <a:lnTo>
                    <a:pt x="637663" y="928687"/>
                  </a:lnTo>
                  <a:lnTo>
                    <a:pt x="676510" y="906719"/>
                  </a:lnTo>
                  <a:lnTo>
                    <a:pt x="713058" y="881424"/>
                  </a:lnTo>
                  <a:lnTo>
                    <a:pt x="747101" y="853008"/>
                  </a:lnTo>
                  <a:lnTo>
                    <a:pt x="778433" y="821675"/>
                  </a:lnTo>
                  <a:lnTo>
                    <a:pt x="806850" y="787632"/>
                  </a:lnTo>
                  <a:lnTo>
                    <a:pt x="832145" y="751084"/>
                  </a:lnTo>
                  <a:lnTo>
                    <a:pt x="854112" y="712238"/>
                  </a:lnTo>
                  <a:lnTo>
                    <a:pt x="872547" y="671297"/>
                  </a:lnTo>
                  <a:lnTo>
                    <a:pt x="887243" y="628469"/>
                  </a:lnTo>
                  <a:lnTo>
                    <a:pt x="897995" y="583959"/>
                  </a:lnTo>
                  <a:lnTo>
                    <a:pt x="904597" y="537972"/>
                  </a:lnTo>
                  <a:lnTo>
                    <a:pt x="906843" y="490715"/>
                  </a:lnTo>
                  <a:lnTo>
                    <a:pt x="904597" y="443457"/>
                  </a:lnTo>
                  <a:lnTo>
                    <a:pt x="897995" y="397470"/>
                  </a:lnTo>
                  <a:lnTo>
                    <a:pt x="887243" y="352959"/>
                  </a:lnTo>
                  <a:lnTo>
                    <a:pt x="872547" y="310130"/>
                  </a:lnTo>
                  <a:lnTo>
                    <a:pt x="854112" y="269189"/>
                  </a:lnTo>
                  <a:lnTo>
                    <a:pt x="832145" y="230342"/>
                  </a:lnTo>
                  <a:lnTo>
                    <a:pt x="806850" y="193793"/>
                  </a:lnTo>
                  <a:lnTo>
                    <a:pt x="778433" y="159749"/>
                  </a:lnTo>
                  <a:lnTo>
                    <a:pt x="747101" y="128415"/>
                  </a:lnTo>
                  <a:lnTo>
                    <a:pt x="713058" y="99997"/>
                  </a:lnTo>
                  <a:lnTo>
                    <a:pt x="676510" y="74701"/>
                  </a:lnTo>
                  <a:lnTo>
                    <a:pt x="637663" y="52733"/>
                  </a:lnTo>
                  <a:lnTo>
                    <a:pt x="596723" y="34297"/>
                  </a:lnTo>
                  <a:lnTo>
                    <a:pt x="553895" y="19600"/>
                  </a:lnTo>
                  <a:lnTo>
                    <a:pt x="509385" y="8848"/>
                  </a:lnTo>
                  <a:lnTo>
                    <a:pt x="463398" y="2246"/>
                  </a:lnTo>
                  <a:lnTo>
                    <a:pt x="416140" y="0"/>
                  </a:lnTo>
                  <a:close/>
                </a:path>
              </a:pathLst>
            </a:custGeom>
            <a:solidFill>
              <a:srgbClr val="D7DEEE"/>
            </a:solidFill>
          </p:spPr>
          <p:txBody>
            <a:bodyPr wrap="square" lIns="0" tIns="0" rIns="0" bIns="0" rtlCol="0"/>
            <a:lstStyle/>
            <a:p>
              <a:endParaRPr dirty="0"/>
            </a:p>
          </p:txBody>
        </p:sp>
        <p:sp>
          <p:nvSpPr>
            <p:cNvPr id="151" name="object 94">
              <a:extLst>
                <a:ext uri="{FF2B5EF4-FFF2-40B4-BE49-F238E27FC236}">
                  <a16:creationId xmlns:a16="http://schemas.microsoft.com/office/drawing/2014/main" id="{1926094B-C450-8BCA-3890-13C4C4B3DE54}"/>
                </a:ext>
              </a:extLst>
            </p:cNvPr>
            <p:cNvSpPr/>
            <p:nvPr/>
          </p:nvSpPr>
          <p:spPr>
            <a:xfrm>
              <a:off x="6539814" y="3280007"/>
              <a:ext cx="762000" cy="762000"/>
            </a:xfrm>
            <a:custGeom>
              <a:avLst/>
              <a:gdLst/>
              <a:ahLst/>
              <a:cxnLst/>
              <a:rect l="l" t="t" r="r" b="b"/>
              <a:pathLst>
                <a:path w="762000" h="762000">
                  <a:moveTo>
                    <a:pt x="381000" y="0"/>
                  </a:moveTo>
                  <a:lnTo>
                    <a:pt x="333207" y="2968"/>
                  </a:lnTo>
                  <a:lnTo>
                    <a:pt x="287185" y="11635"/>
                  </a:lnTo>
                  <a:lnTo>
                    <a:pt x="243293" y="25644"/>
                  </a:lnTo>
                  <a:lnTo>
                    <a:pt x="201887" y="44638"/>
                  </a:lnTo>
                  <a:lnTo>
                    <a:pt x="163323" y="68260"/>
                  </a:lnTo>
                  <a:lnTo>
                    <a:pt x="127960" y="96153"/>
                  </a:lnTo>
                  <a:lnTo>
                    <a:pt x="96153" y="127960"/>
                  </a:lnTo>
                  <a:lnTo>
                    <a:pt x="68260" y="163323"/>
                  </a:lnTo>
                  <a:lnTo>
                    <a:pt x="44638" y="201887"/>
                  </a:lnTo>
                  <a:lnTo>
                    <a:pt x="25644" y="243293"/>
                  </a:lnTo>
                  <a:lnTo>
                    <a:pt x="11635" y="287185"/>
                  </a:lnTo>
                  <a:lnTo>
                    <a:pt x="2968" y="333207"/>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7"/>
                  </a:lnTo>
                  <a:lnTo>
                    <a:pt x="750364" y="287185"/>
                  </a:lnTo>
                  <a:lnTo>
                    <a:pt x="736355" y="243293"/>
                  </a:lnTo>
                  <a:lnTo>
                    <a:pt x="717361" y="201887"/>
                  </a:lnTo>
                  <a:lnTo>
                    <a:pt x="693739" y="163323"/>
                  </a:lnTo>
                  <a:lnTo>
                    <a:pt x="665846" y="127960"/>
                  </a:lnTo>
                  <a:lnTo>
                    <a:pt x="634039" y="96153"/>
                  </a:lnTo>
                  <a:lnTo>
                    <a:pt x="598676" y="68260"/>
                  </a:lnTo>
                  <a:lnTo>
                    <a:pt x="560112" y="44638"/>
                  </a:lnTo>
                  <a:lnTo>
                    <a:pt x="518706" y="25644"/>
                  </a:lnTo>
                  <a:lnTo>
                    <a:pt x="474814" y="11635"/>
                  </a:lnTo>
                  <a:lnTo>
                    <a:pt x="428792" y="2968"/>
                  </a:lnTo>
                  <a:lnTo>
                    <a:pt x="381000" y="0"/>
                  </a:lnTo>
                  <a:close/>
                </a:path>
              </a:pathLst>
            </a:custGeom>
            <a:solidFill>
              <a:srgbClr val="FFFFFF"/>
            </a:solidFill>
          </p:spPr>
          <p:txBody>
            <a:bodyPr wrap="square" lIns="0" tIns="0" rIns="0" bIns="0" rtlCol="0"/>
            <a:lstStyle/>
            <a:p>
              <a:endParaRPr dirty="0"/>
            </a:p>
          </p:txBody>
        </p:sp>
      </p:grpSp>
      <p:grpSp>
        <p:nvGrpSpPr>
          <p:cNvPr id="152" name="Gruppieren 151">
            <a:extLst>
              <a:ext uri="{FF2B5EF4-FFF2-40B4-BE49-F238E27FC236}">
                <a16:creationId xmlns:a16="http://schemas.microsoft.com/office/drawing/2014/main" id="{7B5C02AF-F250-BA66-9DB1-15769FAAF9D2}"/>
              </a:ext>
            </a:extLst>
          </p:cNvPr>
          <p:cNvGrpSpPr/>
          <p:nvPr/>
        </p:nvGrpSpPr>
        <p:grpSpPr>
          <a:xfrm>
            <a:off x="893091" y="928647"/>
            <a:ext cx="5455216" cy="2420565"/>
            <a:chOff x="893091" y="987425"/>
            <a:chExt cx="5455216" cy="2260640"/>
          </a:xfrm>
        </p:grpSpPr>
        <p:sp>
          <p:nvSpPr>
            <p:cNvPr id="153" name="object 3">
              <a:extLst>
                <a:ext uri="{FF2B5EF4-FFF2-40B4-BE49-F238E27FC236}">
                  <a16:creationId xmlns:a16="http://schemas.microsoft.com/office/drawing/2014/main" id="{0224F6F2-29CD-CEF2-C0CC-54EB21E80AAA}"/>
                </a:ext>
              </a:extLst>
            </p:cNvPr>
            <p:cNvSpPr txBox="1"/>
            <p:nvPr/>
          </p:nvSpPr>
          <p:spPr>
            <a:xfrm>
              <a:off x="3145658" y="2964815"/>
              <a:ext cx="1057516" cy="283250"/>
            </a:xfrm>
            <a:prstGeom prst="rect">
              <a:avLst/>
            </a:prstGeom>
          </p:spPr>
          <p:txBody>
            <a:bodyPr vert="horz" wrap="square" lIns="0" tIns="31115" rIns="0" bIns="0" rtlCol="0">
              <a:spAutoFit/>
            </a:bodyPr>
            <a:lstStyle/>
            <a:p>
              <a:pPr marL="18415">
                <a:lnSpc>
                  <a:spcPct val="100000"/>
                </a:lnSpc>
                <a:spcBef>
                  <a:spcPts val="245"/>
                </a:spcBef>
                <a:tabLst>
                  <a:tab pos="440055" algn="l"/>
                  <a:tab pos="849630" algn="l"/>
                </a:tabLst>
              </a:pPr>
              <a:r>
                <a:rPr sz="800" spc="-25" dirty="0">
                  <a:solidFill>
                    <a:srgbClr val="231F20"/>
                  </a:solidFill>
                  <a:latin typeface="Arial"/>
                  <a:cs typeface="Arial"/>
                </a:rPr>
                <a:t>10</a:t>
              </a:r>
              <a:r>
                <a:rPr sz="800" dirty="0">
                  <a:solidFill>
                    <a:srgbClr val="231F20"/>
                  </a:solidFill>
                  <a:latin typeface="Arial"/>
                  <a:cs typeface="Arial"/>
                </a:rPr>
                <a:t>	</a:t>
              </a:r>
              <a:r>
                <a:rPr sz="800" spc="-25" dirty="0">
                  <a:solidFill>
                    <a:srgbClr val="231F20"/>
                  </a:solidFill>
                  <a:latin typeface="Arial"/>
                  <a:cs typeface="Arial"/>
                </a:rPr>
                <a:t>12</a:t>
              </a:r>
              <a:r>
                <a:rPr sz="800" dirty="0">
                  <a:solidFill>
                    <a:srgbClr val="231F20"/>
                  </a:solidFill>
                  <a:latin typeface="Arial"/>
                  <a:cs typeface="Arial"/>
                </a:rPr>
                <a:t>	</a:t>
              </a:r>
              <a:r>
                <a:rPr sz="800" spc="-25" dirty="0">
                  <a:solidFill>
                    <a:srgbClr val="231F20"/>
                  </a:solidFill>
                  <a:latin typeface="Arial"/>
                  <a:cs typeface="Arial"/>
                </a:rPr>
                <a:t>14</a:t>
              </a:r>
              <a:endParaRPr sz="800" dirty="0">
                <a:latin typeface="Arial"/>
                <a:cs typeface="Arial"/>
              </a:endParaRPr>
            </a:p>
            <a:p>
              <a:pPr marL="12700">
                <a:lnSpc>
                  <a:spcPct val="100000"/>
                </a:lnSpc>
                <a:spcBef>
                  <a:spcPts val="150"/>
                </a:spcBef>
              </a:pPr>
              <a:r>
                <a:rPr lang="en-GB" sz="800" spc="-15" dirty="0">
                  <a:solidFill>
                    <a:srgbClr val="231F20"/>
                  </a:solidFill>
                  <a:latin typeface="Arial"/>
                  <a:cs typeface="Arial"/>
                </a:rPr>
                <a:t>Time after ingestion</a:t>
              </a:r>
              <a:r>
                <a:rPr lang="en-GB" sz="800" spc="-10" dirty="0">
                  <a:solidFill>
                    <a:srgbClr val="231F20"/>
                  </a:solidFill>
                  <a:latin typeface="Arial"/>
                  <a:cs typeface="Arial"/>
                </a:rPr>
                <a:t> </a:t>
              </a:r>
              <a:r>
                <a:rPr lang="en-GB" sz="800" spc="-25" dirty="0">
                  <a:solidFill>
                    <a:srgbClr val="231F20"/>
                  </a:solidFill>
                  <a:latin typeface="Arial"/>
                  <a:cs typeface="Arial"/>
                </a:rPr>
                <a:t>(h)</a:t>
              </a:r>
              <a:endParaRPr lang="en-GB" sz="800" dirty="0">
                <a:latin typeface="Arial"/>
                <a:cs typeface="Arial"/>
              </a:endParaRPr>
            </a:p>
          </p:txBody>
        </p:sp>
        <p:sp>
          <p:nvSpPr>
            <p:cNvPr id="154" name="object 4">
              <a:extLst>
                <a:ext uri="{FF2B5EF4-FFF2-40B4-BE49-F238E27FC236}">
                  <a16:creationId xmlns:a16="http://schemas.microsoft.com/office/drawing/2014/main" id="{621522FE-3A9A-1347-0199-F02C67F046D2}"/>
                </a:ext>
              </a:extLst>
            </p:cNvPr>
            <p:cNvSpPr txBox="1"/>
            <p:nvPr/>
          </p:nvSpPr>
          <p:spPr>
            <a:xfrm>
              <a:off x="1073113" y="2983675"/>
              <a:ext cx="83047" cy="12695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a:cs typeface="Arial"/>
                </a:rPr>
                <a:t>0</a:t>
              </a:r>
              <a:endParaRPr sz="800" dirty="0">
                <a:latin typeface="Arial"/>
                <a:cs typeface="Arial"/>
              </a:endParaRPr>
            </a:p>
          </p:txBody>
        </p:sp>
        <p:sp>
          <p:nvSpPr>
            <p:cNvPr id="155" name="object 5">
              <a:extLst>
                <a:ext uri="{FF2B5EF4-FFF2-40B4-BE49-F238E27FC236}">
                  <a16:creationId xmlns:a16="http://schemas.microsoft.com/office/drawing/2014/main" id="{09948AEA-E795-FBB3-475D-73FC2FB67B4E}"/>
                </a:ext>
              </a:extLst>
            </p:cNvPr>
            <p:cNvSpPr txBox="1"/>
            <p:nvPr/>
          </p:nvSpPr>
          <p:spPr>
            <a:xfrm>
              <a:off x="1516597" y="2983675"/>
              <a:ext cx="83047" cy="12695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a:cs typeface="Arial"/>
                </a:rPr>
                <a:t>2</a:t>
              </a:r>
              <a:endParaRPr sz="800" dirty="0">
                <a:latin typeface="Arial"/>
                <a:cs typeface="Arial"/>
              </a:endParaRPr>
            </a:p>
          </p:txBody>
        </p:sp>
        <p:sp>
          <p:nvSpPr>
            <p:cNvPr id="156" name="object 6">
              <a:extLst>
                <a:ext uri="{FF2B5EF4-FFF2-40B4-BE49-F238E27FC236}">
                  <a16:creationId xmlns:a16="http://schemas.microsoft.com/office/drawing/2014/main" id="{63E4536C-66B3-C3FE-16D0-0F200EE56E85}"/>
                </a:ext>
              </a:extLst>
            </p:cNvPr>
            <p:cNvSpPr txBox="1"/>
            <p:nvPr/>
          </p:nvSpPr>
          <p:spPr>
            <a:xfrm>
              <a:off x="1931696" y="2983675"/>
              <a:ext cx="83047" cy="12695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a:cs typeface="Arial"/>
                </a:rPr>
                <a:t>4</a:t>
              </a:r>
              <a:endParaRPr sz="800" dirty="0">
                <a:latin typeface="Arial"/>
                <a:cs typeface="Arial"/>
              </a:endParaRPr>
            </a:p>
          </p:txBody>
        </p:sp>
        <p:sp>
          <p:nvSpPr>
            <p:cNvPr id="157" name="object 7">
              <a:extLst>
                <a:ext uri="{FF2B5EF4-FFF2-40B4-BE49-F238E27FC236}">
                  <a16:creationId xmlns:a16="http://schemas.microsoft.com/office/drawing/2014/main" id="{EB01F265-A093-E90C-2633-03A9FF21891E}"/>
                </a:ext>
              </a:extLst>
            </p:cNvPr>
            <p:cNvSpPr txBox="1"/>
            <p:nvPr/>
          </p:nvSpPr>
          <p:spPr>
            <a:xfrm>
              <a:off x="2346796" y="2983675"/>
              <a:ext cx="83047" cy="12695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a:cs typeface="Arial"/>
                </a:rPr>
                <a:t>6</a:t>
              </a:r>
              <a:endParaRPr sz="800" dirty="0">
                <a:latin typeface="Arial"/>
                <a:cs typeface="Arial"/>
              </a:endParaRPr>
            </a:p>
          </p:txBody>
        </p:sp>
        <p:sp>
          <p:nvSpPr>
            <p:cNvPr id="158" name="object 8">
              <a:extLst>
                <a:ext uri="{FF2B5EF4-FFF2-40B4-BE49-F238E27FC236}">
                  <a16:creationId xmlns:a16="http://schemas.microsoft.com/office/drawing/2014/main" id="{C80E8B54-5F00-2937-AF34-65B2FC80AAAB}"/>
                </a:ext>
              </a:extLst>
            </p:cNvPr>
            <p:cNvSpPr txBox="1"/>
            <p:nvPr/>
          </p:nvSpPr>
          <p:spPr>
            <a:xfrm>
              <a:off x="2761895" y="2983675"/>
              <a:ext cx="83047" cy="12695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a:cs typeface="Arial"/>
                </a:rPr>
                <a:t>8</a:t>
              </a:r>
              <a:endParaRPr sz="800" dirty="0">
                <a:latin typeface="Arial"/>
                <a:cs typeface="Arial"/>
              </a:endParaRPr>
            </a:p>
          </p:txBody>
        </p:sp>
        <p:sp>
          <p:nvSpPr>
            <p:cNvPr id="159" name="object 9">
              <a:extLst>
                <a:ext uri="{FF2B5EF4-FFF2-40B4-BE49-F238E27FC236}">
                  <a16:creationId xmlns:a16="http://schemas.microsoft.com/office/drawing/2014/main" id="{0E20B8FA-B7A2-4166-1304-D4C6B7CE63D4}"/>
                </a:ext>
              </a:extLst>
            </p:cNvPr>
            <p:cNvSpPr txBox="1"/>
            <p:nvPr/>
          </p:nvSpPr>
          <p:spPr>
            <a:xfrm>
              <a:off x="4398100" y="2983675"/>
              <a:ext cx="574635" cy="126954"/>
            </a:xfrm>
            <a:prstGeom prst="rect">
              <a:avLst/>
            </a:prstGeom>
          </p:spPr>
          <p:txBody>
            <a:bodyPr vert="horz" wrap="square" lIns="0" tIns="12700" rIns="0" bIns="0" rtlCol="0">
              <a:spAutoFit/>
            </a:bodyPr>
            <a:lstStyle/>
            <a:p>
              <a:pPr marL="12700">
                <a:lnSpc>
                  <a:spcPct val="100000"/>
                </a:lnSpc>
                <a:spcBef>
                  <a:spcPts val="100"/>
                </a:spcBef>
                <a:tabLst>
                  <a:tab pos="427990" algn="l"/>
                </a:tabLst>
              </a:pPr>
              <a:r>
                <a:rPr sz="800" spc="-25" dirty="0">
                  <a:solidFill>
                    <a:srgbClr val="231F20"/>
                  </a:solidFill>
                  <a:latin typeface="Arial"/>
                  <a:cs typeface="Arial"/>
                </a:rPr>
                <a:t>16</a:t>
              </a:r>
              <a:r>
                <a:rPr sz="800" dirty="0">
                  <a:solidFill>
                    <a:srgbClr val="231F20"/>
                  </a:solidFill>
                  <a:latin typeface="Arial"/>
                  <a:cs typeface="Arial"/>
                </a:rPr>
                <a:t>	</a:t>
              </a:r>
              <a:r>
                <a:rPr sz="800" spc="-25" dirty="0">
                  <a:solidFill>
                    <a:srgbClr val="231F20"/>
                  </a:solidFill>
                  <a:latin typeface="Arial"/>
                  <a:cs typeface="Arial"/>
                </a:rPr>
                <a:t>18</a:t>
              </a:r>
              <a:endParaRPr sz="800" dirty="0">
                <a:latin typeface="Arial"/>
                <a:cs typeface="Arial"/>
              </a:endParaRPr>
            </a:p>
          </p:txBody>
        </p:sp>
        <p:sp>
          <p:nvSpPr>
            <p:cNvPr id="160" name="object 10">
              <a:extLst>
                <a:ext uri="{FF2B5EF4-FFF2-40B4-BE49-F238E27FC236}">
                  <a16:creationId xmlns:a16="http://schemas.microsoft.com/office/drawing/2014/main" id="{7CA9BA63-ACCE-A04E-D9F6-0328B809C9DA}"/>
                </a:ext>
              </a:extLst>
            </p:cNvPr>
            <p:cNvSpPr txBox="1"/>
            <p:nvPr/>
          </p:nvSpPr>
          <p:spPr>
            <a:xfrm>
              <a:off x="5228871" y="2983675"/>
              <a:ext cx="567938" cy="126954"/>
            </a:xfrm>
            <a:prstGeom prst="rect">
              <a:avLst/>
            </a:prstGeom>
          </p:spPr>
          <p:txBody>
            <a:bodyPr vert="horz" wrap="square" lIns="0" tIns="12700" rIns="0" bIns="0" rtlCol="0">
              <a:spAutoFit/>
            </a:bodyPr>
            <a:lstStyle/>
            <a:p>
              <a:pPr marL="12700">
                <a:lnSpc>
                  <a:spcPct val="100000"/>
                </a:lnSpc>
                <a:spcBef>
                  <a:spcPts val="100"/>
                </a:spcBef>
                <a:tabLst>
                  <a:tab pos="421005" algn="l"/>
                </a:tabLst>
              </a:pPr>
              <a:r>
                <a:rPr sz="800" spc="-25" dirty="0">
                  <a:solidFill>
                    <a:srgbClr val="231F20"/>
                  </a:solidFill>
                  <a:latin typeface="Arial"/>
                  <a:cs typeface="Arial"/>
                </a:rPr>
                <a:t>20</a:t>
              </a:r>
              <a:r>
                <a:rPr sz="800" dirty="0">
                  <a:solidFill>
                    <a:srgbClr val="231F20"/>
                  </a:solidFill>
                  <a:latin typeface="Arial"/>
                  <a:cs typeface="Arial"/>
                </a:rPr>
                <a:t>	</a:t>
              </a:r>
              <a:r>
                <a:rPr sz="800" spc="-25" dirty="0">
                  <a:solidFill>
                    <a:srgbClr val="231F20"/>
                  </a:solidFill>
                  <a:latin typeface="Arial"/>
                  <a:cs typeface="Arial"/>
                </a:rPr>
                <a:t>22</a:t>
              </a:r>
              <a:endParaRPr sz="800" dirty="0">
                <a:latin typeface="Arial"/>
                <a:cs typeface="Arial"/>
              </a:endParaRPr>
            </a:p>
          </p:txBody>
        </p:sp>
        <p:sp>
          <p:nvSpPr>
            <p:cNvPr id="161" name="object 11">
              <a:extLst>
                <a:ext uri="{FF2B5EF4-FFF2-40B4-BE49-F238E27FC236}">
                  <a16:creationId xmlns:a16="http://schemas.microsoft.com/office/drawing/2014/main" id="{C9EE5549-D34D-ECC3-6D1D-6EC99228BFD1}"/>
                </a:ext>
              </a:extLst>
            </p:cNvPr>
            <p:cNvSpPr txBox="1"/>
            <p:nvPr/>
          </p:nvSpPr>
          <p:spPr>
            <a:xfrm>
              <a:off x="6059832" y="2983675"/>
              <a:ext cx="136625" cy="126954"/>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latin typeface="Arial"/>
                  <a:cs typeface="Arial"/>
                </a:rPr>
                <a:t>24</a:t>
              </a:r>
              <a:endParaRPr sz="800" dirty="0">
                <a:latin typeface="Arial"/>
                <a:cs typeface="Arial"/>
              </a:endParaRPr>
            </a:p>
          </p:txBody>
        </p:sp>
        <p:sp>
          <p:nvSpPr>
            <p:cNvPr id="162" name="object 12">
              <a:extLst>
                <a:ext uri="{FF2B5EF4-FFF2-40B4-BE49-F238E27FC236}">
                  <a16:creationId xmlns:a16="http://schemas.microsoft.com/office/drawing/2014/main" id="{26427579-B423-5B98-D9F3-F52ADF3387FB}"/>
                </a:ext>
              </a:extLst>
            </p:cNvPr>
            <p:cNvSpPr txBox="1"/>
            <p:nvPr/>
          </p:nvSpPr>
          <p:spPr>
            <a:xfrm>
              <a:off x="893091" y="987425"/>
              <a:ext cx="175895" cy="126954"/>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latin typeface="Arial"/>
                  <a:cs typeface="Arial"/>
                </a:rPr>
                <a:t>300</a:t>
              </a:r>
              <a:endParaRPr sz="800" dirty="0">
                <a:latin typeface="Arial"/>
                <a:cs typeface="Arial"/>
              </a:endParaRPr>
            </a:p>
          </p:txBody>
        </p:sp>
        <p:sp>
          <p:nvSpPr>
            <p:cNvPr id="163" name="object 13">
              <a:extLst>
                <a:ext uri="{FF2B5EF4-FFF2-40B4-BE49-F238E27FC236}">
                  <a16:creationId xmlns:a16="http://schemas.microsoft.com/office/drawing/2014/main" id="{3A365CB9-C631-CE46-8565-E9C4D9326F85}"/>
                </a:ext>
              </a:extLst>
            </p:cNvPr>
            <p:cNvSpPr txBox="1"/>
            <p:nvPr/>
          </p:nvSpPr>
          <p:spPr>
            <a:xfrm>
              <a:off x="893091" y="1297845"/>
              <a:ext cx="176530" cy="103000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latin typeface="Arial"/>
                  <a:cs typeface="Arial"/>
                </a:rPr>
                <a:t>250</a:t>
              </a:r>
              <a:endParaRPr sz="800" dirty="0">
                <a:latin typeface="Arial"/>
                <a:cs typeface="Arial"/>
              </a:endParaRPr>
            </a:p>
            <a:p>
              <a:pPr>
                <a:lnSpc>
                  <a:spcPct val="100000"/>
                </a:lnSpc>
              </a:pPr>
              <a:endParaRPr sz="800" dirty="0">
                <a:latin typeface="Arial"/>
                <a:cs typeface="Arial"/>
              </a:endParaRPr>
            </a:p>
            <a:p>
              <a:pPr marL="12700">
                <a:lnSpc>
                  <a:spcPct val="100000"/>
                </a:lnSpc>
                <a:spcBef>
                  <a:spcPts val="625"/>
                </a:spcBef>
              </a:pPr>
              <a:r>
                <a:rPr sz="800" spc="-25" dirty="0">
                  <a:solidFill>
                    <a:srgbClr val="231F20"/>
                  </a:solidFill>
                  <a:latin typeface="Arial"/>
                  <a:cs typeface="Arial"/>
                </a:rPr>
                <a:t>200</a:t>
              </a:r>
              <a:endParaRPr sz="800" dirty="0">
                <a:latin typeface="Arial"/>
                <a:cs typeface="Arial"/>
              </a:endParaRPr>
            </a:p>
            <a:p>
              <a:pPr marL="31115">
                <a:lnSpc>
                  <a:spcPct val="100000"/>
                </a:lnSpc>
                <a:spcBef>
                  <a:spcPts val="60"/>
                </a:spcBef>
              </a:pPr>
              <a:r>
                <a:rPr sz="700" spc="-25" dirty="0">
                  <a:solidFill>
                    <a:srgbClr val="4E2D7B"/>
                  </a:solidFill>
                  <a:latin typeface="Arial"/>
                  <a:cs typeface="Arial"/>
                </a:rPr>
                <a:t>183</a:t>
              </a:r>
              <a:endParaRPr sz="700" dirty="0">
                <a:latin typeface="Arial"/>
                <a:cs typeface="Arial"/>
              </a:endParaRPr>
            </a:p>
            <a:p>
              <a:pPr>
                <a:lnSpc>
                  <a:spcPct val="100000"/>
                </a:lnSpc>
                <a:spcBef>
                  <a:spcPts val="10"/>
                </a:spcBef>
              </a:pPr>
              <a:endParaRPr sz="600" dirty="0">
                <a:latin typeface="Arial"/>
                <a:cs typeface="Arial"/>
              </a:endParaRPr>
            </a:p>
            <a:p>
              <a:pPr marL="12700">
                <a:lnSpc>
                  <a:spcPts val="840"/>
                </a:lnSpc>
              </a:pPr>
              <a:r>
                <a:rPr sz="800" spc="-25" dirty="0">
                  <a:solidFill>
                    <a:srgbClr val="231F20"/>
                  </a:solidFill>
                  <a:latin typeface="Arial"/>
                  <a:cs typeface="Arial"/>
                </a:rPr>
                <a:t>150</a:t>
              </a:r>
              <a:endParaRPr sz="800" dirty="0">
                <a:latin typeface="Arial"/>
                <a:cs typeface="Arial"/>
              </a:endParaRPr>
            </a:p>
            <a:p>
              <a:pPr marL="31115">
                <a:lnSpc>
                  <a:spcPts val="720"/>
                </a:lnSpc>
              </a:pPr>
              <a:r>
                <a:rPr sz="700" spc="-25" dirty="0">
                  <a:solidFill>
                    <a:srgbClr val="4E2D7B"/>
                  </a:solidFill>
                  <a:latin typeface="Arial"/>
                  <a:cs typeface="Arial"/>
                </a:rPr>
                <a:t>137</a:t>
              </a:r>
              <a:endParaRPr sz="700" dirty="0">
                <a:latin typeface="Arial"/>
                <a:cs typeface="Arial"/>
              </a:endParaRPr>
            </a:p>
            <a:p>
              <a:pPr>
                <a:lnSpc>
                  <a:spcPct val="100000"/>
                </a:lnSpc>
                <a:spcBef>
                  <a:spcPts val="25"/>
                </a:spcBef>
              </a:pPr>
              <a:endParaRPr sz="750" dirty="0">
                <a:latin typeface="Arial"/>
                <a:cs typeface="Arial"/>
              </a:endParaRPr>
            </a:p>
            <a:p>
              <a:pPr marL="12700">
                <a:lnSpc>
                  <a:spcPct val="100000"/>
                </a:lnSpc>
              </a:pPr>
              <a:r>
                <a:rPr sz="800" spc="-25" dirty="0">
                  <a:solidFill>
                    <a:srgbClr val="231F20"/>
                  </a:solidFill>
                  <a:latin typeface="Arial"/>
                  <a:cs typeface="Arial"/>
                </a:rPr>
                <a:t>100</a:t>
              </a:r>
              <a:endParaRPr sz="800" dirty="0">
                <a:latin typeface="Arial"/>
                <a:cs typeface="Arial"/>
              </a:endParaRPr>
            </a:p>
          </p:txBody>
        </p:sp>
        <p:sp>
          <p:nvSpPr>
            <p:cNvPr id="164" name="object 14">
              <a:extLst>
                <a:ext uri="{FF2B5EF4-FFF2-40B4-BE49-F238E27FC236}">
                  <a16:creationId xmlns:a16="http://schemas.microsoft.com/office/drawing/2014/main" id="{3384143D-104B-E96F-9BB4-498102D73286}"/>
                </a:ext>
              </a:extLst>
            </p:cNvPr>
            <p:cNvSpPr txBox="1"/>
            <p:nvPr/>
          </p:nvSpPr>
          <p:spPr>
            <a:xfrm>
              <a:off x="943193" y="2539524"/>
              <a:ext cx="128905" cy="428768"/>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latin typeface="Arial"/>
                  <a:cs typeface="Arial"/>
                </a:rPr>
                <a:t>50</a:t>
              </a:r>
              <a:endParaRPr sz="800" dirty="0">
                <a:latin typeface="Arial"/>
                <a:cs typeface="Arial"/>
              </a:endParaRPr>
            </a:p>
            <a:p>
              <a:pPr>
                <a:lnSpc>
                  <a:spcPct val="100000"/>
                </a:lnSpc>
              </a:pPr>
              <a:endParaRPr sz="800" dirty="0">
                <a:latin typeface="Arial"/>
                <a:cs typeface="Arial"/>
              </a:endParaRPr>
            </a:p>
            <a:p>
              <a:pPr marL="62230">
                <a:lnSpc>
                  <a:spcPct val="100000"/>
                </a:lnSpc>
                <a:spcBef>
                  <a:spcPts val="625"/>
                </a:spcBef>
              </a:pPr>
              <a:r>
                <a:rPr sz="800" dirty="0">
                  <a:solidFill>
                    <a:srgbClr val="231F20"/>
                  </a:solidFill>
                  <a:latin typeface="Arial"/>
                  <a:cs typeface="Arial"/>
                </a:rPr>
                <a:t>0</a:t>
              </a:r>
              <a:endParaRPr sz="800" dirty="0">
                <a:latin typeface="Arial"/>
                <a:cs typeface="Arial"/>
              </a:endParaRPr>
            </a:p>
          </p:txBody>
        </p:sp>
        <p:grpSp>
          <p:nvGrpSpPr>
            <p:cNvPr id="165" name="object 15">
              <a:extLst>
                <a:ext uri="{FF2B5EF4-FFF2-40B4-BE49-F238E27FC236}">
                  <a16:creationId xmlns:a16="http://schemas.microsoft.com/office/drawing/2014/main" id="{21138B25-AEAE-FB01-50CB-BE66268E7399}"/>
                </a:ext>
              </a:extLst>
            </p:cNvPr>
            <p:cNvGrpSpPr/>
            <p:nvPr/>
          </p:nvGrpSpPr>
          <p:grpSpPr>
            <a:xfrm>
              <a:off x="1108648" y="1052179"/>
              <a:ext cx="5023485" cy="1915795"/>
              <a:chOff x="1105133" y="1034137"/>
              <a:chExt cx="5023485" cy="1915795"/>
            </a:xfrm>
          </p:grpSpPr>
          <p:sp>
            <p:nvSpPr>
              <p:cNvPr id="177" name="object 16">
                <a:extLst>
                  <a:ext uri="{FF2B5EF4-FFF2-40B4-BE49-F238E27FC236}">
                    <a16:creationId xmlns:a16="http://schemas.microsoft.com/office/drawing/2014/main" id="{6DF7C52F-D535-0D1C-D8A3-78DB31963225}"/>
                  </a:ext>
                </a:extLst>
              </p:cNvPr>
              <p:cNvSpPr/>
              <p:nvPr/>
            </p:nvSpPr>
            <p:spPr>
              <a:xfrm>
                <a:off x="1107356" y="1657022"/>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178" name="object 17">
                <a:extLst>
                  <a:ext uri="{FF2B5EF4-FFF2-40B4-BE49-F238E27FC236}">
                    <a16:creationId xmlns:a16="http://schemas.microsoft.com/office/drawing/2014/main" id="{55E6B744-CF26-FEC0-7429-08FC20B73248}"/>
                  </a:ext>
                </a:extLst>
              </p:cNvPr>
              <p:cNvSpPr/>
              <p:nvPr/>
            </p:nvSpPr>
            <p:spPr>
              <a:xfrm>
                <a:off x="1107356" y="1967352"/>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179" name="object 18">
                <a:extLst>
                  <a:ext uri="{FF2B5EF4-FFF2-40B4-BE49-F238E27FC236}">
                    <a16:creationId xmlns:a16="http://schemas.microsoft.com/office/drawing/2014/main" id="{6AAD0F5C-7E86-376E-D2CD-E49041D885C1}"/>
                  </a:ext>
                </a:extLst>
              </p:cNvPr>
              <p:cNvSpPr/>
              <p:nvPr/>
            </p:nvSpPr>
            <p:spPr>
              <a:xfrm>
                <a:off x="1107356" y="2277684"/>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180" name="object 19">
                <a:extLst>
                  <a:ext uri="{FF2B5EF4-FFF2-40B4-BE49-F238E27FC236}">
                    <a16:creationId xmlns:a16="http://schemas.microsoft.com/office/drawing/2014/main" id="{31C67AFC-9BD4-233E-3B86-F5396FDD3578}"/>
                  </a:ext>
                </a:extLst>
              </p:cNvPr>
              <p:cNvSpPr/>
              <p:nvPr/>
            </p:nvSpPr>
            <p:spPr>
              <a:xfrm>
                <a:off x="1107356" y="2588015"/>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181" name="object 20">
                <a:extLst>
                  <a:ext uri="{FF2B5EF4-FFF2-40B4-BE49-F238E27FC236}">
                    <a16:creationId xmlns:a16="http://schemas.microsoft.com/office/drawing/2014/main" id="{26DBCD75-FE0E-FA58-4164-25A543D23F6A}"/>
                  </a:ext>
                </a:extLst>
              </p:cNvPr>
              <p:cNvSpPr/>
              <p:nvPr/>
            </p:nvSpPr>
            <p:spPr>
              <a:xfrm>
                <a:off x="238392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2" name="object 21">
                <a:extLst>
                  <a:ext uri="{FF2B5EF4-FFF2-40B4-BE49-F238E27FC236}">
                    <a16:creationId xmlns:a16="http://schemas.microsoft.com/office/drawing/2014/main" id="{BA104132-16A8-698C-33D3-5185BFC733CF}"/>
                  </a:ext>
                </a:extLst>
              </p:cNvPr>
              <p:cNvSpPr/>
              <p:nvPr/>
            </p:nvSpPr>
            <p:spPr>
              <a:xfrm>
                <a:off x="155304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3" name="object 22">
                <a:extLst>
                  <a:ext uri="{FF2B5EF4-FFF2-40B4-BE49-F238E27FC236}">
                    <a16:creationId xmlns:a16="http://schemas.microsoft.com/office/drawing/2014/main" id="{9B4D8A41-83BF-5A15-EB69-073E95B530CB}"/>
                  </a:ext>
                </a:extLst>
              </p:cNvPr>
              <p:cNvSpPr/>
              <p:nvPr/>
            </p:nvSpPr>
            <p:spPr>
              <a:xfrm>
                <a:off x="196848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4" name="object 23">
                <a:extLst>
                  <a:ext uri="{FF2B5EF4-FFF2-40B4-BE49-F238E27FC236}">
                    <a16:creationId xmlns:a16="http://schemas.microsoft.com/office/drawing/2014/main" id="{752B6AE8-503E-536C-3B8C-67A7E29EAFBD}"/>
                  </a:ext>
                </a:extLst>
              </p:cNvPr>
              <p:cNvSpPr/>
              <p:nvPr/>
            </p:nvSpPr>
            <p:spPr>
              <a:xfrm>
                <a:off x="279936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5" name="object 24">
                <a:extLst>
                  <a:ext uri="{FF2B5EF4-FFF2-40B4-BE49-F238E27FC236}">
                    <a16:creationId xmlns:a16="http://schemas.microsoft.com/office/drawing/2014/main" id="{BD528C30-C97D-2738-A5FC-6B6E45DD5CCD}"/>
                  </a:ext>
                </a:extLst>
              </p:cNvPr>
              <p:cNvSpPr/>
              <p:nvPr/>
            </p:nvSpPr>
            <p:spPr>
              <a:xfrm>
                <a:off x="4878541"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6" name="object 25">
                <a:extLst>
                  <a:ext uri="{FF2B5EF4-FFF2-40B4-BE49-F238E27FC236}">
                    <a16:creationId xmlns:a16="http://schemas.microsoft.com/office/drawing/2014/main" id="{ACD26276-DBA2-4881-B50D-FB1D734103C7}"/>
                  </a:ext>
                </a:extLst>
              </p:cNvPr>
              <p:cNvSpPr/>
              <p:nvPr/>
            </p:nvSpPr>
            <p:spPr>
              <a:xfrm>
                <a:off x="3215299"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7" name="object 26">
                <a:extLst>
                  <a:ext uri="{FF2B5EF4-FFF2-40B4-BE49-F238E27FC236}">
                    <a16:creationId xmlns:a16="http://schemas.microsoft.com/office/drawing/2014/main" id="{7D3C26ED-6957-BA38-7BEF-9CD3139E9698}"/>
                  </a:ext>
                </a:extLst>
              </p:cNvPr>
              <p:cNvSpPr/>
              <p:nvPr/>
            </p:nvSpPr>
            <p:spPr>
              <a:xfrm>
                <a:off x="3631232"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8" name="object 27">
                <a:extLst>
                  <a:ext uri="{FF2B5EF4-FFF2-40B4-BE49-F238E27FC236}">
                    <a16:creationId xmlns:a16="http://schemas.microsoft.com/office/drawing/2014/main" id="{81E39939-44DB-CFEF-4558-6D56A06F1D71}"/>
                  </a:ext>
                </a:extLst>
              </p:cNvPr>
              <p:cNvSpPr/>
              <p:nvPr/>
            </p:nvSpPr>
            <p:spPr>
              <a:xfrm>
                <a:off x="4047168"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89" name="object 28">
                <a:extLst>
                  <a:ext uri="{FF2B5EF4-FFF2-40B4-BE49-F238E27FC236}">
                    <a16:creationId xmlns:a16="http://schemas.microsoft.com/office/drawing/2014/main" id="{EC44C8DF-14D7-9FEE-E557-A6A6F136FDBF}"/>
                  </a:ext>
                </a:extLst>
              </p:cNvPr>
              <p:cNvSpPr/>
              <p:nvPr/>
            </p:nvSpPr>
            <p:spPr>
              <a:xfrm>
                <a:off x="4462855"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90" name="object 29">
                <a:extLst>
                  <a:ext uri="{FF2B5EF4-FFF2-40B4-BE49-F238E27FC236}">
                    <a16:creationId xmlns:a16="http://schemas.microsoft.com/office/drawing/2014/main" id="{5B4D4F9C-8EB0-F8F0-5B93-6310A34CB771}"/>
                  </a:ext>
                </a:extLst>
              </p:cNvPr>
              <p:cNvSpPr/>
              <p:nvPr/>
            </p:nvSpPr>
            <p:spPr>
              <a:xfrm>
                <a:off x="5294228"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91" name="object 30">
                <a:extLst>
                  <a:ext uri="{FF2B5EF4-FFF2-40B4-BE49-F238E27FC236}">
                    <a16:creationId xmlns:a16="http://schemas.microsoft.com/office/drawing/2014/main" id="{09BAEC36-22B0-E25A-BA9F-4F5223B5C252}"/>
                  </a:ext>
                </a:extLst>
              </p:cNvPr>
              <p:cNvSpPr/>
              <p:nvPr/>
            </p:nvSpPr>
            <p:spPr>
              <a:xfrm>
                <a:off x="5709915"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92" name="object 31">
                <a:extLst>
                  <a:ext uri="{FF2B5EF4-FFF2-40B4-BE49-F238E27FC236}">
                    <a16:creationId xmlns:a16="http://schemas.microsoft.com/office/drawing/2014/main" id="{71A16849-C600-FAD5-E886-813722B81193}"/>
                  </a:ext>
                </a:extLst>
              </p:cNvPr>
              <p:cNvSpPr/>
              <p:nvPr/>
            </p:nvSpPr>
            <p:spPr>
              <a:xfrm>
                <a:off x="6125848"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193" name="object 32">
                <a:extLst>
                  <a:ext uri="{FF2B5EF4-FFF2-40B4-BE49-F238E27FC236}">
                    <a16:creationId xmlns:a16="http://schemas.microsoft.com/office/drawing/2014/main" id="{F55EA798-8967-F744-FA7F-E9D0C70024AA}"/>
                  </a:ext>
                </a:extLst>
              </p:cNvPr>
              <p:cNvSpPr/>
              <p:nvPr/>
            </p:nvSpPr>
            <p:spPr>
              <a:xfrm>
                <a:off x="4941431" y="2381221"/>
                <a:ext cx="178435" cy="0"/>
              </a:xfrm>
              <a:custGeom>
                <a:avLst/>
                <a:gdLst/>
                <a:ahLst/>
                <a:cxnLst/>
                <a:rect l="l" t="t" r="r" b="b"/>
                <a:pathLst>
                  <a:path w="178435">
                    <a:moveTo>
                      <a:pt x="0" y="0"/>
                    </a:moveTo>
                    <a:lnTo>
                      <a:pt x="178028" y="0"/>
                    </a:lnTo>
                  </a:path>
                </a:pathLst>
              </a:custGeom>
              <a:ln w="22720">
                <a:solidFill>
                  <a:srgbClr val="395CAC"/>
                </a:solidFill>
              </a:ln>
            </p:spPr>
            <p:txBody>
              <a:bodyPr wrap="square" lIns="0" tIns="0" rIns="0" bIns="0" rtlCol="0"/>
              <a:lstStyle/>
              <a:p>
                <a:endParaRPr dirty="0"/>
              </a:p>
            </p:txBody>
          </p:sp>
          <p:sp>
            <p:nvSpPr>
              <p:cNvPr id="194" name="object 33">
                <a:extLst>
                  <a:ext uri="{FF2B5EF4-FFF2-40B4-BE49-F238E27FC236}">
                    <a16:creationId xmlns:a16="http://schemas.microsoft.com/office/drawing/2014/main" id="{E0699040-541C-36E3-E945-1C20FFF7E542}"/>
                  </a:ext>
                </a:extLst>
              </p:cNvPr>
              <p:cNvSpPr/>
              <p:nvPr/>
            </p:nvSpPr>
            <p:spPr>
              <a:xfrm>
                <a:off x="1107356" y="1346691"/>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195" name="object 34">
                <a:extLst>
                  <a:ext uri="{FF2B5EF4-FFF2-40B4-BE49-F238E27FC236}">
                    <a16:creationId xmlns:a16="http://schemas.microsoft.com/office/drawing/2014/main" id="{43A53C3B-D180-C120-8C4C-01DD574BB6EC}"/>
                  </a:ext>
                </a:extLst>
              </p:cNvPr>
              <p:cNvSpPr/>
              <p:nvPr/>
            </p:nvSpPr>
            <p:spPr>
              <a:xfrm>
                <a:off x="1107356" y="1036359"/>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grpSp>
        <p:sp>
          <p:nvSpPr>
            <p:cNvPr id="166" name="object 35">
              <a:extLst>
                <a:ext uri="{FF2B5EF4-FFF2-40B4-BE49-F238E27FC236}">
                  <a16:creationId xmlns:a16="http://schemas.microsoft.com/office/drawing/2014/main" id="{78029577-DAF0-9AA1-AAD3-409E986F9970}"/>
                </a:ext>
              </a:extLst>
            </p:cNvPr>
            <p:cNvSpPr txBox="1"/>
            <p:nvPr/>
          </p:nvSpPr>
          <p:spPr>
            <a:xfrm>
              <a:off x="5163498" y="2323526"/>
              <a:ext cx="1184809" cy="129348"/>
            </a:xfrm>
            <a:prstGeom prst="rect">
              <a:avLst/>
            </a:prstGeom>
          </p:spPr>
          <p:txBody>
            <a:bodyPr vert="horz" wrap="square" lIns="0" tIns="15240" rIns="0" bIns="0" rtlCol="0">
              <a:spAutoFit/>
            </a:bodyPr>
            <a:lstStyle/>
            <a:p>
              <a:pPr marL="12700">
                <a:lnSpc>
                  <a:spcPct val="100000"/>
                </a:lnSpc>
                <a:spcBef>
                  <a:spcPts val="120"/>
                </a:spcBef>
              </a:pPr>
              <a:r>
                <a:rPr sz="800" dirty="0">
                  <a:solidFill>
                    <a:srgbClr val="231F20"/>
                  </a:solidFill>
                  <a:latin typeface="Arial"/>
                  <a:cs typeface="Arial"/>
                </a:rPr>
                <a:t>20</a:t>
              </a:r>
              <a:r>
                <a:rPr sz="800" spc="-120" dirty="0">
                  <a:solidFill>
                    <a:srgbClr val="231F20"/>
                  </a:solidFill>
                  <a:latin typeface="Arial"/>
                  <a:cs typeface="Arial"/>
                </a:rPr>
                <a:t> </a:t>
              </a:r>
              <a:r>
                <a:rPr sz="800" dirty="0">
                  <a:solidFill>
                    <a:srgbClr val="231F20"/>
                  </a:solidFill>
                  <a:latin typeface="Arial"/>
                  <a:cs typeface="Arial"/>
                </a:rPr>
                <a:t>mg</a:t>
              </a:r>
              <a:r>
                <a:rPr sz="800" spc="15" dirty="0">
                  <a:solidFill>
                    <a:srgbClr val="231F20"/>
                  </a:solidFill>
                  <a:latin typeface="Arial"/>
                  <a:cs typeface="Arial"/>
                </a:rPr>
                <a:t> </a:t>
              </a:r>
              <a:r>
                <a:rPr sz="800" dirty="0">
                  <a:solidFill>
                    <a:srgbClr val="231F20"/>
                  </a:solidFill>
                  <a:latin typeface="Arial"/>
                  <a:cs typeface="Arial"/>
                </a:rPr>
                <a:t>(CrCl</a:t>
              </a:r>
              <a:r>
                <a:rPr sz="800" spc="10" dirty="0">
                  <a:solidFill>
                    <a:srgbClr val="231F20"/>
                  </a:solidFill>
                  <a:latin typeface="Arial"/>
                  <a:cs typeface="Arial"/>
                </a:rPr>
                <a:t> </a:t>
              </a:r>
              <a:r>
                <a:rPr sz="800" dirty="0">
                  <a:solidFill>
                    <a:srgbClr val="231F20"/>
                  </a:solidFill>
                  <a:latin typeface="Arial"/>
                  <a:cs typeface="Arial"/>
                </a:rPr>
                <a:t>&gt;50</a:t>
              </a:r>
              <a:r>
                <a:rPr sz="800" spc="-114" dirty="0">
                  <a:solidFill>
                    <a:srgbClr val="231F20"/>
                  </a:solidFill>
                  <a:latin typeface="Arial"/>
                  <a:cs typeface="Arial"/>
                </a:rPr>
                <a:t> </a:t>
              </a:r>
              <a:r>
                <a:rPr sz="800" spc="-10" dirty="0">
                  <a:solidFill>
                    <a:srgbClr val="231F20"/>
                  </a:solidFill>
                  <a:latin typeface="Arial"/>
                  <a:cs typeface="Arial"/>
                </a:rPr>
                <a:t>ml/min)</a:t>
              </a:r>
              <a:endParaRPr sz="800" dirty="0">
                <a:latin typeface="Arial"/>
                <a:cs typeface="Arial"/>
              </a:endParaRPr>
            </a:p>
          </p:txBody>
        </p:sp>
        <p:grpSp>
          <p:nvGrpSpPr>
            <p:cNvPr id="167" name="object 36">
              <a:extLst>
                <a:ext uri="{FF2B5EF4-FFF2-40B4-BE49-F238E27FC236}">
                  <a16:creationId xmlns:a16="http://schemas.microsoft.com/office/drawing/2014/main" id="{3467D725-57E9-83B0-7BF3-0E5239A12A87}"/>
                </a:ext>
              </a:extLst>
            </p:cNvPr>
            <p:cNvGrpSpPr/>
            <p:nvPr/>
          </p:nvGrpSpPr>
          <p:grpSpPr>
            <a:xfrm>
              <a:off x="1106427" y="1049976"/>
              <a:ext cx="5039995" cy="1888489"/>
              <a:chOff x="1102912" y="1031934"/>
              <a:chExt cx="5039995" cy="1888489"/>
            </a:xfrm>
          </p:grpSpPr>
          <p:sp>
            <p:nvSpPr>
              <p:cNvPr id="169" name="object 37">
                <a:extLst>
                  <a:ext uri="{FF2B5EF4-FFF2-40B4-BE49-F238E27FC236}">
                    <a16:creationId xmlns:a16="http://schemas.microsoft.com/office/drawing/2014/main" id="{B8969AD4-4F6B-0B89-1190-D97036FC74FB}"/>
                  </a:ext>
                </a:extLst>
              </p:cNvPr>
              <p:cNvSpPr/>
              <p:nvPr/>
            </p:nvSpPr>
            <p:spPr>
              <a:xfrm>
                <a:off x="1109780" y="1928859"/>
                <a:ext cx="88900" cy="976630"/>
              </a:xfrm>
              <a:custGeom>
                <a:avLst/>
                <a:gdLst/>
                <a:ahLst/>
                <a:cxnLst/>
                <a:rect l="l" t="t" r="r" b="b"/>
                <a:pathLst>
                  <a:path w="88900" h="976630">
                    <a:moveTo>
                      <a:pt x="88341" y="0"/>
                    </a:moveTo>
                    <a:lnTo>
                      <a:pt x="63312" y="136390"/>
                    </a:lnTo>
                    <a:lnTo>
                      <a:pt x="50368" y="222823"/>
                    </a:lnTo>
                    <a:lnTo>
                      <a:pt x="45367" y="296170"/>
                    </a:lnTo>
                    <a:lnTo>
                      <a:pt x="44170" y="393306"/>
                    </a:lnTo>
                    <a:lnTo>
                      <a:pt x="36893" y="552613"/>
                    </a:lnTo>
                    <a:lnTo>
                      <a:pt x="21751" y="745359"/>
                    </a:lnTo>
                    <a:lnTo>
                      <a:pt x="6776" y="907774"/>
                    </a:lnTo>
                    <a:lnTo>
                      <a:pt x="0" y="976083"/>
                    </a:lnTo>
                    <a:lnTo>
                      <a:pt x="88341" y="976083"/>
                    </a:lnTo>
                    <a:lnTo>
                      <a:pt x="88341" y="0"/>
                    </a:lnTo>
                    <a:close/>
                  </a:path>
                </a:pathLst>
              </a:custGeom>
              <a:solidFill>
                <a:srgbClr val="D8D1E0"/>
              </a:solidFill>
            </p:spPr>
            <p:txBody>
              <a:bodyPr wrap="square" lIns="0" tIns="0" rIns="0" bIns="0" rtlCol="0"/>
              <a:lstStyle/>
              <a:p>
                <a:endParaRPr dirty="0"/>
              </a:p>
            </p:txBody>
          </p:sp>
          <p:sp>
            <p:nvSpPr>
              <p:cNvPr id="170" name="object 38">
                <a:extLst>
                  <a:ext uri="{FF2B5EF4-FFF2-40B4-BE49-F238E27FC236}">
                    <a16:creationId xmlns:a16="http://schemas.microsoft.com/office/drawing/2014/main" id="{CE88DE1C-55A2-D32F-F9C1-6DFDA8612095}"/>
                  </a:ext>
                </a:extLst>
              </p:cNvPr>
              <p:cNvSpPr/>
              <p:nvPr/>
            </p:nvSpPr>
            <p:spPr>
              <a:xfrm>
                <a:off x="1198123" y="1232811"/>
                <a:ext cx="1284605" cy="1672589"/>
              </a:xfrm>
              <a:custGeom>
                <a:avLst/>
                <a:gdLst/>
                <a:ahLst/>
                <a:cxnLst/>
                <a:rect l="l" t="t" r="r" b="b"/>
                <a:pathLst>
                  <a:path w="1284605" h="1672589">
                    <a:moveTo>
                      <a:pt x="345690" y="0"/>
                    </a:moveTo>
                    <a:lnTo>
                      <a:pt x="304624" y="1055"/>
                    </a:lnTo>
                    <a:lnTo>
                      <a:pt x="260186" y="13045"/>
                    </a:lnTo>
                    <a:lnTo>
                      <a:pt x="213743" y="39851"/>
                    </a:lnTo>
                    <a:lnTo>
                      <a:pt x="166662" y="85355"/>
                    </a:lnTo>
                    <a:lnTo>
                      <a:pt x="98631" y="231000"/>
                    </a:lnTo>
                    <a:lnTo>
                      <a:pt x="46007" y="435345"/>
                    </a:lnTo>
                    <a:lnTo>
                      <a:pt x="12044" y="617368"/>
                    </a:lnTo>
                    <a:lnTo>
                      <a:pt x="0" y="696048"/>
                    </a:lnTo>
                    <a:lnTo>
                      <a:pt x="0" y="1672131"/>
                    </a:lnTo>
                    <a:lnTo>
                      <a:pt x="1284262" y="1672131"/>
                    </a:lnTo>
                    <a:lnTo>
                      <a:pt x="1284262" y="515250"/>
                    </a:lnTo>
                    <a:lnTo>
                      <a:pt x="1096309" y="392186"/>
                    </a:lnTo>
                    <a:lnTo>
                      <a:pt x="983508" y="319885"/>
                    </a:lnTo>
                    <a:lnTo>
                      <a:pt x="900723" y="270193"/>
                    </a:lnTo>
                    <a:lnTo>
                      <a:pt x="802817" y="214959"/>
                    </a:lnTo>
                    <a:lnTo>
                      <a:pt x="742650" y="181590"/>
                    </a:lnTo>
                    <a:lnTo>
                      <a:pt x="683634" y="149384"/>
                    </a:lnTo>
                    <a:lnTo>
                      <a:pt x="627221" y="119111"/>
                    </a:lnTo>
                    <a:lnTo>
                      <a:pt x="574862" y="91537"/>
                    </a:lnTo>
                    <a:lnTo>
                      <a:pt x="528007" y="67432"/>
                    </a:lnTo>
                    <a:lnTo>
                      <a:pt x="488107" y="47563"/>
                    </a:lnTo>
                    <a:lnTo>
                      <a:pt x="434975" y="23608"/>
                    </a:lnTo>
                    <a:lnTo>
                      <a:pt x="382015" y="5995"/>
                    </a:lnTo>
                    <a:lnTo>
                      <a:pt x="345690" y="0"/>
                    </a:lnTo>
                    <a:close/>
                  </a:path>
                </a:pathLst>
              </a:custGeom>
              <a:solidFill>
                <a:srgbClr val="889DCD"/>
              </a:solidFill>
            </p:spPr>
            <p:txBody>
              <a:bodyPr wrap="square" lIns="0" tIns="0" rIns="0" bIns="0" rtlCol="0"/>
              <a:lstStyle/>
              <a:p>
                <a:endParaRPr dirty="0"/>
              </a:p>
            </p:txBody>
          </p:sp>
          <p:sp>
            <p:nvSpPr>
              <p:cNvPr id="171" name="object 39">
                <a:extLst>
                  <a:ext uri="{FF2B5EF4-FFF2-40B4-BE49-F238E27FC236}">
                    <a16:creationId xmlns:a16="http://schemas.microsoft.com/office/drawing/2014/main" id="{F8E8E25F-1D91-3348-C4C5-902194138AEF}"/>
                  </a:ext>
                </a:extLst>
              </p:cNvPr>
              <p:cNvSpPr/>
              <p:nvPr/>
            </p:nvSpPr>
            <p:spPr>
              <a:xfrm>
                <a:off x="2482381" y="1748062"/>
                <a:ext cx="535940" cy="1156970"/>
              </a:xfrm>
              <a:custGeom>
                <a:avLst/>
                <a:gdLst/>
                <a:ahLst/>
                <a:cxnLst/>
                <a:rect l="l" t="t" r="r" b="b"/>
                <a:pathLst>
                  <a:path w="535939" h="1156970">
                    <a:moveTo>
                      <a:pt x="0" y="0"/>
                    </a:moveTo>
                    <a:lnTo>
                      <a:pt x="0" y="1156881"/>
                    </a:lnTo>
                    <a:lnTo>
                      <a:pt x="535533" y="1156881"/>
                    </a:lnTo>
                    <a:lnTo>
                      <a:pt x="535533" y="279120"/>
                    </a:lnTo>
                    <a:lnTo>
                      <a:pt x="440870" y="237491"/>
                    </a:lnTo>
                    <a:lnTo>
                      <a:pt x="358447" y="200173"/>
                    </a:lnTo>
                    <a:lnTo>
                      <a:pt x="284543" y="164934"/>
                    </a:lnTo>
                    <a:lnTo>
                      <a:pt x="233841" y="139162"/>
                    </a:lnTo>
                    <a:lnTo>
                      <a:pt x="187301" y="113390"/>
                    </a:lnTo>
                    <a:lnTo>
                      <a:pt x="118245" y="72157"/>
                    </a:lnTo>
                    <a:lnTo>
                      <a:pt x="0" y="0"/>
                    </a:lnTo>
                    <a:close/>
                  </a:path>
                </a:pathLst>
              </a:custGeom>
              <a:solidFill>
                <a:srgbClr val="B0BEDE"/>
              </a:solidFill>
            </p:spPr>
            <p:txBody>
              <a:bodyPr wrap="square" lIns="0" tIns="0" rIns="0" bIns="0" rtlCol="0"/>
              <a:lstStyle/>
              <a:p>
                <a:endParaRPr dirty="0"/>
              </a:p>
            </p:txBody>
          </p:sp>
          <p:sp>
            <p:nvSpPr>
              <p:cNvPr id="172" name="object 40">
                <a:extLst>
                  <a:ext uri="{FF2B5EF4-FFF2-40B4-BE49-F238E27FC236}">
                    <a16:creationId xmlns:a16="http://schemas.microsoft.com/office/drawing/2014/main" id="{D2A4A1D3-9436-C6C5-F12A-EE36952F3B08}"/>
                  </a:ext>
                </a:extLst>
              </p:cNvPr>
              <p:cNvSpPr/>
              <p:nvPr/>
            </p:nvSpPr>
            <p:spPr>
              <a:xfrm>
                <a:off x="3017919" y="2033528"/>
                <a:ext cx="3108325" cy="873125"/>
              </a:xfrm>
              <a:custGeom>
                <a:avLst/>
                <a:gdLst/>
                <a:ahLst/>
                <a:cxnLst/>
                <a:rect l="l" t="t" r="r" b="b"/>
                <a:pathLst>
                  <a:path w="3108325" h="873125">
                    <a:moveTo>
                      <a:pt x="0" y="0"/>
                    </a:moveTo>
                    <a:lnTo>
                      <a:pt x="0" y="873036"/>
                    </a:lnTo>
                    <a:lnTo>
                      <a:pt x="3108286" y="873036"/>
                    </a:lnTo>
                    <a:lnTo>
                      <a:pt x="3108286" y="704976"/>
                    </a:lnTo>
                    <a:lnTo>
                      <a:pt x="2515663" y="637843"/>
                    </a:lnTo>
                    <a:lnTo>
                      <a:pt x="2136341" y="587295"/>
                    </a:lnTo>
                    <a:lnTo>
                      <a:pt x="1806718" y="527979"/>
                    </a:lnTo>
                    <a:lnTo>
                      <a:pt x="1363192" y="434543"/>
                    </a:lnTo>
                    <a:lnTo>
                      <a:pt x="869230" y="306434"/>
                    </a:lnTo>
                    <a:lnTo>
                      <a:pt x="431850" y="163750"/>
                    </a:lnTo>
                    <a:lnTo>
                      <a:pt x="119344" y="47827"/>
                    </a:lnTo>
                    <a:lnTo>
                      <a:pt x="0" y="0"/>
                    </a:lnTo>
                    <a:close/>
                  </a:path>
                </a:pathLst>
              </a:custGeom>
              <a:solidFill>
                <a:srgbClr val="D7DEEE"/>
              </a:solidFill>
            </p:spPr>
            <p:txBody>
              <a:bodyPr wrap="square" lIns="0" tIns="0" rIns="0" bIns="0" rtlCol="0"/>
              <a:lstStyle/>
              <a:p>
                <a:endParaRPr dirty="0"/>
              </a:p>
            </p:txBody>
          </p:sp>
          <p:sp>
            <p:nvSpPr>
              <p:cNvPr id="173" name="object 41">
                <a:extLst>
                  <a:ext uri="{FF2B5EF4-FFF2-40B4-BE49-F238E27FC236}">
                    <a16:creationId xmlns:a16="http://schemas.microsoft.com/office/drawing/2014/main" id="{CC45CC1F-08F9-8D68-336C-48D1BE36B65F}"/>
                  </a:ext>
                </a:extLst>
              </p:cNvPr>
              <p:cNvSpPr/>
              <p:nvPr/>
            </p:nvSpPr>
            <p:spPr>
              <a:xfrm>
                <a:off x="1109560" y="1034157"/>
                <a:ext cx="5019040" cy="1874520"/>
              </a:xfrm>
              <a:custGeom>
                <a:avLst/>
                <a:gdLst/>
                <a:ahLst/>
                <a:cxnLst/>
                <a:rect l="l" t="t" r="r" b="b"/>
                <a:pathLst>
                  <a:path w="5019040" h="1874520">
                    <a:moveTo>
                      <a:pt x="0" y="0"/>
                    </a:moveTo>
                    <a:lnTo>
                      <a:pt x="927" y="1874024"/>
                    </a:lnTo>
                    <a:lnTo>
                      <a:pt x="5018493" y="1874024"/>
                    </a:lnTo>
                  </a:path>
                </a:pathLst>
              </a:custGeom>
              <a:ln w="4406">
                <a:solidFill>
                  <a:srgbClr val="231F20"/>
                </a:solidFill>
              </a:ln>
            </p:spPr>
            <p:txBody>
              <a:bodyPr wrap="square" lIns="0" tIns="0" rIns="0" bIns="0" rtlCol="0"/>
              <a:lstStyle/>
              <a:p>
                <a:endParaRPr dirty="0"/>
              </a:p>
            </p:txBody>
          </p:sp>
          <p:sp>
            <p:nvSpPr>
              <p:cNvPr id="174" name="object 42">
                <a:extLst>
                  <a:ext uri="{FF2B5EF4-FFF2-40B4-BE49-F238E27FC236}">
                    <a16:creationId xmlns:a16="http://schemas.microsoft.com/office/drawing/2014/main" id="{F8752B33-ABE2-6BDF-2844-03C5E058FCAB}"/>
                  </a:ext>
                </a:extLst>
              </p:cNvPr>
              <p:cNvSpPr/>
              <p:nvPr/>
            </p:nvSpPr>
            <p:spPr>
              <a:xfrm>
                <a:off x="1107361" y="1757724"/>
                <a:ext cx="1376680" cy="0"/>
              </a:xfrm>
              <a:custGeom>
                <a:avLst/>
                <a:gdLst/>
                <a:ahLst/>
                <a:cxnLst/>
                <a:rect l="l" t="t" r="r" b="b"/>
                <a:pathLst>
                  <a:path w="1376680">
                    <a:moveTo>
                      <a:pt x="1376438" y="0"/>
                    </a:moveTo>
                    <a:lnTo>
                      <a:pt x="0" y="0"/>
                    </a:lnTo>
                  </a:path>
                </a:pathLst>
              </a:custGeom>
              <a:ln w="8813">
                <a:solidFill>
                  <a:srgbClr val="4E2D7B"/>
                </a:solidFill>
                <a:prstDash val="dash"/>
              </a:ln>
            </p:spPr>
            <p:txBody>
              <a:bodyPr wrap="square" lIns="0" tIns="0" rIns="0" bIns="0" rtlCol="0"/>
              <a:lstStyle/>
              <a:p>
                <a:endParaRPr dirty="0"/>
              </a:p>
            </p:txBody>
          </p:sp>
          <p:sp>
            <p:nvSpPr>
              <p:cNvPr id="175" name="object 43">
                <a:extLst>
                  <a:ext uri="{FF2B5EF4-FFF2-40B4-BE49-F238E27FC236}">
                    <a16:creationId xmlns:a16="http://schemas.microsoft.com/office/drawing/2014/main" id="{48436815-D0C4-EFE4-94F4-D54ED11A35F2}"/>
                  </a:ext>
                </a:extLst>
              </p:cNvPr>
              <p:cNvSpPr/>
              <p:nvPr/>
            </p:nvSpPr>
            <p:spPr>
              <a:xfrm>
                <a:off x="1107357" y="2039080"/>
                <a:ext cx="1910714" cy="0"/>
              </a:xfrm>
              <a:custGeom>
                <a:avLst/>
                <a:gdLst/>
                <a:ahLst/>
                <a:cxnLst/>
                <a:rect l="l" t="t" r="r" b="b"/>
                <a:pathLst>
                  <a:path w="1910714">
                    <a:moveTo>
                      <a:pt x="1910562" y="0"/>
                    </a:moveTo>
                    <a:lnTo>
                      <a:pt x="0" y="0"/>
                    </a:lnTo>
                  </a:path>
                </a:pathLst>
              </a:custGeom>
              <a:ln w="8813">
                <a:solidFill>
                  <a:srgbClr val="4E2D7B"/>
                </a:solidFill>
                <a:prstDash val="dash"/>
              </a:ln>
            </p:spPr>
            <p:txBody>
              <a:bodyPr wrap="square" lIns="0" tIns="0" rIns="0" bIns="0" rtlCol="0"/>
              <a:lstStyle/>
              <a:p>
                <a:endParaRPr dirty="0"/>
              </a:p>
            </p:txBody>
          </p:sp>
          <p:sp>
            <p:nvSpPr>
              <p:cNvPr id="176" name="object 44">
                <a:extLst>
                  <a:ext uri="{FF2B5EF4-FFF2-40B4-BE49-F238E27FC236}">
                    <a16:creationId xmlns:a16="http://schemas.microsoft.com/office/drawing/2014/main" id="{EFA60639-6192-0588-8E0E-C8CADF92D3EA}"/>
                  </a:ext>
                </a:extLst>
              </p:cNvPr>
              <p:cNvSpPr/>
              <p:nvPr/>
            </p:nvSpPr>
            <p:spPr>
              <a:xfrm>
                <a:off x="1127250" y="1233613"/>
                <a:ext cx="5002530" cy="1673225"/>
              </a:xfrm>
              <a:custGeom>
                <a:avLst/>
                <a:gdLst/>
                <a:ahLst/>
                <a:cxnLst/>
                <a:rect l="l" t="t" r="r" b="b"/>
                <a:pathLst>
                  <a:path w="5002530" h="1673225">
                    <a:moveTo>
                      <a:pt x="0" y="1672868"/>
                    </a:moveTo>
                    <a:lnTo>
                      <a:pt x="7067" y="1302726"/>
                    </a:lnTo>
                    <a:lnTo>
                      <a:pt x="16913" y="1073646"/>
                    </a:lnTo>
                    <a:lnTo>
                      <a:pt x="36279" y="890497"/>
                    </a:lnTo>
                    <a:lnTo>
                      <a:pt x="71907" y="658151"/>
                    </a:lnTo>
                    <a:lnTo>
                      <a:pt x="85186" y="579913"/>
                    </a:lnTo>
                    <a:lnTo>
                      <a:pt x="99007" y="507615"/>
                    </a:lnTo>
                    <a:lnTo>
                      <a:pt x="113190" y="441231"/>
                    </a:lnTo>
                    <a:lnTo>
                      <a:pt x="127554" y="380731"/>
                    </a:lnTo>
                    <a:lnTo>
                      <a:pt x="141917" y="326086"/>
                    </a:lnTo>
                    <a:lnTo>
                      <a:pt x="156099" y="277269"/>
                    </a:lnTo>
                    <a:lnTo>
                      <a:pt x="169919" y="234249"/>
                    </a:lnTo>
                    <a:lnTo>
                      <a:pt x="183196" y="197000"/>
                    </a:lnTo>
                    <a:lnTo>
                      <a:pt x="207396" y="139695"/>
                    </a:lnTo>
                    <a:lnTo>
                      <a:pt x="236595" y="90617"/>
                    </a:lnTo>
                    <a:lnTo>
                      <a:pt x="261504" y="60495"/>
                    </a:lnTo>
                    <a:lnTo>
                      <a:pt x="293121" y="32897"/>
                    </a:lnTo>
                    <a:lnTo>
                      <a:pt x="331886" y="11505"/>
                    </a:lnTo>
                    <a:lnTo>
                      <a:pt x="378235" y="0"/>
                    </a:lnTo>
                    <a:lnTo>
                      <a:pt x="432607" y="2062"/>
                    </a:lnTo>
                    <a:lnTo>
                      <a:pt x="495439" y="21373"/>
                    </a:lnTo>
                    <a:lnTo>
                      <a:pt x="532769" y="38043"/>
                    </a:lnTo>
                    <a:lnTo>
                      <a:pt x="571636" y="56293"/>
                    </a:lnTo>
                    <a:lnTo>
                      <a:pt x="611885" y="76004"/>
                    </a:lnTo>
                    <a:lnTo>
                      <a:pt x="653362" y="97055"/>
                    </a:lnTo>
                    <a:lnTo>
                      <a:pt x="695914" y="119325"/>
                    </a:lnTo>
                    <a:lnTo>
                      <a:pt x="739386" y="142693"/>
                    </a:lnTo>
                    <a:lnTo>
                      <a:pt x="783625" y="167040"/>
                    </a:lnTo>
                    <a:lnTo>
                      <a:pt x="828476" y="192243"/>
                    </a:lnTo>
                    <a:lnTo>
                      <a:pt x="873785" y="218183"/>
                    </a:lnTo>
                    <a:lnTo>
                      <a:pt x="919399" y="244740"/>
                    </a:lnTo>
                    <a:lnTo>
                      <a:pt x="965163" y="271791"/>
                    </a:lnTo>
                    <a:lnTo>
                      <a:pt x="1010923" y="299218"/>
                    </a:lnTo>
                    <a:lnTo>
                      <a:pt x="1056525" y="326899"/>
                    </a:lnTo>
                    <a:lnTo>
                      <a:pt x="1101816" y="354713"/>
                    </a:lnTo>
                    <a:lnTo>
                      <a:pt x="1146641" y="382541"/>
                    </a:lnTo>
                    <a:lnTo>
                      <a:pt x="1190846" y="410261"/>
                    </a:lnTo>
                    <a:lnTo>
                      <a:pt x="1234278" y="437752"/>
                    </a:lnTo>
                    <a:lnTo>
                      <a:pt x="1276781" y="464895"/>
                    </a:lnTo>
                    <a:lnTo>
                      <a:pt x="1305087" y="482979"/>
                    </a:lnTo>
                    <a:lnTo>
                      <a:pt x="1334077" y="501323"/>
                    </a:lnTo>
                    <a:lnTo>
                      <a:pt x="1394440" y="538782"/>
                    </a:lnTo>
                    <a:lnTo>
                      <a:pt x="1458527" y="577245"/>
                    </a:lnTo>
                    <a:lnTo>
                      <a:pt x="1492173" y="596845"/>
                    </a:lnTo>
                    <a:lnTo>
                      <a:pt x="1526997" y="616686"/>
                    </a:lnTo>
                    <a:lnTo>
                      <a:pt x="1563081" y="636765"/>
                    </a:lnTo>
                    <a:lnTo>
                      <a:pt x="1600507" y="657079"/>
                    </a:lnTo>
                    <a:lnTo>
                      <a:pt x="1639358" y="677624"/>
                    </a:lnTo>
                    <a:lnTo>
                      <a:pt x="1679716" y="698397"/>
                    </a:lnTo>
                    <a:lnTo>
                      <a:pt x="1721662" y="719395"/>
                    </a:lnTo>
                    <a:lnTo>
                      <a:pt x="1765280" y="740615"/>
                    </a:lnTo>
                    <a:lnTo>
                      <a:pt x="1810651" y="762053"/>
                    </a:lnTo>
                    <a:lnTo>
                      <a:pt x="1857858" y="783706"/>
                    </a:lnTo>
                    <a:lnTo>
                      <a:pt x="1906982" y="805571"/>
                    </a:lnTo>
                    <a:lnTo>
                      <a:pt x="1958107" y="827645"/>
                    </a:lnTo>
                    <a:lnTo>
                      <a:pt x="2011314" y="849924"/>
                    </a:lnTo>
                    <a:lnTo>
                      <a:pt x="2066686" y="872404"/>
                    </a:lnTo>
                    <a:lnTo>
                      <a:pt x="2124304" y="895084"/>
                    </a:lnTo>
                    <a:lnTo>
                      <a:pt x="2184251" y="917959"/>
                    </a:lnTo>
                    <a:lnTo>
                      <a:pt x="2246610" y="941026"/>
                    </a:lnTo>
                    <a:lnTo>
                      <a:pt x="2311462" y="964282"/>
                    </a:lnTo>
                    <a:lnTo>
                      <a:pt x="2378889" y="987724"/>
                    </a:lnTo>
                    <a:lnTo>
                      <a:pt x="2448975" y="1011348"/>
                    </a:lnTo>
                    <a:lnTo>
                      <a:pt x="2521800" y="1035151"/>
                    </a:lnTo>
                    <a:lnTo>
                      <a:pt x="3386830" y="1261615"/>
                    </a:lnTo>
                    <a:lnTo>
                      <a:pt x="4186342" y="1404621"/>
                    </a:lnTo>
                    <a:lnTo>
                      <a:pt x="4773632" y="1479315"/>
                    </a:lnTo>
                    <a:lnTo>
                      <a:pt x="5001996" y="1500847"/>
                    </a:lnTo>
                  </a:path>
                </a:pathLst>
              </a:custGeom>
              <a:ln w="26288">
                <a:solidFill>
                  <a:srgbClr val="395CAC"/>
                </a:solidFill>
              </a:ln>
            </p:spPr>
            <p:txBody>
              <a:bodyPr wrap="square" lIns="0" tIns="0" rIns="0" bIns="0" rtlCol="0"/>
              <a:lstStyle/>
              <a:p>
                <a:endParaRPr dirty="0"/>
              </a:p>
            </p:txBody>
          </p:sp>
        </p:grpSp>
        <p:sp>
          <p:nvSpPr>
            <p:cNvPr id="168" name="object 97">
              <a:extLst>
                <a:ext uri="{FF2B5EF4-FFF2-40B4-BE49-F238E27FC236}">
                  <a16:creationId xmlns:a16="http://schemas.microsoft.com/office/drawing/2014/main" id="{00530F1B-D250-2D83-4B52-2EDF24271389}"/>
                </a:ext>
              </a:extLst>
            </p:cNvPr>
            <p:cNvSpPr/>
            <p:nvPr/>
          </p:nvSpPr>
          <p:spPr>
            <a:xfrm>
              <a:off x="5725114" y="1302259"/>
              <a:ext cx="385717" cy="481127"/>
            </a:xfrm>
            <a:custGeom>
              <a:avLst/>
              <a:gdLst/>
              <a:ahLst/>
              <a:cxnLst/>
              <a:rect l="l" t="t" r="r" b="b"/>
              <a:pathLst>
                <a:path w="300354" h="374650">
                  <a:moveTo>
                    <a:pt x="150114" y="0"/>
                  </a:moveTo>
                  <a:lnTo>
                    <a:pt x="120040" y="47154"/>
                  </a:lnTo>
                  <a:lnTo>
                    <a:pt x="91046" y="82854"/>
                  </a:lnTo>
                  <a:lnTo>
                    <a:pt x="57055" y="122952"/>
                  </a:lnTo>
                  <a:lnTo>
                    <a:pt x="27954" y="162683"/>
                  </a:lnTo>
                  <a:lnTo>
                    <a:pt x="7637" y="202562"/>
                  </a:lnTo>
                  <a:lnTo>
                    <a:pt x="0" y="243103"/>
                  </a:lnTo>
                  <a:lnTo>
                    <a:pt x="6037" y="277775"/>
                  </a:lnTo>
                  <a:lnTo>
                    <a:pt x="24116" y="312972"/>
                  </a:lnTo>
                  <a:lnTo>
                    <a:pt x="54189" y="343966"/>
                  </a:lnTo>
                  <a:lnTo>
                    <a:pt x="96204" y="366029"/>
                  </a:lnTo>
                  <a:lnTo>
                    <a:pt x="150114" y="374434"/>
                  </a:lnTo>
                  <a:lnTo>
                    <a:pt x="204029" y="366029"/>
                  </a:lnTo>
                  <a:lnTo>
                    <a:pt x="246048" y="343966"/>
                  </a:lnTo>
                  <a:lnTo>
                    <a:pt x="276122" y="312972"/>
                  </a:lnTo>
                  <a:lnTo>
                    <a:pt x="294203" y="277775"/>
                  </a:lnTo>
                  <a:lnTo>
                    <a:pt x="300240" y="243103"/>
                  </a:lnTo>
                  <a:lnTo>
                    <a:pt x="292603" y="202562"/>
                  </a:lnTo>
                  <a:lnTo>
                    <a:pt x="272286" y="162683"/>
                  </a:lnTo>
                  <a:lnTo>
                    <a:pt x="243185" y="122952"/>
                  </a:lnTo>
                  <a:lnTo>
                    <a:pt x="209194" y="82854"/>
                  </a:lnTo>
                  <a:lnTo>
                    <a:pt x="181917" y="51220"/>
                  </a:lnTo>
                  <a:lnTo>
                    <a:pt x="166671" y="32045"/>
                  </a:lnTo>
                  <a:lnTo>
                    <a:pt x="157916" y="17560"/>
                  </a:lnTo>
                  <a:lnTo>
                    <a:pt x="150114" y="0"/>
                  </a:lnTo>
                  <a:close/>
                </a:path>
              </a:pathLst>
            </a:custGeom>
            <a:solidFill>
              <a:srgbClr val="395CAC"/>
            </a:solidFill>
          </p:spPr>
          <p:txBody>
            <a:bodyPr wrap="square" lIns="0" tIns="0" rIns="0" bIns="0" rtlCol="0"/>
            <a:lstStyle/>
            <a:p>
              <a:endParaRPr dirty="0"/>
            </a:p>
          </p:txBody>
        </p:sp>
      </p:grpSp>
      <p:sp>
        <p:nvSpPr>
          <p:cNvPr id="197" name="object 47">
            <a:extLst>
              <a:ext uri="{FF2B5EF4-FFF2-40B4-BE49-F238E27FC236}">
                <a16:creationId xmlns:a16="http://schemas.microsoft.com/office/drawing/2014/main" id="{D2FD2FC6-A3C5-456F-7327-0484B56B6E93}"/>
              </a:ext>
            </a:extLst>
          </p:cNvPr>
          <p:cNvSpPr/>
          <p:nvPr/>
        </p:nvSpPr>
        <p:spPr>
          <a:xfrm>
            <a:off x="7889998" y="2893936"/>
            <a:ext cx="113468" cy="113468"/>
          </a:xfrm>
          <a:custGeom>
            <a:avLst/>
            <a:gdLst/>
            <a:ahLst/>
            <a:cxnLst/>
            <a:rect l="l" t="t" r="r" b="b"/>
            <a:pathLst>
              <a:path w="71119" h="71120">
                <a:moveTo>
                  <a:pt x="70738" y="0"/>
                </a:moveTo>
                <a:lnTo>
                  <a:pt x="0" y="0"/>
                </a:lnTo>
                <a:lnTo>
                  <a:pt x="0" y="70739"/>
                </a:lnTo>
                <a:lnTo>
                  <a:pt x="70738" y="70739"/>
                </a:lnTo>
                <a:lnTo>
                  <a:pt x="70738" y="0"/>
                </a:lnTo>
                <a:close/>
              </a:path>
            </a:pathLst>
          </a:custGeom>
          <a:solidFill>
            <a:srgbClr val="889DCD"/>
          </a:solidFill>
        </p:spPr>
        <p:txBody>
          <a:bodyPr wrap="square" lIns="0" tIns="0" rIns="0" bIns="0" rtlCol="0"/>
          <a:lstStyle/>
          <a:p>
            <a:endParaRPr dirty="0"/>
          </a:p>
        </p:txBody>
      </p:sp>
      <p:sp>
        <p:nvSpPr>
          <p:cNvPr id="198" name="object 48">
            <a:extLst>
              <a:ext uri="{FF2B5EF4-FFF2-40B4-BE49-F238E27FC236}">
                <a16:creationId xmlns:a16="http://schemas.microsoft.com/office/drawing/2014/main" id="{83931AC4-6DB7-D13F-DA93-80D4A60C223A}"/>
              </a:ext>
            </a:extLst>
          </p:cNvPr>
          <p:cNvSpPr txBox="1"/>
          <p:nvPr/>
        </p:nvSpPr>
        <p:spPr>
          <a:xfrm>
            <a:off x="8055553" y="2888377"/>
            <a:ext cx="1002660" cy="425863"/>
          </a:xfrm>
          <a:prstGeom prst="rect">
            <a:avLst/>
          </a:prstGeom>
        </p:spPr>
        <p:txBody>
          <a:bodyPr vert="horz" wrap="square" lIns="0" tIns="0" rIns="0" bIns="0" rtlCol="0">
            <a:noAutofit/>
          </a:bodyPr>
          <a:lstStyle/>
          <a:p>
            <a:pPr marL="6350">
              <a:lnSpc>
                <a:spcPct val="100000"/>
              </a:lnSpc>
            </a:pPr>
            <a:r>
              <a:rPr lang="en-GB" sz="800" dirty="0">
                <a:solidFill>
                  <a:srgbClr val="231F20"/>
                </a:solidFill>
                <a:latin typeface="Arial"/>
                <a:cs typeface="Arial"/>
              </a:rPr>
              <a:t>Peak</a:t>
            </a:r>
            <a:r>
              <a:rPr lang="en-GB" sz="800" spc="-85" dirty="0">
                <a:solidFill>
                  <a:srgbClr val="231F20"/>
                </a:solidFill>
                <a:latin typeface="Arial"/>
                <a:cs typeface="Arial"/>
              </a:rPr>
              <a:t> </a:t>
            </a:r>
            <a:r>
              <a:rPr lang="en-GB" sz="800" dirty="0">
                <a:solidFill>
                  <a:srgbClr val="231F20"/>
                </a:solidFill>
                <a:latin typeface="Arial"/>
                <a:cs typeface="Arial"/>
              </a:rPr>
              <a:t>–</a:t>
            </a:r>
            <a:r>
              <a:rPr lang="en-GB" sz="800" spc="-85" dirty="0">
                <a:solidFill>
                  <a:srgbClr val="231F20"/>
                </a:solidFill>
                <a:latin typeface="Arial"/>
                <a:cs typeface="Arial"/>
              </a:rPr>
              <a:t> v</a:t>
            </a:r>
            <a:r>
              <a:rPr lang="en-GB" sz="800" dirty="0">
                <a:solidFill>
                  <a:srgbClr val="231F20"/>
                </a:solidFill>
                <a:latin typeface="Arial"/>
                <a:cs typeface="Arial"/>
              </a:rPr>
              <a:t>ery high</a:t>
            </a:r>
            <a:br>
              <a:rPr lang="en-GB" sz="800" spc="75" dirty="0">
                <a:solidFill>
                  <a:srgbClr val="231F20"/>
                </a:solidFill>
                <a:latin typeface="Arial"/>
                <a:cs typeface="Arial"/>
              </a:rPr>
            </a:br>
            <a:r>
              <a:rPr lang="en-GB" sz="800" dirty="0">
                <a:solidFill>
                  <a:srgbClr val="231F20"/>
                </a:solidFill>
                <a:latin typeface="Arial"/>
                <a:cs typeface="Arial"/>
              </a:rPr>
              <a:t>(184</a:t>
            </a:r>
            <a:r>
              <a:rPr lang="en-GB" sz="800" spc="-80" dirty="0">
                <a:solidFill>
                  <a:srgbClr val="231F20"/>
                </a:solidFill>
                <a:latin typeface="Arial"/>
                <a:cs typeface="Arial"/>
              </a:rPr>
              <a:t> </a:t>
            </a:r>
            <a:r>
              <a:rPr lang="en-GB" sz="800" dirty="0">
                <a:solidFill>
                  <a:srgbClr val="231F20"/>
                </a:solidFill>
                <a:latin typeface="Arial"/>
                <a:cs typeface="Arial"/>
              </a:rPr>
              <a:t>–</a:t>
            </a:r>
            <a:r>
              <a:rPr lang="en-GB" sz="800" spc="-85" dirty="0">
                <a:solidFill>
                  <a:srgbClr val="231F20"/>
                </a:solidFill>
                <a:latin typeface="Arial"/>
                <a:cs typeface="Arial"/>
              </a:rPr>
              <a:t> </a:t>
            </a:r>
            <a:r>
              <a:rPr lang="en-GB" sz="800" dirty="0">
                <a:solidFill>
                  <a:srgbClr val="231F20"/>
                </a:solidFill>
                <a:latin typeface="Arial"/>
                <a:cs typeface="Arial"/>
              </a:rPr>
              <a:t>&gt; 343</a:t>
            </a:r>
            <a:r>
              <a:rPr lang="en-GB" sz="800" spc="75" dirty="0">
                <a:solidFill>
                  <a:srgbClr val="231F20"/>
                </a:solidFill>
                <a:latin typeface="Arial"/>
                <a:cs typeface="Arial"/>
              </a:rPr>
              <a:t> </a:t>
            </a:r>
            <a:r>
              <a:rPr lang="en-GB" sz="800" spc="-10" dirty="0">
                <a:solidFill>
                  <a:srgbClr val="231F20"/>
                </a:solidFill>
                <a:latin typeface="Arial"/>
                <a:cs typeface="Arial"/>
              </a:rPr>
              <a:t>ng/ml)</a:t>
            </a:r>
          </a:p>
          <a:p>
            <a:pPr marL="6350">
              <a:lnSpc>
                <a:spcPct val="100000"/>
              </a:lnSpc>
            </a:pPr>
            <a:endParaRPr lang="en-GB" sz="800" spc="-10" dirty="0">
              <a:solidFill>
                <a:srgbClr val="231F20"/>
              </a:solidFill>
              <a:latin typeface="Arial"/>
              <a:cs typeface="Arial"/>
            </a:endParaRPr>
          </a:p>
          <a:p>
            <a:pPr marL="6350"/>
            <a:r>
              <a:rPr lang="en-GB" sz="800" dirty="0">
                <a:solidFill>
                  <a:srgbClr val="231F20"/>
                </a:solidFill>
                <a:cs typeface="Arial"/>
              </a:rPr>
              <a:t>Intermediate</a:t>
            </a:r>
            <a:r>
              <a:rPr lang="en-GB" sz="800" spc="114" dirty="0">
                <a:solidFill>
                  <a:srgbClr val="231F20"/>
                </a:solidFill>
                <a:latin typeface="Arial"/>
                <a:cs typeface="Arial"/>
              </a:rPr>
              <a:t> </a:t>
            </a:r>
            <a:br>
              <a:rPr lang="en-GB" sz="800" spc="114" dirty="0">
                <a:solidFill>
                  <a:srgbClr val="231F20"/>
                </a:solidFill>
                <a:latin typeface="Arial"/>
                <a:cs typeface="Arial"/>
              </a:rPr>
            </a:br>
            <a:r>
              <a:rPr lang="en-GB" sz="800" dirty="0">
                <a:solidFill>
                  <a:srgbClr val="231F20"/>
                </a:solidFill>
                <a:latin typeface="Arial"/>
                <a:cs typeface="Arial"/>
              </a:rPr>
              <a:t>(138–183</a:t>
            </a:r>
            <a:r>
              <a:rPr lang="en-GB" sz="800" spc="130" dirty="0">
                <a:solidFill>
                  <a:srgbClr val="231F20"/>
                </a:solidFill>
                <a:latin typeface="Arial"/>
                <a:cs typeface="Arial"/>
              </a:rPr>
              <a:t> </a:t>
            </a:r>
            <a:r>
              <a:rPr lang="en-GB" sz="800" spc="-10" dirty="0">
                <a:solidFill>
                  <a:srgbClr val="231F20"/>
                </a:solidFill>
                <a:latin typeface="Arial"/>
                <a:cs typeface="Arial"/>
              </a:rPr>
              <a:t>ng/ml)</a:t>
            </a:r>
          </a:p>
          <a:p>
            <a:pPr marL="6350"/>
            <a:endParaRPr lang="en-GB" sz="800" spc="-10" dirty="0">
              <a:solidFill>
                <a:srgbClr val="231F20"/>
              </a:solidFill>
              <a:latin typeface="Arial"/>
              <a:cs typeface="Arial"/>
            </a:endParaRPr>
          </a:p>
          <a:p>
            <a:pPr marL="6350"/>
            <a:r>
              <a:rPr lang="en-GB" sz="800" dirty="0">
                <a:solidFill>
                  <a:srgbClr val="231F20"/>
                </a:solidFill>
                <a:latin typeface="Arial"/>
                <a:cs typeface="Arial"/>
              </a:rPr>
              <a:t>Trough </a:t>
            </a:r>
            <a:br>
              <a:rPr lang="en-GB" sz="800" spc="30" dirty="0">
                <a:solidFill>
                  <a:srgbClr val="231F20"/>
                </a:solidFill>
                <a:latin typeface="Arial"/>
                <a:cs typeface="Arial"/>
              </a:rPr>
            </a:br>
            <a:r>
              <a:rPr lang="en-GB" sz="800" spc="-10" dirty="0">
                <a:solidFill>
                  <a:srgbClr val="231F20"/>
                </a:solidFill>
                <a:latin typeface="Arial"/>
                <a:cs typeface="Arial"/>
              </a:rPr>
              <a:t>(</a:t>
            </a:r>
            <a:r>
              <a:rPr lang="en-GB" sz="800" b="1" spc="-10" dirty="0">
                <a:solidFill>
                  <a:srgbClr val="231F20"/>
                </a:solidFill>
                <a:latin typeface="Arial"/>
                <a:cs typeface="Arial"/>
              </a:rPr>
              <a:t>≤</a:t>
            </a:r>
            <a:r>
              <a:rPr lang="en-GB" sz="800" spc="-10" dirty="0">
                <a:solidFill>
                  <a:srgbClr val="231F20"/>
                </a:solidFill>
                <a:latin typeface="Arial"/>
                <a:cs typeface="Arial"/>
              </a:rPr>
              <a:t>137</a:t>
            </a:r>
            <a:r>
              <a:rPr lang="en-GB" sz="800" spc="-100" dirty="0">
                <a:solidFill>
                  <a:srgbClr val="231F20"/>
                </a:solidFill>
                <a:latin typeface="Arial"/>
                <a:cs typeface="Arial"/>
              </a:rPr>
              <a:t> </a:t>
            </a:r>
            <a:r>
              <a:rPr lang="en-GB" sz="800" spc="-10" dirty="0">
                <a:solidFill>
                  <a:srgbClr val="231F20"/>
                </a:solidFill>
                <a:latin typeface="Arial"/>
                <a:cs typeface="Arial"/>
              </a:rPr>
              <a:t>ng/ml)</a:t>
            </a:r>
            <a:endParaRPr lang="en-GB" sz="800" dirty="0">
              <a:latin typeface="Arial"/>
              <a:cs typeface="Arial"/>
            </a:endParaRPr>
          </a:p>
        </p:txBody>
      </p:sp>
      <p:sp>
        <p:nvSpPr>
          <p:cNvPr id="199" name="object 49">
            <a:extLst>
              <a:ext uri="{FF2B5EF4-FFF2-40B4-BE49-F238E27FC236}">
                <a16:creationId xmlns:a16="http://schemas.microsoft.com/office/drawing/2014/main" id="{C2241092-F755-C595-34E7-E774A4BD6118}"/>
              </a:ext>
            </a:extLst>
          </p:cNvPr>
          <p:cNvSpPr/>
          <p:nvPr/>
        </p:nvSpPr>
        <p:spPr>
          <a:xfrm>
            <a:off x="7890375" y="3267468"/>
            <a:ext cx="113468" cy="113468"/>
          </a:xfrm>
          <a:custGeom>
            <a:avLst/>
            <a:gdLst/>
            <a:ahLst/>
            <a:cxnLst/>
            <a:rect l="l" t="t" r="r" b="b"/>
            <a:pathLst>
              <a:path w="71120" h="71120">
                <a:moveTo>
                  <a:pt x="70738" y="0"/>
                </a:moveTo>
                <a:lnTo>
                  <a:pt x="0" y="0"/>
                </a:lnTo>
                <a:lnTo>
                  <a:pt x="0" y="70739"/>
                </a:lnTo>
                <a:lnTo>
                  <a:pt x="70738" y="70739"/>
                </a:lnTo>
                <a:lnTo>
                  <a:pt x="70738" y="0"/>
                </a:lnTo>
                <a:close/>
              </a:path>
            </a:pathLst>
          </a:custGeom>
          <a:solidFill>
            <a:srgbClr val="B0BEDE"/>
          </a:solidFill>
        </p:spPr>
        <p:txBody>
          <a:bodyPr wrap="square" lIns="0" tIns="0" rIns="0" bIns="0" rtlCol="0"/>
          <a:lstStyle/>
          <a:p>
            <a:endParaRPr dirty="0"/>
          </a:p>
        </p:txBody>
      </p:sp>
      <p:sp>
        <p:nvSpPr>
          <p:cNvPr id="200" name="object 51">
            <a:extLst>
              <a:ext uri="{FF2B5EF4-FFF2-40B4-BE49-F238E27FC236}">
                <a16:creationId xmlns:a16="http://schemas.microsoft.com/office/drawing/2014/main" id="{7CB5E6F8-D68E-20EA-2205-6B3449784321}"/>
              </a:ext>
            </a:extLst>
          </p:cNvPr>
          <p:cNvSpPr/>
          <p:nvPr/>
        </p:nvSpPr>
        <p:spPr>
          <a:xfrm>
            <a:off x="7894984" y="3629691"/>
            <a:ext cx="113468" cy="113468"/>
          </a:xfrm>
          <a:custGeom>
            <a:avLst/>
            <a:gdLst/>
            <a:ahLst/>
            <a:cxnLst/>
            <a:rect l="l" t="t" r="r" b="b"/>
            <a:pathLst>
              <a:path w="71120" h="71120">
                <a:moveTo>
                  <a:pt x="70738" y="0"/>
                </a:moveTo>
                <a:lnTo>
                  <a:pt x="0" y="0"/>
                </a:lnTo>
                <a:lnTo>
                  <a:pt x="0" y="70739"/>
                </a:lnTo>
                <a:lnTo>
                  <a:pt x="70738" y="70739"/>
                </a:lnTo>
                <a:lnTo>
                  <a:pt x="70738" y="0"/>
                </a:lnTo>
                <a:close/>
              </a:path>
            </a:pathLst>
          </a:custGeom>
          <a:solidFill>
            <a:srgbClr val="D7DEEE"/>
          </a:solidFill>
        </p:spPr>
        <p:txBody>
          <a:bodyPr wrap="square" lIns="0" tIns="0" rIns="0" bIns="0" rtlCol="0"/>
          <a:lstStyle/>
          <a:p>
            <a:endParaRPr dirty="0"/>
          </a:p>
        </p:txBody>
      </p:sp>
      <p:sp>
        <p:nvSpPr>
          <p:cNvPr id="201" name="object 115">
            <a:extLst>
              <a:ext uri="{FF2B5EF4-FFF2-40B4-BE49-F238E27FC236}">
                <a16:creationId xmlns:a16="http://schemas.microsoft.com/office/drawing/2014/main" id="{AFB04277-512D-6581-9F3A-5DA393127D8B}"/>
              </a:ext>
            </a:extLst>
          </p:cNvPr>
          <p:cNvSpPr txBox="1"/>
          <p:nvPr/>
        </p:nvSpPr>
        <p:spPr>
          <a:xfrm>
            <a:off x="6879398" y="991178"/>
            <a:ext cx="2013777" cy="215597"/>
          </a:xfrm>
          <a:prstGeom prst="rect">
            <a:avLst/>
          </a:prstGeom>
          <a:solidFill>
            <a:srgbClr val="B3B1AF"/>
          </a:solidFill>
        </p:spPr>
        <p:txBody>
          <a:bodyPr vert="horz" wrap="square" lIns="0" tIns="0" rIns="0" bIns="0" rtlCol="0" anchor="ctr" anchorCtr="0">
            <a:noAutofit/>
          </a:bodyPr>
          <a:lstStyle/>
          <a:p>
            <a:pPr marL="69850" algn="ctr">
              <a:lnSpc>
                <a:spcPct val="100000"/>
              </a:lnSpc>
              <a:spcBef>
                <a:spcPts val="85"/>
              </a:spcBef>
            </a:pPr>
            <a:r>
              <a:rPr lang="en-GB" sz="1000" b="1" spc="-20" dirty="0">
                <a:solidFill>
                  <a:srgbClr val="FFFFFF"/>
                </a:solidFill>
                <a:cs typeface="Arial"/>
              </a:rPr>
              <a:t>Ischaemic strokes</a:t>
            </a:r>
            <a:endParaRPr lang="en-GB" sz="1000" dirty="0">
              <a:latin typeface="Arial"/>
              <a:cs typeface="Arial"/>
            </a:endParaRPr>
          </a:p>
        </p:txBody>
      </p:sp>
      <p:sp>
        <p:nvSpPr>
          <p:cNvPr id="202" name="object 116">
            <a:extLst>
              <a:ext uri="{FF2B5EF4-FFF2-40B4-BE49-F238E27FC236}">
                <a16:creationId xmlns:a16="http://schemas.microsoft.com/office/drawing/2014/main" id="{1601208D-ABFA-741C-117D-C355BB427A25}"/>
              </a:ext>
            </a:extLst>
          </p:cNvPr>
          <p:cNvSpPr txBox="1"/>
          <p:nvPr/>
        </p:nvSpPr>
        <p:spPr>
          <a:xfrm>
            <a:off x="4759649" y="990001"/>
            <a:ext cx="2013777" cy="205831"/>
          </a:xfrm>
          <a:prstGeom prst="rect">
            <a:avLst/>
          </a:prstGeom>
          <a:solidFill>
            <a:schemeClr val="bg2"/>
          </a:solidFill>
        </p:spPr>
        <p:txBody>
          <a:bodyPr vert="horz" wrap="square" lIns="0" tIns="10795" rIns="0" bIns="0" rtlCol="0" anchor="ctr" anchorCtr="0">
            <a:noAutofit/>
          </a:bodyPr>
          <a:lstStyle/>
          <a:p>
            <a:pPr marL="92710" algn="ctr">
              <a:lnSpc>
                <a:spcPct val="100000"/>
              </a:lnSpc>
              <a:spcBef>
                <a:spcPts val="85"/>
              </a:spcBef>
            </a:pPr>
            <a:r>
              <a:rPr lang="en-GB" sz="1000" b="1" spc="-20" dirty="0">
                <a:solidFill>
                  <a:srgbClr val="FFFFFF"/>
                </a:solidFill>
                <a:cs typeface="Arial"/>
              </a:rPr>
              <a:t>Intracerebral haemorrhages</a:t>
            </a:r>
            <a:endParaRPr lang="en-GB" sz="1000" dirty="0">
              <a:latin typeface="Arial"/>
              <a:cs typeface="Arial"/>
            </a:endParaRPr>
          </a:p>
        </p:txBody>
      </p:sp>
    </p:spTree>
    <p:extLst>
      <p:ext uri="{BB962C8B-B14F-4D97-AF65-F5344CB8AC3E}">
        <p14:creationId xmlns:p14="http://schemas.microsoft.com/office/powerpoint/2010/main" val="409429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4A2FBB-BE05-DB59-ABB3-8746CDDC368E}"/>
              </a:ext>
            </a:extLst>
          </p:cNvPr>
          <p:cNvSpPr>
            <a:spLocks noGrp="1"/>
          </p:cNvSpPr>
          <p:nvPr>
            <p:ph type="title"/>
          </p:nvPr>
        </p:nvSpPr>
        <p:spPr>
          <a:xfrm>
            <a:off x="612001" y="204083"/>
            <a:ext cx="8281175" cy="553998"/>
          </a:xfrm>
        </p:spPr>
        <p:txBody>
          <a:bodyPr/>
          <a:lstStyle/>
          <a:p>
            <a:pPr>
              <a:lnSpc>
                <a:spcPct val="90000"/>
              </a:lnSpc>
              <a:defRPr/>
            </a:pPr>
            <a:r>
              <a:rPr lang="en-GB" noProof="0" dirty="0"/>
              <a:t>Clinical </a:t>
            </a:r>
            <a:r>
              <a:rPr lang="en-GB" dirty="0"/>
              <a:t>trials</a:t>
            </a:r>
            <a:r>
              <a:rPr lang="en-GB" noProof="0" dirty="0"/>
              <a:t> suggest that ischaemic strokes occur </a:t>
            </a:r>
            <a:r>
              <a:rPr lang="en-GB" dirty="0"/>
              <a:t>independently</a:t>
            </a:r>
            <a:r>
              <a:rPr lang="en-GB" noProof="0" dirty="0"/>
              <a:t> of plasma levels</a:t>
            </a:r>
          </a:p>
        </p:txBody>
      </p:sp>
      <p:sp>
        <p:nvSpPr>
          <p:cNvPr id="2" name="object 2">
            <a:extLst>
              <a:ext uri="{FF2B5EF4-FFF2-40B4-BE49-F238E27FC236}">
                <a16:creationId xmlns:a16="http://schemas.microsoft.com/office/drawing/2014/main" id="{28C3D32F-B9F9-7E31-F0B3-F23B838D046F}"/>
              </a:ext>
            </a:extLst>
          </p:cNvPr>
          <p:cNvSpPr txBox="1"/>
          <p:nvPr/>
        </p:nvSpPr>
        <p:spPr>
          <a:xfrm>
            <a:off x="611188" y="4195572"/>
            <a:ext cx="7520032" cy="197490"/>
          </a:xfrm>
          <a:prstGeom prst="rect">
            <a:avLst/>
          </a:prstGeom>
        </p:spPr>
        <p:txBody>
          <a:bodyPr vert="horz" wrap="square" lIns="0" tIns="12700" rIns="0" bIns="0" rtlCol="0">
            <a:spAutoFit/>
          </a:bodyPr>
          <a:lstStyle/>
          <a:p>
            <a:pPr marL="12700">
              <a:lnSpc>
                <a:spcPct val="100000"/>
              </a:lnSpc>
              <a:spcBef>
                <a:spcPts val="100"/>
              </a:spcBef>
            </a:pPr>
            <a:r>
              <a:rPr lang="en-GB" sz="1200" spc="-30" dirty="0">
                <a:solidFill>
                  <a:schemeClr val="bg2"/>
                </a:solidFill>
                <a:latin typeface="Arial"/>
                <a:cs typeface="Arial"/>
              </a:rPr>
              <a:t>Clinical data suggest that ischaemic strokes occur independently of plasma levels.</a:t>
            </a:r>
            <a:endParaRPr lang="en-GB" sz="1200" dirty="0">
              <a:solidFill>
                <a:schemeClr val="bg2"/>
              </a:solidFill>
              <a:latin typeface="Arial"/>
              <a:cs typeface="Arial"/>
            </a:endParaRPr>
          </a:p>
        </p:txBody>
      </p:sp>
      <p:sp>
        <p:nvSpPr>
          <p:cNvPr id="6" name="object 3">
            <a:extLst>
              <a:ext uri="{FF2B5EF4-FFF2-40B4-BE49-F238E27FC236}">
                <a16:creationId xmlns:a16="http://schemas.microsoft.com/office/drawing/2014/main" id="{361A6AE2-304C-FC30-4E6E-BC0D2BF7DE11}"/>
              </a:ext>
            </a:extLst>
          </p:cNvPr>
          <p:cNvSpPr txBox="1"/>
          <p:nvPr/>
        </p:nvSpPr>
        <p:spPr>
          <a:xfrm>
            <a:off x="611188" y="959467"/>
            <a:ext cx="123111" cy="2070938"/>
          </a:xfrm>
          <a:prstGeom prst="rect">
            <a:avLst/>
          </a:prstGeom>
        </p:spPr>
        <p:txBody>
          <a:bodyPr vert="vert270" wrap="square" lIns="0" tIns="3175" rIns="0" bIns="0" rtlCol="0">
            <a:spAutoFit/>
          </a:bodyPr>
          <a:lstStyle/>
          <a:p>
            <a:pPr marL="12700">
              <a:lnSpc>
                <a:spcPct val="100000"/>
              </a:lnSpc>
              <a:spcBef>
                <a:spcPts val="25"/>
              </a:spcBef>
            </a:pPr>
            <a:r>
              <a:rPr lang="en-GB" sz="800" b="1" spc="-10" dirty="0">
                <a:solidFill>
                  <a:schemeClr val="accent1">
                    <a:lumMod val="75000"/>
                  </a:schemeClr>
                </a:solidFill>
                <a:latin typeface="Arial"/>
                <a:cs typeface="Arial"/>
              </a:rPr>
              <a:t>Rivaroxaban plasma concentration (ng/ml</a:t>
            </a:r>
            <a:r>
              <a:rPr lang="es-ES" sz="800" b="1" spc="-10" dirty="0">
                <a:solidFill>
                  <a:schemeClr val="accent1">
                    <a:lumMod val="75000"/>
                  </a:schemeClr>
                </a:solidFill>
                <a:latin typeface="Arial"/>
                <a:cs typeface="Arial"/>
              </a:rPr>
              <a:t>)</a:t>
            </a:r>
            <a:endParaRPr lang="es-ES" sz="800" b="1" dirty="0">
              <a:solidFill>
                <a:schemeClr val="accent1">
                  <a:lumMod val="75000"/>
                </a:schemeClr>
              </a:solidFill>
              <a:latin typeface="Arial"/>
              <a:cs typeface="Arial"/>
            </a:endParaRPr>
          </a:p>
        </p:txBody>
      </p:sp>
      <p:sp>
        <p:nvSpPr>
          <p:cNvPr id="7" name="object 4">
            <a:extLst>
              <a:ext uri="{FF2B5EF4-FFF2-40B4-BE49-F238E27FC236}">
                <a16:creationId xmlns:a16="http://schemas.microsoft.com/office/drawing/2014/main" id="{6590FC71-2AC0-3518-11D1-CDFE74873EE9}"/>
              </a:ext>
            </a:extLst>
          </p:cNvPr>
          <p:cNvSpPr txBox="1"/>
          <p:nvPr/>
        </p:nvSpPr>
        <p:spPr>
          <a:xfrm>
            <a:off x="3144845" y="2904299"/>
            <a:ext cx="1002665" cy="280205"/>
          </a:xfrm>
          <a:prstGeom prst="rect">
            <a:avLst/>
          </a:prstGeom>
        </p:spPr>
        <p:txBody>
          <a:bodyPr vert="horz" wrap="square" lIns="0" tIns="31115" rIns="0" bIns="0" rtlCol="0">
            <a:spAutoFit/>
          </a:bodyPr>
          <a:lstStyle/>
          <a:p>
            <a:pPr marL="18415">
              <a:lnSpc>
                <a:spcPct val="100000"/>
              </a:lnSpc>
              <a:spcBef>
                <a:spcPts val="245"/>
              </a:spcBef>
              <a:tabLst>
                <a:tab pos="440055" algn="l"/>
                <a:tab pos="849630" algn="l"/>
              </a:tabLst>
            </a:pPr>
            <a:r>
              <a:rPr sz="750" spc="-25" dirty="0">
                <a:solidFill>
                  <a:srgbClr val="231F20"/>
                </a:solidFill>
                <a:latin typeface="Arial"/>
                <a:cs typeface="Arial"/>
              </a:rPr>
              <a:t>10</a:t>
            </a:r>
            <a:r>
              <a:rPr sz="750" dirty="0">
                <a:solidFill>
                  <a:srgbClr val="231F20"/>
                </a:solidFill>
                <a:latin typeface="Arial"/>
                <a:cs typeface="Arial"/>
              </a:rPr>
              <a:t>	</a:t>
            </a:r>
            <a:r>
              <a:rPr sz="750" spc="-25" dirty="0">
                <a:solidFill>
                  <a:srgbClr val="231F20"/>
                </a:solidFill>
                <a:latin typeface="Arial"/>
                <a:cs typeface="Arial"/>
              </a:rPr>
              <a:t>12</a:t>
            </a:r>
            <a:r>
              <a:rPr sz="750" dirty="0">
                <a:solidFill>
                  <a:srgbClr val="231F20"/>
                </a:solidFill>
                <a:latin typeface="Arial"/>
                <a:cs typeface="Arial"/>
              </a:rPr>
              <a:t>	</a:t>
            </a:r>
            <a:r>
              <a:rPr sz="750" spc="-25" dirty="0">
                <a:solidFill>
                  <a:srgbClr val="231F20"/>
                </a:solidFill>
                <a:latin typeface="Arial"/>
                <a:cs typeface="Arial"/>
              </a:rPr>
              <a:t>14</a:t>
            </a:r>
            <a:endParaRPr sz="750" dirty="0">
              <a:latin typeface="Arial"/>
              <a:cs typeface="Arial"/>
            </a:endParaRPr>
          </a:p>
          <a:p>
            <a:pPr marL="12700">
              <a:lnSpc>
                <a:spcPct val="100000"/>
              </a:lnSpc>
              <a:spcBef>
                <a:spcPts val="150"/>
              </a:spcBef>
            </a:pPr>
            <a:r>
              <a:rPr lang="en-GB" sz="700" spc="-15" dirty="0">
                <a:solidFill>
                  <a:srgbClr val="231F20"/>
                </a:solidFill>
                <a:latin typeface="Arial"/>
                <a:cs typeface="Arial"/>
              </a:rPr>
              <a:t>Time </a:t>
            </a:r>
            <a:r>
              <a:rPr lang="en-GB" sz="700" dirty="0">
                <a:solidFill>
                  <a:srgbClr val="231F20"/>
                </a:solidFill>
                <a:latin typeface="Arial"/>
                <a:cs typeface="Arial"/>
              </a:rPr>
              <a:t>since ingestion</a:t>
            </a:r>
            <a:r>
              <a:rPr lang="en-GB" sz="700" spc="-10" dirty="0">
                <a:solidFill>
                  <a:srgbClr val="231F20"/>
                </a:solidFill>
                <a:latin typeface="Arial"/>
                <a:cs typeface="Arial"/>
              </a:rPr>
              <a:t> </a:t>
            </a:r>
            <a:r>
              <a:rPr lang="en-GB" sz="700" spc="-25" dirty="0">
                <a:solidFill>
                  <a:srgbClr val="231F20"/>
                </a:solidFill>
                <a:latin typeface="Arial"/>
                <a:cs typeface="Arial"/>
              </a:rPr>
              <a:t>(h)</a:t>
            </a:r>
            <a:endParaRPr lang="en-GB" sz="700" dirty="0">
              <a:latin typeface="Arial"/>
              <a:cs typeface="Arial"/>
            </a:endParaRPr>
          </a:p>
        </p:txBody>
      </p:sp>
      <p:sp>
        <p:nvSpPr>
          <p:cNvPr id="8" name="object 5">
            <a:extLst>
              <a:ext uri="{FF2B5EF4-FFF2-40B4-BE49-F238E27FC236}">
                <a16:creationId xmlns:a16="http://schemas.microsoft.com/office/drawing/2014/main" id="{D0B93E71-7337-1C15-98C6-13D2AC84D7C5}"/>
              </a:ext>
            </a:extLst>
          </p:cNvPr>
          <p:cNvSpPr txBox="1"/>
          <p:nvPr/>
        </p:nvSpPr>
        <p:spPr>
          <a:xfrm>
            <a:off x="1072301" y="2923159"/>
            <a:ext cx="787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231F20"/>
                </a:solidFill>
                <a:latin typeface="Arial"/>
                <a:cs typeface="Arial"/>
              </a:rPr>
              <a:t>0</a:t>
            </a:r>
            <a:endParaRPr sz="750" dirty="0">
              <a:latin typeface="Arial"/>
              <a:cs typeface="Arial"/>
            </a:endParaRPr>
          </a:p>
        </p:txBody>
      </p:sp>
      <p:sp>
        <p:nvSpPr>
          <p:cNvPr id="9" name="object 6">
            <a:extLst>
              <a:ext uri="{FF2B5EF4-FFF2-40B4-BE49-F238E27FC236}">
                <a16:creationId xmlns:a16="http://schemas.microsoft.com/office/drawing/2014/main" id="{47C1656B-0D49-C986-0EEA-F79E550266DD}"/>
              </a:ext>
            </a:extLst>
          </p:cNvPr>
          <p:cNvSpPr txBox="1"/>
          <p:nvPr/>
        </p:nvSpPr>
        <p:spPr>
          <a:xfrm>
            <a:off x="1515784" y="2923159"/>
            <a:ext cx="787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231F20"/>
                </a:solidFill>
                <a:latin typeface="Arial"/>
                <a:cs typeface="Arial"/>
              </a:rPr>
              <a:t>2</a:t>
            </a:r>
            <a:endParaRPr sz="750" dirty="0">
              <a:latin typeface="Arial"/>
              <a:cs typeface="Arial"/>
            </a:endParaRPr>
          </a:p>
        </p:txBody>
      </p:sp>
      <p:sp>
        <p:nvSpPr>
          <p:cNvPr id="10" name="object 7">
            <a:extLst>
              <a:ext uri="{FF2B5EF4-FFF2-40B4-BE49-F238E27FC236}">
                <a16:creationId xmlns:a16="http://schemas.microsoft.com/office/drawing/2014/main" id="{9E0DB545-A074-08BB-FF52-B377EB2BAAA7}"/>
              </a:ext>
            </a:extLst>
          </p:cNvPr>
          <p:cNvSpPr txBox="1"/>
          <p:nvPr/>
        </p:nvSpPr>
        <p:spPr>
          <a:xfrm>
            <a:off x="1930884" y="2923159"/>
            <a:ext cx="787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231F20"/>
                </a:solidFill>
                <a:latin typeface="Arial"/>
                <a:cs typeface="Arial"/>
              </a:rPr>
              <a:t>4</a:t>
            </a:r>
            <a:endParaRPr sz="750" dirty="0">
              <a:latin typeface="Arial"/>
              <a:cs typeface="Arial"/>
            </a:endParaRPr>
          </a:p>
        </p:txBody>
      </p:sp>
      <p:sp>
        <p:nvSpPr>
          <p:cNvPr id="11" name="object 8">
            <a:extLst>
              <a:ext uri="{FF2B5EF4-FFF2-40B4-BE49-F238E27FC236}">
                <a16:creationId xmlns:a16="http://schemas.microsoft.com/office/drawing/2014/main" id="{BEBE7AD1-1DFD-71B8-CA37-6C240072F994}"/>
              </a:ext>
            </a:extLst>
          </p:cNvPr>
          <p:cNvSpPr txBox="1"/>
          <p:nvPr/>
        </p:nvSpPr>
        <p:spPr>
          <a:xfrm>
            <a:off x="2345984" y="2923159"/>
            <a:ext cx="787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231F20"/>
                </a:solidFill>
                <a:latin typeface="Arial"/>
                <a:cs typeface="Arial"/>
              </a:rPr>
              <a:t>6</a:t>
            </a:r>
            <a:endParaRPr sz="750" dirty="0">
              <a:latin typeface="Arial"/>
              <a:cs typeface="Arial"/>
            </a:endParaRPr>
          </a:p>
        </p:txBody>
      </p:sp>
      <p:sp>
        <p:nvSpPr>
          <p:cNvPr id="12" name="object 9">
            <a:extLst>
              <a:ext uri="{FF2B5EF4-FFF2-40B4-BE49-F238E27FC236}">
                <a16:creationId xmlns:a16="http://schemas.microsoft.com/office/drawing/2014/main" id="{442EE25A-D5B9-E663-517C-FB7056F839CF}"/>
              </a:ext>
            </a:extLst>
          </p:cNvPr>
          <p:cNvSpPr txBox="1"/>
          <p:nvPr/>
        </p:nvSpPr>
        <p:spPr>
          <a:xfrm>
            <a:off x="2761083" y="2923159"/>
            <a:ext cx="787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231F20"/>
                </a:solidFill>
                <a:latin typeface="Arial"/>
                <a:cs typeface="Arial"/>
              </a:rPr>
              <a:t>8</a:t>
            </a:r>
            <a:endParaRPr sz="750" dirty="0">
              <a:latin typeface="Arial"/>
              <a:cs typeface="Arial"/>
            </a:endParaRPr>
          </a:p>
        </p:txBody>
      </p:sp>
      <p:sp>
        <p:nvSpPr>
          <p:cNvPr id="13" name="object 10">
            <a:extLst>
              <a:ext uri="{FF2B5EF4-FFF2-40B4-BE49-F238E27FC236}">
                <a16:creationId xmlns:a16="http://schemas.microsoft.com/office/drawing/2014/main" id="{E8CB3DBF-FBA5-7331-2436-2A14A5915065}"/>
              </a:ext>
            </a:extLst>
          </p:cNvPr>
          <p:cNvSpPr txBox="1"/>
          <p:nvPr/>
        </p:nvSpPr>
        <p:spPr>
          <a:xfrm>
            <a:off x="4397287" y="2923159"/>
            <a:ext cx="129539" cy="139700"/>
          </a:xfrm>
          <a:prstGeom prst="rect">
            <a:avLst/>
          </a:prstGeom>
        </p:spPr>
        <p:txBody>
          <a:bodyPr vert="horz" wrap="square" lIns="0" tIns="12700" rIns="0" bIns="0" rtlCol="0">
            <a:spAutoFit/>
          </a:bodyPr>
          <a:lstStyle/>
          <a:p>
            <a:pPr marL="12700">
              <a:lnSpc>
                <a:spcPct val="100000"/>
              </a:lnSpc>
              <a:spcBef>
                <a:spcPts val="100"/>
              </a:spcBef>
            </a:pPr>
            <a:r>
              <a:rPr sz="750" spc="-25" dirty="0">
                <a:solidFill>
                  <a:srgbClr val="231F20"/>
                </a:solidFill>
                <a:latin typeface="Arial"/>
                <a:cs typeface="Arial"/>
              </a:rPr>
              <a:t>16</a:t>
            </a:r>
            <a:endParaRPr sz="750" dirty="0">
              <a:latin typeface="Arial"/>
              <a:cs typeface="Arial"/>
            </a:endParaRPr>
          </a:p>
        </p:txBody>
      </p:sp>
      <p:sp>
        <p:nvSpPr>
          <p:cNvPr id="14" name="object 11">
            <a:extLst>
              <a:ext uri="{FF2B5EF4-FFF2-40B4-BE49-F238E27FC236}">
                <a16:creationId xmlns:a16="http://schemas.microsoft.com/office/drawing/2014/main" id="{D9498504-50D5-6156-5AB3-3309588D5D5C}"/>
              </a:ext>
            </a:extLst>
          </p:cNvPr>
          <p:cNvSpPr txBox="1"/>
          <p:nvPr/>
        </p:nvSpPr>
        <p:spPr>
          <a:xfrm>
            <a:off x="4812673" y="2923159"/>
            <a:ext cx="129539" cy="139700"/>
          </a:xfrm>
          <a:prstGeom prst="rect">
            <a:avLst/>
          </a:prstGeom>
        </p:spPr>
        <p:txBody>
          <a:bodyPr vert="horz" wrap="square" lIns="0" tIns="12700" rIns="0" bIns="0" rtlCol="0">
            <a:spAutoFit/>
          </a:bodyPr>
          <a:lstStyle/>
          <a:p>
            <a:pPr marL="12700">
              <a:lnSpc>
                <a:spcPct val="100000"/>
              </a:lnSpc>
              <a:spcBef>
                <a:spcPts val="100"/>
              </a:spcBef>
            </a:pPr>
            <a:r>
              <a:rPr sz="750" spc="-25" dirty="0">
                <a:solidFill>
                  <a:srgbClr val="231F20"/>
                </a:solidFill>
                <a:latin typeface="Arial"/>
                <a:cs typeface="Arial"/>
              </a:rPr>
              <a:t>18</a:t>
            </a:r>
            <a:endParaRPr sz="750" dirty="0">
              <a:latin typeface="Arial"/>
              <a:cs typeface="Arial"/>
            </a:endParaRPr>
          </a:p>
        </p:txBody>
      </p:sp>
      <p:sp>
        <p:nvSpPr>
          <p:cNvPr id="15" name="object 12">
            <a:extLst>
              <a:ext uri="{FF2B5EF4-FFF2-40B4-BE49-F238E27FC236}">
                <a16:creationId xmlns:a16="http://schemas.microsoft.com/office/drawing/2014/main" id="{B8D0E753-1815-3D80-1B26-A69B0748D0C6}"/>
              </a:ext>
            </a:extLst>
          </p:cNvPr>
          <p:cNvSpPr txBox="1"/>
          <p:nvPr/>
        </p:nvSpPr>
        <p:spPr>
          <a:xfrm>
            <a:off x="5228058" y="2923159"/>
            <a:ext cx="538480" cy="139700"/>
          </a:xfrm>
          <a:prstGeom prst="rect">
            <a:avLst/>
          </a:prstGeom>
        </p:spPr>
        <p:txBody>
          <a:bodyPr vert="horz" wrap="square" lIns="0" tIns="12700" rIns="0" bIns="0" rtlCol="0">
            <a:spAutoFit/>
          </a:bodyPr>
          <a:lstStyle/>
          <a:p>
            <a:pPr marL="12700">
              <a:lnSpc>
                <a:spcPct val="100000"/>
              </a:lnSpc>
              <a:spcBef>
                <a:spcPts val="100"/>
              </a:spcBef>
              <a:tabLst>
                <a:tab pos="421005" algn="l"/>
              </a:tabLst>
            </a:pPr>
            <a:r>
              <a:rPr sz="750" spc="-25" dirty="0">
                <a:solidFill>
                  <a:srgbClr val="231F20"/>
                </a:solidFill>
                <a:latin typeface="Arial"/>
                <a:cs typeface="Arial"/>
              </a:rPr>
              <a:t>20</a:t>
            </a:r>
            <a:r>
              <a:rPr sz="750" dirty="0">
                <a:solidFill>
                  <a:srgbClr val="231F20"/>
                </a:solidFill>
                <a:latin typeface="Arial"/>
                <a:cs typeface="Arial"/>
              </a:rPr>
              <a:t>	</a:t>
            </a:r>
            <a:r>
              <a:rPr sz="750" spc="-25" dirty="0">
                <a:solidFill>
                  <a:srgbClr val="231F20"/>
                </a:solidFill>
                <a:latin typeface="Arial"/>
                <a:cs typeface="Arial"/>
              </a:rPr>
              <a:t>22</a:t>
            </a:r>
            <a:endParaRPr sz="750" dirty="0">
              <a:latin typeface="Arial"/>
              <a:cs typeface="Arial"/>
            </a:endParaRPr>
          </a:p>
        </p:txBody>
      </p:sp>
      <p:sp>
        <p:nvSpPr>
          <p:cNvPr id="16" name="object 13">
            <a:extLst>
              <a:ext uri="{FF2B5EF4-FFF2-40B4-BE49-F238E27FC236}">
                <a16:creationId xmlns:a16="http://schemas.microsoft.com/office/drawing/2014/main" id="{AF2162C2-EE3C-8E6B-8722-ADAC6586A958}"/>
              </a:ext>
            </a:extLst>
          </p:cNvPr>
          <p:cNvSpPr txBox="1"/>
          <p:nvPr/>
        </p:nvSpPr>
        <p:spPr>
          <a:xfrm>
            <a:off x="6059019" y="2923159"/>
            <a:ext cx="129539" cy="139700"/>
          </a:xfrm>
          <a:prstGeom prst="rect">
            <a:avLst/>
          </a:prstGeom>
        </p:spPr>
        <p:txBody>
          <a:bodyPr vert="horz" wrap="square" lIns="0" tIns="12700" rIns="0" bIns="0" rtlCol="0">
            <a:spAutoFit/>
          </a:bodyPr>
          <a:lstStyle/>
          <a:p>
            <a:pPr marL="12700">
              <a:lnSpc>
                <a:spcPct val="100000"/>
              </a:lnSpc>
              <a:spcBef>
                <a:spcPts val="100"/>
              </a:spcBef>
            </a:pPr>
            <a:r>
              <a:rPr sz="750" spc="-25" dirty="0">
                <a:solidFill>
                  <a:srgbClr val="231F20"/>
                </a:solidFill>
                <a:latin typeface="Arial"/>
                <a:cs typeface="Arial"/>
              </a:rPr>
              <a:t>24</a:t>
            </a:r>
            <a:endParaRPr sz="750" dirty="0">
              <a:latin typeface="Arial"/>
              <a:cs typeface="Arial"/>
            </a:endParaRPr>
          </a:p>
        </p:txBody>
      </p:sp>
      <p:sp>
        <p:nvSpPr>
          <p:cNvPr id="17" name="object 14">
            <a:extLst>
              <a:ext uri="{FF2B5EF4-FFF2-40B4-BE49-F238E27FC236}">
                <a16:creationId xmlns:a16="http://schemas.microsoft.com/office/drawing/2014/main" id="{AC74F78F-4962-18F9-2DE6-9CF0A51F171D}"/>
              </a:ext>
            </a:extLst>
          </p:cNvPr>
          <p:cNvSpPr txBox="1"/>
          <p:nvPr/>
        </p:nvSpPr>
        <p:spPr>
          <a:xfrm>
            <a:off x="892278" y="926909"/>
            <a:ext cx="17589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latin typeface="Arial"/>
                <a:cs typeface="Arial"/>
              </a:rPr>
              <a:t>300</a:t>
            </a:r>
            <a:endParaRPr sz="800" dirty="0">
              <a:latin typeface="Arial"/>
              <a:cs typeface="Arial"/>
            </a:endParaRPr>
          </a:p>
        </p:txBody>
      </p:sp>
      <p:sp>
        <p:nvSpPr>
          <p:cNvPr id="18" name="object 15">
            <a:extLst>
              <a:ext uri="{FF2B5EF4-FFF2-40B4-BE49-F238E27FC236}">
                <a16:creationId xmlns:a16="http://schemas.microsoft.com/office/drawing/2014/main" id="{EE630E61-2DF0-8301-5E7C-C2617ED84E41}"/>
              </a:ext>
            </a:extLst>
          </p:cNvPr>
          <p:cNvSpPr txBox="1"/>
          <p:nvPr/>
        </p:nvSpPr>
        <p:spPr>
          <a:xfrm>
            <a:off x="892278" y="1237329"/>
            <a:ext cx="176530" cy="1071245"/>
          </a:xfrm>
          <a:prstGeom prst="rect">
            <a:avLst/>
          </a:prstGeom>
        </p:spPr>
        <p:txBody>
          <a:bodyPr vert="horz" wrap="square" lIns="0" tIns="12700" rIns="0" bIns="0" rtlCol="0">
            <a:spAutoFit/>
          </a:bodyPr>
          <a:lstStyle/>
          <a:p>
            <a:pPr marL="12700">
              <a:lnSpc>
                <a:spcPct val="100000"/>
              </a:lnSpc>
              <a:spcBef>
                <a:spcPts val="100"/>
              </a:spcBef>
            </a:pPr>
            <a:r>
              <a:rPr sz="750" spc="-25" dirty="0">
                <a:solidFill>
                  <a:srgbClr val="231F20"/>
                </a:solidFill>
                <a:latin typeface="Arial"/>
                <a:cs typeface="Arial"/>
              </a:rPr>
              <a:t>250</a:t>
            </a:r>
            <a:endParaRPr sz="750" dirty="0">
              <a:latin typeface="Arial"/>
              <a:cs typeface="Arial"/>
            </a:endParaRPr>
          </a:p>
          <a:p>
            <a:pPr>
              <a:lnSpc>
                <a:spcPct val="100000"/>
              </a:lnSpc>
            </a:pPr>
            <a:endParaRPr sz="800" dirty="0">
              <a:latin typeface="Arial"/>
              <a:cs typeface="Arial"/>
            </a:endParaRPr>
          </a:p>
          <a:p>
            <a:pPr marL="12700">
              <a:lnSpc>
                <a:spcPct val="100000"/>
              </a:lnSpc>
              <a:spcBef>
                <a:spcPts val="625"/>
              </a:spcBef>
            </a:pPr>
            <a:r>
              <a:rPr sz="750" spc="-25" dirty="0">
                <a:solidFill>
                  <a:srgbClr val="231F20"/>
                </a:solidFill>
                <a:latin typeface="Arial"/>
                <a:cs typeface="Arial"/>
              </a:rPr>
              <a:t>200</a:t>
            </a:r>
            <a:endParaRPr sz="750" dirty="0">
              <a:latin typeface="Arial"/>
              <a:cs typeface="Arial"/>
            </a:endParaRPr>
          </a:p>
          <a:p>
            <a:pPr marL="31115">
              <a:lnSpc>
                <a:spcPct val="100000"/>
              </a:lnSpc>
              <a:spcBef>
                <a:spcPts val="60"/>
              </a:spcBef>
            </a:pPr>
            <a:r>
              <a:rPr sz="650" spc="-25" dirty="0">
                <a:solidFill>
                  <a:srgbClr val="4E2D7B"/>
                </a:solidFill>
                <a:latin typeface="Arial"/>
                <a:cs typeface="Arial"/>
              </a:rPr>
              <a:t>183</a:t>
            </a:r>
            <a:endParaRPr sz="650" dirty="0">
              <a:latin typeface="Arial"/>
              <a:cs typeface="Arial"/>
            </a:endParaRPr>
          </a:p>
          <a:p>
            <a:pPr>
              <a:lnSpc>
                <a:spcPct val="100000"/>
              </a:lnSpc>
              <a:spcBef>
                <a:spcPts val="10"/>
              </a:spcBef>
            </a:pPr>
            <a:endParaRPr sz="600" dirty="0">
              <a:latin typeface="Arial"/>
              <a:cs typeface="Arial"/>
            </a:endParaRPr>
          </a:p>
          <a:p>
            <a:pPr marL="12700">
              <a:lnSpc>
                <a:spcPts val="840"/>
              </a:lnSpc>
            </a:pPr>
            <a:r>
              <a:rPr sz="750" spc="-25" dirty="0">
                <a:solidFill>
                  <a:srgbClr val="231F20"/>
                </a:solidFill>
                <a:latin typeface="Arial"/>
                <a:cs typeface="Arial"/>
              </a:rPr>
              <a:t>150</a:t>
            </a:r>
            <a:endParaRPr sz="750" dirty="0">
              <a:latin typeface="Arial"/>
              <a:cs typeface="Arial"/>
            </a:endParaRPr>
          </a:p>
          <a:p>
            <a:pPr marL="31115">
              <a:lnSpc>
                <a:spcPts val="720"/>
              </a:lnSpc>
            </a:pPr>
            <a:r>
              <a:rPr sz="650" spc="-25" dirty="0">
                <a:solidFill>
                  <a:srgbClr val="4E2D7B"/>
                </a:solidFill>
                <a:latin typeface="Arial"/>
                <a:cs typeface="Arial"/>
              </a:rPr>
              <a:t>137</a:t>
            </a:r>
            <a:endParaRPr sz="650" dirty="0">
              <a:latin typeface="Arial"/>
              <a:cs typeface="Arial"/>
            </a:endParaRPr>
          </a:p>
          <a:p>
            <a:pPr>
              <a:lnSpc>
                <a:spcPct val="100000"/>
              </a:lnSpc>
              <a:spcBef>
                <a:spcPts val="25"/>
              </a:spcBef>
            </a:pPr>
            <a:endParaRPr sz="750" dirty="0">
              <a:latin typeface="Arial"/>
              <a:cs typeface="Arial"/>
            </a:endParaRPr>
          </a:p>
          <a:p>
            <a:pPr marL="12700">
              <a:lnSpc>
                <a:spcPct val="100000"/>
              </a:lnSpc>
            </a:pPr>
            <a:r>
              <a:rPr sz="750" spc="-25" dirty="0">
                <a:solidFill>
                  <a:srgbClr val="231F20"/>
                </a:solidFill>
                <a:latin typeface="Arial"/>
                <a:cs typeface="Arial"/>
              </a:rPr>
              <a:t>100</a:t>
            </a:r>
            <a:endParaRPr sz="750" dirty="0">
              <a:latin typeface="Arial"/>
              <a:cs typeface="Arial"/>
            </a:endParaRPr>
          </a:p>
        </p:txBody>
      </p:sp>
      <p:sp>
        <p:nvSpPr>
          <p:cNvPr id="19" name="object 16">
            <a:extLst>
              <a:ext uri="{FF2B5EF4-FFF2-40B4-BE49-F238E27FC236}">
                <a16:creationId xmlns:a16="http://schemas.microsoft.com/office/drawing/2014/main" id="{22EE0CC2-501F-3F3E-D961-78E7A0B6D4ED}"/>
              </a:ext>
            </a:extLst>
          </p:cNvPr>
          <p:cNvSpPr txBox="1"/>
          <p:nvPr/>
        </p:nvSpPr>
        <p:spPr>
          <a:xfrm>
            <a:off x="942379" y="2479008"/>
            <a:ext cx="128905" cy="450215"/>
          </a:xfrm>
          <a:prstGeom prst="rect">
            <a:avLst/>
          </a:prstGeom>
        </p:spPr>
        <p:txBody>
          <a:bodyPr vert="horz" wrap="square" lIns="0" tIns="12700" rIns="0" bIns="0" rtlCol="0">
            <a:spAutoFit/>
          </a:bodyPr>
          <a:lstStyle/>
          <a:p>
            <a:pPr marL="12700">
              <a:lnSpc>
                <a:spcPct val="100000"/>
              </a:lnSpc>
              <a:spcBef>
                <a:spcPts val="100"/>
              </a:spcBef>
            </a:pPr>
            <a:r>
              <a:rPr sz="750" spc="-25" dirty="0">
                <a:solidFill>
                  <a:srgbClr val="231F20"/>
                </a:solidFill>
                <a:latin typeface="Arial"/>
                <a:cs typeface="Arial"/>
              </a:rPr>
              <a:t>50</a:t>
            </a:r>
            <a:endParaRPr sz="750" dirty="0">
              <a:latin typeface="Arial"/>
              <a:cs typeface="Arial"/>
            </a:endParaRPr>
          </a:p>
          <a:p>
            <a:pPr>
              <a:lnSpc>
                <a:spcPct val="100000"/>
              </a:lnSpc>
            </a:pPr>
            <a:endParaRPr sz="800" dirty="0">
              <a:latin typeface="Arial"/>
              <a:cs typeface="Arial"/>
            </a:endParaRPr>
          </a:p>
          <a:p>
            <a:pPr marL="62230">
              <a:lnSpc>
                <a:spcPct val="100000"/>
              </a:lnSpc>
              <a:spcBef>
                <a:spcPts val="625"/>
              </a:spcBef>
            </a:pPr>
            <a:r>
              <a:rPr sz="750" dirty="0">
                <a:solidFill>
                  <a:srgbClr val="231F20"/>
                </a:solidFill>
                <a:latin typeface="Arial"/>
                <a:cs typeface="Arial"/>
              </a:rPr>
              <a:t>0</a:t>
            </a:r>
            <a:endParaRPr sz="750" dirty="0">
              <a:latin typeface="Arial"/>
              <a:cs typeface="Arial"/>
            </a:endParaRPr>
          </a:p>
        </p:txBody>
      </p:sp>
      <p:grpSp>
        <p:nvGrpSpPr>
          <p:cNvPr id="20" name="object 17">
            <a:extLst>
              <a:ext uri="{FF2B5EF4-FFF2-40B4-BE49-F238E27FC236}">
                <a16:creationId xmlns:a16="http://schemas.microsoft.com/office/drawing/2014/main" id="{5DD5C4F0-D5D5-2D13-7546-4BD51B3609D7}"/>
              </a:ext>
            </a:extLst>
          </p:cNvPr>
          <p:cNvGrpSpPr/>
          <p:nvPr/>
        </p:nvGrpSpPr>
        <p:grpSpPr>
          <a:xfrm>
            <a:off x="1107835" y="991663"/>
            <a:ext cx="5023485" cy="1915795"/>
            <a:chOff x="1183614" y="1034137"/>
            <a:chExt cx="5023485" cy="1915795"/>
          </a:xfrm>
        </p:grpSpPr>
        <p:sp>
          <p:nvSpPr>
            <p:cNvPr id="21" name="object 18">
              <a:extLst>
                <a:ext uri="{FF2B5EF4-FFF2-40B4-BE49-F238E27FC236}">
                  <a16:creationId xmlns:a16="http://schemas.microsoft.com/office/drawing/2014/main" id="{8B9963FB-75FF-4F00-1C1D-FDAB5CB0E3F8}"/>
                </a:ext>
              </a:extLst>
            </p:cNvPr>
            <p:cNvSpPr/>
            <p:nvPr/>
          </p:nvSpPr>
          <p:spPr>
            <a:xfrm>
              <a:off x="1185837" y="1657022"/>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87C2808D-9B2C-762D-D7E7-1DFBDAF04ED5}"/>
                </a:ext>
              </a:extLst>
            </p:cNvPr>
            <p:cNvSpPr/>
            <p:nvPr/>
          </p:nvSpPr>
          <p:spPr>
            <a:xfrm>
              <a:off x="1185837" y="1967352"/>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EE95B560-5BC2-89E5-57D2-7556997C154A}"/>
                </a:ext>
              </a:extLst>
            </p:cNvPr>
            <p:cNvSpPr/>
            <p:nvPr/>
          </p:nvSpPr>
          <p:spPr>
            <a:xfrm>
              <a:off x="1185837" y="2277684"/>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582C3DA0-D55C-FD53-F928-DE2D04D6A72B}"/>
                </a:ext>
              </a:extLst>
            </p:cNvPr>
            <p:cNvSpPr/>
            <p:nvPr/>
          </p:nvSpPr>
          <p:spPr>
            <a:xfrm>
              <a:off x="1185837" y="2588015"/>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29A1A508-4ECC-9418-55C1-8220F454C183}"/>
                </a:ext>
              </a:extLst>
            </p:cNvPr>
            <p:cNvSpPr/>
            <p:nvPr/>
          </p:nvSpPr>
          <p:spPr>
            <a:xfrm>
              <a:off x="246240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0303DC8D-D7DE-72C0-B205-32D4C4EE5A61}"/>
                </a:ext>
              </a:extLst>
            </p:cNvPr>
            <p:cNvSpPr/>
            <p:nvPr/>
          </p:nvSpPr>
          <p:spPr>
            <a:xfrm>
              <a:off x="1631525"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27" name="object 24">
              <a:extLst>
                <a:ext uri="{FF2B5EF4-FFF2-40B4-BE49-F238E27FC236}">
                  <a16:creationId xmlns:a16="http://schemas.microsoft.com/office/drawing/2014/main" id="{2F015B30-2210-045B-1FA7-ACC7070A9D4B}"/>
                </a:ext>
              </a:extLst>
            </p:cNvPr>
            <p:cNvSpPr/>
            <p:nvPr/>
          </p:nvSpPr>
          <p:spPr>
            <a:xfrm>
              <a:off x="204696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7F2FFAED-24E2-F0CF-88FC-345C8068E05F}"/>
                </a:ext>
              </a:extLst>
            </p:cNvPr>
            <p:cNvSpPr/>
            <p:nvPr/>
          </p:nvSpPr>
          <p:spPr>
            <a:xfrm>
              <a:off x="287784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29" name="object 26">
              <a:extLst>
                <a:ext uri="{FF2B5EF4-FFF2-40B4-BE49-F238E27FC236}">
                  <a16:creationId xmlns:a16="http://schemas.microsoft.com/office/drawing/2014/main" id="{5410A082-1733-F08F-1917-2F0A4629320A}"/>
                </a:ext>
              </a:extLst>
            </p:cNvPr>
            <p:cNvSpPr/>
            <p:nvPr/>
          </p:nvSpPr>
          <p:spPr>
            <a:xfrm>
              <a:off x="4957022"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E22896D0-E295-9243-6F47-D24F9F6F3ABE}"/>
                </a:ext>
              </a:extLst>
            </p:cNvPr>
            <p:cNvSpPr/>
            <p:nvPr/>
          </p:nvSpPr>
          <p:spPr>
            <a:xfrm>
              <a:off x="3293780"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BD879DB-FACF-FC82-2C16-8F782DE25316}"/>
                </a:ext>
              </a:extLst>
            </p:cNvPr>
            <p:cNvSpPr/>
            <p:nvPr/>
          </p:nvSpPr>
          <p:spPr>
            <a:xfrm>
              <a:off x="3709713"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C36688A1-8BF8-ED65-96D8-D3AAFEC33185}"/>
                </a:ext>
              </a:extLst>
            </p:cNvPr>
            <p:cNvSpPr/>
            <p:nvPr/>
          </p:nvSpPr>
          <p:spPr>
            <a:xfrm>
              <a:off x="4125648"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21EC132-9C40-36B5-3FEE-C9E907094EE3}"/>
                </a:ext>
              </a:extLst>
            </p:cNvPr>
            <p:cNvSpPr/>
            <p:nvPr/>
          </p:nvSpPr>
          <p:spPr>
            <a:xfrm>
              <a:off x="4541334"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9A65F967-5BBB-EBA7-896B-01F8D1A5D433}"/>
                </a:ext>
              </a:extLst>
            </p:cNvPr>
            <p:cNvSpPr/>
            <p:nvPr/>
          </p:nvSpPr>
          <p:spPr>
            <a:xfrm>
              <a:off x="5372709"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B4111992-8CA5-FC45-6507-2E42935B0483}"/>
                </a:ext>
              </a:extLst>
            </p:cNvPr>
            <p:cNvSpPr/>
            <p:nvPr/>
          </p:nvSpPr>
          <p:spPr>
            <a:xfrm>
              <a:off x="5788395"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F33BB625-A8D7-AAA9-2561-E0D8A2EDF878}"/>
                </a:ext>
              </a:extLst>
            </p:cNvPr>
            <p:cNvSpPr/>
            <p:nvPr/>
          </p:nvSpPr>
          <p:spPr>
            <a:xfrm>
              <a:off x="6204329" y="2910380"/>
              <a:ext cx="0" cy="37465"/>
            </a:xfrm>
            <a:custGeom>
              <a:avLst/>
              <a:gdLst/>
              <a:ahLst/>
              <a:cxnLst/>
              <a:rect l="l" t="t" r="r" b="b"/>
              <a:pathLst>
                <a:path h="37464">
                  <a:moveTo>
                    <a:pt x="0" y="37261"/>
                  </a:moveTo>
                  <a:lnTo>
                    <a:pt x="0" y="0"/>
                  </a:lnTo>
                </a:path>
              </a:pathLst>
            </a:custGeom>
            <a:ln w="4406">
              <a:solidFill>
                <a:srgbClr val="231F20"/>
              </a:solidFill>
            </a:ln>
          </p:spPr>
          <p:txBody>
            <a:bodyPr wrap="square" lIns="0" tIns="0" rIns="0" bIns="0" rtlCol="0"/>
            <a:lstStyle/>
            <a:p>
              <a:endParaRPr dirty="0"/>
            </a:p>
          </p:txBody>
        </p:sp>
        <p:sp>
          <p:nvSpPr>
            <p:cNvPr id="37" name="object 34">
              <a:extLst>
                <a:ext uri="{FF2B5EF4-FFF2-40B4-BE49-F238E27FC236}">
                  <a16:creationId xmlns:a16="http://schemas.microsoft.com/office/drawing/2014/main" id="{919D775C-1B80-1C2F-7E34-DEA724B87A92}"/>
                </a:ext>
              </a:extLst>
            </p:cNvPr>
            <p:cNvSpPr/>
            <p:nvPr/>
          </p:nvSpPr>
          <p:spPr>
            <a:xfrm>
              <a:off x="5019911" y="2381221"/>
              <a:ext cx="178435" cy="0"/>
            </a:xfrm>
            <a:custGeom>
              <a:avLst/>
              <a:gdLst/>
              <a:ahLst/>
              <a:cxnLst/>
              <a:rect l="l" t="t" r="r" b="b"/>
              <a:pathLst>
                <a:path w="178435">
                  <a:moveTo>
                    <a:pt x="0" y="0"/>
                  </a:moveTo>
                  <a:lnTo>
                    <a:pt x="178028" y="0"/>
                  </a:lnTo>
                </a:path>
              </a:pathLst>
            </a:custGeom>
            <a:ln w="22720">
              <a:solidFill>
                <a:srgbClr val="395CAC"/>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5970D047-4CCE-B5FF-06C0-0E0EA2E7FEEB}"/>
                </a:ext>
              </a:extLst>
            </p:cNvPr>
            <p:cNvSpPr/>
            <p:nvPr/>
          </p:nvSpPr>
          <p:spPr>
            <a:xfrm>
              <a:off x="1185837" y="1346691"/>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sp>
          <p:nvSpPr>
            <p:cNvPr id="39" name="object 36">
              <a:extLst>
                <a:ext uri="{FF2B5EF4-FFF2-40B4-BE49-F238E27FC236}">
                  <a16:creationId xmlns:a16="http://schemas.microsoft.com/office/drawing/2014/main" id="{AD52103A-D0E2-68E1-866E-B8ED16A9F405}"/>
                </a:ext>
              </a:extLst>
            </p:cNvPr>
            <p:cNvSpPr/>
            <p:nvPr/>
          </p:nvSpPr>
          <p:spPr>
            <a:xfrm>
              <a:off x="1185837" y="1036359"/>
              <a:ext cx="37465" cy="0"/>
            </a:xfrm>
            <a:custGeom>
              <a:avLst/>
              <a:gdLst/>
              <a:ahLst/>
              <a:cxnLst/>
              <a:rect l="l" t="t" r="r" b="b"/>
              <a:pathLst>
                <a:path w="37465">
                  <a:moveTo>
                    <a:pt x="37261" y="0"/>
                  </a:moveTo>
                  <a:lnTo>
                    <a:pt x="0" y="0"/>
                  </a:lnTo>
                </a:path>
              </a:pathLst>
            </a:custGeom>
            <a:ln w="4406">
              <a:solidFill>
                <a:srgbClr val="231F20"/>
              </a:solidFill>
            </a:ln>
          </p:spPr>
          <p:txBody>
            <a:bodyPr wrap="square" lIns="0" tIns="0" rIns="0" bIns="0" rtlCol="0"/>
            <a:lstStyle/>
            <a:p>
              <a:endParaRPr dirty="0"/>
            </a:p>
          </p:txBody>
        </p:sp>
      </p:grpSp>
      <p:sp>
        <p:nvSpPr>
          <p:cNvPr id="40" name="object 37">
            <a:extLst>
              <a:ext uri="{FF2B5EF4-FFF2-40B4-BE49-F238E27FC236}">
                <a16:creationId xmlns:a16="http://schemas.microsoft.com/office/drawing/2014/main" id="{ABA085BB-3953-0433-932A-AD232899E150}"/>
              </a:ext>
            </a:extLst>
          </p:cNvPr>
          <p:cNvSpPr txBox="1"/>
          <p:nvPr/>
        </p:nvSpPr>
        <p:spPr>
          <a:xfrm>
            <a:off x="5162684" y="2263010"/>
            <a:ext cx="1222986" cy="138499"/>
          </a:xfrm>
          <a:prstGeom prst="rect">
            <a:avLst/>
          </a:prstGeom>
        </p:spPr>
        <p:txBody>
          <a:bodyPr vert="horz" wrap="square" lIns="0" tIns="15240" rIns="0" bIns="0" rtlCol="0">
            <a:spAutoFit/>
          </a:bodyPr>
          <a:lstStyle/>
          <a:p>
            <a:pPr marL="12700">
              <a:lnSpc>
                <a:spcPct val="100000"/>
              </a:lnSpc>
              <a:spcBef>
                <a:spcPts val="120"/>
              </a:spcBef>
            </a:pPr>
            <a:r>
              <a:rPr sz="800" dirty="0">
                <a:solidFill>
                  <a:srgbClr val="231F20"/>
                </a:solidFill>
                <a:latin typeface="Arial"/>
                <a:cs typeface="Arial"/>
              </a:rPr>
              <a:t>20</a:t>
            </a:r>
            <a:r>
              <a:rPr sz="800" spc="-120" dirty="0">
                <a:solidFill>
                  <a:srgbClr val="231F20"/>
                </a:solidFill>
                <a:latin typeface="Arial"/>
                <a:cs typeface="Arial"/>
              </a:rPr>
              <a:t> </a:t>
            </a:r>
            <a:r>
              <a:rPr sz="800" dirty="0">
                <a:solidFill>
                  <a:srgbClr val="231F20"/>
                </a:solidFill>
                <a:latin typeface="Arial"/>
                <a:cs typeface="Arial"/>
              </a:rPr>
              <a:t>mg</a:t>
            </a:r>
            <a:r>
              <a:rPr sz="800" spc="15" dirty="0">
                <a:solidFill>
                  <a:srgbClr val="231F20"/>
                </a:solidFill>
                <a:latin typeface="Arial"/>
                <a:cs typeface="Arial"/>
              </a:rPr>
              <a:t> </a:t>
            </a:r>
            <a:r>
              <a:rPr sz="800" dirty="0">
                <a:solidFill>
                  <a:srgbClr val="231F20"/>
                </a:solidFill>
                <a:latin typeface="Arial"/>
                <a:cs typeface="Arial"/>
              </a:rPr>
              <a:t>(CrCl</a:t>
            </a:r>
            <a:r>
              <a:rPr sz="800" spc="10" dirty="0">
                <a:solidFill>
                  <a:srgbClr val="231F20"/>
                </a:solidFill>
                <a:latin typeface="Arial"/>
                <a:cs typeface="Arial"/>
              </a:rPr>
              <a:t> </a:t>
            </a:r>
            <a:r>
              <a:rPr sz="800" dirty="0">
                <a:solidFill>
                  <a:srgbClr val="231F20"/>
                </a:solidFill>
                <a:latin typeface="Arial"/>
                <a:cs typeface="Arial"/>
              </a:rPr>
              <a:t>&gt;50</a:t>
            </a:r>
            <a:r>
              <a:rPr sz="800" spc="-114" dirty="0">
                <a:solidFill>
                  <a:srgbClr val="231F20"/>
                </a:solidFill>
                <a:latin typeface="Arial"/>
                <a:cs typeface="Arial"/>
              </a:rPr>
              <a:t> </a:t>
            </a:r>
            <a:r>
              <a:rPr sz="800" spc="-10" dirty="0">
                <a:solidFill>
                  <a:srgbClr val="231F20"/>
                </a:solidFill>
                <a:latin typeface="Arial"/>
                <a:cs typeface="Arial"/>
              </a:rPr>
              <a:t>ml/min)</a:t>
            </a:r>
            <a:endParaRPr sz="800" dirty="0">
              <a:latin typeface="Arial"/>
              <a:cs typeface="Arial"/>
            </a:endParaRPr>
          </a:p>
        </p:txBody>
      </p:sp>
      <p:grpSp>
        <p:nvGrpSpPr>
          <p:cNvPr id="41" name="object 38">
            <a:extLst>
              <a:ext uri="{FF2B5EF4-FFF2-40B4-BE49-F238E27FC236}">
                <a16:creationId xmlns:a16="http://schemas.microsoft.com/office/drawing/2014/main" id="{6BCE554D-A0AA-2A84-9A25-043CD66D710F}"/>
              </a:ext>
            </a:extLst>
          </p:cNvPr>
          <p:cNvGrpSpPr/>
          <p:nvPr/>
        </p:nvGrpSpPr>
        <p:grpSpPr>
          <a:xfrm>
            <a:off x="1110058" y="989479"/>
            <a:ext cx="5035550" cy="1887855"/>
            <a:chOff x="1185837" y="1031953"/>
            <a:chExt cx="5035550" cy="1887855"/>
          </a:xfrm>
        </p:grpSpPr>
        <p:sp>
          <p:nvSpPr>
            <p:cNvPr id="42" name="object 39">
              <a:extLst>
                <a:ext uri="{FF2B5EF4-FFF2-40B4-BE49-F238E27FC236}">
                  <a16:creationId xmlns:a16="http://schemas.microsoft.com/office/drawing/2014/main" id="{0F0FAF19-5FBA-5284-3B82-E820F2A2392C}"/>
                </a:ext>
              </a:extLst>
            </p:cNvPr>
            <p:cNvSpPr/>
            <p:nvPr/>
          </p:nvSpPr>
          <p:spPr>
            <a:xfrm>
              <a:off x="1188260" y="1928859"/>
              <a:ext cx="88900" cy="976630"/>
            </a:xfrm>
            <a:custGeom>
              <a:avLst/>
              <a:gdLst/>
              <a:ahLst/>
              <a:cxnLst/>
              <a:rect l="l" t="t" r="r" b="b"/>
              <a:pathLst>
                <a:path w="88900" h="976630">
                  <a:moveTo>
                    <a:pt x="88341" y="0"/>
                  </a:moveTo>
                  <a:lnTo>
                    <a:pt x="63312" y="136390"/>
                  </a:lnTo>
                  <a:lnTo>
                    <a:pt x="50368" y="222823"/>
                  </a:lnTo>
                  <a:lnTo>
                    <a:pt x="45367" y="296170"/>
                  </a:lnTo>
                  <a:lnTo>
                    <a:pt x="44170" y="393306"/>
                  </a:lnTo>
                  <a:lnTo>
                    <a:pt x="36893" y="552613"/>
                  </a:lnTo>
                  <a:lnTo>
                    <a:pt x="21751" y="745359"/>
                  </a:lnTo>
                  <a:lnTo>
                    <a:pt x="6776" y="907774"/>
                  </a:lnTo>
                  <a:lnTo>
                    <a:pt x="0" y="976083"/>
                  </a:lnTo>
                  <a:lnTo>
                    <a:pt x="88341" y="976083"/>
                  </a:lnTo>
                  <a:lnTo>
                    <a:pt x="88341" y="0"/>
                  </a:lnTo>
                  <a:close/>
                </a:path>
              </a:pathLst>
            </a:custGeom>
            <a:solidFill>
              <a:srgbClr val="D8D1E0"/>
            </a:solidFill>
          </p:spPr>
          <p:txBody>
            <a:bodyPr wrap="square" lIns="0" tIns="0" rIns="0" bIns="0" rtlCol="0"/>
            <a:lstStyle/>
            <a:p>
              <a:endParaRPr dirty="0"/>
            </a:p>
          </p:txBody>
        </p:sp>
        <p:sp>
          <p:nvSpPr>
            <p:cNvPr id="43" name="object 40">
              <a:extLst>
                <a:ext uri="{FF2B5EF4-FFF2-40B4-BE49-F238E27FC236}">
                  <a16:creationId xmlns:a16="http://schemas.microsoft.com/office/drawing/2014/main" id="{A0B0F5B9-582C-CFAC-7DDC-A165449AB94B}"/>
                </a:ext>
              </a:extLst>
            </p:cNvPr>
            <p:cNvSpPr/>
            <p:nvPr/>
          </p:nvSpPr>
          <p:spPr>
            <a:xfrm>
              <a:off x="1276602" y="1232811"/>
              <a:ext cx="1284605" cy="1672589"/>
            </a:xfrm>
            <a:custGeom>
              <a:avLst/>
              <a:gdLst/>
              <a:ahLst/>
              <a:cxnLst/>
              <a:rect l="l" t="t" r="r" b="b"/>
              <a:pathLst>
                <a:path w="1284605" h="1672589">
                  <a:moveTo>
                    <a:pt x="345690" y="0"/>
                  </a:moveTo>
                  <a:lnTo>
                    <a:pt x="304624" y="1055"/>
                  </a:lnTo>
                  <a:lnTo>
                    <a:pt x="260186" y="13045"/>
                  </a:lnTo>
                  <a:lnTo>
                    <a:pt x="213743" y="39851"/>
                  </a:lnTo>
                  <a:lnTo>
                    <a:pt x="166662" y="85355"/>
                  </a:lnTo>
                  <a:lnTo>
                    <a:pt x="98631" y="231000"/>
                  </a:lnTo>
                  <a:lnTo>
                    <a:pt x="46007" y="435345"/>
                  </a:lnTo>
                  <a:lnTo>
                    <a:pt x="12044" y="617368"/>
                  </a:lnTo>
                  <a:lnTo>
                    <a:pt x="0" y="696048"/>
                  </a:lnTo>
                  <a:lnTo>
                    <a:pt x="0" y="1672131"/>
                  </a:lnTo>
                  <a:lnTo>
                    <a:pt x="1284262" y="1672131"/>
                  </a:lnTo>
                  <a:lnTo>
                    <a:pt x="1284262" y="515250"/>
                  </a:lnTo>
                  <a:lnTo>
                    <a:pt x="1096309" y="392186"/>
                  </a:lnTo>
                  <a:lnTo>
                    <a:pt x="983508" y="319885"/>
                  </a:lnTo>
                  <a:lnTo>
                    <a:pt x="900723" y="270193"/>
                  </a:lnTo>
                  <a:lnTo>
                    <a:pt x="802817" y="214959"/>
                  </a:lnTo>
                  <a:lnTo>
                    <a:pt x="742650" y="181590"/>
                  </a:lnTo>
                  <a:lnTo>
                    <a:pt x="683634" y="149384"/>
                  </a:lnTo>
                  <a:lnTo>
                    <a:pt x="627221" y="119111"/>
                  </a:lnTo>
                  <a:lnTo>
                    <a:pt x="574862" y="91537"/>
                  </a:lnTo>
                  <a:lnTo>
                    <a:pt x="528007" y="67432"/>
                  </a:lnTo>
                  <a:lnTo>
                    <a:pt x="488107" y="47563"/>
                  </a:lnTo>
                  <a:lnTo>
                    <a:pt x="434975" y="23608"/>
                  </a:lnTo>
                  <a:lnTo>
                    <a:pt x="382015" y="5995"/>
                  </a:lnTo>
                  <a:lnTo>
                    <a:pt x="345690" y="0"/>
                  </a:lnTo>
                  <a:close/>
                </a:path>
              </a:pathLst>
            </a:custGeom>
            <a:solidFill>
              <a:srgbClr val="889DCD"/>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924535B9-92EE-CD02-3697-DFC9BB8C35B2}"/>
                </a:ext>
              </a:extLst>
            </p:cNvPr>
            <p:cNvSpPr/>
            <p:nvPr/>
          </p:nvSpPr>
          <p:spPr>
            <a:xfrm>
              <a:off x="2560862" y="1748062"/>
              <a:ext cx="535940" cy="1156970"/>
            </a:xfrm>
            <a:custGeom>
              <a:avLst/>
              <a:gdLst/>
              <a:ahLst/>
              <a:cxnLst/>
              <a:rect l="l" t="t" r="r" b="b"/>
              <a:pathLst>
                <a:path w="535939" h="1156970">
                  <a:moveTo>
                    <a:pt x="0" y="0"/>
                  </a:moveTo>
                  <a:lnTo>
                    <a:pt x="0" y="1156881"/>
                  </a:lnTo>
                  <a:lnTo>
                    <a:pt x="535533" y="1156881"/>
                  </a:lnTo>
                  <a:lnTo>
                    <a:pt x="535533" y="279120"/>
                  </a:lnTo>
                  <a:lnTo>
                    <a:pt x="440870" y="237491"/>
                  </a:lnTo>
                  <a:lnTo>
                    <a:pt x="358447" y="200173"/>
                  </a:lnTo>
                  <a:lnTo>
                    <a:pt x="284543" y="164934"/>
                  </a:lnTo>
                  <a:lnTo>
                    <a:pt x="233841" y="139162"/>
                  </a:lnTo>
                  <a:lnTo>
                    <a:pt x="187301" y="113390"/>
                  </a:lnTo>
                  <a:lnTo>
                    <a:pt x="118245" y="72157"/>
                  </a:lnTo>
                  <a:lnTo>
                    <a:pt x="0" y="0"/>
                  </a:lnTo>
                  <a:close/>
                </a:path>
              </a:pathLst>
            </a:custGeom>
            <a:solidFill>
              <a:srgbClr val="B0BEDE"/>
            </a:solidFill>
          </p:spPr>
          <p:txBody>
            <a:bodyPr wrap="square" lIns="0" tIns="0" rIns="0" bIns="0" rtlCol="0"/>
            <a:lstStyle/>
            <a:p>
              <a:endParaRPr dirty="0"/>
            </a:p>
          </p:txBody>
        </p:sp>
        <p:sp>
          <p:nvSpPr>
            <p:cNvPr id="45" name="object 42">
              <a:extLst>
                <a:ext uri="{FF2B5EF4-FFF2-40B4-BE49-F238E27FC236}">
                  <a16:creationId xmlns:a16="http://schemas.microsoft.com/office/drawing/2014/main" id="{8A39EC41-C3DE-6492-16EF-62627ED82673}"/>
                </a:ext>
              </a:extLst>
            </p:cNvPr>
            <p:cNvSpPr/>
            <p:nvPr/>
          </p:nvSpPr>
          <p:spPr>
            <a:xfrm>
              <a:off x="3096399" y="2033528"/>
              <a:ext cx="3108325" cy="873125"/>
            </a:xfrm>
            <a:custGeom>
              <a:avLst/>
              <a:gdLst/>
              <a:ahLst/>
              <a:cxnLst/>
              <a:rect l="l" t="t" r="r" b="b"/>
              <a:pathLst>
                <a:path w="3108325" h="873125">
                  <a:moveTo>
                    <a:pt x="0" y="0"/>
                  </a:moveTo>
                  <a:lnTo>
                    <a:pt x="0" y="873036"/>
                  </a:lnTo>
                  <a:lnTo>
                    <a:pt x="3108286" y="873036"/>
                  </a:lnTo>
                  <a:lnTo>
                    <a:pt x="3108286" y="704976"/>
                  </a:lnTo>
                  <a:lnTo>
                    <a:pt x="2515663" y="637843"/>
                  </a:lnTo>
                  <a:lnTo>
                    <a:pt x="2136341" y="587295"/>
                  </a:lnTo>
                  <a:lnTo>
                    <a:pt x="1806718" y="527979"/>
                  </a:lnTo>
                  <a:lnTo>
                    <a:pt x="1363192" y="434543"/>
                  </a:lnTo>
                  <a:lnTo>
                    <a:pt x="869230" y="306434"/>
                  </a:lnTo>
                  <a:lnTo>
                    <a:pt x="431850" y="163750"/>
                  </a:lnTo>
                  <a:lnTo>
                    <a:pt x="119344" y="47827"/>
                  </a:lnTo>
                  <a:lnTo>
                    <a:pt x="0" y="0"/>
                  </a:lnTo>
                  <a:close/>
                </a:path>
              </a:pathLst>
            </a:custGeom>
            <a:solidFill>
              <a:srgbClr val="D7DEEE"/>
            </a:solidFill>
          </p:spPr>
          <p:txBody>
            <a:bodyPr wrap="square" lIns="0" tIns="0" rIns="0" bIns="0" rtlCol="0"/>
            <a:lstStyle/>
            <a:p>
              <a:endParaRPr dirty="0"/>
            </a:p>
          </p:txBody>
        </p:sp>
        <p:sp>
          <p:nvSpPr>
            <p:cNvPr id="46" name="object 43">
              <a:extLst>
                <a:ext uri="{FF2B5EF4-FFF2-40B4-BE49-F238E27FC236}">
                  <a16:creationId xmlns:a16="http://schemas.microsoft.com/office/drawing/2014/main" id="{EF4AABEC-71FC-144D-AF61-A336A00D4D29}"/>
                </a:ext>
              </a:extLst>
            </p:cNvPr>
            <p:cNvSpPr/>
            <p:nvPr/>
          </p:nvSpPr>
          <p:spPr>
            <a:xfrm>
              <a:off x="1188041" y="1034157"/>
              <a:ext cx="5019040" cy="1874520"/>
            </a:xfrm>
            <a:custGeom>
              <a:avLst/>
              <a:gdLst/>
              <a:ahLst/>
              <a:cxnLst/>
              <a:rect l="l" t="t" r="r" b="b"/>
              <a:pathLst>
                <a:path w="5019040" h="1874520">
                  <a:moveTo>
                    <a:pt x="0" y="0"/>
                  </a:moveTo>
                  <a:lnTo>
                    <a:pt x="927" y="1874024"/>
                  </a:lnTo>
                  <a:lnTo>
                    <a:pt x="5018493" y="1874024"/>
                  </a:lnTo>
                </a:path>
              </a:pathLst>
            </a:custGeom>
            <a:ln w="4406">
              <a:solidFill>
                <a:srgbClr val="231F20"/>
              </a:solidFill>
            </a:ln>
          </p:spPr>
          <p:txBody>
            <a:bodyPr wrap="square" lIns="0" tIns="0" rIns="0" bIns="0" rtlCol="0"/>
            <a:lstStyle/>
            <a:p>
              <a:endParaRPr dirty="0"/>
            </a:p>
          </p:txBody>
        </p:sp>
        <p:sp>
          <p:nvSpPr>
            <p:cNvPr id="47" name="object 44">
              <a:extLst>
                <a:ext uri="{FF2B5EF4-FFF2-40B4-BE49-F238E27FC236}">
                  <a16:creationId xmlns:a16="http://schemas.microsoft.com/office/drawing/2014/main" id="{7B199BD4-B0F3-5149-F870-0470BFA7E39A}"/>
                </a:ext>
              </a:extLst>
            </p:cNvPr>
            <p:cNvSpPr/>
            <p:nvPr/>
          </p:nvSpPr>
          <p:spPr>
            <a:xfrm>
              <a:off x="1185840" y="1757724"/>
              <a:ext cx="1376680" cy="0"/>
            </a:xfrm>
            <a:custGeom>
              <a:avLst/>
              <a:gdLst/>
              <a:ahLst/>
              <a:cxnLst/>
              <a:rect l="l" t="t" r="r" b="b"/>
              <a:pathLst>
                <a:path w="1376680">
                  <a:moveTo>
                    <a:pt x="1376438" y="0"/>
                  </a:moveTo>
                  <a:lnTo>
                    <a:pt x="0" y="0"/>
                  </a:lnTo>
                </a:path>
              </a:pathLst>
            </a:custGeom>
            <a:ln w="8813">
              <a:solidFill>
                <a:srgbClr val="4E2D7B"/>
              </a:solidFill>
              <a:prstDash val="dash"/>
            </a:ln>
          </p:spPr>
          <p:txBody>
            <a:bodyPr wrap="square" lIns="0" tIns="0" rIns="0" bIns="0" rtlCol="0"/>
            <a:lstStyle/>
            <a:p>
              <a:endParaRPr dirty="0"/>
            </a:p>
          </p:txBody>
        </p:sp>
        <p:sp>
          <p:nvSpPr>
            <p:cNvPr id="48" name="object 45">
              <a:extLst>
                <a:ext uri="{FF2B5EF4-FFF2-40B4-BE49-F238E27FC236}">
                  <a16:creationId xmlns:a16="http://schemas.microsoft.com/office/drawing/2014/main" id="{3677E8F8-E1A1-A0A4-8E12-4FACCE51997C}"/>
                </a:ext>
              </a:extLst>
            </p:cNvPr>
            <p:cNvSpPr/>
            <p:nvPr/>
          </p:nvSpPr>
          <p:spPr>
            <a:xfrm>
              <a:off x="1185837" y="2039080"/>
              <a:ext cx="1910714" cy="0"/>
            </a:xfrm>
            <a:custGeom>
              <a:avLst/>
              <a:gdLst/>
              <a:ahLst/>
              <a:cxnLst/>
              <a:rect l="l" t="t" r="r" b="b"/>
              <a:pathLst>
                <a:path w="1910714">
                  <a:moveTo>
                    <a:pt x="1910562" y="0"/>
                  </a:moveTo>
                  <a:lnTo>
                    <a:pt x="0" y="0"/>
                  </a:lnTo>
                </a:path>
              </a:pathLst>
            </a:custGeom>
            <a:ln w="8813">
              <a:solidFill>
                <a:srgbClr val="4E2D7B"/>
              </a:solidFill>
              <a:prstDash val="dash"/>
            </a:ln>
          </p:spPr>
          <p:txBody>
            <a:bodyPr wrap="square" lIns="0" tIns="0" rIns="0" bIns="0" rtlCol="0"/>
            <a:lstStyle/>
            <a:p>
              <a:endParaRPr dirty="0"/>
            </a:p>
          </p:txBody>
        </p:sp>
        <p:sp>
          <p:nvSpPr>
            <p:cNvPr id="49" name="object 46">
              <a:extLst>
                <a:ext uri="{FF2B5EF4-FFF2-40B4-BE49-F238E27FC236}">
                  <a16:creationId xmlns:a16="http://schemas.microsoft.com/office/drawing/2014/main" id="{4B255A3F-00A4-FB74-C3C4-06BFB82AD3AA}"/>
                </a:ext>
              </a:extLst>
            </p:cNvPr>
            <p:cNvSpPr/>
            <p:nvPr/>
          </p:nvSpPr>
          <p:spPr>
            <a:xfrm>
              <a:off x="1205731" y="1233613"/>
              <a:ext cx="5002530" cy="1673225"/>
            </a:xfrm>
            <a:custGeom>
              <a:avLst/>
              <a:gdLst/>
              <a:ahLst/>
              <a:cxnLst/>
              <a:rect l="l" t="t" r="r" b="b"/>
              <a:pathLst>
                <a:path w="5002530" h="1673225">
                  <a:moveTo>
                    <a:pt x="0" y="1672868"/>
                  </a:moveTo>
                  <a:lnTo>
                    <a:pt x="7067" y="1302726"/>
                  </a:lnTo>
                  <a:lnTo>
                    <a:pt x="16913" y="1073646"/>
                  </a:lnTo>
                  <a:lnTo>
                    <a:pt x="36279" y="890497"/>
                  </a:lnTo>
                  <a:lnTo>
                    <a:pt x="71907" y="658151"/>
                  </a:lnTo>
                  <a:lnTo>
                    <a:pt x="85186" y="579913"/>
                  </a:lnTo>
                  <a:lnTo>
                    <a:pt x="99007" y="507615"/>
                  </a:lnTo>
                  <a:lnTo>
                    <a:pt x="113190" y="441231"/>
                  </a:lnTo>
                  <a:lnTo>
                    <a:pt x="127554" y="380731"/>
                  </a:lnTo>
                  <a:lnTo>
                    <a:pt x="141917" y="326086"/>
                  </a:lnTo>
                  <a:lnTo>
                    <a:pt x="156099" y="277269"/>
                  </a:lnTo>
                  <a:lnTo>
                    <a:pt x="169919" y="234249"/>
                  </a:lnTo>
                  <a:lnTo>
                    <a:pt x="183196" y="197000"/>
                  </a:lnTo>
                  <a:lnTo>
                    <a:pt x="207396" y="139695"/>
                  </a:lnTo>
                  <a:lnTo>
                    <a:pt x="236595" y="90617"/>
                  </a:lnTo>
                  <a:lnTo>
                    <a:pt x="261504" y="60495"/>
                  </a:lnTo>
                  <a:lnTo>
                    <a:pt x="293121" y="32897"/>
                  </a:lnTo>
                  <a:lnTo>
                    <a:pt x="331886" y="11505"/>
                  </a:lnTo>
                  <a:lnTo>
                    <a:pt x="378235" y="0"/>
                  </a:lnTo>
                  <a:lnTo>
                    <a:pt x="432607" y="2062"/>
                  </a:lnTo>
                  <a:lnTo>
                    <a:pt x="495439" y="21373"/>
                  </a:lnTo>
                  <a:lnTo>
                    <a:pt x="532769" y="38043"/>
                  </a:lnTo>
                  <a:lnTo>
                    <a:pt x="571636" y="56293"/>
                  </a:lnTo>
                  <a:lnTo>
                    <a:pt x="611885" y="76004"/>
                  </a:lnTo>
                  <a:lnTo>
                    <a:pt x="653362" y="97055"/>
                  </a:lnTo>
                  <a:lnTo>
                    <a:pt x="695914" y="119325"/>
                  </a:lnTo>
                  <a:lnTo>
                    <a:pt x="739386" y="142693"/>
                  </a:lnTo>
                  <a:lnTo>
                    <a:pt x="783625" y="167040"/>
                  </a:lnTo>
                  <a:lnTo>
                    <a:pt x="828476" y="192243"/>
                  </a:lnTo>
                  <a:lnTo>
                    <a:pt x="873785" y="218183"/>
                  </a:lnTo>
                  <a:lnTo>
                    <a:pt x="919399" y="244740"/>
                  </a:lnTo>
                  <a:lnTo>
                    <a:pt x="965163" y="271791"/>
                  </a:lnTo>
                  <a:lnTo>
                    <a:pt x="1010923" y="299218"/>
                  </a:lnTo>
                  <a:lnTo>
                    <a:pt x="1056525" y="326899"/>
                  </a:lnTo>
                  <a:lnTo>
                    <a:pt x="1101816" y="354713"/>
                  </a:lnTo>
                  <a:lnTo>
                    <a:pt x="1146641" y="382541"/>
                  </a:lnTo>
                  <a:lnTo>
                    <a:pt x="1190846" y="410261"/>
                  </a:lnTo>
                  <a:lnTo>
                    <a:pt x="1234278" y="437752"/>
                  </a:lnTo>
                  <a:lnTo>
                    <a:pt x="1276781" y="464895"/>
                  </a:lnTo>
                  <a:lnTo>
                    <a:pt x="1305087" y="482979"/>
                  </a:lnTo>
                  <a:lnTo>
                    <a:pt x="1334077" y="501323"/>
                  </a:lnTo>
                  <a:lnTo>
                    <a:pt x="1394440" y="538782"/>
                  </a:lnTo>
                  <a:lnTo>
                    <a:pt x="1458527" y="577245"/>
                  </a:lnTo>
                  <a:lnTo>
                    <a:pt x="1492173" y="596845"/>
                  </a:lnTo>
                  <a:lnTo>
                    <a:pt x="1526997" y="616686"/>
                  </a:lnTo>
                  <a:lnTo>
                    <a:pt x="1563081" y="636765"/>
                  </a:lnTo>
                  <a:lnTo>
                    <a:pt x="1600507" y="657079"/>
                  </a:lnTo>
                  <a:lnTo>
                    <a:pt x="1639358" y="677624"/>
                  </a:lnTo>
                  <a:lnTo>
                    <a:pt x="1679716" y="698397"/>
                  </a:lnTo>
                  <a:lnTo>
                    <a:pt x="1721662" y="719395"/>
                  </a:lnTo>
                  <a:lnTo>
                    <a:pt x="1765280" y="740615"/>
                  </a:lnTo>
                  <a:lnTo>
                    <a:pt x="1810651" y="762053"/>
                  </a:lnTo>
                  <a:lnTo>
                    <a:pt x="1857858" y="783706"/>
                  </a:lnTo>
                  <a:lnTo>
                    <a:pt x="1906982" y="805571"/>
                  </a:lnTo>
                  <a:lnTo>
                    <a:pt x="1958107" y="827645"/>
                  </a:lnTo>
                  <a:lnTo>
                    <a:pt x="2011314" y="849924"/>
                  </a:lnTo>
                  <a:lnTo>
                    <a:pt x="2066686" y="872404"/>
                  </a:lnTo>
                  <a:lnTo>
                    <a:pt x="2124304" y="895084"/>
                  </a:lnTo>
                  <a:lnTo>
                    <a:pt x="2184251" y="917959"/>
                  </a:lnTo>
                  <a:lnTo>
                    <a:pt x="2246610" y="941026"/>
                  </a:lnTo>
                  <a:lnTo>
                    <a:pt x="2311462" y="964282"/>
                  </a:lnTo>
                  <a:lnTo>
                    <a:pt x="2378889" y="987724"/>
                  </a:lnTo>
                  <a:lnTo>
                    <a:pt x="2448975" y="1011348"/>
                  </a:lnTo>
                  <a:lnTo>
                    <a:pt x="2521800" y="1035151"/>
                  </a:lnTo>
                  <a:lnTo>
                    <a:pt x="3386830" y="1261615"/>
                  </a:lnTo>
                  <a:lnTo>
                    <a:pt x="4186342" y="1404621"/>
                  </a:lnTo>
                  <a:lnTo>
                    <a:pt x="4773632" y="1479315"/>
                  </a:lnTo>
                  <a:lnTo>
                    <a:pt x="5001996" y="1500847"/>
                  </a:lnTo>
                </a:path>
              </a:pathLst>
            </a:custGeom>
            <a:ln w="26288">
              <a:solidFill>
                <a:srgbClr val="395CAC"/>
              </a:solidFill>
            </a:ln>
          </p:spPr>
          <p:txBody>
            <a:bodyPr wrap="square" lIns="0" tIns="0" rIns="0" bIns="0" rtlCol="0"/>
            <a:lstStyle/>
            <a:p>
              <a:endParaRPr dirty="0"/>
            </a:p>
          </p:txBody>
        </p:sp>
      </p:grpSp>
      <p:sp>
        <p:nvSpPr>
          <p:cNvPr id="51" name="object 48">
            <a:extLst>
              <a:ext uri="{FF2B5EF4-FFF2-40B4-BE49-F238E27FC236}">
                <a16:creationId xmlns:a16="http://schemas.microsoft.com/office/drawing/2014/main" id="{7D8B64CB-6423-F45D-CB10-010C8C098697}"/>
              </a:ext>
            </a:extLst>
          </p:cNvPr>
          <p:cNvSpPr txBox="1"/>
          <p:nvPr/>
        </p:nvSpPr>
        <p:spPr>
          <a:xfrm>
            <a:off x="1736460" y="3959525"/>
            <a:ext cx="1675764" cy="135935"/>
          </a:xfrm>
          <a:prstGeom prst="rect">
            <a:avLst/>
          </a:prstGeom>
        </p:spPr>
        <p:txBody>
          <a:bodyPr vert="horz" wrap="square" lIns="0" tIns="12700" rIns="0" bIns="0" rtlCol="0">
            <a:spAutoFit/>
          </a:bodyPr>
          <a:lstStyle/>
          <a:p>
            <a:pPr marL="12700">
              <a:lnSpc>
                <a:spcPct val="100000"/>
              </a:lnSpc>
              <a:spcBef>
                <a:spcPts val="100"/>
              </a:spcBef>
              <a:tabLst>
                <a:tab pos="934719" algn="l"/>
              </a:tabLst>
            </a:pPr>
            <a:r>
              <a:rPr sz="800" b="1" spc="-10" dirty="0">
                <a:solidFill>
                  <a:srgbClr val="231F20"/>
                </a:solidFill>
                <a:latin typeface="Arial"/>
                <a:cs typeface="Arial"/>
              </a:rPr>
              <a:t>53</a:t>
            </a:r>
            <a:r>
              <a:rPr sz="800" b="1" spc="-145" dirty="0">
                <a:solidFill>
                  <a:srgbClr val="231F20"/>
                </a:solidFill>
                <a:latin typeface="Arial"/>
                <a:cs typeface="Arial"/>
              </a:rPr>
              <a:t> </a:t>
            </a:r>
            <a:r>
              <a:rPr sz="800" spc="-10" dirty="0">
                <a:solidFill>
                  <a:srgbClr val="231F20"/>
                </a:solidFill>
                <a:latin typeface="Arial"/>
                <a:cs typeface="Arial"/>
              </a:rPr>
              <a:t>(28%)</a:t>
            </a:r>
            <a:r>
              <a:rPr sz="800" dirty="0">
                <a:solidFill>
                  <a:srgbClr val="231F20"/>
                </a:solidFill>
                <a:latin typeface="Arial"/>
                <a:cs typeface="Arial"/>
              </a:rPr>
              <a:t>	</a:t>
            </a:r>
            <a:r>
              <a:rPr sz="800" b="1" spc="-55" dirty="0">
                <a:solidFill>
                  <a:srgbClr val="231F20"/>
                </a:solidFill>
                <a:latin typeface="Arial"/>
                <a:cs typeface="Arial"/>
              </a:rPr>
              <a:t>11</a:t>
            </a:r>
            <a:r>
              <a:rPr sz="800" b="1" spc="-130" dirty="0">
                <a:solidFill>
                  <a:srgbClr val="231F20"/>
                </a:solidFill>
                <a:latin typeface="Arial"/>
                <a:cs typeface="Arial"/>
              </a:rPr>
              <a:t> </a:t>
            </a:r>
            <a:r>
              <a:rPr sz="800" spc="-20" dirty="0">
                <a:solidFill>
                  <a:srgbClr val="231F20"/>
                </a:solidFill>
                <a:latin typeface="Arial"/>
                <a:cs typeface="Arial"/>
              </a:rPr>
              <a:t>(6%)</a:t>
            </a:r>
            <a:endParaRPr sz="800" dirty="0">
              <a:latin typeface="Arial"/>
              <a:cs typeface="Arial"/>
            </a:endParaRPr>
          </a:p>
        </p:txBody>
      </p:sp>
      <p:sp>
        <p:nvSpPr>
          <p:cNvPr id="56" name="object 53">
            <a:extLst>
              <a:ext uri="{FF2B5EF4-FFF2-40B4-BE49-F238E27FC236}">
                <a16:creationId xmlns:a16="http://schemas.microsoft.com/office/drawing/2014/main" id="{C239D570-4BC8-0DEF-B1A2-752ED662E8DA}"/>
              </a:ext>
            </a:extLst>
          </p:cNvPr>
          <p:cNvSpPr txBox="1"/>
          <p:nvPr/>
        </p:nvSpPr>
        <p:spPr>
          <a:xfrm>
            <a:off x="4361198" y="3959525"/>
            <a:ext cx="597272" cy="13593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231F20"/>
                </a:solidFill>
                <a:latin typeface="Arial"/>
                <a:cs typeface="Arial"/>
              </a:rPr>
              <a:t>126</a:t>
            </a:r>
            <a:r>
              <a:rPr sz="800" b="1" spc="-125" dirty="0">
                <a:solidFill>
                  <a:srgbClr val="231F20"/>
                </a:solidFill>
                <a:latin typeface="Arial"/>
                <a:cs typeface="Arial"/>
              </a:rPr>
              <a:t> </a:t>
            </a:r>
            <a:r>
              <a:rPr sz="800" spc="-10" dirty="0">
                <a:solidFill>
                  <a:srgbClr val="231F20"/>
                </a:solidFill>
                <a:latin typeface="Arial"/>
                <a:cs typeface="Arial"/>
              </a:rPr>
              <a:t>(66%)</a:t>
            </a:r>
            <a:endParaRPr sz="800" dirty="0">
              <a:latin typeface="Arial"/>
              <a:cs typeface="Arial"/>
            </a:endParaRPr>
          </a:p>
        </p:txBody>
      </p:sp>
      <p:grpSp>
        <p:nvGrpSpPr>
          <p:cNvPr id="57" name="object 54">
            <a:extLst>
              <a:ext uri="{FF2B5EF4-FFF2-40B4-BE49-F238E27FC236}">
                <a16:creationId xmlns:a16="http://schemas.microsoft.com/office/drawing/2014/main" id="{EAB83D1F-B06D-C792-FBF8-E25009A6EE19}"/>
              </a:ext>
            </a:extLst>
          </p:cNvPr>
          <p:cNvGrpSpPr/>
          <p:nvPr/>
        </p:nvGrpSpPr>
        <p:grpSpPr>
          <a:xfrm>
            <a:off x="1110058" y="3522298"/>
            <a:ext cx="5023485" cy="449580"/>
            <a:chOff x="1185837" y="3504256"/>
            <a:chExt cx="5023485" cy="449580"/>
          </a:xfrm>
        </p:grpSpPr>
        <p:sp>
          <p:nvSpPr>
            <p:cNvPr id="58" name="object 55">
              <a:extLst>
                <a:ext uri="{FF2B5EF4-FFF2-40B4-BE49-F238E27FC236}">
                  <a16:creationId xmlns:a16="http://schemas.microsoft.com/office/drawing/2014/main" id="{DD1A8112-AB42-164C-BCA9-433C3824576E}"/>
                </a:ext>
              </a:extLst>
            </p:cNvPr>
            <p:cNvSpPr/>
            <p:nvPr/>
          </p:nvSpPr>
          <p:spPr>
            <a:xfrm>
              <a:off x="1185837" y="3507625"/>
              <a:ext cx="95885" cy="306070"/>
            </a:xfrm>
            <a:custGeom>
              <a:avLst/>
              <a:gdLst/>
              <a:ahLst/>
              <a:cxnLst/>
              <a:rect l="l" t="t" r="r" b="b"/>
              <a:pathLst>
                <a:path w="95884" h="306070">
                  <a:moveTo>
                    <a:pt x="95745" y="0"/>
                  </a:moveTo>
                  <a:lnTo>
                    <a:pt x="0" y="0"/>
                  </a:lnTo>
                  <a:lnTo>
                    <a:pt x="0" y="305854"/>
                  </a:lnTo>
                  <a:lnTo>
                    <a:pt x="95745" y="305854"/>
                  </a:lnTo>
                  <a:lnTo>
                    <a:pt x="95745" y="0"/>
                  </a:lnTo>
                  <a:close/>
                </a:path>
              </a:pathLst>
            </a:custGeom>
            <a:solidFill>
              <a:srgbClr val="D7DEEE"/>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30264B10-4ED6-E139-F50D-A13E9D366B2C}"/>
                </a:ext>
              </a:extLst>
            </p:cNvPr>
            <p:cNvSpPr/>
            <p:nvPr/>
          </p:nvSpPr>
          <p:spPr>
            <a:xfrm>
              <a:off x="1281582" y="3507625"/>
              <a:ext cx="1283335" cy="306070"/>
            </a:xfrm>
            <a:custGeom>
              <a:avLst/>
              <a:gdLst/>
              <a:ahLst/>
              <a:cxnLst/>
              <a:rect l="l" t="t" r="r" b="b"/>
              <a:pathLst>
                <a:path w="1283335" h="306070">
                  <a:moveTo>
                    <a:pt x="1282966" y="0"/>
                  </a:moveTo>
                  <a:lnTo>
                    <a:pt x="0" y="0"/>
                  </a:lnTo>
                  <a:lnTo>
                    <a:pt x="0" y="305854"/>
                  </a:lnTo>
                  <a:lnTo>
                    <a:pt x="1282966" y="305854"/>
                  </a:lnTo>
                  <a:lnTo>
                    <a:pt x="1282966" y="0"/>
                  </a:lnTo>
                  <a:close/>
                </a:path>
              </a:pathLst>
            </a:custGeom>
            <a:solidFill>
              <a:srgbClr val="889DCD"/>
            </a:solidFill>
          </p:spPr>
          <p:txBody>
            <a:bodyPr wrap="square" lIns="0" tIns="0" rIns="0" bIns="0" rtlCol="0"/>
            <a:lstStyle/>
            <a:p>
              <a:endParaRPr dirty="0"/>
            </a:p>
          </p:txBody>
        </p:sp>
        <p:sp>
          <p:nvSpPr>
            <p:cNvPr id="60" name="object 57">
              <a:extLst>
                <a:ext uri="{FF2B5EF4-FFF2-40B4-BE49-F238E27FC236}">
                  <a16:creationId xmlns:a16="http://schemas.microsoft.com/office/drawing/2014/main" id="{F8911067-E18E-679B-847D-C2CF5285A103}"/>
                </a:ext>
              </a:extLst>
            </p:cNvPr>
            <p:cNvSpPr/>
            <p:nvPr/>
          </p:nvSpPr>
          <p:spPr>
            <a:xfrm>
              <a:off x="3099536" y="3507625"/>
              <a:ext cx="3109595" cy="306070"/>
            </a:xfrm>
            <a:custGeom>
              <a:avLst/>
              <a:gdLst/>
              <a:ahLst/>
              <a:cxnLst/>
              <a:rect l="l" t="t" r="r" b="b"/>
              <a:pathLst>
                <a:path w="3109595" h="306070">
                  <a:moveTo>
                    <a:pt x="3109175" y="0"/>
                  </a:moveTo>
                  <a:lnTo>
                    <a:pt x="0" y="0"/>
                  </a:lnTo>
                  <a:lnTo>
                    <a:pt x="0" y="305854"/>
                  </a:lnTo>
                  <a:lnTo>
                    <a:pt x="3109175" y="305854"/>
                  </a:lnTo>
                  <a:lnTo>
                    <a:pt x="3109175" y="0"/>
                  </a:lnTo>
                  <a:close/>
                </a:path>
              </a:pathLst>
            </a:custGeom>
            <a:solidFill>
              <a:srgbClr val="D7DEEE"/>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3E32E26A-8E0F-0E89-A0F5-9A79E5BA48B4}"/>
                </a:ext>
              </a:extLst>
            </p:cNvPr>
            <p:cNvSpPr/>
            <p:nvPr/>
          </p:nvSpPr>
          <p:spPr>
            <a:xfrm>
              <a:off x="2564536" y="3507625"/>
              <a:ext cx="535305" cy="306070"/>
            </a:xfrm>
            <a:custGeom>
              <a:avLst/>
              <a:gdLst/>
              <a:ahLst/>
              <a:cxnLst/>
              <a:rect l="l" t="t" r="r" b="b"/>
              <a:pathLst>
                <a:path w="535305" h="306070">
                  <a:moveTo>
                    <a:pt x="535000" y="0"/>
                  </a:moveTo>
                  <a:lnTo>
                    <a:pt x="0" y="0"/>
                  </a:lnTo>
                  <a:lnTo>
                    <a:pt x="0" y="305854"/>
                  </a:lnTo>
                  <a:lnTo>
                    <a:pt x="535000" y="305854"/>
                  </a:lnTo>
                  <a:lnTo>
                    <a:pt x="535000" y="0"/>
                  </a:lnTo>
                  <a:close/>
                </a:path>
              </a:pathLst>
            </a:custGeom>
            <a:solidFill>
              <a:srgbClr val="B0BEDE"/>
            </a:solidFill>
          </p:spPr>
          <p:txBody>
            <a:bodyPr wrap="square" lIns="0" tIns="0" rIns="0" bIns="0" rtlCol="0"/>
            <a:lstStyle/>
            <a:p>
              <a:endParaRPr dirty="0"/>
            </a:p>
          </p:txBody>
        </p:sp>
        <p:sp>
          <p:nvSpPr>
            <p:cNvPr id="62" name="object 59">
              <a:extLst>
                <a:ext uri="{FF2B5EF4-FFF2-40B4-BE49-F238E27FC236}">
                  <a16:creationId xmlns:a16="http://schemas.microsoft.com/office/drawing/2014/main" id="{6115CF85-CCFA-B5C0-BEBF-F342E239B62F}"/>
                </a:ext>
              </a:extLst>
            </p:cNvPr>
            <p:cNvSpPr/>
            <p:nvPr/>
          </p:nvSpPr>
          <p:spPr>
            <a:xfrm>
              <a:off x="1185837" y="3507628"/>
              <a:ext cx="95885" cy="0"/>
            </a:xfrm>
            <a:custGeom>
              <a:avLst/>
              <a:gdLst/>
              <a:ahLst/>
              <a:cxnLst/>
              <a:rect l="l" t="t" r="r" b="b"/>
              <a:pathLst>
                <a:path w="95884">
                  <a:moveTo>
                    <a:pt x="0" y="0"/>
                  </a:moveTo>
                  <a:lnTo>
                    <a:pt x="95745" y="0"/>
                  </a:lnTo>
                </a:path>
              </a:pathLst>
            </a:custGeom>
            <a:ln w="6743">
              <a:solidFill>
                <a:srgbClr val="395CAC"/>
              </a:solidFill>
            </a:ln>
          </p:spPr>
          <p:txBody>
            <a:bodyPr wrap="square" lIns="0" tIns="0" rIns="0" bIns="0" rtlCol="0"/>
            <a:lstStyle/>
            <a:p>
              <a:endParaRPr dirty="0"/>
            </a:p>
          </p:txBody>
        </p:sp>
        <p:sp>
          <p:nvSpPr>
            <p:cNvPr id="63" name="object 60">
              <a:extLst>
                <a:ext uri="{FF2B5EF4-FFF2-40B4-BE49-F238E27FC236}">
                  <a16:creationId xmlns:a16="http://schemas.microsoft.com/office/drawing/2014/main" id="{DB8AD260-51D8-AEBA-3E28-274728B6271D}"/>
                </a:ext>
              </a:extLst>
            </p:cNvPr>
            <p:cNvSpPr/>
            <p:nvPr/>
          </p:nvSpPr>
          <p:spPr>
            <a:xfrm>
              <a:off x="1185837" y="3813485"/>
              <a:ext cx="95885" cy="0"/>
            </a:xfrm>
            <a:custGeom>
              <a:avLst/>
              <a:gdLst/>
              <a:ahLst/>
              <a:cxnLst/>
              <a:rect l="l" t="t" r="r" b="b"/>
              <a:pathLst>
                <a:path w="95884">
                  <a:moveTo>
                    <a:pt x="0" y="0"/>
                  </a:moveTo>
                  <a:lnTo>
                    <a:pt x="95745" y="0"/>
                  </a:lnTo>
                </a:path>
              </a:pathLst>
            </a:custGeom>
            <a:ln w="6743">
              <a:solidFill>
                <a:srgbClr val="395CAC"/>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73EBB4A8-D563-7636-010F-75354371A320}"/>
                </a:ext>
              </a:extLst>
            </p:cNvPr>
            <p:cNvSpPr/>
            <p:nvPr/>
          </p:nvSpPr>
          <p:spPr>
            <a:xfrm>
              <a:off x="1281579" y="3507628"/>
              <a:ext cx="1283335" cy="0"/>
            </a:xfrm>
            <a:custGeom>
              <a:avLst/>
              <a:gdLst/>
              <a:ahLst/>
              <a:cxnLst/>
              <a:rect l="l" t="t" r="r" b="b"/>
              <a:pathLst>
                <a:path w="1283335">
                  <a:moveTo>
                    <a:pt x="0" y="0"/>
                  </a:moveTo>
                  <a:lnTo>
                    <a:pt x="1282966" y="0"/>
                  </a:lnTo>
                </a:path>
              </a:pathLst>
            </a:custGeom>
            <a:ln w="6743">
              <a:solidFill>
                <a:srgbClr val="395CAC"/>
              </a:solidFill>
            </a:ln>
          </p:spPr>
          <p:txBody>
            <a:bodyPr wrap="square" lIns="0" tIns="0" rIns="0" bIns="0" rtlCol="0"/>
            <a:lstStyle/>
            <a:p>
              <a:endParaRPr dirty="0"/>
            </a:p>
          </p:txBody>
        </p:sp>
        <p:sp>
          <p:nvSpPr>
            <p:cNvPr id="65" name="object 62">
              <a:extLst>
                <a:ext uri="{FF2B5EF4-FFF2-40B4-BE49-F238E27FC236}">
                  <a16:creationId xmlns:a16="http://schemas.microsoft.com/office/drawing/2014/main" id="{B7521C30-1098-725E-CF92-2C850CCE148C}"/>
                </a:ext>
              </a:extLst>
            </p:cNvPr>
            <p:cNvSpPr/>
            <p:nvPr/>
          </p:nvSpPr>
          <p:spPr>
            <a:xfrm>
              <a:off x="1281579" y="3813485"/>
              <a:ext cx="1283335" cy="0"/>
            </a:xfrm>
            <a:custGeom>
              <a:avLst/>
              <a:gdLst/>
              <a:ahLst/>
              <a:cxnLst/>
              <a:rect l="l" t="t" r="r" b="b"/>
              <a:pathLst>
                <a:path w="1283335">
                  <a:moveTo>
                    <a:pt x="0" y="0"/>
                  </a:moveTo>
                  <a:lnTo>
                    <a:pt x="1282966" y="0"/>
                  </a:lnTo>
                </a:path>
              </a:pathLst>
            </a:custGeom>
            <a:ln w="6743">
              <a:solidFill>
                <a:srgbClr val="395CAC"/>
              </a:solidFill>
            </a:ln>
          </p:spPr>
          <p:txBody>
            <a:bodyPr wrap="square" lIns="0" tIns="0" rIns="0" bIns="0" rtlCol="0"/>
            <a:lstStyle/>
            <a:p>
              <a:endParaRPr dirty="0"/>
            </a:p>
          </p:txBody>
        </p:sp>
        <p:sp>
          <p:nvSpPr>
            <p:cNvPr id="66" name="object 63">
              <a:extLst>
                <a:ext uri="{FF2B5EF4-FFF2-40B4-BE49-F238E27FC236}">
                  <a16:creationId xmlns:a16="http://schemas.microsoft.com/office/drawing/2014/main" id="{B5235A31-5658-83D0-1834-E1F111D2B975}"/>
                </a:ext>
              </a:extLst>
            </p:cNvPr>
            <p:cNvSpPr/>
            <p:nvPr/>
          </p:nvSpPr>
          <p:spPr>
            <a:xfrm>
              <a:off x="2564542" y="3507628"/>
              <a:ext cx="535305" cy="0"/>
            </a:xfrm>
            <a:custGeom>
              <a:avLst/>
              <a:gdLst/>
              <a:ahLst/>
              <a:cxnLst/>
              <a:rect l="l" t="t" r="r" b="b"/>
              <a:pathLst>
                <a:path w="535305">
                  <a:moveTo>
                    <a:pt x="0" y="0"/>
                  </a:moveTo>
                  <a:lnTo>
                    <a:pt x="535000" y="0"/>
                  </a:lnTo>
                </a:path>
              </a:pathLst>
            </a:custGeom>
            <a:ln w="6743">
              <a:solidFill>
                <a:srgbClr val="395CAC"/>
              </a:solidFill>
            </a:ln>
          </p:spPr>
          <p:txBody>
            <a:bodyPr wrap="square" lIns="0" tIns="0" rIns="0" bIns="0" rtlCol="0"/>
            <a:lstStyle/>
            <a:p>
              <a:endParaRPr dirty="0"/>
            </a:p>
          </p:txBody>
        </p:sp>
        <p:sp>
          <p:nvSpPr>
            <p:cNvPr id="67" name="object 64">
              <a:extLst>
                <a:ext uri="{FF2B5EF4-FFF2-40B4-BE49-F238E27FC236}">
                  <a16:creationId xmlns:a16="http://schemas.microsoft.com/office/drawing/2014/main" id="{BD1C8BEE-5704-C113-D3E2-1526940A7E9F}"/>
                </a:ext>
              </a:extLst>
            </p:cNvPr>
            <p:cNvSpPr/>
            <p:nvPr/>
          </p:nvSpPr>
          <p:spPr>
            <a:xfrm>
              <a:off x="2564542" y="3813485"/>
              <a:ext cx="535305" cy="0"/>
            </a:xfrm>
            <a:custGeom>
              <a:avLst/>
              <a:gdLst/>
              <a:ahLst/>
              <a:cxnLst/>
              <a:rect l="l" t="t" r="r" b="b"/>
              <a:pathLst>
                <a:path w="535305">
                  <a:moveTo>
                    <a:pt x="0" y="0"/>
                  </a:moveTo>
                  <a:lnTo>
                    <a:pt x="535000" y="0"/>
                  </a:lnTo>
                </a:path>
              </a:pathLst>
            </a:custGeom>
            <a:ln w="6743">
              <a:solidFill>
                <a:srgbClr val="395CAC"/>
              </a:solidFill>
            </a:ln>
          </p:spPr>
          <p:txBody>
            <a:bodyPr wrap="square" lIns="0" tIns="0" rIns="0" bIns="0" rtlCol="0"/>
            <a:lstStyle/>
            <a:p>
              <a:endParaRPr dirty="0"/>
            </a:p>
          </p:txBody>
        </p:sp>
        <p:sp>
          <p:nvSpPr>
            <p:cNvPr id="68" name="object 65">
              <a:extLst>
                <a:ext uri="{FF2B5EF4-FFF2-40B4-BE49-F238E27FC236}">
                  <a16:creationId xmlns:a16="http://schemas.microsoft.com/office/drawing/2014/main" id="{B050EA67-14CB-DC3B-3FAE-FA0B5974DA81}"/>
                </a:ext>
              </a:extLst>
            </p:cNvPr>
            <p:cNvSpPr/>
            <p:nvPr/>
          </p:nvSpPr>
          <p:spPr>
            <a:xfrm>
              <a:off x="3099540" y="3507628"/>
              <a:ext cx="3109595" cy="0"/>
            </a:xfrm>
            <a:custGeom>
              <a:avLst/>
              <a:gdLst/>
              <a:ahLst/>
              <a:cxnLst/>
              <a:rect l="l" t="t" r="r" b="b"/>
              <a:pathLst>
                <a:path w="3109595">
                  <a:moveTo>
                    <a:pt x="0" y="0"/>
                  </a:moveTo>
                  <a:lnTo>
                    <a:pt x="3109175" y="0"/>
                  </a:lnTo>
                </a:path>
              </a:pathLst>
            </a:custGeom>
            <a:ln w="6743">
              <a:solidFill>
                <a:srgbClr val="395CAC"/>
              </a:solidFill>
            </a:ln>
          </p:spPr>
          <p:txBody>
            <a:bodyPr wrap="square" lIns="0" tIns="0" rIns="0" bIns="0" rtlCol="0"/>
            <a:lstStyle/>
            <a:p>
              <a:endParaRPr dirty="0"/>
            </a:p>
          </p:txBody>
        </p:sp>
        <p:sp>
          <p:nvSpPr>
            <p:cNvPr id="69" name="object 66">
              <a:extLst>
                <a:ext uri="{FF2B5EF4-FFF2-40B4-BE49-F238E27FC236}">
                  <a16:creationId xmlns:a16="http://schemas.microsoft.com/office/drawing/2014/main" id="{20506F7C-775D-BC13-28A4-875888E4BBFB}"/>
                </a:ext>
              </a:extLst>
            </p:cNvPr>
            <p:cNvSpPr/>
            <p:nvPr/>
          </p:nvSpPr>
          <p:spPr>
            <a:xfrm>
              <a:off x="3099540" y="3813485"/>
              <a:ext cx="3109595" cy="0"/>
            </a:xfrm>
            <a:custGeom>
              <a:avLst/>
              <a:gdLst/>
              <a:ahLst/>
              <a:cxnLst/>
              <a:rect l="l" t="t" r="r" b="b"/>
              <a:pathLst>
                <a:path w="3109595">
                  <a:moveTo>
                    <a:pt x="0" y="0"/>
                  </a:moveTo>
                  <a:lnTo>
                    <a:pt x="3109175" y="0"/>
                  </a:lnTo>
                </a:path>
              </a:pathLst>
            </a:custGeom>
            <a:ln w="6743">
              <a:solidFill>
                <a:srgbClr val="395CAC"/>
              </a:solidFill>
            </a:ln>
          </p:spPr>
          <p:txBody>
            <a:bodyPr wrap="square" lIns="0" tIns="0" rIns="0" bIns="0" rtlCol="0"/>
            <a:lstStyle/>
            <a:p>
              <a:endParaRPr dirty="0"/>
            </a:p>
          </p:txBody>
        </p:sp>
        <p:sp>
          <p:nvSpPr>
            <p:cNvPr id="70" name="object 67">
              <a:extLst>
                <a:ext uri="{FF2B5EF4-FFF2-40B4-BE49-F238E27FC236}">
                  <a16:creationId xmlns:a16="http://schemas.microsoft.com/office/drawing/2014/main" id="{27EBB080-36DC-B5FD-A7A6-A471F6F6403B}"/>
                </a:ext>
              </a:extLst>
            </p:cNvPr>
            <p:cNvSpPr/>
            <p:nvPr/>
          </p:nvSpPr>
          <p:spPr>
            <a:xfrm>
              <a:off x="3100010" y="3843351"/>
              <a:ext cx="0" cy="34925"/>
            </a:xfrm>
            <a:custGeom>
              <a:avLst/>
              <a:gdLst/>
              <a:ahLst/>
              <a:cxnLst/>
              <a:rect l="l" t="t" r="r" b="b"/>
              <a:pathLst>
                <a:path h="34925">
                  <a:moveTo>
                    <a:pt x="0" y="0"/>
                  </a:moveTo>
                  <a:lnTo>
                    <a:pt x="0" y="34404"/>
                  </a:lnTo>
                </a:path>
              </a:pathLst>
            </a:custGeom>
            <a:ln w="6743">
              <a:solidFill>
                <a:srgbClr val="395CAC"/>
              </a:solidFill>
            </a:ln>
          </p:spPr>
          <p:txBody>
            <a:bodyPr wrap="square" lIns="0" tIns="0" rIns="0" bIns="0" rtlCol="0"/>
            <a:lstStyle/>
            <a:p>
              <a:endParaRPr dirty="0"/>
            </a:p>
          </p:txBody>
        </p:sp>
        <p:sp>
          <p:nvSpPr>
            <p:cNvPr id="71" name="object 68">
              <a:extLst>
                <a:ext uri="{FF2B5EF4-FFF2-40B4-BE49-F238E27FC236}">
                  <a16:creationId xmlns:a16="http://schemas.microsoft.com/office/drawing/2014/main" id="{787E53D9-A4FB-55F8-8F5F-00A70E8D7C88}"/>
                </a:ext>
              </a:extLst>
            </p:cNvPr>
            <p:cNvSpPr/>
            <p:nvPr/>
          </p:nvSpPr>
          <p:spPr>
            <a:xfrm>
              <a:off x="2564978" y="3843351"/>
              <a:ext cx="0" cy="34925"/>
            </a:xfrm>
            <a:custGeom>
              <a:avLst/>
              <a:gdLst/>
              <a:ahLst/>
              <a:cxnLst/>
              <a:rect l="l" t="t" r="r" b="b"/>
              <a:pathLst>
                <a:path h="34925">
                  <a:moveTo>
                    <a:pt x="0" y="0"/>
                  </a:moveTo>
                  <a:lnTo>
                    <a:pt x="0" y="34404"/>
                  </a:lnTo>
                </a:path>
              </a:pathLst>
            </a:custGeom>
            <a:ln w="6743">
              <a:solidFill>
                <a:srgbClr val="395CAC"/>
              </a:solidFill>
            </a:ln>
          </p:spPr>
          <p:txBody>
            <a:bodyPr wrap="square" lIns="0" tIns="0" rIns="0" bIns="0" rtlCol="0"/>
            <a:lstStyle/>
            <a:p>
              <a:endParaRPr dirty="0"/>
            </a:p>
          </p:txBody>
        </p:sp>
        <p:sp>
          <p:nvSpPr>
            <p:cNvPr id="72" name="object 69">
              <a:extLst>
                <a:ext uri="{FF2B5EF4-FFF2-40B4-BE49-F238E27FC236}">
                  <a16:creationId xmlns:a16="http://schemas.microsoft.com/office/drawing/2014/main" id="{90CB8042-F17B-136C-93C5-AD0F04319E07}"/>
                </a:ext>
              </a:extLst>
            </p:cNvPr>
            <p:cNvSpPr/>
            <p:nvPr/>
          </p:nvSpPr>
          <p:spPr>
            <a:xfrm>
              <a:off x="1923456"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73" name="object 70">
              <a:extLst>
                <a:ext uri="{FF2B5EF4-FFF2-40B4-BE49-F238E27FC236}">
                  <a16:creationId xmlns:a16="http://schemas.microsoft.com/office/drawing/2014/main" id="{66EB8002-A833-E8D6-79DE-1CA0D7BD08B8}"/>
                </a:ext>
              </a:extLst>
            </p:cNvPr>
            <p:cNvSpPr/>
            <p:nvPr/>
          </p:nvSpPr>
          <p:spPr>
            <a:xfrm>
              <a:off x="2828183"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74" name="object 71">
              <a:extLst>
                <a:ext uri="{FF2B5EF4-FFF2-40B4-BE49-F238E27FC236}">
                  <a16:creationId xmlns:a16="http://schemas.microsoft.com/office/drawing/2014/main" id="{50477F57-652D-1B45-97FD-4A3925AA114F}"/>
                </a:ext>
              </a:extLst>
            </p:cNvPr>
            <p:cNvSpPr/>
            <p:nvPr/>
          </p:nvSpPr>
          <p:spPr>
            <a:xfrm>
              <a:off x="4652679" y="3881130"/>
              <a:ext cx="0" cy="73025"/>
            </a:xfrm>
            <a:custGeom>
              <a:avLst/>
              <a:gdLst/>
              <a:ahLst/>
              <a:cxnLst/>
              <a:rect l="l" t="t" r="r" b="b"/>
              <a:pathLst>
                <a:path h="73025">
                  <a:moveTo>
                    <a:pt x="0" y="0"/>
                  </a:moveTo>
                  <a:lnTo>
                    <a:pt x="0" y="72643"/>
                  </a:lnTo>
                </a:path>
              </a:pathLst>
            </a:custGeom>
            <a:ln w="6743">
              <a:solidFill>
                <a:srgbClr val="395CAC"/>
              </a:solidFill>
            </a:ln>
          </p:spPr>
          <p:txBody>
            <a:bodyPr wrap="square" lIns="0" tIns="0" rIns="0" bIns="0" rtlCol="0"/>
            <a:lstStyle/>
            <a:p>
              <a:endParaRPr dirty="0"/>
            </a:p>
          </p:txBody>
        </p:sp>
        <p:sp>
          <p:nvSpPr>
            <p:cNvPr id="75" name="object 72">
              <a:extLst>
                <a:ext uri="{FF2B5EF4-FFF2-40B4-BE49-F238E27FC236}">
                  <a16:creationId xmlns:a16="http://schemas.microsoft.com/office/drawing/2014/main" id="{194697D9-1A74-A82A-8944-DA8BAF7FFB4E}"/>
                </a:ext>
              </a:extLst>
            </p:cNvPr>
            <p:cNvSpPr/>
            <p:nvPr/>
          </p:nvSpPr>
          <p:spPr>
            <a:xfrm>
              <a:off x="1281935" y="3843351"/>
              <a:ext cx="4923790" cy="34925"/>
            </a:xfrm>
            <a:custGeom>
              <a:avLst/>
              <a:gdLst/>
              <a:ahLst/>
              <a:cxnLst/>
              <a:rect l="l" t="t" r="r" b="b"/>
              <a:pathLst>
                <a:path w="4923790" h="34925">
                  <a:moveTo>
                    <a:pt x="0" y="0"/>
                  </a:moveTo>
                  <a:lnTo>
                    <a:pt x="0" y="34404"/>
                  </a:lnTo>
                  <a:lnTo>
                    <a:pt x="4923409" y="34404"/>
                  </a:lnTo>
                  <a:lnTo>
                    <a:pt x="4923409" y="0"/>
                  </a:lnTo>
                </a:path>
              </a:pathLst>
            </a:custGeom>
            <a:ln w="6743">
              <a:solidFill>
                <a:srgbClr val="395CAC"/>
              </a:solidFill>
            </a:ln>
          </p:spPr>
          <p:txBody>
            <a:bodyPr wrap="square" lIns="0" tIns="0" rIns="0" bIns="0" rtlCol="0"/>
            <a:lstStyle/>
            <a:p>
              <a:endParaRPr dirty="0"/>
            </a:p>
          </p:txBody>
        </p:sp>
        <p:sp>
          <p:nvSpPr>
            <p:cNvPr id="76" name="object 73">
              <a:extLst>
                <a:ext uri="{FF2B5EF4-FFF2-40B4-BE49-F238E27FC236}">
                  <a16:creationId xmlns:a16="http://schemas.microsoft.com/office/drawing/2014/main" id="{6A888071-4A98-F52E-B870-0C025A0C41E4}"/>
                </a:ext>
              </a:extLst>
            </p:cNvPr>
            <p:cNvSpPr/>
            <p:nvPr/>
          </p:nvSpPr>
          <p:spPr>
            <a:xfrm>
              <a:off x="1821926"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77" name="object 74">
              <a:extLst>
                <a:ext uri="{FF2B5EF4-FFF2-40B4-BE49-F238E27FC236}">
                  <a16:creationId xmlns:a16="http://schemas.microsoft.com/office/drawing/2014/main" id="{60A5E5F5-8641-0B35-10D8-E03DEE7C6CAA}"/>
                </a:ext>
              </a:extLst>
            </p:cNvPr>
            <p:cNvSpPr/>
            <p:nvPr/>
          </p:nvSpPr>
          <p:spPr>
            <a:xfrm>
              <a:off x="1821926"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78" name="object 75">
              <a:extLst>
                <a:ext uri="{FF2B5EF4-FFF2-40B4-BE49-F238E27FC236}">
                  <a16:creationId xmlns:a16="http://schemas.microsoft.com/office/drawing/2014/main" id="{77DCB4FB-D9F7-C7C8-FDD5-0FE729139D76}"/>
                </a:ext>
              </a:extLst>
            </p:cNvPr>
            <p:cNvSpPr/>
            <p:nvPr/>
          </p:nvSpPr>
          <p:spPr>
            <a:xfrm>
              <a:off x="2332561"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79" name="object 76">
              <a:extLst>
                <a:ext uri="{FF2B5EF4-FFF2-40B4-BE49-F238E27FC236}">
                  <a16:creationId xmlns:a16="http://schemas.microsoft.com/office/drawing/2014/main" id="{2DC453B0-54EA-53DA-A5FD-F476D6425330}"/>
                </a:ext>
              </a:extLst>
            </p:cNvPr>
            <p:cNvSpPr/>
            <p:nvPr/>
          </p:nvSpPr>
          <p:spPr>
            <a:xfrm>
              <a:off x="2332561"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80" name="object 77">
              <a:extLst>
                <a:ext uri="{FF2B5EF4-FFF2-40B4-BE49-F238E27FC236}">
                  <a16:creationId xmlns:a16="http://schemas.microsoft.com/office/drawing/2014/main" id="{F425F2CE-0AB3-B2DA-6190-90919CFD78D4}"/>
                </a:ext>
              </a:extLst>
            </p:cNvPr>
            <p:cNvSpPr/>
            <p:nvPr/>
          </p:nvSpPr>
          <p:spPr>
            <a:xfrm>
              <a:off x="1311291"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81" name="object 78">
              <a:extLst>
                <a:ext uri="{FF2B5EF4-FFF2-40B4-BE49-F238E27FC236}">
                  <a16:creationId xmlns:a16="http://schemas.microsoft.com/office/drawing/2014/main" id="{614B4B10-50DB-7B2D-9DF9-ADB429194D92}"/>
                </a:ext>
              </a:extLst>
            </p:cNvPr>
            <p:cNvSpPr/>
            <p:nvPr/>
          </p:nvSpPr>
          <p:spPr>
            <a:xfrm>
              <a:off x="1311291"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82" name="object 79">
              <a:extLst>
                <a:ext uri="{FF2B5EF4-FFF2-40B4-BE49-F238E27FC236}">
                  <a16:creationId xmlns:a16="http://schemas.microsoft.com/office/drawing/2014/main" id="{BCBD5074-9915-6030-BC09-741DA9CDC595}"/>
                </a:ext>
              </a:extLst>
            </p:cNvPr>
            <p:cNvSpPr/>
            <p:nvPr/>
          </p:nvSpPr>
          <p:spPr>
            <a:xfrm>
              <a:off x="1566609"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83" name="object 80">
              <a:extLst>
                <a:ext uri="{FF2B5EF4-FFF2-40B4-BE49-F238E27FC236}">
                  <a16:creationId xmlns:a16="http://schemas.microsoft.com/office/drawing/2014/main" id="{7F58E70A-D30D-5F8A-67B1-CA9DDE2C7ACE}"/>
                </a:ext>
              </a:extLst>
            </p:cNvPr>
            <p:cNvSpPr/>
            <p:nvPr/>
          </p:nvSpPr>
          <p:spPr>
            <a:xfrm>
              <a:off x="1566609"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84" name="object 81">
              <a:extLst>
                <a:ext uri="{FF2B5EF4-FFF2-40B4-BE49-F238E27FC236}">
                  <a16:creationId xmlns:a16="http://schemas.microsoft.com/office/drawing/2014/main" id="{F3C7595D-E02F-21D0-1AD4-22D9954FBE62}"/>
                </a:ext>
              </a:extLst>
            </p:cNvPr>
            <p:cNvSpPr/>
            <p:nvPr/>
          </p:nvSpPr>
          <p:spPr>
            <a:xfrm>
              <a:off x="2077245"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85" name="object 82">
              <a:extLst>
                <a:ext uri="{FF2B5EF4-FFF2-40B4-BE49-F238E27FC236}">
                  <a16:creationId xmlns:a16="http://schemas.microsoft.com/office/drawing/2014/main" id="{745F6773-05AF-8F3F-A1E3-4C84F005ACCB}"/>
                </a:ext>
              </a:extLst>
            </p:cNvPr>
            <p:cNvSpPr/>
            <p:nvPr/>
          </p:nvSpPr>
          <p:spPr>
            <a:xfrm>
              <a:off x="2077245"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86" name="object 83">
              <a:extLst>
                <a:ext uri="{FF2B5EF4-FFF2-40B4-BE49-F238E27FC236}">
                  <a16:creationId xmlns:a16="http://schemas.microsoft.com/office/drawing/2014/main" id="{6C1575A9-341F-790A-B5AC-608B2D6D6945}"/>
                </a:ext>
              </a:extLst>
            </p:cNvPr>
            <p:cNvSpPr/>
            <p:nvPr/>
          </p:nvSpPr>
          <p:spPr>
            <a:xfrm>
              <a:off x="3159558"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87" name="object 84">
              <a:extLst>
                <a:ext uri="{FF2B5EF4-FFF2-40B4-BE49-F238E27FC236}">
                  <a16:creationId xmlns:a16="http://schemas.microsoft.com/office/drawing/2014/main" id="{FB9030A9-839B-E749-F022-3A053FB1F7E4}"/>
                </a:ext>
              </a:extLst>
            </p:cNvPr>
            <p:cNvSpPr/>
            <p:nvPr/>
          </p:nvSpPr>
          <p:spPr>
            <a:xfrm>
              <a:off x="3159558"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88" name="object 85">
              <a:extLst>
                <a:ext uri="{FF2B5EF4-FFF2-40B4-BE49-F238E27FC236}">
                  <a16:creationId xmlns:a16="http://schemas.microsoft.com/office/drawing/2014/main" id="{5AFBEDB9-023F-B61B-2B76-A78953D4D712}"/>
                </a:ext>
              </a:extLst>
            </p:cNvPr>
            <p:cNvSpPr/>
            <p:nvPr/>
          </p:nvSpPr>
          <p:spPr>
            <a:xfrm>
              <a:off x="4084984"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89" name="object 86">
              <a:extLst>
                <a:ext uri="{FF2B5EF4-FFF2-40B4-BE49-F238E27FC236}">
                  <a16:creationId xmlns:a16="http://schemas.microsoft.com/office/drawing/2014/main" id="{67028370-0E5B-466B-4CE4-ED842C75203C}"/>
                </a:ext>
              </a:extLst>
            </p:cNvPr>
            <p:cNvSpPr/>
            <p:nvPr/>
          </p:nvSpPr>
          <p:spPr>
            <a:xfrm>
              <a:off x="4084984"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90" name="object 87">
              <a:extLst>
                <a:ext uri="{FF2B5EF4-FFF2-40B4-BE49-F238E27FC236}">
                  <a16:creationId xmlns:a16="http://schemas.microsoft.com/office/drawing/2014/main" id="{3439D089-1D01-9C59-251C-398236AD02E6}"/>
                </a:ext>
              </a:extLst>
            </p:cNvPr>
            <p:cNvSpPr/>
            <p:nvPr/>
          </p:nvSpPr>
          <p:spPr>
            <a:xfrm>
              <a:off x="5010411"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91" name="object 88">
              <a:extLst>
                <a:ext uri="{FF2B5EF4-FFF2-40B4-BE49-F238E27FC236}">
                  <a16:creationId xmlns:a16="http://schemas.microsoft.com/office/drawing/2014/main" id="{51CBC69D-F0D6-4509-77C1-891D955F5572}"/>
                </a:ext>
              </a:extLst>
            </p:cNvPr>
            <p:cNvSpPr/>
            <p:nvPr/>
          </p:nvSpPr>
          <p:spPr>
            <a:xfrm>
              <a:off x="5010411"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92" name="object 89">
              <a:extLst>
                <a:ext uri="{FF2B5EF4-FFF2-40B4-BE49-F238E27FC236}">
                  <a16:creationId xmlns:a16="http://schemas.microsoft.com/office/drawing/2014/main" id="{04EDAAC7-767F-9E76-2DE6-7CD346D00427}"/>
                </a:ext>
              </a:extLst>
            </p:cNvPr>
            <p:cNvSpPr/>
            <p:nvPr/>
          </p:nvSpPr>
          <p:spPr>
            <a:xfrm>
              <a:off x="3622271"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93" name="object 90">
              <a:extLst>
                <a:ext uri="{FF2B5EF4-FFF2-40B4-BE49-F238E27FC236}">
                  <a16:creationId xmlns:a16="http://schemas.microsoft.com/office/drawing/2014/main" id="{7A19B0F5-FABC-6C85-E237-2D6B2DB2DEEE}"/>
                </a:ext>
              </a:extLst>
            </p:cNvPr>
            <p:cNvSpPr/>
            <p:nvPr/>
          </p:nvSpPr>
          <p:spPr>
            <a:xfrm>
              <a:off x="3622271"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94" name="object 91">
              <a:extLst>
                <a:ext uri="{FF2B5EF4-FFF2-40B4-BE49-F238E27FC236}">
                  <a16:creationId xmlns:a16="http://schemas.microsoft.com/office/drawing/2014/main" id="{F4098BB1-9653-9FA9-2ADD-53278334A66E}"/>
                </a:ext>
              </a:extLst>
            </p:cNvPr>
            <p:cNvSpPr/>
            <p:nvPr/>
          </p:nvSpPr>
          <p:spPr>
            <a:xfrm>
              <a:off x="4547698"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95" name="object 92">
              <a:extLst>
                <a:ext uri="{FF2B5EF4-FFF2-40B4-BE49-F238E27FC236}">
                  <a16:creationId xmlns:a16="http://schemas.microsoft.com/office/drawing/2014/main" id="{040AF761-68A5-3A7C-A9B7-25B59CF9D3A6}"/>
                </a:ext>
              </a:extLst>
            </p:cNvPr>
            <p:cNvSpPr/>
            <p:nvPr/>
          </p:nvSpPr>
          <p:spPr>
            <a:xfrm>
              <a:off x="4547698"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96" name="object 93">
              <a:extLst>
                <a:ext uri="{FF2B5EF4-FFF2-40B4-BE49-F238E27FC236}">
                  <a16:creationId xmlns:a16="http://schemas.microsoft.com/office/drawing/2014/main" id="{64CAADEE-5B01-97D0-EB98-02C9979A23A4}"/>
                </a:ext>
              </a:extLst>
            </p:cNvPr>
            <p:cNvSpPr/>
            <p:nvPr/>
          </p:nvSpPr>
          <p:spPr>
            <a:xfrm>
              <a:off x="5473125"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97" name="object 94">
              <a:extLst>
                <a:ext uri="{FF2B5EF4-FFF2-40B4-BE49-F238E27FC236}">
                  <a16:creationId xmlns:a16="http://schemas.microsoft.com/office/drawing/2014/main" id="{95E153FE-799B-2D05-78A2-46CBB68A611F}"/>
                </a:ext>
              </a:extLst>
            </p:cNvPr>
            <p:cNvSpPr/>
            <p:nvPr/>
          </p:nvSpPr>
          <p:spPr>
            <a:xfrm>
              <a:off x="5473125"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98" name="object 95">
              <a:extLst>
                <a:ext uri="{FF2B5EF4-FFF2-40B4-BE49-F238E27FC236}">
                  <a16:creationId xmlns:a16="http://schemas.microsoft.com/office/drawing/2014/main" id="{EDFD8216-EC53-BEFC-25D6-E5317805AEF4}"/>
                </a:ext>
              </a:extLst>
            </p:cNvPr>
            <p:cNvSpPr/>
            <p:nvPr/>
          </p:nvSpPr>
          <p:spPr>
            <a:xfrm>
              <a:off x="3392789"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99" name="object 96">
              <a:extLst>
                <a:ext uri="{FF2B5EF4-FFF2-40B4-BE49-F238E27FC236}">
                  <a16:creationId xmlns:a16="http://schemas.microsoft.com/office/drawing/2014/main" id="{CA3651AA-EED9-A2CC-8C34-048BA55CC6F7}"/>
                </a:ext>
              </a:extLst>
            </p:cNvPr>
            <p:cNvSpPr/>
            <p:nvPr/>
          </p:nvSpPr>
          <p:spPr>
            <a:xfrm>
              <a:off x="3392789"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00" name="object 97">
              <a:extLst>
                <a:ext uri="{FF2B5EF4-FFF2-40B4-BE49-F238E27FC236}">
                  <a16:creationId xmlns:a16="http://schemas.microsoft.com/office/drawing/2014/main" id="{11CE7133-9204-6B56-8298-B87E3EC05C85}"/>
                </a:ext>
              </a:extLst>
            </p:cNvPr>
            <p:cNvSpPr/>
            <p:nvPr/>
          </p:nvSpPr>
          <p:spPr>
            <a:xfrm>
              <a:off x="4318217"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01" name="object 98">
              <a:extLst>
                <a:ext uri="{FF2B5EF4-FFF2-40B4-BE49-F238E27FC236}">
                  <a16:creationId xmlns:a16="http://schemas.microsoft.com/office/drawing/2014/main" id="{13FBEC0A-45C9-B22A-277F-335BA41D60CF}"/>
                </a:ext>
              </a:extLst>
            </p:cNvPr>
            <p:cNvSpPr/>
            <p:nvPr/>
          </p:nvSpPr>
          <p:spPr>
            <a:xfrm>
              <a:off x="4318217"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02" name="object 99">
              <a:extLst>
                <a:ext uri="{FF2B5EF4-FFF2-40B4-BE49-F238E27FC236}">
                  <a16:creationId xmlns:a16="http://schemas.microsoft.com/office/drawing/2014/main" id="{847A288C-5079-4B9D-FF8F-46D53B02BC19}"/>
                </a:ext>
              </a:extLst>
            </p:cNvPr>
            <p:cNvSpPr/>
            <p:nvPr/>
          </p:nvSpPr>
          <p:spPr>
            <a:xfrm>
              <a:off x="5243644"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03" name="object 100">
              <a:extLst>
                <a:ext uri="{FF2B5EF4-FFF2-40B4-BE49-F238E27FC236}">
                  <a16:creationId xmlns:a16="http://schemas.microsoft.com/office/drawing/2014/main" id="{D93F8BE2-47EE-D3E5-9B52-FF12F9A9642E}"/>
                </a:ext>
              </a:extLst>
            </p:cNvPr>
            <p:cNvSpPr/>
            <p:nvPr/>
          </p:nvSpPr>
          <p:spPr>
            <a:xfrm>
              <a:off x="5243644"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04" name="object 101">
              <a:extLst>
                <a:ext uri="{FF2B5EF4-FFF2-40B4-BE49-F238E27FC236}">
                  <a16:creationId xmlns:a16="http://schemas.microsoft.com/office/drawing/2014/main" id="{9F844664-38EC-97A1-EF4A-4A33CF78A0BE}"/>
                </a:ext>
              </a:extLst>
            </p:cNvPr>
            <p:cNvSpPr/>
            <p:nvPr/>
          </p:nvSpPr>
          <p:spPr>
            <a:xfrm>
              <a:off x="3855504"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05" name="object 102">
              <a:extLst>
                <a:ext uri="{FF2B5EF4-FFF2-40B4-BE49-F238E27FC236}">
                  <a16:creationId xmlns:a16="http://schemas.microsoft.com/office/drawing/2014/main" id="{24C03D31-956A-3AF5-3422-F5074498BE8D}"/>
                </a:ext>
              </a:extLst>
            </p:cNvPr>
            <p:cNvSpPr/>
            <p:nvPr/>
          </p:nvSpPr>
          <p:spPr>
            <a:xfrm>
              <a:off x="3855504"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06" name="object 103">
              <a:extLst>
                <a:ext uri="{FF2B5EF4-FFF2-40B4-BE49-F238E27FC236}">
                  <a16:creationId xmlns:a16="http://schemas.microsoft.com/office/drawing/2014/main" id="{60839F15-57B9-C65F-CE24-9B55011DF16D}"/>
                </a:ext>
              </a:extLst>
            </p:cNvPr>
            <p:cNvSpPr/>
            <p:nvPr/>
          </p:nvSpPr>
          <p:spPr>
            <a:xfrm>
              <a:off x="4780930"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07" name="object 104">
              <a:extLst>
                <a:ext uri="{FF2B5EF4-FFF2-40B4-BE49-F238E27FC236}">
                  <a16:creationId xmlns:a16="http://schemas.microsoft.com/office/drawing/2014/main" id="{D7BCF9F4-DFDC-CAD2-2334-E1AB4B60D93A}"/>
                </a:ext>
              </a:extLst>
            </p:cNvPr>
            <p:cNvSpPr/>
            <p:nvPr/>
          </p:nvSpPr>
          <p:spPr>
            <a:xfrm>
              <a:off x="4780930"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08" name="object 105">
              <a:extLst>
                <a:ext uri="{FF2B5EF4-FFF2-40B4-BE49-F238E27FC236}">
                  <a16:creationId xmlns:a16="http://schemas.microsoft.com/office/drawing/2014/main" id="{E4168CE7-1578-0BB0-F814-956D9152D5F8}"/>
                </a:ext>
              </a:extLst>
            </p:cNvPr>
            <p:cNvSpPr/>
            <p:nvPr/>
          </p:nvSpPr>
          <p:spPr>
            <a:xfrm>
              <a:off x="5706357"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09" name="object 106">
              <a:extLst>
                <a:ext uri="{FF2B5EF4-FFF2-40B4-BE49-F238E27FC236}">
                  <a16:creationId xmlns:a16="http://schemas.microsoft.com/office/drawing/2014/main" id="{AD03153B-9107-CB47-3E0C-3ADB927377B9}"/>
                </a:ext>
              </a:extLst>
            </p:cNvPr>
            <p:cNvSpPr/>
            <p:nvPr/>
          </p:nvSpPr>
          <p:spPr>
            <a:xfrm>
              <a:off x="5706357"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10" name="object 107">
              <a:extLst>
                <a:ext uri="{FF2B5EF4-FFF2-40B4-BE49-F238E27FC236}">
                  <a16:creationId xmlns:a16="http://schemas.microsoft.com/office/drawing/2014/main" id="{0CEEE1F7-21B4-1E45-6C08-71DE7B8DEA4A}"/>
                </a:ext>
              </a:extLst>
            </p:cNvPr>
            <p:cNvSpPr/>
            <p:nvPr/>
          </p:nvSpPr>
          <p:spPr>
            <a:xfrm>
              <a:off x="5935839"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11" name="object 108">
              <a:extLst>
                <a:ext uri="{FF2B5EF4-FFF2-40B4-BE49-F238E27FC236}">
                  <a16:creationId xmlns:a16="http://schemas.microsoft.com/office/drawing/2014/main" id="{07EEE71C-3D8E-4B98-2DF7-C124800FEBBE}"/>
                </a:ext>
              </a:extLst>
            </p:cNvPr>
            <p:cNvSpPr/>
            <p:nvPr/>
          </p:nvSpPr>
          <p:spPr>
            <a:xfrm>
              <a:off x="5935839"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12" name="object 109">
              <a:extLst>
                <a:ext uri="{FF2B5EF4-FFF2-40B4-BE49-F238E27FC236}">
                  <a16:creationId xmlns:a16="http://schemas.microsoft.com/office/drawing/2014/main" id="{E6ED8E29-32C6-AE07-7E40-B7010EB7EEE2}"/>
                </a:ext>
              </a:extLst>
            </p:cNvPr>
            <p:cNvSpPr/>
            <p:nvPr/>
          </p:nvSpPr>
          <p:spPr>
            <a:xfrm>
              <a:off x="2614168"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13" name="object 110">
              <a:extLst>
                <a:ext uri="{FF2B5EF4-FFF2-40B4-BE49-F238E27FC236}">
                  <a16:creationId xmlns:a16="http://schemas.microsoft.com/office/drawing/2014/main" id="{38190A59-9E74-F704-5BED-444A1D9C3C44}"/>
                </a:ext>
              </a:extLst>
            </p:cNvPr>
            <p:cNvSpPr/>
            <p:nvPr/>
          </p:nvSpPr>
          <p:spPr>
            <a:xfrm>
              <a:off x="2614168"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sp>
          <p:nvSpPr>
            <p:cNvPr id="114" name="object 111">
              <a:extLst>
                <a:ext uri="{FF2B5EF4-FFF2-40B4-BE49-F238E27FC236}">
                  <a16:creationId xmlns:a16="http://schemas.microsoft.com/office/drawing/2014/main" id="{7A1777E5-A2D5-F447-1E30-1098A61A3EC2}"/>
                </a:ext>
              </a:extLst>
            </p:cNvPr>
            <p:cNvSpPr/>
            <p:nvPr/>
          </p:nvSpPr>
          <p:spPr>
            <a:xfrm>
              <a:off x="2859782" y="3526531"/>
              <a:ext cx="203200" cy="265430"/>
            </a:xfrm>
            <a:custGeom>
              <a:avLst/>
              <a:gdLst/>
              <a:ahLst/>
              <a:cxnLst/>
              <a:rect l="l" t="t" r="r" b="b"/>
              <a:pathLst>
                <a:path w="203200" h="265429">
                  <a:moveTo>
                    <a:pt x="0" y="0"/>
                  </a:moveTo>
                  <a:lnTo>
                    <a:pt x="89039" y="215023"/>
                  </a:lnTo>
                  <a:lnTo>
                    <a:pt x="113626" y="153225"/>
                  </a:lnTo>
                  <a:lnTo>
                    <a:pt x="202653" y="265315"/>
                  </a:lnTo>
                  <a:lnTo>
                    <a:pt x="112090" y="58369"/>
                  </a:lnTo>
                  <a:lnTo>
                    <a:pt x="87274" y="112090"/>
                  </a:lnTo>
                  <a:lnTo>
                    <a:pt x="0" y="0"/>
                  </a:lnTo>
                  <a:close/>
                </a:path>
              </a:pathLst>
            </a:custGeom>
            <a:solidFill>
              <a:srgbClr val="395CAC"/>
            </a:solidFill>
          </p:spPr>
          <p:txBody>
            <a:bodyPr wrap="square" lIns="0" tIns="0" rIns="0" bIns="0" rtlCol="0"/>
            <a:lstStyle/>
            <a:p>
              <a:endParaRPr dirty="0"/>
            </a:p>
          </p:txBody>
        </p:sp>
        <p:sp>
          <p:nvSpPr>
            <p:cNvPr id="115" name="object 112">
              <a:extLst>
                <a:ext uri="{FF2B5EF4-FFF2-40B4-BE49-F238E27FC236}">
                  <a16:creationId xmlns:a16="http://schemas.microsoft.com/office/drawing/2014/main" id="{A96D9555-5C22-4D69-6D74-27E482B49D35}"/>
                </a:ext>
              </a:extLst>
            </p:cNvPr>
            <p:cNvSpPr/>
            <p:nvPr/>
          </p:nvSpPr>
          <p:spPr>
            <a:xfrm>
              <a:off x="2859782" y="3526531"/>
              <a:ext cx="203200" cy="265430"/>
            </a:xfrm>
            <a:custGeom>
              <a:avLst/>
              <a:gdLst/>
              <a:ahLst/>
              <a:cxnLst/>
              <a:rect l="l" t="t" r="r" b="b"/>
              <a:pathLst>
                <a:path w="203200" h="265429">
                  <a:moveTo>
                    <a:pt x="87274" y="112090"/>
                  </a:moveTo>
                  <a:lnTo>
                    <a:pt x="112090" y="58369"/>
                  </a:lnTo>
                  <a:lnTo>
                    <a:pt x="202653" y="265315"/>
                  </a:lnTo>
                  <a:lnTo>
                    <a:pt x="113626" y="153225"/>
                  </a:lnTo>
                  <a:lnTo>
                    <a:pt x="89039" y="215023"/>
                  </a:lnTo>
                  <a:lnTo>
                    <a:pt x="0" y="0"/>
                  </a:lnTo>
                  <a:lnTo>
                    <a:pt x="87274" y="112090"/>
                  </a:lnTo>
                  <a:close/>
                </a:path>
              </a:pathLst>
            </a:custGeom>
            <a:ln w="7620">
              <a:solidFill>
                <a:srgbClr val="FFFFFF"/>
              </a:solidFill>
            </a:ln>
          </p:spPr>
          <p:txBody>
            <a:bodyPr wrap="square" lIns="0" tIns="0" rIns="0" bIns="0" rtlCol="0"/>
            <a:lstStyle/>
            <a:p>
              <a:endParaRPr dirty="0"/>
            </a:p>
          </p:txBody>
        </p:sp>
      </p:grpSp>
      <p:sp>
        <p:nvSpPr>
          <p:cNvPr id="116" name="object 113">
            <a:extLst>
              <a:ext uri="{FF2B5EF4-FFF2-40B4-BE49-F238E27FC236}">
                <a16:creationId xmlns:a16="http://schemas.microsoft.com/office/drawing/2014/main" id="{D46525ED-2322-AD50-B132-95B2A68033CD}"/>
              </a:ext>
            </a:extLst>
          </p:cNvPr>
          <p:cNvSpPr txBox="1"/>
          <p:nvPr/>
        </p:nvSpPr>
        <p:spPr>
          <a:xfrm>
            <a:off x="1071958" y="3334665"/>
            <a:ext cx="3532694" cy="135935"/>
          </a:xfrm>
          <a:prstGeom prst="rect">
            <a:avLst/>
          </a:prstGeom>
        </p:spPr>
        <p:txBody>
          <a:bodyPr vert="horz" wrap="square" lIns="0" tIns="12700" rIns="0" bIns="0" rtlCol="0">
            <a:spAutoFit/>
          </a:bodyPr>
          <a:lstStyle/>
          <a:p>
            <a:pPr marL="38100">
              <a:lnSpc>
                <a:spcPct val="100000"/>
              </a:lnSpc>
              <a:spcBef>
                <a:spcPts val="100"/>
              </a:spcBef>
            </a:pPr>
            <a:r>
              <a:rPr lang="en-GB" sz="800" b="1" spc="-10" dirty="0">
                <a:solidFill>
                  <a:srgbClr val="395CAC"/>
                </a:solidFill>
                <a:cs typeface="Arial"/>
              </a:rPr>
              <a:t>Clinical Data</a:t>
            </a:r>
            <a:r>
              <a:rPr lang="en-GB" sz="800" b="1" dirty="0">
                <a:solidFill>
                  <a:srgbClr val="395CAC"/>
                </a:solidFill>
                <a:latin typeface="Arial"/>
                <a:cs typeface="Arial"/>
              </a:rPr>
              <a:t> </a:t>
            </a:r>
            <a:r>
              <a:rPr lang="en-GB" sz="800" dirty="0">
                <a:solidFill>
                  <a:srgbClr val="395CAC"/>
                </a:solidFill>
                <a:latin typeface="Arial"/>
                <a:cs typeface="Arial"/>
              </a:rPr>
              <a:t>–</a:t>
            </a:r>
            <a:r>
              <a:rPr lang="en-GB" sz="800" spc="-5" dirty="0">
                <a:solidFill>
                  <a:srgbClr val="395CAC"/>
                </a:solidFill>
                <a:latin typeface="Arial"/>
                <a:cs typeface="Arial"/>
              </a:rPr>
              <a:t> </a:t>
            </a:r>
            <a:r>
              <a:rPr lang="en-GB" sz="800" spc="-20" dirty="0">
                <a:solidFill>
                  <a:srgbClr val="395CAC"/>
                </a:solidFill>
                <a:cs typeface="Arial"/>
              </a:rPr>
              <a:t>Distribution of ischaemic strokes </a:t>
            </a:r>
            <a:r>
              <a:rPr lang="en-GB" sz="800" spc="-10" dirty="0">
                <a:solidFill>
                  <a:srgbClr val="395CAC"/>
                </a:solidFill>
                <a:latin typeface="Arial"/>
                <a:cs typeface="Arial"/>
              </a:rPr>
              <a:t>(n=190)</a:t>
            </a:r>
            <a:r>
              <a:rPr lang="en-GB" sz="800" spc="-15" baseline="48611" dirty="0">
                <a:solidFill>
                  <a:srgbClr val="395CAC"/>
                </a:solidFill>
                <a:latin typeface="Arial"/>
                <a:cs typeface="Arial"/>
              </a:rPr>
              <a:t>1</a:t>
            </a:r>
            <a:endParaRPr lang="en-GB" sz="800" baseline="48611" dirty="0">
              <a:latin typeface="Arial"/>
              <a:cs typeface="Arial"/>
            </a:endParaRPr>
          </a:p>
        </p:txBody>
      </p:sp>
      <p:sp>
        <p:nvSpPr>
          <p:cNvPr id="117" name="object 114">
            <a:extLst>
              <a:ext uri="{FF2B5EF4-FFF2-40B4-BE49-F238E27FC236}">
                <a16:creationId xmlns:a16="http://schemas.microsoft.com/office/drawing/2014/main" id="{251C6BCF-8449-1E8D-9A97-293764542AD0}"/>
              </a:ext>
            </a:extLst>
          </p:cNvPr>
          <p:cNvSpPr/>
          <p:nvPr/>
        </p:nvSpPr>
        <p:spPr>
          <a:xfrm>
            <a:off x="6233851" y="3522071"/>
            <a:ext cx="114935" cy="313055"/>
          </a:xfrm>
          <a:custGeom>
            <a:avLst/>
            <a:gdLst/>
            <a:ahLst/>
            <a:cxnLst/>
            <a:rect l="l" t="t" r="r" b="b"/>
            <a:pathLst>
              <a:path w="114935" h="313054">
                <a:moveTo>
                  <a:pt x="0" y="0"/>
                </a:moveTo>
                <a:lnTo>
                  <a:pt x="0" y="313054"/>
                </a:lnTo>
                <a:lnTo>
                  <a:pt x="114693" y="158381"/>
                </a:lnTo>
                <a:lnTo>
                  <a:pt x="0" y="0"/>
                </a:lnTo>
                <a:close/>
              </a:path>
            </a:pathLst>
          </a:custGeom>
          <a:solidFill>
            <a:srgbClr val="395CAC"/>
          </a:solidFill>
        </p:spPr>
        <p:txBody>
          <a:bodyPr wrap="square" lIns="0" tIns="0" rIns="0" bIns="0" rtlCol="0"/>
          <a:lstStyle/>
          <a:p>
            <a:endParaRPr dirty="0"/>
          </a:p>
        </p:txBody>
      </p:sp>
      <p:sp>
        <p:nvSpPr>
          <p:cNvPr id="118" name="object 115">
            <a:extLst>
              <a:ext uri="{FF2B5EF4-FFF2-40B4-BE49-F238E27FC236}">
                <a16:creationId xmlns:a16="http://schemas.microsoft.com/office/drawing/2014/main" id="{2631AE4B-C25F-4840-0013-A9FE74EF35DC}"/>
              </a:ext>
            </a:extLst>
          </p:cNvPr>
          <p:cNvSpPr txBox="1"/>
          <p:nvPr/>
        </p:nvSpPr>
        <p:spPr>
          <a:xfrm>
            <a:off x="6879398" y="996420"/>
            <a:ext cx="2013777" cy="215597"/>
          </a:xfrm>
          <a:prstGeom prst="rect">
            <a:avLst/>
          </a:prstGeom>
          <a:solidFill>
            <a:srgbClr val="395CAC"/>
          </a:solidFill>
        </p:spPr>
        <p:txBody>
          <a:bodyPr vert="horz" wrap="square" lIns="0" tIns="0" rIns="0" bIns="0" rtlCol="0" anchor="ctr" anchorCtr="0">
            <a:noAutofit/>
          </a:bodyPr>
          <a:lstStyle/>
          <a:p>
            <a:pPr marL="69850" algn="ctr">
              <a:lnSpc>
                <a:spcPct val="100000"/>
              </a:lnSpc>
              <a:spcBef>
                <a:spcPts val="85"/>
              </a:spcBef>
            </a:pPr>
            <a:r>
              <a:rPr lang="en-GB" sz="1000" b="1" spc="-20" dirty="0">
                <a:solidFill>
                  <a:srgbClr val="FFFFFF"/>
                </a:solidFill>
                <a:cs typeface="Arial"/>
              </a:rPr>
              <a:t>Ischaemic strokes</a:t>
            </a:r>
            <a:endParaRPr lang="en-GB" sz="1000" dirty="0">
              <a:latin typeface="Arial"/>
              <a:cs typeface="Arial"/>
            </a:endParaRPr>
          </a:p>
        </p:txBody>
      </p:sp>
      <p:sp>
        <p:nvSpPr>
          <p:cNvPr id="119" name="object 116">
            <a:extLst>
              <a:ext uri="{FF2B5EF4-FFF2-40B4-BE49-F238E27FC236}">
                <a16:creationId xmlns:a16="http://schemas.microsoft.com/office/drawing/2014/main" id="{DDC92FBC-CA33-70F1-D93A-9F6D2628505A}"/>
              </a:ext>
            </a:extLst>
          </p:cNvPr>
          <p:cNvSpPr txBox="1"/>
          <p:nvPr/>
        </p:nvSpPr>
        <p:spPr>
          <a:xfrm>
            <a:off x="4759649" y="995243"/>
            <a:ext cx="2013777" cy="205831"/>
          </a:xfrm>
          <a:prstGeom prst="rect">
            <a:avLst/>
          </a:prstGeom>
          <a:solidFill>
            <a:srgbClr val="A6A5A8"/>
          </a:solidFill>
        </p:spPr>
        <p:txBody>
          <a:bodyPr vert="horz" wrap="square" lIns="0" tIns="10795" rIns="0" bIns="0" rtlCol="0" anchor="ctr" anchorCtr="0">
            <a:noAutofit/>
          </a:bodyPr>
          <a:lstStyle/>
          <a:p>
            <a:pPr marL="92710" algn="ctr">
              <a:lnSpc>
                <a:spcPct val="100000"/>
              </a:lnSpc>
              <a:spcBef>
                <a:spcPts val="85"/>
              </a:spcBef>
            </a:pPr>
            <a:r>
              <a:rPr lang="en-GB" sz="1000" b="1" spc="-20" dirty="0">
                <a:solidFill>
                  <a:srgbClr val="FFFFFF"/>
                </a:solidFill>
                <a:cs typeface="Arial"/>
              </a:rPr>
              <a:t>Intracerebral haemorrhage</a:t>
            </a:r>
            <a:endParaRPr lang="en-GB" sz="1000" dirty="0">
              <a:latin typeface="Arial"/>
              <a:cs typeface="Arial"/>
            </a:endParaRPr>
          </a:p>
        </p:txBody>
      </p:sp>
      <p:grpSp>
        <p:nvGrpSpPr>
          <p:cNvPr id="120" name="object 117">
            <a:extLst>
              <a:ext uri="{FF2B5EF4-FFF2-40B4-BE49-F238E27FC236}">
                <a16:creationId xmlns:a16="http://schemas.microsoft.com/office/drawing/2014/main" id="{9B5FE171-2007-D7C1-0B58-1DF00965CE9C}"/>
              </a:ext>
            </a:extLst>
          </p:cNvPr>
          <p:cNvGrpSpPr/>
          <p:nvPr/>
        </p:nvGrpSpPr>
        <p:grpSpPr>
          <a:xfrm>
            <a:off x="6432805" y="3188230"/>
            <a:ext cx="982344" cy="981710"/>
            <a:chOff x="6508584" y="3170188"/>
            <a:chExt cx="982344" cy="981710"/>
          </a:xfrm>
        </p:grpSpPr>
        <p:sp>
          <p:nvSpPr>
            <p:cNvPr id="121" name="object 118">
              <a:extLst>
                <a:ext uri="{FF2B5EF4-FFF2-40B4-BE49-F238E27FC236}">
                  <a16:creationId xmlns:a16="http://schemas.microsoft.com/office/drawing/2014/main" id="{BAC17196-0EDC-9635-60FE-2BB5209D89B5}"/>
                </a:ext>
              </a:extLst>
            </p:cNvPr>
            <p:cNvSpPr/>
            <p:nvPr/>
          </p:nvSpPr>
          <p:spPr>
            <a:xfrm>
              <a:off x="6508584" y="3231732"/>
              <a:ext cx="491490" cy="523240"/>
            </a:xfrm>
            <a:custGeom>
              <a:avLst/>
              <a:gdLst/>
              <a:ahLst/>
              <a:cxnLst/>
              <a:rect l="l" t="t" r="r" b="b"/>
              <a:pathLst>
                <a:path w="491490" h="523239">
                  <a:moveTo>
                    <a:pt x="253382" y="0"/>
                  </a:moveTo>
                  <a:lnTo>
                    <a:pt x="211301" y="25990"/>
                  </a:lnTo>
                  <a:lnTo>
                    <a:pt x="172679" y="55273"/>
                  </a:lnTo>
                  <a:lnTo>
                    <a:pt x="137632" y="87597"/>
                  </a:lnTo>
                  <a:lnTo>
                    <a:pt x="106277" y="122712"/>
                  </a:lnTo>
                  <a:lnTo>
                    <a:pt x="78732" y="160366"/>
                  </a:lnTo>
                  <a:lnTo>
                    <a:pt x="55112" y="200309"/>
                  </a:lnTo>
                  <a:lnTo>
                    <a:pt x="35536" y="242290"/>
                  </a:lnTo>
                  <a:lnTo>
                    <a:pt x="20120" y="286058"/>
                  </a:lnTo>
                  <a:lnTo>
                    <a:pt x="8980" y="331362"/>
                  </a:lnTo>
                  <a:lnTo>
                    <a:pt x="2234" y="377951"/>
                  </a:lnTo>
                  <a:lnTo>
                    <a:pt x="0" y="425575"/>
                  </a:lnTo>
                  <a:lnTo>
                    <a:pt x="2392" y="473982"/>
                  </a:lnTo>
                  <a:lnTo>
                    <a:pt x="9529" y="522922"/>
                  </a:lnTo>
                  <a:lnTo>
                    <a:pt x="491329" y="429272"/>
                  </a:lnTo>
                  <a:lnTo>
                    <a:pt x="253382" y="0"/>
                  </a:lnTo>
                  <a:close/>
                </a:path>
              </a:pathLst>
            </a:custGeom>
            <a:solidFill>
              <a:srgbClr val="889DCD"/>
            </a:solidFill>
          </p:spPr>
          <p:txBody>
            <a:bodyPr wrap="square" lIns="0" tIns="0" rIns="0" bIns="0" rtlCol="0"/>
            <a:lstStyle/>
            <a:p>
              <a:endParaRPr dirty="0"/>
            </a:p>
          </p:txBody>
        </p:sp>
        <p:sp>
          <p:nvSpPr>
            <p:cNvPr id="122" name="object 119">
              <a:extLst>
                <a:ext uri="{FF2B5EF4-FFF2-40B4-BE49-F238E27FC236}">
                  <a16:creationId xmlns:a16="http://schemas.microsoft.com/office/drawing/2014/main" id="{7AF469E1-088B-EAEF-3B6C-BB60EAE61FA8}"/>
                </a:ext>
              </a:extLst>
            </p:cNvPr>
            <p:cNvSpPr/>
            <p:nvPr/>
          </p:nvSpPr>
          <p:spPr>
            <a:xfrm>
              <a:off x="6518113" y="3661004"/>
              <a:ext cx="481965" cy="267335"/>
            </a:xfrm>
            <a:custGeom>
              <a:avLst/>
              <a:gdLst/>
              <a:ahLst/>
              <a:cxnLst/>
              <a:rect l="l" t="t" r="r" b="b"/>
              <a:pathLst>
                <a:path w="481965" h="267335">
                  <a:moveTo>
                    <a:pt x="481799" y="0"/>
                  </a:moveTo>
                  <a:lnTo>
                    <a:pt x="0" y="93649"/>
                  </a:lnTo>
                  <a:lnTo>
                    <a:pt x="11220" y="140056"/>
                  </a:lnTo>
                  <a:lnTo>
                    <a:pt x="26454" y="183972"/>
                  </a:lnTo>
                  <a:lnTo>
                    <a:pt x="46002" y="226144"/>
                  </a:lnTo>
                  <a:lnTo>
                    <a:pt x="70167" y="267322"/>
                  </a:lnTo>
                  <a:lnTo>
                    <a:pt x="481799" y="0"/>
                  </a:lnTo>
                  <a:close/>
                </a:path>
              </a:pathLst>
            </a:custGeom>
            <a:solidFill>
              <a:srgbClr val="B0BEDE"/>
            </a:solidFill>
          </p:spPr>
          <p:txBody>
            <a:bodyPr wrap="square" lIns="0" tIns="0" rIns="0" bIns="0" rtlCol="0"/>
            <a:lstStyle/>
            <a:p>
              <a:endParaRPr dirty="0"/>
            </a:p>
          </p:txBody>
        </p:sp>
        <p:sp>
          <p:nvSpPr>
            <p:cNvPr id="123" name="object 120">
              <a:extLst>
                <a:ext uri="{FF2B5EF4-FFF2-40B4-BE49-F238E27FC236}">
                  <a16:creationId xmlns:a16="http://schemas.microsoft.com/office/drawing/2014/main" id="{B0CF8DC8-B05B-95E3-1200-47831A48D110}"/>
                </a:ext>
              </a:extLst>
            </p:cNvPr>
            <p:cNvSpPr/>
            <p:nvPr/>
          </p:nvSpPr>
          <p:spPr>
            <a:xfrm>
              <a:off x="6588281" y="3170188"/>
              <a:ext cx="902969" cy="981710"/>
            </a:xfrm>
            <a:custGeom>
              <a:avLst/>
              <a:gdLst/>
              <a:ahLst/>
              <a:cxnLst/>
              <a:rect l="l" t="t" r="r" b="b"/>
              <a:pathLst>
                <a:path w="902970" h="981710">
                  <a:moveTo>
                    <a:pt x="411632" y="0"/>
                  </a:moveTo>
                  <a:lnTo>
                    <a:pt x="411632" y="490816"/>
                  </a:lnTo>
                  <a:lnTo>
                    <a:pt x="0" y="758139"/>
                  </a:lnTo>
                  <a:lnTo>
                    <a:pt x="29802" y="799751"/>
                  </a:lnTo>
                  <a:lnTo>
                    <a:pt x="62438" y="837251"/>
                  </a:lnTo>
                  <a:lnTo>
                    <a:pt x="97793" y="870575"/>
                  </a:lnTo>
                  <a:lnTo>
                    <a:pt x="135750" y="899661"/>
                  </a:lnTo>
                  <a:lnTo>
                    <a:pt x="176193" y="924445"/>
                  </a:lnTo>
                  <a:lnTo>
                    <a:pt x="219006" y="944865"/>
                  </a:lnTo>
                  <a:lnTo>
                    <a:pt x="264072" y="960856"/>
                  </a:lnTo>
                  <a:lnTo>
                    <a:pt x="311276" y="972357"/>
                  </a:lnTo>
                  <a:lnTo>
                    <a:pt x="360501" y="979304"/>
                  </a:lnTo>
                  <a:lnTo>
                    <a:pt x="411632" y="981633"/>
                  </a:lnTo>
                  <a:lnTo>
                    <a:pt x="458901" y="979386"/>
                  </a:lnTo>
                  <a:lnTo>
                    <a:pt x="504898" y="972783"/>
                  </a:lnTo>
                  <a:lnTo>
                    <a:pt x="549419" y="962029"/>
                  </a:lnTo>
                  <a:lnTo>
                    <a:pt x="592257" y="947329"/>
                  </a:lnTo>
                  <a:lnTo>
                    <a:pt x="633206" y="928890"/>
                  </a:lnTo>
                  <a:lnTo>
                    <a:pt x="672062" y="906918"/>
                  </a:lnTo>
                  <a:lnTo>
                    <a:pt x="708619" y="881617"/>
                  </a:lnTo>
                  <a:lnTo>
                    <a:pt x="742669" y="853194"/>
                  </a:lnTo>
                  <a:lnTo>
                    <a:pt x="774009" y="821854"/>
                  </a:lnTo>
                  <a:lnTo>
                    <a:pt x="802433" y="787803"/>
                  </a:lnTo>
                  <a:lnTo>
                    <a:pt x="827733" y="751247"/>
                  </a:lnTo>
                  <a:lnTo>
                    <a:pt x="849706" y="712391"/>
                  </a:lnTo>
                  <a:lnTo>
                    <a:pt x="868145" y="671441"/>
                  </a:lnTo>
                  <a:lnTo>
                    <a:pt x="882844" y="628603"/>
                  </a:lnTo>
                  <a:lnTo>
                    <a:pt x="893599" y="584083"/>
                  </a:lnTo>
                  <a:lnTo>
                    <a:pt x="900202" y="538085"/>
                  </a:lnTo>
                  <a:lnTo>
                    <a:pt x="902449" y="490816"/>
                  </a:lnTo>
                  <a:lnTo>
                    <a:pt x="900202" y="443548"/>
                  </a:lnTo>
                  <a:lnTo>
                    <a:pt x="893599" y="397550"/>
                  </a:lnTo>
                  <a:lnTo>
                    <a:pt x="882844" y="353030"/>
                  </a:lnTo>
                  <a:lnTo>
                    <a:pt x="868145" y="310192"/>
                  </a:lnTo>
                  <a:lnTo>
                    <a:pt x="849706" y="269242"/>
                  </a:lnTo>
                  <a:lnTo>
                    <a:pt x="827733" y="230386"/>
                  </a:lnTo>
                  <a:lnTo>
                    <a:pt x="802433" y="193830"/>
                  </a:lnTo>
                  <a:lnTo>
                    <a:pt x="774009" y="159779"/>
                  </a:lnTo>
                  <a:lnTo>
                    <a:pt x="742669" y="128439"/>
                  </a:lnTo>
                  <a:lnTo>
                    <a:pt x="708619" y="100016"/>
                  </a:lnTo>
                  <a:lnTo>
                    <a:pt x="672062" y="74715"/>
                  </a:lnTo>
                  <a:lnTo>
                    <a:pt x="633206" y="52742"/>
                  </a:lnTo>
                  <a:lnTo>
                    <a:pt x="592257" y="34303"/>
                  </a:lnTo>
                  <a:lnTo>
                    <a:pt x="549419" y="19604"/>
                  </a:lnTo>
                  <a:lnTo>
                    <a:pt x="504898" y="8850"/>
                  </a:lnTo>
                  <a:lnTo>
                    <a:pt x="458901" y="2246"/>
                  </a:lnTo>
                  <a:lnTo>
                    <a:pt x="411632" y="0"/>
                  </a:lnTo>
                  <a:close/>
                </a:path>
              </a:pathLst>
            </a:custGeom>
            <a:solidFill>
              <a:srgbClr val="D7DEEE"/>
            </a:solidFill>
          </p:spPr>
          <p:txBody>
            <a:bodyPr wrap="square" lIns="0" tIns="0" rIns="0" bIns="0" rtlCol="0"/>
            <a:lstStyle/>
            <a:p>
              <a:endParaRPr dirty="0"/>
            </a:p>
          </p:txBody>
        </p:sp>
        <p:sp>
          <p:nvSpPr>
            <p:cNvPr id="124" name="object 121">
              <a:extLst>
                <a:ext uri="{FF2B5EF4-FFF2-40B4-BE49-F238E27FC236}">
                  <a16:creationId xmlns:a16="http://schemas.microsoft.com/office/drawing/2014/main" id="{39F8143F-A995-6A91-906C-2798F7454259}"/>
                </a:ext>
              </a:extLst>
            </p:cNvPr>
            <p:cNvSpPr/>
            <p:nvPr/>
          </p:nvSpPr>
          <p:spPr>
            <a:xfrm>
              <a:off x="6761966" y="3170188"/>
              <a:ext cx="238125" cy="490855"/>
            </a:xfrm>
            <a:custGeom>
              <a:avLst/>
              <a:gdLst/>
              <a:ahLst/>
              <a:cxnLst/>
              <a:rect l="l" t="t" r="r" b="b"/>
              <a:pathLst>
                <a:path w="238125" h="490854">
                  <a:moveTo>
                    <a:pt x="237947" y="0"/>
                  </a:moveTo>
                  <a:lnTo>
                    <a:pt x="187174" y="2362"/>
                  </a:lnTo>
                  <a:lnTo>
                    <a:pt x="138564" y="9549"/>
                  </a:lnTo>
                  <a:lnTo>
                    <a:pt x="91546" y="21709"/>
                  </a:lnTo>
                  <a:lnTo>
                    <a:pt x="45548" y="38991"/>
                  </a:lnTo>
                  <a:lnTo>
                    <a:pt x="0" y="61544"/>
                  </a:lnTo>
                  <a:lnTo>
                    <a:pt x="237947" y="490816"/>
                  </a:lnTo>
                  <a:lnTo>
                    <a:pt x="237947" y="0"/>
                  </a:lnTo>
                  <a:close/>
                </a:path>
              </a:pathLst>
            </a:custGeom>
            <a:solidFill>
              <a:srgbClr val="889DCD"/>
            </a:solidFill>
          </p:spPr>
          <p:txBody>
            <a:bodyPr wrap="square" lIns="0" tIns="0" rIns="0" bIns="0" rtlCol="0"/>
            <a:lstStyle/>
            <a:p>
              <a:endParaRPr dirty="0"/>
            </a:p>
          </p:txBody>
        </p:sp>
        <p:sp>
          <p:nvSpPr>
            <p:cNvPr id="125" name="object 122">
              <a:extLst>
                <a:ext uri="{FF2B5EF4-FFF2-40B4-BE49-F238E27FC236}">
                  <a16:creationId xmlns:a16="http://schemas.microsoft.com/office/drawing/2014/main" id="{B5244627-7A1B-5F3F-0DD6-61B022679A3D}"/>
                </a:ext>
              </a:extLst>
            </p:cNvPr>
            <p:cNvSpPr/>
            <p:nvPr/>
          </p:nvSpPr>
          <p:spPr>
            <a:xfrm>
              <a:off x="6618402" y="3280004"/>
              <a:ext cx="762000" cy="762000"/>
            </a:xfrm>
            <a:custGeom>
              <a:avLst/>
              <a:gdLst/>
              <a:ahLst/>
              <a:cxnLst/>
              <a:rect l="l" t="t" r="r" b="b"/>
              <a:pathLst>
                <a:path w="762000" h="762000">
                  <a:moveTo>
                    <a:pt x="381000" y="0"/>
                  </a:moveTo>
                  <a:lnTo>
                    <a:pt x="333207" y="2968"/>
                  </a:lnTo>
                  <a:lnTo>
                    <a:pt x="287185" y="11635"/>
                  </a:lnTo>
                  <a:lnTo>
                    <a:pt x="243293" y="25644"/>
                  </a:lnTo>
                  <a:lnTo>
                    <a:pt x="201887" y="44638"/>
                  </a:lnTo>
                  <a:lnTo>
                    <a:pt x="163323" y="68260"/>
                  </a:lnTo>
                  <a:lnTo>
                    <a:pt x="127960" y="96153"/>
                  </a:lnTo>
                  <a:lnTo>
                    <a:pt x="96153" y="127960"/>
                  </a:lnTo>
                  <a:lnTo>
                    <a:pt x="68260" y="163323"/>
                  </a:lnTo>
                  <a:lnTo>
                    <a:pt x="44638" y="201887"/>
                  </a:lnTo>
                  <a:lnTo>
                    <a:pt x="25644" y="243293"/>
                  </a:lnTo>
                  <a:lnTo>
                    <a:pt x="11635" y="287185"/>
                  </a:lnTo>
                  <a:lnTo>
                    <a:pt x="2968" y="333207"/>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7"/>
                  </a:lnTo>
                  <a:lnTo>
                    <a:pt x="750364" y="287185"/>
                  </a:lnTo>
                  <a:lnTo>
                    <a:pt x="736355" y="243293"/>
                  </a:lnTo>
                  <a:lnTo>
                    <a:pt x="717361" y="201887"/>
                  </a:lnTo>
                  <a:lnTo>
                    <a:pt x="693739" y="163323"/>
                  </a:lnTo>
                  <a:lnTo>
                    <a:pt x="665846" y="127960"/>
                  </a:lnTo>
                  <a:lnTo>
                    <a:pt x="634039" y="96153"/>
                  </a:lnTo>
                  <a:lnTo>
                    <a:pt x="598676" y="68260"/>
                  </a:lnTo>
                  <a:lnTo>
                    <a:pt x="560112" y="44638"/>
                  </a:lnTo>
                  <a:lnTo>
                    <a:pt x="518706" y="25644"/>
                  </a:lnTo>
                  <a:lnTo>
                    <a:pt x="474814" y="11635"/>
                  </a:lnTo>
                  <a:lnTo>
                    <a:pt x="428792" y="2968"/>
                  </a:lnTo>
                  <a:lnTo>
                    <a:pt x="381000" y="0"/>
                  </a:lnTo>
                  <a:close/>
                </a:path>
              </a:pathLst>
            </a:custGeom>
            <a:solidFill>
              <a:srgbClr val="FFFFFF"/>
            </a:solidFill>
          </p:spPr>
          <p:txBody>
            <a:bodyPr wrap="square" lIns="0" tIns="0" rIns="0" bIns="0" rtlCol="0"/>
            <a:lstStyle/>
            <a:p>
              <a:endParaRPr dirty="0"/>
            </a:p>
          </p:txBody>
        </p:sp>
      </p:grpSp>
      <p:sp>
        <p:nvSpPr>
          <p:cNvPr id="126" name="object 123">
            <a:extLst>
              <a:ext uri="{FF2B5EF4-FFF2-40B4-BE49-F238E27FC236}">
                <a16:creationId xmlns:a16="http://schemas.microsoft.com/office/drawing/2014/main" id="{06202C18-3C1A-2872-1CFE-47D5E9B9A570}"/>
              </a:ext>
            </a:extLst>
          </p:cNvPr>
          <p:cNvSpPr/>
          <p:nvPr/>
        </p:nvSpPr>
        <p:spPr>
          <a:xfrm>
            <a:off x="7592077" y="1266892"/>
            <a:ext cx="623976" cy="816344"/>
          </a:xfrm>
          <a:custGeom>
            <a:avLst/>
            <a:gdLst/>
            <a:ahLst/>
            <a:cxnLst/>
            <a:rect l="l" t="t" r="r" b="b"/>
            <a:pathLst>
              <a:path w="405765" h="530860">
                <a:moveTo>
                  <a:pt x="0" y="0"/>
                </a:moveTo>
                <a:lnTo>
                  <a:pt x="178079" y="430034"/>
                </a:lnTo>
                <a:lnTo>
                  <a:pt x="227241" y="306463"/>
                </a:lnTo>
                <a:lnTo>
                  <a:pt x="405320" y="530644"/>
                </a:lnTo>
                <a:lnTo>
                  <a:pt x="224180" y="116751"/>
                </a:lnTo>
                <a:lnTo>
                  <a:pt x="174548" y="224180"/>
                </a:lnTo>
                <a:lnTo>
                  <a:pt x="0" y="0"/>
                </a:lnTo>
                <a:close/>
              </a:path>
            </a:pathLst>
          </a:custGeom>
          <a:solidFill>
            <a:srgbClr val="395CAC"/>
          </a:solidFill>
        </p:spPr>
        <p:txBody>
          <a:bodyPr wrap="square" lIns="0" tIns="0" rIns="0" bIns="0" rtlCol="0"/>
          <a:lstStyle/>
          <a:p>
            <a:endParaRPr dirty="0"/>
          </a:p>
        </p:txBody>
      </p:sp>
      <p:sp>
        <p:nvSpPr>
          <p:cNvPr id="127" name="object 47">
            <a:extLst>
              <a:ext uri="{FF2B5EF4-FFF2-40B4-BE49-F238E27FC236}">
                <a16:creationId xmlns:a16="http://schemas.microsoft.com/office/drawing/2014/main" id="{133AC755-E219-B613-1526-6EF1C5A93F3E}"/>
              </a:ext>
            </a:extLst>
          </p:cNvPr>
          <p:cNvSpPr/>
          <p:nvPr/>
        </p:nvSpPr>
        <p:spPr>
          <a:xfrm>
            <a:off x="7889998" y="2952713"/>
            <a:ext cx="113468" cy="113468"/>
          </a:xfrm>
          <a:custGeom>
            <a:avLst/>
            <a:gdLst/>
            <a:ahLst/>
            <a:cxnLst/>
            <a:rect l="l" t="t" r="r" b="b"/>
            <a:pathLst>
              <a:path w="71119" h="71120">
                <a:moveTo>
                  <a:pt x="70738" y="0"/>
                </a:moveTo>
                <a:lnTo>
                  <a:pt x="0" y="0"/>
                </a:lnTo>
                <a:lnTo>
                  <a:pt x="0" y="70739"/>
                </a:lnTo>
                <a:lnTo>
                  <a:pt x="70738" y="70739"/>
                </a:lnTo>
                <a:lnTo>
                  <a:pt x="70738" y="0"/>
                </a:lnTo>
                <a:close/>
              </a:path>
            </a:pathLst>
          </a:custGeom>
          <a:solidFill>
            <a:srgbClr val="889DCD"/>
          </a:solidFill>
        </p:spPr>
        <p:txBody>
          <a:bodyPr wrap="square" lIns="0" tIns="0" rIns="0" bIns="0" rtlCol="0"/>
          <a:lstStyle/>
          <a:p>
            <a:endParaRPr dirty="0"/>
          </a:p>
        </p:txBody>
      </p:sp>
      <p:sp>
        <p:nvSpPr>
          <p:cNvPr id="128" name="object 48">
            <a:extLst>
              <a:ext uri="{FF2B5EF4-FFF2-40B4-BE49-F238E27FC236}">
                <a16:creationId xmlns:a16="http://schemas.microsoft.com/office/drawing/2014/main" id="{5461DB3F-83F6-75DA-4A7F-B560775DA1A1}"/>
              </a:ext>
            </a:extLst>
          </p:cNvPr>
          <p:cNvSpPr txBox="1"/>
          <p:nvPr/>
        </p:nvSpPr>
        <p:spPr>
          <a:xfrm>
            <a:off x="8055553" y="2947154"/>
            <a:ext cx="1002660" cy="425863"/>
          </a:xfrm>
          <a:prstGeom prst="rect">
            <a:avLst/>
          </a:prstGeom>
        </p:spPr>
        <p:txBody>
          <a:bodyPr vert="horz" wrap="square" lIns="0" tIns="0" rIns="0" bIns="0" rtlCol="0">
            <a:noAutofit/>
          </a:bodyPr>
          <a:lstStyle/>
          <a:p>
            <a:pPr marL="6350">
              <a:lnSpc>
                <a:spcPct val="100000"/>
              </a:lnSpc>
            </a:pPr>
            <a:r>
              <a:rPr lang="en-GB" sz="800" dirty="0">
                <a:solidFill>
                  <a:srgbClr val="231F20"/>
                </a:solidFill>
                <a:latin typeface="Arial"/>
                <a:cs typeface="Arial"/>
              </a:rPr>
              <a:t>Peak</a:t>
            </a:r>
            <a:r>
              <a:rPr lang="en-GB" sz="800" spc="-85" dirty="0">
                <a:solidFill>
                  <a:srgbClr val="231F20"/>
                </a:solidFill>
                <a:latin typeface="Arial"/>
                <a:cs typeface="Arial"/>
              </a:rPr>
              <a:t> </a:t>
            </a:r>
            <a:r>
              <a:rPr lang="en-GB" sz="800" dirty="0">
                <a:solidFill>
                  <a:srgbClr val="231F20"/>
                </a:solidFill>
                <a:latin typeface="Arial"/>
                <a:cs typeface="Arial"/>
              </a:rPr>
              <a:t>–</a:t>
            </a:r>
            <a:r>
              <a:rPr lang="en-GB" sz="800" spc="-85" dirty="0">
                <a:solidFill>
                  <a:srgbClr val="231F20"/>
                </a:solidFill>
                <a:latin typeface="Arial"/>
                <a:cs typeface="Arial"/>
              </a:rPr>
              <a:t> v</a:t>
            </a:r>
            <a:r>
              <a:rPr lang="en-GB" sz="800" dirty="0">
                <a:solidFill>
                  <a:srgbClr val="231F20"/>
                </a:solidFill>
                <a:latin typeface="Arial"/>
                <a:cs typeface="Arial"/>
              </a:rPr>
              <a:t>ery high</a:t>
            </a:r>
            <a:br>
              <a:rPr lang="en-GB" sz="800" spc="75" dirty="0">
                <a:solidFill>
                  <a:srgbClr val="231F20"/>
                </a:solidFill>
                <a:latin typeface="Arial"/>
                <a:cs typeface="Arial"/>
              </a:rPr>
            </a:br>
            <a:r>
              <a:rPr lang="en-GB" sz="800" dirty="0">
                <a:solidFill>
                  <a:srgbClr val="231F20"/>
                </a:solidFill>
                <a:latin typeface="Arial"/>
                <a:cs typeface="Arial"/>
              </a:rPr>
              <a:t>(184</a:t>
            </a:r>
            <a:r>
              <a:rPr lang="en-GB" sz="800" spc="-80" dirty="0">
                <a:solidFill>
                  <a:srgbClr val="231F20"/>
                </a:solidFill>
                <a:latin typeface="Arial"/>
                <a:cs typeface="Arial"/>
              </a:rPr>
              <a:t> </a:t>
            </a:r>
            <a:r>
              <a:rPr lang="en-GB" sz="800" dirty="0">
                <a:solidFill>
                  <a:srgbClr val="231F20"/>
                </a:solidFill>
                <a:latin typeface="Arial"/>
                <a:cs typeface="Arial"/>
              </a:rPr>
              <a:t>–</a:t>
            </a:r>
            <a:r>
              <a:rPr lang="en-GB" sz="800" spc="-85" dirty="0">
                <a:solidFill>
                  <a:srgbClr val="231F20"/>
                </a:solidFill>
                <a:latin typeface="Arial"/>
                <a:cs typeface="Arial"/>
              </a:rPr>
              <a:t> </a:t>
            </a:r>
            <a:r>
              <a:rPr lang="en-GB" sz="800" dirty="0">
                <a:solidFill>
                  <a:srgbClr val="231F20"/>
                </a:solidFill>
                <a:latin typeface="Arial"/>
                <a:cs typeface="Arial"/>
              </a:rPr>
              <a:t>&gt; 343</a:t>
            </a:r>
            <a:r>
              <a:rPr lang="en-GB" sz="800" spc="75" dirty="0">
                <a:solidFill>
                  <a:srgbClr val="231F20"/>
                </a:solidFill>
                <a:latin typeface="Arial"/>
                <a:cs typeface="Arial"/>
              </a:rPr>
              <a:t> </a:t>
            </a:r>
            <a:r>
              <a:rPr lang="en-GB" sz="800" spc="-10" dirty="0">
                <a:solidFill>
                  <a:srgbClr val="231F20"/>
                </a:solidFill>
                <a:latin typeface="Arial"/>
                <a:cs typeface="Arial"/>
              </a:rPr>
              <a:t>ng/ml)</a:t>
            </a:r>
          </a:p>
          <a:p>
            <a:pPr marL="6350">
              <a:lnSpc>
                <a:spcPct val="100000"/>
              </a:lnSpc>
            </a:pPr>
            <a:endParaRPr lang="en-GB" sz="800" spc="-10" dirty="0">
              <a:solidFill>
                <a:srgbClr val="231F20"/>
              </a:solidFill>
              <a:latin typeface="Arial"/>
              <a:cs typeface="Arial"/>
            </a:endParaRPr>
          </a:p>
          <a:p>
            <a:pPr marL="6350"/>
            <a:r>
              <a:rPr lang="en-GB" sz="800" dirty="0">
                <a:solidFill>
                  <a:srgbClr val="231F20"/>
                </a:solidFill>
                <a:cs typeface="Arial"/>
              </a:rPr>
              <a:t>Intermediate</a:t>
            </a:r>
            <a:r>
              <a:rPr lang="en-GB" sz="800" spc="114" dirty="0">
                <a:solidFill>
                  <a:srgbClr val="231F20"/>
                </a:solidFill>
                <a:latin typeface="Arial"/>
                <a:cs typeface="Arial"/>
              </a:rPr>
              <a:t> </a:t>
            </a:r>
            <a:br>
              <a:rPr lang="en-GB" sz="800" spc="114" dirty="0">
                <a:solidFill>
                  <a:srgbClr val="231F20"/>
                </a:solidFill>
                <a:latin typeface="Arial"/>
                <a:cs typeface="Arial"/>
              </a:rPr>
            </a:br>
            <a:r>
              <a:rPr lang="en-GB" sz="800" dirty="0">
                <a:solidFill>
                  <a:srgbClr val="231F20"/>
                </a:solidFill>
                <a:latin typeface="Arial"/>
                <a:cs typeface="Arial"/>
              </a:rPr>
              <a:t>(138–183</a:t>
            </a:r>
            <a:r>
              <a:rPr lang="en-GB" sz="800" spc="130" dirty="0">
                <a:solidFill>
                  <a:srgbClr val="231F20"/>
                </a:solidFill>
                <a:latin typeface="Arial"/>
                <a:cs typeface="Arial"/>
              </a:rPr>
              <a:t> </a:t>
            </a:r>
            <a:r>
              <a:rPr lang="en-GB" sz="800" spc="-10" dirty="0">
                <a:solidFill>
                  <a:srgbClr val="231F20"/>
                </a:solidFill>
                <a:latin typeface="Arial"/>
                <a:cs typeface="Arial"/>
              </a:rPr>
              <a:t>ng/ml)</a:t>
            </a:r>
          </a:p>
          <a:p>
            <a:pPr marL="6350"/>
            <a:endParaRPr lang="en-GB" sz="800" spc="-10" dirty="0">
              <a:solidFill>
                <a:srgbClr val="231F20"/>
              </a:solidFill>
              <a:latin typeface="Arial"/>
              <a:cs typeface="Arial"/>
            </a:endParaRPr>
          </a:p>
          <a:p>
            <a:pPr marL="6350"/>
            <a:r>
              <a:rPr lang="en-GB" sz="800" dirty="0">
                <a:solidFill>
                  <a:srgbClr val="231F20"/>
                </a:solidFill>
                <a:latin typeface="Arial"/>
                <a:cs typeface="Arial"/>
              </a:rPr>
              <a:t>Trough</a:t>
            </a:r>
            <a:r>
              <a:rPr lang="en-GB" sz="800" spc="30" dirty="0">
                <a:solidFill>
                  <a:srgbClr val="231F20"/>
                </a:solidFill>
                <a:latin typeface="Arial"/>
                <a:cs typeface="Arial"/>
              </a:rPr>
              <a:t> </a:t>
            </a:r>
            <a:br>
              <a:rPr lang="en-GB" sz="800" spc="30" dirty="0">
                <a:solidFill>
                  <a:srgbClr val="231F20"/>
                </a:solidFill>
                <a:latin typeface="Arial"/>
                <a:cs typeface="Arial"/>
              </a:rPr>
            </a:br>
            <a:r>
              <a:rPr lang="en-GB" sz="800" spc="-10" dirty="0">
                <a:solidFill>
                  <a:srgbClr val="231F20"/>
                </a:solidFill>
                <a:latin typeface="Arial"/>
                <a:cs typeface="Arial"/>
              </a:rPr>
              <a:t>(</a:t>
            </a:r>
            <a:r>
              <a:rPr lang="en-GB" sz="800" b="1" spc="-10" dirty="0">
                <a:solidFill>
                  <a:srgbClr val="231F20"/>
                </a:solidFill>
                <a:latin typeface="Arial"/>
                <a:cs typeface="Arial"/>
              </a:rPr>
              <a:t>≤</a:t>
            </a:r>
            <a:r>
              <a:rPr lang="en-GB" sz="800" spc="-10" dirty="0">
                <a:solidFill>
                  <a:srgbClr val="231F20"/>
                </a:solidFill>
                <a:latin typeface="Arial"/>
                <a:cs typeface="Arial"/>
              </a:rPr>
              <a:t>137</a:t>
            </a:r>
            <a:r>
              <a:rPr lang="en-GB" sz="800" spc="-100" dirty="0">
                <a:solidFill>
                  <a:srgbClr val="231F20"/>
                </a:solidFill>
                <a:latin typeface="Arial"/>
                <a:cs typeface="Arial"/>
              </a:rPr>
              <a:t> </a:t>
            </a:r>
            <a:r>
              <a:rPr lang="en-GB" sz="800" spc="-10" dirty="0">
                <a:solidFill>
                  <a:srgbClr val="231F20"/>
                </a:solidFill>
                <a:latin typeface="Arial"/>
                <a:cs typeface="Arial"/>
              </a:rPr>
              <a:t>ng/ml)</a:t>
            </a:r>
            <a:endParaRPr lang="en-GB" sz="800" dirty="0">
              <a:latin typeface="Arial"/>
              <a:cs typeface="Arial"/>
            </a:endParaRPr>
          </a:p>
        </p:txBody>
      </p:sp>
      <p:sp>
        <p:nvSpPr>
          <p:cNvPr id="129" name="object 49">
            <a:extLst>
              <a:ext uri="{FF2B5EF4-FFF2-40B4-BE49-F238E27FC236}">
                <a16:creationId xmlns:a16="http://schemas.microsoft.com/office/drawing/2014/main" id="{DB9D4289-4DAE-7F14-772F-A86ABC2D234F}"/>
              </a:ext>
            </a:extLst>
          </p:cNvPr>
          <p:cNvSpPr/>
          <p:nvPr/>
        </p:nvSpPr>
        <p:spPr>
          <a:xfrm>
            <a:off x="7890375" y="3326245"/>
            <a:ext cx="113468" cy="113468"/>
          </a:xfrm>
          <a:custGeom>
            <a:avLst/>
            <a:gdLst/>
            <a:ahLst/>
            <a:cxnLst/>
            <a:rect l="l" t="t" r="r" b="b"/>
            <a:pathLst>
              <a:path w="71120" h="71120">
                <a:moveTo>
                  <a:pt x="70738" y="0"/>
                </a:moveTo>
                <a:lnTo>
                  <a:pt x="0" y="0"/>
                </a:lnTo>
                <a:lnTo>
                  <a:pt x="0" y="70739"/>
                </a:lnTo>
                <a:lnTo>
                  <a:pt x="70738" y="70739"/>
                </a:lnTo>
                <a:lnTo>
                  <a:pt x="70738" y="0"/>
                </a:lnTo>
                <a:close/>
              </a:path>
            </a:pathLst>
          </a:custGeom>
          <a:solidFill>
            <a:srgbClr val="B0BEDE"/>
          </a:solidFill>
        </p:spPr>
        <p:txBody>
          <a:bodyPr wrap="square" lIns="0" tIns="0" rIns="0" bIns="0" rtlCol="0"/>
          <a:lstStyle/>
          <a:p>
            <a:endParaRPr dirty="0"/>
          </a:p>
        </p:txBody>
      </p:sp>
      <p:sp>
        <p:nvSpPr>
          <p:cNvPr id="131" name="object 51">
            <a:extLst>
              <a:ext uri="{FF2B5EF4-FFF2-40B4-BE49-F238E27FC236}">
                <a16:creationId xmlns:a16="http://schemas.microsoft.com/office/drawing/2014/main" id="{C9BB734D-DAEA-B759-3305-7AC036EA0004}"/>
              </a:ext>
            </a:extLst>
          </p:cNvPr>
          <p:cNvSpPr/>
          <p:nvPr/>
        </p:nvSpPr>
        <p:spPr>
          <a:xfrm>
            <a:off x="7894984" y="3688468"/>
            <a:ext cx="113468" cy="113468"/>
          </a:xfrm>
          <a:custGeom>
            <a:avLst/>
            <a:gdLst/>
            <a:ahLst/>
            <a:cxnLst/>
            <a:rect l="l" t="t" r="r" b="b"/>
            <a:pathLst>
              <a:path w="71120" h="71120">
                <a:moveTo>
                  <a:pt x="70738" y="0"/>
                </a:moveTo>
                <a:lnTo>
                  <a:pt x="0" y="0"/>
                </a:lnTo>
                <a:lnTo>
                  <a:pt x="0" y="70739"/>
                </a:lnTo>
                <a:lnTo>
                  <a:pt x="70738" y="70739"/>
                </a:lnTo>
                <a:lnTo>
                  <a:pt x="70738" y="0"/>
                </a:lnTo>
                <a:close/>
              </a:path>
            </a:pathLst>
          </a:custGeom>
          <a:solidFill>
            <a:srgbClr val="D7DEEE"/>
          </a:solidFill>
        </p:spPr>
        <p:txBody>
          <a:bodyPr wrap="square" lIns="0" tIns="0" rIns="0" bIns="0" rtlCol="0"/>
          <a:lstStyle/>
          <a:p>
            <a:endParaRPr dirty="0"/>
          </a:p>
        </p:txBody>
      </p:sp>
      <p:sp>
        <p:nvSpPr>
          <p:cNvPr id="3" name="Textfeld 2">
            <a:extLst>
              <a:ext uri="{FF2B5EF4-FFF2-40B4-BE49-F238E27FC236}">
                <a16:creationId xmlns:a16="http://schemas.microsoft.com/office/drawing/2014/main" id="{A1DAAABF-E81A-2C81-40DB-58BE472625F9}"/>
              </a:ext>
            </a:extLst>
          </p:cNvPr>
          <p:cNvSpPr txBox="1"/>
          <p:nvPr/>
        </p:nvSpPr>
        <p:spPr>
          <a:xfrm>
            <a:off x="612000" y="4786372"/>
            <a:ext cx="9144000" cy="276999"/>
          </a:xfrm>
          <a:prstGeom prst="rect">
            <a:avLst/>
          </a:prstGeom>
          <a:noFill/>
        </p:spPr>
        <p:txBody>
          <a:bodyPr wrap="square" lIns="0" tIns="0" rIns="0" bIns="0">
            <a:noAutofit/>
          </a:bodyPr>
          <a:lstStyle/>
          <a:p>
            <a:r>
              <a:rPr lang="en-GB" sz="800" b="1" spc="-10" dirty="0">
                <a:solidFill>
                  <a:schemeClr val="accent1">
                    <a:lumMod val="75000"/>
                  </a:schemeClr>
                </a:solidFill>
                <a:latin typeface="+mj-lt"/>
                <a:cs typeface="Arial"/>
              </a:rPr>
              <a:t>Abbreviations: </a:t>
            </a:r>
            <a:r>
              <a:rPr lang="en-GB" sz="800" spc="-10" dirty="0">
                <a:solidFill>
                  <a:schemeClr val="accent1">
                    <a:lumMod val="75000"/>
                  </a:schemeClr>
                </a:solidFill>
                <a:latin typeface="Arial"/>
                <a:cs typeface="Arial"/>
              </a:rPr>
              <a:t>CrCL, creatinine clearance.</a:t>
            </a:r>
            <a:endParaRPr lang="en-GB" sz="800" spc="-10" dirty="0">
              <a:solidFill>
                <a:schemeClr val="accent1">
                  <a:lumMod val="75000"/>
                </a:schemeClr>
              </a:solidFill>
              <a:latin typeface="+mj-lt"/>
              <a:cs typeface="Arial"/>
            </a:endParaRPr>
          </a:p>
          <a:p>
            <a:r>
              <a:rPr lang="en-GB" sz="800" b="1" spc="-10" dirty="0">
                <a:solidFill>
                  <a:schemeClr val="accent1">
                    <a:lumMod val="75000"/>
                  </a:schemeClr>
                </a:solidFill>
                <a:latin typeface="+mj-lt"/>
                <a:cs typeface="Arial"/>
              </a:rPr>
              <a:t>References: 1. </a:t>
            </a:r>
            <a:r>
              <a:rPr lang="de-CH" sz="800" spc="-10" dirty="0">
                <a:solidFill>
                  <a:schemeClr val="accent1">
                    <a:lumMod val="75000"/>
                  </a:schemeClr>
                </a:solidFill>
                <a:latin typeface="+mj-lt"/>
                <a:cs typeface="Arial"/>
              </a:rPr>
              <a:t>Seiffge DJ, et al. Ann Neurol. 2018 Mar;83(3):451-459. </a:t>
            </a:r>
            <a:endParaRPr lang="en-GB" sz="800" dirty="0">
              <a:solidFill>
                <a:schemeClr val="accent1">
                  <a:lumMod val="75000"/>
                </a:schemeClr>
              </a:solidFill>
            </a:endParaRPr>
          </a:p>
        </p:txBody>
      </p:sp>
      <p:sp>
        <p:nvSpPr>
          <p:cNvPr id="5" name="Textfeld 4">
            <a:extLst>
              <a:ext uri="{FF2B5EF4-FFF2-40B4-BE49-F238E27FC236}">
                <a16:creationId xmlns:a16="http://schemas.microsoft.com/office/drawing/2014/main" id="{5CD7303E-F04F-1662-F648-B8AD7EFC5D8E}"/>
              </a:ext>
            </a:extLst>
          </p:cNvPr>
          <p:cNvSpPr txBox="1"/>
          <p:nvPr/>
        </p:nvSpPr>
        <p:spPr>
          <a:xfrm>
            <a:off x="617967" y="4588094"/>
            <a:ext cx="6238240" cy="184666"/>
          </a:xfrm>
          <a:prstGeom prst="rect">
            <a:avLst/>
          </a:prstGeom>
          <a:noFill/>
        </p:spPr>
        <p:txBody>
          <a:bodyPr wrap="square" lIns="0" tIns="0" rIns="0" bIns="0">
            <a:noAutofit/>
          </a:bodyPr>
          <a:lstStyle/>
          <a:p>
            <a:r>
              <a:rPr lang="en-GB" sz="600" spc="-10" dirty="0">
                <a:solidFill>
                  <a:srgbClr val="4C4D4F"/>
                </a:solidFill>
                <a:latin typeface="+mj-lt"/>
                <a:cs typeface="Arial"/>
              </a:rPr>
              <a:t>Adapted from Seiffge et al </a:t>
            </a:r>
            <a:r>
              <a:rPr lang="en-GB" sz="600" spc="-10" baseline="30000" dirty="0">
                <a:solidFill>
                  <a:srgbClr val="4C4D4F"/>
                </a:solidFill>
                <a:latin typeface="+mj-lt"/>
                <a:cs typeface="Arial"/>
              </a:rPr>
              <a:t>1</a:t>
            </a:r>
            <a:r>
              <a:rPr lang="en-GB" sz="600" spc="-10" dirty="0">
                <a:solidFill>
                  <a:srgbClr val="4C4D4F"/>
                </a:solidFill>
                <a:latin typeface="+mj-lt"/>
                <a:cs typeface="Arial"/>
              </a:rPr>
              <a:t>. Schematic representation of events. Exact time of the events is unknown.</a:t>
            </a:r>
          </a:p>
          <a:p>
            <a:endParaRPr lang="de-CH" sz="600" spc="-10" dirty="0">
              <a:solidFill>
                <a:srgbClr val="4C4D4F"/>
              </a:solidFill>
              <a:latin typeface="+mj-lt"/>
              <a:cs typeface="Arial"/>
            </a:endParaRPr>
          </a:p>
        </p:txBody>
      </p:sp>
    </p:spTree>
    <p:extLst>
      <p:ext uri="{BB962C8B-B14F-4D97-AF65-F5344CB8AC3E}">
        <p14:creationId xmlns:p14="http://schemas.microsoft.com/office/powerpoint/2010/main" val="347721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CDECF-ACFA-44F1-BC93-BA9C99906DB0}"/>
              </a:ext>
            </a:extLst>
          </p:cNvPr>
          <p:cNvSpPr>
            <a:spLocks noGrp="1"/>
          </p:cNvSpPr>
          <p:nvPr>
            <p:ph type="title"/>
          </p:nvPr>
        </p:nvSpPr>
        <p:spPr>
          <a:xfrm>
            <a:off x="612001" y="450301"/>
            <a:ext cx="8281175" cy="307777"/>
          </a:xfrm>
        </p:spPr>
        <p:txBody>
          <a:bodyPr/>
          <a:lstStyle/>
          <a:p>
            <a:r>
              <a:rPr lang="en-GB" noProof="0" dirty="0"/>
              <a:t>What evidence do you trust for your treatment decisions?</a:t>
            </a:r>
            <a:endParaRPr lang="en-GB" sz="2000" noProof="0" dirty="0"/>
          </a:p>
        </p:txBody>
      </p:sp>
      <p:sp>
        <p:nvSpPr>
          <p:cNvPr id="20" name="Textfeld 19">
            <a:extLst>
              <a:ext uri="{FF2B5EF4-FFF2-40B4-BE49-F238E27FC236}">
                <a16:creationId xmlns:a16="http://schemas.microsoft.com/office/drawing/2014/main" id="{050C4F6F-DD3D-D349-662A-EE9D25C3FA0F}"/>
              </a:ext>
            </a:extLst>
          </p:cNvPr>
          <p:cNvSpPr txBox="1"/>
          <p:nvPr/>
        </p:nvSpPr>
        <p:spPr>
          <a:xfrm>
            <a:off x="7353300" y="4630235"/>
            <a:ext cx="1539875" cy="240412"/>
          </a:xfrm>
          <a:prstGeom prst="rect">
            <a:avLst/>
          </a:prstGeom>
          <a:noFill/>
        </p:spPr>
        <p:txBody>
          <a:bodyPr wrap="square" lIns="0" tIns="0" rIns="0" bIns="0" anchor="b" anchorCtr="0">
            <a:noAutofit/>
          </a:bodyPr>
          <a:lstStyle/>
          <a:p>
            <a:pPr algn="r"/>
            <a:r>
              <a:rPr lang="de-DE" sz="800" dirty="0">
                <a:solidFill>
                  <a:schemeClr val="accent1"/>
                </a:solidFill>
                <a:latin typeface="Arial" panose="020B0604020202020204" pitchFamily="34" charset="0"/>
                <a:cs typeface="Arial" panose="020B0604020202020204" pitchFamily="34" charset="0"/>
              </a:rPr>
              <a:t>Adapted from Fanaroff et al.</a:t>
            </a:r>
            <a:r>
              <a:rPr lang="de-DE" sz="800" baseline="30000" dirty="0">
                <a:solidFill>
                  <a:schemeClr val="accent1"/>
                </a:solidFill>
                <a:latin typeface="Arial" panose="020B0604020202020204" pitchFamily="34" charset="0"/>
                <a:cs typeface="Arial" panose="020B0604020202020204" pitchFamily="34" charset="0"/>
              </a:rPr>
              <a:t>1</a:t>
            </a:r>
            <a:endParaRPr lang="de-CH" sz="800" baseline="30000" dirty="0">
              <a:solidFill>
                <a:schemeClr val="accent1"/>
              </a:solidFill>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00E84069-EEC8-9C59-E1DA-52CF7B2ABCFD}"/>
              </a:ext>
            </a:extLst>
          </p:cNvPr>
          <p:cNvSpPr txBox="1"/>
          <p:nvPr/>
        </p:nvSpPr>
        <p:spPr>
          <a:xfrm>
            <a:off x="4594494" y="1310044"/>
            <a:ext cx="4298681" cy="782265"/>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GB" sz="1000" b="1" dirty="0">
                <a:solidFill>
                  <a:srgbClr val="3B9339"/>
                </a:solidFill>
                <a:latin typeface="Arial"/>
                <a:cs typeface="Arial"/>
              </a:rPr>
              <a:t>What randomised, controlled phase III trials can do</a:t>
            </a:r>
            <a:endParaRPr lang="en-GB" sz="1000" dirty="0">
              <a:latin typeface="Arial"/>
              <a:cs typeface="Arial"/>
            </a:endParaRPr>
          </a:p>
          <a:p>
            <a:pPr marL="223838" marR="375920">
              <a:lnSpc>
                <a:spcPct val="100000"/>
              </a:lnSpc>
            </a:pPr>
            <a:r>
              <a:rPr lang="en-GB" sz="1000" dirty="0">
                <a:solidFill>
                  <a:srgbClr val="3B9339"/>
                </a:solidFill>
                <a:cs typeface="Arial"/>
              </a:rPr>
              <a:t>Gold Standard for the evaluation of efficacy and safety</a:t>
            </a:r>
            <a:br>
              <a:rPr lang="en-GB" sz="1000" dirty="0">
                <a:solidFill>
                  <a:srgbClr val="3B9339"/>
                </a:solidFill>
                <a:cs typeface="Arial"/>
              </a:rPr>
            </a:br>
            <a:r>
              <a:rPr lang="en-GB" sz="1000" dirty="0">
                <a:solidFill>
                  <a:srgbClr val="3B9339"/>
                </a:solidFill>
                <a:cs typeface="Arial"/>
              </a:rPr>
              <a:t>(Guidelines)</a:t>
            </a:r>
            <a:endParaRPr lang="en-GB" sz="1000" dirty="0">
              <a:solidFill>
                <a:srgbClr val="3B9339"/>
              </a:solidFill>
              <a:latin typeface="Arial"/>
              <a:cs typeface="Arial"/>
            </a:endParaRPr>
          </a:p>
          <a:p>
            <a:pPr marL="223838" marR="375920">
              <a:lnSpc>
                <a:spcPct val="100000"/>
              </a:lnSpc>
            </a:pPr>
            <a:r>
              <a:rPr lang="en-GB" sz="1000" dirty="0">
                <a:solidFill>
                  <a:srgbClr val="3B9339"/>
                </a:solidFill>
                <a:latin typeface="Arial"/>
                <a:cs typeface="Arial"/>
              </a:rPr>
              <a:t>Proof of therapeutic effect</a:t>
            </a:r>
            <a:endParaRPr lang="en-GB" sz="1000" dirty="0">
              <a:latin typeface="Arial"/>
              <a:cs typeface="Arial"/>
            </a:endParaRPr>
          </a:p>
          <a:p>
            <a:pPr marL="223838">
              <a:lnSpc>
                <a:spcPct val="100000"/>
              </a:lnSpc>
            </a:pPr>
            <a:r>
              <a:rPr lang="en-GB" sz="1000" dirty="0">
                <a:solidFill>
                  <a:srgbClr val="3B9339"/>
                </a:solidFill>
                <a:latin typeface="Arial"/>
                <a:cs typeface="Arial"/>
              </a:rPr>
              <a:t>Product comparisons are possible</a:t>
            </a:r>
            <a:endParaRPr lang="en-GB" sz="1000" dirty="0">
              <a:latin typeface="Arial"/>
              <a:cs typeface="Arial"/>
            </a:endParaRPr>
          </a:p>
        </p:txBody>
      </p:sp>
      <p:sp>
        <p:nvSpPr>
          <p:cNvPr id="5" name="object 4">
            <a:extLst>
              <a:ext uri="{FF2B5EF4-FFF2-40B4-BE49-F238E27FC236}">
                <a16:creationId xmlns:a16="http://schemas.microsoft.com/office/drawing/2014/main" id="{9B700006-136D-18EB-4F4F-386CE88A48F8}"/>
              </a:ext>
            </a:extLst>
          </p:cNvPr>
          <p:cNvSpPr txBox="1"/>
          <p:nvPr/>
        </p:nvSpPr>
        <p:spPr>
          <a:xfrm>
            <a:off x="4594494" y="2394918"/>
            <a:ext cx="3888958" cy="628377"/>
          </a:xfrm>
          <a:prstGeom prst="rect">
            <a:avLst/>
          </a:prstGeom>
        </p:spPr>
        <p:txBody>
          <a:bodyPr vert="horz" wrap="square" lIns="0" tIns="12700" rIns="0" bIns="0" rtlCol="0">
            <a:spAutoFit/>
          </a:bodyPr>
          <a:lstStyle/>
          <a:p>
            <a:pPr marL="12700">
              <a:lnSpc>
                <a:spcPct val="100000"/>
              </a:lnSpc>
              <a:spcBef>
                <a:spcPts val="100"/>
              </a:spcBef>
            </a:pPr>
            <a:r>
              <a:rPr lang="en-GB" sz="1000" b="1" dirty="0">
                <a:solidFill>
                  <a:srgbClr val="4C4D4F"/>
                </a:solidFill>
                <a:latin typeface="Arial"/>
                <a:cs typeface="Arial"/>
              </a:rPr>
              <a:t>What real-world evidence </a:t>
            </a:r>
            <a:r>
              <a:rPr lang="en-GB" sz="1000" b="1" u="sng" dirty="0">
                <a:solidFill>
                  <a:srgbClr val="4C4D4F"/>
                </a:solidFill>
                <a:latin typeface="Arial"/>
                <a:cs typeface="Arial"/>
              </a:rPr>
              <a:t>can</a:t>
            </a:r>
            <a:r>
              <a:rPr lang="en-GB" sz="1000" b="1" dirty="0">
                <a:solidFill>
                  <a:srgbClr val="4C4D4F"/>
                </a:solidFill>
                <a:latin typeface="Arial"/>
                <a:cs typeface="Arial"/>
              </a:rPr>
              <a:t> do</a:t>
            </a:r>
            <a:endParaRPr lang="en-GB" sz="1000" dirty="0">
              <a:latin typeface="Arial"/>
              <a:cs typeface="Arial"/>
            </a:endParaRPr>
          </a:p>
          <a:p>
            <a:pPr marL="223838" marR="5080">
              <a:lnSpc>
                <a:spcPct val="100000"/>
              </a:lnSpc>
            </a:pPr>
            <a:r>
              <a:rPr lang="en-GB" sz="1000" dirty="0">
                <a:solidFill>
                  <a:srgbClr val="4C4D4F"/>
                </a:solidFill>
                <a:latin typeface="Arial"/>
                <a:cs typeface="Arial"/>
              </a:rPr>
              <a:t>Confirmation of event rates of randomised controlled phase III-trials in a broader patient population </a:t>
            </a:r>
            <a:br>
              <a:rPr lang="en-GB" sz="1000" dirty="0">
                <a:solidFill>
                  <a:srgbClr val="4C4D4F"/>
                </a:solidFill>
                <a:latin typeface="Arial"/>
                <a:cs typeface="Arial"/>
              </a:rPr>
            </a:br>
            <a:r>
              <a:rPr lang="en-GB" sz="1000" dirty="0">
                <a:solidFill>
                  <a:srgbClr val="4C4D4F"/>
                </a:solidFill>
                <a:latin typeface="Arial"/>
                <a:cs typeface="Arial"/>
              </a:rPr>
              <a:t>Information on adherence and persistence</a:t>
            </a:r>
            <a:endParaRPr lang="en-GB" sz="1000" dirty="0">
              <a:latin typeface="Arial"/>
              <a:cs typeface="Arial"/>
            </a:endParaRPr>
          </a:p>
        </p:txBody>
      </p:sp>
      <p:sp>
        <p:nvSpPr>
          <p:cNvPr id="6" name="object 5">
            <a:extLst>
              <a:ext uri="{FF2B5EF4-FFF2-40B4-BE49-F238E27FC236}">
                <a16:creationId xmlns:a16="http://schemas.microsoft.com/office/drawing/2014/main" id="{725CB76A-CB2D-CF5C-CE09-18C81B686074}"/>
              </a:ext>
            </a:extLst>
          </p:cNvPr>
          <p:cNvSpPr txBox="1"/>
          <p:nvPr/>
        </p:nvSpPr>
        <p:spPr>
          <a:xfrm>
            <a:off x="4594494" y="3186277"/>
            <a:ext cx="4351386" cy="720710"/>
          </a:xfrm>
          <a:prstGeom prst="rect">
            <a:avLst/>
          </a:prstGeom>
        </p:spPr>
        <p:txBody>
          <a:bodyPr vert="horz" wrap="square" lIns="0" tIns="12700" rIns="0" bIns="0" rtlCol="0">
            <a:spAutoFit/>
          </a:bodyPr>
          <a:lstStyle/>
          <a:p>
            <a:pPr marL="12700" marR="2023745">
              <a:lnSpc>
                <a:spcPct val="100000"/>
              </a:lnSpc>
            </a:pPr>
            <a:r>
              <a:rPr lang="en-GB" sz="1000" b="1" dirty="0">
                <a:solidFill>
                  <a:schemeClr val="accent5"/>
                </a:solidFill>
                <a:latin typeface="Arial"/>
                <a:cs typeface="Arial"/>
              </a:rPr>
              <a:t>What real-world evidence </a:t>
            </a:r>
            <a:r>
              <a:rPr lang="en-GB" sz="1000" b="1" u="sng" dirty="0">
                <a:solidFill>
                  <a:schemeClr val="accent5"/>
                </a:solidFill>
                <a:latin typeface="Arial"/>
                <a:cs typeface="Arial"/>
              </a:rPr>
              <a:t>cannot </a:t>
            </a:r>
            <a:r>
              <a:rPr lang="en-GB" sz="1000" b="1" dirty="0">
                <a:solidFill>
                  <a:schemeClr val="accent5"/>
                </a:solidFill>
                <a:latin typeface="Arial"/>
                <a:cs typeface="Arial"/>
              </a:rPr>
              <a:t>do</a:t>
            </a:r>
            <a:r>
              <a:rPr lang="en-GB" sz="1000" b="1" spc="-10" dirty="0">
                <a:solidFill>
                  <a:schemeClr val="accent5"/>
                </a:solidFill>
                <a:latin typeface="Arial"/>
                <a:cs typeface="Arial"/>
              </a:rPr>
              <a:t> </a:t>
            </a:r>
          </a:p>
          <a:p>
            <a:pPr marL="12700" marR="2023745">
              <a:lnSpc>
                <a:spcPct val="100000"/>
              </a:lnSpc>
            </a:pPr>
            <a:r>
              <a:rPr lang="en-GB" sz="1200" b="1" dirty="0">
                <a:solidFill>
                  <a:schemeClr val="accent5"/>
                </a:solidFill>
                <a:latin typeface="Arial"/>
                <a:cs typeface="Arial"/>
              </a:rPr>
              <a:t>x</a:t>
            </a:r>
            <a:r>
              <a:rPr lang="en-GB" sz="1200" b="1" spc="-5" dirty="0">
                <a:solidFill>
                  <a:srgbClr val="C82254"/>
                </a:solidFill>
                <a:latin typeface="Arial"/>
                <a:cs typeface="Arial"/>
              </a:rPr>
              <a:t> </a:t>
            </a:r>
            <a:r>
              <a:rPr lang="en-GB" sz="1000" dirty="0">
                <a:solidFill>
                  <a:srgbClr val="4C4D4F"/>
                </a:solidFill>
                <a:latin typeface="Arial"/>
                <a:cs typeface="Arial"/>
              </a:rPr>
              <a:t>No direct product comparisons</a:t>
            </a:r>
            <a:endParaRPr lang="en-GB" sz="1000" dirty="0">
              <a:latin typeface="Arial"/>
              <a:cs typeface="Arial"/>
            </a:endParaRPr>
          </a:p>
          <a:p>
            <a:pPr marL="12700">
              <a:lnSpc>
                <a:spcPct val="100000"/>
              </a:lnSpc>
            </a:pPr>
            <a:r>
              <a:rPr lang="en-GB" sz="1200" b="1" dirty="0">
                <a:solidFill>
                  <a:schemeClr val="accent5"/>
                </a:solidFill>
                <a:latin typeface="Arial"/>
                <a:cs typeface="Arial"/>
              </a:rPr>
              <a:t>x</a:t>
            </a:r>
            <a:r>
              <a:rPr lang="en-GB" sz="1200" b="1" spc="-5" dirty="0">
                <a:solidFill>
                  <a:srgbClr val="C82254"/>
                </a:solidFill>
                <a:latin typeface="Arial"/>
                <a:cs typeface="Arial"/>
              </a:rPr>
              <a:t> </a:t>
            </a:r>
            <a:r>
              <a:rPr lang="en-GB" sz="1000" spc="-10" dirty="0">
                <a:solidFill>
                  <a:srgbClr val="4C4D4F"/>
                </a:solidFill>
                <a:latin typeface="Arial"/>
                <a:cs typeface="Arial"/>
              </a:rPr>
              <a:t>No causality</a:t>
            </a:r>
            <a:endParaRPr lang="en-GB" sz="1000" dirty="0">
              <a:latin typeface="Arial"/>
              <a:cs typeface="Arial"/>
            </a:endParaRPr>
          </a:p>
          <a:p>
            <a:pPr marL="12700">
              <a:lnSpc>
                <a:spcPct val="100000"/>
              </a:lnSpc>
            </a:pPr>
            <a:r>
              <a:rPr lang="en-GB" sz="1200" b="1" dirty="0">
                <a:solidFill>
                  <a:srgbClr val="C82254"/>
                </a:solidFill>
                <a:latin typeface="Arial"/>
                <a:cs typeface="Arial"/>
              </a:rPr>
              <a:t>x</a:t>
            </a:r>
            <a:r>
              <a:rPr lang="en-GB" sz="1200" b="1" spc="20" dirty="0">
                <a:solidFill>
                  <a:srgbClr val="C82254"/>
                </a:solidFill>
                <a:latin typeface="Arial"/>
                <a:cs typeface="Arial"/>
              </a:rPr>
              <a:t> </a:t>
            </a:r>
            <a:r>
              <a:rPr lang="en-GB" sz="1000" dirty="0">
                <a:solidFill>
                  <a:srgbClr val="4C4D4F"/>
                </a:solidFill>
                <a:latin typeface="Arial"/>
                <a:cs typeface="Arial"/>
              </a:rPr>
              <a:t>No reverse conclusion to randomised, controlled phase III trials </a:t>
            </a:r>
            <a:endParaRPr lang="en-GB" sz="1000" dirty="0">
              <a:latin typeface="Arial"/>
              <a:cs typeface="Arial"/>
            </a:endParaRPr>
          </a:p>
        </p:txBody>
      </p:sp>
      <p:sp>
        <p:nvSpPr>
          <p:cNvPr id="8" name="object 7">
            <a:extLst>
              <a:ext uri="{FF2B5EF4-FFF2-40B4-BE49-F238E27FC236}">
                <a16:creationId xmlns:a16="http://schemas.microsoft.com/office/drawing/2014/main" id="{AB6ED8E1-D1EA-3058-B442-D23C7F21F63B}"/>
              </a:ext>
            </a:extLst>
          </p:cNvPr>
          <p:cNvSpPr/>
          <p:nvPr/>
        </p:nvSpPr>
        <p:spPr>
          <a:xfrm>
            <a:off x="2021033" y="998831"/>
            <a:ext cx="984885" cy="762635"/>
          </a:xfrm>
          <a:custGeom>
            <a:avLst/>
            <a:gdLst/>
            <a:ahLst/>
            <a:cxnLst/>
            <a:rect l="l" t="t" r="r" b="b"/>
            <a:pathLst>
              <a:path w="984885" h="762635">
                <a:moveTo>
                  <a:pt x="492340" y="0"/>
                </a:moveTo>
                <a:lnTo>
                  <a:pt x="0" y="762139"/>
                </a:lnTo>
                <a:lnTo>
                  <a:pt x="984694" y="762139"/>
                </a:lnTo>
                <a:lnTo>
                  <a:pt x="492340" y="0"/>
                </a:lnTo>
                <a:close/>
              </a:path>
            </a:pathLst>
          </a:custGeom>
          <a:solidFill>
            <a:srgbClr val="3B9339"/>
          </a:solidFill>
        </p:spPr>
        <p:txBody>
          <a:bodyPr wrap="square" lIns="0" tIns="0" rIns="0" bIns="0" rtlCol="0"/>
          <a:lstStyle/>
          <a:p>
            <a:endParaRPr dirty="0"/>
          </a:p>
        </p:txBody>
      </p:sp>
      <p:sp>
        <p:nvSpPr>
          <p:cNvPr id="9" name="object 8">
            <a:extLst>
              <a:ext uri="{FF2B5EF4-FFF2-40B4-BE49-F238E27FC236}">
                <a16:creationId xmlns:a16="http://schemas.microsoft.com/office/drawing/2014/main" id="{E3C55DB8-42FB-9B0A-3F7C-0E339E001CF1}"/>
              </a:ext>
            </a:extLst>
          </p:cNvPr>
          <p:cNvSpPr/>
          <p:nvPr/>
        </p:nvSpPr>
        <p:spPr>
          <a:xfrm>
            <a:off x="611188" y="3180349"/>
            <a:ext cx="3804920" cy="762635"/>
          </a:xfrm>
          <a:custGeom>
            <a:avLst/>
            <a:gdLst/>
            <a:ahLst/>
            <a:cxnLst/>
            <a:rect l="l" t="t" r="r" b="b"/>
            <a:pathLst>
              <a:path w="3804920" h="762635">
                <a:moveTo>
                  <a:pt x="3312032" y="0"/>
                </a:moveTo>
                <a:lnTo>
                  <a:pt x="492353" y="0"/>
                </a:lnTo>
                <a:lnTo>
                  <a:pt x="0" y="762127"/>
                </a:lnTo>
                <a:lnTo>
                  <a:pt x="3804373" y="762127"/>
                </a:lnTo>
                <a:lnTo>
                  <a:pt x="3312032" y="0"/>
                </a:lnTo>
                <a:close/>
              </a:path>
            </a:pathLst>
          </a:custGeom>
          <a:solidFill>
            <a:srgbClr val="D2D4D5"/>
          </a:solidFill>
        </p:spPr>
        <p:txBody>
          <a:bodyPr wrap="square" lIns="0" tIns="0" rIns="0" bIns="0" rtlCol="0"/>
          <a:lstStyle/>
          <a:p>
            <a:endParaRPr dirty="0"/>
          </a:p>
        </p:txBody>
      </p:sp>
      <p:sp>
        <p:nvSpPr>
          <p:cNvPr id="10" name="object 9">
            <a:extLst>
              <a:ext uri="{FF2B5EF4-FFF2-40B4-BE49-F238E27FC236}">
                <a16:creationId xmlns:a16="http://schemas.microsoft.com/office/drawing/2014/main" id="{11AABFCA-6A3D-6293-065C-CB8949872E11}"/>
              </a:ext>
            </a:extLst>
          </p:cNvPr>
          <p:cNvSpPr/>
          <p:nvPr/>
        </p:nvSpPr>
        <p:spPr>
          <a:xfrm>
            <a:off x="1149917" y="2499563"/>
            <a:ext cx="2726055" cy="609600"/>
          </a:xfrm>
          <a:custGeom>
            <a:avLst/>
            <a:gdLst/>
            <a:ahLst/>
            <a:cxnLst/>
            <a:rect l="l" t="t" r="r" b="b"/>
            <a:pathLst>
              <a:path w="2726054" h="609600">
                <a:moveTo>
                  <a:pt x="2330500" y="0"/>
                </a:moveTo>
                <a:lnTo>
                  <a:pt x="395554" y="0"/>
                </a:lnTo>
                <a:lnTo>
                  <a:pt x="0" y="609371"/>
                </a:lnTo>
                <a:lnTo>
                  <a:pt x="2726055" y="609371"/>
                </a:lnTo>
                <a:lnTo>
                  <a:pt x="2330500" y="0"/>
                </a:lnTo>
                <a:close/>
              </a:path>
            </a:pathLst>
          </a:custGeom>
          <a:solidFill>
            <a:srgbClr val="96989A"/>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64BCA9DD-ED98-387E-70D1-16E92940A6EF}"/>
              </a:ext>
            </a:extLst>
          </p:cNvPr>
          <p:cNvSpPr/>
          <p:nvPr/>
        </p:nvSpPr>
        <p:spPr>
          <a:xfrm>
            <a:off x="1587484" y="1829830"/>
            <a:ext cx="1852295" cy="596900"/>
          </a:xfrm>
          <a:custGeom>
            <a:avLst/>
            <a:gdLst/>
            <a:ahLst/>
            <a:cxnLst/>
            <a:rect l="l" t="t" r="r" b="b"/>
            <a:pathLst>
              <a:path w="1852295" h="596900">
                <a:moveTo>
                  <a:pt x="1464424" y="0"/>
                </a:moveTo>
                <a:lnTo>
                  <a:pt x="387362" y="0"/>
                </a:lnTo>
                <a:lnTo>
                  <a:pt x="0" y="596722"/>
                </a:lnTo>
                <a:lnTo>
                  <a:pt x="1851787" y="596722"/>
                </a:lnTo>
                <a:lnTo>
                  <a:pt x="1464424" y="0"/>
                </a:lnTo>
                <a:close/>
              </a:path>
            </a:pathLst>
          </a:custGeom>
          <a:solidFill>
            <a:srgbClr val="8DC63F"/>
          </a:solidFill>
        </p:spPr>
        <p:txBody>
          <a:bodyPr wrap="square" lIns="0" tIns="0" rIns="0" bIns="0" rtlCol="0"/>
          <a:lstStyle/>
          <a:p>
            <a:endParaRPr dirty="0"/>
          </a:p>
        </p:txBody>
      </p:sp>
      <p:sp>
        <p:nvSpPr>
          <p:cNvPr id="13" name="object 11">
            <a:extLst>
              <a:ext uri="{FF2B5EF4-FFF2-40B4-BE49-F238E27FC236}">
                <a16:creationId xmlns:a16="http://schemas.microsoft.com/office/drawing/2014/main" id="{98566322-EBB7-BE67-AD1F-5A5D299D1150}"/>
              </a:ext>
            </a:extLst>
          </p:cNvPr>
          <p:cNvSpPr txBox="1"/>
          <p:nvPr/>
        </p:nvSpPr>
        <p:spPr>
          <a:xfrm>
            <a:off x="2192966" y="1430193"/>
            <a:ext cx="647700" cy="288541"/>
          </a:xfrm>
          <a:prstGeom prst="rect">
            <a:avLst/>
          </a:prstGeom>
        </p:spPr>
        <p:txBody>
          <a:bodyPr vert="horz" wrap="square" lIns="0" tIns="19050" rIns="0" bIns="0" rtlCol="0">
            <a:spAutoFit/>
          </a:bodyPr>
          <a:lstStyle/>
          <a:p>
            <a:pPr marL="12700" marR="5080" indent="-635" algn="ctr">
              <a:lnSpc>
                <a:spcPts val="690"/>
              </a:lnSpc>
              <a:spcBef>
                <a:spcPts val="150"/>
              </a:spcBef>
            </a:pPr>
            <a:r>
              <a:rPr lang="en-US" sz="600" b="1" spc="-10" dirty="0">
                <a:solidFill>
                  <a:srgbClr val="FFFFFF"/>
                </a:solidFill>
                <a:cs typeface="Arial"/>
              </a:rPr>
              <a:t>Randomised, controlled</a:t>
            </a:r>
            <a:br>
              <a:rPr lang="en-US" sz="600" b="1" spc="-10" dirty="0">
                <a:solidFill>
                  <a:srgbClr val="FFFFFF"/>
                </a:solidFill>
                <a:cs typeface="Arial"/>
              </a:rPr>
            </a:br>
            <a:r>
              <a:rPr lang="en-US" sz="600" b="1" spc="-10" dirty="0">
                <a:solidFill>
                  <a:srgbClr val="FFFFFF"/>
                </a:solidFill>
                <a:cs typeface="Arial"/>
              </a:rPr>
              <a:t>Phase III  trials</a:t>
            </a:r>
            <a:endParaRPr lang="de-CH" sz="600" dirty="0">
              <a:latin typeface="Arial"/>
              <a:cs typeface="Arial"/>
            </a:endParaRPr>
          </a:p>
        </p:txBody>
      </p:sp>
      <p:sp>
        <p:nvSpPr>
          <p:cNvPr id="14" name="object 12">
            <a:extLst>
              <a:ext uri="{FF2B5EF4-FFF2-40B4-BE49-F238E27FC236}">
                <a16:creationId xmlns:a16="http://schemas.microsoft.com/office/drawing/2014/main" id="{79D4F9FD-4660-9AC0-DF6C-5A26F4918EDE}"/>
              </a:ext>
            </a:extLst>
          </p:cNvPr>
          <p:cNvSpPr txBox="1"/>
          <p:nvPr/>
        </p:nvSpPr>
        <p:spPr>
          <a:xfrm>
            <a:off x="1923240" y="1912429"/>
            <a:ext cx="1132205" cy="419734"/>
          </a:xfrm>
          <a:prstGeom prst="rect">
            <a:avLst/>
          </a:prstGeom>
        </p:spPr>
        <p:txBody>
          <a:bodyPr vert="horz" wrap="square" lIns="0" tIns="12065" rIns="0" bIns="0" rtlCol="0">
            <a:spAutoFit/>
          </a:bodyPr>
          <a:lstStyle/>
          <a:p>
            <a:pPr marL="12700" marR="5080" indent="227965">
              <a:lnSpc>
                <a:spcPct val="101400"/>
              </a:lnSpc>
              <a:spcBef>
                <a:spcPts val="95"/>
              </a:spcBef>
            </a:pPr>
            <a:r>
              <a:rPr lang="en-GB" sz="850" b="1" spc="-10" dirty="0">
                <a:solidFill>
                  <a:srgbClr val="FFFFFF"/>
                </a:solidFill>
                <a:cs typeface="Arial"/>
              </a:rPr>
              <a:t>Prospective, non-interventional
clinical trials</a:t>
            </a:r>
            <a:endParaRPr lang="en-GB" sz="850" dirty="0">
              <a:latin typeface="Arial"/>
              <a:cs typeface="Arial"/>
            </a:endParaRPr>
          </a:p>
        </p:txBody>
      </p:sp>
      <p:sp>
        <p:nvSpPr>
          <p:cNvPr id="15" name="object 13">
            <a:extLst>
              <a:ext uri="{FF2B5EF4-FFF2-40B4-BE49-F238E27FC236}">
                <a16:creationId xmlns:a16="http://schemas.microsoft.com/office/drawing/2014/main" id="{F59D5902-2264-2201-071D-8FC4C779DF49}"/>
              </a:ext>
            </a:extLst>
          </p:cNvPr>
          <p:cNvSpPr txBox="1"/>
          <p:nvPr/>
        </p:nvSpPr>
        <p:spPr>
          <a:xfrm>
            <a:off x="2053511" y="2649610"/>
            <a:ext cx="919480" cy="268150"/>
          </a:xfrm>
          <a:prstGeom prst="rect">
            <a:avLst/>
          </a:prstGeom>
        </p:spPr>
        <p:txBody>
          <a:bodyPr vert="horz" wrap="square" lIns="0" tIns="12065" rIns="0" bIns="0" rtlCol="0">
            <a:spAutoFit/>
          </a:bodyPr>
          <a:lstStyle/>
          <a:p>
            <a:pPr marL="12700" marR="5080" indent="136525">
              <a:lnSpc>
                <a:spcPct val="101400"/>
              </a:lnSpc>
              <a:spcBef>
                <a:spcPts val="95"/>
              </a:spcBef>
            </a:pPr>
            <a:r>
              <a:rPr lang="en-GB" sz="850" b="1" spc="-10" dirty="0">
                <a:solidFill>
                  <a:srgbClr val="FFFFFF"/>
                </a:solidFill>
                <a:cs typeface="Arial"/>
              </a:rPr>
              <a:t>Prospective patient registries</a:t>
            </a:r>
            <a:endParaRPr lang="en-GB" sz="850" dirty="0">
              <a:latin typeface="Arial"/>
              <a:cs typeface="Arial"/>
            </a:endParaRPr>
          </a:p>
        </p:txBody>
      </p:sp>
      <p:sp>
        <p:nvSpPr>
          <p:cNvPr id="16" name="object 14">
            <a:extLst>
              <a:ext uri="{FF2B5EF4-FFF2-40B4-BE49-F238E27FC236}">
                <a16:creationId xmlns:a16="http://schemas.microsoft.com/office/drawing/2014/main" id="{BA5E8BB1-2392-8AAF-81E2-C9632B60F610}"/>
              </a:ext>
            </a:extLst>
          </p:cNvPr>
          <p:cNvSpPr txBox="1"/>
          <p:nvPr/>
        </p:nvSpPr>
        <p:spPr>
          <a:xfrm>
            <a:off x="1531442" y="3416020"/>
            <a:ext cx="1978025" cy="268150"/>
          </a:xfrm>
          <a:prstGeom prst="rect">
            <a:avLst/>
          </a:prstGeom>
        </p:spPr>
        <p:txBody>
          <a:bodyPr vert="horz" wrap="square" lIns="0" tIns="12065" rIns="0" bIns="0" rtlCol="0">
            <a:spAutoFit/>
          </a:bodyPr>
          <a:lstStyle/>
          <a:p>
            <a:pPr marL="558165" marR="5080" indent="-546100">
              <a:lnSpc>
                <a:spcPct val="101400"/>
              </a:lnSpc>
              <a:spcBef>
                <a:spcPts val="95"/>
              </a:spcBef>
            </a:pPr>
            <a:r>
              <a:rPr lang="en-US" sz="850" b="1" dirty="0">
                <a:solidFill>
                  <a:srgbClr val="4C4D4F"/>
                </a:solidFill>
                <a:cs typeface="Arial"/>
              </a:rPr>
              <a:t>Retrospective database analysis and patient registries</a:t>
            </a:r>
            <a:endParaRPr sz="850" dirty="0">
              <a:latin typeface="Arial"/>
              <a:cs typeface="Arial"/>
            </a:endParaRPr>
          </a:p>
        </p:txBody>
      </p:sp>
      <p:grpSp>
        <p:nvGrpSpPr>
          <p:cNvPr id="18" name="object 16">
            <a:extLst>
              <a:ext uri="{FF2B5EF4-FFF2-40B4-BE49-F238E27FC236}">
                <a16:creationId xmlns:a16="http://schemas.microsoft.com/office/drawing/2014/main" id="{F6015F5F-9858-DEAE-69BD-16A24702BB4B}"/>
              </a:ext>
            </a:extLst>
          </p:cNvPr>
          <p:cNvGrpSpPr/>
          <p:nvPr/>
        </p:nvGrpSpPr>
        <p:grpSpPr>
          <a:xfrm>
            <a:off x="1636849" y="1113776"/>
            <a:ext cx="2837191" cy="2771574"/>
            <a:chOff x="1013715" y="86039"/>
            <a:chExt cx="2837191" cy="2771574"/>
          </a:xfrm>
        </p:grpSpPr>
        <p:sp>
          <p:nvSpPr>
            <p:cNvPr id="22" name="object 19">
              <a:extLst>
                <a:ext uri="{FF2B5EF4-FFF2-40B4-BE49-F238E27FC236}">
                  <a16:creationId xmlns:a16="http://schemas.microsoft.com/office/drawing/2014/main" id="{02C59BD7-D33B-CE83-14C7-57934868EE55}"/>
                </a:ext>
              </a:extLst>
            </p:cNvPr>
            <p:cNvSpPr/>
            <p:nvPr/>
          </p:nvSpPr>
          <p:spPr>
            <a:xfrm>
              <a:off x="1013715" y="505360"/>
              <a:ext cx="300355" cy="214629"/>
            </a:xfrm>
            <a:custGeom>
              <a:avLst/>
              <a:gdLst/>
              <a:ahLst/>
              <a:cxnLst/>
              <a:rect l="l" t="t" r="r" b="b"/>
              <a:pathLst>
                <a:path w="300355" h="214629">
                  <a:moveTo>
                    <a:pt x="0" y="0"/>
                  </a:moveTo>
                  <a:lnTo>
                    <a:pt x="10541" y="214350"/>
                  </a:lnTo>
                  <a:lnTo>
                    <a:pt x="299796" y="92697"/>
                  </a:lnTo>
                  <a:lnTo>
                    <a:pt x="0" y="0"/>
                  </a:lnTo>
                  <a:close/>
                </a:path>
              </a:pathLst>
            </a:custGeom>
            <a:solidFill>
              <a:srgbClr val="C82254"/>
            </a:solidFill>
          </p:spPr>
          <p:txBody>
            <a:bodyPr wrap="square" lIns="0" tIns="0" rIns="0" bIns="0" rtlCol="0"/>
            <a:lstStyle/>
            <a:p>
              <a:endParaRPr dirty="0"/>
            </a:p>
          </p:txBody>
        </p:sp>
        <p:sp>
          <p:nvSpPr>
            <p:cNvPr id="23" name="object 20">
              <a:extLst>
                <a:ext uri="{FF2B5EF4-FFF2-40B4-BE49-F238E27FC236}">
                  <a16:creationId xmlns:a16="http://schemas.microsoft.com/office/drawing/2014/main" id="{386A3880-17F4-564F-FFC9-10B268320D0D}"/>
                </a:ext>
              </a:extLst>
            </p:cNvPr>
            <p:cNvSpPr/>
            <p:nvPr/>
          </p:nvSpPr>
          <p:spPr>
            <a:xfrm>
              <a:off x="2083365" y="86039"/>
              <a:ext cx="1714500" cy="2688590"/>
            </a:xfrm>
            <a:custGeom>
              <a:avLst/>
              <a:gdLst/>
              <a:ahLst/>
              <a:cxnLst/>
              <a:rect l="l" t="t" r="r" b="b"/>
              <a:pathLst>
                <a:path w="1714500" h="2688590">
                  <a:moveTo>
                    <a:pt x="0" y="0"/>
                  </a:moveTo>
                  <a:lnTo>
                    <a:pt x="1714411" y="2688259"/>
                  </a:lnTo>
                </a:path>
              </a:pathLst>
            </a:custGeom>
            <a:ln w="32842">
              <a:gradFill>
                <a:gsLst>
                  <a:gs pos="47000">
                    <a:srgbClr val="3B9339"/>
                  </a:gs>
                  <a:gs pos="88000">
                    <a:schemeClr val="accent2"/>
                  </a:gs>
                </a:gsLst>
                <a:lin ang="5400000" scaled="1"/>
              </a:gradFill>
            </a:ln>
          </p:spPr>
          <p:txBody>
            <a:bodyPr wrap="square" lIns="0" tIns="0" rIns="0" bIns="0" rtlCol="0"/>
            <a:lstStyle/>
            <a:p>
              <a:endParaRPr dirty="0"/>
            </a:p>
          </p:txBody>
        </p:sp>
        <p:pic>
          <p:nvPicPr>
            <p:cNvPr id="24" name="object 21">
              <a:extLst>
                <a:ext uri="{FF2B5EF4-FFF2-40B4-BE49-F238E27FC236}">
                  <a16:creationId xmlns:a16="http://schemas.microsoft.com/office/drawing/2014/main" id="{1E72FC1B-75A1-8A61-607A-18D88AA91BD1}"/>
                </a:ext>
              </a:extLst>
            </p:cNvPr>
            <p:cNvPicPr/>
            <p:nvPr/>
          </p:nvPicPr>
          <p:blipFill>
            <a:blip r:embed="rId3" cstate="print"/>
            <a:stretch>
              <a:fillRect/>
            </a:stretch>
          </p:blipFill>
          <p:spPr>
            <a:xfrm>
              <a:off x="3715563" y="2691129"/>
              <a:ext cx="135343" cy="166484"/>
            </a:xfrm>
            <a:prstGeom prst="rect">
              <a:avLst/>
            </a:prstGeom>
          </p:spPr>
        </p:pic>
        <p:sp>
          <p:nvSpPr>
            <p:cNvPr id="25" name="object 22">
              <a:extLst>
                <a:ext uri="{FF2B5EF4-FFF2-40B4-BE49-F238E27FC236}">
                  <a16:creationId xmlns:a16="http://schemas.microsoft.com/office/drawing/2014/main" id="{47F19BDE-80C9-A063-3A49-A0189D290F6D}"/>
                </a:ext>
              </a:extLst>
            </p:cNvPr>
            <p:cNvSpPr/>
            <p:nvPr/>
          </p:nvSpPr>
          <p:spPr>
            <a:xfrm>
              <a:off x="1401839" y="792921"/>
              <a:ext cx="2289175" cy="0"/>
            </a:xfrm>
            <a:custGeom>
              <a:avLst/>
              <a:gdLst/>
              <a:ahLst/>
              <a:cxnLst/>
              <a:rect l="l" t="t" r="r" b="b"/>
              <a:pathLst>
                <a:path w="2289175">
                  <a:moveTo>
                    <a:pt x="0" y="0"/>
                  </a:moveTo>
                  <a:lnTo>
                    <a:pt x="2288882" y="0"/>
                  </a:lnTo>
                </a:path>
              </a:pathLst>
            </a:custGeom>
            <a:ln w="3289">
              <a:solidFill>
                <a:srgbClr val="231F20"/>
              </a:solidFill>
              <a:prstDash val="dash"/>
            </a:ln>
          </p:spPr>
          <p:txBody>
            <a:bodyPr wrap="square" lIns="0" tIns="0" rIns="0" bIns="0" rtlCol="0"/>
            <a:lstStyle/>
            <a:p>
              <a:endParaRPr dirty="0"/>
            </a:p>
          </p:txBody>
        </p:sp>
        <p:sp>
          <p:nvSpPr>
            <p:cNvPr id="26" name="object 23">
              <a:extLst>
                <a:ext uri="{FF2B5EF4-FFF2-40B4-BE49-F238E27FC236}">
                  <a16:creationId xmlns:a16="http://schemas.microsoft.com/office/drawing/2014/main" id="{BD92EF6E-F14F-C19D-9F40-3B7D5A60403F}"/>
                </a:ext>
              </a:extLst>
            </p:cNvPr>
            <p:cNvSpPr/>
            <p:nvPr/>
          </p:nvSpPr>
          <p:spPr>
            <a:xfrm>
              <a:off x="2478963" y="728115"/>
              <a:ext cx="1053465" cy="1518920"/>
            </a:xfrm>
            <a:custGeom>
              <a:avLst/>
              <a:gdLst/>
              <a:ahLst/>
              <a:cxnLst/>
              <a:rect l="l" t="t" r="r" b="b"/>
              <a:pathLst>
                <a:path w="1053464" h="1518920">
                  <a:moveTo>
                    <a:pt x="124117" y="0"/>
                  </a:moveTo>
                  <a:lnTo>
                    <a:pt x="0" y="79756"/>
                  </a:lnTo>
                  <a:lnTo>
                    <a:pt x="929106" y="1518805"/>
                  </a:lnTo>
                  <a:lnTo>
                    <a:pt x="1053223" y="1439049"/>
                  </a:lnTo>
                  <a:lnTo>
                    <a:pt x="124117" y="0"/>
                  </a:lnTo>
                  <a:close/>
                </a:path>
              </a:pathLst>
            </a:custGeom>
            <a:solidFill>
              <a:srgbClr val="FFFFFF"/>
            </a:solidFill>
          </p:spPr>
          <p:txBody>
            <a:bodyPr wrap="square" lIns="0" tIns="0" rIns="0" bIns="0" rtlCol="0"/>
            <a:lstStyle/>
            <a:p>
              <a:endParaRPr dirty="0"/>
            </a:p>
          </p:txBody>
        </p:sp>
      </p:grpSp>
      <p:sp>
        <p:nvSpPr>
          <p:cNvPr id="27" name="object 24">
            <a:extLst>
              <a:ext uri="{FF2B5EF4-FFF2-40B4-BE49-F238E27FC236}">
                <a16:creationId xmlns:a16="http://schemas.microsoft.com/office/drawing/2014/main" id="{3C69C09D-803B-2D97-40BC-F56CF8F5A1B0}"/>
              </a:ext>
            </a:extLst>
          </p:cNvPr>
          <p:cNvSpPr txBox="1"/>
          <p:nvPr/>
        </p:nvSpPr>
        <p:spPr>
          <a:xfrm rot="3420000">
            <a:off x="2816917" y="2423735"/>
            <a:ext cx="1583694" cy="123752"/>
          </a:xfrm>
          <a:prstGeom prst="rect">
            <a:avLst/>
          </a:prstGeom>
        </p:spPr>
        <p:txBody>
          <a:bodyPr vert="horz" wrap="square" lIns="0" tIns="0" rIns="0" bIns="0" rtlCol="0">
            <a:spAutoFit/>
          </a:bodyPr>
          <a:lstStyle/>
          <a:p>
            <a:pPr>
              <a:lnSpc>
                <a:spcPts val="860"/>
              </a:lnSpc>
            </a:pPr>
            <a:r>
              <a:rPr lang="en-US" sz="1275" b="1" baseline="3267" dirty="0">
                <a:solidFill>
                  <a:srgbClr val="4C4D4F"/>
                </a:solidFill>
                <a:latin typeface="Arial"/>
                <a:cs typeface="Arial"/>
              </a:rPr>
              <a:t>Declining level of evidence</a:t>
            </a:r>
            <a:endParaRPr sz="850" dirty="0">
              <a:latin typeface="Arial"/>
              <a:cs typeface="Arial"/>
            </a:endParaRPr>
          </a:p>
        </p:txBody>
      </p:sp>
      <p:pic>
        <p:nvPicPr>
          <p:cNvPr id="30" name="Grafik 29" descr="Ein Bild, das Grafiken, Schwarz, Design enthält.&#10;&#10;Automatisch generierte Beschreibung">
            <a:extLst>
              <a:ext uri="{FF2B5EF4-FFF2-40B4-BE49-F238E27FC236}">
                <a16:creationId xmlns:a16="http://schemas.microsoft.com/office/drawing/2014/main" id="{C003B5E6-3AFB-7F86-8ADC-BF7F29AE1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248" y="2509422"/>
            <a:ext cx="234696" cy="234696"/>
          </a:xfrm>
          <a:prstGeom prst="rect">
            <a:avLst/>
          </a:prstGeom>
        </p:spPr>
      </p:pic>
      <p:pic>
        <p:nvPicPr>
          <p:cNvPr id="32" name="Grafik 31" descr="Ein Bild, das Grafiken enthält.&#10;&#10;Automatisch generierte Beschreibung">
            <a:extLst>
              <a:ext uri="{FF2B5EF4-FFF2-40B4-BE49-F238E27FC236}">
                <a16:creationId xmlns:a16="http://schemas.microsoft.com/office/drawing/2014/main" id="{1977493B-0481-59C4-FE1A-77959517B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458" y="1430193"/>
            <a:ext cx="234219" cy="234219"/>
          </a:xfrm>
          <a:prstGeom prst="rect">
            <a:avLst/>
          </a:prstGeom>
        </p:spPr>
      </p:pic>
      <p:pic>
        <p:nvPicPr>
          <p:cNvPr id="35" name="Grafik 34" descr="Ein Bild, das Grafiken enthält.&#10;&#10;Automatisch generierte Beschreibung">
            <a:extLst>
              <a:ext uri="{FF2B5EF4-FFF2-40B4-BE49-F238E27FC236}">
                <a16:creationId xmlns:a16="http://schemas.microsoft.com/office/drawing/2014/main" id="{353C1309-81AF-354D-0452-856DBE4FF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875" y="1726713"/>
            <a:ext cx="234219" cy="234219"/>
          </a:xfrm>
          <a:prstGeom prst="rect">
            <a:avLst/>
          </a:prstGeom>
        </p:spPr>
      </p:pic>
      <p:pic>
        <p:nvPicPr>
          <p:cNvPr id="36" name="Grafik 35" descr="Ein Bild, das Grafiken enthält.&#10;&#10;Automatisch generierte Beschreibung">
            <a:extLst>
              <a:ext uri="{FF2B5EF4-FFF2-40B4-BE49-F238E27FC236}">
                <a16:creationId xmlns:a16="http://schemas.microsoft.com/office/drawing/2014/main" id="{AD216978-1663-2C05-61A1-8BBADEDDF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875" y="1888604"/>
            <a:ext cx="234219" cy="234219"/>
          </a:xfrm>
          <a:prstGeom prst="rect">
            <a:avLst/>
          </a:prstGeom>
        </p:spPr>
      </p:pic>
      <p:pic>
        <p:nvPicPr>
          <p:cNvPr id="37" name="Grafik 36" descr="Ein Bild, das Grafiken, Schwarz, Design enthält.&#10;&#10;Automatisch generierte Beschreibung">
            <a:extLst>
              <a:ext uri="{FF2B5EF4-FFF2-40B4-BE49-F238E27FC236}">
                <a16:creationId xmlns:a16="http://schemas.microsoft.com/office/drawing/2014/main" id="{84942EA4-626D-5429-DE7D-D25711A96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694" y="2811361"/>
            <a:ext cx="234696" cy="234696"/>
          </a:xfrm>
          <a:prstGeom prst="rect">
            <a:avLst/>
          </a:prstGeom>
        </p:spPr>
      </p:pic>
      <p:sp>
        <p:nvSpPr>
          <p:cNvPr id="39" name="Bogen 38">
            <a:extLst>
              <a:ext uri="{FF2B5EF4-FFF2-40B4-BE49-F238E27FC236}">
                <a16:creationId xmlns:a16="http://schemas.microsoft.com/office/drawing/2014/main" id="{9D271D48-217C-9680-C795-9C8705571CB2}"/>
              </a:ext>
            </a:extLst>
          </p:cNvPr>
          <p:cNvSpPr/>
          <p:nvPr/>
        </p:nvSpPr>
        <p:spPr bwMode="auto">
          <a:xfrm rot="15353428">
            <a:off x="633819" y="1599766"/>
            <a:ext cx="2067148" cy="2117697"/>
          </a:xfrm>
          <a:prstGeom prst="arc">
            <a:avLst>
              <a:gd name="adj1" fmla="val 14615488"/>
              <a:gd name="adj2" fmla="val 514976"/>
            </a:avLst>
          </a:prstGeom>
          <a:noFill/>
          <a:ln w="28575" cap="flat" cmpd="sng" algn="ctr">
            <a:solidFill>
              <a:schemeClr val="accent5"/>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a:endParaRPr lang="de-DE" dirty="0"/>
          </a:p>
        </p:txBody>
      </p:sp>
      <p:sp>
        <p:nvSpPr>
          <p:cNvPr id="17" name="object 15">
            <a:extLst>
              <a:ext uri="{FF2B5EF4-FFF2-40B4-BE49-F238E27FC236}">
                <a16:creationId xmlns:a16="http://schemas.microsoft.com/office/drawing/2014/main" id="{4BB26FC0-C2B6-3395-E97F-4C68130D0E53}"/>
              </a:ext>
            </a:extLst>
          </p:cNvPr>
          <p:cNvSpPr txBox="1"/>
          <p:nvPr/>
        </p:nvSpPr>
        <p:spPr>
          <a:xfrm>
            <a:off x="542602" y="2002060"/>
            <a:ext cx="347347" cy="425075"/>
          </a:xfrm>
          <a:prstGeom prst="rect">
            <a:avLst/>
          </a:prstGeom>
          <a:solidFill>
            <a:schemeClr val="bg1"/>
          </a:solidFill>
        </p:spPr>
        <p:txBody>
          <a:bodyPr vert="horz" wrap="square" lIns="0" tIns="0" rIns="0" bIns="0" rtlCol="0" anchor="ctr" anchorCtr="0">
            <a:noAutofit/>
          </a:bodyPr>
          <a:lstStyle/>
          <a:p>
            <a:pPr marL="12700" algn="ctr">
              <a:lnSpc>
                <a:spcPct val="100000"/>
              </a:lnSpc>
              <a:spcBef>
                <a:spcPts val="105"/>
              </a:spcBef>
            </a:pPr>
            <a:r>
              <a:rPr lang="de-CH" sz="3100" b="1" spc="520" dirty="0">
                <a:solidFill>
                  <a:srgbClr val="C82254"/>
                </a:solidFill>
                <a:latin typeface="Arial"/>
                <a:cs typeface="Arial"/>
              </a:rPr>
              <a:t>x</a:t>
            </a:r>
            <a:endParaRPr sz="3100" dirty="0">
              <a:latin typeface="Arial"/>
              <a:cs typeface="Arial"/>
            </a:endParaRPr>
          </a:p>
        </p:txBody>
      </p:sp>
      <p:sp>
        <p:nvSpPr>
          <p:cNvPr id="40" name="Abgerundetes Rechteck 39">
            <a:extLst>
              <a:ext uri="{FF2B5EF4-FFF2-40B4-BE49-F238E27FC236}">
                <a16:creationId xmlns:a16="http://schemas.microsoft.com/office/drawing/2014/main" id="{D0B2F1DD-E983-0AD0-975C-D664B3FBC786}"/>
              </a:ext>
            </a:extLst>
          </p:cNvPr>
          <p:cNvSpPr/>
          <p:nvPr/>
        </p:nvSpPr>
        <p:spPr bwMode="auto">
          <a:xfrm>
            <a:off x="622146" y="4070308"/>
            <a:ext cx="8281174" cy="649842"/>
          </a:xfrm>
          <a:prstGeom prst="roundRect">
            <a:avLst/>
          </a:prstGeom>
          <a:solidFill>
            <a:schemeClr val="accent1"/>
          </a:solidFill>
          <a:ln w="19050" algn="ctr">
            <a:noFill/>
            <a:miter lim="800000"/>
            <a:headEnd/>
            <a:tailEnd/>
          </a:ln>
          <a:effectLst/>
        </p:spPr>
        <p:txBody>
          <a:bodyPr wrap="square" lIns="0" tIns="0" rIns="0" bIns="0" rtlCol="0" anchor="ctr">
            <a:noAutofit/>
          </a:bodyPr>
          <a:lstStyle/>
          <a:p>
            <a:pPr marL="146050" indent="-95250">
              <a:lnSpc>
                <a:spcPts val="1420"/>
              </a:lnSpc>
              <a:spcBef>
                <a:spcPts val="100"/>
              </a:spcBef>
              <a:buChar char="•"/>
              <a:tabLst>
                <a:tab pos="146050" algn="l"/>
              </a:tabLst>
            </a:pPr>
            <a:r>
              <a:rPr lang="en-US" sz="1100" b="1" dirty="0">
                <a:solidFill>
                  <a:srgbClr val="FFFFFF"/>
                </a:solidFill>
                <a:cs typeface="Arial"/>
              </a:rPr>
              <a:t>Only randomised trials with a high degree of evidence can show causality</a:t>
            </a:r>
            <a:r>
              <a:rPr lang="de-CH" sz="1100" b="1" spc="-15" baseline="43650" dirty="0">
                <a:solidFill>
                  <a:srgbClr val="FFFFFF"/>
                </a:solidFill>
                <a:latin typeface="Arial"/>
                <a:cs typeface="Arial"/>
              </a:rPr>
              <a:t>1</a:t>
            </a:r>
            <a:endParaRPr lang="de-CH" sz="1100" baseline="43650" dirty="0">
              <a:latin typeface="Arial"/>
              <a:cs typeface="Arial"/>
            </a:endParaRPr>
          </a:p>
          <a:p>
            <a:pPr marL="132715" marR="30480" indent="-95250">
              <a:lnSpc>
                <a:spcPts val="1400"/>
              </a:lnSpc>
              <a:spcBef>
                <a:spcPts val="60"/>
              </a:spcBef>
              <a:buChar char="•"/>
              <a:tabLst>
                <a:tab pos="146050" algn="l"/>
              </a:tabLst>
            </a:pPr>
            <a:r>
              <a:rPr lang="en-US" sz="1100" b="1" dirty="0">
                <a:solidFill>
                  <a:srgbClr val="FFFFFF"/>
                </a:solidFill>
                <a:cs typeface="Arial"/>
              </a:rPr>
              <a:t>Retrospective analyses of databases should not be used for the comparison of therapies due to methodological biases</a:t>
            </a:r>
            <a:r>
              <a:rPr lang="de-CH" sz="1100" b="1" spc="-15" baseline="43650" dirty="0">
                <a:solidFill>
                  <a:srgbClr val="FFFFFF"/>
                </a:solidFill>
                <a:latin typeface="Arial"/>
                <a:cs typeface="Arial"/>
              </a:rPr>
              <a:t>1</a:t>
            </a:r>
            <a:endParaRPr lang="de-CH" sz="1100" baseline="43650" dirty="0">
              <a:latin typeface="Arial"/>
              <a:cs typeface="Arial"/>
            </a:endParaRPr>
          </a:p>
        </p:txBody>
      </p:sp>
      <p:sp>
        <p:nvSpPr>
          <p:cNvPr id="7" name="Textfeld 6">
            <a:extLst>
              <a:ext uri="{FF2B5EF4-FFF2-40B4-BE49-F238E27FC236}">
                <a16:creationId xmlns:a16="http://schemas.microsoft.com/office/drawing/2014/main" id="{CF08791D-834A-F3F4-B945-4BD90439ACC7}"/>
              </a:ext>
            </a:extLst>
          </p:cNvPr>
          <p:cNvSpPr txBox="1"/>
          <p:nvPr/>
        </p:nvSpPr>
        <p:spPr>
          <a:xfrm>
            <a:off x="611188" y="4932037"/>
            <a:ext cx="6869927" cy="92333"/>
          </a:xfrm>
          <a:prstGeom prst="rect">
            <a:avLst/>
          </a:prstGeom>
          <a:noFill/>
        </p:spPr>
        <p:txBody>
          <a:bodyPr wrap="square" lIns="0" tIns="0" rIns="0" bIns="0" anchor="b" anchorCtr="0">
            <a:noAutofit/>
          </a:bodyPr>
          <a:lstStyle/>
          <a:p>
            <a:r>
              <a:rPr lang="de-CH" sz="800" b="1" spc="-10" dirty="0">
                <a:solidFill>
                  <a:schemeClr val="accent1">
                    <a:lumMod val="75000"/>
                  </a:schemeClr>
                </a:solidFill>
                <a:latin typeface="Arial"/>
                <a:cs typeface="Arial"/>
              </a:rPr>
              <a:t>References: 1</a:t>
            </a:r>
            <a:r>
              <a:rPr lang="de-CH" sz="800" spc="-10" dirty="0">
                <a:solidFill>
                  <a:schemeClr val="accent1">
                    <a:lumMod val="75000"/>
                  </a:schemeClr>
                </a:solidFill>
                <a:latin typeface="Arial"/>
                <a:cs typeface="Arial"/>
              </a:rPr>
              <a:t>. </a:t>
            </a:r>
            <a:r>
              <a:rPr lang="de-DE" sz="800" spc="-10" dirty="0">
                <a:solidFill>
                  <a:schemeClr val="accent1">
                    <a:lumMod val="75000"/>
                  </a:schemeClr>
                </a:solidFill>
                <a:latin typeface="Arial"/>
                <a:cs typeface="Arial"/>
              </a:rPr>
              <a:t>Fanaroff et al. Eur Heart J 2018; Aug 21;39(32):2932-2941 </a:t>
            </a:r>
            <a:endParaRPr lang="de-CH" sz="800" spc="-10" dirty="0">
              <a:solidFill>
                <a:schemeClr val="accent1">
                  <a:lumMod val="75000"/>
                </a:schemeClr>
              </a:solidFill>
              <a:latin typeface="Arial"/>
              <a:cs typeface="Arial"/>
            </a:endParaRPr>
          </a:p>
        </p:txBody>
      </p:sp>
      <p:pic>
        <p:nvPicPr>
          <p:cNvPr id="3" name="Grafik 2">
            <a:extLst>
              <a:ext uri="{FF2B5EF4-FFF2-40B4-BE49-F238E27FC236}">
                <a16:creationId xmlns:a16="http://schemas.microsoft.com/office/drawing/2014/main" id="{6AA9F700-86EB-47E9-29EC-038FF7459CCC}"/>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56575" y="82800"/>
            <a:ext cx="738000" cy="612000"/>
          </a:xfrm>
          <a:prstGeom prst="rect">
            <a:avLst/>
          </a:prstGeom>
        </p:spPr>
      </p:pic>
    </p:spTree>
    <p:extLst>
      <p:ext uri="{BB962C8B-B14F-4D97-AF65-F5344CB8AC3E}">
        <p14:creationId xmlns:p14="http://schemas.microsoft.com/office/powerpoint/2010/main" val="210813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E0B53-75B3-91FC-B9C8-DA26435A426F}"/>
              </a:ext>
            </a:extLst>
          </p:cNvPr>
          <p:cNvSpPr>
            <a:spLocks noGrp="1"/>
          </p:cNvSpPr>
          <p:nvPr>
            <p:ph type="title"/>
          </p:nvPr>
        </p:nvSpPr>
        <p:spPr/>
        <p:txBody>
          <a:bodyPr/>
          <a:lstStyle/>
          <a:p>
            <a:r>
              <a:rPr lang="de-DE" dirty="0"/>
              <a:t>Backup</a:t>
            </a:r>
            <a:endParaRPr lang="de-CH" dirty="0"/>
          </a:p>
        </p:txBody>
      </p:sp>
    </p:spTree>
    <p:extLst>
      <p:ext uri="{BB962C8B-B14F-4D97-AF65-F5344CB8AC3E}">
        <p14:creationId xmlns:p14="http://schemas.microsoft.com/office/powerpoint/2010/main" val="182411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1667595-A092-A3DC-DD5F-B23CCD5AD5C2}"/>
              </a:ext>
            </a:extLst>
          </p:cNvPr>
          <p:cNvSpPr txBox="1">
            <a:spLocks/>
          </p:cNvSpPr>
          <p:nvPr/>
        </p:nvSpPr>
        <p:spPr>
          <a:xfrm>
            <a:off x="612001" y="142526"/>
            <a:ext cx="8281175" cy="615553"/>
          </a:xfrm>
          <a:prstGeom prst="rect">
            <a:avLst/>
          </a:prstGeom>
        </p:spPr>
        <p:txBody>
          <a:bodyPr vert="horz" wrap="square" lIns="0" tIns="0" rIns="0" bIns="0" rtlCol="0" anchor="b">
            <a:spAutoFit/>
          </a:bodyPr>
          <a:lstStyle>
            <a:lvl1pPr algn="ctr" rtl="0" eaLnBrk="1" fontAlgn="base" hangingPunct="1">
              <a:spcBef>
                <a:spcPct val="0"/>
              </a:spcBef>
              <a:spcAft>
                <a:spcPct val="0"/>
              </a:spcAft>
              <a:defRPr lang="en-GB" sz="4500" b="0" noProof="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algn="l" defTabSz="914400"/>
            <a:r>
              <a:rPr lang="en-US" sz="2000" dirty="0"/>
              <a:t>XANTUS pooled complements evidence on rivaroxaban: </a:t>
            </a:r>
            <a:br>
              <a:rPr lang="en-US" sz="2000" dirty="0"/>
            </a:br>
            <a:r>
              <a:rPr lang="en-US" sz="2000" dirty="0"/>
              <a:t>prospective global study conducted in 47 countries</a:t>
            </a:r>
            <a:r>
              <a:rPr lang="de-CH" sz="2000" baseline="30000" dirty="0"/>
              <a:t>1</a:t>
            </a:r>
            <a:endParaRPr lang="de-DE" sz="2000" baseline="30000" dirty="0"/>
          </a:p>
        </p:txBody>
      </p:sp>
      <p:sp>
        <p:nvSpPr>
          <p:cNvPr id="10" name="Textfeld 9">
            <a:extLst>
              <a:ext uri="{FF2B5EF4-FFF2-40B4-BE49-F238E27FC236}">
                <a16:creationId xmlns:a16="http://schemas.microsoft.com/office/drawing/2014/main" id="{1BD6C103-A9D2-63BF-D7C3-0B4D5FF78620}"/>
              </a:ext>
            </a:extLst>
          </p:cNvPr>
          <p:cNvSpPr txBox="1"/>
          <p:nvPr/>
        </p:nvSpPr>
        <p:spPr>
          <a:xfrm>
            <a:off x="605963" y="4750978"/>
            <a:ext cx="8281175" cy="233804"/>
          </a:xfrm>
          <a:prstGeom prst="rect">
            <a:avLst/>
          </a:prstGeom>
          <a:noFill/>
        </p:spPr>
        <p:txBody>
          <a:bodyPr wrap="square" lIns="0" tIns="0" rIns="0" bIns="0">
            <a:noAutofit/>
          </a:bodyPr>
          <a:lstStyle/>
          <a:p>
            <a:pPr marL="12700" marR="5080" algn="just"/>
            <a:endParaRPr lang="de-CH" sz="600" spc="-10" dirty="0">
              <a:solidFill>
                <a:schemeClr val="accent1">
                  <a:lumMod val="75000"/>
                </a:schemeClr>
              </a:solidFill>
              <a:latin typeface="+mj-lt"/>
              <a:cs typeface="Arial"/>
            </a:endParaRPr>
          </a:p>
        </p:txBody>
      </p:sp>
      <p:sp>
        <p:nvSpPr>
          <p:cNvPr id="3" name="object 3">
            <a:extLst>
              <a:ext uri="{FF2B5EF4-FFF2-40B4-BE49-F238E27FC236}">
                <a16:creationId xmlns:a16="http://schemas.microsoft.com/office/drawing/2014/main" id="{16818422-6296-E90F-A4CC-9847B074624C}"/>
              </a:ext>
            </a:extLst>
          </p:cNvPr>
          <p:cNvSpPr txBox="1"/>
          <p:nvPr/>
        </p:nvSpPr>
        <p:spPr>
          <a:xfrm>
            <a:off x="4067175" y="987425"/>
            <a:ext cx="4155792" cy="151323"/>
          </a:xfrm>
          <a:prstGeom prst="rect">
            <a:avLst/>
          </a:prstGeom>
        </p:spPr>
        <p:txBody>
          <a:bodyPr vert="horz" wrap="square" lIns="0" tIns="12700" rIns="0" bIns="0" rtlCol="0">
            <a:spAutoFit/>
          </a:bodyPr>
          <a:lstStyle/>
          <a:p>
            <a:pPr marL="12700" marR="5080">
              <a:lnSpc>
                <a:spcPct val="100000"/>
              </a:lnSpc>
              <a:spcBef>
                <a:spcPts val="100"/>
              </a:spcBef>
            </a:pPr>
            <a:r>
              <a:rPr lang="en-GB" sz="900" b="1" dirty="0">
                <a:solidFill>
                  <a:srgbClr val="4C4D4F"/>
                </a:solidFill>
                <a:latin typeface="Arial"/>
                <a:cs typeface="Arial"/>
              </a:rPr>
              <a:t>Stroke/SE (% per year)</a:t>
            </a:r>
            <a:endParaRPr lang="en-GB" sz="900" dirty="0">
              <a:latin typeface="Arial"/>
              <a:cs typeface="Arial"/>
            </a:endParaRPr>
          </a:p>
        </p:txBody>
      </p:sp>
      <p:sp>
        <p:nvSpPr>
          <p:cNvPr id="18" name="object 16">
            <a:extLst>
              <a:ext uri="{FF2B5EF4-FFF2-40B4-BE49-F238E27FC236}">
                <a16:creationId xmlns:a16="http://schemas.microsoft.com/office/drawing/2014/main" id="{5C19E9F2-3A78-B7B8-CA70-47AB1FF1BB62}"/>
              </a:ext>
            </a:extLst>
          </p:cNvPr>
          <p:cNvSpPr txBox="1"/>
          <p:nvPr/>
        </p:nvSpPr>
        <p:spPr>
          <a:xfrm>
            <a:off x="4067262" y="2722334"/>
            <a:ext cx="1664142" cy="151323"/>
          </a:xfrm>
          <a:prstGeom prst="rect">
            <a:avLst/>
          </a:prstGeom>
        </p:spPr>
        <p:txBody>
          <a:bodyPr vert="horz" wrap="square" lIns="0" tIns="12700" rIns="0" bIns="0" rtlCol="0">
            <a:spAutoFit/>
          </a:bodyPr>
          <a:lstStyle/>
          <a:p>
            <a:pPr marL="12700">
              <a:lnSpc>
                <a:spcPct val="100000"/>
              </a:lnSpc>
              <a:spcBef>
                <a:spcPts val="100"/>
              </a:spcBef>
            </a:pPr>
            <a:r>
              <a:rPr lang="de-CH" sz="900" b="1" dirty="0">
                <a:solidFill>
                  <a:schemeClr val="accent1">
                    <a:lumMod val="75000"/>
                  </a:schemeClr>
                </a:solidFill>
                <a:latin typeface="Arial"/>
                <a:cs typeface="Arial"/>
              </a:rPr>
              <a:t>Mean CHADS</a:t>
            </a:r>
            <a:r>
              <a:rPr lang="de-CH" sz="900" b="1" baseline="-25000" dirty="0">
                <a:solidFill>
                  <a:schemeClr val="accent1">
                    <a:lumMod val="75000"/>
                  </a:schemeClr>
                </a:solidFill>
                <a:latin typeface="Arial"/>
                <a:cs typeface="Arial"/>
              </a:rPr>
              <a:t>2  </a:t>
            </a:r>
            <a:r>
              <a:rPr lang="de-CH" sz="900" b="1" dirty="0">
                <a:solidFill>
                  <a:schemeClr val="accent1">
                    <a:lumMod val="75000"/>
                  </a:schemeClr>
                </a:solidFill>
                <a:latin typeface="Arial"/>
                <a:cs typeface="Arial"/>
              </a:rPr>
              <a:t>score</a:t>
            </a:r>
            <a:endParaRPr sz="900" dirty="0">
              <a:solidFill>
                <a:schemeClr val="accent1">
                  <a:lumMod val="75000"/>
                </a:schemeClr>
              </a:solidFill>
              <a:latin typeface="Arial"/>
              <a:cs typeface="Arial"/>
            </a:endParaRPr>
          </a:p>
        </p:txBody>
      </p:sp>
      <p:sp>
        <p:nvSpPr>
          <p:cNvPr id="12" name="object 10">
            <a:extLst>
              <a:ext uri="{FF2B5EF4-FFF2-40B4-BE49-F238E27FC236}">
                <a16:creationId xmlns:a16="http://schemas.microsoft.com/office/drawing/2014/main" id="{DC156BBE-60DE-B55B-C2E2-9319909C00CB}"/>
              </a:ext>
            </a:extLst>
          </p:cNvPr>
          <p:cNvSpPr txBox="1"/>
          <p:nvPr/>
        </p:nvSpPr>
        <p:spPr>
          <a:xfrm>
            <a:off x="5597842" y="1799641"/>
            <a:ext cx="576000" cy="374400"/>
          </a:xfrm>
          <a:prstGeom prst="rect">
            <a:avLst/>
          </a:prstGeom>
          <a:solidFill>
            <a:srgbClr val="808285"/>
          </a:solidFill>
        </p:spPr>
        <p:txBody>
          <a:bodyPr vert="horz" wrap="square" lIns="0" tIns="43815" rIns="0" bIns="0" rtlCol="0">
            <a:noAutofit/>
          </a:bodyPr>
          <a:lstStyle/>
          <a:p>
            <a:pPr algn="ctr">
              <a:lnSpc>
                <a:spcPct val="100000"/>
              </a:lnSpc>
              <a:spcBef>
                <a:spcPts val="345"/>
              </a:spcBef>
            </a:pPr>
            <a:r>
              <a:rPr lang="de-CH" sz="800" b="1" spc="-25" dirty="0">
                <a:solidFill>
                  <a:srgbClr val="FFFFFF"/>
                </a:solidFill>
                <a:latin typeface="Arial"/>
                <a:cs typeface="Arial"/>
              </a:rPr>
              <a:t>1.3</a:t>
            </a:r>
            <a:endParaRPr sz="800" dirty="0">
              <a:latin typeface="Arial"/>
              <a:cs typeface="Arial"/>
            </a:endParaRPr>
          </a:p>
        </p:txBody>
      </p:sp>
      <p:sp>
        <p:nvSpPr>
          <p:cNvPr id="22" name="object 20">
            <a:extLst>
              <a:ext uri="{FF2B5EF4-FFF2-40B4-BE49-F238E27FC236}">
                <a16:creationId xmlns:a16="http://schemas.microsoft.com/office/drawing/2014/main" id="{3C9034C6-C7BD-DDA9-3E6C-43DF1E1663D0}"/>
              </a:ext>
            </a:extLst>
          </p:cNvPr>
          <p:cNvSpPr txBox="1"/>
          <p:nvPr/>
        </p:nvSpPr>
        <p:spPr>
          <a:xfrm>
            <a:off x="5547705" y="2214792"/>
            <a:ext cx="676275"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Apixaban</a:t>
            </a:r>
            <a:endParaRPr sz="800" dirty="0">
              <a:solidFill>
                <a:schemeClr val="accent1">
                  <a:lumMod val="75000"/>
                </a:schemeClr>
              </a:solidFill>
              <a:latin typeface="Arial"/>
              <a:cs typeface="Arial"/>
            </a:endParaRPr>
          </a:p>
          <a:p>
            <a:pPr algn="ctr">
              <a:lnSpc>
                <a:spcPct val="100000"/>
              </a:lnSpc>
              <a:spcBef>
                <a:spcPts val="40"/>
              </a:spcBef>
            </a:pPr>
            <a:r>
              <a:rPr sz="800" b="1" spc="-10" dirty="0">
                <a:solidFill>
                  <a:schemeClr val="accent1">
                    <a:lumMod val="75000"/>
                  </a:schemeClr>
                </a:solidFill>
                <a:latin typeface="Arial"/>
                <a:cs typeface="Arial"/>
              </a:rPr>
              <a:t>ARISTOTLE</a:t>
            </a:r>
            <a:r>
              <a:rPr lang="de-CH" sz="675" b="1" spc="-15" baseline="43209" dirty="0">
                <a:solidFill>
                  <a:schemeClr val="accent1">
                    <a:lumMod val="75000"/>
                  </a:schemeClr>
                </a:solidFill>
                <a:latin typeface="Arial"/>
                <a:cs typeface="Arial"/>
              </a:rPr>
              <a:t>2</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8" name="object 26">
            <a:extLst>
              <a:ext uri="{FF2B5EF4-FFF2-40B4-BE49-F238E27FC236}">
                <a16:creationId xmlns:a16="http://schemas.microsoft.com/office/drawing/2014/main" id="{C5D2881D-2EB7-C259-ED96-B705EFA1F7E7}"/>
              </a:ext>
            </a:extLst>
          </p:cNvPr>
          <p:cNvSpPr/>
          <p:nvPr/>
        </p:nvSpPr>
        <p:spPr>
          <a:xfrm flipV="1">
            <a:off x="4079921" y="3764692"/>
            <a:ext cx="4813254" cy="111854"/>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9" name="object 8">
            <a:extLst>
              <a:ext uri="{FF2B5EF4-FFF2-40B4-BE49-F238E27FC236}">
                <a16:creationId xmlns:a16="http://schemas.microsoft.com/office/drawing/2014/main" id="{1D600CFD-F895-EEBE-77DE-A5AD2A6A03C1}"/>
              </a:ext>
            </a:extLst>
          </p:cNvPr>
          <p:cNvSpPr txBox="1"/>
          <p:nvPr/>
        </p:nvSpPr>
        <p:spPr>
          <a:xfrm>
            <a:off x="6786509" y="1819842"/>
            <a:ext cx="576000" cy="356400"/>
          </a:xfrm>
          <a:prstGeom prst="rect">
            <a:avLst/>
          </a:prstGeom>
          <a:solidFill>
            <a:srgbClr val="CFD1D2"/>
          </a:solidFill>
        </p:spPr>
        <p:txBody>
          <a:bodyPr vert="horz" wrap="square" lIns="0" tIns="48260" rIns="0" bIns="0" rtlCol="0">
            <a:noAutofit/>
          </a:bodyPr>
          <a:lstStyle/>
          <a:p>
            <a:pPr algn="ctr">
              <a:lnSpc>
                <a:spcPct val="100000"/>
              </a:lnSpc>
              <a:spcBef>
                <a:spcPts val="380"/>
              </a:spcBef>
            </a:pPr>
            <a:r>
              <a:rPr lang="de-CH" sz="800" b="1" spc="-25" dirty="0">
                <a:solidFill>
                  <a:srgbClr val="FFFFFF"/>
                </a:solidFill>
                <a:latin typeface="Arial"/>
                <a:cs typeface="Arial"/>
              </a:rPr>
              <a:t>1.2</a:t>
            </a:r>
            <a:endParaRPr sz="800" dirty="0">
              <a:latin typeface="Arial"/>
              <a:cs typeface="Arial"/>
            </a:endParaRPr>
          </a:p>
        </p:txBody>
      </p:sp>
      <p:sp>
        <p:nvSpPr>
          <p:cNvPr id="24" name="object 22">
            <a:extLst>
              <a:ext uri="{FF2B5EF4-FFF2-40B4-BE49-F238E27FC236}">
                <a16:creationId xmlns:a16="http://schemas.microsoft.com/office/drawing/2014/main" id="{DCEDE2A8-E483-4E65-96CC-7F21773809CC}"/>
              </a:ext>
            </a:extLst>
          </p:cNvPr>
          <p:cNvSpPr txBox="1"/>
          <p:nvPr/>
        </p:nvSpPr>
        <p:spPr>
          <a:xfrm>
            <a:off x="6740986" y="2214792"/>
            <a:ext cx="70739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Edoxaban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ENGAGE</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3</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14" name="object 12">
            <a:extLst>
              <a:ext uri="{FF2B5EF4-FFF2-40B4-BE49-F238E27FC236}">
                <a16:creationId xmlns:a16="http://schemas.microsoft.com/office/drawing/2014/main" id="{11FB1352-EA2A-CB71-D30F-573D7C5384BD}"/>
              </a:ext>
            </a:extLst>
          </p:cNvPr>
          <p:cNvSpPr txBox="1"/>
          <p:nvPr/>
        </p:nvSpPr>
        <p:spPr>
          <a:xfrm>
            <a:off x="7975175" y="1671677"/>
            <a:ext cx="576000" cy="5004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1.7</a:t>
            </a:r>
            <a:endParaRPr sz="800" dirty="0">
              <a:latin typeface="Arial"/>
              <a:cs typeface="Arial"/>
            </a:endParaRPr>
          </a:p>
        </p:txBody>
      </p:sp>
      <p:sp>
        <p:nvSpPr>
          <p:cNvPr id="20" name="object 18">
            <a:extLst>
              <a:ext uri="{FF2B5EF4-FFF2-40B4-BE49-F238E27FC236}">
                <a16:creationId xmlns:a16="http://schemas.microsoft.com/office/drawing/2014/main" id="{CB9346DD-8C70-26B8-A8EF-EB678B01DAC7}"/>
              </a:ext>
            </a:extLst>
          </p:cNvPr>
          <p:cNvSpPr txBox="1"/>
          <p:nvPr/>
        </p:nvSpPr>
        <p:spPr>
          <a:xfrm>
            <a:off x="7915195" y="2214792"/>
            <a:ext cx="69596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Rivaroxaban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ROCKET</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4</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graphicFrame>
        <p:nvGraphicFramePr>
          <p:cNvPr id="5" name="Tabelle 90">
            <a:extLst>
              <a:ext uri="{FF2B5EF4-FFF2-40B4-BE49-F238E27FC236}">
                <a16:creationId xmlns:a16="http://schemas.microsoft.com/office/drawing/2014/main" id="{3478DB2E-B5F8-7A16-56B5-ECB386B00038}"/>
              </a:ext>
            </a:extLst>
          </p:cNvPr>
          <p:cNvGraphicFramePr>
            <a:graphicFrameLocks noGrp="1"/>
          </p:cNvGraphicFramePr>
          <p:nvPr>
            <p:extLst>
              <p:ext uri="{D42A27DB-BD31-4B8C-83A1-F6EECF244321}">
                <p14:modId xmlns:p14="http://schemas.microsoft.com/office/powerpoint/2010/main" val="3517048922"/>
              </p:ext>
            </p:extLst>
          </p:nvPr>
        </p:nvGraphicFramePr>
        <p:xfrm>
          <a:off x="611188" y="985924"/>
          <a:ext cx="3227644" cy="2266404"/>
        </p:xfrm>
        <a:graphic>
          <a:graphicData uri="http://schemas.openxmlformats.org/drawingml/2006/table">
            <a:tbl>
              <a:tblPr firstRow="1" bandRow="1">
                <a:tableStyleId>{5C22544A-7EE6-4342-B048-85BDC9FD1C3A}</a:tableStyleId>
              </a:tblPr>
              <a:tblGrid>
                <a:gridCol w="3227644">
                  <a:extLst>
                    <a:ext uri="{9D8B030D-6E8A-4147-A177-3AD203B41FA5}">
                      <a16:colId xmlns:a16="http://schemas.microsoft.com/office/drawing/2014/main" val="1094765726"/>
                    </a:ext>
                  </a:extLst>
                </a:gridCol>
              </a:tblGrid>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1" baseline="0" dirty="0">
                          <a:solidFill>
                            <a:srgbClr val="FFFFFF"/>
                          </a:solidFill>
                          <a:latin typeface="Arial" panose="020B0604020202020204" pitchFamily="34" charset="0"/>
                          <a:cs typeface="Arial" panose="020B0604020202020204" pitchFamily="34" charset="0"/>
                        </a:rPr>
                        <a:t>XANTUS</a:t>
                      </a:r>
                      <a:r>
                        <a:rPr lang="de-CH" sz="1000" b="1" spc="65" baseline="0" dirty="0">
                          <a:solidFill>
                            <a:srgbClr val="FFFFFF"/>
                          </a:solidFill>
                          <a:latin typeface="Arial" panose="020B0604020202020204" pitchFamily="34" charset="0"/>
                          <a:cs typeface="Arial" panose="020B0604020202020204" pitchFamily="34" charset="0"/>
                        </a:rPr>
                        <a:t> </a:t>
                      </a:r>
                      <a:r>
                        <a:rPr lang="de-CH" sz="1000" b="1" spc="-10" baseline="0" dirty="0">
                          <a:solidFill>
                            <a:srgbClr val="FFFFFF"/>
                          </a:solidFill>
                          <a:latin typeface="Arial" panose="020B0604020202020204" pitchFamily="34" charset="0"/>
                          <a:cs typeface="Arial" panose="020B0604020202020204" pitchFamily="34" charset="0"/>
                        </a:rPr>
                        <a:t>pooled</a:t>
                      </a:r>
                      <a:r>
                        <a:rPr lang="de-CH" sz="1000" b="1" spc="-15" baseline="30000" dirty="0">
                          <a:solidFill>
                            <a:srgbClr val="FFFFFF"/>
                          </a:solidFill>
                          <a:latin typeface="Arial" panose="020B0604020202020204" pitchFamily="34" charset="0"/>
                          <a:cs typeface="Arial" panose="020B0604020202020204" pitchFamily="34" charset="0"/>
                        </a:rPr>
                        <a:t>1</a:t>
                      </a:r>
                      <a:endParaRPr lang="de-CH" sz="1000" baseline="300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16183513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aseline="0" dirty="0">
                          <a:solidFill>
                            <a:srgbClr val="3F403F"/>
                          </a:solidFill>
                          <a:latin typeface="Arial" panose="020B0604020202020204" pitchFamily="34" charset="0"/>
                          <a:cs typeface="Arial" panose="020B0604020202020204" pitchFamily="34" charset="0"/>
                        </a:rPr>
                        <a:t>R</a:t>
                      </a:r>
                      <a:r>
                        <a:rPr lang="en-GB" sz="1000" baseline="0" noProof="0" dirty="0">
                          <a:solidFill>
                            <a:srgbClr val="3F403F"/>
                          </a:solidFill>
                          <a:latin typeface="Arial" panose="020B0604020202020204" pitchFamily="34" charset="0"/>
                          <a:cs typeface="Arial" panose="020B0604020202020204" pitchFamily="34" charset="0"/>
                        </a:rPr>
                        <a:t>ivaroxaban</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kern="1200" baseline="0" noProof="0" dirty="0">
                          <a:solidFill>
                            <a:srgbClr val="3F403F"/>
                          </a:solidFill>
                          <a:latin typeface="Arial" panose="020B0604020202020204" pitchFamily="34" charset="0"/>
                          <a:ea typeface="+mn-ea"/>
                          <a:cs typeface="Arial" panose="020B0604020202020204" pitchFamily="34" charset="0"/>
                        </a:rPr>
                        <a:t>post-marketing surveillance  study (PMSS) programme</a:t>
                      </a:r>
                    </a:p>
                  </a:txBody>
                  <a:tcPr anchor="ctr">
                    <a:solidFill>
                      <a:schemeClr val="accent3">
                        <a:lumMod val="20000"/>
                        <a:lumOff val="80000"/>
                      </a:schemeClr>
                    </a:solidFill>
                  </a:tcPr>
                </a:tc>
                <a:extLst>
                  <a:ext uri="{0D108BD9-81ED-4DB2-BD59-A6C34878D82A}">
                    <a16:rowId xmlns:a16="http://schemas.microsoft.com/office/drawing/2014/main" val="3467811620"/>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1200" baseline="0" dirty="0">
                          <a:solidFill>
                            <a:srgbClr val="3F403F"/>
                          </a:solidFill>
                          <a:latin typeface="Arial" panose="020B0604020202020204" pitchFamily="34" charset="0"/>
                          <a:ea typeface="+mn-ea"/>
                          <a:cs typeface="Arial" panose="020B0604020202020204" pitchFamily="34" charset="0"/>
                        </a:rPr>
                        <a:t>Prospective global study in 47 countries</a:t>
                      </a:r>
                      <a:endParaRPr lang="de-CH" sz="1000" kern="1200" baseline="0" dirty="0">
                        <a:solidFill>
                          <a:srgbClr val="3F403F"/>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2492391937"/>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spc="-45" baseline="0" dirty="0">
                          <a:solidFill>
                            <a:srgbClr val="3F403F"/>
                          </a:solidFill>
                          <a:latin typeface="Arial" panose="020B0604020202020204" pitchFamily="34" charset="0"/>
                          <a:cs typeface="Arial" panose="020B0604020202020204" pitchFamily="34" charset="0"/>
                        </a:rPr>
                        <a:t>11,121</a:t>
                      </a:r>
                      <a:r>
                        <a:rPr lang="de-CH" sz="1000" baseline="0" dirty="0">
                          <a:solidFill>
                            <a:srgbClr val="3F403F"/>
                          </a:solidFill>
                          <a:latin typeface="Arial" panose="020B0604020202020204" pitchFamily="34" charset="0"/>
                          <a:cs typeface="Arial" panose="020B0604020202020204" pitchFamily="34" charset="0"/>
                        </a:rPr>
                        <a:t> </a:t>
                      </a:r>
                      <a:r>
                        <a:rPr lang="en-GB" sz="1000" spc="-10" baseline="0" noProof="0" dirty="0">
                          <a:solidFill>
                            <a:srgbClr val="3F403F"/>
                          </a:solidFill>
                          <a:latin typeface="Arial" panose="020B0604020202020204" pitchFamily="34" charset="0"/>
                          <a:cs typeface="Arial" panose="020B0604020202020204" pitchFamily="34" charset="0"/>
                        </a:rPr>
                        <a:t>patients</a:t>
                      </a:r>
                      <a:endParaRPr lang="en-GB" sz="1000" baseline="0" noProof="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091543221"/>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Follow-up:</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baseline="0" noProof="0" dirty="0">
                          <a:solidFill>
                            <a:srgbClr val="3F403F"/>
                          </a:solidFill>
                          <a:latin typeface="Arial" panose="020B0604020202020204" pitchFamily="34" charset="0"/>
                          <a:cs typeface="Arial" panose="020B0604020202020204" pitchFamily="34" charset="0"/>
                        </a:rPr>
                        <a:t>1</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spc="-20" baseline="0" noProof="0" dirty="0">
                          <a:solidFill>
                            <a:srgbClr val="3F403F"/>
                          </a:solidFill>
                          <a:latin typeface="Arial" panose="020B0604020202020204" pitchFamily="34" charset="0"/>
                          <a:cs typeface="Arial" panose="020B0604020202020204" pitchFamily="34" charset="0"/>
                        </a:rPr>
                        <a:t>year</a:t>
                      </a:r>
                      <a:endParaRPr lang="en-GB" sz="1000" baseline="0" noProof="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94928767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spc="-15" baseline="0" dirty="0">
                          <a:solidFill>
                            <a:srgbClr val="3F403F"/>
                          </a:solidFill>
                          <a:latin typeface="Arial" panose="020B0604020202020204" pitchFamily="34" charset="0"/>
                          <a:cs typeface="Arial" panose="020B0604020202020204" pitchFamily="34" charset="0"/>
                        </a:rPr>
                        <a:t>CHADS</a:t>
                      </a:r>
                      <a:r>
                        <a:rPr lang="de-CH" sz="1000" spc="-10" baseline="-25000" dirty="0">
                          <a:solidFill>
                            <a:srgbClr val="3F403F"/>
                          </a:solidFill>
                          <a:latin typeface="Arial" panose="020B0604020202020204" pitchFamily="34" charset="0"/>
                          <a:cs typeface="Arial" panose="020B0604020202020204" pitchFamily="34" charset="0"/>
                        </a:rPr>
                        <a:t>2</a:t>
                      </a:r>
                      <a:r>
                        <a:rPr lang="de-CH" sz="1000" spc="-15" baseline="0" dirty="0">
                          <a:solidFill>
                            <a:srgbClr val="3F403F"/>
                          </a:solidFill>
                          <a:latin typeface="Arial" panose="020B0604020202020204" pitchFamily="34" charset="0"/>
                          <a:cs typeface="Arial" panose="020B0604020202020204" pitchFamily="34" charset="0"/>
                        </a:rPr>
                        <a:t> s</a:t>
                      </a:r>
                      <a:r>
                        <a:rPr lang="de-CH" sz="1000" baseline="0" dirty="0">
                          <a:solidFill>
                            <a:srgbClr val="3F403F"/>
                          </a:solidFill>
                          <a:latin typeface="Arial" panose="020B0604020202020204" pitchFamily="34" charset="0"/>
                          <a:cs typeface="Arial" panose="020B0604020202020204" pitchFamily="34" charset="0"/>
                        </a:rPr>
                        <a:t>core:</a:t>
                      </a:r>
                      <a:r>
                        <a:rPr lang="de-CH" sz="1000" spc="30" baseline="0" dirty="0">
                          <a:solidFill>
                            <a:srgbClr val="3F403F"/>
                          </a:solidFill>
                          <a:latin typeface="Arial" panose="020B0604020202020204" pitchFamily="34" charset="0"/>
                          <a:cs typeface="Arial" panose="020B0604020202020204" pitchFamily="34" charset="0"/>
                        </a:rPr>
                        <a:t> </a:t>
                      </a:r>
                      <a:r>
                        <a:rPr lang="de-CH" sz="1000" spc="-37" baseline="0" dirty="0">
                          <a:solidFill>
                            <a:srgbClr val="3F403F"/>
                          </a:solidFill>
                          <a:latin typeface="Arial" panose="020B0604020202020204" pitchFamily="34" charset="0"/>
                          <a:cs typeface="Arial" panose="020B0604020202020204" pitchFamily="34" charset="0"/>
                        </a:rPr>
                        <a:t>2.0</a:t>
                      </a:r>
                      <a:endParaRPr lang="de-CH" sz="1000" baseline="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693042875"/>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aseline="0" dirty="0">
                          <a:solidFill>
                            <a:srgbClr val="3F403F"/>
                          </a:solidFill>
                          <a:latin typeface="Arial" panose="020B0604020202020204" pitchFamily="34" charset="0"/>
                          <a:cs typeface="Arial" panose="020B0604020202020204" pitchFamily="34" charset="0"/>
                        </a:rPr>
                        <a:t>HAS-BLED score:</a:t>
                      </a:r>
                      <a:r>
                        <a:rPr lang="de-CH" sz="1000" spc="100" baseline="0" dirty="0">
                          <a:solidFill>
                            <a:srgbClr val="3F403F"/>
                          </a:solidFill>
                          <a:latin typeface="Arial" panose="020B0604020202020204" pitchFamily="34" charset="0"/>
                          <a:cs typeface="Arial" panose="020B0604020202020204" pitchFamily="34" charset="0"/>
                        </a:rPr>
                        <a:t> </a:t>
                      </a:r>
                      <a:r>
                        <a:rPr lang="de-CH" sz="1000" spc="-25" baseline="0" dirty="0">
                          <a:solidFill>
                            <a:srgbClr val="3F403F"/>
                          </a:solidFill>
                          <a:latin typeface="Arial" panose="020B0604020202020204" pitchFamily="34" charset="0"/>
                          <a:cs typeface="Arial" panose="020B0604020202020204" pitchFamily="34" charset="0"/>
                        </a:rPr>
                        <a:t>2.0</a:t>
                      </a:r>
                      <a:endParaRPr lang="de-CH" sz="1000" baseline="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408860681"/>
                  </a:ext>
                </a:extLst>
              </a:tr>
            </a:tbl>
          </a:graphicData>
        </a:graphic>
      </p:graphicFrame>
      <p:sp>
        <p:nvSpPr>
          <p:cNvPr id="43" name="Textfeld 42">
            <a:extLst>
              <a:ext uri="{FF2B5EF4-FFF2-40B4-BE49-F238E27FC236}">
                <a16:creationId xmlns:a16="http://schemas.microsoft.com/office/drawing/2014/main" id="{FA54C4B8-DA04-3192-6B6E-4D425E44277B}"/>
              </a:ext>
            </a:extLst>
          </p:cNvPr>
          <p:cNvSpPr txBox="1"/>
          <p:nvPr/>
        </p:nvSpPr>
        <p:spPr>
          <a:xfrm>
            <a:off x="611188" y="4046621"/>
            <a:ext cx="8277963" cy="507831"/>
          </a:xfrm>
          <a:prstGeom prst="rect">
            <a:avLst/>
          </a:prstGeom>
          <a:noFill/>
        </p:spPr>
        <p:txBody>
          <a:bodyPr wrap="square" lIns="0" tIns="0" rIns="0" bIns="0">
            <a:noAutofit/>
          </a:bodyPr>
          <a:lstStyle/>
          <a:p>
            <a:pPr algn="ctr"/>
            <a:r>
              <a:rPr lang="en-GB" i="1" dirty="0">
                <a:solidFill>
                  <a:schemeClr val="bg2"/>
                </a:solidFill>
              </a:rPr>
              <a:t>“PMSS studies are necessary to confirm the real-life applicability of results obtained in phase III trials.”</a:t>
            </a:r>
            <a:r>
              <a:rPr lang="en-GB" i="1" baseline="30000" dirty="0">
                <a:solidFill>
                  <a:schemeClr val="bg2"/>
                </a:solidFill>
              </a:rPr>
              <a:t>5</a:t>
            </a:r>
          </a:p>
        </p:txBody>
      </p:sp>
      <p:sp>
        <p:nvSpPr>
          <p:cNvPr id="44" name="object 12">
            <a:extLst>
              <a:ext uri="{FF2B5EF4-FFF2-40B4-BE49-F238E27FC236}">
                <a16:creationId xmlns:a16="http://schemas.microsoft.com/office/drawing/2014/main" id="{254ED4C6-B3B9-BD41-A3E0-65E5065363A7}"/>
              </a:ext>
            </a:extLst>
          </p:cNvPr>
          <p:cNvSpPr txBox="1"/>
          <p:nvPr/>
        </p:nvSpPr>
        <p:spPr>
          <a:xfrm>
            <a:off x="4409175" y="1885141"/>
            <a:ext cx="576000" cy="2916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1.0</a:t>
            </a:r>
            <a:endParaRPr sz="800" dirty="0">
              <a:latin typeface="Arial"/>
              <a:cs typeface="Arial"/>
            </a:endParaRPr>
          </a:p>
        </p:txBody>
      </p:sp>
      <p:sp>
        <p:nvSpPr>
          <p:cNvPr id="45" name="object 18">
            <a:extLst>
              <a:ext uri="{FF2B5EF4-FFF2-40B4-BE49-F238E27FC236}">
                <a16:creationId xmlns:a16="http://schemas.microsoft.com/office/drawing/2014/main" id="{DE38306D-4034-3B15-096F-DCEB024335B8}"/>
              </a:ext>
            </a:extLst>
          </p:cNvPr>
          <p:cNvSpPr txBox="1"/>
          <p:nvPr/>
        </p:nvSpPr>
        <p:spPr>
          <a:xfrm>
            <a:off x="4166031" y="2214792"/>
            <a:ext cx="1056760" cy="401320"/>
          </a:xfrm>
          <a:prstGeom prst="rect">
            <a:avLst/>
          </a:prstGeom>
        </p:spPr>
        <p:txBody>
          <a:bodyPr vert="horz" wrap="square" lIns="0" tIns="0" rIns="0" bIns="0" rtlCol="0">
            <a:noAutofit/>
          </a:bodyPr>
          <a:lstStyle/>
          <a:p>
            <a:pPr algn="ctr">
              <a:lnSpc>
                <a:spcPct val="100000"/>
              </a:lnSpc>
              <a:spcBef>
                <a:spcPts val="100"/>
              </a:spcBef>
            </a:pPr>
            <a:r>
              <a:rPr lang="de-CH" sz="800" spc="-10" dirty="0">
                <a:solidFill>
                  <a:schemeClr val="accent1">
                    <a:lumMod val="75000"/>
                  </a:schemeClr>
                </a:solidFill>
                <a:latin typeface="Arial"/>
                <a:cs typeface="Arial"/>
              </a:rPr>
              <a:t>Rivaroxaban</a:t>
            </a:r>
            <a:endParaRPr lang="de-CH" sz="800" dirty="0">
              <a:solidFill>
                <a:schemeClr val="accent1">
                  <a:lumMod val="75000"/>
                </a:schemeClr>
              </a:solidFill>
              <a:latin typeface="Arial"/>
              <a:cs typeface="Arial"/>
            </a:endParaRPr>
          </a:p>
          <a:p>
            <a:pPr algn="ctr">
              <a:lnSpc>
                <a:spcPct val="100000"/>
              </a:lnSpc>
              <a:spcBef>
                <a:spcPts val="40"/>
              </a:spcBef>
            </a:pPr>
            <a:r>
              <a:rPr lang="de-CH" sz="800" b="1" dirty="0">
                <a:solidFill>
                  <a:schemeClr val="accent1">
                    <a:lumMod val="75000"/>
                  </a:schemeClr>
                </a:solidFill>
                <a:latin typeface="Arial"/>
                <a:cs typeface="Arial"/>
              </a:rPr>
              <a:t>XANTUS pooled</a:t>
            </a:r>
            <a:r>
              <a:rPr lang="de-CH" sz="675" b="1" spc="-37" baseline="43209" dirty="0">
                <a:solidFill>
                  <a:schemeClr val="accent1">
                    <a:lumMod val="75000"/>
                  </a:schemeClr>
                </a:solidFill>
                <a:latin typeface="Arial"/>
                <a:cs typeface="Arial"/>
              </a:rPr>
              <a:t>1</a:t>
            </a:r>
            <a:endParaRPr lang="de-CH" sz="675" baseline="43209" dirty="0">
              <a:solidFill>
                <a:schemeClr val="accent1">
                  <a:lumMod val="75000"/>
                </a:schemeClr>
              </a:solidFill>
              <a:latin typeface="Arial"/>
              <a:cs typeface="Arial"/>
            </a:endParaRPr>
          </a:p>
          <a:p>
            <a:pPr algn="ctr">
              <a:lnSpc>
                <a:spcPct val="100000"/>
              </a:lnSpc>
              <a:spcBef>
                <a:spcPts val="40"/>
              </a:spcBef>
            </a:pPr>
            <a:r>
              <a:rPr lang="de-CH" sz="800" spc="-10" dirty="0">
                <a:solidFill>
                  <a:schemeClr val="accent1">
                    <a:lumMod val="75000"/>
                  </a:schemeClr>
                </a:solidFill>
                <a:latin typeface="Arial"/>
                <a:cs typeface="Arial"/>
              </a:rPr>
              <a:t>Phase </a:t>
            </a:r>
            <a:r>
              <a:rPr lang="de-CH" sz="800" spc="-25" dirty="0">
                <a:solidFill>
                  <a:schemeClr val="accent1">
                    <a:lumMod val="75000"/>
                  </a:schemeClr>
                </a:solidFill>
                <a:latin typeface="Arial"/>
                <a:cs typeface="Arial"/>
              </a:rPr>
              <a:t>IV (</a:t>
            </a:r>
            <a:r>
              <a:rPr lang="en-GB" sz="800" spc="-25" dirty="0">
                <a:solidFill>
                  <a:schemeClr val="accent1">
                    <a:lumMod val="75000"/>
                  </a:schemeClr>
                </a:solidFill>
                <a:latin typeface="Arial"/>
                <a:cs typeface="Arial"/>
              </a:rPr>
              <a:t>prospective</a:t>
            </a:r>
            <a:r>
              <a:rPr lang="de-CH" sz="800" spc="-25" dirty="0">
                <a:solidFill>
                  <a:schemeClr val="accent1">
                    <a:lumMod val="75000"/>
                  </a:schemeClr>
                </a:solidFill>
                <a:latin typeface="Arial"/>
                <a:cs typeface="Arial"/>
              </a:rPr>
              <a:t>)</a:t>
            </a:r>
            <a:endParaRPr lang="de-CH" sz="800" dirty="0">
              <a:solidFill>
                <a:schemeClr val="accent1">
                  <a:lumMod val="75000"/>
                </a:schemeClr>
              </a:solidFill>
              <a:latin typeface="Arial"/>
              <a:cs typeface="Arial"/>
            </a:endParaRPr>
          </a:p>
        </p:txBody>
      </p:sp>
      <p:sp>
        <p:nvSpPr>
          <p:cNvPr id="46" name="object 33">
            <a:extLst>
              <a:ext uri="{FF2B5EF4-FFF2-40B4-BE49-F238E27FC236}">
                <a16:creationId xmlns:a16="http://schemas.microsoft.com/office/drawing/2014/main" id="{BA1C63B7-7D86-A65D-AB82-DE1A26A1CCA6}"/>
              </a:ext>
            </a:extLst>
          </p:cNvPr>
          <p:cNvSpPr/>
          <p:nvPr/>
        </p:nvSpPr>
        <p:spPr>
          <a:xfrm>
            <a:off x="4070985" y="2174121"/>
            <a:ext cx="4826000" cy="12341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401877BF-2BCA-BCBC-557B-4D3FE43BBF62}"/>
              </a:ext>
            </a:extLst>
          </p:cNvPr>
          <p:cNvSpPr txBox="1"/>
          <p:nvPr/>
        </p:nvSpPr>
        <p:spPr>
          <a:xfrm>
            <a:off x="5597756" y="3271350"/>
            <a:ext cx="576000" cy="604800"/>
          </a:xfrm>
          <a:prstGeom prst="rect">
            <a:avLst/>
          </a:prstGeom>
          <a:solidFill>
            <a:srgbClr val="808285"/>
          </a:solidFill>
        </p:spPr>
        <p:txBody>
          <a:bodyPr vert="horz" wrap="square" lIns="0" tIns="43815" rIns="0" bIns="0" rtlCol="0">
            <a:noAutofit/>
          </a:bodyPr>
          <a:lstStyle/>
          <a:p>
            <a:pPr algn="ctr">
              <a:lnSpc>
                <a:spcPct val="100000"/>
              </a:lnSpc>
              <a:spcBef>
                <a:spcPts val="345"/>
              </a:spcBef>
            </a:pPr>
            <a:r>
              <a:rPr lang="de-CH" sz="800" b="1" spc="-25" dirty="0">
                <a:solidFill>
                  <a:srgbClr val="FFFFFF"/>
                </a:solidFill>
                <a:latin typeface="Arial"/>
                <a:cs typeface="Arial"/>
              </a:rPr>
              <a:t>2.1</a:t>
            </a:r>
            <a:endParaRPr sz="800" dirty="0">
              <a:latin typeface="Arial"/>
              <a:cs typeface="Arial"/>
            </a:endParaRPr>
          </a:p>
        </p:txBody>
      </p:sp>
      <p:sp>
        <p:nvSpPr>
          <p:cNvPr id="53" name="object 8">
            <a:extLst>
              <a:ext uri="{FF2B5EF4-FFF2-40B4-BE49-F238E27FC236}">
                <a16:creationId xmlns:a16="http://schemas.microsoft.com/office/drawing/2014/main" id="{CD87D064-6205-18EE-1C99-E3BA642B8F05}"/>
              </a:ext>
            </a:extLst>
          </p:cNvPr>
          <p:cNvSpPr txBox="1"/>
          <p:nvPr/>
        </p:nvSpPr>
        <p:spPr>
          <a:xfrm>
            <a:off x="6786423" y="3068306"/>
            <a:ext cx="576000" cy="806400"/>
          </a:xfrm>
          <a:prstGeom prst="rect">
            <a:avLst/>
          </a:prstGeom>
          <a:solidFill>
            <a:srgbClr val="CFD1D2"/>
          </a:solidFill>
        </p:spPr>
        <p:txBody>
          <a:bodyPr vert="horz" wrap="square" lIns="0" tIns="48260" rIns="0" bIns="0" rtlCol="0">
            <a:noAutofit/>
          </a:bodyPr>
          <a:lstStyle/>
          <a:p>
            <a:pPr algn="ctr">
              <a:lnSpc>
                <a:spcPct val="100000"/>
              </a:lnSpc>
              <a:spcBef>
                <a:spcPts val="380"/>
              </a:spcBef>
            </a:pPr>
            <a:r>
              <a:rPr sz="800" b="1" spc="-25" dirty="0">
                <a:solidFill>
                  <a:srgbClr val="FFFFFF"/>
                </a:solidFill>
                <a:latin typeface="Arial"/>
                <a:cs typeface="Arial"/>
              </a:rPr>
              <a:t>2.8</a:t>
            </a:r>
            <a:endParaRPr sz="800" dirty="0">
              <a:latin typeface="Arial"/>
              <a:cs typeface="Arial"/>
            </a:endParaRPr>
          </a:p>
        </p:txBody>
      </p:sp>
      <p:sp>
        <p:nvSpPr>
          <p:cNvPr id="55" name="object 12">
            <a:extLst>
              <a:ext uri="{FF2B5EF4-FFF2-40B4-BE49-F238E27FC236}">
                <a16:creationId xmlns:a16="http://schemas.microsoft.com/office/drawing/2014/main" id="{B99701DC-BA17-8D51-3C6A-578BD0E08947}"/>
              </a:ext>
            </a:extLst>
          </p:cNvPr>
          <p:cNvSpPr txBox="1"/>
          <p:nvPr/>
        </p:nvSpPr>
        <p:spPr>
          <a:xfrm>
            <a:off x="7975089" y="2870315"/>
            <a:ext cx="576000" cy="10080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3.5</a:t>
            </a:r>
            <a:endParaRPr sz="800" dirty="0">
              <a:latin typeface="Arial"/>
              <a:cs typeface="Arial"/>
            </a:endParaRPr>
          </a:p>
        </p:txBody>
      </p:sp>
      <p:sp>
        <p:nvSpPr>
          <p:cNvPr id="57" name="object 12">
            <a:extLst>
              <a:ext uri="{FF2B5EF4-FFF2-40B4-BE49-F238E27FC236}">
                <a16:creationId xmlns:a16="http://schemas.microsoft.com/office/drawing/2014/main" id="{6364A4EC-83E2-4D49-8C0D-09B96E910C5D}"/>
              </a:ext>
            </a:extLst>
          </p:cNvPr>
          <p:cNvSpPr txBox="1"/>
          <p:nvPr/>
        </p:nvSpPr>
        <p:spPr>
          <a:xfrm>
            <a:off x="4409175" y="3297894"/>
            <a:ext cx="576000" cy="5796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2.0</a:t>
            </a:r>
            <a:endParaRPr sz="800" dirty="0">
              <a:latin typeface="Arial"/>
              <a:cs typeface="Arial"/>
            </a:endParaRPr>
          </a:p>
        </p:txBody>
      </p:sp>
      <p:pic>
        <p:nvPicPr>
          <p:cNvPr id="64" name="Grafik 63" descr="Ein Bild, das Reihe, Dreieck, Design enthält.&#10;&#10;Automatisch generierte Beschreibung">
            <a:extLst>
              <a:ext uri="{FF2B5EF4-FFF2-40B4-BE49-F238E27FC236}">
                <a16:creationId xmlns:a16="http://schemas.microsoft.com/office/drawing/2014/main" id="{0FA5DC1A-DC42-5223-FB70-04E5FB1C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575" y="82800"/>
            <a:ext cx="736600" cy="635000"/>
          </a:xfrm>
          <a:prstGeom prst="rect">
            <a:avLst/>
          </a:prstGeom>
        </p:spPr>
      </p:pic>
      <p:sp>
        <p:nvSpPr>
          <p:cNvPr id="2" name="object 17">
            <a:extLst>
              <a:ext uri="{FF2B5EF4-FFF2-40B4-BE49-F238E27FC236}">
                <a16:creationId xmlns:a16="http://schemas.microsoft.com/office/drawing/2014/main" id="{2D33FBB0-B3AC-013A-F99B-8B23A5553F6A}"/>
              </a:ext>
            </a:extLst>
          </p:cNvPr>
          <p:cNvSpPr/>
          <p:nvPr/>
        </p:nvSpPr>
        <p:spPr>
          <a:xfrm>
            <a:off x="4079921" y="2625400"/>
            <a:ext cx="4813254" cy="60136"/>
          </a:xfrm>
          <a:custGeom>
            <a:avLst/>
            <a:gdLst/>
            <a:ahLst/>
            <a:cxnLst/>
            <a:rect l="l" t="t" r="r" b="b"/>
            <a:pathLst>
              <a:path w="3330575">
                <a:moveTo>
                  <a:pt x="0" y="0"/>
                </a:moveTo>
                <a:lnTo>
                  <a:pt x="3330003" y="0"/>
                </a:lnTo>
              </a:path>
            </a:pathLst>
          </a:custGeom>
          <a:ln w="3810">
            <a:solidFill>
              <a:srgbClr val="395CAC"/>
            </a:solidFill>
          </a:ln>
        </p:spPr>
        <p:txBody>
          <a:bodyPr wrap="square" lIns="0" tIns="0" rIns="0" bIns="0" rtlCol="0"/>
          <a:lstStyle/>
          <a:p>
            <a:endParaRPr dirty="0"/>
          </a:p>
        </p:txBody>
      </p:sp>
      <p:sp>
        <p:nvSpPr>
          <p:cNvPr id="13" name="Textfeld 12">
            <a:extLst>
              <a:ext uri="{FF2B5EF4-FFF2-40B4-BE49-F238E27FC236}">
                <a16:creationId xmlns:a16="http://schemas.microsoft.com/office/drawing/2014/main" id="{3529368F-4E32-5F63-A570-237176757E78}"/>
              </a:ext>
            </a:extLst>
          </p:cNvPr>
          <p:cNvSpPr txBox="1"/>
          <p:nvPr/>
        </p:nvSpPr>
        <p:spPr>
          <a:xfrm>
            <a:off x="612000" y="4613502"/>
            <a:ext cx="8281987" cy="254226"/>
          </a:xfrm>
          <a:prstGeom prst="rect">
            <a:avLst/>
          </a:prstGeom>
          <a:noFill/>
        </p:spPr>
        <p:txBody>
          <a:bodyPr wrap="square" lIns="0" tIns="0" rIns="0" bIns="0">
            <a:noAutofit/>
          </a:bodyPr>
          <a:lstStyle/>
          <a:p>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CHADS</a:t>
            </a:r>
            <a:r>
              <a:rPr lang="en-GB" sz="800" spc="-10" baseline="-25000" dirty="0">
                <a:solidFill>
                  <a:schemeClr val="accent1">
                    <a:lumMod val="75000"/>
                  </a:schemeClr>
                </a:solidFill>
                <a:latin typeface="Arial"/>
                <a:cs typeface="Arial"/>
              </a:rPr>
              <a:t>2 </a:t>
            </a:r>
            <a:r>
              <a:rPr lang="en-GB" sz="800" spc="-10" dirty="0">
                <a:solidFill>
                  <a:schemeClr val="accent1">
                    <a:lumMod val="75000"/>
                  </a:schemeClr>
                </a:solidFill>
                <a:latin typeface="Arial"/>
                <a:cs typeface="Arial"/>
              </a:rPr>
              <a:t>score, </a:t>
            </a:r>
            <a:r>
              <a:rPr lang="en-GB" sz="800" spc="-10" dirty="0">
                <a:solidFill>
                  <a:schemeClr val="accent1">
                    <a:lumMod val="75000"/>
                  </a:schemeClr>
                </a:solidFill>
                <a:latin typeface="+mj-lt"/>
                <a:cs typeface="Arial"/>
              </a:rPr>
              <a:t>score for assessing stroke risk in patients with nvAF</a:t>
            </a:r>
            <a:r>
              <a:rPr lang="en-GB" sz="800" spc="-10" dirty="0">
                <a:solidFill>
                  <a:schemeClr val="accent1">
                    <a:lumMod val="75000"/>
                  </a:schemeClr>
                </a:solidFill>
                <a:latin typeface="Arial"/>
                <a:cs typeface="Arial"/>
              </a:rPr>
              <a:t>; </a:t>
            </a:r>
            <a:r>
              <a:rPr lang="en-GB" sz="800" spc="-10" dirty="0">
                <a:solidFill>
                  <a:schemeClr val="accent1">
                    <a:lumMod val="75000"/>
                  </a:schemeClr>
                </a:solidFill>
                <a:latin typeface="+mj-lt"/>
                <a:cs typeface="Arial"/>
              </a:rPr>
              <a:t>HAS-BLED score, score for assessing bleeding risk in prophylactically anticoagulated nvAF patients; PMSS</a:t>
            </a:r>
            <a:r>
              <a:rPr lang="en-GB" sz="800" spc="-10" dirty="0">
                <a:solidFill>
                  <a:schemeClr val="accent1">
                    <a:lumMod val="75000"/>
                  </a:schemeClr>
                </a:solidFill>
                <a:latin typeface="Arial"/>
                <a:cs typeface="Arial"/>
              </a:rPr>
              <a:t>, post-marketing surveillance study.</a:t>
            </a:r>
            <a:br>
              <a:rPr lang="en-GB" sz="800" spc="-10" dirty="0">
                <a:solidFill>
                  <a:schemeClr val="accent1">
                    <a:lumMod val="75000"/>
                  </a:schemeClr>
                </a:solidFill>
                <a:latin typeface="Arial"/>
                <a:cs typeface="Arial"/>
              </a:rPr>
            </a:br>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de-CH" sz="800" b="1" spc="-10" dirty="0">
                <a:solidFill>
                  <a:schemeClr val="accent1">
                    <a:lumMod val="75000"/>
                  </a:schemeClr>
                </a:solidFill>
                <a:latin typeface="Arial"/>
                <a:cs typeface="Arial"/>
              </a:rPr>
              <a:t>1</a:t>
            </a:r>
            <a:r>
              <a:rPr lang="de-CH" sz="800" b="1" dirty="0">
                <a:solidFill>
                  <a:srgbClr val="3F403F"/>
                </a:solidFill>
                <a:latin typeface="Arial" panose="020B0604020202020204" pitchFamily="34" charset="0"/>
                <a:cs typeface="Arial" panose="020B0604020202020204" pitchFamily="34" charset="0"/>
              </a:rPr>
              <a:t>.</a:t>
            </a:r>
            <a:r>
              <a:rPr lang="de-CH" sz="800" b="1" spc="-4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Kirchhof</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a:t>
            </a:r>
            <a:r>
              <a:rPr lang="de-CH" sz="800" spc="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al.</a:t>
            </a:r>
            <a:r>
              <a:rPr lang="de-CH" sz="800" spc="-25" dirty="0">
                <a:solidFill>
                  <a:srgbClr val="3F403F"/>
                </a:solidFill>
                <a:latin typeface="Arial" panose="020B0604020202020204" pitchFamily="34" charset="0"/>
                <a:cs typeface="Arial" panose="020B0604020202020204" pitchFamily="34" charset="0"/>
              </a:rPr>
              <a:t> J Am Coll Cardiol </a:t>
            </a:r>
            <a:r>
              <a:rPr lang="de-CH" sz="800" spc="-20" dirty="0">
                <a:solidFill>
                  <a:srgbClr val="3F403F"/>
                </a:solidFill>
                <a:latin typeface="Arial" panose="020B0604020202020204" pitchFamily="34" charset="0"/>
                <a:cs typeface="Arial" panose="020B0604020202020204" pitchFamily="34" charset="0"/>
              </a:rPr>
              <a:t>2018 Jul 10;72(2):141-153  </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2. </a:t>
            </a:r>
            <a:r>
              <a:rPr lang="de-CH" sz="800" b="0" i="0" u="none" strike="noStrike" baseline="0" dirty="0">
                <a:solidFill>
                  <a:schemeClr val="accent1">
                    <a:lumMod val="75000"/>
                  </a:schemeClr>
                </a:solidFill>
                <a:latin typeface="+mj-lt"/>
              </a:rPr>
              <a:t>Granger </a:t>
            </a:r>
            <a:r>
              <a:rPr lang="de-CH" sz="800" spc="-10" dirty="0">
                <a:solidFill>
                  <a:schemeClr val="accent1">
                    <a:lumMod val="75000"/>
                  </a:schemeClr>
                </a:solidFill>
                <a:latin typeface="+mj-lt"/>
                <a:cs typeface="Arial"/>
              </a:rPr>
              <a:t>et al. </a:t>
            </a:r>
            <a:r>
              <a:rPr lang="de-CH" sz="800" b="0" i="0" u="none" strike="noStrike" baseline="0" dirty="0">
                <a:solidFill>
                  <a:schemeClr val="accent1">
                    <a:lumMod val="75000"/>
                  </a:schemeClr>
                </a:solidFill>
                <a:latin typeface="+mj-lt"/>
              </a:rPr>
              <a:t>N Engl J Med 2011;365:981‑992</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3</a:t>
            </a:r>
            <a:r>
              <a:rPr lang="de-CH" sz="800" spc="-10" dirty="0">
                <a:solidFill>
                  <a:schemeClr val="accent1">
                    <a:lumMod val="75000"/>
                  </a:schemeClr>
                </a:solidFill>
                <a:latin typeface="+mj-lt"/>
                <a:cs typeface="Arial"/>
              </a:rPr>
              <a:t>. Giugliano RP, et al. N Engl J Med 2013;369:2093‑2104. </a:t>
            </a:r>
            <a:r>
              <a:rPr lang="de-CH" sz="800" b="1" spc="-10" dirty="0">
                <a:solidFill>
                  <a:schemeClr val="accent1">
                    <a:lumMod val="75000"/>
                  </a:schemeClr>
                </a:solidFill>
                <a:latin typeface="+mj-lt"/>
                <a:cs typeface="Arial"/>
              </a:rPr>
              <a:t>4</a:t>
            </a:r>
            <a:r>
              <a:rPr lang="de-CH" sz="800" spc="-10" dirty="0">
                <a:solidFill>
                  <a:schemeClr val="accent1">
                    <a:lumMod val="75000"/>
                  </a:schemeClr>
                </a:solidFill>
                <a:latin typeface="+mj-lt"/>
                <a:cs typeface="Arial"/>
              </a:rPr>
              <a:t>. </a:t>
            </a:r>
            <a:r>
              <a:rPr lang="de-CH" sz="800" b="0" spc="-20" dirty="0">
                <a:solidFill>
                  <a:srgbClr val="4C4D4F"/>
                </a:solidFill>
                <a:latin typeface="Arial"/>
                <a:cs typeface="Arial"/>
              </a:rPr>
              <a:t>Patel</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dirty="0">
                <a:solidFill>
                  <a:srgbClr val="4C4D4F"/>
                </a:solidFill>
                <a:latin typeface="Arial"/>
                <a:cs typeface="Arial"/>
              </a:rPr>
              <a:t>N</a:t>
            </a:r>
            <a:r>
              <a:rPr lang="de-CH" sz="800" b="0" spc="-5" dirty="0">
                <a:solidFill>
                  <a:srgbClr val="4C4D4F"/>
                </a:solidFill>
                <a:latin typeface="Arial"/>
                <a:cs typeface="Arial"/>
              </a:rPr>
              <a:t> </a:t>
            </a:r>
            <a:r>
              <a:rPr lang="de-CH" sz="800" b="0" spc="-10" dirty="0">
                <a:solidFill>
                  <a:srgbClr val="4C4D4F"/>
                </a:solidFill>
                <a:latin typeface="Arial"/>
                <a:cs typeface="Arial"/>
              </a:rPr>
              <a:t>Engl</a:t>
            </a:r>
            <a:r>
              <a:rPr lang="de-CH" sz="800" b="0" spc="-5" dirty="0">
                <a:solidFill>
                  <a:srgbClr val="4C4D4F"/>
                </a:solidFill>
                <a:latin typeface="Arial"/>
                <a:cs typeface="Arial"/>
              </a:rPr>
              <a:t> </a:t>
            </a:r>
            <a:r>
              <a:rPr lang="de-CH" sz="800" b="0" dirty="0">
                <a:solidFill>
                  <a:srgbClr val="4C4D4F"/>
                </a:solidFill>
                <a:latin typeface="Arial"/>
                <a:cs typeface="Arial"/>
              </a:rPr>
              <a:t>J</a:t>
            </a:r>
            <a:r>
              <a:rPr lang="de-CH" sz="800" b="0" spc="-5" dirty="0">
                <a:solidFill>
                  <a:srgbClr val="4C4D4F"/>
                </a:solidFill>
                <a:latin typeface="Arial"/>
                <a:cs typeface="Arial"/>
              </a:rPr>
              <a:t> </a:t>
            </a:r>
            <a:r>
              <a:rPr lang="de-CH" sz="800" b="0" spc="-20" dirty="0">
                <a:solidFill>
                  <a:srgbClr val="4C4D4F"/>
                </a:solidFill>
                <a:latin typeface="Arial"/>
                <a:cs typeface="Arial"/>
              </a:rPr>
              <a:t>Med.</a:t>
            </a:r>
            <a:r>
              <a:rPr lang="de-CH" sz="800" b="0" spc="-10" dirty="0">
                <a:solidFill>
                  <a:srgbClr val="4C4D4F"/>
                </a:solidFill>
                <a:latin typeface="Arial"/>
                <a:cs typeface="Arial"/>
              </a:rPr>
              <a:t> </a:t>
            </a:r>
            <a:r>
              <a:rPr lang="de-CH" sz="800" b="0" spc="-25" dirty="0">
                <a:solidFill>
                  <a:srgbClr val="4C4D4F"/>
                </a:solidFill>
                <a:latin typeface="Arial"/>
                <a:cs typeface="Arial"/>
              </a:rPr>
              <a:t>2011; 37(14):1154-7 </a:t>
            </a:r>
            <a:r>
              <a:rPr lang="de-CH" sz="800" b="1" spc="-10" dirty="0">
                <a:solidFill>
                  <a:srgbClr val="3F403F"/>
                </a:solidFill>
                <a:latin typeface="Arial" panose="020B0604020202020204" pitchFamily="34" charset="0"/>
                <a:cs typeface="Arial" panose="020B0604020202020204" pitchFamily="34" charset="0"/>
              </a:rPr>
              <a:t>5.</a:t>
            </a:r>
            <a:r>
              <a:rPr lang="de-CH" sz="800" b="1" spc="-2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Cemin</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 </a:t>
            </a:r>
            <a:r>
              <a:rPr lang="de-CH" sz="800" spc="-10" dirty="0">
                <a:solidFill>
                  <a:srgbClr val="3F403F"/>
                </a:solidFill>
                <a:latin typeface="Arial" panose="020B0604020202020204" pitchFamily="34" charset="0"/>
                <a:cs typeface="Arial" panose="020B0604020202020204" pitchFamily="34" charset="0"/>
              </a:rPr>
              <a:t>al. Int J Cardiol</a:t>
            </a:r>
            <a:r>
              <a:rPr lang="de-CH" sz="800" spc="-20" dirty="0">
                <a:solidFill>
                  <a:srgbClr val="3F403F"/>
                </a:solidFill>
                <a:latin typeface="Arial" panose="020B0604020202020204" pitchFamily="34" charset="0"/>
                <a:cs typeface="Arial" panose="020B0604020202020204" pitchFamily="34" charset="0"/>
              </a:rPr>
              <a:t> 2023;131618</a:t>
            </a:r>
            <a:endParaRPr lang="en-GB" sz="800" spc="-10" dirty="0">
              <a:solidFill>
                <a:schemeClr val="accent1">
                  <a:lumMod val="75000"/>
                </a:schemeClr>
              </a:solidFill>
              <a:latin typeface="Arial"/>
              <a:cs typeface="Arial"/>
            </a:endParaRPr>
          </a:p>
        </p:txBody>
      </p:sp>
    </p:spTree>
    <p:extLst>
      <p:ext uri="{BB962C8B-B14F-4D97-AF65-F5344CB8AC3E}">
        <p14:creationId xmlns:p14="http://schemas.microsoft.com/office/powerpoint/2010/main" val="333644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1667595-A092-A3DC-DD5F-B23CCD5AD5C2}"/>
              </a:ext>
            </a:extLst>
          </p:cNvPr>
          <p:cNvSpPr txBox="1">
            <a:spLocks/>
          </p:cNvSpPr>
          <p:nvPr/>
        </p:nvSpPr>
        <p:spPr>
          <a:xfrm>
            <a:off x="612001" y="142526"/>
            <a:ext cx="8281175" cy="615553"/>
          </a:xfrm>
          <a:prstGeom prst="rect">
            <a:avLst/>
          </a:prstGeom>
        </p:spPr>
        <p:txBody>
          <a:bodyPr vert="horz" wrap="square" lIns="0" tIns="0" rIns="0" bIns="0" rtlCol="0" anchor="b">
            <a:spAutoFit/>
          </a:bodyPr>
          <a:lstStyle>
            <a:lvl1pPr algn="ctr" rtl="0" eaLnBrk="1" fontAlgn="base" hangingPunct="1">
              <a:spcBef>
                <a:spcPct val="0"/>
              </a:spcBef>
              <a:spcAft>
                <a:spcPct val="0"/>
              </a:spcAft>
              <a:defRPr lang="en-GB" sz="4500" b="0" noProof="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algn="l" defTabSz="914400"/>
            <a:r>
              <a:rPr lang="en-US" sz="2000" dirty="0"/>
              <a:t>XANTUS pooled complements evidence on rivaroxaban: </a:t>
            </a:r>
            <a:br>
              <a:rPr lang="en-US" sz="2000" dirty="0"/>
            </a:br>
            <a:r>
              <a:rPr lang="en-US" sz="2000" dirty="0"/>
              <a:t>prospective global study conducted in 47 countries</a:t>
            </a:r>
            <a:r>
              <a:rPr lang="de-CH" sz="2000" baseline="30000" dirty="0"/>
              <a:t>1</a:t>
            </a:r>
            <a:endParaRPr lang="de-DE" sz="2000" baseline="30000" dirty="0"/>
          </a:p>
        </p:txBody>
      </p:sp>
      <p:sp>
        <p:nvSpPr>
          <p:cNvPr id="10" name="Textfeld 9">
            <a:extLst>
              <a:ext uri="{FF2B5EF4-FFF2-40B4-BE49-F238E27FC236}">
                <a16:creationId xmlns:a16="http://schemas.microsoft.com/office/drawing/2014/main" id="{1BD6C103-A9D2-63BF-D7C3-0B4D5FF78620}"/>
              </a:ext>
            </a:extLst>
          </p:cNvPr>
          <p:cNvSpPr txBox="1"/>
          <p:nvPr/>
        </p:nvSpPr>
        <p:spPr>
          <a:xfrm>
            <a:off x="605963" y="4750978"/>
            <a:ext cx="8281175" cy="233804"/>
          </a:xfrm>
          <a:prstGeom prst="rect">
            <a:avLst/>
          </a:prstGeom>
          <a:noFill/>
        </p:spPr>
        <p:txBody>
          <a:bodyPr wrap="square" lIns="0" tIns="0" rIns="0" bIns="0">
            <a:noAutofit/>
          </a:bodyPr>
          <a:lstStyle/>
          <a:p>
            <a:pPr marL="12700" marR="5080" algn="just"/>
            <a:endParaRPr lang="de-CH" sz="600" spc="-10" dirty="0">
              <a:solidFill>
                <a:schemeClr val="accent1">
                  <a:lumMod val="75000"/>
                </a:schemeClr>
              </a:solidFill>
              <a:latin typeface="+mj-lt"/>
              <a:cs typeface="Arial"/>
            </a:endParaRPr>
          </a:p>
        </p:txBody>
      </p:sp>
      <p:sp>
        <p:nvSpPr>
          <p:cNvPr id="3" name="object 3">
            <a:extLst>
              <a:ext uri="{FF2B5EF4-FFF2-40B4-BE49-F238E27FC236}">
                <a16:creationId xmlns:a16="http://schemas.microsoft.com/office/drawing/2014/main" id="{16818422-6296-E90F-A4CC-9847B074624C}"/>
              </a:ext>
            </a:extLst>
          </p:cNvPr>
          <p:cNvSpPr txBox="1"/>
          <p:nvPr/>
        </p:nvSpPr>
        <p:spPr>
          <a:xfrm>
            <a:off x="4067175" y="987425"/>
            <a:ext cx="4155792" cy="151323"/>
          </a:xfrm>
          <a:prstGeom prst="rect">
            <a:avLst/>
          </a:prstGeom>
        </p:spPr>
        <p:txBody>
          <a:bodyPr vert="horz" wrap="square" lIns="0" tIns="12700" rIns="0" bIns="0" rtlCol="0">
            <a:spAutoFit/>
          </a:bodyPr>
          <a:lstStyle/>
          <a:p>
            <a:pPr marL="12700" marR="5080">
              <a:lnSpc>
                <a:spcPct val="100000"/>
              </a:lnSpc>
              <a:spcBef>
                <a:spcPts val="100"/>
              </a:spcBef>
            </a:pPr>
            <a:r>
              <a:rPr lang="en-GB" sz="900" b="1" dirty="0">
                <a:solidFill>
                  <a:srgbClr val="4C4D4F"/>
                </a:solidFill>
                <a:latin typeface="Arial"/>
                <a:cs typeface="Arial"/>
              </a:rPr>
              <a:t>Major bleeding (% per year)</a:t>
            </a:r>
            <a:endParaRPr lang="en-GB" sz="900" dirty="0">
              <a:latin typeface="Arial"/>
              <a:cs typeface="Arial"/>
            </a:endParaRPr>
          </a:p>
        </p:txBody>
      </p:sp>
      <p:sp>
        <p:nvSpPr>
          <p:cNvPr id="19" name="object 17">
            <a:extLst>
              <a:ext uri="{FF2B5EF4-FFF2-40B4-BE49-F238E27FC236}">
                <a16:creationId xmlns:a16="http://schemas.microsoft.com/office/drawing/2014/main" id="{F82986D6-EB67-E7A4-FA6A-39494D12726A}"/>
              </a:ext>
            </a:extLst>
          </p:cNvPr>
          <p:cNvSpPr/>
          <p:nvPr/>
        </p:nvSpPr>
        <p:spPr>
          <a:xfrm>
            <a:off x="4079921" y="2625400"/>
            <a:ext cx="4813254" cy="60136"/>
          </a:xfrm>
          <a:custGeom>
            <a:avLst/>
            <a:gdLst/>
            <a:ahLst/>
            <a:cxnLst/>
            <a:rect l="l" t="t" r="r" b="b"/>
            <a:pathLst>
              <a:path w="3330575">
                <a:moveTo>
                  <a:pt x="0" y="0"/>
                </a:moveTo>
                <a:lnTo>
                  <a:pt x="3330003" y="0"/>
                </a:lnTo>
              </a:path>
            </a:pathLst>
          </a:custGeom>
          <a:ln w="3810">
            <a:solidFill>
              <a:srgbClr val="395CAC"/>
            </a:solidFill>
          </a:ln>
        </p:spPr>
        <p:txBody>
          <a:bodyPr wrap="square" lIns="0" tIns="0" rIns="0" bIns="0" rtlCol="0"/>
          <a:lstStyle/>
          <a:p>
            <a:endParaRPr dirty="0"/>
          </a:p>
        </p:txBody>
      </p:sp>
      <p:sp>
        <p:nvSpPr>
          <p:cNvPr id="12" name="object 10">
            <a:extLst>
              <a:ext uri="{FF2B5EF4-FFF2-40B4-BE49-F238E27FC236}">
                <a16:creationId xmlns:a16="http://schemas.microsoft.com/office/drawing/2014/main" id="{DC156BBE-60DE-B55B-C2E2-9319909C00CB}"/>
              </a:ext>
            </a:extLst>
          </p:cNvPr>
          <p:cNvSpPr txBox="1"/>
          <p:nvPr/>
        </p:nvSpPr>
        <p:spPr>
          <a:xfrm>
            <a:off x="5597842" y="1570876"/>
            <a:ext cx="576000" cy="604800"/>
          </a:xfrm>
          <a:prstGeom prst="rect">
            <a:avLst/>
          </a:prstGeom>
          <a:solidFill>
            <a:srgbClr val="808285"/>
          </a:solidFill>
        </p:spPr>
        <p:txBody>
          <a:bodyPr vert="horz" wrap="square" lIns="0" tIns="43815" rIns="0" bIns="0" rtlCol="0">
            <a:noAutofit/>
          </a:bodyPr>
          <a:lstStyle/>
          <a:p>
            <a:pPr algn="ctr">
              <a:lnSpc>
                <a:spcPct val="100000"/>
              </a:lnSpc>
              <a:spcBef>
                <a:spcPts val="345"/>
              </a:spcBef>
            </a:pPr>
            <a:r>
              <a:rPr lang="de-CH" sz="800" b="1" spc="-25" dirty="0">
                <a:solidFill>
                  <a:srgbClr val="FFFFFF"/>
                </a:solidFill>
                <a:latin typeface="Arial"/>
                <a:cs typeface="Arial"/>
              </a:rPr>
              <a:t>2.1</a:t>
            </a:r>
            <a:endParaRPr sz="800" dirty="0">
              <a:latin typeface="Arial"/>
              <a:cs typeface="Arial"/>
            </a:endParaRPr>
          </a:p>
        </p:txBody>
      </p:sp>
      <p:sp>
        <p:nvSpPr>
          <p:cNvPr id="22" name="object 20">
            <a:extLst>
              <a:ext uri="{FF2B5EF4-FFF2-40B4-BE49-F238E27FC236}">
                <a16:creationId xmlns:a16="http://schemas.microsoft.com/office/drawing/2014/main" id="{3C9034C6-C7BD-DDA9-3E6C-43DF1E1663D0}"/>
              </a:ext>
            </a:extLst>
          </p:cNvPr>
          <p:cNvSpPr txBox="1"/>
          <p:nvPr/>
        </p:nvSpPr>
        <p:spPr>
          <a:xfrm>
            <a:off x="5547705" y="2215618"/>
            <a:ext cx="676275"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Apixaban</a:t>
            </a:r>
            <a:endParaRPr sz="800" dirty="0">
              <a:solidFill>
                <a:schemeClr val="accent1">
                  <a:lumMod val="75000"/>
                </a:schemeClr>
              </a:solidFill>
              <a:latin typeface="Arial"/>
              <a:cs typeface="Arial"/>
            </a:endParaRPr>
          </a:p>
          <a:p>
            <a:pPr algn="ctr">
              <a:lnSpc>
                <a:spcPct val="100000"/>
              </a:lnSpc>
              <a:spcBef>
                <a:spcPts val="40"/>
              </a:spcBef>
            </a:pPr>
            <a:r>
              <a:rPr sz="800" b="1" spc="-10" dirty="0">
                <a:solidFill>
                  <a:schemeClr val="accent1">
                    <a:lumMod val="75000"/>
                  </a:schemeClr>
                </a:solidFill>
                <a:latin typeface="Arial"/>
                <a:cs typeface="Arial"/>
              </a:rPr>
              <a:t>ARISTOTLE</a:t>
            </a:r>
            <a:r>
              <a:rPr lang="de-CH" sz="675" b="1" spc="-15" baseline="43209" dirty="0">
                <a:solidFill>
                  <a:schemeClr val="accent1">
                    <a:lumMod val="75000"/>
                  </a:schemeClr>
                </a:solidFill>
                <a:latin typeface="Arial"/>
                <a:cs typeface="Arial"/>
              </a:rPr>
              <a:t>2</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8" name="object 26">
            <a:extLst>
              <a:ext uri="{FF2B5EF4-FFF2-40B4-BE49-F238E27FC236}">
                <a16:creationId xmlns:a16="http://schemas.microsoft.com/office/drawing/2014/main" id="{C5D2881D-2EB7-C259-ED96-B705EFA1F7E7}"/>
              </a:ext>
            </a:extLst>
          </p:cNvPr>
          <p:cNvSpPr/>
          <p:nvPr/>
        </p:nvSpPr>
        <p:spPr>
          <a:xfrm flipV="1">
            <a:off x="4079921" y="3764692"/>
            <a:ext cx="4813254" cy="111854"/>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9" name="object 8">
            <a:extLst>
              <a:ext uri="{FF2B5EF4-FFF2-40B4-BE49-F238E27FC236}">
                <a16:creationId xmlns:a16="http://schemas.microsoft.com/office/drawing/2014/main" id="{1D600CFD-F895-EEBE-77DE-A5AD2A6A03C1}"/>
              </a:ext>
            </a:extLst>
          </p:cNvPr>
          <p:cNvSpPr txBox="1"/>
          <p:nvPr/>
        </p:nvSpPr>
        <p:spPr>
          <a:xfrm>
            <a:off x="6786509" y="1366386"/>
            <a:ext cx="576000" cy="806400"/>
          </a:xfrm>
          <a:prstGeom prst="rect">
            <a:avLst/>
          </a:prstGeom>
          <a:solidFill>
            <a:srgbClr val="CFD1D2"/>
          </a:solidFill>
        </p:spPr>
        <p:txBody>
          <a:bodyPr vert="horz" wrap="square" lIns="0" tIns="48260" rIns="0" bIns="0" rtlCol="0">
            <a:noAutofit/>
          </a:bodyPr>
          <a:lstStyle/>
          <a:p>
            <a:pPr algn="ctr">
              <a:lnSpc>
                <a:spcPct val="100000"/>
              </a:lnSpc>
              <a:spcBef>
                <a:spcPts val="380"/>
              </a:spcBef>
            </a:pPr>
            <a:r>
              <a:rPr lang="de-CH" sz="800" b="1" spc="-25" dirty="0">
                <a:solidFill>
                  <a:srgbClr val="FFFFFF"/>
                </a:solidFill>
                <a:latin typeface="Arial"/>
                <a:cs typeface="Arial"/>
              </a:rPr>
              <a:t>2.8</a:t>
            </a:r>
            <a:endParaRPr sz="800" dirty="0">
              <a:latin typeface="Arial"/>
              <a:cs typeface="Arial"/>
            </a:endParaRPr>
          </a:p>
        </p:txBody>
      </p:sp>
      <p:sp>
        <p:nvSpPr>
          <p:cNvPr id="24" name="object 22">
            <a:extLst>
              <a:ext uri="{FF2B5EF4-FFF2-40B4-BE49-F238E27FC236}">
                <a16:creationId xmlns:a16="http://schemas.microsoft.com/office/drawing/2014/main" id="{DCEDE2A8-E483-4E65-96CC-7F21773809CC}"/>
              </a:ext>
            </a:extLst>
          </p:cNvPr>
          <p:cNvSpPr txBox="1"/>
          <p:nvPr/>
        </p:nvSpPr>
        <p:spPr>
          <a:xfrm>
            <a:off x="6740986" y="2215618"/>
            <a:ext cx="70739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Edoxaban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ENGAGE</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3</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14" name="object 12">
            <a:extLst>
              <a:ext uri="{FF2B5EF4-FFF2-40B4-BE49-F238E27FC236}">
                <a16:creationId xmlns:a16="http://schemas.microsoft.com/office/drawing/2014/main" id="{11FB1352-EA2A-CB71-D30F-573D7C5384BD}"/>
              </a:ext>
            </a:extLst>
          </p:cNvPr>
          <p:cNvSpPr txBox="1"/>
          <p:nvPr/>
        </p:nvSpPr>
        <p:spPr>
          <a:xfrm>
            <a:off x="7975175" y="1130368"/>
            <a:ext cx="576000" cy="10440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3.6</a:t>
            </a:r>
          </a:p>
        </p:txBody>
      </p:sp>
      <p:sp>
        <p:nvSpPr>
          <p:cNvPr id="20" name="object 18">
            <a:extLst>
              <a:ext uri="{FF2B5EF4-FFF2-40B4-BE49-F238E27FC236}">
                <a16:creationId xmlns:a16="http://schemas.microsoft.com/office/drawing/2014/main" id="{CB9346DD-8C70-26B8-A8EF-EB678B01DAC7}"/>
              </a:ext>
            </a:extLst>
          </p:cNvPr>
          <p:cNvSpPr txBox="1"/>
          <p:nvPr/>
        </p:nvSpPr>
        <p:spPr>
          <a:xfrm>
            <a:off x="7915195" y="2215618"/>
            <a:ext cx="69596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Rivaroxaban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ROCKET</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4</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graphicFrame>
        <p:nvGraphicFramePr>
          <p:cNvPr id="5" name="Tabelle 90">
            <a:extLst>
              <a:ext uri="{FF2B5EF4-FFF2-40B4-BE49-F238E27FC236}">
                <a16:creationId xmlns:a16="http://schemas.microsoft.com/office/drawing/2014/main" id="{3478DB2E-B5F8-7A16-56B5-ECB386B00038}"/>
              </a:ext>
            </a:extLst>
          </p:cNvPr>
          <p:cNvGraphicFramePr>
            <a:graphicFrameLocks noGrp="1"/>
          </p:cNvGraphicFramePr>
          <p:nvPr>
            <p:extLst>
              <p:ext uri="{D42A27DB-BD31-4B8C-83A1-F6EECF244321}">
                <p14:modId xmlns:p14="http://schemas.microsoft.com/office/powerpoint/2010/main" val="4247542620"/>
              </p:ext>
            </p:extLst>
          </p:nvPr>
        </p:nvGraphicFramePr>
        <p:xfrm>
          <a:off x="611188" y="985924"/>
          <a:ext cx="3227644" cy="2266404"/>
        </p:xfrm>
        <a:graphic>
          <a:graphicData uri="http://schemas.openxmlformats.org/drawingml/2006/table">
            <a:tbl>
              <a:tblPr firstRow="1" bandRow="1">
                <a:tableStyleId>{5C22544A-7EE6-4342-B048-85BDC9FD1C3A}</a:tableStyleId>
              </a:tblPr>
              <a:tblGrid>
                <a:gridCol w="3227644">
                  <a:extLst>
                    <a:ext uri="{9D8B030D-6E8A-4147-A177-3AD203B41FA5}">
                      <a16:colId xmlns:a16="http://schemas.microsoft.com/office/drawing/2014/main" val="1094765726"/>
                    </a:ext>
                  </a:extLst>
                </a:gridCol>
              </a:tblGrid>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1" baseline="0" dirty="0">
                          <a:solidFill>
                            <a:srgbClr val="FFFFFF"/>
                          </a:solidFill>
                          <a:latin typeface="Arial" panose="020B0604020202020204" pitchFamily="34" charset="0"/>
                          <a:cs typeface="Arial" panose="020B0604020202020204" pitchFamily="34" charset="0"/>
                        </a:rPr>
                        <a:t>XANTUS</a:t>
                      </a:r>
                      <a:r>
                        <a:rPr lang="de-CH" sz="1000" b="1" spc="65" baseline="0" dirty="0">
                          <a:solidFill>
                            <a:srgbClr val="FFFFFF"/>
                          </a:solidFill>
                          <a:latin typeface="Arial" panose="020B0604020202020204" pitchFamily="34" charset="0"/>
                          <a:cs typeface="Arial" panose="020B0604020202020204" pitchFamily="34" charset="0"/>
                        </a:rPr>
                        <a:t> </a:t>
                      </a:r>
                      <a:r>
                        <a:rPr lang="de-CH" sz="1000" b="1" spc="-10" baseline="0" dirty="0">
                          <a:solidFill>
                            <a:srgbClr val="FFFFFF"/>
                          </a:solidFill>
                          <a:latin typeface="Arial" panose="020B0604020202020204" pitchFamily="34" charset="0"/>
                          <a:cs typeface="Arial" panose="020B0604020202020204" pitchFamily="34" charset="0"/>
                        </a:rPr>
                        <a:t>pooled</a:t>
                      </a:r>
                      <a:r>
                        <a:rPr lang="de-CH" sz="1000" b="1" spc="-15" baseline="30000" dirty="0">
                          <a:solidFill>
                            <a:srgbClr val="FFFFFF"/>
                          </a:solidFill>
                          <a:latin typeface="Arial" panose="020B0604020202020204" pitchFamily="34" charset="0"/>
                          <a:cs typeface="Arial" panose="020B0604020202020204" pitchFamily="34" charset="0"/>
                        </a:rPr>
                        <a:t>1</a:t>
                      </a:r>
                      <a:endParaRPr lang="de-CH" sz="1000" baseline="300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16183513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Rivaroxaban</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kern="1200" baseline="0" noProof="0" dirty="0">
                          <a:solidFill>
                            <a:srgbClr val="3F403F"/>
                          </a:solidFill>
                          <a:latin typeface="Arial" panose="020B0604020202020204" pitchFamily="34" charset="0"/>
                          <a:ea typeface="+mn-ea"/>
                          <a:cs typeface="Arial" panose="020B0604020202020204" pitchFamily="34" charset="0"/>
                        </a:rPr>
                        <a:t>post-marketing surveillance  study (PMSS) programme </a:t>
                      </a:r>
                    </a:p>
                  </a:txBody>
                  <a:tcPr anchor="ctr">
                    <a:solidFill>
                      <a:schemeClr val="accent3">
                        <a:lumMod val="20000"/>
                        <a:lumOff val="80000"/>
                      </a:schemeClr>
                    </a:solidFill>
                  </a:tcPr>
                </a:tc>
                <a:extLst>
                  <a:ext uri="{0D108BD9-81ED-4DB2-BD59-A6C34878D82A}">
                    <a16:rowId xmlns:a16="http://schemas.microsoft.com/office/drawing/2014/main" val="3467811620"/>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1200" baseline="0" noProof="0" dirty="0">
                          <a:solidFill>
                            <a:srgbClr val="3F403F"/>
                          </a:solidFill>
                          <a:latin typeface="Arial" panose="020B0604020202020204" pitchFamily="34" charset="0"/>
                          <a:ea typeface="+mn-ea"/>
                          <a:cs typeface="Arial" panose="020B0604020202020204" pitchFamily="34" charset="0"/>
                        </a:rPr>
                        <a:t>Prospective global study in 47 countries</a:t>
                      </a:r>
                    </a:p>
                  </a:txBody>
                  <a:tcPr anchor="ctr">
                    <a:noFill/>
                  </a:tcPr>
                </a:tc>
                <a:extLst>
                  <a:ext uri="{0D108BD9-81ED-4DB2-BD59-A6C34878D82A}">
                    <a16:rowId xmlns:a16="http://schemas.microsoft.com/office/drawing/2014/main" val="2492391937"/>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spc="-45" baseline="0" noProof="0" dirty="0">
                          <a:solidFill>
                            <a:srgbClr val="3F403F"/>
                          </a:solidFill>
                          <a:latin typeface="Arial" panose="020B0604020202020204" pitchFamily="34" charset="0"/>
                          <a:cs typeface="Arial" panose="020B0604020202020204" pitchFamily="34" charset="0"/>
                        </a:rPr>
                        <a:t>11,121</a:t>
                      </a:r>
                      <a:r>
                        <a:rPr lang="en-GB" sz="1000" baseline="0" noProof="0" dirty="0">
                          <a:solidFill>
                            <a:srgbClr val="3F403F"/>
                          </a:solidFill>
                          <a:latin typeface="Arial" panose="020B0604020202020204" pitchFamily="34" charset="0"/>
                          <a:cs typeface="Arial" panose="020B0604020202020204" pitchFamily="34" charset="0"/>
                        </a:rPr>
                        <a:t> </a:t>
                      </a:r>
                      <a:r>
                        <a:rPr lang="en-GB" sz="1000" spc="-10" baseline="0" noProof="0" dirty="0">
                          <a:solidFill>
                            <a:srgbClr val="3F403F"/>
                          </a:solidFill>
                          <a:latin typeface="Arial" panose="020B0604020202020204" pitchFamily="34" charset="0"/>
                          <a:cs typeface="Arial" panose="020B0604020202020204" pitchFamily="34" charset="0"/>
                        </a:rPr>
                        <a:t>patients</a:t>
                      </a:r>
                      <a:endParaRPr lang="en-GB" sz="1000" baseline="0" noProof="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091543221"/>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Follow-up:</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baseline="0" noProof="0" dirty="0">
                          <a:solidFill>
                            <a:srgbClr val="3F403F"/>
                          </a:solidFill>
                          <a:latin typeface="Arial" panose="020B0604020202020204" pitchFamily="34" charset="0"/>
                          <a:cs typeface="Arial" panose="020B0604020202020204" pitchFamily="34" charset="0"/>
                        </a:rPr>
                        <a:t>1</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spc="-20" baseline="0" noProof="0" dirty="0">
                          <a:solidFill>
                            <a:srgbClr val="3F403F"/>
                          </a:solidFill>
                          <a:latin typeface="Arial" panose="020B0604020202020204" pitchFamily="34" charset="0"/>
                          <a:cs typeface="Arial" panose="020B0604020202020204" pitchFamily="34" charset="0"/>
                        </a:rPr>
                        <a:t>year</a:t>
                      </a:r>
                      <a:endParaRPr lang="en-GB" sz="1000" baseline="0" noProof="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94928767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spc="-15" baseline="0" noProof="0" dirty="0">
                          <a:solidFill>
                            <a:srgbClr val="3F403F"/>
                          </a:solidFill>
                          <a:latin typeface="Arial" panose="020B0604020202020204" pitchFamily="34" charset="0"/>
                          <a:cs typeface="Arial" panose="020B0604020202020204" pitchFamily="34" charset="0"/>
                        </a:rPr>
                        <a:t>CHADS</a:t>
                      </a:r>
                      <a:r>
                        <a:rPr lang="en-GB" sz="1000" spc="-10" baseline="-25000" noProof="0" dirty="0">
                          <a:solidFill>
                            <a:srgbClr val="3F403F"/>
                          </a:solidFill>
                          <a:latin typeface="Arial" panose="020B0604020202020204" pitchFamily="34" charset="0"/>
                          <a:cs typeface="Arial" panose="020B0604020202020204" pitchFamily="34" charset="0"/>
                        </a:rPr>
                        <a:t>2</a:t>
                      </a:r>
                      <a:r>
                        <a:rPr lang="en-GB" sz="1000" spc="-15" baseline="0" noProof="0" dirty="0">
                          <a:solidFill>
                            <a:srgbClr val="3F403F"/>
                          </a:solidFill>
                          <a:latin typeface="Arial" panose="020B0604020202020204" pitchFamily="34" charset="0"/>
                          <a:cs typeface="Arial" panose="020B0604020202020204" pitchFamily="34" charset="0"/>
                        </a:rPr>
                        <a:t> s</a:t>
                      </a:r>
                      <a:r>
                        <a:rPr lang="en-GB" sz="1000" baseline="0" noProof="0" dirty="0">
                          <a:solidFill>
                            <a:srgbClr val="3F403F"/>
                          </a:solidFill>
                          <a:latin typeface="Arial" panose="020B0604020202020204" pitchFamily="34" charset="0"/>
                          <a:cs typeface="Arial" panose="020B0604020202020204" pitchFamily="34" charset="0"/>
                        </a:rPr>
                        <a:t>core:</a:t>
                      </a:r>
                      <a:r>
                        <a:rPr lang="en-GB" sz="1000" spc="30" baseline="0" noProof="0" dirty="0">
                          <a:solidFill>
                            <a:srgbClr val="3F403F"/>
                          </a:solidFill>
                          <a:latin typeface="Arial" panose="020B0604020202020204" pitchFamily="34" charset="0"/>
                          <a:cs typeface="Arial" panose="020B0604020202020204" pitchFamily="34" charset="0"/>
                        </a:rPr>
                        <a:t> </a:t>
                      </a:r>
                      <a:r>
                        <a:rPr lang="en-GB" sz="1000" spc="-37" baseline="0" noProof="0" dirty="0">
                          <a:solidFill>
                            <a:srgbClr val="3F403F"/>
                          </a:solidFill>
                          <a:latin typeface="Arial" panose="020B0604020202020204" pitchFamily="34" charset="0"/>
                          <a:cs typeface="Arial" panose="020B0604020202020204" pitchFamily="34" charset="0"/>
                        </a:rPr>
                        <a:t>2.0</a:t>
                      </a:r>
                      <a:endParaRPr lang="en-GB" sz="1000" baseline="0" noProof="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693042875"/>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HAS-BLED score:</a:t>
                      </a:r>
                      <a:r>
                        <a:rPr lang="en-GB" sz="1000" spc="100" baseline="0" noProof="0" dirty="0">
                          <a:solidFill>
                            <a:srgbClr val="3F403F"/>
                          </a:solidFill>
                          <a:latin typeface="Arial" panose="020B0604020202020204" pitchFamily="34" charset="0"/>
                          <a:cs typeface="Arial" panose="020B0604020202020204" pitchFamily="34" charset="0"/>
                        </a:rPr>
                        <a:t> </a:t>
                      </a:r>
                      <a:r>
                        <a:rPr lang="en-GB" sz="1000" spc="-25" baseline="0" noProof="0" dirty="0">
                          <a:solidFill>
                            <a:srgbClr val="3F403F"/>
                          </a:solidFill>
                          <a:latin typeface="Arial" panose="020B0604020202020204" pitchFamily="34" charset="0"/>
                          <a:cs typeface="Arial" panose="020B0604020202020204" pitchFamily="34" charset="0"/>
                        </a:rPr>
                        <a:t>2.0</a:t>
                      </a:r>
                      <a:endParaRPr lang="en-GB" sz="1000" baseline="0" noProof="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408860681"/>
                  </a:ext>
                </a:extLst>
              </a:tr>
            </a:tbl>
          </a:graphicData>
        </a:graphic>
      </p:graphicFrame>
      <p:sp>
        <p:nvSpPr>
          <p:cNvPr id="44" name="object 12">
            <a:extLst>
              <a:ext uri="{FF2B5EF4-FFF2-40B4-BE49-F238E27FC236}">
                <a16:creationId xmlns:a16="http://schemas.microsoft.com/office/drawing/2014/main" id="{254ED4C6-B3B9-BD41-A3E0-65E5065363A7}"/>
              </a:ext>
            </a:extLst>
          </p:cNvPr>
          <p:cNvSpPr txBox="1"/>
          <p:nvPr/>
        </p:nvSpPr>
        <p:spPr>
          <a:xfrm>
            <a:off x="4409175" y="1674547"/>
            <a:ext cx="576000" cy="5004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1.7</a:t>
            </a:r>
            <a:endParaRPr sz="800" dirty="0">
              <a:latin typeface="Arial"/>
              <a:cs typeface="Arial"/>
            </a:endParaRPr>
          </a:p>
        </p:txBody>
      </p:sp>
      <p:sp>
        <p:nvSpPr>
          <p:cNvPr id="45" name="object 18">
            <a:extLst>
              <a:ext uri="{FF2B5EF4-FFF2-40B4-BE49-F238E27FC236}">
                <a16:creationId xmlns:a16="http://schemas.microsoft.com/office/drawing/2014/main" id="{DE38306D-4034-3B15-096F-DCEB024335B8}"/>
              </a:ext>
            </a:extLst>
          </p:cNvPr>
          <p:cNvSpPr txBox="1"/>
          <p:nvPr/>
        </p:nvSpPr>
        <p:spPr>
          <a:xfrm>
            <a:off x="4130118" y="2215618"/>
            <a:ext cx="1139139"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Rivaroxaban</a:t>
            </a:r>
            <a:endParaRPr sz="800" dirty="0">
              <a:solidFill>
                <a:schemeClr val="accent1">
                  <a:lumMod val="75000"/>
                </a:schemeClr>
              </a:solidFill>
              <a:latin typeface="Arial"/>
              <a:cs typeface="Arial"/>
            </a:endParaRPr>
          </a:p>
          <a:p>
            <a:pPr algn="ctr">
              <a:lnSpc>
                <a:spcPct val="100000"/>
              </a:lnSpc>
              <a:spcBef>
                <a:spcPts val="40"/>
              </a:spcBef>
            </a:pPr>
            <a:r>
              <a:rPr lang="de-CH" sz="800" b="1" dirty="0">
                <a:solidFill>
                  <a:schemeClr val="accent1">
                    <a:lumMod val="75000"/>
                  </a:schemeClr>
                </a:solidFill>
                <a:latin typeface="Arial"/>
                <a:cs typeface="Arial"/>
              </a:rPr>
              <a:t>XANTUS pooled</a:t>
            </a:r>
            <a:r>
              <a:rPr lang="de-CH" sz="675" b="1" spc="-37" baseline="43209" dirty="0">
                <a:solidFill>
                  <a:schemeClr val="accent1">
                    <a:lumMod val="75000"/>
                  </a:schemeClr>
                </a:solidFill>
                <a:latin typeface="Arial"/>
                <a:cs typeface="Arial"/>
              </a:rPr>
              <a:t>1</a:t>
            </a:r>
            <a:endParaRPr sz="675" baseline="43209" dirty="0">
              <a:solidFill>
                <a:schemeClr val="accent1">
                  <a:lumMod val="75000"/>
                </a:schemeClr>
              </a:solidFill>
              <a:latin typeface="Arial"/>
              <a:cs typeface="Arial"/>
            </a:endParaRPr>
          </a:p>
          <a:p>
            <a:pPr algn="ctr">
              <a:lnSpc>
                <a:spcPct val="100000"/>
              </a:lnSpc>
              <a:spcBef>
                <a:spcPts val="40"/>
              </a:spcBef>
            </a:pPr>
            <a:r>
              <a:rPr lang="de-CH" sz="800" spc="-10" dirty="0">
                <a:solidFill>
                  <a:schemeClr val="accent1">
                    <a:lumMod val="75000"/>
                  </a:schemeClr>
                </a:solidFill>
                <a:latin typeface="Arial"/>
                <a:cs typeface="Arial"/>
              </a:rPr>
              <a:t>Phase </a:t>
            </a:r>
            <a:r>
              <a:rPr lang="de-CH" sz="800" spc="-25" dirty="0">
                <a:solidFill>
                  <a:schemeClr val="accent1">
                    <a:lumMod val="75000"/>
                  </a:schemeClr>
                </a:solidFill>
                <a:latin typeface="Arial"/>
                <a:cs typeface="Arial"/>
              </a:rPr>
              <a:t>IV (</a:t>
            </a:r>
            <a:r>
              <a:rPr lang="en-GB" sz="800" spc="-25" dirty="0">
                <a:solidFill>
                  <a:schemeClr val="accent1">
                    <a:lumMod val="75000"/>
                  </a:schemeClr>
                </a:solidFill>
                <a:latin typeface="Arial"/>
                <a:cs typeface="Arial"/>
              </a:rPr>
              <a:t>prospective</a:t>
            </a:r>
            <a:r>
              <a:rPr lang="de-CH" sz="800" spc="-25" dirty="0">
                <a:solidFill>
                  <a:schemeClr val="accent1">
                    <a:lumMod val="75000"/>
                  </a:schemeClr>
                </a:solidFill>
                <a:latin typeface="Arial"/>
                <a:cs typeface="Arial"/>
              </a:rPr>
              <a:t>)</a:t>
            </a:r>
            <a:endParaRPr lang="de-CH" sz="800" dirty="0">
              <a:solidFill>
                <a:schemeClr val="accent1">
                  <a:lumMod val="75000"/>
                </a:schemeClr>
              </a:solidFill>
              <a:latin typeface="Arial"/>
              <a:cs typeface="Arial"/>
            </a:endParaRPr>
          </a:p>
        </p:txBody>
      </p:sp>
      <p:sp>
        <p:nvSpPr>
          <p:cNvPr id="46" name="object 33">
            <a:extLst>
              <a:ext uri="{FF2B5EF4-FFF2-40B4-BE49-F238E27FC236}">
                <a16:creationId xmlns:a16="http://schemas.microsoft.com/office/drawing/2014/main" id="{BA1C63B7-7D86-A65D-AB82-DE1A26A1CCA6}"/>
              </a:ext>
            </a:extLst>
          </p:cNvPr>
          <p:cNvSpPr/>
          <p:nvPr/>
        </p:nvSpPr>
        <p:spPr>
          <a:xfrm>
            <a:off x="4067175" y="2174947"/>
            <a:ext cx="4826000" cy="12341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pic>
        <p:nvPicPr>
          <p:cNvPr id="64" name="Grafik 63" descr="Ein Bild, das Reihe, Dreieck, Design enthält.&#10;&#10;Automatisch generierte Beschreibung">
            <a:extLst>
              <a:ext uri="{FF2B5EF4-FFF2-40B4-BE49-F238E27FC236}">
                <a16:creationId xmlns:a16="http://schemas.microsoft.com/office/drawing/2014/main" id="{0FA5DC1A-DC42-5223-FB70-04E5FB1C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575" y="79461"/>
            <a:ext cx="736600" cy="635000"/>
          </a:xfrm>
          <a:prstGeom prst="rect">
            <a:avLst/>
          </a:prstGeom>
        </p:spPr>
      </p:pic>
      <p:sp>
        <p:nvSpPr>
          <p:cNvPr id="2" name="object 10">
            <a:extLst>
              <a:ext uri="{FF2B5EF4-FFF2-40B4-BE49-F238E27FC236}">
                <a16:creationId xmlns:a16="http://schemas.microsoft.com/office/drawing/2014/main" id="{081EB053-0B55-2B13-B131-AFD03DEED862}"/>
              </a:ext>
            </a:extLst>
          </p:cNvPr>
          <p:cNvSpPr txBox="1"/>
          <p:nvPr/>
        </p:nvSpPr>
        <p:spPr>
          <a:xfrm>
            <a:off x="5597756" y="3270715"/>
            <a:ext cx="576000" cy="604800"/>
          </a:xfrm>
          <a:prstGeom prst="rect">
            <a:avLst/>
          </a:prstGeom>
          <a:solidFill>
            <a:srgbClr val="808285"/>
          </a:solidFill>
        </p:spPr>
        <p:txBody>
          <a:bodyPr vert="horz" wrap="square" lIns="0" tIns="43815" rIns="0" bIns="0" rtlCol="0">
            <a:noAutofit/>
          </a:bodyPr>
          <a:lstStyle/>
          <a:p>
            <a:pPr algn="ctr">
              <a:lnSpc>
                <a:spcPct val="100000"/>
              </a:lnSpc>
              <a:spcBef>
                <a:spcPts val="345"/>
              </a:spcBef>
            </a:pPr>
            <a:r>
              <a:rPr lang="de-CH" sz="800" b="1" spc="-25" dirty="0">
                <a:solidFill>
                  <a:srgbClr val="FFFFFF"/>
                </a:solidFill>
                <a:latin typeface="Arial"/>
                <a:cs typeface="Arial"/>
              </a:rPr>
              <a:t>2.1</a:t>
            </a:r>
            <a:endParaRPr sz="800" dirty="0">
              <a:latin typeface="Arial"/>
              <a:cs typeface="Arial"/>
            </a:endParaRPr>
          </a:p>
        </p:txBody>
      </p:sp>
      <p:sp>
        <p:nvSpPr>
          <p:cNvPr id="4" name="object 8">
            <a:extLst>
              <a:ext uri="{FF2B5EF4-FFF2-40B4-BE49-F238E27FC236}">
                <a16:creationId xmlns:a16="http://schemas.microsoft.com/office/drawing/2014/main" id="{564A55BF-B3FF-9802-FF96-671B5E01468C}"/>
              </a:ext>
            </a:extLst>
          </p:cNvPr>
          <p:cNvSpPr txBox="1"/>
          <p:nvPr/>
        </p:nvSpPr>
        <p:spPr>
          <a:xfrm>
            <a:off x="6786423" y="3067798"/>
            <a:ext cx="576000" cy="806400"/>
          </a:xfrm>
          <a:prstGeom prst="rect">
            <a:avLst/>
          </a:prstGeom>
          <a:solidFill>
            <a:srgbClr val="CFD1D2"/>
          </a:solidFill>
        </p:spPr>
        <p:txBody>
          <a:bodyPr vert="horz" wrap="square" lIns="0" tIns="48260" rIns="0" bIns="0" rtlCol="0">
            <a:noAutofit/>
          </a:bodyPr>
          <a:lstStyle/>
          <a:p>
            <a:pPr algn="ctr">
              <a:lnSpc>
                <a:spcPct val="100000"/>
              </a:lnSpc>
              <a:spcBef>
                <a:spcPts val="380"/>
              </a:spcBef>
            </a:pPr>
            <a:r>
              <a:rPr sz="800" b="1" spc="-25" dirty="0">
                <a:solidFill>
                  <a:srgbClr val="FFFFFF"/>
                </a:solidFill>
                <a:latin typeface="Arial"/>
                <a:cs typeface="Arial"/>
              </a:rPr>
              <a:t>2.8</a:t>
            </a:r>
            <a:endParaRPr sz="800" dirty="0">
              <a:latin typeface="Arial"/>
              <a:cs typeface="Arial"/>
            </a:endParaRPr>
          </a:p>
        </p:txBody>
      </p:sp>
      <p:sp>
        <p:nvSpPr>
          <p:cNvPr id="6" name="object 12">
            <a:extLst>
              <a:ext uri="{FF2B5EF4-FFF2-40B4-BE49-F238E27FC236}">
                <a16:creationId xmlns:a16="http://schemas.microsoft.com/office/drawing/2014/main" id="{3FE54EB5-1CE0-C07F-4B09-304122FF8786}"/>
              </a:ext>
            </a:extLst>
          </p:cNvPr>
          <p:cNvSpPr txBox="1"/>
          <p:nvPr/>
        </p:nvSpPr>
        <p:spPr>
          <a:xfrm>
            <a:off x="7975089" y="2871331"/>
            <a:ext cx="576000" cy="10080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3.5</a:t>
            </a:r>
            <a:endParaRPr sz="800" dirty="0">
              <a:latin typeface="Arial"/>
              <a:cs typeface="Arial"/>
            </a:endParaRPr>
          </a:p>
        </p:txBody>
      </p:sp>
      <p:sp>
        <p:nvSpPr>
          <p:cNvPr id="8" name="object 12">
            <a:extLst>
              <a:ext uri="{FF2B5EF4-FFF2-40B4-BE49-F238E27FC236}">
                <a16:creationId xmlns:a16="http://schemas.microsoft.com/office/drawing/2014/main" id="{2AF68F46-D9A2-7AFB-5A68-22E9CDA836D3}"/>
              </a:ext>
            </a:extLst>
          </p:cNvPr>
          <p:cNvSpPr txBox="1"/>
          <p:nvPr/>
        </p:nvSpPr>
        <p:spPr>
          <a:xfrm>
            <a:off x="4409175" y="3295354"/>
            <a:ext cx="576000" cy="5796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2.0</a:t>
            </a:r>
            <a:endParaRPr sz="800" dirty="0">
              <a:latin typeface="Arial"/>
              <a:cs typeface="Arial"/>
            </a:endParaRPr>
          </a:p>
        </p:txBody>
      </p:sp>
      <p:sp>
        <p:nvSpPr>
          <p:cNvPr id="11" name="object 16">
            <a:extLst>
              <a:ext uri="{FF2B5EF4-FFF2-40B4-BE49-F238E27FC236}">
                <a16:creationId xmlns:a16="http://schemas.microsoft.com/office/drawing/2014/main" id="{03E1B748-335A-FF38-33CC-E1B65CA06799}"/>
              </a:ext>
            </a:extLst>
          </p:cNvPr>
          <p:cNvSpPr txBox="1"/>
          <p:nvPr/>
        </p:nvSpPr>
        <p:spPr>
          <a:xfrm>
            <a:off x="4067262" y="2722334"/>
            <a:ext cx="1664142" cy="151323"/>
          </a:xfrm>
          <a:prstGeom prst="rect">
            <a:avLst/>
          </a:prstGeom>
        </p:spPr>
        <p:txBody>
          <a:bodyPr vert="horz" wrap="square" lIns="0" tIns="12700" rIns="0" bIns="0" rtlCol="0">
            <a:spAutoFit/>
          </a:bodyPr>
          <a:lstStyle/>
          <a:p>
            <a:pPr marL="12700">
              <a:lnSpc>
                <a:spcPct val="100000"/>
              </a:lnSpc>
              <a:spcBef>
                <a:spcPts val="100"/>
              </a:spcBef>
            </a:pPr>
            <a:r>
              <a:rPr lang="de-CH" sz="900" b="1" dirty="0">
                <a:solidFill>
                  <a:schemeClr val="accent1">
                    <a:lumMod val="75000"/>
                  </a:schemeClr>
                </a:solidFill>
                <a:latin typeface="Arial"/>
                <a:cs typeface="Arial"/>
              </a:rPr>
              <a:t>Mean CHADS</a:t>
            </a:r>
            <a:r>
              <a:rPr lang="de-CH" sz="900" b="1" baseline="-25000" dirty="0">
                <a:solidFill>
                  <a:schemeClr val="accent1">
                    <a:lumMod val="75000"/>
                  </a:schemeClr>
                </a:solidFill>
                <a:latin typeface="Arial"/>
                <a:cs typeface="Arial"/>
              </a:rPr>
              <a:t>2  </a:t>
            </a:r>
            <a:r>
              <a:rPr lang="de-CH" sz="900" b="1" dirty="0">
                <a:solidFill>
                  <a:schemeClr val="accent1">
                    <a:lumMod val="75000"/>
                  </a:schemeClr>
                </a:solidFill>
                <a:latin typeface="Arial"/>
                <a:cs typeface="Arial"/>
              </a:rPr>
              <a:t>score</a:t>
            </a:r>
            <a:endParaRPr sz="900" dirty="0">
              <a:solidFill>
                <a:schemeClr val="accent1">
                  <a:lumMod val="75000"/>
                </a:schemeClr>
              </a:solidFill>
              <a:latin typeface="Arial"/>
              <a:cs typeface="Arial"/>
            </a:endParaRPr>
          </a:p>
        </p:txBody>
      </p:sp>
      <p:sp>
        <p:nvSpPr>
          <p:cNvPr id="15" name="Textfeld 14">
            <a:extLst>
              <a:ext uri="{FF2B5EF4-FFF2-40B4-BE49-F238E27FC236}">
                <a16:creationId xmlns:a16="http://schemas.microsoft.com/office/drawing/2014/main" id="{B96B69E3-131C-6AE0-6AE9-D69404DE490A}"/>
              </a:ext>
            </a:extLst>
          </p:cNvPr>
          <p:cNvSpPr txBox="1"/>
          <p:nvPr/>
        </p:nvSpPr>
        <p:spPr>
          <a:xfrm>
            <a:off x="612000" y="4618271"/>
            <a:ext cx="8281987" cy="254226"/>
          </a:xfrm>
          <a:prstGeom prst="rect">
            <a:avLst/>
          </a:prstGeom>
          <a:noFill/>
        </p:spPr>
        <p:txBody>
          <a:bodyPr wrap="square" lIns="0" tIns="0" rIns="0" bIns="0">
            <a:noAutofit/>
          </a:bodyPr>
          <a:lstStyle/>
          <a:p>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CHADS</a:t>
            </a:r>
            <a:r>
              <a:rPr lang="en-GB" sz="800" spc="-10" baseline="-25000" dirty="0">
                <a:solidFill>
                  <a:schemeClr val="accent1">
                    <a:lumMod val="75000"/>
                  </a:schemeClr>
                </a:solidFill>
                <a:latin typeface="Arial"/>
                <a:cs typeface="Arial"/>
              </a:rPr>
              <a:t>2 </a:t>
            </a:r>
            <a:r>
              <a:rPr lang="en-GB" sz="800" spc="-10" dirty="0">
                <a:solidFill>
                  <a:schemeClr val="accent1">
                    <a:lumMod val="75000"/>
                  </a:schemeClr>
                </a:solidFill>
                <a:latin typeface="Arial"/>
                <a:cs typeface="Arial"/>
              </a:rPr>
              <a:t>score, </a:t>
            </a:r>
            <a:r>
              <a:rPr lang="en-GB" sz="800" spc="-10" dirty="0">
                <a:solidFill>
                  <a:schemeClr val="accent1">
                    <a:lumMod val="75000"/>
                  </a:schemeClr>
                </a:solidFill>
                <a:latin typeface="+mj-lt"/>
                <a:cs typeface="Arial"/>
              </a:rPr>
              <a:t>score for assessing stroke risk in patients with nvAF</a:t>
            </a:r>
            <a:r>
              <a:rPr lang="en-GB" sz="800" spc="-10" dirty="0">
                <a:solidFill>
                  <a:schemeClr val="accent1">
                    <a:lumMod val="75000"/>
                  </a:schemeClr>
                </a:solidFill>
                <a:latin typeface="Arial"/>
                <a:cs typeface="Arial"/>
              </a:rPr>
              <a:t>; </a:t>
            </a:r>
            <a:r>
              <a:rPr lang="en-GB" sz="800" spc="-10" dirty="0">
                <a:solidFill>
                  <a:schemeClr val="accent1">
                    <a:lumMod val="75000"/>
                  </a:schemeClr>
                </a:solidFill>
                <a:latin typeface="+mj-lt"/>
                <a:cs typeface="Arial"/>
              </a:rPr>
              <a:t>HAS-BLED score, score for assessing bleeding risk in prophylactically anticoagulated nvAF patients; PMSS</a:t>
            </a:r>
            <a:r>
              <a:rPr lang="en-GB" sz="800" spc="-10" dirty="0">
                <a:solidFill>
                  <a:schemeClr val="accent1">
                    <a:lumMod val="75000"/>
                  </a:schemeClr>
                </a:solidFill>
                <a:latin typeface="Arial"/>
                <a:cs typeface="Arial"/>
              </a:rPr>
              <a:t>, post-marketing surveillance study.</a:t>
            </a:r>
            <a:br>
              <a:rPr lang="en-GB" sz="800" spc="-10" dirty="0">
                <a:solidFill>
                  <a:schemeClr val="accent1">
                    <a:lumMod val="75000"/>
                  </a:schemeClr>
                </a:solidFill>
                <a:latin typeface="Arial"/>
                <a:cs typeface="Arial"/>
              </a:rPr>
            </a:br>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de-CH" sz="800" b="1" spc="-10" dirty="0">
                <a:solidFill>
                  <a:schemeClr val="accent1">
                    <a:lumMod val="75000"/>
                  </a:schemeClr>
                </a:solidFill>
                <a:latin typeface="Arial"/>
                <a:cs typeface="Arial"/>
              </a:rPr>
              <a:t>1</a:t>
            </a:r>
            <a:r>
              <a:rPr lang="de-CH" sz="800" b="1" dirty="0">
                <a:solidFill>
                  <a:srgbClr val="3F403F"/>
                </a:solidFill>
                <a:latin typeface="Arial" panose="020B0604020202020204" pitchFamily="34" charset="0"/>
                <a:cs typeface="Arial" panose="020B0604020202020204" pitchFamily="34" charset="0"/>
              </a:rPr>
              <a:t>.</a:t>
            </a:r>
            <a:r>
              <a:rPr lang="de-CH" sz="800" b="1" spc="-4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Kirchhof</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a:t>
            </a:r>
            <a:r>
              <a:rPr lang="de-CH" sz="800" spc="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al.</a:t>
            </a:r>
            <a:r>
              <a:rPr lang="de-CH" sz="800" spc="-25" dirty="0">
                <a:solidFill>
                  <a:srgbClr val="3F403F"/>
                </a:solidFill>
                <a:latin typeface="Arial" panose="020B0604020202020204" pitchFamily="34" charset="0"/>
                <a:cs typeface="Arial" panose="020B0604020202020204" pitchFamily="34" charset="0"/>
              </a:rPr>
              <a:t> J Am Coll Cardiol </a:t>
            </a:r>
            <a:r>
              <a:rPr lang="de-CH" sz="800" spc="-20" dirty="0">
                <a:solidFill>
                  <a:srgbClr val="3F403F"/>
                </a:solidFill>
                <a:latin typeface="Arial" panose="020B0604020202020204" pitchFamily="34" charset="0"/>
                <a:cs typeface="Arial" panose="020B0604020202020204" pitchFamily="34" charset="0"/>
              </a:rPr>
              <a:t>2018 Jul 10;72(2):141-153  </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2. </a:t>
            </a:r>
            <a:r>
              <a:rPr lang="de-CH" sz="800" b="0" i="0" u="none" strike="noStrike" baseline="0" dirty="0">
                <a:solidFill>
                  <a:schemeClr val="accent1">
                    <a:lumMod val="75000"/>
                  </a:schemeClr>
                </a:solidFill>
                <a:latin typeface="+mj-lt"/>
              </a:rPr>
              <a:t>Granger </a:t>
            </a:r>
            <a:r>
              <a:rPr lang="de-CH" sz="800" spc="-10" dirty="0">
                <a:solidFill>
                  <a:schemeClr val="accent1">
                    <a:lumMod val="75000"/>
                  </a:schemeClr>
                </a:solidFill>
                <a:latin typeface="+mj-lt"/>
                <a:cs typeface="Arial"/>
              </a:rPr>
              <a:t>et al. </a:t>
            </a:r>
            <a:r>
              <a:rPr lang="de-CH" sz="800" b="0" i="0" u="none" strike="noStrike" baseline="0" dirty="0">
                <a:solidFill>
                  <a:schemeClr val="accent1">
                    <a:lumMod val="75000"/>
                  </a:schemeClr>
                </a:solidFill>
                <a:latin typeface="+mj-lt"/>
              </a:rPr>
              <a:t>N Engl J Med 2011;365:981‑992</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3</a:t>
            </a:r>
            <a:r>
              <a:rPr lang="de-CH" sz="800" spc="-10" dirty="0">
                <a:solidFill>
                  <a:schemeClr val="accent1">
                    <a:lumMod val="75000"/>
                  </a:schemeClr>
                </a:solidFill>
                <a:latin typeface="+mj-lt"/>
                <a:cs typeface="Arial"/>
              </a:rPr>
              <a:t>. Giugliano RP, et al. N Engl J Med 2013;369:2093‑2104. </a:t>
            </a:r>
            <a:r>
              <a:rPr lang="de-CH" sz="800" b="1" spc="-10" dirty="0">
                <a:solidFill>
                  <a:schemeClr val="accent1">
                    <a:lumMod val="75000"/>
                  </a:schemeClr>
                </a:solidFill>
                <a:latin typeface="+mj-lt"/>
                <a:cs typeface="Arial"/>
              </a:rPr>
              <a:t>4</a:t>
            </a:r>
            <a:r>
              <a:rPr lang="de-CH" sz="800" spc="-10" dirty="0">
                <a:solidFill>
                  <a:schemeClr val="accent1">
                    <a:lumMod val="75000"/>
                  </a:schemeClr>
                </a:solidFill>
                <a:latin typeface="+mj-lt"/>
                <a:cs typeface="Arial"/>
              </a:rPr>
              <a:t>. </a:t>
            </a:r>
            <a:r>
              <a:rPr lang="de-CH" sz="800" b="0" spc="-20" dirty="0">
                <a:solidFill>
                  <a:srgbClr val="4C4D4F"/>
                </a:solidFill>
                <a:latin typeface="Arial"/>
                <a:cs typeface="Arial"/>
              </a:rPr>
              <a:t>Patel</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dirty="0">
                <a:solidFill>
                  <a:srgbClr val="4C4D4F"/>
                </a:solidFill>
                <a:latin typeface="Arial"/>
                <a:cs typeface="Arial"/>
              </a:rPr>
              <a:t>N</a:t>
            </a:r>
            <a:r>
              <a:rPr lang="de-CH" sz="800" b="0" spc="-5" dirty="0">
                <a:solidFill>
                  <a:srgbClr val="4C4D4F"/>
                </a:solidFill>
                <a:latin typeface="Arial"/>
                <a:cs typeface="Arial"/>
              </a:rPr>
              <a:t> </a:t>
            </a:r>
            <a:r>
              <a:rPr lang="de-CH" sz="800" b="0" spc="-10" dirty="0">
                <a:solidFill>
                  <a:srgbClr val="4C4D4F"/>
                </a:solidFill>
                <a:latin typeface="Arial"/>
                <a:cs typeface="Arial"/>
              </a:rPr>
              <a:t>Engl</a:t>
            </a:r>
            <a:r>
              <a:rPr lang="de-CH" sz="800" b="0" spc="-5" dirty="0">
                <a:solidFill>
                  <a:srgbClr val="4C4D4F"/>
                </a:solidFill>
                <a:latin typeface="Arial"/>
                <a:cs typeface="Arial"/>
              </a:rPr>
              <a:t> </a:t>
            </a:r>
            <a:r>
              <a:rPr lang="de-CH" sz="800" b="0" dirty="0">
                <a:solidFill>
                  <a:srgbClr val="4C4D4F"/>
                </a:solidFill>
                <a:latin typeface="Arial"/>
                <a:cs typeface="Arial"/>
              </a:rPr>
              <a:t>J</a:t>
            </a:r>
            <a:r>
              <a:rPr lang="de-CH" sz="800" b="0" spc="-5" dirty="0">
                <a:solidFill>
                  <a:srgbClr val="4C4D4F"/>
                </a:solidFill>
                <a:latin typeface="Arial"/>
                <a:cs typeface="Arial"/>
              </a:rPr>
              <a:t> </a:t>
            </a:r>
            <a:r>
              <a:rPr lang="de-CH" sz="800" b="0" spc="-20" dirty="0">
                <a:solidFill>
                  <a:srgbClr val="4C4D4F"/>
                </a:solidFill>
                <a:latin typeface="Arial"/>
                <a:cs typeface="Arial"/>
              </a:rPr>
              <a:t>Med.</a:t>
            </a:r>
            <a:r>
              <a:rPr lang="de-CH" sz="800" b="0" spc="-10" dirty="0">
                <a:solidFill>
                  <a:srgbClr val="4C4D4F"/>
                </a:solidFill>
                <a:latin typeface="Arial"/>
                <a:cs typeface="Arial"/>
              </a:rPr>
              <a:t> </a:t>
            </a:r>
            <a:r>
              <a:rPr lang="de-CH" sz="800" b="0" spc="-25" dirty="0">
                <a:solidFill>
                  <a:srgbClr val="4C4D4F"/>
                </a:solidFill>
                <a:latin typeface="Arial"/>
                <a:cs typeface="Arial"/>
              </a:rPr>
              <a:t>2011; 37(14):1154-7 </a:t>
            </a:r>
            <a:r>
              <a:rPr lang="de-CH" sz="800" b="1" spc="-10" dirty="0">
                <a:solidFill>
                  <a:srgbClr val="3F403F"/>
                </a:solidFill>
                <a:latin typeface="Arial" panose="020B0604020202020204" pitchFamily="34" charset="0"/>
                <a:cs typeface="Arial" panose="020B0604020202020204" pitchFamily="34" charset="0"/>
              </a:rPr>
              <a:t>5.</a:t>
            </a:r>
            <a:r>
              <a:rPr lang="de-CH" sz="800" b="1" spc="-2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Cemin</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 </a:t>
            </a:r>
            <a:r>
              <a:rPr lang="de-CH" sz="800" spc="-10" dirty="0">
                <a:solidFill>
                  <a:srgbClr val="3F403F"/>
                </a:solidFill>
                <a:latin typeface="Arial" panose="020B0604020202020204" pitchFamily="34" charset="0"/>
                <a:cs typeface="Arial" panose="020B0604020202020204" pitchFamily="34" charset="0"/>
              </a:rPr>
              <a:t>al. Int J Cardiol</a:t>
            </a:r>
            <a:r>
              <a:rPr lang="de-CH" sz="800" spc="-20" dirty="0">
                <a:solidFill>
                  <a:srgbClr val="3F403F"/>
                </a:solidFill>
                <a:latin typeface="Arial" panose="020B0604020202020204" pitchFamily="34" charset="0"/>
                <a:cs typeface="Arial" panose="020B0604020202020204" pitchFamily="34" charset="0"/>
              </a:rPr>
              <a:t> 2023;131618</a:t>
            </a:r>
            <a:endParaRPr lang="en-GB" sz="800" spc="-10" dirty="0">
              <a:solidFill>
                <a:schemeClr val="accent1">
                  <a:lumMod val="75000"/>
                </a:schemeClr>
              </a:solidFill>
              <a:latin typeface="Arial"/>
              <a:cs typeface="Arial"/>
            </a:endParaRPr>
          </a:p>
        </p:txBody>
      </p:sp>
      <p:sp>
        <p:nvSpPr>
          <p:cNvPr id="13" name="Textfeld 12">
            <a:extLst>
              <a:ext uri="{FF2B5EF4-FFF2-40B4-BE49-F238E27FC236}">
                <a16:creationId xmlns:a16="http://schemas.microsoft.com/office/drawing/2014/main" id="{0F88ADA9-6B22-D009-D5DA-A1EBA94FF080}"/>
              </a:ext>
            </a:extLst>
          </p:cNvPr>
          <p:cNvSpPr txBox="1"/>
          <p:nvPr/>
        </p:nvSpPr>
        <p:spPr>
          <a:xfrm>
            <a:off x="611188" y="4046621"/>
            <a:ext cx="8277963" cy="507831"/>
          </a:xfrm>
          <a:prstGeom prst="rect">
            <a:avLst/>
          </a:prstGeom>
          <a:noFill/>
        </p:spPr>
        <p:txBody>
          <a:bodyPr wrap="square" lIns="0" tIns="0" rIns="0" bIns="0">
            <a:noAutofit/>
          </a:bodyPr>
          <a:lstStyle/>
          <a:p>
            <a:pPr algn="ctr"/>
            <a:r>
              <a:rPr lang="en-US" i="1" dirty="0">
                <a:solidFill>
                  <a:schemeClr val="bg2"/>
                </a:solidFill>
              </a:rPr>
              <a:t>“PMSS studies are necessary to confirm the real-life applicability of results obtained in phase III trials.”</a:t>
            </a:r>
            <a:r>
              <a:rPr lang="en-US" i="1" baseline="30000" dirty="0">
                <a:solidFill>
                  <a:schemeClr val="bg2"/>
                </a:solidFill>
              </a:rPr>
              <a:t>5</a:t>
            </a:r>
            <a:endParaRPr lang="de-CH" i="1" baseline="30000" dirty="0">
              <a:solidFill>
                <a:schemeClr val="bg2"/>
              </a:solidFill>
            </a:endParaRPr>
          </a:p>
        </p:txBody>
      </p:sp>
    </p:spTree>
    <p:extLst>
      <p:ext uri="{BB962C8B-B14F-4D97-AF65-F5344CB8AC3E}">
        <p14:creationId xmlns:p14="http://schemas.microsoft.com/office/powerpoint/2010/main" val="333233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86676DF-E1C5-3B2A-C03F-C3FD9187026F}"/>
              </a:ext>
            </a:extLst>
          </p:cNvPr>
          <p:cNvSpPr>
            <a:spLocks noGrp="1"/>
          </p:cNvSpPr>
          <p:nvPr>
            <p:ph type="title"/>
          </p:nvPr>
        </p:nvSpPr>
        <p:spPr>
          <a:xfrm>
            <a:off x="612001" y="142524"/>
            <a:ext cx="8318639" cy="615553"/>
          </a:xfrm>
        </p:spPr>
        <p:txBody>
          <a:bodyPr/>
          <a:lstStyle/>
          <a:p>
            <a:r>
              <a:rPr lang="en-GB" noProof="0" dirty="0"/>
              <a:t>Fake or fact: What can retrospective data contribute to the NOAC evidence?</a:t>
            </a:r>
          </a:p>
        </p:txBody>
      </p:sp>
      <p:sp>
        <p:nvSpPr>
          <p:cNvPr id="5" name="object 2">
            <a:extLst>
              <a:ext uri="{FF2B5EF4-FFF2-40B4-BE49-F238E27FC236}">
                <a16:creationId xmlns:a16="http://schemas.microsoft.com/office/drawing/2014/main" id="{DAE99C3A-0FB4-1681-7BC5-F2309778620F}"/>
              </a:ext>
            </a:extLst>
          </p:cNvPr>
          <p:cNvSpPr txBox="1">
            <a:spLocks/>
          </p:cNvSpPr>
          <p:nvPr/>
        </p:nvSpPr>
        <p:spPr>
          <a:xfrm>
            <a:off x="611188" y="951640"/>
            <a:ext cx="8264231" cy="492443"/>
          </a:xfrm>
          <a:prstGeom prst="rect">
            <a:avLst/>
          </a:prstGeom>
        </p:spPr>
        <p:txBody>
          <a:bodyPr vert="horz" wrap="square" lIns="0" tIns="12700" rIns="0" bIns="0" rtlCol="0" anchor="b">
            <a:spAutoFit/>
          </a:bodyPr>
          <a:lstStyle>
            <a:lvl1pPr algn="l" rtl="0" eaLnBrk="1" fontAlgn="base" hangingPunct="1">
              <a:spcBef>
                <a:spcPct val="0"/>
              </a:spcBef>
              <a:spcAft>
                <a:spcPct val="0"/>
              </a:spcAft>
              <a:defRPr lang="en-GB" sz="20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marL="25400">
              <a:lnSpc>
                <a:spcPct val="100000"/>
              </a:lnSpc>
              <a:spcBef>
                <a:spcPts val="775"/>
              </a:spcBef>
            </a:pPr>
            <a:r>
              <a:rPr lang="en-GB" sz="900" b="1" kern="0" dirty="0"/>
              <a:t>Retrospective database analysis by</a:t>
            </a:r>
            <a:r>
              <a:rPr lang="en-GB" sz="900" b="1" kern="0" spc="-10" dirty="0"/>
              <a:t> </a:t>
            </a:r>
            <a:r>
              <a:rPr lang="en-GB" sz="900" b="1" kern="0" dirty="0"/>
              <a:t>Lau</a:t>
            </a:r>
            <a:r>
              <a:rPr lang="en-GB" sz="900" b="1" kern="0" spc="-10" dirty="0"/>
              <a:t> </a:t>
            </a:r>
            <a:r>
              <a:rPr lang="en-GB" sz="900" b="1" kern="0" dirty="0"/>
              <a:t>et</a:t>
            </a:r>
            <a:r>
              <a:rPr lang="en-GB" sz="900" b="1" kern="0" spc="-10" dirty="0"/>
              <a:t> </a:t>
            </a:r>
            <a:r>
              <a:rPr lang="en-GB" sz="900" b="1" kern="0" spc="-20" dirty="0"/>
              <a:t>al.</a:t>
            </a:r>
            <a:r>
              <a:rPr lang="en-GB" sz="900" b="1" kern="0" spc="-30" baseline="45454" dirty="0"/>
              <a:t>1</a:t>
            </a:r>
            <a:r>
              <a:rPr lang="en-GB" sz="900" dirty="0">
                <a:solidFill>
                  <a:srgbClr val="4C4D4F"/>
                </a:solidFill>
                <a:cs typeface="Arial"/>
              </a:rPr>
              <a:t>: 527,226 patients ≥ 18 years with nvAF from 5 databases with patients from 4 countries (D, F, UK, USA)</a:t>
            </a:r>
            <a:endParaRPr lang="en-GB" sz="900" dirty="0">
              <a:cs typeface="Arial"/>
            </a:endParaRPr>
          </a:p>
          <a:p>
            <a:pPr marL="25400">
              <a:lnSpc>
                <a:spcPct val="100000"/>
              </a:lnSpc>
              <a:spcBef>
                <a:spcPts val="675"/>
              </a:spcBef>
            </a:pPr>
            <a:r>
              <a:rPr lang="en-GB" sz="900" i="1" dirty="0">
                <a:solidFill>
                  <a:srgbClr val="4C4D4F"/>
                </a:solidFill>
                <a:cs typeface="Arial"/>
              </a:rPr>
              <a:t>«</a:t>
            </a:r>
            <a:r>
              <a:rPr lang="en-GB" sz="900" i="1" dirty="0">
                <a:solidFill>
                  <a:schemeClr val="accent1">
                    <a:lumMod val="75000"/>
                  </a:schemeClr>
                </a:solidFill>
                <a:latin typeface="Arial" charset="0"/>
              </a:rPr>
              <a:t>Most baseline characteristics of NOAC patients were similar </a:t>
            </a:r>
            <a:r>
              <a:rPr lang="en-GB" sz="900" b="1" i="1" dirty="0">
                <a:latin typeface="Arial" charset="0"/>
              </a:rPr>
              <a:t>before and after </a:t>
            </a:r>
            <a:r>
              <a:rPr lang="en-GB" sz="900" i="1" dirty="0">
                <a:solidFill>
                  <a:schemeClr val="accent1">
                    <a:lumMod val="75000"/>
                  </a:schemeClr>
                </a:solidFill>
                <a:latin typeface="Arial" charset="0"/>
              </a:rPr>
              <a:t>propensity score matching</a:t>
            </a:r>
            <a:r>
              <a:rPr lang="en-GB" sz="900" i="1" spc="-10" dirty="0">
                <a:solidFill>
                  <a:srgbClr val="4C4D4F"/>
                </a:solidFill>
                <a:cs typeface="Arial"/>
              </a:rPr>
              <a:t>[…]»</a:t>
            </a:r>
            <a:r>
              <a:rPr lang="en-GB" sz="900" i="1" spc="-15" baseline="45454" dirty="0">
                <a:solidFill>
                  <a:srgbClr val="4C4D4F"/>
                </a:solidFill>
                <a:cs typeface="Arial"/>
              </a:rPr>
              <a:t>1</a:t>
            </a:r>
            <a:endParaRPr lang="en-GB" sz="900" baseline="45454" dirty="0">
              <a:cs typeface="Arial"/>
            </a:endParaRPr>
          </a:p>
          <a:p>
            <a:pPr marL="25400" defTabSz="914400">
              <a:spcBef>
                <a:spcPts val="100"/>
              </a:spcBef>
            </a:pPr>
            <a:endParaRPr lang="de-CH" sz="900" b="1" kern="0" baseline="45454" dirty="0"/>
          </a:p>
        </p:txBody>
      </p:sp>
      <p:grpSp>
        <p:nvGrpSpPr>
          <p:cNvPr id="7" name="object 4">
            <a:extLst>
              <a:ext uri="{FF2B5EF4-FFF2-40B4-BE49-F238E27FC236}">
                <a16:creationId xmlns:a16="http://schemas.microsoft.com/office/drawing/2014/main" id="{58C12B79-2E07-8A3A-ADA0-2515237F021F}"/>
              </a:ext>
            </a:extLst>
          </p:cNvPr>
          <p:cNvGrpSpPr/>
          <p:nvPr/>
        </p:nvGrpSpPr>
        <p:grpSpPr>
          <a:xfrm>
            <a:off x="3294336" y="3466622"/>
            <a:ext cx="2538730" cy="79375"/>
            <a:chOff x="3287321" y="3738329"/>
            <a:chExt cx="2538730" cy="79375"/>
          </a:xfrm>
        </p:grpSpPr>
        <p:sp>
          <p:nvSpPr>
            <p:cNvPr id="8" name="object 5">
              <a:extLst>
                <a:ext uri="{FF2B5EF4-FFF2-40B4-BE49-F238E27FC236}">
                  <a16:creationId xmlns:a16="http://schemas.microsoft.com/office/drawing/2014/main" id="{847D76EC-C771-61E5-7293-0FA8D3B69F71}"/>
                </a:ext>
              </a:extLst>
            </p:cNvPr>
            <p:cNvSpPr/>
            <p:nvPr/>
          </p:nvSpPr>
          <p:spPr>
            <a:xfrm>
              <a:off x="3290399" y="3776999"/>
              <a:ext cx="2531110" cy="0"/>
            </a:xfrm>
            <a:custGeom>
              <a:avLst/>
              <a:gdLst/>
              <a:ahLst/>
              <a:cxnLst/>
              <a:rect l="l" t="t" r="r" b="b"/>
              <a:pathLst>
                <a:path w="2531110">
                  <a:moveTo>
                    <a:pt x="0" y="0"/>
                  </a:moveTo>
                  <a:lnTo>
                    <a:pt x="2530805" y="0"/>
                  </a:lnTo>
                </a:path>
              </a:pathLst>
            </a:custGeom>
            <a:ln w="3810">
              <a:solidFill>
                <a:srgbClr val="B1B3B6"/>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9F9A9B2B-6299-7EE5-FE2C-F0FD7CAEF4C6}"/>
                </a:ext>
              </a:extLst>
            </p:cNvPr>
            <p:cNvSpPr/>
            <p:nvPr/>
          </p:nvSpPr>
          <p:spPr>
            <a:xfrm>
              <a:off x="4565195" y="3738329"/>
              <a:ext cx="0" cy="75565"/>
            </a:xfrm>
            <a:custGeom>
              <a:avLst/>
              <a:gdLst/>
              <a:ahLst/>
              <a:cxnLst/>
              <a:rect l="l" t="t" r="r" b="b"/>
              <a:pathLst>
                <a:path h="75564">
                  <a:moveTo>
                    <a:pt x="0" y="0"/>
                  </a:moveTo>
                  <a:lnTo>
                    <a:pt x="0" y="74993"/>
                  </a:lnTo>
                </a:path>
              </a:pathLst>
            </a:custGeom>
            <a:ln w="3810">
              <a:solidFill>
                <a:srgbClr val="B1B3B6"/>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8AB4FB19-E8B2-3FF9-87FA-3DA9647B524A}"/>
                </a:ext>
              </a:extLst>
            </p:cNvPr>
            <p:cNvSpPr/>
            <p:nvPr/>
          </p:nvSpPr>
          <p:spPr>
            <a:xfrm>
              <a:off x="3289226" y="3778931"/>
              <a:ext cx="0" cy="38735"/>
            </a:xfrm>
            <a:custGeom>
              <a:avLst/>
              <a:gdLst/>
              <a:ahLst/>
              <a:cxnLst/>
              <a:rect l="l" t="t" r="r" b="b"/>
              <a:pathLst>
                <a:path h="38735">
                  <a:moveTo>
                    <a:pt x="0" y="0"/>
                  </a:moveTo>
                  <a:lnTo>
                    <a:pt x="0" y="38455"/>
                  </a:lnTo>
                </a:path>
              </a:pathLst>
            </a:custGeom>
            <a:ln w="3810">
              <a:solidFill>
                <a:srgbClr val="B1B3B6"/>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2DFFF512-E26B-8200-879F-A5B530CF01CF}"/>
                </a:ext>
              </a:extLst>
            </p:cNvPr>
            <p:cNvSpPr/>
            <p:nvPr/>
          </p:nvSpPr>
          <p:spPr>
            <a:xfrm>
              <a:off x="5823955" y="3778931"/>
              <a:ext cx="0" cy="38735"/>
            </a:xfrm>
            <a:custGeom>
              <a:avLst/>
              <a:gdLst/>
              <a:ahLst/>
              <a:cxnLst/>
              <a:rect l="l" t="t" r="r" b="b"/>
              <a:pathLst>
                <a:path h="38735">
                  <a:moveTo>
                    <a:pt x="0" y="0"/>
                  </a:moveTo>
                  <a:lnTo>
                    <a:pt x="0" y="38455"/>
                  </a:lnTo>
                </a:path>
              </a:pathLst>
            </a:custGeom>
            <a:ln w="3810">
              <a:solidFill>
                <a:srgbClr val="B1B3B6"/>
              </a:solidFill>
            </a:ln>
          </p:spPr>
          <p:txBody>
            <a:bodyPr wrap="square" lIns="0" tIns="0" rIns="0" bIns="0" rtlCol="0"/>
            <a:lstStyle/>
            <a:p>
              <a:endParaRPr dirty="0"/>
            </a:p>
          </p:txBody>
        </p:sp>
      </p:grpSp>
      <p:sp>
        <p:nvSpPr>
          <p:cNvPr id="12" name="object 9">
            <a:extLst>
              <a:ext uri="{FF2B5EF4-FFF2-40B4-BE49-F238E27FC236}">
                <a16:creationId xmlns:a16="http://schemas.microsoft.com/office/drawing/2014/main" id="{772FE83C-3D44-4A74-96A9-C3F5F0D5F9EB}"/>
              </a:ext>
            </a:extLst>
          </p:cNvPr>
          <p:cNvSpPr txBox="1"/>
          <p:nvPr/>
        </p:nvSpPr>
        <p:spPr>
          <a:xfrm>
            <a:off x="5557517" y="3527228"/>
            <a:ext cx="624840" cy="260350"/>
          </a:xfrm>
          <a:prstGeom prst="rect">
            <a:avLst/>
          </a:prstGeom>
        </p:spPr>
        <p:txBody>
          <a:bodyPr vert="horz" wrap="square" lIns="0" tIns="12700" rIns="0" bIns="0" rtlCol="0">
            <a:spAutoFit/>
          </a:bodyPr>
          <a:lstStyle/>
          <a:p>
            <a:pPr marR="55880" algn="ctr">
              <a:lnSpc>
                <a:spcPct val="100000"/>
              </a:lnSpc>
              <a:spcBef>
                <a:spcPts val="100"/>
              </a:spcBef>
            </a:pPr>
            <a:r>
              <a:rPr lang="de-CH" sz="700" dirty="0">
                <a:solidFill>
                  <a:srgbClr val="4C4D4F"/>
                </a:solidFill>
                <a:latin typeface="Arial"/>
                <a:cs typeface="Arial"/>
              </a:rPr>
              <a:t>2</a:t>
            </a:r>
            <a:endParaRPr lang="de-CH" sz="700" dirty="0">
              <a:latin typeface="Arial"/>
              <a:cs typeface="Arial"/>
            </a:endParaRPr>
          </a:p>
          <a:p>
            <a:pPr algn="ctr">
              <a:lnSpc>
                <a:spcPct val="100000"/>
              </a:lnSpc>
              <a:spcBef>
                <a:spcPts val="45"/>
              </a:spcBef>
            </a:pPr>
            <a:r>
              <a:rPr sz="800" b="1" spc="-10" dirty="0">
                <a:solidFill>
                  <a:srgbClr val="4C4D4F"/>
                </a:solidFill>
                <a:latin typeface="Arial"/>
                <a:cs typeface="Arial"/>
              </a:rPr>
              <a:t>Rivaroxaban</a:t>
            </a:r>
            <a:endParaRPr sz="800" dirty="0">
              <a:latin typeface="Arial"/>
              <a:cs typeface="Arial"/>
            </a:endParaRPr>
          </a:p>
        </p:txBody>
      </p:sp>
      <p:sp>
        <p:nvSpPr>
          <p:cNvPr id="13" name="object 10">
            <a:extLst>
              <a:ext uri="{FF2B5EF4-FFF2-40B4-BE49-F238E27FC236}">
                <a16:creationId xmlns:a16="http://schemas.microsoft.com/office/drawing/2014/main" id="{EA18C2F0-9692-341F-1EB7-C7AF4805FB1D}"/>
              </a:ext>
            </a:extLst>
          </p:cNvPr>
          <p:cNvSpPr txBox="1"/>
          <p:nvPr/>
        </p:nvSpPr>
        <p:spPr>
          <a:xfrm>
            <a:off x="4298997" y="3528028"/>
            <a:ext cx="534670" cy="243656"/>
          </a:xfrm>
          <a:prstGeom prst="rect">
            <a:avLst/>
          </a:prstGeom>
        </p:spPr>
        <p:txBody>
          <a:bodyPr vert="horz" wrap="square" lIns="0" tIns="12700" rIns="0" bIns="0" rtlCol="0">
            <a:spAutoFit/>
          </a:bodyPr>
          <a:lstStyle/>
          <a:p>
            <a:pPr marL="16510" algn="ctr">
              <a:lnSpc>
                <a:spcPct val="100000"/>
              </a:lnSpc>
              <a:spcBef>
                <a:spcPts val="100"/>
              </a:spcBef>
            </a:pPr>
            <a:r>
              <a:rPr lang="de-CH" sz="700" dirty="0">
                <a:solidFill>
                  <a:srgbClr val="4C4D4F"/>
                </a:solidFill>
                <a:latin typeface="Arial"/>
                <a:cs typeface="Arial"/>
              </a:rPr>
              <a:t>1</a:t>
            </a:r>
            <a:endParaRPr lang="de-CH" sz="700" dirty="0">
              <a:latin typeface="Arial"/>
              <a:cs typeface="Arial"/>
            </a:endParaRPr>
          </a:p>
          <a:p>
            <a:pPr algn="ctr">
              <a:lnSpc>
                <a:spcPct val="100000"/>
              </a:lnSpc>
              <a:spcBef>
                <a:spcPts val="30"/>
              </a:spcBef>
            </a:pPr>
            <a:r>
              <a:rPr lang="en-GB" sz="800" b="1" spc="-10" dirty="0">
                <a:solidFill>
                  <a:srgbClr val="4C4D4F"/>
                </a:solidFill>
                <a:latin typeface="Arial"/>
                <a:cs typeface="Arial"/>
              </a:rPr>
              <a:t>favours</a:t>
            </a:r>
            <a:endParaRPr lang="en-GB" sz="800" dirty="0">
              <a:latin typeface="Arial"/>
              <a:cs typeface="Arial"/>
            </a:endParaRPr>
          </a:p>
        </p:txBody>
      </p:sp>
      <p:sp>
        <p:nvSpPr>
          <p:cNvPr id="14" name="object 11">
            <a:extLst>
              <a:ext uri="{FF2B5EF4-FFF2-40B4-BE49-F238E27FC236}">
                <a16:creationId xmlns:a16="http://schemas.microsoft.com/office/drawing/2014/main" id="{0BD0575D-9D12-EE35-5B4F-CB4D6A610B1A}"/>
              </a:ext>
            </a:extLst>
          </p:cNvPr>
          <p:cNvSpPr txBox="1"/>
          <p:nvPr/>
        </p:nvSpPr>
        <p:spPr>
          <a:xfrm>
            <a:off x="3140249" y="3528028"/>
            <a:ext cx="474980" cy="259715"/>
          </a:xfrm>
          <a:prstGeom prst="rect">
            <a:avLst/>
          </a:prstGeom>
        </p:spPr>
        <p:txBody>
          <a:bodyPr vert="horz" wrap="square" lIns="0" tIns="12700" rIns="0" bIns="0" rtlCol="0">
            <a:spAutoFit/>
          </a:bodyPr>
          <a:lstStyle/>
          <a:p>
            <a:pPr marL="97155">
              <a:lnSpc>
                <a:spcPct val="100000"/>
              </a:lnSpc>
              <a:spcBef>
                <a:spcPts val="100"/>
              </a:spcBef>
            </a:pPr>
            <a:r>
              <a:rPr lang="de-CH" sz="700" spc="-25" dirty="0">
                <a:solidFill>
                  <a:srgbClr val="4C4D4F"/>
                </a:solidFill>
                <a:latin typeface="Arial"/>
                <a:cs typeface="Arial"/>
              </a:rPr>
              <a:t>0.5</a:t>
            </a:r>
            <a:endParaRPr lang="de-CH" sz="700" dirty="0">
              <a:latin typeface="Arial"/>
              <a:cs typeface="Arial"/>
            </a:endParaRPr>
          </a:p>
          <a:p>
            <a:pPr marL="12700">
              <a:lnSpc>
                <a:spcPct val="100000"/>
              </a:lnSpc>
              <a:spcBef>
                <a:spcPts val="40"/>
              </a:spcBef>
            </a:pPr>
            <a:r>
              <a:rPr sz="800" b="1" spc="-10" dirty="0">
                <a:solidFill>
                  <a:srgbClr val="4C4D4F"/>
                </a:solidFill>
                <a:latin typeface="Arial"/>
                <a:cs typeface="Arial"/>
              </a:rPr>
              <a:t>Apixaban</a:t>
            </a:r>
            <a:endParaRPr sz="800" dirty="0">
              <a:latin typeface="Arial"/>
              <a:cs typeface="Arial"/>
            </a:endParaRPr>
          </a:p>
        </p:txBody>
      </p:sp>
      <p:graphicFrame>
        <p:nvGraphicFramePr>
          <p:cNvPr id="15" name="object 12">
            <a:extLst>
              <a:ext uri="{FF2B5EF4-FFF2-40B4-BE49-F238E27FC236}">
                <a16:creationId xmlns:a16="http://schemas.microsoft.com/office/drawing/2014/main" id="{007D3F26-9A43-9F2E-6CB8-1F355FE171B5}"/>
              </a:ext>
            </a:extLst>
          </p:cNvPr>
          <p:cNvGraphicFramePr>
            <a:graphicFrameLocks noGrp="1"/>
          </p:cNvGraphicFramePr>
          <p:nvPr>
            <p:extLst>
              <p:ext uri="{D42A27DB-BD31-4B8C-83A1-F6EECF244321}">
                <p14:modId xmlns:p14="http://schemas.microsoft.com/office/powerpoint/2010/main" val="2323787482"/>
              </p:ext>
            </p:extLst>
          </p:nvPr>
        </p:nvGraphicFramePr>
        <p:xfrm>
          <a:off x="1014518" y="1492297"/>
          <a:ext cx="4815840" cy="128905"/>
        </p:xfrm>
        <a:graphic>
          <a:graphicData uri="http://schemas.openxmlformats.org/drawingml/2006/table">
            <a:tbl>
              <a:tblPr firstRow="1" bandRow="1">
                <a:tableStyleId>{2D5ABB26-0587-4C30-8999-92F81FD0307C}</a:tableStyleId>
              </a:tblPr>
              <a:tblGrid>
                <a:gridCol w="130302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2541270">
                  <a:extLst>
                    <a:ext uri="{9D8B030D-6E8A-4147-A177-3AD203B41FA5}">
                      <a16:colId xmlns:a16="http://schemas.microsoft.com/office/drawing/2014/main" val="20002"/>
                    </a:ext>
                  </a:extLst>
                </a:gridCol>
              </a:tblGrid>
              <a:tr h="0">
                <a:tc>
                  <a:txBody>
                    <a:bodyPr/>
                    <a:lstStyle/>
                    <a:p>
                      <a:pPr marL="71755">
                        <a:lnSpc>
                          <a:spcPct val="100000"/>
                        </a:lnSpc>
                        <a:spcBef>
                          <a:spcPts val="55"/>
                        </a:spcBef>
                      </a:pPr>
                      <a:r>
                        <a:rPr sz="800" b="1" spc="-10" dirty="0">
                          <a:solidFill>
                            <a:srgbClr val="4C4D4F"/>
                          </a:solidFill>
                          <a:latin typeface="Arial"/>
                          <a:cs typeface="Arial"/>
                        </a:rPr>
                        <a:t>Outcome</a:t>
                      </a:r>
                      <a:endParaRPr sz="800" dirty="0">
                        <a:latin typeface="Arial"/>
                        <a:cs typeface="Arial"/>
                      </a:endParaRPr>
                    </a:p>
                  </a:txBody>
                  <a:tcPr marL="0" marR="0" marT="6985" marB="0">
                    <a:lnR w="6350">
                      <a:solidFill>
                        <a:srgbClr val="B1B3B6"/>
                      </a:solidFill>
                      <a:prstDash val="solid"/>
                    </a:lnR>
                    <a:solidFill>
                      <a:srgbClr val="E5E6E7"/>
                    </a:solidFill>
                  </a:tcPr>
                </a:tc>
                <a:tc>
                  <a:txBody>
                    <a:bodyPr/>
                    <a:lstStyle/>
                    <a:p>
                      <a:pPr marL="347980">
                        <a:lnSpc>
                          <a:spcPct val="100000"/>
                        </a:lnSpc>
                        <a:spcBef>
                          <a:spcPts val="55"/>
                        </a:spcBef>
                      </a:pPr>
                      <a:r>
                        <a:rPr sz="800" b="1" dirty="0">
                          <a:solidFill>
                            <a:srgbClr val="4C4D4F"/>
                          </a:solidFill>
                          <a:latin typeface="Arial"/>
                          <a:cs typeface="Arial"/>
                        </a:rPr>
                        <a:t>HR</a:t>
                      </a:r>
                      <a:r>
                        <a:rPr sz="800" b="1" spc="-25" dirty="0">
                          <a:solidFill>
                            <a:srgbClr val="4C4D4F"/>
                          </a:solidFill>
                          <a:latin typeface="Arial"/>
                          <a:cs typeface="Arial"/>
                        </a:rPr>
                        <a:t> </a:t>
                      </a:r>
                      <a:r>
                        <a:rPr sz="800" b="1" dirty="0">
                          <a:solidFill>
                            <a:srgbClr val="4C4D4F"/>
                          </a:solidFill>
                          <a:latin typeface="Arial"/>
                          <a:cs typeface="Arial"/>
                        </a:rPr>
                        <a:t>(95%</a:t>
                      </a:r>
                      <a:r>
                        <a:rPr sz="800" b="1" spc="-25" dirty="0">
                          <a:solidFill>
                            <a:srgbClr val="4C4D4F"/>
                          </a:solidFill>
                          <a:latin typeface="Arial"/>
                          <a:cs typeface="Arial"/>
                        </a:rPr>
                        <a:t> </a:t>
                      </a:r>
                      <a:r>
                        <a:rPr lang="en-US" sz="800" b="1" spc="-25" dirty="0">
                          <a:solidFill>
                            <a:srgbClr val="4C4D4F"/>
                          </a:solidFill>
                          <a:latin typeface="Arial"/>
                          <a:cs typeface="Arial"/>
                        </a:rPr>
                        <a:t>C</a:t>
                      </a:r>
                      <a:r>
                        <a:rPr sz="800" b="1" spc="-25" dirty="0">
                          <a:solidFill>
                            <a:srgbClr val="4C4D4F"/>
                          </a:solidFill>
                          <a:latin typeface="Arial"/>
                          <a:cs typeface="Arial"/>
                        </a:rPr>
                        <a:t>I)</a:t>
                      </a:r>
                      <a:endParaRPr sz="800" dirty="0">
                        <a:latin typeface="Arial"/>
                        <a:cs typeface="Arial"/>
                      </a:endParaRPr>
                    </a:p>
                  </a:txBody>
                  <a:tcPr marL="0" marR="0" marT="6985" marB="0">
                    <a:lnL w="6350">
                      <a:solidFill>
                        <a:srgbClr val="B1B3B6"/>
                      </a:solidFill>
                      <a:prstDash val="solid"/>
                    </a:lnL>
                    <a:lnR w="6350">
                      <a:solidFill>
                        <a:srgbClr val="B1B3B6"/>
                      </a:solidFill>
                      <a:prstDash val="solid"/>
                    </a:lnR>
                    <a:solidFill>
                      <a:srgbClr val="E5E6E7"/>
                    </a:solidFill>
                  </a:tcPr>
                </a:tc>
                <a:tc>
                  <a:txBody>
                    <a:bodyPr/>
                    <a:lstStyle/>
                    <a:p>
                      <a:pPr marL="770890">
                        <a:lnSpc>
                          <a:spcPct val="100000"/>
                        </a:lnSpc>
                        <a:spcBef>
                          <a:spcPts val="55"/>
                        </a:spcBef>
                      </a:pPr>
                      <a:r>
                        <a:rPr sz="800" b="1" dirty="0">
                          <a:solidFill>
                            <a:srgbClr val="4C4D4F"/>
                          </a:solidFill>
                          <a:latin typeface="Arial"/>
                          <a:cs typeface="Arial"/>
                        </a:rPr>
                        <a:t>Hazard</a:t>
                      </a:r>
                      <a:r>
                        <a:rPr sz="800" b="1" spc="-15" dirty="0">
                          <a:solidFill>
                            <a:srgbClr val="4C4D4F"/>
                          </a:solidFill>
                          <a:latin typeface="Arial"/>
                          <a:cs typeface="Arial"/>
                        </a:rPr>
                        <a:t> </a:t>
                      </a:r>
                      <a:r>
                        <a:rPr sz="800" b="1" dirty="0">
                          <a:solidFill>
                            <a:srgbClr val="4C4D4F"/>
                          </a:solidFill>
                          <a:latin typeface="Arial"/>
                          <a:cs typeface="Arial"/>
                        </a:rPr>
                        <a:t>ratio</a:t>
                      </a:r>
                      <a:r>
                        <a:rPr sz="800" b="1" spc="-5" dirty="0">
                          <a:solidFill>
                            <a:srgbClr val="4C4D4F"/>
                          </a:solidFill>
                          <a:latin typeface="Arial"/>
                          <a:cs typeface="Arial"/>
                        </a:rPr>
                        <a:t> </a:t>
                      </a:r>
                      <a:r>
                        <a:rPr sz="800" b="1" dirty="0">
                          <a:solidFill>
                            <a:srgbClr val="4C4D4F"/>
                          </a:solidFill>
                          <a:latin typeface="Arial"/>
                          <a:cs typeface="Arial"/>
                        </a:rPr>
                        <a:t>(95%</a:t>
                      </a:r>
                      <a:r>
                        <a:rPr sz="800" b="1" spc="-5" dirty="0">
                          <a:solidFill>
                            <a:srgbClr val="4C4D4F"/>
                          </a:solidFill>
                          <a:latin typeface="Arial"/>
                          <a:cs typeface="Arial"/>
                        </a:rPr>
                        <a:t> </a:t>
                      </a:r>
                      <a:r>
                        <a:rPr lang="en-US" sz="800" b="1" spc="-25" dirty="0">
                          <a:solidFill>
                            <a:srgbClr val="4C4D4F"/>
                          </a:solidFill>
                          <a:latin typeface="Arial"/>
                          <a:cs typeface="Arial"/>
                        </a:rPr>
                        <a:t>C</a:t>
                      </a:r>
                      <a:r>
                        <a:rPr sz="800" b="1" spc="-25" dirty="0">
                          <a:solidFill>
                            <a:srgbClr val="4C4D4F"/>
                          </a:solidFill>
                          <a:latin typeface="Arial"/>
                          <a:cs typeface="Arial"/>
                        </a:rPr>
                        <a:t>I)</a:t>
                      </a:r>
                      <a:endParaRPr sz="800" dirty="0">
                        <a:latin typeface="Arial"/>
                        <a:cs typeface="Arial"/>
                      </a:endParaRPr>
                    </a:p>
                  </a:txBody>
                  <a:tcPr marL="0" marR="0" marT="6985" marB="0">
                    <a:lnL w="6350">
                      <a:solidFill>
                        <a:srgbClr val="B1B3B6"/>
                      </a:solidFill>
                      <a:prstDash val="solid"/>
                    </a:lnL>
                    <a:solidFill>
                      <a:srgbClr val="E5E6E7"/>
                    </a:solidFill>
                  </a:tcPr>
                </a:tc>
                <a:extLst>
                  <a:ext uri="{0D108BD9-81ED-4DB2-BD59-A6C34878D82A}">
                    <a16:rowId xmlns:a16="http://schemas.microsoft.com/office/drawing/2014/main" val="10000"/>
                  </a:ext>
                </a:extLst>
              </a:tr>
            </a:tbl>
          </a:graphicData>
        </a:graphic>
      </p:graphicFrame>
      <p:graphicFrame>
        <p:nvGraphicFramePr>
          <p:cNvPr id="16" name="object 13">
            <a:extLst>
              <a:ext uri="{FF2B5EF4-FFF2-40B4-BE49-F238E27FC236}">
                <a16:creationId xmlns:a16="http://schemas.microsoft.com/office/drawing/2014/main" id="{DE106166-07C9-A238-49AE-0A5440DFE184}"/>
              </a:ext>
            </a:extLst>
          </p:cNvPr>
          <p:cNvGraphicFramePr>
            <a:graphicFrameLocks noGrp="1"/>
          </p:cNvGraphicFramePr>
          <p:nvPr>
            <p:extLst>
              <p:ext uri="{D42A27DB-BD31-4B8C-83A1-F6EECF244321}">
                <p14:modId xmlns:p14="http://schemas.microsoft.com/office/powerpoint/2010/main" val="556536988"/>
              </p:ext>
            </p:extLst>
          </p:nvPr>
        </p:nvGraphicFramePr>
        <p:xfrm>
          <a:off x="1030014" y="1706389"/>
          <a:ext cx="4802248" cy="717550"/>
        </p:xfrm>
        <a:graphic>
          <a:graphicData uri="http://schemas.openxmlformats.org/drawingml/2006/table">
            <a:tbl>
              <a:tblPr firstRow="1" bandRow="1">
                <a:tableStyleId>{2D5ABB26-0587-4C30-8999-92F81FD0307C}</a:tableStyleId>
              </a:tblPr>
              <a:tblGrid>
                <a:gridCol w="1285619">
                  <a:extLst>
                    <a:ext uri="{9D8B030D-6E8A-4147-A177-3AD203B41FA5}">
                      <a16:colId xmlns:a16="http://schemas.microsoft.com/office/drawing/2014/main" val="20000"/>
                    </a:ext>
                  </a:extLst>
                </a:gridCol>
                <a:gridCol w="372109">
                  <a:extLst>
                    <a:ext uri="{9D8B030D-6E8A-4147-A177-3AD203B41FA5}">
                      <a16:colId xmlns:a16="http://schemas.microsoft.com/office/drawing/2014/main" val="20001"/>
                    </a:ext>
                  </a:extLst>
                </a:gridCol>
                <a:gridCol w="1884045">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tblGrid>
              <a:tr h="143510">
                <a:tc gridSpan="4">
                  <a:txBody>
                    <a:bodyPr/>
                    <a:lstStyle/>
                    <a:p>
                      <a:pPr marL="71755">
                        <a:lnSpc>
                          <a:spcPct val="100000"/>
                        </a:lnSpc>
                        <a:spcBef>
                          <a:spcPts val="55"/>
                        </a:spcBef>
                      </a:pPr>
                      <a:r>
                        <a:rPr lang="en-US" sz="800" b="1" dirty="0">
                          <a:solidFill>
                            <a:srgbClr val="4C4D4F"/>
                          </a:solidFill>
                          <a:latin typeface="+mn-lt"/>
                          <a:cs typeface="Arial"/>
                        </a:rPr>
                        <a:t>Calculated HR based on publication*</a:t>
                      </a:r>
                      <a:endParaRPr sz="800" dirty="0">
                        <a:latin typeface="Arial"/>
                        <a:cs typeface="Arial"/>
                      </a:endParaRPr>
                    </a:p>
                  </a:txBody>
                  <a:tcPr marL="0" marR="0" marT="6985" marB="0">
                    <a:lnT w="6350">
                      <a:solidFill>
                        <a:srgbClr val="B1B3B6"/>
                      </a:solidFill>
                      <a:prstDash val="solid"/>
                    </a:lnT>
                    <a:solidFill>
                      <a:srgbClr val="A0C2E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3510">
                <a:tc>
                  <a:txBody>
                    <a:bodyPr/>
                    <a:lstStyle/>
                    <a:p>
                      <a:pPr marL="71755">
                        <a:lnSpc>
                          <a:spcPct val="100000"/>
                        </a:lnSpc>
                        <a:spcBef>
                          <a:spcPts val="55"/>
                        </a:spcBef>
                      </a:pPr>
                      <a:r>
                        <a:rPr lang="en-GB" sz="800" spc="-10" noProof="0" dirty="0">
                          <a:solidFill>
                            <a:srgbClr val="4C4D4F"/>
                          </a:solidFill>
                          <a:latin typeface="+mn-lt"/>
                          <a:cs typeface="Arial"/>
                        </a:rPr>
                        <a:t>Stroke/SE</a:t>
                      </a:r>
                      <a:endParaRPr lang="en-GB" sz="800" noProof="0" dirty="0">
                        <a:latin typeface="Arial"/>
                        <a:cs typeface="Arial"/>
                      </a:endParaRPr>
                    </a:p>
                  </a:txBody>
                  <a:tcPr marL="0" marR="0" marT="6985" marB="0"/>
                </a:tc>
                <a:tc>
                  <a:txBody>
                    <a:bodyPr/>
                    <a:lstStyle/>
                    <a:p>
                      <a:pPr marR="48895" algn="r">
                        <a:lnSpc>
                          <a:spcPct val="100000"/>
                        </a:lnSpc>
                        <a:spcBef>
                          <a:spcPts val="55"/>
                        </a:spcBef>
                      </a:pPr>
                      <a:r>
                        <a:rPr lang="en-GB" sz="800" spc="-20" noProof="0" dirty="0">
                          <a:solidFill>
                            <a:srgbClr val="4C4D4F"/>
                          </a:solidFill>
                          <a:latin typeface="Arial"/>
                          <a:cs typeface="Arial"/>
                        </a:rPr>
                        <a:t>1.34</a:t>
                      </a:r>
                      <a:endParaRPr lang="en-GB" sz="800" noProof="0" dirty="0">
                        <a:latin typeface="Arial"/>
                        <a:cs typeface="Arial"/>
                      </a:endParaRPr>
                    </a:p>
                  </a:txBody>
                  <a:tcPr marL="0" marR="0" marT="6985" marB="0"/>
                </a:tc>
                <a:tc>
                  <a:txBody>
                    <a:bodyPr/>
                    <a:lstStyle/>
                    <a:p>
                      <a:pPr marL="63500">
                        <a:lnSpc>
                          <a:spcPct val="100000"/>
                        </a:lnSpc>
                        <a:spcBef>
                          <a:spcPts val="55"/>
                        </a:spcBef>
                      </a:pPr>
                      <a:r>
                        <a:rPr lang="en-GB" sz="800" spc="-15" noProof="0" dirty="0">
                          <a:solidFill>
                            <a:srgbClr val="4C4D4F"/>
                          </a:solidFill>
                          <a:latin typeface="Arial"/>
                          <a:cs typeface="Arial"/>
                        </a:rPr>
                        <a:t>(1.28-</a:t>
                      </a:r>
                      <a:r>
                        <a:rPr lang="en-GB" sz="800" spc="-10" noProof="0" dirty="0">
                          <a:solidFill>
                            <a:srgbClr val="4C4D4F"/>
                          </a:solidFill>
                          <a:latin typeface="Arial"/>
                          <a:cs typeface="Arial"/>
                        </a:rPr>
                        <a:t>1.40)*</a:t>
                      </a:r>
                      <a:endParaRPr lang="en-GB" sz="800" noProof="0" dirty="0">
                        <a:latin typeface="Arial"/>
                        <a:cs typeface="Arial"/>
                      </a:endParaRPr>
                    </a:p>
                  </a:txBody>
                  <a:tcPr marL="0" marR="0" marT="6985" marB="0">
                    <a:lnR w="6350">
                      <a:solidFill>
                        <a:srgbClr val="B1B3B6"/>
                      </a:solidFill>
                      <a:prstDash val="solid"/>
                    </a:lnR>
                  </a:tcPr>
                </a:tc>
                <a:tc>
                  <a:txBody>
                    <a:bodyPr/>
                    <a:lstStyle/>
                    <a:p>
                      <a:pPr>
                        <a:lnSpc>
                          <a:spcPct val="100000"/>
                        </a:lnSpc>
                      </a:pPr>
                      <a:endParaRPr lang="en-GB" sz="700" noProof="0" dirty="0">
                        <a:latin typeface="Times New Roman"/>
                        <a:cs typeface="Times New Roman"/>
                      </a:endParaRPr>
                    </a:p>
                  </a:txBody>
                  <a:tcPr marL="0" marR="0" marT="0" marB="0">
                    <a:lnL w="6350">
                      <a:solidFill>
                        <a:srgbClr val="B1B3B6"/>
                      </a:solidFill>
                      <a:prstDash val="solid"/>
                    </a:lnL>
                  </a:tcPr>
                </a:tc>
                <a:extLst>
                  <a:ext uri="{0D108BD9-81ED-4DB2-BD59-A6C34878D82A}">
                    <a16:rowId xmlns:a16="http://schemas.microsoft.com/office/drawing/2014/main" val="10001"/>
                  </a:ext>
                </a:extLst>
              </a:tr>
              <a:tr h="143510">
                <a:tc>
                  <a:txBody>
                    <a:bodyPr/>
                    <a:lstStyle/>
                    <a:p>
                      <a:pPr marL="71755">
                        <a:lnSpc>
                          <a:spcPct val="100000"/>
                        </a:lnSpc>
                        <a:spcBef>
                          <a:spcPts val="55"/>
                        </a:spcBef>
                      </a:pPr>
                      <a:r>
                        <a:rPr lang="en-GB" sz="800" noProof="0" dirty="0">
                          <a:solidFill>
                            <a:srgbClr val="4C4D4F"/>
                          </a:solidFill>
                          <a:latin typeface="Arial"/>
                          <a:cs typeface="Arial"/>
                        </a:rPr>
                        <a:t>ICH</a:t>
                      </a:r>
                      <a:endParaRPr lang="en-GB" sz="800" noProof="0" dirty="0">
                        <a:latin typeface="Arial"/>
                        <a:cs typeface="Arial"/>
                      </a:endParaRPr>
                    </a:p>
                  </a:txBody>
                  <a:tcPr marL="0" marR="0" marT="6985" marB="0">
                    <a:solidFill>
                      <a:srgbClr val="E2EDF6"/>
                    </a:solidFill>
                  </a:tcPr>
                </a:tc>
                <a:tc>
                  <a:txBody>
                    <a:bodyPr/>
                    <a:lstStyle/>
                    <a:p>
                      <a:pPr marR="48895" algn="r">
                        <a:lnSpc>
                          <a:spcPct val="100000"/>
                        </a:lnSpc>
                        <a:spcBef>
                          <a:spcPts val="55"/>
                        </a:spcBef>
                      </a:pPr>
                      <a:r>
                        <a:rPr lang="en-GB" sz="800" spc="-20" noProof="0" dirty="0">
                          <a:solidFill>
                            <a:srgbClr val="4C4D4F"/>
                          </a:solidFill>
                          <a:latin typeface="Arial"/>
                          <a:cs typeface="Arial"/>
                        </a:rPr>
                        <a:t>1.27</a:t>
                      </a:r>
                      <a:endParaRPr lang="en-GB" sz="800" noProof="0" dirty="0">
                        <a:latin typeface="Arial"/>
                        <a:cs typeface="Arial"/>
                      </a:endParaRPr>
                    </a:p>
                  </a:txBody>
                  <a:tcPr marL="0" marR="0" marT="6985" marB="0">
                    <a:solidFill>
                      <a:srgbClr val="E2EDF6"/>
                    </a:solidFill>
                  </a:tcPr>
                </a:tc>
                <a:tc>
                  <a:txBody>
                    <a:bodyPr/>
                    <a:lstStyle/>
                    <a:p>
                      <a:pPr marL="65405">
                        <a:lnSpc>
                          <a:spcPct val="100000"/>
                        </a:lnSpc>
                        <a:spcBef>
                          <a:spcPts val="55"/>
                        </a:spcBef>
                      </a:pPr>
                      <a:r>
                        <a:rPr lang="en-GB" sz="800" spc="-25" noProof="0" dirty="0">
                          <a:solidFill>
                            <a:srgbClr val="4C4D4F"/>
                          </a:solidFill>
                          <a:latin typeface="Arial"/>
                          <a:cs typeface="Arial"/>
                        </a:rPr>
                        <a:t>(1.09-</a:t>
                      </a:r>
                      <a:r>
                        <a:rPr lang="en-GB" sz="800" spc="-10" noProof="0" dirty="0">
                          <a:solidFill>
                            <a:srgbClr val="4C4D4F"/>
                          </a:solidFill>
                          <a:latin typeface="Arial"/>
                          <a:cs typeface="Arial"/>
                        </a:rPr>
                        <a:t>1.47)*</a:t>
                      </a:r>
                      <a:endParaRPr lang="en-GB" sz="800" noProof="0" dirty="0">
                        <a:latin typeface="Arial"/>
                        <a:cs typeface="Arial"/>
                      </a:endParaRPr>
                    </a:p>
                  </a:txBody>
                  <a:tcPr marL="0" marR="0" marT="6985" marB="0">
                    <a:lnR w="6350">
                      <a:solidFill>
                        <a:srgbClr val="B1B3B6"/>
                      </a:solidFill>
                      <a:prstDash val="solid"/>
                    </a:lnR>
                    <a:solidFill>
                      <a:srgbClr val="E2EDF7"/>
                    </a:solidFill>
                  </a:tcPr>
                </a:tc>
                <a:tc>
                  <a:txBody>
                    <a:bodyPr/>
                    <a:lstStyle/>
                    <a:p>
                      <a:pPr>
                        <a:lnSpc>
                          <a:spcPct val="100000"/>
                        </a:lnSpc>
                      </a:pPr>
                      <a:endParaRPr lang="en-GB" sz="700" noProof="0" dirty="0">
                        <a:latin typeface="Times New Roman"/>
                        <a:cs typeface="Times New Roman"/>
                      </a:endParaRPr>
                    </a:p>
                  </a:txBody>
                  <a:tcPr marL="0" marR="0" marT="0" marB="0">
                    <a:lnL w="6350">
                      <a:solidFill>
                        <a:srgbClr val="B1B3B6"/>
                      </a:solidFill>
                      <a:prstDash val="solid"/>
                    </a:lnL>
                    <a:solidFill>
                      <a:srgbClr val="E2EDF6"/>
                    </a:solidFill>
                  </a:tcPr>
                </a:tc>
                <a:extLst>
                  <a:ext uri="{0D108BD9-81ED-4DB2-BD59-A6C34878D82A}">
                    <a16:rowId xmlns:a16="http://schemas.microsoft.com/office/drawing/2014/main" val="10002"/>
                  </a:ext>
                </a:extLst>
              </a:tr>
              <a:tr h="143510">
                <a:tc>
                  <a:txBody>
                    <a:bodyPr/>
                    <a:lstStyle/>
                    <a:p>
                      <a:pPr marL="71755">
                        <a:lnSpc>
                          <a:spcPct val="100000"/>
                        </a:lnSpc>
                        <a:spcBef>
                          <a:spcPts val="55"/>
                        </a:spcBef>
                      </a:pPr>
                      <a:r>
                        <a:rPr lang="en-GB" sz="800" noProof="0" dirty="0">
                          <a:solidFill>
                            <a:srgbClr val="4C4D4F"/>
                          </a:solidFill>
                          <a:latin typeface="+mn-lt"/>
                          <a:cs typeface="Arial"/>
                        </a:rPr>
                        <a:t>GI bleeding</a:t>
                      </a:r>
                      <a:endParaRPr lang="en-GB" sz="800" noProof="0" dirty="0">
                        <a:latin typeface="Arial"/>
                        <a:cs typeface="Arial"/>
                      </a:endParaRPr>
                    </a:p>
                  </a:txBody>
                  <a:tcPr marL="0" marR="0" marT="6985" marB="0"/>
                </a:tc>
                <a:tc>
                  <a:txBody>
                    <a:bodyPr/>
                    <a:lstStyle/>
                    <a:p>
                      <a:pPr marR="48895" algn="r">
                        <a:lnSpc>
                          <a:spcPct val="100000"/>
                        </a:lnSpc>
                        <a:spcBef>
                          <a:spcPts val="55"/>
                        </a:spcBef>
                      </a:pPr>
                      <a:r>
                        <a:rPr lang="en-GB" sz="800" spc="-20" noProof="0" dirty="0">
                          <a:solidFill>
                            <a:srgbClr val="4C4D4F"/>
                          </a:solidFill>
                          <a:latin typeface="Arial"/>
                          <a:cs typeface="Arial"/>
                        </a:rPr>
                        <a:t>0.99</a:t>
                      </a:r>
                      <a:endParaRPr lang="en-GB" sz="800" noProof="0" dirty="0">
                        <a:latin typeface="Arial"/>
                        <a:cs typeface="Arial"/>
                      </a:endParaRPr>
                    </a:p>
                  </a:txBody>
                  <a:tcPr marL="0" marR="0" marT="6985" marB="0"/>
                </a:tc>
                <a:tc>
                  <a:txBody>
                    <a:bodyPr/>
                    <a:lstStyle/>
                    <a:p>
                      <a:pPr marL="56515">
                        <a:lnSpc>
                          <a:spcPct val="100000"/>
                        </a:lnSpc>
                        <a:spcBef>
                          <a:spcPts val="55"/>
                        </a:spcBef>
                      </a:pPr>
                      <a:r>
                        <a:rPr lang="en-GB" sz="800" spc="-10" noProof="0" dirty="0">
                          <a:solidFill>
                            <a:srgbClr val="4C4D4F"/>
                          </a:solidFill>
                          <a:latin typeface="Arial"/>
                          <a:cs typeface="Arial"/>
                        </a:rPr>
                        <a:t>(0.94-1.04)*</a:t>
                      </a:r>
                      <a:endParaRPr lang="en-GB" sz="800" noProof="0" dirty="0">
                        <a:latin typeface="Arial"/>
                        <a:cs typeface="Arial"/>
                      </a:endParaRPr>
                    </a:p>
                  </a:txBody>
                  <a:tcPr marL="0" marR="0" marT="6985" marB="0">
                    <a:lnR w="6350">
                      <a:solidFill>
                        <a:srgbClr val="B1B3B6"/>
                      </a:solidFill>
                      <a:prstDash val="solid"/>
                    </a:lnR>
                  </a:tcPr>
                </a:tc>
                <a:tc>
                  <a:txBody>
                    <a:bodyPr/>
                    <a:lstStyle/>
                    <a:p>
                      <a:pPr>
                        <a:lnSpc>
                          <a:spcPct val="100000"/>
                        </a:lnSpc>
                      </a:pPr>
                      <a:endParaRPr lang="en-GB" sz="700" noProof="0" dirty="0">
                        <a:latin typeface="Times New Roman"/>
                        <a:cs typeface="Times New Roman"/>
                      </a:endParaRPr>
                    </a:p>
                  </a:txBody>
                  <a:tcPr marL="0" marR="0" marT="0" marB="0">
                    <a:lnL w="6350">
                      <a:solidFill>
                        <a:srgbClr val="B1B3B6"/>
                      </a:solidFill>
                      <a:prstDash val="solid"/>
                    </a:lnL>
                  </a:tcPr>
                </a:tc>
                <a:extLst>
                  <a:ext uri="{0D108BD9-81ED-4DB2-BD59-A6C34878D82A}">
                    <a16:rowId xmlns:a16="http://schemas.microsoft.com/office/drawing/2014/main" val="10003"/>
                  </a:ext>
                </a:extLst>
              </a:tr>
              <a:tr h="143510">
                <a:tc>
                  <a:txBody>
                    <a:bodyPr/>
                    <a:lstStyle/>
                    <a:p>
                      <a:pPr marL="71755">
                        <a:lnSpc>
                          <a:spcPct val="100000"/>
                        </a:lnSpc>
                        <a:spcBef>
                          <a:spcPts val="55"/>
                        </a:spcBef>
                      </a:pPr>
                      <a:r>
                        <a:rPr lang="en-GB" sz="800" spc="-10" noProof="0" dirty="0">
                          <a:solidFill>
                            <a:srgbClr val="4C4D4F"/>
                          </a:solidFill>
                          <a:latin typeface="+mn-lt"/>
                          <a:cs typeface="Arial"/>
                        </a:rPr>
                        <a:t>All-cause mortality</a:t>
                      </a:r>
                      <a:endParaRPr lang="en-GB" sz="800" noProof="0" dirty="0">
                        <a:latin typeface="Arial"/>
                        <a:cs typeface="Arial"/>
                      </a:endParaRPr>
                    </a:p>
                  </a:txBody>
                  <a:tcPr marL="0" marR="0" marT="6985" marB="0">
                    <a:solidFill>
                      <a:srgbClr val="E2EDF6"/>
                    </a:solidFill>
                  </a:tcPr>
                </a:tc>
                <a:tc>
                  <a:txBody>
                    <a:bodyPr/>
                    <a:lstStyle/>
                    <a:p>
                      <a:pPr marR="48895" algn="r">
                        <a:lnSpc>
                          <a:spcPct val="100000"/>
                        </a:lnSpc>
                        <a:spcBef>
                          <a:spcPts val="55"/>
                        </a:spcBef>
                      </a:pPr>
                      <a:r>
                        <a:rPr lang="en-GB" sz="800" spc="-20" noProof="0" dirty="0">
                          <a:solidFill>
                            <a:srgbClr val="4C4D4F"/>
                          </a:solidFill>
                          <a:latin typeface="Arial"/>
                          <a:cs typeface="Arial"/>
                        </a:rPr>
                        <a:t>1.43</a:t>
                      </a:r>
                      <a:endParaRPr lang="en-GB" sz="800" noProof="0" dirty="0">
                        <a:latin typeface="Arial"/>
                        <a:cs typeface="Arial"/>
                      </a:endParaRPr>
                    </a:p>
                  </a:txBody>
                  <a:tcPr marL="0" marR="0" marT="6985" marB="0">
                    <a:solidFill>
                      <a:srgbClr val="E2EDF6"/>
                    </a:solidFill>
                  </a:tcPr>
                </a:tc>
                <a:tc>
                  <a:txBody>
                    <a:bodyPr/>
                    <a:lstStyle/>
                    <a:p>
                      <a:pPr marL="63500">
                        <a:lnSpc>
                          <a:spcPct val="100000"/>
                        </a:lnSpc>
                        <a:spcBef>
                          <a:spcPts val="55"/>
                        </a:spcBef>
                      </a:pPr>
                      <a:r>
                        <a:rPr lang="en-GB" sz="800" spc="-15" noProof="0" dirty="0">
                          <a:solidFill>
                            <a:srgbClr val="4C4D4F"/>
                          </a:solidFill>
                          <a:latin typeface="Arial"/>
                          <a:cs typeface="Arial"/>
                        </a:rPr>
                        <a:t>(1.28-</a:t>
                      </a:r>
                      <a:r>
                        <a:rPr lang="en-GB" sz="800" spc="-10" noProof="0" dirty="0">
                          <a:solidFill>
                            <a:srgbClr val="4C4D4F"/>
                          </a:solidFill>
                          <a:latin typeface="Arial"/>
                          <a:cs typeface="Arial"/>
                        </a:rPr>
                        <a:t>1.59)*</a:t>
                      </a:r>
                      <a:endParaRPr lang="en-GB" sz="800" noProof="0" dirty="0">
                        <a:latin typeface="Arial"/>
                        <a:cs typeface="Arial"/>
                      </a:endParaRPr>
                    </a:p>
                  </a:txBody>
                  <a:tcPr marL="0" marR="0" marT="6985" marB="0">
                    <a:lnR w="6350">
                      <a:solidFill>
                        <a:srgbClr val="B1B3B6"/>
                      </a:solidFill>
                      <a:prstDash val="solid"/>
                    </a:lnR>
                    <a:solidFill>
                      <a:srgbClr val="E2EDF6"/>
                    </a:solidFill>
                  </a:tcPr>
                </a:tc>
                <a:tc>
                  <a:txBody>
                    <a:bodyPr/>
                    <a:lstStyle/>
                    <a:p>
                      <a:pPr>
                        <a:lnSpc>
                          <a:spcPct val="100000"/>
                        </a:lnSpc>
                      </a:pPr>
                      <a:endParaRPr lang="en-GB" sz="700" noProof="0" dirty="0">
                        <a:latin typeface="Times New Roman"/>
                        <a:cs typeface="Times New Roman"/>
                      </a:endParaRPr>
                    </a:p>
                  </a:txBody>
                  <a:tcPr marL="0" marR="0" marT="0" marB="0">
                    <a:lnL w="6350">
                      <a:solidFill>
                        <a:srgbClr val="B1B3B6"/>
                      </a:solidFill>
                      <a:prstDash val="solid"/>
                    </a:lnL>
                    <a:solidFill>
                      <a:srgbClr val="E2EDF6"/>
                    </a:solidFill>
                  </a:tcPr>
                </a:tc>
                <a:extLst>
                  <a:ext uri="{0D108BD9-81ED-4DB2-BD59-A6C34878D82A}">
                    <a16:rowId xmlns:a16="http://schemas.microsoft.com/office/drawing/2014/main" val="10004"/>
                  </a:ext>
                </a:extLst>
              </a:tr>
            </a:tbl>
          </a:graphicData>
        </a:graphic>
      </p:graphicFrame>
      <p:grpSp>
        <p:nvGrpSpPr>
          <p:cNvPr id="17" name="object 14">
            <a:extLst>
              <a:ext uri="{FF2B5EF4-FFF2-40B4-BE49-F238E27FC236}">
                <a16:creationId xmlns:a16="http://schemas.microsoft.com/office/drawing/2014/main" id="{E58810F9-EC10-96D3-C7A0-5EB7A3ACE6DB}"/>
              </a:ext>
            </a:extLst>
          </p:cNvPr>
          <p:cNvGrpSpPr/>
          <p:nvPr/>
        </p:nvGrpSpPr>
        <p:grpSpPr>
          <a:xfrm>
            <a:off x="1014518" y="2824288"/>
            <a:ext cx="4817110" cy="576146"/>
            <a:chOff x="1015123" y="3095995"/>
            <a:chExt cx="4817110" cy="576146"/>
          </a:xfrm>
        </p:grpSpPr>
        <p:sp>
          <p:nvSpPr>
            <p:cNvPr id="21" name="object 18">
              <a:extLst>
                <a:ext uri="{FF2B5EF4-FFF2-40B4-BE49-F238E27FC236}">
                  <a16:creationId xmlns:a16="http://schemas.microsoft.com/office/drawing/2014/main" id="{1CD07606-97CF-BFC8-EE0C-08DF6B510D89}"/>
                </a:ext>
              </a:extLst>
            </p:cNvPr>
            <p:cNvSpPr/>
            <p:nvPr/>
          </p:nvSpPr>
          <p:spPr>
            <a:xfrm>
              <a:off x="1015123" y="3527996"/>
              <a:ext cx="4817110" cy="144145"/>
            </a:xfrm>
            <a:custGeom>
              <a:avLst/>
              <a:gdLst/>
              <a:ahLst/>
              <a:cxnLst/>
              <a:rect l="l" t="t" r="r" b="b"/>
              <a:pathLst>
                <a:path w="4817110" h="144145">
                  <a:moveTo>
                    <a:pt x="4816868" y="0"/>
                  </a:moveTo>
                  <a:lnTo>
                    <a:pt x="4816868" y="0"/>
                  </a:lnTo>
                  <a:lnTo>
                    <a:pt x="0" y="0"/>
                  </a:lnTo>
                  <a:lnTo>
                    <a:pt x="0" y="144005"/>
                  </a:lnTo>
                  <a:lnTo>
                    <a:pt x="4816868" y="144005"/>
                  </a:lnTo>
                  <a:lnTo>
                    <a:pt x="4816868" y="0"/>
                  </a:lnTo>
                  <a:close/>
                </a:path>
              </a:pathLst>
            </a:custGeom>
            <a:solidFill>
              <a:srgbClr val="E5E6E7"/>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9D60E588-6286-F95A-3C29-EDC05F2DDA96}"/>
                </a:ext>
              </a:extLst>
            </p:cNvPr>
            <p:cNvSpPr/>
            <p:nvPr/>
          </p:nvSpPr>
          <p:spPr>
            <a:xfrm>
              <a:off x="1015123" y="3239998"/>
              <a:ext cx="4817110" cy="144145"/>
            </a:xfrm>
            <a:custGeom>
              <a:avLst/>
              <a:gdLst/>
              <a:ahLst/>
              <a:cxnLst/>
              <a:rect l="l" t="t" r="r" b="b"/>
              <a:pathLst>
                <a:path w="4817110" h="144145">
                  <a:moveTo>
                    <a:pt x="4816868" y="0"/>
                  </a:moveTo>
                  <a:lnTo>
                    <a:pt x="4816868" y="0"/>
                  </a:lnTo>
                  <a:lnTo>
                    <a:pt x="0" y="0"/>
                  </a:lnTo>
                  <a:lnTo>
                    <a:pt x="0" y="144005"/>
                  </a:lnTo>
                  <a:lnTo>
                    <a:pt x="4816868" y="144005"/>
                  </a:lnTo>
                  <a:lnTo>
                    <a:pt x="4816868" y="0"/>
                  </a:lnTo>
                  <a:close/>
                </a:path>
              </a:pathLst>
            </a:custGeom>
            <a:solidFill>
              <a:srgbClr val="E5E6E7"/>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1482A668-4072-58A0-4A29-44115E52E96A}"/>
                </a:ext>
              </a:extLst>
            </p:cNvPr>
            <p:cNvSpPr/>
            <p:nvPr/>
          </p:nvSpPr>
          <p:spPr>
            <a:xfrm>
              <a:off x="4572000" y="3095995"/>
              <a:ext cx="0" cy="144145"/>
            </a:xfrm>
            <a:custGeom>
              <a:avLst/>
              <a:gdLst/>
              <a:ahLst/>
              <a:cxnLst/>
              <a:rect l="l" t="t" r="r" b="b"/>
              <a:pathLst>
                <a:path h="144144">
                  <a:moveTo>
                    <a:pt x="0" y="144005"/>
                  </a:moveTo>
                  <a:lnTo>
                    <a:pt x="0" y="0"/>
                  </a:lnTo>
                </a:path>
              </a:pathLst>
            </a:custGeom>
            <a:ln w="3810">
              <a:solidFill>
                <a:srgbClr val="B1B3B6"/>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557EA481-EFB7-3C1A-8269-1C31296035CA}"/>
                </a:ext>
              </a:extLst>
            </p:cNvPr>
            <p:cNvSpPr/>
            <p:nvPr/>
          </p:nvSpPr>
          <p:spPr>
            <a:xfrm>
              <a:off x="4572000" y="3239996"/>
              <a:ext cx="0" cy="144145"/>
            </a:xfrm>
            <a:custGeom>
              <a:avLst/>
              <a:gdLst/>
              <a:ahLst/>
              <a:cxnLst/>
              <a:rect l="l" t="t" r="r" b="b"/>
              <a:pathLst>
                <a:path h="144145">
                  <a:moveTo>
                    <a:pt x="0" y="144005"/>
                  </a:moveTo>
                  <a:lnTo>
                    <a:pt x="0" y="0"/>
                  </a:lnTo>
                </a:path>
              </a:pathLst>
            </a:custGeom>
            <a:ln w="3810">
              <a:solidFill>
                <a:srgbClr val="B1B3B6"/>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FD460A24-378E-5B09-7B4D-75C54102FF23}"/>
                </a:ext>
              </a:extLst>
            </p:cNvPr>
            <p:cNvSpPr/>
            <p:nvPr/>
          </p:nvSpPr>
          <p:spPr>
            <a:xfrm>
              <a:off x="4572000" y="3383996"/>
              <a:ext cx="0" cy="144145"/>
            </a:xfrm>
            <a:custGeom>
              <a:avLst/>
              <a:gdLst/>
              <a:ahLst/>
              <a:cxnLst/>
              <a:rect l="l" t="t" r="r" b="b"/>
              <a:pathLst>
                <a:path h="144145">
                  <a:moveTo>
                    <a:pt x="0" y="144005"/>
                  </a:moveTo>
                  <a:lnTo>
                    <a:pt x="0" y="0"/>
                  </a:lnTo>
                </a:path>
              </a:pathLst>
            </a:custGeom>
            <a:ln w="3810">
              <a:solidFill>
                <a:srgbClr val="B1B3B6"/>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7BF95B1-5D42-5254-B329-CF65EFB796E9}"/>
                </a:ext>
              </a:extLst>
            </p:cNvPr>
            <p:cNvSpPr/>
            <p:nvPr/>
          </p:nvSpPr>
          <p:spPr>
            <a:xfrm>
              <a:off x="4572000" y="3527996"/>
              <a:ext cx="0" cy="144145"/>
            </a:xfrm>
            <a:custGeom>
              <a:avLst/>
              <a:gdLst/>
              <a:ahLst/>
              <a:cxnLst/>
              <a:rect l="l" t="t" r="r" b="b"/>
              <a:pathLst>
                <a:path h="144145">
                  <a:moveTo>
                    <a:pt x="0" y="144005"/>
                  </a:moveTo>
                  <a:lnTo>
                    <a:pt x="0" y="0"/>
                  </a:lnTo>
                </a:path>
              </a:pathLst>
            </a:custGeom>
            <a:ln w="3810">
              <a:solidFill>
                <a:srgbClr val="B1B3B6"/>
              </a:solidFill>
            </a:ln>
          </p:spPr>
          <p:txBody>
            <a:bodyPr wrap="square" lIns="0" tIns="0" rIns="0" bIns="0" rtlCol="0"/>
            <a:lstStyle/>
            <a:p>
              <a:endParaRPr dirty="0"/>
            </a:p>
          </p:txBody>
        </p:sp>
      </p:grpSp>
      <p:grpSp>
        <p:nvGrpSpPr>
          <p:cNvPr id="24" name="object 21">
            <a:extLst>
              <a:ext uri="{FF2B5EF4-FFF2-40B4-BE49-F238E27FC236}">
                <a16:creationId xmlns:a16="http://schemas.microsoft.com/office/drawing/2014/main" id="{B345291B-A518-FE8A-8CD9-0814F6E2AD0D}"/>
              </a:ext>
            </a:extLst>
          </p:cNvPr>
          <p:cNvGrpSpPr/>
          <p:nvPr/>
        </p:nvGrpSpPr>
        <p:grpSpPr>
          <a:xfrm>
            <a:off x="1014513" y="2678390"/>
            <a:ext cx="4817110" cy="3810"/>
            <a:chOff x="1015118" y="2950097"/>
            <a:chExt cx="4817110" cy="3810"/>
          </a:xfrm>
        </p:grpSpPr>
        <p:sp>
          <p:nvSpPr>
            <p:cNvPr id="25" name="object 22">
              <a:extLst>
                <a:ext uri="{FF2B5EF4-FFF2-40B4-BE49-F238E27FC236}">
                  <a16:creationId xmlns:a16="http://schemas.microsoft.com/office/drawing/2014/main" id="{8ACFF261-40C5-C1B1-6DCD-9020C20F45B1}"/>
                </a:ext>
              </a:extLst>
            </p:cNvPr>
            <p:cNvSpPr/>
            <p:nvPr/>
          </p:nvSpPr>
          <p:spPr>
            <a:xfrm>
              <a:off x="1015118" y="2952002"/>
              <a:ext cx="1303655" cy="0"/>
            </a:xfrm>
            <a:custGeom>
              <a:avLst/>
              <a:gdLst/>
              <a:ahLst/>
              <a:cxnLst/>
              <a:rect l="l" t="t" r="r" b="b"/>
              <a:pathLst>
                <a:path w="1303655">
                  <a:moveTo>
                    <a:pt x="0" y="0"/>
                  </a:moveTo>
                  <a:lnTo>
                    <a:pt x="1303286" y="0"/>
                  </a:lnTo>
                </a:path>
              </a:pathLst>
            </a:custGeom>
            <a:ln w="3810">
              <a:solidFill>
                <a:srgbClr val="B1B3B6"/>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99CF65B6-CFA8-9BCE-B645-88E983C3093E}"/>
                </a:ext>
              </a:extLst>
            </p:cNvPr>
            <p:cNvSpPr/>
            <p:nvPr/>
          </p:nvSpPr>
          <p:spPr>
            <a:xfrm>
              <a:off x="2318400" y="2952002"/>
              <a:ext cx="331470" cy="0"/>
            </a:xfrm>
            <a:custGeom>
              <a:avLst/>
              <a:gdLst/>
              <a:ahLst/>
              <a:cxnLst/>
              <a:rect l="l" t="t" r="r" b="b"/>
              <a:pathLst>
                <a:path w="331469">
                  <a:moveTo>
                    <a:pt x="0" y="0"/>
                  </a:moveTo>
                  <a:lnTo>
                    <a:pt x="331203" y="0"/>
                  </a:lnTo>
                </a:path>
              </a:pathLst>
            </a:custGeom>
            <a:ln w="3810">
              <a:solidFill>
                <a:srgbClr val="B1B3B6"/>
              </a:solidFill>
            </a:ln>
          </p:spPr>
          <p:txBody>
            <a:bodyPr wrap="square" lIns="0" tIns="0" rIns="0" bIns="0" rtlCol="0"/>
            <a:lstStyle/>
            <a:p>
              <a:endParaRPr dirty="0"/>
            </a:p>
          </p:txBody>
        </p:sp>
        <p:sp>
          <p:nvSpPr>
            <p:cNvPr id="27" name="object 24">
              <a:extLst>
                <a:ext uri="{FF2B5EF4-FFF2-40B4-BE49-F238E27FC236}">
                  <a16:creationId xmlns:a16="http://schemas.microsoft.com/office/drawing/2014/main" id="{F70B48A1-B787-65DC-9131-9BA3F202F5E7}"/>
                </a:ext>
              </a:extLst>
            </p:cNvPr>
            <p:cNvSpPr/>
            <p:nvPr/>
          </p:nvSpPr>
          <p:spPr>
            <a:xfrm>
              <a:off x="2649599" y="2952002"/>
              <a:ext cx="641350" cy="0"/>
            </a:xfrm>
            <a:custGeom>
              <a:avLst/>
              <a:gdLst/>
              <a:ahLst/>
              <a:cxnLst/>
              <a:rect l="l" t="t" r="r" b="b"/>
              <a:pathLst>
                <a:path w="641350">
                  <a:moveTo>
                    <a:pt x="0" y="0"/>
                  </a:moveTo>
                  <a:lnTo>
                    <a:pt x="640803" y="0"/>
                  </a:lnTo>
                </a:path>
              </a:pathLst>
            </a:custGeom>
            <a:ln w="3810">
              <a:solidFill>
                <a:srgbClr val="B1B3B6"/>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D06CFD9E-05CE-3A9D-E151-D5A13A923BF1}"/>
                </a:ext>
              </a:extLst>
            </p:cNvPr>
            <p:cNvSpPr/>
            <p:nvPr/>
          </p:nvSpPr>
          <p:spPr>
            <a:xfrm>
              <a:off x="3290399" y="2952002"/>
              <a:ext cx="1282065" cy="0"/>
            </a:xfrm>
            <a:custGeom>
              <a:avLst/>
              <a:gdLst/>
              <a:ahLst/>
              <a:cxnLst/>
              <a:rect l="l" t="t" r="r" b="b"/>
              <a:pathLst>
                <a:path w="1282064">
                  <a:moveTo>
                    <a:pt x="0" y="0"/>
                  </a:moveTo>
                  <a:lnTo>
                    <a:pt x="1281595" y="0"/>
                  </a:lnTo>
                </a:path>
              </a:pathLst>
            </a:custGeom>
            <a:ln w="3810">
              <a:solidFill>
                <a:srgbClr val="B1B3B6"/>
              </a:solidFill>
            </a:ln>
          </p:spPr>
          <p:txBody>
            <a:bodyPr wrap="square" lIns="0" tIns="0" rIns="0" bIns="0" rtlCol="0"/>
            <a:lstStyle/>
            <a:p>
              <a:endParaRPr dirty="0"/>
            </a:p>
          </p:txBody>
        </p:sp>
        <p:sp>
          <p:nvSpPr>
            <p:cNvPr id="29" name="object 26">
              <a:extLst>
                <a:ext uri="{FF2B5EF4-FFF2-40B4-BE49-F238E27FC236}">
                  <a16:creationId xmlns:a16="http://schemas.microsoft.com/office/drawing/2014/main" id="{0B86BD04-C5A9-05F4-E4FB-A9D52C16D21C}"/>
                </a:ext>
              </a:extLst>
            </p:cNvPr>
            <p:cNvSpPr/>
            <p:nvPr/>
          </p:nvSpPr>
          <p:spPr>
            <a:xfrm>
              <a:off x="4572000" y="2952002"/>
              <a:ext cx="1260475" cy="0"/>
            </a:xfrm>
            <a:custGeom>
              <a:avLst/>
              <a:gdLst/>
              <a:ahLst/>
              <a:cxnLst/>
              <a:rect l="l" t="t" r="r" b="b"/>
              <a:pathLst>
                <a:path w="1260475">
                  <a:moveTo>
                    <a:pt x="0" y="0"/>
                  </a:moveTo>
                  <a:lnTo>
                    <a:pt x="1260005" y="0"/>
                  </a:lnTo>
                </a:path>
              </a:pathLst>
            </a:custGeom>
            <a:ln w="3810">
              <a:solidFill>
                <a:srgbClr val="B1B3B6"/>
              </a:solidFill>
            </a:ln>
          </p:spPr>
          <p:txBody>
            <a:bodyPr wrap="square" lIns="0" tIns="0" rIns="0" bIns="0" rtlCol="0"/>
            <a:lstStyle/>
            <a:p>
              <a:endParaRPr dirty="0"/>
            </a:p>
          </p:txBody>
        </p:sp>
      </p:grpSp>
      <p:sp>
        <p:nvSpPr>
          <p:cNvPr id="30" name="object 27">
            <a:extLst>
              <a:ext uri="{FF2B5EF4-FFF2-40B4-BE49-F238E27FC236}">
                <a16:creationId xmlns:a16="http://schemas.microsoft.com/office/drawing/2014/main" id="{7E99E659-7058-187B-FBB1-0D0806F48D21}"/>
              </a:ext>
            </a:extLst>
          </p:cNvPr>
          <p:cNvSpPr txBox="1"/>
          <p:nvPr/>
        </p:nvSpPr>
        <p:spPr>
          <a:xfrm>
            <a:off x="1014518" y="2680293"/>
            <a:ext cx="4817110" cy="130164"/>
          </a:xfrm>
          <a:prstGeom prst="rect">
            <a:avLst/>
          </a:prstGeom>
          <a:solidFill>
            <a:srgbClr val="D6D8D9"/>
          </a:solidFill>
        </p:spPr>
        <p:txBody>
          <a:bodyPr vert="horz" wrap="square" lIns="0" tIns="6985" rIns="0" bIns="0" rtlCol="0">
            <a:spAutoFit/>
          </a:bodyPr>
          <a:lstStyle/>
          <a:p>
            <a:pPr marL="71755">
              <a:lnSpc>
                <a:spcPct val="100000"/>
              </a:lnSpc>
              <a:spcBef>
                <a:spcPts val="55"/>
              </a:spcBef>
            </a:pPr>
            <a:r>
              <a:rPr sz="800" b="1" dirty="0">
                <a:solidFill>
                  <a:srgbClr val="4C4D4F"/>
                </a:solidFill>
                <a:latin typeface="Arial"/>
                <a:cs typeface="Arial"/>
              </a:rPr>
              <a:t>Publ</a:t>
            </a:r>
            <a:r>
              <a:rPr lang="en-US" sz="800" b="1" dirty="0">
                <a:solidFill>
                  <a:srgbClr val="4C4D4F"/>
                </a:solidFill>
                <a:latin typeface="Arial"/>
                <a:cs typeface="Arial"/>
              </a:rPr>
              <a:t>ished</a:t>
            </a:r>
            <a:r>
              <a:rPr sz="800" b="1" spc="30" dirty="0">
                <a:solidFill>
                  <a:srgbClr val="4C4D4F"/>
                </a:solidFill>
                <a:latin typeface="Arial"/>
                <a:cs typeface="Arial"/>
              </a:rPr>
              <a:t> </a:t>
            </a:r>
            <a:r>
              <a:rPr sz="800" b="1" spc="-25" dirty="0">
                <a:solidFill>
                  <a:srgbClr val="4C4D4F"/>
                </a:solidFill>
                <a:latin typeface="Arial"/>
                <a:cs typeface="Arial"/>
              </a:rPr>
              <a:t>HR</a:t>
            </a:r>
            <a:endParaRPr sz="800" dirty="0">
              <a:latin typeface="Arial"/>
              <a:cs typeface="Arial"/>
            </a:endParaRPr>
          </a:p>
        </p:txBody>
      </p:sp>
      <p:sp>
        <p:nvSpPr>
          <p:cNvPr id="31" name="object 28">
            <a:extLst>
              <a:ext uri="{FF2B5EF4-FFF2-40B4-BE49-F238E27FC236}">
                <a16:creationId xmlns:a16="http://schemas.microsoft.com/office/drawing/2014/main" id="{3D382F3B-1C99-6E73-D395-FABBC5249199}"/>
              </a:ext>
            </a:extLst>
          </p:cNvPr>
          <p:cNvSpPr txBox="1"/>
          <p:nvPr/>
        </p:nvSpPr>
        <p:spPr>
          <a:xfrm>
            <a:off x="1073813" y="2796805"/>
            <a:ext cx="2211070" cy="313690"/>
          </a:xfrm>
          <a:prstGeom prst="rect">
            <a:avLst/>
          </a:prstGeom>
        </p:spPr>
        <p:txBody>
          <a:bodyPr vert="horz" wrap="square" lIns="0" tIns="34290" rIns="0" bIns="0" rtlCol="0">
            <a:spAutoFit/>
          </a:bodyPr>
          <a:lstStyle/>
          <a:p>
            <a:pPr marL="12700">
              <a:lnSpc>
                <a:spcPct val="100000"/>
              </a:lnSpc>
              <a:spcBef>
                <a:spcPts val="270"/>
              </a:spcBef>
              <a:tabLst>
                <a:tab pos="1357630" algn="l"/>
                <a:tab pos="1690370" algn="l"/>
              </a:tabLst>
            </a:pPr>
            <a:r>
              <a:rPr lang="en-GB" sz="800" spc="-10" dirty="0">
                <a:solidFill>
                  <a:srgbClr val="4C4D4F"/>
                </a:solidFill>
                <a:latin typeface="+mn-lt"/>
                <a:cs typeface="Arial"/>
              </a:rPr>
              <a:t>Stroke/SE</a:t>
            </a:r>
            <a:r>
              <a:rPr lang="en-GB" sz="800" dirty="0">
                <a:solidFill>
                  <a:srgbClr val="4C4D4F"/>
                </a:solidFill>
                <a:latin typeface="Arial"/>
                <a:cs typeface="Arial"/>
              </a:rPr>
              <a:t>	</a:t>
            </a:r>
            <a:r>
              <a:rPr lang="en-GB" sz="800" spc="-20" dirty="0">
                <a:solidFill>
                  <a:srgbClr val="4C4D4F"/>
                </a:solidFill>
                <a:latin typeface="Arial"/>
                <a:cs typeface="Arial"/>
              </a:rPr>
              <a:t>0.89</a:t>
            </a:r>
            <a:r>
              <a:rPr lang="en-GB" sz="800" dirty="0">
                <a:solidFill>
                  <a:srgbClr val="4C4D4F"/>
                </a:solidFill>
                <a:latin typeface="Arial"/>
                <a:cs typeface="Arial"/>
              </a:rPr>
              <a:t>	</a:t>
            </a:r>
            <a:r>
              <a:rPr lang="en-GB" sz="800" spc="-10" dirty="0">
                <a:solidFill>
                  <a:srgbClr val="4C4D4F"/>
                </a:solidFill>
                <a:latin typeface="Arial"/>
                <a:cs typeface="Arial"/>
              </a:rPr>
              <a:t>(0.78–1.02)</a:t>
            </a:r>
            <a:endParaRPr lang="en-GB" sz="800" dirty="0">
              <a:latin typeface="Arial"/>
              <a:cs typeface="Arial"/>
            </a:endParaRPr>
          </a:p>
          <a:p>
            <a:pPr marL="12700">
              <a:lnSpc>
                <a:spcPct val="100000"/>
              </a:lnSpc>
              <a:spcBef>
                <a:spcPts val="175"/>
              </a:spcBef>
              <a:tabLst>
                <a:tab pos="1357630" algn="l"/>
                <a:tab pos="1709420" algn="l"/>
              </a:tabLst>
            </a:pPr>
            <a:r>
              <a:rPr lang="en-GB" sz="800" dirty="0">
                <a:solidFill>
                  <a:srgbClr val="4C4D4F"/>
                </a:solidFill>
                <a:latin typeface="Arial"/>
                <a:cs typeface="Arial"/>
              </a:rPr>
              <a:t>ICH	</a:t>
            </a:r>
            <a:r>
              <a:rPr lang="en-GB" sz="800" spc="-20" dirty="0">
                <a:solidFill>
                  <a:srgbClr val="4C4D4F"/>
                </a:solidFill>
                <a:latin typeface="Arial"/>
                <a:cs typeface="Arial"/>
              </a:rPr>
              <a:t>0.95</a:t>
            </a:r>
            <a:r>
              <a:rPr lang="en-GB" sz="800" dirty="0">
                <a:solidFill>
                  <a:srgbClr val="4C4D4F"/>
                </a:solidFill>
                <a:latin typeface="Arial"/>
                <a:cs typeface="Arial"/>
              </a:rPr>
              <a:t>	</a:t>
            </a:r>
            <a:r>
              <a:rPr lang="en-GB" sz="800" spc="-25" dirty="0">
                <a:solidFill>
                  <a:srgbClr val="4C4D4F"/>
                </a:solidFill>
                <a:latin typeface="Arial"/>
                <a:cs typeface="Arial"/>
              </a:rPr>
              <a:t>(0.77–1.18)</a:t>
            </a:r>
            <a:endParaRPr lang="en-GB" sz="800" dirty="0">
              <a:latin typeface="Arial"/>
              <a:cs typeface="Arial"/>
            </a:endParaRPr>
          </a:p>
        </p:txBody>
      </p:sp>
      <p:sp>
        <p:nvSpPr>
          <p:cNvPr id="32" name="object 29">
            <a:extLst>
              <a:ext uri="{FF2B5EF4-FFF2-40B4-BE49-F238E27FC236}">
                <a16:creationId xmlns:a16="http://schemas.microsoft.com/office/drawing/2014/main" id="{9CA51214-4E5D-20E1-7EA7-C6D6CAD57F2B}"/>
              </a:ext>
            </a:extLst>
          </p:cNvPr>
          <p:cNvSpPr txBox="1"/>
          <p:nvPr/>
        </p:nvSpPr>
        <p:spPr>
          <a:xfrm>
            <a:off x="1073813" y="3084739"/>
            <a:ext cx="2211070" cy="313690"/>
          </a:xfrm>
          <a:prstGeom prst="rect">
            <a:avLst/>
          </a:prstGeom>
        </p:spPr>
        <p:txBody>
          <a:bodyPr vert="horz" wrap="square" lIns="0" tIns="34290" rIns="0" bIns="0" rtlCol="0">
            <a:spAutoFit/>
          </a:bodyPr>
          <a:lstStyle/>
          <a:p>
            <a:pPr marL="12700">
              <a:lnSpc>
                <a:spcPct val="100000"/>
              </a:lnSpc>
              <a:spcBef>
                <a:spcPts val="270"/>
              </a:spcBef>
              <a:tabLst>
                <a:tab pos="1363345" algn="l"/>
              </a:tabLst>
            </a:pPr>
            <a:r>
              <a:rPr lang="en-GB" sz="800" dirty="0">
                <a:solidFill>
                  <a:srgbClr val="4C4D4F"/>
                </a:solidFill>
                <a:latin typeface="+mn-lt"/>
                <a:cs typeface="Arial"/>
              </a:rPr>
              <a:t>GI bleeding </a:t>
            </a:r>
            <a:r>
              <a:rPr lang="en-GB" sz="800" dirty="0">
                <a:solidFill>
                  <a:srgbClr val="4C4D4F"/>
                </a:solidFill>
                <a:latin typeface="Arial"/>
                <a:cs typeface="Arial"/>
              </a:rPr>
              <a:t>	0.72</a:t>
            </a:r>
            <a:r>
              <a:rPr lang="en-GB" sz="800" spc="215" dirty="0">
                <a:solidFill>
                  <a:srgbClr val="4C4D4F"/>
                </a:solidFill>
                <a:latin typeface="Arial"/>
                <a:cs typeface="Arial"/>
              </a:rPr>
              <a:t>  </a:t>
            </a:r>
            <a:r>
              <a:rPr lang="en-GB" sz="800" spc="-10" dirty="0">
                <a:solidFill>
                  <a:srgbClr val="4C4D4F"/>
                </a:solidFill>
                <a:latin typeface="Arial"/>
                <a:cs typeface="Arial"/>
              </a:rPr>
              <a:t>(0.66–0.79)</a:t>
            </a:r>
            <a:endParaRPr lang="en-GB" sz="800" dirty="0">
              <a:latin typeface="Arial"/>
              <a:cs typeface="Arial"/>
            </a:endParaRPr>
          </a:p>
          <a:p>
            <a:pPr marL="12700">
              <a:lnSpc>
                <a:spcPct val="100000"/>
              </a:lnSpc>
              <a:spcBef>
                <a:spcPts val="175"/>
              </a:spcBef>
              <a:tabLst>
                <a:tab pos="1376045" algn="l"/>
              </a:tabLst>
            </a:pPr>
            <a:r>
              <a:rPr lang="en-GB" sz="800" spc="-10" dirty="0">
                <a:solidFill>
                  <a:srgbClr val="4C4D4F"/>
                </a:solidFill>
                <a:latin typeface="+mn-lt"/>
                <a:cs typeface="Arial"/>
              </a:rPr>
              <a:t>All-cause mortality</a:t>
            </a:r>
            <a:r>
              <a:rPr lang="en-GB" sz="800" dirty="0">
                <a:solidFill>
                  <a:srgbClr val="4C4D4F"/>
                </a:solidFill>
                <a:latin typeface="Arial"/>
                <a:cs typeface="Arial"/>
              </a:rPr>
              <a:t>	1.15</a:t>
            </a:r>
            <a:r>
              <a:rPr lang="en-GB" sz="800" spc="190" dirty="0">
                <a:solidFill>
                  <a:srgbClr val="4C4D4F"/>
                </a:solidFill>
                <a:latin typeface="Arial"/>
                <a:cs typeface="Arial"/>
              </a:rPr>
              <a:t>  </a:t>
            </a:r>
            <a:r>
              <a:rPr lang="en-GB" sz="800" spc="-10" dirty="0">
                <a:solidFill>
                  <a:srgbClr val="4C4D4F"/>
                </a:solidFill>
                <a:latin typeface="Arial"/>
                <a:cs typeface="Arial"/>
              </a:rPr>
              <a:t>(0.88–1.50</a:t>
            </a:r>
            <a:r>
              <a:rPr lang="en-US" sz="800" spc="-10" dirty="0">
                <a:solidFill>
                  <a:srgbClr val="4C4D4F"/>
                </a:solidFill>
                <a:latin typeface="Arial"/>
                <a:cs typeface="Arial"/>
              </a:rPr>
              <a:t>)</a:t>
            </a:r>
            <a:endParaRPr lang="en-US" sz="800" dirty="0">
              <a:latin typeface="Arial"/>
              <a:cs typeface="Arial"/>
            </a:endParaRPr>
          </a:p>
        </p:txBody>
      </p:sp>
      <p:grpSp>
        <p:nvGrpSpPr>
          <p:cNvPr id="33" name="object 30">
            <a:extLst>
              <a:ext uri="{FF2B5EF4-FFF2-40B4-BE49-F238E27FC236}">
                <a16:creationId xmlns:a16="http://schemas.microsoft.com/office/drawing/2014/main" id="{B378B7B0-430E-5A00-010B-FAC04FC5166A}"/>
              </a:ext>
            </a:extLst>
          </p:cNvPr>
          <p:cNvGrpSpPr/>
          <p:nvPr/>
        </p:nvGrpSpPr>
        <p:grpSpPr>
          <a:xfrm>
            <a:off x="3645134" y="3700150"/>
            <a:ext cx="641350" cy="56515"/>
            <a:chOff x="3643199" y="3971857"/>
            <a:chExt cx="641350" cy="56515"/>
          </a:xfrm>
        </p:grpSpPr>
        <p:sp>
          <p:nvSpPr>
            <p:cNvPr id="34" name="object 31">
              <a:extLst>
                <a:ext uri="{FF2B5EF4-FFF2-40B4-BE49-F238E27FC236}">
                  <a16:creationId xmlns:a16="http://schemas.microsoft.com/office/drawing/2014/main" id="{DBE2AFA7-0B0B-70D3-B86B-8F43B860AB1E}"/>
                </a:ext>
              </a:extLst>
            </p:cNvPr>
            <p:cNvSpPr/>
            <p:nvPr/>
          </p:nvSpPr>
          <p:spPr>
            <a:xfrm>
              <a:off x="3699570" y="3999823"/>
              <a:ext cx="584835" cy="0"/>
            </a:xfrm>
            <a:custGeom>
              <a:avLst/>
              <a:gdLst/>
              <a:ahLst/>
              <a:cxnLst/>
              <a:rect l="l" t="t" r="r" b="b"/>
              <a:pathLst>
                <a:path w="584835">
                  <a:moveTo>
                    <a:pt x="0" y="0"/>
                  </a:moveTo>
                  <a:lnTo>
                    <a:pt x="584428" y="0"/>
                  </a:lnTo>
                </a:path>
              </a:pathLst>
            </a:custGeom>
            <a:ln w="3810">
              <a:solidFill>
                <a:srgbClr val="B1B3B6"/>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E65DDD9B-D53C-6D14-3B46-FB1F78C3BD6A}"/>
                </a:ext>
              </a:extLst>
            </p:cNvPr>
            <p:cNvSpPr/>
            <p:nvPr/>
          </p:nvSpPr>
          <p:spPr>
            <a:xfrm>
              <a:off x="3643199" y="3971857"/>
              <a:ext cx="77470" cy="56515"/>
            </a:xfrm>
            <a:custGeom>
              <a:avLst/>
              <a:gdLst/>
              <a:ahLst/>
              <a:cxnLst/>
              <a:rect l="l" t="t" r="r" b="b"/>
              <a:pathLst>
                <a:path w="77470" h="56514">
                  <a:moveTo>
                    <a:pt x="76847" y="0"/>
                  </a:moveTo>
                  <a:lnTo>
                    <a:pt x="0" y="27965"/>
                  </a:lnTo>
                  <a:lnTo>
                    <a:pt x="76847" y="55930"/>
                  </a:lnTo>
                  <a:lnTo>
                    <a:pt x="76847" y="0"/>
                  </a:lnTo>
                  <a:close/>
                </a:path>
              </a:pathLst>
            </a:custGeom>
            <a:solidFill>
              <a:srgbClr val="B1B3B6"/>
            </a:solidFill>
          </p:spPr>
          <p:txBody>
            <a:bodyPr wrap="square" lIns="0" tIns="0" rIns="0" bIns="0" rtlCol="0"/>
            <a:lstStyle/>
            <a:p>
              <a:endParaRPr dirty="0"/>
            </a:p>
          </p:txBody>
        </p:sp>
      </p:grpSp>
      <p:grpSp>
        <p:nvGrpSpPr>
          <p:cNvPr id="36" name="object 33">
            <a:extLst>
              <a:ext uri="{FF2B5EF4-FFF2-40B4-BE49-F238E27FC236}">
                <a16:creationId xmlns:a16="http://schemas.microsoft.com/office/drawing/2014/main" id="{850813E3-8C8C-25C8-DE4B-CE36147AA22B}"/>
              </a:ext>
            </a:extLst>
          </p:cNvPr>
          <p:cNvGrpSpPr/>
          <p:nvPr/>
        </p:nvGrpSpPr>
        <p:grpSpPr>
          <a:xfrm>
            <a:off x="4861932" y="3700150"/>
            <a:ext cx="662940" cy="56515"/>
            <a:chOff x="4859997" y="3971857"/>
            <a:chExt cx="662940" cy="56515"/>
          </a:xfrm>
        </p:grpSpPr>
        <p:sp>
          <p:nvSpPr>
            <p:cNvPr id="37" name="object 34">
              <a:extLst>
                <a:ext uri="{FF2B5EF4-FFF2-40B4-BE49-F238E27FC236}">
                  <a16:creationId xmlns:a16="http://schemas.microsoft.com/office/drawing/2014/main" id="{7BF616BD-0162-6427-E5A4-39AF8A127D14}"/>
                </a:ext>
              </a:extLst>
            </p:cNvPr>
            <p:cNvSpPr/>
            <p:nvPr/>
          </p:nvSpPr>
          <p:spPr>
            <a:xfrm>
              <a:off x="4859997" y="3999823"/>
              <a:ext cx="606425" cy="0"/>
            </a:xfrm>
            <a:custGeom>
              <a:avLst/>
              <a:gdLst/>
              <a:ahLst/>
              <a:cxnLst/>
              <a:rect l="l" t="t" r="r" b="b"/>
              <a:pathLst>
                <a:path w="606425">
                  <a:moveTo>
                    <a:pt x="606031" y="0"/>
                  </a:moveTo>
                  <a:lnTo>
                    <a:pt x="0" y="0"/>
                  </a:lnTo>
                </a:path>
              </a:pathLst>
            </a:custGeom>
            <a:ln w="3810">
              <a:solidFill>
                <a:srgbClr val="B1B3B6"/>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4687D6D5-ACEB-7239-369B-D9CB015B5E1D}"/>
                </a:ext>
              </a:extLst>
            </p:cNvPr>
            <p:cNvSpPr/>
            <p:nvPr/>
          </p:nvSpPr>
          <p:spPr>
            <a:xfrm>
              <a:off x="5445553" y="3971857"/>
              <a:ext cx="77470" cy="56515"/>
            </a:xfrm>
            <a:custGeom>
              <a:avLst/>
              <a:gdLst/>
              <a:ahLst/>
              <a:cxnLst/>
              <a:rect l="l" t="t" r="r" b="b"/>
              <a:pathLst>
                <a:path w="77470" h="56514">
                  <a:moveTo>
                    <a:pt x="0" y="0"/>
                  </a:moveTo>
                  <a:lnTo>
                    <a:pt x="0" y="55930"/>
                  </a:lnTo>
                  <a:lnTo>
                    <a:pt x="76847" y="27965"/>
                  </a:lnTo>
                  <a:lnTo>
                    <a:pt x="0" y="0"/>
                  </a:lnTo>
                  <a:close/>
                </a:path>
              </a:pathLst>
            </a:custGeom>
            <a:solidFill>
              <a:srgbClr val="B1B3B6"/>
            </a:solidFill>
          </p:spPr>
          <p:txBody>
            <a:bodyPr wrap="square" lIns="0" tIns="0" rIns="0" bIns="0" rtlCol="0"/>
            <a:lstStyle/>
            <a:p>
              <a:endParaRPr dirty="0"/>
            </a:p>
          </p:txBody>
        </p:sp>
      </p:grpSp>
      <p:sp>
        <p:nvSpPr>
          <p:cNvPr id="39" name="object 36">
            <a:extLst>
              <a:ext uri="{FF2B5EF4-FFF2-40B4-BE49-F238E27FC236}">
                <a16:creationId xmlns:a16="http://schemas.microsoft.com/office/drawing/2014/main" id="{F4E5B07C-E96D-4A02-57CB-E87BD72DC802}"/>
              </a:ext>
            </a:extLst>
          </p:cNvPr>
          <p:cNvSpPr txBox="1"/>
          <p:nvPr/>
        </p:nvSpPr>
        <p:spPr>
          <a:xfrm>
            <a:off x="672413" y="1670394"/>
            <a:ext cx="107722" cy="581672"/>
          </a:xfrm>
          <a:prstGeom prst="rect">
            <a:avLst/>
          </a:prstGeom>
        </p:spPr>
        <p:txBody>
          <a:bodyPr vert="vert270" wrap="square" lIns="0" tIns="3810" rIns="0" bIns="0" rtlCol="0">
            <a:spAutoFit/>
          </a:bodyPr>
          <a:lstStyle/>
          <a:p>
            <a:pPr marL="12700">
              <a:lnSpc>
                <a:spcPct val="100000"/>
              </a:lnSpc>
              <a:spcBef>
                <a:spcPts val="30"/>
              </a:spcBef>
            </a:pPr>
            <a:r>
              <a:rPr lang="en-US" sz="700" b="1" spc="-20" dirty="0">
                <a:solidFill>
                  <a:srgbClr val="4185C6"/>
                </a:solidFill>
                <a:latin typeface="Arial"/>
                <a:cs typeface="Arial"/>
              </a:rPr>
              <a:t>Before </a:t>
            </a:r>
            <a:r>
              <a:rPr sz="700" b="1" spc="-20" dirty="0">
                <a:solidFill>
                  <a:srgbClr val="231F20"/>
                </a:solidFill>
                <a:latin typeface="Arial"/>
                <a:cs typeface="Arial"/>
              </a:rPr>
              <a:t>PSM*</a:t>
            </a:r>
            <a:endParaRPr sz="700" dirty="0">
              <a:latin typeface="Arial"/>
              <a:cs typeface="Arial"/>
            </a:endParaRPr>
          </a:p>
        </p:txBody>
      </p:sp>
      <p:sp>
        <p:nvSpPr>
          <p:cNvPr id="40" name="object 37">
            <a:extLst>
              <a:ext uri="{FF2B5EF4-FFF2-40B4-BE49-F238E27FC236}">
                <a16:creationId xmlns:a16="http://schemas.microsoft.com/office/drawing/2014/main" id="{A810A185-C4E7-D8F8-64A6-1D2A3A9836E7}"/>
              </a:ext>
            </a:extLst>
          </p:cNvPr>
          <p:cNvSpPr txBox="1"/>
          <p:nvPr/>
        </p:nvSpPr>
        <p:spPr>
          <a:xfrm>
            <a:off x="672413" y="2865480"/>
            <a:ext cx="107722" cy="452755"/>
          </a:xfrm>
          <a:prstGeom prst="rect">
            <a:avLst/>
          </a:prstGeom>
        </p:spPr>
        <p:txBody>
          <a:bodyPr vert="vert270" wrap="square" lIns="0" tIns="3810" rIns="0" bIns="0" rtlCol="0">
            <a:spAutoFit/>
          </a:bodyPr>
          <a:lstStyle/>
          <a:p>
            <a:pPr marL="12700">
              <a:lnSpc>
                <a:spcPct val="100000"/>
              </a:lnSpc>
              <a:spcBef>
                <a:spcPts val="30"/>
              </a:spcBef>
            </a:pPr>
            <a:r>
              <a:rPr lang="en-US" sz="700" b="1" dirty="0">
                <a:solidFill>
                  <a:srgbClr val="4185C6"/>
                </a:solidFill>
                <a:latin typeface="Arial"/>
                <a:cs typeface="Arial"/>
              </a:rPr>
              <a:t>After</a:t>
            </a:r>
            <a:r>
              <a:rPr sz="700" b="1" dirty="0">
                <a:solidFill>
                  <a:srgbClr val="4185C6"/>
                </a:solidFill>
                <a:latin typeface="Arial"/>
                <a:cs typeface="Arial"/>
              </a:rPr>
              <a:t> </a:t>
            </a:r>
            <a:r>
              <a:rPr sz="700" b="1" spc="-25" dirty="0">
                <a:solidFill>
                  <a:srgbClr val="231F20"/>
                </a:solidFill>
                <a:latin typeface="Arial"/>
                <a:cs typeface="Arial"/>
              </a:rPr>
              <a:t>PSM</a:t>
            </a:r>
            <a:endParaRPr sz="700" dirty="0">
              <a:latin typeface="Arial"/>
              <a:cs typeface="Arial"/>
            </a:endParaRPr>
          </a:p>
        </p:txBody>
      </p:sp>
      <p:grpSp>
        <p:nvGrpSpPr>
          <p:cNvPr id="41" name="object 38">
            <a:extLst>
              <a:ext uri="{FF2B5EF4-FFF2-40B4-BE49-F238E27FC236}">
                <a16:creationId xmlns:a16="http://schemas.microsoft.com/office/drawing/2014/main" id="{4E5FF3BA-8E53-110B-534B-FAD31ED85CEE}"/>
              </a:ext>
            </a:extLst>
          </p:cNvPr>
          <p:cNvGrpSpPr/>
          <p:nvPr/>
        </p:nvGrpSpPr>
        <p:grpSpPr>
          <a:xfrm>
            <a:off x="8490779" y="2865216"/>
            <a:ext cx="302260" cy="269240"/>
            <a:chOff x="8491384" y="3136923"/>
            <a:chExt cx="302260" cy="269240"/>
          </a:xfrm>
        </p:grpSpPr>
        <p:sp>
          <p:nvSpPr>
            <p:cNvPr id="42" name="object 39">
              <a:extLst>
                <a:ext uri="{FF2B5EF4-FFF2-40B4-BE49-F238E27FC236}">
                  <a16:creationId xmlns:a16="http://schemas.microsoft.com/office/drawing/2014/main" id="{14D574FD-F65B-D2B9-95E2-44737CED02CC}"/>
                </a:ext>
              </a:extLst>
            </p:cNvPr>
            <p:cNvSpPr/>
            <p:nvPr/>
          </p:nvSpPr>
          <p:spPr>
            <a:xfrm>
              <a:off x="8497734" y="3206287"/>
              <a:ext cx="263525" cy="193675"/>
            </a:xfrm>
            <a:custGeom>
              <a:avLst/>
              <a:gdLst/>
              <a:ahLst/>
              <a:cxnLst/>
              <a:rect l="l" t="t" r="r" b="b"/>
              <a:pathLst>
                <a:path w="263525" h="193675">
                  <a:moveTo>
                    <a:pt x="0" y="193471"/>
                  </a:moveTo>
                  <a:lnTo>
                    <a:pt x="262928" y="193471"/>
                  </a:lnTo>
                  <a:lnTo>
                    <a:pt x="262928" y="0"/>
                  </a:lnTo>
                </a:path>
              </a:pathLst>
            </a:custGeom>
            <a:ln w="12700">
              <a:solidFill>
                <a:srgbClr val="4185C6"/>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0A3F844F-F3A8-A2ED-DDAF-295FC11B66C1}"/>
                </a:ext>
              </a:extLst>
            </p:cNvPr>
            <p:cNvSpPr/>
            <p:nvPr/>
          </p:nvSpPr>
          <p:spPr>
            <a:xfrm>
              <a:off x="8728257" y="3136923"/>
              <a:ext cx="65405" cy="89535"/>
            </a:xfrm>
            <a:custGeom>
              <a:avLst/>
              <a:gdLst/>
              <a:ahLst/>
              <a:cxnLst/>
              <a:rect l="l" t="t" r="r" b="b"/>
              <a:pathLst>
                <a:path w="65404" h="89535">
                  <a:moveTo>
                    <a:pt x="32410" y="0"/>
                  </a:moveTo>
                  <a:lnTo>
                    <a:pt x="0" y="89052"/>
                  </a:lnTo>
                  <a:lnTo>
                    <a:pt x="64820" y="89052"/>
                  </a:lnTo>
                  <a:lnTo>
                    <a:pt x="32410" y="0"/>
                  </a:lnTo>
                  <a:close/>
                </a:path>
              </a:pathLst>
            </a:custGeom>
            <a:solidFill>
              <a:srgbClr val="4185C6"/>
            </a:solidFill>
          </p:spPr>
          <p:txBody>
            <a:bodyPr wrap="square" lIns="0" tIns="0" rIns="0" bIns="0" rtlCol="0"/>
            <a:lstStyle/>
            <a:p>
              <a:endParaRPr dirty="0"/>
            </a:p>
          </p:txBody>
        </p:sp>
      </p:grpSp>
      <p:sp>
        <p:nvSpPr>
          <p:cNvPr id="44" name="object 41">
            <a:extLst>
              <a:ext uri="{FF2B5EF4-FFF2-40B4-BE49-F238E27FC236}">
                <a16:creationId xmlns:a16="http://schemas.microsoft.com/office/drawing/2014/main" id="{5B31C1A7-731A-2D5B-1111-7A1AF2395C2D}"/>
              </a:ext>
            </a:extLst>
          </p:cNvPr>
          <p:cNvSpPr txBox="1"/>
          <p:nvPr/>
        </p:nvSpPr>
        <p:spPr>
          <a:xfrm>
            <a:off x="6154513" y="1902958"/>
            <a:ext cx="2317074" cy="255134"/>
          </a:xfrm>
          <a:prstGeom prst="rect">
            <a:avLst/>
          </a:prstGeom>
        </p:spPr>
        <p:txBody>
          <a:bodyPr vert="horz" wrap="square" lIns="0" tIns="7620" rIns="0" bIns="0" rtlCol="0">
            <a:spAutoFit/>
          </a:bodyPr>
          <a:lstStyle/>
          <a:p>
            <a:pPr marL="12700" marR="5080">
              <a:lnSpc>
                <a:spcPct val="104200"/>
              </a:lnSpc>
              <a:spcBef>
                <a:spcPts val="60"/>
              </a:spcBef>
            </a:pPr>
            <a:r>
              <a:rPr lang="en-US" sz="800" b="1" dirty="0">
                <a:solidFill>
                  <a:srgbClr val="4185C6"/>
                </a:solidFill>
                <a:latin typeface="Arial"/>
                <a:cs typeface="Arial"/>
              </a:rPr>
              <a:t>Before</a:t>
            </a:r>
            <a:r>
              <a:rPr lang="en-US" sz="800" b="1" spc="50" dirty="0">
                <a:solidFill>
                  <a:srgbClr val="4185C6"/>
                </a:solidFill>
                <a:latin typeface="Arial"/>
                <a:cs typeface="Arial"/>
              </a:rPr>
              <a:t> </a:t>
            </a:r>
            <a:r>
              <a:rPr lang="en-US" sz="800" b="1" dirty="0">
                <a:solidFill>
                  <a:srgbClr val="4C4D4F"/>
                </a:solidFill>
                <a:latin typeface="Arial"/>
                <a:cs typeface="Arial"/>
              </a:rPr>
              <a:t>Propensity</a:t>
            </a:r>
            <a:r>
              <a:rPr lang="en-US" sz="800" b="1" spc="50" dirty="0">
                <a:solidFill>
                  <a:srgbClr val="4C4D4F"/>
                </a:solidFill>
                <a:latin typeface="Arial"/>
                <a:cs typeface="Arial"/>
              </a:rPr>
              <a:t> </a:t>
            </a:r>
            <a:r>
              <a:rPr lang="en-US" sz="800" b="1" dirty="0">
                <a:solidFill>
                  <a:srgbClr val="4C4D4F"/>
                </a:solidFill>
                <a:latin typeface="Arial"/>
                <a:cs typeface="Arial"/>
              </a:rPr>
              <a:t>Score</a:t>
            </a:r>
            <a:r>
              <a:rPr lang="en-US" sz="800" b="1" spc="50" dirty="0">
                <a:solidFill>
                  <a:srgbClr val="4C4D4F"/>
                </a:solidFill>
                <a:latin typeface="Arial"/>
                <a:cs typeface="Arial"/>
              </a:rPr>
              <a:t> </a:t>
            </a:r>
            <a:r>
              <a:rPr lang="en-US" sz="800" b="1" dirty="0">
                <a:solidFill>
                  <a:srgbClr val="4C4D4F"/>
                </a:solidFill>
                <a:latin typeface="Arial"/>
                <a:cs typeface="Arial"/>
              </a:rPr>
              <a:t>Matching</a:t>
            </a:r>
            <a:r>
              <a:rPr lang="en-US" sz="800" b="1" spc="50" dirty="0">
                <a:solidFill>
                  <a:srgbClr val="4C4D4F"/>
                </a:solidFill>
                <a:latin typeface="Arial"/>
                <a:cs typeface="Arial"/>
              </a:rPr>
              <a:t> </a:t>
            </a:r>
            <a:r>
              <a:rPr lang="en-US" sz="800" b="1" spc="-10" dirty="0">
                <a:solidFill>
                  <a:srgbClr val="4C4D4F"/>
                </a:solidFill>
                <a:latin typeface="Arial"/>
                <a:cs typeface="Arial"/>
              </a:rPr>
              <a:t>(PSM)* </a:t>
            </a:r>
            <a:br>
              <a:rPr lang="en-US" sz="800" b="1" spc="-10" dirty="0">
                <a:solidFill>
                  <a:srgbClr val="4C4D4F"/>
                </a:solidFill>
                <a:latin typeface="Arial"/>
                <a:cs typeface="Arial"/>
              </a:rPr>
            </a:br>
            <a:r>
              <a:rPr lang="en-US" sz="800" b="1" dirty="0">
                <a:solidFill>
                  <a:srgbClr val="4185C6"/>
                </a:solidFill>
                <a:latin typeface="Arial"/>
                <a:cs typeface="Arial"/>
              </a:rPr>
              <a:t>Conclusion:</a:t>
            </a:r>
            <a:r>
              <a:rPr lang="en-US" sz="800" b="1" spc="40" dirty="0">
                <a:solidFill>
                  <a:srgbClr val="4185C6"/>
                </a:solidFill>
                <a:latin typeface="Arial"/>
                <a:cs typeface="Arial"/>
              </a:rPr>
              <a:t> </a:t>
            </a:r>
            <a:r>
              <a:rPr lang="en-US" sz="800" b="1" dirty="0">
                <a:solidFill>
                  <a:srgbClr val="4185C6"/>
                </a:solidFill>
                <a:latin typeface="Arial"/>
                <a:cs typeface="Arial"/>
              </a:rPr>
              <a:t>Advantage for rivaroxaban</a:t>
            </a:r>
            <a:endParaRPr lang="en-US" sz="800" dirty="0">
              <a:latin typeface="Arial"/>
              <a:cs typeface="Arial"/>
            </a:endParaRPr>
          </a:p>
        </p:txBody>
      </p:sp>
      <p:sp>
        <p:nvSpPr>
          <p:cNvPr id="45" name="object 42">
            <a:extLst>
              <a:ext uri="{FF2B5EF4-FFF2-40B4-BE49-F238E27FC236}">
                <a16:creationId xmlns:a16="http://schemas.microsoft.com/office/drawing/2014/main" id="{02F6B1BE-19B1-CEC9-5C1E-E981285C37AB}"/>
              </a:ext>
            </a:extLst>
          </p:cNvPr>
          <p:cNvSpPr txBox="1"/>
          <p:nvPr/>
        </p:nvSpPr>
        <p:spPr>
          <a:xfrm>
            <a:off x="6154513" y="2950861"/>
            <a:ext cx="2317074" cy="255134"/>
          </a:xfrm>
          <a:prstGeom prst="rect">
            <a:avLst/>
          </a:prstGeom>
        </p:spPr>
        <p:txBody>
          <a:bodyPr vert="horz" wrap="square" lIns="0" tIns="7620" rIns="0" bIns="0" rtlCol="0">
            <a:spAutoFit/>
          </a:bodyPr>
          <a:lstStyle/>
          <a:p>
            <a:pPr marL="12700" marR="5080">
              <a:lnSpc>
                <a:spcPct val="104200"/>
              </a:lnSpc>
              <a:spcBef>
                <a:spcPts val="60"/>
              </a:spcBef>
            </a:pPr>
            <a:r>
              <a:rPr lang="en-US" sz="800" b="1" dirty="0">
                <a:solidFill>
                  <a:srgbClr val="4185C6"/>
                </a:solidFill>
                <a:latin typeface="Arial"/>
                <a:cs typeface="Arial"/>
              </a:rPr>
              <a:t>After</a:t>
            </a:r>
            <a:r>
              <a:rPr lang="en-US" sz="800" b="1" spc="55" dirty="0">
                <a:solidFill>
                  <a:srgbClr val="4185C6"/>
                </a:solidFill>
                <a:latin typeface="Arial"/>
                <a:cs typeface="Arial"/>
              </a:rPr>
              <a:t> </a:t>
            </a:r>
            <a:r>
              <a:rPr lang="en-US" sz="800" b="1" dirty="0">
                <a:solidFill>
                  <a:srgbClr val="4C4D4F"/>
                </a:solidFill>
                <a:latin typeface="Arial"/>
                <a:cs typeface="Arial"/>
              </a:rPr>
              <a:t>Propensity</a:t>
            </a:r>
            <a:r>
              <a:rPr lang="en-US" sz="800" b="1" spc="60" dirty="0">
                <a:solidFill>
                  <a:srgbClr val="4C4D4F"/>
                </a:solidFill>
                <a:latin typeface="Arial"/>
                <a:cs typeface="Arial"/>
              </a:rPr>
              <a:t> </a:t>
            </a:r>
            <a:r>
              <a:rPr lang="en-US" sz="800" b="1" dirty="0">
                <a:solidFill>
                  <a:srgbClr val="4C4D4F"/>
                </a:solidFill>
                <a:latin typeface="Arial"/>
                <a:cs typeface="Arial"/>
              </a:rPr>
              <a:t>Score</a:t>
            </a:r>
            <a:r>
              <a:rPr lang="en-US" sz="800" b="1" spc="60" dirty="0">
                <a:solidFill>
                  <a:srgbClr val="4C4D4F"/>
                </a:solidFill>
                <a:latin typeface="Arial"/>
                <a:cs typeface="Arial"/>
              </a:rPr>
              <a:t> </a:t>
            </a:r>
            <a:r>
              <a:rPr lang="en-US" sz="800" b="1" dirty="0">
                <a:solidFill>
                  <a:srgbClr val="4C4D4F"/>
                </a:solidFill>
                <a:latin typeface="Arial"/>
                <a:cs typeface="Arial"/>
              </a:rPr>
              <a:t>Matching</a:t>
            </a:r>
            <a:r>
              <a:rPr lang="en-US" sz="800" b="1" spc="65" dirty="0">
                <a:solidFill>
                  <a:srgbClr val="4C4D4F"/>
                </a:solidFill>
                <a:latin typeface="Arial"/>
                <a:cs typeface="Arial"/>
              </a:rPr>
              <a:t> </a:t>
            </a:r>
            <a:r>
              <a:rPr lang="en-US" sz="800" b="1" spc="-20" dirty="0">
                <a:solidFill>
                  <a:srgbClr val="4C4D4F"/>
                </a:solidFill>
                <a:latin typeface="Arial"/>
                <a:cs typeface="Arial"/>
              </a:rPr>
              <a:t>(PSM) </a:t>
            </a:r>
            <a:br>
              <a:rPr lang="en-US" sz="800" b="1" spc="-20" dirty="0">
                <a:solidFill>
                  <a:srgbClr val="4C4D4F"/>
                </a:solidFill>
                <a:latin typeface="Arial"/>
                <a:cs typeface="Arial"/>
              </a:rPr>
            </a:br>
            <a:r>
              <a:rPr lang="en-US" sz="800" b="1" dirty="0">
                <a:solidFill>
                  <a:srgbClr val="4185C6"/>
                </a:solidFill>
                <a:latin typeface="Arial"/>
                <a:cs typeface="Arial"/>
              </a:rPr>
              <a:t>Conclusion:</a:t>
            </a:r>
            <a:r>
              <a:rPr lang="en-US" sz="800" b="1" spc="40" dirty="0">
                <a:solidFill>
                  <a:srgbClr val="4185C6"/>
                </a:solidFill>
                <a:latin typeface="Arial"/>
                <a:cs typeface="Arial"/>
              </a:rPr>
              <a:t> Advantage for apixaban</a:t>
            </a:r>
            <a:endParaRPr lang="en-US" sz="800" dirty="0">
              <a:latin typeface="Arial"/>
              <a:cs typeface="Arial"/>
            </a:endParaRPr>
          </a:p>
        </p:txBody>
      </p:sp>
      <p:grpSp>
        <p:nvGrpSpPr>
          <p:cNvPr id="46" name="object 43">
            <a:extLst>
              <a:ext uri="{FF2B5EF4-FFF2-40B4-BE49-F238E27FC236}">
                <a16:creationId xmlns:a16="http://schemas.microsoft.com/office/drawing/2014/main" id="{8339307E-2F9A-F3F1-3F26-3D03168D059F}"/>
              </a:ext>
            </a:extLst>
          </p:cNvPr>
          <p:cNvGrpSpPr/>
          <p:nvPr/>
        </p:nvGrpSpPr>
        <p:grpSpPr>
          <a:xfrm>
            <a:off x="367439" y="2337307"/>
            <a:ext cx="8336280" cy="432434"/>
            <a:chOff x="368044" y="2609014"/>
            <a:chExt cx="8336280" cy="432434"/>
          </a:xfrm>
        </p:grpSpPr>
        <p:pic>
          <p:nvPicPr>
            <p:cNvPr id="47" name="object 44">
              <a:extLst>
                <a:ext uri="{FF2B5EF4-FFF2-40B4-BE49-F238E27FC236}">
                  <a16:creationId xmlns:a16="http://schemas.microsoft.com/office/drawing/2014/main" id="{821A0010-A00A-DC79-F8E2-979A908B8435}"/>
                </a:ext>
              </a:extLst>
            </p:cNvPr>
            <p:cNvPicPr/>
            <p:nvPr/>
          </p:nvPicPr>
          <p:blipFill>
            <a:blip r:embed="rId3" cstate="print"/>
            <a:stretch>
              <a:fillRect/>
            </a:stretch>
          </p:blipFill>
          <p:spPr>
            <a:xfrm>
              <a:off x="761961" y="2767330"/>
              <a:ext cx="7941881" cy="115366"/>
            </a:xfrm>
            <a:prstGeom prst="rect">
              <a:avLst/>
            </a:prstGeom>
          </p:spPr>
        </p:pic>
        <p:sp>
          <p:nvSpPr>
            <p:cNvPr id="48" name="object 45">
              <a:extLst>
                <a:ext uri="{FF2B5EF4-FFF2-40B4-BE49-F238E27FC236}">
                  <a16:creationId xmlns:a16="http://schemas.microsoft.com/office/drawing/2014/main" id="{C912A1D3-83E4-8CFB-3DF6-8A833740C503}"/>
                </a:ext>
              </a:extLst>
            </p:cNvPr>
            <p:cNvSpPr/>
            <p:nvPr/>
          </p:nvSpPr>
          <p:spPr>
            <a:xfrm>
              <a:off x="372959" y="2613929"/>
              <a:ext cx="422275" cy="422275"/>
            </a:xfrm>
            <a:custGeom>
              <a:avLst/>
              <a:gdLst/>
              <a:ahLst/>
              <a:cxnLst/>
              <a:rect l="l" t="t" r="r" b="b"/>
              <a:pathLst>
                <a:path w="422275" h="422275">
                  <a:moveTo>
                    <a:pt x="211086" y="0"/>
                  </a:moveTo>
                  <a:lnTo>
                    <a:pt x="162684" y="5574"/>
                  </a:lnTo>
                  <a:lnTo>
                    <a:pt x="118253" y="21454"/>
                  </a:lnTo>
                  <a:lnTo>
                    <a:pt x="79060" y="46371"/>
                  </a:lnTo>
                  <a:lnTo>
                    <a:pt x="46371" y="79060"/>
                  </a:lnTo>
                  <a:lnTo>
                    <a:pt x="21454" y="118253"/>
                  </a:lnTo>
                  <a:lnTo>
                    <a:pt x="5574" y="162684"/>
                  </a:lnTo>
                  <a:lnTo>
                    <a:pt x="0" y="211086"/>
                  </a:lnTo>
                  <a:lnTo>
                    <a:pt x="5574" y="259488"/>
                  </a:lnTo>
                  <a:lnTo>
                    <a:pt x="21454" y="303919"/>
                  </a:lnTo>
                  <a:lnTo>
                    <a:pt x="46371" y="343113"/>
                  </a:lnTo>
                  <a:lnTo>
                    <a:pt x="79060" y="375801"/>
                  </a:lnTo>
                  <a:lnTo>
                    <a:pt x="118253" y="400719"/>
                  </a:lnTo>
                  <a:lnTo>
                    <a:pt x="162684" y="416598"/>
                  </a:lnTo>
                  <a:lnTo>
                    <a:pt x="211086" y="422173"/>
                  </a:lnTo>
                  <a:lnTo>
                    <a:pt x="259488" y="416598"/>
                  </a:lnTo>
                  <a:lnTo>
                    <a:pt x="303919" y="400719"/>
                  </a:lnTo>
                  <a:lnTo>
                    <a:pt x="343113" y="375801"/>
                  </a:lnTo>
                  <a:lnTo>
                    <a:pt x="375801" y="343113"/>
                  </a:lnTo>
                  <a:lnTo>
                    <a:pt x="400719" y="303919"/>
                  </a:lnTo>
                  <a:lnTo>
                    <a:pt x="416598" y="259488"/>
                  </a:lnTo>
                  <a:lnTo>
                    <a:pt x="422173" y="211086"/>
                  </a:lnTo>
                  <a:lnTo>
                    <a:pt x="416598" y="162684"/>
                  </a:lnTo>
                  <a:lnTo>
                    <a:pt x="400719" y="118253"/>
                  </a:lnTo>
                  <a:lnTo>
                    <a:pt x="375801" y="79060"/>
                  </a:lnTo>
                  <a:lnTo>
                    <a:pt x="343113" y="46371"/>
                  </a:lnTo>
                  <a:lnTo>
                    <a:pt x="303919" y="21454"/>
                  </a:lnTo>
                  <a:lnTo>
                    <a:pt x="259488" y="5574"/>
                  </a:lnTo>
                  <a:lnTo>
                    <a:pt x="211086" y="0"/>
                  </a:lnTo>
                  <a:close/>
                </a:path>
              </a:pathLst>
            </a:custGeom>
            <a:solidFill>
              <a:srgbClr val="FFFFFF"/>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4BE7C4C9-0A83-4ACC-884C-B1FD8618A329}"/>
                </a:ext>
              </a:extLst>
            </p:cNvPr>
            <p:cNvSpPr/>
            <p:nvPr/>
          </p:nvSpPr>
          <p:spPr>
            <a:xfrm>
              <a:off x="372959" y="2613929"/>
              <a:ext cx="422275" cy="422275"/>
            </a:xfrm>
            <a:custGeom>
              <a:avLst/>
              <a:gdLst/>
              <a:ahLst/>
              <a:cxnLst/>
              <a:rect l="l" t="t" r="r" b="b"/>
              <a:pathLst>
                <a:path w="422275" h="422275">
                  <a:moveTo>
                    <a:pt x="211086" y="422173"/>
                  </a:moveTo>
                  <a:lnTo>
                    <a:pt x="259488" y="416598"/>
                  </a:lnTo>
                  <a:lnTo>
                    <a:pt x="303919" y="400719"/>
                  </a:lnTo>
                  <a:lnTo>
                    <a:pt x="343113" y="375801"/>
                  </a:lnTo>
                  <a:lnTo>
                    <a:pt x="375801" y="343113"/>
                  </a:lnTo>
                  <a:lnTo>
                    <a:pt x="400719" y="303919"/>
                  </a:lnTo>
                  <a:lnTo>
                    <a:pt x="416598" y="259488"/>
                  </a:lnTo>
                  <a:lnTo>
                    <a:pt x="422173" y="211086"/>
                  </a:lnTo>
                  <a:lnTo>
                    <a:pt x="416598" y="162684"/>
                  </a:lnTo>
                  <a:lnTo>
                    <a:pt x="400719" y="118253"/>
                  </a:lnTo>
                  <a:lnTo>
                    <a:pt x="375801" y="79060"/>
                  </a:lnTo>
                  <a:lnTo>
                    <a:pt x="343113" y="46371"/>
                  </a:lnTo>
                  <a:lnTo>
                    <a:pt x="303919" y="21454"/>
                  </a:lnTo>
                  <a:lnTo>
                    <a:pt x="259488" y="5574"/>
                  </a:lnTo>
                  <a:lnTo>
                    <a:pt x="211086" y="0"/>
                  </a:lnTo>
                  <a:lnTo>
                    <a:pt x="162684" y="5574"/>
                  </a:lnTo>
                  <a:lnTo>
                    <a:pt x="118253" y="21454"/>
                  </a:lnTo>
                  <a:lnTo>
                    <a:pt x="79060" y="46371"/>
                  </a:lnTo>
                  <a:lnTo>
                    <a:pt x="46371" y="79060"/>
                  </a:lnTo>
                  <a:lnTo>
                    <a:pt x="21454" y="118253"/>
                  </a:lnTo>
                  <a:lnTo>
                    <a:pt x="5574" y="162684"/>
                  </a:lnTo>
                  <a:lnTo>
                    <a:pt x="0" y="211086"/>
                  </a:lnTo>
                  <a:lnTo>
                    <a:pt x="5574" y="259488"/>
                  </a:lnTo>
                  <a:lnTo>
                    <a:pt x="21454" y="303919"/>
                  </a:lnTo>
                  <a:lnTo>
                    <a:pt x="46371" y="343113"/>
                  </a:lnTo>
                  <a:lnTo>
                    <a:pt x="79060" y="375801"/>
                  </a:lnTo>
                  <a:lnTo>
                    <a:pt x="118253" y="400719"/>
                  </a:lnTo>
                  <a:lnTo>
                    <a:pt x="162684" y="416598"/>
                  </a:lnTo>
                  <a:lnTo>
                    <a:pt x="211086" y="422173"/>
                  </a:lnTo>
                  <a:close/>
                </a:path>
              </a:pathLst>
            </a:custGeom>
            <a:ln w="9829">
              <a:solidFill>
                <a:srgbClr val="4185C6"/>
              </a:solidFill>
            </a:ln>
          </p:spPr>
          <p:txBody>
            <a:bodyPr wrap="square" lIns="0" tIns="0" rIns="0" bIns="0" rtlCol="0"/>
            <a:lstStyle/>
            <a:p>
              <a:endParaRPr dirty="0"/>
            </a:p>
          </p:txBody>
        </p:sp>
        <p:pic>
          <p:nvPicPr>
            <p:cNvPr id="50" name="object 47">
              <a:extLst>
                <a:ext uri="{FF2B5EF4-FFF2-40B4-BE49-F238E27FC236}">
                  <a16:creationId xmlns:a16="http://schemas.microsoft.com/office/drawing/2014/main" id="{D43545D5-FEA2-32DA-77B3-AE371997FC0A}"/>
                </a:ext>
              </a:extLst>
            </p:cNvPr>
            <p:cNvPicPr/>
            <p:nvPr/>
          </p:nvPicPr>
          <p:blipFill>
            <a:blip r:embed="rId4" cstate="print"/>
            <a:stretch>
              <a:fillRect/>
            </a:stretch>
          </p:blipFill>
          <p:spPr>
            <a:xfrm>
              <a:off x="465667" y="2710045"/>
              <a:ext cx="236448" cy="224624"/>
            </a:xfrm>
            <a:prstGeom prst="rect">
              <a:avLst/>
            </a:prstGeom>
          </p:spPr>
        </p:pic>
        <p:sp>
          <p:nvSpPr>
            <p:cNvPr id="51" name="object 48">
              <a:extLst>
                <a:ext uri="{FF2B5EF4-FFF2-40B4-BE49-F238E27FC236}">
                  <a16:creationId xmlns:a16="http://schemas.microsoft.com/office/drawing/2014/main" id="{6F2E7783-45CC-A4FE-6097-4507D1C40310}"/>
                </a:ext>
              </a:extLst>
            </p:cNvPr>
            <p:cNvSpPr/>
            <p:nvPr/>
          </p:nvSpPr>
          <p:spPr>
            <a:xfrm>
              <a:off x="432199" y="2686783"/>
              <a:ext cx="109220" cy="257175"/>
            </a:xfrm>
            <a:custGeom>
              <a:avLst/>
              <a:gdLst/>
              <a:ahLst/>
              <a:cxnLst/>
              <a:rect l="l" t="t" r="r" b="b"/>
              <a:pathLst>
                <a:path w="109220" h="257175">
                  <a:moveTo>
                    <a:pt x="73777" y="257022"/>
                  </a:moveTo>
                  <a:lnTo>
                    <a:pt x="36035" y="227416"/>
                  </a:lnTo>
                  <a:lnTo>
                    <a:pt x="10778" y="188482"/>
                  </a:lnTo>
                  <a:lnTo>
                    <a:pt x="0" y="143635"/>
                  </a:lnTo>
                  <a:lnTo>
                    <a:pt x="5692" y="96291"/>
                  </a:lnTo>
                  <a:lnTo>
                    <a:pt x="21326" y="62611"/>
                  </a:lnTo>
                  <a:lnTo>
                    <a:pt x="44779" y="34772"/>
                  </a:lnTo>
                  <a:lnTo>
                    <a:pt x="74429" y="13620"/>
                  </a:lnTo>
                  <a:lnTo>
                    <a:pt x="108651" y="0"/>
                  </a:lnTo>
                </a:path>
              </a:pathLst>
            </a:custGeom>
            <a:ln w="19812">
              <a:solidFill>
                <a:srgbClr val="395CAC"/>
              </a:solidFill>
            </a:ln>
          </p:spPr>
          <p:txBody>
            <a:bodyPr wrap="square" lIns="0" tIns="0" rIns="0" bIns="0" rtlCol="0"/>
            <a:lstStyle/>
            <a:p>
              <a:endParaRPr dirty="0"/>
            </a:p>
          </p:txBody>
        </p:sp>
        <p:sp>
          <p:nvSpPr>
            <p:cNvPr id="52" name="object 49">
              <a:extLst>
                <a:ext uri="{FF2B5EF4-FFF2-40B4-BE49-F238E27FC236}">
                  <a16:creationId xmlns:a16="http://schemas.microsoft.com/office/drawing/2014/main" id="{4BE5648B-5576-F386-9087-AAB2448A42C5}"/>
                </a:ext>
              </a:extLst>
            </p:cNvPr>
            <p:cNvSpPr/>
            <p:nvPr/>
          </p:nvSpPr>
          <p:spPr>
            <a:xfrm>
              <a:off x="519676" y="2663021"/>
              <a:ext cx="69850" cy="50165"/>
            </a:xfrm>
            <a:custGeom>
              <a:avLst/>
              <a:gdLst/>
              <a:ahLst/>
              <a:cxnLst/>
              <a:rect l="l" t="t" r="r" b="b"/>
              <a:pathLst>
                <a:path w="69850" h="50164">
                  <a:moveTo>
                    <a:pt x="0" y="0"/>
                  </a:moveTo>
                  <a:lnTo>
                    <a:pt x="19392" y="22936"/>
                  </a:lnTo>
                  <a:lnTo>
                    <a:pt x="7594" y="49999"/>
                  </a:lnTo>
                  <a:lnTo>
                    <a:pt x="69507" y="16332"/>
                  </a:lnTo>
                  <a:lnTo>
                    <a:pt x="0" y="0"/>
                  </a:lnTo>
                  <a:close/>
                </a:path>
              </a:pathLst>
            </a:custGeom>
            <a:solidFill>
              <a:srgbClr val="395CAC"/>
            </a:solidFill>
          </p:spPr>
          <p:txBody>
            <a:bodyPr wrap="square" lIns="0" tIns="0" rIns="0" bIns="0" rtlCol="0"/>
            <a:lstStyle/>
            <a:p>
              <a:endParaRPr dirty="0"/>
            </a:p>
          </p:txBody>
        </p:sp>
        <p:sp>
          <p:nvSpPr>
            <p:cNvPr id="53" name="object 50">
              <a:extLst>
                <a:ext uri="{FF2B5EF4-FFF2-40B4-BE49-F238E27FC236}">
                  <a16:creationId xmlns:a16="http://schemas.microsoft.com/office/drawing/2014/main" id="{B918BF19-62EC-A42C-E842-CE6440C92371}"/>
                </a:ext>
              </a:extLst>
            </p:cNvPr>
            <p:cNvSpPr/>
            <p:nvPr/>
          </p:nvSpPr>
          <p:spPr>
            <a:xfrm>
              <a:off x="612063" y="2697068"/>
              <a:ext cx="123825" cy="264160"/>
            </a:xfrm>
            <a:custGeom>
              <a:avLst/>
              <a:gdLst/>
              <a:ahLst/>
              <a:cxnLst/>
              <a:rect l="l" t="t" r="r" b="b"/>
              <a:pathLst>
                <a:path w="123825" h="264160">
                  <a:moveTo>
                    <a:pt x="42341" y="0"/>
                  </a:moveTo>
                  <a:lnTo>
                    <a:pt x="83543" y="29123"/>
                  </a:lnTo>
                  <a:lnTo>
                    <a:pt x="111415" y="68845"/>
                  </a:lnTo>
                  <a:lnTo>
                    <a:pt x="123693" y="115298"/>
                  </a:lnTo>
                  <a:lnTo>
                    <a:pt x="118110" y="164617"/>
                  </a:lnTo>
                  <a:lnTo>
                    <a:pt x="100382" y="201410"/>
                  </a:lnTo>
                  <a:lnTo>
                    <a:pt x="73337" y="231011"/>
                  </a:lnTo>
                  <a:lnTo>
                    <a:pt x="39151" y="252294"/>
                  </a:lnTo>
                  <a:lnTo>
                    <a:pt x="0" y="264134"/>
                  </a:lnTo>
                </a:path>
              </a:pathLst>
            </a:custGeom>
            <a:ln w="19811">
              <a:solidFill>
                <a:srgbClr val="395CAC"/>
              </a:solidFill>
            </a:ln>
          </p:spPr>
          <p:txBody>
            <a:bodyPr wrap="square" lIns="0" tIns="0" rIns="0" bIns="0" rtlCol="0"/>
            <a:lstStyle/>
            <a:p>
              <a:endParaRPr dirty="0"/>
            </a:p>
          </p:txBody>
        </p:sp>
        <p:sp>
          <p:nvSpPr>
            <p:cNvPr id="54" name="object 51">
              <a:extLst>
                <a:ext uri="{FF2B5EF4-FFF2-40B4-BE49-F238E27FC236}">
                  <a16:creationId xmlns:a16="http://schemas.microsoft.com/office/drawing/2014/main" id="{FA0DDBA6-7D2E-97FF-DD68-C780DF13C6B7}"/>
                </a:ext>
              </a:extLst>
            </p:cNvPr>
            <p:cNvSpPr/>
            <p:nvPr/>
          </p:nvSpPr>
          <p:spPr>
            <a:xfrm>
              <a:off x="563380" y="2936546"/>
              <a:ext cx="67945" cy="50800"/>
            </a:xfrm>
            <a:custGeom>
              <a:avLst/>
              <a:gdLst/>
              <a:ahLst/>
              <a:cxnLst/>
              <a:rect l="l" t="t" r="r" b="b"/>
              <a:pathLst>
                <a:path w="67945" h="50800">
                  <a:moveTo>
                    <a:pt x="65265" y="0"/>
                  </a:moveTo>
                  <a:lnTo>
                    <a:pt x="0" y="27622"/>
                  </a:lnTo>
                  <a:lnTo>
                    <a:pt x="67360" y="50469"/>
                  </a:lnTo>
                  <a:lnTo>
                    <a:pt x="50571" y="25806"/>
                  </a:lnTo>
                  <a:lnTo>
                    <a:pt x="65265" y="0"/>
                  </a:lnTo>
                  <a:close/>
                </a:path>
              </a:pathLst>
            </a:custGeom>
            <a:solidFill>
              <a:srgbClr val="395CAC"/>
            </a:solidFill>
          </p:spPr>
          <p:txBody>
            <a:bodyPr wrap="square" lIns="0" tIns="0" rIns="0" bIns="0" rtlCol="0"/>
            <a:lstStyle/>
            <a:p>
              <a:endParaRPr dirty="0"/>
            </a:p>
          </p:txBody>
        </p:sp>
      </p:grpSp>
      <p:grpSp>
        <p:nvGrpSpPr>
          <p:cNvPr id="55" name="object 52">
            <a:extLst>
              <a:ext uri="{FF2B5EF4-FFF2-40B4-BE49-F238E27FC236}">
                <a16:creationId xmlns:a16="http://schemas.microsoft.com/office/drawing/2014/main" id="{5A4C9B02-193A-C7F2-B7F1-DF24D9EBE670}"/>
              </a:ext>
            </a:extLst>
          </p:cNvPr>
          <p:cNvGrpSpPr/>
          <p:nvPr/>
        </p:nvGrpSpPr>
        <p:grpSpPr>
          <a:xfrm>
            <a:off x="5012850" y="1872116"/>
            <a:ext cx="191135" cy="109220"/>
            <a:chOff x="4946399" y="2143823"/>
            <a:chExt cx="191135" cy="109220"/>
          </a:xfrm>
        </p:grpSpPr>
        <p:sp>
          <p:nvSpPr>
            <p:cNvPr id="56" name="object 53">
              <a:extLst>
                <a:ext uri="{FF2B5EF4-FFF2-40B4-BE49-F238E27FC236}">
                  <a16:creationId xmlns:a16="http://schemas.microsoft.com/office/drawing/2014/main" id="{BF5796BC-80EB-5490-18B6-AB1EB940B25B}"/>
                </a:ext>
              </a:extLst>
            </p:cNvPr>
            <p:cNvSpPr/>
            <p:nvPr/>
          </p:nvSpPr>
          <p:spPr>
            <a:xfrm>
              <a:off x="4948304" y="2198058"/>
              <a:ext cx="187325" cy="0"/>
            </a:xfrm>
            <a:custGeom>
              <a:avLst/>
              <a:gdLst/>
              <a:ahLst/>
              <a:cxnLst/>
              <a:rect l="l" t="t" r="r" b="b"/>
              <a:pathLst>
                <a:path w="187325">
                  <a:moveTo>
                    <a:pt x="0" y="0"/>
                  </a:moveTo>
                  <a:lnTo>
                    <a:pt x="186994" y="0"/>
                  </a:lnTo>
                </a:path>
              </a:pathLst>
            </a:custGeom>
            <a:ln w="3810">
              <a:solidFill>
                <a:srgbClr val="231F20"/>
              </a:solidFill>
            </a:ln>
          </p:spPr>
          <p:txBody>
            <a:bodyPr wrap="square" lIns="0" tIns="0" rIns="0" bIns="0" rtlCol="0"/>
            <a:lstStyle/>
            <a:p>
              <a:endParaRPr dirty="0"/>
            </a:p>
          </p:txBody>
        </p:sp>
        <p:sp>
          <p:nvSpPr>
            <p:cNvPr id="57" name="object 54">
              <a:extLst>
                <a:ext uri="{FF2B5EF4-FFF2-40B4-BE49-F238E27FC236}">
                  <a16:creationId xmlns:a16="http://schemas.microsoft.com/office/drawing/2014/main" id="{36713096-C8B7-CF76-48F8-168206E55896}"/>
                </a:ext>
              </a:extLst>
            </p:cNvPr>
            <p:cNvSpPr/>
            <p:nvPr/>
          </p:nvSpPr>
          <p:spPr>
            <a:xfrm>
              <a:off x="4948304" y="2189486"/>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5DD78CDF-6E7F-58AC-30B3-28EA3F83CCC6}"/>
                </a:ext>
              </a:extLst>
            </p:cNvPr>
            <p:cNvSpPr/>
            <p:nvPr/>
          </p:nvSpPr>
          <p:spPr>
            <a:xfrm>
              <a:off x="5135294" y="2189486"/>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59" name="object 56">
              <a:extLst>
                <a:ext uri="{FF2B5EF4-FFF2-40B4-BE49-F238E27FC236}">
                  <a16:creationId xmlns:a16="http://schemas.microsoft.com/office/drawing/2014/main" id="{5173E4A2-D49A-0865-8530-0DE89E790FAB}"/>
                </a:ext>
              </a:extLst>
            </p:cNvPr>
            <p:cNvSpPr/>
            <p:nvPr/>
          </p:nvSpPr>
          <p:spPr>
            <a:xfrm>
              <a:off x="4982405" y="2143823"/>
              <a:ext cx="127000" cy="109220"/>
            </a:xfrm>
            <a:custGeom>
              <a:avLst/>
              <a:gdLst/>
              <a:ahLst/>
              <a:cxnLst/>
              <a:rect l="l" t="t" r="r" b="b"/>
              <a:pathLst>
                <a:path w="127000" h="109219">
                  <a:moveTo>
                    <a:pt x="63360" y="0"/>
                  </a:moveTo>
                  <a:lnTo>
                    <a:pt x="0" y="54381"/>
                  </a:lnTo>
                  <a:lnTo>
                    <a:pt x="63360" y="108762"/>
                  </a:lnTo>
                  <a:lnTo>
                    <a:pt x="126720" y="54381"/>
                  </a:lnTo>
                  <a:lnTo>
                    <a:pt x="63360" y="0"/>
                  </a:lnTo>
                  <a:close/>
                </a:path>
              </a:pathLst>
            </a:custGeom>
            <a:solidFill>
              <a:srgbClr val="70A3D4"/>
            </a:solidFill>
          </p:spPr>
          <p:txBody>
            <a:bodyPr wrap="square" lIns="0" tIns="0" rIns="0" bIns="0" rtlCol="0"/>
            <a:lstStyle/>
            <a:p>
              <a:endParaRPr dirty="0"/>
            </a:p>
          </p:txBody>
        </p:sp>
      </p:grpSp>
      <p:grpSp>
        <p:nvGrpSpPr>
          <p:cNvPr id="60" name="object 57">
            <a:extLst>
              <a:ext uri="{FF2B5EF4-FFF2-40B4-BE49-F238E27FC236}">
                <a16:creationId xmlns:a16="http://schemas.microsoft.com/office/drawing/2014/main" id="{43A7D5B5-D36A-6EFA-1AF4-1D0D970A51FE}"/>
              </a:ext>
            </a:extLst>
          </p:cNvPr>
          <p:cNvGrpSpPr/>
          <p:nvPr/>
        </p:nvGrpSpPr>
        <p:grpSpPr>
          <a:xfrm>
            <a:off x="4703540" y="2025938"/>
            <a:ext cx="553549" cy="109220"/>
            <a:chOff x="4618800" y="2297644"/>
            <a:chExt cx="605155" cy="109220"/>
          </a:xfrm>
        </p:grpSpPr>
        <p:sp>
          <p:nvSpPr>
            <p:cNvPr id="61" name="object 58">
              <a:extLst>
                <a:ext uri="{FF2B5EF4-FFF2-40B4-BE49-F238E27FC236}">
                  <a16:creationId xmlns:a16="http://schemas.microsoft.com/office/drawing/2014/main" id="{DE6040EA-AC0E-97B1-C5E9-D686F68BE08C}"/>
                </a:ext>
              </a:extLst>
            </p:cNvPr>
            <p:cNvSpPr/>
            <p:nvPr/>
          </p:nvSpPr>
          <p:spPr>
            <a:xfrm>
              <a:off x="4620705" y="2350373"/>
              <a:ext cx="601345" cy="0"/>
            </a:xfrm>
            <a:custGeom>
              <a:avLst/>
              <a:gdLst/>
              <a:ahLst/>
              <a:cxnLst/>
              <a:rect l="l" t="t" r="r" b="b"/>
              <a:pathLst>
                <a:path w="601345">
                  <a:moveTo>
                    <a:pt x="0" y="0"/>
                  </a:moveTo>
                  <a:lnTo>
                    <a:pt x="600989" y="0"/>
                  </a:lnTo>
                </a:path>
              </a:pathLst>
            </a:custGeom>
            <a:ln w="3810">
              <a:solidFill>
                <a:srgbClr val="231F2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32E97EF2-D86B-9CDC-F60F-E6F6DA416340}"/>
                </a:ext>
              </a:extLst>
            </p:cNvPr>
            <p:cNvSpPr/>
            <p:nvPr/>
          </p:nvSpPr>
          <p:spPr>
            <a:xfrm>
              <a:off x="4620705" y="2341801"/>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63" name="object 60">
              <a:extLst>
                <a:ext uri="{FF2B5EF4-FFF2-40B4-BE49-F238E27FC236}">
                  <a16:creationId xmlns:a16="http://schemas.microsoft.com/office/drawing/2014/main" id="{14144FC6-3D28-6C94-825F-82F8E51DD514}"/>
                </a:ext>
              </a:extLst>
            </p:cNvPr>
            <p:cNvSpPr/>
            <p:nvPr/>
          </p:nvSpPr>
          <p:spPr>
            <a:xfrm>
              <a:off x="5221695" y="2341801"/>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7E4808EE-0ABE-D8BF-9143-427566A1DA96}"/>
                </a:ext>
              </a:extLst>
            </p:cNvPr>
            <p:cNvSpPr/>
            <p:nvPr/>
          </p:nvSpPr>
          <p:spPr>
            <a:xfrm>
              <a:off x="4878005" y="2297644"/>
              <a:ext cx="127000" cy="109220"/>
            </a:xfrm>
            <a:custGeom>
              <a:avLst/>
              <a:gdLst/>
              <a:ahLst/>
              <a:cxnLst/>
              <a:rect l="l" t="t" r="r" b="b"/>
              <a:pathLst>
                <a:path w="127000" h="109219">
                  <a:moveTo>
                    <a:pt x="63360" y="0"/>
                  </a:moveTo>
                  <a:lnTo>
                    <a:pt x="0" y="54381"/>
                  </a:lnTo>
                  <a:lnTo>
                    <a:pt x="63360" y="108762"/>
                  </a:lnTo>
                  <a:lnTo>
                    <a:pt x="126720" y="54381"/>
                  </a:lnTo>
                  <a:lnTo>
                    <a:pt x="63360" y="0"/>
                  </a:lnTo>
                  <a:close/>
                </a:path>
              </a:pathLst>
            </a:custGeom>
            <a:solidFill>
              <a:srgbClr val="6EA0D0"/>
            </a:solidFill>
          </p:spPr>
          <p:txBody>
            <a:bodyPr wrap="square" lIns="0" tIns="0" rIns="0" bIns="0" rtlCol="0"/>
            <a:lstStyle/>
            <a:p>
              <a:endParaRPr dirty="0"/>
            </a:p>
          </p:txBody>
        </p:sp>
      </p:grpSp>
      <p:grpSp>
        <p:nvGrpSpPr>
          <p:cNvPr id="65" name="object 62">
            <a:extLst>
              <a:ext uri="{FF2B5EF4-FFF2-40B4-BE49-F238E27FC236}">
                <a16:creationId xmlns:a16="http://schemas.microsoft.com/office/drawing/2014/main" id="{9DED5A89-4A44-29D9-1250-E4D61A0F0897}"/>
              </a:ext>
            </a:extLst>
          </p:cNvPr>
          <p:cNvGrpSpPr/>
          <p:nvPr/>
        </p:nvGrpSpPr>
        <p:grpSpPr>
          <a:xfrm>
            <a:off x="4468679" y="2180678"/>
            <a:ext cx="168275" cy="109220"/>
            <a:chOff x="4354984" y="2452385"/>
            <a:chExt cx="168275" cy="109220"/>
          </a:xfrm>
        </p:grpSpPr>
        <p:sp>
          <p:nvSpPr>
            <p:cNvPr id="66" name="object 63">
              <a:extLst>
                <a:ext uri="{FF2B5EF4-FFF2-40B4-BE49-F238E27FC236}">
                  <a16:creationId xmlns:a16="http://schemas.microsoft.com/office/drawing/2014/main" id="{B2507BBF-B34A-BF3F-36E7-E2D545802A32}"/>
                </a:ext>
              </a:extLst>
            </p:cNvPr>
            <p:cNvSpPr/>
            <p:nvPr/>
          </p:nvSpPr>
          <p:spPr>
            <a:xfrm>
              <a:off x="4356889" y="2506736"/>
              <a:ext cx="164465" cy="0"/>
            </a:xfrm>
            <a:custGeom>
              <a:avLst/>
              <a:gdLst/>
              <a:ahLst/>
              <a:cxnLst/>
              <a:rect l="l" t="t" r="r" b="b"/>
              <a:pathLst>
                <a:path w="164464">
                  <a:moveTo>
                    <a:pt x="0" y="0"/>
                  </a:moveTo>
                  <a:lnTo>
                    <a:pt x="164211" y="0"/>
                  </a:lnTo>
                </a:path>
              </a:pathLst>
            </a:custGeom>
            <a:ln w="3810">
              <a:solidFill>
                <a:srgbClr val="231F20"/>
              </a:solidFill>
            </a:ln>
          </p:spPr>
          <p:txBody>
            <a:bodyPr wrap="square" lIns="0" tIns="0" rIns="0" bIns="0" rtlCol="0"/>
            <a:lstStyle/>
            <a:p>
              <a:endParaRPr dirty="0"/>
            </a:p>
          </p:txBody>
        </p:sp>
        <p:sp>
          <p:nvSpPr>
            <p:cNvPr id="67" name="object 64">
              <a:extLst>
                <a:ext uri="{FF2B5EF4-FFF2-40B4-BE49-F238E27FC236}">
                  <a16:creationId xmlns:a16="http://schemas.microsoft.com/office/drawing/2014/main" id="{F0EBC262-2FE0-6377-DB64-2671F9D69722}"/>
                </a:ext>
              </a:extLst>
            </p:cNvPr>
            <p:cNvSpPr/>
            <p:nvPr/>
          </p:nvSpPr>
          <p:spPr>
            <a:xfrm>
              <a:off x="4356889" y="2498163"/>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68" name="object 65">
              <a:extLst>
                <a:ext uri="{FF2B5EF4-FFF2-40B4-BE49-F238E27FC236}">
                  <a16:creationId xmlns:a16="http://schemas.microsoft.com/office/drawing/2014/main" id="{19767969-88CE-271A-59B2-77C51F76A5FB}"/>
                </a:ext>
              </a:extLst>
            </p:cNvPr>
            <p:cNvSpPr/>
            <p:nvPr/>
          </p:nvSpPr>
          <p:spPr>
            <a:xfrm>
              <a:off x="4521103" y="2498163"/>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69" name="object 66">
              <a:extLst>
                <a:ext uri="{FF2B5EF4-FFF2-40B4-BE49-F238E27FC236}">
                  <a16:creationId xmlns:a16="http://schemas.microsoft.com/office/drawing/2014/main" id="{C40D5697-250B-17E8-DF29-FB52AE8F0DB0}"/>
                </a:ext>
              </a:extLst>
            </p:cNvPr>
            <p:cNvSpPr/>
            <p:nvPr/>
          </p:nvSpPr>
          <p:spPr>
            <a:xfrm>
              <a:off x="4374516" y="2452385"/>
              <a:ext cx="127000" cy="109220"/>
            </a:xfrm>
            <a:custGeom>
              <a:avLst/>
              <a:gdLst/>
              <a:ahLst/>
              <a:cxnLst/>
              <a:rect l="l" t="t" r="r" b="b"/>
              <a:pathLst>
                <a:path w="127000" h="109219">
                  <a:moveTo>
                    <a:pt x="63360" y="0"/>
                  </a:moveTo>
                  <a:lnTo>
                    <a:pt x="0" y="54381"/>
                  </a:lnTo>
                  <a:lnTo>
                    <a:pt x="63360" y="108762"/>
                  </a:lnTo>
                  <a:lnTo>
                    <a:pt x="126720" y="54381"/>
                  </a:lnTo>
                  <a:lnTo>
                    <a:pt x="63360" y="0"/>
                  </a:lnTo>
                  <a:close/>
                </a:path>
              </a:pathLst>
            </a:custGeom>
            <a:solidFill>
              <a:srgbClr val="70A3D4"/>
            </a:solidFill>
          </p:spPr>
          <p:txBody>
            <a:bodyPr wrap="square" lIns="0" tIns="0" rIns="0" bIns="0" rtlCol="0"/>
            <a:lstStyle/>
            <a:p>
              <a:endParaRPr dirty="0"/>
            </a:p>
          </p:txBody>
        </p:sp>
      </p:grpSp>
      <p:grpSp>
        <p:nvGrpSpPr>
          <p:cNvPr id="70" name="object 67">
            <a:extLst>
              <a:ext uri="{FF2B5EF4-FFF2-40B4-BE49-F238E27FC236}">
                <a16:creationId xmlns:a16="http://schemas.microsoft.com/office/drawing/2014/main" id="{F1B72B7E-3F2B-DC2A-4368-D44E622EC254}"/>
              </a:ext>
            </a:extLst>
          </p:cNvPr>
          <p:cNvGrpSpPr/>
          <p:nvPr/>
        </p:nvGrpSpPr>
        <p:grpSpPr>
          <a:xfrm>
            <a:off x="5014756" y="2297580"/>
            <a:ext cx="396940" cy="123308"/>
            <a:chOff x="5063505" y="2569287"/>
            <a:chExt cx="323850" cy="109220"/>
          </a:xfrm>
        </p:grpSpPr>
        <p:sp>
          <p:nvSpPr>
            <p:cNvPr id="71" name="object 68">
              <a:extLst>
                <a:ext uri="{FF2B5EF4-FFF2-40B4-BE49-F238E27FC236}">
                  <a16:creationId xmlns:a16="http://schemas.microsoft.com/office/drawing/2014/main" id="{F38634D7-A17E-C42E-A58B-14A4558C25FB}"/>
                </a:ext>
              </a:extLst>
            </p:cNvPr>
            <p:cNvSpPr/>
            <p:nvPr/>
          </p:nvSpPr>
          <p:spPr>
            <a:xfrm>
              <a:off x="5063505" y="2623697"/>
              <a:ext cx="323850" cy="0"/>
            </a:xfrm>
            <a:custGeom>
              <a:avLst/>
              <a:gdLst/>
              <a:ahLst/>
              <a:cxnLst/>
              <a:rect l="l" t="t" r="r" b="b"/>
              <a:pathLst>
                <a:path w="323850">
                  <a:moveTo>
                    <a:pt x="0" y="0"/>
                  </a:moveTo>
                  <a:lnTo>
                    <a:pt x="323786" y="0"/>
                  </a:lnTo>
                </a:path>
              </a:pathLst>
            </a:custGeom>
            <a:ln w="3810">
              <a:solidFill>
                <a:srgbClr val="231F20"/>
              </a:solidFill>
            </a:ln>
          </p:spPr>
          <p:txBody>
            <a:bodyPr wrap="square" lIns="0" tIns="0" rIns="0" bIns="0" rtlCol="0"/>
            <a:lstStyle/>
            <a:p>
              <a:endParaRPr dirty="0"/>
            </a:p>
          </p:txBody>
        </p:sp>
        <p:sp>
          <p:nvSpPr>
            <p:cNvPr id="72" name="object 69">
              <a:extLst>
                <a:ext uri="{FF2B5EF4-FFF2-40B4-BE49-F238E27FC236}">
                  <a16:creationId xmlns:a16="http://schemas.microsoft.com/office/drawing/2014/main" id="{DEF9E669-725F-B0FF-180C-9B0C7E4A59DA}"/>
                </a:ext>
              </a:extLst>
            </p:cNvPr>
            <p:cNvSpPr/>
            <p:nvPr/>
          </p:nvSpPr>
          <p:spPr>
            <a:xfrm>
              <a:off x="5063505" y="2615123"/>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73" name="object 70">
              <a:extLst>
                <a:ext uri="{FF2B5EF4-FFF2-40B4-BE49-F238E27FC236}">
                  <a16:creationId xmlns:a16="http://schemas.microsoft.com/office/drawing/2014/main" id="{21B5AFEA-2863-A73E-0F84-A58756664EEA}"/>
                </a:ext>
              </a:extLst>
            </p:cNvPr>
            <p:cNvSpPr/>
            <p:nvPr/>
          </p:nvSpPr>
          <p:spPr>
            <a:xfrm>
              <a:off x="5387295" y="2615123"/>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74" name="object 71">
              <a:extLst>
                <a:ext uri="{FF2B5EF4-FFF2-40B4-BE49-F238E27FC236}">
                  <a16:creationId xmlns:a16="http://schemas.microsoft.com/office/drawing/2014/main" id="{52C001C7-C83A-24F7-62B8-695FD162E3C8}"/>
                </a:ext>
              </a:extLst>
            </p:cNvPr>
            <p:cNvSpPr/>
            <p:nvPr/>
          </p:nvSpPr>
          <p:spPr>
            <a:xfrm>
              <a:off x="5194305" y="2569287"/>
              <a:ext cx="94858" cy="109220"/>
            </a:xfrm>
            <a:custGeom>
              <a:avLst/>
              <a:gdLst/>
              <a:ahLst/>
              <a:cxnLst/>
              <a:rect l="l" t="t" r="r" b="b"/>
              <a:pathLst>
                <a:path w="127000" h="109219">
                  <a:moveTo>
                    <a:pt x="63360" y="0"/>
                  </a:moveTo>
                  <a:lnTo>
                    <a:pt x="0" y="54381"/>
                  </a:lnTo>
                  <a:lnTo>
                    <a:pt x="63360" y="108762"/>
                  </a:lnTo>
                  <a:lnTo>
                    <a:pt x="126720" y="54381"/>
                  </a:lnTo>
                  <a:lnTo>
                    <a:pt x="63360" y="0"/>
                  </a:lnTo>
                  <a:close/>
                </a:path>
              </a:pathLst>
            </a:custGeom>
            <a:solidFill>
              <a:srgbClr val="70A3D4"/>
            </a:solidFill>
          </p:spPr>
          <p:txBody>
            <a:bodyPr wrap="square" lIns="0" tIns="0" rIns="0" bIns="0" rtlCol="0"/>
            <a:lstStyle/>
            <a:p>
              <a:endParaRPr dirty="0"/>
            </a:p>
          </p:txBody>
        </p:sp>
      </p:grpSp>
      <p:sp>
        <p:nvSpPr>
          <p:cNvPr id="79" name="object 76">
            <a:extLst>
              <a:ext uri="{FF2B5EF4-FFF2-40B4-BE49-F238E27FC236}">
                <a16:creationId xmlns:a16="http://schemas.microsoft.com/office/drawing/2014/main" id="{438EE7A3-D6CE-FBB1-2891-476DDC9CBA63}"/>
              </a:ext>
            </a:extLst>
          </p:cNvPr>
          <p:cNvSpPr/>
          <p:nvPr/>
        </p:nvSpPr>
        <p:spPr>
          <a:xfrm flipV="1">
            <a:off x="4049605" y="2988814"/>
            <a:ext cx="784062" cy="45719"/>
          </a:xfrm>
          <a:custGeom>
            <a:avLst/>
            <a:gdLst/>
            <a:ahLst/>
            <a:cxnLst/>
            <a:rect l="l" t="t" r="r" b="b"/>
            <a:pathLst>
              <a:path w="745489">
                <a:moveTo>
                  <a:pt x="0" y="0"/>
                </a:moveTo>
                <a:lnTo>
                  <a:pt x="744994" y="0"/>
                </a:lnTo>
              </a:path>
            </a:pathLst>
          </a:custGeom>
          <a:ln w="3810">
            <a:solidFill>
              <a:srgbClr val="231F20"/>
            </a:solidFill>
          </a:ln>
        </p:spPr>
        <p:txBody>
          <a:bodyPr wrap="square" lIns="0" tIns="0" rIns="0" bIns="0" rtlCol="0"/>
          <a:lstStyle/>
          <a:p>
            <a:endParaRPr dirty="0"/>
          </a:p>
        </p:txBody>
      </p:sp>
      <p:sp>
        <p:nvSpPr>
          <p:cNvPr id="80" name="object 77">
            <a:extLst>
              <a:ext uri="{FF2B5EF4-FFF2-40B4-BE49-F238E27FC236}">
                <a16:creationId xmlns:a16="http://schemas.microsoft.com/office/drawing/2014/main" id="{71DB547D-BBC6-A100-41F3-EAC96B7CE75D}"/>
              </a:ext>
            </a:extLst>
          </p:cNvPr>
          <p:cNvSpPr/>
          <p:nvPr/>
        </p:nvSpPr>
        <p:spPr>
          <a:xfrm>
            <a:off x="4049605" y="3025962"/>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1" name="object 78">
            <a:extLst>
              <a:ext uri="{FF2B5EF4-FFF2-40B4-BE49-F238E27FC236}">
                <a16:creationId xmlns:a16="http://schemas.microsoft.com/office/drawing/2014/main" id="{F53EFECC-5BEE-1769-AE78-AEA817E4DBAC}"/>
              </a:ext>
            </a:extLst>
          </p:cNvPr>
          <p:cNvSpPr/>
          <p:nvPr/>
        </p:nvSpPr>
        <p:spPr>
          <a:xfrm>
            <a:off x="4835235" y="3025962"/>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2" name="object 79">
            <a:extLst>
              <a:ext uri="{FF2B5EF4-FFF2-40B4-BE49-F238E27FC236}">
                <a16:creationId xmlns:a16="http://schemas.microsoft.com/office/drawing/2014/main" id="{23F86B06-204C-8A0A-A4A6-7A15C0D2101A}"/>
              </a:ext>
            </a:extLst>
          </p:cNvPr>
          <p:cNvSpPr/>
          <p:nvPr/>
        </p:nvSpPr>
        <p:spPr>
          <a:xfrm flipV="1">
            <a:off x="3790644" y="3139929"/>
            <a:ext cx="331097" cy="45719"/>
          </a:xfrm>
          <a:custGeom>
            <a:avLst/>
            <a:gdLst/>
            <a:ahLst/>
            <a:cxnLst/>
            <a:rect l="l" t="t" r="r" b="b"/>
            <a:pathLst>
              <a:path w="435610">
                <a:moveTo>
                  <a:pt x="0" y="0"/>
                </a:moveTo>
                <a:lnTo>
                  <a:pt x="435394" y="0"/>
                </a:lnTo>
              </a:path>
            </a:pathLst>
          </a:custGeom>
          <a:ln w="3810">
            <a:solidFill>
              <a:srgbClr val="231F20"/>
            </a:solidFill>
          </a:ln>
        </p:spPr>
        <p:txBody>
          <a:bodyPr wrap="square" lIns="0" tIns="0" rIns="0" bIns="0" rtlCol="0"/>
          <a:lstStyle/>
          <a:p>
            <a:endParaRPr dirty="0"/>
          </a:p>
        </p:txBody>
      </p:sp>
      <p:sp>
        <p:nvSpPr>
          <p:cNvPr id="83" name="object 80">
            <a:extLst>
              <a:ext uri="{FF2B5EF4-FFF2-40B4-BE49-F238E27FC236}">
                <a16:creationId xmlns:a16="http://schemas.microsoft.com/office/drawing/2014/main" id="{474C5287-D1D5-3207-2F98-B9E313D4BFAE}"/>
              </a:ext>
            </a:extLst>
          </p:cNvPr>
          <p:cNvSpPr/>
          <p:nvPr/>
        </p:nvSpPr>
        <p:spPr>
          <a:xfrm>
            <a:off x="3789265" y="3175173"/>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4" name="object 81">
            <a:extLst>
              <a:ext uri="{FF2B5EF4-FFF2-40B4-BE49-F238E27FC236}">
                <a16:creationId xmlns:a16="http://schemas.microsoft.com/office/drawing/2014/main" id="{B7222F1A-8871-238A-3D73-021480384B32}"/>
              </a:ext>
            </a:extLst>
          </p:cNvPr>
          <p:cNvSpPr/>
          <p:nvPr/>
        </p:nvSpPr>
        <p:spPr>
          <a:xfrm>
            <a:off x="4119880" y="3175173"/>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5" name="object 82">
            <a:extLst>
              <a:ext uri="{FF2B5EF4-FFF2-40B4-BE49-F238E27FC236}">
                <a16:creationId xmlns:a16="http://schemas.microsoft.com/office/drawing/2014/main" id="{3E9BDBFF-7DAE-34CD-3081-8C330CCCE0D7}"/>
              </a:ext>
            </a:extLst>
          </p:cNvPr>
          <p:cNvSpPr/>
          <p:nvPr/>
        </p:nvSpPr>
        <p:spPr>
          <a:xfrm>
            <a:off x="4343403" y="3319343"/>
            <a:ext cx="991644" cy="45719"/>
          </a:xfrm>
          <a:custGeom>
            <a:avLst/>
            <a:gdLst/>
            <a:ahLst/>
            <a:cxnLst/>
            <a:rect l="l" t="t" r="r" b="b"/>
            <a:pathLst>
              <a:path w="856614">
                <a:moveTo>
                  <a:pt x="0" y="0"/>
                </a:moveTo>
                <a:lnTo>
                  <a:pt x="856589" y="0"/>
                </a:lnTo>
              </a:path>
            </a:pathLst>
          </a:custGeom>
          <a:ln w="3810">
            <a:solidFill>
              <a:srgbClr val="231F20"/>
            </a:solidFill>
          </a:ln>
        </p:spPr>
        <p:txBody>
          <a:bodyPr wrap="square" lIns="0" tIns="0" rIns="0" bIns="0" rtlCol="0"/>
          <a:lstStyle/>
          <a:p>
            <a:endParaRPr dirty="0"/>
          </a:p>
        </p:txBody>
      </p:sp>
      <p:sp>
        <p:nvSpPr>
          <p:cNvPr id="86" name="object 83">
            <a:extLst>
              <a:ext uri="{FF2B5EF4-FFF2-40B4-BE49-F238E27FC236}">
                <a16:creationId xmlns:a16="http://schemas.microsoft.com/office/drawing/2014/main" id="{55933224-994B-132D-9E78-B36293C7D57D}"/>
              </a:ext>
            </a:extLst>
          </p:cNvPr>
          <p:cNvSpPr/>
          <p:nvPr/>
        </p:nvSpPr>
        <p:spPr>
          <a:xfrm>
            <a:off x="4345075" y="3310770"/>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7" name="object 84">
            <a:extLst>
              <a:ext uri="{FF2B5EF4-FFF2-40B4-BE49-F238E27FC236}">
                <a16:creationId xmlns:a16="http://schemas.microsoft.com/office/drawing/2014/main" id="{9AC97493-A754-8329-7A1D-7666DD933700}"/>
              </a:ext>
            </a:extLst>
          </p:cNvPr>
          <p:cNvSpPr/>
          <p:nvPr/>
        </p:nvSpPr>
        <p:spPr>
          <a:xfrm>
            <a:off x="5339005" y="3310770"/>
            <a:ext cx="0" cy="17145"/>
          </a:xfrm>
          <a:custGeom>
            <a:avLst/>
            <a:gdLst/>
            <a:ahLst/>
            <a:cxnLst/>
            <a:rect l="l" t="t" r="r" b="b"/>
            <a:pathLst>
              <a:path h="17145">
                <a:moveTo>
                  <a:pt x="0" y="0"/>
                </a:moveTo>
                <a:lnTo>
                  <a:pt x="0" y="17145"/>
                </a:lnTo>
              </a:path>
            </a:pathLst>
          </a:custGeom>
          <a:ln w="3810">
            <a:solidFill>
              <a:srgbClr val="231F20"/>
            </a:solidFill>
          </a:ln>
        </p:spPr>
        <p:txBody>
          <a:bodyPr wrap="square" lIns="0" tIns="0" rIns="0" bIns="0" rtlCol="0"/>
          <a:lstStyle/>
          <a:p>
            <a:endParaRPr dirty="0"/>
          </a:p>
        </p:txBody>
      </p:sp>
      <p:sp>
        <p:nvSpPr>
          <p:cNvPr id="88" name="object 85">
            <a:extLst>
              <a:ext uri="{FF2B5EF4-FFF2-40B4-BE49-F238E27FC236}">
                <a16:creationId xmlns:a16="http://schemas.microsoft.com/office/drawing/2014/main" id="{9DBCA6E1-2E8B-0F3D-6CA9-4EEA0C5038EC}"/>
              </a:ext>
            </a:extLst>
          </p:cNvPr>
          <p:cNvSpPr/>
          <p:nvPr/>
        </p:nvSpPr>
        <p:spPr>
          <a:xfrm>
            <a:off x="5853571" y="2894738"/>
            <a:ext cx="179705" cy="384810"/>
          </a:xfrm>
          <a:custGeom>
            <a:avLst/>
            <a:gdLst/>
            <a:ahLst/>
            <a:cxnLst/>
            <a:rect l="l" t="t" r="r" b="b"/>
            <a:pathLst>
              <a:path w="179704" h="384810">
                <a:moveTo>
                  <a:pt x="0" y="0"/>
                </a:moveTo>
                <a:lnTo>
                  <a:pt x="0" y="384555"/>
                </a:lnTo>
                <a:lnTo>
                  <a:pt x="179222" y="192277"/>
                </a:lnTo>
                <a:lnTo>
                  <a:pt x="0" y="0"/>
                </a:lnTo>
                <a:close/>
              </a:path>
            </a:pathLst>
          </a:custGeom>
          <a:solidFill>
            <a:srgbClr val="4185C6"/>
          </a:solidFill>
        </p:spPr>
        <p:txBody>
          <a:bodyPr wrap="square" lIns="0" tIns="0" rIns="0" bIns="0" rtlCol="0"/>
          <a:lstStyle/>
          <a:p>
            <a:endParaRPr dirty="0"/>
          </a:p>
        </p:txBody>
      </p:sp>
      <p:sp>
        <p:nvSpPr>
          <p:cNvPr id="90" name="object 87">
            <a:extLst>
              <a:ext uri="{FF2B5EF4-FFF2-40B4-BE49-F238E27FC236}">
                <a16:creationId xmlns:a16="http://schemas.microsoft.com/office/drawing/2014/main" id="{255679BB-C536-35B2-D75A-6B7599CCD0D5}"/>
              </a:ext>
            </a:extLst>
          </p:cNvPr>
          <p:cNvSpPr txBox="1"/>
          <p:nvPr/>
        </p:nvSpPr>
        <p:spPr>
          <a:xfrm>
            <a:off x="8624364" y="2278705"/>
            <a:ext cx="25844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231F20"/>
                </a:solidFill>
                <a:latin typeface="Arial"/>
                <a:cs typeface="Arial"/>
              </a:rPr>
              <a:t>?</a:t>
            </a:r>
            <a:endParaRPr sz="3000" dirty="0">
              <a:latin typeface="Arial"/>
              <a:cs typeface="Arial"/>
            </a:endParaRPr>
          </a:p>
        </p:txBody>
      </p:sp>
      <p:grpSp>
        <p:nvGrpSpPr>
          <p:cNvPr id="91" name="object 88">
            <a:extLst>
              <a:ext uri="{FF2B5EF4-FFF2-40B4-BE49-F238E27FC236}">
                <a16:creationId xmlns:a16="http://schemas.microsoft.com/office/drawing/2014/main" id="{3E636071-57AD-BB11-8949-6073428A0C0B}"/>
              </a:ext>
            </a:extLst>
          </p:cNvPr>
          <p:cNvGrpSpPr/>
          <p:nvPr/>
        </p:nvGrpSpPr>
        <p:grpSpPr>
          <a:xfrm>
            <a:off x="8490779" y="2009868"/>
            <a:ext cx="302260" cy="269240"/>
            <a:chOff x="8491384" y="2281575"/>
            <a:chExt cx="302260" cy="269240"/>
          </a:xfrm>
        </p:grpSpPr>
        <p:sp>
          <p:nvSpPr>
            <p:cNvPr id="92" name="object 89">
              <a:extLst>
                <a:ext uri="{FF2B5EF4-FFF2-40B4-BE49-F238E27FC236}">
                  <a16:creationId xmlns:a16="http://schemas.microsoft.com/office/drawing/2014/main" id="{418F1F8B-04FB-2898-C40F-6DAAE72E93A7}"/>
                </a:ext>
              </a:extLst>
            </p:cNvPr>
            <p:cNvSpPr/>
            <p:nvPr/>
          </p:nvSpPr>
          <p:spPr>
            <a:xfrm>
              <a:off x="8497734" y="2287925"/>
              <a:ext cx="263525" cy="193675"/>
            </a:xfrm>
            <a:custGeom>
              <a:avLst/>
              <a:gdLst/>
              <a:ahLst/>
              <a:cxnLst/>
              <a:rect l="l" t="t" r="r" b="b"/>
              <a:pathLst>
                <a:path w="263525" h="193675">
                  <a:moveTo>
                    <a:pt x="0" y="0"/>
                  </a:moveTo>
                  <a:lnTo>
                    <a:pt x="262928" y="0"/>
                  </a:lnTo>
                  <a:lnTo>
                    <a:pt x="262928" y="193471"/>
                  </a:lnTo>
                </a:path>
              </a:pathLst>
            </a:custGeom>
            <a:ln w="12700">
              <a:solidFill>
                <a:srgbClr val="4185C6"/>
              </a:solidFill>
            </a:ln>
          </p:spPr>
          <p:txBody>
            <a:bodyPr wrap="square" lIns="0" tIns="0" rIns="0" bIns="0" rtlCol="0"/>
            <a:lstStyle/>
            <a:p>
              <a:endParaRPr dirty="0"/>
            </a:p>
          </p:txBody>
        </p:sp>
        <p:sp>
          <p:nvSpPr>
            <p:cNvPr id="93" name="object 90">
              <a:extLst>
                <a:ext uri="{FF2B5EF4-FFF2-40B4-BE49-F238E27FC236}">
                  <a16:creationId xmlns:a16="http://schemas.microsoft.com/office/drawing/2014/main" id="{331548F2-8959-752B-2002-B9632C71D3B3}"/>
                </a:ext>
              </a:extLst>
            </p:cNvPr>
            <p:cNvSpPr/>
            <p:nvPr/>
          </p:nvSpPr>
          <p:spPr>
            <a:xfrm>
              <a:off x="8728257" y="2461709"/>
              <a:ext cx="65405" cy="89535"/>
            </a:xfrm>
            <a:custGeom>
              <a:avLst/>
              <a:gdLst/>
              <a:ahLst/>
              <a:cxnLst/>
              <a:rect l="l" t="t" r="r" b="b"/>
              <a:pathLst>
                <a:path w="65404" h="89535">
                  <a:moveTo>
                    <a:pt x="64820" y="0"/>
                  </a:moveTo>
                  <a:lnTo>
                    <a:pt x="0" y="0"/>
                  </a:lnTo>
                  <a:lnTo>
                    <a:pt x="32410" y="89052"/>
                  </a:lnTo>
                  <a:lnTo>
                    <a:pt x="64820" y="0"/>
                  </a:lnTo>
                  <a:close/>
                </a:path>
              </a:pathLst>
            </a:custGeom>
            <a:solidFill>
              <a:srgbClr val="4185C6"/>
            </a:solidFill>
          </p:spPr>
          <p:txBody>
            <a:bodyPr wrap="square" lIns="0" tIns="0" rIns="0" bIns="0" rtlCol="0"/>
            <a:lstStyle/>
            <a:p>
              <a:endParaRPr dirty="0"/>
            </a:p>
          </p:txBody>
        </p:sp>
      </p:grpSp>
      <p:sp>
        <p:nvSpPr>
          <p:cNvPr id="94" name="object 91">
            <a:extLst>
              <a:ext uri="{FF2B5EF4-FFF2-40B4-BE49-F238E27FC236}">
                <a16:creationId xmlns:a16="http://schemas.microsoft.com/office/drawing/2014/main" id="{D57A1637-3634-8135-8721-091CF85F8153}"/>
              </a:ext>
            </a:extLst>
          </p:cNvPr>
          <p:cNvSpPr/>
          <p:nvPr/>
        </p:nvSpPr>
        <p:spPr>
          <a:xfrm>
            <a:off x="5853571" y="1857450"/>
            <a:ext cx="179705" cy="384810"/>
          </a:xfrm>
          <a:custGeom>
            <a:avLst/>
            <a:gdLst/>
            <a:ahLst/>
            <a:cxnLst/>
            <a:rect l="l" t="t" r="r" b="b"/>
            <a:pathLst>
              <a:path w="179704" h="384810">
                <a:moveTo>
                  <a:pt x="0" y="0"/>
                </a:moveTo>
                <a:lnTo>
                  <a:pt x="0" y="384555"/>
                </a:lnTo>
                <a:lnTo>
                  <a:pt x="179222" y="192277"/>
                </a:lnTo>
                <a:lnTo>
                  <a:pt x="0" y="0"/>
                </a:lnTo>
                <a:close/>
              </a:path>
            </a:pathLst>
          </a:custGeom>
          <a:solidFill>
            <a:srgbClr val="4185C6"/>
          </a:solidFill>
        </p:spPr>
        <p:txBody>
          <a:bodyPr wrap="square" lIns="0" tIns="0" rIns="0" bIns="0" rtlCol="0"/>
          <a:lstStyle/>
          <a:p>
            <a:endParaRPr dirty="0"/>
          </a:p>
        </p:txBody>
      </p:sp>
      <p:sp>
        <p:nvSpPr>
          <p:cNvPr id="95" name="object 92">
            <a:extLst>
              <a:ext uri="{FF2B5EF4-FFF2-40B4-BE49-F238E27FC236}">
                <a16:creationId xmlns:a16="http://schemas.microsoft.com/office/drawing/2014/main" id="{FCF88D57-D9E6-4403-F56A-D8FA827701FC}"/>
              </a:ext>
            </a:extLst>
          </p:cNvPr>
          <p:cNvSpPr/>
          <p:nvPr/>
        </p:nvSpPr>
        <p:spPr>
          <a:xfrm>
            <a:off x="611188" y="3997995"/>
            <a:ext cx="8264231" cy="452754"/>
          </a:xfrm>
          <a:custGeom>
            <a:avLst/>
            <a:gdLst/>
            <a:ahLst/>
            <a:cxnLst/>
            <a:rect l="l" t="t" r="r" b="b"/>
            <a:pathLst>
              <a:path w="8233409" h="387350">
                <a:moveTo>
                  <a:pt x="8125206" y="0"/>
                </a:moveTo>
                <a:lnTo>
                  <a:pt x="108000" y="0"/>
                </a:lnTo>
                <a:lnTo>
                  <a:pt x="65960" y="8486"/>
                </a:lnTo>
                <a:lnTo>
                  <a:pt x="31630" y="31630"/>
                </a:lnTo>
                <a:lnTo>
                  <a:pt x="8486" y="65960"/>
                </a:lnTo>
                <a:lnTo>
                  <a:pt x="0" y="108000"/>
                </a:lnTo>
                <a:lnTo>
                  <a:pt x="0" y="279006"/>
                </a:lnTo>
                <a:lnTo>
                  <a:pt x="8486" y="321039"/>
                </a:lnTo>
                <a:lnTo>
                  <a:pt x="31630" y="355365"/>
                </a:lnTo>
                <a:lnTo>
                  <a:pt x="65960" y="378508"/>
                </a:lnTo>
                <a:lnTo>
                  <a:pt x="108000" y="386994"/>
                </a:lnTo>
                <a:lnTo>
                  <a:pt x="8125206" y="386994"/>
                </a:lnTo>
                <a:lnTo>
                  <a:pt x="8167246" y="378508"/>
                </a:lnTo>
                <a:lnTo>
                  <a:pt x="8201575" y="355365"/>
                </a:lnTo>
                <a:lnTo>
                  <a:pt x="8224720" y="321039"/>
                </a:lnTo>
                <a:lnTo>
                  <a:pt x="8233206" y="279006"/>
                </a:lnTo>
                <a:lnTo>
                  <a:pt x="8233206" y="108000"/>
                </a:lnTo>
                <a:lnTo>
                  <a:pt x="8224720" y="65960"/>
                </a:lnTo>
                <a:lnTo>
                  <a:pt x="8201575" y="31630"/>
                </a:lnTo>
                <a:lnTo>
                  <a:pt x="8167246" y="8486"/>
                </a:lnTo>
                <a:lnTo>
                  <a:pt x="8125206" y="0"/>
                </a:lnTo>
                <a:close/>
              </a:path>
            </a:pathLst>
          </a:custGeom>
          <a:solidFill>
            <a:schemeClr val="accent1"/>
          </a:solidFill>
        </p:spPr>
        <p:txBody>
          <a:bodyPr wrap="square" lIns="0" tIns="0" rIns="0" bIns="0" rtlCol="0"/>
          <a:lstStyle/>
          <a:p>
            <a:endParaRPr dirty="0"/>
          </a:p>
        </p:txBody>
      </p:sp>
      <p:sp>
        <p:nvSpPr>
          <p:cNvPr id="96" name="object 93">
            <a:extLst>
              <a:ext uri="{FF2B5EF4-FFF2-40B4-BE49-F238E27FC236}">
                <a16:creationId xmlns:a16="http://schemas.microsoft.com/office/drawing/2014/main" id="{04ABFA0C-A534-054D-B3E9-3C7C3573080E}"/>
              </a:ext>
            </a:extLst>
          </p:cNvPr>
          <p:cNvSpPr txBox="1"/>
          <p:nvPr/>
        </p:nvSpPr>
        <p:spPr>
          <a:xfrm>
            <a:off x="693566" y="4056605"/>
            <a:ext cx="8023433" cy="357406"/>
          </a:xfrm>
          <a:prstGeom prst="rect">
            <a:avLst/>
          </a:prstGeom>
        </p:spPr>
        <p:txBody>
          <a:bodyPr vert="horz" wrap="square" lIns="0" tIns="10160" rIns="0" bIns="0" rtlCol="0">
            <a:spAutoFit/>
          </a:bodyPr>
          <a:lstStyle/>
          <a:p>
            <a:pPr marL="38100" marR="30480">
              <a:lnSpc>
                <a:spcPct val="101800"/>
              </a:lnSpc>
              <a:spcBef>
                <a:spcPts val="80"/>
              </a:spcBef>
            </a:pPr>
            <a:r>
              <a:rPr lang="en-US" sz="1100" b="1" dirty="0">
                <a:solidFill>
                  <a:schemeClr val="bg1"/>
                </a:solidFill>
                <a:cs typeface="Arial"/>
              </a:rPr>
              <a:t>The results of retrospective database analyses are significantly influenced by the statistical method. </a:t>
            </a:r>
          </a:p>
          <a:p>
            <a:pPr marL="38100" marR="30480">
              <a:lnSpc>
                <a:spcPct val="101800"/>
              </a:lnSpc>
              <a:spcBef>
                <a:spcPts val="80"/>
              </a:spcBef>
            </a:pPr>
            <a:r>
              <a:rPr lang="en-US" sz="1100" b="1" dirty="0">
                <a:solidFill>
                  <a:schemeClr val="bg1"/>
                </a:solidFill>
                <a:latin typeface="Arial"/>
                <a:cs typeface="Arial"/>
              </a:rPr>
              <a:t>Therefore, product comparisons based on such data should be avoided. </a:t>
            </a:r>
            <a:r>
              <a:rPr lang="en-US" sz="1100" b="1" spc="-15" baseline="44444" dirty="0">
                <a:solidFill>
                  <a:schemeClr val="bg1"/>
                </a:solidFill>
                <a:latin typeface="Arial"/>
                <a:cs typeface="Arial"/>
              </a:rPr>
              <a:t>2</a:t>
            </a:r>
            <a:endParaRPr lang="en-US" sz="1100" baseline="44444" dirty="0">
              <a:solidFill>
                <a:schemeClr val="bg1"/>
              </a:solidFill>
              <a:latin typeface="Arial"/>
              <a:cs typeface="Arial"/>
            </a:endParaRPr>
          </a:p>
        </p:txBody>
      </p:sp>
      <p:sp>
        <p:nvSpPr>
          <p:cNvPr id="98" name="object 95">
            <a:extLst>
              <a:ext uri="{FF2B5EF4-FFF2-40B4-BE49-F238E27FC236}">
                <a16:creationId xmlns:a16="http://schemas.microsoft.com/office/drawing/2014/main" id="{9673985D-B00F-065B-D882-489D22C1809F}"/>
              </a:ext>
            </a:extLst>
          </p:cNvPr>
          <p:cNvSpPr txBox="1"/>
          <p:nvPr/>
        </p:nvSpPr>
        <p:spPr>
          <a:xfrm>
            <a:off x="922413" y="3631277"/>
            <a:ext cx="912494" cy="105157"/>
          </a:xfrm>
          <a:prstGeom prst="rect">
            <a:avLst/>
          </a:prstGeom>
        </p:spPr>
        <p:txBody>
          <a:bodyPr vert="horz" wrap="square" lIns="0" tIns="12700" rIns="0" bIns="0" rtlCol="0">
            <a:spAutoFit/>
          </a:bodyPr>
          <a:lstStyle/>
          <a:p>
            <a:pPr marL="38100">
              <a:lnSpc>
                <a:spcPct val="100000"/>
              </a:lnSpc>
              <a:spcBef>
                <a:spcPts val="100"/>
              </a:spcBef>
            </a:pPr>
            <a:r>
              <a:rPr lang="en-GB" sz="600" dirty="0">
                <a:solidFill>
                  <a:srgbClr val="4C4D4F"/>
                </a:solidFill>
                <a:latin typeface="Arial"/>
                <a:cs typeface="Arial"/>
              </a:rPr>
              <a:t>Adapted from</a:t>
            </a:r>
            <a:r>
              <a:rPr lang="en-GB" sz="600" spc="-25" dirty="0">
                <a:solidFill>
                  <a:srgbClr val="4C4D4F"/>
                </a:solidFill>
                <a:latin typeface="Arial"/>
                <a:cs typeface="Arial"/>
              </a:rPr>
              <a:t> </a:t>
            </a:r>
            <a:r>
              <a:rPr lang="en-GB" sz="600" dirty="0">
                <a:solidFill>
                  <a:srgbClr val="4C4D4F"/>
                </a:solidFill>
                <a:latin typeface="Arial"/>
                <a:cs typeface="Arial"/>
              </a:rPr>
              <a:t>Lau</a:t>
            </a:r>
            <a:r>
              <a:rPr lang="en-GB" sz="600" spc="-30" dirty="0">
                <a:solidFill>
                  <a:srgbClr val="4C4D4F"/>
                </a:solidFill>
                <a:latin typeface="Arial"/>
                <a:cs typeface="Arial"/>
              </a:rPr>
              <a:t> </a:t>
            </a:r>
            <a:r>
              <a:rPr lang="en-GB" sz="600" dirty="0">
                <a:solidFill>
                  <a:srgbClr val="4C4D4F"/>
                </a:solidFill>
                <a:latin typeface="Arial"/>
                <a:cs typeface="Arial"/>
              </a:rPr>
              <a:t>et</a:t>
            </a:r>
            <a:r>
              <a:rPr lang="en-GB" sz="600" spc="-20" dirty="0">
                <a:solidFill>
                  <a:srgbClr val="4C4D4F"/>
                </a:solidFill>
                <a:latin typeface="Arial"/>
                <a:cs typeface="Arial"/>
              </a:rPr>
              <a:t> al.</a:t>
            </a:r>
            <a:r>
              <a:rPr lang="en-GB" sz="525" spc="-30" baseline="39682" dirty="0">
                <a:solidFill>
                  <a:srgbClr val="4C4D4F"/>
                </a:solidFill>
                <a:latin typeface="Arial"/>
                <a:cs typeface="Arial"/>
              </a:rPr>
              <a:t>1</a:t>
            </a:r>
            <a:endParaRPr lang="en-GB" sz="525" baseline="39682" dirty="0">
              <a:latin typeface="Arial"/>
              <a:cs typeface="Arial"/>
            </a:endParaRPr>
          </a:p>
        </p:txBody>
      </p:sp>
      <p:grpSp>
        <p:nvGrpSpPr>
          <p:cNvPr id="2" name="Gruppieren 1">
            <a:extLst>
              <a:ext uri="{FF2B5EF4-FFF2-40B4-BE49-F238E27FC236}">
                <a16:creationId xmlns:a16="http://schemas.microsoft.com/office/drawing/2014/main" id="{13448157-1E12-F31A-9CFC-6DB7C2585F08}"/>
              </a:ext>
            </a:extLst>
          </p:cNvPr>
          <p:cNvGrpSpPr/>
          <p:nvPr/>
        </p:nvGrpSpPr>
        <p:grpSpPr>
          <a:xfrm>
            <a:off x="4069644" y="2886201"/>
            <a:ext cx="513148" cy="141662"/>
            <a:chOff x="3676867" y="2935734"/>
            <a:chExt cx="413799" cy="65487"/>
          </a:xfrm>
        </p:grpSpPr>
        <p:sp>
          <p:nvSpPr>
            <p:cNvPr id="77" name="object 74">
              <a:extLst>
                <a:ext uri="{FF2B5EF4-FFF2-40B4-BE49-F238E27FC236}">
                  <a16:creationId xmlns:a16="http://schemas.microsoft.com/office/drawing/2014/main" id="{7C1551F9-464E-6D4C-EE1B-158110758F67}"/>
                </a:ext>
              </a:extLst>
            </p:cNvPr>
            <p:cNvSpPr/>
            <p:nvPr/>
          </p:nvSpPr>
          <p:spPr>
            <a:xfrm>
              <a:off x="3676867" y="2935734"/>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78" name="object 75">
              <a:extLst>
                <a:ext uri="{FF2B5EF4-FFF2-40B4-BE49-F238E27FC236}">
                  <a16:creationId xmlns:a16="http://schemas.microsoft.com/office/drawing/2014/main" id="{CED8923C-E77C-9A71-7CCA-780630AC0C66}"/>
                </a:ext>
              </a:extLst>
            </p:cNvPr>
            <p:cNvSpPr/>
            <p:nvPr/>
          </p:nvSpPr>
          <p:spPr>
            <a:xfrm>
              <a:off x="4090666" y="2936321"/>
              <a:ext cx="0" cy="17145"/>
            </a:xfrm>
            <a:custGeom>
              <a:avLst/>
              <a:gdLst/>
              <a:ahLst/>
              <a:cxnLst/>
              <a:rect l="l" t="t" r="r" b="b"/>
              <a:pathLst>
                <a:path h="17144">
                  <a:moveTo>
                    <a:pt x="0" y="0"/>
                  </a:moveTo>
                  <a:lnTo>
                    <a:pt x="0" y="17145"/>
                  </a:lnTo>
                </a:path>
              </a:pathLst>
            </a:custGeom>
            <a:ln w="3810">
              <a:solidFill>
                <a:srgbClr val="231F20"/>
              </a:solidFill>
            </a:ln>
          </p:spPr>
          <p:txBody>
            <a:bodyPr wrap="square" lIns="0" tIns="0" rIns="0" bIns="0" rtlCol="0"/>
            <a:lstStyle/>
            <a:p>
              <a:endParaRPr dirty="0"/>
            </a:p>
          </p:txBody>
        </p:sp>
        <p:sp>
          <p:nvSpPr>
            <p:cNvPr id="76" name="object 73">
              <a:extLst>
                <a:ext uri="{FF2B5EF4-FFF2-40B4-BE49-F238E27FC236}">
                  <a16:creationId xmlns:a16="http://schemas.microsoft.com/office/drawing/2014/main" id="{3673C893-E430-278A-D5AA-0299957BD9B8}"/>
                </a:ext>
              </a:extLst>
            </p:cNvPr>
            <p:cNvSpPr/>
            <p:nvPr/>
          </p:nvSpPr>
          <p:spPr>
            <a:xfrm>
              <a:off x="3676867" y="2944894"/>
              <a:ext cx="413385" cy="56327"/>
            </a:xfrm>
            <a:custGeom>
              <a:avLst/>
              <a:gdLst/>
              <a:ahLst/>
              <a:cxnLst/>
              <a:rect l="l" t="t" r="r" b="b"/>
              <a:pathLst>
                <a:path w="543560">
                  <a:moveTo>
                    <a:pt x="0" y="0"/>
                  </a:moveTo>
                  <a:lnTo>
                    <a:pt x="543394" y="0"/>
                  </a:lnTo>
                </a:path>
              </a:pathLst>
            </a:custGeom>
            <a:ln w="3810">
              <a:solidFill>
                <a:srgbClr val="231F20"/>
              </a:solidFill>
            </a:ln>
          </p:spPr>
          <p:txBody>
            <a:bodyPr wrap="square" lIns="0" tIns="0" rIns="0" bIns="0" rtlCol="0"/>
            <a:lstStyle/>
            <a:p>
              <a:endParaRPr dirty="0"/>
            </a:p>
          </p:txBody>
        </p:sp>
      </p:grpSp>
      <p:sp>
        <p:nvSpPr>
          <p:cNvPr id="89" name="object 86">
            <a:extLst>
              <a:ext uri="{FF2B5EF4-FFF2-40B4-BE49-F238E27FC236}">
                <a16:creationId xmlns:a16="http://schemas.microsoft.com/office/drawing/2014/main" id="{2B213B76-6B37-E86A-099F-8A27AFBFEF39}"/>
              </a:ext>
            </a:extLst>
          </p:cNvPr>
          <p:cNvSpPr/>
          <p:nvPr/>
        </p:nvSpPr>
        <p:spPr>
          <a:xfrm>
            <a:off x="3894531" y="2844034"/>
            <a:ext cx="991646" cy="529590"/>
          </a:xfrm>
          <a:custGeom>
            <a:avLst/>
            <a:gdLst/>
            <a:ahLst/>
            <a:cxnLst/>
            <a:rect l="l" t="t" r="r" b="b"/>
            <a:pathLst>
              <a:path w="1056004" h="529589">
                <a:moveTo>
                  <a:pt x="126720" y="339356"/>
                </a:moveTo>
                <a:lnTo>
                  <a:pt x="63360" y="284975"/>
                </a:lnTo>
                <a:lnTo>
                  <a:pt x="0" y="339356"/>
                </a:lnTo>
                <a:lnTo>
                  <a:pt x="63360" y="393738"/>
                </a:lnTo>
                <a:lnTo>
                  <a:pt x="126720" y="339356"/>
                </a:lnTo>
                <a:close/>
              </a:path>
              <a:path w="1056004" h="529589">
                <a:moveTo>
                  <a:pt x="533527" y="54381"/>
                </a:moveTo>
                <a:lnTo>
                  <a:pt x="470166" y="0"/>
                </a:lnTo>
                <a:lnTo>
                  <a:pt x="406806" y="54381"/>
                </a:lnTo>
                <a:lnTo>
                  <a:pt x="470166" y="108762"/>
                </a:lnTo>
                <a:lnTo>
                  <a:pt x="533527" y="54381"/>
                </a:lnTo>
                <a:close/>
              </a:path>
              <a:path w="1056004" h="529589">
                <a:moveTo>
                  <a:pt x="681126" y="190195"/>
                </a:moveTo>
                <a:lnTo>
                  <a:pt x="617766" y="135813"/>
                </a:lnTo>
                <a:lnTo>
                  <a:pt x="554405" y="190195"/>
                </a:lnTo>
                <a:lnTo>
                  <a:pt x="617766" y="244576"/>
                </a:lnTo>
                <a:lnTo>
                  <a:pt x="681126" y="190195"/>
                </a:lnTo>
                <a:close/>
              </a:path>
              <a:path w="1056004" h="529589">
                <a:moveTo>
                  <a:pt x="1055522" y="474891"/>
                </a:moveTo>
                <a:lnTo>
                  <a:pt x="992162" y="420509"/>
                </a:lnTo>
                <a:lnTo>
                  <a:pt x="928801" y="474891"/>
                </a:lnTo>
                <a:lnTo>
                  <a:pt x="992162" y="529272"/>
                </a:lnTo>
                <a:lnTo>
                  <a:pt x="1055522" y="474891"/>
                </a:lnTo>
                <a:close/>
              </a:path>
            </a:pathLst>
          </a:custGeom>
          <a:solidFill>
            <a:srgbClr val="B1B3B6"/>
          </a:solidFill>
        </p:spPr>
        <p:txBody>
          <a:bodyPr wrap="square" lIns="0" tIns="0" rIns="0" bIns="0" rtlCol="0"/>
          <a:lstStyle/>
          <a:p>
            <a:endParaRPr dirty="0"/>
          </a:p>
        </p:txBody>
      </p:sp>
      <p:sp>
        <p:nvSpPr>
          <p:cNvPr id="3" name="object 94">
            <a:extLst>
              <a:ext uri="{FF2B5EF4-FFF2-40B4-BE49-F238E27FC236}">
                <a16:creationId xmlns:a16="http://schemas.microsoft.com/office/drawing/2014/main" id="{178A4637-847D-609B-F283-C2EAF91B8FE8}"/>
              </a:ext>
            </a:extLst>
          </p:cNvPr>
          <p:cNvSpPr txBox="1"/>
          <p:nvPr/>
        </p:nvSpPr>
        <p:spPr>
          <a:xfrm>
            <a:off x="611188" y="4602340"/>
            <a:ext cx="8281987" cy="357407"/>
          </a:xfrm>
          <a:prstGeom prst="rect">
            <a:avLst/>
          </a:prstGeom>
        </p:spPr>
        <p:txBody>
          <a:bodyPr vert="horz" wrap="square" lIns="0" tIns="0" rIns="0" bIns="0" rtlCol="0">
            <a:noAutofit/>
          </a:bodyPr>
          <a:lstStyle/>
          <a:p>
            <a:pPr marL="12700">
              <a:lnSpc>
                <a:spcPts val="685"/>
              </a:lnSpc>
              <a:spcBef>
                <a:spcPts val="100"/>
              </a:spcBef>
            </a:pPr>
            <a:r>
              <a:rPr lang="en-GB" sz="800" b="1" dirty="0">
                <a:solidFill>
                  <a:schemeClr val="accent1">
                    <a:lumMod val="75000"/>
                  </a:schemeClr>
                </a:solidFill>
                <a:latin typeface="Arial"/>
                <a:cs typeface="Arial"/>
              </a:rPr>
              <a:t>Abbreviations: </a:t>
            </a:r>
            <a:r>
              <a:rPr lang="en-GB" sz="800" spc="-10" dirty="0">
                <a:solidFill>
                  <a:schemeClr val="accent1">
                    <a:lumMod val="75000"/>
                  </a:schemeClr>
                </a:solidFill>
                <a:latin typeface="Arial"/>
                <a:cs typeface="Arial"/>
              </a:rPr>
              <a:t>HR,  hazard ratio</a:t>
            </a:r>
            <a:r>
              <a:rPr lang="en-GB" sz="800" dirty="0">
                <a:solidFill>
                  <a:schemeClr val="accent1">
                    <a:lumMod val="75000"/>
                  </a:schemeClr>
                </a:solidFill>
                <a:latin typeface="Arial"/>
                <a:cs typeface="Arial"/>
              </a:rPr>
              <a:t>;</a:t>
            </a:r>
            <a:r>
              <a:rPr lang="en-GB" sz="800" spc="5" dirty="0">
                <a:solidFill>
                  <a:schemeClr val="accent1">
                    <a:lumMod val="75000"/>
                  </a:schemeClr>
                </a:solidFill>
                <a:latin typeface="Arial"/>
                <a:cs typeface="Arial"/>
              </a:rPr>
              <a:t> </a:t>
            </a:r>
            <a:r>
              <a:rPr lang="en-GB" sz="800" spc="-10" dirty="0">
                <a:solidFill>
                  <a:schemeClr val="accent1">
                    <a:lumMod val="75000"/>
                  </a:schemeClr>
                </a:solidFill>
                <a:latin typeface="Arial"/>
                <a:cs typeface="Arial"/>
              </a:rPr>
              <a:t>CI, confidence interval; </a:t>
            </a:r>
            <a:r>
              <a:rPr lang="en-GB" sz="800" spc="10" dirty="0">
                <a:solidFill>
                  <a:schemeClr val="accent1">
                    <a:lumMod val="75000"/>
                  </a:schemeClr>
                </a:solidFill>
                <a:latin typeface="Arial"/>
                <a:cs typeface="Arial"/>
              </a:rPr>
              <a:t>ICH, intracerebral haemorrhage; </a:t>
            </a:r>
            <a:r>
              <a:rPr lang="en-GB" sz="800" spc="-10" dirty="0">
                <a:solidFill>
                  <a:schemeClr val="accent1">
                    <a:lumMod val="75000"/>
                  </a:schemeClr>
                </a:solidFill>
                <a:latin typeface="Arial"/>
                <a:cs typeface="Arial"/>
              </a:rPr>
              <a:t>nvAF, non-valvular atrial fibrillation;</a:t>
            </a:r>
            <a:r>
              <a:rPr lang="en-GB" sz="800" spc="10" dirty="0">
                <a:solidFill>
                  <a:schemeClr val="accent1">
                    <a:lumMod val="75000"/>
                  </a:schemeClr>
                </a:solidFill>
                <a:latin typeface="Arial"/>
                <a:cs typeface="Arial"/>
              </a:rPr>
              <a:t> </a:t>
            </a:r>
            <a:r>
              <a:rPr lang="en-GB" sz="800" dirty="0">
                <a:solidFill>
                  <a:schemeClr val="accent1">
                    <a:lumMod val="75000"/>
                  </a:schemeClr>
                </a:solidFill>
                <a:latin typeface="Arial"/>
                <a:cs typeface="Arial"/>
              </a:rPr>
              <a:t>PSM,</a:t>
            </a:r>
            <a:r>
              <a:rPr lang="en-GB" sz="800" spc="5" dirty="0">
                <a:solidFill>
                  <a:schemeClr val="accent1">
                    <a:lumMod val="75000"/>
                  </a:schemeClr>
                </a:solidFill>
                <a:latin typeface="Arial"/>
                <a:cs typeface="Arial"/>
              </a:rPr>
              <a:t> p</a:t>
            </a:r>
            <a:r>
              <a:rPr lang="en-GB" sz="800" dirty="0">
                <a:solidFill>
                  <a:schemeClr val="accent1">
                    <a:lumMod val="75000"/>
                  </a:schemeClr>
                </a:solidFill>
                <a:latin typeface="Arial"/>
                <a:cs typeface="Arial"/>
              </a:rPr>
              <a:t>ropensity</a:t>
            </a:r>
            <a:r>
              <a:rPr lang="en-GB" sz="800" spc="10" dirty="0">
                <a:solidFill>
                  <a:schemeClr val="accent1">
                    <a:lumMod val="75000"/>
                  </a:schemeClr>
                </a:solidFill>
                <a:latin typeface="Arial"/>
                <a:cs typeface="Arial"/>
              </a:rPr>
              <a:t> s</a:t>
            </a:r>
            <a:r>
              <a:rPr lang="en-GB" sz="800" dirty="0">
                <a:solidFill>
                  <a:schemeClr val="accent1">
                    <a:lumMod val="75000"/>
                  </a:schemeClr>
                </a:solidFill>
                <a:latin typeface="Arial"/>
                <a:cs typeface="Arial"/>
              </a:rPr>
              <a:t>core </a:t>
            </a:r>
            <a:r>
              <a:rPr lang="en-GB" sz="800" spc="-10" dirty="0">
                <a:solidFill>
                  <a:schemeClr val="accent1">
                    <a:lumMod val="75000"/>
                  </a:schemeClr>
                </a:solidFill>
                <a:latin typeface="Arial"/>
                <a:cs typeface="Arial"/>
              </a:rPr>
              <a:t>matching.</a:t>
            </a:r>
            <a:endParaRPr lang="en-GB" sz="800" dirty="0">
              <a:solidFill>
                <a:schemeClr val="accent1">
                  <a:lumMod val="75000"/>
                </a:schemeClr>
              </a:solidFill>
              <a:latin typeface="Arial"/>
              <a:cs typeface="Arial"/>
            </a:endParaRPr>
          </a:p>
          <a:p>
            <a:pPr marL="43180" marR="5080" indent="-31115">
              <a:lnSpc>
                <a:spcPts val="650"/>
              </a:lnSpc>
              <a:spcBef>
                <a:spcPts val="45"/>
              </a:spcBef>
            </a:pPr>
            <a:r>
              <a:rPr lang="en-GB" sz="800" spc="-10" dirty="0">
                <a:solidFill>
                  <a:schemeClr val="accent1">
                    <a:lumMod val="75000"/>
                  </a:schemeClr>
                </a:solidFill>
                <a:latin typeface="Arial"/>
                <a:cs typeface="Arial"/>
              </a:rPr>
              <a:t>*Calculated by Bayer (Switzerland) AG using the numbers in table 2 in reference 1, HR and CI were calculated based on total number of events per patient-year total using an online calculator (Hazard Ratio Calculator - Calculate Hazard Ratio, HR Confidence Intervals &amp; p-value (gigacalculator.com) based on the total number of events per patient year. Presentation of HR &amp; CI was not peer reviewed and published. </a:t>
            </a:r>
          </a:p>
          <a:p>
            <a:pPr marL="43180" marR="5080" indent="-31115">
              <a:lnSpc>
                <a:spcPts val="650"/>
              </a:lnSpc>
              <a:spcBef>
                <a:spcPts val="45"/>
              </a:spcBef>
            </a:pPr>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de-CH" sz="800" b="1" spc="-10" dirty="0">
                <a:solidFill>
                  <a:schemeClr val="accent1">
                    <a:lumMod val="75000"/>
                  </a:schemeClr>
                </a:solidFill>
                <a:latin typeface="Arial"/>
                <a:cs typeface="Arial"/>
              </a:rPr>
              <a:t>1.</a:t>
            </a:r>
            <a:r>
              <a:rPr lang="de-CH" sz="800" spc="-10" dirty="0">
                <a:solidFill>
                  <a:schemeClr val="accent1">
                    <a:lumMod val="75000"/>
                  </a:schemeClr>
                </a:solidFill>
                <a:latin typeface="Arial"/>
                <a:cs typeface="Arial"/>
              </a:rPr>
              <a:t> Lau et al. Ann Intern Med </a:t>
            </a:r>
            <a:r>
              <a:rPr lang="de-CH" sz="800" dirty="0">
                <a:solidFill>
                  <a:srgbClr val="000000">
                    <a:lumMod val="65000"/>
                    <a:lumOff val="35000"/>
                  </a:srgbClr>
                </a:solidFill>
                <a:latin typeface="Arial" panose="020B0604020202020204"/>
              </a:rPr>
              <a:t>2022 Nov;175(11):1515-1524</a:t>
            </a:r>
            <a:r>
              <a:rPr lang="de-CH" sz="800" spc="-10" dirty="0">
                <a:solidFill>
                  <a:schemeClr val="accent1">
                    <a:lumMod val="75000"/>
                  </a:schemeClr>
                </a:solidFill>
                <a:latin typeface="Arial"/>
                <a:cs typeface="Arial"/>
              </a:rPr>
              <a:t>. </a:t>
            </a:r>
            <a:r>
              <a:rPr lang="da-DK" sz="800" b="1" spc="-10" dirty="0">
                <a:solidFill>
                  <a:schemeClr val="accent1">
                    <a:lumMod val="75000"/>
                  </a:schemeClr>
                </a:solidFill>
                <a:latin typeface="Arial"/>
                <a:cs typeface="Arial"/>
              </a:rPr>
              <a:t>2</a:t>
            </a:r>
            <a:r>
              <a:rPr lang="da-DK" sz="800" spc="-10" dirty="0">
                <a:solidFill>
                  <a:schemeClr val="accent1">
                    <a:lumMod val="75000"/>
                  </a:schemeClr>
                </a:solidFill>
                <a:latin typeface="Arial"/>
                <a:cs typeface="Arial"/>
              </a:rPr>
              <a:t>. Fanaroff et al. Eur Heart J </a:t>
            </a:r>
            <a:r>
              <a:rPr lang="en-GB" sz="800" dirty="0">
                <a:solidFill>
                  <a:srgbClr val="000000">
                    <a:lumMod val="65000"/>
                    <a:lumOff val="35000"/>
                  </a:srgbClr>
                </a:solidFill>
                <a:latin typeface="Arial" panose="020B0604020202020204"/>
              </a:rPr>
              <a:t>2018 Aug 21;39(32):2932-2941</a:t>
            </a:r>
            <a:r>
              <a:rPr lang="da-DK" sz="800" spc="-10" dirty="0">
                <a:solidFill>
                  <a:schemeClr val="accent1">
                    <a:lumMod val="75000"/>
                  </a:schemeClr>
                </a:solidFill>
                <a:latin typeface="Arial"/>
                <a:cs typeface="Arial"/>
              </a:rPr>
              <a:t>.</a:t>
            </a:r>
            <a:endParaRPr lang="en-GB" sz="800" spc="-10" dirty="0">
              <a:solidFill>
                <a:schemeClr val="accent1">
                  <a:lumMod val="75000"/>
                </a:schemeClr>
              </a:solidFill>
              <a:latin typeface="Arial"/>
              <a:cs typeface="Arial"/>
            </a:endParaRPr>
          </a:p>
        </p:txBody>
      </p:sp>
      <p:pic>
        <p:nvPicPr>
          <p:cNvPr id="102" name="Grafik 101">
            <a:extLst>
              <a:ext uri="{FF2B5EF4-FFF2-40B4-BE49-F238E27FC236}">
                <a16:creationId xmlns:a16="http://schemas.microsoft.com/office/drawing/2014/main" id="{0F056A73-DC2B-1B28-87CF-EC479ACD20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416527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FAD89FB-B138-43F2-5B81-3B06091901BE}"/>
              </a:ext>
            </a:extLst>
          </p:cNvPr>
          <p:cNvSpPr txBox="1"/>
          <p:nvPr/>
        </p:nvSpPr>
        <p:spPr>
          <a:xfrm>
            <a:off x="611188" y="4209864"/>
            <a:ext cx="8277963" cy="507831"/>
          </a:xfrm>
          <a:prstGeom prst="rect">
            <a:avLst/>
          </a:prstGeom>
          <a:noFill/>
        </p:spPr>
        <p:txBody>
          <a:bodyPr wrap="square" lIns="0" tIns="0" rIns="0" bIns="0">
            <a:noAutofit/>
          </a:bodyPr>
          <a:lstStyle/>
          <a:p>
            <a:r>
              <a:rPr lang="de-DE" i="1" dirty="0">
                <a:solidFill>
                  <a:schemeClr val="bg2"/>
                </a:solidFill>
              </a:rPr>
              <a:t>„</a:t>
            </a:r>
            <a:r>
              <a:rPr lang="en-US" i="1" dirty="0">
                <a:solidFill>
                  <a:schemeClr val="bg2"/>
                </a:solidFill>
              </a:rPr>
              <a:t>The pharmaceutical industry should avoid the inappropriate use of observational studies for commercial and marketing purposes”</a:t>
            </a:r>
            <a:r>
              <a:rPr lang="en-US" i="1" baseline="30000" dirty="0">
                <a:solidFill>
                  <a:schemeClr val="bg2"/>
                </a:solidFill>
              </a:rPr>
              <a:t>2</a:t>
            </a:r>
            <a:endParaRPr lang="de-CH" i="1" baseline="30000" dirty="0">
              <a:solidFill>
                <a:schemeClr val="bg2"/>
              </a:solidFill>
            </a:endParaRPr>
          </a:p>
        </p:txBody>
      </p:sp>
      <p:sp>
        <p:nvSpPr>
          <p:cNvPr id="7" name="Titel 1">
            <a:extLst>
              <a:ext uri="{FF2B5EF4-FFF2-40B4-BE49-F238E27FC236}">
                <a16:creationId xmlns:a16="http://schemas.microsoft.com/office/drawing/2014/main" id="{529344A8-4414-C1FD-5B77-AAE7E6A49775}"/>
              </a:ext>
            </a:extLst>
          </p:cNvPr>
          <p:cNvSpPr>
            <a:spLocks noGrp="1"/>
          </p:cNvSpPr>
          <p:nvPr>
            <p:ph type="title"/>
          </p:nvPr>
        </p:nvSpPr>
        <p:spPr>
          <a:xfrm>
            <a:off x="612001" y="450300"/>
            <a:ext cx="8318639" cy="307777"/>
          </a:xfrm>
        </p:spPr>
        <p:txBody>
          <a:bodyPr/>
          <a:lstStyle/>
          <a:p>
            <a:r>
              <a:rPr lang="en-GB" noProof="0" dirty="0"/>
              <a:t>HR before and after PSM: What happened to the patient data?</a:t>
            </a:r>
          </a:p>
        </p:txBody>
      </p:sp>
      <p:sp>
        <p:nvSpPr>
          <p:cNvPr id="8" name="Textfeld 7">
            <a:extLst>
              <a:ext uri="{FF2B5EF4-FFF2-40B4-BE49-F238E27FC236}">
                <a16:creationId xmlns:a16="http://schemas.microsoft.com/office/drawing/2014/main" id="{A84C60A5-5742-4CB0-3119-360AFDE5444A}"/>
              </a:ext>
            </a:extLst>
          </p:cNvPr>
          <p:cNvSpPr txBox="1"/>
          <p:nvPr/>
        </p:nvSpPr>
        <p:spPr>
          <a:xfrm>
            <a:off x="612001" y="987425"/>
            <a:ext cx="8355115" cy="492443"/>
          </a:xfrm>
          <a:prstGeom prst="rect">
            <a:avLst/>
          </a:prstGeom>
          <a:noFill/>
        </p:spPr>
        <p:txBody>
          <a:bodyPr wrap="square" lIns="0" tIns="0" rIns="0" bIns="0">
            <a:noAutofit/>
          </a:bodyPr>
          <a:lstStyle/>
          <a:p>
            <a:pPr>
              <a:spcAft>
                <a:spcPts val="731"/>
              </a:spcAft>
            </a:pPr>
            <a:r>
              <a:rPr lang="en-GB" sz="1300" dirty="0">
                <a:solidFill>
                  <a:schemeClr val="accent1"/>
                </a:solidFill>
                <a:latin typeface="+mj-lt"/>
                <a:sym typeface="Wingdings" panose="05000000000000000000" pitchFamily="2" charset="2"/>
              </a:rPr>
              <a:t>Harvard Professor King et al: In populations already similar before Propensity Score Matching (PSM), PSM increases imbalance compared to baseline data.</a:t>
            </a:r>
            <a:r>
              <a:rPr lang="de-DE" sz="1300" baseline="30000" dirty="0">
                <a:solidFill>
                  <a:schemeClr val="accent1"/>
                </a:solidFill>
                <a:latin typeface="+mj-lt"/>
                <a:sym typeface="Wingdings" panose="05000000000000000000" pitchFamily="2" charset="2"/>
              </a:rPr>
              <a:t>1</a:t>
            </a:r>
          </a:p>
        </p:txBody>
      </p:sp>
      <p:sp>
        <p:nvSpPr>
          <p:cNvPr id="209" name="Textfeld 208">
            <a:extLst>
              <a:ext uri="{FF2B5EF4-FFF2-40B4-BE49-F238E27FC236}">
                <a16:creationId xmlns:a16="http://schemas.microsoft.com/office/drawing/2014/main" id="{EE44AE26-EC8C-BE9A-CBD3-B8E368706A2C}"/>
              </a:ext>
            </a:extLst>
          </p:cNvPr>
          <p:cNvSpPr txBox="1"/>
          <p:nvPr/>
        </p:nvSpPr>
        <p:spPr>
          <a:xfrm>
            <a:off x="611188" y="4834037"/>
            <a:ext cx="7654895" cy="271869"/>
          </a:xfrm>
          <a:prstGeom prst="rect">
            <a:avLst/>
          </a:prstGeom>
          <a:noFill/>
        </p:spPr>
        <p:txBody>
          <a:bodyPr wrap="square" lIns="0" tIns="0" rIns="0" bIns="0">
            <a:noAutofit/>
          </a:bodyPr>
          <a:lstStyle/>
          <a:p>
            <a:pPr marL="43180" marR="5080" indent="-31115">
              <a:lnSpc>
                <a:spcPts val="650"/>
              </a:lnSpc>
              <a:spcBef>
                <a:spcPts val="45"/>
              </a:spcBef>
            </a:pPr>
            <a:r>
              <a:rPr lang="en-GB" sz="800" b="1" dirty="0">
                <a:solidFill>
                  <a:schemeClr val="accent1">
                    <a:lumMod val="75000"/>
                  </a:schemeClr>
                </a:solidFill>
                <a:latin typeface="Arial"/>
                <a:cs typeface="Arial"/>
              </a:rPr>
              <a:t>Abbreviations: </a:t>
            </a:r>
            <a:r>
              <a:rPr lang="en-GB" sz="800" dirty="0">
                <a:solidFill>
                  <a:schemeClr val="accent1">
                    <a:lumMod val="75000"/>
                  </a:schemeClr>
                </a:solidFill>
                <a:latin typeface="Arial"/>
                <a:cs typeface="Arial"/>
              </a:rPr>
              <a:t>HR,</a:t>
            </a:r>
            <a:r>
              <a:rPr lang="en-GB" sz="800" spc="5" dirty="0">
                <a:solidFill>
                  <a:schemeClr val="accent1">
                    <a:lumMod val="75000"/>
                  </a:schemeClr>
                </a:solidFill>
                <a:latin typeface="Arial"/>
                <a:cs typeface="Arial"/>
              </a:rPr>
              <a:t> h</a:t>
            </a:r>
            <a:r>
              <a:rPr lang="en-GB" sz="800" dirty="0">
                <a:solidFill>
                  <a:schemeClr val="accent1">
                    <a:lumMod val="75000"/>
                  </a:schemeClr>
                </a:solidFill>
                <a:latin typeface="Arial"/>
                <a:cs typeface="Arial"/>
              </a:rPr>
              <a:t>azard</a:t>
            </a:r>
            <a:r>
              <a:rPr lang="en-GB" sz="800" spc="5" dirty="0">
                <a:solidFill>
                  <a:schemeClr val="accent1">
                    <a:lumMod val="75000"/>
                  </a:schemeClr>
                </a:solidFill>
                <a:latin typeface="Arial"/>
                <a:cs typeface="Arial"/>
              </a:rPr>
              <a:t> </a:t>
            </a:r>
            <a:r>
              <a:rPr lang="en-GB" sz="800" dirty="0">
                <a:solidFill>
                  <a:schemeClr val="accent1">
                    <a:lumMod val="75000"/>
                  </a:schemeClr>
                </a:solidFill>
                <a:latin typeface="Arial"/>
                <a:cs typeface="Arial"/>
              </a:rPr>
              <a:t>ratio;</a:t>
            </a:r>
            <a:r>
              <a:rPr lang="en-GB" sz="800" spc="5" dirty="0">
                <a:solidFill>
                  <a:schemeClr val="accent1">
                    <a:lumMod val="75000"/>
                  </a:schemeClr>
                </a:solidFill>
                <a:latin typeface="Arial"/>
                <a:cs typeface="Arial"/>
              </a:rPr>
              <a:t> </a:t>
            </a:r>
            <a:r>
              <a:rPr lang="en-GB" sz="800" dirty="0">
                <a:solidFill>
                  <a:schemeClr val="accent1">
                    <a:lumMod val="75000"/>
                  </a:schemeClr>
                </a:solidFill>
                <a:latin typeface="Arial"/>
                <a:cs typeface="Arial"/>
              </a:rPr>
              <a:t>PSM,</a:t>
            </a:r>
            <a:r>
              <a:rPr lang="en-GB" sz="800" spc="5" dirty="0">
                <a:solidFill>
                  <a:schemeClr val="accent1">
                    <a:lumMod val="75000"/>
                  </a:schemeClr>
                </a:solidFill>
                <a:latin typeface="Arial"/>
                <a:cs typeface="Arial"/>
              </a:rPr>
              <a:t> p</a:t>
            </a:r>
            <a:r>
              <a:rPr lang="en-GB" sz="800" dirty="0">
                <a:solidFill>
                  <a:schemeClr val="accent1">
                    <a:lumMod val="75000"/>
                  </a:schemeClr>
                </a:solidFill>
                <a:latin typeface="Arial"/>
                <a:cs typeface="Arial"/>
              </a:rPr>
              <a:t>ropensity</a:t>
            </a:r>
            <a:r>
              <a:rPr lang="en-GB" sz="800" spc="10" dirty="0">
                <a:solidFill>
                  <a:schemeClr val="accent1">
                    <a:lumMod val="75000"/>
                  </a:schemeClr>
                </a:solidFill>
                <a:latin typeface="Arial"/>
                <a:cs typeface="Arial"/>
              </a:rPr>
              <a:t> s</a:t>
            </a:r>
            <a:r>
              <a:rPr lang="en-GB" sz="800" dirty="0">
                <a:solidFill>
                  <a:schemeClr val="accent1">
                    <a:lumMod val="75000"/>
                  </a:schemeClr>
                </a:solidFill>
                <a:latin typeface="Arial"/>
                <a:cs typeface="Arial"/>
              </a:rPr>
              <a:t>core </a:t>
            </a:r>
            <a:r>
              <a:rPr lang="en-GB" sz="800" spc="-10" dirty="0">
                <a:solidFill>
                  <a:schemeClr val="accent1">
                    <a:lumMod val="75000"/>
                  </a:schemeClr>
                </a:solidFill>
                <a:latin typeface="Arial"/>
                <a:cs typeface="Arial"/>
              </a:rPr>
              <a:t>matching.</a:t>
            </a:r>
            <a:endParaRPr lang="en-GB" sz="800" dirty="0">
              <a:solidFill>
                <a:schemeClr val="accent1">
                  <a:lumMod val="75000"/>
                </a:schemeClr>
              </a:solidFill>
              <a:latin typeface="Arial"/>
              <a:cs typeface="Arial"/>
            </a:endParaRPr>
          </a:p>
          <a:p>
            <a:pPr marL="43180" marR="5080" indent="-31115">
              <a:lnSpc>
                <a:spcPts val="650"/>
              </a:lnSpc>
              <a:spcBef>
                <a:spcPts val="45"/>
              </a:spcBef>
            </a:pPr>
            <a:r>
              <a:rPr lang="en-GB" sz="800" b="1" dirty="0">
                <a:solidFill>
                  <a:schemeClr val="accent1">
                    <a:lumMod val="75000"/>
                  </a:schemeClr>
                </a:solidFill>
                <a:latin typeface="Arial"/>
                <a:cs typeface="Arial"/>
              </a:rPr>
              <a:t>References: 1</a:t>
            </a:r>
            <a:r>
              <a:rPr lang="en-GB" sz="800" dirty="0">
                <a:solidFill>
                  <a:schemeClr val="accent1">
                    <a:lumMod val="75000"/>
                  </a:schemeClr>
                </a:solidFill>
                <a:latin typeface="Arial"/>
                <a:cs typeface="Arial"/>
              </a:rPr>
              <a:t>. </a:t>
            </a:r>
            <a:r>
              <a:rPr lang="de-CH" sz="800" spc="-10" dirty="0">
                <a:solidFill>
                  <a:schemeClr val="accent1">
                    <a:lumMod val="75000"/>
                  </a:schemeClr>
                </a:solidFill>
                <a:latin typeface="Arial"/>
                <a:cs typeface="Arial"/>
              </a:rPr>
              <a:t>King et al. </a:t>
            </a:r>
            <a:r>
              <a:rPr lang="en-US" sz="800" spc="-10" dirty="0">
                <a:solidFill>
                  <a:schemeClr val="accent1">
                    <a:lumMod val="75000"/>
                  </a:schemeClr>
                </a:solidFill>
                <a:latin typeface="Arial"/>
                <a:cs typeface="Arial"/>
              </a:rPr>
              <a:t>Polit Analysis </a:t>
            </a:r>
            <a:r>
              <a:rPr lang="en-GB" sz="800" dirty="0">
                <a:solidFill>
                  <a:srgbClr val="000000">
                    <a:lumMod val="65000"/>
                    <a:lumOff val="35000"/>
                  </a:srgbClr>
                </a:solidFill>
                <a:latin typeface="Arial" panose="020B0604020202020204"/>
              </a:rPr>
              <a:t>2019;27(4):435-454</a:t>
            </a:r>
            <a:r>
              <a:rPr lang="en-US" sz="800" spc="-10" dirty="0">
                <a:solidFill>
                  <a:schemeClr val="accent1">
                    <a:lumMod val="75000"/>
                  </a:schemeClr>
                </a:solidFill>
                <a:latin typeface="Arial"/>
                <a:cs typeface="Arial"/>
              </a:rPr>
              <a:t> </a:t>
            </a:r>
            <a:r>
              <a:rPr lang="en-US" sz="800" b="1" dirty="0">
                <a:solidFill>
                  <a:schemeClr val="accent1">
                    <a:lumMod val="75000"/>
                  </a:schemeClr>
                </a:solidFill>
                <a:latin typeface="Arial"/>
                <a:cs typeface="Arial"/>
              </a:rPr>
              <a:t>2</a:t>
            </a:r>
            <a:r>
              <a:rPr lang="en-US" sz="800" dirty="0">
                <a:solidFill>
                  <a:schemeClr val="accent1">
                    <a:lumMod val="75000"/>
                  </a:schemeClr>
                </a:solidFill>
                <a:latin typeface="Arial"/>
                <a:cs typeface="Arial"/>
              </a:rPr>
              <a:t>. </a:t>
            </a:r>
            <a:r>
              <a:rPr lang="de-CH" sz="800" dirty="0">
                <a:solidFill>
                  <a:schemeClr val="accent1">
                    <a:lumMod val="75000"/>
                  </a:schemeClr>
                </a:solidFill>
                <a:latin typeface="Arial"/>
                <a:cs typeface="Arial"/>
              </a:rPr>
              <a:t>Rosendaal et al. J Thromb Haemost </a:t>
            </a:r>
            <a:r>
              <a:rPr lang="en-GB" sz="800" dirty="0">
                <a:solidFill>
                  <a:srgbClr val="000000">
                    <a:lumMod val="65000"/>
                    <a:lumOff val="35000"/>
                  </a:srgbClr>
                </a:solidFill>
                <a:latin typeface="Arial" panose="020B0604020202020204"/>
              </a:rPr>
              <a:t>2016 Nov;14(11):2091</a:t>
            </a:r>
            <a:endParaRPr lang="en-GB" sz="800" dirty="0">
              <a:solidFill>
                <a:schemeClr val="accent1">
                  <a:lumMod val="75000"/>
                </a:schemeClr>
              </a:solidFill>
              <a:latin typeface="Arial"/>
              <a:cs typeface="Arial"/>
            </a:endParaRPr>
          </a:p>
        </p:txBody>
      </p:sp>
      <p:grpSp>
        <p:nvGrpSpPr>
          <p:cNvPr id="5" name="object 2">
            <a:extLst>
              <a:ext uri="{FF2B5EF4-FFF2-40B4-BE49-F238E27FC236}">
                <a16:creationId xmlns:a16="http://schemas.microsoft.com/office/drawing/2014/main" id="{938E50C1-133B-97F6-A392-8FE929B0BCEE}"/>
              </a:ext>
            </a:extLst>
          </p:cNvPr>
          <p:cNvGrpSpPr/>
          <p:nvPr/>
        </p:nvGrpSpPr>
        <p:grpSpPr>
          <a:xfrm>
            <a:off x="611188" y="3793685"/>
            <a:ext cx="8281987" cy="348615"/>
            <a:chOff x="629998" y="3973201"/>
            <a:chExt cx="8240395" cy="348615"/>
          </a:xfrm>
        </p:grpSpPr>
        <p:sp>
          <p:nvSpPr>
            <p:cNvPr id="9" name="object 3">
              <a:extLst>
                <a:ext uri="{FF2B5EF4-FFF2-40B4-BE49-F238E27FC236}">
                  <a16:creationId xmlns:a16="http://schemas.microsoft.com/office/drawing/2014/main" id="{694AC1AA-5EF6-84D9-8A16-4B34D117E33E}"/>
                </a:ext>
              </a:extLst>
            </p:cNvPr>
            <p:cNvSpPr/>
            <p:nvPr/>
          </p:nvSpPr>
          <p:spPr>
            <a:xfrm>
              <a:off x="637936" y="3981139"/>
              <a:ext cx="8224520" cy="332740"/>
            </a:xfrm>
            <a:custGeom>
              <a:avLst/>
              <a:gdLst/>
              <a:ahLst/>
              <a:cxnLst/>
              <a:rect l="l" t="t" r="r" b="b"/>
              <a:pathLst>
                <a:path w="8224520" h="332739">
                  <a:moveTo>
                    <a:pt x="8089531" y="0"/>
                  </a:moveTo>
                  <a:lnTo>
                    <a:pt x="135001" y="0"/>
                  </a:lnTo>
                  <a:lnTo>
                    <a:pt x="92329" y="6882"/>
                  </a:lnTo>
                  <a:lnTo>
                    <a:pt x="55269" y="26046"/>
                  </a:lnTo>
                  <a:lnTo>
                    <a:pt x="26046" y="55269"/>
                  </a:lnTo>
                  <a:lnTo>
                    <a:pt x="6882" y="92329"/>
                  </a:lnTo>
                  <a:lnTo>
                    <a:pt x="0" y="135001"/>
                  </a:lnTo>
                  <a:lnTo>
                    <a:pt x="0" y="197726"/>
                  </a:lnTo>
                  <a:lnTo>
                    <a:pt x="6882" y="240398"/>
                  </a:lnTo>
                  <a:lnTo>
                    <a:pt x="26046" y="277457"/>
                  </a:lnTo>
                  <a:lnTo>
                    <a:pt x="55269" y="306680"/>
                  </a:lnTo>
                  <a:lnTo>
                    <a:pt x="92329" y="325845"/>
                  </a:lnTo>
                  <a:lnTo>
                    <a:pt x="135001" y="332727"/>
                  </a:lnTo>
                  <a:lnTo>
                    <a:pt x="8089531" y="332727"/>
                  </a:lnTo>
                  <a:lnTo>
                    <a:pt x="8132197" y="325845"/>
                  </a:lnTo>
                  <a:lnTo>
                    <a:pt x="8169252" y="306680"/>
                  </a:lnTo>
                  <a:lnTo>
                    <a:pt x="8198474" y="277457"/>
                  </a:lnTo>
                  <a:lnTo>
                    <a:pt x="8217637" y="240398"/>
                  </a:lnTo>
                  <a:lnTo>
                    <a:pt x="8224520" y="197726"/>
                  </a:lnTo>
                  <a:lnTo>
                    <a:pt x="8224520" y="135001"/>
                  </a:lnTo>
                  <a:lnTo>
                    <a:pt x="8217637" y="92329"/>
                  </a:lnTo>
                  <a:lnTo>
                    <a:pt x="8198474" y="55269"/>
                  </a:lnTo>
                  <a:lnTo>
                    <a:pt x="8169252" y="26046"/>
                  </a:lnTo>
                  <a:lnTo>
                    <a:pt x="8132197" y="6882"/>
                  </a:lnTo>
                  <a:lnTo>
                    <a:pt x="8089531" y="0"/>
                  </a:lnTo>
                  <a:close/>
                </a:path>
              </a:pathLst>
            </a:custGeom>
            <a:solidFill>
              <a:schemeClr val="tx1">
                <a:lumMod val="50000"/>
                <a:lumOff val="50000"/>
              </a:schemeClr>
            </a:solidFill>
            <a:ln>
              <a:noFill/>
            </a:ln>
          </p:spPr>
          <p:txBody>
            <a:bodyPr wrap="square" lIns="0" tIns="0" rIns="0" bIns="0" rtlCol="0"/>
            <a:lstStyle/>
            <a:p>
              <a:endParaRPr dirty="0"/>
            </a:p>
          </p:txBody>
        </p:sp>
        <p:sp>
          <p:nvSpPr>
            <p:cNvPr id="210" name="object 4">
              <a:extLst>
                <a:ext uri="{FF2B5EF4-FFF2-40B4-BE49-F238E27FC236}">
                  <a16:creationId xmlns:a16="http://schemas.microsoft.com/office/drawing/2014/main" id="{7A009E62-1C11-CC3C-2B69-35B4AAB25AA5}"/>
                </a:ext>
              </a:extLst>
            </p:cNvPr>
            <p:cNvSpPr/>
            <p:nvPr/>
          </p:nvSpPr>
          <p:spPr>
            <a:xfrm>
              <a:off x="637936" y="3981139"/>
              <a:ext cx="8224520" cy="332740"/>
            </a:xfrm>
            <a:custGeom>
              <a:avLst/>
              <a:gdLst/>
              <a:ahLst/>
              <a:cxnLst/>
              <a:rect l="l" t="t" r="r" b="b"/>
              <a:pathLst>
                <a:path w="8224520" h="332739">
                  <a:moveTo>
                    <a:pt x="135001" y="0"/>
                  </a:moveTo>
                  <a:lnTo>
                    <a:pt x="92329" y="6882"/>
                  </a:lnTo>
                  <a:lnTo>
                    <a:pt x="55269" y="26046"/>
                  </a:lnTo>
                  <a:lnTo>
                    <a:pt x="26046" y="55269"/>
                  </a:lnTo>
                  <a:lnTo>
                    <a:pt x="6882" y="92329"/>
                  </a:lnTo>
                  <a:lnTo>
                    <a:pt x="0" y="135001"/>
                  </a:lnTo>
                  <a:lnTo>
                    <a:pt x="0" y="197726"/>
                  </a:lnTo>
                  <a:lnTo>
                    <a:pt x="6882" y="240398"/>
                  </a:lnTo>
                  <a:lnTo>
                    <a:pt x="26046" y="277457"/>
                  </a:lnTo>
                  <a:lnTo>
                    <a:pt x="55269" y="306680"/>
                  </a:lnTo>
                  <a:lnTo>
                    <a:pt x="92329" y="325845"/>
                  </a:lnTo>
                  <a:lnTo>
                    <a:pt x="135001" y="332727"/>
                  </a:lnTo>
                  <a:lnTo>
                    <a:pt x="8089531" y="332727"/>
                  </a:lnTo>
                  <a:lnTo>
                    <a:pt x="8132197" y="325845"/>
                  </a:lnTo>
                  <a:lnTo>
                    <a:pt x="8169252" y="306680"/>
                  </a:lnTo>
                  <a:lnTo>
                    <a:pt x="8198474" y="277457"/>
                  </a:lnTo>
                  <a:lnTo>
                    <a:pt x="8217637" y="240398"/>
                  </a:lnTo>
                  <a:lnTo>
                    <a:pt x="8224520" y="197726"/>
                  </a:lnTo>
                  <a:lnTo>
                    <a:pt x="8224520" y="135001"/>
                  </a:lnTo>
                  <a:lnTo>
                    <a:pt x="8217637" y="92329"/>
                  </a:lnTo>
                  <a:lnTo>
                    <a:pt x="8198474" y="55269"/>
                  </a:lnTo>
                  <a:lnTo>
                    <a:pt x="8169252" y="26046"/>
                  </a:lnTo>
                  <a:lnTo>
                    <a:pt x="8132197" y="6882"/>
                  </a:lnTo>
                  <a:lnTo>
                    <a:pt x="8089531" y="0"/>
                  </a:lnTo>
                  <a:lnTo>
                    <a:pt x="135001" y="0"/>
                  </a:lnTo>
                  <a:close/>
                </a:path>
              </a:pathLst>
            </a:custGeom>
            <a:ln w="15874">
              <a:noFill/>
            </a:ln>
          </p:spPr>
          <p:txBody>
            <a:bodyPr wrap="square" lIns="0" tIns="0" rIns="0" bIns="0" rtlCol="0"/>
            <a:lstStyle/>
            <a:p>
              <a:endParaRPr dirty="0"/>
            </a:p>
          </p:txBody>
        </p:sp>
      </p:grpSp>
      <p:sp>
        <p:nvSpPr>
          <p:cNvPr id="211" name="object 5">
            <a:extLst>
              <a:ext uri="{FF2B5EF4-FFF2-40B4-BE49-F238E27FC236}">
                <a16:creationId xmlns:a16="http://schemas.microsoft.com/office/drawing/2014/main" id="{246ACEBD-595D-7C2B-6F9F-A4B9178E1007}"/>
              </a:ext>
            </a:extLst>
          </p:cNvPr>
          <p:cNvSpPr txBox="1"/>
          <p:nvPr/>
        </p:nvSpPr>
        <p:spPr>
          <a:xfrm>
            <a:off x="759587" y="3874109"/>
            <a:ext cx="6758940" cy="185307"/>
          </a:xfrm>
          <a:prstGeom prst="rect">
            <a:avLst/>
          </a:prstGeom>
        </p:spPr>
        <p:txBody>
          <a:bodyPr vert="horz" wrap="square" lIns="0" tIns="15875" rIns="0" bIns="0" rtlCol="0">
            <a:spAutoFit/>
          </a:bodyPr>
          <a:lstStyle/>
          <a:p>
            <a:pPr marL="38100">
              <a:lnSpc>
                <a:spcPct val="100000"/>
              </a:lnSpc>
              <a:spcBef>
                <a:spcPts val="125"/>
              </a:spcBef>
            </a:pPr>
            <a:r>
              <a:rPr lang="en-US" sz="1100" b="1" dirty="0">
                <a:solidFill>
                  <a:srgbClr val="FFFFFF"/>
                </a:solidFill>
                <a:latin typeface="Arial"/>
                <a:cs typeface="Arial"/>
              </a:rPr>
              <a:t>We cannot simply replace randomised trials with retrospective real-world data.</a:t>
            </a:r>
            <a:r>
              <a:rPr lang="de-CH" sz="975" b="1" spc="-15" baseline="42735" dirty="0">
                <a:solidFill>
                  <a:srgbClr val="FFFFFF"/>
                </a:solidFill>
                <a:latin typeface="Arial"/>
                <a:cs typeface="Arial"/>
              </a:rPr>
              <a:t>2</a:t>
            </a:r>
            <a:endParaRPr sz="975" baseline="42735" dirty="0">
              <a:latin typeface="Arial"/>
              <a:cs typeface="Arial"/>
            </a:endParaRPr>
          </a:p>
        </p:txBody>
      </p:sp>
      <p:sp>
        <p:nvSpPr>
          <p:cNvPr id="212" name="object 6">
            <a:extLst>
              <a:ext uri="{FF2B5EF4-FFF2-40B4-BE49-F238E27FC236}">
                <a16:creationId xmlns:a16="http://schemas.microsoft.com/office/drawing/2014/main" id="{9D6FFAB2-73BA-EBBF-EC97-4F3667B56529}"/>
              </a:ext>
            </a:extLst>
          </p:cNvPr>
          <p:cNvSpPr txBox="1"/>
          <p:nvPr/>
        </p:nvSpPr>
        <p:spPr>
          <a:xfrm>
            <a:off x="625237" y="1703204"/>
            <a:ext cx="16319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ED1C24"/>
                </a:solidFill>
                <a:latin typeface="Arial"/>
                <a:cs typeface="Arial"/>
              </a:rPr>
              <a:t>A</a:t>
            </a:r>
            <a:endParaRPr sz="1500" dirty="0">
              <a:latin typeface="Arial"/>
              <a:cs typeface="Arial"/>
            </a:endParaRPr>
          </a:p>
        </p:txBody>
      </p:sp>
      <p:sp>
        <p:nvSpPr>
          <p:cNvPr id="213" name="object 7">
            <a:extLst>
              <a:ext uri="{FF2B5EF4-FFF2-40B4-BE49-F238E27FC236}">
                <a16:creationId xmlns:a16="http://schemas.microsoft.com/office/drawing/2014/main" id="{ED60ADE4-93C8-94D6-C66E-76BEDA8D1A77}"/>
              </a:ext>
            </a:extLst>
          </p:cNvPr>
          <p:cNvSpPr txBox="1"/>
          <p:nvPr/>
        </p:nvSpPr>
        <p:spPr>
          <a:xfrm>
            <a:off x="3322942" y="1767720"/>
            <a:ext cx="160020" cy="261620"/>
          </a:xfrm>
          <a:prstGeom prst="rect">
            <a:avLst/>
          </a:prstGeom>
          <a:ln w="12700">
            <a:noFill/>
          </a:ln>
        </p:spPr>
        <p:txBody>
          <a:bodyPr vert="horz" wrap="square" lIns="0" tIns="0" rIns="0" bIns="0" rtlCol="0">
            <a:spAutoFit/>
          </a:bodyPr>
          <a:lstStyle/>
          <a:p>
            <a:pPr marL="6350">
              <a:lnSpc>
                <a:spcPts val="1440"/>
              </a:lnSpc>
            </a:pPr>
            <a:r>
              <a:rPr sz="1500" b="1" dirty="0">
                <a:solidFill>
                  <a:srgbClr val="ED1C24"/>
                </a:solidFill>
                <a:latin typeface="Arial"/>
                <a:cs typeface="Arial"/>
              </a:rPr>
              <a:t>A</a:t>
            </a:r>
            <a:endParaRPr sz="1500" dirty="0">
              <a:latin typeface="Arial"/>
              <a:cs typeface="Arial"/>
            </a:endParaRPr>
          </a:p>
        </p:txBody>
      </p:sp>
      <p:sp>
        <p:nvSpPr>
          <p:cNvPr id="214" name="object 8">
            <a:extLst>
              <a:ext uri="{FF2B5EF4-FFF2-40B4-BE49-F238E27FC236}">
                <a16:creationId xmlns:a16="http://schemas.microsoft.com/office/drawing/2014/main" id="{EA9EAA3C-D063-F2F7-D855-9BC878322927}"/>
              </a:ext>
            </a:extLst>
          </p:cNvPr>
          <p:cNvSpPr txBox="1"/>
          <p:nvPr/>
        </p:nvSpPr>
        <p:spPr>
          <a:xfrm>
            <a:off x="6535146" y="1703204"/>
            <a:ext cx="16319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ED1C24"/>
                </a:solidFill>
                <a:latin typeface="Arial"/>
                <a:cs typeface="Arial"/>
              </a:rPr>
              <a:t>A</a:t>
            </a:r>
            <a:endParaRPr sz="1500" dirty="0">
              <a:latin typeface="Arial"/>
              <a:cs typeface="Arial"/>
            </a:endParaRPr>
          </a:p>
        </p:txBody>
      </p:sp>
      <p:sp>
        <p:nvSpPr>
          <p:cNvPr id="215" name="object 9">
            <a:extLst>
              <a:ext uri="{FF2B5EF4-FFF2-40B4-BE49-F238E27FC236}">
                <a16:creationId xmlns:a16="http://schemas.microsoft.com/office/drawing/2014/main" id="{89320440-F80F-38F7-0D87-34D93DB5872F}"/>
              </a:ext>
            </a:extLst>
          </p:cNvPr>
          <p:cNvSpPr txBox="1"/>
          <p:nvPr/>
        </p:nvSpPr>
        <p:spPr>
          <a:xfrm>
            <a:off x="625264" y="2735714"/>
            <a:ext cx="16319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85C6"/>
                </a:solidFill>
                <a:latin typeface="Arial"/>
                <a:cs typeface="Arial"/>
              </a:rPr>
              <a:t>B</a:t>
            </a:r>
            <a:endParaRPr sz="1500" dirty="0">
              <a:latin typeface="Arial"/>
              <a:cs typeface="Arial"/>
            </a:endParaRPr>
          </a:p>
        </p:txBody>
      </p:sp>
      <p:sp>
        <p:nvSpPr>
          <p:cNvPr id="216" name="object 10">
            <a:extLst>
              <a:ext uri="{FF2B5EF4-FFF2-40B4-BE49-F238E27FC236}">
                <a16:creationId xmlns:a16="http://schemas.microsoft.com/office/drawing/2014/main" id="{290CF205-B690-235C-2635-327C8B65A99B}"/>
              </a:ext>
            </a:extLst>
          </p:cNvPr>
          <p:cNvSpPr txBox="1"/>
          <p:nvPr/>
        </p:nvSpPr>
        <p:spPr>
          <a:xfrm>
            <a:off x="3310171" y="2735714"/>
            <a:ext cx="16319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85C6"/>
                </a:solidFill>
                <a:latin typeface="Arial"/>
                <a:cs typeface="Arial"/>
              </a:rPr>
              <a:t>B</a:t>
            </a:r>
            <a:endParaRPr sz="1500" dirty="0">
              <a:latin typeface="Arial"/>
              <a:cs typeface="Arial"/>
            </a:endParaRPr>
          </a:p>
        </p:txBody>
      </p:sp>
      <p:sp>
        <p:nvSpPr>
          <p:cNvPr id="217" name="object 11">
            <a:extLst>
              <a:ext uri="{FF2B5EF4-FFF2-40B4-BE49-F238E27FC236}">
                <a16:creationId xmlns:a16="http://schemas.microsoft.com/office/drawing/2014/main" id="{B8235FD2-0386-2536-D0D8-A1FE1179D2A4}"/>
              </a:ext>
            </a:extLst>
          </p:cNvPr>
          <p:cNvSpPr txBox="1"/>
          <p:nvPr/>
        </p:nvSpPr>
        <p:spPr>
          <a:xfrm>
            <a:off x="6535146" y="2735714"/>
            <a:ext cx="16319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185C6"/>
                </a:solidFill>
                <a:latin typeface="Arial"/>
                <a:cs typeface="Arial"/>
              </a:rPr>
              <a:t>B</a:t>
            </a:r>
            <a:endParaRPr sz="1500" dirty="0">
              <a:latin typeface="Arial"/>
              <a:cs typeface="Arial"/>
            </a:endParaRPr>
          </a:p>
        </p:txBody>
      </p:sp>
      <p:sp>
        <p:nvSpPr>
          <p:cNvPr id="218" name="object 12">
            <a:extLst>
              <a:ext uri="{FF2B5EF4-FFF2-40B4-BE49-F238E27FC236}">
                <a16:creationId xmlns:a16="http://schemas.microsoft.com/office/drawing/2014/main" id="{5C5E8F2E-7BC6-D777-C049-59194B647A0D}"/>
              </a:ext>
            </a:extLst>
          </p:cNvPr>
          <p:cNvSpPr txBox="1"/>
          <p:nvPr/>
        </p:nvSpPr>
        <p:spPr>
          <a:xfrm>
            <a:off x="3454834" y="3415500"/>
            <a:ext cx="2465705" cy="308354"/>
          </a:xfrm>
          <a:prstGeom prst="rect">
            <a:avLst/>
          </a:prstGeom>
        </p:spPr>
        <p:txBody>
          <a:bodyPr vert="horz" wrap="square" lIns="0" tIns="12700" rIns="0" bIns="0" rtlCol="0">
            <a:spAutoFit/>
          </a:bodyPr>
          <a:lstStyle/>
          <a:p>
            <a:pPr algn="ctr">
              <a:lnSpc>
                <a:spcPts val="1165"/>
              </a:lnSpc>
            </a:pPr>
            <a:r>
              <a:rPr lang="en-GB" sz="900" b="1" spc="-10" dirty="0">
                <a:solidFill>
                  <a:schemeClr val="accent1">
                    <a:lumMod val="75000"/>
                  </a:schemeClr>
                </a:solidFill>
                <a:latin typeface="Arial"/>
                <a:cs typeface="Arial"/>
              </a:rPr>
              <a:t>Pair formation</a:t>
            </a:r>
            <a:r>
              <a:rPr lang="en-GB" sz="900" b="1" spc="15" dirty="0">
                <a:solidFill>
                  <a:schemeClr val="accent1">
                    <a:lumMod val="75000"/>
                  </a:schemeClr>
                </a:solidFill>
                <a:latin typeface="Arial"/>
                <a:cs typeface="Arial"/>
              </a:rPr>
              <a:t> </a:t>
            </a:r>
            <a:r>
              <a:rPr lang="en-GB" sz="900" b="1" spc="-20" dirty="0">
                <a:solidFill>
                  <a:schemeClr val="accent1">
                    <a:lumMod val="75000"/>
                  </a:schemeClr>
                </a:solidFill>
                <a:latin typeface="Arial"/>
                <a:cs typeface="Arial"/>
              </a:rPr>
              <a:t>(PSM)</a:t>
            </a:r>
            <a:endParaRPr lang="en-GB" sz="900" dirty="0">
              <a:solidFill>
                <a:schemeClr val="accent1">
                  <a:lumMod val="75000"/>
                </a:schemeClr>
              </a:solidFill>
              <a:latin typeface="Arial"/>
              <a:cs typeface="Arial"/>
            </a:endParaRPr>
          </a:p>
          <a:p>
            <a:pPr algn="ctr">
              <a:lnSpc>
                <a:spcPts val="1165"/>
              </a:lnSpc>
            </a:pPr>
            <a:r>
              <a:rPr lang="en-GB" sz="900" b="1" spc="-10" dirty="0">
                <a:solidFill>
                  <a:schemeClr val="accent1">
                    <a:lumMod val="75000"/>
                  </a:schemeClr>
                </a:solidFill>
                <a:latin typeface="Arial"/>
                <a:cs typeface="Arial"/>
              </a:rPr>
              <a:t>some patients are excluded</a:t>
            </a:r>
            <a:endParaRPr lang="en-GB" sz="900" dirty="0">
              <a:solidFill>
                <a:schemeClr val="accent1">
                  <a:lumMod val="75000"/>
                </a:schemeClr>
              </a:solidFill>
              <a:latin typeface="Arial"/>
              <a:cs typeface="Arial"/>
            </a:endParaRPr>
          </a:p>
        </p:txBody>
      </p:sp>
      <p:sp>
        <p:nvSpPr>
          <p:cNvPr id="219" name="object 13">
            <a:extLst>
              <a:ext uri="{FF2B5EF4-FFF2-40B4-BE49-F238E27FC236}">
                <a16:creationId xmlns:a16="http://schemas.microsoft.com/office/drawing/2014/main" id="{0EEAA791-6FD9-9D91-3371-BAC387991F78}"/>
              </a:ext>
            </a:extLst>
          </p:cNvPr>
          <p:cNvSpPr txBox="1"/>
          <p:nvPr/>
        </p:nvSpPr>
        <p:spPr>
          <a:xfrm>
            <a:off x="6898947" y="3415500"/>
            <a:ext cx="1228725" cy="151323"/>
          </a:xfrm>
          <a:prstGeom prst="rect">
            <a:avLst/>
          </a:prstGeom>
        </p:spPr>
        <p:txBody>
          <a:bodyPr vert="horz" wrap="square" lIns="0" tIns="12700" rIns="0" bIns="0" rtlCol="0">
            <a:spAutoFit/>
          </a:bodyPr>
          <a:lstStyle/>
          <a:p>
            <a:pPr marL="12700">
              <a:lnSpc>
                <a:spcPct val="100000"/>
              </a:lnSpc>
            </a:pPr>
            <a:r>
              <a:rPr lang="en-GB" sz="900" b="1" spc="-10" dirty="0">
                <a:solidFill>
                  <a:schemeClr val="accent1">
                    <a:lumMod val="75000"/>
                  </a:schemeClr>
                </a:solidFill>
                <a:cs typeface="Arial"/>
              </a:rPr>
              <a:t>Matched groups</a:t>
            </a:r>
            <a:endParaRPr lang="en-GB" sz="900" dirty="0">
              <a:solidFill>
                <a:schemeClr val="accent1">
                  <a:lumMod val="75000"/>
                </a:schemeClr>
              </a:solidFill>
              <a:latin typeface="Arial"/>
              <a:cs typeface="Arial"/>
            </a:endParaRPr>
          </a:p>
        </p:txBody>
      </p:sp>
      <p:sp>
        <p:nvSpPr>
          <p:cNvPr id="220" name="object 14">
            <a:extLst>
              <a:ext uri="{FF2B5EF4-FFF2-40B4-BE49-F238E27FC236}">
                <a16:creationId xmlns:a16="http://schemas.microsoft.com/office/drawing/2014/main" id="{D3D88886-1DA1-65D5-E6BF-86390E2FF33B}"/>
              </a:ext>
            </a:extLst>
          </p:cNvPr>
          <p:cNvSpPr txBox="1"/>
          <p:nvPr/>
        </p:nvSpPr>
        <p:spPr>
          <a:xfrm>
            <a:off x="1048692" y="3415500"/>
            <a:ext cx="1682114" cy="151323"/>
          </a:xfrm>
          <a:prstGeom prst="rect">
            <a:avLst/>
          </a:prstGeom>
        </p:spPr>
        <p:txBody>
          <a:bodyPr vert="horz" wrap="square" lIns="0" tIns="12700" rIns="0" bIns="0" rtlCol="0">
            <a:spAutoFit/>
          </a:bodyPr>
          <a:lstStyle/>
          <a:p>
            <a:pPr marL="12700">
              <a:lnSpc>
                <a:spcPct val="100000"/>
              </a:lnSpc>
            </a:pPr>
            <a:r>
              <a:rPr lang="en-GB" sz="900" b="1" spc="-15" dirty="0">
                <a:solidFill>
                  <a:schemeClr val="accent1">
                    <a:lumMod val="75000"/>
                  </a:schemeClr>
                </a:solidFill>
                <a:cs typeface="Arial"/>
              </a:rPr>
              <a:t>Non-randomised group</a:t>
            </a:r>
            <a:endParaRPr lang="en-GB" sz="900" dirty="0">
              <a:solidFill>
                <a:schemeClr val="accent1">
                  <a:lumMod val="75000"/>
                </a:schemeClr>
              </a:solidFill>
              <a:latin typeface="Arial"/>
              <a:cs typeface="Arial"/>
            </a:endParaRPr>
          </a:p>
        </p:txBody>
      </p:sp>
      <p:grpSp>
        <p:nvGrpSpPr>
          <p:cNvPr id="221" name="object 15">
            <a:extLst>
              <a:ext uri="{FF2B5EF4-FFF2-40B4-BE49-F238E27FC236}">
                <a16:creationId xmlns:a16="http://schemas.microsoft.com/office/drawing/2014/main" id="{9505ABA5-2617-1955-6282-6690DC92A42A}"/>
              </a:ext>
            </a:extLst>
          </p:cNvPr>
          <p:cNvGrpSpPr/>
          <p:nvPr/>
        </p:nvGrpSpPr>
        <p:grpSpPr>
          <a:xfrm>
            <a:off x="935924" y="1566974"/>
            <a:ext cx="248285" cy="757555"/>
            <a:chOff x="935924" y="1634429"/>
            <a:chExt cx="248285" cy="757555"/>
          </a:xfrm>
        </p:grpSpPr>
        <p:sp>
          <p:nvSpPr>
            <p:cNvPr id="222" name="object 16">
              <a:extLst>
                <a:ext uri="{FF2B5EF4-FFF2-40B4-BE49-F238E27FC236}">
                  <a16:creationId xmlns:a16="http://schemas.microsoft.com/office/drawing/2014/main" id="{43AFA2DC-25EF-96E0-809D-47C6243F9E80}"/>
                </a:ext>
              </a:extLst>
            </p:cNvPr>
            <p:cNvSpPr/>
            <p:nvPr/>
          </p:nvSpPr>
          <p:spPr>
            <a:xfrm>
              <a:off x="935924" y="1634429"/>
              <a:ext cx="248285" cy="757555"/>
            </a:xfrm>
            <a:custGeom>
              <a:avLst/>
              <a:gdLst/>
              <a:ahLst/>
              <a:cxnLst/>
              <a:rect l="l" t="t" r="r" b="b"/>
              <a:pathLst>
                <a:path w="248284" h="757555">
                  <a:moveTo>
                    <a:pt x="188589" y="437570"/>
                  </a:moveTo>
                  <a:lnTo>
                    <a:pt x="37464" y="437570"/>
                  </a:lnTo>
                  <a:lnTo>
                    <a:pt x="37172" y="447730"/>
                  </a:lnTo>
                  <a:lnTo>
                    <a:pt x="37185" y="450321"/>
                  </a:lnTo>
                  <a:lnTo>
                    <a:pt x="37731" y="452099"/>
                  </a:lnTo>
                  <a:lnTo>
                    <a:pt x="38493" y="453318"/>
                  </a:lnTo>
                  <a:lnTo>
                    <a:pt x="39834" y="475817"/>
                  </a:lnTo>
                  <a:lnTo>
                    <a:pt x="40926" y="495860"/>
                  </a:lnTo>
                  <a:lnTo>
                    <a:pt x="41602" y="511507"/>
                  </a:lnTo>
                  <a:lnTo>
                    <a:pt x="41693" y="520819"/>
                  </a:lnTo>
                  <a:lnTo>
                    <a:pt x="43509" y="555842"/>
                  </a:lnTo>
                  <a:lnTo>
                    <a:pt x="48264" y="617523"/>
                  </a:lnTo>
                  <a:lnTo>
                    <a:pt x="53362" y="677714"/>
                  </a:lnTo>
                  <a:lnTo>
                    <a:pt x="61797" y="708982"/>
                  </a:lnTo>
                  <a:lnTo>
                    <a:pt x="60540" y="719980"/>
                  </a:lnTo>
                  <a:lnTo>
                    <a:pt x="60540" y="723942"/>
                  </a:lnTo>
                  <a:lnTo>
                    <a:pt x="62712" y="727600"/>
                  </a:lnTo>
                  <a:lnTo>
                    <a:pt x="66204" y="729543"/>
                  </a:lnTo>
                  <a:lnTo>
                    <a:pt x="97484" y="755159"/>
                  </a:lnTo>
                  <a:lnTo>
                    <a:pt x="104406" y="757496"/>
                  </a:lnTo>
                  <a:lnTo>
                    <a:pt x="116738" y="755883"/>
                  </a:lnTo>
                  <a:lnTo>
                    <a:pt x="122173" y="753356"/>
                  </a:lnTo>
                  <a:lnTo>
                    <a:pt x="123989" y="746498"/>
                  </a:lnTo>
                  <a:lnTo>
                    <a:pt x="122643" y="739182"/>
                  </a:lnTo>
                  <a:lnTo>
                    <a:pt x="112445" y="732553"/>
                  </a:lnTo>
                  <a:lnTo>
                    <a:pt x="107848" y="727943"/>
                  </a:lnTo>
                  <a:lnTo>
                    <a:pt x="91134" y="705743"/>
                  </a:lnTo>
                  <a:lnTo>
                    <a:pt x="92595" y="704918"/>
                  </a:lnTo>
                  <a:lnTo>
                    <a:pt x="93458" y="704346"/>
                  </a:lnTo>
                  <a:lnTo>
                    <a:pt x="98120" y="642833"/>
                  </a:lnTo>
                  <a:lnTo>
                    <a:pt x="103263" y="598668"/>
                  </a:lnTo>
                  <a:lnTo>
                    <a:pt x="105969" y="576556"/>
                  </a:lnTo>
                  <a:lnTo>
                    <a:pt x="110698" y="536456"/>
                  </a:lnTo>
                  <a:lnTo>
                    <a:pt x="119163" y="464011"/>
                  </a:lnTo>
                  <a:lnTo>
                    <a:pt x="188243" y="464011"/>
                  </a:lnTo>
                  <a:lnTo>
                    <a:pt x="188496" y="447730"/>
                  </a:lnTo>
                  <a:lnTo>
                    <a:pt x="188589" y="437570"/>
                  </a:lnTo>
                  <a:close/>
                </a:path>
                <a:path w="248284" h="757555">
                  <a:moveTo>
                    <a:pt x="188243" y="464011"/>
                  </a:moveTo>
                  <a:lnTo>
                    <a:pt x="119163" y="464011"/>
                  </a:lnTo>
                  <a:lnTo>
                    <a:pt x="120195" y="472370"/>
                  </a:lnTo>
                  <a:lnTo>
                    <a:pt x="122522" y="492226"/>
                  </a:lnTo>
                  <a:lnTo>
                    <a:pt x="124993" y="515752"/>
                  </a:lnTo>
                  <a:lnTo>
                    <a:pt x="126453" y="535119"/>
                  </a:lnTo>
                  <a:lnTo>
                    <a:pt x="126827" y="548330"/>
                  </a:lnTo>
                  <a:lnTo>
                    <a:pt x="126632" y="567666"/>
                  </a:lnTo>
                  <a:lnTo>
                    <a:pt x="125605" y="605588"/>
                  </a:lnTo>
                  <a:lnTo>
                    <a:pt x="123443" y="676063"/>
                  </a:lnTo>
                  <a:lnTo>
                    <a:pt x="124497" y="676698"/>
                  </a:lnTo>
                  <a:lnTo>
                    <a:pt x="125564" y="677232"/>
                  </a:lnTo>
                  <a:lnTo>
                    <a:pt x="126631" y="677714"/>
                  </a:lnTo>
                  <a:lnTo>
                    <a:pt x="125869" y="683099"/>
                  </a:lnTo>
                  <a:lnTo>
                    <a:pt x="125767" y="693259"/>
                  </a:lnTo>
                  <a:lnTo>
                    <a:pt x="127977" y="696968"/>
                  </a:lnTo>
                  <a:lnTo>
                    <a:pt x="131533" y="698936"/>
                  </a:lnTo>
                  <a:lnTo>
                    <a:pt x="149605" y="704308"/>
                  </a:lnTo>
                  <a:lnTo>
                    <a:pt x="156209" y="707648"/>
                  </a:lnTo>
                  <a:lnTo>
                    <a:pt x="162216" y="711877"/>
                  </a:lnTo>
                  <a:lnTo>
                    <a:pt x="168243" y="715022"/>
                  </a:lnTo>
                  <a:lnTo>
                    <a:pt x="175256" y="717024"/>
                  </a:lnTo>
                  <a:lnTo>
                    <a:pt x="182197" y="717707"/>
                  </a:lnTo>
                  <a:lnTo>
                    <a:pt x="188010" y="716894"/>
                  </a:lnTo>
                  <a:lnTo>
                    <a:pt x="193890" y="714938"/>
                  </a:lnTo>
                  <a:lnTo>
                    <a:pt x="196811" y="713820"/>
                  </a:lnTo>
                  <a:lnTo>
                    <a:pt x="193204" y="704067"/>
                  </a:lnTo>
                  <a:lnTo>
                    <a:pt x="188899" y="699736"/>
                  </a:lnTo>
                  <a:lnTo>
                    <a:pt x="179971" y="695063"/>
                  </a:lnTo>
                  <a:lnTo>
                    <a:pt x="158787" y="675441"/>
                  </a:lnTo>
                  <a:lnTo>
                    <a:pt x="173048" y="615659"/>
                  </a:lnTo>
                  <a:lnTo>
                    <a:pt x="180077" y="567415"/>
                  </a:lnTo>
                  <a:lnTo>
                    <a:pt x="185559" y="526838"/>
                  </a:lnTo>
                  <a:lnTo>
                    <a:pt x="187836" y="490198"/>
                  </a:lnTo>
                  <a:lnTo>
                    <a:pt x="188243" y="464011"/>
                  </a:lnTo>
                  <a:close/>
                </a:path>
                <a:path w="248284" h="757555">
                  <a:moveTo>
                    <a:pt x="99173" y="91698"/>
                  </a:moveTo>
                  <a:lnTo>
                    <a:pt x="95097" y="99318"/>
                  </a:lnTo>
                  <a:lnTo>
                    <a:pt x="81029" y="105778"/>
                  </a:lnTo>
                  <a:lnTo>
                    <a:pt x="67287" y="113458"/>
                  </a:lnTo>
                  <a:lnTo>
                    <a:pt x="36837" y="141265"/>
                  </a:lnTo>
                  <a:lnTo>
                    <a:pt x="32740" y="155808"/>
                  </a:lnTo>
                  <a:lnTo>
                    <a:pt x="22813" y="190939"/>
                  </a:lnTo>
                  <a:lnTo>
                    <a:pt x="12852" y="231821"/>
                  </a:lnTo>
                  <a:lnTo>
                    <a:pt x="5033" y="267754"/>
                  </a:lnTo>
                  <a:lnTo>
                    <a:pt x="1536" y="288040"/>
                  </a:lnTo>
                  <a:lnTo>
                    <a:pt x="0" y="314508"/>
                  </a:lnTo>
                  <a:lnTo>
                    <a:pt x="533" y="335141"/>
                  </a:lnTo>
                  <a:lnTo>
                    <a:pt x="4120" y="360811"/>
                  </a:lnTo>
                  <a:lnTo>
                    <a:pt x="11569" y="401426"/>
                  </a:lnTo>
                  <a:lnTo>
                    <a:pt x="13360" y="401743"/>
                  </a:lnTo>
                  <a:lnTo>
                    <a:pt x="13931" y="404842"/>
                  </a:lnTo>
                  <a:lnTo>
                    <a:pt x="14290" y="406557"/>
                  </a:lnTo>
                  <a:lnTo>
                    <a:pt x="15341" y="411878"/>
                  </a:lnTo>
                  <a:lnTo>
                    <a:pt x="15696" y="412945"/>
                  </a:lnTo>
                  <a:lnTo>
                    <a:pt x="11493" y="441875"/>
                  </a:lnTo>
                  <a:lnTo>
                    <a:pt x="15785" y="453509"/>
                  </a:lnTo>
                  <a:lnTo>
                    <a:pt x="24548" y="459719"/>
                  </a:lnTo>
                  <a:lnTo>
                    <a:pt x="32067" y="470692"/>
                  </a:lnTo>
                  <a:lnTo>
                    <a:pt x="36588" y="468634"/>
                  </a:lnTo>
                  <a:lnTo>
                    <a:pt x="35178" y="461764"/>
                  </a:lnTo>
                  <a:lnTo>
                    <a:pt x="34485" y="452099"/>
                  </a:lnTo>
                  <a:lnTo>
                    <a:pt x="34505" y="450321"/>
                  </a:lnTo>
                  <a:lnTo>
                    <a:pt x="37274" y="438929"/>
                  </a:lnTo>
                  <a:lnTo>
                    <a:pt x="37464" y="437570"/>
                  </a:lnTo>
                  <a:lnTo>
                    <a:pt x="188589" y="437570"/>
                  </a:lnTo>
                  <a:lnTo>
                    <a:pt x="188464" y="398645"/>
                  </a:lnTo>
                  <a:lnTo>
                    <a:pt x="188384" y="387329"/>
                  </a:lnTo>
                  <a:lnTo>
                    <a:pt x="187975" y="356620"/>
                  </a:lnTo>
                  <a:lnTo>
                    <a:pt x="188070" y="352518"/>
                  </a:lnTo>
                  <a:lnTo>
                    <a:pt x="188607" y="344100"/>
                  </a:lnTo>
                  <a:lnTo>
                    <a:pt x="188583" y="333052"/>
                  </a:lnTo>
                  <a:lnTo>
                    <a:pt x="188095" y="322200"/>
                  </a:lnTo>
                  <a:lnTo>
                    <a:pt x="187362" y="312424"/>
                  </a:lnTo>
                  <a:lnTo>
                    <a:pt x="187515" y="309846"/>
                  </a:lnTo>
                  <a:lnTo>
                    <a:pt x="187362" y="307205"/>
                  </a:lnTo>
                  <a:lnTo>
                    <a:pt x="187032" y="303725"/>
                  </a:lnTo>
                  <a:lnTo>
                    <a:pt x="223671" y="303725"/>
                  </a:lnTo>
                  <a:lnTo>
                    <a:pt x="211746" y="255566"/>
                  </a:lnTo>
                  <a:lnTo>
                    <a:pt x="203923" y="209403"/>
                  </a:lnTo>
                  <a:lnTo>
                    <a:pt x="195185" y="149839"/>
                  </a:lnTo>
                  <a:lnTo>
                    <a:pt x="193202" y="128753"/>
                  </a:lnTo>
                  <a:lnTo>
                    <a:pt x="187005" y="112077"/>
                  </a:lnTo>
                  <a:lnTo>
                    <a:pt x="173186" y="100052"/>
                  </a:lnTo>
                  <a:lnTo>
                    <a:pt x="148348" y="93171"/>
                  </a:lnTo>
                  <a:lnTo>
                    <a:pt x="149278" y="92181"/>
                  </a:lnTo>
                  <a:lnTo>
                    <a:pt x="99313" y="92181"/>
                  </a:lnTo>
                  <a:lnTo>
                    <a:pt x="99173" y="91698"/>
                  </a:lnTo>
                  <a:close/>
                </a:path>
                <a:path w="248284" h="757555">
                  <a:moveTo>
                    <a:pt x="237927" y="421632"/>
                  </a:moveTo>
                  <a:lnTo>
                    <a:pt x="231050" y="421632"/>
                  </a:lnTo>
                  <a:lnTo>
                    <a:pt x="232473" y="425238"/>
                  </a:lnTo>
                  <a:lnTo>
                    <a:pt x="236549" y="424235"/>
                  </a:lnTo>
                  <a:lnTo>
                    <a:pt x="237927" y="421632"/>
                  </a:lnTo>
                  <a:close/>
                </a:path>
                <a:path w="248284" h="757555">
                  <a:moveTo>
                    <a:pt x="242358" y="406557"/>
                  </a:moveTo>
                  <a:lnTo>
                    <a:pt x="226796" y="406557"/>
                  </a:lnTo>
                  <a:lnTo>
                    <a:pt x="226300" y="413834"/>
                  </a:lnTo>
                  <a:lnTo>
                    <a:pt x="221589" y="423168"/>
                  </a:lnTo>
                  <a:lnTo>
                    <a:pt x="229679" y="423943"/>
                  </a:lnTo>
                  <a:lnTo>
                    <a:pt x="231050" y="421632"/>
                  </a:lnTo>
                  <a:lnTo>
                    <a:pt x="237927" y="421632"/>
                  </a:lnTo>
                  <a:lnTo>
                    <a:pt x="241286" y="415282"/>
                  </a:lnTo>
                  <a:lnTo>
                    <a:pt x="242358" y="406557"/>
                  </a:lnTo>
                  <a:close/>
                </a:path>
                <a:path w="248284" h="757555">
                  <a:moveTo>
                    <a:pt x="239197" y="364672"/>
                  </a:moveTo>
                  <a:lnTo>
                    <a:pt x="215582" y="364672"/>
                  </a:lnTo>
                  <a:lnTo>
                    <a:pt x="216714" y="366691"/>
                  </a:lnTo>
                  <a:lnTo>
                    <a:pt x="217840" y="368622"/>
                  </a:lnTo>
                  <a:lnTo>
                    <a:pt x="218617" y="369892"/>
                  </a:lnTo>
                  <a:lnTo>
                    <a:pt x="217779" y="373499"/>
                  </a:lnTo>
                  <a:lnTo>
                    <a:pt x="217576" y="377385"/>
                  </a:lnTo>
                  <a:lnTo>
                    <a:pt x="218960" y="387329"/>
                  </a:lnTo>
                  <a:lnTo>
                    <a:pt x="220624" y="398645"/>
                  </a:lnTo>
                  <a:lnTo>
                    <a:pt x="218604" y="409757"/>
                  </a:lnTo>
                  <a:lnTo>
                    <a:pt x="218071" y="417021"/>
                  </a:lnTo>
                  <a:lnTo>
                    <a:pt x="223887" y="415370"/>
                  </a:lnTo>
                  <a:lnTo>
                    <a:pt x="226796" y="406557"/>
                  </a:lnTo>
                  <a:lnTo>
                    <a:pt x="242358" y="406557"/>
                  </a:lnTo>
                  <a:lnTo>
                    <a:pt x="242899" y="402150"/>
                  </a:lnTo>
                  <a:lnTo>
                    <a:pt x="247963" y="402150"/>
                  </a:lnTo>
                  <a:lnTo>
                    <a:pt x="247103" y="379569"/>
                  </a:lnTo>
                  <a:lnTo>
                    <a:pt x="240537" y="368622"/>
                  </a:lnTo>
                  <a:lnTo>
                    <a:pt x="240410" y="367644"/>
                  </a:lnTo>
                  <a:lnTo>
                    <a:pt x="240119" y="366666"/>
                  </a:lnTo>
                  <a:lnTo>
                    <a:pt x="239197" y="364672"/>
                  </a:lnTo>
                  <a:close/>
                </a:path>
                <a:path w="248284" h="757555">
                  <a:moveTo>
                    <a:pt x="247963" y="402150"/>
                  </a:moveTo>
                  <a:lnTo>
                    <a:pt x="242899" y="402150"/>
                  </a:lnTo>
                  <a:lnTo>
                    <a:pt x="245109" y="404194"/>
                  </a:lnTo>
                  <a:lnTo>
                    <a:pt x="248017" y="403585"/>
                  </a:lnTo>
                  <a:lnTo>
                    <a:pt x="247963" y="402150"/>
                  </a:lnTo>
                  <a:close/>
                </a:path>
                <a:path w="248284" h="757555">
                  <a:moveTo>
                    <a:pt x="223671" y="303725"/>
                  </a:moveTo>
                  <a:lnTo>
                    <a:pt x="187032" y="303725"/>
                  </a:lnTo>
                  <a:lnTo>
                    <a:pt x="193942" y="323636"/>
                  </a:lnTo>
                  <a:lnTo>
                    <a:pt x="199065" y="336710"/>
                  </a:lnTo>
                  <a:lnTo>
                    <a:pt x="204941" y="348741"/>
                  </a:lnTo>
                  <a:lnTo>
                    <a:pt x="214108" y="365523"/>
                  </a:lnTo>
                  <a:lnTo>
                    <a:pt x="215582" y="364672"/>
                  </a:lnTo>
                  <a:lnTo>
                    <a:pt x="239197" y="364672"/>
                  </a:lnTo>
                  <a:lnTo>
                    <a:pt x="237296" y="360571"/>
                  </a:lnTo>
                  <a:lnTo>
                    <a:pt x="236537" y="359008"/>
                  </a:lnTo>
                  <a:lnTo>
                    <a:pt x="235495" y="356620"/>
                  </a:lnTo>
                  <a:lnTo>
                    <a:pt x="234327" y="353814"/>
                  </a:lnTo>
                  <a:lnTo>
                    <a:pt x="236575" y="352518"/>
                  </a:lnTo>
                  <a:lnTo>
                    <a:pt x="233527" y="341193"/>
                  </a:lnTo>
                  <a:lnTo>
                    <a:pt x="226380" y="314239"/>
                  </a:lnTo>
                  <a:lnTo>
                    <a:pt x="223671" y="303725"/>
                  </a:lnTo>
                  <a:close/>
                </a:path>
                <a:path w="248284" h="757555">
                  <a:moveTo>
                    <a:pt x="118498" y="0"/>
                  </a:moveTo>
                  <a:lnTo>
                    <a:pt x="103181" y="5790"/>
                  </a:lnTo>
                  <a:lnTo>
                    <a:pt x="89687" y="16806"/>
                  </a:lnTo>
                  <a:lnTo>
                    <a:pt x="85586" y="24849"/>
                  </a:lnTo>
                  <a:lnTo>
                    <a:pt x="84565" y="34848"/>
                  </a:lnTo>
                  <a:lnTo>
                    <a:pt x="85340" y="44897"/>
                  </a:lnTo>
                  <a:lnTo>
                    <a:pt x="100253" y="84459"/>
                  </a:lnTo>
                  <a:lnTo>
                    <a:pt x="100583" y="84878"/>
                  </a:lnTo>
                  <a:lnTo>
                    <a:pt x="99313" y="92181"/>
                  </a:lnTo>
                  <a:lnTo>
                    <a:pt x="149278" y="92181"/>
                  </a:lnTo>
                  <a:lnTo>
                    <a:pt x="152247" y="89019"/>
                  </a:lnTo>
                  <a:lnTo>
                    <a:pt x="154977" y="83189"/>
                  </a:lnTo>
                  <a:lnTo>
                    <a:pt x="158775" y="36504"/>
                  </a:lnTo>
                  <a:lnTo>
                    <a:pt x="161545" y="35033"/>
                  </a:lnTo>
                  <a:lnTo>
                    <a:pt x="165663" y="30356"/>
                  </a:lnTo>
                  <a:lnTo>
                    <a:pt x="164863" y="22047"/>
                  </a:lnTo>
                  <a:lnTo>
                    <a:pt x="152882" y="9682"/>
                  </a:lnTo>
                  <a:lnTo>
                    <a:pt x="135208" y="831"/>
                  </a:lnTo>
                  <a:lnTo>
                    <a:pt x="118498" y="0"/>
                  </a:lnTo>
                  <a:close/>
                </a:path>
              </a:pathLst>
            </a:custGeom>
            <a:solidFill>
              <a:srgbClr val="ED1C24"/>
            </a:solidFill>
          </p:spPr>
          <p:txBody>
            <a:bodyPr wrap="square" lIns="0" tIns="0" rIns="0" bIns="0" rtlCol="0"/>
            <a:lstStyle/>
            <a:p>
              <a:endParaRPr dirty="0"/>
            </a:p>
          </p:txBody>
        </p:sp>
        <p:sp>
          <p:nvSpPr>
            <p:cNvPr id="223" name="object 17">
              <a:extLst>
                <a:ext uri="{FF2B5EF4-FFF2-40B4-BE49-F238E27FC236}">
                  <a16:creationId xmlns:a16="http://schemas.microsoft.com/office/drawing/2014/main" id="{F9D9E1CC-19D6-0BD7-76B7-2A92606C0FAB}"/>
                </a:ext>
              </a:extLst>
            </p:cNvPr>
            <p:cNvSpPr/>
            <p:nvPr/>
          </p:nvSpPr>
          <p:spPr>
            <a:xfrm>
              <a:off x="1084280" y="172760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24" name="object 18">
              <a:extLst>
                <a:ext uri="{FF2B5EF4-FFF2-40B4-BE49-F238E27FC236}">
                  <a16:creationId xmlns:a16="http://schemas.microsoft.com/office/drawing/2014/main" id="{C3DCFBC7-C155-3A3B-F32C-46E68FEBBBD9}"/>
                </a:ext>
              </a:extLst>
            </p:cNvPr>
            <p:cNvSpPr/>
            <p:nvPr/>
          </p:nvSpPr>
          <p:spPr>
            <a:xfrm>
              <a:off x="977417" y="1723999"/>
              <a:ext cx="107314" cy="305435"/>
            </a:xfrm>
            <a:custGeom>
              <a:avLst/>
              <a:gdLst/>
              <a:ahLst/>
              <a:cxnLst/>
              <a:rect l="l" t="t" r="r" b="b"/>
              <a:pathLst>
                <a:path w="107315" h="305435">
                  <a:moveTo>
                    <a:pt x="41821" y="112877"/>
                  </a:moveTo>
                  <a:lnTo>
                    <a:pt x="0" y="198920"/>
                  </a:lnTo>
                  <a:lnTo>
                    <a:pt x="0" y="304952"/>
                  </a:lnTo>
                  <a:lnTo>
                    <a:pt x="1752" y="285407"/>
                  </a:lnTo>
                  <a:lnTo>
                    <a:pt x="8166" y="236829"/>
                  </a:lnTo>
                  <a:lnTo>
                    <a:pt x="20955" y="174294"/>
                  </a:lnTo>
                  <a:lnTo>
                    <a:pt x="41821" y="112877"/>
                  </a:lnTo>
                  <a:close/>
                </a:path>
                <a:path w="107315" h="305435">
                  <a:moveTo>
                    <a:pt x="46583" y="103073"/>
                  </a:moveTo>
                  <a:lnTo>
                    <a:pt x="44945" y="106248"/>
                  </a:lnTo>
                  <a:lnTo>
                    <a:pt x="43357" y="109512"/>
                  </a:lnTo>
                  <a:lnTo>
                    <a:pt x="41821" y="112877"/>
                  </a:lnTo>
                  <a:lnTo>
                    <a:pt x="46583" y="103073"/>
                  </a:lnTo>
                  <a:close/>
                </a:path>
                <a:path w="107315" h="305435">
                  <a:moveTo>
                    <a:pt x="106857" y="3606"/>
                  </a:moveTo>
                  <a:lnTo>
                    <a:pt x="101828" y="9499"/>
                  </a:lnTo>
                  <a:lnTo>
                    <a:pt x="91465" y="9499"/>
                  </a:lnTo>
                  <a:lnTo>
                    <a:pt x="86296" y="9029"/>
                  </a:lnTo>
                  <a:lnTo>
                    <a:pt x="80352" y="7467"/>
                  </a:lnTo>
                  <a:lnTo>
                    <a:pt x="73634" y="4533"/>
                  </a:lnTo>
                  <a:lnTo>
                    <a:pt x="66128" y="0"/>
                  </a:lnTo>
                  <a:lnTo>
                    <a:pt x="67449" y="3225"/>
                  </a:lnTo>
                  <a:lnTo>
                    <a:pt x="71399" y="10337"/>
                  </a:lnTo>
                  <a:lnTo>
                    <a:pt x="77939" y="17437"/>
                  </a:lnTo>
                  <a:lnTo>
                    <a:pt x="87058" y="20675"/>
                  </a:lnTo>
                  <a:lnTo>
                    <a:pt x="87922" y="20650"/>
                  </a:lnTo>
                  <a:lnTo>
                    <a:pt x="102971" y="19291"/>
                  </a:lnTo>
                  <a:lnTo>
                    <a:pt x="105397" y="9499"/>
                  </a:lnTo>
                  <a:lnTo>
                    <a:pt x="106857" y="3606"/>
                  </a:lnTo>
                  <a:close/>
                </a:path>
              </a:pathLst>
            </a:custGeom>
            <a:solidFill>
              <a:srgbClr val="ED1C24"/>
            </a:solidFill>
          </p:spPr>
          <p:txBody>
            <a:bodyPr wrap="square" lIns="0" tIns="0" rIns="0" bIns="0" rtlCol="0"/>
            <a:lstStyle/>
            <a:p>
              <a:endParaRPr dirty="0"/>
            </a:p>
          </p:txBody>
        </p:sp>
        <p:sp>
          <p:nvSpPr>
            <p:cNvPr id="225" name="object 19">
              <a:extLst>
                <a:ext uri="{FF2B5EF4-FFF2-40B4-BE49-F238E27FC236}">
                  <a16:creationId xmlns:a16="http://schemas.microsoft.com/office/drawing/2014/main" id="{FF43B9A4-EAD2-E22D-F911-582AD1098680}"/>
                </a:ext>
              </a:extLst>
            </p:cNvPr>
            <p:cNvSpPr/>
            <p:nvPr/>
          </p:nvSpPr>
          <p:spPr>
            <a:xfrm>
              <a:off x="1122953" y="1938153"/>
              <a:ext cx="10160" cy="26670"/>
            </a:xfrm>
            <a:custGeom>
              <a:avLst/>
              <a:gdLst/>
              <a:ahLst/>
              <a:cxnLst/>
              <a:rect l="l" t="t" r="r" b="b"/>
              <a:pathLst>
                <a:path w="10159" h="26669">
                  <a:moveTo>
                    <a:pt x="0" y="12"/>
                  </a:moveTo>
                  <a:lnTo>
                    <a:pt x="1841" y="7454"/>
                  </a:lnTo>
                  <a:lnTo>
                    <a:pt x="3489" y="12680"/>
                  </a:lnTo>
                  <a:lnTo>
                    <a:pt x="5875" y="18164"/>
                  </a:lnTo>
                  <a:lnTo>
                    <a:pt x="9931" y="26377"/>
                  </a:lnTo>
                  <a:lnTo>
                    <a:pt x="10045" y="26123"/>
                  </a:lnTo>
                  <a:lnTo>
                    <a:pt x="7497" y="19982"/>
                  </a:lnTo>
                  <a:lnTo>
                    <a:pt x="4946" y="13552"/>
                  </a:lnTo>
                  <a:lnTo>
                    <a:pt x="2434" y="6876"/>
                  </a:lnTo>
                  <a:lnTo>
                    <a:pt x="0" y="0"/>
                  </a:lnTo>
                  <a:close/>
                </a:path>
              </a:pathLst>
            </a:custGeom>
            <a:solidFill>
              <a:srgbClr val="8C7F9C"/>
            </a:solidFill>
          </p:spPr>
          <p:txBody>
            <a:bodyPr wrap="square" lIns="0" tIns="0" rIns="0" bIns="0" rtlCol="0"/>
            <a:lstStyle/>
            <a:p>
              <a:endParaRPr dirty="0"/>
            </a:p>
          </p:txBody>
        </p:sp>
        <p:sp>
          <p:nvSpPr>
            <p:cNvPr id="226" name="object 20">
              <a:extLst>
                <a:ext uri="{FF2B5EF4-FFF2-40B4-BE49-F238E27FC236}">
                  <a16:creationId xmlns:a16="http://schemas.microsoft.com/office/drawing/2014/main" id="{BE76948D-6B0C-D3FD-D2CE-BBB2A9E5CBFB}"/>
                </a:ext>
              </a:extLst>
            </p:cNvPr>
            <p:cNvSpPr/>
            <p:nvPr/>
          </p:nvSpPr>
          <p:spPr>
            <a:xfrm>
              <a:off x="1113810" y="1840990"/>
              <a:ext cx="26034" cy="123825"/>
            </a:xfrm>
            <a:custGeom>
              <a:avLst/>
              <a:gdLst/>
              <a:ahLst/>
              <a:cxnLst/>
              <a:rect l="l" t="t" r="r" b="b"/>
              <a:pathLst>
                <a:path w="26034" h="123825">
                  <a:moveTo>
                    <a:pt x="159" y="0"/>
                  </a:moveTo>
                  <a:lnTo>
                    <a:pt x="3647" y="59666"/>
                  </a:lnTo>
                  <a:lnTo>
                    <a:pt x="11578" y="104044"/>
                  </a:lnTo>
                  <a:lnTo>
                    <a:pt x="19184" y="123278"/>
                  </a:lnTo>
                  <a:lnTo>
                    <a:pt x="25864" y="108165"/>
                  </a:lnTo>
                  <a:lnTo>
                    <a:pt x="159" y="0"/>
                  </a:lnTo>
                  <a:close/>
                </a:path>
              </a:pathLst>
            </a:custGeom>
            <a:solidFill>
              <a:srgbClr val="ED1C24"/>
            </a:solidFill>
          </p:spPr>
          <p:txBody>
            <a:bodyPr wrap="square" lIns="0" tIns="0" rIns="0" bIns="0" rtlCol="0"/>
            <a:lstStyle/>
            <a:p>
              <a:endParaRPr dirty="0"/>
            </a:p>
          </p:txBody>
        </p:sp>
      </p:grpSp>
      <p:grpSp>
        <p:nvGrpSpPr>
          <p:cNvPr id="227" name="object 21">
            <a:extLst>
              <a:ext uri="{FF2B5EF4-FFF2-40B4-BE49-F238E27FC236}">
                <a16:creationId xmlns:a16="http://schemas.microsoft.com/office/drawing/2014/main" id="{4151FBCB-29FE-3E19-7FFE-7CD714C2113A}"/>
              </a:ext>
            </a:extLst>
          </p:cNvPr>
          <p:cNvGrpSpPr/>
          <p:nvPr/>
        </p:nvGrpSpPr>
        <p:grpSpPr>
          <a:xfrm>
            <a:off x="8217549" y="1566974"/>
            <a:ext cx="248285" cy="757555"/>
            <a:chOff x="8217549" y="1634429"/>
            <a:chExt cx="248285" cy="757555"/>
          </a:xfrm>
        </p:grpSpPr>
        <p:sp>
          <p:nvSpPr>
            <p:cNvPr id="228" name="object 22">
              <a:extLst>
                <a:ext uri="{FF2B5EF4-FFF2-40B4-BE49-F238E27FC236}">
                  <a16:creationId xmlns:a16="http://schemas.microsoft.com/office/drawing/2014/main" id="{FC0FD712-7BF0-E40E-460F-6F32A84A9E1D}"/>
                </a:ext>
              </a:extLst>
            </p:cNvPr>
            <p:cNvSpPr/>
            <p:nvPr/>
          </p:nvSpPr>
          <p:spPr>
            <a:xfrm>
              <a:off x="8217549" y="1634429"/>
              <a:ext cx="248285" cy="757555"/>
            </a:xfrm>
            <a:custGeom>
              <a:avLst/>
              <a:gdLst/>
              <a:ahLst/>
              <a:cxnLst/>
              <a:rect l="l" t="t" r="r" b="b"/>
              <a:pathLst>
                <a:path w="248284" h="757555">
                  <a:moveTo>
                    <a:pt x="188589" y="437570"/>
                  </a:moveTo>
                  <a:lnTo>
                    <a:pt x="37464" y="437570"/>
                  </a:lnTo>
                  <a:lnTo>
                    <a:pt x="37172" y="447730"/>
                  </a:lnTo>
                  <a:lnTo>
                    <a:pt x="37185" y="450321"/>
                  </a:lnTo>
                  <a:lnTo>
                    <a:pt x="37731" y="452099"/>
                  </a:lnTo>
                  <a:lnTo>
                    <a:pt x="38493" y="453318"/>
                  </a:lnTo>
                  <a:lnTo>
                    <a:pt x="39834" y="475817"/>
                  </a:lnTo>
                  <a:lnTo>
                    <a:pt x="40926" y="495860"/>
                  </a:lnTo>
                  <a:lnTo>
                    <a:pt x="41602" y="511507"/>
                  </a:lnTo>
                  <a:lnTo>
                    <a:pt x="41693" y="520819"/>
                  </a:lnTo>
                  <a:lnTo>
                    <a:pt x="43509" y="555842"/>
                  </a:lnTo>
                  <a:lnTo>
                    <a:pt x="48264" y="617523"/>
                  </a:lnTo>
                  <a:lnTo>
                    <a:pt x="53362" y="677714"/>
                  </a:lnTo>
                  <a:lnTo>
                    <a:pt x="61797" y="708982"/>
                  </a:lnTo>
                  <a:lnTo>
                    <a:pt x="60540" y="719980"/>
                  </a:lnTo>
                  <a:lnTo>
                    <a:pt x="60540" y="723942"/>
                  </a:lnTo>
                  <a:lnTo>
                    <a:pt x="62712" y="727600"/>
                  </a:lnTo>
                  <a:lnTo>
                    <a:pt x="66204" y="729543"/>
                  </a:lnTo>
                  <a:lnTo>
                    <a:pt x="97484" y="755159"/>
                  </a:lnTo>
                  <a:lnTo>
                    <a:pt x="104406" y="757496"/>
                  </a:lnTo>
                  <a:lnTo>
                    <a:pt x="116738" y="755883"/>
                  </a:lnTo>
                  <a:lnTo>
                    <a:pt x="122173" y="753356"/>
                  </a:lnTo>
                  <a:lnTo>
                    <a:pt x="123989" y="746498"/>
                  </a:lnTo>
                  <a:lnTo>
                    <a:pt x="122643" y="739182"/>
                  </a:lnTo>
                  <a:lnTo>
                    <a:pt x="112445" y="732553"/>
                  </a:lnTo>
                  <a:lnTo>
                    <a:pt x="107848" y="727943"/>
                  </a:lnTo>
                  <a:lnTo>
                    <a:pt x="91134" y="705743"/>
                  </a:lnTo>
                  <a:lnTo>
                    <a:pt x="92595" y="704918"/>
                  </a:lnTo>
                  <a:lnTo>
                    <a:pt x="93458" y="704346"/>
                  </a:lnTo>
                  <a:lnTo>
                    <a:pt x="98120" y="642833"/>
                  </a:lnTo>
                  <a:lnTo>
                    <a:pt x="103263" y="598668"/>
                  </a:lnTo>
                  <a:lnTo>
                    <a:pt x="105969" y="576556"/>
                  </a:lnTo>
                  <a:lnTo>
                    <a:pt x="110698" y="536456"/>
                  </a:lnTo>
                  <a:lnTo>
                    <a:pt x="119163" y="464011"/>
                  </a:lnTo>
                  <a:lnTo>
                    <a:pt x="188243" y="464011"/>
                  </a:lnTo>
                  <a:lnTo>
                    <a:pt x="188496" y="447730"/>
                  </a:lnTo>
                  <a:lnTo>
                    <a:pt x="188589" y="437570"/>
                  </a:lnTo>
                  <a:close/>
                </a:path>
                <a:path w="248284" h="757555">
                  <a:moveTo>
                    <a:pt x="188243" y="464011"/>
                  </a:moveTo>
                  <a:lnTo>
                    <a:pt x="119163" y="464011"/>
                  </a:lnTo>
                  <a:lnTo>
                    <a:pt x="120195" y="472370"/>
                  </a:lnTo>
                  <a:lnTo>
                    <a:pt x="122522" y="492226"/>
                  </a:lnTo>
                  <a:lnTo>
                    <a:pt x="124993" y="515752"/>
                  </a:lnTo>
                  <a:lnTo>
                    <a:pt x="126453" y="535119"/>
                  </a:lnTo>
                  <a:lnTo>
                    <a:pt x="126827" y="548330"/>
                  </a:lnTo>
                  <a:lnTo>
                    <a:pt x="126632" y="567666"/>
                  </a:lnTo>
                  <a:lnTo>
                    <a:pt x="125605" y="605588"/>
                  </a:lnTo>
                  <a:lnTo>
                    <a:pt x="123443" y="676063"/>
                  </a:lnTo>
                  <a:lnTo>
                    <a:pt x="124497" y="676698"/>
                  </a:lnTo>
                  <a:lnTo>
                    <a:pt x="125564" y="677232"/>
                  </a:lnTo>
                  <a:lnTo>
                    <a:pt x="126631" y="677714"/>
                  </a:lnTo>
                  <a:lnTo>
                    <a:pt x="125869" y="683099"/>
                  </a:lnTo>
                  <a:lnTo>
                    <a:pt x="125767" y="693259"/>
                  </a:lnTo>
                  <a:lnTo>
                    <a:pt x="127977" y="696968"/>
                  </a:lnTo>
                  <a:lnTo>
                    <a:pt x="131533" y="698936"/>
                  </a:lnTo>
                  <a:lnTo>
                    <a:pt x="149605" y="704308"/>
                  </a:lnTo>
                  <a:lnTo>
                    <a:pt x="156209" y="707648"/>
                  </a:lnTo>
                  <a:lnTo>
                    <a:pt x="162216" y="711877"/>
                  </a:lnTo>
                  <a:lnTo>
                    <a:pt x="168249" y="715022"/>
                  </a:lnTo>
                  <a:lnTo>
                    <a:pt x="175261" y="717024"/>
                  </a:lnTo>
                  <a:lnTo>
                    <a:pt x="182199" y="717707"/>
                  </a:lnTo>
                  <a:lnTo>
                    <a:pt x="188010" y="716894"/>
                  </a:lnTo>
                  <a:lnTo>
                    <a:pt x="193890" y="714938"/>
                  </a:lnTo>
                  <a:lnTo>
                    <a:pt x="196811" y="713820"/>
                  </a:lnTo>
                  <a:lnTo>
                    <a:pt x="193204" y="704067"/>
                  </a:lnTo>
                  <a:lnTo>
                    <a:pt x="188899" y="699736"/>
                  </a:lnTo>
                  <a:lnTo>
                    <a:pt x="179971" y="695063"/>
                  </a:lnTo>
                  <a:lnTo>
                    <a:pt x="158787" y="675441"/>
                  </a:lnTo>
                  <a:lnTo>
                    <a:pt x="173048" y="615659"/>
                  </a:lnTo>
                  <a:lnTo>
                    <a:pt x="180077" y="567415"/>
                  </a:lnTo>
                  <a:lnTo>
                    <a:pt x="185559" y="526838"/>
                  </a:lnTo>
                  <a:lnTo>
                    <a:pt x="187836" y="490198"/>
                  </a:lnTo>
                  <a:lnTo>
                    <a:pt x="188243" y="464011"/>
                  </a:lnTo>
                  <a:close/>
                </a:path>
                <a:path w="248284" h="757555">
                  <a:moveTo>
                    <a:pt x="99173" y="91698"/>
                  </a:moveTo>
                  <a:lnTo>
                    <a:pt x="95097" y="99318"/>
                  </a:lnTo>
                  <a:lnTo>
                    <a:pt x="81029" y="105778"/>
                  </a:lnTo>
                  <a:lnTo>
                    <a:pt x="67287" y="113458"/>
                  </a:lnTo>
                  <a:lnTo>
                    <a:pt x="36837" y="141265"/>
                  </a:lnTo>
                  <a:lnTo>
                    <a:pt x="32740" y="155808"/>
                  </a:lnTo>
                  <a:lnTo>
                    <a:pt x="22813" y="190939"/>
                  </a:lnTo>
                  <a:lnTo>
                    <a:pt x="12852" y="231821"/>
                  </a:lnTo>
                  <a:lnTo>
                    <a:pt x="5033" y="267754"/>
                  </a:lnTo>
                  <a:lnTo>
                    <a:pt x="1536" y="288040"/>
                  </a:lnTo>
                  <a:lnTo>
                    <a:pt x="0" y="314508"/>
                  </a:lnTo>
                  <a:lnTo>
                    <a:pt x="533" y="335141"/>
                  </a:lnTo>
                  <a:lnTo>
                    <a:pt x="4120" y="360811"/>
                  </a:lnTo>
                  <a:lnTo>
                    <a:pt x="11569" y="401426"/>
                  </a:lnTo>
                  <a:lnTo>
                    <a:pt x="13360" y="401743"/>
                  </a:lnTo>
                  <a:lnTo>
                    <a:pt x="13931" y="404842"/>
                  </a:lnTo>
                  <a:lnTo>
                    <a:pt x="14290" y="406557"/>
                  </a:lnTo>
                  <a:lnTo>
                    <a:pt x="15341" y="411878"/>
                  </a:lnTo>
                  <a:lnTo>
                    <a:pt x="15696" y="412945"/>
                  </a:lnTo>
                  <a:lnTo>
                    <a:pt x="11493" y="441875"/>
                  </a:lnTo>
                  <a:lnTo>
                    <a:pt x="15785" y="453509"/>
                  </a:lnTo>
                  <a:lnTo>
                    <a:pt x="24548" y="459719"/>
                  </a:lnTo>
                  <a:lnTo>
                    <a:pt x="32067" y="470692"/>
                  </a:lnTo>
                  <a:lnTo>
                    <a:pt x="36588" y="468634"/>
                  </a:lnTo>
                  <a:lnTo>
                    <a:pt x="35178" y="461764"/>
                  </a:lnTo>
                  <a:lnTo>
                    <a:pt x="34485" y="452099"/>
                  </a:lnTo>
                  <a:lnTo>
                    <a:pt x="34505" y="450321"/>
                  </a:lnTo>
                  <a:lnTo>
                    <a:pt x="37274" y="438929"/>
                  </a:lnTo>
                  <a:lnTo>
                    <a:pt x="37464" y="437570"/>
                  </a:lnTo>
                  <a:lnTo>
                    <a:pt x="188589" y="437570"/>
                  </a:lnTo>
                  <a:lnTo>
                    <a:pt x="188464" y="398645"/>
                  </a:lnTo>
                  <a:lnTo>
                    <a:pt x="188384" y="387329"/>
                  </a:lnTo>
                  <a:lnTo>
                    <a:pt x="187975" y="356620"/>
                  </a:lnTo>
                  <a:lnTo>
                    <a:pt x="188070" y="352518"/>
                  </a:lnTo>
                  <a:lnTo>
                    <a:pt x="188607" y="344100"/>
                  </a:lnTo>
                  <a:lnTo>
                    <a:pt x="188583" y="333052"/>
                  </a:lnTo>
                  <a:lnTo>
                    <a:pt x="188095" y="322200"/>
                  </a:lnTo>
                  <a:lnTo>
                    <a:pt x="187362" y="312424"/>
                  </a:lnTo>
                  <a:lnTo>
                    <a:pt x="187515" y="309846"/>
                  </a:lnTo>
                  <a:lnTo>
                    <a:pt x="187362" y="307205"/>
                  </a:lnTo>
                  <a:lnTo>
                    <a:pt x="187032" y="303725"/>
                  </a:lnTo>
                  <a:lnTo>
                    <a:pt x="223671" y="303725"/>
                  </a:lnTo>
                  <a:lnTo>
                    <a:pt x="211746" y="255566"/>
                  </a:lnTo>
                  <a:lnTo>
                    <a:pt x="203923" y="209403"/>
                  </a:lnTo>
                  <a:lnTo>
                    <a:pt x="195185" y="149839"/>
                  </a:lnTo>
                  <a:lnTo>
                    <a:pt x="193202" y="128753"/>
                  </a:lnTo>
                  <a:lnTo>
                    <a:pt x="187005" y="112077"/>
                  </a:lnTo>
                  <a:lnTo>
                    <a:pt x="173186" y="100052"/>
                  </a:lnTo>
                  <a:lnTo>
                    <a:pt x="148348" y="93171"/>
                  </a:lnTo>
                  <a:lnTo>
                    <a:pt x="149278" y="92181"/>
                  </a:lnTo>
                  <a:lnTo>
                    <a:pt x="99313" y="92181"/>
                  </a:lnTo>
                  <a:lnTo>
                    <a:pt x="99173" y="91698"/>
                  </a:lnTo>
                  <a:close/>
                </a:path>
                <a:path w="248284" h="757555">
                  <a:moveTo>
                    <a:pt x="237927" y="421632"/>
                  </a:moveTo>
                  <a:lnTo>
                    <a:pt x="231050" y="421632"/>
                  </a:lnTo>
                  <a:lnTo>
                    <a:pt x="232473" y="425238"/>
                  </a:lnTo>
                  <a:lnTo>
                    <a:pt x="236549" y="424235"/>
                  </a:lnTo>
                  <a:lnTo>
                    <a:pt x="237927" y="421632"/>
                  </a:lnTo>
                  <a:close/>
                </a:path>
                <a:path w="248284" h="757555">
                  <a:moveTo>
                    <a:pt x="242358" y="406557"/>
                  </a:moveTo>
                  <a:lnTo>
                    <a:pt x="226796" y="406557"/>
                  </a:lnTo>
                  <a:lnTo>
                    <a:pt x="226300" y="413834"/>
                  </a:lnTo>
                  <a:lnTo>
                    <a:pt x="221589" y="423168"/>
                  </a:lnTo>
                  <a:lnTo>
                    <a:pt x="229679" y="423943"/>
                  </a:lnTo>
                  <a:lnTo>
                    <a:pt x="231050" y="421632"/>
                  </a:lnTo>
                  <a:lnTo>
                    <a:pt x="237927" y="421632"/>
                  </a:lnTo>
                  <a:lnTo>
                    <a:pt x="241286" y="415282"/>
                  </a:lnTo>
                  <a:lnTo>
                    <a:pt x="242358" y="406557"/>
                  </a:lnTo>
                  <a:close/>
                </a:path>
                <a:path w="248284" h="757555">
                  <a:moveTo>
                    <a:pt x="239197" y="364672"/>
                  </a:moveTo>
                  <a:lnTo>
                    <a:pt x="215582" y="364672"/>
                  </a:lnTo>
                  <a:lnTo>
                    <a:pt x="216714" y="366691"/>
                  </a:lnTo>
                  <a:lnTo>
                    <a:pt x="217840" y="368622"/>
                  </a:lnTo>
                  <a:lnTo>
                    <a:pt x="218617" y="369892"/>
                  </a:lnTo>
                  <a:lnTo>
                    <a:pt x="217779" y="373499"/>
                  </a:lnTo>
                  <a:lnTo>
                    <a:pt x="217576" y="377385"/>
                  </a:lnTo>
                  <a:lnTo>
                    <a:pt x="218960" y="387329"/>
                  </a:lnTo>
                  <a:lnTo>
                    <a:pt x="220624" y="398645"/>
                  </a:lnTo>
                  <a:lnTo>
                    <a:pt x="218604" y="409757"/>
                  </a:lnTo>
                  <a:lnTo>
                    <a:pt x="218071" y="417021"/>
                  </a:lnTo>
                  <a:lnTo>
                    <a:pt x="223887" y="415370"/>
                  </a:lnTo>
                  <a:lnTo>
                    <a:pt x="226796" y="406557"/>
                  </a:lnTo>
                  <a:lnTo>
                    <a:pt x="242358" y="406557"/>
                  </a:lnTo>
                  <a:lnTo>
                    <a:pt x="242899" y="402150"/>
                  </a:lnTo>
                  <a:lnTo>
                    <a:pt x="247963" y="402150"/>
                  </a:lnTo>
                  <a:lnTo>
                    <a:pt x="247103" y="379569"/>
                  </a:lnTo>
                  <a:lnTo>
                    <a:pt x="240537" y="368622"/>
                  </a:lnTo>
                  <a:lnTo>
                    <a:pt x="240410" y="367644"/>
                  </a:lnTo>
                  <a:lnTo>
                    <a:pt x="240119" y="366666"/>
                  </a:lnTo>
                  <a:lnTo>
                    <a:pt x="239197" y="364672"/>
                  </a:lnTo>
                  <a:close/>
                </a:path>
                <a:path w="248284" h="757555">
                  <a:moveTo>
                    <a:pt x="247963" y="402150"/>
                  </a:moveTo>
                  <a:lnTo>
                    <a:pt x="242899" y="402150"/>
                  </a:lnTo>
                  <a:lnTo>
                    <a:pt x="245109" y="404194"/>
                  </a:lnTo>
                  <a:lnTo>
                    <a:pt x="248017" y="403585"/>
                  </a:lnTo>
                  <a:lnTo>
                    <a:pt x="247963" y="402150"/>
                  </a:lnTo>
                  <a:close/>
                </a:path>
                <a:path w="248284" h="757555">
                  <a:moveTo>
                    <a:pt x="223671" y="303725"/>
                  </a:moveTo>
                  <a:lnTo>
                    <a:pt x="187032" y="303725"/>
                  </a:lnTo>
                  <a:lnTo>
                    <a:pt x="193942" y="323636"/>
                  </a:lnTo>
                  <a:lnTo>
                    <a:pt x="199065" y="336710"/>
                  </a:lnTo>
                  <a:lnTo>
                    <a:pt x="204941" y="348741"/>
                  </a:lnTo>
                  <a:lnTo>
                    <a:pt x="214108" y="365523"/>
                  </a:lnTo>
                  <a:lnTo>
                    <a:pt x="215582" y="364672"/>
                  </a:lnTo>
                  <a:lnTo>
                    <a:pt x="239197" y="364672"/>
                  </a:lnTo>
                  <a:lnTo>
                    <a:pt x="237296" y="360571"/>
                  </a:lnTo>
                  <a:lnTo>
                    <a:pt x="236537" y="359008"/>
                  </a:lnTo>
                  <a:lnTo>
                    <a:pt x="235495" y="356620"/>
                  </a:lnTo>
                  <a:lnTo>
                    <a:pt x="234327" y="353814"/>
                  </a:lnTo>
                  <a:lnTo>
                    <a:pt x="236575" y="352518"/>
                  </a:lnTo>
                  <a:lnTo>
                    <a:pt x="233527" y="341193"/>
                  </a:lnTo>
                  <a:lnTo>
                    <a:pt x="226380" y="314239"/>
                  </a:lnTo>
                  <a:lnTo>
                    <a:pt x="223671" y="303725"/>
                  </a:lnTo>
                  <a:close/>
                </a:path>
                <a:path w="248284" h="757555">
                  <a:moveTo>
                    <a:pt x="118498" y="0"/>
                  </a:moveTo>
                  <a:lnTo>
                    <a:pt x="103181" y="5790"/>
                  </a:lnTo>
                  <a:lnTo>
                    <a:pt x="89687" y="16806"/>
                  </a:lnTo>
                  <a:lnTo>
                    <a:pt x="85586" y="24849"/>
                  </a:lnTo>
                  <a:lnTo>
                    <a:pt x="84565" y="34848"/>
                  </a:lnTo>
                  <a:lnTo>
                    <a:pt x="85340" y="44897"/>
                  </a:lnTo>
                  <a:lnTo>
                    <a:pt x="100253" y="84459"/>
                  </a:lnTo>
                  <a:lnTo>
                    <a:pt x="100583" y="84878"/>
                  </a:lnTo>
                  <a:lnTo>
                    <a:pt x="99313" y="92181"/>
                  </a:lnTo>
                  <a:lnTo>
                    <a:pt x="149278" y="92181"/>
                  </a:lnTo>
                  <a:lnTo>
                    <a:pt x="152247" y="89019"/>
                  </a:lnTo>
                  <a:lnTo>
                    <a:pt x="154977" y="83189"/>
                  </a:lnTo>
                  <a:lnTo>
                    <a:pt x="158775" y="36504"/>
                  </a:lnTo>
                  <a:lnTo>
                    <a:pt x="161545" y="35033"/>
                  </a:lnTo>
                  <a:lnTo>
                    <a:pt x="165663" y="30356"/>
                  </a:lnTo>
                  <a:lnTo>
                    <a:pt x="164863" y="22047"/>
                  </a:lnTo>
                  <a:lnTo>
                    <a:pt x="152882" y="9682"/>
                  </a:lnTo>
                  <a:lnTo>
                    <a:pt x="135208" y="831"/>
                  </a:lnTo>
                  <a:lnTo>
                    <a:pt x="118498" y="0"/>
                  </a:lnTo>
                  <a:close/>
                </a:path>
              </a:pathLst>
            </a:custGeom>
            <a:solidFill>
              <a:srgbClr val="ED1C24"/>
            </a:solidFill>
          </p:spPr>
          <p:txBody>
            <a:bodyPr wrap="square" lIns="0" tIns="0" rIns="0" bIns="0" rtlCol="0"/>
            <a:lstStyle/>
            <a:p>
              <a:endParaRPr dirty="0"/>
            </a:p>
          </p:txBody>
        </p:sp>
        <p:sp>
          <p:nvSpPr>
            <p:cNvPr id="229" name="object 23">
              <a:extLst>
                <a:ext uri="{FF2B5EF4-FFF2-40B4-BE49-F238E27FC236}">
                  <a16:creationId xmlns:a16="http://schemas.microsoft.com/office/drawing/2014/main" id="{62DC5787-32F0-A482-F6F3-963D464FE217}"/>
                </a:ext>
              </a:extLst>
            </p:cNvPr>
            <p:cNvSpPr/>
            <p:nvPr/>
          </p:nvSpPr>
          <p:spPr>
            <a:xfrm>
              <a:off x="8365905" y="172760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30" name="object 24">
              <a:extLst>
                <a:ext uri="{FF2B5EF4-FFF2-40B4-BE49-F238E27FC236}">
                  <a16:creationId xmlns:a16="http://schemas.microsoft.com/office/drawing/2014/main" id="{6757A89F-CD7E-47E7-5C82-A70D8E72AB6F}"/>
                </a:ext>
              </a:extLst>
            </p:cNvPr>
            <p:cNvSpPr/>
            <p:nvPr/>
          </p:nvSpPr>
          <p:spPr>
            <a:xfrm>
              <a:off x="8259039" y="1723999"/>
              <a:ext cx="107314" cy="305435"/>
            </a:xfrm>
            <a:custGeom>
              <a:avLst/>
              <a:gdLst/>
              <a:ahLst/>
              <a:cxnLst/>
              <a:rect l="l" t="t" r="r" b="b"/>
              <a:pathLst>
                <a:path w="107315" h="305435">
                  <a:moveTo>
                    <a:pt x="41821" y="112877"/>
                  </a:moveTo>
                  <a:lnTo>
                    <a:pt x="0" y="198920"/>
                  </a:lnTo>
                  <a:lnTo>
                    <a:pt x="0" y="304952"/>
                  </a:lnTo>
                  <a:lnTo>
                    <a:pt x="1752" y="285407"/>
                  </a:lnTo>
                  <a:lnTo>
                    <a:pt x="8166" y="236829"/>
                  </a:lnTo>
                  <a:lnTo>
                    <a:pt x="20955" y="174294"/>
                  </a:lnTo>
                  <a:lnTo>
                    <a:pt x="41821" y="112877"/>
                  </a:lnTo>
                  <a:close/>
                </a:path>
                <a:path w="107315" h="305435">
                  <a:moveTo>
                    <a:pt x="46583" y="103073"/>
                  </a:moveTo>
                  <a:lnTo>
                    <a:pt x="44945" y="106248"/>
                  </a:lnTo>
                  <a:lnTo>
                    <a:pt x="43357" y="109512"/>
                  </a:lnTo>
                  <a:lnTo>
                    <a:pt x="41821" y="112877"/>
                  </a:lnTo>
                  <a:lnTo>
                    <a:pt x="46583" y="103073"/>
                  </a:lnTo>
                  <a:close/>
                </a:path>
                <a:path w="107315" h="305435">
                  <a:moveTo>
                    <a:pt x="106857" y="3606"/>
                  </a:moveTo>
                  <a:lnTo>
                    <a:pt x="101828" y="9499"/>
                  </a:lnTo>
                  <a:lnTo>
                    <a:pt x="91465" y="9499"/>
                  </a:lnTo>
                  <a:lnTo>
                    <a:pt x="86296" y="9029"/>
                  </a:lnTo>
                  <a:lnTo>
                    <a:pt x="80352" y="7467"/>
                  </a:lnTo>
                  <a:lnTo>
                    <a:pt x="73634" y="4533"/>
                  </a:lnTo>
                  <a:lnTo>
                    <a:pt x="66128" y="0"/>
                  </a:lnTo>
                  <a:lnTo>
                    <a:pt x="67449" y="3225"/>
                  </a:lnTo>
                  <a:lnTo>
                    <a:pt x="71399" y="10337"/>
                  </a:lnTo>
                  <a:lnTo>
                    <a:pt x="77939" y="17437"/>
                  </a:lnTo>
                  <a:lnTo>
                    <a:pt x="87058" y="20675"/>
                  </a:lnTo>
                  <a:lnTo>
                    <a:pt x="87922" y="20650"/>
                  </a:lnTo>
                  <a:lnTo>
                    <a:pt x="102971" y="19291"/>
                  </a:lnTo>
                  <a:lnTo>
                    <a:pt x="105397" y="9499"/>
                  </a:lnTo>
                  <a:lnTo>
                    <a:pt x="106857" y="3606"/>
                  </a:lnTo>
                  <a:close/>
                </a:path>
              </a:pathLst>
            </a:custGeom>
            <a:solidFill>
              <a:srgbClr val="ED1C24"/>
            </a:solidFill>
          </p:spPr>
          <p:txBody>
            <a:bodyPr wrap="square" lIns="0" tIns="0" rIns="0" bIns="0" rtlCol="0"/>
            <a:lstStyle/>
            <a:p>
              <a:endParaRPr dirty="0"/>
            </a:p>
          </p:txBody>
        </p:sp>
        <p:sp>
          <p:nvSpPr>
            <p:cNvPr id="231" name="object 25">
              <a:extLst>
                <a:ext uri="{FF2B5EF4-FFF2-40B4-BE49-F238E27FC236}">
                  <a16:creationId xmlns:a16="http://schemas.microsoft.com/office/drawing/2014/main" id="{3F26403B-5B39-A587-769D-6BC3163DBCEC}"/>
                </a:ext>
              </a:extLst>
            </p:cNvPr>
            <p:cNvSpPr/>
            <p:nvPr/>
          </p:nvSpPr>
          <p:spPr>
            <a:xfrm>
              <a:off x="8404578" y="1938153"/>
              <a:ext cx="10160" cy="26670"/>
            </a:xfrm>
            <a:custGeom>
              <a:avLst/>
              <a:gdLst/>
              <a:ahLst/>
              <a:cxnLst/>
              <a:rect l="l" t="t" r="r" b="b"/>
              <a:pathLst>
                <a:path w="10159" h="26669">
                  <a:moveTo>
                    <a:pt x="0" y="12"/>
                  </a:moveTo>
                  <a:lnTo>
                    <a:pt x="1841" y="7454"/>
                  </a:lnTo>
                  <a:lnTo>
                    <a:pt x="3489" y="12680"/>
                  </a:lnTo>
                  <a:lnTo>
                    <a:pt x="5875" y="18164"/>
                  </a:lnTo>
                  <a:lnTo>
                    <a:pt x="9931" y="26377"/>
                  </a:lnTo>
                  <a:lnTo>
                    <a:pt x="10045" y="26123"/>
                  </a:lnTo>
                  <a:lnTo>
                    <a:pt x="7497" y="19982"/>
                  </a:lnTo>
                  <a:lnTo>
                    <a:pt x="4946" y="13552"/>
                  </a:lnTo>
                  <a:lnTo>
                    <a:pt x="2434" y="6876"/>
                  </a:lnTo>
                  <a:lnTo>
                    <a:pt x="0" y="0"/>
                  </a:lnTo>
                  <a:close/>
                </a:path>
              </a:pathLst>
            </a:custGeom>
            <a:solidFill>
              <a:srgbClr val="8C7F9C"/>
            </a:solidFill>
          </p:spPr>
          <p:txBody>
            <a:bodyPr wrap="square" lIns="0" tIns="0" rIns="0" bIns="0" rtlCol="0"/>
            <a:lstStyle/>
            <a:p>
              <a:endParaRPr dirty="0"/>
            </a:p>
          </p:txBody>
        </p:sp>
        <p:sp>
          <p:nvSpPr>
            <p:cNvPr id="232" name="object 26">
              <a:extLst>
                <a:ext uri="{FF2B5EF4-FFF2-40B4-BE49-F238E27FC236}">
                  <a16:creationId xmlns:a16="http://schemas.microsoft.com/office/drawing/2014/main" id="{68BE9890-D66D-B20C-C4E7-CFF8D959ABD2}"/>
                </a:ext>
              </a:extLst>
            </p:cNvPr>
            <p:cNvSpPr/>
            <p:nvPr/>
          </p:nvSpPr>
          <p:spPr>
            <a:xfrm>
              <a:off x="8395435" y="1840990"/>
              <a:ext cx="26034" cy="123825"/>
            </a:xfrm>
            <a:custGeom>
              <a:avLst/>
              <a:gdLst/>
              <a:ahLst/>
              <a:cxnLst/>
              <a:rect l="l" t="t" r="r" b="b"/>
              <a:pathLst>
                <a:path w="26034" h="123825">
                  <a:moveTo>
                    <a:pt x="159" y="0"/>
                  </a:moveTo>
                  <a:lnTo>
                    <a:pt x="3647" y="59666"/>
                  </a:lnTo>
                  <a:lnTo>
                    <a:pt x="11578" y="104044"/>
                  </a:lnTo>
                  <a:lnTo>
                    <a:pt x="19197" y="123278"/>
                  </a:lnTo>
                  <a:lnTo>
                    <a:pt x="25864" y="108165"/>
                  </a:lnTo>
                  <a:lnTo>
                    <a:pt x="159" y="0"/>
                  </a:lnTo>
                  <a:close/>
                </a:path>
              </a:pathLst>
            </a:custGeom>
            <a:solidFill>
              <a:srgbClr val="ED1C24"/>
            </a:solidFill>
          </p:spPr>
          <p:txBody>
            <a:bodyPr wrap="square" lIns="0" tIns="0" rIns="0" bIns="0" rtlCol="0"/>
            <a:lstStyle/>
            <a:p>
              <a:endParaRPr dirty="0"/>
            </a:p>
          </p:txBody>
        </p:sp>
      </p:grpSp>
      <p:grpSp>
        <p:nvGrpSpPr>
          <p:cNvPr id="233" name="object 27">
            <a:extLst>
              <a:ext uri="{FF2B5EF4-FFF2-40B4-BE49-F238E27FC236}">
                <a16:creationId xmlns:a16="http://schemas.microsoft.com/office/drawing/2014/main" id="{12B0C790-DCFC-1AA0-B8D7-201666C3072E}"/>
              </a:ext>
            </a:extLst>
          </p:cNvPr>
          <p:cNvGrpSpPr/>
          <p:nvPr/>
        </p:nvGrpSpPr>
        <p:grpSpPr>
          <a:xfrm>
            <a:off x="1654556" y="1946897"/>
            <a:ext cx="123825" cy="377825"/>
            <a:chOff x="1654556" y="2014352"/>
            <a:chExt cx="123825" cy="377825"/>
          </a:xfrm>
        </p:grpSpPr>
        <p:sp>
          <p:nvSpPr>
            <p:cNvPr id="234" name="object 28">
              <a:extLst>
                <a:ext uri="{FF2B5EF4-FFF2-40B4-BE49-F238E27FC236}">
                  <a16:creationId xmlns:a16="http://schemas.microsoft.com/office/drawing/2014/main" id="{FD59BA00-B501-48EE-75CB-F97AC8A656D1}"/>
                </a:ext>
              </a:extLst>
            </p:cNvPr>
            <p:cNvSpPr/>
            <p:nvPr/>
          </p:nvSpPr>
          <p:spPr>
            <a:xfrm>
              <a:off x="1654556"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41"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35" name="object 29">
              <a:extLst>
                <a:ext uri="{FF2B5EF4-FFF2-40B4-BE49-F238E27FC236}">
                  <a16:creationId xmlns:a16="http://schemas.microsoft.com/office/drawing/2014/main" id="{57168967-C41A-2B89-BFB8-AA4B31E4B532}"/>
                </a:ext>
              </a:extLst>
            </p:cNvPr>
            <p:cNvSpPr/>
            <p:nvPr/>
          </p:nvSpPr>
          <p:spPr>
            <a:xfrm>
              <a:off x="1728308"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36" name="object 30">
              <a:extLst>
                <a:ext uri="{FF2B5EF4-FFF2-40B4-BE49-F238E27FC236}">
                  <a16:creationId xmlns:a16="http://schemas.microsoft.com/office/drawing/2014/main" id="{0DF41134-07CD-16FE-0178-B9DDFEAAF808}"/>
                </a:ext>
              </a:extLst>
            </p:cNvPr>
            <p:cNvSpPr/>
            <p:nvPr/>
          </p:nvSpPr>
          <p:spPr>
            <a:xfrm>
              <a:off x="1675092" y="2058962"/>
              <a:ext cx="53340" cy="152400"/>
            </a:xfrm>
            <a:custGeom>
              <a:avLst/>
              <a:gdLst/>
              <a:ahLst/>
              <a:cxnLst/>
              <a:rect l="l" t="t" r="r" b="b"/>
              <a:pathLst>
                <a:path w="53339" h="152400">
                  <a:moveTo>
                    <a:pt x="20828" y="56210"/>
                  </a:moveTo>
                  <a:lnTo>
                    <a:pt x="0" y="99060"/>
                  </a:lnTo>
                  <a:lnTo>
                    <a:pt x="0" y="151853"/>
                  </a:lnTo>
                  <a:lnTo>
                    <a:pt x="876" y="142125"/>
                  </a:lnTo>
                  <a:lnTo>
                    <a:pt x="4064"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ED1C24"/>
            </a:solidFill>
          </p:spPr>
          <p:txBody>
            <a:bodyPr wrap="square" lIns="0" tIns="0" rIns="0" bIns="0" rtlCol="0"/>
            <a:lstStyle/>
            <a:p>
              <a:endParaRPr dirty="0"/>
            </a:p>
          </p:txBody>
        </p:sp>
        <p:sp>
          <p:nvSpPr>
            <p:cNvPr id="237" name="object 31">
              <a:extLst>
                <a:ext uri="{FF2B5EF4-FFF2-40B4-BE49-F238E27FC236}">
                  <a16:creationId xmlns:a16="http://schemas.microsoft.com/office/drawing/2014/main" id="{E2BBD330-4723-EC7F-AEB0-14F5FC32FFC8}"/>
                </a:ext>
              </a:extLst>
            </p:cNvPr>
            <p:cNvSpPr/>
            <p:nvPr/>
          </p:nvSpPr>
          <p:spPr>
            <a:xfrm>
              <a:off x="1747567" y="2165601"/>
              <a:ext cx="5080" cy="13335"/>
            </a:xfrm>
            <a:custGeom>
              <a:avLst/>
              <a:gdLst/>
              <a:ahLst/>
              <a:cxnLst/>
              <a:rect l="l" t="t" r="r" b="b"/>
              <a:pathLst>
                <a:path w="5080"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38" name="object 32">
              <a:extLst>
                <a:ext uri="{FF2B5EF4-FFF2-40B4-BE49-F238E27FC236}">
                  <a16:creationId xmlns:a16="http://schemas.microsoft.com/office/drawing/2014/main" id="{D1F32807-109D-1BA6-3282-69BD40161B26}"/>
                </a:ext>
              </a:extLst>
            </p:cNvPr>
            <p:cNvSpPr/>
            <p:nvPr/>
          </p:nvSpPr>
          <p:spPr>
            <a:xfrm>
              <a:off x="1743013"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grpSp>
      <p:grpSp>
        <p:nvGrpSpPr>
          <p:cNvPr id="239" name="object 33">
            <a:extLst>
              <a:ext uri="{FF2B5EF4-FFF2-40B4-BE49-F238E27FC236}">
                <a16:creationId xmlns:a16="http://schemas.microsoft.com/office/drawing/2014/main" id="{8D476BE3-FCA8-47DD-091F-0ECC7E4512D1}"/>
              </a:ext>
            </a:extLst>
          </p:cNvPr>
          <p:cNvGrpSpPr/>
          <p:nvPr/>
        </p:nvGrpSpPr>
        <p:grpSpPr>
          <a:xfrm>
            <a:off x="3966704" y="1946897"/>
            <a:ext cx="123825" cy="377825"/>
            <a:chOff x="3966704" y="2014352"/>
            <a:chExt cx="123825" cy="377825"/>
          </a:xfrm>
        </p:grpSpPr>
        <p:sp>
          <p:nvSpPr>
            <p:cNvPr id="240" name="object 34">
              <a:extLst>
                <a:ext uri="{FF2B5EF4-FFF2-40B4-BE49-F238E27FC236}">
                  <a16:creationId xmlns:a16="http://schemas.microsoft.com/office/drawing/2014/main" id="{1CA7F712-0F48-B91E-EE77-FFB522215E0A}"/>
                </a:ext>
              </a:extLst>
            </p:cNvPr>
            <p:cNvSpPr/>
            <p:nvPr/>
          </p:nvSpPr>
          <p:spPr>
            <a:xfrm>
              <a:off x="3966704"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41" name="object 35">
              <a:extLst>
                <a:ext uri="{FF2B5EF4-FFF2-40B4-BE49-F238E27FC236}">
                  <a16:creationId xmlns:a16="http://schemas.microsoft.com/office/drawing/2014/main" id="{7D74312C-A1FD-566E-6CED-08ECC5378008}"/>
                </a:ext>
              </a:extLst>
            </p:cNvPr>
            <p:cNvSpPr/>
            <p:nvPr/>
          </p:nvSpPr>
          <p:spPr>
            <a:xfrm>
              <a:off x="4040456"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42" name="object 36">
              <a:extLst>
                <a:ext uri="{FF2B5EF4-FFF2-40B4-BE49-F238E27FC236}">
                  <a16:creationId xmlns:a16="http://schemas.microsoft.com/office/drawing/2014/main" id="{780862A9-6564-EA8B-B7BB-77D93A9F633F}"/>
                </a:ext>
              </a:extLst>
            </p:cNvPr>
            <p:cNvSpPr/>
            <p:nvPr/>
          </p:nvSpPr>
          <p:spPr>
            <a:xfrm>
              <a:off x="3987241" y="2058962"/>
              <a:ext cx="53340" cy="152400"/>
            </a:xfrm>
            <a:custGeom>
              <a:avLst/>
              <a:gdLst/>
              <a:ahLst/>
              <a:cxnLst/>
              <a:rect l="l" t="t" r="r" b="b"/>
              <a:pathLst>
                <a:path w="53339" h="152400">
                  <a:moveTo>
                    <a:pt x="20828" y="56210"/>
                  </a:moveTo>
                  <a:lnTo>
                    <a:pt x="0" y="99060"/>
                  </a:lnTo>
                  <a:lnTo>
                    <a:pt x="0" y="151853"/>
                  </a:lnTo>
                  <a:lnTo>
                    <a:pt x="876" y="142125"/>
                  </a:lnTo>
                  <a:lnTo>
                    <a:pt x="4064" y="117932"/>
                  </a:lnTo>
                  <a:lnTo>
                    <a:pt x="10426"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ED1C24"/>
            </a:solidFill>
          </p:spPr>
          <p:txBody>
            <a:bodyPr wrap="square" lIns="0" tIns="0" rIns="0" bIns="0" rtlCol="0"/>
            <a:lstStyle/>
            <a:p>
              <a:endParaRPr dirty="0"/>
            </a:p>
          </p:txBody>
        </p:sp>
        <p:sp>
          <p:nvSpPr>
            <p:cNvPr id="243" name="object 37">
              <a:extLst>
                <a:ext uri="{FF2B5EF4-FFF2-40B4-BE49-F238E27FC236}">
                  <a16:creationId xmlns:a16="http://schemas.microsoft.com/office/drawing/2014/main" id="{C5D656CC-C3F7-6AB8-455A-BAB10DD49712}"/>
                </a:ext>
              </a:extLst>
            </p:cNvPr>
            <p:cNvSpPr/>
            <p:nvPr/>
          </p:nvSpPr>
          <p:spPr>
            <a:xfrm>
              <a:off x="4059714" y="2165601"/>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44" name="object 38">
              <a:extLst>
                <a:ext uri="{FF2B5EF4-FFF2-40B4-BE49-F238E27FC236}">
                  <a16:creationId xmlns:a16="http://schemas.microsoft.com/office/drawing/2014/main" id="{65E4D2ED-ED6A-2A3D-D6D1-BE81FBE3B697}"/>
                </a:ext>
              </a:extLst>
            </p:cNvPr>
            <p:cNvSpPr/>
            <p:nvPr/>
          </p:nvSpPr>
          <p:spPr>
            <a:xfrm>
              <a:off x="4055161"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grpSp>
      <p:grpSp>
        <p:nvGrpSpPr>
          <p:cNvPr id="245" name="object 39">
            <a:extLst>
              <a:ext uri="{FF2B5EF4-FFF2-40B4-BE49-F238E27FC236}">
                <a16:creationId xmlns:a16="http://schemas.microsoft.com/office/drawing/2014/main" id="{ADFB7E74-B54E-4019-F5AC-2DF465486D41}"/>
              </a:ext>
            </a:extLst>
          </p:cNvPr>
          <p:cNvGrpSpPr/>
          <p:nvPr/>
        </p:nvGrpSpPr>
        <p:grpSpPr>
          <a:xfrm>
            <a:off x="2273278" y="2930929"/>
            <a:ext cx="123825" cy="377825"/>
            <a:chOff x="2273278" y="2998384"/>
            <a:chExt cx="123825" cy="377825"/>
          </a:xfrm>
        </p:grpSpPr>
        <p:sp>
          <p:nvSpPr>
            <p:cNvPr id="246" name="object 40">
              <a:extLst>
                <a:ext uri="{FF2B5EF4-FFF2-40B4-BE49-F238E27FC236}">
                  <a16:creationId xmlns:a16="http://schemas.microsoft.com/office/drawing/2014/main" id="{6DD93279-CBF1-3F79-192F-645A5BC859F6}"/>
                </a:ext>
              </a:extLst>
            </p:cNvPr>
            <p:cNvSpPr/>
            <p:nvPr/>
          </p:nvSpPr>
          <p:spPr>
            <a:xfrm>
              <a:off x="2273278" y="2998384"/>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41"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4185C6"/>
            </a:solidFill>
          </p:spPr>
          <p:txBody>
            <a:bodyPr wrap="square" lIns="0" tIns="0" rIns="0" bIns="0" rtlCol="0"/>
            <a:lstStyle/>
            <a:p>
              <a:endParaRPr dirty="0"/>
            </a:p>
          </p:txBody>
        </p:sp>
        <p:sp>
          <p:nvSpPr>
            <p:cNvPr id="247" name="object 41">
              <a:extLst>
                <a:ext uri="{FF2B5EF4-FFF2-40B4-BE49-F238E27FC236}">
                  <a16:creationId xmlns:a16="http://schemas.microsoft.com/office/drawing/2014/main" id="{C4344228-7D3A-15F9-4EF2-9DA0760F48E5}"/>
                </a:ext>
              </a:extLst>
            </p:cNvPr>
            <p:cNvSpPr/>
            <p:nvPr/>
          </p:nvSpPr>
          <p:spPr>
            <a:xfrm>
              <a:off x="2347031" y="304478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48" name="object 42">
              <a:extLst>
                <a:ext uri="{FF2B5EF4-FFF2-40B4-BE49-F238E27FC236}">
                  <a16:creationId xmlns:a16="http://schemas.microsoft.com/office/drawing/2014/main" id="{CE2C1F93-4B4A-122F-CF4D-3C3B79056755}"/>
                </a:ext>
              </a:extLst>
            </p:cNvPr>
            <p:cNvSpPr/>
            <p:nvPr/>
          </p:nvSpPr>
          <p:spPr>
            <a:xfrm>
              <a:off x="2293810" y="3042996"/>
              <a:ext cx="53340" cy="152400"/>
            </a:xfrm>
            <a:custGeom>
              <a:avLst/>
              <a:gdLst/>
              <a:ahLst/>
              <a:cxnLst/>
              <a:rect l="l" t="t" r="r" b="b"/>
              <a:pathLst>
                <a:path w="53339" h="152400">
                  <a:moveTo>
                    <a:pt x="20828" y="56210"/>
                  </a:moveTo>
                  <a:lnTo>
                    <a:pt x="0" y="99060"/>
                  </a:lnTo>
                  <a:lnTo>
                    <a:pt x="0" y="151853"/>
                  </a:lnTo>
                  <a:lnTo>
                    <a:pt x="876" y="142125"/>
                  </a:lnTo>
                  <a:lnTo>
                    <a:pt x="4076"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2D6597"/>
            </a:solidFill>
          </p:spPr>
          <p:txBody>
            <a:bodyPr wrap="square" lIns="0" tIns="0" rIns="0" bIns="0" rtlCol="0"/>
            <a:lstStyle/>
            <a:p>
              <a:endParaRPr dirty="0"/>
            </a:p>
          </p:txBody>
        </p:sp>
        <p:sp>
          <p:nvSpPr>
            <p:cNvPr id="249" name="object 43">
              <a:extLst>
                <a:ext uri="{FF2B5EF4-FFF2-40B4-BE49-F238E27FC236}">
                  <a16:creationId xmlns:a16="http://schemas.microsoft.com/office/drawing/2014/main" id="{B71AD9D2-B6ED-D92C-69A9-F0B941C7CC4B}"/>
                </a:ext>
              </a:extLst>
            </p:cNvPr>
            <p:cNvSpPr/>
            <p:nvPr/>
          </p:nvSpPr>
          <p:spPr>
            <a:xfrm>
              <a:off x="2366289" y="3149633"/>
              <a:ext cx="5080" cy="13335"/>
            </a:xfrm>
            <a:custGeom>
              <a:avLst/>
              <a:gdLst/>
              <a:ahLst/>
              <a:cxnLst/>
              <a:rect l="l" t="t" r="r" b="b"/>
              <a:pathLst>
                <a:path w="5080"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50" name="object 44">
              <a:extLst>
                <a:ext uri="{FF2B5EF4-FFF2-40B4-BE49-F238E27FC236}">
                  <a16:creationId xmlns:a16="http://schemas.microsoft.com/office/drawing/2014/main" id="{64F73A8B-7493-11B8-B048-76E35AEA188D}"/>
                </a:ext>
              </a:extLst>
            </p:cNvPr>
            <p:cNvSpPr/>
            <p:nvPr/>
          </p:nvSpPr>
          <p:spPr>
            <a:xfrm>
              <a:off x="2361736" y="3101249"/>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2D6597"/>
            </a:solidFill>
          </p:spPr>
          <p:txBody>
            <a:bodyPr wrap="square" lIns="0" tIns="0" rIns="0" bIns="0" rtlCol="0"/>
            <a:lstStyle/>
            <a:p>
              <a:endParaRPr dirty="0"/>
            </a:p>
          </p:txBody>
        </p:sp>
      </p:grpSp>
      <p:grpSp>
        <p:nvGrpSpPr>
          <p:cNvPr id="251" name="object 45">
            <a:extLst>
              <a:ext uri="{FF2B5EF4-FFF2-40B4-BE49-F238E27FC236}">
                <a16:creationId xmlns:a16="http://schemas.microsoft.com/office/drawing/2014/main" id="{7511238C-165F-E5C8-CBF8-EB6B36CF0FDD}"/>
              </a:ext>
            </a:extLst>
          </p:cNvPr>
          <p:cNvGrpSpPr/>
          <p:nvPr/>
        </p:nvGrpSpPr>
        <p:grpSpPr>
          <a:xfrm>
            <a:off x="7056039" y="2930929"/>
            <a:ext cx="123825" cy="377825"/>
            <a:chOff x="7056039" y="2998384"/>
            <a:chExt cx="123825" cy="377825"/>
          </a:xfrm>
        </p:grpSpPr>
        <p:sp>
          <p:nvSpPr>
            <p:cNvPr id="252" name="object 46">
              <a:extLst>
                <a:ext uri="{FF2B5EF4-FFF2-40B4-BE49-F238E27FC236}">
                  <a16:creationId xmlns:a16="http://schemas.microsoft.com/office/drawing/2014/main" id="{43A06DBD-FC18-D863-FFAC-EB6228563E0D}"/>
                </a:ext>
              </a:extLst>
            </p:cNvPr>
            <p:cNvSpPr/>
            <p:nvPr/>
          </p:nvSpPr>
          <p:spPr>
            <a:xfrm>
              <a:off x="7056039" y="2998384"/>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44" y="218538"/>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55" y="151253"/>
                  </a:lnTo>
                  <a:lnTo>
                    <a:pt x="108493"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55"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3" y="169909"/>
                  </a:lnTo>
                  <a:lnTo>
                    <a:pt x="112603" y="156487"/>
                  </a:lnTo>
                  <a:lnTo>
                    <a:pt x="111255"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4185C6"/>
            </a:solidFill>
          </p:spPr>
          <p:txBody>
            <a:bodyPr wrap="square" lIns="0" tIns="0" rIns="0" bIns="0" rtlCol="0"/>
            <a:lstStyle/>
            <a:p>
              <a:endParaRPr dirty="0"/>
            </a:p>
          </p:txBody>
        </p:sp>
        <p:sp>
          <p:nvSpPr>
            <p:cNvPr id="253" name="object 47">
              <a:extLst>
                <a:ext uri="{FF2B5EF4-FFF2-40B4-BE49-F238E27FC236}">
                  <a16:creationId xmlns:a16="http://schemas.microsoft.com/office/drawing/2014/main" id="{EEC6FE20-BB2A-3267-1751-2B674B54E474}"/>
                </a:ext>
              </a:extLst>
            </p:cNvPr>
            <p:cNvSpPr/>
            <p:nvPr/>
          </p:nvSpPr>
          <p:spPr>
            <a:xfrm>
              <a:off x="7129791" y="304478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54" name="object 48">
              <a:extLst>
                <a:ext uri="{FF2B5EF4-FFF2-40B4-BE49-F238E27FC236}">
                  <a16:creationId xmlns:a16="http://schemas.microsoft.com/office/drawing/2014/main" id="{DC3617A9-0628-E6D3-FF67-C761E4F63444}"/>
                </a:ext>
              </a:extLst>
            </p:cNvPr>
            <p:cNvSpPr/>
            <p:nvPr/>
          </p:nvSpPr>
          <p:spPr>
            <a:xfrm>
              <a:off x="7076567" y="3042996"/>
              <a:ext cx="53340" cy="152400"/>
            </a:xfrm>
            <a:custGeom>
              <a:avLst/>
              <a:gdLst/>
              <a:ahLst/>
              <a:cxnLst/>
              <a:rect l="l" t="t" r="r" b="b"/>
              <a:pathLst>
                <a:path w="53340" h="152400">
                  <a:moveTo>
                    <a:pt x="20828" y="56210"/>
                  </a:moveTo>
                  <a:lnTo>
                    <a:pt x="0" y="99060"/>
                  </a:lnTo>
                  <a:lnTo>
                    <a:pt x="0" y="151853"/>
                  </a:lnTo>
                  <a:lnTo>
                    <a:pt x="876" y="142125"/>
                  </a:lnTo>
                  <a:lnTo>
                    <a:pt x="4076" y="117932"/>
                  </a:lnTo>
                  <a:lnTo>
                    <a:pt x="10439" y="86791"/>
                  </a:lnTo>
                  <a:lnTo>
                    <a:pt x="20828" y="56210"/>
                  </a:lnTo>
                  <a:close/>
                </a:path>
                <a:path w="53340" h="152400">
                  <a:moveTo>
                    <a:pt x="23202" y="51333"/>
                  </a:moveTo>
                  <a:lnTo>
                    <a:pt x="22377" y="52908"/>
                  </a:lnTo>
                  <a:lnTo>
                    <a:pt x="21590" y="54533"/>
                  </a:lnTo>
                  <a:lnTo>
                    <a:pt x="20828" y="56210"/>
                  </a:lnTo>
                  <a:lnTo>
                    <a:pt x="23202" y="51333"/>
                  </a:lnTo>
                  <a:close/>
                </a:path>
                <a:path w="53340" h="152400">
                  <a:moveTo>
                    <a:pt x="53225" y="1803"/>
                  </a:moveTo>
                  <a:lnTo>
                    <a:pt x="50723" y="4724"/>
                  </a:lnTo>
                  <a:lnTo>
                    <a:pt x="42379" y="4724"/>
                  </a:lnTo>
                  <a:lnTo>
                    <a:pt x="38188" y="3619"/>
                  </a:lnTo>
                  <a:lnTo>
                    <a:pt x="32943" y="0"/>
                  </a:lnTo>
                  <a:lnTo>
                    <a:pt x="36461" y="10299"/>
                  </a:lnTo>
                  <a:lnTo>
                    <a:pt x="43573" y="10299"/>
                  </a:lnTo>
                  <a:lnTo>
                    <a:pt x="51295" y="9601"/>
                  </a:lnTo>
                  <a:lnTo>
                    <a:pt x="52501" y="4724"/>
                  </a:lnTo>
                  <a:lnTo>
                    <a:pt x="53225" y="1803"/>
                  </a:lnTo>
                  <a:close/>
                </a:path>
              </a:pathLst>
            </a:custGeom>
            <a:solidFill>
              <a:srgbClr val="2D6597"/>
            </a:solidFill>
          </p:spPr>
          <p:txBody>
            <a:bodyPr wrap="square" lIns="0" tIns="0" rIns="0" bIns="0" rtlCol="0"/>
            <a:lstStyle/>
            <a:p>
              <a:endParaRPr dirty="0"/>
            </a:p>
          </p:txBody>
        </p:sp>
        <p:sp>
          <p:nvSpPr>
            <p:cNvPr id="255" name="object 49">
              <a:extLst>
                <a:ext uri="{FF2B5EF4-FFF2-40B4-BE49-F238E27FC236}">
                  <a16:creationId xmlns:a16="http://schemas.microsoft.com/office/drawing/2014/main" id="{0FAF51B8-A8A9-B486-6766-DDF2DEA902CD}"/>
                </a:ext>
              </a:extLst>
            </p:cNvPr>
            <p:cNvSpPr/>
            <p:nvPr/>
          </p:nvSpPr>
          <p:spPr>
            <a:xfrm>
              <a:off x="7149051" y="3149633"/>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56" name="object 50">
              <a:extLst>
                <a:ext uri="{FF2B5EF4-FFF2-40B4-BE49-F238E27FC236}">
                  <a16:creationId xmlns:a16="http://schemas.microsoft.com/office/drawing/2014/main" id="{1535689D-0426-5C61-0D52-D85A1346FCB3}"/>
                </a:ext>
              </a:extLst>
            </p:cNvPr>
            <p:cNvSpPr/>
            <p:nvPr/>
          </p:nvSpPr>
          <p:spPr>
            <a:xfrm>
              <a:off x="7144496" y="3101249"/>
              <a:ext cx="13335" cy="61594"/>
            </a:xfrm>
            <a:custGeom>
              <a:avLst/>
              <a:gdLst/>
              <a:ahLst/>
              <a:cxnLst/>
              <a:rect l="l" t="t" r="r" b="b"/>
              <a:pathLst>
                <a:path w="13334" h="61594">
                  <a:moveTo>
                    <a:pt x="80" y="0"/>
                  </a:moveTo>
                  <a:lnTo>
                    <a:pt x="4550" y="48387"/>
                  </a:lnTo>
                  <a:lnTo>
                    <a:pt x="9554" y="61391"/>
                  </a:lnTo>
                  <a:lnTo>
                    <a:pt x="12881" y="53860"/>
                  </a:lnTo>
                  <a:lnTo>
                    <a:pt x="80" y="0"/>
                  </a:lnTo>
                  <a:close/>
                </a:path>
              </a:pathLst>
            </a:custGeom>
            <a:solidFill>
              <a:srgbClr val="2D6597"/>
            </a:solidFill>
          </p:spPr>
          <p:txBody>
            <a:bodyPr wrap="square" lIns="0" tIns="0" rIns="0" bIns="0" rtlCol="0"/>
            <a:lstStyle/>
            <a:p>
              <a:endParaRPr dirty="0"/>
            </a:p>
          </p:txBody>
        </p:sp>
      </p:grpSp>
      <p:grpSp>
        <p:nvGrpSpPr>
          <p:cNvPr id="257" name="object 51">
            <a:extLst>
              <a:ext uri="{FF2B5EF4-FFF2-40B4-BE49-F238E27FC236}">
                <a16:creationId xmlns:a16="http://schemas.microsoft.com/office/drawing/2014/main" id="{5929CD0A-E806-F6FB-055C-DA2E0FD66954}"/>
              </a:ext>
            </a:extLst>
          </p:cNvPr>
          <p:cNvGrpSpPr/>
          <p:nvPr/>
        </p:nvGrpSpPr>
        <p:grpSpPr>
          <a:xfrm>
            <a:off x="3556882" y="1520737"/>
            <a:ext cx="328930" cy="1845310"/>
            <a:chOff x="3556882" y="1588192"/>
            <a:chExt cx="328930" cy="1845310"/>
          </a:xfrm>
        </p:grpSpPr>
        <p:sp>
          <p:nvSpPr>
            <p:cNvPr id="258" name="object 52">
              <a:extLst>
                <a:ext uri="{FF2B5EF4-FFF2-40B4-BE49-F238E27FC236}">
                  <a16:creationId xmlns:a16="http://schemas.microsoft.com/office/drawing/2014/main" id="{C9E17513-C247-20BD-D134-762CDFFA95BA}"/>
                </a:ext>
              </a:extLst>
            </p:cNvPr>
            <p:cNvSpPr/>
            <p:nvPr/>
          </p:nvSpPr>
          <p:spPr>
            <a:xfrm>
              <a:off x="3659244" y="2998384"/>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4185C6"/>
            </a:solidFill>
          </p:spPr>
          <p:txBody>
            <a:bodyPr wrap="square" lIns="0" tIns="0" rIns="0" bIns="0" rtlCol="0"/>
            <a:lstStyle/>
            <a:p>
              <a:endParaRPr dirty="0"/>
            </a:p>
          </p:txBody>
        </p:sp>
        <p:sp>
          <p:nvSpPr>
            <p:cNvPr id="259" name="object 53">
              <a:extLst>
                <a:ext uri="{FF2B5EF4-FFF2-40B4-BE49-F238E27FC236}">
                  <a16:creationId xmlns:a16="http://schemas.microsoft.com/office/drawing/2014/main" id="{A80BBADA-3B73-C89C-C919-AD8E079D3D54}"/>
                </a:ext>
              </a:extLst>
            </p:cNvPr>
            <p:cNvSpPr/>
            <p:nvPr/>
          </p:nvSpPr>
          <p:spPr>
            <a:xfrm>
              <a:off x="3732998" y="304478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60" name="object 54">
              <a:extLst>
                <a:ext uri="{FF2B5EF4-FFF2-40B4-BE49-F238E27FC236}">
                  <a16:creationId xmlns:a16="http://schemas.microsoft.com/office/drawing/2014/main" id="{508572B1-494F-80D4-E79B-60D98F42D508}"/>
                </a:ext>
              </a:extLst>
            </p:cNvPr>
            <p:cNvSpPr/>
            <p:nvPr/>
          </p:nvSpPr>
          <p:spPr>
            <a:xfrm>
              <a:off x="3679774" y="3042996"/>
              <a:ext cx="53340" cy="152400"/>
            </a:xfrm>
            <a:custGeom>
              <a:avLst/>
              <a:gdLst/>
              <a:ahLst/>
              <a:cxnLst/>
              <a:rect l="l" t="t" r="r" b="b"/>
              <a:pathLst>
                <a:path w="53339" h="152400">
                  <a:moveTo>
                    <a:pt x="20828" y="56210"/>
                  </a:moveTo>
                  <a:lnTo>
                    <a:pt x="0" y="99060"/>
                  </a:lnTo>
                  <a:lnTo>
                    <a:pt x="0" y="151853"/>
                  </a:lnTo>
                  <a:lnTo>
                    <a:pt x="876" y="142125"/>
                  </a:lnTo>
                  <a:lnTo>
                    <a:pt x="4076"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25" y="1803"/>
                  </a:moveTo>
                  <a:lnTo>
                    <a:pt x="50723" y="4724"/>
                  </a:lnTo>
                  <a:lnTo>
                    <a:pt x="42379" y="4724"/>
                  </a:lnTo>
                  <a:lnTo>
                    <a:pt x="38188" y="3619"/>
                  </a:lnTo>
                  <a:lnTo>
                    <a:pt x="32943" y="0"/>
                  </a:lnTo>
                  <a:lnTo>
                    <a:pt x="36461" y="10299"/>
                  </a:lnTo>
                  <a:lnTo>
                    <a:pt x="43573" y="10299"/>
                  </a:lnTo>
                  <a:lnTo>
                    <a:pt x="51295" y="9601"/>
                  </a:lnTo>
                  <a:lnTo>
                    <a:pt x="52501" y="4724"/>
                  </a:lnTo>
                  <a:lnTo>
                    <a:pt x="53225" y="1803"/>
                  </a:lnTo>
                  <a:close/>
                </a:path>
              </a:pathLst>
            </a:custGeom>
            <a:solidFill>
              <a:srgbClr val="2D6597"/>
            </a:solidFill>
          </p:spPr>
          <p:txBody>
            <a:bodyPr wrap="square" lIns="0" tIns="0" rIns="0" bIns="0" rtlCol="0"/>
            <a:lstStyle/>
            <a:p>
              <a:endParaRPr dirty="0"/>
            </a:p>
          </p:txBody>
        </p:sp>
        <p:sp>
          <p:nvSpPr>
            <p:cNvPr id="261" name="object 55">
              <a:extLst>
                <a:ext uri="{FF2B5EF4-FFF2-40B4-BE49-F238E27FC236}">
                  <a16:creationId xmlns:a16="http://schemas.microsoft.com/office/drawing/2014/main" id="{20EF5A3C-ED8F-1335-C940-6F7100FA5054}"/>
                </a:ext>
              </a:extLst>
            </p:cNvPr>
            <p:cNvSpPr/>
            <p:nvPr/>
          </p:nvSpPr>
          <p:spPr>
            <a:xfrm>
              <a:off x="3752255" y="3149633"/>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62" name="object 56">
              <a:extLst>
                <a:ext uri="{FF2B5EF4-FFF2-40B4-BE49-F238E27FC236}">
                  <a16:creationId xmlns:a16="http://schemas.microsoft.com/office/drawing/2014/main" id="{D788D44F-D6B7-DE2E-6D24-D692BE1E918C}"/>
                </a:ext>
              </a:extLst>
            </p:cNvPr>
            <p:cNvSpPr/>
            <p:nvPr/>
          </p:nvSpPr>
          <p:spPr>
            <a:xfrm>
              <a:off x="3747702" y="3101249"/>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2D6597"/>
            </a:solidFill>
          </p:spPr>
          <p:txBody>
            <a:bodyPr wrap="square" lIns="0" tIns="0" rIns="0" bIns="0" rtlCol="0"/>
            <a:lstStyle/>
            <a:p>
              <a:endParaRPr dirty="0"/>
            </a:p>
          </p:txBody>
        </p:sp>
        <p:sp>
          <p:nvSpPr>
            <p:cNvPr id="263" name="object 57">
              <a:extLst>
                <a:ext uri="{FF2B5EF4-FFF2-40B4-BE49-F238E27FC236}">
                  <a16:creationId xmlns:a16="http://schemas.microsoft.com/office/drawing/2014/main" id="{D5DF6887-D8B2-ADC5-447C-6511B3CDE6AF}"/>
                </a:ext>
              </a:extLst>
            </p:cNvPr>
            <p:cNvSpPr/>
            <p:nvPr/>
          </p:nvSpPr>
          <p:spPr>
            <a:xfrm>
              <a:off x="3659244"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64" name="object 58">
              <a:extLst>
                <a:ext uri="{FF2B5EF4-FFF2-40B4-BE49-F238E27FC236}">
                  <a16:creationId xmlns:a16="http://schemas.microsoft.com/office/drawing/2014/main" id="{782DCFB7-4162-F607-466C-B92510BC2913}"/>
                </a:ext>
              </a:extLst>
            </p:cNvPr>
            <p:cNvSpPr/>
            <p:nvPr/>
          </p:nvSpPr>
          <p:spPr>
            <a:xfrm>
              <a:off x="3732998"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65" name="object 59">
              <a:extLst>
                <a:ext uri="{FF2B5EF4-FFF2-40B4-BE49-F238E27FC236}">
                  <a16:creationId xmlns:a16="http://schemas.microsoft.com/office/drawing/2014/main" id="{04E3C620-982D-5A56-4F2A-D34925B4B3FB}"/>
                </a:ext>
              </a:extLst>
            </p:cNvPr>
            <p:cNvSpPr/>
            <p:nvPr/>
          </p:nvSpPr>
          <p:spPr>
            <a:xfrm>
              <a:off x="3679774" y="2058962"/>
              <a:ext cx="53340" cy="152400"/>
            </a:xfrm>
            <a:custGeom>
              <a:avLst/>
              <a:gdLst/>
              <a:ahLst/>
              <a:cxnLst/>
              <a:rect l="l" t="t" r="r" b="b"/>
              <a:pathLst>
                <a:path w="53339" h="152400">
                  <a:moveTo>
                    <a:pt x="20828" y="56210"/>
                  </a:moveTo>
                  <a:lnTo>
                    <a:pt x="0" y="99060"/>
                  </a:lnTo>
                  <a:lnTo>
                    <a:pt x="0" y="151853"/>
                  </a:lnTo>
                  <a:lnTo>
                    <a:pt x="876" y="142125"/>
                  </a:lnTo>
                  <a:lnTo>
                    <a:pt x="4076"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25" y="1803"/>
                  </a:moveTo>
                  <a:lnTo>
                    <a:pt x="50723" y="4724"/>
                  </a:lnTo>
                  <a:lnTo>
                    <a:pt x="42379" y="4724"/>
                  </a:lnTo>
                  <a:lnTo>
                    <a:pt x="38188" y="3619"/>
                  </a:lnTo>
                  <a:lnTo>
                    <a:pt x="32943" y="0"/>
                  </a:lnTo>
                  <a:lnTo>
                    <a:pt x="36461" y="10299"/>
                  </a:lnTo>
                  <a:lnTo>
                    <a:pt x="43573" y="10299"/>
                  </a:lnTo>
                  <a:lnTo>
                    <a:pt x="51295" y="9601"/>
                  </a:lnTo>
                  <a:lnTo>
                    <a:pt x="52501" y="4724"/>
                  </a:lnTo>
                  <a:lnTo>
                    <a:pt x="53225" y="1803"/>
                  </a:lnTo>
                  <a:close/>
                </a:path>
              </a:pathLst>
            </a:custGeom>
            <a:solidFill>
              <a:srgbClr val="ED1C24"/>
            </a:solidFill>
          </p:spPr>
          <p:txBody>
            <a:bodyPr wrap="square" lIns="0" tIns="0" rIns="0" bIns="0" rtlCol="0"/>
            <a:lstStyle/>
            <a:p>
              <a:endParaRPr dirty="0"/>
            </a:p>
          </p:txBody>
        </p:sp>
        <p:sp>
          <p:nvSpPr>
            <p:cNvPr id="266" name="object 60">
              <a:extLst>
                <a:ext uri="{FF2B5EF4-FFF2-40B4-BE49-F238E27FC236}">
                  <a16:creationId xmlns:a16="http://schemas.microsoft.com/office/drawing/2014/main" id="{B2807618-5BAE-6794-C740-9A4A312CB6D5}"/>
                </a:ext>
              </a:extLst>
            </p:cNvPr>
            <p:cNvSpPr/>
            <p:nvPr/>
          </p:nvSpPr>
          <p:spPr>
            <a:xfrm>
              <a:off x="3752255" y="2165601"/>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67" name="object 61">
              <a:extLst>
                <a:ext uri="{FF2B5EF4-FFF2-40B4-BE49-F238E27FC236}">
                  <a16:creationId xmlns:a16="http://schemas.microsoft.com/office/drawing/2014/main" id="{07BB9EA1-1D58-8FA5-336E-9E2EB453DD8F}"/>
                </a:ext>
              </a:extLst>
            </p:cNvPr>
            <p:cNvSpPr/>
            <p:nvPr/>
          </p:nvSpPr>
          <p:spPr>
            <a:xfrm>
              <a:off x="3747702"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sp>
          <p:nvSpPr>
            <p:cNvPr id="268" name="object 62">
              <a:extLst>
                <a:ext uri="{FF2B5EF4-FFF2-40B4-BE49-F238E27FC236}">
                  <a16:creationId xmlns:a16="http://schemas.microsoft.com/office/drawing/2014/main" id="{24A66B5B-FC6E-69AA-927C-50419BA348F3}"/>
                </a:ext>
              </a:extLst>
            </p:cNvPr>
            <p:cNvSpPr/>
            <p:nvPr/>
          </p:nvSpPr>
          <p:spPr>
            <a:xfrm>
              <a:off x="3560851" y="1592161"/>
              <a:ext cx="320675" cy="1837689"/>
            </a:xfrm>
            <a:custGeom>
              <a:avLst/>
              <a:gdLst/>
              <a:ahLst/>
              <a:cxnLst/>
              <a:rect l="l" t="t" r="r" b="b"/>
              <a:pathLst>
                <a:path w="320675" h="1837689">
                  <a:moveTo>
                    <a:pt x="0" y="1837067"/>
                  </a:moveTo>
                  <a:lnTo>
                    <a:pt x="320586" y="1837067"/>
                  </a:lnTo>
                  <a:lnTo>
                    <a:pt x="320586" y="0"/>
                  </a:lnTo>
                  <a:lnTo>
                    <a:pt x="0" y="0"/>
                  </a:lnTo>
                  <a:lnTo>
                    <a:pt x="0" y="1837067"/>
                  </a:lnTo>
                  <a:close/>
                </a:path>
              </a:pathLst>
            </a:custGeom>
            <a:ln w="7937">
              <a:solidFill>
                <a:srgbClr val="808285"/>
              </a:solidFill>
            </a:ln>
          </p:spPr>
          <p:txBody>
            <a:bodyPr wrap="square" lIns="0" tIns="0" rIns="0" bIns="0" rtlCol="0"/>
            <a:lstStyle/>
            <a:p>
              <a:endParaRPr dirty="0"/>
            </a:p>
          </p:txBody>
        </p:sp>
      </p:grpSp>
      <p:grpSp>
        <p:nvGrpSpPr>
          <p:cNvPr id="269" name="object 63">
            <a:extLst>
              <a:ext uri="{FF2B5EF4-FFF2-40B4-BE49-F238E27FC236}">
                <a16:creationId xmlns:a16="http://schemas.microsoft.com/office/drawing/2014/main" id="{C668C6E5-E412-B1DD-7D8B-BB1670EB0CF6}"/>
              </a:ext>
            </a:extLst>
          </p:cNvPr>
          <p:cNvGrpSpPr/>
          <p:nvPr/>
        </p:nvGrpSpPr>
        <p:grpSpPr>
          <a:xfrm>
            <a:off x="1901272" y="1946897"/>
            <a:ext cx="123825" cy="377825"/>
            <a:chOff x="1901272" y="2014352"/>
            <a:chExt cx="123825" cy="377825"/>
          </a:xfrm>
        </p:grpSpPr>
        <p:sp>
          <p:nvSpPr>
            <p:cNvPr id="270" name="object 64">
              <a:extLst>
                <a:ext uri="{FF2B5EF4-FFF2-40B4-BE49-F238E27FC236}">
                  <a16:creationId xmlns:a16="http://schemas.microsoft.com/office/drawing/2014/main" id="{BC868A50-544C-0892-DE51-3803F8E4DFA7}"/>
                </a:ext>
              </a:extLst>
            </p:cNvPr>
            <p:cNvSpPr/>
            <p:nvPr/>
          </p:nvSpPr>
          <p:spPr>
            <a:xfrm>
              <a:off x="1901272"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41"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71" name="object 65">
              <a:extLst>
                <a:ext uri="{FF2B5EF4-FFF2-40B4-BE49-F238E27FC236}">
                  <a16:creationId xmlns:a16="http://schemas.microsoft.com/office/drawing/2014/main" id="{68459C07-E76C-798A-E5C8-68E1E4CE1F8F}"/>
                </a:ext>
              </a:extLst>
            </p:cNvPr>
            <p:cNvSpPr/>
            <p:nvPr/>
          </p:nvSpPr>
          <p:spPr>
            <a:xfrm>
              <a:off x="1975025"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72" name="object 66">
              <a:extLst>
                <a:ext uri="{FF2B5EF4-FFF2-40B4-BE49-F238E27FC236}">
                  <a16:creationId xmlns:a16="http://schemas.microsoft.com/office/drawing/2014/main" id="{4E10724E-3108-9632-E652-5FD6443D57D4}"/>
                </a:ext>
              </a:extLst>
            </p:cNvPr>
            <p:cNvSpPr/>
            <p:nvPr/>
          </p:nvSpPr>
          <p:spPr>
            <a:xfrm>
              <a:off x="1921802" y="2058962"/>
              <a:ext cx="53340" cy="152400"/>
            </a:xfrm>
            <a:custGeom>
              <a:avLst/>
              <a:gdLst/>
              <a:ahLst/>
              <a:cxnLst/>
              <a:rect l="l" t="t" r="r" b="b"/>
              <a:pathLst>
                <a:path w="53339" h="152400">
                  <a:moveTo>
                    <a:pt x="20828" y="56210"/>
                  </a:moveTo>
                  <a:lnTo>
                    <a:pt x="0" y="99060"/>
                  </a:lnTo>
                  <a:lnTo>
                    <a:pt x="0" y="151853"/>
                  </a:lnTo>
                  <a:lnTo>
                    <a:pt x="876" y="142125"/>
                  </a:lnTo>
                  <a:lnTo>
                    <a:pt x="4076"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ED1C24"/>
            </a:solidFill>
          </p:spPr>
          <p:txBody>
            <a:bodyPr wrap="square" lIns="0" tIns="0" rIns="0" bIns="0" rtlCol="0"/>
            <a:lstStyle/>
            <a:p>
              <a:endParaRPr dirty="0"/>
            </a:p>
          </p:txBody>
        </p:sp>
        <p:sp>
          <p:nvSpPr>
            <p:cNvPr id="273" name="object 67">
              <a:extLst>
                <a:ext uri="{FF2B5EF4-FFF2-40B4-BE49-F238E27FC236}">
                  <a16:creationId xmlns:a16="http://schemas.microsoft.com/office/drawing/2014/main" id="{3E0EC421-6B9C-4F8E-A0E6-F817FEEFAB9E}"/>
                </a:ext>
              </a:extLst>
            </p:cNvPr>
            <p:cNvSpPr/>
            <p:nvPr/>
          </p:nvSpPr>
          <p:spPr>
            <a:xfrm>
              <a:off x="1994283" y="2165601"/>
              <a:ext cx="5080" cy="13335"/>
            </a:xfrm>
            <a:custGeom>
              <a:avLst/>
              <a:gdLst/>
              <a:ahLst/>
              <a:cxnLst/>
              <a:rect l="l" t="t" r="r" b="b"/>
              <a:pathLst>
                <a:path w="5080"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74" name="object 68">
              <a:extLst>
                <a:ext uri="{FF2B5EF4-FFF2-40B4-BE49-F238E27FC236}">
                  <a16:creationId xmlns:a16="http://schemas.microsoft.com/office/drawing/2014/main" id="{9034140E-681C-2926-F062-947867898734}"/>
                </a:ext>
              </a:extLst>
            </p:cNvPr>
            <p:cNvSpPr/>
            <p:nvPr/>
          </p:nvSpPr>
          <p:spPr>
            <a:xfrm>
              <a:off x="1989730"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grpSp>
      <p:grpSp>
        <p:nvGrpSpPr>
          <p:cNvPr id="275" name="object 69">
            <a:extLst>
              <a:ext uri="{FF2B5EF4-FFF2-40B4-BE49-F238E27FC236}">
                <a16:creationId xmlns:a16="http://schemas.microsoft.com/office/drawing/2014/main" id="{07C933D8-B998-3B1B-AFB6-32B81A402395}"/>
              </a:ext>
            </a:extLst>
          </p:cNvPr>
          <p:cNvGrpSpPr/>
          <p:nvPr/>
        </p:nvGrpSpPr>
        <p:grpSpPr>
          <a:xfrm>
            <a:off x="7056039" y="1946897"/>
            <a:ext cx="123825" cy="377825"/>
            <a:chOff x="7056039" y="2014352"/>
            <a:chExt cx="123825" cy="377825"/>
          </a:xfrm>
        </p:grpSpPr>
        <p:sp>
          <p:nvSpPr>
            <p:cNvPr id="276" name="object 70">
              <a:extLst>
                <a:ext uri="{FF2B5EF4-FFF2-40B4-BE49-F238E27FC236}">
                  <a16:creationId xmlns:a16="http://schemas.microsoft.com/office/drawing/2014/main" id="{8B42E1A9-216B-B220-C1D6-37766D71D007}"/>
                </a:ext>
              </a:extLst>
            </p:cNvPr>
            <p:cNvSpPr/>
            <p:nvPr/>
          </p:nvSpPr>
          <p:spPr>
            <a:xfrm>
              <a:off x="7056039"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44" y="218538"/>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55" y="151253"/>
                  </a:lnTo>
                  <a:lnTo>
                    <a:pt x="108493"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55"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3" y="169909"/>
                  </a:lnTo>
                  <a:lnTo>
                    <a:pt x="112603" y="156487"/>
                  </a:lnTo>
                  <a:lnTo>
                    <a:pt x="111255"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77" name="object 71">
              <a:extLst>
                <a:ext uri="{FF2B5EF4-FFF2-40B4-BE49-F238E27FC236}">
                  <a16:creationId xmlns:a16="http://schemas.microsoft.com/office/drawing/2014/main" id="{2F3CE0B7-F938-A552-D78F-8568FD694E29}"/>
                </a:ext>
              </a:extLst>
            </p:cNvPr>
            <p:cNvSpPr/>
            <p:nvPr/>
          </p:nvSpPr>
          <p:spPr>
            <a:xfrm>
              <a:off x="7129791"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78" name="object 72">
              <a:extLst>
                <a:ext uri="{FF2B5EF4-FFF2-40B4-BE49-F238E27FC236}">
                  <a16:creationId xmlns:a16="http://schemas.microsoft.com/office/drawing/2014/main" id="{3C9E7B04-82C3-0650-D2FD-05AF0CDDCE14}"/>
                </a:ext>
              </a:extLst>
            </p:cNvPr>
            <p:cNvSpPr/>
            <p:nvPr/>
          </p:nvSpPr>
          <p:spPr>
            <a:xfrm>
              <a:off x="7076567" y="2058962"/>
              <a:ext cx="53340" cy="152400"/>
            </a:xfrm>
            <a:custGeom>
              <a:avLst/>
              <a:gdLst/>
              <a:ahLst/>
              <a:cxnLst/>
              <a:rect l="l" t="t" r="r" b="b"/>
              <a:pathLst>
                <a:path w="53340" h="152400">
                  <a:moveTo>
                    <a:pt x="20828" y="56210"/>
                  </a:moveTo>
                  <a:lnTo>
                    <a:pt x="0" y="99060"/>
                  </a:lnTo>
                  <a:lnTo>
                    <a:pt x="0" y="151853"/>
                  </a:lnTo>
                  <a:lnTo>
                    <a:pt x="876" y="142125"/>
                  </a:lnTo>
                  <a:lnTo>
                    <a:pt x="4076" y="117932"/>
                  </a:lnTo>
                  <a:lnTo>
                    <a:pt x="10439" y="86791"/>
                  </a:lnTo>
                  <a:lnTo>
                    <a:pt x="20828" y="56210"/>
                  </a:lnTo>
                  <a:close/>
                </a:path>
                <a:path w="53340" h="152400">
                  <a:moveTo>
                    <a:pt x="23202" y="51333"/>
                  </a:moveTo>
                  <a:lnTo>
                    <a:pt x="22377" y="52908"/>
                  </a:lnTo>
                  <a:lnTo>
                    <a:pt x="21590" y="54533"/>
                  </a:lnTo>
                  <a:lnTo>
                    <a:pt x="20828" y="56210"/>
                  </a:lnTo>
                  <a:lnTo>
                    <a:pt x="23202" y="51333"/>
                  </a:lnTo>
                  <a:close/>
                </a:path>
                <a:path w="53340" h="152400">
                  <a:moveTo>
                    <a:pt x="53225" y="1803"/>
                  </a:moveTo>
                  <a:lnTo>
                    <a:pt x="50723" y="4724"/>
                  </a:lnTo>
                  <a:lnTo>
                    <a:pt x="42379" y="4724"/>
                  </a:lnTo>
                  <a:lnTo>
                    <a:pt x="38188" y="3619"/>
                  </a:lnTo>
                  <a:lnTo>
                    <a:pt x="32943" y="0"/>
                  </a:lnTo>
                  <a:lnTo>
                    <a:pt x="36461" y="10299"/>
                  </a:lnTo>
                  <a:lnTo>
                    <a:pt x="43573" y="10299"/>
                  </a:lnTo>
                  <a:lnTo>
                    <a:pt x="51295" y="9601"/>
                  </a:lnTo>
                  <a:lnTo>
                    <a:pt x="52501" y="4724"/>
                  </a:lnTo>
                  <a:lnTo>
                    <a:pt x="53225" y="1803"/>
                  </a:lnTo>
                  <a:close/>
                </a:path>
              </a:pathLst>
            </a:custGeom>
            <a:solidFill>
              <a:srgbClr val="ED1C24"/>
            </a:solidFill>
          </p:spPr>
          <p:txBody>
            <a:bodyPr wrap="square" lIns="0" tIns="0" rIns="0" bIns="0" rtlCol="0"/>
            <a:lstStyle/>
            <a:p>
              <a:endParaRPr dirty="0"/>
            </a:p>
          </p:txBody>
        </p:sp>
        <p:sp>
          <p:nvSpPr>
            <p:cNvPr id="279" name="object 73">
              <a:extLst>
                <a:ext uri="{FF2B5EF4-FFF2-40B4-BE49-F238E27FC236}">
                  <a16:creationId xmlns:a16="http://schemas.microsoft.com/office/drawing/2014/main" id="{E9323494-F5F2-3A0A-20DC-7A5FA36059DF}"/>
                </a:ext>
              </a:extLst>
            </p:cNvPr>
            <p:cNvSpPr/>
            <p:nvPr/>
          </p:nvSpPr>
          <p:spPr>
            <a:xfrm>
              <a:off x="7149051" y="2165601"/>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80" name="object 74">
              <a:extLst>
                <a:ext uri="{FF2B5EF4-FFF2-40B4-BE49-F238E27FC236}">
                  <a16:creationId xmlns:a16="http://schemas.microsoft.com/office/drawing/2014/main" id="{1F41AD66-1705-8514-5E86-E0E21441764E}"/>
                </a:ext>
              </a:extLst>
            </p:cNvPr>
            <p:cNvSpPr/>
            <p:nvPr/>
          </p:nvSpPr>
          <p:spPr>
            <a:xfrm>
              <a:off x="7144496" y="2117218"/>
              <a:ext cx="13335" cy="61594"/>
            </a:xfrm>
            <a:custGeom>
              <a:avLst/>
              <a:gdLst/>
              <a:ahLst/>
              <a:cxnLst/>
              <a:rect l="l" t="t" r="r" b="b"/>
              <a:pathLst>
                <a:path w="13334"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grpSp>
      <p:grpSp>
        <p:nvGrpSpPr>
          <p:cNvPr id="281" name="object 75">
            <a:extLst>
              <a:ext uri="{FF2B5EF4-FFF2-40B4-BE49-F238E27FC236}">
                <a16:creationId xmlns:a16="http://schemas.microsoft.com/office/drawing/2014/main" id="{37547CC0-A25A-95C3-5F80-D0DE2A5FCBF7}"/>
              </a:ext>
            </a:extLst>
          </p:cNvPr>
          <p:cNvGrpSpPr/>
          <p:nvPr/>
        </p:nvGrpSpPr>
        <p:grpSpPr>
          <a:xfrm>
            <a:off x="4179670" y="1520737"/>
            <a:ext cx="1217930" cy="1845310"/>
            <a:chOff x="4179670" y="1588192"/>
            <a:chExt cx="1217930" cy="1845310"/>
          </a:xfrm>
        </p:grpSpPr>
        <p:sp>
          <p:nvSpPr>
            <p:cNvPr id="282" name="object 76">
              <a:extLst>
                <a:ext uri="{FF2B5EF4-FFF2-40B4-BE49-F238E27FC236}">
                  <a16:creationId xmlns:a16="http://schemas.microsoft.com/office/drawing/2014/main" id="{06225FEE-4011-356E-5DDE-66F4564CE28D}"/>
                </a:ext>
              </a:extLst>
            </p:cNvPr>
            <p:cNvSpPr/>
            <p:nvPr/>
          </p:nvSpPr>
          <p:spPr>
            <a:xfrm>
              <a:off x="4179670"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28"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283" name="object 77">
              <a:extLst>
                <a:ext uri="{FF2B5EF4-FFF2-40B4-BE49-F238E27FC236}">
                  <a16:creationId xmlns:a16="http://schemas.microsoft.com/office/drawing/2014/main" id="{9994B740-5FD9-9DC4-4DC0-B4410D556DA2}"/>
                </a:ext>
              </a:extLst>
            </p:cNvPr>
            <p:cNvSpPr/>
            <p:nvPr/>
          </p:nvSpPr>
          <p:spPr>
            <a:xfrm>
              <a:off x="4253423"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84" name="object 78">
              <a:extLst>
                <a:ext uri="{FF2B5EF4-FFF2-40B4-BE49-F238E27FC236}">
                  <a16:creationId xmlns:a16="http://schemas.microsoft.com/office/drawing/2014/main" id="{2FB6E234-C682-603D-6321-FF524CC1166F}"/>
                </a:ext>
              </a:extLst>
            </p:cNvPr>
            <p:cNvSpPr/>
            <p:nvPr/>
          </p:nvSpPr>
          <p:spPr>
            <a:xfrm>
              <a:off x="4200207" y="2058962"/>
              <a:ext cx="53340" cy="152400"/>
            </a:xfrm>
            <a:custGeom>
              <a:avLst/>
              <a:gdLst/>
              <a:ahLst/>
              <a:cxnLst/>
              <a:rect l="l" t="t" r="r" b="b"/>
              <a:pathLst>
                <a:path w="53339" h="152400">
                  <a:moveTo>
                    <a:pt x="20828" y="56210"/>
                  </a:moveTo>
                  <a:lnTo>
                    <a:pt x="0" y="99060"/>
                  </a:lnTo>
                  <a:lnTo>
                    <a:pt x="0" y="151853"/>
                  </a:lnTo>
                  <a:lnTo>
                    <a:pt x="876" y="142125"/>
                  </a:lnTo>
                  <a:lnTo>
                    <a:pt x="4064" y="117932"/>
                  </a:lnTo>
                  <a:lnTo>
                    <a:pt x="10426"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ED1C24"/>
            </a:solidFill>
          </p:spPr>
          <p:txBody>
            <a:bodyPr wrap="square" lIns="0" tIns="0" rIns="0" bIns="0" rtlCol="0"/>
            <a:lstStyle/>
            <a:p>
              <a:endParaRPr dirty="0"/>
            </a:p>
          </p:txBody>
        </p:sp>
        <p:sp>
          <p:nvSpPr>
            <p:cNvPr id="285" name="object 79">
              <a:extLst>
                <a:ext uri="{FF2B5EF4-FFF2-40B4-BE49-F238E27FC236}">
                  <a16:creationId xmlns:a16="http://schemas.microsoft.com/office/drawing/2014/main" id="{1D2AEBB4-D8E5-169E-5A36-94188EC581C6}"/>
                </a:ext>
              </a:extLst>
            </p:cNvPr>
            <p:cNvSpPr/>
            <p:nvPr/>
          </p:nvSpPr>
          <p:spPr>
            <a:xfrm>
              <a:off x="4272681" y="2165601"/>
              <a:ext cx="5080" cy="13335"/>
            </a:xfrm>
            <a:custGeom>
              <a:avLst/>
              <a:gdLst/>
              <a:ahLst/>
              <a:cxnLst/>
              <a:rect l="l" t="t" r="r" b="b"/>
              <a:pathLst>
                <a:path w="5079"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286" name="object 80">
              <a:extLst>
                <a:ext uri="{FF2B5EF4-FFF2-40B4-BE49-F238E27FC236}">
                  <a16:creationId xmlns:a16="http://schemas.microsoft.com/office/drawing/2014/main" id="{EAE283DE-C493-ED07-9C3D-19099B5826C5}"/>
                </a:ext>
              </a:extLst>
            </p:cNvPr>
            <p:cNvSpPr/>
            <p:nvPr/>
          </p:nvSpPr>
          <p:spPr>
            <a:xfrm>
              <a:off x="4268128"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sp>
          <p:nvSpPr>
            <p:cNvPr id="287" name="object 81">
              <a:extLst>
                <a:ext uri="{FF2B5EF4-FFF2-40B4-BE49-F238E27FC236}">
                  <a16:creationId xmlns:a16="http://schemas.microsoft.com/office/drawing/2014/main" id="{F1326C76-FAF2-3E4D-EB56-09BEA8D8169A}"/>
                </a:ext>
              </a:extLst>
            </p:cNvPr>
            <p:cNvSpPr/>
            <p:nvPr/>
          </p:nvSpPr>
          <p:spPr>
            <a:xfrm>
              <a:off x="4347641" y="1592161"/>
              <a:ext cx="1046480" cy="1837689"/>
            </a:xfrm>
            <a:custGeom>
              <a:avLst/>
              <a:gdLst/>
              <a:ahLst/>
              <a:cxnLst/>
              <a:rect l="l" t="t" r="r" b="b"/>
              <a:pathLst>
                <a:path w="1046479" h="1837689">
                  <a:moveTo>
                    <a:pt x="725322" y="1837067"/>
                  </a:moveTo>
                  <a:lnTo>
                    <a:pt x="1045908" y="1837067"/>
                  </a:lnTo>
                  <a:lnTo>
                    <a:pt x="1045908" y="0"/>
                  </a:lnTo>
                  <a:lnTo>
                    <a:pt x="725322" y="0"/>
                  </a:lnTo>
                  <a:lnTo>
                    <a:pt x="725322" y="1837067"/>
                  </a:lnTo>
                  <a:close/>
                </a:path>
                <a:path w="1046479" h="1837689">
                  <a:moveTo>
                    <a:pt x="366763" y="1837067"/>
                  </a:moveTo>
                  <a:lnTo>
                    <a:pt x="687349" y="1837067"/>
                  </a:lnTo>
                  <a:lnTo>
                    <a:pt x="687349" y="0"/>
                  </a:lnTo>
                  <a:lnTo>
                    <a:pt x="366763" y="0"/>
                  </a:lnTo>
                  <a:lnTo>
                    <a:pt x="366763" y="1837067"/>
                  </a:lnTo>
                  <a:close/>
                </a:path>
                <a:path w="1046479" h="1837689">
                  <a:moveTo>
                    <a:pt x="0" y="1837067"/>
                  </a:moveTo>
                  <a:lnTo>
                    <a:pt x="320586" y="1837067"/>
                  </a:lnTo>
                  <a:lnTo>
                    <a:pt x="320586" y="0"/>
                  </a:lnTo>
                  <a:lnTo>
                    <a:pt x="0" y="0"/>
                  </a:lnTo>
                  <a:lnTo>
                    <a:pt x="0" y="1837067"/>
                  </a:lnTo>
                  <a:close/>
                </a:path>
              </a:pathLst>
            </a:custGeom>
            <a:ln w="7937">
              <a:solidFill>
                <a:srgbClr val="808285"/>
              </a:solidFill>
            </a:ln>
          </p:spPr>
          <p:txBody>
            <a:bodyPr wrap="square" lIns="0" tIns="0" rIns="0" bIns="0" rtlCol="0"/>
            <a:lstStyle/>
            <a:p>
              <a:endParaRPr dirty="0"/>
            </a:p>
          </p:txBody>
        </p:sp>
        <p:sp>
          <p:nvSpPr>
            <p:cNvPr id="288" name="object 82">
              <a:extLst>
                <a:ext uri="{FF2B5EF4-FFF2-40B4-BE49-F238E27FC236}">
                  <a16:creationId xmlns:a16="http://schemas.microsoft.com/office/drawing/2014/main" id="{3980E2C6-7432-2B0F-6733-0FFDBB7DCD5E}"/>
                </a:ext>
              </a:extLst>
            </p:cNvPr>
            <p:cNvSpPr/>
            <p:nvPr/>
          </p:nvSpPr>
          <p:spPr>
            <a:xfrm>
              <a:off x="5108711" y="1634429"/>
              <a:ext cx="248285" cy="757555"/>
            </a:xfrm>
            <a:custGeom>
              <a:avLst/>
              <a:gdLst/>
              <a:ahLst/>
              <a:cxnLst/>
              <a:rect l="l" t="t" r="r" b="b"/>
              <a:pathLst>
                <a:path w="248285" h="757555">
                  <a:moveTo>
                    <a:pt x="188589" y="437570"/>
                  </a:moveTo>
                  <a:lnTo>
                    <a:pt x="37464" y="437570"/>
                  </a:lnTo>
                  <a:lnTo>
                    <a:pt x="37172" y="447730"/>
                  </a:lnTo>
                  <a:lnTo>
                    <a:pt x="37185" y="450321"/>
                  </a:lnTo>
                  <a:lnTo>
                    <a:pt x="37731" y="452099"/>
                  </a:lnTo>
                  <a:lnTo>
                    <a:pt x="38493" y="453318"/>
                  </a:lnTo>
                  <a:lnTo>
                    <a:pt x="39834" y="475817"/>
                  </a:lnTo>
                  <a:lnTo>
                    <a:pt x="40926" y="495860"/>
                  </a:lnTo>
                  <a:lnTo>
                    <a:pt x="41602" y="511507"/>
                  </a:lnTo>
                  <a:lnTo>
                    <a:pt x="41693" y="520819"/>
                  </a:lnTo>
                  <a:lnTo>
                    <a:pt x="43509" y="555842"/>
                  </a:lnTo>
                  <a:lnTo>
                    <a:pt x="48264" y="617523"/>
                  </a:lnTo>
                  <a:lnTo>
                    <a:pt x="53362" y="677714"/>
                  </a:lnTo>
                  <a:lnTo>
                    <a:pt x="61797" y="708982"/>
                  </a:lnTo>
                  <a:lnTo>
                    <a:pt x="60540" y="719980"/>
                  </a:lnTo>
                  <a:lnTo>
                    <a:pt x="60540" y="723942"/>
                  </a:lnTo>
                  <a:lnTo>
                    <a:pt x="62712" y="727600"/>
                  </a:lnTo>
                  <a:lnTo>
                    <a:pt x="66204" y="729543"/>
                  </a:lnTo>
                  <a:lnTo>
                    <a:pt x="97484" y="755159"/>
                  </a:lnTo>
                  <a:lnTo>
                    <a:pt x="104406" y="757496"/>
                  </a:lnTo>
                  <a:lnTo>
                    <a:pt x="116738" y="755883"/>
                  </a:lnTo>
                  <a:lnTo>
                    <a:pt x="122173" y="753356"/>
                  </a:lnTo>
                  <a:lnTo>
                    <a:pt x="123989" y="746498"/>
                  </a:lnTo>
                  <a:lnTo>
                    <a:pt x="122643" y="739182"/>
                  </a:lnTo>
                  <a:lnTo>
                    <a:pt x="112445" y="732553"/>
                  </a:lnTo>
                  <a:lnTo>
                    <a:pt x="107848" y="727943"/>
                  </a:lnTo>
                  <a:lnTo>
                    <a:pt x="91134" y="705743"/>
                  </a:lnTo>
                  <a:lnTo>
                    <a:pt x="92595" y="704918"/>
                  </a:lnTo>
                  <a:lnTo>
                    <a:pt x="93458" y="704346"/>
                  </a:lnTo>
                  <a:lnTo>
                    <a:pt x="98120" y="642833"/>
                  </a:lnTo>
                  <a:lnTo>
                    <a:pt x="103263" y="598668"/>
                  </a:lnTo>
                  <a:lnTo>
                    <a:pt x="105969" y="576556"/>
                  </a:lnTo>
                  <a:lnTo>
                    <a:pt x="110698" y="536456"/>
                  </a:lnTo>
                  <a:lnTo>
                    <a:pt x="119163" y="464011"/>
                  </a:lnTo>
                  <a:lnTo>
                    <a:pt x="188243" y="464011"/>
                  </a:lnTo>
                  <a:lnTo>
                    <a:pt x="188496" y="447730"/>
                  </a:lnTo>
                  <a:lnTo>
                    <a:pt x="188589" y="437570"/>
                  </a:lnTo>
                  <a:close/>
                </a:path>
                <a:path w="248285" h="757555">
                  <a:moveTo>
                    <a:pt x="188243" y="464011"/>
                  </a:moveTo>
                  <a:lnTo>
                    <a:pt x="119163" y="464011"/>
                  </a:lnTo>
                  <a:lnTo>
                    <a:pt x="120195" y="472370"/>
                  </a:lnTo>
                  <a:lnTo>
                    <a:pt x="122522" y="492226"/>
                  </a:lnTo>
                  <a:lnTo>
                    <a:pt x="124993" y="515752"/>
                  </a:lnTo>
                  <a:lnTo>
                    <a:pt x="126453" y="535119"/>
                  </a:lnTo>
                  <a:lnTo>
                    <a:pt x="126827" y="548330"/>
                  </a:lnTo>
                  <a:lnTo>
                    <a:pt x="126632" y="567666"/>
                  </a:lnTo>
                  <a:lnTo>
                    <a:pt x="125605" y="605588"/>
                  </a:lnTo>
                  <a:lnTo>
                    <a:pt x="123443" y="676063"/>
                  </a:lnTo>
                  <a:lnTo>
                    <a:pt x="124497" y="676698"/>
                  </a:lnTo>
                  <a:lnTo>
                    <a:pt x="125564" y="677232"/>
                  </a:lnTo>
                  <a:lnTo>
                    <a:pt x="126631" y="677714"/>
                  </a:lnTo>
                  <a:lnTo>
                    <a:pt x="125869" y="683099"/>
                  </a:lnTo>
                  <a:lnTo>
                    <a:pt x="125767" y="693259"/>
                  </a:lnTo>
                  <a:lnTo>
                    <a:pt x="127977" y="696968"/>
                  </a:lnTo>
                  <a:lnTo>
                    <a:pt x="131533" y="698936"/>
                  </a:lnTo>
                  <a:lnTo>
                    <a:pt x="149605" y="704308"/>
                  </a:lnTo>
                  <a:lnTo>
                    <a:pt x="156209" y="707648"/>
                  </a:lnTo>
                  <a:lnTo>
                    <a:pt x="162216" y="711877"/>
                  </a:lnTo>
                  <a:lnTo>
                    <a:pt x="168243" y="715022"/>
                  </a:lnTo>
                  <a:lnTo>
                    <a:pt x="175256" y="717024"/>
                  </a:lnTo>
                  <a:lnTo>
                    <a:pt x="182197" y="717707"/>
                  </a:lnTo>
                  <a:lnTo>
                    <a:pt x="188010" y="716894"/>
                  </a:lnTo>
                  <a:lnTo>
                    <a:pt x="193890" y="714938"/>
                  </a:lnTo>
                  <a:lnTo>
                    <a:pt x="196811" y="713820"/>
                  </a:lnTo>
                  <a:lnTo>
                    <a:pt x="193204" y="704067"/>
                  </a:lnTo>
                  <a:lnTo>
                    <a:pt x="188899" y="699736"/>
                  </a:lnTo>
                  <a:lnTo>
                    <a:pt x="179971" y="695063"/>
                  </a:lnTo>
                  <a:lnTo>
                    <a:pt x="158787" y="675441"/>
                  </a:lnTo>
                  <a:lnTo>
                    <a:pt x="173048" y="615659"/>
                  </a:lnTo>
                  <a:lnTo>
                    <a:pt x="180077" y="567415"/>
                  </a:lnTo>
                  <a:lnTo>
                    <a:pt x="185559" y="526838"/>
                  </a:lnTo>
                  <a:lnTo>
                    <a:pt x="187836" y="490198"/>
                  </a:lnTo>
                  <a:lnTo>
                    <a:pt x="188243" y="464011"/>
                  </a:lnTo>
                  <a:close/>
                </a:path>
                <a:path w="248285" h="757555">
                  <a:moveTo>
                    <a:pt x="99173" y="91698"/>
                  </a:moveTo>
                  <a:lnTo>
                    <a:pt x="95097" y="99318"/>
                  </a:lnTo>
                  <a:lnTo>
                    <a:pt x="81029" y="105778"/>
                  </a:lnTo>
                  <a:lnTo>
                    <a:pt x="67287" y="113458"/>
                  </a:lnTo>
                  <a:lnTo>
                    <a:pt x="36837" y="141265"/>
                  </a:lnTo>
                  <a:lnTo>
                    <a:pt x="32740" y="155808"/>
                  </a:lnTo>
                  <a:lnTo>
                    <a:pt x="22813" y="190939"/>
                  </a:lnTo>
                  <a:lnTo>
                    <a:pt x="12852" y="231821"/>
                  </a:lnTo>
                  <a:lnTo>
                    <a:pt x="5033" y="267754"/>
                  </a:lnTo>
                  <a:lnTo>
                    <a:pt x="1536" y="288040"/>
                  </a:lnTo>
                  <a:lnTo>
                    <a:pt x="0" y="314508"/>
                  </a:lnTo>
                  <a:lnTo>
                    <a:pt x="533" y="335141"/>
                  </a:lnTo>
                  <a:lnTo>
                    <a:pt x="4120" y="360811"/>
                  </a:lnTo>
                  <a:lnTo>
                    <a:pt x="11569" y="401426"/>
                  </a:lnTo>
                  <a:lnTo>
                    <a:pt x="13360" y="401743"/>
                  </a:lnTo>
                  <a:lnTo>
                    <a:pt x="13931" y="404842"/>
                  </a:lnTo>
                  <a:lnTo>
                    <a:pt x="14290" y="406557"/>
                  </a:lnTo>
                  <a:lnTo>
                    <a:pt x="15341" y="411878"/>
                  </a:lnTo>
                  <a:lnTo>
                    <a:pt x="15696" y="412945"/>
                  </a:lnTo>
                  <a:lnTo>
                    <a:pt x="11493" y="441875"/>
                  </a:lnTo>
                  <a:lnTo>
                    <a:pt x="15785" y="453509"/>
                  </a:lnTo>
                  <a:lnTo>
                    <a:pt x="24548" y="459719"/>
                  </a:lnTo>
                  <a:lnTo>
                    <a:pt x="32067" y="470692"/>
                  </a:lnTo>
                  <a:lnTo>
                    <a:pt x="36588" y="468634"/>
                  </a:lnTo>
                  <a:lnTo>
                    <a:pt x="35178" y="461764"/>
                  </a:lnTo>
                  <a:lnTo>
                    <a:pt x="34485" y="452099"/>
                  </a:lnTo>
                  <a:lnTo>
                    <a:pt x="34505" y="450321"/>
                  </a:lnTo>
                  <a:lnTo>
                    <a:pt x="37274" y="438929"/>
                  </a:lnTo>
                  <a:lnTo>
                    <a:pt x="37464" y="437570"/>
                  </a:lnTo>
                  <a:lnTo>
                    <a:pt x="188589" y="437570"/>
                  </a:lnTo>
                  <a:lnTo>
                    <a:pt x="188464" y="398645"/>
                  </a:lnTo>
                  <a:lnTo>
                    <a:pt x="188384" y="387329"/>
                  </a:lnTo>
                  <a:lnTo>
                    <a:pt x="187975" y="356620"/>
                  </a:lnTo>
                  <a:lnTo>
                    <a:pt x="188070" y="352518"/>
                  </a:lnTo>
                  <a:lnTo>
                    <a:pt x="188607" y="344100"/>
                  </a:lnTo>
                  <a:lnTo>
                    <a:pt x="188583" y="333052"/>
                  </a:lnTo>
                  <a:lnTo>
                    <a:pt x="188095" y="322200"/>
                  </a:lnTo>
                  <a:lnTo>
                    <a:pt x="187362" y="312424"/>
                  </a:lnTo>
                  <a:lnTo>
                    <a:pt x="187515" y="309846"/>
                  </a:lnTo>
                  <a:lnTo>
                    <a:pt x="187362" y="307205"/>
                  </a:lnTo>
                  <a:lnTo>
                    <a:pt x="187032" y="303725"/>
                  </a:lnTo>
                  <a:lnTo>
                    <a:pt x="223671" y="303725"/>
                  </a:lnTo>
                  <a:lnTo>
                    <a:pt x="211746" y="255566"/>
                  </a:lnTo>
                  <a:lnTo>
                    <a:pt x="203923" y="209403"/>
                  </a:lnTo>
                  <a:lnTo>
                    <a:pt x="195185" y="149839"/>
                  </a:lnTo>
                  <a:lnTo>
                    <a:pt x="193202" y="128753"/>
                  </a:lnTo>
                  <a:lnTo>
                    <a:pt x="187005" y="112077"/>
                  </a:lnTo>
                  <a:lnTo>
                    <a:pt x="173186" y="100052"/>
                  </a:lnTo>
                  <a:lnTo>
                    <a:pt x="148348" y="93171"/>
                  </a:lnTo>
                  <a:lnTo>
                    <a:pt x="149278" y="92181"/>
                  </a:lnTo>
                  <a:lnTo>
                    <a:pt x="99313" y="92181"/>
                  </a:lnTo>
                  <a:lnTo>
                    <a:pt x="99173" y="91698"/>
                  </a:lnTo>
                  <a:close/>
                </a:path>
                <a:path w="248285" h="757555">
                  <a:moveTo>
                    <a:pt x="237927" y="421632"/>
                  </a:moveTo>
                  <a:lnTo>
                    <a:pt x="231050" y="421632"/>
                  </a:lnTo>
                  <a:lnTo>
                    <a:pt x="232473" y="425238"/>
                  </a:lnTo>
                  <a:lnTo>
                    <a:pt x="236549" y="424235"/>
                  </a:lnTo>
                  <a:lnTo>
                    <a:pt x="237927" y="421632"/>
                  </a:lnTo>
                  <a:close/>
                </a:path>
                <a:path w="248285" h="757555">
                  <a:moveTo>
                    <a:pt x="242358" y="406557"/>
                  </a:moveTo>
                  <a:lnTo>
                    <a:pt x="226796" y="406557"/>
                  </a:lnTo>
                  <a:lnTo>
                    <a:pt x="226300" y="413834"/>
                  </a:lnTo>
                  <a:lnTo>
                    <a:pt x="221589" y="423168"/>
                  </a:lnTo>
                  <a:lnTo>
                    <a:pt x="229679" y="423943"/>
                  </a:lnTo>
                  <a:lnTo>
                    <a:pt x="231050" y="421632"/>
                  </a:lnTo>
                  <a:lnTo>
                    <a:pt x="237927" y="421632"/>
                  </a:lnTo>
                  <a:lnTo>
                    <a:pt x="241286" y="415282"/>
                  </a:lnTo>
                  <a:lnTo>
                    <a:pt x="242358" y="406557"/>
                  </a:lnTo>
                  <a:close/>
                </a:path>
                <a:path w="248285" h="757555">
                  <a:moveTo>
                    <a:pt x="239197" y="364672"/>
                  </a:moveTo>
                  <a:lnTo>
                    <a:pt x="215582" y="364672"/>
                  </a:lnTo>
                  <a:lnTo>
                    <a:pt x="216714" y="366691"/>
                  </a:lnTo>
                  <a:lnTo>
                    <a:pt x="217840" y="368622"/>
                  </a:lnTo>
                  <a:lnTo>
                    <a:pt x="218617" y="369892"/>
                  </a:lnTo>
                  <a:lnTo>
                    <a:pt x="217779" y="373499"/>
                  </a:lnTo>
                  <a:lnTo>
                    <a:pt x="217576" y="377385"/>
                  </a:lnTo>
                  <a:lnTo>
                    <a:pt x="218960" y="387329"/>
                  </a:lnTo>
                  <a:lnTo>
                    <a:pt x="220624" y="398645"/>
                  </a:lnTo>
                  <a:lnTo>
                    <a:pt x="218604" y="409757"/>
                  </a:lnTo>
                  <a:lnTo>
                    <a:pt x="218071" y="417021"/>
                  </a:lnTo>
                  <a:lnTo>
                    <a:pt x="223887" y="415370"/>
                  </a:lnTo>
                  <a:lnTo>
                    <a:pt x="226796" y="406557"/>
                  </a:lnTo>
                  <a:lnTo>
                    <a:pt x="242358" y="406557"/>
                  </a:lnTo>
                  <a:lnTo>
                    <a:pt x="242899" y="402150"/>
                  </a:lnTo>
                  <a:lnTo>
                    <a:pt x="247963" y="402150"/>
                  </a:lnTo>
                  <a:lnTo>
                    <a:pt x="247103" y="379569"/>
                  </a:lnTo>
                  <a:lnTo>
                    <a:pt x="240537" y="368622"/>
                  </a:lnTo>
                  <a:lnTo>
                    <a:pt x="240410" y="367644"/>
                  </a:lnTo>
                  <a:lnTo>
                    <a:pt x="240119" y="366666"/>
                  </a:lnTo>
                  <a:lnTo>
                    <a:pt x="239197" y="364672"/>
                  </a:lnTo>
                  <a:close/>
                </a:path>
                <a:path w="248285" h="757555">
                  <a:moveTo>
                    <a:pt x="247963" y="402150"/>
                  </a:moveTo>
                  <a:lnTo>
                    <a:pt x="242899" y="402150"/>
                  </a:lnTo>
                  <a:lnTo>
                    <a:pt x="245109" y="404194"/>
                  </a:lnTo>
                  <a:lnTo>
                    <a:pt x="248017" y="403585"/>
                  </a:lnTo>
                  <a:lnTo>
                    <a:pt x="247963" y="402150"/>
                  </a:lnTo>
                  <a:close/>
                </a:path>
                <a:path w="248285" h="757555">
                  <a:moveTo>
                    <a:pt x="223671" y="303725"/>
                  </a:moveTo>
                  <a:lnTo>
                    <a:pt x="187032" y="303725"/>
                  </a:lnTo>
                  <a:lnTo>
                    <a:pt x="193942" y="323636"/>
                  </a:lnTo>
                  <a:lnTo>
                    <a:pt x="199065" y="336710"/>
                  </a:lnTo>
                  <a:lnTo>
                    <a:pt x="204941" y="348741"/>
                  </a:lnTo>
                  <a:lnTo>
                    <a:pt x="214108" y="365523"/>
                  </a:lnTo>
                  <a:lnTo>
                    <a:pt x="215582" y="364672"/>
                  </a:lnTo>
                  <a:lnTo>
                    <a:pt x="239197" y="364672"/>
                  </a:lnTo>
                  <a:lnTo>
                    <a:pt x="237296" y="360571"/>
                  </a:lnTo>
                  <a:lnTo>
                    <a:pt x="236537" y="359008"/>
                  </a:lnTo>
                  <a:lnTo>
                    <a:pt x="235495" y="356620"/>
                  </a:lnTo>
                  <a:lnTo>
                    <a:pt x="234327" y="353814"/>
                  </a:lnTo>
                  <a:lnTo>
                    <a:pt x="236575" y="352518"/>
                  </a:lnTo>
                  <a:lnTo>
                    <a:pt x="233527" y="341193"/>
                  </a:lnTo>
                  <a:lnTo>
                    <a:pt x="226380" y="314239"/>
                  </a:lnTo>
                  <a:lnTo>
                    <a:pt x="223671" y="303725"/>
                  </a:lnTo>
                  <a:close/>
                </a:path>
                <a:path w="248285" h="757555">
                  <a:moveTo>
                    <a:pt x="118498" y="0"/>
                  </a:moveTo>
                  <a:lnTo>
                    <a:pt x="103181" y="5790"/>
                  </a:lnTo>
                  <a:lnTo>
                    <a:pt x="89687" y="16806"/>
                  </a:lnTo>
                  <a:lnTo>
                    <a:pt x="85586" y="24849"/>
                  </a:lnTo>
                  <a:lnTo>
                    <a:pt x="84565" y="34848"/>
                  </a:lnTo>
                  <a:lnTo>
                    <a:pt x="85340" y="44897"/>
                  </a:lnTo>
                  <a:lnTo>
                    <a:pt x="100253" y="84459"/>
                  </a:lnTo>
                  <a:lnTo>
                    <a:pt x="100583" y="84878"/>
                  </a:lnTo>
                  <a:lnTo>
                    <a:pt x="99313" y="92181"/>
                  </a:lnTo>
                  <a:lnTo>
                    <a:pt x="149278" y="92181"/>
                  </a:lnTo>
                  <a:lnTo>
                    <a:pt x="152247" y="89019"/>
                  </a:lnTo>
                  <a:lnTo>
                    <a:pt x="154977" y="83189"/>
                  </a:lnTo>
                  <a:lnTo>
                    <a:pt x="158775" y="36504"/>
                  </a:lnTo>
                  <a:lnTo>
                    <a:pt x="161545" y="35033"/>
                  </a:lnTo>
                  <a:lnTo>
                    <a:pt x="165663" y="30356"/>
                  </a:lnTo>
                  <a:lnTo>
                    <a:pt x="164863" y="22047"/>
                  </a:lnTo>
                  <a:lnTo>
                    <a:pt x="152882" y="9682"/>
                  </a:lnTo>
                  <a:lnTo>
                    <a:pt x="135208" y="831"/>
                  </a:lnTo>
                  <a:lnTo>
                    <a:pt x="118498" y="0"/>
                  </a:lnTo>
                  <a:close/>
                </a:path>
              </a:pathLst>
            </a:custGeom>
            <a:solidFill>
              <a:srgbClr val="ED1C24"/>
            </a:solidFill>
          </p:spPr>
          <p:txBody>
            <a:bodyPr wrap="square" lIns="0" tIns="0" rIns="0" bIns="0" rtlCol="0"/>
            <a:lstStyle/>
            <a:p>
              <a:endParaRPr dirty="0"/>
            </a:p>
          </p:txBody>
        </p:sp>
        <p:sp>
          <p:nvSpPr>
            <p:cNvPr id="289" name="object 83">
              <a:extLst>
                <a:ext uri="{FF2B5EF4-FFF2-40B4-BE49-F238E27FC236}">
                  <a16:creationId xmlns:a16="http://schemas.microsoft.com/office/drawing/2014/main" id="{2A7E1D85-2348-FC67-3414-264B308DA8EA}"/>
                </a:ext>
              </a:extLst>
            </p:cNvPr>
            <p:cNvSpPr/>
            <p:nvPr/>
          </p:nvSpPr>
          <p:spPr>
            <a:xfrm>
              <a:off x="5257067" y="172760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90" name="object 84">
              <a:extLst>
                <a:ext uri="{FF2B5EF4-FFF2-40B4-BE49-F238E27FC236}">
                  <a16:creationId xmlns:a16="http://schemas.microsoft.com/office/drawing/2014/main" id="{4EEEBED9-22BB-EFFC-0860-57F3A95F59C1}"/>
                </a:ext>
              </a:extLst>
            </p:cNvPr>
            <p:cNvSpPr/>
            <p:nvPr/>
          </p:nvSpPr>
          <p:spPr>
            <a:xfrm>
              <a:off x="5150205" y="1723999"/>
              <a:ext cx="107314" cy="305435"/>
            </a:xfrm>
            <a:custGeom>
              <a:avLst/>
              <a:gdLst/>
              <a:ahLst/>
              <a:cxnLst/>
              <a:rect l="l" t="t" r="r" b="b"/>
              <a:pathLst>
                <a:path w="107314" h="305435">
                  <a:moveTo>
                    <a:pt x="41821" y="112877"/>
                  </a:moveTo>
                  <a:lnTo>
                    <a:pt x="0" y="198920"/>
                  </a:lnTo>
                  <a:lnTo>
                    <a:pt x="0" y="304952"/>
                  </a:lnTo>
                  <a:lnTo>
                    <a:pt x="1752" y="285407"/>
                  </a:lnTo>
                  <a:lnTo>
                    <a:pt x="8166" y="236829"/>
                  </a:lnTo>
                  <a:lnTo>
                    <a:pt x="20955" y="174294"/>
                  </a:lnTo>
                  <a:lnTo>
                    <a:pt x="41821" y="112877"/>
                  </a:lnTo>
                  <a:close/>
                </a:path>
                <a:path w="107314" h="305435">
                  <a:moveTo>
                    <a:pt x="46583" y="103073"/>
                  </a:moveTo>
                  <a:lnTo>
                    <a:pt x="44945" y="106248"/>
                  </a:lnTo>
                  <a:lnTo>
                    <a:pt x="43357" y="109512"/>
                  </a:lnTo>
                  <a:lnTo>
                    <a:pt x="41821" y="112877"/>
                  </a:lnTo>
                  <a:lnTo>
                    <a:pt x="46583" y="103073"/>
                  </a:lnTo>
                  <a:close/>
                </a:path>
                <a:path w="107314" h="305435">
                  <a:moveTo>
                    <a:pt x="106857" y="3606"/>
                  </a:moveTo>
                  <a:lnTo>
                    <a:pt x="101828" y="9499"/>
                  </a:lnTo>
                  <a:lnTo>
                    <a:pt x="91465" y="9499"/>
                  </a:lnTo>
                  <a:lnTo>
                    <a:pt x="86296" y="9029"/>
                  </a:lnTo>
                  <a:lnTo>
                    <a:pt x="80352" y="7467"/>
                  </a:lnTo>
                  <a:lnTo>
                    <a:pt x="73634" y="4533"/>
                  </a:lnTo>
                  <a:lnTo>
                    <a:pt x="66128" y="0"/>
                  </a:lnTo>
                  <a:lnTo>
                    <a:pt x="67449" y="3225"/>
                  </a:lnTo>
                  <a:lnTo>
                    <a:pt x="71399" y="10337"/>
                  </a:lnTo>
                  <a:lnTo>
                    <a:pt x="77939" y="17437"/>
                  </a:lnTo>
                  <a:lnTo>
                    <a:pt x="87058" y="20675"/>
                  </a:lnTo>
                  <a:lnTo>
                    <a:pt x="87922" y="20650"/>
                  </a:lnTo>
                  <a:lnTo>
                    <a:pt x="102971" y="19291"/>
                  </a:lnTo>
                  <a:lnTo>
                    <a:pt x="105397" y="9499"/>
                  </a:lnTo>
                  <a:lnTo>
                    <a:pt x="106857" y="3606"/>
                  </a:lnTo>
                  <a:close/>
                </a:path>
              </a:pathLst>
            </a:custGeom>
            <a:solidFill>
              <a:srgbClr val="ED1C24"/>
            </a:solidFill>
          </p:spPr>
          <p:txBody>
            <a:bodyPr wrap="square" lIns="0" tIns="0" rIns="0" bIns="0" rtlCol="0"/>
            <a:lstStyle/>
            <a:p>
              <a:endParaRPr dirty="0"/>
            </a:p>
          </p:txBody>
        </p:sp>
        <p:sp>
          <p:nvSpPr>
            <p:cNvPr id="291" name="object 85">
              <a:extLst>
                <a:ext uri="{FF2B5EF4-FFF2-40B4-BE49-F238E27FC236}">
                  <a16:creationId xmlns:a16="http://schemas.microsoft.com/office/drawing/2014/main" id="{4ACAC49A-6CA7-DF25-9FD1-980EAB970BD9}"/>
                </a:ext>
              </a:extLst>
            </p:cNvPr>
            <p:cNvSpPr/>
            <p:nvPr/>
          </p:nvSpPr>
          <p:spPr>
            <a:xfrm>
              <a:off x="5295740" y="1938153"/>
              <a:ext cx="10160" cy="26670"/>
            </a:xfrm>
            <a:custGeom>
              <a:avLst/>
              <a:gdLst/>
              <a:ahLst/>
              <a:cxnLst/>
              <a:rect l="l" t="t" r="r" b="b"/>
              <a:pathLst>
                <a:path w="10160" h="26669">
                  <a:moveTo>
                    <a:pt x="0" y="12"/>
                  </a:moveTo>
                  <a:lnTo>
                    <a:pt x="1841" y="7454"/>
                  </a:lnTo>
                  <a:lnTo>
                    <a:pt x="3489" y="12680"/>
                  </a:lnTo>
                  <a:lnTo>
                    <a:pt x="5875" y="18164"/>
                  </a:lnTo>
                  <a:lnTo>
                    <a:pt x="9931" y="26377"/>
                  </a:lnTo>
                  <a:lnTo>
                    <a:pt x="10045" y="26123"/>
                  </a:lnTo>
                  <a:lnTo>
                    <a:pt x="7497" y="19982"/>
                  </a:lnTo>
                  <a:lnTo>
                    <a:pt x="4946" y="13552"/>
                  </a:lnTo>
                  <a:lnTo>
                    <a:pt x="2434" y="6876"/>
                  </a:lnTo>
                  <a:lnTo>
                    <a:pt x="0" y="0"/>
                  </a:lnTo>
                  <a:close/>
                </a:path>
              </a:pathLst>
            </a:custGeom>
            <a:solidFill>
              <a:srgbClr val="8C7F9C"/>
            </a:solidFill>
          </p:spPr>
          <p:txBody>
            <a:bodyPr wrap="square" lIns="0" tIns="0" rIns="0" bIns="0" rtlCol="0"/>
            <a:lstStyle/>
            <a:p>
              <a:endParaRPr dirty="0"/>
            </a:p>
          </p:txBody>
        </p:sp>
        <p:sp>
          <p:nvSpPr>
            <p:cNvPr id="292" name="object 86">
              <a:extLst>
                <a:ext uri="{FF2B5EF4-FFF2-40B4-BE49-F238E27FC236}">
                  <a16:creationId xmlns:a16="http://schemas.microsoft.com/office/drawing/2014/main" id="{68E02457-13E3-7A96-CE22-BE5D71567666}"/>
                </a:ext>
              </a:extLst>
            </p:cNvPr>
            <p:cNvSpPr/>
            <p:nvPr/>
          </p:nvSpPr>
          <p:spPr>
            <a:xfrm>
              <a:off x="4425988" y="1825929"/>
              <a:ext cx="887094" cy="566420"/>
            </a:xfrm>
            <a:custGeom>
              <a:avLst/>
              <a:gdLst/>
              <a:ahLst/>
              <a:cxnLst/>
              <a:rect l="l" t="t" r="r" b="b"/>
              <a:pathLst>
                <a:path w="887095" h="566419">
                  <a:moveTo>
                    <a:pt x="185267" y="301459"/>
                  </a:moveTo>
                  <a:lnTo>
                    <a:pt x="185216" y="300380"/>
                  </a:lnTo>
                  <a:lnTo>
                    <a:pt x="184581" y="283514"/>
                  </a:lnTo>
                  <a:lnTo>
                    <a:pt x="179679" y="275336"/>
                  </a:lnTo>
                  <a:lnTo>
                    <a:pt x="179578" y="274612"/>
                  </a:lnTo>
                  <a:lnTo>
                    <a:pt x="179362" y="273888"/>
                  </a:lnTo>
                  <a:lnTo>
                    <a:pt x="178663" y="272389"/>
                  </a:lnTo>
                  <a:lnTo>
                    <a:pt x="177253" y="269328"/>
                  </a:lnTo>
                  <a:lnTo>
                    <a:pt x="176682" y="268160"/>
                  </a:lnTo>
                  <a:lnTo>
                    <a:pt x="175907" y="266382"/>
                  </a:lnTo>
                  <a:lnTo>
                    <a:pt x="175044" y="264287"/>
                  </a:lnTo>
                  <a:lnTo>
                    <a:pt x="176720" y="263309"/>
                  </a:lnTo>
                  <a:lnTo>
                    <a:pt x="174434" y="254850"/>
                  </a:lnTo>
                  <a:lnTo>
                    <a:pt x="162928" y="210781"/>
                  </a:lnTo>
                  <a:lnTo>
                    <a:pt x="152323" y="156425"/>
                  </a:lnTo>
                  <a:lnTo>
                    <a:pt x="145808" y="111925"/>
                  </a:lnTo>
                  <a:lnTo>
                    <a:pt x="144310" y="96177"/>
                  </a:lnTo>
                  <a:lnTo>
                    <a:pt x="139687" y="83718"/>
                  </a:lnTo>
                  <a:lnTo>
                    <a:pt x="129362" y="74739"/>
                  </a:lnTo>
                  <a:lnTo>
                    <a:pt x="110820" y="69596"/>
                  </a:lnTo>
                  <a:lnTo>
                    <a:pt x="111518" y="68846"/>
                  </a:lnTo>
                  <a:lnTo>
                    <a:pt x="113728" y="66484"/>
                  </a:lnTo>
                  <a:lnTo>
                    <a:pt x="115773" y="62141"/>
                  </a:lnTo>
                  <a:lnTo>
                    <a:pt x="118605" y="27254"/>
                  </a:lnTo>
                  <a:lnTo>
                    <a:pt x="120675" y="26162"/>
                  </a:lnTo>
                  <a:lnTo>
                    <a:pt x="123748" y="22669"/>
                  </a:lnTo>
                  <a:lnTo>
                    <a:pt x="123139" y="16471"/>
                  </a:lnTo>
                  <a:lnTo>
                    <a:pt x="114198" y="7226"/>
                  </a:lnTo>
                  <a:lnTo>
                    <a:pt x="100990" y="622"/>
                  </a:lnTo>
                  <a:lnTo>
                    <a:pt x="88519" y="0"/>
                  </a:lnTo>
                  <a:lnTo>
                    <a:pt x="77076" y="4330"/>
                  </a:lnTo>
                  <a:lnTo>
                    <a:pt x="67005" y="12547"/>
                  </a:lnTo>
                  <a:lnTo>
                    <a:pt x="63931" y="18567"/>
                  </a:lnTo>
                  <a:lnTo>
                    <a:pt x="63169" y="26035"/>
                  </a:lnTo>
                  <a:lnTo>
                    <a:pt x="63741" y="33540"/>
                  </a:lnTo>
                  <a:lnTo>
                    <a:pt x="64706" y="39649"/>
                  </a:lnTo>
                  <a:lnTo>
                    <a:pt x="66738" y="51841"/>
                  </a:lnTo>
                  <a:lnTo>
                    <a:pt x="72415" y="59880"/>
                  </a:lnTo>
                  <a:lnTo>
                    <a:pt x="74434" y="62433"/>
                  </a:lnTo>
                  <a:lnTo>
                    <a:pt x="75145" y="63398"/>
                  </a:lnTo>
                  <a:lnTo>
                    <a:pt x="74193" y="68846"/>
                  </a:lnTo>
                  <a:lnTo>
                    <a:pt x="74079" y="68491"/>
                  </a:lnTo>
                  <a:lnTo>
                    <a:pt x="71043" y="74180"/>
                  </a:lnTo>
                  <a:lnTo>
                    <a:pt x="33375" y="97485"/>
                  </a:lnTo>
                  <a:lnTo>
                    <a:pt x="24460" y="116382"/>
                  </a:lnTo>
                  <a:lnTo>
                    <a:pt x="17043" y="142633"/>
                  </a:lnTo>
                  <a:lnTo>
                    <a:pt x="9601" y="173164"/>
                  </a:lnTo>
                  <a:lnTo>
                    <a:pt x="3759" y="199999"/>
                  </a:lnTo>
                  <a:lnTo>
                    <a:pt x="1155" y="215150"/>
                  </a:lnTo>
                  <a:lnTo>
                    <a:pt x="0" y="234924"/>
                  </a:lnTo>
                  <a:lnTo>
                    <a:pt x="406" y="250342"/>
                  </a:lnTo>
                  <a:lnTo>
                    <a:pt x="3073" y="269506"/>
                  </a:lnTo>
                  <a:lnTo>
                    <a:pt x="8648" y="299847"/>
                  </a:lnTo>
                  <a:lnTo>
                    <a:pt x="9982" y="300075"/>
                  </a:lnTo>
                  <a:lnTo>
                    <a:pt x="10312" y="301917"/>
                  </a:lnTo>
                  <a:lnTo>
                    <a:pt x="11468" y="307644"/>
                  </a:lnTo>
                  <a:lnTo>
                    <a:pt x="11582" y="308051"/>
                  </a:lnTo>
                  <a:lnTo>
                    <a:pt x="11620" y="309118"/>
                  </a:lnTo>
                  <a:lnTo>
                    <a:pt x="8597" y="330060"/>
                  </a:lnTo>
                  <a:lnTo>
                    <a:pt x="11798" y="338747"/>
                  </a:lnTo>
                  <a:lnTo>
                    <a:pt x="18338" y="343382"/>
                  </a:lnTo>
                  <a:lnTo>
                    <a:pt x="23964" y="351586"/>
                  </a:lnTo>
                  <a:lnTo>
                    <a:pt x="27343" y="350050"/>
                  </a:lnTo>
                  <a:lnTo>
                    <a:pt x="26289" y="344919"/>
                  </a:lnTo>
                  <a:lnTo>
                    <a:pt x="25755" y="337693"/>
                  </a:lnTo>
                  <a:lnTo>
                    <a:pt x="25768" y="336372"/>
                  </a:lnTo>
                  <a:lnTo>
                    <a:pt x="27851" y="327863"/>
                  </a:lnTo>
                  <a:lnTo>
                    <a:pt x="27990" y="326834"/>
                  </a:lnTo>
                  <a:lnTo>
                    <a:pt x="27876" y="336715"/>
                  </a:lnTo>
                  <a:lnTo>
                    <a:pt x="28181" y="337693"/>
                  </a:lnTo>
                  <a:lnTo>
                    <a:pt x="28752" y="338607"/>
                  </a:lnTo>
                  <a:lnTo>
                    <a:pt x="29756" y="355422"/>
                  </a:lnTo>
                  <a:lnTo>
                    <a:pt x="30568" y="370395"/>
                  </a:lnTo>
                  <a:lnTo>
                    <a:pt x="31076" y="382079"/>
                  </a:lnTo>
                  <a:lnTo>
                    <a:pt x="31153" y="389026"/>
                  </a:lnTo>
                  <a:lnTo>
                    <a:pt x="32499" y="415188"/>
                  </a:lnTo>
                  <a:lnTo>
                    <a:pt x="36055" y="461264"/>
                  </a:lnTo>
                  <a:lnTo>
                    <a:pt x="39865" y="506222"/>
                  </a:lnTo>
                  <a:lnTo>
                    <a:pt x="46164" y="529577"/>
                  </a:lnTo>
                  <a:lnTo>
                    <a:pt x="45300" y="537108"/>
                  </a:lnTo>
                  <a:lnTo>
                    <a:pt x="45224" y="540753"/>
                  </a:lnTo>
                  <a:lnTo>
                    <a:pt x="46850" y="543483"/>
                  </a:lnTo>
                  <a:lnTo>
                    <a:pt x="49453" y="544931"/>
                  </a:lnTo>
                  <a:lnTo>
                    <a:pt x="72821" y="564070"/>
                  </a:lnTo>
                  <a:lnTo>
                    <a:pt x="77990" y="565810"/>
                  </a:lnTo>
                  <a:lnTo>
                    <a:pt x="87198" y="564616"/>
                  </a:lnTo>
                  <a:lnTo>
                    <a:pt x="91262" y="562724"/>
                  </a:lnTo>
                  <a:lnTo>
                    <a:pt x="92621" y="557606"/>
                  </a:lnTo>
                  <a:lnTo>
                    <a:pt x="91605" y="552132"/>
                  </a:lnTo>
                  <a:lnTo>
                    <a:pt x="83997" y="547179"/>
                  </a:lnTo>
                  <a:lnTo>
                    <a:pt x="80556" y="543737"/>
                  </a:lnTo>
                  <a:lnTo>
                    <a:pt x="68072" y="527164"/>
                  </a:lnTo>
                  <a:lnTo>
                    <a:pt x="69176" y="526542"/>
                  </a:lnTo>
                  <a:lnTo>
                    <a:pt x="69811" y="526110"/>
                  </a:lnTo>
                  <a:lnTo>
                    <a:pt x="73291" y="480161"/>
                  </a:lnTo>
                  <a:lnTo>
                    <a:pt x="77139" y="447179"/>
                  </a:lnTo>
                  <a:lnTo>
                    <a:pt x="79159" y="430669"/>
                  </a:lnTo>
                  <a:lnTo>
                    <a:pt x="82804" y="399707"/>
                  </a:lnTo>
                  <a:lnTo>
                    <a:pt x="89014" y="346595"/>
                  </a:lnTo>
                  <a:lnTo>
                    <a:pt x="89776" y="352844"/>
                  </a:lnTo>
                  <a:lnTo>
                    <a:pt x="91516" y="367677"/>
                  </a:lnTo>
                  <a:lnTo>
                    <a:pt x="93357" y="385241"/>
                  </a:lnTo>
                  <a:lnTo>
                    <a:pt x="94462" y="399707"/>
                  </a:lnTo>
                  <a:lnTo>
                    <a:pt x="94729" y="409575"/>
                  </a:lnTo>
                  <a:lnTo>
                    <a:pt x="94589" y="424027"/>
                  </a:lnTo>
                  <a:lnTo>
                    <a:pt x="93827" y="452348"/>
                  </a:lnTo>
                  <a:lnTo>
                    <a:pt x="92214" y="504990"/>
                  </a:lnTo>
                  <a:lnTo>
                    <a:pt x="93002" y="505460"/>
                  </a:lnTo>
                  <a:lnTo>
                    <a:pt x="93789" y="505866"/>
                  </a:lnTo>
                  <a:lnTo>
                    <a:pt x="94602" y="506222"/>
                  </a:lnTo>
                  <a:lnTo>
                    <a:pt x="94030" y="510247"/>
                  </a:lnTo>
                  <a:lnTo>
                    <a:pt x="93954" y="517829"/>
                  </a:lnTo>
                  <a:lnTo>
                    <a:pt x="95605" y="520611"/>
                  </a:lnTo>
                  <a:lnTo>
                    <a:pt x="98247" y="522071"/>
                  </a:lnTo>
                  <a:lnTo>
                    <a:pt x="111785" y="526110"/>
                  </a:lnTo>
                  <a:lnTo>
                    <a:pt x="116687" y="528574"/>
                  </a:lnTo>
                  <a:lnTo>
                    <a:pt x="126339" y="535381"/>
                  </a:lnTo>
                  <a:lnTo>
                    <a:pt x="135572" y="537108"/>
                  </a:lnTo>
                  <a:lnTo>
                    <a:pt x="144830" y="534022"/>
                  </a:lnTo>
                  <a:lnTo>
                    <a:pt x="147015" y="533184"/>
                  </a:lnTo>
                  <a:lnTo>
                    <a:pt x="144322" y="525907"/>
                  </a:lnTo>
                  <a:lnTo>
                    <a:pt x="141097" y="522668"/>
                  </a:lnTo>
                  <a:lnTo>
                    <a:pt x="134429" y="519176"/>
                  </a:lnTo>
                  <a:lnTo>
                    <a:pt x="118618" y="504520"/>
                  </a:lnTo>
                  <a:lnTo>
                    <a:pt x="129260" y="459879"/>
                  </a:lnTo>
                  <a:lnTo>
                    <a:pt x="138607" y="393522"/>
                  </a:lnTo>
                  <a:lnTo>
                    <a:pt x="140601" y="346595"/>
                  </a:lnTo>
                  <a:lnTo>
                    <a:pt x="140792" y="334441"/>
                  </a:lnTo>
                  <a:lnTo>
                    <a:pt x="140868" y="326834"/>
                  </a:lnTo>
                  <a:lnTo>
                    <a:pt x="140754" y="292557"/>
                  </a:lnTo>
                  <a:lnTo>
                    <a:pt x="140512" y="273888"/>
                  </a:lnTo>
                  <a:lnTo>
                    <a:pt x="140487" y="263309"/>
                  </a:lnTo>
                  <a:lnTo>
                    <a:pt x="140881" y="257022"/>
                  </a:lnTo>
                  <a:lnTo>
                    <a:pt x="140868" y="248780"/>
                  </a:lnTo>
                  <a:lnTo>
                    <a:pt x="140500" y="240665"/>
                  </a:lnTo>
                  <a:lnTo>
                    <a:pt x="140068" y="234924"/>
                  </a:lnTo>
                  <a:lnTo>
                    <a:pt x="139966" y="229463"/>
                  </a:lnTo>
                  <a:lnTo>
                    <a:pt x="139712" y="226860"/>
                  </a:lnTo>
                  <a:lnTo>
                    <a:pt x="144868" y="241744"/>
                  </a:lnTo>
                  <a:lnTo>
                    <a:pt x="148691" y="251510"/>
                  </a:lnTo>
                  <a:lnTo>
                    <a:pt x="153085" y="260489"/>
                  </a:lnTo>
                  <a:lnTo>
                    <a:pt x="159943" y="273024"/>
                  </a:lnTo>
                  <a:lnTo>
                    <a:pt x="161036" y="272389"/>
                  </a:lnTo>
                  <a:lnTo>
                    <a:pt x="161861" y="273900"/>
                  </a:lnTo>
                  <a:lnTo>
                    <a:pt x="162699" y="275336"/>
                  </a:lnTo>
                  <a:lnTo>
                    <a:pt x="163296" y="276288"/>
                  </a:lnTo>
                  <a:lnTo>
                    <a:pt x="162674" y="278980"/>
                  </a:lnTo>
                  <a:lnTo>
                    <a:pt x="162534" y="281889"/>
                  </a:lnTo>
                  <a:lnTo>
                    <a:pt x="163563" y="289306"/>
                  </a:lnTo>
                  <a:lnTo>
                    <a:pt x="164807" y="297764"/>
                  </a:lnTo>
                  <a:lnTo>
                    <a:pt x="163296" y="306070"/>
                  </a:lnTo>
                  <a:lnTo>
                    <a:pt x="162902" y="311492"/>
                  </a:lnTo>
                  <a:lnTo>
                    <a:pt x="167233" y="310261"/>
                  </a:lnTo>
                  <a:lnTo>
                    <a:pt x="169418" y="303682"/>
                  </a:lnTo>
                  <a:lnTo>
                    <a:pt x="169049" y="309118"/>
                  </a:lnTo>
                  <a:lnTo>
                    <a:pt x="165519" y="316077"/>
                  </a:lnTo>
                  <a:lnTo>
                    <a:pt x="171564" y="316674"/>
                  </a:lnTo>
                  <a:lnTo>
                    <a:pt x="172593" y="314934"/>
                  </a:lnTo>
                  <a:lnTo>
                    <a:pt x="173647" y="317627"/>
                  </a:lnTo>
                  <a:lnTo>
                    <a:pt x="176695" y="316890"/>
                  </a:lnTo>
                  <a:lnTo>
                    <a:pt x="177723" y="314934"/>
                  </a:lnTo>
                  <a:lnTo>
                    <a:pt x="180238" y="310197"/>
                  </a:lnTo>
                  <a:lnTo>
                    <a:pt x="181038" y="303682"/>
                  </a:lnTo>
                  <a:lnTo>
                    <a:pt x="181444" y="300380"/>
                  </a:lnTo>
                  <a:lnTo>
                    <a:pt x="183095" y="301917"/>
                  </a:lnTo>
                  <a:lnTo>
                    <a:pt x="185267" y="301459"/>
                  </a:lnTo>
                  <a:close/>
                </a:path>
                <a:path w="887095" h="566419">
                  <a:moveTo>
                    <a:pt x="886472" y="123228"/>
                  </a:moveTo>
                  <a:lnTo>
                    <a:pt x="860767" y="15062"/>
                  </a:lnTo>
                  <a:lnTo>
                    <a:pt x="860602" y="35255"/>
                  </a:lnTo>
                  <a:lnTo>
                    <a:pt x="861479" y="52108"/>
                  </a:lnTo>
                  <a:lnTo>
                    <a:pt x="869746" y="112229"/>
                  </a:lnTo>
                  <a:lnTo>
                    <a:pt x="879792" y="138341"/>
                  </a:lnTo>
                  <a:lnTo>
                    <a:pt x="886472" y="123228"/>
                  </a:lnTo>
                  <a:close/>
                </a:path>
              </a:pathLst>
            </a:custGeom>
            <a:solidFill>
              <a:srgbClr val="ED1C24"/>
            </a:solidFill>
          </p:spPr>
          <p:txBody>
            <a:bodyPr wrap="square" lIns="0" tIns="0" rIns="0" bIns="0" rtlCol="0"/>
            <a:lstStyle/>
            <a:p>
              <a:endParaRPr dirty="0"/>
            </a:p>
          </p:txBody>
        </p:sp>
        <p:sp>
          <p:nvSpPr>
            <p:cNvPr id="293" name="object 87">
              <a:extLst>
                <a:ext uri="{FF2B5EF4-FFF2-40B4-BE49-F238E27FC236}">
                  <a16:creationId xmlns:a16="http://schemas.microsoft.com/office/drawing/2014/main" id="{D97C46F2-7A84-9273-2A2A-23080C3118A8}"/>
                </a:ext>
              </a:extLst>
            </p:cNvPr>
            <p:cNvSpPr/>
            <p:nvPr/>
          </p:nvSpPr>
          <p:spPr>
            <a:xfrm>
              <a:off x="4536808" y="189552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94" name="object 88">
              <a:extLst>
                <a:ext uri="{FF2B5EF4-FFF2-40B4-BE49-F238E27FC236}">
                  <a16:creationId xmlns:a16="http://schemas.microsoft.com/office/drawing/2014/main" id="{21C6C756-43CE-B4C6-0306-33B6EB47BECC}"/>
                </a:ext>
              </a:extLst>
            </p:cNvPr>
            <p:cNvSpPr/>
            <p:nvPr/>
          </p:nvSpPr>
          <p:spPr>
            <a:xfrm>
              <a:off x="4456976" y="1892833"/>
              <a:ext cx="80010" cy="227965"/>
            </a:xfrm>
            <a:custGeom>
              <a:avLst/>
              <a:gdLst/>
              <a:ahLst/>
              <a:cxnLst/>
              <a:rect l="l" t="t" r="r" b="b"/>
              <a:pathLst>
                <a:path w="80010" h="227964">
                  <a:moveTo>
                    <a:pt x="31242" y="84315"/>
                  </a:moveTo>
                  <a:lnTo>
                    <a:pt x="0" y="148590"/>
                  </a:lnTo>
                  <a:lnTo>
                    <a:pt x="0" y="227787"/>
                  </a:lnTo>
                  <a:lnTo>
                    <a:pt x="1320" y="213182"/>
                  </a:lnTo>
                  <a:lnTo>
                    <a:pt x="6108" y="176898"/>
                  </a:lnTo>
                  <a:lnTo>
                    <a:pt x="15659" y="130187"/>
                  </a:lnTo>
                  <a:lnTo>
                    <a:pt x="31242" y="84315"/>
                  </a:lnTo>
                  <a:close/>
                </a:path>
                <a:path w="80010" h="227964">
                  <a:moveTo>
                    <a:pt x="34798" y="76987"/>
                  </a:moveTo>
                  <a:lnTo>
                    <a:pt x="33578" y="79362"/>
                  </a:lnTo>
                  <a:lnTo>
                    <a:pt x="32385" y="81800"/>
                  </a:lnTo>
                  <a:lnTo>
                    <a:pt x="31242" y="84315"/>
                  </a:lnTo>
                  <a:lnTo>
                    <a:pt x="34798" y="76987"/>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ED1C24"/>
            </a:solidFill>
          </p:spPr>
          <p:txBody>
            <a:bodyPr wrap="square" lIns="0" tIns="0" rIns="0" bIns="0" rtlCol="0"/>
            <a:lstStyle/>
            <a:p>
              <a:endParaRPr dirty="0"/>
            </a:p>
          </p:txBody>
        </p:sp>
        <p:sp>
          <p:nvSpPr>
            <p:cNvPr id="295" name="object 89">
              <a:extLst>
                <a:ext uri="{FF2B5EF4-FFF2-40B4-BE49-F238E27FC236}">
                  <a16:creationId xmlns:a16="http://schemas.microsoft.com/office/drawing/2014/main" id="{AAD68423-2E43-4D17-7803-D9BD69555131}"/>
                </a:ext>
              </a:extLst>
            </p:cNvPr>
            <p:cNvSpPr/>
            <p:nvPr/>
          </p:nvSpPr>
          <p:spPr>
            <a:xfrm>
              <a:off x="4565695" y="2052796"/>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296" name="object 90">
              <a:extLst>
                <a:ext uri="{FF2B5EF4-FFF2-40B4-BE49-F238E27FC236}">
                  <a16:creationId xmlns:a16="http://schemas.microsoft.com/office/drawing/2014/main" id="{876B6B35-82AA-536E-8BFD-7BB0C78271BE}"/>
                </a:ext>
              </a:extLst>
            </p:cNvPr>
            <p:cNvSpPr/>
            <p:nvPr/>
          </p:nvSpPr>
          <p:spPr>
            <a:xfrm>
              <a:off x="4558868" y="1825929"/>
              <a:ext cx="397510" cy="566420"/>
            </a:xfrm>
            <a:custGeom>
              <a:avLst/>
              <a:gdLst/>
              <a:ahLst/>
              <a:cxnLst/>
              <a:rect l="l" t="t" r="r" b="b"/>
              <a:pathLst>
                <a:path w="397510" h="566419">
                  <a:moveTo>
                    <a:pt x="19316" y="235089"/>
                  </a:moveTo>
                  <a:lnTo>
                    <a:pt x="114" y="154292"/>
                  </a:lnTo>
                  <a:lnTo>
                    <a:pt x="0" y="169379"/>
                  </a:lnTo>
                  <a:lnTo>
                    <a:pt x="660" y="181965"/>
                  </a:lnTo>
                  <a:lnTo>
                    <a:pt x="6819" y="226872"/>
                  </a:lnTo>
                  <a:lnTo>
                    <a:pt x="14325" y="246380"/>
                  </a:lnTo>
                  <a:lnTo>
                    <a:pt x="19316" y="235089"/>
                  </a:lnTo>
                  <a:close/>
                </a:path>
                <a:path w="397510" h="566419">
                  <a:moveTo>
                    <a:pt x="397141" y="301459"/>
                  </a:moveTo>
                  <a:lnTo>
                    <a:pt x="397103" y="300380"/>
                  </a:lnTo>
                  <a:lnTo>
                    <a:pt x="396455" y="283514"/>
                  </a:lnTo>
                  <a:lnTo>
                    <a:pt x="391553" y="275336"/>
                  </a:lnTo>
                  <a:lnTo>
                    <a:pt x="391452" y="274612"/>
                  </a:lnTo>
                  <a:lnTo>
                    <a:pt x="391236" y="273888"/>
                  </a:lnTo>
                  <a:lnTo>
                    <a:pt x="390550" y="272389"/>
                  </a:lnTo>
                  <a:lnTo>
                    <a:pt x="389128" y="269328"/>
                  </a:lnTo>
                  <a:lnTo>
                    <a:pt x="388556" y="268160"/>
                  </a:lnTo>
                  <a:lnTo>
                    <a:pt x="387781" y="266382"/>
                  </a:lnTo>
                  <a:lnTo>
                    <a:pt x="386918" y="264287"/>
                  </a:lnTo>
                  <a:lnTo>
                    <a:pt x="388594" y="263309"/>
                  </a:lnTo>
                  <a:lnTo>
                    <a:pt x="386308" y="254850"/>
                  </a:lnTo>
                  <a:lnTo>
                    <a:pt x="380974" y="234721"/>
                  </a:lnTo>
                  <a:lnTo>
                    <a:pt x="378955" y="226860"/>
                  </a:lnTo>
                  <a:lnTo>
                    <a:pt x="374802" y="210781"/>
                  </a:lnTo>
                  <a:lnTo>
                    <a:pt x="364197" y="156425"/>
                  </a:lnTo>
                  <a:lnTo>
                    <a:pt x="357682" y="111925"/>
                  </a:lnTo>
                  <a:lnTo>
                    <a:pt x="356196" y="96177"/>
                  </a:lnTo>
                  <a:lnTo>
                    <a:pt x="351561" y="83718"/>
                  </a:lnTo>
                  <a:lnTo>
                    <a:pt x="341249" y="74739"/>
                  </a:lnTo>
                  <a:lnTo>
                    <a:pt x="322694" y="69596"/>
                  </a:lnTo>
                  <a:lnTo>
                    <a:pt x="323392" y="68846"/>
                  </a:lnTo>
                  <a:lnTo>
                    <a:pt x="325602" y="66484"/>
                  </a:lnTo>
                  <a:lnTo>
                    <a:pt x="327647" y="62141"/>
                  </a:lnTo>
                  <a:lnTo>
                    <a:pt x="330479" y="27254"/>
                  </a:lnTo>
                  <a:lnTo>
                    <a:pt x="332549" y="26162"/>
                  </a:lnTo>
                  <a:lnTo>
                    <a:pt x="335622" y="22669"/>
                  </a:lnTo>
                  <a:lnTo>
                    <a:pt x="335026" y="16471"/>
                  </a:lnTo>
                  <a:lnTo>
                    <a:pt x="326072" y="7226"/>
                  </a:lnTo>
                  <a:lnTo>
                    <a:pt x="312877" y="622"/>
                  </a:lnTo>
                  <a:lnTo>
                    <a:pt x="300393" y="0"/>
                  </a:lnTo>
                  <a:lnTo>
                    <a:pt x="288950" y="4330"/>
                  </a:lnTo>
                  <a:lnTo>
                    <a:pt x="278879" y="12547"/>
                  </a:lnTo>
                  <a:lnTo>
                    <a:pt x="275805" y="18567"/>
                  </a:lnTo>
                  <a:lnTo>
                    <a:pt x="275043" y="26035"/>
                  </a:lnTo>
                  <a:lnTo>
                    <a:pt x="275615" y="33540"/>
                  </a:lnTo>
                  <a:lnTo>
                    <a:pt x="276580" y="39649"/>
                  </a:lnTo>
                  <a:lnTo>
                    <a:pt x="278612" y="51841"/>
                  </a:lnTo>
                  <a:lnTo>
                    <a:pt x="284289" y="59880"/>
                  </a:lnTo>
                  <a:lnTo>
                    <a:pt x="286308" y="62433"/>
                  </a:lnTo>
                  <a:lnTo>
                    <a:pt x="287020" y="63398"/>
                  </a:lnTo>
                  <a:lnTo>
                    <a:pt x="286067" y="68846"/>
                  </a:lnTo>
                  <a:lnTo>
                    <a:pt x="285953" y="68491"/>
                  </a:lnTo>
                  <a:lnTo>
                    <a:pt x="282917" y="74180"/>
                  </a:lnTo>
                  <a:lnTo>
                    <a:pt x="245249" y="97485"/>
                  </a:lnTo>
                  <a:lnTo>
                    <a:pt x="236334" y="116382"/>
                  </a:lnTo>
                  <a:lnTo>
                    <a:pt x="228917" y="142633"/>
                  </a:lnTo>
                  <a:lnTo>
                    <a:pt x="221475" y="173164"/>
                  </a:lnTo>
                  <a:lnTo>
                    <a:pt x="215646" y="199999"/>
                  </a:lnTo>
                  <a:lnTo>
                    <a:pt x="213029" y="215150"/>
                  </a:lnTo>
                  <a:lnTo>
                    <a:pt x="211874" y="234924"/>
                  </a:lnTo>
                  <a:lnTo>
                    <a:pt x="212280" y="250342"/>
                  </a:lnTo>
                  <a:lnTo>
                    <a:pt x="214960" y="269506"/>
                  </a:lnTo>
                  <a:lnTo>
                    <a:pt x="220522" y="299847"/>
                  </a:lnTo>
                  <a:lnTo>
                    <a:pt x="221856" y="300075"/>
                  </a:lnTo>
                  <a:lnTo>
                    <a:pt x="222186" y="301917"/>
                  </a:lnTo>
                  <a:lnTo>
                    <a:pt x="223342" y="307644"/>
                  </a:lnTo>
                  <a:lnTo>
                    <a:pt x="223456" y="308051"/>
                  </a:lnTo>
                  <a:lnTo>
                    <a:pt x="223494" y="309118"/>
                  </a:lnTo>
                  <a:lnTo>
                    <a:pt x="220472" y="330060"/>
                  </a:lnTo>
                  <a:lnTo>
                    <a:pt x="223672" y="338747"/>
                  </a:lnTo>
                  <a:lnTo>
                    <a:pt x="230212" y="343382"/>
                  </a:lnTo>
                  <a:lnTo>
                    <a:pt x="235839" y="351586"/>
                  </a:lnTo>
                  <a:lnTo>
                    <a:pt x="239217" y="350050"/>
                  </a:lnTo>
                  <a:lnTo>
                    <a:pt x="238163" y="344919"/>
                  </a:lnTo>
                  <a:lnTo>
                    <a:pt x="237629" y="337693"/>
                  </a:lnTo>
                  <a:lnTo>
                    <a:pt x="237642" y="336372"/>
                  </a:lnTo>
                  <a:lnTo>
                    <a:pt x="239725" y="327863"/>
                  </a:lnTo>
                  <a:lnTo>
                    <a:pt x="239864" y="326834"/>
                  </a:lnTo>
                  <a:lnTo>
                    <a:pt x="239750" y="336715"/>
                  </a:lnTo>
                  <a:lnTo>
                    <a:pt x="240055" y="337693"/>
                  </a:lnTo>
                  <a:lnTo>
                    <a:pt x="240626" y="338607"/>
                  </a:lnTo>
                  <a:lnTo>
                    <a:pt x="241630" y="355422"/>
                  </a:lnTo>
                  <a:lnTo>
                    <a:pt x="242443" y="370395"/>
                  </a:lnTo>
                  <a:lnTo>
                    <a:pt x="242951" y="382079"/>
                  </a:lnTo>
                  <a:lnTo>
                    <a:pt x="243027" y="389026"/>
                  </a:lnTo>
                  <a:lnTo>
                    <a:pt x="244373" y="415188"/>
                  </a:lnTo>
                  <a:lnTo>
                    <a:pt x="247929" y="461264"/>
                  </a:lnTo>
                  <a:lnTo>
                    <a:pt x="251739" y="506222"/>
                  </a:lnTo>
                  <a:lnTo>
                    <a:pt x="258038" y="529577"/>
                  </a:lnTo>
                  <a:lnTo>
                    <a:pt x="257175" y="537108"/>
                  </a:lnTo>
                  <a:lnTo>
                    <a:pt x="257098" y="540753"/>
                  </a:lnTo>
                  <a:lnTo>
                    <a:pt x="258724" y="543483"/>
                  </a:lnTo>
                  <a:lnTo>
                    <a:pt x="261327" y="544931"/>
                  </a:lnTo>
                  <a:lnTo>
                    <a:pt x="284695" y="564070"/>
                  </a:lnTo>
                  <a:lnTo>
                    <a:pt x="289864" y="565810"/>
                  </a:lnTo>
                  <a:lnTo>
                    <a:pt x="299072" y="564616"/>
                  </a:lnTo>
                  <a:lnTo>
                    <a:pt x="303136" y="562724"/>
                  </a:lnTo>
                  <a:lnTo>
                    <a:pt x="304495" y="557606"/>
                  </a:lnTo>
                  <a:lnTo>
                    <a:pt x="303479" y="552132"/>
                  </a:lnTo>
                  <a:lnTo>
                    <a:pt x="295871" y="547179"/>
                  </a:lnTo>
                  <a:lnTo>
                    <a:pt x="292430" y="543737"/>
                  </a:lnTo>
                  <a:lnTo>
                    <a:pt x="279946" y="527164"/>
                  </a:lnTo>
                  <a:lnTo>
                    <a:pt x="281051" y="526542"/>
                  </a:lnTo>
                  <a:lnTo>
                    <a:pt x="281686" y="526110"/>
                  </a:lnTo>
                  <a:lnTo>
                    <a:pt x="285165" y="480161"/>
                  </a:lnTo>
                  <a:lnTo>
                    <a:pt x="289013" y="447179"/>
                  </a:lnTo>
                  <a:lnTo>
                    <a:pt x="291033" y="430669"/>
                  </a:lnTo>
                  <a:lnTo>
                    <a:pt x="294678" y="399707"/>
                  </a:lnTo>
                  <a:lnTo>
                    <a:pt x="300888" y="346595"/>
                  </a:lnTo>
                  <a:lnTo>
                    <a:pt x="301663" y="352844"/>
                  </a:lnTo>
                  <a:lnTo>
                    <a:pt x="303390" y="367677"/>
                  </a:lnTo>
                  <a:lnTo>
                    <a:pt x="305244" y="385241"/>
                  </a:lnTo>
                  <a:lnTo>
                    <a:pt x="306336" y="399707"/>
                  </a:lnTo>
                  <a:lnTo>
                    <a:pt x="306616" y="409575"/>
                  </a:lnTo>
                  <a:lnTo>
                    <a:pt x="306463" y="424027"/>
                  </a:lnTo>
                  <a:lnTo>
                    <a:pt x="305701" y="452348"/>
                  </a:lnTo>
                  <a:lnTo>
                    <a:pt x="304088" y="504990"/>
                  </a:lnTo>
                  <a:lnTo>
                    <a:pt x="304876" y="505460"/>
                  </a:lnTo>
                  <a:lnTo>
                    <a:pt x="305663" y="505866"/>
                  </a:lnTo>
                  <a:lnTo>
                    <a:pt x="306476" y="506222"/>
                  </a:lnTo>
                  <a:lnTo>
                    <a:pt x="305904" y="510247"/>
                  </a:lnTo>
                  <a:lnTo>
                    <a:pt x="305828" y="517829"/>
                  </a:lnTo>
                  <a:lnTo>
                    <a:pt x="307479" y="520611"/>
                  </a:lnTo>
                  <a:lnTo>
                    <a:pt x="310121" y="522071"/>
                  </a:lnTo>
                  <a:lnTo>
                    <a:pt x="323672" y="526110"/>
                  </a:lnTo>
                  <a:lnTo>
                    <a:pt x="328561" y="528574"/>
                  </a:lnTo>
                  <a:lnTo>
                    <a:pt x="338213" y="535381"/>
                  </a:lnTo>
                  <a:lnTo>
                    <a:pt x="347446" y="537108"/>
                  </a:lnTo>
                  <a:lnTo>
                    <a:pt x="356704" y="534022"/>
                  </a:lnTo>
                  <a:lnTo>
                    <a:pt x="358889" y="533184"/>
                  </a:lnTo>
                  <a:lnTo>
                    <a:pt x="356196" y="525907"/>
                  </a:lnTo>
                  <a:lnTo>
                    <a:pt x="352971" y="522668"/>
                  </a:lnTo>
                  <a:lnTo>
                    <a:pt x="346303" y="519176"/>
                  </a:lnTo>
                  <a:lnTo>
                    <a:pt x="330492" y="504520"/>
                  </a:lnTo>
                  <a:lnTo>
                    <a:pt x="341134" y="459879"/>
                  </a:lnTo>
                  <a:lnTo>
                    <a:pt x="350481" y="393522"/>
                  </a:lnTo>
                  <a:lnTo>
                    <a:pt x="352488" y="346595"/>
                  </a:lnTo>
                  <a:lnTo>
                    <a:pt x="352679" y="334441"/>
                  </a:lnTo>
                  <a:lnTo>
                    <a:pt x="352742" y="326834"/>
                  </a:lnTo>
                  <a:lnTo>
                    <a:pt x="352640" y="292557"/>
                  </a:lnTo>
                  <a:lnTo>
                    <a:pt x="352386" y="273888"/>
                  </a:lnTo>
                  <a:lnTo>
                    <a:pt x="352361" y="263309"/>
                  </a:lnTo>
                  <a:lnTo>
                    <a:pt x="352755" y="257022"/>
                  </a:lnTo>
                  <a:lnTo>
                    <a:pt x="352742" y="248780"/>
                  </a:lnTo>
                  <a:lnTo>
                    <a:pt x="352374" y="240665"/>
                  </a:lnTo>
                  <a:lnTo>
                    <a:pt x="351942" y="234924"/>
                  </a:lnTo>
                  <a:lnTo>
                    <a:pt x="351840" y="229463"/>
                  </a:lnTo>
                  <a:lnTo>
                    <a:pt x="351586" y="226860"/>
                  </a:lnTo>
                  <a:lnTo>
                    <a:pt x="356743" y="241744"/>
                  </a:lnTo>
                  <a:lnTo>
                    <a:pt x="360565" y="251510"/>
                  </a:lnTo>
                  <a:lnTo>
                    <a:pt x="364959" y="260489"/>
                  </a:lnTo>
                  <a:lnTo>
                    <a:pt x="371817" y="273024"/>
                  </a:lnTo>
                  <a:lnTo>
                    <a:pt x="372910" y="272389"/>
                  </a:lnTo>
                  <a:lnTo>
                    <a:pt x="373735" y="273900"/>
                  </a:lnTo>
                  <a:lnTo>
                    <a:pt x="374586" y="275336"/>
                  </a:lnTo>
                  <a:lnTo>
                    <a:pt x="375170" y="276288"/>
                  </a:lnTo>
                  <a:lnTo>
                    <a:pt x="374548" y="278980"/>
                  </a:lnTo>
                  <a:lnTo>
                    <a:pt x="374408" y="281889"/>
                  </a:lnTo>
                  <a:lnTo>
                    <a:pt x="375437" y="289306"/>
                  </a:lnTo>
                  <a:lnTo>
                    <a:pt x="376682" y="297764"/>
                  </a:lnTo>
                  <a:lnTo>
                    <a:pt x="375170" y="306070"/>
                  </a:lnTo>
                  <a:lnTo>
                    <a:pt x="374777" y="311492"/>
                  </a:lnTo>
                  <a:lnTo>
                    <a:pt x="379107" y="310261"/>
                  </a:lnTo>
                  <a:lnTo>
                    <a:pt x="381292" y="303682"/>
                  </a:lnTo>
                  <a:lnTo>
                    <a:pt x="380923" y="309118"/>
                  </a:lnTo>
                  <a:lnTo>
                    <a:pt x="377393" y="316077"/>
                  </a:lnTo>
                  <a:lnTo>
                    <a:pt x="383438" y="316674"/>
                  </a:lnTo>
                  <a:lnTo>
                    <a:pt x="384467" y="314934"/>
                  </a:lnTo>
                  <a:lnTo>
                    <a:pt x="385521" y="317627"/>
                  </a:lnTo>
                  <a:lnTo>
                    <a:pt x="388569" y="316890"/>
                  </a:lnTo>
                  <a:lnTo>
                    <a:pt x="389597" y="314934"/>
                  </a:lnTo>
                  <a:lnTo>
                    <a:pt x="392112" y="310197"/>
                  </a:lnTo>
                  <a:lnTo>
                    <a:pt x="392912" y="303682"/>
                  </a:lnTo>
                  <a:lnTo>
                    <a:pt x="393319" y="300380"/>
                  </a:lnTo>
                  <a:lnTo>
                    <a:pt x="394970" y="301917"/>
                  </a:lnTo>
                  <a:lnTo>
                    <a:pt x="397141" y="301459"/>
                  </a:lnTo>
                  <a:close/>
                </a:path>
              </a:pathLst>
            </a:custGeom>
            <a:solidFill>
              <a:srgbClr val="ED1C24"/>
            </a:solidFill>
          </p:spPr>
          <p:txBody>
            <a:bodyPr wrap="square" lIns="0" tIns="0" rIns="0" bIns="0" rtlCol="0"/>
            <a:lstStyle/>
            <a:p>
              <a:endParaRPr dirty="0"/>
            </a:p>
          </p:txBody>
        </p:sp>
        <p:sp>
          <p:nvSpPr>
            <p:cNvPr id="297" name="object 91">
              <a:extLst>
                <a:ext uri="{FF2B5EF4-FFF2-40B4-BE49-F238E27FC236}">
                  <a16:creationId xmlns:a16="http://schemas.microsoft.com/office/drawing/2014/main" id="{42F2E575-82EF-5BD2-B9AB-4FF24D0FFA50}"/>
                </a:ext>
              </a:extLst>
            </p:cNvPr>
            <p:cNvSpPr/>
            <p:nvPr/>
          </p:nvSpPr>
          <p:spPr>
            <a:xfrm>
              <a:off x="4881566" y="189552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298" name="object 92">
              <a:extLst>
                <a:ext uri="{FF2B5EF4-FFF2-40B4-BE49-F238E27FC236}">
                  <a16:creationId xmlns:a16="http://schemas.microsoft.com/office/drawing/2014/main" id="{59CA770A-1E50-17A6-F6FD-A27B82DB5E28}"/>
                </a:ext>
              </a:extLst>
            </p:cNvPr>
            <p:cNvSpPr/>
            <p:nvPr/>
          </p:nvSpPr>
          <p:spPr>
            <a:xfrm>
              <a:off x="4801743" y="1892833"/>
              <a:ext cx="80010" cy="227965"/>
            </a:xfrm>
            <a:custGeom>
              <a:avLst/>
              <a:gdLst/>
              <a:ahLst/>
              <a:cxnLst/>
              <a:rect l="l" t="t" r="r" b="b"/>
              <a:pathLst>
                <a:path w="80010" h="227964">
                  <a:moveTo>
                    <a:pt x="31242" y="84315"/>
                  </a:moveTo>
                  <a:lnTo>
                    <a:pt x="0" y="148590"/>
                  </a:lnTo>
                  <a:lnTo>
                    <a:pt x="0" y="227787"/>
                  </a:lnTo>
                  <a:lnTo>
                    <a:pt x="1308" y="213182"/>
                  </a:lnTo>
                  <a:lnTo>
                    <a:pt x="6096" y="176898"/>
                  </a:lnTo>
                  <a:lnTo>
                    <a:pt x="15646" y="130187"/>
                  </a:lnTo>
                  <a:lnTo>
                    <a:pt x="31242" y="84315"/>
                  </a:lnTo>
                  <a:close/>
                </a:path>
                <a:path w="80010" h="227964">
                  <a:moveTo>
                    <a:pt x="34798" y="76987"/>
                  </a:moveTo>
                  <a:lnTo>
                    <a:pt x="33578" y="79362"/>
                  </a:lnTo>
                  <a:lnTo>
                    <a:pt x="32385" y="81800"/>
                  </a:lnTo>
                  <a:lnTo>
                    <a:pt x="31242" y="84315"/>
                  </a:lnTo>
                  <a:lnTo>
                    <a:pt x="34798" y="76987"/>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ED1C24"/>
            </a:solidFill>
          </p:spPr>
          <p:txBody>
            <a:bodyPr wrap="square" lIns="0" tIns="0" rIns="0" bIns="0" rtlCol="0"/>
            <a:lstStyle/>
            <a:p>
              <a:endParaRPr dirty="0"/>
            </a:p>
          </p:txBody>
        </p:sp>
        <p:sp>
          <p:nvSpPr>
            <p:cNvPr id="299" name="object 93">
              <a:extLst>
                <a:ext uri="{FF2B5EF4-FFF2-40B4-BE49-F238E27FC236}">
                  <a16:creationId xmlns:a16="http://schemas.microsoft.com/office/drawing/2014/main" id="{70838A65-2ED5-1065-87F8-060467ABC524}"/>
                </a:ext>
              </a:extLst>
            </p:cNvPr>
            <p:cNvSpPr/>
            <p:nvPr/>
          </p:nvSpPr>
          <p:spPr>
            <a:xfrm>
              <a:off x="4910453" y="2052796"/>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00" name="object 94">
              <a:extLst>
                <a:ext uri="{FF2B5EF4-FFF2-40B4-BE49-F238E27FC236}">
                  <a16:creationId xmlns:a16="http://schemas.microsoft.com/office/drawing/2014/main" id="{716522B5-441E-65F7-4494-F659645CC0C6}"/>
                </a:ext>
              </a:extLst>
            </p:cNvPr>
            <p:cNvSpPr/>
            <p:nvPr/>
          </p:nvSpPr>
          <p:spPr>
            <a:xfrm>
              <a:off x="4903627" y="1980219"/>
              <a:ext cx="19685" cy="92710"/>
            </a:xfrm>
            <a:custGeom>
              <a:avLst/>
              <a:gdLst/>
              <a:ahLst/>
              <a:cxnLst/>
              <a:rect l="l" t="t" r="r" b="b"/>
              <a:pathLst>
                <a:path w="19685" h="92710">
                  <a:moveTo>
                    <a:pt x="116" y="0"/>
                  </a:moveTo>
                  <a:lnTo>
                    <a:pt x="2724" y="44571"/>
                  </a:lnTo>
                  <a:lnTo>
                    <a:pt x="11800" y="86131"/>
                  </a:lnTo>
                  <a:lnTo>
                    <a:pt x="14327" y="92087"/>
                  </a:lnTo>
                  <a:lnTo>
                    <a:pt x="19319" y="80797"/>
                  </a:lnTo>
                  <a:lnTo>
                    <a:pt x="116" y="0"/>
                  </a:lnTo>
                  <a:close/>
                </a:path>
              </a:pathLst>
            </a:custGeom>
            <a:solidFill>
              <a:srgbClr val="ED1C24"/>
            </a:solidFill>
          </p:spPr>
          <p:txBody>
            <a:bodyPr wrap="square" lIns="0" tIns="0" rIns="0" bIns="0" rtlCol="0"/>
            <a:lstStyle/>
            <a:p>
              <a:endParaRPr dirty="0"/>
            </a:p>
          </p:txBody>
        </p:sp>
        <p:sp>
          <p:nvSpPr>
            <p:cNvPr id="301" name="object 95">
              <a:extLst>
                <a:ext uri="{FF2B5EF4-FFF2-40B4-BE49-F238E27FC236}">
                  <a16:creationId xmlns:a16="http://schemas.microsoft.com/office/drawing/2014/main" id="{2F6D2B03-F083-B170-5AD0-09FE8EAB8FCE}"/>
                </a:ext>
              </a:extLst>
            </p:cNvPr>
            <p:cNvSpPr/>
            <p:nvPr/>
          </p:nvSpPr>
          <p:spPr>
            <a:xfrm>
              <a:off x="4425996" y="2802592"/>
              <a:ext cx="185420" cy="566420"/>
            </a:xfrm>
            <a:custGeom>
              <a:avLst/>
              <a:gdLst/>
              <a:ahLst/>
              <a:cxnLst/>
              <a:rect l="l" t="t" r="r" b="b"/>
              <a:pathLst>
                <a:path w="185420"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20">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2" y="263313"/>
                  </a:lnTo>
                  <a:lnTo>
                    <a:pt x="140881" y="257025"/>
                  </a:lnTo>
                  <a:lnTo>
                    <a:pt x="140863" y="248773"/>
                  </a:lnTo>
                  <a:lnTo>
                    <a:pt x="140497" y="240667"/>
                  </a:lnTo>
                  <a:lnTo>
                    <a:pt x="140063"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20">
                  <a:moveTo>
                    <a:pt x="177722" y="314939"/>
                  </a:moveTo>
                  <a:lnTo>
                    <a:pt x="172584" y="314939"/>
                  </a:lnTo>
                  <a:lnTo>
                    <a:pt x="173638" y="317631"/>
                  </a:lnTo>
                  <a:lnTo>
                    <a:pt x="176686" y="316895"/>
                  </a:lnTo>
                  <a:lnTo>
                    <a:pt x="177722" y="314939"/>
                  </a:lnTo>
                  <a:close/>
                </a:path>
                <a:path w="185420"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25"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20">
                  <a:moveTo>
                    <a:pt x="185218" y="300385"/>
                  </a:moveTo>
                  <a:lnTo>
                    <a:pt x="181436" y="300385"/>
                  </a:lnTo>
                  <a:lnTo>
                    <a:pt x="183087" y="301921"/>
                  </a:lnTo>
                  <a:lnTo>
                    <a:pt x="185259" y="301464"/>
                  </a:lnTo>
                  <a:lnTo>
                    <a:pt x="185218" y="300385"/>
                  </a:lnTo>
                  <a:close/>
                </a:path>
                <a:path w="185420"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02" name="object 96">
              <a:extLst>
                <a:ext uri="{FF2B5EF4-FFF2-40B4-BE49-F238E27FC236}">
                  <a16:creationId xmlns:a16="http://schemas.microsoft.com/office/drawing/2014/main" id="{C597A79E-B8B4-BA8F-7E9C-F020E207EFC8}"/>
                </a:ext>
              </a:extLst>
            </p:cNvPr>
            <p:cNvSpPr/>
            <p:nvPr/>
          </p:nvSpPr>
          <p:spPr>
            <a:xfrm>
              <a:off x="4536808" y="2872187"/>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03" name="object 97">
              <a:extLst>
                <a:ext uri="{FF2B5EF4-FFF2-40B4-BE49-F238E27FC236}">
                  <a16:creationId xmlns:a16="http://schemas.microsoft.com/office/drawing/2014/main" id="{6B2981A8-752D-01C1-AA1D-8176182E5289}"/>
                </a:ext>
              </a:extLst>
            </p:cNvPr>
            <p:cNvSpPr/>
            <p:nvPr/>
          </p:nvSpPr>
          <p:spPr>
            <a:xfrm>
              <a:off x="4456976" y="2869488"/>
              <a:ext cx="80010" cy="227965"/>
            </a:xfrm>
            <a:custGeom>
              <a:avLst/>
              <a:gdLst/>
              <a:ahLst/>
              <a:cxnLst/>
              <a:rect l="l" t="t" r="r" b="b"/>
              <a:pathLst>
                <a:path w="80010" h="227964">
                  <a:moveTo>
                    <a:pt x="31242" y="84328"/>
                  </a:moveTo>
                  <a:lnTo>
                    <a:pt x="0" y="148602"/>
                  </a:lnTo>
                  <a:lnTo>
                    <a:pt x="0" y="227799"/>
                  </a:lnTo>
                  <a:lnTo>
                    <a:pt x="1320" y="213194"/>
                  </a:lnTo>
                  <a:lnTo>
                    <a:pt x="6108" y="176911"/>
                  </a:lnTo>
                  <a:lnTo>
                    <a:pt x="15659" y="130200"/>
                  </a:lnTo>
                  <a:lnTo>
                    <a:pt x="31242" y="84328"/>
                  </a:lnTo>
                  <a:close/>
                </a:path>
                <a:path w="80010" h="227964">
                  <a:moveTo>
                    <a:pt x="34798" y="77000"/>
                  </a:moveTo>
                  <a:lnTo>
                    <a:pt x="33578" y="79375"/>
                  </a:lnTo>
                  <a:lnTo>
                    <a:pt x="32385" y="81813"/>
                  </a:lnTo>
                  <a:lnTo>
                    <a:pt x="31242" y="84328"/>
                  </a:lnTo>
                  <a:lnTo>
                    <a:pt x="34798" y="77000"/>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2D6597"/>
            </a:solidFill>
          </p:spPr>
          <p:txBody>
            <a:bodyPr wrap="square" lIns="0" tIns="0" rIns="0" bIns="0" rtlCol="0"/>
            <a:lstStyle/>
            <a:p>
              <a:endParaRPr dirty="0"/>
            </a:p>
          </p:txBody>
        </p:sp>
        <p:sp>
          <p:nvSpPr>
            <p:cNvPr id="304" name="object 98">
              <a:extLst>
                <a:ext uri="{FF2B5EF4-FFF2-40B4-BE49-F238E27FC236}">
                  <a16:creationId xmlns:a16="http://schemas.microsoft.com/office/drawing/2014/main" id="{6E4D7700-4E3E-AEDA-B147-A10894BB8634}"/>
                </a:ext>
              </a:extLst>
            </p:cNvPr>
            <p:cNvSpPr/>
            <p:nvPr/>
          </p:nvSpPr>
          <p:spPr>
            <a:xfrm>
              <a:off x="4565695" y="3029461"/>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05" name="object 99">
              <a:extLst>
                <a:ext uri="{FF2B5EF4-FFF2-40B4-BE49-F238E27FC236}">
                  <a16:creationId xmlns:a16="http://schemas.microsoft.com/office/drawing/2014/main" id="{EF9F72C6-055A-0ECC-F596-90700B3EE527}"/>
                </a:ext>
              </a:extLst>
            </p:cNvPr>
            <p:cNvSpPr/>
            <p:nvPr/>
          </p:nvSpPr>
          <p:spPr>
            <a:xfrm>
              <a:off x="4558869" y="2956886"/>
              <a:ext cx="19685" cy="92710"/>
            </a:xfrm>
            <a:custGeom>
              <a:avLst/>
              <a:gdLst/>
              <a:ahLst/>
              <a:cxnLst/>
              <a:rect l="l" t="t" r="r" b="b"/>
              <a:pathLst>
                <a:path w="19685"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sp>
          <p:nvSpPr>
            <p:cNvPr id="306" name="object 100">
              <a:extLst>
                <a:ext uri="{FF2B5EF4-FFF2-40B4-BE49-F238E27FC236}">
                  <a16:creationId xmlns:a16="http://schemas.microsoft.com/office/drawing/2014/main" id="{D7514B6E-B2B1-3524-F7E0-F2EA66E3EB9E}"/>
                </a:ext>
              </a:extLst>
            </p:cNvPr>
            <p:cNvSpPr/>
            <p:nvPr/>
          </p:nvSpPr>
          <p:spPr>
            <a:xfrm>
              <a:off x="4770754" y="2802592"/>
              <a:ext cx="185420" cy="566420"/>
            </a:xfrm>
            <a:custGeom>
              <a:avLst/>
              <a:gdLst/>
              <a:ahLst/>
              <a:cxnLst/>
              <a:rect l="l" t="t" r="r" b="b"/>
              <a:pathLst>
                <a:path w="185420"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20">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2" y="263313"/>
                  </a:lnTo>
                  <a:lnTo>
                    <a:pt x="140881" y="257025"/>
                  </a:lnTo>
                  <a:lnTo>
                    <a:pt x="140863" y="248773"/>
                  </a:lnTo>
                  <a:lnTo>
                    <a:pt x="140497" y="240667"/>
                  </a:lnTo>
                  <a:lnTo>
                    <a:pt x="140063"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20">
                  <a:moveTo>
                    <a:pt x="177722" y="314939"/>
                  </a:moveTo>
                  <a:lnTo>
                    <a:pt x="172584" y="314939"/>
                  </a:lnTo>
                  <a:lnTo>
                    <a:pt x="173638" y="317631"/>
                  </a:lnTo>
                  <a:lnTo>
                    <a:pt x="176686" y="316895"/>
                  </a:lnTo>
                  <a:lnTo>
                    <a:pt x="177722" y="314939"/>
                  </a:lnTo>
                  <a:close/>
                </a:path>
                <a:path w="185420"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25"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20">
                  <a:moveTo>
                    <a:pt x="185218" y="300385"/>
                  </a:moveTo>
                  <a:lnTo>
                    <a:pt x="181436" y="300385"/>
                  </a:lnTo>
                  <a:lnTo>
                    <a:pt x="183087" y="301921"/>
                  </a:lnTo>
                  <a:lnTo>
                    <a:pt x="185259" y="301464"/>
                  </a:lnTo>
                  <a:lnTo>
                    <a:pt x="185218" y="300385"/>
                  </a:lnTo>
                  <a:close/>
                </a:path>
                <a:path w="185420"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07" name="object 101">
              <a:extLst>
                <a:ext uri="{FF2B5EF4-FFF2-40B4-BE49-F238E27FC236}">
                  <a16:creationId xmlns:a16="http://schemas.microsoft.com/office/drawing/2014/main" id="{8A256444-BE13-3DFA-57D8-5ABAADE09EA2}"/>
                </a:ext>
              </a:extLst>
            </p:cNvPr>
            <p:cNvSpPr/>
            <p:nvPr/>
          </p:nvSpPr>
          <p:spPr>
            <a:xfrm>
              <a:off x="4881566" y="2872187"/>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08" name="object 102">
              <a:extLst>
                <a:ext uri="{FF2B5EF4-FFF2-40B4-BE49-F238E27FC236}">
                  <a16:creationId xmlns:a16="http://schemas.microsoft.com/office/drawing/2014/main" id="{A0231012-0347-07D0-2BE0-5AB1D0C38850}"/>
                </a:ext>
              </a:extLst>
            </p:cNvPr>
            <p:cNvSpPr/>
            <p:nvPr/>
          </p:nvSpPr>
          <p:spPr>
            <a:xfrm>
              <a:off x="4801743" y="2869488"/>
              <a:ext cx="80010" cy="227965"/>
            </a:xfrm>
            <a:custGeom>
              <a:avLst/>
              <a:gdLst/>
              <a:ahLst/>
              <a:cxnLst/>
              <a:rect l="l" t="t" r="r" b="b"/>
              <a:pathLst>
                <a:path w="80010" h="227964">
                  <a:moveTo>
                    <a:pt x="31242" y="84328"/>
                  </a:moveTo>
                  <a:lnTo>
                    <a:pt x="0" y="148602"/>
                  </a:lnTo>
                  <a:lnTo>
                    <a:pt x="0" y="227799"/>
                  </a:lnTo>
                  <a:lnTo>
                    <a:pt x="1308" y="213194"/>
                  </a:lnTo>
                  <a:lnTo>
                    <a:pt x="6096" y="176911"/>
                  </a:lnTo>
                  <a:lnTo>
                    <a:pt x="15646" y="130200"/>
                  </a:lnTo>
                  <a:lnTo>
                    <a:pt x="31242" y="84328"/>
                  </a:lnTo>
                  <a:close/>
                </a:path>
                <a:path w="80010" h="227964">
                  <a:moveTo>
                    <a:pt x="34798" y="77000"/>
                  </a:moveTo>
                  <a:lnTo>
                    <a:pt x="33578" y="79375"/>
                  </a:lnTo>
                  <a:lnTo>
                    <a:pt x="32385" y="81813"/>
                  </a:lnTo>
                  <a:lnTo>
                    <a:pt x="31242" y="84328"/>
                  </a:lnTo>
                  <a:lnTo>
                    <a:pt x="34798" y="77000"/>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2D6597"/>
            </a:solidFill>
          </p:spPr>
          <p:txBody>
            <a:bodyPr wrap="square" lIns="0" tIns="0" rIns="0" bIns="0" rtlCol="0"/>
            <a:lstStyle/>
            <a:p>
              <a:endParaRPr dirty="0"/>
            </a:p>
          </p:txBody>
        </p:sp>
        <p:sp>
          <p:nvSpPr>
            <p:cNvPr id="309" name="object 103">
              <a:extLst>
                <a:ext uri="{FF2B5EF4-FFF2-40B4-BE49-F238E27FC236}">
                  <a16:creationId xmlns:a16="http://schemas.microsoft.com/office/drawing/2014/main" id="{5AF7E9DE-B42E-A3A5-3A73-D83AB1E087E5}"/>
                </a:ext>
              </a:extLst>
            </p:cNvPr>
            <p:cNvSpPr/>
            <p:nvPr/>
          </p:nvSpPr>
          <p:spPr>
            <a:xfrm>
              <a:off x="4910453" y="3029461"/>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10" name="object 104">
              <a:extLst>
                <a:ext uri="{FF2B5EF4-FFF2-40B4-BE49-F238E27FC236}">
                  <a16:creationId xmlns:a16="http://schemas.microsoft.com/office/drawing/2014/main" id="{81E80DE5-D05C-FF6D-1821-DDED64D37059}"/>
                </a:ext>
              </a:extLst>
            </p:cNvPr>
            <p:cNvSpPr/>
            <p:nvPr/>
          </p:nvSpPr>
          <p:spPr>
            <a:xfrm>
              <a:off x="4903627" y="2956886"/>
              <a:ext cx="19685" cy="92710"/>
            </a:xfrm>
            <a:custGeom>
              <a:avLst/>
              <a:gdLst/>
              <a:ahLst/>
              <a:cxnLst/>
              <a:rect l="l" t="t" r="r" b="b"/>
              <a:pathLst>
                <a:path w="19685"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sp>
          <p:nvSpPr>
            <p:cNvPr id="311" name="object 105">
              <a:extLst>
                <a:ext uri="{FF2B5EF4-FFF2-40B4-BE49-F238E27FC236}">
                  <a16:creationId xmlns:a16="http://schemas.microsoft.com/office/drawing/2014/main" id="{3DF1D948-F47E-C07C-47C7-7D8FA34D03CC}"/>
                </a:ext>
              </a:extLst>
            </p:cNvPr>
            <p:cNvSpPr/>
            <p:nvPr/>
          </p:nvSpPr>
          <p:spPr>
            <a:xfrm>
              <a:off x="5110965" y="2617965"/>
              <a:ext cx="246379" cy="751205"/>
            </a:xfrm>
            <a:custGeom>
              <a:avLst/>
              <a:gdLst/>
              <a:ahLst/>
              <a:cxnLst/>
              <a:rect l="l" t="t" r="r" b="b"/>
              <a:pathLst>
                <a:path w="246379"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79"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79"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79" h="751204">
                  <a:moveTo>
                    <a:pt x="235759" y="417810"/>
                  </a:moveTo>
                  <a:lnTo>
                    <a:pt x="228955" y="417810"/>
                  </a:lnTo>
                  <a:lnTo>
                    <a:pt x="230364" y="421379"/>
                  </a:lnTo>
                  <a:lnTo>
                    <a:pt x="234390" y="420389"/>
                  </a:lnTo>
                  <a:lnTo>
                    <a:pt x="235759" y="417810"/>
                  </a:lnTo>
                  <a:close/>
                </a:path>
                <a:path w="246379"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79" h="751204">
                  <a:moveTo>
                    <a:pt x="237032" y="361359"/>
                  </a:moveTo>
                  <a:lnTo>
                    <a:pt x="213613" y="361359"/>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59" y="363366"/>
                  </a:lnTo>
                  <a:lnTo>
                    <a:pt x="237032" y="361359"/>
                  </a:lnTo>
                  <a:close/>
                </a:path>
                <a:path w="246379" h="751204">
                  <a:moveTo>
                    <a:pt x="245702" y="398494"/>
                  </a:moveTo>
                  <a:lnTo>
                    <a:pt x="240702" y="398494"/>
                  </a:lnTo>
                  <a:lnTo>
                    <a:pt x="242887" y="400526"/>
                  </a:lnTo>
                  <a:lnTo>
                    <a:pt x="245757" y="399929"/>
                  </a:lnTo>
                  <a:lnTo>
                    <a:pt x="245702" y="398494"/>
                  </a:lnTo>
                  <a:close/>
                </a:path>
                <a:path w="246379"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79"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80"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12" name="object 106">
              <a:extLst>
                <a:ext uri="{FF2B5EF4-FFF2-40B4-BE49-F238E27FC236}">
                  <a16:creationId xmlns:a16="http://schemas.microsoft.com/office/drawing/2014/main" id="{ED61095C-40F7-CE31-F665-DBC776C5DB3F}"/>
                </a:ext>
              </a:extLst>
            </p:cNvPr>
            <p:cNvSpPr/>
            <p:nvPr/>
          </p:nvSpPr>
          <p:spPr>
            <a:xfrm>
              <a:off x="5257971"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13" name="object 107">
              <a:extLst>
                <a:ext uri="{FF2B5EF4-FFF2-40B4-BE49-F238E27FC236}">
                  <a16:creationId xmlns:a16="http://schemas.microsoft.com/office/drawing/2014/main" id="{3A076F1A-197B-0B38-9703-8D00A2D4F01F}"/>
                </a:ext>
              </a:extLst>
            </p:cNvPr>
            <p:cNvSpPr/>
            <p:nvPr/>
          </p:nvSpPr>
          <p:spPr>
            <a:xfrm>
              <a:off x="5152085" y="2706725"/>
              <a:ext cx="106045" cy="302260"/>
            </a:xfrm>
            <a:custGeom>
              <a:avLst/>
              <a:gdLst/>
              <a:ahLst/>
              <a:cxnLst/>
              <a:rect l="l" t="t" r="r" b="b"/>
              <a:pathLst>
                <a:path w="106045" h="302260">
                  <a:moveTo>
                    <a:pt x="41440" y="111848"/>
                  </a:moveTo>
                  <a:lnTo>
                    <a:pt x="0" y="197116"/>
                  </a:lnTo>
                  <a:lnTo>
                    <a:pt x="0" y="302171"/>
                  </a:lnTo>
                  <a:lnTo>
                    <a:pt x="1739" y="282816"/>
                  </a:lnTo>
                  <a:lnTo>
                    <a:pt x="8089" y="234670"/>
                  </a:lnTo>
                  <a:lnTo>
                    <a:pt x="20751" y="172707"/>
                  </a:lnTo>
                  <a:lnTo>
                    <a:pt x="41440" y="111848"/>
                  </a:lnTo>
                  <a:close/>
                </a:path>
                <a:path w="106045" h="302260">
                  <a:moveTo>
                    <a:pt x="46164" y="102133"/>
                  </a:moveTo>
                  <a:lnTo>
                    <a:pt x="44538" y="105270"/>
                  </a:lnTo>
                  <a:lnTo>
                    <a:pt x="42964" y="108521"/>
                  </a:lnTo>
                  <a:lnTo>
                    <a:pt x="41440" y="111848"/>
                  </a:lnTo>
                  <a:lnTo>
                    <a:pt x="46164" y="102133"/>
                  </a:lnTo>
                  <a:close/>
                </a:path>
                <a:path w="106045" h="302260">
                  <a:moveTo>
                    <a:pt x="105879" y="3581"/>
                  </a:moveTo>
                  <a:lnTo>
                    <a:pt x="100888" y="9410"/>
                  </a:lnTo>
                  <a:lnTo>
                    <a:pt x="90627" y="9410"/>
                  </a:lnTo>
                  <a:lnTo>
                    <a:pt x="85509" y="8940"/>
                  </a:lnTo>
                  <a:lnTo>
                    <a:pt x="79616" y="7391"/>
                  </a:lnTo>
                  <a:lnTo>
                    <a:pt x="72961" y="4495"/>
                  </a:lnTo>
                  <a:lnTo>
                    <a:pt x="65519" y="0"/>
                  </a:lnTo>
                  <a:lnTo>
                    <a:pt x="66827" y="3200"/>
                  </a:lnTo>
                  <a:lnTo>
                    <a:pt x="70739" y="10236"/>
                  </a:lnTo>
                  <a:lnTo>
                    <a:pt x="77228" y="17284"/>
                  </a:lnTo>
                  <a:lnTo>
                    <a:pt x="86258" y="20485"/>
                  </a:lnTo>
                  <a:lnTo>
                    <a:pt x="87109" y="20472"/>
                  </a:lnTo>
                  <a:lnTo>
                    <a:pt x="102019" y="19113"/>
                  </a:lnTo>
                  <a:lnTo>
                    <a:pt x="104432" y="9410"/>
                  </a:lnTo>
                  <a:lnTo>
                    <a:pt x="105879" y="3581"/>
                  </a:lnTo>
                  <a:close/>
                </a:path>
              </a:pathLst>
            </a:custGeom>
            <a:solidFill>
              <a:srgbClr val="2D6597"/>
            </a:solidFill>
          </p:spPr>
          <p:txBody>
            <a:bodyPr wrap="square" lIns="0" tIns="0" rIns="0" bIns="0" rtlCol="0"/>
            <a:lstStyle/>
            <a:p>
              <a:endParaRPr dirty="0"/>
            </a:p>
          </p:txBody>
        </p:sp>
        <p:sp>
          <p:nvSpPr>
            <p:cNvPr id="314" name="object 108">
              <a:extLst>
                <a:ext uri="{FF2B5EF4-FFF2-40B4-BE49-F238E27FC236}">
                  <a16:creationId xmlns:a16="http://schemas.microsoft.com/office/drawing/2014/main" id="{CA0E85CE-C3C9-11B4-E8D3-1988FE128D9E}"/>
                </a:ext>
              </a:extLst>
            </p:cNvPr>
            <p:cNvSpPr/>
            <p:nvPr/>
          </p:nvSpPr>
          <p:spPr>
            <a:xfrm>
              <a:off x="5296293" y="2918933"/>
              <a:ext cx="10160" cy="26670"/>
            </a:xfrm>
            <a:custGeom>
              <a:avLst/>
              <a:gdLst/>
              <a:ahLst/>
              <a:cxnLst/>
              <a:rect l="l" t="t" r="r" b="b"/>
              <a:pathLst>
                <a:path w="10160"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15" name="object 109">
              <a:extLst>
                <a:ext uri="{FF2B5EF4-FFF2-40B4-BE49-F238E27FC236}">
                  <a16:creationId xmlns:a16="http://schemas.microsoft.com/office/drawing/2014/main" id="{D4A73F75-AA86-DF4E-BAF1-49BEA8D1EFD0}"/>
                </a:ext>
              </a:extLst>
            </p:cNvPr>
            <p:cNvSpPr/>
            <p:nvPr/>
          </p:nvSpPr>
          <p:spPr>
            <a:xfrm>
              <a:off x="5287231" y="2822655"/>
              <a:ext cx="26034" cy="122555"/>
            </a:xfrm>
            <a:custGeom>
              <a:avLst/>
              <a:gdLst/>
              <a:ahLst/>
              <a:cxnLst/>
              <a:rect l="l" t="t" r="r" b="b"/>
              <a:pathLst>
                <a:path w="26035"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5"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316" name="object 110">
            <a:extLst>
              <a:ext uri="{FF2B5EF4-FFF2-40B4-BE49-F238E27FC236}">
                <a16:creationId xmlns:a16="http://schemas.microsoft.com/office/drawing/2014/main" id="{4D10DDE5-FB6C-5B8C-F8BE-35272C6D66B4}"/>
              </a:ext>
            </a:extLst>
          </p:cNvPr>
          <p:cNvGrpSpPr/>
          <p:nvPr/>
        </p:nvGrpSpPr>
        <p:grpSpPr>
          <a:xfrm>
            <a:off x="2488539" y="1946897"/>
            <a:ext cx="123825" cy="377825"/>
            <a:chOff x="2488539" y="2014352"/>
            <a:chExt cx="123825" cy="377825"/>
          </a:xfrm>
        </p:grpSpPr>
        <p:sp>
          <p:nvSpPr>
            <p:cNvPr id="317" name="object 111">
              <a:extLst>
                <a:ext uri="{FF2B5EF4-FFF2-40B4-BE49-F238E27FC236}">
                  <a16:creationId xmlns:a16="http://schemas.microsoft.com/office/drawing/2014/main" id="{461C92AC-7CCE-DE05-620A-C1D5EE054A56}"/>
                </a:ext>
              </a:extLst>
            </p:cNvPr>
            <p:cNvSpPr/>
            <p:nvPr/>
          </p:nvSpPr>
          <p:spPr>
            <a:xfrm>
              <a:off x="2488539" y="2014352"/>
              <a:ext cx="123825" cy="377825"/>
            </a:xfrm>
            <a:custGeom>
              <a:avLst/>
              <a:gdLst/>
              <a:ahLst/>
              <a:cxnLst/>
              <a:rect l="l" t="t" r="r" b="b"/>
              <a:pathLst>
                <a:path w="123825" h="377825">
                  <a:moveTo>
                    <a:pt x="93786" y="217903"/>
                  </a:moveTo>
                  <a:lnTo>
                    <a:pt x="18533" y="217903"/>
                  </a:lnTo>
                  <a:lnTo>
                    <a:pt x="18462" y="224482"/>
                  </a:lnTo>
                  <a:lnTo>
                    <a:pt x="18660" y="225129"/>
                  </a:lnTo>
                  <a:lnTo>
                    <a:pt x="19041" y="225739"/>
                  </a:lnTo>
                  <a:lnTo>
                    <a:pt x="19710" y="236946"/>
                  </a:lnTo>
                  <a:lnTo>
                    <a:pt x="20255" y="246929"/>
                  </a:lnTo>
                  <a:lnTo>
                    <a:pt x="20593" y="254721"/>
                  </a:lnTo>
                  <a:lnTo>
                    <a:pt x="20641" y="259356"/>
                  </a:lnTo>
                  <a:lnTo>
                    <a:pt x="21541" y="276795"/>
                  </a:lnTo>
                  <a:lnTo>
                    <a:pt x="26448" y="337486"/>
                  </a:lnTo>
                  <a:lnTo>
                    <a:pt x="30648" y="353056"/>
                  </a:lnTo>
                  <a:lnTo>
                    <a:pt x="30078" y="358073"/>
                  </a:lnTo>
                  <a:lnTo>
                    <a:pt x="30026" y="360511"/>
                  </a:lnTo>
                  <a:lnTo>
                    <a:pt x="31106" y="362327"/>
                  </a:lnTo>
                  <a:lnTo>
                    <a:pt x="32845" y="363293"/>
                  </a:lnTo>
                  <a:lnTo>
                    <a:pt x="48416" y="376056"/>
                  </a:lnTo>
                  <a:lnTo>
                    <a:pt x="51870" y="377212"/>
                  </a:lnTo>
                  <a:lnTo>
                    <a:pt x="58004" y="376412"/>
                  </a:lnTo>
                  <a:lnTo>
                    <a:pt x="60709" y="375154"/>
                  </a:lnTo>
                  <a:lnTo>
                    <a:pt x="61624" y="371738"/>
                  </a:lnTo>
                  <a:lnTo>
                    <a:pt x="60951" y="368093"/>
                  </a:lnTo>
                  <a:lnTo>
                    <a:pt x="55871" y="364791"/>
                  </a:lnTo>
                  <a:lnTo>
                    <a:pt x="53585" y="362505"/>
                  </a:lnTo>
                  <a:lnTo>
                    <a:pt x="45253" y="351443"/>
                  </a:lnTo>
                  <a:lnTo>
                    <a:pt x="45990" y="351037"/>
                  </a:lnTo>
                  <a:lnTo>
                    <a:pt x="46409" y="350745"/>
                  </a:lnTo>
                  <a:lnTo>
                    <a:pt x="50085" y="307509"/>
                  </a:lnTo>
                  <a:lnTo>
                    <a:pt x="51297" y="298124"/>
                  </a:lnTo>
                  <a:lnTo>
                    <a:pt x="52643" y="287115"/>
                  </a:lnTo>
                  <a:lnTo>
                    <a:pt x="59211" y="231073"/>
                  </a:lnTo>
                  <a:lnTo>
                    <a:pt x="93613" y="231073"/>
                  </a:lnTo>
                  <a:lnTo>
                    <a:pt x="93739" y="222958"/>
                  </a:lnTo>
                  <a:lnTo>
                    <a:pt x="93786" y="217903"/>
                  </a:lnTo>
                  <a:close/>
                </a:path>
                <a:path w="123825" h="377825">
                  <a:moveTo>
                    <a:pt x="93613" y="231073"/>
                  </a:moveTo>
                  <a:lnTo>
                    <a:pt x="59211" y="231073"/>
                  </a:lnTo>
                  <a:lnTo>
                    <a:pt x="59726" y="235235"/>
                  </a:lnTo>
                  <a:lnTo>
                    <a:pt x="60889" y="245124"/>
                  </a:lnTo>
                  <a:lnTo>
                    <a:pt x="62120" y="256839"/>
                  </a:lnTo>
                  <a:lnTo>
                    <a:pt x="62843" y="266480"/>
                  </a:lnTo>
                  <a:lnTo>
                    <a:pt x="62941" y="282559"/>
                  </a:lnTo>
                  <a:lnTo>
                    <a:pt x="62425" y="301567"/>
                  </a:lnTo>
                  <a:lnTo>
                    <a:pt x="61344" y="336661"/>
                  </a:lnTo>
                  <a:lnTo>
                    <a:pt x="61878" y="336978"/>
                  </a:lnTo>
                  <a:lnTo>
                    <a:pt x="62398" y="337245"/>
                  </a:lnTo>
                  <a:lnTo>
                    <a:pt x="62932" y="337486"/>
                  </a:lnTo>
                  <a:lnTo>
                    <a:pt x="62551" y="340166"/>
                  </a:lnTo>
                  <a:lnTo>
                    <a:pt x="62513" y="345220"/>
                  </a:lnTo>
                  <a:lnTo>
                    <a:pt x="63605" y="347075"/>
                  </a:lnTo>
                  <a:lnTo>
                    <a:pt x="65370" y="348053"/>
                  </a:lnTo>
                  <a:lnTo>
                    <a:pt x="74400" y="350745"/>
                  </a:lnTo>
                  <a:lnTo>
                    <a:pt x="77664" y="352383"/>
                  </a:lnTo>
                  <a:lnTo>
                    <a:pt x="84103" y="356930"/>
                  </a:lnTo>
                  <a:lnTo>
                    <a:pt x="90249" y="358073"/>
                  </a:lnTo>
                  <a:lnTo>
                    <a:pt x="96434" y="356015"/>
                  </a:lnTo>
                  <a:lnTo>
                    <a:pt x="97882" y="355469"/>
                  </a:lnTo>
                  <a:lnTo>
                    <a:pt x="96091" y="350605"/>
                  </a:lnTo>
                  <a:lnTo>
                    <a:pt x="93945" y="348459"/>
                  </a:lnTo>
                  <a:lnTo>
                    <a:pt x="89500" y="346122"/>
                  </a:lnTo>
                  <a:lnTo>
                    <a:pt x="78946" y="336356"/>
                  </a:lnTo>
                  <a:lnTo>
                    <a:pt x="89550" y="282559"/>
                  </a:lnTo>
                  <a:lnTo>
                    <a:pt x="93411" y="244106"/>
                  </a:lnTo>
                  <a:lnTo>
                    <a:pt x="93613" y="231073"/>
                  </a:lnTo>
                  <a:close/>
                </a:path>
                <a:path w="123825" h="377825">
                  <a:moveTo>
                    <a:pt x="49267" y="45666"/>
                  </a:moveTo>
                  <a:lnTo>
                    <a:pt x="47235" y="49463"/>
                  </a:lnTo>
                  <a:lnTo>
                    <a:pt x="40229" y="52677"/>
                  </a:lnTo>
                  <a:lnTo>
                    <a:pt x="33385" y="56500"/>
                  </a:lnTo>
                  <a:lnTo>
                    <a:pt x="16183" y="77593"/>
                  </a:lnTo>
                  <a:lnTo>
                    <a:pt x="11240" y="95087"/>
                  </a:lnTo>
                  <a:lnTo>
                    <a:pt x="2381" y="133336"/>
                  </a:lnTo>
                  <a:lnTo>
                    <a:pt x="0" y="161515"/>
                  </a:lnTo>
                  <a:lnTo>
                    <a:pt x="138" y="166892"/>
                  </a:lnTo>
                  <a:lnTo>
                    <a:pt x="1901" y="179553"/>
                  </a:lnTo>
                  <a:lnTo>
                    <a:pt x="5629" y="199894"/>
                  </a:lnTo>
                  <a:lnTo>
                    <a:pt x="6531" y="200059"/>
                  </a:lnTo>
                  <a:lnTo>
                    <a:pt x="6752" y="201279"/>
                  </a:lnTo>
                  <a:lnTo>
                    <a:pt x="7509" y="205101"/>
                  </a:lnTo>
                  <a:lnTo>
                    <a:pt x="7622" y="206079"/>
                  </a:lnTo>
                  <a:lnTo>
                    <a:pt x="5604" y="220049"/>
                  </a:lnTo>
                  <a:lnTo>
                    <a:pt x="7738" y="225840"/>
                  </a:lnTo>
                  <a:lnTo>
                    <a:pt x="12094" y="228927"/>
                  </a:lnTo>
                  <a:lnTo>
                    <a:pt x="15853" y="234400"/>
                  </a:lnTo>
                  <a:lnTo>
                    <a:pt x="18101" y="233372"/>
                  </a:lnTo>
                  <a:lnTo>
                    <a:pt x="17402" y="229943"/>
                  </a:lnTo>
                  <a:lnTo>
                    <a:pt x="17106" y="225840"/>
                  </a:lnTo>
                  <a:lnTo>
                    <a:pt x="17064" y="224253"/>
                  </a:lnTo>
                  <a:lnTo>
                    <a:pt x="18431" y="218576"/>
                  </a:lnTo>
                  <a:lnTo>
                    <a:pt x="18533" y="217903"/>
                  </a:lnTo>
                  <a:lnTo>
                    <a:pt x="93786" y="217903"/>
                  </a:lnTo>
                  <a:lnTo>
                    <a:pt x="93683" y="192884"/>
                  </a:lnTo>
                  <a:lnTo>
                    <a:pt x="93556" y="183473"/>
                  </a:lnTo>
                  <a:lnTo>
                    <a:pt x="93571" y="175548"/>
                  </a:lnTo>
                  <a:lnTo>
                    <a:pt x="94186" y="170062"/>
                  </a:lnTo>
                  <a:lnTo>
                    <a:pt x="93660" y="161164"/>
                  </a:lnTo>
                  <a:lnTo>
                    <a:pt x="93261" y="156619"/>
                  </a:lnTo>
                  <a:lnTo>
                    <a:pt x="93183" y="152981"/>
                  </a:lnTo>
                  <a:lnTo>
                    <a:pt x="93005" y="151253"/>
                  </a:lnTo>
                  <a:lnTo>
                    <a:pt x="111260" y="151253"/>
                  </a:lnTo>
                  <a:lnTo>
                    <a:pt x="108498" y="140524"/>
                  </a:lnTo>
                  <a:lnTo>
                    <a:pt x="99147" y="89053"/>
                  </a:lnTo>
                  <a:lnTo>
                    <a:pt x="96087" y="64120"/>
                  </a:lnTo>
                  <a:lnTo>
                    <a:pt x="93002" y="55814"/>
                  </a:lnTo>
                  <a:lnTo>
                    <a:pt x="86122" y="49825"/>
                  </a:lnTo>
                  <a:lnTo>
                    <a:pt x="73752" y="46402"/>
                  </a:lnTo>
                  <a:lnTo>
                    <a:pt x="74217" y="45907"/>
                  </a:lnTo>
                  <a:lnTo>
                    <a:pt x="49330" y="45907"/>
                  </a:lnTo>
                  <a:lnTo>
                    <a:pt x="49267" y="45666"/>
                  </a:lnTo>
                  <a:close/>
                </a:path>
                <a:path w="123825" h="377825">
                  <a:moveTo>
                    <a:pt x="118355" y="209965"/>
                  </a:moveTo>
                  <a:lnTo>
                    <a:pt x="114938" y="209965"/>
                  </a:lnTo>
                  <a:lnTo>
                    <a:pt x="115637" y="211756"/>
                  </a:lnTo>
                  <a:lnTo>
                    <a:pt x="117669" y="211261"/>
                  </a:lnTo>
                  <a:lnTo>
                    <a:pt x="118355" y="209965"/>
                  </a:lnTo>
                  <a:close/>
                </a:path>
                <a:path w="123825" h="377825">
                  <a:moveTo>
                    <a:pt x="120562" y="202460"/>
                  </a:moveTo>
                  <a:lnTo>
                    <a:pt x="112817" y="202460"/>
                  </a:lnTo>
                  <a:lnTo>
                    <a:pt x="112563" y="206079"/>
                  </a:lnTo>
                  <a:lnTo>
                    <a:pt x="110227" y="210727"/>
                  </a:lnTo>
                  <a:lnTo>
                    <a:pt x="114252" y="211121"/>
                  </a:lnTo>
                  <a:lnTo>
                    <a:pt x="114938" y="209965"/>
                  </a:lnTo>
                  <a:lnTo>
                    <a:pt x="118355" y="209965"/>
                  </a:lnTo>
                  <a:lnTo>
                    <a:pt x="120011" y="206841"/>
                  </a:lnTo>
                  <a:lnTo>
                    <a:pt x="120562" y="202460"/>
                  </a:lnTo>
                  <a:close/>
                </a:path>
                <a:path w="123825" h="377825">
                  <a:moveTo>
                    <a:pt x="118989" y="181594"/>
                  </a:moveTo>
                  <a:lnTo>
                    <a:pt x="107229" y="181594"/>
                  </a:lnTo>
                  <a:lnTo>
                    <a:pt x="108340" y="183562"/>
                  </a:lnTo>
                  <a:lnTo>
                    <a:pt x="108741" y="184197"/>
                  </a:lnTo>
                  <a:lnTo>
                    <a:pt x="108322" y="186001"/>
                  </a:lnTo>
                  <a:lnTo>
                    <a:pt x="108220" y="187931"/>
                  </a:lnTo>
                  <a:lnTo>
                    <a:pt x="108906" y="192884"/>
                  </a:lnTo>
                  <a:lnTo>
                    <a:pt x="109744" y="198510"/>
                  </a:lnTo>
                  <a:lnTo>
                    <a:pt x="108741" y="204047"/>
                  </a:lnTo>
                  <a:lnTo>
                    <a:pt x="108474" y="207667"/>
                  </a:lnTo>
                  <a:lnTo>
                    <a:pt x="111370" y="206841"/>
                  </a:lnTo>
                  <a:lnTo>
                    <a:pt x="112817" y="202460"/>
                  </a:lnTo>
                  <a:lnTo>
                    <a:pt x="120562" y="202460"/>
                  </a:lnTo>
                  <a:lnTo>
                    <a:pt x="120831" y="200263"/>
                  </a:lnTo>
                  <a:lnTo>
                    <a:pt x="123357" y="200263"/>
                  </a:lnTo>
                  <a:lnTo>
                    <a:pt x="122927" y="189023"/>
                  </a:lnTo>
                  <a:lnTo>
                    <a:pt x="119663" y="183562"/>
                  </a:lnTo>
                  <a:lnTo>
                    <a:pt x="119586" y="183080"/>
                  </a:lnTo>
                  <a:lnTo>
                    <a:pt x="119459" y="182597"/>
                  </a:lnTo>
                  <a:lnTo>
                    <a:pt x="118989" y="181594"/>
                  </a:lnTo>
                  <a:close/>
                </a:path>
                <a:path w="123825" h="377825">
                  <a:moveTo>
                    <a:pt x="123357" y="200263"/>
                  </a:moveTo>
                  <a:lnTo>
                    <a:pt x="120831" y="200263"/>
                  </a:lnTo>
                  <a:lnTo>
                    <a:pt x="121936" y="201279"/>
                  </a:lnTo>
                  <a:lnTo>
                    <a:pt x="123384" y="200974"/>
                  </a:lnTo>
                  <a:lnTo>
                    <a:pt x="123357" y="200263"/>
                  </a:lnTo>
                  <a:close/>
                </a:path>
                <a:path w="123825" h="377825">
                  <a:moveTo>
                    <a:pt x="111260" y="151253"/>
                  </a:moveTo>
                  <a:lnTo>
                    <a:pt x="93005" y="151253"/>
                  </a:lnTo>
                  <a:lnTo>
                    <a:pt x="96452" y="161164"/>
                  </a:lnTo>
                  <a:lnTo>
                    <a:pt x="99006" y="167673"/>
                  </a:lnTo>
                  <a:lnTo>
                    <a:pt x="101931" y="173665"/>
                  </a:lnTo>
                  <a:lnTo>
                    <a:pt x="106493" y="182025"/>
                  </a:lnTo>
                  <a:lnTo>
                    <a:pt x="107229" y="181594"/>
                  </a:lnTo>
                  <a:lnTo>
                    <a:pt x="118989" y="181594"/>
                  </a:lnTo>
                  <a:lnTo>
                    <a:pt x="117669" y="178774"/>
                  </a:lnTo>
                  <a:lnTo>
                    <a:pt x="117148" y="177593"/>
                  </a:lnTo>
                  <a:lnTo>
                    <a:pt x="116564" y="176196"/>
                  </a:lnTo>
                  <a:lnTo>
                    <a:pt x="117681" y="175548"/>
                  </a:lnTo>
                  <a:lnTo>
                    <a:pt x="116165" y="169909"/>
                  </a:lnTo>
                  <a:lnTo>
                    <a:pt x="112608" y="156487"/>
                  </a:lnTo>
                  <a:lnTo>
                    <a:pt x="111260" y="151253"/>
                  </a:lnTo>
                  <a:close/>
                </a:path>
                <a:path w="123825" h="377825">
                  <a:moveTo>
                    <a:pt x="58887" y="0"/>
                  </a:moveTo>
                  <a:lnTo>
                    <a:pt x="51260" y="2886"/>
                  </a:lnTo>
                  <a:lnTo>
                    <a:pt x="44542" y="8378"/>
                  </a:lnTo>
                  <a:lnTo>
                    <a:pt x="40504" y="12633"/>
                  </a:lnTo>
                  <a:lnTo>
                    <a:pt x="42282" y="22044"/>
                  </a:lnTo>
                  <a:lnTo>
                    <a:pt x="44364" y="34566"/>
                  </a:lnTo>
                  <a:lnTo>
                    <a:pt x="48149" y="39925"/>
                  </a:lnTo>
                  <a:lnTo>
                    <a:pt x="49495" y="41627"/>
                  </a:lnTo>
                  <a:lnTo>
                    <a:pt x="49965" y="42275"/>
                  </a:lnTo>
                  <a:lnTo>
                    <a:pt x="49330" y="45907"/>
                  </a:lnTo>
                  <a:lnTo>
                    <a:pt x="74217" y="45907"/>
                  </a:lnTo>
                  <a:lnTo>
                    <a:pt x="75695" y="44332"/>
                  </a:lnTo>
                  <a:lnTo>
                    <a:pt x="77054" y="41424"/>
                  </a:lnTo>
                  <a:lnTo>
                    <a:pt x="78946" y="18183"/>
                  </a:lnTo>
                  <a:lnTo>
                    <a:pt x="80322" y="17447"/>
                  </a:lnTo>
                  <a:lnTo>
                    <a:pt x="82371" y="15117"/>
                  </a:lnTo>
                  <a:lnTo>
                    <a:pt x="81974" y="10980"/>
                  </a:lnTo>
                  <a:lnTo>
                    <a:pt x="76013" y="4822"/>
                  </a:lnTo>
                  <a:lnTo>
                    <a:pt x="67209" y="413"/>
                  </a:lnTo>
                  <a:lnTo>
                    <a:pt x="58887" y="0"/>
                  </a:lnTo>
                  <a:close/>
                </a:path>
              </a:pathLst>
            </a:custGeom>
            <a:solidFill>
              <a:srgbClr val="ED1C24"/>
            </a:solidFill>
          </p:spPr>
          <p:txBody>
            <a:bodyPr wrap="square" lIns="0" tIns="0" rIns="0" bIns="0" rtlCol="0"/>
            <a:lstStyle/>
            <a:p>
              <a:endParaRPr dirty="0"/>
            </a:p>
          </p:txBody>
        </p:sp>
        <p:sp>
          <p:nvSpPr>
            <p:cNvPr id="318" name="object 112">
              <a:extLst>
                <a:ext uri="{FF2B5EF4-FFF2-40B4-BE49-F238E27FC236}">
                  <a16:creationId xmlns:a16="http://schemas.microsoft.com/office/drawing/2014/main" id="{7F2819CD-1F91-4B7F-D45F-8A53C6490E0E}"/>
                </a:ext>
              </a:extLst>
            </p:cNvPr>
            <p:cNvSpPr/>
            <p:nvPr/>
          </p:nvSpPr>
          <p:spPr>
            <a:xfrm>
              <a:off x="2562292" y="2060752"/>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19" name="object 113">
              <a:extLst>
                <a:ext uri="{FF2B5EF4-FFF2-40B4-BE49-F238E27FC236}">
                  <a16:creationId xmlns:a16="http://schemas.microsoft.com/office/drawing/2014/main" id="{EA95532B-37E4-4478-869B-2D82F4C957FD}"/>
                </a:ext>
              </a:extLst>
            </p:cNvPr>
            <p:cNvSpPr/>
            <p:nvPr/>
          </p:nvSpPr>
          <p:spPr>
            <a:xfrm>
              <a:off x="2509075" y="2058962"/>
              <a:ext cx="53340" cy="152400"/>
            </a:xfrm>
            <a:custGeom>
              <a:avLst/>
              <a:gdLst/>
              <a:ahLst/>
              <a:cxnLst/>
              <a:rect l="l" t="t" r="r" b="b"/>
              <a:pathLst>
                <a:path w="53339" h="152400">
                  <a:moveTo>
                    <a:pt x="20828" y="56210"/>
                  </a:moveTo>
                  <a:lnTo>
                    <a:pt x="0" y="99060"/>
                  </a:lnTo>
                  <a:lnTo>
                    <a:pt x="0" y="151853"/>
                  </a:lnTo>
                  <a:lnTo>
                    <a:pt x="876" y="142125"/>
                  </a:lnTo>
                  <a:lnTo>
                    <a:pt x="4064" y="117932"/>
                  </a:lnTo>
                  <a:lnTo>
                    <a:pt x="10439" y="86791"/>
                  </a:lnTo>
                  <a:lnTo>
                    <a:pt x="20828" y="56210"/>
                  </a:lnTo>
                  <a:close/>
                </a:path>
                <a:path w="53339" h="152400">
                  <a:moveTo>
                    <a:pt x="23202" y="51333"/>
                  </a:moveTo>
                  <a:lnTo>
                    <a:pt x="22377" y="52908"/>
                  </a:lnTo>
                  <a:lnTo>
                    <a:pt x="21590" y="54533"/>
                  </a:lnTo>
                  <a:lnTo>
                    <a:pt x="20828" y="56210"/>
                  </a:lnTo>
                  <a:lnTo>
                    <a:pt x="23202" y="51333"/>
                  </a:lnTo>
                  <a:close/>
                </a:path>
                <a:path w="53339" h="152400">
                  <a:moveTo>
                    <a:pt x="53213" y="1803"/>
                  </a:moveTo>
                  <a:lnTo>
                    <a:pt x="50711" y="4724"/>
                  </a:lnTo>
                  <a:lnTo>
                    <a:pt x="42367" y="4724"/>
                  </a:lnTo>
                  <a:lnTo>
                    <a:pt x="38176" y="3619"/>
                  </a:lnTo>
                  <a:lnTo>
                    <a:pt x="32931" y="0"/>
                  </a:lnTo>
                  <a:lnTo>
                    <a:pt x="36449" y="10299"/>
                  </a:lnTo>
                  <a:lnTo>
                    <a:pt x="43561" y="10299"/>
                  </a:lnTo>
                  <a:lnTo>
                    <a:pt x="51282" y="9601"/>
                  </a:lnTo>
                  <a:lnTo>
                    <a:pt x="52489" y="4724"/>
                  </a:lnTo>
                  <a:lnTo>
                    <a:pt x="53213" y="1803"/>
                  </a:lnTo>
                  <a:close/>
                </a:path>
              </a:pathLst>
            </a:custGeom>
            <a:solidFill>
              <a:srgbClr val="ED1C24"/>
            </a:solidFill>
          </p:spPr>
          <p:txBody>
            <a:bodyPr wrap="square" lIns="0" tIns="0" rIns="0" bIns="0" rtlCol="0"/>
            <a:lstStyle/>
            <a:p>
              <a:endParaRPr dirty="0"/>
            </a:p>
          </p:txBody>
        </p:sp>
        <p:sp>
          <p:nvSpPr>
            <p:cNvPr id="320" name="object 114">
              <a:extLst>
                <a:ext uri="{FF2B5EF4-FFF2-40B4-BE49-F238E27FC236}">
                  <a16:creationId xmlns:a16="http://schemas.microsoft.com/office/drawing/2014/main" id="{42A4EFB0-4E9E-94E6-8EDD-AACFD46583D8}"/>
                </a:ext>
              </a:extLst>
            </p:cNvPr>
            <p:cNvSpPr/>
            <p:nvPr/>
          </p:nvSpPr>
          <p:spPr>
            <a:xfrm>
              <a:off x="2581550" y="2165601"/>
              <a:ext cx="5080" cy="13335"/>
            </a:xfrm>
            <a:custGeom>
              <a:avLst/>
              <a:gdLst/>
              <a:ahLst/>
              <a:cxnLst/>
              <a:rect l="l" t="t" r="r" b="b"/>
              <a:pathLst>
                <a:path w="5080" h="13335">
                  <a:moveTo>
                    <a:pt x="0" y="0"/>
                  </a:moveTo>
                  <a:lnTo>
                    <a:pt x="1485" y="6223"/>
                  </a:lnTo>
                  <a:lnTo>
                    <a:pt x="4940" y="13144"/>
                  </a:lnTo>
                  <a:lnTo>
                    <a:pt x="5003" y="13004"/>
                  </a:lnTo>
                  <a:lnTo>
                    <a:pt x="3314" y="9042"/>
                  </a:lnTo>
                  <a:lnTo>
                    <a:pt x="1587" y="4622"/>
                  </a:lnTo>
                  <a:lnTo>
                    <a:pt x="0" y="0"/>
                  </a:lnTo>
                  <a:close/>
                </a:path>
              </a:pathLst>
            </a:custGeom>
            <a:solidFill>
              <a:srgbClr val="8C7F9C"/>
            </a:solidFill>
          </p:spPr>
          <p:txBody>
            <a:bodyPr wrap="square" lIns="0" tIns="0" rIns="0" bIns="0" rtlCol="0"/>
            <a:lstStyle/>
            <a:p>
              <a:endParaRPr dirty="0"/>
            </a:p>
          </p:txBody>
        </p:sp>
        <p:sp>
          <p:nvSpPr>
            <p:cNvPr id="321" name="object 115">
              <a:extLst>
                <a:ext uri="{FF2B5EF4-FFF2-40B4-BE49-F238E27FC236}">
                  <a16:creationId xmlns:a16="http://schemas.microsoft.com/office/drawing/2014/main" id="{9E24196B-3253-D7CF-1F75-47809F62CFAF}"/>
                </a:ext>
              </a:extLst>
            </p:cNvPr>
            <p:cNvSpPr/>
            <p:nvPr/>
          </p:nvSpPr>
          <p:spPr>
            <a:xfrm>
              <a:off x="2576997" y="2117218"/>
              <a:ext cx="13335" cy="61594"/>
            </a:xfrm>
            <a:custGeom>
              <a:avLst/>
              <a:gdLst/>
              <a:ahLst/>
              <a:cxnLst/>
              <a:rect l="l" t="t" r="r" b="b"/>
              <a:pathLst>
                <a:path w="13335" h="61594">
                  <a:moveTo>
                    <a:pt x="80" y="0"/>
                  </a:moveTo>
                  <a:lnTo>
                    <a:pt x="4550" y="48387"/>
                  </a:lnTo>
                  <a:lnTo>
                    <a:pt x="9554" y="61391"/>
                  </a:lnTo>
                  <a:lnTo>
                    <a:pt x="12881" y="53860"/>
                  </a:lnTo>
                  <a:lnTo>
                    <a:pt x="80" y="0"/>
                  </a:lnTo>
                  <a:close/>
                </a:path>
              </a:pathLst>
            </a:custGeom>
            <a:solidFill>
              <a:srgbClr val="ED1C24"/>
            </a:solidFill>
          </p:spPr>
          <p:txBody>
            <a:bodyPr wrap="square" lIns="0" tIns="0" rIns="0" bIns="0" rtlCol="0"/>
            <a:lstStyle/>
            <a:p>
              <a:endParaRPr dirty="0"/>
            </a:p>
          </p:txBody>
        </p:sp>
      </p:grpSp>
      <p:grpSp>
        <p:nvGrpSpPr>
          <p:cNvPr id="322" name="object 116">
            <a:extLst>
              <a:ext uri="{FF2B5EF4-FFF2-40B4-BE49-F238E27FC236}">
                <a16:creationId xmlns:a16="http://schemas.microsoft.com/office/drawing/2014/main" id="{850F4CA9-34D8-F5EA-A38D-79115AC33F56}"/>
              </a:ext>
            </a:extLst>
          </p:cNvPr>
          <p:cNvGrpSpPr/>
          <p:nvPr/>
        </p:nvGrpSpPr>
        <p:grpSpPr>
          <a:xfrm>
            <a:off x="1323416" y="1758470"/>
            <a:ext cx="185420" cy="566420"/>
            <a:chOff x="1323416" y="1825925"/>
            <a:chExt cx="185420" cy="566420"/>
          </a:xfrm>
        </p:grpSpPr>
        <p:sp>
          <p:nvSpPr>
            <p:cNvPr id="323" name="object 117">
              <a:extLst>
                <a:ext uri="{FF2B5EF4-FFF2-40B4-BE49-F238E27FC236}">
                  <a16:creationId xmlns:a16="http://schemas.microsoft.com/office/drawing/2014/main" id="{9B4485DB-C8B3-E4DF-D710-8F25B29F24DA}"/>
                </a:ext>
              </a:extLst>
            </p:cNvPr>
            <p:cNvSpPr/>
            <p:nvPr/>
          </p:nvSpPr>
          <p:spPr>
            <a:xfrm>
              <a:off x="1323416" y="1825925"/>
              <a:ext cx="185420" cy="566420"/>
            </a:xfrm>
            <a:custGeom>
              <a:avLst/>
              <a:gdLst/>
              <a:ahLst/>
              <a:cxnLst/>
              <a:rect l="l" t="t" r="r" b="b"/>
              <a:pathLst>
                <a:path w="185419" h="566419">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19" h="566419">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19" h="566419">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2" y="263313"/>
                  </a:lnTo>
                  <a:lnTo>
                    <a:pt x="140881" y="257025"/>
                  </a:lnTo>
                  <a:lnTo>
                    <a:pt x="140863" y="248773"/>
                  </a:lnTo>
                  <a:lnTo>
                    <a:pt x="140497" y="240667"/>
                  </a:lnTo>
                  <a:lnTo>
                    <a:pt x="140063"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19" h="566419">
                  <a:moveTo>
                    <a:pt x="177722" y="314939"/>
                  </a:moveTo>
                  <a:lnTo>
                    <a:pt x="172584" y="314939"/>
                  </a:lnTo>
                  <a:lnTo>
                    <a:pt x="173638" y="317631"/>
                  </a:lnTo>
                  <a:lnTo>
                    <a:pt x="176686" y="316895"/>
                  </a:lnTo>
                  <a:lnTo>
                    <a:pt x="177722" y="314939"/>
                  </a:lnTo>
                  <a:close/>
                </a:path>
                <a:path w="185419" h="566419">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19" h="566419">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25"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19" h="566419">
                  <a:moveTo>
                    <a:pt x="185218" y="300385"/>
                  </a:moveTo>
                  <a:lnTo>
                    <a:pt x="181436" y="300385"/>
                  </a:lnTo>
                  <a:lnTo>
                    <a:pt x="183087" y="301921"/>
                  </a:lnTo>
                  <a:lnTo>
                    <a:pt x="185259" y="301464"/>
                  </a:lnTo>
                  <a:lnTo>
                    <a:pt x="185218" y="300385"/>
                  </a:lnTo>
                  <a:close/>
                </a:path>
                <a:path w="185419" h="566419">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19" h="566419">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ED1C24"/>
            </a:solidFill>
          </p:spPr>
          <p:txBody>
            <a:bodyPr wrap="square" lIns="0" tIns="0" rIns="0" bIns="0" rtlCol="0"/>
            <a:lstStyle/>
            <a:p>
              <a:endParaRPr dirty="0"/>
            </a:p>
          </p:txBody>
        </p:sp>
        <p:sp>
          <p:nvSpPr>
            <p:cNvPr id="324" name="object 118">
              <a:extLst>
                <a:ext uri="{FF2B5EF4-FFF2-40B4-BE49-F238E27FC236}">
                  <a16:creationId xmlns:a16="http://schemas.microsoft.com/office/drawing/2014/main" id="{62DBFB36-F7F0-D3DA-A2FB-8DA94ADF9065}"/>
                </a:ext>
              </a:extLst>
            </p:cNvPr>
            <p:cNvSpPr/>
            <p:nvPr/>
          </p:nvSpPr>
          <p:spPr>
            <a:xfrm>
              <a:off x="1434230" y="189552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25" name="object 119">
              <a:extLst>
                <a:ext uri="{FF2B5EF4-FFF2-40B4-BE49-F238E27FC236}">
                  <a16:creationId xmlns:a16="http://schemas.microsoft.com/office/drawing/2014/main" id="{A9A1FF4A-6FB0-7C1A-4951-D51F14A02E5B}"/>
                </a:ext>
              </a:extLst>
            </p:cNvPr>
            <p:cNvSpPr/>
            <p:nvPr/>
          </p:nvSpPr>
          <p:spPr>
            <a:xfrm>
              <a:off x="1354404" y="1892833"/>
              <a:ext cx="80010" cy="227965"/>
            </a:xfrm>
            <a:custGeom>
              <a:avLst/>
              <a:gdLst/>
              <a:ahLst/>
              <a:cxnLst/>
              <a:rect l="l" t="t" r="r" b="b"/>
              <a:pathLst>
                <a:path w="80009" h="227964">
                  <a:moveTo>
                    <a:pt x="31242" y="84315"/>
                  </a:moveTo>
                  <a:lnTo>
                    <a:pt x="0" y="148590"/>
                  </a:lnTo>
                  <a:lnTo>
                    <a:pt x="0" y="227787"/>
                  </a:lnTo>
                  <a:lnTo>
                    <a:pt x="1308" y="213182"/>
                  </a:lnTo>
                  <a:lnTo>
                    <a:pt x="6096" y="176898"/>
                  </a:lnTo>
                  <a:lnTo>
                    <a:pt x="15646" y="130187"/>
                  </a:lnTo>
                  <a:lnTo>
                    <a:pt x="31242" y="84315"/>
                  </a:lnTo>
                  <a:close/>
                </a:path>
                <a:path w="80009" h="227964">
                  <a:moveTo>
                    <a:pt x="34798" y="76987"/>
                  </a:moveTo>
                  <a:lnTo>
                    <a:pt x="33578" y="79362"/>
                  </a:lnTo>
                  <a:lnTo>
                    <a:pt x="32385" y="81800"/>
                  </a:lnTo>
                  <a:lnTo>
                    <a:pt x="31242" y="84315"/>
                  </a:lnTo>
                  <a:lnTo>
                    <a:pt x="34798" y="76987"/>
                  </a:lnTo>
                  <a:close/>
                </a:path>
                <a:path w="80009"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ED1C24"/>
            </a:solidFill>
          </p:spPr>
          <p:txBody>
            <a:bodyPr wrap="square" lIns="0" tIns="0" rIns="0" bIns="0" rtlCol="0"/>
            <a:lstStyle/>
            <a:p>
              <a:endParaRPr dirty="0"/>
            </a:p>
          </p:txBody>
        </p:sp>
        <p:sp>
          <p:nvSpPr>
            <p:cNvPr id="326" name="object 120">
              <a:extLst>
                <a:ext uri="{FF2B5EF4-FFF2-40B4-BE49-F238E27FC236}">
                  <a16:creationId xmlns:a16="http://schemas.microsoft.com/office/drawing/2014/main" id="{E95B21A7-18F2-A267-5726-C93C0B41810F}"/>
                </a:ext>
              </a:extLst>
            </p:cNvPr>
            <p:cNvSpPr/>
            <p:nvPr/>
          </p:nvSpPr>
          <p:spPr>
            <a:xfrm>
              <a:off x="1463117" y="2052796"/>
              <a:ext cx="7620" cy="20320"/>
            </a:xfrm>
            <a:custGeom>
              <a:avLst/>
              <a:gdLst/>
              <a:ahLst/>
              <a:cxnLst/>
              <a:rect l="l" t="t" r="r" b="b"/>
              <a:pathLst>
                <a:path w="7619"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27" name="object 121">
              <a:extLst>
                <a:ext uri="{FF2B5EF4-FFF2-40B4-BE49-F238E27FC236}">
                  <a16:creationId xmlns:a16="http://schemas.microsoft.com/office/drawing/2014/main" id="{84CEC4A9-C3A2-B935-7D09-4A1AC86B81C1}"/>
                </a:ext>
              </a:extLst>
            </p:cNvPr>
            <p:cNvSpPr/>
            <p:nvPr/>
          </p:nvSpPr>
          <p:spPr>
            <a:xfrm>
              <a:off x="1456290" y="1980219"/>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ED1C24"/>
            </a:solidFill>
          </p:spPr>
          <p:txBody>
            <a:bodyPr wrap="square" lIns="0" tIns="0" rIns="0" bIns="0" rtlCol="0"/>
            <a:lstStyle/>
            <a:p>
              <a:endParaRPr dirty="0"/>
            </a:p>
          </p:txBody>
        </p:sp>
      </p:grpSp>
      <p:grpSp>
        <p:nvGrpSpPr>
          <p:cNvPr id="328" name="object 122">
            <a:extLst>
              <a:ext uri="{FF2B5EF4-FFF2-40B4-BE49-F238E27FC236}">
                <a16:creationId xmlns:a16="http://schemas.microsoft.com/office/drawing/2014/main" id="{4ADFF33E-2B5C-0CD8-FEF1-EB0A3BF304A0}"/>
              </a:ext>
            </a:extLst>
          </p:cNvPr>
          <p:cNvGrpSpPr/>
          <p:nvPr/>
        </p:nvGrpSpPr>
        <p:grpSpPr>
          <a:xfrm>
            <a:off x="7810182" y="1758470"/>
            <a:ext cx="185420" cy="566420"/>
            <a:chOff x="7810182" y="1825925"/>
            <a:chExt cx="185420" cy="566420"/>
          </a:xfrm>
        </p:grpSpPr>
        <p:sp>
          <p:nvSpPr>
            <p:cNvPr id="329" name="object 123">
              <a:extLst>
                <a:ext uri="{FF2B5EF4-FFF2-40B4-BE49-F238E27FC236}">
                  <a16:creationId xmlns:a16="http://schemas.microsoft.com/office/drawing/2014/main" id="{5B4101CD-0D1A-64C6-86B7-7A36C7D7C651}"/>
                </a:ext>
              </a:extLst>
            </p:cNvPr>
            <p:cNvSpPr/>
            <p:nvPr/>
          </p:nvSpPr>
          <p:spPr>
            <a:xfrm>
              <a:off x="7810182" y="1825925"/>
              <a:ext cx="185420" cy="566420"/>
            </a:xfrm>
            <a:custGeom>
              <a:avLst/>
              <a:gdLst/>
              <a:ahLst/>
              <a:cxnLst/>
              <a:rect l="l" t="t" r="r" b="b"/>
              <a:pathLst>
                <a:path w="185420" h="566419">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19">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93"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19">
                  <a:moveTo>
                    <a:pt x="74070" y="68495"/>
                  </a:moveTo>
                  <a:lnTo>
                    <a:pt x="71035" y="74185"/>
                  </a:lnTo>
                  <a:lnTo>
                    <a:pt x="60524" y="79010"/>
                  </a:lnTo>
                  <a:lnTo>
                    <a:pt x="50258" y="84747"/>
                  </a:lnTo>
                  <a:lnTo>
                    <a:pt x="24451" y="116387"/>
                  </a:lnTo>
                  <a:lnTo>
                    <a:pt x="17036" y="142628"/>
                  </a:lnTo>
                  <a:lnTo>
                    <a:pt x="9594" y="173162"/>
                  </a:lnTo>
                  <a:lnTo>
                    <a:pt x="3754"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1" y="263313"/>
                  </a:lnTo>
                  <a:lnTo>
                    <a:pt x="140879" y="257025"/>
                  </a:lnTo>
                  <a:lnTo>
                    <a:pt x="140858" y="248773"/>
                  </a:lnTo>
                  <a:lnTo>
                    <a:pt x="140491" y="240667"/>
                  </a:lnTo>
                  <a:lnTo>
                    <a:pt x="140062"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19">
                  <a:moveTo>
                    <a:pt x="177722" y="314939"/>
                  </a:moveTo>
                  <a:lnTo>
                    <a:pt x="172584" y="314939"/>
                  </a:lnTo>
                  <a:lnTo>
                    <a:pt x="173638" y="317631"/>
                  </a:lnTo>
                  <a:lnTo>
                    <a:pt x="176686" y="316895"/>
                  </a:lnTo>
                  <a:lnTo>
                    <a:pt x="177722" y="314939"/>
                  </a:lnTo>
                  <a:close/>
                </a:path>
                <a:path w="185420" h="566419">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19">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37"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19">
                  <a:moveTo>
                    <a:pt x="185218" y="300385"/>
                  </a:moveTo>
                  <a:lnTo>
                    <a:pt x="181436" y="300385"/>
                  </a:lnTo>
                  <a:lnTo>
                    <a:pt x="183087" y="301921"/>
                  </a:lnTo>
                  <a:lnTo>
                    <a:pt x="185259" y="301464"/>
                  </a:lnTo>
                  <a:lnTo>
                    <a:pt x="185218" y="300385"/>
                  </a:lnTo>
                  <a:close/>
                </a:path>
                <a:path w="185420" h="566419">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19">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ED1C24"/>
            </a:solidFill>
          </p:spPr>
          <p:txBody>
            <a:bodyPr wrap="square" lIns="0" tIns="0" rIns="0" bIns="0" rtlCol="0"/>
            <a:lstStyle/>
            <a:p>
              <a:endParaRPr dirty="0"/>
            </a:p>
          </p:txBody>
        </p:sp>
        <p:sp>
          <p:nvSpPr>
            <p:cNvPr id="330" name="object 124">
              <a:extLst>
                <a:ext uri="{FF2B5EF4-FFF2-40B4-BE49-F238E27FC236}">
                  <a16:creationId xmlns:a16="http://schemas.microsoft.com/office/drawing/2014/main" id="{03BB7703-8C01-9409-F0B9-C07E64A8BBF3}"/>
                </a:ext>
              </a:extLst>
            </p:cNvPr>
            <p:cNvSpPr/>
            <p:nvPr/>
          </p:nvSpPr>
          <p:spPr>
            <a:xfrm>
              <a:off x="7920989" y="1895514"/>
              <a:ext cx="0" cy="635"/>
            </a:xfrm>
            <a:custGeom>
              <a:avLst/>
              <a:gdLst/>
              <a:ahLst/>
              <a:cxnLst/>
              <a:rect l="l" t="t" r="r" b="b"/>
              <a:pathLst>
                <a:path h="635">
                  <a:moveTo>
                    <a:pt x="0" y="0"/>
                  </a:moveTo>
                  <a:lnTo>
                    <a:pt x="0" y="12"/>
                  </a:lnTo>
                </a:path>
              </a:pathLst>
            </a:custGeom>
            <a:solidFill>
              <a:srgbClr val="8C7F9C"/>
            </a:solidFill>
          </p:spPr>
          <p:txBody>
            <a:bodyPr wrap="square" lIns="0" tIns="0" rIns="0" bIns="0" rtlCol="0"/>
            <a:lstStyle/>
            <a:p>
              <a:endParaRPr dirty="0"/>
            </a:p>
          </p:txBody>
        </p:sp>
        <p:sp>
          <p:nvSpPr>
            <p:cNvPr id="331" name="object 125">
              <a:extLst>
                <a:ext uri="{FF2B5EF4-FFF2-40B4-BE49-F238E27FC236}">
                  <a16:creationId xmlns:a16="http://schemas.microsoft.com/office/drawing/2014/main" id="{3C4B2B6B-C664-2928-4369-C33C8E5310C8}"/>
                </a:ext>
              </a:extLst>
            </p:cNvPr>
            <p:cNvSpPr/>
            <p:nvPr/>
          </p:nvSpPr>
          <p:spPr>
            <a:xfrm>
              <a:off x="7841170" y="1892833"/>
              <a:ext cx="80010" cy="227965"/>
            </a:xfrm>
            <a:custGeom>
              <a:avLst/>
              <a:gdLst/>
              <a:ahLst/>
              <a:cxnLst/>
              <a:rect l="l" t="t" r="r" b="b"/>
              <a:pathLst>
                <a:path w="80009" h="227964">
                  <a:moveTo>
                    <a:pt x="31242" y="84315"/>
                  </a:moveTo>
                  <a:lnTo>
                    <a:pt x="0" y="148590"/>
                  </a:lnTo>
                  <a:lnTo>
                    <a:pt x="0" y="227787"/>
                  </a:lnTo>
                  <a:lnTo>
                    <a:pt x="1308" y="213182"/>
                  </a:lnTo>
                  <a:lnTo>
                    <a:pt x="6096" y="176898"/>
                  </a:lnTo>
                  <a:lnTo>
                    <a:pt x="15646" y="130187"/>
                  </a:lnTo>
                  <a:lnTo>
                    <a:pt x="31242" y="84315"/>
                  </a:lnTo>
                  <a:close/>
                </a:path>
                <a:path w="80009" h="227964">
                  <a:moveTo>
                    <a:pt x="34798" y="76987"/>
                  </a:moveTo>
                  <a:lnTo>
                    <a:pt x="33578" y="79362"/>
                  </a:lnTo>
                  <a:lnTo>
                    <a:pt x="32385" y="81800"/>
                  </a:lnTo>
                  <a:lnTo>
                    <a:pt x="31242" y="84315"/>
                  </a:lnTo>
                  <a:lnTo>
                    <a:pt x="34798" y="76987"/>
                  </a:lnTo>
                  <a:close/>
                </a:path>
                <a:path w="80009" h="227964">
                  <a:moveTo>
                    <a:pt x="79819" y="2692"/>
                  </a:moveTo>
                  <a:lnTo>
                    <a:pt x="76060"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ED1C24"/>
            </a:solidFill>
          </p:spPr>
          <p:txBody>
            <a:bodyPr wrap="square" lIns="0" tIns="0" rIns="0" bIns="0" rtlCol="0"/>
            <a:lstStyle/>
            <a:p>
              <a:endParaRPr dirty="0"/>
            </a:p>
          </p:txBody>
        </p:sp>
        <p:sp>
          <p:nvSpPr>
            <p:cNvPr id="332" name="object 126">
              <a:extLst>
                <a:ext uri="{FF2B5EF4-FFF2-40B4-BE49-F238E27FC236}">
                  <a16:creationId xmlns:a16="http://schemas.microsoft.com/office/drawing/2014/main" id="{CF497F35-4807-9169-4EF6-0DA814268807}"/>
                </a:ext>
              </a:extLst>
            </p:cNvPr>
            <p:cNvSpPr/>
            <p:nvPr/>
          </p:nvSpPr>
          <p:spPr>
            <a:xfrm>
              <a:off x="7949882" y="2052796"/>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33" name="object 127">
              <a:extLst>
                <a:ext uri="{FF2B5EF4-FFF2-40B4-BE49-F238E27FC236}">
                  <a16:creationId xmlns:a16="http://schemas.microsoft.com/office/drawing/2014/main" id="{6458D1F1-F76E-66DC-0DEE-2B3552E89423}"/>
                </a:ext>
              </a:extLst>
            </p:cNvPr>
            <p:cNvSpPr/>
            <p:nvPr/>
          </p:nvSpPr>
          <p:spPr>
            <a:xfrm>
              <a:off x="7943056" y="1980219"/>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ED1C24"/>
            </a:solidFill>
          </p:spPr>
          <p:txBody>
            <a:bodyPr wrap="square" lIns="0" tIns="0" rIns="0" bIns="0" rtlCol="0"/>
            <a:lstStyle/>
            <a:p>
              <a:endParaRPr dirty="0"/>
            </a:p>
          </p:txBody>
        </p:sp>
      </p:grpSp>
      <p:grpSp>
        <p:nvGrpSpPr>
          <p:cNvPr id="334" name="object 128">
            <a:extLst>
              <a:ext uri="{FF2B5EF4-FFF2-40B4-BE49-F238E27FC236}">
                <a16:creationId xmlns:a16="http://schemas.microsoft.com/office/drawing/2014/main" id="{868B71CD-57C3-500B-23B3-876C2CEFBFA1}"/>
              </a:ext>
            </a:extLst>
          </p:cNvPr>
          <p:cNvGrpSpPr/>
          <p:nvPr/>
        </p:nvGrpSpPr>
        <p:grpSpPr>
          <a:xfrm>
            <a:off x="7412683" y="1758470"/>
            <a:ext cx="185420" cy="566420"/>
            <a:chOff x="7412683" y="1825925"/>
            <a:chExt cx="185420" cy="566420"/>
          </a:xfrm>
        </p:grpSpPr>
        <p:sp>
          <p:nvSpPr>
            <p:cNvPr id="335" name="object 129">
              <a:extLst>
                <a:ext uri="{FF2B5EF4-FFF2-40B4-BE49-F238E27FC236}">
                  <a16:creationId xmlns:a16="http://schemas.microsoft.com/office/drawing/2014/main" id="{FD803FDC-6563-2EE3-246A-44099CA391F6}"/>
                </a:ext>
              </a:extLst>
            </p:cNvPr>
            <p:cNvSpPr/>
            <p:nvPr/>
          </p:nvSpPr>
          <p:spPr>
            <a:xfrm>
              <a:off x="7412683" y="1825925"/>
              <a:ext cx="185420" cy="566420"/>
            </a:xfrm>
            <a:custGeom>
              <a:avLst/>
              <a:gdLst/>
              <a:ahLst/>
              <a:cxnLst/>
              <a:rect l="l" t="t" r="r" b="b"/>
              <a:pathLst>
                <a:path w="185420" h="566419">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19">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93"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19">
                  <a:moveTo>
                    <a:pt x="74070" y="68495"/>
                  </a:moveTo>
                  <a:lnTo>
                    <a:pt x="71035" y="74185"/>
                  </a:lnTo>
                  <a:lnTo>
                    <a:pt x="60524" y="79010"/>
                  </a:lnTo>
                  <a:lnTo>
                    <a:pt x="50258" y="84747"/>
                  </a:lnTo>
                  <a:lnTo>
                    <a:pt x="24451" y="116387"/>
                  </a:lnTo>
                  <a:lnTo>
                    <a:pt x="17036" y="142628"/>
                  </a:lnTo>
                  <a:lnTo>
                    <a:pt x="9594" y="173162"/>
                  </a:lnTo>
                  <a:lnTo>
                    <a:pt x="3754"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1" y="263313"/>
                  </a:lnTo>
                  <a:lnTo>
                    <a:pt x="140879" y="257025"/>
                  </a:lnTo>
                  <a:lnTo>
                    <a:pt x="140858" y="248773"/>
                  </a:lnTo>
                  <a:lnTo>
                    <a:pt x="140491" y="240667"/>
                  </a:lnTo>
                  <a:lnTo>
                    <a:pt x="140062"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19">
                  <a:moveTo>
                    <a:pt x="177722" y="314939"/>
                  </a:moveTo>
                  <a:lnTo>
                    <a:pt x="172584" y="314939"/>
                  </a:lnTo>
                  <a:lnTo>
                    <a:pt x="173638" y="317631"/>
                  </a:lnTo>
                  <a:lnTo>
                    <a:pt x="176686" y="316895"/>
                  </a:lnTo>
                  <a:lnTo>
                    <a:pt x="177722" y="314939"/>
                  </a:lnTo>
                  <a:close/>
                </a:path>
                <a:path w="185420" h="566419">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19">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37"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19">
                  <a:moveTo>
                    <a:pt x="185218" y="300385"/>
                  </a:moveTo>
                  <a:lnTo>
                    <a:pt x="181436" y="300385"/>
                  </a:lnTo>
                  <a:lnTo>
                    <a:pt x="183087" y="301921"/>
                  </a:lnTo>
                  <a:lnTo>
                    <a:pt x="185259" y="301464"/>
                  </a:lnTo>
                  <a:lnTo>
                    <a:pt x="185218" y="300385"/>
                  </a:lnTo>
                  <a:close/>
                </a:path>
                <a:path w="185420" h="566419">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19">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ED1C24"/>
            </a:solidFill>
          </p:spPr>
          <p:txBody>
            <a:bodyPr wrap="square" lIns="0" tIns="0" rIns="0" bIns="0" rtlCol="0"/>
            <a:lstStyle/>
            <a:p>
              <a:endParaRPr dirty="0"/>
            </a:p>
          </p:txBody>
        </p:sp>
        <p:sp>
          <p:nvSpPr>
            <p:cNvPr id="336" name="object 130">
              <a:extLst>
                <a:ext uri="{FF2B5EF4-FFF2-40B4-BE49-F238E27FC236}">
                  <a16:creationId xmlns:a16="http://schemas.microsoft.com/office/drawing/2014/main" id="{3B0A0715-15ED-B0E5-9D55-62F78176E97B}"/>
                </a:ext>
              </a:extLst>
            </p:cNvPr>
            <p:cNvSpPr/>
            <p:nvPr/>
          </p:nvSpPr>
          <p:spPr>
            <a:xfrm>
              <a:off x="7523500" y="1895514"/>
              <a:ext cx="0" cy="635"/>
            </a:xfrm>
            <a:custGeom>
              <a:avLst/>
              <a:gdLst/>
              <a:ahLst/>
              <a:cxnLst/>
              <a:rect l="l" t="t" r="r" b="b"/>
              <a:pathLst>
                <a:path h="635">
                  <a:moveTo>
                    <a:pt x="0" y="0"/>
                  </a:moveTo>
                  <a:lnTo>
                    <a:pt x="0" y="12"/>
                  </a:lnTo>
                </a:path>
              </a:pathLst>
            </a:custGeom>
            <a:solidFill>
              <a:srgbClr val="8C7F9C"/>
            </a:solidFill>
          </p:spPr>
          <p:txBody>
            <a:bodyPr wrap="square" lIns="0" tIns="0" rIns="0" bIns="0" rtlCol="0"/>
            <a:lstStyle/>
            <a:p>
              <a:endParaRPr dirty="0"/>
            </a:p>
          </p:txBody>
        </p:sp>
        <p:sp>
          <p:nvSpPr>
            <p:cNvPr id="337" name="object 131">
              <a:extLst>
                <a:ext uri="{FF2B5EF4-FFF2-40B4-BE49-F238E27FC236}">
                  <a16:creationId xmlns:a16="http://schemas.microsoft.com/office/drawing/2014/main" id="{8B943FF0-A71C-CA36-F4DD-70F47CD9A20F}"/>
                </a:ext>
              </a:extLst>
            </p:cNvPr>
            <p:cNvSpPr/>
            <p:nvPr/>
          </p:nvSpPr>
          <p:spPr>
            <a:xfrm>
              <a:off x="7443673" y="1892833"/>
              <a:ext cx="80010" cy="227965"/>
            </a:xfrm>
            <a:custGeom>
              <a:avLst/>
              <a:gdLst/>
              <a:ahLst/>
              <a:cxnLst/>
              <a:rect l="l" t="t" r="r" b="b"/>
              <a:pathLst>
                <a:path w="80009" h="227964">
                  <a:moveTo>
                    <a:pt x="31242" y="84315"/>
                  </a:moveTo>
                  <a:lnTo>
                    <a:pt x="0" y="148590"/>
                  </a:lnTo>
                  <a:lnTo>
                    <a:pt x="0" y="227787"/>
                  </a:lnTo>
                  <a:lnTo>
                    <a:pt x="1308" y="213182"/>
                  </a:lnTo>
                  <a:lnTo>
                    <a:pt x="6096" y="176898"/>
                  </a:lnTo>
                  <a:lnTo>
                    <a:pt x="15646" y="130187"/>
                  </a:lnTo>
                  <a:lnTo>
                    <a:pt x="31242" y="84315"/>
                  </a:lnTo>
                  <a:close/>
                </a:path>
                <a:path w="80009" h="227964">
                  <a:moveTo>
                    <a:pt x="34798" y="76987"/>
                  </a:moveTo>
                  <a:lnTo>
                    <a:pt x="33578" y="79362"/>
                  </a:lnTo>
                  <a:lnTo>
                    <a:pt x="32385" y="81800"/>
                  </a:lnTo>
                  <a:lnTo>
                    <a:pt x="31242" y="84315"/>
                  </a:lnTo>
                  <a:lnTo>
                    <a:pt x="34798" y="76987"/>
                  </a:lnTo>
                  <a:close/>
                </a:path>
                <a:path w="80009" h="227964">
                  <a:moveTo>
                    <a:pt x="79806" y="2692"/>
                  </a:moveTo>
                  <a:lnTo>
                    <a:pt x="76047" y="7099"/>
                  </a:lnTo>
                  <a:lnTo>
                    <a:pt x="63550" y="7099"/>
                  </a:lnTo>
                  <a:lnTo>
                    <a:pt x="57251" y="5422"/>
                  </a:lnTo>
                  <a:lnTo>
                    <a:pt x="49390" y="0"/>
                  </a:lnTo>
                  <a:lnTo>
                    <a:pt x="54660" y="15443"/>
                  </a:lnTo>
                  <a:lnTo>
                    <a:pt x="65659" y="15430"/>
                  </a:lnTo>
                  <a:lnTo>
                    <a:pt x="76911" y="14401"/>
                  </a:lnTo>
                  <a:lnTo>
                    <a:pt x="78727" y="7099"/>
                  </a:lnTo>
                  <a:lnTo>
                    <a:pt x="79806" y="2692"/>
                  </a:lnTo>
                  <a:close/>
                </a:path>
              </a:pathLst>
            </a:custGeom>
            <a:solidFill>
              <a:srgbClr val="ED1C24"/>
            </a:solidFill>
          </p:spPr>
          <p:txBody>
            <a:bodyPr wrap="square" lIns="0" tIns="0" rIns="0" bIns="0" rtlCol="0"/>
            <a:lstStyle/>
            <a:p>
              <a:endParaRPr dirty="0"/>
            </a:p>
          </p:txBody>
        </p:sp>
        <p:sp>
          <p:nvSpPr>
            <p:cNvPr id="338" name="object 132">
              <a:extLst>
                <a:ext uri="{FF2B5EF4-FFF2-40B4-BE49-F238E27FC236}">
                  <a16:creationId xmlns:a16="http://schemas.microsoft.com/office/drawing/2014/main" id="{6B7EACFE-95D9-EE7F-C353-699AE073B5E3}"/>
                </a:ext>
              </a:extLst>
            </p:cNvPr>
            <p:cNvSpPr/>
            <p:nvPr/>
          </p:nvSpPr>
          <p:spPr>
            <a:xfrm>
              <a:off x="7552382" y="2052796"/>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39" name="object 133">
              <a:extLst>
                <a:ext uri="{FF2B5EF4-FFF2-40B4-BE49-F238E27FC236}">
                  <a16:creationId xmlns:a16="http://schemas.microsoft.com/office/drawing/2014/main" id="{7E285C7C-8467-CF50-610F-637506778ADF}"/>
                </a:ext>
              </a:extLst>
            </p:cNvPr>
            <p:cNvSpPr/>
            <p:nvPr/>
          </p:nvSpPr>
          <p:spPr>
            <a:xfrm>
              <a:off x="7545556" y="1980219"/>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ED1C24"/>
            </a:solidFill>
          </p:spPr>
          <p:txBody>
            <a:bodyPr wrap="square" lIns="0" tIns="0" rIns="0" bIns="0" rtlCol="0"/>
            <a:lstStyle/>
            <a:p>
              <a:endParaRPr dirty="0"/>
            </a:p>
          </p:txBody>
        </p:sp>
      </p:grpSp>
      <p:grpSp>
        <p:nvGrpSpPr>
          <p:cNvPr id="340" name="object 134">
            <a:extLst>
              <a:ext uri="{FF2B5EF4-FFF2-40B4-BE49-F238E27FC236}">
                <a16:creationId xmlns:a16="http://schemas.microsoft.com/office/drawing/2014/main" id="{24B928FE-3323-1AEC-14AB-1A2376FC0904}"/>
              </a:ext>
            </a:extLst>
          </p:cNvPr>
          <p:cNvGrpSpPr/>
          <p:nvPr/>
        </p:nvGrpSpPr>
        <p:grpSpPr>
          <a:xfrm>
            <a:off x="1323416" y="2735137"/>
            <a:ext cx="185420" cy="566420"/>
            <a:chOff x="1323416" y="2802592"/>
            <a:chExt cx="185420" cy="566420"/>
          </a:xfrm>
        </p:grpSpPr>
        <p:sp>
          <p:nvSpPr>
            <p:cNvPr id="341" name="object 135">
              <a:extLst>
                <a:ext uri="{FF2B5EF4-FFF2-40B4-BE49-F238E27FC236}">
                  <a16:creationId xmlns:a16="http://schemas.microsoft.com/office/drawing/2014/main" id="{456906A4-5BF4-F0E9-E923-12152326C553}"/>
                </a:ext>
              </a:extLst>
            </p:cNvPr>
            <p:cNvSpPr/>
            <p:nvPr/>
          </p:nvSpPr>
          <p:spPr>
            <a:xfrm>
              <a:off x="1323416" y="2802592"/>
              <a:ext cx="185420" cy="566420"/>
            </a:xfrm>
            <a:custGeom>
              <a:avLst/>
              <a:gdLst/>
              <a:ahLst/>
              <a:cxnLst/>
              <a:rect l="l" t="t" r="r" b="b"/>
              <a:pathLst>
                <a:path w="185419"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19"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19" h="566420">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2" y="263313"/>
                  </a:lnTo>
                  <a:lnTo>
                    <a:pt x="140881" y="257025"/>
                  </a:lnTo>
                  <a:lnTo>
                    <a:pt x="140863" y="248773"/>
                  </a:lnTo>
                  <a:lnTo>
                    <a:pt x="140497" y="240667"/>
                  </a:lnTo>
                  <a:lnTo>
                    <a:pt x="140063"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19" h="566420">
                  <a:moveTo>
                    <a:pt x="177722" y="314939"/>
                  </a:moveTo>
                  <a:lnTo>
                    <a:pt x="172584" y="314939"/>
                  </a:lnTo>
                  <a:lnTo>
                    <a:pt x="173638" y="317631"/>
                  </a:lnTo>
                  <a:lnTo>
                    <a:pt x="176686" y="316895"/>
                  </a:lnTo>
                  <a:lnTo>
                    <a:pt x="177722" y="314939"/>
                  </a:lnTo>
                  <a:close/>
                </a:path>
                <a:path w="185419"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19"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25"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19" h="566420">
                  <a:moveTo>
                    <a:pt x="185218" y="300385"/>
                  </a:moveTo>
                  <a:lnTo>
                    <a:pt x="181436" y="300385"/>
                  </a:lnTo>
                  <a:lnTo>
                    <a:pt x="183087" y="301921"/>
                  </a:lnTo>
                  <a:lnTo>
                    <a:pt x="185259" y="301464"/>
                  </a:lnTo>
                  <a:lnTo>
                    <a:pt x="185218" y="300385"/>
                  </a:lnTo>
                  <a:close/>
                </a:path>
                <a:path w="185419"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19"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42" name="object 136">
              <a:extLst>
                <a:ext uri="{FF2B5EF4-FFF2-40B4-BE49-F238E27FC236}">
                  <a16:creationId xmlns:a16="http://schemas.microsoft.com/office/drawing/2014/main" id="{6C56DDF1-5533-B13F-E98C-85F5E6C793E4}"/>
                </a:ext>
              </a:extLst>
            </p:cNvPr>
            <p:cNvSpPr/>
            <p:nvPr/>
          </p:nvSpPr>
          <p:spPr>
            <a:xfrm>
              <a:off x="1434230" y="2872187"/>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43" name="object 137">
              <a:extLst>
                <a:ext uri="{FF2B5EF4-FFF2-40B4-BE49-F238E27FC236}">
                  <a16:creationId xmlns:a16="http://schemas.microsoft.com/office/drawing/2014/main" id="{32DB7F96-7E63-7F4D-0EE4-68CB42902258}"/>
                </a:ext>
              </a:extLst>
            </p:cNvPr>
            <p:cNvSpPr/>
            <p:nvPr/>
          </p:nvSpPr>
          <p:spPr>
            <a:xfrm>
              <a:off x="1354404" y="2869488"/>
              <a:ext cx="80010" cy="227965"/>
            </a:xfrm>
            <a:custGeom>
              <a:avLst/>
              <a:gdLst/>
              <a:ahLst/>
              <a:cxnLst/>
              <a:rect l="l" t="t" r="r" b="b"/>
              <a:pathLst>
                <a:path w="80009" h="227964">
                  <a:moveTo>
                    <a:pt x="31242" y="84328"/>
                  </a:moveTo>
                  <a:lnTo>
                    <a:pt x="0" y="148602"/>
                  </a:lnTo>
                  <a:lnTo>
                    <a:pt x="0" y="227799"/>
                  </a:lnTo>
                  <a:lnTo>
                    <a:pt x="1308" y="213194"/>
                  </a:lnTo>
                  <a:lnTo>
                    <a:pt x="6096" y="176911"/>
                  </a:lnTo>
                  <a:lnTo>
                    <a:pt x="15646" y="130200"/>
                  </a:lnTo>
                  <a:lnTo>
                    <a:pt x="31242" y="84328"/>
                  </a:lnTo>
                  <a:close/>
                </a:path>
                <a:path w="80009" h="227964">
                  <a:moveTo>
                    <a:pt x="34798" y="77000"/>
                  </a:moveTo>
                  <a:lnTo>
                    <a:pt x="33578" y="79375"/>
                  </a:lnTo>
                  <a:lnTo>
                    <a:pt x="32385" y="81813"/>
                  </a:lnTo>
                  <a:lnTo>
                    <a:pt x="31242" y="84328"/>
                  </a:lnTo>
                  <a:lnTo>
                    <a:pt x="34798" y="77000"/>
                  </a:lnTo>
                  <a:close/>
                </a:path>
                <a:path w="80009"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2D6597"/>
            </a:solidFill>
          </p:spPr>
          <p:txBody>
            <a:bodyPr wrap="square" lIns="0" tIns="0" rIns="0" bIns="0" rtlCol="0"/>
            <a:lstStyle/>
            <a:p>
              <a:endParaRPr dirty="0"/>
            </a:p>
          </p:txBody>
        </p:sp>
        <p:sp>
          <p:nvSpPr>
            <p:cNvPr id="344" name="object 138">
              <a:extLst>
                <a:ext uri="{FF2B5EF4-FFF2-40B4-BE49-F238E27FC236}">
                  <a16:creationId xmlns:a16="http://schemas.microsoft.com/office/drawing/2014/main" id="{8C14FC8C-516B-8AFF-5AF2-26C4521C203F}"/>
                </a:ext>
              </a:extLst>
            </p:cNvPr>
            <p:cNvSpPr/>
            <p:nvPr/>
          </p:nvSpPr>
          <p:spPr>
            <a:xfrm>
              <a:off x="1463117" y="3029462"/>
              <a:ext cx="7620" cy="20320"/>
            </a:xfrm>
            <a:custGeom>
              <a:avLst/>
              <a:gdLst/>
              <a:ahLst/>
              <a:cxnLst/>
              <a:rect l="l" t="t" r="r" b="b"/>
              <a:pathLst>
                <a:path w="7619"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45" name="object 139">
              <a:extLst>
                <a:ext uri="{FF2B5EF4-FFF2-40B4-BE49-F238E27FC236}">
                  <a16:creationId xmlns:a16="http://schemas.microsoft.com/office/drawing/2014/main" id="{8B0B060E-C6DD-AFE0-517C-12959F053665}"/>
                </a:ext>
              </a:extLst>
            </p:cNvPr>
            <p:cNvSpPr/>
            <p:nvPr/>
          </p:nvSpPr>
          <p:spPr>
            <a:xfrm>
              <a:off x="1456290" y="2956886"/>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grpSp>
      <p:grpSp>
        <p:nvGrpSpPr>
          <p:cNvPr id="346" name="object 140">
            <a:extLst>
              <a:ext uri="{FF2B5EF4-FFF2-40B4-BE49-F238E27FC236}">
                <a16:creationId xmlns:a16="http://schemas.microsoft.com/office/drawing/2014/main" id="{95846FC4-3C3A-6119-76BA-DF4B8BD90215}"/>
              </a:ext>
            </a:extLst>
          </p:cNvPr>
          <p:cNvGrpSpPr/>
          <p:nvPr/>
        </p:nvGrpSpPr>
        <p:grpSpPr>
          <a:xfrm>
            <a:off x="7810182" y="2735137"/>
            <a:ext cx="185420" cy="566420"/>
            <a:chOff x="7810182" y="2802592"/>
            <a:chExt cx="185420" cy="566420"/>
          </a:xfrm>
        </p:grpSpPr>
        <p:sp>
          <p:nvSpPr>
            <p:cNvPr id="347" name="object 141">
              <a:extLst>
                <a:ext uri="{FF2B5EF4-FFF2-40B4-BE49-F238E27FC236}">
                  <a16:creationId xmlns:a16="http://schemas.microsoft.com/office/drawing/2014/main" id="{30EBB39E-145D-21E8-C9C5-DB78F1EEC4B9}"/>
                </a:ext>
              </a:extLst>
            </p:cNvPr>
            <p:cNvSpPr/>
            <p:nvPr/>
          </p:nvSpPr>
          <p:spPr>
            <a:xfrm>
              <a:off x="7810182" y="2802592"/>
              <a:ext cx="185420" cy="566420"/>
            </a:xfrm>
            <a:custGeom>
              <a:avLst/>
              <a:gdLst/>
              <a:ahLst/>
              <a:cxnLst/>
              <a:rect l="l" t="t" r="r" b="b"/>
              <a:pathLst>
                <a:path w="185420"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93"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20">
                  <a:moveTo>
                    <a:pt x="74070" y="68495"/>
                  </a:moveTo>
                  <a:lnTo>
                    <a:pt x="71035" y="74185"/>
                  </a:lnTo>
                  <a:lnTo>
                    <a:pt x="60524" y="79010"/>
                  </a:lnTo>
                  <a:lnTo>
                    <a:pt x="50258" y="84747"/>
                  </a:lnTo>
                  <a:lnTo>
                    <a:pt x="24451" y="116387"/>
                  </a:lnTo>
                  <a:lnTo>
                    <a:pt x="17036" y="142628"/>
                  </a:lnTo>
                  <a:lnTo>
                    <a:pt x="9594" y="173162"/>
                  </a:lnTo>
                  <a:lnTo>
                    <a:pt x="3754"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1" y="263313"/>
                  </a:lnTo>
                  <a:lnTo>
                    <a:pt x="140879" y="257025"/>
                  </a:lnTo>
                  <a:lnTo>
                    <a:pt x="140858" y="248773"/>
                  </a:lnTo>
                  <a:lnTo>
                    <a:pt x="140491" y="240667"/>
                  </a:lnTo>
                  <a:lnTo>
                    <a:pt x="140062"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20">
                  <a:moveTo>
                    <a:pt x="177722" y="314939"/>
                  </a:moveTo>
                  <a:lnTo>
                    <a:pt x="172584" y="314939"/>
                  </a:lnTo>
                  <a:lnTo>
                    <a:pt x="173638" y="317631"/>
                  </a:lnTo>
                  <a:lnTo>
                    <a:pt x="176686" y="316895"/>
                  </a:lnTo>
                  <a:lnTo>
                    <a:pt x="177722" y="314939"/>
                  </a:lnTo>
                  <a:close/>
                </a:path>
                <a:path w="185420"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37"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20">
                  <a:moveTo>
                    <a:pt x="185218" y="300385"/>
                  </a:moveTo>
                  <a:lnTo>
                    <a:pt x="181436" y="300385"/>
                  </a:lnTo>
                  <a:lnTo>
                    <a:pt x="183087" y="301921"/>
                  </a:lnTo>
                  <a:lnTo>
                    <a:pt x="185259" y="301464"/>
                  </a:lnTo>
                  <a:lnTo>
                    <a:pt x="185218" y="300385"/>
                  </a:lnTo>
                  <a:close/>
                </a:path>
                <a:path w="185420"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48" name="object 142">
              <a:extLst>
                <a:ext uri="{FF2B5EF4-FFF2-40B4-BE49-F238E27FC236}">
                  <a16:creationId xmlns:a16="http://schemas.microsoft.com/office/drawing/2014/main" id="{B7F89141-1E87-3C9A-8913-F9166970F52F}"/>
                </a:ext>
              </a:extLst>
            </p:cNvPr>
            <p:cNvSpPr/>
            <p:nvPr/>
          </p:nvSpPr>
          <p:spPr>
            <a:xfrm>
              <a:off x="7920994" y="2872187"/>
              <a:ext cx="0" cy="0"/>
            </a:xfrm>
            <a:custGeom>
              <a:avLst/>
              <a:gdLst/>
              <a:ahLst/>
              <a:cxnLst/>
              <a:rect l="l" t="t" r="r" b="b"/>
              <a:pathLst>
                <a:path>
                  <a:moveTo>
                    <a:pt x="0" y="0"/>
                  </a:moveTo>
                  <a:lnTo>
                    <a:pt x="0" y="0"/>
                  </a:lnTo>
                </a:path>
              </a:pathLst>
            </a:custGeom>
            <a:solidFill>
              <a:srgbClr val="8C7F9C"/>
            </a:solidFill>
          </p:spPr>
          <p:txBody>
            <a:bodyPr wrap="square" lIns="0" tIns="0" rIns="0" bIns="0" rtlCol="0"/>
            <a:lstStyle/>
            <a:p>
              <a:endParaRPr dirty="0"/>
            </a:p>
          </p:txBody>
        </p:sp>
        <p:sp>
          <p:nvSpPr>
            <p:cNvPr id="349" name="object 143">
              <a:extLst>
                <a:ext uri="{FF2B5EF4-FFF2-40B4-BE49-F238E27FC236}">
                  <a16:creationId xmlns:a16="http://schemas.microsoft.com/office/drawing/2014/main" id="{AFF01355-8C17-D5BB-E5D0-768871D9F028}"/>
                </a:ext>
              </a:extLst>
            </p:cNvPr>
            <p:cNvSpPr/>
            <p:nvPr/>
          </p:nvSpPr>
          <p:spPr>
            <a:xfrm>
              <a:off x="7841170" y="2869488"/>
              <a:ext cx="80010" cy="227965"/>
            </a:xfrm>
            <a:custGeom>
              <a:avLst/>
              <a:gdLst/>
              <a:ahLst/>
              <a:cxnLst/>
              <a:rect l="l" t="t" r="r" b="b"/>
              <a:pathLst>
                <a:path w="80009" h="227964">
                  <a:moveTo>
                    <a:pt x="31242" y="84328"/>
                  </a:moveTo>
                  <a:lnTo>
                    <a:pt x="0" y="148602"/>
                  </a:lnTo>
                  <a:lnTo>
                    <a:pt x="0" y="227799"/>
                  </a:lnTo>
                  <a:lnTo>
                    <a:pt x="1308" y="213194"/>
                  </a:lnTo>
                  <a:lnTo>
                    <a:pt x="6096" y="176911"/>
                  </a:lnTo>
                  <a:lnTo>
                    <a:pt x="15646" y="130200"/>
                  </a:lnTo>
                  <a:lnTo>
                    <a:pt x="31242" y="84328"/>
                  </a:lnTo>
                  <a:close/>
                </a:path>
                <a:path w="80009" h="227964">
                  <a:moveTo>
                    <a:pt x="34798" y="77000"/>
                  </a:moveTo>
                  <a:lnTo>
                    <a:pt x="33578" y="79375"/>
                  </a:lnTo>
                  <a:lnTo>
                    <a:pt x="32385" y="81813"/>
                  </a:lnTo>
                  <a:lnTo>
                    <a:pt x="31242" y="84328"/>
                  </a:lnTo>
                  <a:lnTo>
                    <a:pt x="34798" y="77000"/>
                  </a:lnTo>
                  <a:close/>
                </a:path>
                <a:path w="80009" h="227964">
                  <a:moveTo>
                    <a:pt x="79819" y="2692"/>
                  </a:moveTo>
                  <a:lnTo>
                    <a:pt x="76060"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2D6597"/>
            </a:solidFill>
          </p:spPr>
          <p:txBody>
            <a:bodyPr wrap="square" lIns="0" tIns="0" rIns="0" bIns="0" rtlCol="0"/>
            <a:lstStyle/>
            <a:p>
              <a:endParaRPr dirty="0"/>
            </a:p>
          </p:txBody>
        </p:sp>
        <p:sp>
          <p:nvSpPr>
            <p:cNvPr id="350" name="object 144">
              <a:extLst>
                <a:ext uri="{FF2B5EF4-FFF2-40B4-BE49-F238E27FC236}">
                  <a16:creationId xmlns:a16="http://schemas.microsoft.com/office/drawing/2014/main" id="{35661740-93D2-7B48-D09D-3C5BE8013A63}"/>
                </a:ext>
              </a:extLst>
            </p:cNvPr>
            <p:cNvSpPr/>
            <p:nvPr/>
          </p:nvSpPr>
          <p:spPr>
            <a:xfrm>
              <a:off x="7949882" y="3029462"/>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51" name="object 145">
              <a:extLst>
                <a:ext uri="{FF2B5EF4-FFF2-40B4-BE49-F238E27FC236}">
                  <a16:creationId xmlns:a16="http://schemas.microsoft.com/office/drawing/2014/main" id="{EC91E09B-F525-55F0-142E-8559C71BE236}"/>
                </a:ext>
              </a:extLst>
            </p:cNvPr>
            <p:cNvSpPr/>
            <p:nvPr/>
          </p:nvSpPr>
          <p:spPr>
            <a:xfrm>
              <a:off x="7943056" y="2956886"/>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grpSp>
      <p:grpSp>
        <p:nvGrpSpPr>
          <p:cNvPr id="352" name="object 146">
            <a:extLst>
              <a:ext uri="{FF2B5EF4-FFF2-40B4-BE49-F238E27FC236}">
                <a16:creationId xmlns:a16="http://schemas.microsoft.com/office/drawing/2014/main" id="{1AB3C31E-B722-0109-509C-DAF716E3B045}"/>
              </a:ext>
            </a:extLst>
          </p:cNvPr>
          <p:cNvGrpSpPr/>
          <p:nvPr/>
        </p:nvGrpSpPr>
        <p:grpSpPr>
          <a:xfrm>
            <a:off x="7412683" y="2735137"/>
            <a:ext cx="185420" cy="566420"/>
            <a:chOff x="7412683" y="2802592"/>
            <a:chExt cx="185420" cy="566420"/>
          </a:xfrm>
        </p:grpSpPr>
        <p:sp>
          <p:nvSpPr>
            <p:cNvPr id="353" name="object 147">
              <a:extLst>
                <a:ext uri="{FF2B5EF4-FFF2-40B4-BE49-F238E27FC236}">
                  <a16:creationId xmlns:a16="http://schemas.microsoft.com/office/drawing/2014/main" id="{550D16E7-5628-A7A2-BA5A-C7E758CB69BC}"/>
                </a:ext>
              </a:extLst>
            </p:cNvPr>
            <p:cNvSpPr/>
            <p:nvPr/>
          </p:nvSpPr>
          <p:spPr>
            <a:xfrm>
              <a:off x="7412683" y="2802592"/>
              <a:ext cx="185420" cy="566420"/>
            </a:xfrm>
            <a:custGeom>
              <a:avLst/>
              <a:gdLst/>
              <a:ahLst/>
              <a:cxnLst/>
              <a:rect l="l" t="t" r="r" b="b"/>
              <a:pathLst>
                <a:path w="185420"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20"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93"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20" h="566420">
                  <a:moveTo>
                    <a:pt x="74070" y="68495"/>
                  </a:moveTo>
                  <a:lnTo>
                    <a:pt x="71035" y="74185"/>
                  </a:lnTo>
                  <a:lnTo>
                    <a:pt x="60524" y="79010"/>
                  </a:lnTo>
                  <a:lnTo>
                    <a:pt x="50258" y="84747"/>
                  </a:lnTo>
                  <a:lnTo>
                    <a:pt x="24451" y="116387"/>
                  </a:lnTo>
                  <a:lnTo>
                    <a:pt x="17036" y="142628"/>
                  </a:lnTo>
                  <a:lnTo>
                    <a:pt x="9594" y="173162"/>
                  </a:lnTo>
                  <a:lnTo>
                    <a:pt x="3754"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1" y="263313"/>
                  </a:lnTo>
                  <a:lnTo>
                    <a:pt x="140879" y="257025"/>
                  </a:lnTo>
                  <a:lnTo>
                    <a:pt x="140858" y="248773"/>
                  </a:lnTo>
                  <a:lnTo>
                    <a:pt x="140491" y="240667"/>
                  </a:lnTo>
                  <a:lnTo>
                    <a:pt x="140062"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20" h="566420">
                  <a:moveTo>
                    <a:pt x="177722" y="314939"/>
                  </a:moveTo>
                  <a:lnTo>
                    <a:pt x="172584" y="314939"/>
                  </a:lnTo>
                  <a:lnTo>
                    <a:pt x="173638" y="317631"/>
                  </a:lnTo>
                  <a:lnTo>
                    <a:pt x="176686" y="316895"/>
                  </a:lnTo>
                  <a:lnTo>
                    <a:pt x="177722" y="314939"/>
                  </a:lnTo>
                  <a:close/>
                </a:path>
                <a:path w="185420"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20"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37"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20" h="566420">
                  <a:moveTo>
                    <a:pt x="185218" y="300385"/>
                  </a:moveTo>
                  <a:lnTo>
                    <a:pt x="181436" y="300385"/>
                  </a:lnTo>
                  <a:lnTo>
                    <a:pt x="183087" y="301921"/>
                  </a:lnTo>
                  <a:lnTo>
                    <a:pt x="185259" y="301464"/>
                  </a:lnTo>
                  <a:lnTo>
                    <a:pt x="185218" y="300385"/>
                  </a:lnTo>
                  <a:close/>
                </a:path>
                <a:path w="185420"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20"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54" name="object 148">
              <a:extLst>
                <a:ext uri="{FF2B5EF4-FFF2-40B4-BE49-F238E27FC236}">
                  <a16:creationId xmlns:a16="http://schemas.microsoft.com/office/drawing/2014/main" id="{F4AD546F-5AD9-032E-5CC5-EBEF9E79FF0D}"/>
                </a:ext>
              </a:extLst>
            </p:cNvPr>
            <p:cNvSpPr/>
            <p:nvPr/>
          </p:nvSpPr>
          <p:spPr>
            <a:xfrm>
              <a:off x="7523495" y="2872187"/>
              <a:ext cx="0" cy="0"/>
            </a:xfrm>
            <a:custGeom>
              <a:avLst/>
              <a:gdLst/>
              <a:ahLst/>
              <a:cxnLst/>
              <a:rect l="l" t="t" r="r" b="b"/>
              <a:pathLst>
                <a:path>
                  <a:moveTo>
                    <a:pt x="0" y="0"/>
                  </a:moveTo>
                  <a:lnTo>
                    <a:pt x="0" y="0"/>
                  </a:lnTo>
                </a:path>
              </a:pathLst>
            </a:custGeom>
            <a:solidFill>
              <a:srgbClr val="8C7F9C"/>
            </a:solidFill>
          </p:spPr>
          <p:txBody>
            <a:bodyPr wrap="square" lIns="0" tIns="0" rIns="0" bIns="0" rtlCol="0"/>
            <a:lstStyle/>
            <a:p>
              <a:endParaRPr dirty="0"/>
            </a:p>
          </p:txBody>
        </p:sp>
        <p:sp>
          <p:nvSpPr>
            <p:cNvPr id="355" name="object 149">
              <a:extLst>
                <a:ext uri="{FF2B5EF4-FFF2-40B4-BE49-F238E27FC236}">
                  <a16:creationId xmlns:a16="http://schemas.microsoft.com/office/drawing/2014/main" id="{417B6C1C-96F7-7798-D1F8-819174A1CDBB}"/>
                </a:ext>
              </a:extLst>
            </p:cNvPr>
            <p:cNvSpPr/>
            <p:nvPr/>
          </p:nvSpPr>
          <p:spPr>
            <a:xfrm>
              <a:off x="7443673" y="2869488"/>
              <a:ext cx="80010" cy="227965"/>
            </a:xfrm>
            <a:custGeom>
              <a:avLst/>
              <a:gdLst/>
              <a:ahLst/>
              <a:cxnLst/>
              <a:rect l="l" t="t" r="r" b="b"/>
              <a:pathLst>
                <a:path w="80009" h="227964">
                  <a:moveTo>
                    <a:pt x="31242" y="84328"/>
                  </a:moveTo>
                  <a:lnTo>
                    <a:pt x="0" y="148602"/>
                  </a:lnTo>
                  <a:lnTo>
                    <a:pt x="0" y="227799"/>
                  </a:lnTo>
                  <a:lnTo>
                    <a:pt x="1308" y="213194"/>
                  </a:lnTo>
                  <a:lnTo>
                    <a:pt x="6096" y="176911"/>
                  </a:lnTo>
                  <a:lnTo>
                    <a:pt x="15646" y="130200"/>
                  </a:lnTo>
                  <a:lnTo>
                    <a:pt x="31242" y="84328"/>
                  </a:lnTo>
                  <a:close/>
                </a:path>
                <a:path w="80009" h="227964">
                  <a:moveTo>
                    <a:pt x="34798" y="77000"/>
                  </a:moveTo>
                  <a:lnTo>
                    <a:pt x="33578" y="79375"/>
                  </a:lnTo>
                  <a:lnTo>
                    <a:pt x="32385" y="81813"/>
                  </a:lnTo>
                  <a:lnTo>
                    <a:pt x="31242" y="84328"/>
                  </a:lnTo>
                  <a:lnTo>
                    <a:pt x="34798" y="77000"/>
                  </a:lnTo>
                  <a:close/>
                </a:path>
                <a:path w="80009" h="227964">
                  <a:moveTo>
                    <a:pt x="79806" y="2692"/>
                  </a:moveTo>
                  <a:lnTo>
                    <a:pt x="76047" y="7099"/>
                  </a:lnTo>
                  <a:lnTo>
                    <a:pt x="63550" y="7099"/>
                  </a:lnTo>
                  <a:lnTo>
                    <a:pt x="57251" y="5422"/>
                  </a:lnTo>
                  <a:lnTo>
                    <a:pt x="49390" y="0"/>
                  </a:lnTo>
                  <a:lnTo>
                    <a:pt x="54660" y="15443"/>
                  </a:lnTo>
                  <a:lnTo>
                    <a:pt x="65659" y="15430"/>
                  </a:lnTo>
                  <a:lnTo>
                    <a:pt x="76911" y="14401"/>
                  </a:lnTo>
                  <a:lnTo>
                    <a:pt x="78727" y="7099"/>
                  </a:lnTo>
                  <a:lnTo>
                    <a:pt x="79806" y="2692"/>
                  </a:lnTo>
                  <a:close/>
                </a:path>
              </a:pathLst>
            </a:custGeom>
            <a:solidFill>
              <a:srgbClr val="2D6597"/>
            </a:solidFill>
          </p:spPr>
          <p:txBody>
            <a:bodyPr wrap="square" lIns="0" tIns="0" rIns="0" bIns="0" rtlCol="0"/>
            <a:lstStyle/>
            <a:p>
              <a:endParaRPr dirty="0"/>
            </a:p>
          </p:txBody>
        </p:sp>
        <p:sp>
          <p:nvSpPr>
            <p:cNvPr id="356" name="object 150">
              <a:extLst>
                <a:ext uri="{FF2B5EF4-FFF2-40B4-BE49-F238E27FC236}">
                  <a16:creationId xmlns:a16="http://schemas.microsoft.com/office/drawing/2014/main" id="{5F5C24AC-F7C2-3A62-14C5-3C4045B0A98B}"/>
                </a:ext>
              </a:extLst>
            </p:cNvPr>
            <p:cNvSpPr/>
            <p:nvPr/>
          </p:nvSpPr>
          <p:spPr>
            <a:xfrm>
              <a:off x="7552382" y="3029462"/>
              <a:ext cx="7620" cy="20320"/>
            </a:xfrm>
            <a:custGeom>
              <a:avLst/>
              <a:gdLst/>
              <a:ahLst/>
              <a:cxnLst/>
              <a:rect l="l" t="t" r="r" b="b"/>
              <a:pathLst>
                <a:path w="7620"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57" name="object 151">
              <a:extLst>
                <a:ext uri="{FF2B5EF4-FFF2-40B4-BE49-F238E27FC236}">
                  <a16:creationId xmlns:a16="http://schemas.microsoft.com/office/drawing/2014/main" id="{9A0F3FE5-2C50-367C-16FE-467D2E794579}"/>
                </a:ext>
              </a:extLst>
            </p:cNvPr>
            <p:cNvSpPr/>
            <p:nvPr/>
          </p:nvSpPr>
          <p:spPr>
            <a:xfrm>
              <a:off x="7545556" y="2956886"/>
              <a:ext cx="19685" cy="92710"/>
            </a:xfrm>
            <a:custGeom>
              <a:avLst/>
              <a:gdLst/>
              <a:ahLst/>
              <a:cxnLst/>
              <a:rect l="l" t="t" r="r" b="b"/>
              <a:pathLst>
                <a:path w="19684"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grpSp>
      <p:grpSp>
        <p:nvGrpSpPr>
          <p:cNvPr id="358" name="object 152">
            <a:extLst>
              <a:ext uri="{FF2B5EF4-FFF2-40B4-BE49-F238E27FC236}">
                <a16:creationId xmlns:a16="http://schemas.microsoft.com/office/drawing/2014/main" id="{338F44B2-2C0B-2DC3-3AD6-8B1D85F23EFB}"/>
              </a:ext>
            </a:extLst>
          </p:cNvPr>
          <p:cNvGrpSpPr/>
          <p:nvPr/>
        </p:nvGrpSpPr>
        <p:grpSpPr>
          <a:xfrm>
            <a:off x="1996214" y="2735137"/>
            <a:ext cx="185420" cy="566420"/>
            <a:chOff x="1996214" y="2802592"/>
            <a:chExt cx="185420" cy="566420"/>
          </a:xfrm>
        </p:grpSpPr>
        <p:sp>
          <p:nvSpPr>
            <p:cNvPr id="359" name="object 153">
              <a:extLst>
                <a:ext uri="{FF2B5EF4-FFF2-40B4-BE49-F238E27FC236}">
                  <a16:creationId xmlns:a16="http://schemas.microsoft.com/office/drawing/2014/main" id="{4CE82B06-B958-00F6-FA56-752F2CA046B2}"/>
                </a:ext>
              </a:extLst>
            </p:cNvPr>
            <p:cNvSpPr/>
            <p:nvPr/>
          </p:nvSpPr>
          <p:spPr>
            <a:xfrm>
              <a:off x="1996214" y="2802592"/>
              <a:ext cx="185420" cy="566420"/>
            </a:xfrm>
            <a:custGeom>
              <a:avLst/>
              <a:gdLst/>
              <a:ahLst/>
              <a:cxnLst/>
              <a:rect l="l" t="t" r="r" b="b"/>
              <a:pathLst>
                <a:path w="185419" h="566420">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19" h="566420">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19" h="566420">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1" y="263313"/>
                  </a:lnTo>
                  <a:lnTo>
                    <a:pt x="140879" y="257025"/>
                  </a:lnTo>
                  <a:lnTo>
                    <a:pt x="140858" y="248773"/>
                  </a:lnTo>
                  <a:lnTo>
                    <a:pt x="140491" y="240667"/>
                  </a:lnTo>
                  <a:lnTo>
                    <a:pt x="140062"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19" h="566420">
                  <a:moveTo>
                    <a:pt x="177722" y="314939"/>
                  </a:moveTo>
                  <a:lnTo>
                    <a:pt x="172584" y="314939"/>
                  </a:lnTo>
                  <a:lnTo>
                    <a:pt x="173638" y="317631"/>
                  </a:lnTo>
                  <a:lnTo>
                    <a:pt x="176686" y="316895"/>
                  </a:lnTo>
                  <a:lnTo>
                    <a:pt x="177722" y="314939"/>
                  </a:lnTo>
                  <a:close/>
                </a:path>
                <a:path w="185419" h="566420">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19" h="566420">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25"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19" h="566420">
                  <a:moveTo>
                    <a:pt x="185218" y="300385"/>
                  </a:moveTo>
                  <a:lnTo>
                    <a:pt x="181436" y="300385"/>
                  </a:lnTo>
                  <a:lnTo>
                    <a:pt x="183087" y="301921"/>
                  </a:lnTo>
                  <a:lnTo>
                    <a:pt x="185259" y="301464"/>
                  </a:lnTo>
                  <a:lnTo>
                    <a:pt x="185218" y="300385"/>
                  </a:lnTo>
                  <a:close/>
                </a:path>
                <a:path w="185419" h="566420">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19" h="566420">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4185C6"/>
            </a:solidFill>
          </p:spPr>
          <p:txBody>
            <a:bodyPr wrap="square" lIns="0" tIns="0" rIns="0" bIns="0" rtlCol="0"/>
            <a:lstStyle/>
            <a:p>
              <a:endParaRPr dirty="0"/>
            </a:p>
          </p:txBody>
        </p:sp>
        <p:sp>
          <p:nvSpPr>
            <p:cNvPr id="360" name="object 154">
              <a:extLst>
                <a:ext uri="{FF2B5EF4-FFF2-40B4-BE49-F238E27FC236}">
                  <a16:creationId xmlns:a16="http://schemas.microsoft.com/office/drawing/2014/main" id="{CDB109BB-8F97-BE90-8AF1-CC1F6416C52C}"/>
                </a:ext>
              </a:extLst>
            </p:cNvPr>
            <p:cNvSpPr/>
            <p:nvPr/>
          </p:nvSpPr>
          <p:spPr>
            <a:xfrm>
              <a:off x="2107026" y="2872187"/>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61" name="object 155">
              <a:extLst>
                <a:ext uri="{FF2B5EF4-FFF2-40B4-BE49-F238E27FC236}">
                  <a16:creationId xmlns:a16="http://schemas.microsoft.com/office/drawing/2014/main" id="{DBFD1BDC-2954-7E4E-6727-839B816AF69D}"/>
                </a:ext>
              </a:extLst>
            </p:cNvPr>
            <p:cNvSpPr/>
            <p:nvPr/>
          </p:nvSpPr>
          <p:spPr>
            <a:xfrm>
              <a:off x="2027199" y="2869488"/>
              <a:ext cx="80010" cy="227965"/>
            </a:xfrm>
            <a:custGeom>
              <a:avLst/>
              <a:gdLst/>
              <a:ahLst/>
              <a:cxnLst/>
              <a:rect l="l" t="t" r="r" b="b"/>
              <a:pathLst>
                <a:path w="80010" h="227964">
                  <a:moveTo>
                    <a:pt x="31242" y="84328"/>
                  </a:moveTo>
                  <a:lnTo>
                    <a:pt x="0" y="148602"/>
                  </a:lnTo>
                  <a:lnTo>
                    <a:pt x="0" y="227799"/>
                  </a:lnTo>
                  <a:lnTo>
                    <a:pt x="1308" y="213194"/>
                  </a:lnTo>
                  <a:lnTo>
                    <a:pt x="6108" y="176911"/>
                  </a:lnTo>
                  <a:lnTo>
                    <a:pt x="15659" y="130200"/>
                  </a:lnTo>
                  <a:lnTo>
                    <a:pt x="31242" y="84328"/>
                  </a:lnTo>
                  <a:close/>
                </a:path>
                <a:path w="80010" h="227964">
                  <a:moveTo>
                    <a:pt x="34798" y="77000"/>
                  </a:moveTo>
                  <a:lnTo>
                    <a:pt x="33578" y="79375"/>
                  </a:lnTo>
                  <a:lnTo>
                    <a:pt x="32385" y="81813"/>
                  </a:lnTo>
                  <a:lnTo>
                    <a:pt x="31242" y="84328"/>
                  </a:lnTo>
                  <a:lnTo>
                    <a:pt x="34798" y="77000"/>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2D6597"/>
            </a:solidFill>
          </p:spPr>
          <p:txBody>
            <a:bodyPr wrap="square" lIns="0" tIns="0" rIns="0" bIns="0" rtlCol="0"/>
            <a:lstStyle/>
            <a:p>
              <a:endParaRPr dirty="0"/>
            </a:p>
          </p:txBody>
        </p:sp>
        <p:sp>
          <p:nvSpPr>
            <p:cNvPr id="362" name="object 156">
              <a:extLst>
                <a:ext uri="{FF2B5EF4-FFF2-40B4-BE49-F238E27FC236}">
                  <a16:creationId xmlns:a16="http://schemas.microsoft.com/office/drawing/2014/main" id="{D2260C5F-13C0-80BA-06F3-0FAE7BD3E12D}"/>
                </a:ext>
              </a:extLst>
            </p:cNvPr>
            <p:cNvSpPr/>
            <p:nvPr/>
          </p:nvSpPr>
          <p:spPr>
            <a:xfrm>
              <a:off x="2135913" y="3029462"/>
              <a:ext cx="7620" cy="20320"/>
            </a:xfrm>
            <a:custGeom>
              <a:avLst/>
              <a:gdLst/>
              <a:ahLst/>
              <a:cxnLst/>
              <a:rect l="l" t="t" r="r" b="b"/>
              <a:pathLst>
                <a:path w="7619"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63" name="object 157">
              <a:extLst>
                <a:ext uri="{FF2B5EF4-FFF2-40B4-BE49-F238E27FC236}">
                  <a16:creationId xmlns:a16="http://schemas.microsoft.com/office/drawing/2014/main" id="{E13A47D6-E3BD-DF80-329B-4259EB4B17A2}"/>
                </a:ext>
              </a:extLst>
            </p:cNvPr>
            <p:cNvSpPr/>
            <p:nvPr/>
          </p:nvSpPr>
          <p:spPr>
            <a:xfrm>
              <a:off x="2129087" y="2956886"/>
              <a:ext cx="19685" cy="92710"/>
            </a:xfrm>
            <a:custGeom>
              <a:avLst/>
              <a:gdLst/>
              <a:ahLst/>
              <a:cxnLst/>
              <a:rect l="l" t="t" r="r" b="b"/>
              <a:pathLst>
                <a:path w="19685" h="92710">
                  <a:moveTo>
                    <a:pt x="116" y="0"/>
                  </a:moveTo>
                  <a:lnTo>
                    <a:pt x="2724" y="44571"/>
                  </a:lnTo>
                  <a:lnTo>
                    <a:pt x="11800" y="86131"/>
                  </a:lnTo>
                  <a:lnTo>
                    <a:pt x="14327" y="92087"/>
                  </a:lnTo>
                  <a:lnTo>
                    <a:pt x="19319" y="80797"/>
                  </a:lnTo>
                  <a:lnTo>
                    <a:pt x="116" y="0"/>
                  </a:lnTo>
                  <a:close/>
                </a:path>
              </a:pathLst>
            </a:custGeom>
            <a:solidFill>
              <a:srgbClr val="2D6597"/>
            </a:solidFill>
          </p:spPr>
          <p:txBody>
            <a:bodyPr wrap="square" lIns="0" tIns="0" rIns="0" bIns="0" rtlCol="0"/>
            <a:lstStyle/>
            <a:p>
              <a:endParaRPr dirty="0"/>
            </a:p>
          </p:txBody>
        </p:sp>
      </p:grpSp>
      <p:grpSp>
        <p:nvGrpSpPr>
          <p:cNvPr id="364" name="object 158">
            <a:extLst>
              <a:ext uri="{FF2B5EF4-FFF2-40B4-BE49-F238E27FC236}">
                <a16:creationId xmlns:a16="http://schemas.microsoft.com/office/drawing/2014/main" id="{0902167E-ABB2-B325-0F4B-F2A970B677A6}"/>
              </a:ext>
            </a:extLst>
          </p:cNvPr>
          <p:cNvGrpSpPr/>
          <p:nvPr/>
        </p:nvGrpSpPr>
        <p:grpSpPr>
          <a:xfrm>
            <a:off x="2180663" y="1758470"/>
            <a:ext cx="185420" cy="566420"/>
            <a:chOff x="2180663" y="1825925"/>
            <a:chExt cx="185420" cy="566420"/>
          </a:xfrm>
        </p:grpSpPr>
        <p:sp>
          <p:nvSpPr>
            <p:cNvPr id="365" name="object 159">
              <a:extLst>
                <a:ext uri="{FF2B5EF4-FFF2-40B4-BE49-F238E27FC236}">
                  <a16:creationId xmlns:a16="http://schemas.microsoft.com/office/drawing/2014/main" id="{56B95A6F-9068-855E-E604-9A3E43747909}"/>
                </a:ext>
              </a:extLst>
            </p:cNvPr>
            <p:cNvSpPr/>
            <p:nvPr/>
          </p:nvSpPr>
          <p:spPr>
            <a:xfrm>
              <a:off x="2180663" y="1825925"/>
              <a:ext cx="185420" cy="566420"/>
            </a:xfrm>
            <a:custGeom>
              <a:avLst/>
              <a:gdLst/>
              <a:ahLst/>
              <a:cxnLst/>
              <a:rect l="l" t="t" r="r" b="b"/>
              <a:pathLst>
                <a:path w="185419" h="566419">
                  <a:moveTo>
                    <a:pt x="140863" y="326839"/>
                  </a:moveTo>
                  <a:lnTo>
                    <a:pt x="27982" y="326839"/>
                  </a:lnTo>
                  <a:lnTo>
                    <a:pt x="27872" y="336719"/>
                  </a:lnTo>
                  <a:lnTo>
                    <a:pt x="28172" y="337697"/>
                  </a:lnTo>
                  <a:lnTo>
                    <a:pt x="28744" y="338612"/>
                  </a:lnTo>
                  <a:lnTo>
                    <a:pt x="29749" y="355418"/>
                  </a:lnTo>
                  <a:lnTo>
                    <a:pt x="30568" y="370389"/>
                  </a:lnTo>
                  <a:lnTo>
                    <a:pt x="31075" y="382076"/>
                  </a:lnTo>
                  <a:lnTo>
                    <a:pt x="31144" y="389031"/>
                  </a:lnTo>
                  <a:lnTo>
                    <a:pt x="32495" y="415192"/>
                  </a:lnTo>
                  <a:lnTo>
                    <a:pt x="36048" y="461267"/>
                  </a:lnTo>
                  <a:lnTo>
                    <a:pt x="39859" y="506226"/>
                  </a:lnTo>
                  <a:lnTo>
                    <a:pt x="46156" y="529582"/>
                  </a:lnTo>
                  <a:lnTo>
                    <a:pt x="45294" y="537113"/>
                  </a:lnTo>
                  <a:lnTo>
                    <a:pt x="45216" y="540758"/>
                  </a:lnTo>
                  <a:lnTo>
                    <a:pt x="46841" y="543488"/>
                  </a:lnTo>
                  <a:lnTo>
                    <a:pt x="49445" y="544936"/>
                  </a:lnTo>
                  <a:lnTo>
                    <a:pt x="72813" y="564075"/>
                  </a:lnTo>
                  <a:lnTo>
                    <a:pt x="77982" y="565815"/>
                  </a:lnTo>
                  <a:lnTo>
                    <a:pt x="87189" y="564621"/>
                  </a:lnTo>
                  <a:lnTo>
                    <a:pt x="91253" y="562729"/>
                  </a:lnTo>
                  <a:lnTo>
                    <a:pt x="92612" y="557610"/>
                  </a:lnTo>
                  <a:lnTo>
                    <a:pt x="91596" y="552137"/>
                  </a:lnTo>
                  <a:lnTo>
                    <a:pt x="83989" y="547184"/>
                  </a:lnTo>
                  <a:lnTo>
                    <a:pt x="80547" y="543742"/>
                  </a:lnTo>
                  <a:lnTo>
                    <a:pt x="68063" y="527169"/>
                  </a:lnTo>
                  <a:lnTo>
                    <a:pt x="69168" y="526546"/>
                  </a:lnTo>
                  <a:lnTo>
                    <a:pt x="69803" y="526114"/>
                  </a:lnTo>
                  <a:lnTo>
                    <a:pt x="73291" y="480166"/>
                  </a:lnTo>
                  <a:lnTo>
                    <a:pt x="77133" y="447180"/>
                  </a:lnTo>
                  <a:lnTo>
                    <a:pt x="79153" y="430668"/>
                  </a:lnTo>
                  <a:lnTo>
                    <a:pt x="82801" y="399711"/>
                  </a:lnTo>
                  <a:lnTo>
                    <a:pt x="89005" y="346600"/>
                  </a:lnTo>
                  <a:lnTo>
                    <a:pt x="140603" y="346600"/>
                  </a:lnTo>
                  <a:lnTo>
                    <a:pt x="140792" y="334446"/>
                  </a:lnTo>
                  <a:lnTo>
                    <a:pt x="140863" y="326839"/>
                  </a:lnTo>
                  <a:close/>
                </a:path>
                <a:path w="185419" h="566419">
                  <a:moveTo>
                    <a:pt x="140603" y="346600"/>
                  </a:moveTo>
                  <a:lnTo>
                    <a:pt x="89005" y="346600"/>
                  </a:lnTo>
                  <a:lnTo>
                    <a:pt x="89776" y="352843"/>
                  </a:lnTo>
                  <a:lnTo>
                    <a:pt x="91515" y="367674"/>
                  </a:lnTo>
                  <a:lnTo>
                    <a:pt x="93361" y="385246"/>
                  </a:lnTo>
                  <a:lnTo>
                    <a:pt x="94454" y="399711"/>
                  </a:lnTo>
                  <a:lnTo>
                    <a:pt x="94733" y="409579"/>
                  </a:lnTo>
                  <a:lnTo>
                    <a:pt x="94587" y="424023"/>
                  </a:lnTo>
                  <a:lnTo>
                    <a:pt x="93820" y="452350"/>
                  </a:lnTo>
                  <a:lnTo>
                    <a:pt x="92206" y="504994"/>
                  </a:lnTo>
                  <a:lnTo>
                    <a:pt x="92993" y="505464"/>
                  </a:lnTo>
                  <a:lnTo>
                    <a:pt x="93781" y="505871"/>
                  </a:lnTo>
                  <a:lnTo>
                    <a:pt x="94593" y="506226"/>
                  </a:lnTo>
                  <a:lnTo>
                    <a:pt x="94022" y="510252"/>
                  </a:lnTo>
                  <a:lnTo>
                    <a:pt x="93946" y="517834"/>
                  </a:lnTo>
                  <a:lnTo>
                    <a:pt x="95597" y="520615"/>
                  </a:lnTo>
                  <a:lnTo>
                    <a:pt x="98238" y="522076"/>
                  </a:lnTo>
                  <a:lnTo>
                    <a:pt x="111789" y="526114"/>
                  </a:lnTo>
                  <a:lnTo>
                    <a:pt x="116679" y="528578"/>
                  </a:lnTo>
                  <a:lnTo>
                    <a:pt x="126331" y="535385"/>
                  </a:lnTo>
                  <a:lnTo>
                    <a:pt x="135564" y="537113"/>
                  </a:lnTo>
                  <a:lnTo>
                    <a:pt x="144822" y="534027"/>
                  </a:lnTo>
                  <a:lnTo>
                    <a:pt x="147006" y="533188"/>
                  </a:lnTo>
                  <a:lnTo>
                    <a:pt x="144314" y="525911"/>
                  </a:lnTo>
                  <a:lnTo>
                    <a:pt x="141088" y="522673"/>
                  </a:lnTo>
                  <a:lnTo>
                    <a:pt x="134421" y="519180"/>
                  </a:lnTo>
                  <a:lnTo>
                    <a:pt x="118609" y="504524"/>
                  </a:lnTo>
                  <a:lnTo>
                    <a:pt x="129255" y="459873"/>
                  </a:lnTo>
                  <a:lnTo>
                    <a:pt x="138599" y="393526"/>
                  </a:lnTo>
                  <a:lnTo>
                    <a:pt x="140299" y="366154"/>
                  </a:lnTo>
                  <a:lnTo>
                    <a:pt x="140603" y="346600"/>
                  </a:lnTo>
                  <a:close/>
                </a:path>
                <a:path w="185419" h="566419">
                  <a:moveTo>
                    <a:pt x="74070" y="68495"/>
                  </a:moveTo>
                  <a:lnTo>
                    <a:pt x="71035" y="74185"/>
                  </a:lnTo>
                  <a:lnTo>
                    <a:pt x="60524" y="79010"/>
                  </a:lnTo>
                  <a:lnTo>
                    <a:pt x="50258" y="84747"/>
                  </a:lnTo>
                  <a:lnTo>
                    <a:pt x="24451" y="116387"/>
                  </a:lnTo>
                  <a:lnTo>
                    <a:pt x="17038" y="142628"/>
                  </a:lnTo>
                  <a:lnTo>
                    <a:pt x="9599" y="173162"/>
                  </a:lnTo>
                  <a:lnTo>
                    <a:pt x="3759" y="200001"/>
                  </a:lnTo>
                  <a:lnTo>
                    <a:pt x="1147" y="215155"/>
                  </a:lnTo>
                  <a:lnTo>
                    <a:pt x="0" y="234924"/>
                  </a:lnTo>
                  <a:lnTo>
                    <a:pt x="398" y="250336"/>
                  </a:lnTo>
                  <a:lnTo>
                    <a:pt x="3076" y="269511"/>
                  </a:lnTo>
                  <a:lnTo>
                    <a:pt x="8640" y="299851"/>
                  </a:lnTo>
                  <a:lnTo>
                    <a:pt x="9973" y="300080"/>
                  </a:lnTo>
                  <a:lnTo>
                    <a:pt x="10311" y="301921"/>
                  </a:lnTo>
                  <a:lnTo>
                    <a:pt x="11459" y="307649"/>
                  </a:lnTo>
                  <a:lnTo>
                    <a:pt x="11574" y="308055"/>
                  </a:lnTo>
                  <a:lnTo>
                    <a:pt x="11616" y="309122"/>
                  </a:lnTo>
                  <a:lnTo>
                    <a:pt x="8589" y="330065"/>
                  </a:lnTo>
                  <a:lnTo>
                    <a:pt x="11789" y="338751"/>
                  </a:lnTo>
                  <a:lnTo>
                    <a:pt x="18330" y="343387"/>
                  </a:lnTo>
                  <a:lnTo>
                    <a:pt x="23956" y="351591"/>
                  </a:lnTo>
                  <a:lnTo>
                    <a:pt x="27334" y="350054"/>
                  </a:lnTo>
                  <a:lnTo>
                    <a:pt x="26280" y="344924"/>
                  </a:lnTo>
                  <a:lnTo>
                    <a:pt x="25754" y="337697"/>
                  </a:lnTo>
                  <a:lnTo>
                    <a:pt x="25767" y="336376"/>
                  </a:lnTo>
                  <a:lnTo>
                    <a:pt x="27842" y="327867"/>
                  </a:lnTo>
                  <a:lnTo>
                    <a:pt x="27982" y="326839"/>
                  </a:lnTo>
                  <a:lnTo>
                    <a:pt x="140863" y="326839"/>
                  </a:lnTo>
                  <a:lnTo>
                    <a:pt x="140755" y="292555"/>
                  </a:lnTo>
                  <a:lnTo>
                    <a:pt x="140510" y="273892"/>
                  </a:lnTo>
                  <a:lnTo>
                    <a:pt x="140482" y="263313"/>
                  </a:lnTo>
                  <a:lnTo>
                    <a:pt x="140881" y="257025"/>
                  </a:lnTo>
                  <a:lnTo>
                    <a:pt x="140863" y="248773"/>
                  </a:lnTo>
                  <a:lnTo>
                    <a:pt x="140497" y="240667"/>
                  </a:lnTo>
                  <a:lnTo>
                    <a:pt x="140063" y="234924"/>
                  </a:lnTo>
                  <a:lnTo>
                    <a:pt x="139958" y="229468"/>
                  </a:lnTo>
                  <a:lnTo>
                    <a:pt x="139704" y="226864"/>
                  </a:lnTo>
                  <a:lnTo>
                    <a:pt x="167069" y="226864"/>
                  </a:lnTo>
                  <a:lnTo>
                    <a:pt x="162926" y="210780"/>
                  </a:lnTo>
                  <a:lnTo>
                    <a:pt x="152323" y="156419"/>
                  </a:lnTo>
                  <a:lnTo>
                    <a:pt x="145800" y="111929"/>
                  </a:lnTo>
                  <a:lnTo>
                    <a:pt x="144314" y="96170"/>
                  </a:lnTo>
                  <a:lnTo>
                    <a:pt x="139686" y="83715"/>
                  </a:lnTo>
                  <a:lnTo>
                    <a:pt x="129365" y="74734"/>
                  </a:lnTo>
                  <a:lnTo>
                    <a:pt x="110811" y="69600"/>
                  </a:lnTo>
                  <a:lnTo>
                    <a:pt x="111512" y="68851"/>
                  </a:lnTo>
                  <a:lnTo>
                    <a:pt x="74185" y="68851"/>
                  </a:lnTo>
                  <a:lnTo>
                    <a:pt x="74070" y="68495"/>
                  </a:lnTo>
                  <a:close/>
                </a:path>
                <a:path w="185419" h="566419">
                  <a:moveTo>
                    <a:pt x="177722" y="314939"/>
                  </a:moveTo>
                  <a:lnTo>
                    <a:pt x="172584" y="314939"/>
                  </a:lnTo>
                  <a:lnTo>
                    <a:pt x="173638" y="317631"/>
                  </a:lnTo>
                  <a:lnTo>
                    <a:pt x="176686" y="316895"/>
                  </a:lnTo>
                  <a:lnTo>
                    <a:pt x="177722" y="314939"/>
                  </a:lnTo>
                  <a:close/>
                </a:path>
                <a:path w="185419" h="566419">
                  <a:moveTo>
                    <a:pt x="181030" y="303687"/>
                  </a:moveTo>
                  <a:lnTo>
                    <a:pt x="169409" y="303687"/>
                  </a:lnTo>
                  <a:lnTo>
                    <a:pt x="169041" y="309122"/>
                  </a:lnTo>
                  <a:lnTo>
                    <a:pt x="165510" y="316082"/>
                  </a:lnTo>
                  <a:lnTo>
                    <a:pt x="171555" y="316679"/>
                  </a:lnTo>
                  <a:lnTo>
                    <a:pt x="172584" y="314939"/>
                  </a:lnTo>
                  <a:lnTo>
                    <a:pt x="177722" y="314939"/>
                  </a:lnTo>
                  <a:lnTo>
                    <a:pt x="180230" y="310202"/>
                  </a:lnTo>
                  <a:lnTo>
                    <a:pt x="181030" y="303687"/>
                  </a:lnTo>
                  <a:close/>
                </a:path>
                <a:path w="185419" h="566419">
                  <a:moveTo>
                    <a:pt x="178667" y="272394"/>
                  </a:moveTo>
                  <a:lnTo>
                    <a:pt x="161027" y="272394"/>
                  </a:lnTo>
                  <a:lnTo>
                    <a:pt x="161860" y="273905"/>
                  </a:lnTo>
                  <a:lnTo>
                    <a:pt x="162701" y="275340"/>
                  </a:lnTo>
                  <a:lnTo>
                    <a:pt x="163288" y="276293"/>
                  </a:lnTo>
                  <a:lnTo>
                    <a:pt x="162665" y="278985"/>
                  </a:lnTo>
                  <a:lnTo>
                    <a:pt x="162526" y="281893"/>
                  </a:lnTo>
                  <a:lnTo>
                    <a:pt x="163554" y="289310"/>
                  </a:lnTo>
                  <a:lnTo>
                    <a:pt x="164799" y="297768"/>
                  </a:lnTo>
                  <a:lnTo>
                    <a:pt x="163288" y="306074"/>
                  </a:lnTo>
                  <a:lnTo>
                    <a:pt x="162894" y="311497"/>
                  </a:lnTo>
                  <a:lnTo>
                    <a:pt x="167237" y="310265"/>
                  </a:lnTo>
                  <a:lnTo>
                    <a:pt x="169409" y="303687"/>
                  </a:lnTo>
                  <a:lnTo>
                    <a:pt x="181030" y="303687"/>
                  </a:lnTo>
                  <a:lnTo>
                    <a:pt x="181436" y="300385"/>
                  </a:lnTo>
                  <a:lnTo>
                    <a:pt x="185218" y="300385"/>
                  </a:lnTo>
                  <a:lnTo>
                    <a:pt x="184573" y="283519"/>
                  </a:lnTo>
                  <a:lnTo>
                    <a:pt x="179671" y="275340"/>
                  </a:lnTo>
                  <a:lnTo>
                    <a:pt x="179569" y="274616"/>
                  </a:lnTo>
                  <a:lnTo>
                    <a:pt x="179360" y="273892"/>
                  </a:lnTo>
                  <a:lnTo>
                    <a:pt x="178667" y="272394"/>
                  </a:lnTo>
                  <a:close/>
                </a:path>
                <a:path w="185419" h="566419">
                  <a:moveTo>
                    <a:pt x="185218" y="300385"/>
                  </a:moveTo>
                  <a:lnTo>
                    <a:pt x="181436" y="300385"/>
                  </a:lnTo>
                  <a:lnTo>
                    <a:pt x="183087" y="301921"/>
                  </a:lnTo>
                  <a:lnTo>
                    <a:pt x="185259" y="301464"/>
                  </a:lnTo>
                  <a:lnTo>
                    <a:pt x="185218" y="300385"/>
                  </a:lnTo>
                  <a:close/>
                </a:path>
                <a:path w="185419" h="566419">
                  <a:moveTo>
                    <a:pt x="167069" y="226864"/>
                  </a:moveTo>
                  <a:lnTo>
                    <a:pt x="139704" y="226864"/>
                  </a:lnTo>
                  <a:lnTo>
                    <a:pt x="144863" y="241737"/>
                  </a:lnTo>
                  <a:lnTo>
                    <a:pt x="148691" y="251504"/>
                  </a:lnTo>
                  <a:lnTo>
                    <a:pt x="153082" y="260492"/>
                  </a:lnTo>
                  <a:lnTo>
                    <a:pt x="159935" y="273029"/>
                  </a:lnTo>
                  <a:lnTo>
                    <a:pt x="161027" y="272394"/>
                  </a:lnTo>
                  <a:lnTo>
                    <a:pt x="178667" y="272394"/>
                  </a:lnTo>
                  <a:lnTo>
                    <a:pt x="177246" y="269331"/>
                  </a:lnTo>
                  <a:lnTo>
                    <a:pt x="176674" y="268165"/>
                  </a:lnTo>
                  <a:lnTo>
                    <a:pt x="175899" y="266387"/>
                  </a:lnTo>
                  <a:lnTo>
                    <a:pt x="175035" y="264291"/>
                  </a:lnTo>
                  <a:lnTo>
                    <a:pt x="176712" y="263313"/>
                  </a:lnTo>
                  <a:lnTo>
                    <a:pt x="174434" y="254854"/>
                  </a:lnTo>
                  <a:lnTo>
                    <a:pt x="169093" y="234721"/>
                  </a:lnTo>
                  <a:lnTo>
                    <a:pt x="167069" y="226864"/>
                  </a:lnTo>
                  <a:close/>
                </a:path>
                <a:path w="185419" h="566419">
                  <a:moveTo>
                    <a:pt x="88512" y="0"/>
                  </a:moveTo>
                  <a:lnTo>
                    <a:pt x="77072" y="4325"/>
                  </a:lnTo>
                  <a:lnTo>
                    <a:pt x="66996" y="12552"/>
                  </a:lnTo>
                  <a:lnTo>
                    <a:pt x="63926" y="18560"/>
                  </a:lnTo>
                  <a:lnTo>
                    <a:pt x="63161" y="26031"/>
                  </a:lnTo>
                  <a:lnTo>
                    <a:pt x="63739" y="33538"/>
                  </a:lnTo>
                  <a:lnTo>
                    <a:pt x="64698" y="39654"/>
                  </a:lnTo>
                  <a:lnTo>
                    <a:pt x="66730" y="51846"/>
                  </a:lnTo>
                  <a:lnTo>
                    <a:pt x="72407" y="59885"/>
                  </a:lnTo>
                  <a:lnTo>
                    <a:pt x="74426" y="62437"/>
                  </a:lnTo>
                  <a:lnTo>
                    <a:pt x="75137" y="63403"/>
                  </a:lnTo>
                  <a:lnTo>
                    <a:pt x="74185" y="68851"/>
                  </a:lnTo>
                  <a:lnTo>
                    <a:pt x="111512" y="68851"/>
                  </a:lnTo>
                  <a:lnTo>
                    <a:pt x="113720" y="66489"/>
                  </a:lnTo>
                  <a:lnTo>
                    <a:pt x="115764" y="62145"/>
                  </a:lnTo>
                  <a:lnTo>
                    <a:pt x="118596" y="27258"/>
                  </a:lnTo>
                  <a:lnTo>
                    <a:pt x="120667" y="26165"/>
                  </a:lnTo>
                  <a:lnTo>
                    <a:pt x="123742" y="22674"/>
                  </a:lnTo>
                  <a:lnTo>
                    <a:pt x="123142" y="16468"/>
                  </a:lnTo>
                  <a:lnTo>
                    <a:pt x="114190" y="7231"/>
                  </a:lnTo>
                  <a:lnTo>
                    <a:pt x="100992" y="620"/>
                  </a:lnTo>
                  <a:lnTo>
                    <a:pt x="88512" y="0"/>
                  </a:lnTo>
                  <a:close/>
                </a:path>
              </a:pathLst>
            </a:custGeom>
            <a:solidFill>
              <a:srgbClr val="ED1C24"/>
            </a:solidFill>
          </p:spPr>
          <p:txBody>
            <a:bodyPr wrap="square" lIns="0" tIns="0" rIns="0" bIns="0" rtlCol="0"/>
            <a:lstStyle/>
            <a:p>
              <a:endParaRPr dirty="0"/>
            </a:p>
          </p:txBody>
        </p:sp>
        <p:sp>
          <p:nvSpPr>
            <p:cNvPr id="366" name="object 160">
              <a:extLst>
                <a:ext uri="{FF2B5EF4-FFF2-40B4-BE49-F238E27FC236}">
                  <a16:creationId xmlns:a16="http://schemas.microsoft.com/office/drawing/2014/main" id="{FB21784E-AA84-93A8-B729-863BE66AE42A}"/>
                </a:ext>
              </a:extLst>
            </p:cNvPr>
            <p:cNvSpPr/>
            <p:nvPr/>
          </p:nvSpPr>
          <p:spPr>
            <a:xfrm>
              <a:off x="2291476" y="1895520"/>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67" name="object 161">
              <a:extLst>
                <a:ext uri="{FF2B5EF4-FFF2-40B4-BE49-F238E27FC236}">
                  <a16:creationId xmlns:a16="http://schemas.microsoft.com/office/drawing/2014/main" id="{145D5DE5-6851-9FC0-A21A-D9807ACA191A}"/>
                </a:ext>
              </a:extLst>
            </p:cNvPr>
            <p:cNvSpPr/>
            <p:nvPr/>
          </p:nvSpPr>
          <p:spPr>
            <a:xfrm>
              <a:off x="2211641" y="1892833"/>
              <a:ext cx="80010" cy="227965"/>
            </a:xfrm>
            <a:custGeom>
              <a:avLst/>
              <a:gdLst/>
              <a:ahLst/>
              <a:cxnLst/>
              <a:rect l="l" t="t" r="r" b="b"/>
              <a:pathLst>
                <a:path w="80010" h="227964">
                  <a:moveTo>
                    <a:pt x="31242" y="84315"/>
                  </a:moveTo>
                  <a:lnTo>
                    <a:pt x="0" y="148590"/>
                  </a:lnTo>
                  <a:lnTo>
                    <a:pt x="0" y="227787"/>
                  </a:lnTo>
                  <a:lnTo>
                    <a:pt x="1320" y="213182"/>
                  </a:lnTo>
                  <a:lnTo>
                    <a:pt x="6108" y="176898"/>
                  </a:lnTo>
                  <a:lnTo>
                    <a:pt x="15659" y="130187"/>
                  </a:lnTo>
                  <a:lnTo>
                    <a:pt x="31242" y="84315"/>
                  </a:lnTo>
                  <a:close/>
                </a:path>
                <a:path w="80010" h="227964">
                  <a:moveTo>
                    <a:pt x="34798" y="76987"/>
                  </a:moveTo>
                  <a:lnTo>
                    <a:pt x="33578" y="79362"/>
                  </a:lnTo>
                  <a:lnTo>
                    <a:pt x="32385" y="81800"/>
                  </a:lnTo>
                  <a:lnTo>
                    <a:pt x="31242" y="84315"/>
                  </a:lnTo>
                  <a:lnTo>
                    <a:pt x="34798" y="76987"/>
                  </a:lnTo>
                  <a:close/>
                </a:path>
                <a:path w="80010" h="227964">
                  <a:moveTo>
                    <a:pt x="79819" y="2692"/>
                  </a:moveTo>
                  <a:lnTo>
                    <a:pt x="76073" y="7099"/>
                  </a:lnTo>
                  <a:lnTo>
                    <a:pt x="63563" y="7099"/>
                  </a:lnTo>
                  <a:lnTo>
                    <a:pt x="57264" y="5422"/>
                  </a:lnTo>
                  <a:lnTo>
                    <a:pt x="49403" y="0"/>
                  </a:lnTo>
                  <a:lnTo>
                    <a:pt x="54673" y="15443"/>
                  </a:lnTo>
                  <a:lnTo>
                    <a:pt x="65671" y="15430"/>
                  </a:lnTo>
                  <a:lnTo>
                    <a:pt x="76923" y="14401"/>
                  </a:lnTo>
                  <a:lnTo>
                    <a:pt x="78727" y="7099"/>
                  </a:lnTo>
                  <a:lnTo>
                    <a:pt x="79819" y="2692"/>
                  </a:lnTo>
                  <a:close/>
                </a:path>
              </a:pathLst>
            </a:custGeom>
            <a:solidFill>
              <a:srgbClr val="ED1C24"/>
            </a:solidFill>
          </p:spPr>
          <p:txBody>
            <a:bodyPr wrap="square" lIns="0" tIns="0" rIns="0" bIns="0" rtlCol="0"/>
            <a:lstStyle/>
            <a:p>
              <a:endParaRPr dirty="0"/>
            </a:p>
          </p:txBody>
        </p:sp>
        <p:sp>
          <p:nvSpPr>
            <p:cNvPr id="368" name="object 162">
              <a:extLst>
                <a:ext uri="{FF2B5EF4-FFF2-40B4-BE49-F238E27FC236}">
                  <a16:creationId xmlns:a16="http://schemas.microsoft.com/office/drawing/2014/main" id="{D5FC1804-81B1-4A83-DFF8-87C6B12B37EE}"/>
                </a:ext>
              </a:extLst>
            </p:cNvPr>
            <p:cNvSpPr/>
            <p:nvPr/>
          </p:nvSpPr>
          <p:spPr>
            <a:xfrm>
              <a:off x="2320362" y="2052796"/>
              <a:ext cx="7620" cy="20320"/>
            </a:xfrm>
            <a:custGeom>
              <a:avLst/>
              <a:gdLst/>
              <a:ahLst/>
              <a:cxnLst/>
              <a:rect l="l" t="t" r="r" b="b"/>
              <a:pathLst>
                <a:path w="7619" h="20319">
                  <a:moveTo>
                    <a:pt x="0" y="0"/>
                  </a:moveTo>
                  <a:lnTo>
                    <a:pt x="2235" y="9334"/>
                  </a:lnTo>
                  <a:lnTo>
                    <a:pt x="7416" y="19710"/>
                  </a:lnTo>
                  <a:lnTo>
                    <a:pt x="7505" y="19507"/>
                  </a:lnTo>
                  <a:lnTo>
                    <a:pt x="4978" y="13563"/>
                  </a:lnTo>
                  <a:lnTo>
                    <a:pt x="2374" y="6934"/>
                  </a:lnTo>
                  <a:lnTo>
                    <a:pt x="0" y="0"/>
                  </a:lnTo>
                  <a:close/>
                </a:path>
              </a:pathLst>
            </a:custGeom>
            <a:solidFill>
              <a:srgbClr val="8C7F9C"/>
            </a:solidFill>
          </p:spPr>
          <p:txBody>
            <a:bodyPr wrap="square" lIns="0" tIns="0" rIns="0" bIns="0" rtlCol="0"/>
            <a:lstStyle/>
            <a:p>
              <a:endParaRPr dirty="0"/>
            </a:p>
          </p:txBody>
        </p:sp>
        <p:sp>
          <p:nvSpPr>
            <p:cNvPr id="369" name="object 163">
              <a:extLst>
                <a:ext uri="{FF2B5EF4-FFF2-40B4-BE49-F238E27FC236}">
                  <a16:creationId xmlns:a16="http://schemas.microsoft.com/office/drawing/2014/main" id="{067E44F6-B28A-498E-F7F1-89143D842587}"/>
                </a:ext>
              </a:extLst>
            </p:cNvPr>
            <p:cNvSpPr/>
            <p:nvPr/>
          </p:nvSpPr>
          <p:spPr>
            <a:xfrm>
              <a:off x="2313536" y="1980219"/>
              <a:ext cx="19685" cy="92710"/>
            </a:xfrm>
            <a:custGeom>
              <a:avLst/>
              <a:gdLst/>
              <a:ahLst/>
              <a:cxnLst/>
              <a:rect l="l" t="t" r="r" b="b"/>
              <a:pathLst>
                <a:path w="19685" h="92710">
                  <a:moveTo>
                    <a:pt x="116" y="0"/>
                  </a:moveTo>
                  <a:lnTo>
                    <a:pt x="2724" y="44571"/>
                  </a:lnTo>
                  <a:lnTo>
                    <a:pt x="11800" y="86131"/>
                  </a:lnTo>
                  <a:lnTo>
                    <a:pt x="14327" y="92087"/>
                  </a:lnTo>
                  <a:lnTo>
                    <a:pt x="19319" y="80797"/>
                  </a:lnTo>
                  <a:lnTo>
                    <a:pt x="116" y="0"/>
                  </a:lnTo>
                  <a:close/>
                </a:path>
              </a:pathLst>
            </a:custGeom>
            <a:solidFill>
              <a:srgbClr val="ED1C24"/>
            </a:solidFill>
          </p:spPr>
          <p:txBody>
            <a:bodyPr wrap="square" lIns="0" tIns="0" rIns="0" bIns="0" rtlCol="0"/>
            <a:lstStyle/>
            <a:p>
              <a:endParaRPr dirty="0"/>
            </a:p>
          </p:txBody>
        </p:sp>
      </p:grpSp>
      <p:grpSp>
        <p:nvGrpSpPr>
          <p:cNvPr id="370" name="object 164">
            <a:extLst>
              <a:ext uri="{FF2B5EF4-FFF2-40B4-BE49-F238E27FC236}">
                <a16:creationId xmlns:a16="http://schemas.microsoft.com/office/drawing/2014/main" id="{522DB8E2-77AA-6E41-C534-16CF650A0C30}"/>
              </a:ext>
            </a:extLst>
          </p:cNvPr>
          <p:cNvGrpSpPr/>
          <p:nvPr/>
        </p:nvGrpSpPr>
        <p:grpSpPr>
          <a:xfrm>
            <a:off x="938178" y="2550510"/>
            <a:ext cx="246379" cy="751205"/>
            <a:chOff x="938178" y="2617965"/>
            <a:chExt cx="246379" cy="751205"/>
          </a:xfrm>
        </p:grpSpPr>
        <p:sp>
          <p:nvSpPr>
            <p:cNvPr id="371" name="object 165">
              <a:extLst>
                <a:ext uri="{FF2B5EF4-FFF2-40B4-BE49-F238E27FC236}">
                  <a16:creationId xmlns:a16="http://schemas.microsoft.com/office/drawing/2014/main" id="{E10B5E37-973F-A748-FF61-396FBBB71893}"/>
                </a:ext>
              </a:extLst>
            </p:cNvPr>
            <p:cNvSpPr/>
            <p:nvPr/>
          </p:nvSpPr>
          <p:spPr>
            <a:xfrm>
              <a:off x="938178" y="2617965"/>
              <a:ext cx="246379" cy="751205"/>
            </a:xfrm>
            <a:custGeom>
              <a:avLst/>
              <a:gdLst/>
              <a:ahLst/>
              <a:cxnLst/>
              <a:rect l="l" t="t" r="r" b="b"/>
              <a:pathLst>
                <a:path w="246380"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80"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80"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80" h="751204">
                  <a:moveTo>
                    <a:pt x="235759" y="417810"/>
                  </a:moveTo>
                  <a:lnTo>
                    <a:pt x="228955" y="417810"/>
                  </a:lnTo>
                  <a:lnTo>
                    <a:pt x="230364" y="421379"/>
                  </a:lnTo>
                  <a:lnTo>
                    <a:pt x="234390" y="420389"/>
                  </a:lnTo>
                  <a:lnTo>
                    <a:pt x="235759" y="417810"/>
                  </a:lnTo>
                  <a:close/>
                </a:path>
                <a:path w="246380"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80" h="751204">
                  <a:moveTo>
                    <a:pt x="237032" y="361359"/>
                  </a:moveTo>
                  <a:lnTo>
                    <a:pt x="213613" y="361359"/>
                  </a:lnTo>
                  <a:lnTo>
                    <a:pt x="214733" y="363366"/>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47" y="363340"/>
                  </a:lnTo>
                  <a:lnTo>
                    <a:pt x="237032" y="361359"/>
                  </a:lnTo>
                  <a:close/>
                </a:path>
                <a:path w="246380" h="751204">
                  <a:moveTo>
                    <a:pt x="245702" y="398494"/>
                  </a:moveTo>
                  <a:lnTo>
                    <a:pt x="240702" y="398494"/>
                  </a:lnTo>
                  <a:lnTo>
                    <a:pt x="242887" y="400526"/>
                  </a:lnTo>
                  <a:lnTo>
                    <a:pt x="245757" y="399929"/>
                  </a:lnTo>
                  <a:lnTo>
                    <a:pt x="245702" y="398494"/>
                  </a:lnTo>
                  <a:close/>
                </a:path>
                <a:path w="246380"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80"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80"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72" name="object 166">
              <a:extLst>
                <a:ext uri="{FF2B5EF4-FFF2-40B4-BE49-F238E27FC236}">
                  <a16:creationId xmlns:a16="http://schemas.microsoft.com/office/drawing/2014/main" id="{3562447D-FFAF-C1C9-0EAE-805280A640D6}"/>
                </a:ext>
              </a:extLst>
            </p:cNvPr>
            <p:cNvSpPr/>
            <p:nvPr/>
          </p:nvSpPr>
          <p:spPr>
            <a:xfrm>
              <a:off x="1085184"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73" name="object 167">
              <a:extLst>
                <a:ext uri="{FF2B5EF4-FFF2-40B4-BE49-F238E27FC236}">
                  <a16:creationId xmlns:a16="http://schemas.microsoft.com/office/drawing/2014/main" id="{E17AD06B-5F80-D8BB-BA78-8EBBBD7A3251}"/>
                </a:ext>
              </a:extLst>
            </p:cNvPr>
            <p:cNvSpPr/>
            <p:nvPr/>
          </p:nvSpPr>
          <p:spPr>
            <a:xfrm>
              <a:off x="979297" y="2706725"/>
              <a:ext cx="106045" cy="302260"/>
            </a:xfrm>
            <a:custGeom>
              <a:avLst/>
              <a:gdLst/>
              <a:ahLst/>
              <a:cxnLst/>
              <a:rect l="l" t="t" r="r" b="b"/>
              <a:pathLst>
                <a:path w="106044" h="302260">
                  <a:moveTo>
                    <a:pt x="41440" y="111848"/>
                  </a:moveTo>
                  <a:lnTo>
                    <a:pt x="0" y="197116"/>
                  </a:lnTo>
                  <a:lnTo>
                    <a:pt x="0" y="302171"/>
                  </a:lnTo>
                  <a:lnTo>
                    <a:pt x="1739" y="282816"/>
                  </a:lnTo>
                  <a:lnTo>
                    <a:pt x="8089" y="234670"/>
                  </a:lnTo>
                  <a:lnTo>
                    <a:pt x="20751" y="172707"/>
                  </a:lnTo>
                  <a:lnTo>
                    <a:pt x="41440" y="111848"/>
                  </a:lnTo>
                  <a:close/>
                </a:path>
                <a:path w="106044" h="302260">
                  <a:moveTo>
                    <a:pt x="46164" y="102133"/>
                  </a:moveTo>
                  <a:lnTo>
                    <a:pt x="44538" y="105270"/>
                  </a:lnTo>
                  <a:lnTo>
                    <a:pt x="42964" y="108521"/>
                  </a:lnTo>
                  <a:lnTo>
                    <a:pt x="41440" y="111848"/>
                  </a:lnTo>
                  <a:lnTo>
                    <a:pt x="46164" y="102133"/>
                  </a:lnTo>
                  <a:close/>
                </a:path>
                <a:path w="106044" h="302260">
                  <a:moveTo>
                    <a:pt x="105892" y="3581"/>
                  </a:moveTo>
                  <a:lnTo>
                    <a:pt x="100901" y="9410"/>
                  </a:lnTo>
                  <a:lnTo>
                    <a:pt x="90639" y="9410"/>
                  </a:lnTo>
                  <a:lnTo>
                    <a:pt x="85509" y="8940"/>
                  </a:lnTo>
                  <a:lnTo>
                    <a:pt x="79616" y="7391"/>
                  </a:lnTo>
                  <a:lnTo>
                    <a:pt x="72961" y="4495"/>
                  </a:lnTo>
                  <a:lnTo>
                    <a:pt x="65532" y="0"/>
                  </a:lnTo>
                  <a:lnTo>
                    <a:pt x="66840" y="3200"/>
                  </a:lnTo>
                  <a:lnTo>
                    <a:pt x="70739" y="10236"/>
                  </a:lnTo>
                  <a:lnTo>
                    <a:pt x="77228" y="17284"/>
                  </a:lnTo>
                  <a:lnTo>
                    <a:pt x="86271" y="20485"/>
                  </a:lnTo>
                  <a:lnTo>
                    <a:pt x="87122" y="20472"/>
                  </a:lnTo>
                  <a:lnTo>
                    <a:pt x="102031" y="19113"/>
                  </a:lnTo>
                  <a:lnTo>
                    <a:pt x="104432" y="9410"/>
                  </a:lnTo>
                  <a:lnTo>
                    <a:pt x="105892" y="3581"/>
                  </a:lnTo>
                  <a:close/>
                </a:path>
              </a:pathLst>
            </a:custGeom>
            <a:solidFill>
              <a:srgbClr val="2D6597"/>
            </a:solidFill>
          </p:spPr>
          <p:txBody>
            <a:bodyPr wrap="square" lIns="0" tIns="0" rIns="0" bIns="0" rtlCol="0"/>
            <a:lstStyle/>
            <a:p>
              <a:endParaRPr dirty="0"/>
            </a:p>
          </p:txBody>
        </p:sp>
        <p:sp>
          <p:nvSpPr>
            <p:cNvPr id="374" name="object 168">
              <a:extLst>
                <a:ext uri="{FF2B5EF4-FFF2-40B4-BE49-F238E27FC236}">
                  <a16:creationId xmlns:a16="http://schemas.microsoft.com/office/drawing/2014/main" id="{36CC3BB1-C933-C29F-C7A4-6CA4F178FDBB}"/>
                </a:ext>
              </a:extLst>
            </p:cNvPr>
            <p:cNvSpPr/>
            <p:nvPr/>
          </p:nvSpPr>
          <p:spPr>
            <a:xfrm>
              <a:off x="1123506" y="2918933"/>
              <a:ext cx="10160" cy="26670"/>
            </a:xfrm>
            <a:custGeom>
              <a:avLst/>
              <a:gdLst/>
              <a:ahLst/>
              <a:cxnLst/>
              <a:rect l="l" t="t" r="r" b="b"/>
              <a:pathLst>
                <a:path w="10159"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75" name="object 169">
              <a:extLst>
                <a:ext uri="{FF2B5EF4-FFF2-40B4-BE49-F238E27FC236}">
                  <a16:creationId xmlns:a16="http://schemas.microsoft.com/office/drawing/2014/main" id="{59CB628A-A4E7-882F-B1E9-640CC1C10D51}"/>
                </a:ext>
              </a:extLst>
            </p:cNvPr>
            <p:cNvSpPr/>
            <p:nvPr/>
          </p:nvSpPr>
          <p:spPr>
            <a:xfrm>
              <a:off x="1114444" y="2822655"/>
              <a:ext cx="26034" cy="122555"/>
            </a:xfrm>
            <a:custGeom>
              <a:avLst/>
              <a:gdLst/>
              <a:ahLst/>
              <a:cxnLst/>
              <a:rect l="l" t="t" r="r" b="b"/>
              <a:pathLst>
                <a:path w="26034"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4"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376" name="object 170">
            <a:extLst>
              <a:ext uri="{FF2B5EF4-FFF2-40B4-BE49-F238E27FC236}">
                <a16:creationId xmlns:a16="http://schemas.microsoft.com/office/drawing/2014/main" id="{0EC45EE6-449D-FF91-7045-7A0FAE4A3676}"/>
              </a:ext>
            </a:extLst>
          </p:cNvPr>
          <p:cNvGrpSpPr/>
          <p:nvPr/>
        </p:nvGrpSpPr>
        <p:grpSpPr>
          <a:xfrm>
            <a:off x="8219805" y="2550510"/>
            <a:ext cx="246379" cy="751205"/>
            <a:chOff x="8219805" y="2617965"/>
            <a:chExt cx="246379" cy="751205"/>
          </a:xfrm>
        </p:grpSpPr>
        <p:sp>
          <p:nvSpPr>
            <p:cNvPr id="377" name="object 171">
              <a:extLst>
                <a:ext uri="{FF2B5EF4-FFF2-40B4-BE49-F238E27FC236}">
                  <a16:creationId xmlns:a16="http://schemas.microsoft.com/office/drawing/2014/main" id="{C771178B-DEBF-F995-58C1-77F912A93FA5}"/>
                </a:ext>
              </a:extLst>
            </p:cNvPr>
            <p:cNvSpPr/>
            <p:nvPr/>
          </p:nvSpPr>
          <p:spPr>
            <a:xfrm>
              <a:off x="8219805" y="2617965"/>
              <a:ext cx="246379" cy="751205"/>
            </a:xfrm>
            <a:custGeom>
              <a:avLst/>
              <a:gdLst/>
              <a:ahLst/>
              <a:cxnLst/>
              <a:rect l="l" t="t" r="r" b="b"/>
              <a:pathLst>
                <a:path w="246379" h="751204">
                  <a:moveTo>
                    <a:pt x="186873" y="433597"/>
                  </a:moveTo>
                  <a:lnTo>
                    <a:pt x="37121" y="433597"/>
                  </a:lnTo>
                  <a:lnTo>
                    <a:pt x="36829" y="443668"/>
                  </a:lnTo>
                  <a:lnTo>
                    <a:pt x="36842" y="446233"/>
                  </a:lnTo>
                  <a:lnTo>
                    <a:pt x="37375"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79"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09" y="690645"/>
                  </a:lnTo>
                  <a:lnTo>
                    <a:pt x="130327" y="692588"/>
                  </a:lnTo>
                  <a:lnTo>
                    <a:pt x="148284"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39" y="697680"/>
                  </a:lnTo>
                  <a:lnTo>
                    <a:pt x="187172" y="693388"/>
                  </a:lnTo>
                  <a:lnTo>
                    <a:pt x="178333" y="688752"/>
                  </a:lnTo>
                  <a:lnTo>
                    <a:pt x="157339" y="669309"/>
                  </a:lnTo>
                  <a:lnTo>
                    <a:pt x="171473" y="610066"/>
                  </a:lnTo>
                  <a:lnTo>
                    <a:pt x="178439" y="562262"/>
                  </a:lnTo>
                  <a:lnTo>
                    <a:pt x="183870" y="522065"/>
                  </a:lnTo>
                  <a:lnTo>
                    <a:pt x="186127" y="485749"/>
                  </a:lnTo>
                  <a:lnTo>
                    <a:pt x="186530" y="459809"/>
                  </a:lnTo>
                  <a:close/>
                </a:path>
                <a:path w="246379" h="751204">
                  <a:moveTo>
                    <a:pt x="98272" y="90874"/>
                  </a:moveTo>
                  <a:lnTo>
                    <a:pt x="94233" y="98418"/>
                  </a:lnTo>
                  <a:lnTo>
                    <a:pt x="80292" y="104822"/>
                  </a:lnTo>
                  <a:lnTo>
                    <a:pt x="66676" y="112431"/>
                  </a:lnTo>
                  <a:lnTo>
                    <a:pt x="36507" y="139979"/>
                  </a:lnTo>
                  <a:lnTo>
                    <a:pt x="32448" y="154400"/>
                  </a:lnTo>
                  <a:lnTo>
                    <a:pt x="22606" y="189212"/>
                  </a:lnTo>
                  <a:lnTo>
                    <a:pt x="12732" y="229720"/>
                  </a:lnTo>
                  <a:lnTo>
                    <a:pt x="4985"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21"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79" h="751204">
                  <a:moveTo>
                    <a:pt x="235759" y="417810"/>
                  </a:moveTo>
                  <a:lnTo>
                    <a:pt x="228955" y="417810"/>
                  </a:lnTo>
                  <a:lnTo>
                    <a:pt x="230364" y="421379"/>
                  </a:lnTo>
                  <a:lnTo>
                    <a:pt x="234390" y="420389"/>
                  </a:lnTo>
                  <a:lnTo>
                    <a:pt x="235759" y="417810"/>
                  </a:lnTo>
                  <a:close/>
                </a:path>
                <a:path w="246379"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79" h="751204">
                  <a:moveTo>
                    <a:pt x="237032" y="361359"/>
                  </a:moveTo>
                  <a:lnTo>
                    <a:pt x="213613" y="361359"/>
                  </a:lnTo>
                  <a:lnTo>
                    <a:pt x="214733" y="363366"/>
                  </a:lnTo>
                  <a:lnTo>
                    <a:pt x="215858" y="365283"/>
                  </a:lnTo>
                  <a:lnTo>
                    <a:pt x="216623" y="366541"/>
                  </a:lnTo>
                  <a:lnTo>
                    <a:pt x="215798" y="370109"/>
                  </a:lnTo>
                  <a:lnTo>
                    <a:pt x="215607" y="373957"/>
                  </a:lnTo>
                  <a:lnTo>
                    <a:pt x="216966" y="383813"/>
                  </a:lnTo>
                  <a:lnTo>
                    <a:pt x="218617"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47" y="363340"/>
                  </a:lnTo>
                  <a:lnTo>
                    <a:pt x="237032" y="361359"/>
                  </a:lnTo>
                  <a:close/>
                </a:path>
                <a:path w="246379" h="751204">
                  <a:moveTo>
                    <a:pt x="245702" y="398494"/>
                  </a:moveTo>
                  <a:lnTo>
                    <a:pt x="240702" y="398494"/>
                  </a:lnTo>
                  <a:lnTo>
                    <a:pt x="242887" y="400526"/>
                  </a:lnTo>
                  <a:lnTo>
                    <a:pt x="245757" y="399929"/>
                  </a:lnTo>
                  <a:lnTo>
                    <a:pt x="245702" y="398494"/>
                  </a:lnTo>
                  <a:close/>
                </a:path>
                <a:path w="246379"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79"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68"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78" name="object 172">
              <a:extLst>
                <a:ext uri="{FF2B5EF4-FFF2-40B4-BE49-F238E27FC236}">
                  <a16:creationId xmlns:a16="http://schemas.microsoft.com/office/drawing/2014/main" id="{8A55D48E-A89F-158D-946D-2C50A4BEC7A6}"/>
                </a:ext>
              </a:extLst>
            </p:cNvPr>
            <p:cNvSpPr/>
            <p:nvPr/>
          </p:nvSpPr>
          <p:spPr>
            <a:xfrm>
              <a:off x="8366811"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79" name="object 173">
              <a:extLst>
                <a:ext uri="{FF2B5EF4-FFF2-40B4-BE49-F238E27FC236}">
                  <a16:creationId xmlns:a16="http://schemas.microsoft.com/office/drawing/2014/main" id="{1EF2A066-69C2-D20C-5C64-A45593765F2F}"/>
                </a:ext>
              </a:extLst>
            </p:cNvPr>
            <p:cNvSpPr/>
            <p:nvPr/>
          </p:nvSpPr>
          <p:spPr>
            <a:xfrm>
              <a:off x="8260918" y="2706725"/>
              <a:ext cx="106045" cy="302260"/>
            </a:xfrm>
            <a:custGeom>
              <a:avLst/>
              <a:gdLst/>
              <a:ahLst/>
              <a:cxnLst/>
              <a:rect l="l" t="t" r="r" b="b"/>
              <a:pathLst>
                <a:path w="106045" h="302260">
                  <a:moveTo>
                    <a:pt x="41440" y="111848"/>
                  </a:moveTo>
                  <a:lnTo>
                    <a:pt x="0" y="197116"/>
                  </a:lnTo>
                  <a:lnTo>
                    <a:pt x="0" y="302171"/>
                  </a:lnTo>
                  <a:lnTo>
                    <a:pt x="1739" y="282816"/>
                  </a:lnTo>
                  <a:lnTo>
                    <a:pt x="8089" y="234670"/>
                  </a:lnTo>
                  <a:lnTo>
                    <a:pt x="20764" y="172707"/>
                  </a:lnTo>
                  <a:lnTo>
                    <a:pt x="41440" y="111848"/>
                  </a:lnTo>
                  <a:close/>
                </a:path>
                <a:path w="106045" h="302260">
                  <a:moveTo>
                    <a:pt x="46164" y="102133"/>
                  </a:moveTo>
                  <a:lnTo>
                    <a:pt x="44538" y="105270"/>
                  </a:lnTo>
                  <a:lnTo>
                    <a:pt x="42964" y="108521"/>
                  </a:lnTo>
                  <a:lnTo>
                    <a:pt x="41440" y="111848"/>
                  </a:lnTo>
                  <a:lnTo>
                    <a:pt x="46164" y="102133"/>
                  </a:lnTo>
                  <a:close/>
                </a:path>
                <a:path w="106045" h="302260">
                  <a:moveTo>
                    <a:pt x="105892" y="3581"/>
                  </a:moveTo>
                  <a:lnTo>
                    <a:pt x="100901" y="9410"/>
                  </a:lnTo>
                  <a:lnTo>
                    <a:pt x="90639" y="9410"/>
                  </a:lnTo>
                  <a:lnTo>
                    <a:pt x="85509" y="8940"/>
                  </a:lnTo>
                  <a:lnTo>
                    <a:pt x="79616" y="7391"/>
                  </a:lnTo>
                  <a:lnTo>
                    <a:pt x="72961" y="4495"/>
                  </a:lnTo>
                  <a:lnTo>
                    <a:pt x="65532" y="0"/>
                  </a:lnTo>
                  <a:lnTo>
                    <a:pt x="66840" y="3200"/>
                  </a:lnTo>
                  <a:lnTo>
                    <a:pt x="70751" y="10236"/>
                  </a:lnTo>
                  <a:lnTo>
                    <a:pt x="77228" y="17284"/>
                  </a:lnTo>
                  <a:lnTo>
                    <a:pt x="86271" y="20485"/>
                  </a:lnTo>
                  <a:lnTo>
                    <a:pt x="87122" y="20472"/>
                  </a:lnTo>
                  <a:lnTo>
                    <a:pt x="102044" y="19113"/>
                  </a:lnTo>
                  <a:lnTo>
                    <a:pt x="104444" y="9410"/>
                  </a:lnTo>
                  <a:lnTo>
                    <a:pt x="105892" y="3581"/>
                  </a:lnTo>
                  <a:close/>
                </a:path>
              </a:pathLst>
            </a:custGeom>
            <a:solidFill>
              <a:srgbClr val="2D6597"/>
            </a:solidFill>
          </p:spPr>
          <p:txBody>
            <a:bodyPr wrap="square" lIns="0" tIns="0" rIns="0" bIns="0" rtlCol="0"/>
            <a:lstStyle/>
            <a:p>
              <a:endParaRPr dirty="0"/>
            </a:p>
          </p:txBody>
        </p:sp>
        <p:sp>
          <p:nvSpPr>
            <p:cNvPr id="380" name="object 174">
              <a:extLst>
                <a:ext uri="{FF2B5EF4-FFF2-40B4-BE49-F238E27FC236}">
                  <a16:creationId xmlns:a16="http://schemas.microsoft.com/office/drawing/2014/main" id="{B746FA50-4B51-544C-C73E-F95C5EE80DB8}"/>
                </a:ext>
              </a:extLst>
            </p:cNvPr>
            <p:cNvSpPr/>
            <p:nvPr/>
          </p:nvSpPr>
          <p:spPr>
            <a:xfrm>
              <a:off x="8405133" y="2918933"/>
              <a:ext cx="10160" cy="26670"/>
            </a:xfrm>
            <a:custGeom>
              <a:avLst/>
              <a:gdLst/>
              <a:ahLst/>
              <a:cxnLst/>
              <a:rect l="l" t="t" r="r" b="b"/>
              <a:pathLst>
                <a:path w="10159"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81" name="object 175">
              <a:extLst>
                <a:ext uri="{FF2B5EF4-FFF2-40B4-BE49-F238E27FC236}">
                  <a16:creationId xmlns:a16="http://schemas.microsoft.com/office/drawing/2014/main" id="{B335CF37-DD79-E3BE-5FA5-69C14C4888DA}"/>
                </a:ext>
              </a:extLst>
            </p:cNvPr>
            <p:cNvSpPr/>
            <p:nvPr/>
          </p:nvSpPr>
          <p:spPr>
            <a:xfrm>
              <a:off x="8396071" y="2822655"/>
              <a:ext cx="26034" cy="122555"/>
            </a:xfrm>
            <a:custGeom>
              <a:avLst/>
              <a:gdLst/>
              <a:ahLst/>
              <a:cxnLst/>
              <a:rect l="l" t="t" r="r" b="b"/>
              <a:pathLst>
                <a:path w="26034"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4"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382" name="object 176">
            <a:extLst>
              <a:ext uri="{FF2B5EF4-FFF2-40B4-BE49-F238E27FC236}">
                <a16:creationId xmlns:a16="http://schemas.microsoft.com/office/drawing/2014/main" id="{40D71AF9-C30B-78AC-C04D-5AA0A8379904}"/>
              </a:ext>
            </a:extLst>
          </p:cNvPr>
          <p:cNvGrpSpPr/>
          <p:nvPr/>
        </p:nvGrpSpPr>
        <p:grpSpPr>
          <a:xfrm>
            <a:off x="5451796" y="2550510"/>
            <a:ext cx="246379" cy="751205"/>
            <a:chOff x="5451796" y="2617965"/>
            <a:chExt cx="246379" cy="751205"/>
          </a:xfrm>
        </p:grpSpPr>
        <p:sp>
          <p:nvSpPr>
            <p:cNvPr id="383" name="object 177">
              <a:extLst>
                <a:ext uri="{FF2B5EF4-FFF2-40B4-BE49-F238E27FC236}">
                  <a16:creationId xmlns:a16="http://schemas.microsoft.com/office/drawing/2014/main" id="{2F8C50B4-60BC-C362-06CF-A460BF1B409C}"/>
                </a:ext>
              </a:extLst>
            </p:cNvPr>
            <p:cNvSpPr/>
            <p:nvPr/>
          </p:nvSpPr>
          <p:spPr>
            <a:xfrm>
              <a:off x="5451796" y="2617965"/>
              <a:ext cx="246379" cy="751205"/>
            </a:xfrm>
            <a:custGeom>
              <a:avLst/>
              <a:gdLst/>
              <a:ahLst/>
              <a:cxnLst/>
              <a:rect l="l" t="t" r="r" b="b"/>
              <a:pathLst>
                <a:path w="246379"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79"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79"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79" h="751204">
                  <a:moveTo>
                    <a:pt x="235759" y="417810"/>
                  </a:moveTo>
                  <a:lnTo>
                    <a:pt x="228955" y="417810"/>
                  </a:lnTo>
                  <a:lnTo>
                    <a:pt x="230364" y="421379"/>
                  </a:lnTo>
                  <a:lnTo>
                    <a:pt x="234390" y="420389"/>
                  </a:lnTo>
                  <a:lnTo>
                    <a:pt x="235759" y="417810"/>
                  </a:lnTo>
                  <a:close/>
                </a:path>
                <a:path w="246379"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79" h="751204">
                  <a:moveTo>
                    <a:pt x="237032" y="361359"/>
                  </a:moveTo>
                  <a:lnTo>
                    <a:pt x="213613" y="361359"/>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59" y="363366"/>
                  </a:lnTo>
                  <a:lnTo>
                    <a:pt x="237032" y="361359"/>
                  </a:lnTo>
                  <a:close/>
                </a:path>
                <a:path w="246379" h="751204">
                  <a:moveTo>
                    <a:pt x="245702" y="398494"/>
                  </a:moveTo>
                  <a:lnTo>
                    <a:pt x="240702" y="398494"/>
                  </a:lnTo>
                  <a:lnTo>
                    <a:pt x="242887" y="400526"/>
                  </a:lnTo>
                  <a:lnTo>
                    <a:pt x="245757" y="399929"/>
                  </a:lnTo>
                  <a:lnTo>
                    <a:pt x="245702" y="398494"/>
                  </a:lnTo>
                  <a:close/>
                </a:path>
                <a:path w="246379"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79"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80"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84" name="object 178">
              <a:extLst>
                <a:ext uri="{FF2B5EF4-FFF2-40B4-BE49-F238E27FC236}">
                  <a16:creationId xmlns:a16="http://schemas.microsoft.com/office/drawing/2014/main" id="{8B117C96-62E3-AEE9-3E76-45846FCF3483}"/>
                </a:ext>
              </a:extLst>
            </p:cNvPr>
            <p:cNvSpPr/>
            <p:nvPr/>
          </p:nvSpPr>
          <p:spPr>
            <a:xfrm>
              <a:off x="5598802"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85" name="object 179">
              <a:extLst>
                <a:ext uri="{FF2B5EF4-FFF2-40B4-BE49-F238E27FC236}">
                  <a16:creationId xmlns:a16="http://schemas.microsoft.com/office/drawing/2014/main" id="{4F6DCC99-7F89-850D-B7D8-5B30626B7245}"/>
                </a:ext>
              </a:extLst>
            </p:cNvPr>
            <p:cNvSpPr/>
            <p:nvPr/>
          </p:nvSpPr>
          <p:spPr>
            <a:xfrm>
              <a:off x="5492915" y="2706725"/>
              <a:ext cx="106045" cy="302260"/>
            </a:xfrm>
            <a:custGeom>
              <a:avLst/>
              <a:gdLst/>
              <a:ahLst/>
              <a:cxnLst/>
              <a:rect l="l" t="t" r="r" b="b"/>
              <a:pathLst>
                <a:path w="106045" h="302260">
                  <a:moveTo>
                    <a:pt x="41440" y="111848"/>
                  </a:moveTo>
                  <a:lnTo>
                    <a:pt x="0" y="197116"/>
                  </a:lnTo>
                  <a:lnTo>
                    <a:pt x="0" y="302171"/>
                  </a:lnTo>
                  <a:lnTo>
                    <a:pt x="1739" y="282816"/>
                  </a:lnTo>
                  <a:lnTo>
                    <a:pt x="8089" y="234670"/>
                  </a:lnTo>
                  <a:lnTo>
                    <a:pt x="20751" y="172707"/>
                  </a:lnTo>
                  <a:lnTo>
                    <a:pt x="41440" y="111848"/>
                  </a:lnTo>
                  <a:close/>
                </a:path>
                <a:path w="106045" h="302260">
                  <a:moveTo>
                    <a:pt x="46164" y="102133"/>
                  </a:moveTo>
                  <a:lnTo>
                    <a:pt x="44538" y="105270"/>
                  </a:lnTo>
                  <a:lnTo>
                    <a:pt x="42964" y="108521"/>
                  </a:lnTo>
                  <a:lnTo>
                    <a:pt x="41440" y="111848"/>
                  </a:lnTo>
                  <a:lnTo>
                    <a:pt x="46164" y="102133"/>
                  </a:lnTo>
                  <a:close/>
                </a:path>
                <a:path w="106045" h="302260">
                  <a:moveTo>
                    <a:pt x="105892" y="3581"/>
                  </a:moveTo>
                  <a:lnTo>
                    <a:pt x="100901" y="9410"/>
                  </a:lnTo>
                  <a:lnTo>
                    <a:pt x="90639" y="9410"/>
                  </a:lnTo>
                  <a:lnTo>
                    <a:pt x="85509" y="8940"/>
                  </a:lnTo>
                  <a:lnTo>
                    <a:pt x="79616" y="7391"/>
                  </a:lnTo>
                  <a:lnTo>
                    <a:pt x="72961" y="4495"/>
                  </a:lnTo>
                  <a:lnTo>
                    <a:pt x="65532" y="0"/>
                  </a:lnTo>
                  <a:lnTo>
                    <a:pt x="66840" y="3200"/>
                  </a:lnTo>
                  <a:lnTo>
                    <a:pt x="70739" y="10236"/>
                  </a:lnTo>
                  <a:lnTo>
                    <a:pt x="77228" y="17284"/>
                  </a:lnTo>
                  <a:lnTo>
                    <a:pt x="86271" y="20485"/>
                  </a:lnTo>
                  <a:lnTo>
                    <a:pt x="87122" y="20472"/>
                  </a:lnTo>
                  <a:lnTo>
                    <a:pt x="102031" y="19113"/>
                  </a:lnTo>
                  <a:lnTo>
                    <a:pt x="104432" y="9410"/>
                  </a:lnTo>
                  <a:lnTo>
                    <a:pt x="105892" y="3581"/>
                  </a:lnTo>
                  <a:close/>
                </a:path>
              </a:pathLst>
            </a:custGeom>
            <a:solidFill>
              <a:srgbClr val="2D6597"/>
            </a:solidFill>
          </p:spPr>
          <p:txBody>
            <a:bodyPr wrap="square" lIns="0" tIns="0" rIns="0" bIns="0" rtlCol="0"/>
            <a:lstStyle/>
            <a:p>
              <a:endParaRPr dirty="0"/>
            </a:p>
          </p:txBody>
        </p:sp>
        <p:sp>
          <p:nvSpPr>
            <p:cNvPr id="386" name="object 180">
              <a:extLst>
                <a:ext uri="{FF2B5EF4-FFF2-40B4-BE49-F238E27FC236}">
                  <a16:creationId xmlns:a16="http://schemas.microsoft.com/office/drawing/2014/main" id="{866DCC59-0841-BA40-9EE6-ADB33770DF41}"/>
                </a:ext>
              </a:extLst>
            </p:cNvPr>
            <p:cNvSpPr/>
            <p:nvPr/>
          </p:nvSpPr>
          <p:spPr>
            <a:xfrm>
              <a:off x="5637124" y="2918933"/>
              <a:ext cx="10160" cy="26670"/>
            </a:xfrm>
            <a:custGeom>
              <a:avLst/>
              <a:gdLst/>
              <a:ahLst/>
              <a:cxnLst/>
              <a:rect l="l" t="t" r="r" b="b"/>
              <a:pathLst>
                <a:path w="10160"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87" name="object 181">
              <a:extLst>
                <a:ext uri="{FF2B5EF4-FFF2-40B4-BE49-F238E27FC236}">
                  <a16:creationId xmlns:a16="http://schemas.microsoft.com/office/drawing/2014/main" id="{40CC32FD-72D9-0CBB-9D01-8D339F23C7B9}"/>
                </a:ext>
              </a:extLst>
            </p:cNvPr>
            <p:cNvSpPr/>
            <p:nvPr/>
          </p:nvSpPr>
          <p:spPr>
            <a:xfrm>
              <a:off x="5628062" y="2822655"/>
              <a:ext cx="26034" cy="122555"/>
            </a:xfrm>
            <a:custGeom>
              <a:avLst/>
              <a:gdLst/>
              <a:ahLst/>
              <a:cxnLst/>
              <a:rect l="l" t="t" r="r" b="b"/>
              <a:pathLst>
                <a:path w="26035"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5"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388" name="object 182">
            <a:extLst>
              <a:ext uri="{FF2B5EF4-FFF2-40B4-BE49-F238E27FC236}">
                <a16:creationId xmlns:a16="http://schemas.microsoft.com/office/drawing/2014/main" id="{11980C1C-3F5E-1CC3-6832-5BB5735BBB14}"/>
              </a:ext>
            </a:extLst>
          </p:cNvPr>
          <p:cNvGrpSpPr/>
          <p:nvPr/>
        </p:nvGrpSpPr>
        <p:grpSpPr>
          <a:xfrm>
            <a:off x="5807175" y="2550510"/>
            <a:ext cx="246379" cy="751205"/>
            <a:chOff x="5807175" y="2617965"/>
            <a:chExt cx="246379" cy="751205"/>
          </a:xfrm>
        </p:grpSpPr>
        <p:sp>
          <p:nvSpPr>
            <p:cNvPr id="389" name="object 183">
              <a:extLst>
                <a:ext uri="{FF2B5EF4-FFF2-40B4-BE49-F238E27FC236}">
                  <a16:creationId xmlns:a16="http://schemas.microsoft.com/office/drawing/2014/main" id="{950CEF50-F6F4-C5AE-0C83-C3603A8754EA}"/>
                </a:ext>
              </a:extLst>
            </p:cNvPr>
            <p:cNvSpPr/>
            <p:nvPr/>
          </p:nvSpPr>
          <p:spPr>
            <a:xfrm>
              <a:off x="5807175" y="2617965"/>
              <a:ext cx="246379" cy="751205"/>
            </a:xfrm>
            <a:custGeom>
              <a:avLst/>
              <a:gdLst/>
              <a:ahLst/>
              <a:cxnLst/>
              <a:rect l="l" t="t" r="r" b="b"/>
              <a:pathLst>
                <a:path w="246379"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79"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79"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79" h="751204">
                  <a:moveTo>
                    <a:pt x="235759" y="417810"/>
                  </a:moveTo>
                  <a:lnTo>
                    <a:pt x="228955" y="417810"/>
                  </a:lnTo>
                  <a:lnTo>
                    <a:pt x="230364" y="421379"/>
                  </a:lnTo>
                  <a:lnTo>
                    <a:pt x="234390" y="420389"/>
                  </a:lnTo>
                  <a:lnTo>
                    <a:pt x="235759" y="417810"/>
                  </a:lnTo>
                  <a:close/>
                </a:path>
                <a:path w="246379"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79" h="751204">
                  <a:moveTo>
                    <a:pt x="237032" y="361359"/>
                  </a:moveTo>
                  <a:lnTo>
                    <a:pt x="213613" y="361359"/>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59" y="363366"/>
                  </a:lnTo>
                  <a:lnTo>
                    <a:pt x="237032" y="361359"/>
                  </a:lnTo>
                  <a:close/>
                </a:path>
                <a:path w="246379" h="751204">
                  <a:moveTo>
                    <a:pt x="245702" y="398494"/>
                  </a:moveTo>
                  <a:lnTo>
                    <a:pt x="240702" y="398494"/>
                  </a:lnTo>
                  <a:lnTo>
                    <a:pt x="242887" y="400526"/>
                  </a:lnTo>
                  <a:lnTo>
                    <a:pt x="245757" y="399929"/>
                  </a:lnTo>
                  <a:lnTo>
                    <a:pt x="245702" y="398494"/>
                  </a:lnTo>
                  <a:close/>
                </a:path>
                <a:path w="246379"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79"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80"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90" name="object 184">
              <a:extLst>
                <a:ext uri="{FF2B5EF4-FFF2-40B4-BE49-F238E27FC236}">
                  <a16:creationId xmlns:a16="http://schemas.microsoft.com/office/drawing/2014/main" id="{D1C4E53C-4718-56B4-98B1-4F44581AFC82}"/>
                </a:ext>
              </a:extLst>
            </p:cNvPr>
            <p:cNvSpPr/>
            <p:nvPr/>
          </p:nvSpPr>
          <p:spPr>
            <a:xfrm>
              <a:off x="5954182"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91" name="object 185">
              <a:extLst>
                <a:ext uri="{FF2B5EF4-FFF2-40B4-BE49-F238E27FC236}">
                  <a16:creationId xmlns:a16="http://schemas.microsoft.com/office/drawing/2014/main" id="{9B51CAD4-1B3E-4324-4118-628C00E44E46}"/>
                </a:ext>
              </a:extLst>
            </p:cNvPr>
            <p:cNvSpPr/>
            <p:nvPr/>
          </p:nvSpPr>
          <p:spPr>
            <a:xfrm>
              <a:off x="5848286" y="2706725"/>
              <a:ext cx="106045" cy="302260"/>
            </a:xfrm>
            <a:custGeom>
              <a:avLst/>
              <a:gdLst/>
              <a:ahLst/>
              <a:cxnLst/>
              <a:rect l="l" t="t" r="r" b="b"/>
              <a:pathLst>
                <a:path w="106045" h="302260">
                  <a:moveTo>
                    <a:pt x="41440" y="111848"/>
                  </a:moveTo>
                  <a:lnTo>
                    <a:pt x="0" y="197116"/>
                  </a:lnTo>
                  <a:lnTo>
                    <a:pt x="0" y="302171"/>
                  </a:lnTo>
                  <a:lnTo>
                    <a:pt x="1739" y="282816"/>
                  </a:lnTo>
                  <a:lnTo>
                    <a:pt x="8102" y="234670"/>
                  </a:lnTo>
                  <a:lnTo>
                    <a:pt x="20764" y="172707"/>
                  </a:lnTo>
                  <a:lnTo>
                    <a:pt x="41440" y="111848"/>
                  </a:lnTo>
                  <a:close/>
                </a:path>
                <a:path w="106045" h="302260">
                  <a:moveTo>
                    <a:pt x="46164" y="102133"/>
                  </a:moveTo>
                  <a:lnTo>
                    <a:pt x="44538" y="105270"/>
                  </a:lnTo>
                  <a:lnTo>
                    <a:pt x="42964" y="108521"/>
                  </a:lnTo>
                  <a:lnTo>
                    <a:pt x="41440" y="111848"/>
                  </a:lnTo>
                  <a:lnTo>
                    <a:pt x="46164" y="102133"/>
                  </a:lnTo>
                  <a:close/>
                </a:path>
                <a:path w="106045" h="302260">
                  <a:moveTo>
                    <a:pt x="105892" y="3581"/>
                  </a:moveTo>
                  <a:lnTo>
                    <a:pt x="100901" y="9410"/>
                  </a:lnTo>
                  <a:lnTo>
                    <a:pt x="90639" y="9410"/>
                  </a:lnTo>
                  <a:lnTo>
                    <a:pt x="85521" y="8940"/>
                  </a:lnTo>
                  <a:lnTo>
                    <a:pt x="79629" y="7391"/>
                  </a:lnTo>
                  <a:lnTo>
                    <a:pt x="72961" y="4495"/>
                  </a:lnTo>
                  <a:lnTo>
                    <a:pt x="65532" y="0"/>
                  </a:lnTo>
                  <a:lnTo>
                    <a:pt x="66840" y="3200"/>
                  </a:lnTo>
                  <a:lnTo>
                    <a:pt x="70751" y="10236"/>
                  </a:lnTo>
                  <a:lnTo>
                    <a:pt x="77228" y="17284"/>
                  </a:lnTo>
                  <a:lnTo>
                    <a:pt x="86271" y="20485"/>
                  </a:lnTo>
                  <a:lnTo>
                    <a:pt x="87122" y="20472"/>
                  </a:lnTo>
                  <a:lnTo>
                    <a:pt x="102031" y="19113"/>
                  </a:lnTo>
                  <a:lnTo>
                    <a:pt x="104444" y="9410"/>
                  </a:lnTo>
                  <a:lnTo>
                    <a:pt x="105892" y="3581"/>
                  </a:lnTo>
                  <a:close/>
                </a:path>
              </a:pathLst>
            </a:custGeom>
            <a:solidFill>
              <a:srgbClr val="2D6597"/>
            </a:solidFill>
          </p:spPr>
          <p:txBody>
            <a:bodyPr wrap="square" lIns="0" tIns="0" rIns="0" bIns="0" rtlCol="0"/>
            <a:lstStyle/>
            <a:p>
              <a:endParaRPr dirty="0"/>
            </a:p>
          </p:txBody>
        </p:sp>
        <p:sp>
          <p:nvSpPr>
            <p:cNvPr id="392" name="object 186">
              <a:extLst>
                <a:ext uri="{FF2B5EF4-FFF2-40B4-BE49-F238E27FC236}">
                  <a16:creationId xmlns:a16="http://schemas.microsoft.com/office/drawing/2014/main" id="{5F6AD74B-4A9A-E0A0-0D39-A4ED1B9081FF}"/>
                </a:ext>
              </a:extLst>
            </p:cNvPr>
            <p:cNvSpPr/>
            <p:nvPr/>
          </p:nvSpPr>
          <p:spPr>
            <a:xfrm>
              <a:off x="5992503" y="2918933"/>
              <a:ext cx="10160" cy="26670"/>
            </a:xfrm>
            <a:custGeom>
              <a:avLst/>
              <a:gdLst/>
              <a:ahLst/>
              <a:cxnLst/>
              <a:rect l="l" t="t" r="r" b="b"/>
              <a:pathLst>
                <a:path w="10160"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93" name="object 187">
              <a:extLst>
                <a:ext uri="{FF2B5EF4-FFF2-40B4-BE49-F238E27FC236}">
                  <a16:creationId xmlns:a16="http://schemas.microsoft.com/office/drawing/2014/main" id="{03EE8811-731C-0F15-A8AF-79BA41BDA805}"/>
                </a:ext>
              </a:extLst>
            </p:cNvPr>
            <p:cNvSpPr/>
            <p:nvPr/>
          </p:nvSpPr>
          <p:spPr>
            <a:xfrm>
              <a:off x="5983442" y="2822655"/>
              <a:ext cx="26034" cy="122555"/>
            </a:xfrm>
            <a:custGeom>
              <a:avLst/>
              <a:gdLst/>
              <a:ahLst/>
              <a:cxnLst/>
              <a:rect l="l" t="t" r="r" b="b"/>
              <a:pathLst>
                <a:path w="26035"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5"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394" name="object 188">
            <a:extLst>
              <a:ext uri="{FF2B5EF4-FFF2-40B4-BE49-F238E27FC236}">
                <a16:creationId xmlns:a16="http://schemas.microsoft.com/office/drawing/2014/main" id="{685CD372-589A-509E-8335-94A9DBB2883C}"/>
              </a:ext>
            </a:extLst>
          </p:cNvPr>
          <p:cNvGrpSpPr/>
          <p:nvPr/>
        </p:nvGrpSpPr>
        <p:grpSpPr>
          <a:xfrm>
            <a:off x="1644675" y="2550510"/>
            <a:ext cx="246379" cy="751205"/>
            <a:chOff x="1644675" y="2617965"/>
            <a:chExt cx="246379" cy="751205"/>
          </a:xfrm>
        </p:grpSpPr>
        <p:sp>
          <p:nvSpPr>
            <p:cNvPr id="395" name="object 189">
              <a:extLst>
                <a:ext uri="{FF2B5EF4-FFF2-40B4-BE49-F238E27FC236}">
                  <a16:creationId xmlns:a16="http://schemas.microsoft.com/office/drawing/2014/main" id="{D6372588-C66B-A61B-55A9-28902D1744AA}"/>
                </a:ext>
              </a:extLst>
            </p:cNvPr>
            <p:cNvSpPr/>
            <p:nvPr/>
          </p:nvSpPr>
          <p:spPr>
            <a:xfrm>
              <a:off x="1644675" y="2617965"/>
              <a:ext cx="246379" cy="751205"/>
            </a:xfrm>
            <a:custGeom>
              <a:avLst/>
              <a:gdLst/>
              <a:ahLst/>
              <a:cxnLst/>
              <a:rect l="l" t="t" r="r" b="b"/>
              <a:pathLst>
                <a:path w="246380"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80"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80"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80" h="751204">
                  <a:moveTo>
                    <a:pt x="235759" y="417810"/>
                  </a:moveTo>
                  <a:lnTo>
                    <a:pt x="228955" y="417810"/>
                  </a:lnTo>
                  <a:lnTo>
                    <a:pt x="230364" y="421379"/>
                  </a:lnTo>
                  <a:lnTo>
                    <a:pt x="234390" y="420389"/>
                  </a:lnTo>
                  <a:lnTo>
                    <a:pt x="235759" y="417810"/>
                  </a:lnTo>
                  <a:close/>
                </a:path>
                <a:path w="246380"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80" h="751204">
                  <a:moveTo>
                    <a:pt x="237032" y="361359"/>
                  </a:moveTo>
                  <a:lnTo>
                    <a:pt x="213613" y="361359"/>
                  </a:lnTo>
                  <a:lnTo>
                    <a:pt x="214733" y="363366"/>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47" y="363340"/>
                  </a:lnTo>
                  <a:lnTo>
                    <a:pt x="237032" y="361359"/>
                  </a:lnTo>
                  <a:close/>
                </a:path>
                <a:path w="246380" h="751204">
                  <a:moveTo>
                    <a:pt x="245702" y="398494"/>
                  </a:moveTo>
                  <a:lnTo>
                    <a:pt x="240702" y="398494"/>
                  </a:lnTo>
                  <a:lnTo>
                    <a:pt x="242887" y="400526"/>
                  </a:lnTo>
                  <a:lnTo>
                    <a:pt x="245757" y="399929"/>
                  </a:lnTo>
                  <a:lnTo>
                    <a:pt x="245702" y="398494"/>
                  </a:lnTo>
                  <a:close/>
                </a:path>
                <a:path w="246380"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80"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68"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396" name="object 190">
              <a:extLst>
                <a:ext uri="{FF2B5EF4-FFF2-40B4-BE49-F238E27FC236}">
                  <a16:creationId xmlns:a16="http://schemas.microsoft.com/office/drawing/2014/main" id="{977CE128-6513-7517-6986-B81A4919713F}"/>
                </a:ext>
              </a:extLst>
            </p:cNvPr>
            <p:cNvSpPr/>
            <p:nvPr/>
          </p:nvSpPr>
          <p:spPr>
            <a:xfrm>
              <a:off x="1791681"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397" name="object 191">
              <a:extLst>
                <a:ext uri="{FF2B5EF4-FFF2-40B4-BE49-F238E27FC236}">
                  <a16:creationId xmlns:a16="http://schemas.microsoft.com/office/drawing/2014/main" id="{D0AE46FD-F71D-9BB4-C379-D4A25BC5A00D}"/>
                </a:ext>
              </a:extLst>
            </p:cNvPr>
            <p:cNvSpPr/>
            <p:nvPr/>
          </p:nvSpPr>
          <p:spPr>
            <a:xfrm>
              <a:off x="1685785" y="2706725"/>
              <a:ext cx="106045" cy="302260"/>
            </a:xfrm>
            <a:custGeom>
              <a:avLst/>
              <a:gdLst/>
              <a:ahLst/>
              <a:cxnLst/>
              <a:rect l="l" t="t" r="r" b="b"/>
              <a:pathLst>
                <a:path w="106044" h="302260">
                  <a:moveTo>
                    <a:pt x="41440" y="111848"/>
                  </a:moveTo>
                  <a:lnTo>
                    <a:pt x="0" y="197116"/>
                  </a:lnTo>
                  <a:lnTo>
                    <a:pt x="0" y="302171"/>
                  </a:lnTo>
                  <a:lnTo>
                    <a:pt x="1739" y="282816"/>
                  </a:lnTo>
                  <a:lnTo>
                    <a:pt x="8102" y="234670"/>
                  </a:lnTo>
                  <a:lnTo>
                    <a:pt x="20764" y="172707"/>
                  </a:lnTo>
                  <a:lnTo>
                    <a:pt x="41440" y="111848"/>
                  </a:lnTo>
                  <a:close/>
                </a:path>
                <a:path w="106044" h="302260">
                  <a:moveTo>
                    <a:pt x="46164" y="102133"/>
                  </a:moveTo>
                  <a:lnTo>
                    <a:pt x="44538" y="105270"/>
                  </a:lnTo>
                  <a:lnTo>
                    <a:pt x="42964" y="108521"/>
                  </a:lnTo>
                  <a:lnTo>
                    <a:pt x="41440" y="111848"/>
                  </a:lnTo>
                  <a:lnTo>
                    <a:pt x="46164" y="102133"/>
                  </a:lnTo>
                  <a:close/>
                </a:path>
                <a:path w="106044" h="302260">
                  <a:moveTo>
                    <a:pt x="105892" y="3581"/>
                  </a:moveTo>
                  <a:lnTo>
                    <a:pt x="100901" y="9410"/>
                  </a:lnTo>
                  <a:lnTo>
                    <a:pt x="90639" y="9410"/>
                  </a:lnTo>
                  <a:lnTo>
                    <a:pt x="85521" y="8940"/>
                  </a:lnTo>
                  <a:lnTo>
                    <a:pt x="79629" y="7391"/>
                  </a:lnTo>
                  <a:lnTo>
                    <a:pt x="72961" y="4495"/>
                  </a:lnTo>
                  <a:lnTo>
                    <a:pt x="65532" y="0"/>
                  </a:lnTo>
                  <a:lnTo>
                    <a:pt x="66840" y="3200"/>
                  </a:lnTo>
                  <a:lnTo>
                    <a:pt x="70751" y="10236"/>
                  </a:lnTo>
                  <a:lnTo>
                    <a:pt x="77241" y="17284"/>
                  </a:lnTo>
                  <a:lnTo>
                    <a:pt x="86271" y="20485"/>
                  </a:lnTo>
                  <a:lnTo>
                    <a:pt x="87122" y="20472"/>
                  </a:lnTo>
                  <a:lnTo>
                    <a:pt x="102031" y="19113"/>
                  </a:lnTo>
                  <a:lnTo>
                    <a:pt x="104444" y="9410"/>
                  </a:lnTo>
                  <a:lnTo>
                    <a:pt x="105892" y="3581"/>
                  </a:lnTo>
                  <a:close/>
                </a:path>
              </a:pathLst>
            </a:custGeom>
            <a:solidFill>
              <a:srgbClr val="2D6597"/>
            </a:solidFill>
          </p:spPr>
          <p:txBody>
            <a:bodyPr wrap="square" lIns="0" tIns="0" rIns="0" bIns="0" rtlCol="0"/>
            <a:lstStyle/>
            <a:p>
              <a:endParaRPr dirty="0"/>
            </a:p>
          </p:txBody>
        </p:sp>
        <p:sp>
          <p:nvSpPr>
            <p:cNvPr id="398" name="object 192">
              <a:extLst>
                <a:ext uri="{FF2B5EF4-FFF2-40B4-BE49-F238E27FC236}">
                  <a16:creationId xmlns:a16="http://schemas.microsoft.com/office/drawing/2014/main" id="{2AD54842-6494-62D0-12F7-D24E34902EF1}"/>
                </a:ext>
              </a:extLst>
            </p:cNvPr>
            <p:cNvSpPr/>
            <p:nvPr/>
          </p:nvSpPr>
          <p:spPr>
            <a:xfrm>
              <a:off x="1830003" y="2918933"/>
              <a:ext cx="10160" cy="26670"/>
            </a:xfrm>
            <a:custGeom>
              <a:avLst/>
              <a:gdLst/>
              <a:ahLst/>
              <a:cxnLst/>
              <a:rect l="l" t="t" r="r" b="b"/>
              <a:pathLst>
                <a:path w="10160"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399" name="object 193">
              <a:extLst>
                <a:ext uri="{FF2B5EF4-FFF2-40B4-BE49-F238E27FC236}">
                  <a16:creationId xmlns:a16="http://schemas.microsoft.com/office/drawing/2014/main" id="{4D89AED8-9F07-7DB9-6CF4-B3177F182AA7}"/>
                </a:ext>
              </a:extLst>
            </p:cNvPr>
            <p:cNvSpPr/>
            <p:nvPr/>
          </p:nvSpPr>
          <p:spPr>
            <a:xfrm>
              <a:off x="1820942" y="2822655"/>
              <a:ext cx="26034" cy="122555"/>
            </a:xfrm>
            <a:custGeom>
              <a:avLst/>
              <a:gdLst/>
              <a:ahLst/>
              <a:cxnLst/>
              <a:rect l="l" t="t" r="r" b="b"/>
              <a:pathLst>
                <a:path w="26035"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5"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grpSp>
        <p:nvGrpSpPr>
          <p:cNvPr id="400" name="object 194">
            <a:extLst>
              <a:ext uri="{FF2B5EF4-FFF2-40B4-BE49-F238E27FC236}">
                <a16:creationId xmlns:a16="http://schemas.microsoft.com/office/drawing/2014/main" id="{DE1427E7-8381-3F0F-3C8E-F81FA4C8E8C4}"/>
              </a:ext>
            </a:extLst>
          </p:cNvPr>
          <p:cNvGrpSpPr/>
          <p:nvPr/>
        </p:nvGrpSpPr>
        <p:grpSpPr>
          <a:xfrm>
            <a:off x="2460178" y="2550510"/>
            <a:ext cx="246379" cy="751205"/>
            <a:chOff x="2460178" y="2617965"/>
            <a:chExt cx="246379" cy="751205"/>
          </a:xfrm>
        </p:grpSpPr>
        <p:sp>
          <p:nvSpPr>
            <p:cNvPr id="401" name="object 195">
              <a:extLst>
                <a:ext uri="{FF2B5EF4-FFF2-40B4-BE49-F238E27FC236}">
                  <a16:creationId xmlns:a16="http://schemas.microsoft.com/office/drawing/2014/main" id="{A2ADAB70-88EB-2044-BEC3-2C37E45435F1}"/>
                </a:ext>
              </a:extLst>
            </p:cNvPr>
            <p:cNvSpPr/>
            <p:nvPr/>
          </p:nvSpPr>
          <p:spPr>
            <a:xfrm>
              <a:off x="2460178" y="2617965"/>
              <a:ext cx="246379" cy="751205"/>
            </a:xfrm>
            <a:custGeom>
              <a:avLst/>
              <a:gdLst/>
              <a:ahLst/>
              <a:cxnLst/>
              <a:rect l="l" t="t" r="r" b="b"/>
              <a:pathLst>
                <a:path w="246380" h="751204">
                  <a:moveTo>
                    <a:pt x="186873" y="433597"/>
                  </a:moveTo>
                  <a:lnTo>
                    <a:pt x="37134" y="433597"/>
                  </a:lnTo>
                  <a:lnTo>
                    <a:pt x="36829" y="443668"/>
                  </a:lnTo>
                  <a:lnTo>
                    <a:pt x="36842" y="446233"/>
                  </a:lnTo>
                  <a:lnTo>
                    <a:pt x="37388" y="447998"/>
                  </a:lnTo>
                  <a:lnTo>
                    <a:pt x="38137" y="449205"/>
                  </a:lnTo>
                  <a:lnTo>
                    <a:pt x="39469" y="471499"/>
                  </a:lnTo>
                  <a:lnTo>
                    <a:pt x="40553" y="491361"/>
                  </a:lnTo>
                  <a:lnTo>
                    <a:pt x="41223" y="506867"/>
                  </a:lnTo>
                  <a:lnTo>
                    <a:pt x="41312" y="516096"/>
                  </a:lnTo>
                  <a:lnTo>
                    <a:pt x="43110" y="550797"/>
                  </a:lnTo>
                  <a:lnTo>
                    <a:pt x="47824" y="611917"/>
                  </a:lnTo>
                  <a:lnTo>
                    <a:pt x="52877" y="671556"/>
                  </a:lnTo>
                  <a:lnTo>
                    <a:pt x="61239" y="702544"/>
                  </a:lnTo>
                  <a:lnTo>
                    <a:pt x="59994" y="713441"/>
                  </a:lnTo>
                  <a:lnTo>
                    <a:pt x="59994" y="717378"/>
                  </a:lnTo>
                  <a:lnTo>
                    <a:pt x="62140" y="720998"/>
                  </a:lnTo>
                  <a:lnTo>
                    <a:pt x="65607" y="722915"/>
                  </a:lnTo>
                  <a:lnTo>
                    <a:pt x="96595" y="748303"/>
                  </a:lnTo>
                  <a:lnTo>
                    <a:pt x="103453" y="750614"/>
                  </a:lnTo>
                  <a:lnTo>
                    <a:pt x="115671" y="749026"/>
                  </a:lnTo>
                  <a:lnTo>
                    <a:pt x="121056" y="746525"/>
                  </a:lnTo>
                  <a:lnTo>
                    <a:pt x="122859" y="739730"/>
                  </a:lnTo>
                  <a:lnTo>
                    <a:pt x="121525" y="732466"/>
                  </a:lnTo>
                  <a:lnTo>
                    <a:pt x="111416" y="725900"/>
                  </a:lnTo>
                  <a:lnTo>
                    <a:pt x="106857" y="721340"/>
                  </a:lnTo>
                  <a:lnTo>
                    <a:pt x="90309" y="699344"/>
                  </a:lnTo>
                  <a:lnTo>
                    <a:pt x="91757" y="698519"/>
                  </a:lnTo>
                  <a:lnTo>
                    <a:pt x="92608" y="697947"/>
                  </a:lnTo>
                  <a:lnTo>
                    <a:pt x="97226" y="636997"/>
                  </a:lnTo>
                  <a:lnTo>
                    <a:pt x="102324" y="593228"/>
                  </a:lnTo>
                  <a:lnTo>
                    <a:pt x="105004" y="571320"/>
                  </a:lnTo>
                  <a:lnTo>
                    <a:pt x="109687" y="531589"/>
                  </a:lnTo>
                  <a:lnTo>
                    <a:pt x="118071" y="459809"/>
                  </a:lnTo>
                  <a:lnTo>
                    <a:pt x="186530" y="459809"/>
                  </a:lnTo>
                  <a:lnTo>
                    <a:pt x="186781" y="443668"/>
                  </a:lnTo>
                  <a:lnTo>
                    <a:pt x="186873" y="433597"/>
                  </a:lnTo>
                  <a:close/>
                </a:path>
                <a:path w="246380" h="751204">
                  <a:moveTo>
                    <a:pt x="186530" y="459809"/>
                  </a:moveTo>
                  <a:lnTo>
                    <a:pt x="118071" y="459809"/>
                  </a:lnTo>
                  <a:lnTo>
                    <a:pt x="119095" y="468092"/>
                  </a:lnTo>
                  <a:lnTo>
                    <a:pt x="121403" y="487767"/>
                  </a:lnTo>
                  <a:lnTo>
                    <a:pt x="123852" y="511078"/>
                  </a:lnTo>
                  <a:lnTo>
                    <a:pt x="125297" y="530269"/>
                  </a:lnTo>
                  <a:lnTo>
                    <a:pt x="125672" y="543353"/>
                  </a:lnTo>
                  <a:lnTo>
                    <a:pt x="125479" y="562513"/>
                  </a:lnTo>
                  <a:lnTo>
                    <a:pt x="124460" y="600090"/>
                  </a:lnTo>
                  <a:lnTo>
                    <a:pt x="122313" y="669931"/>
                  </a:lnTo>
                  <a:lnTo>
                    <a:pt x="123367" y="670553"/>
                  </a:lnTo>
                  <a:lnTo>
                    <a:pt x="124421" y="671087"/>
                  </a:lnTo>
                  <a:lnTo>
                    <a:pt x="125488" y="671556"/>
                  </a:lnTo>
                  <a:lnTo>
                    <a:pt x="124726" y="676890"/>
                  </a:lnTo>
                  <a:lnTo>
                    <a:pt x="124624" y="686962"/>
                  </a:lnTo>
                  <a:lnTo>
                    <a:pt x="126821" y="690645"/>
                  </a:lnTo>
                  <a:lnTo>
                    <a:pt x="130327" y="692588"/>
                  </a:lnTo>
                  <a:lnTo>
                    <a:pt x="148297" y="697947"/>
                  </a:lnTo>
                  <a:lnTo>
                    <a:pt x="154787" y="701224"/>
                  </a:lnTo>
                  <a:lnTo>
                    <a:pt x="160743" y="705415"/>
                  </a:lnTo>
                  <a:lnTo>
                    <a:pt x="166716" y="708534"/>
                  </a:lnTo>
                  <a:lnTo>
                    <a:pt x="173668" y="710517"/>
                  </a:lnTo>
                  <a:lnTo>
                    <a:pt x="180549" y="711190"/>
                  </a:lnTo>
                  <a:lnTo>
                    <a:pt x="186308" y="710380"/>
                  </a:lnTo>
                  <a:lnTo>
                    <a:pt x="192125" y="708450"/>
                  </a:lnTo>
                  <a:lnTo>
                    <a:pt x="195020" y="707332"/>
                  </a:lnTo>
                  <a:lnTo>
                    <a:pt x="191452" y="697680"/>
                  </a:lnTo>
                  <a:lnTo>
                    <a:pt x="187172" y="693388"/>
                  </a:lnTo>
                  <a:lnTo>
                    <a:pt x="178333" y="688752"/>
                  </a:lnTo>
                  <a:lnTo>
                    <a:pt x="157352" y="669309"/>
                  </a:lnTo>
                  <a:lnTo>
                    <a:pt x="171473" y="610066"/>
                  </a:lnTo>
                  <a:lnTo>
                    <a:pt x="178439" y="562262"/>
                  </a:lnTo>
                  <a:lnTo>
                    <a:pt x="183870" y="522065"/>
                  </a:lnTo>
                  <a:lnTo>
                    <a:pt x="186127" y="485749"/>
                  </a:lnTo>
                  <a:lnTo>
                    <a:pt x="186530" y="459809"/>
                  </a:lnTo>
                  <a:close/>
                </a:path>
                <a:path w="246380" h="751204">
                  <a:moveTo>
                    <a:pt x="98272" y="90874"/>
                  </a:moveTo>
                  <a:lnTo>
                    <a:pt x="94233" y="98418"/>
                  </a:lnTo>
                  <a:lnTo>
                    <a:pt x="80292" y="104822"/>
                  </a:lnTo>
                  <a:lnTo>
                    <a:pt x="66676" y="112431"/>
                  </a:lnTo>
                  <a:lnTo>
                    <a:pt x="36507" y="139979"/>
                  </a:lnTo>
                  <a:lnTo>
                    <a:pt x="32448" y="154400"/>
                  </a:lnTo>
                  <a:lnTo>
                    <a:pt x="22611" y="189212"/>
                  </a:lnTo>
                  <a:lnTo>
                    <a:pt x="12737" y="229720"/>
                  </a:lnTo>
                  <a:lnTo>
                    <a:pt x="4987" y="265328"/>
                  </a:lnTo>
                  <a:lnTo>
                    <a:pt x="1523" y="285438"/>
                  </a:lnTo>
                  <a:lnTo>
                    <a:pt x="0" y="311661"/>
                  </a:lnTo>
                  <a:lnTo>
                    <a:pt x="526" y="332105"/>
                  </a:lnTo>
                  <a:lnTo>
                    <a:pt x="4077" y="357536"/>
                  </a:lnTo>
                  <a:lnTo>
                    <a:pt x="11455" y="397783"/>
                  </a:lnTo>
                  <a:lnTo>
                    <a:pt x="13233" y="398100"/>
                  </a:lnTo>
                  <a:lnTo>
                    <a:pt x="13804" y="401161"/>
                  </a:lnTo>
                  <a:lnTo>
                    <a:pt x="14161" y="402863"/>
                  </a:lnTo>
                  <a:lnTo>
                    <a:pt x="15201" y="408133"/>
                  </a:lnTo>
                  <a:lnTo>
                    <a:pt x="15544" y="409200"/>
                  </a:lnTo>
                  <a:lnTo>
                    <a:pt x="11391" y="437864"/>
                  </a:lnTo>
                  <a:lnTo>
                    <a:pt x="15633" y="449395"/>
                  </a:lnTo>
                  <a:lnTo>
                    <a:pt x="24320" y="455542"/>
                  </a:lnTo>
                  <a:lnTo>
                    <a:pt x="31775" y="466413"/>
                  </a:lnTo>
                  <a:lnTo>
                    <a:pt x="36258" y="464381"/>
                  </a:lnTo>
                  <a:lnTo>
                    <a:pt x="34861" y="457574"/>
                  </a:lnTo>
                  <a:lnTo>
                    <a:pt x="34178" y="447998"/>
                  </a:lnTo>
                  <a:lnTo>
                    <a:pt x="34200" y="446233"/>
                  </a:lnTo>
                  <a:lnTo>
                    <a:pt x="36931" y="434955"/>
                  </a:lnTo>
                  <a:lnTo>
                    <a:pt x="37134" y="433597"/>
                  </a:lnTo>
                  <a:lnTo>
                    <a:pt x="186873" y="433597"/>
                  </a:lnTo>
                  <a:lnTo>
                    <a:pt x="186748" y="395027"/>
                  </a:lnTo>
                  <a:lnTo>
                    <a:pt x="186668" y="383813"/>
                  </a:lnTo>
                  <a:lnTo>
                    <a:pt x="186261" y="353383"/>
                  </a:lnTo>
                  <a:lnTo>
                    <a:pt x="186354" y="349319"/>
                  </a:lnTo>
                  <a:lnTo>
                    <a:pt x="186887" y="340974"/>
                  </a:lnTo>
                  <a:lnTo>
                    <a:pt x="186865" y="330030"/>
                  </a:lnTo>
                  <a:lnTo>
                    <a:pt x="186384" y="319278"/>
                  </a:lnTo>
                  <a:lnTo>
                    <a:pt x="185660" y="309594"/>
                  </a:lnTo>
                  <a:lnTo>
                    <a:pt x="185813" y="307041"/>
                  </a:lnTo>
                  <a:lnTo>
                    <a:pt x="185660" y="304412"/>
                  </a:lnTo>
                  <a:lnTo>
                    <a:pt x="185330" y="300970"/>
                  </a:lnTo>
                  <a:lnTo>
                    <a:pt x="221641" y="300970"/>
                  </a:lnTo>
                  <a:lnTo>
                    <a:pt x="209829" y="253244"/>
                  </a:lnTo>
                  <a:lnTo>
                    <a:pt x="202067" y="207506"/>
                  </a:lnTo>
                  <a:lnTo>
                    <a:pt x="193420" y="148482"/>
                  </a:lnTo>
                  <a:lnTo>
                    <a:pt x="191448" y="127586"/>
                  </a:lnTo>
                  <a:lnTo>
                    <a:pt x="185306" y="111061"/>
                  </a:lnTo>
                  <a:lnTo>
                    <a:pt x="171614" y="99146"/>
                  </a:lnTo>
                  <a:lnTo>
                    <a:pt x="147002" y="92335"/>
                  </a:lnTo>
                  <a:lnTo>
                    <a:pt x="147928" y="91344"/>
                  </a:lnTo>
                  <a:lnTo>
                    <a:pt x="98411" y="91344"/>
                  </a:lnTo>
                  <a:lnTo>
                    <a:pt x="98272" y="90874"/>
                  </a:lnTo>
                  <a:close/>
                </a:path>
                <a:path w="246380" h="751204">
                  <a:moveTo>
                    <a:pt x="235759" y="417810"/>
                  </a:moveTo>
                  <a:lnTo>
                    <a:pt x="228955" y="417810"/>
                  </a:lnTo>
                  <a:lnTo>
                    <a:pt x="230364" y="421379"/>
                  </a:lnTo>
                  <a:lnTo>
                    <a:pt x="234390" y="420389"/>
                  </a:lnTo>
                  <a:lnTo>
                    <a:pt x="235759" y="417810"/>
                  </a:lnTo>
                  <a:close/>
                </a:path>
                <a:path w="246380" h="751204">
                  <a:moveTo>
                    <a:pt x="240165" y="402863"/>
                  </a:moveTo>
                  <a:lnTo>
                    <a:pt x="224738" y="402863"/>
                  </a:lnTo>
                  <a:lnTo>
                    <a:pt x="224243" y="410076"/>
                  </a:lnTo>
                  <a:lnTo>
                    <a:pt x="219569" y="419322"/>
                  </a:lnTo>
                  <a:lnTo>
                    <a:pt x="227596" y="420096"/>
                  </a:lnTo>
                  <a:lnTo>
                    <a:pt x="228955" y="417810"/>
                  </a:lnTo>
                  <a:lnTo>
                    <a:pt x="235759" y="417810"/>
                  </a:lnTo>
                  <a:lnTo>
                    <a:pt x="239102" y="411511"/>
                  </a:lnTo>
                  <a:lnTo>
                    <a:pt x="240165" y="402863"/>
                  </a:lnTo>
                  <a:close/>
                </a:path>
                <a:path w="246380" h="751204">
                  <a:moveTo>
                    <a:pt x="237032" y="361359"/>
                  </a:moveTo>
                  <a:lnTo>
                    <a:pt x="213613" y="361359"/>
                  </a:lnTo>
                  <a:lnTo>
                    <a:pt x="214733" y="363366"/>
                  </a:lnTo>
                  <a:lnTo>
                    <a:pt x="215858" y="365283"/>
                  </a:lnTo>
                  <a:lnTo>
                    <a:pt x="216623" y="366541"/>
                  </a:lnTo>
                  <a:lnTo>
                    <a:pt x="215798" y="370109"/>
                  </a:lnTo>
                  <a:lnTo>
                    <a:pt x="215607" y="373957"/>
                  </a:lnTo>
                  <a:lnTo>
                    <a:pt x="216966" y="383813"/>
                  </a:lnTo>
                  <a:lnTo>
                    <a:pt x="218630" y="395027"/>
                  </a:lnTo>
                  <a:lnTo>
                    <a:pt x="216610" y="406050"/>
                  </a:lnTo>
                  <a:lnTo>
                    <a:pt x="216090" y="413238"/>
                  </a:lnTo>
                  <a:lnTo>
                    <a:pt x="221855" y="411600"/>
                  </a:lnTo>
                  <a:lnTo>
                    <a:pt x="224738" y="402863"/>
                  </a:lnTo>
                  <a:lnTo>
                    <a:pt x="240165" y="402863"/>
                  </a:lnTo>
                  <a:lnTo>
                    <a:pt x="240702" y="398494"/>
                  </a:lnTo>
                  <a:lnTo>
                    <a:pt x="245702" y="398494"/>
                  </a:lnTo>
                  <a:lnTo>
                    <a:pt x="244855" y="376129"/>
                  </a:lnTo>
                  <a:lnTo>
                    <a:pt x="238353" y="365283"/>
                  </a:lnTo>
                  <a:lnTo>
                    <a:pt x="238226" y="364318"/>
                  </a:lnTo>
                  <a:lnTo>
                    <a:pt x="237947" y="363340"/>
                  </a:lnTo>
                  <a:lnTo>
                    <a:pt x="237032" y="361359"/>
                  </a:lnTo>
                  <a:close/>
                </a:path>
                <a:path w="246380" h="751204">
                  <a:moveTo>
                    <a:pt x="245702" y="398494"/>
                  </a:moveTo>
                  <a:lnTo>
                    <a:pt x="240702" y="398494"/>
                  </a:lnTo>
                  <a:lnTo>
                    <a:pt x="242887" y="400526"/>
                  </a:lnTo>
                  <a:lnTo>
                    <a:pt x="245757" y="399929"/>
                  </a:lnTo>
                  <a:lnTo>
                    <a:pt x="245702" y="398494"/>
                  </a:lnTo>
                  <a:close/>
                </a:path>
                <a:path w="246380" h="751204">
                  <a:moveTo>
                    <a:pt x="221641" y="300970"/>
                  </a:moveTo>
                  <a:lnTo>
                    <a:pt x="185330" y="300970"/>
                  </a:lnTo>
                  <a:lnTo>
                    <a:pt x="192179" y="320701"/>
                  </a:lnTo>
                  <a:lnTo>
                    <a:pt x="197257" y="333655"/>
                  </a:lnTo>
                  <a:lnTo>
                    <a:pt x="203081" y="345574"/>
                  </a:lnTo>
                  <a:lnTo>
                    <a:pt x="212165" y="362197"/>
                  </a:lnTo>
                  <a:lnTo>
                    <a:pt x="213613" y="361359"/>
                  </a:lnTo>
                  <a:lnTo>
                    <a:pt x="237032" y="361359"/>
                  </a:lnTo>
                  <a:lnTo>
                    <a:pt x="235151" y="357301"/>
                  </a:lnTo>
                  <a:lnTo>
                    <a:pt x="234390" y="355746"/>
                  </a:lnTo>
                  <a:lnTo>
                    <a:pt x="233349" y="353383"/>
                  </a:lnTo>
                  <a:lnTo>
                    <a:pt x="232193" y="350602"/>
                  </a:lnTo>
                  <a:lnTo>
                    <a:pt x="234428" y="349319"/>
                  </a:lnTo>
                  <a:lnTo>
                    <a:pt x="231408" y="338097"/>
                  </a:lnTo>
                  <a:lnTo>
                    <a:pt x="224324" y="311388"/>
                  </a:lnTo>
                  <a:lnTo>
                    <a:pt x="221641" y="300970"/>
                  </a:lnTo>
                  <a:close/>
                </a:path>
                <a:path w="246380" h="751204">
                  <a:moveTo>
                    <a:pt x="117423" y="0"/>
                  </a:moveTo>
                  <a:lnTo>
                    <a:pt x="102245" y="5737"/>
                  </a:lnTo>
                  <a:lnTo>
                    <a:pt x="88874" y="16656"/>
                  </a:lnTo>
                  <a:lnTo>
                    <a:pt x="84806" y="24627"/>
                  </a:lnTo>
                  <a:lnTo>
                    <a:pt x="83794" y="34537"/>
                  </a:lnTo>
                  <a:lnTo>
                    <a:pt x="84562" y="44495"/>
                  </a:lnTo>
                  <a:lnTo>
                    <a:pt x="98729" y="82835"/>
                  </a:lnTo>
                  <a:lnTo>
                    <a:pt x="99669" y="84118"/>
                  </a:lnTo>
                  <a:lnTo>
                    <a:pt x="98411" y="91344"/>
                  </a:lnTo>
                  <a:lnTo>
                    <a:pt x="147928" y="91344"/>
                  </a:lnTo>
                  <a:lnTo>
                    <a:pt x="150862" y="88207"/>
                  </a:lnTo>
                  <a:lnTo>
                    <a:pt x="153580" y="82442"/>
                  </a:lnTo>
                  <a:lnTo>
                    <a:pt x="157339" y="36175"/>
                  </a:lnTo>
                  <a:lnTo>
                    <a:pt x="160079" y="34719"/>
                  </a:lnTo>
                  <a:lnTo>
                    <a:pt x="164158" y="30086"/>
                  </a:lnTo>
                  <a:lnTo>
                    <a:pt x="163367" y="21852"/>
                  </a:lnTo>
                  <a:lnTo>
                    <a:pt x="151497" y="9594"/>
                  </a:lnTo>
                  <a:lnTo>
                    <a:pt x="133983" y="825"/>
                  </a:lnTo>
                  <a:lnTo>
                    <a:pt x="117423" y="0"/>
                  </a:lnTo>
                  <a:close/>
                </a:path>
              </a:pathLst>
            </a:custGeom>
            <a:solidFill>
              <a:srgbClr val="4185C6"/>
            </a:solidFill>
          </p:spPr>
          <p:txBody>
            <a:bodyPr wrap="square" lIns="0" tIns="0" rIns="0" bIns="0" rtlCol="0"/>
            <a:lstStyle/>
            <a:p>
              <a:endParaRPr dirty="0"/>
            </a:p>
          </p:txBody>
        </p:sp>
        <p:sp>
          <p:nvSpPr>
            <p:cNvPr id="402" name="object 196">
              <a:extLst>
                <a:ext uri="{FF2B5EF4-FFF2-40B4-BE49-F238E27FC236}">
                  <a16:creationId xmlns:a16="http://schemas.microsoft.com/office/drawing/2014/main" id="{F5B5AA45-FC25-D540-A617-0CDE617CEC9B}"/>
                </a:ext>
              </a:extLst>
            </p:cNvPr>
            <p:cNvSpPr/>
            <p:nvPr/>
          </p:nvSpPr>
          <p:spPr>
            <a:xfrm>
              <a:off x="2607185" y="2710294"/>
              <a:ext cx="0" cy="0"/>
            </a:xfrm>
            <a:custGeom>
              <a:avLst/>
              <a:gdLst/>
              <a:ahLst/>
              <a:cxnLst/>
              <a:rect l="l" t="t" r="r" b="b"/>
              <a:pathLst>
                <a:path>
                  <a:moveTo>
                    <a:pt x="0" y="0"/>
                  </a:moveTo>
                  <a:close/>
                </a:path>
              </a:pathLst>
            </a:custGeom>
            <a:solidFill>
              <a:srgbClr val="8C7F9C"/>
            </a:solidFill>
          </p:spPr>
          <p:txBody>
            <a:bodyPr wrap="square" lIns="0" tIns="0" rIns="0" bIns="0" rtlCol="0"/>
            <a:lstStyle/>
            <a:p>
              <a:endParaRPr dirty="0"/>
            </a:p>
          </p:txBody>
        </p:sp>
        <p:sp>
          <p:nvSpPr>
            <p:cNvPr id="403" name="object 197">
              <a:extLst>
                <a:ext uri="{FF2B5EF4-FFF2-40B4-BE49-F238E27FC236}">
                  <a16:creationId xmlns:a16="http://schemas.microsoft.com/office/drawing/2014/main" id="{4DD7C641-462E-32EA-8487-12DCF65E9FEE}"/>
                </a:ext>
              </a:extLst>
            </p:cNvPr>
            <p:cNvSpPr/>
            <p:nvPr/>
          </p:nvSpPr>
          <p:spPr>
            <a:xfrm>
              <a:off x="2501290" y="2706725"/>
              <a:ext cx="106045" cy="302260"/>
            </a:xfrm>
            <a:custGeom>
              <a:avLst/>
              <a:gdLst/>
              <a:ahLst/>
              <a:cxnLst/>
              <a:rect l="l" t="t" r="r" b="b"/>
              <a:pathLst>
                <a:path w="106044" h="302260">
                  <a:moveTo>
                    <a:pt x="41440" y="111848"/>
                  </a:moveTo>
                  <a:lnTo>
                    <a:pt x="0" y="197116"/>
                  </a:lnTo>
                  <a:lnTo>
                    <a:pt x="0" y="302171"/>
                  </a:lnTo>
                  <a:lnTo>
                    <a:pt x="1739" y="282816"/>
                  </a:lnTo>
                  <a:lnTo>
                    <a:pt x="8089" y="234670"/>
                  </a:lnTo>
                  <a:lnTo>
                    <a:pt x="20764" y="172707"/>
                  </a:lnTo>
                  <a:lnTo>
                    <a:pt x="41440" y="111848"/>
                  </a:lnTo>
                  <a:close/>
                </a:path>
                <a:path w="106044" h="302260">
                  <a:moveTo>
                    <a:pt x="46164" y="102133"/>
                  </a:moveTo>
                  <a:lnTo>
                    <a:pt x="44538" y="105270"/>
                  </a:lnTo>
                  <a:lnTo>
                    <a:pt x="42964" y="108521"/>
                  </a:lnTo>
                  <a:lnTo>
                    <a:pt x="41440" y="111848"/>
                  </a:lnTo>
                  <a:lnTo>
                    <a:pt x="46164" y="102133"/>
                  </a:lnTo>
                  <a:close/>
                </a:path>
                <a:path w="106044" h="302260">
                  <a:moveTo>
                    <a:pt x="105892" y="3581"/>
                  </a:moveTo>
                  <a:lnTo>
                    <a:pt x="100901" y="9410"/>
                  </a:lnTo>
                  <a:lnTo>
                    <a:pt x="90639" y="9410"/>
                  </a:lnTo>
                  <a:lnTo>
                    <a:pt x="85509" y="8940"/>
                  </a:lnTo>
                  <a:lnTo>
                    <a:pt x="79629" y="7391"/>
                  </a:lnTo>
                  <a:lnTo>
                    <a:pt x="72961" y="4495"/>
                  </a:lnTo>
                  <a:lnTo>
                    <a:pt x="65532" y="0"/>
                  </a:lnTo>
                  <a:lnTo>
                    <a:pt x="66840" y="3200"/>
                  </a:lnTo>
                  <a:lnTo>
                    <a:pt x="70751" y="10236"/>
                  </a:lnTo>
                  <a:lnTo>
                    <a:pt x="77228" y="17284"/>
                  </a:lnTo>
                  <a:lnTo>
                    <a:pt x="86271" y="20485"/>
                  </a:lnTo>
                  <a:lnTo>
                    <a:pt x="87122" y="20472"/>
                  </a:lnTo>
                  <a:lnTo>
                    <a:pt x="102031" y="19113"/>
                  </a:lnTo>
                  <a:lnTo>
                    <a:pt x="104444" y="9410"/>
                  </a:lnTo>
                  <a:lnTo>
                    <a:pt x="105892" y="3581"/>
                  </a:lnTo>
                  <a:close/>
                </a:path>
              </a:pathLst>
            </a:custGeom>
            <a:solidFill>
              <a:srgbClr val="2D6597"/>
            </a:solidFill>
          </p:spPr>
          <p:txBody>
            <a:bodyPr wrap="square" lIns="0" tIns="0" rIns="0" bIns="0" rtlCol="0"/>
            <a:lstStyle/>
            <a:p>
              <a:endParaRPr dirty="0"/>
            </a:p>
          </p:txBody>
        </p:sp>
        <p:sp>
          <p:nvSpPr>
            <p:cNvPr id="404" name="object 198">
              <a:extLst>
                <a:ext uri="{FF2B5EF4-FFF2-40B4-BE49-F238E27FC236}">
                  <a16:creationId xmlns:a16="http://schemas.microsoft.com/office/drawing/2014/main" id="{25E6A709-3D91-4487-7A2D-5FBA2BD7C605}"/>
                </a:ext>
              </a:extLst>
            </p:cNvPr>
            <p:cNvSpPr/>
            <p:nvPr/>
          </p:nvSpPr>
          <p:spPr>
            <a:xfrm>
              <a:off x="2645506" y="2918933"/>
              <a:ext cx="10160" cy="26670"/>
            </a:xfrm>
            <a:custGeom>
              <a:avLst/>
              <a:gdLst/>
              <a:ahLst/>
              <a:cxnLst/>
              <a:rect l="l" t="t" r="r" b="b"/>
              <a:pathLst>
                <a:path w="10160" h="26669">
                  <a:moveTo>
                    <a:pt x="0" y="12"/>
                  </a:moveTo>
                  <a:lnTo>
                    <a:pt x="1825" y="7386"/>
                  </a:lnTo>
                  <a:lnTo>
                    <a:pt x="3459" y="12566"/>
                  </a:lnTo>
                  <a:lnTo>
                    <a:pt x="5823" y="18004"/>
                  </a:lnTo>
                  <a:lnTo>
                    <a:pt x="9842" y="26149"/>
                  </a:lnTo>
                  <a:lnTo>
                    <a:pt x="9956" y="25882"/>
                  </a:lnTo>
                  <a:lnTo>
                    <a:pt x="7429" y="19800"/>
                  </a:lnTo>
                  <a:lnTo>
                    <a:pt x="4902" y="13431"/>
                  </a:lnTo>
                  <a:lnTo>
                    <a:pt x="2413" y="6817"/>
                  </a:lnTo>
                  <a:lnTo>
                    <a:pt x="0" y="0"/>
                  </a:lnTo>
                  <a:close/>
                </a:path>
              </a:pathLst>
            </a:custGeom>
            <a:solidFill>
              <a:srgbClr val="8C7F9C"/>
            </a:solidFill>
          </p:spPr>
          <p:txBody>
            <a:bodyPr wrap="square" lIns="0" tIns="0" rIns="0" bIns="0" rtlCol="0"/>
            <a:lstStyle/>
            <a:p>
              <a:endParaRPr dirty="0"/>
            </a:p>
          </p:txBody>
        </p:sp>
        <p:sp>
          <p:nvSpPr>
            <p:cNvPr id="405" name="object 199">
              <a:extLst>
                <a:ext uri="{FF2B5EF4-FFF2-40B4-BE49-F238E27FC236}">
                  <a16:creationId xmlns:a16="http://schemas.microsoft.com/office/drawing/2014/main" id="{99154142-A183-2F09-3065-C9D61209DEAA}"/>
                </a:ext>
              </a:extLst>
            </p:cNvPr>
            <p:cNvSpPr/>
            <p:nvPr/>
          </p:nvSpPr>
          <p:spPr>
            <a:xfrm>
              <a:off x="2636445" y="2822655"/>
              <a:ext cx="26034" cy="122555"/>
            </a:xfrm>
            <a:custGeom>
              <a:avLst/>
              <a:gdLst/>
              <a:ahLst/>
              <a:cxnLst/>
              <a:rect l="l" t="t" r="r" b="b"/>
              <a:pathLst>
                <a:path w="26035" h="122555">
                  <a:moveTo>
                    <a:pt x="23032" y="96278"/>
                  </a:moveTo>
                  <a:lnTo>
                    <a:pt x="9063" y="96278"/>
                  </a:lnTo>
                  <a:lnTo>
                    <a:pt x="11476" y="103096"/>
                  </a:lnTo>
                  <a:lnTo>
                    <a:pt x="13965" y="109710"/>
                  </a:lnTo>
                  <a:lnTo>
                    <a:pt x="16493" y="116079"/>
                  </a:lnTo>
                  <a:lnTo>
                    <a:pt x="19020" y="122161"/>
                  </a:lnTo>
                  <a:lnTo>
                    <a:pt x="25624" y="107188"/>
                  </a:lnTo>
                  <a:lnTo>
                    <a:pt x="23032" y="96278"/>
                  </a:lnTo>
                  <a:close/>
                </a:path>
                <a:path w="26035" h="122555">
                  <a:moveTo>
                    <a:pt x="160" y="0"/>
                  </a:moveTo>
                  <a:lnTo>
                    <a:pt x="0" y="20013"/>
                  </a:lnTo>
                  <a:lnTo>
                    <a:pt x="873" y="36714"/>
                  </a:lnTo>
                  <a:lnTo>
                    <a:pt x="3616" y="59127"/>
                  </a:lnTo>
                  <a:lnTo>
                    <a:pt x="9063" y="96291"/>
                  </a:lnTo>
                  <a:lnTo>
                    <a:pt x="23032" y="96278"/>
                  </a:lnTo>
                  <a:lnTo>
                    <a:pt x="160" y="0"/>
                  </a:lnTo>
                  <a:close/>
                </a:path>
              </a:pathLst>
            </a:custGeom>
            <a:solidFill>
              <a:srgbClr val="2D6597"/>
            </a:solidFill>
          </p:spPr>
          <p:txBody>
            <a:bodyPr wrap="square" lIns="0" tIns="0" rIns="0" bIns="0" rtlCol="0"/>
            <a:lstStyle/>
            <a:p>
              <a:endParaRPr dirty="0"/>
            </a:p>
          </p:txBody>
        </p:sp>
      </p:grpSp>
      <p:sp>
        <p:nvSpPr>
          <p:cNvPr id="406" name="object 200">
            <a:extLst>
              <a:ext uri="{FF2B5EF4-FFF2-40B4-BE49-F238E27FC236}">
                <a16:creationId xmlns:a16="http://schemas.microsoft.com/office/drawing/2014/main" id="{245E3FA6-D10B-27D8-EADE-70B1E019978D}"/>
              </a:ext>
            </a:extLst>
          </p:cNvPr>
          <p:cNvSpPr txBox="1"/>
          <p:nvPr/>
        </p:nvSpPr>
        <p:spPr>
          <a:xfrm>
            <a:off x="3946899" y="1976401"/>
            <a:ext cx="36576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231F20"/>
                </a:solidFill>
                <a:latin typeface="Arial"/>
                <a:cs typeface="Arial"/>
              </a:rPr>
              <a:t>X</a:t>
            </a:r>
            <a:r>
              <a:rPr sz="1500" spc="254" dirty="0">
                <a:solidFill>
                  <a:srgbClr val="231F20"/>
                </a:solidFill>
                <a:latin typeface="Arial"/>
                <a:cs typeface="Arial"/>
              </a:rPr>
              <a:t> </a:t>
            </a:r>
            <a:r>
              <a:rPr sz="1500" spc="-50" dirty="0">
                <a:solidFill>
                  <a:srgbClr val="231F20"/>
                </a:solidFill>
                <a:latin typeface="Arial"/>
                <a:cs typeface="Arial"/>
              </a:rPr>
              <a:t>X</a:t>
            </a:r>
            <a:endParaRPr sz="1500" dirty="0">
              <a:latin typeface="Arial"/>
              <a:cs typeface="Arial"/>
            </a:endParaRPr>
          </a:p>
        </p:txBody>
      </p:sp>
      <p:sp>
        <p:nvSpPr>
          <p:cNvPr id="407" name="object 201">
            <a:extLst>
              <a:ext uri="{FF2B5EF4-FFF2-40B4-BE49-F238E27FC236}">
                <a16:creationId xmlns:a16="http://schemas.microsoft.com/office/drawing/2014/main" id="{4E39446B-BA87-5F06-5DCF-19FB121AB4E1}"/>
              </a:ext>
            </a:extLst>
          </p:cNvPr>
          <p:cNvSpPr txBox="1"/>
          <p:nvPr/>
        </p:nvSpPr>
        <p:spPr>
          <a:xfrm>
            <a:off x="5486520" y="2730210"/>
            <a:ext cx="512445" cy="254000"/>
          </a:xfrm>
          <a:prstGeom prst="rect">
            <a:avLst/>
          </a:prstGeom>
        </p:spPr>
        <p:txBody>
          <a:bodyPr vert="horz" wrap="square" lIns="0" tIns="12700" rIns="0" bIns="0" rtlCol="0">
            <a:spAutoFit/>
          </a:bodyPr>
          <a:lstStyle/>
          <a:p>
            <a:pPr marL="12700">
              <a:lnSpc>
                <a:spcPct val="100000"/>
              </a:lnSpc>
              <a:spcBef>
                <a:spcPts val="100"/>
              </a:spcBef>
              <a:tabLst>
                <a:tab pos="372110" algn="l"/>
              </a:tabLst>
            </a:pPr>
            <a:r>
              <a:rPr sz="1500" spc="-50" dirty="0">
                <a:solidFill>
                  <a:srgbClr val="231F20"/>
                </a:solidFill>
                <a:latin typeface="Arial"/>
                <a:cs typeface="Arial"/>
              </a:rPr>
              <a:t>X</a:t>
            </a:r>
            <a:r>
              <a:rPr sz="1500" dirty="0">
                <a:solidFill>
                  <a:srgbClr val="231F20"/>
                </a:solidFill>
                <a:latin typeface="Arial"/>
                <a:cs typeface="Arial"/>
              </a:rPr>
              <a:t>	</a:t>
            </a:r>
            <a:r>
              <a:rPr sz="1500" spc="-50" dirty="0">
                <a:solidFill>
                  <a:srgbClr val="231F20"/>
                </a:solidFill>
                <a:latin typeface="Arial"/>
                <a:cs typeface="Arial"/>
              </a:rPr>
              <a:t>X</a:t>
            </a:r>
            <a:endParaRPr sz="1500" dirty="0">
              <a:latin typeface="Arial"/>
              <a:cs typeface="Arial"/>
            </a:endParaRPr>
          </a:p>
        </p:txBody>
      </p:sp>
      <p:sp>
        <p:nvSpPr>
          <p:cNvPr id="408" name="object 202">
            <a:extLst>
              <a:ext uri="{FF2B5EF4-FFF2-40B4-BE49-F238E27FC236}">
                <a16:creationId xmlns:a16="http://schemas.microsoft.com/office/drawing/2014/main" id="{93976CFC-01A3-E268-53E8-F121E6DF824D}"/>
              </a:ext>
            </a:extLst>
          </p:cNvPr>
          <p:cNvSpPr/>
          <p:nvPr/>
        </p:nvSpPr>
        <p:spPr>
          <a:xfrm>
            <a:off x="3052940" y="2244709"/>
            <a:ext cx="180340" cy="450215"/>
          </a:xfrm>
          <a:custGeom>
            <a:avLst/>
            <a:gdLst/>
            <a:ahLst/>
            <a:cxnLst/>
            <a:rect l="l" t="t" r="r" b="b"/>
            <a:pathLst>
              <a:path w="180339" h="450214">
                <a:moveTo>
                  <a:pt x="0" y="0"/>
                </a:moveTo>
                <a:lnTo>
                  <a:pt x="0" y="450011"/>
                </a:lnTo>
                <a:lnTo>
                  <a:pt x="179997" y="225005"/>
                </a:lnTo>
                <a:lnTo>
                  <a:pt x="0" y="0"/>
                </a:lnTo>
                <a:close/>
              </a:path>
            </a:pathLst>
          </a:custGeom>
          <a:solidFill>
            <a:srgbClr val="808285"/>
          </a:solidFill>
        </p:spPr>
        <p:txBody>
          <a:bodyPr wrap="square" lIns="0" tIns="0" rIns="0" bIns="0" rtlCol="0"/>
          <a:lstStyle/>
          <a:p>
            <a:endParaRPr dirty="0"/>
          </a:p>
        </p:txBody>
      </p:sp>
      <p:sp>
        <p:nvSpPr>
          <p:cNvPr id="409" name="object 203">
            <a:extLst>
              <a:ext uri="{FF2B5EF4-FFF2-40B4-BE49-F238E27FC236}">
                <a16:creationId xmlns:a16="http://schemas.microsoft.com/office/drawing/2014/main" id="{C0F113B7-2E71-8832-59B9-B241C564EDD3}"/>
              </a:ext>
            </a:extLst>
          </p:cNvPr>
          <p:cNvSpPr/>
          <p:nvPr/>
        </p:nvSpPr>
        <p:spPr>
          <a:xfrm>
            <a:off x="6232940" y="2244709"/>
            <a:ext cx="180340" cy="450215"/>
          </a:xfrm>
          <a:custGeom>
            <a:avLst/>
            <a:gdLst/>
            <a:ahLst/>
            <a:cxnLst/>
            <a:rect l="l" t="t" r="r" b="b"/>
            <a:pathLst>
              <a:path w="180339" h="450214">
                <a:moveTo>
                  <a:pt x="0" y="0"/>
                </a:moveTo>
                <a:lnTo>
                  <a:pt x="0" y="450011"/>
                </a:lnTo>
                <a:lnTo>
                  <a:pt x="179997" y="225005"/>
                </a:lnTo>
                <a:lnTo>
                  <a:pt x="0" y="0"/>
                </a:lnTo>
                <a:close/>
              </a:path>
            </a:pathLst>
          </a:custGeom>
          <a:solidFill>
            <a:srgbClr val="808285"/>
          </a:solidFill>
        </p:spPr>
        <p:txBody>
          <a:bodyPr wrap="square" lIns="0" tIns="0" rIns="0" bIns="0" rtlCol="0"/>
          <a:lstStyle/>
          <a:p>
            <a:endParaRPr dirty="0"/>
          </a:p>
        </p:txBody>
      </p:sp>
      <p:pic>
        <p:nvPicPr>
          <p:cNvPr id="2" name="Grafik 1">
            <a:extLst>
              <a:ext uri="{FF2B5EF4-FFF2-40B4-BE49-F238E27FC236}">
                <a16:creationId xmlns:a16="http://schemas.microsoft.com/office/drawing/2014/main" id="{0F597F9E-B6D1-1173-9824-D1CE03A1B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105268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8055D-47A9-4E92-928E-4C662ED00ECE}"/>
              </a:ext>
            </a:extLst>
          </p:cNvPr>
          <p:cNvSpPr>
            <a:spLocks noGrp="1"/>
          </p:cNvSpPr>
          <p:nvPr>
            <p:ph type="title"/>
          </p:nvPr>
        </p:nvSpPr>
        <p:spPr/>
        <p:txBody>
          <a:bodyPr/>
          <a:lstStyle/>
          <a:p>
            <a:r>
              <a:rPr lang="en-GB" dirty="0"/>
              <a:t>References</a:t>
            </a:r>
            <a:r>
              <a:rPr lang="en-GB" noProof="0" dirty="0"/>
              <a:t> (1)</a:t>
            </a:r>
          </a:p>
        </p:txBody>
      </p:sp>
      <p:sp>
        <p:nvSpPr>
          <p:cNvPr id="6" name="Inhaltsplatzhalter 2">
            <a:extLst>
              <a:ext uri="{FF2B5EF4-FFF2-40B4-BE49-F238E27FC236}">
                <a16:creationId xmlns:a16="http://schemas.microsoft.com/office/drawing/2014/main" id="{FEF6E7DD-E9BF-588F-55EF-17E39196867B}"/>
              </a:ext>
            </a:extLst>
          </p:cNvPr>
          <p:cNvSpPr txBox="1">
            <a:spLocks/>
          </p:cNvSpPr>
          <p:nvPr/>
        </p:nvSpPr>
        <p:spPr>
          <a:xfrm>
            <a:off x="626428" y="968465"/>
            <a:ext cx="8281175" cy="4146550"/>
          </a:xfrm>
          <a:prstGeom prst="rect">
            <a:avLst/>
          </a:prstGeom>
        </p:spPr>
        <p:txBody>
          <a:bodyPr vert="horz" lIns="0" tIns="0" rIns="0" bIns="0" rtlCol="0">
            <a:noAutofit/>
          </a:bodyPr>
          <a:lstStyle>
            <a:lvl1pPr marL="268281"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defRPr lang="en-US" sz="1800" dirty="0">
                <a:solidFill>
                  <a:schemeClr val="tx1">
                    <a:lumMod val="65000"/>
                    <a:lumOff val="35000"/>
                  </a:schemeClr>
                </a:solidFill>
                <a:latin typeface="+mn-lt"/>
                <a:ea typeface="+mn-ea"/>
                <a:cs typeface="+mn-cs"/>
              </a:defRPr>
            </a:lvl1pPr>
            <a:lvl2pPr marL="546086"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defRPr lang="en-US" sz="1600" dirty="0" smtClean="0">
                <a:solidFill>
                  <a:schemeClr val="tx1">
                    <a:lumMod val="65000"/>
                    <a:lumOff val="35000"/>
                  </a:schemeClr>
                </a:solidFill>
                <a:latin typeface="+mn-lt"/>
              </a:defRPr>
            </a:lvl2pPr>
            <a:lvl3pPr marL="835004" indent="-287331" algn="l" rtl="0" eaLnBrk="1" fontAlgn="base" hangingPunct="1">
              <a:spcBef>
                <a:spcPct val="25000"/>
              </a:spcBef>
              <a:spcAft>
                <a:spcPct val="0"/>
              </a:spcAft>
              <a:buClr>
                <a:schemeClr val="bg2"/>
              </a:buClr>
              <a:buFont typeface="Arial" panose="020B0604020202020204" pitchFamily="34" charset="0"/>
              <a:buChar char="–"/>
              <a:tabLst>
                <a:tab pos="1238219" algn="l"/>
              </a:tabLst>
              <a:defRPr lang="en-US" sz="1400" dirty="0" smtClean="0">
                <a:solidFill>
                  <a:schemeClr val="tx1">
                    <a:lumMod val="65000"/>
                    <a:lumOff val="35000"/>
                  </a:schemeClr>
                </a:solidFill>
                <a:latin typeface="+mn-lt"/>
              </a:defRPr>
            </a:lvl3pPr>
            <a:lvl4pPr marL="1103285" indent="-266693" algn="l" rtl="0" eaLnBrk="1" fontAlgn="base" hangingPunct="1">
              <a:spcBef>
                <a:spcPct val="25000"/>
              </a:spcBef>
              <a:spcAft>
                <a:spcPct val="0"/>
              </a:spcAft>
              <a:buClr>
                <a:schemeClr val="bg2"/>
              </a:buClr>
              <a:buFont typeface="Arial" charset="0"/>
              <a:buChar char="–"/>
              <a:tabLst>
                <a:tab pos="1238219" algn="l"/>
              </a:tabLst>
              <a:defRPr lang="en-US" sz="1400" dirty="0" smtClean="0">
                <a:solidFill>
                  <a:schemeClr val="tx1">
                    <a:lumMod val="65000"/>
                    <a:lumOff val="35000"/>
                  </a:schemeClr>
                </a:solidFill>
                <a:latin typeface="+mn-lt"/>
              </a:defRPr>
            </a:lvl4pPr>
            <a:lvl5pPr marL="1362041" indent="-285743"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673"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6pPr>
            <a:lvl7pPr marL="3055862"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7pPr>
            <a:lvl8pPr marL="3513050"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8pPr>
            <a:lvl9pPr marL="3970239"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9pPr>
          </a:lstStyle>
          <a:p>
            <a:pPr lvl="0" defTabSz="914400">
              <a:lnSpc>
                <a:spcPct val="114000"/>
              </a:lnSpc>
              <a:spcBef>
                <a:spcPts val="200"/>
              </a:spcBef>
            </a:pPr>
            <a:r>
              <a:rPr lang="en-GB" sz="750" dirty="0">
                <a:latin typeface="+mj-lt"/>
              </a:rPr>
              <a:t>Alberts MJ, et al. Association between once‑ and twice‑daily direct oral anticoagulant adherence in nonvalvular atrial fibrillation patients and rates of ischemic stroke. Int J Cardiol. 2016;215:11‑3.  </a:t>
            </a:r>
          </a:p>
          <a:p>
            <a:pPr defTabSz="914400">
              <a:lnSpc>
                <a:spcPct val="114000"/>
              </a:lnSpc>
              <a:spcBef>
                <a:spcPts val="200"/>
              </a:spcBef>
            </a:pPr>
            <a:r>
              <a:rPr lang="en-GB" sz="750" dirty="0">
                <a:latin typeface="+mj-lt"/>
              </a:rPr>
              <a:t>Bohula EA, et al. Impact of renal function on outcomes with Edoxaban in the ENGAGE AF-TIMI 48 Trial. Circulation2016;134(1):24-36.</a:t>
            </a:r>
          </a:p>
          <a:p>
            <a:pPr defTabSz="914400">
              <a:lnSpc>
                <a:spcPct val="114000"/>
              </a:lnSpc>
              <a:spcBef>
                <a:spcPts val="200"/>
              </a:spcBef>
            </a:pPr>
            <a:r>
              <a:rPr lang="en-GB" sz="750" dirty="0">
                <a:latin typeface="+mj-lt"/>
              </a:rPr>
              <a:t>Cemin et al. Lessons derived from post authorisation safety studies (ETNA-AF and XANTUS) on once daily direct oral anticoagulants for atrial fibrillation. International Journal of Cardiology 2023;131618. </a:t>
            </a:r>
          </a:p>
          <a:p>
            <a:pPr lvl="0" defTabSz="914400">
              <a:lnSpc>
                <a:spcPct val="114000"/>
              </a:lnSpc>
              <a:spcBef>
                <a:spcPts val="200"/>
              </a:spcBef>
            </a:pPr>
            <a:r>
              <a:rPr lang="en-GB" sz="750" dirty="0">
                <a:latin typeface="+mj-lt"/>
              </a:rPr>
              <a:t>Coleman C, et al. Importance of balancing follow‑up time and impact of oral‑anticoagulant users’ selection when evaluating medication adherence in atrial fibrillation patients treated with rivaroxaban and Apixaban. Curr Med Res Opin 2017;33(6):1033-1043.</a:t>
            </a:r>
          </a:p>
          <a:p>
            <a:pPr defTabSz="914400">
              <a:lnSpc>
                <a:spcPct val="114000"/>
              </a:lnSpc>
              <a:spcBef>
                <a:spcPts val="200"/>
              </a:spcBef>
            </a:pPr>
            <a:r>
              <a:rPr lang="en-GB" sz="750" dirty="0">
                <a:latin typeface="+mj-lt"/>
              </a:rPr>
              <a:t>De Caterina et al. Safety and Effectiveness of Edoxaban in Atrial Fibrillation Patients in Routine Clinical Practice: One-Year Follow-Up from the Global Noninterventional ETNA-AF Program. JCM 2021;10(4):573. </a:t>
            </a:r>
          </a:p>
          <a:p>
            <a:pPr defTabSz="914400">
              <a:lnSpc>
                <a:spcPct val="114000"/>
              </a:lnSpc>
              <a:spcBef>
                <a:spcPts val="200"/>
              </a:spcBef>
            </a:pPr>
            <a:r>
              <a:rPr lang="en-GB" sz="750" dirty="0">
                <a:latin typeface="+mj-lt"/>
              </a:rPr>
              <a:t>Deshpande CG et al. Impact of medication adherence on risk of ischemic stroke, major bleeding and deep vein thrombosis in atrial fibrillation patients using novel oral anticoagulants. Curr Med Res Opin. 2018 Jul;34(7):1285-1292. </a:t>
            </a:r>
          </a:p>
          <a:p>
            <a:pPr lvl="0" defTabSz="914400">
              <a:lnSpc>
                <a:spcPct val="114000"/>
              </a:lnSpc>
              <a:spcBef>
                <a:spcPts val="200"/>
              </a:spcBef>
            </a:pPr>
            <a:r>
              <a:rPr lang="en-GB" sz="750" dirty="0">
                <a:latin typeface="+mj-lt"/>
              </a:rPr>
              <a:t>Fanaroff AC et al. Stroke prevention in atrial fibrillation: re-defining 'real-world data' within the broader data universe. Eur Heart J. 2018 Aug 21;39(32):2932-2941</a:t>
            </a:r>
          </a:p>
          <a:p>
            <a:pPr lvl="0" defTabSz="914400">
              <a:lnSpc>
                <a:spcPct val="114000"/>
              </a:lnSpc>
              <a:spcBef>
                <a:spcPts val="200"/>
              </a:spcBef>
            </a:pPr>
            <a:r>
              <a:rPr lang="en-GB" sz="750" dirty="0">
                <a:latin typeface="+mj-lt"/>
              </a:rPr>
              <a:t>Ferro EG et al. Informing the Choice of Direct Oral Anticoagulant Therapy in Patients With Atrial Fibrillation. JAMA. 2021 Dec 21;326(23):2372-2374. </a:t>
            </a:r>
          </a:p>
          <a:p>
            <a:pPr defTabSz="914400">
              <a:lnSpc>
                <a:spcPct val="114000"/>
              </a:lnSpc>
              <a:spcBef>
                <a:spcPts val="200"/>
              </a:spcBef>
            </a:pPr>
            <a:r>
              <a:rPr lang="en-GB" sz="750" dirty="0">
                <a:latin typeface="+mj-lt"/>
              </a:rPr>
              <a:t>Fox KAA et al. Prevention of stroke and systemic embolism with rivaroxaban compared with warfarin in patients with non‑valvular atrial fibrillation and moderate renal impairment. Eur Heart J 2011;32(19):2387-94.</a:t>
            </a:r>
          </a:p>
          <a:p>
            <a:pPr defTabSz="914400">
              <a:lnSpc>
                <a:spcPct val="114000"/>
              </a:lnSpc>
              <a:spcBef>
                <a:spcPts val="200"/>
              </a:spcBef>
            </a:pPr>
            <a:r>
              <a:rPr lang="en-GB" sz="750" dirty="0">
                <a:latin typeface="+mj-lt"/>
              </a:rPr>
              <a:t>Friberg L, et al. Evaluation of risk stratification schemes for ischaemic stroke and bleeding in 182 678 patients with atrial fibrillation: the Swedish Atrial Fibrillation cohort study. Eur Heart J 2012; 33:1500–1510.</a:t>
            </a:r>
          </a:p>
          <a:p>
            <a:pPr defTabSz="914400">
              <a:lnSpc>
                <a:spcPct val="114000"/>
              </a:lnSpc>
              <a:spcBef>
                <a:spcPts val="200"/>
              </a:spcBef>
            </a:pPr>
            <a:r>
              <a:rPr lang="en-GB" sz="750" dirty="0">
                <a:latin typeface="+mj-lt"/>
              </a:rPr>
              <a:t>Giugliano RP, et al. Edoxaban versus warfarin in patients with atrial fibrillation. N Engl J Med 2013;369:2093‑2104.</a:t>
            </a:r>
          </a:p>
          <a:p>
            <a:pPr defTabSz="914400">
              <a:lnSpc>
                <a:spcPct val="114000"/>
              </a:lnSpc>
              <a:spcBef>
                <a:spcPts val="200"/>
              </a:spcBef>
            </a:pPr>
            <a:r>
              <a:rPr lang="en-GB" sz="750" dirty="0">
                <a:latin typeface="+mj-lt"/>
              </a:rPr>
              <a:t>Granger CB, et al. Apixaban versus warfarin in patients with atrial fibrillation. N Engl J Med 2011;365:981‑992.</a:t>
            </a:r>
          </a:p>
          <a:p>
            <a:pPr defTabSz="914400">
              <a:lnSpc>
                <a:spcPct val="114000"/>
              </a:lnSpc>
              <a:spcBef>
                <a:spcPts val="200"/>
              </a:spcBef>
            </a:pPr>
            <a:r>
              <a:rPr lang="en-GB" sz="750" dirty="0">
                <a:latin typeface="+mj-lt"/>
              </a:rPr>
              <a:t>Hanna MS et al. Development of apixaban: a novel anticoagulant for prevention of stroke in patients with atrial fibrillation. Ann N Y Acad Sci. 2014 Nov;1329(1):93-106 </a:t>
            </a:r>
          </a:p>
          <a:p>
            <a:pPr defTabSz="914400">
              <a:lnSpc>
                <a:spcPct val="114000"/>
              </a:lnSpc>
              <a:spcBef>
                <a:spcPts val="200"/>
              </a:spcBef>
            </a:pPr>
            <a:r>
              <a:rPr lang="en-GB" sz="750" dirty="0">
                <a:latin typeface="+mj-lt"/>
              </a:rPr>
              <a:t>Hohnloser SH, et al. Efficacy of apixaban when compared with warfarin in relation to renal function in patients with atrial fibrillation: insights from the ARISTOTLE trial. Eur Heart J. 2012;33(22):2821‑30. </a:t>
            </a:r>
          </a:p>
          <a:p>
            <a:pPr defTabSz="914400">
              <a:lnSpc>
                <a:spcPct val="114000"/>
              </a:lnSpc>
              <a:spcBef>
                <a:spcPts val="200"/>
              </a:spcBef>
            </a:pPr>
            <a:r>
              <a:rPr lang="en-GB" sz="750" dirty="0">
                <a:latin typeface="+mj-lt"/>
              </a:rPr>
              <a:t>King G et al. Why Propensity Scores Should Not Be Used for Matching. Political Analysis. 2019;27(4):435-454. </a:t>
            </a:r>
          </a:p>
          <a:p>
            <a:pPr defTabSz="914400">
              <a:lnSpc>
                <a:spcPct val="114000"/>
              </a:lnSpc>
              <a:spcBef>
                <a:spcPts val="200"/>
              </a:spcBef>
            </a:pPr>
            <a:r>
              <a:rPr lang="en-GB" sz="750" dirty="0">
                <a:latin typeface="+mj-lt"/>
              </a:rPr>
              <a:t>Kirchhof P et al. Global XANTUS program Investigators. Global Prospective Safety Analysis of Rivaroxaban. J Am Coll Cardiol. 2018 Jul 10;72(2):141-153. </a:t>
            </a:r>
          </a:p>
          <a:p>
            <a:pPr defTabSz="914400">
              <a:lnSpc>
                <a:spcPct val="114000"/>
              </a:lnSpc>
              <a:spcBef>
                <a:spcPts val="200"/>
              </a:spcBef>
            </a:pPr>
            <a:r>
              <a:rPr lang="en-GB" sz="750" dirty="0">
                <a:latin typeface="+mj-lt"/>
              </a:rPr>
              <a:t>Kreutz R. A clinical and pharmacologic assessment of once-daily versus twice-daily dosing for rivaroxaban. J Thromb Thrombolysis 2014;38(2):137–49.</a:t>
            </a:r>
          </a:p>
          <a:p>
            <a:pPr defTabSz="914400">
              <a:lnSpc>
                <a:spcPct val="114000"/>
              </a:lnSpc>
              <a:spcBef>
                <a:spcPts val="200"/>
              </a:spcBef>
            </a:pPr>
            <a:r>
              <a:rPr lang="en-GB" sz="750" dirty="0">
                <a:solidFill>
                  <a:schemeClr val="tx1">
                    <a:lumMod val="65000"/>
                    <a:lumOff val="35000"/>
                  </a:schemeClr>
                </a:solidFill>
                <a:latin typeface="+mj-lt"/>
              </a:rPr>
              <a:t>Lassen MR et al. The efficacy and safety of apixaban, an oral, direct factor Xa inhibitor, as thromboprophylaxis in patients following total knee replacement. J Thromb Haemost 2007;5(12):2368–75.</a:t>
            </a:r>
          </a:p>
          <a:p>
            <a:pPr marL="0" indent="0" defTabSz="914400">
              <a:lnSpc>
                <a:spcPct val="114000"/>
              </a:lnSpc>
              <a:spcBef>
                <a:spcPts val="200"/>
              </a:spcBef>
              <a:buNone/>
            </a:pPr>
            <a:endParaRPr lang="en-GB" sz="750" dirty="0">
              <a:latin typeface="+mj-lt"/>
            </a:endParaRPr>
          </a:p>
          <a:p>
            <a:pPr marL="0" indent="0" defTabSz="914400">
              <a:lnSpc>
                <a:spcPct val="114000"/>
              </a:lnSpc>
              <a:spcBef>
                <a:spcPts val="200"/>
              </a:spcBef>
              <a:buNone/>
            </a:pPr>
            <a:endParaRPr lang="de-CH" sz="750" dirty="0">
              <a:latin typeface="+mj-lt"/>
            </a:endParaRPr>
          </a:p>
        </p:txBody>
      </p:sp>
    </p:spTree>
    <p:extLst>
      <p:ext uri="{BB962C8B-B14F-4D97-AF65-F5344CB8AC3E}">
        <p14:creationId xmlns:p14="http://schemas.microsoft.com/office/powerpoint/2010/main" val="327947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8055D-47A9-4E92-928E-4C662ED00ECE}"/>
              </a:ext>
            </a:extLst>
          </p:cNvPr>
          <p:cNvSpPr>
            <a:spLocks noGrp="1"/>
          </p:cNvSpPr>
          <p:nvPr>
            <p:ph type="title"/>
          </p:nvPr>
        </p:nvSpPr>
        <p:spPr/>
        <p:txBody>
          <a:bodyPr/>
          <a:lstStyle/>
          <a:p>
            <a:r>
              <a:rPr lang="en-GB" dirty="0"/>
              <a:t>References</a:t>
            </a:r>
            <a:r>
              <a:rPr lang="en-GB" noProof="0" dirty="0"/>
              <a:t> (2)</a:t>
            </a:r>
          </a:p>
        </p:txBody>
      </p:sp>
      <p:sp>
        <p:nvSpPr>
          <p:cNvPr id="8" name="Textfeld 7">
            <a:extLst>
              <a:ext uri="{FF2B5EF4-FFF2-40B4-BE49-F238E27FC236}">
                <a16:creationId xmlns:a16="http://schemas.microsoft.com/office/drawing/2014/main" id="{66344AE5-1F40-A926-6EA9-F9F3EA3D0A83}"/>
              </a:ext>
            </a:extLst>
          </p:cNvPr>
          <p:cNvSpPr txBox="1"/>
          <p:nvPr/>
        </p:nvSpPr>
        <p:spPr>
          <a:xfrm>
            <a:off x="612001" y="960845"/>
            <a:ext cx="8281175" cy="3965701"/>
          </a:xfrm>
          <a:prstGeom prst="rect">
            <a:avLst/>
          </a:prstGeom>
          <a:noFill/>
        </p:spPr>
        <p:txBody>
          <a:bodyPr wrap="square" lIns="0" tIns="0" rIns="0" bIns="0">
            <a:noAutofit/>
          </a:bodyPr>
          <a:lstStyle/>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Lau WCY et al. Comparative Effectiveness and Safety Between Apixaban, Dabigatran, Edoxaban, and Rivaroxaban Among Patients With Atrial Fibrillation : A Multinational Population-Based Cohort Study. Ann Intern Med. 2022 Nov;175(11):1515-1524</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Madigan et al. Does design matter? Systematic evaluation of the impact of analytical choices on effect estimates in observational studies. Ther Adv Drug Saf. 2013 Apr;4(2):53-62</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McHorney CA, et al. Modeling the impact of real-world adherence to once-daily (QD) versus twice-daily (BID) nonvitamin K antagonist oral anticoagulants on stroke and major bleeding events among non‑valvular atrial fibrillation patients. Curr Med Res Opin. 2019;35(4):653‑660.</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Olesen JB, et al. Validation of risk stratification schemes for predicting stroke and thromboembolism in patients with atrial fibrillation: nationwide cohort study. BMJ 2011;342:d124.</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Patel MR et al. Rivaroxaban versus warfarin in nonvalvular atrial fibrillation. N Engl J Med. 2011 Sep 8;365(10):883-91.Pokorney SD, O'Brien EC, Granger CB. Assessing generalizability of trial results in general practice. Eur Heart J. 2016 Apr 7;37(14):1154-7.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Pokorney et al. Assessing generalizability of trial results in general practice. EHJ 2016;37(14):1154-57.</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Product Characteristics Xarelto® Switzerland, www.swissmedicinfo.ch.</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Ray WA et al. Association of Rivaroxaban vs Apixaban With Major Ischemic or Hemorrhagic Events in Patients With Atrial Fibrillation. JAMA. 2021 Dec 21;326(23):2395-2404. Erratum in: JAMA. 2022 Apr 5;327(13):1294.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Rosendaal FR, Reitsma PH. Brave real world. J Thromb Haemost. 2016 Nov;14(11):2091.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Salazar DE et al. Modelling and simulation of edoxaban exposure and response relationships in patients with atrial fibrillation. Thromb Haemost. 2012 May;107(5):925-36.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Seiffge DJ et al. Novel Oral Anticoagulants in Stroke Patients study group. Rivaroxaban plasma levels in acute ischemic stroke and intracerebral hemorrhage. Ann Neurol. 2018 Mar;83(3):451-459.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Sairaku et al. Increased major bleeding incidence in atrial fibrillation patients with apixaban: a review of Japanese post-marketing surveillance studies of direct oral anticoagulants. Eur J Clin Pharmacol 2023;79(5):579–88.</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Talmor-Barkan Y et al. Head-to-head efficacy and safety of rivaroxaban, apixaban, and dabigatran in an observational nationwide targeted trial. Eur Heart J Cardiovasc Pharmacother. 2022 Dec 15;9(1):26-37.</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Trujillo T et al. Clinical use of rivaroxaban: pharmacokinetic and pharmacodynamic rationale for dosing regimens in different indications. Drugs. 2014 Sep;74(14):1587-603.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Turpie AGG, et al. Nonvitamin K antagonist oral anticoagulant use in patients with renal impairment. Ther Adv Cardiovasc Dis 2017;11(9):243-256.</a:t>
            </a:r>
          </a:p>
          <a:p>
            <a:pPr marL="268281" marR="252095"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Weitz JI et al. Randomised, parallel‑group, multicentre, multinational phase 2 study comparing edoxaban, an oral factor Xa inhibitor, with warfarin for stroke prevention in patients with atrial fibrillation. Thromb Haemost. 2010 Sep;104(3):633-41.</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r>
              <a:rPr lang="en-GB" sz="750" dirty="0">
                <a:solidFill>
                  <a:schemeClr val="tx1">
                    <a:lumMod val="65000"/>
                    <a:lumOff val="35000"/>
                  </a:schemeClr>
                </a:solidFill>
                <a:latin typeface="+mj-lt"/>
              </a:rPr>
              <a:t>Yao X et al. Comparison of the CHA2DS2-VASc, CHADS2, HAS-BLED, ORBIT, and ATRIA Risk Scores in Predicting Non-Vitamin K Antagonist Oral Anticoagulants-Associated Bleeding in Patients With Atrial Fibrillation. Am J Cardiol. 2017 Nov 1;120(9):1549-1556.  </a:t>
            </a:r>
          </a:p>
          <a:p>
            <a:pPr marL="268281" indent="-268281" defTabSz="914400" fontAlgn="base">
              <a:lnSpc>
                <a:spcPct val="114000"/>
              </a:lnSpc>
              <a:spcBef>
                <a:spcPts val="200"/>
              </a:spcBef>
              <a:spcAft>
                <a:spcPct val="0"/>
              </a:spcAft>
              <a:buClr>
                <a:schemeClr val="bg2"/>
              </a:buClr>
              <a:buSzPct val="80000"/>
              <a:buFont typeface="Wingdings" panose="05000000000000000000" pitchFamily="2" charset="2"/>
              <a:buChar char=""/>
              <a:tabLst>
                <a:tab pos="1238219" algn="l"/>
              </a:tabLst>
            </a:pPr>
            <a:endParaRPr lang="de-CH" sz="750" dirty="0">
              <a:solidFill>
                <a:schemeClr val="tx1">
                  <a:lumMod val="65000"/>
                  <a:lumOff val="35000"/>
                </a:schemeClr>
              </a:solidFill>
              <a:latin typeface="+mj-lt"/>
            </a:endParaRPr>
          </a:p>
          <a:p>
            <a:pPr marL="268281" indent="-268281" defTabSz="914400" fontAlgn="base">
              <a:lnSpc>
                <a:spcPct val="107000"/>
              </a:lnSpc>
              <a:spcBef>
                <a:spcPts val="200"/>
              </a:spcBef>
              <a:spcAft>
                <a:spcPct val="0"/>
              </a:spcAft>
              <a:buClr>
                <a:schemeClr val="bg2"/>
              </a:buClr>
              <a:buSzPct val="80000"/>
              <a:buFont typeface="Wingdings" panose="05000000000000000000" pitchFamily="2" charset="2"/>
              <a:buChar char=""/>
              <a:tabLst>
                <a:tab pos="1238219" algn="l"/>
              </a:tabLst>
            </a:pPr>
            <a:endParaRPr lang="de-CH" sz="600" kern="0" dirty="0">
              <a:solidFill>
                <a:srgbClr val="565655"/>
              </a:solidFill>
            </a:endParaRPr>
          </a:p>
        </p:txBody>
      </p:sp>
      <p:sp>
        <p:nvSpPr>
          <p:cNvPr id="3" name="object 5">
            <a:extLst>
              <a:ext uri="{FF2B5EF4-FFF2-40B4-BE49-F238E27FC236}">
                <a16:creationId xmlns:a16="http://schemas.microsoft.com/office/drawing/2014/main" id="{22B2D826-D6AF-DB16-9E0E-9258059491FF}"/>
              </a:ext>
            </a:extLst>
          </p:cNvPr>
          <p:cNvSpPr txBox="1"/>
          <p:nvPr/>
        </p:nvSpPr>
        <p:spPr>
          <a:xfrm>
            <a:off x="858427" y="4962556"/>
            <a:ext cx="2911475" cy="105157"/>
          </a:xfrm>
          <a:prstGeom prst="rect">
            <a:avLst/>
          </a:prstGeom>
        </p:spPr>
        <p:txBody>
          <a:bodyPr vert="horz" wrap="square" lIns="0" tIns="12700" rIns="0" bIns="0" rtlCol="0">
            <a:spAutoFit/>
          </a:bodyPr>
          <a:lstStyle/>
          <a:p>
            <a:pPr marL="12700">
              <a:lnSpc>
                <a:spcPct val="100000"/>
              </a:lnSpc>
              <a:spcBef>
                <a:spcPts val="100"/>
              </a:spcBef>
            </a:pPr>
            <a:r>
              <a:rPr lang="en-US" sz="600" spc="-20" dirty="0">
                <a:solidFill>
                  <a:srgbClr val="4C4D4F"/>
                </a:solidFill>
                <a:latin typeface="Arial"/>
                <a:cs typeface="Arial"/>
              </a:rPr>
              <a:t>The referenced data and the respective publications will be provided on request.</a:t>
            </a:r>
            <a:endParaRPr sz="600" dirty="0">
              <a:latin typeface="Arial"/>
              <a:cs typeface="Arial"/>
            </a:endParaRPr>
          </a:p>
        </p:txBody>
      </p:sp>
    </p:spTree>
    <p:extLst>
      <p:ext uri="{BB962C8B-B14F-4D97-AF65-F5344CB8AC3E}">
        <p14:creationId xmlns:p14="http://schemas.microsoft.com/office/powerpoint/2010/main" val="180836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8055D-47A9-4E92-928E-4C662ED00ECE}"/>
              </a:ext>
            </a:extLst>
          </p:cNvPr>
          <p:cNvSpPr>
            <a:spLocks noGrp="1"/>
          </p:cNvSpPr>
          <p:nvPr>
            <p:ph type="title"/>
          </p:nvPr>
        </p:nvSpPr>
        <p:spPr>
          <a:xfrm>
            <a:off x="612001" y="450300"/>
            <a:ext cx="8281175" cy="307777"/>
          </a:xfrm>
        </p:spPr>
        <p:txBody>
          <a:bodyPr/>
          <a:lstStyle/>
          <a:p>
            <a:r>
              <a:rPr lang="en-GB" noProof="0" dirty="0"/>
              <a:t>Abbreviated Summary of Product Characteristics</a:t>
            </a:r>
          </a:p>
        </p:txBody>
      </p:sp>
      <p:sp>
        <p:nvSpPr>
          <p:cNvPr id="3" name="Inhaltsplatzhalter 2">
            <a:extLst>
              <a:ext uri="{FF2B5EF4-FFF2-40B4-BE49-F238E27FC236}">
                <a16:creationId xmlns:a16="http://schemas.microsoft.com/office/drawing/2014/main" id="{7481AD01-B2F3-412A-BC4C-8242CF5F9C41}"/>
              </a:ext>
            </a:extLst>
          </p:cNvPr>
          <p:cNvSpPr>
            <a:spLocks noGrp="1"/>
          </p:cNvSpPr>
          <p:nvPr>
            <p:ph sz="quarter" idx="10"/>
          </p:nvPr>
        </p:nvSpPr>
        <p:spPr>
          <a:xfrm>
            <a:off x="612001" y="987425"/>
            <a:ext cx="8281175" cy="3205163"/>
          </a:xfrm>
        </p:spPr>
        <p:txBody>
          <a:bodyPr/>
          <a:lstStyle/>
          <a:p>
            <a:pPr marL="0" indent="0" algn="just">
              <a:spcBef>
                <a:spcPts val="0"/>
              </a:spcBef>
              <a:buClrTx/>
              <a:buSzTx/>
              <a:buNone/>
              <a:tabLst/>
            </a:pPr>
            <a:r>
              <a:rPr lang="en-US" sz="900" b="1" dirty="0">
                <a:effectLst/>
                <a:latin typeface="Arial" panose="020B0604020202020204" pitchFamily="34" charset="0"/>
                <a:ea typeface="MS Mincho" panose="02020609040205080304" pitchFamily="49" charset="-128"/>
              </a:rPr>
              <a:t>Abbreviated Summary of Product Characteristics of Xarelto® (rivaroxaban)</a:t>
            </a:r>
            <a:r>
              <a:rPr lang="en-US" sz="900" dirty="0">
                <a:effectLst/>
                <a:latin typeface="Arial" panose="020B0604020202020204" pitchFamily="34" charset="0"/>
                <a:ea typeface="MS Mincho" panose="02020609040205080304" pitchFamily="49" charset="-128"/>
              </a:rPr>
              <a:t>: Direct factor Xa inhibitor </a:t>
            </a:r>
            <a:r>
              <a:rPr lang="en-US" sz="900" b="1" dirty="0">
                <a:effectLst/>
                <a:latin typeface="Arial" panose="020B0604020202020204" pitchFamily="34" charset="0"/>
                <a:ea typeface="MS Mincho" panose="02020609040205080304" pitchFamily="49" charset="-128"/>
              </a:rPr>
              <a:t>C</a:t>
            </a:r>
            <a:r>
              <a:rPr lang="en-US" sz="900" dirty="0">
                <a:effectLst/>
                <a:latin typeface="Arial" panose="020B0604020202020204" pitchFamily="34" charset="0"/>
                <a:ea typeface="MS Mincho" panose="02020609040205080304" pitchFamily="49" charset="-128"/>
              </a:rPr>
              <a:t>: Film-coated tablets with 10, 15 and 20 mg rivaroxaban. </a:t>
            </a:r>
            <a:r>
              <a:rPr lang="en-US" sz="900" b="1" dirty="0">
                <a:effectLst/>
                <a:latin typeface="Arial" panose="020B0604020202020204" pitchFamily="34" charset="0"/>
                <a:ea typeface="MS Mincho" panose="02020609040205080304" pitchFamily="49" charset="-128"/>
              </a:rPr>
              <a:t>I</a:t>
            </a:r>
            <a:r>
              <a:rPr lang="en-US" sz="900" dirty="0">
                <a:effectLst/>
                <a:latin typeface="Arial" panose="020B0604020202020204" pitchFamily="34" charset="0"/>
                <a:ea typeface="MS Mincho" panose="02020609040205080304" pitchFamily="49" charset="-128"/>
              </a:rPr>
              <a:t>: Adults: a) Thrombosis prophylaxis for major orthopaedic procedures on the lower extremities, such as hip or knee prostheses. b) Treatment of pulmonary embolism (PE) and deep vein thrombosis (DVT) as well as prophylaxis of recurring DVT and PE. c) Prophylaxis of stroke and systemic embolism in patients with nonvalvular atrial fibrillation; Pediatric population </a:t>
            </a:r>
            <a:r>
              <a:rPr lang="de-CH" sz="900" dirty="0">
                <a:effectLst/>
                <a:latin typeface="Arial" panose="020B0604020202020204" pitchFamily="34" charset="0"/>
                <a:ea typeface="MS Mincho" panose="02020609040205080304" pitchFamily="49" charset="-128"/>
              </a:rPr>
              <a:t>(body weight ≥ 30kg)</a:t>
            </a:r>
            <a:r>
              <a:rPr lang="en-US" sz="900" dirty="0">
                <a:effectLst/>
                <a:latin typeface="Arial" panose="020B0604020202020204" pitchFamily="34" charset="0"/>
                <a:ea typeface="MS Mincho" panose="02020609040205080304" pitchFamily="49" charset="-128"/>
              </a:rPr>
              <a:t>: Treatment of venous thromboembolism (VTE) after initial parenteral anticoagulation for the prophylaxis of recurrent VTE. </a:t>
            </a:r>
            <a:r>
              <a:rPr lang="en-US" sz="900" b="1" dirty="0">
                <a:effectLst/>
                <a:latin typeface="Arial" panose="020B0604020202020204" pitchFamily="34" charset="0"/>
                <a:ea typeface="MS Mincho" panose="02020609040205080304" pitchFamily="49" charset="-128"/>
              </a:rPr>
              <a:t>D</a:t>
            </a:r>
            <a:r>
              <a:rPr lang="en-US" sz="900" dirty="0">
                <a:effectLst/>
                <a:latin typeface="Arial" panose="020B0604020202020204" pitchFamily="34" charset="0"/>
                <a:ea typeface="MS Mincho" panose="02020609040205080304" pitchFamily="49" charset="-128"/>
              </a:rPr>
              <a:t>: Adults: a) 10mg 1x/day b) 15mg 2x/day for the first 21 days, followed by 20mg 1x/day; from month 7: 20mg 1x/day or 10mg 1x/day based on an individual benefit-risk evaluation c) 20mg 1x/day; for CrCl of 15-49ml/min: 15mg 1x/day. Take 15mg and 20mg with food. </a:t>
            </a:r>
            <a:r>
              <a:rPr lang="en-GB" sz="900" dirty="0">
                <a:effectLst/>
                <a:latin typeface="Arial" panose="020B0604020202020204" pitchFamily="34" charset="0"/>
                <a:ea typeface="MS Mincho" panose="02020609040205080304" pitchFamily="49" charset="-128"/>
              </a:rPr>
              <a:t>Pediatric population: For body weight ≥30kg to &lt;50kg: 15mg 1x/day. For body weight ≥50kg: 20mg 1x/day. </a:t>
            </a:r>
            <a:r>
              <a:rPr lang="en-US" sz="900" b="1" dirty="0">
                <a:effectLst/>
                <a:latin typeface="Arial" panose="020B0604020202020204" pitchFamily="34" charset="0"/>
                <a:ea typeface="MS Mincho" panose="02020609040205080304" pitchFamily="49" charset="-128"/>
              </a:rPr>
              <a:t>CI</a:t>
            </a:r>
            <a:r>
              <a:rPr lang="en-US" sz="900" dirty="0">
                <a:effectLst/>
                <a:latin typeface="Arial" panose="020B0604020202020204" pitchFamily="34" charset="0"/>
                <a:ea typeface="MS Mincho" panose="02020609040205080304" pitchFamily="49" charset="-128"/>
              </a:rPr>
              <a:t>: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a:t>
            </a:r>
            <a:r>
              <a:rPr lang="en-US" sz="900" b="1" dirty="0">
                <a:effectLst/>
                <a:latin typeface="Arial" panose="020B0604020202020204" pitchFamily="34" charset="0"/>
                <a:ea typeface="MS Mincho" panose="02020609040205080304" pitchFamily="49" charset="-128"/>
              </a:rPr>
              <a:t>W</a:t>
            </a:r>
            <a:r>
              <a:rPr lang="en-US" sz="900" dirty="0">
                <a:effectLst/>
                <a:latin typeface="Arial" panose="020B0604020202020204" pitchFamily="34" charset="0"/>
                <a:ea typeface="MS Mincho" panose="02020609040205080304" pitchFamily="49" charset="-128"/>
              </a:rPr>
              <a:t>: concomitant medication (cf. "IA"); artificial heart valves; concomitant administration of drugs affecting haemostasis. </a:t>
            </a:r>
            <a:r>
              <a:rPr lang="en-US" sz="900" b="1" dirty="0">
                <a:effectLst/>
                <a:latin typeface="Arial" panose="020B0604020202020204" pitchFamily="34" charset="0"/>
                <a:ea typeface="MS Mincho" panose="02020609040205080304" pitchFamily="49" charset="-128"/>
              </a:rPr>
              <a:t>PM</a:t>
            </a:r>
            <a:r>
              <a:rPr lang="en-US" sz="900" dirty="0">
                <a:effectLst/>
                <a:latin typeface="Arial" panose="020B0604020202020204" pitchFamily="34" charset="0"/>
                <a:ea typeface="MS Mincho" panose="02020609040205080304" pitchFamily="49" charset="-128"/>
              </a:rPr>
              <a:t>: RI (CrCl 15-29ml/min) or RI in combination with drugs increasing the Xarelto® plasma level, increased risk of uncontrolled bleeding and haemorrhagic diathesis, recent haemorrhagic stroke, intracranial or intracerebral haemorrhage, recent GI ulcers/ulcerative disorders, severe uncontrolled hypertension, vascular retinopathy, intraspinal and intracerebral vascular anomalies, recent brain, spinal or eye surgery, medical history of bronchiectasis or pulmonary bleeding, spinal anaesthesia or puncture, discontinue at least 24 hours before invasive/surgical procedures, APS, individual cases of agranulocytosis and SJS were reported. </a:t>
            </a:r>
            <a:r>
              <a:rPr lang="en-US" sz="900" b="1" dirty="0">
                <a:effectLst/>
                <a:latin typeface="Arial" panose="020B0604020202020204" pitchFamily="34" charset="0"/>
                <a:ea typeface="MS Mincho" panose="02020609040205080304" pitchFamily="49" charset="-128"/>
              </a:rPr>
              <a:t>Common ADRs</a:t>
            </a:r>
            <a:r>
              <a:rPr lang="en-US" sz="900" dirty="0">
                <a:effectLst/>
                <a:latin typeface="Arial" panose="020B0604020202020204" pitchFamily="34" charset="0"/>
                <a:ea typeface="MS Mincho" panose="02020609040205080304" pitchFamily="49" charset="-128"/>
              </a:rPr>
              <a:t>: bleeding, anaemia, dizziness, headache, eye haemorrhage, haematoma, epistaxis, haemoptysis, nausea, obstipation, diarrhoea, elevated liver enzymes (ASAT, ALAT), pruritus, rash, pain in the extremities, fever, peripheral oedema, asthenia. </a:t>
            </a:r>
            <a:r>
              <a:rPr lang="en-US" sz="900" b="1" dirty="0">
                <a:effectLst/>
                <a:latin typeface="Arial" panose="020B0604020202020204" pitchFamily="34" charset="0"/>
                <a:ea typeface="MS Mincho" panose="02020609040205080304" pitchFamily="49" charset="-128"/>
              </a:rPr>
              <a:t>IA</a:t>
            </a:r>
            <a:r>
              <a:rPr lang="en-US" sz="900" dirty="0">
                <a:effectLst/>
                <a:latin typeface="Arial" panose="020B0604020202020204" pitchFamily="34" charset="0"/>
                <a:ea typeface="MS Mincho" panose="02020609040205080304" pitchFamily="49" charset="-128"/>
              </a:rPr>
              <a:t>: Strong CYP 3A4 + P-gp inhibitors (ritonavir, ketoconazole), strong CYP 3A4 + P-gp inducers (rifampicin, carbamazepine, phenobarbital, St. John's wort), drugs influencing haemostasis. </a:t>
            </a:r>
            <a:r>
              <a:rPr lang="en-US" sz="900" b="1" dirty="0">
                <a:effectLst/>
                <a:latin typeface="Arial" panose="020B0604020202020204" pitchFamily="34" charset="0"/>
                <a:ea typeface="MS Mincho" panose="02020609040205080304" pitchFamily="49" charset="-128"/>
              </a:rPr>
              <a:t>Pack sizes</a:t>
            </a:r>
            <a:r>
              <a:rPr lang="en-US" sz="900" dirty="0">
                <a:effectLst/>
                <a:latin typeface="Arial" panose="020B0604020202020204" pitchFamily="34" charset="0"/>
                <a:ea typeface="MS Mincho" panose="02020609040205080304" pitchFamily="49" charset="-128"/>
              </a:rPr>
              <a:t>: 10 &amp; 30 x 10 mg film-coated tablets; 14, 28 &amp; 98 x 15 mg or 20 mg film-coated tablets. (B), covered by health insurance companies (refer to Limitatio). Additional information available from www.swissmedicinfo.ch. Distribution: Bayer (Schweiz) AG, Uetlibergstr. </a:t>
            </a:r>
            <a:r>
              <a:rPr lang="de-DE" sz="900" dirty="0">
                <a:effectLst/>
                <a:latin typeface="Arial" panose="020B0604020202020204" pitchFamily="34" charset="0"/>
                <a:ea typeface="MS Mincho" panose="02020609040205080304" pitchFamily="49" charset="-128"/>
              </a:rPr>
              <a:t>132, 8045 Zurich, Switzerland. MA-M_RIV-CH-0265-1_10.2022</a:t>
            </a:r>
            <a:endParaRPr lang="de-CH" sz="900" dirty="0">
              <a:effectLst/>
              <a:latin typeface="Times New Roman" panose="02020603050405020304" pitchFamily="18" charset="0"/>
              <a:ea typeface="MS Mincho" panose="02020609040205080304" pitchFamily="49" charset="-128"/>
            </a:endParaRPr>
          </a:p>
          <a:p>
            <a:pPr marL="0" indent="0" algn="just">
              <a:spcBef>
                <a:spcPts val="0"/>
              </a:spcBef>
              <a:buClrTx/>
              <a:buSzTx/>
              <a:buNone/>
              <a:tabLst/>
            </a:pPr>
            <a:endParaRPr lang="de-CH" sz="750" dirty="0">
              <a:solidFill>
                <a:schemeClr val="accent1"/>
              </a:solidFill>
              <a:highlight>
                <a:srgbClr val="FFFF00"/>
              </a:highlight>
            </a:endParaRPr>
          </a:p>
        </p:txBody>
      </p:sp>
    </p:spTree>
    <p:extLst>
      <p:ext uri="{BB962C8B-B14F-4D97-AF65-F5344CB8AC3E}">
        <p14:creationId xmlns:p14="http://schemas.microsoft.com/office/powerpoint/2010/main" val="185877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1667595-A092-A3DC-DD5F-B23CCD5AD5C2}"/>
              </a:ext>
            </a:extLst>
          </p:cNvPr>
          <p:cNvSpPr txBox="1">
            <a:spLocks/>
          </p:cNvSpPr>
          <p:nvPr/>
        </p:nvSpPr>
        <p:spPr>
          <a:xfrm>
            <a:off x="612001" y="142526"/>
            <a:ext cx="8281175" cy="615553"/>
          </a:xfrm>
          <a:prstGeom prst="rect">
            <a:avLst/>
          </a:prstGeom>
        </p:spPr>
        <p:txBody>
          <a:bodyPr vert="horz" wrap="square" lIns="0" tIns="0" rIns="0" bIns="0" rtlCol="0" anchor="b">
            <a:spAutoFit/>
          </a:bodyPr>
          <a:lstStyle>
            <a:lvl1pPr algn="ctr" rtl="0" eaLnBrk="1" fontAlgn="base" hangingPunct="1">
              <a:spcBef>
                <a:spcPct val="0"/>
              </a:spcBef>
              <a:spcAft>
                <a:spcPct val="0"/>
              </a:spcAft>
              <a:defRPr lang="en-GB" sz="4500" b="0" noProof="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algn="l" defTabSz="914400"/>
            <a:r>
              <a:rPr lang="en-US" sz="2000" dirty="0"/>
              <a:t>Consistent efficacy and safety of NOACs in </a:t>
            </a:r>
            <a:br>
              <a:rPr lang="en-US" sz="2000" dirty="0"/>
            </a:br>
            <a:r>
              <a:rPr lang="en-US" sz="2000" dirty="0"/>
              <a:t>phase III trials</a:t>
            </a:r>
            <a:r>
              <a:rPr lang="de-CH" sz="2000" baseline="30000" dirty="0"/>
              <a:t>1-4</a:t>
            </a:r>
            <a:endParaRPr lang="de-DE" sz="2000" baseline="30000" dirty="0"/>
          </a:p>
        </p:txBody>
      </p:sp>
      <p:sp>
        <p:nvSpPr>
          <p:cNvPr id="10" name="Textfeld 9">
            <a:extLst>
              <a:ext uri="{FF2B5EF4-FFF2-40B4-BE49-F238E27FC236}">
                <a16:creationId xmlns:a16="http://schemas.microsoft.com/office/drawing/2014/main" id="{1BD6C103-A9D2-63BF-D7C3-0B4D5FF78620}"/>
              </a:ext>
            </a:extLst>
          </p:cNvPr>
          <p:cNvSpPr txBox="1"/>
          <p:nvPr/>
        </p:nvSpPr>
        <p:spPr>
          <a:xfrm>
            <a:off x="612000" y="4654800"/>
            <a:ext cx="8281175" cy="233804"/>
          </a:xfrm>
          <a:prstGeom prst="rect">
            <a:avLst/>
          </a:prstGeom>
          <a:noFill/>
        </p:spPr>
        <p:txBody>
          <a:bodyPr wrap="square" lIns="0" tIns="0" rIns="0" bIns="0">
            <a:noAutofit/>
          </a:bodyPr>
          <a:lstStyle/>
          <a:p>
            <a:pPr marL="12700" marR="5080"/>
            <a:r>
              <a:rPr lang="en-GB" sz="800" b="1" spc="-10" dirty="0">
                <a:solidFill>
                  <a:schemeClr val="accent1">
                    <a:lumMod val="75000"/>
                  </a:schemeClr>
                </a:solidFill>
                <a:latin typeface="+mj-lt"/>
                <a:cs typeface="Arial"/>
              </a:rPr>
              <a:t>Abbreviations: </a:t>
            </a:r>
            <a:r>
              <a:rPr lang="en-GB" sz="800" spc="-10" dirty="0">
                <a:solidFill>
                  <a:schemeClr val="accent1">
                    <a:lumMod val="75000"/>
                  </a:schemeClr>
                </a:solidFill>
                <a:latin typeface="+mj-lt"/>
                <a:cs typeface="Arial"/>
              </a:rPr>
              <a:t>CHADS</a:t>
            </a:r>
            <a:r>
              <a:rPr lang="en-GB" sz="800" spc="-10" baseline="-25000" dirty="0">
                <a:solidFill>
                  <a:schemeClr val="accent1">
                    <a:lumMod val="75000"/>
                  </a:schemeClr>
                </a:solidFill>
                <a:latin typeface="+mj-lt"/>
                <a:cs typeface="Arial"/>
              </a:rPr>
              <a:t>2 </a:t>
            </a:r>
            <a:r>
              <a:rPr lang="en-GB" sz="800" spc="-10" dirty="0">
                <a:solidFill>
                  <a:schemeClr val="accent1">
                    <a:lumMod val="75000"/>
                  </a:schemeClr>
                </a:solidFill>
                <a:latin typeface="+mj-lt"/>
                <a:cs typeface="Arial"/>
              </a:rPr>
              <a:t>score, score for assessing stroke risk in patients with nvAF; HAS-BLED score, score for assessing bleeding risk in prophylactically anticoagulated nvAF patients; NOACs, Non-vitamin K antagonist oral anticoagulants; </a:t>
            </a:r>
            <a:r>
              <a:rPr lang="en-GB" sz="800" spc="-10" dirty="0">
                <a:solidFill>
                  <a:schemeClr val="accent1">
                    <a:lumMod val="75000"/>
                  </a:schemeClr>
                </a:solidFill>
                <a:latin typeface="Arial"/>
                <a:cs typeface="Arial"/>
              </a:rPr>
              <a:t>SE, systemic embolism. 	</a:t>
            </a:r>
            <a:endParaRPr lang="en-GB" sz="800" spc="-10" dirty="0">
              <a:solidFill>
                <a:schemeClr val="accent1">
                  <a:lumMod val="75000"/>
                </a:schemeClr>
              </a:solidFill>
              <a:latin typeface="+mj-lt"/>
              <a:cs typeface="Arial"/>
            </a:endParaRPr>
          </a:p>
          <a:p>
            <a:pPr marL="12700" marR="5080"/>
            <a:r>
              <a:rPr lang="en-GB" sz="800" b="1" spc="-10" dirty="0">
                <a:solidFill>
                  <a:schemeClr val="accent1">
                    <a:lumMod val="75000"/>
                  </a:schemeClr>
                </a:solidFill>
                <a:latin typeface="+mj-lt"/>
                <a:cs typeface="Arial"/>
              </a:rPr>
              <a:t>References: 1</a:t>
            </a:r>
            <a:r>
              <a:rPr lang="en-GB" sz="800" spc="-10" dirty="0">
                <a:solidFill>
                  <a:schemeClr val="accent1">
                    <a:lumMod val="75000"/>
                  </a:schemeClr>
                </a:solidFill>
                <a:latin typeface="+mj-lt"/>
                <a:cs typeface="Arial"/>
              </a:rPr>
              <a:t>. </a:t>
            </a:r>
            <a:r>
              <a:rPr lang="de-CH" sz="800" b="0" i="0" u="none" strike="noStrike" baseline="0" dirty="0">
                <a:solidFill>
                  <a:schemeClr val="accent1">
                    <a:lumMod val="75000"/>
                  </a:schemeClr>
                </a:solidFill>
                <a:latin typeface="+mj-lt"/>
              </a:rPr>
              <a:t>Granger </a:t>
            </a:r>
            <a:r>
              <a:rPr lang="de-CH" sz="800" spc="-10" dirty="0">
                <a:solidFill>
                  <a:schemeClr val="accent1">
                    <a:lumMod val="75000"/>
                  </a:schemeClr>
                </a:solidFill>
                <a:latin typeface="+mj-lt"/>
                <a:cs typeface="Arial"/>
              </a:rPr>
              <a:t>et al. </a:t>
            </a:r>
            <a:r>
              <a:rPr lang="de-CH" sz="800" b="0" i="0" u="none" strike="noStrike" baseline="0" dirty="0">
                <a:solidFill>
                  <a:schemeClr val="accent1">
                    <a:lumMod val="75000"/>
                  </a:schemeClr>
                </a:solidFill>
                <a:latin typeface="+mj-lt"/>
              </a:rPr>
              <a:t>N Engl J Med 2011;365:981‑992</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2</a:t>
            </a:r>
            <a:r>
              <a:rPr lang="de-CH" sz="800" spc="-10" dirty="0">
                <a:solidFill>
                  <a:schemeClr val="accent1">
                    <a:lumMod val="75000"/>
                  </a:schemeClr>
                </a:solidFill>
                <a:latin typeface="+mj-lt"/>
                <a:cs typeface="Arial"/>
              </a:rPr>
              <a:t>. Giugliano RP, et al. N Engl J Med 2013;369:2093‑2104. </a:t>
            </a:r>
            <a:r>
              <a:rPr lang="de-CH" sz="800" b="1" spc="-10" dirty="0">
                <a:solidFill>
                  <a:schemeClr val="accent1">
                    <a:lumMod val="75000"/>
                  </a:schemeClr>
                </a:solidFill>
                <a:latin typeface="+mj-lt"/>
                <a:cs typeface="Arial"/>
              </a:rPr>
              <a:t>3</a:t>
            </a:r>
            <a:r>
              <a:rPr lang="de-CH" sz="800" spc="-10" dirty="0">
                <a:solidFill>
                  <a:schemeClr val="accent1">
                    <a:lumMod val="75000"/>
                  </a:schemeClr>
                </a:solidFill>
                <a:latin typeface="+mj-lt"/>
                <a:cs typeface="Arial"/>
              </a:rPr>
              <a:t>. </a:t>
            </a:r>
            <a:r>
              <a:rPr lang="de-CH" sz="800" b="0" spc="-20" dirty="0">
                <a:solidFill>
                  <a:srgbClr val="4C4D4F"/>
                </a:solidFill>
                <a:latin typeface="Arial"/>
                <a:cs typeface="Arial"/>
              </a:rPr>
              <a:t>Patel</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dirty="0">
                <a:solidFill>
                  <a:srgbClr val="4C4D4F"/>
                </a:solidFill>
                <a:latin typeface="Arial"/>
                <a:cs typeface="Arial"/>
              </a:rPr>
              <a:t>N</a:t>
            </a:r>
            <a:r>
              <a:rPr lang="de-CH" sz="800" b="0" spc="-5" dirty="0">
                <a:solidFill>
                  <a:srgbClr val="4C4D4F"/>
                </a:solidFill>
                <a:latin typeface="Arial"/>
                <a:cs typeface="Arial"/>
              </a:rPr>
              <a:t> </a:t>
            </a:r>
            <a:r>
              <a:rPr lang="de-CH" sz="800" b="0" spc="-10" dirty="0">
                <a:solidFill>
                  <a:srgbClr val="4C4D4F"/>
                </a:solidFill>
                <a:latin typeface="Arial"/>
                <a:cs typeface="Arial"/>
              </a:rPr>
              <a:t>Engl</a:t>
            </a:r>
            <a:r>
              <a:rPr lang="de-CH" sz="800" b="0" spc="-5" dirty="0">
                <a:solidFill>
                  <a:srgbClr val="4C4D4F"/>
                </a:solidFill>
                <a:latin typeface="Arial"/>
                <a:cs typeface="Arial"/>
              </a:rPr>
              <a:t> </a:t>
            </a:r>
            <a:r>
              <a:rPr lang="de-CH" sz="800" b="0" dirty="0">
                <a:solidFill>
                  <a:srgbClr val="4C4D4F"/>
                </a:solidFill>
                <a:latin typeface="Arial"/>
                <a:cs typeface="Arial"/>
              </a:rPr>
              <a:t>J</a:t>
            </a:r>
            <a:r>
              <a:rPr lang="de-CH" sz="800" b="0" spc="-5" dirty="0">
                <a:solidFill>
                  <a:srgbClr val="4C4D4F"/>
                </a:solidFill>
                <a:latin typeface="Arial"/>
                <a:cs typeface="Arial"/>
              </a:rPr>
              <a:t> </a:t>
            </a:r>
            <a:r>
              <a:rPr lang="de-CH" sz="800" b="0" spc="-20" dirty="0">
                <a:solidFill>
                  <a:srgbClr val="4C4D4F"/>
                </a:solidFill>
                <a:latin typeface="Arial"/>
                <a:cs typeface="Arial"/>
              </a:rPr>
              <a:t>Med.</a:t>
            </a:r>
            <a:r>
              <a:rPr lang="de-CH" sz="800" b="0" spc="-10" dirty="0">
                <a:solidFill>
                  <a:srgbClr val="4C4D4F"/>
                </a:solidFill>
                <a:latin typeface="Arial"/>
                <a:cs typeface="Arial"/>
              </a:rPr>
              <a:t> </a:t>
            </a:r>
            <a:r>
              <a:rPr lang="de-CH" sz="800" b="0" spc="-25" dirty="0">
                <a:solidFill>
                  <a:srgbClr val="4C4D4F"/>
                </a:solidFill>
                <a:latin typeface="Arial"/>
                <a:cs typeface="Arial"/>
              </a:rPr>
              <a:t>2011; 37(14):1154-7  </a:t>
            </a:r>
            <a:r>
              <a:rPr lang="de-CH" sz="800" b="1" spc="-10" dirty="0">
                <a:solidFill>
                  <a:schemeClr val="accent1">
                    <a:lumMod val="75000"/>
                  </a:schemeClr>
                </a:solidFill>
                <a:latin typeface="+mj-lt"/>
                <a:cs typeface="Arial"/>
              </a:rPr>
              <a:t>4</a:t>
            </a:r>
            <a:r>
              <a:rPr lang="de-CH" sz="800" spc="-10" dirty="0">
                <a:solidFill>
                  <a:schemeClr val="accent1">
                    <a:lumMod val="75000"/>
                  </a:schemeClr>
                </a:solidFill>
                <a:latin typeface="+mj-lt"/>
                <a:cs typeface="Arial"/>
              </a:rPr>
              <a:t>. Pokorney SD, et al. EHJ 2016;37(14):1154-57.</a:t>
            </a:r>
            <a:endParaRPr lang="en-GB" sz="800" spc="-10" dirty="0">
              <a:solidFill>
                <a:schemeClr val="accent1">
                  <a:lumMod val="75000"/>
                </a:schemeClr>
              </a:solidFill>
              <a:latin typeface="+mj-lt"/>
              <a:cs typeface="Arial"/>
            </a:endParaRPr>
          </a:p>
        </p:txBody>
      </p:sp>
      <p:sp>
        <p:nvSpPr>
          <p:cNvPr id="2" name="object 2">
            <a:extLst>
              <a:ext uri="{FF2B5EF4-FFF2-40B4-BE49-F238E27FC236}">
                <a16:creationId xmlns:a16="http://schemas.microsoft.com/office/drawing/2014/main" id="{16137E1A-706F-0636-22D2-EFD249431B5C}"/>
              </a:ext>
            </a:extLst>
          </p:cNvPr>
          <p:cNvSpPr txBox="1"/>
          <p:nvPr/>
        </p:nvSpPr>
        <p:spPr>
          <a:xfrm>
            <a:off x="611188" y="1563688"/>
            <a:ext cx="3781425" cy="592470"/>
          </a:xfrm>
          <a:prstGeom prst="rect">
            <a:avLst/>
          </a:prstGeom>
        </p:spPr>
        <p:txBody>
          <a:bodyPr vert="horz" wrap="square" lIns="0" tIns="0" rIns="0" bIns="0" rtlCol="0">
            <a:noAutofit/>
          </a:bodyPr>
          <a:lstStyle/>
          <a:p>
            <a:pPr marL="6350" marR="30480">
              <a:lnSpc>
                <a:spcPct val="100000"/>
              </a:lnSpc>
              <a:spcBef>
                <a:spcPts val="100"/>
              </a:spcBef>
            </a:pPr>
            <a:r>
              <a:rPr lang="en-GB" sz="1100" b="1" dirty="0">
                <a:solidFill>
                  <a:schemeClr val="accent1">
                    <a:lumMod val="75000"/>
                  </a:schemeClr>
                </a:solidFill>
                <a:latin typeface="Arial"/>
                <a:cs typeface="Arial"/>
              </a:rPr>
              <a:t>Correlation of CHADS</a:t>
            </a:r>
            <a:r>
              <a:rPr lang="en-GB" sz="1100" b="1" baseline="-25000" dirty="0">
                <a:solidFill>
                  <a:schemeClr val="accent1">
                    <a:lumMod val="75000"/>
                  </a:schemeClr>
                </a:solidFill>
                <a:latin typeface="Arial"/>
                <a:cs typeface="Arial"/>
              </a:rPr>
              <a:t>2 </a:t>
            </a:r>
            <a:r>
              <a:rPr lang="en-GB" sz="1100" b="1" dirty="0">
                <a:solidFill>
                  <a:schemeClr val="accent1">
                    <a:lumMod val="75000"/>
                  </a:schemeClr>
                </a:solidFill>
                <a:latin typeface="Arial"/>
                <a:cs typeface="Arial"/>
              </a:rPr>
              <a:t>score and</a:t>
            </a:r>
            <a:r>
              <a:rPr lang="en-GB" sz="1100" b="1" spc="5" dirty="0">
                <a:solidFill>
                  <a:schemeClr val="accent1">
                    <a:lumMod val="75000"/>
                  </a:schemeClr>
                </a:solidFill>
                <a:latin typeface="Arial"/>
                <a:cs typeface="Arial"/>
              </a:rPr>
              <a:t> stroke/SE rates</a:t>
            </a:r>
            <a:endParaRPr lang="en-GB" sz="1100" b="1" spc="-20" dirty="0">
              <a:solidFill>
                <a:schemeClr val="accent1">
                  <a:lumMod val="75000"/>
                </a:schemeClr>
              </a:solidFill>
              <a:latin typeface="Arial"/>
              <a:cs typeface="Arial"/>
            </a:endParaRPr>
          </a:p>
          <a:p>
            <a:pPr marL="6350" marR="30480">
              <a:lnSpc>
                <a:spcPct val="100000"/>
              </a:lnSpc>
              <a:spcBef>
                <a:spcPts val="100"/>
              </a:spcBef>
            </a:pPr>
            <a:endParaRPr lang="en-GB" sz="1100" dirty="0">
              <a:solidFill>
                <a:schemeClr val="accent1">
                  <a:lumMod val="75000"/>
                </a:schemeClr>
              </a:solidFill>
              <a:latin typeface="Arial"/>
              <a:cs typeface="Arial"/>
            </a:endParaRPr>
          </a:p>
          <a:p>
            <a:pPr marL="6350">
              <a:lnSpc>
                <a:spcPct val="100000"/>
              </a:lnSpc>
              <a:spcBef>
                <a:spcPts val="770"/>
              </a:spcBef>
            </a:pPr>
            <a:r>
              <a:rPr lang="en-GB" sz="900" b="1" dirty="0">
                <a:solidFill>
                  <a:schemeClr val="accent1">
                    <a:lumMod val="75000"/>
                  </a:schemeClr>
                </a:solidFill>
                <a:latin typeface="Arial"/>
                <a:cs typeface="Arial"/>
              </a:rPr>
              <a:t>Stroke/SE</a:t>
            </a:r>
            <a:r>
              <a:rPr lang="en-GB" sz="900" b="1" spc="45" dirty="0">
                <a:solidFill>
                  <a:schemeClr val="accent1">
                    <a:lumMod val="75000"/>
                  </a:schemeClr>
                </a:solidFill>
                <a:latin typeface="Arial"/>
                <a:cs typeface="Arial"/>
              </a:rPr>
              <a:t> </a:t>
            </a:r>
            <a:r>
              <a:rPr lang="en-GB" sz="900" b="1" dirty="0">
                <a:solidFill>
                  <a:schemeClr val="accent1">
                    <a:lumMod val="75000"/>
                  </a:schemeClr>
                </a:solidFill>
                <a:latin typeface="Arial"/>
                <a:cs typeface="Arial"/>
              </a:rPr>
              <a:t>(%</a:t>
            </a:r>
            <a:r>
              <a:rPr lang="en-GB" sz="900" b="1" spc="55" dirty="0">
                <a:solidFill>
                  <a:schemeClr val="accent1">
                    <a:lumMod val="75000"/>
                  </a:schemeClr>
                </a:solidFill>
                <a:latin typeface="Arial"/>
                <a:cs typeface="Arial"/>
              </a:rPr>
              <a:t> per </a:t>
            </a:r>
            <a:r>
              <a:rPr lang="en-GB" sz="900" b="1" spc="-20" dirty="0">
                <a:solidFill>
                  <a:schemeClr val="accent1">
                    <a:lumMod val="75000"/>
                  </a:schemeClr>
                </a:solidFill>
                <a:latin typeface="Arial"/>
                <a:cs typeface="Arial"/>
              </a:rPr>
              <a:t>year)</a:t>
            </a:r>
            <a:endParaRPr lang="en-GB" sz="900" dirty="0">
              <a:solidFill>
                <a:schemeClr val="accent1">
                  <a:lumMod val="75000"/>
                </a:schemeClr>
              </a:solidFill>
              <a:latin typeface="Arial"/>
              <a:cs typeface="Arial"/>
            </a:endParaRPr>
          </a:p>
        </p:txBody>
      </p:sp>
      <p:sp>
        <p:nvSpPr>
          <p:cNvPr id="3" name="object 3">
            <a:extLst>
              <a:ext uri="{FF2B5EF4-FFF2-40B4-BE49-F238E27FC236}">
                <a16:creationId xmlns:a16="http://schemas.microsoft.com/office/drawing/2014/main" id="{16818422-6296-E90F-A4CC-9847B074624C}"/>
              </a:ext>
            </a:extLst>
          </p:cNvPr>
          <p:cNvSpPr txBox="1"/>
          <p:nvPr/>
        </p:nvSpPr>
        <p:spPr>
          <a:xfrm>
            <a:off x="4736571" y="1563688"/>
            <a:ext cx="4155792" cy="605294"/>
          </a:xfrm>
          <a:prstGeom prst="rect">
            <a:avLst/>
          </a:prstGeom>
        </p:spPr>
        <p:txBody>
          <a:bodyPr vert="horz" wrap="square" lIns="0" tIns="12700" rIns="0" bIns="0" rtlCol="0">
            <a:spAutoFit/>
          </a:bodyPr>
          <a:lstStyle/>
          <a:p>
            <a:pPr marL="12700" marR="5080">
              <a:lnSpc>
                <a:spcPct val="100000"/>
              </a:lnSpc>
              <a:spcBef>
                <a:spcPts val="100"/>
              </a:spcBef>
            </a:pPr>
            <a:r>
              <a:rPr lang="en-GB" sz="1100" b="1" dirty="0">
                <a:solidFill>
                  <a:srgbClr val="4C4D4F"/>
                </a:solidFill>
                <a:latin typeface="Arial"/>
                <a:cs typeface="Arial"/>
              </a:rPr>
              <a:t>Correlation</a:t>
            </a:r>
            <a:r>
              <a:rPr lang="en-GB" sz="1100" b="1" spc="25" dirty="0">
                <a:solidFill>
                  <a:srgbClr val="4C4D4F"/>
                </a:solidFill>
                <a:latin typeface="Arial"/>
                <a:cs typeface="Arial"/>
              </a:rPr>
              <a:t> of </a:t>
            </a:r>
            <a:r>
              <a:rPr lang="en-GB" sz="1100" b="1" dirty="0">
                <a:solidFill>
                  <a:srgbClr val="4C4D4F"/>
                </a:solidFill>
                <a:latin typeface="Arial"/>
                <a:cs typeface="Arial"/>
              </a:rPr>
              <a:t>HAS-BLED score</a:t>
            </a:r>
            <a:r>
              <a:rPr lang="en-GB" sz="1100" b="1" spc="30" dirty="0">
                <a:solidFill>
                  <a:srgbClr val="4C4D4F"/>
                </a:solidFill>
                <a:latin typeface="Arial"/>
                <a:cs typeface="Arial"/>
              </a:rPr>
              <a:t> </a:t>
            </a:r>
            <a:r>
              <a:rPr lang="en-GB" sz="1100" b="1" spc="-25" dirty="0">
                <a:solidFill>
                  <a:srgbClr val="4C4D4F"/>
                </a:solidFill>
                <a:latin typeface="Arial"/>
                <a:cs typeface="Arial"/>
              </a:rPr>
              <a:t>and </a:t>
            </a:r>
            <a:r>
              <a:rPr lang="en-GB" sz="1100" b="1" dirty="0">
                <a:solidFill>
                  <a:srgbClr val="4C4D4F"/>
                </a:solidFill>
                <a:latin typeface="Arial"/>
                <a:cs typeface="Arial"/>
              </a:rPr>
              <a:t>major bleeding </a:t>
            </a:r>
            <a:r>
              <a:rPr lang="en-GB" sz="1100" b="1" spc="-10" dirty="0">
                <a:solidFill>
                  <a:srgbClr val="4C4D4F"/>
                </a:solidFill>
                <a:latin typeface="Arial"/>
                <a:cs typeface="Arial"/>
              </a:rPr>
              <a:t>rates</a:t>
            </a:r>
          </a:p>
          <a:p>
            <a:pPr marL="12700" marR="5080">
              <a:lnSpc>
                <a:spcPct val="100000"/>
              </a:lnSpc>
              <a:spcBef>
                <a:spcPts val="100"/>
              </a:spcBef>
            </a:pPr>
            <a:endParaRPr lang="en-GB" sz="1100" dirty="0">
              <a:latin typeface="Arial"/>
              <a:cs typeface="Arial"/>
            </a:endParaRPr>
          </a:p>
          <a:p>
            <a:pPr marL="12700">
              <a:lnSpc>
                <a:spcPct val="100000"/>
              </a:lnSpc>
              <a:spcBef>
                <a:spcPts val="770"/>
              </a:spcBef>
            </a:pPr>
            <a:r>
              <a:rPr lang="en-GB" sz="900" b="1" dirty="0">
                <a:solidFill>
                  <a:srgbClr val="4C4D4F"/>
                </a:solidFill>
                <a:latin typeface="Arial"/>
                <a:cs typeface="Arial"/>
              </a:rPr>
              <a:t>Major</a:t>
            </a:r>
            <a:r>
              <a:rPr lang="en-GB" sz="900" b="1" spc="30" dirty="0">
                <a:solidFill>
                  <a:srgbClr val="4C4D4F"/>
                </a:solidFill>
                <a:latin typeface="Arial"/>
                <a:cs typeface="Arial"/>
              </a:rPr>
              <a:t> </a:t>
            </a:r>
            <a:r>
              <a:rPr lang="en-GB" sz="900" b="1" dirty="0">
                <a:solidFill>
                  <a:srgbClr val="4C4D4F"/>
                </a:solidFill>
                <a:latin typeface="Arial"/>
                <a:cs typeface="Arial"/>
              </a:rPr>
              <a:t>bleeding (%</a:t>
            </a:r>
            <a:r>
              <a:rPr lang="en-GB" sz="900" b="1" spc="40" dirty="0">
                <a:solidFill>
                  <a:srgbClr val="4C4D4F"/>
                </a:solidFill>
                <a:latin typeface="Arial"/>
                <a:cs typeface="Arial"/>
              </a:rPr>
              <a:t> </a:t>
            </a:r>
            <a:r>
              <a:rPr lang="en-GB" sz="900" b="1" dirty="0">
                <a:solidFill>
                  <a:srgbClr val="4C4D4F"/>
                </a:solidFill>
                <a:latin typeface="Arial"/>
                <a:cs typeface="Arial"/>
              </a:rPr>
              <a:t>per</a:t>
            </a:r>
            <a:r>
              <a:rPr lang="en-GB" sz="900" b="1" spc="45" dirty="0">
                <a:solidFill>
                  <a:srgbClr val="4C4D4F"/>
                </a:solidFill>
                <a:latin typeface="Arial"/>
                <a:cs typeface="Arial"/>
              </a:rPr>
              <a:t> </a:t>
            </a:r>
            <a:r>
              <a:rPr lang="en-GB" sz="900" b="1" spc="-20" dirty="0">
                <a:solidFill>
                  <a:srgbClr val="4C4D4F"/>
                </a:solidFill>
                <a:latin typeface="Arial"/>
                <a:cs typeface="Arial"/>
              </a:rPr>
              <a:t>year)</a:t>
            </a:r>
            <a:endParaRPr lang="en-GB" sz="900" dirty="0">
              <a:latin typeface="Arial"/>
              <a:cs typeface="Arial"/>
            </a:endParaRPr>
          </a:p>
        </p:txBody>
      </p:sp>
      <p:sp>
        <p:nvSpPr>
          <p:cNvPr id="4" name="object 5">
            <a:extLst>
              <a:ext uri="{FF2B5EF4-FFF2-40B4-BE49-F238E27FC236}">
                <a16:creationId xmlns:a16="http://schemas.microsoft.com/office/drawing/2014/main" id="{CBB0961F-12A7-34DB-2A98-3705DAAE85AC}"/>
              </a:ext>
            </a:extLst>
          </p:cNvPr>
          <p:cNvSpPr txBox="1"/>
          <p:nvPr/>
        </p:nvSpPr>
        <p:spPr>
          <a:xfrm>
            <a:off x="611188" y="3404322"/>
            <a:ext cx="1563523" cy="151323"/>
          </a:xfrm>
          <a:prstGeom prst="rect">
            <a:avLst/>
          </a:prstGeom>
        </p:spPr>
        <p:txBody>
          <a:bodyPr vert="horz" wrap="square" lIns="0" tIns="12700" rIns="0" bIns="0" rtlCol="0">
            <a:spAutoFit/>
          </a:bodyPr>
          <a:lstStyle/>
          <a:p>
            <a:pPr marL="38100">
              <a:lnSpc>
                <a:spcPct val="100000"/>
              </a:lnSpc>
              <a:spcBef>
                <a:spcPts val="100"/>
              </a:spcBef>
            </a:pPr>
            <a:r>
              <a:rPr lang="de-CH" sz="900" b="1" dirty="0">
                <a:solidFill>
                  <a:schemeClr val="accent1">
                    <a:lumMod val="75000"/>
                  </a:schemeClr>
                </a:solidFill>
                <a:latin typeface="Arial"/>
                <a:cs typeface="Arial"/>
              </a:rPr>
              <a:t>Mean </a:t>
            </a:r>
            <a:r>
              <a:rPr sz="900" b="1" dirty="0">
                <a:solidFill>
                  <a:schemeClr val="accent1">
                    <a:lumMod val="75000"/>
                  </a:schemeClr>
                </a:solidFill>
                <a:latin typeface="Arial"/>
                <a:cs typeface="Arial"/>
              </a:rPr>
              <a:t>CHADS</a:t>
            </a:r>
            <a:r>
              <a:rPr sz="900" b="1" baseline="-15151" dirty="0">
                <a:solidFill>
                  <a:schemeClr val="accent1">
                    <a:lumMod val="75000"/>
                  </a:schemeClr>
                </a:solidFill>
                <a:latin typeface="Arial"/>
                <a:cs typeface="Arial"/>
              </a:rPr>
              <a:t>2</a:t>
            </a:r>
            <a:r>
              <a:rPr lang="de-CH" sz="900" b="1" baseline="-15151" dirty="0">
                <a:solidFill>
                  <a:schemeClr val="accent1">
                    <a:lumMod val="75000"/>
                  </a:schemeClr>
                </a:solidFill>
                <a:latin typeface="Arial"/>
                <a:cs typeface="Arial"/>
              </a:rPr>
              <a:t> </a:t>
            </a:r>
            <a:r>
              <a:rPr lang="de-CH" sz="900" b="1" spc="-20" dirty="0">
                <a:solidFill>
                  <a:schemeClr val="accent1">
                    <a:lumMod val="75000"/>
                  </a:schemeClr>
                </a:solidFill>
                <a:latin typeface="Arial"/>
                <a:cs typeface="Arial"/>
              </a:rPr>
              <a:t>sc</a:t>
            </a:r>
            <a:r>
              <a:rPr sz="900" b="1" spc="-20" dirty="0">
                <a:solidFill>
                  <a:schemeClr val="accent1">
                    <a:lumMod val="75000"/>
                  </a:schemeClr>
                </a:solidFill>
                <a:latin typeface="Arial"/>
                <a:cs typeface="Arial"/>
              </a:rPr>
              <a:t>ore</a:t>
            </a:r>
            <a:endParaRPr sz="900" dirty="0">
              <a:solidFill>
                <a:schemeClr val="accent1">
                  <a:lumMod val="75000"/>
                </a:schemeClr>
              </a:solidFill>
              <a:latin typeface="Arial"/>
              <a:cs typeface="Arial"/>
            </a:endParaRPr>
          </a:p>
        </p:txBody>
      </p:sp>
      <p:sp>
        <p:nvSpPr>
          <p:cNvPr id="6" name="object 6">
            <a:extLst>
              <a:ext uri="{FF2B5EF4-FFF2-40B4-BE49-F238E27FC236}">
                <a16:creationId xmlns:a16="http://schemas.microsoft.com/office/drawing/2014/main" id="{2129DE91-895E-6E7C-2807-28CD5368176A}"/>
              </a:ext>
            </a:extLst>
          </p:cNvPr>
          <p:cNvSpPr/>
          <p:nvPr/>
        </p:nvSpPr>
        <p:spPr>
          <a:xfrm flipV="1">
            <a:off x="649288" y="3271274"/>
            <a:ext cx="3736242" cy="45719"/>
          </a:xfrm>
          <a:custGeom>
            <a:avLst/>
            <a:gdLst/>
            <a:ahLst/>
            <a:cxnLst/>
            <a:rect l="l" t="t" r="r" b="b"/>
            <a:pathLst>
              <a:path w="3366135">
                <a:moveTo>
                  <a:pt x="0" y="0"/>
                </a:moveTo>
                <a:lnTo>
                  <a:pt x="3365995" y="0"/>
                </a:lnTo>
              </a:path>
            </a:pathLst>
          </a:custGeom>
          <a:ln w="3810">
            <a:solidFill>
              <a:srgbClr val="395CAC"/>
            </a:solidFill>
          </a:ln>
        </p:spPr>
        <p:txBody>
          <a:bodyPr wrap="square" lIns="0" tIns="0" rIns="0" bIns="0" rtlCol="0"/>
          <a:lstStyle/>
          <a:p>
            <a:endParaRPr dirty="0"/>
          </a:p>
        </p:txBody>
      </p:sp>
      <p:sp>
        <p:nvSpPr>
          <p:cNvPr id="8" name="object 7">
            <a:extLst>
              <a:ext uri="{FF2B5EF4-FFF2-40B4-BE49-F238E27FC236}">
                <a16:creationId xmlns:a16="http://schemas.microsoft.com/office/drawing/2014/main" id="{3C6F88F6-93E9-CBCE-9CA1-DF52F59F6DED}"/>
              </a:ext>
            </a:extLst>
          </p:cNvPr>
          <p:cNvSpPr txBox="1"/>
          <p:nvPr/>
        </p:nvSpPr>
        <p:spPr>
          <a:xfrm>
            <a:off x="2142950" y="2501251"/>
            <a:ext cx="576000" cy="357797"/>
          </a:xfrm>
          <a:prstGeom prst="rect">
            <a:avLst/>
          </a:prstGeom>
          <a:solidFill>
            <a:srgbClr val="CFD1D2"/>
          </a:solidFill>
        </p:spPr>
        <p:txBody>
          <a:bodyPr vert="horz" wrap="square" lIns="0" tIns="40640" rIns="0" bIns="0" rtlCol="0">
            <a:noAutofit/>
          </a:bodyPr>
          <a:lstStyle/>
          <a:p>
            <a:pPr algn="ctr">
              <a:lnSpc>
                <a:spcPct val="100000"/>
              </a:lnSpc>
              <a:spcBef>
                <a:spcPts val="320"/>
              </a:spcBef>
            </a:pPr>
            <a:r>
              <a:rPr sz="800" b="1" spc="-25" dirty="0">
                <a:solidFill>
                  <a:srgbClr val="FFFFFF"/>
                </a:solidFill>
                <a:latin typeface="Arial"/>
                <a:cs typeface="Arial"/>
              </a:rPr>
              <a:t>1.2</a:t>
            </a:r>
            <a:endParaRPr sz="800" dirty="0">
              <a:latin typeface="Arial"/>
              <a:cs typeface="Arial"/>
            </a:endParaRPr>
          </a:p>
        </p:txBody>
      </p:sp>
      <p:sp>
        <p:nvSpPr>
          <p:cNvPr id="9" name="object 8">
            <a:extLst>
              <a:ext uri="{FF2B5EF4-FFF2-40B4-BE49-F238E27FC236}">
                <a16:creationId xmlns:a16="http://schemas.microsoft.com/office/drawing/2014/main" id="{1D600CFD-F895-EEBE-77DE-A5AD2A6A03C1}"/>
              </a:ext>
            </a:extLst>
          </p:cNvPr>
          <p:cNvSpPr txBox="1"/>
          <p:nvPr/>
        </p:nvSpPr>
        <p:spPr>
          <a:xfrm>
            <a:off x="6568773" y="2045931"/>
            <a:ext cx="576000" cy="806450"/>
          </a:xfrm>
          <a:prstGeom prst="rect">
            <a:avLst/>
          </a:prstGeom>
          <a:solidFill>
            <a:srgbClr val="CFD1D2"/>
          </a:solidFill>
        </p:spPr>
        <p:txBody>
          <a:bodyPr vert="horz" wrap="none" lIns="0" tIns="48260" rIns="0" bIns="0" rtlCol="0">
            <a:noAutofit/>
          </a:bodyPr>
          <a:lstStyle/>
          <a:p>
            <a:pPr algn="ctr">
              <a:lnSpc>
                <a:spcPct val="100000"/>
              </a:lnSpc>
              <a:spcBef>
                <a:spcPts val="380"/>
              </a:spcBef>
            </a:pPr>
            <a:r>
              <a:rPr sz="800" b="1" spc="-25" dirty="0">
                <a:solidFill>
                  <a:srgbClr val="FFFFFF"/>
                </a:solidFill>
                <a:latin typeface="Arial"/>
                <a:cs typeface="Arial"/>
              </a:rPr>
              <a:t>2.8</a:t>
            </a:r>
            <a:endParaRPr sz="800" dirty="0">
              <a:latin typeface="Arial"/>
              <a:cs typeface="Arial"/>
            </a:endParaRPr>
          </a:p>
        </p:txBody>
      </p:sp>
      <p:sp>
        <p:nvSpPr>
          <p:cNvPr id="11" name="object 9">
            <a:extLst>
              <a:ext uri="{FF2B5EF4-FFF2-40B4-BE49-F238E27FC236}">
                <a16:creationId xmlns:a16="http://schemas.microsoft.com/office/drawing/2014/main" id="{922EDFC9-9298-8395-1939-E87E1409010E}"/>
              </a:ext>
            </a:extLst>
          </p:cNvPr>
          <p:cNvSpPr txBox="1"/>
          <p:nvPr/>
        </p:nvSpPr>
        <p:spPr>
          <a:xfrm>
            <a:off x="901288" y="2472460"/>
            <a:ext cx="576000" cy="375087"/>
          </a:xfrm>
          <a:prstGeom prst="rect">
            <a:avLst/>
          </a:prstGeom>
          <a:solidFill>
            <a:srgbClr val="808285"/>
          </a:solidFill>
        </p:spPr>
        <p:txBody>
          <a:bodyPr vert="horz" wrap="square" lIns="0" tIns="43815" rIns="0" bIns="0" rtlCol="0">
            <a:noAutofit/>
          </a:bodyPr>
          <a:lstStyle/>
          <a:p>
            <a:pPr algn="ctr">
              <a:lnSpc>
                <a:spcPct val="100000"/>
              </a:lnSpc>
              <a:spcBef>
                <a:spcPts val="345"/>
              </a:spcBef>
            </a:pPr>
            <a:r>
              <a:rPr sz="800" b="1" spc="-25" dirty="0">
                <a:solidFill>
                  <a:srgbClr val="FFFFFF"/>
                </a:solidFill>
                <a:latin typeface="Arial"/>
                <a:cs typeface="Arial"/>
              </a:rPr>
              <a:t>1.3</a:t>
            </a:r>
            <a:endParaRPr sz="800" dirty="0">
              <a:latin typeface="Arial"/>
              <a:cs typeface="Arial"/>
            </a:endParaRPr>
          </a:p>
        </p:txBody>
      </p:sp>
      <p:sp>
        <p:nvSpPr>
          <p:cNvPr id="12" name="object 10">
            <a:extLst>
              <a:ext uri="{FF2B5EF4-FFF2-40B4-BE49-F238E27FC236}">
                <a16:creationId xmlns:a16="http://schemas.microsoft.com/office/drawing/2014/main" id="{DC156BBE-60DE-B55B-C2E2-9319909C00CB}"/>
              </a:ext>
            </a:extLst>
          </p:cNvPr>
          <p:cNvSpPr txBox="1"/>
          <p:nvPr/>
        </p:nvSpPr>
        <p:spPr>
          <a:xfrm>
            <a:off x="5091317" y="2247531"/>
            <a:ext cx="576000" cy="605155"/>
          </a:xfrm>
          <a:prstGeom prst="rect">
            <a:avLst/>
          </a:prstGeom>
          <a:solidFill>
            <a:srgbClr val="808285"/>
          </a:solidFill>
        </p:spPr>
        <p:txBody>
          <a:bodyPr vert="horz" wrap="none" lIns="0" tIns="43815" rIns="0" bIns="0" rtlCol="0">
            <a:noAutofit/>
          </a:bodyPr>
          <a:lstStyle/>
          <a:p>
            <a:pPr algn="ctr">
              <a:lnSpc>
                <a:spcPct val="100000"/>
              </a:lnSpc>
              <a:spcBef>
                <a:spcPts val="345"/>
              </a:spcBef>
            </a:pPr>
            <a:r>
              <a:rPr sz="800" b="1" spc="-25" dirty="0">
                <a:solidFill>
                  <a:srgbClr val="FFFFFF"/>
                </a:solidFill>
                <a:latin typeface="Arial"/>
                <a:cs typeface="Arial"/>
              </a:rPr>
              <a:t>2.1</a:t>
            </a:r>
            <a:endParaRPr sz="800" dirty="0">
              <a:latin typeface="Arial"/>
              <a:cs typeface="Arial"/>
            </a:endParaRPr>
          </a:p>
        </p:txBody>
      </p:sp>
      <p:sp>
        <p:nvSpPr>
          <p:cNvPr id="13" name="object 11">
            <a:extLst>
              <a:ext uri="{FF2B5EF4-FFF2-40B4-BE49-F238E27FC236}">
                <a16:creationId xmlns:a16="http://schemas.microsoft.com/office/drawing/2014/main" id="{BB40C2FF-641B-84DE-F2A3-8A5C793DF2D7}"/>
              </a:ext>
            </a:extLst>
          </p:cNvPr>
          <p:cNvSpPr txBox="1"/>
          <p:nvPr/>
        </p:nvSpPr>
        <p:spPr>
          <a:xfrm>
            <a:off x="3467530" y="2357258"/>
            <a:ext cx="576000" cy="501787"/>
          </a:xfrm>
          <a:prstGeom prst="rect">
            <a:avLst/>
          </a:prstGeom>
          <a:solidFill>
            <a:srgbClr val="395CAC"/>
          </a:solidFill>
        </p:spPr>
        <p:txBody>
          <a:bodyPr vert="horz" wrap="square" lIns="0" tIns="42544" rIns="0" bIns="0" rtlCol="0">
            <a:noAutofit/>
          </a:bodyPr>
          <a:lstStyle/>
          <a:p>
            <a:pPr algn="ctr">
              <a:lnSpc>
                <a:spcPct val="100000"/>
              </a:lnSpc>
              <a:spcBef>
                <a:spcPts val="334"/>
              </a:spcBef>
            </a:pPr>
            <a:r>
              <a:rPr sz="800" b="1" spc="-25" dirty="0">
                <a:solidFill>
                  <a:srgbClr val="FFFFFF"/>
                </a:solidFill>
                <a:latin typeface="Arial"/>
                <a:cs typeface="Arial"/>
              </a:rPr>
              <a:t>1.7</a:t>
            </a:r>
            <a:endParaRPr sz="800" dirty="0">
              <a:latin typeface="Arial"/>
              <a:cs typeface="Arial"/>
            </a:endParaRPr>
          </a:p>
        </p:txBody>
      </p:sp>
      <p:sp>
        <p:nvSpPr>
          <p:cNvPr id="14" name="object 12">
            <a:extLst>
              <a:ext uri="{FF2B5EF4-FFF2-40B4-BE49-F238E27FC236}">
                <a16:creationId xmlns:a16="http://schemas.microsoft.com/office/drawing/2014/main" id="{11FB1352-EA2A-CB71-D30F-573D7C5384BD}"/>
              </a:ext>
            </a:extLst>
          </p:cNvPr>
          <p:cNvSpPr txBox="1"/>
          <p:nvPr/>
        </p:nvSpPr>
        <p:spPr>
          <a:xfrm>
            <a:off x="7974363" y="1815109"/>
            <a:ext cx="576000" cy="1043936"/>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sz="800" b="1" spc="-25" dirty="0">
                <a:solidFill>
                  <a:srgbClr val="FFFFFF"/>
                </a:solidFill>
                <a:latin typeface="Arial"/>
                <a:cs typeface="Arial"/>
              </a:rPr>
              <a:t>3.6</a:t>
            </a:r>
            <a:endParaRPr sz="800" dirty="0">
              <a:latin typeface="Arial"/>
              <a:cs typeface="Arial"/>
            </a:endParaRPr>
          </a:p>
        </p:txBody>
      </p:sp>
      <p:sp>
        <p:nvSpPr>
          <p:cNvPr id="15" name="object 13">
            <a:extLst>
              <a:ext uri="{FF2B5EF4-FFF2-40B4-BE49-F238E27FC236}">
                <a16:creationId xmlns:a16="http://schemas.microsoft.com/office/drawing/2014/main" id="{CA38EF9F-EF6B-F9D4-AE05-2B74246F0A80}"/>
              </a:ext>
            </a:extLst>
          </p:cNvPr>
          <p:cNvSpPr txBox="1"/>
          <p:nvPr/>
        </p:nvSpPr>
        <p:spPr>
          <a:xfrm>
            <a:off x="3467530" y="3437847"/>
            <a:ext cx="576000" cy="1008380"/>
          </a:xfrm>
          <a:prstGeom prst="rect">
            <a:avLst/>
          </a:prstGeom>
          <a:solidFill>
            <a:srgbClr val="395CAC"/>
          </a:solidFill>
        </p:spPr>
        <p:txBody>
          <a:bodyPr vert="horz" wrap="none" lIns="0" tIns="43815" rIns="0" bIns="0" rtlCol="0">
            <a:noAutofit/>
          </a:bodyPr>
          <a:lstStyle/>
          <a:p>
            <a:pPr algn="ctr">
              <a:lnSpc>
                <a:spcPct val="100000"/>
              </a:lnSpc>
              <a:spcBef>
                <a:spcPts val="345"/>
              </a:spcBef>
            </a:pPr>
            <a:r>
              <a:rPr sz="800" b="1" spc="-25" dirty="0">
                <a:solidFill>
                  <a:srgbClr val="FFFFFF"/>
                </a:solidFill>
                <a:latin typeface="Arial"/>
                <a:cs typeface="Arial"/>
              </a:rPr>
              <a:t>3.5</a:t>
            </a:r>
            <a:endParaRPr sz="800" dirty="0">
              <a:latin typeface="Arial"/>
              <a:cs typeface="Arial"/>
            </a:endParaRPr>
          </a:p>
        </p:txBody>
      </p:sp>
      <p:sp>
        <p:nvSpPr>
          <p:cNvPr id="16" name="object 14">
            <a:extLst>
              <a:ext uri="{FF2B5EF4-FFF2-40B4-BE49-F238E27FC236}">
                <a16:creationId xmlns:a16="http://schemas.microsoft.com/office/drawing/2014/main" id="{49B55B93-F5C2-248F-EDF4-A92B67DC6B41}"/>
              </a:ext>
            </a:extLst>
          </p:cNvPr>
          <p:cNvSpPr txBox="1"/>
          <p:nvPr/>
        </p:nvSpPr>
        <p:spPr>
          <a:xfrm>
            <a:off x="901288" y="3843589"/>
            <a:ext cx="576000" cy="605155"/>
          </a:xfrm>
          <a:prstGeom prst="rect">
            <a:avLst/>
          </a:prstGeom>
          <a:solidFill>
            <a:srgbClr val="808285"/>
          </a:solidFill>
        </p:spPr>
        <p:txBody>
          <a:bodyPr vert="horz" wrap="none" lIns="0" tIns="40005" rIns="0" bIns="0" rtlCol="0">
            <a:noAutofit/>
          </a:bodyPr>
          <a:lstStyle/>
          <a:p>
            <a:pPr algn="ctr">
              <a:lnSpc>
                <a:spcPct val="100000"/>
              </a:lnSpc>
              <a:spcBef>
                <a:spcPts val="315"/>
              </a:spcBef>
            </a:pPr>
            <a:r>
              <a:rPr sz="800" b="1" spc="-25" dirty="0">
                <a:solidFill>
                  <a:srgbClr val="FFFFFF"/>
                </a:solidFill>
                <a:latin typeface="Arial"/>
                <a:cs typeface="Arial"/>
              </a:rPr>
              <a:t>2.1</a:t>
            </a:r>
            <a:endParaRPr sz="800" dirty="0">
              <a:latin typeface="Arial"/>
              <a:cs typeface="Arial"/>
            </a:endParaRPr>
          </a:p>
        </p:txBody>
      </p:sp>
      <p:sp>
        <p:nvSpPr>
          <p:cNvPr id="17" name="object 15">
            <a:extLst>
              <a:ext uri="{FF2B5EF4-FFF2-40B4-BE49-F238E27FC236}">
                <a16:creationId xmlns:a16="http://schemas.microsoft.com/office/drawing/2014/main" id="{FDEAA3AA-0648-75C2-65B0-F9D6DC660915}"/>
              </a:ext>
            </a:extLst>
          </p:cNvPr>
          <p:cNvSpPr txBox="1"/>
          <p:nvPr/>
        </p:nvSpPr>
        <p:spPr>
          <a:xfrm>
            <a:off x="2142950" y="3641735"/>
            <a:ext cx="576000" cy="806450"/>
          </a:xfrm>
          <a:prstGeom prst="rect">
            <a:avLst/>
          </a:prstGeom>
          <a:solidFill>
            <a:srgbClr val="CFD1D2"/>
          </a:solidFill>
        </p:spPr>
        <p:txBody>
          <a:bodyPr vert="horz" wrap="none" lIns="0" tIns="46355" rIns="0" bIns="0" rtlCol="0">
            <a:noAutofit/>
          </a:bodyPr>
          <a:lstStyle/>
          <a:p>
            <a:pPr algn="ctr">
              <a:lnSpc>
                <a:spcPct val="100000"/>
              </a:lnSpc>
              <a:spcBef>
                <a:spcPts val="365"/>
              </a:spcBef>
            </a:pPr>
            <a:r>
              <a:rPr sz="800" b="1" spc="-25" dirty="0">
                <a:solidFill>
                  <a:srgbClr val="FFFFFF"/>
                </a:solidFill>
                <a:latin typeface="Arial"/>
                <a:cs typeface="Arial"/>
              </a:rPr>
              <a:t>2.8</a:t>
            </a:r>
            <a:endParaRPr sz="800" dirty="0">
              <a:latin typeface="Arial"/>
              <a:cs typeface="Arial"/>
            </a:endParaRPr>
          </a:p>
        </p:txBody>
      </p:sp>
      <p:sp>
        <p:nvSpPr>
          <p:cNvPr id="18" name="object 16">
            <a:extLst>
              <a:ext uri="{FF2B5EF4-FFF2-40B4-BE49-F238E27FC236}">
                <a16:creationId xmlns:a16="http://schemas.microsoft.com/office/drawing/2014/main" id="{5C19E9F2-3A78-B7B8-CA70-47AB1FF1BB62}"/>
              </a:ext>
            </a:extLst>
          </p:cNvPr>
          <p:cNvSpPr txBox="1"/>
          <p:nvPr/>
        </p:nvSpPr>
        <p:spPr>
          <a:xfrm>
            <a:off x="4736658" y="3404288"/>
            <a:ext cx="1664142" cy="151323"/>
          </a:xfrm>
          <a:prstGeom prst="rect">
            <a:avLst/>
          </a:prstGeom>
        </p:spPr>
        <p:txBody>
          <a:bodyPr vert="horz" wrap="square" lIns="0" tIns="12700" rIns="0" bIns="0" rtlCol="0">
            <a:spAutoFit/>
          </a:bodyPr>
          <a:lstStyle/>
          <a:p>
            <a:pPr marL="12700">
              <a:lnSpc>
                <a:spcPct val="100000"/>
              </a:lnSpc>
              <a:spcBef>
                <a:spcPts val="100"/>
              </a:spcBef>
            </a:pPr>
            <a:r>
              <a:rPr lang="de-CH" sz="900" b="1" dirty="0">
                <a:solidFill>
                  <a:schemeClr val="accent1">
                    <a:lumMod val="75000"/>
                  </a:schemeClr>
                </a:solidFill>
                <a:latin typeface="Arial"/>
                <a:cs typeface="Arial"/>
              </a:rPr>
              <a:t>Mean </a:t>
            </a:r>
            <a:r>
              <a:rPr sz="900" b="1" dirty="0">
                <a:solidFill>
                  <a:schemeClr val="accent1">
                    <a:lumMod val="75000"/>
                  </a:schemeClr>
                </a:solidFill>
                <a:latin typeface="Arial"/>
                <a:cs typeface="Arial"/>
              </a:rPr>
              <a:t>HAS-BLED</a:t>
            </a:r>
            <a:r>
              <a:rPr lang="de-CH" sz="900" b="1" dirty="0">
                <a:solidFill>
                  <a:schemeClr val="accent1">
                    <a:lumMod val="75000"/>
                  </a:schemeClr>
                </a:solidFill>
                <a:latin typeface="Arial"/>
                <a:cs typeface="Arial"/>
              </a:rPr>
              <a:t> </a:t>
            </a:r>
            <a:r>
              <a:rPr lang="de-CH" sz="900" b="1" spc="-10" dirty="0">
                <a:solidFill>
                  <a:schemeClr val="accent1">
                    <a:lumMod val="75000"/>
                  </a:schemeClr>
                </a:solidFill>
                <a:latin typeface="Arial"/>
                <a:cs typeface="Arial"/>
              </a:rPr>
              <a:t>s</a:t>
            </a:r>
            <a:r>
              <a:rPr sz="900" b="1" spc="-10" dirty="0">
                <a:solidFill>
                  <a:schemeClr val="accent1">
                    <a:lumMod val="75000"/>
                  </a:schemeClr>
                </a:solidFill>
                <a:latin typeface="Arial"/>
                <a:cs typeface="Arial"/>
              </a:rPr>
              <a:t>core</a:t>
            </a:r>
            <a:endParaRPr sz="900" dirty="0">
              <a:solidFill>
                <a:schemeClr val="accent1">
                  <a:lumMod val="75000"/>
                </a:schemeClr>
              </a:solidFill>
              <a:latin typeface="Arial"/>
              <a:cs typeface="Arial"/>
            </a:endParaRPr>
          </a:p>
        </p:txBody>
      </p:sp>
      <p:sp>
        <p:nvSpPr>
          <p:cNvPr id="19" name="object 17">
            <a:extLst>
              <a:ext uri="{FF2B5EF4-FFF2-40B4-BE49-F238E27FC236}">
                <a16:creationId xmlns:a16="http://schemas.microsoft.com/office/drawing/2014/main" id="{F82986D6-EB67-E7A4-FA6A-39494D12726A}"/>
              </a:ext>
            </a:extLst>
          </p:cNvPr>
          <p:cNvSpPr/>
          <p:nvPr/>
        </p:nvSpPr>
        <p:spPr>
          <a:xfrm>
            <a:off x="4749317" y="3316992"/>
            <a:ext cx="4143046" cy="45719"/>
          </a:xfrm>
          <a:custGeom>
            <a:avLst/>
            <a:gdLst/>
            <a:ahLst/>
            <a:cxnLst/>
            <a:rect l="l" t="t" r="r" b="b"/>
            <a:pathLst>
              <a:path w="3330575">
                <a:moveTo>
                  <a:pt x="0" y="0"/>
                </a:moveTo>
                <a:lnTo>
                  <a:pt x="3330003" y="0"/>
                </a:lnTo>
              </a:path>
            </a:pathLst>
          </a:custGeom>
          <a:ln w="3810">
            <a:solidFill>
              <a:srgbClr val="395CAC"/>
            </a:solidFill>
          </a:ln>
        </p:spPr>
        <p:txBody>
          <a:bodyPr wrap="square" lIns="0" tIns="0" rIns="0" bIns="0" rtlCol="0"/>
          <a:lstStyle/>
          <a:p>
            <a:endParaRPr dirty="0"/>
          </a:p>
        </p:txBody>
      </p:sp>
      <p:sp>
        <p:nvSpPr>
          <p:cNvPr id="20" name="object 18">
            <a:extLst>
              <a:ext uri="{FF2B5EF4-FFF2-40B4-BE49-F238E27FC236}">
                <a16:creationId xmlns:a16="http://schemas.microsoft.com/office/drawing/2014/main" id="{CB9346DD-8C70-26B8-A8EF-EB678B01DAC7}"/>
              </a:ext>
            </a:extLst>
          </p:cNvPr>
          <p:cNvSpPr txBox="1"/>
          <p:nvPr/>
        </p:nvSpPr>
        <p:spPr>
          <a:xfrm>
            <a:off x="7914383" y="2890735"/>
            <a:ext cx="69596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Rivaroxaban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ROCKET</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3</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1" name="object 19">
            <a:extLst>
              <a:ext uri="{FF2B5EF4-FFF2-40B4-BE49-F238E27FC236}">
                <a16:creationId xmlns:a16="http://schemas.microsoft.com/office/drawing/2014/main" id="{4A852373-919F-828D-40A8-5E45989F4E67}"/>
              </a:ext>
            </a:extLst>
          </p:cNvPr>
          <p:cNvSpPr txBox="1"/>
          <p:nvPr/>
        </p:nvSpPr>
        <p:spPr>
          <a:xfrm>
            <a:off x="3407550" y="2890735"/>
            <a:ext cx="695960" cy="382156"/>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Rivaroxaban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ROCKET</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3</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2" name="object 20">
            <a:extLst>
              <a:ext uri="{FF2B5EF4-FFF2-40B4-BE49-F238E27FC236}">
                <a16:creationId xmlns:a16="http://schemas.microsoft.com/office/drawing/2014/main" id="{3C9034C6-C7BD-DDA9-3E6C-43DF1E1663D0}"/>
              </a:ext>
            </a:extLst>
          </p:cNvPr>
          <p:cNvSpPr txBox="1"/>
          <p:nvPr/>
        </p:nvSpPr>
        <p:spPr>
          <a:xfrm>
            <a:off x="5041180" y="2890735"/>
            <a:ext cx="676275"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Apixaban</a:t>
            </a:r>
            <a:br>
              <a:rPr lang="de-CH" sz="800" dirty="0">
                <a:solidFill>
                  <a:schemeClr val="accent1">
                    <a:lumMod val="75000"/>
                  </a:schemeClr>
                </a:solidFill>
                <a:latin typeface="Arial"/>
                <a:cs typeface="Arial"/>
              </a:rPr>
            </a:br>
            <a:r>
              <a:rPr sz="800" b="1" spc="-10" dirty="0">
                <a:solidFill>
                  <a:schemeClr val="accent1">
                    <a:lumMod val="75000"/>
                  </a:schemeClr>
                </a:solidFill>
                <a:latin typeface="Arial"/>
                <a:cs typeface="Arial"/>
              </a:rPr>
              <a:t>ARISTOTLE</a:t>
            </a:r>
            <a:r>
              <a:rPr lang="de-CH" sz="675" b="1" spc="-15" baseline="43209" dirty="0">
                <a:solidFill>
                  <a:schemeClr val="accent1">
                    <a:lumMod val="75000"/>
                  </a:schemeClr>
                </a:solidFill>
                <a:latin typeface="Arial"/>
                <a:cs typeface="Arial"/>
              </a:rPr>
              <a:t>1</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3" name="object 21">
            <a:extLst>
              <a:ext uri="{FF2B5EF4-FFF2-40B4-BE49-F238E27FC236}">
                <a16:creationId xmlns:a16="http://schemas.microsoft.com/office/drawing/2014/main" id="{3927A3DA-C5F6-5D8D-F46A-20C08ADC7F7E}"/>
              </a:ext>
            </a:extLst>
          </p:cNvPr>
          <p:cNvSpPr txBox="1"/>
          <p:nvPr/>
        </p:nvSpPr>
        <p:spPr>
          <a:xfrm>
            <a:off x="851151" y="2890735"/>
            <a:ext cx="676275" cy="382156"/>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Apixaban</a:t>
            </a:r>
            <a:endParaRPr sz="800" dirty="0">
              <a:solidFill>
                <a:schemeClr val="accent1">
                  <a:lumMod val="75000"/>
                </a:schemeClr>
              </a:solidFill>
              <a:latin typeface="Arial"/>
              <a:cs typeface="Arial"/>
            </a:endParaRPr>
          </a:p>
          <a:p>
            <a:pPr algn="ctr">
              <a:lnSpc>
                <a:spcPct val="100000"/>
              </a:lnSpc>
              <a:spcBef>
                <a:spcPts val="40"/>
              </a:spcBef>
            </a:pPr>
            <a:r>
              <a:rPr sz="800" b="1" spc="-10" dirty="0">
                <a:solidFill>
                  <a:schemeClr val="accent1">
                    <a:lumMod val="75000"/>
                  </a:schemeClr>
                </a:solidFill>
                <a:latin typeface="Arial"/>
                <a:cs typeface="Arial"/>
              </a:rPr>
              <a:t>ARISTOTLE</a:t>
            </a:r>
            <a:r>
              <a:rPr lang="de-CH" sz="675" b="1" spc="-15" baseline="43209" dirty="0">
                <a:solidFill>
                  <a:schemeClr val="accent1">
                    <a:lumMod val="75000"/>
                  </a:schemeClr>
                </a:solidFill>
                <a:latin typeface="Arial"/>
                <a:cs typeface="Arial"/>
              </a:rPr>
              <a:t>1</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4" name="object 22">
            <a:extLst>
              <a:ext uri="{FF2B5EF4-FFF2-40B4-BE49-F238E27FC236}">
                <a16:creationId xmlns:a16="http://schemas.microsoft.com/office/drawing/2014/main" id="{DCEDE2A8-E483-4E65-96CC-7F21773809CC}"/>
              </a:ext>
            </a:extLst>
          </p:cNvPr>
          <p:cNvSpPr txBox="1"/>
          <p:nvPr/>
        </p:nvSpPr>
        <p:spPr>
          <a:xfrm>
            <a:off x="6523250" y="2890735"/>
            <a:ext cx="707390" cy="401320"/>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Edoxaban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ENGAGE</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2</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5" name="object 23">
            <a:extLst>
              <a:ext uri="{FF2B5EF4-FFF2-40B4-BE49-F238E27FC236}">
                <a16:creationId xmlns:a16="http://schemas.microsoft.com/office/drawing/2014/main" id="{6E516B75-70EB-22E3-BEAC-A286182803BB}"/>
              </a:ext>
            </a:extLst>
          </p:cNvPr>
          <p:cNvSpPr txBox="1"/>
          <p:nvPr/>
        </p:nvSpPr>
        <p:spPr>
          <a:xfrm>
            <a:off x="2077255" y="2890735"/>
            <a:ext cx="707390" cy="382156"/>
          </a:xfrm>
          <a:prstGeom prst="rect">
            <a:avLst/>
          </a:prstGeom>
        </p:spPr>
        <p:txBody>
          <a:bodyPr vert="horz" wrap="square" lIns="0" tIns="0" rIns="0" bIns="0" rtlCol="0">
            <a:noAutofit/>
          </a:bodyPr>
          <a:lstStyle/>
          <a:p>
            <a:pPr algn="ctr">
              <a:lnSpc>
                <a:spcPct val="100000"/>
              </a:lnSpc>
              <a:spcBef>
                <a:spcPts val="100"/>
              </a:spcBef>
            </a:pPr>
            <a:r>
              <a:rPr sz="800" spc="-10" dirty="0">
                <a:solidFill>
                  <a:schemeClr val="accent1">
                    <a:lumMod val="75000"/>
                  </a:schemeClr>
                </a:solidFill>
                <a:latin typeface="Arial"/>
                <a:cs typeface="Arial"/>
              </a:rPr>
              <a:t>Edoxaban</a:t>
            </a:r>
            <a:endParaRPr sz="800" dirty="0">
              <a:solidFill>
                <a:schemeClr val="accent1">
                  <a:lumMod val="75000"/>
                </a:schemeClr>
              </a:solidFill>
              <a:latin typeface="Arial"/>
              <a:cs typeface="Arial"/>
            </a:endParaRPr>
          </a:p>
          <a:p>
            <a:pPr algn="ctr">
              <a:lnSpc>
                <a:spcPct val="100000"/>
              </a:lnSpc>
              <a:spcBef>
                <a:spcPts val="40"/>
              </a:spcBef>
            </a:pPr>
            <a:r>
              <a:rPr sz="800" b="1" dirty="0">
                <a:solidFill>
                  <a:schemeClr val="accent1">
                    <a:lumMod val="75000"/>
                  </a:schemeClr>
                </a:solidFill>
                <a:latin typeface="Arial"/>
                <a:cs typeface="Arial"/>
              </a:rPr>
              <a:t>ENGAGE</a:t>
            </a:r>
            <a:r>
              <a:rPr sz="800" b="1" spc="-45" dirty="0">
                <a:solidFill>
                  <a:schemeClr val="accent1">
                    <a:lumMod val="75000"/>
                  </a:schemeClr>
                </a:solidFill>
                <a:latin typeface="Arial"/>
                <a:cs typeface="Arial"/>
              </a:rPr>
              <a:t> </a:t>
            </a:r>
            <a:r>
              <a:rPr sz="8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2</a:t>
            </a:r>
            <a:endParaRPr sz="675" baseline="43209" dirty="0">
              <a:solidFill>
                <a:schemeClr val="accent1">
                  <a:lumMod val="75000"/>
                </a:schemeClr>
              </a:solidFill>
              <a:latin typeface="Arial"/>
              <a:cs typeface="Arial"/>
            </a:endParaRPr>
          </a:p>
          <a:p>
            <a:pPr algn="ctr">
              <a:lnSpc>
                <a:spcPct val="100000"/>
              </a:lnSpc>
              <a:spcBef>
                <a:spcPts val="40"/>
              </a:spcBef>
            </a:pPr>
            <a:r>
              <a:rPr sz="800" spc="-10" dirty="0">
                <a:solidFill>
                  <a:schemeClr val="accent1">
                    <a:lumMod val="75000"/>
                  </a:schemeClr>
                </a:solidFill>
                <a:latin typeface="Arial"/>
                <a:cs typeface="Arial"/>
              </a:rPr>
              <a:t>Phase</a:t>
            </a:r>
            <a:r>
              <a:rPr lang="de-CH" sz="800" spc="-10" dirty="0">
                <a:solidFill>
                  <a:schemeClr val="accent1">
                    <a:lumMod val="75000"/>
                  </a:schemeClr>
                </a:solidFill>
                <a:latin typeface="Arial"/>
                <a:cs typeface="Arial"/>
              </a:rPr>
              <a:t> </a:t>
            </a:r>
            <a:r>
              <a:rPr sz="800" spc="-25" dirty="0">
                <a:solidFill>
                  <a:schemeClr val="accent1">
                    <a:lumMod val="75000"/>
                  </a:schemeClr>
                </a:solidFill>
                <a:latin typeface="Arial"/>
                <a:cs typeface="Arial"/>
              </a:rPr>
              <a:t>III</a:t>
            </a:r>
            <a:endParaRPr sz="800" dirty="0">
              <a:solidFill>
                <a:schemeClr val="accent1">
                  <a:lumMod val="75000"/>
                </a:schemeClr>
              </a:solidFill>
              <a:latin typeface="Arial"/>
              <a:cs typeface="Arial"/>
            </a:endParaRPr>
          </a:p>
        </p:txBody>
      </p:sp>
      <p:sp>
        <p:nvSpPr>
          <p:cNvPr id="26" name="object 24">
            <a:extLst>
              <a:ext uri="{FF2B5EF4-FFF2-40B4-BE49-F238E27FC236}">
                <a16:creationId xmlns:a16="http://schemas.microsoft.com/office/drawing/2014/main" id="{CBBF9B28-79A4-479F-0CAE-C7C888536A33}"/>
              </a:ext>
            </a:extLst>
          </p:cNvPr>
          <p:cNvSpPr/>
          <p:nvPr/>
        </p:nvSpPr>
        <p:spPr>
          <a:xfrm>
            <a:off x="641793" y="2850064"/>
            <a:ext cx="108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27" name="object 25">
            <a:extLst>
              <a:ext uri="{FF2B5EF4-FFF2-40B4-BE49-F238E27FC236}">
                <a16:creationId xmlns:a16="http://schemas.microsoft.com/office/drawing/2014/main" id="{D1CA7207-B5ED-5C6E-8AF6-613D2FBEF13B}"/>
              </a:ext>
            </a:extLst>
          </p:cNvPr>
          <p:cNvSpPr/>
          <p:nvPr/>
        </p:nvSpPr>
        <p:spPr>
          <a:xfrm>
            <a:off x="4749317" y="2850064"/>
            <a:ext cx="126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28" name="object 26">
            <a:extLst>
              <a:ext uri="{FF2B5EF4-FFF2-40B4-BE49-F238E27FC236}">
                <a16:creationId xmlns:a16="http://schemas.microsoft.com/office/drawing/2014/main" id="{C5D2881D-2EB7-C259-ED96-B705EFA1F7E7}"/>
              </a:ext>
            </a:extLst>
          </p:cNvPr>
          <p:cNvSpPr/>
          <p:nvPr/>
        </p:nvSpPr>
        <p:spPr>
          <a:xfrm>
            <a:off x="4749317" y="4452809"/>
            <a:ext cx="126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29" name="object 27">
            <a:extLst>
              <a:ext uri="{FF2B5EF4-FFF2-40B4-BE49-F238E27FC236}">
                <a16:creationId xmlns:a16="http://schemas.microsoft.com/office/drawing/2014/main" id="{75F25E96-6536-9466-85BF-968C5C68C979}"/>
              </a:ext>
            </a:extLst>
          </p:cNvPr>
          <p:cNvSpPr/>
          <p:nvPr/>
        </p:nvSpPr>
        <p:spPr>
          <a:xfrm>
            <a:off x="626803" y="4446227"/>
            <a:ext cx="108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30" name="object 28">
            <a:extLst>
              <a:ext uri="{FF2B5EF4-FFF2-40B4-BE49-F238E27FC236}">
                <a16:creationId xmlns:a16="http://schemas.microsoft.com/office/drawing/2014/main" id="{5DCA05D9-4F34-A95B-2050-34556A40585A}"/>
              </a:ext>
            </a:extLst>
          </p:cNvPr>
          <p:cNvSpPr/>
          <p:nvPr/>
        </p:nvSpPr>
        <p:spPr>
          <a:xfrm>
            <a:off x="1890950" y="2850064"/>
            <a:ext cx="108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31" name="object 29">
            <a:extLst>
              <a:ext uri="{FF2B5EF4-FFF2-40B4-BE49-F238E27FC236}">
                <a16:creationId xmlns:a16="http://schemas.microsoft.com/office/drawing/2014/main" id="{33ACC25C-07CA-EFF0-F608-2B7BE188252E}"/>
              </a:ext>
            </a:extLst>
          </p:cNvPr>
          <p:cNvSpPr/>
          <p:nvPr/>
        </p:nvSpPr>
        <p:spPr>
          <a:xfrm>
            <a:off x="6226773" y="2850064"/>
            <a:ext cx="1260000" cy="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sp>
        <p:nvSpPr>
          <p:cNvPr id="32" name="object 30">
            <a:extLst>
              <a:ext uri="{FF2B5EF4-FFF2-40B4-BE49-F238E27FC236}">
                <a16:creationId xmlns:a16="http://schemas.microsoft.com/office/drawing/2014/main" id="{D3742F98-2D56-078F-9802-5D379AA9C4F1}"/>
              </a:ext>
            </a:extLst>
          </p:cNvPr>
          <p:cNvSpPr/>
          <p:nvPr/>
        </p:nvSpPr>
        <p:spPr>
          <a:xfrm>
            <a:off x="6226773" y="4452809"/>
            <a:ext cx="1260000" cy="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sp>
        <p:nvSpPr>
          <p:cNvPr id="33" name="object 31">
            <a:extLst>
              <a:ext uri="{FF2B5EF4-FFF2-40B4-BE49-F238E27FC236}">
                <a16:creationId xmlns:a16="http://schemas.microsoft.com/office/drawing/2014/main" id="{D6293EA4-2436-A70D-1D1D-9739A9109EA7}"/>
              </a:ext>
            </a:extLst>
          </p:cNvPr>
          <p:cNvSpPr/>
          <p:nvPr/>
        </p:nvSpPr>
        <p:spPr>
          <a:xfrm>
            <a:off x="1890950" y="4446227"/>
            <a:ext cx="108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34" name="object 32">
            <a:extLst>
              <a:ext uri="{FF2B5EF4-FFF2-40B4-BE49-F238E27FC236}">
                <a16:creationId xmlns:a16="http://schemas.microsoft.com/office/drawing/2014/main" id="{56C22C07-5E11-6262-8942-4E801C8939C6}"/>
              </a:ext>
            </a:extLst>
          </p:cNvPr>
          <p:cNvSpPr/>
          <p:nvPr/>
        </p:nvSpPr>
        <p:spPr>
          <a:xfrm>
            <a:off x="3125530" y="2850064"/>
            <a:ext cx="1260000" cy="0"/>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35" name="object 33">
            <a:extLst>
              <a:ext uri="{FF2B5EF4-FFF2-40B4-BE49-F238E27FC236}">
                <a16:creationId xmlns:a16="http://schemas.microsoft.com/office/drawing/2014/main" id="{6FCC739E-E9BB-73CC-5DCF-8292558E5142}"/>
              </a:ext>
            </a:extLst>
          </p:cNvPr>
          <p:cNvSpPr/>
          <p:nvPr/>
        </p:nvSpPr>
        <p:spPr>
          <a:xfrm>
            <a:off x="7632363" y="2850064"/>
            <a:ext cx="1260000" cy="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sp>
        <p:nvSpPr>
          <p:cNvPr id="36" name="object 34">
            <a:extLst>
              <a:ext uri="{FF2B5EF4-FFF2-40B4-BE49-F238E27FC236}">
                <a16:creationId xmlns:a16="http://schemas.microsoft.com/office/drawing/2014/main" id="{F0A7CD5A-D2A4-A2DB-79D2-BE276F9BC285}"/>
              </a:ext>
            </a:extLst>
          </p:cNvPr>
          <p:cNvSpPr/>
          <p:nvPr/>
        </p:nvSpPr>
        <p:spPr>
          <a:xfrm>
            <a:off x="7633175" y="4452809"/>
            <a:ext cx="1260000" cy="0"/>
          </a:xfrm>
          <a:custGeom>
            <a:avLst/>
            <a:gdLst/>
            <a:ahLst/>
            <a:cxnLst/>
            <a:rect l="l" t="t" r="r" b="b"/>
            <a:pathLst>
              <a:path w="1026159">
                <a:moveTo>
                  <a:pt x="0" y="0"/>
                </a:moveTo>
                <a:lnTo>
                  <a:pt x="1025994" y="0"/>
                </a:lnTo>
              </a:path>
            </a:pathLst>
          </a:custGeom>
          <a:ln w="3810">
            <a:solidFill>
              <a:srgbClr val="231F20"/>
            </a:solidFill>
          </a:ln>
        </p:spPr>
        <p:txBody>
          <a:bodyPr wrap="square" lIns="0" tIns="0" rIns="0" bIns="0" rtlCol="0"/>
          <a:lstStyle/>
          <a:p>
            <a:endParaRPr dirty="0"/>
          </a:p>
        </p:txBody>
      </p:sp>
      <p:sp>
        <p:nvSpPr>
          <p:cNvPr id="37" name="object 35">
            <a:extLst>
              <a:ext uri="{FF2B5EF4-FFF2-40B4-BE49-F238E27FC236}">
                <a16:creationId xmlns:a16="http://schemas.microsoft.com/office/drawing/2014/main" id="{A880E8CE-AD90-F214-31A3-1AA0FC2F63A3}"/>
              </a:ext>
            </a:extLst>
          </p:cNvPr>
          <p:cNvSpPr/>
          <p:nvPr/>
        </p:nvSpPr>
        <p:spPr>
          <a:xfrm flipV="1">
            <a:off x="3125529" y="4400508"/>
            <a:ext cx="1267083" cy="45719"/>
          </a:xfrm>
          <a:custGeom>
            <a:avLst/>
            <a:gdLst/>
            <a:ahLst/>
            <a:cxnLst/>
            <a:rect l="l" t="t" r="r" b="b"/>
            <a:pathLst>
              <a:path w="1026160">
                <a:moveTo>
                  <a:pt x="0" y="0"/>
                </a:moveTo>
                <a:lnTo>
                  <a:pt x="1025994" y="0"/>
                </a:lnTo>
              </a:path>
            </a:pathLst>
          </a:custGeom>
          <a:ln w="3810">
            <a:solidFill>
              <a:srgbClr val="231F20"/>
            </a:solidFill>
          </a:ln>
        </p:spPr>
        <p:txBody>
          <a:bodyPr wrap="square" lIns="0" tIns="0" rIns="0" bIns="0" rtlCol="0"/>
          <a:lstStyle/>
          <a:p>
            <a:endParaRPr dirty="0"/>
          </a:p>
        </p:txBody>
      </p:sp>
      <p:sp>
        <p:nvSpPr>
          <p:cNvPr id="38" name="object 36">
            <a:extLst>
              <a:ext uri="{FF2B5EF4-FFF2-40B4-BE49-F238E27FC236}">
                <a16:creationId xmlns:a16="http://schemas.microsoft.com/office/drawing/2014/main" id="{B4F8496B-980A-9995-1F79-2A19E18299C3}"/>
              </a:ext>
            </a:extLst>
          </p:cNvPr>
          <p:cNvSpPr txBox="1"/>
          <p:nvPr/>
        </p:nvSpPr>
        <p:spPr>
          <a:xfrm>
            <a:off x="5090002" y="3876263"/>
            <a:ext cx="576000" cy="580390"/>
          </a:xfrm>
          <a:prstGeom prst="rect">
            <a:avLst/>
          </a:prstGeom>
          <a:solidFill>
            <a:srgbClr val="808285"/>
          </a:solidFill>
        </p:spPr>
        <p:txBody>
          <a:bodyPr vert="horz" wrap="none" lIns="0" tIns="45085" rIns="0" bIns="0" rtlCol="0">
            <a:noAutofit/>
          </a:bodyPr>
          <a:lstStyle/>
          <a:p>
            <a:pPr algn="ctr">
              <a:lnSpc>
                <a:spcPct val="100000"/>
              </a:lnSpc>
              <a:spcBef>
                <a:spcPts val="355"/>
              </a:spcBef>
            </a:pPr>
            <a:r>
              <a:rPr sz="800" b="1" spc="-25" dirty="0">
                <a:solidFill>
                  <a:srgbClr val="FFFFFF"/>
                </a:solidFill>
                <a:latin typeface="Arial"/>
                <a:cs typeface="Arial"/>
              </a:rPr>
              <a:t>2.0</a:t>
            </a:r>
            <a:endParaRPr sz="800" dirty="0">
              <a:latin typeface="Arial"/>
              <a:cs typeface="Arial"/>
            </a:endParaRPr>
          </a:p>
        </p:txBody>
      </p:sp>
      <p:sp>
        <p:nvSpPr>
          <p:cNvPr id="39" name="object 37">
            <a:extLst>
              <a:ext uri="{FF2B5EF4-FFF2-40B4-BE49-F238E27FC236}">
                <a16:creationId xmlns:a16="http://schemas.microsoft.com/office/drawing/2014/main" id="{6518776A-CE17-4B55-087A-9D4865F01CA9}"/>
              </a:ext>
            </a:extLst>
          </p:cNvPr>
          <p:cNvSpPr txBox="1"/>
          <p:nvPr/>
        </p:nvSpPr>
        <p:spPr>
          <a:xfrm>
            <a:off x="6568773" y="3730902"/>
            <a:ext cx="576000" cy="720090"/>
          </a:xfrm>
          <a:prstGeom prst="rect">
            <a:avLst/>
          </a:prstGeom>
          <a:solidFill>
            <a:srgbClr val="CFD1D2"/>
          </a:solidFill>
        </p:spPr>
        <p:txBody>
          <a:bodyPr vert="horz" wrap="none" lIns="0" tIns="50165" rIns="0" bIns="0" rtlCol="0">
            <a:noAutofit/>
          </a:bodyPr>
          <a:lstStyle/>
          <a:p>
            <a:pPr algn="ctr">
              <a:lnSpc>
                <a:spcPct val="100000"/>
              </a:lnSpc>
              <a:spcBef>
                <a:spcPts val="395"/>
              </a:spcBef>
            </a:pPr>
            <a:r>
              <a:rPr sz="800" b="1" spc="-25" dirty="0">
                <a:solidFill>
                  <a:srgbClr val="FFFFFF"/>
                </a:solidFill>
                <a:latin typeface="Arial"/>
                <a:cs typeface="Arial"/>
              </a:rPr>
              <a:t>2.5</a:t>
            </a:r>
            <a:endParaRPr sz="800" dirty="0">
              <a:latin typeface="Arial"/>
              <a:cs typeface="Arial"/>
            </a:endParaRPr>
          </a:p>
        </p:txBody>
      </p:sp>
      <p:sp>
        <p:nvSpPr>
          <p:cNvPr id="40" name="object 38">
            <a:extLst>
              <a:ext uri="{FF2B5EF4-FFF2-40B4-BE49-F238E27FC236}">
                <a16:creationId xmlns:a16="http://schemas.microsoft.com/office/drawing/2014/main" id="{D08B8246-7AFF-0A16-A17A-73D4B747511E}"/>
              </a:ext>
            </a:extLst>
          </p:cNvPr>
          <p:cNvSpPr txBox="1"/>
          <p:nvPr/>
        </p:nvSpPr>
        <p:spPr>
          <a:xfrm>
            <a:off x="7974363" y="3644504"/>
            <a:ext cx="576000" cy="806450"/>
          </a:xfrm>
          <a:prstGeom prst="rect">
            <a:avLst/>
          </a:prstGeom>
          <a:solidFill>
            <a:srgbClr val="395CAC"/>
          </a:solidFill>
        </p:spPr>
        <p:txBody>
          <a:bodyPr vert="horz" wrap="none" lIns="0" tIns="39370" rIns="0" bIns="0" rtlCol="0">
            <a:noAutofit/>
          </a:bodyPr>
          <a:lstStyle/>
          <a:p>
            <a:pPr algn="ctr">
              <a:lnSpc>
                <a:spcPct val="100000"/>
              </a:lnSpc>
              <a:spcBef>
                <a:spcPts val="310"/>
              </a:spcBef>
            </a:pPr>
            <a:r>
              <a:rPr sz="800" b="1" spc="-25" dirty="0">
                <a:solidFill>
                  <a:srgbClr val="FFFFFF"/>
                </a:solidFill>
                <a:latin typeface="Arial"/>
                <a:cs typeface="Arial"/>
              </a:rPr>
              <a:t>2.8</a:t>
            </a:r>
            <a:endParaRPr sz="800" dirty="0">
              <a:latin typeface="Arial"/>
              <a:cs typeface="Arial"/>
            </a:endParaRPr>
          </a:p>
        </p:txBody>
      </p:sp>
      <p:sp>
        <p:nvSpPr>
          <p:cNvPr id="41" name="Textfeld 40">
            <a:extLst>
              <a:ext uri="{FF2B5EF4-FFF2-40B4-BE49-F238E27FC236}">
                <a16:creationId xmlns:a16="http://schemas.microsoft.com/office/drawing/2014/main" id="{E8A6A03C-E5BF-1FDA-5C66-573147A40F5B}"/>
              </a:ext>
            </a:extLst>
          </p:cNvPr>
          <p:cNvSpPr txBox="1"/>
          <p:nvPr/>
        </p:nvSpPr>
        <p:spPr>
          <a:xfrm>
            <a:off x="611188" y="4497912"/>
            <a:ext cx="2312232" cy="159623"/>
          </a:xfrm>
          <a:prstGeom prst="rect">
            <a:avLst/>
          </a:prstGeom>
          <a:noFill/>
        </p:spPr>
        <p:txBody>
          <a:bodyPr wrap="square" lIns="0" tIns="0" rIns="0" bIns="0">
            <a:noAutofit/>
          </a:bodyPr>
          <a:lstStyle/>
          <a:p>
            <a:r>
              <a:rPr lang="en-GB" sz="800" dirty="0">
                <a:solidFill>
                  <a:schemeClr val="accent1">
                    <a:lumMod val="75000"/>
                  </a:schemeClr>
                </a:solidFill>
                <a:latin typeface="Arial" panose="020B0604020202020204" pitchFamily="34" charset="0"/>
              </a:rPr>
              <a:t>No head-to-head comparison</a:t>
            </a:r>
            <a:endParaRPr lang="en-GB" sz="800" dirty="0">
              <a:solidFill>
                <a:schemeClr val="accent1">
                  <a:lumMod val="75000"/>
                </a:schemeClr>
              </a:solidFill>
              <a:effectLst/>
              <a:latin typeface="Arial" panose="020B0604020202020204" pitchFamily="34" charset="0"/>
            </a:endParaRPr>
          </a:p>
        </p:txBody>
      </p:sp>
      <p:sp>
        <p:nvSpPr>
          <p:cNvPr id="42" name="Textfeld 41">
            <a:extLst>
              <a:ext uri="{FF2B5EF4-FFF2-40B4-BE49-F238E27FC236}">
                <a16:creationId xmlns:a16="http://schemas.microsoft.com/office/drawing/2014/main" id="{53F586A1-E2D0-2B86-5F55-45F1679646E1}"/>
              </a:ext>
            </a:extLst>
          </p:cNvPr>
          <p:cNvSpPr txBox="1"/>
          <p:nvPr/>
        </p:nvSpPr>
        <p:spPr>
          <a:xfrm>
            <a:off x="611188" y="987425"/>
            <a:ext cx="8281175" cy="300082"/>
          </a:xfrm>
          <a:prstGeom prst="rect">
            <a:avLst/>
          </a:prstGeom>
          <a:noFill/>
        </p:spPr>
        <p:txBody>
          <a:bodyPr wrap="square" lIns="0" tIns="0" rIns="0" bIns="0">
            <a:noAutofit/>
          </a:bodyPr>
          <a:lstStyle/>
          <a:p>
            <a:r>
              <a:rPr lang="en-US" sz="1300" dirty="0">
                <a:solidFill>
                  <a:schemeClr val="accent1">
                    <a:lumMod val="75000"/>
                  </a:schemeClr>
                </a:solidFill>
                <a:latin typeface="Arial" panose="020B0604020202020204" pitchFamily="34" charset="0"/>
              </a:rPr>
              <a:t>According to the study population, lower risk was associated with lower event rates, and higher risk was associated with higher event rates.</a:t>
            </a:r>
            <a:endParaRPr lang="de-CH" sz="1300" dirty="0">
              <a:solidFill>
                <a:schemeClr val="accent1">
                  <a:lumMod val="75000"/>
                </a:schemeClr>
              </a:solidFill>
              <a:effectLst/>
              <a:latin typeface="Arial" panose="020B0604020202020204" pitchFamily="34" charset="0"/>
            </a:endParaRPr>
          </a:p>
        </p:txBody>
      </p:sp>
      <p:pic>
        <p:nvPicPr>
          <p:cNvPr id="5" name="Grafik 4">
            <a:extLst>
              <a:ext uri="{FF2B5EF4-FFF2-40B4-BE49-F238E27FC236}">
                <a16:creationId xmlns:a16="http://schemas.microsoft.com/office/drawing/2014/main" id="{FA789A11-E309-F949-AF40-CB486503E5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6575" y="83164"/>
            <a:ext cx="736600" cy="612354"/>
          </a:xfrm>
          <a:prstGeom prst="rect">
            <a:avLst/>
          </a:prstGeom>
        </p:spPr>
      </p:pic>
    </p:spTree>
    <p:extLst>
      <p:ext uri="{BB962C8B-B14F-4D97-AF65-F5344CB8AC3E}">
        <p14:creationId xmlns:p14="http://schemas.microsoft.com/office/powerpoint/2010/main" val="3318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CDECF-ACFA-44F1-BC93-BA9C99906DB0}"/>
              </a:ext>
            </a:extLst>
          </p:cNvPr>
          <p:cNvSpPr>
            <a:spLocks noGrp="1"/>
          </p:cNvSpPr>
          <p:nvPr>
            <p:ph type="title"/>
          </p:nvPr>
        </p:nvSpPr>
        <p:spPr>
          <a:xfrm>
            <a:off x="612001" y="142526"/>
            <a:ext cx="8281175" cy="615553"/>
          </a:xfrm>
        </p:spPr>
        <p:txBody>
          <a:bodyPr/>
          <a:lstStyle/>
          <a:p>
            <a:r>
              <a:rPr lang="en-GB" noProof="0" dirty="0"/>
              <a:t>Consistent rates of major GI bleeding with NOACs in </a:t>
            </a:r>
            <a:br>
              <a:rPr lang="en-GB" noProof="0" dirty="0"/>
            </a:br>
            <a:r>
              <a:rPr lang="en-GB" noProof="0" dirty="0"/>
              <a:t>phase III trials </a:t>
            </a:r>
            <a:r>
              <a:rPr lang="en-GB" baseline="30000" noProof="0" dirty="0"/>
              <a:t>1-4</a:t>
            </a:r>
          </a:p>
        </p:txBody>
      </p:sp>
      <p:sp>
        <p:nvSpPr>
          <p:cNvPr id="3" name="Textfeld 2">
            <a:extLst>
              <a:ext uri="{FF2B5EF4-FFF2-40B4-BE49-F238E27FC236}">
                <a16:creationId xmlns:a16="http://schemas.microsoft.com/office/drawing/2014/main" id="{65DDA72D-83F6-1885-C98B-CBF4E9BE2152}"/>
              </a:ext>
            </a:extLst>
          </p:cNvPr>
          <p:cNvSpPr txBox="1"/>
          <p:nvPr/>
        </p:nvSpPr>
        <p:spPr>
          <a:xfrm>
            <a:off x="611188" y="987425"/>
            <a:ext cx="8281175" cy="300082"/>
          </a:xfrm>
          <a:prstGeom prst="rect">
            <a:avLst/>
          </a:prstGeom>
          <a:noFill/>
        </p:spPr>
        <p:txBody>
          <a:bodyPr wrap="square" lIns="0" tIns="0" rIns="0" bIns="0">
            <a:noAutofit/>
          </a:bodyPr>
          <a:lstStyle/>
          <a:p>
            <a:r>
              <a:rPr lang="en-US" sz="1300" dirty="0">
                <a:solidFill>
                  <a:schemeClr val="accent1">
                    <a:lumMod val="75000"/>
                  </a:schemeClr>
                </a:solidFill>
                <a:latin typeface="Arial" panose="020B0604020202020204" pitchFamily="34" charset="0"/>
              </a:rPr>
              <a:t>According to the study population, lower risk was associated with lower event rates, and higher risk was associated with higher event rates.</a:t>
            </a:r>
            <a:endParaRPr lang="de-CH" sz="1300" dirty="0">
              <a:solidFill>
                <a:schemeClr val="accent1">
                  <a:lumMod val="75000"/>
                </a:schemeClr>
              </a:solidFill>
              <a:effectLst/>
              <a:latin typeface="Arial" panose="020B0604020202020204" pitchFamily="34" charset="0"/>
            </a:endParaRPr>
          </a:p>
        </p:txBody>
      </p:sp>
      <p:sp>
        <p:nvSpPr>
          <p:cNvPr id="4" name="Textfeld 3">
            <a:extLst>
              <a:ext uri="{FF2B5EF4-FFF2-40B4-BE49-F238E27FC236}">
                <a16:creationId xmlns:a16="http://schemas.microsoft.com/office/drawing/2014/main" id="{2E5012B6-F0EB-287B-7F55-8C2778DD2F11}"/>
              </a:ext>
            </a:extLst>
          </p:cNvPr>
          <p:cNvSpPr txBox="1"/>
          <p:nvPr/>
        </p:nvSpPr>
        <p:spPr>
          <a:xfrm>
            <a:off x="612000" y="4586400"/>
            <a:ext cx="8281175" cy="231674"/>
          </a:xfrm>
          <a:prstGeom prst="rect">
            <a:avLst/>
          </a:prstGeom>
          <a:noFill/>
        </p:spPr>
        <p:txBody>
          <a:bodyPr wrap="square" lIns="0" tIns="0" rIns="0" bIns="0">
            <a:noAutofit/>
          </a:bodyPr>
          <a:lstStyle/>
          <a:p>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GI, Gastrointestinal; HAS-BLED score, </a:t>
            </a:r>
            <a:r>
              <a:rPr lang="en-GB" sz="800" spc="-10" dirty="0">
                <a:solidFill>
                  <a:schemeClr val="accent1">
                    <a:lumMod val="75000"/>
                  </a:schemeClr>
                </a:solidFill>
                <a:latin typeface="+mj-lt"/>
                <a:cs typeface="Arial"/>
              </a:rPr>
              <a:t>score for assessing bleeding risk in prophylactically anticoagulated nvAF patients</a:t>
            </a:r>
            <a:r>
              <a:rPr lang="en-GB" sz="800" spc="-10" dirty="0">
                <a:solidFill>
                  <a:schemeClr val="accent1">
                    <a:lumMod val="75000"/>
                  </a:schemeClr>
                </a:solidFill>
                <a:latin typeface="Arial"/>
                <a:cs typeface="Arial"/>
              </a:rPr>
              <a:t>; NOACs, </a:t>
            </a:r>
            <a:r>
              <a:rPr lang="en-GB" sz="800" spc="-10" dirty="0">
                <a:solidFill>
                  <a:schemeClr val="accent1">
                    <a:lumMod val="75000"/>
                  </a:schemeClr>
                </a:solidFill>
                <a:latin typeface="+mj-lt"/>
                <a:cs typeface="Arial"/>
              </a:rPr>
              <a:t>Non-vitamin K antagonist oral anticoagulants.</a:t>
            </a:r>
            <a:endParaRPr lang="en-GB" sz="800" spc="-10" dirty="0">
              <a:solidFill>
                <a:schemeClr val="accent1">
                  <a:lumMod val="75000"/>
                </a:schemeClr>
              </a:solidFill>
              <a:latin typeface="Arial"/>
              <a:cs typeface="Arial"/>
            </a:endParaRPr>
          </a:p>
          <a:p>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en-GB" sz="800" b="1" spc="-10" dirty="0">
                <a:solidFill>
                  <a:schemeClr val="accent1">
                    <a:lumMod val="75000"/>
                  </a:schemeClr>
                </a:solidFill>
                <a:latin typeface="Arial"/>
                <a:cs typeface="Arial"/>
              </a:rPr>
              <a:t>1</a:t>
            </a:r>
            <a:r>
              <a:rPr lang="en-GB" sz="800" spc="-10" dirty="0">
                <a:solidFill>
                  <a:schemeClr val="accent1">
                    <a:lumMod val="75000"/>
                  </a:schemeClr>
                </a:solidFill>
                <a:latin typeface="Arial"/>
                <a:cs typeface="Arial"/>
              </a:rPr>
              <a:t>. </a:t>
            </a:r>
            <a:r>
              <a:rPr lang="de-CH" sz="800" b="0" i="0" u="none" strike="noStrike" baseline="0" dirty="0">
                <a:solidFill>
                  <a:schemeClr val="accent1">
                    <a:lumMod val="75000"/>
                  </a:schemeClr>
                </a:solidFill>
                <a:latin typeface="+mj-lt"/>
              </a:rPr>
              <a:t>Granger </a:t>
            </a:r>
            <a:r>
              <a:rPr lang="de-CH" sz="800" spc="-10" dirty="0">
                <a:solidFill>
                  <a:schemeClr val="accent1">
                    <a:lumMod val="75000"/>
                  </a:schemeClr>
                </a:solidFill>
                <a:latin typeface="+mj-lt"/>
                <a:cs typeface="Arial"/>
              </a:rPr>
              <a:t>et al. </a:t>
            </a:r>
            <a:r>
              <a:rPr lang="de-CH" sz="800" b="0" i="0" u="none" strike="noStrike" baseline="0" dirty="0">
                <a:solidFill>
                  <a:schemeClr val="accent1">
                    <a:lumMod val="75000"/>
                  </a:schemeClr>
                </a:solidFill>
                <a:latin typeface="+mj-lt"/>
              </a:rPr>
              <a:t>N Engl J Med 2011;365:981‑992</a:t>
            </a:r>
            <a:r>
              <a:rPr lang="de-CH" sz="800" spc="-10" dirty="0">
                <a:solidFill>
                  <a:schemeClr val="accent1">
                    <a:lumMod val="75000"/>
                  </a:schemeClr>
                </a:solidFill>
                <a:latin typeface="+mj-lt"/>
                <a:cs typeface="Arial"/>
              </a:rPr>
              <a:t>. </a:t>
            </a:r>
            <a:r>
              <a:rPr lang="de-CH" sz="800" b="1" spc="-10" dirty="0">
                <a:solidFill>
                  <a:schemeClr val="accent1">
                    <a:lumMod val="75000"/>
                  </a:schemeClr>
                </a:solidFill>
                <a:latin typeface="+mj-lt"/>
                <a:cs typeface="Arial"/>
              </a:rPr>
              <a:t>2</a:t>
            </a:r>
            <a:r>
              <a:rPr lang="de-CH" sz="800" spc="-10" dirty="0">
                <a:solidFill>
                  <a:schemeClr val="accent1">
                    <a:lumMod val="75000"/>
                  </a:schemeClr>
                </a:solidFill>
                <a:latin typeface="+mj-lt"/>
                <a:cs typeface="Arial"/>
              </a:rPr>
              <a:t>. Giugliano RP, et al. N Engl J Med 2013;369:2093‑2104. </a:t>
            </a:r>
            <a:r>
              <a:rPr lang="de-CH" sz="800" b="1" spc="-10" dirty="0">
                <a:solidFill>
                  <a:schemeClr val="accent1">
                    <a:lumMod val="75000"/>
                  </a:schemeClr>
                </a:solidFill>
                <a:latin typeface="+mj-lt"/>
                <a:cs typeface="Arial"/>
              </a:rPr>
              <a:t>3</a:t>
            </a:r>
            <a:r>
              <a:rPr lang="de-CH" sz="800" spc="-10" dirty="0">
                <a:solidFill>
                  <a:schemeClr val="accent1">
                    <a:lumMod val="75000"/>
                  </a:schemeClr>
                </a:solidFill>
                <a:latin typeface="+mj-lt"/>
                <a:cs typeface="Arial"/>
              </a:rPr>
              <a:t>. </a:t>
            </a:r>
            <a:r>
              <a:rPr lang="de-CH" sz="800" b="0" spc="-20" dirty="0">
                <a:solidFill>
                  <a:srgbClr val="4C4D4F"/>
                </a:solidFill>
                <a:latin typeface="Arial"/>
                <a:cs typeface="Arial"/>
              </a:rPr>
              <a:t>Patel</a:t>
            </a:r>
            <a:r>
              <a:rPr lang="de-CH" sz="800" b="0" spc="-5" dirty="0">
                <a:solidFill>
                  <a:srgbClr val="4C4D4F"/>
                </a:solidFill>
                <a:latin typeface="Arial"/>
                <a:cs typeface="Arial"/>
              </a:rPr>
              <a:t> </a:t>
            </a:r>
            <a:r>
              <a:rPr lang="de-CH" sz="800" b="0" dirty="0">
                <a:solidFill>
                  <a:srgbClr val="4C4D4F"/>
                </a:solidFill>
                <a:latin typeface="Arial"/>
                <a:cs typeface="Arial"/>
              </a:rPr>
              <a:t>et</a:t>
            </a:r>
            <a:r>
              <a:rPr lang="de-CH" sz="800" b="0" spc="-5" dirty="0">
                <a:solidFill>
                  <a:srgbClr val="4C4D4F"/>
                </a:solidFill>
                <a:latin typeface="Arial"/>
                <a:cs typeface="Arial"/>
              </a:rPr>
              <a:t> </a:t>
            </a:r>
            <a:r>
              <a:rPr lang="de-CH" sz="800" b="0" spc="-10" dirty="0">
                <a:solidFill>
                  <a:srgbClr val="4C4D4F"/>
                </a:solidFill>
                <a:latin typeface="Arial"/>
                <a:cs typeface="Arial"/>
              </a:rPr>
              <a:t>al.</a:t>
            </a:r>
            <a:r>
              <a:rPr lang="de-CH" sz="800" b="0" spc="-5" dirty="0">
                <a:solidFill>
                  <a:srgbClr val="4C4D4F"/>
                </a:solidFill>
                <a:latin typeface="Arial"/>
                <a:cs typeface="Arial"/>
              </a:rPr>
              <a:t> </a:t>
            </a:r>
            <a:r>
              <a:rPr lang="de-CH" sz="800" b="0" dirty="0">
                <a:solidFill>
                  <a:srgbClr val="4C4D4F"/>
                </a:solidFill>
                <a:latin typeface="Arial"/>
                <a:cs typeface="Arial"/>
              </a:rPr>
              <a:t>N</a:t>
            </a:r>
            <a:r>
              <a:rPr lang="de-CH" sz="800" b="0" spc="-5" dirty="0">
                <a:solidFill>
                  <a:srgbClr val="4C4D4F"/>
                </a:solidFill>
                <a:latin typeface="Arial"/>
                <a:cs typeface="Arial"/>
              </a:rPr>
              <a:t> </a:t>
            </a:r>
            <a:r>
              <a:rPr lang="de-CH" sz="800" b="0" spc="-10" dirty="0">
                <a:solidFill>
                  <a:srgbClr val="4C4D4F"/>
                </a:solidFill>
                <a:latin typeface="Arial"/>
                <a:cs typeface="Arial"/>
              </a:rPr>
              <a:t>Engl</a:t>
            </a:r>
            <a:r>
              <a:rPr lang="de-CH" sz="800" b="0" spc="-5" dirty="0">
                <a:solidFill>
                  <a:srgbClr val="4C4D4F"/>
                </a:solidFill>
                <a:latin typeface="Arial"/>
                <a:cs typeface="Arial"/>
              </a:rPr>
              <a:t> </a:t>
            </a:r>
            <a:r>
              <a:rPr lang="de-CH" sz="800" b="0" dirty="0">
                <a:solidFill>
                  <a:srgbClr val="4C4D4F"/>
                </a:solidFill>
                <a:latin typeface="Arial"/>
                <a:cs typeface="Arial"/>
              </a:rPr>
              <a:t>J</a:t>
            </a:r>
            <a:r>
              <a:rPr lang="de-CH" sz="800" b="0" spc="-5" dirty="0">
                <a:solidFill>
                  <a:srgbClr val="4C4D4F"/>
                </a:solidFill>
                <a:latin typeface="Arial"/>
                <a:cs typeface="Arial"/>
              </a:rPr>
              <a:t> </a:t>
            </a:r>
            <a:r>
              <a:rPr lang="de-CH" sz="800" b="0" spc="-20" dirty="0">
                <a:solidFill>
                  <a:srgbClr val="4C4D4F"/>
                </a:solidFill>
                <a:latin typeface="Arial"/>
                <a:cs typeface="Arial"/>
              </a:rPr>
              <a:t>Med.</a:t>
            </a:r>
            <a:r>
              <a:rPr lang="de-CH" sz="800" b="0" spc="-10" dirty="0">
                <a:solidFill>
                  <a:srgbClr val="4C4D4F"/>
                </a:solidFill>
                <a:latin typeface="Arial"/>
                <a:cs typeface="Arial"/>
              </a:rPr>
              <a:t> </a:t>
            </a:r>
            <a:r>
              <a:rPr lang="de-CH" sz="800" b="0" spc="-25" dirty="0">
                <a:solidFill>
                  <a:srgbClr val="4C4D4F"/>
                </a:solidFill>
                <a:latin typeface="Arial"/>
                <a:cs typeface="Arial"/>
              </a:rPr>
              <a:t>2011; 37(14):1154-7  </a:t>
            </a:r>
            <a:r>
              <a:rPr lang="de-CH" sz="800" b="1" spc="-10" dirty="0">
                <a:solidFill>
                  <a:schemeClr val="accent1">
                    <a:lumMod val="75000"/>
                  </a:schemeClr>
                </a:solidFill>
                <a:latin typeface="+mj-lt"/>
                <a:cs typeface="Arial"/>
              </a:rPr>
              <a:t>4</a:t>
            </a:r>
            <a:r>
              <a:rPr lang="de-CH" sz="800" spc="-10" dirty="0">
                <a:solidFill>
                  <a:schemeClr val="accent1">
                    <a:lumMod val="75000"/>
                  </a:schemeClr>
                </a:solidFill>
                <a:latin typeface="+mj-lt"/>
                <a:cs typeface="Arial"/>
              </a:rPr>
              <a:t>. Pokorney SD, et al. EHJ 2016;37(14):1154-57.</a:t>
            </a:r>
            <a:endParaRPr lang="en-GB" sz="600" spc="-10" dirty="0">
              <a:solidFill>
                <a:schemeClr val="accent1">
                  <a:lumMod val="75000"/>
                </a:schemeClr>
              </a:solidFill>
              <a:latin typeface="Arial"/>
              <a:cs typeface="Arial"/>
            </a:endParaRPr>
          </a:p>
        </p:txBody>
      </p:sp>
      <p:sp>
        <p:nvSpPr>
          <p:cNvPr id="8" name="Textfeld 7">
            <a:extLst>
              <a:ext uri="{FF2B5EF4-FFF2-40B4-BE49-F238E27FC236}">
                <a16:creationId xmlns:a16="http://schemas.microsoft.com/office/drawing/2014/main" id="{6CFF3CA2-099B-411D-8793-E2FEF8547C75}"/>
              </a:ext>
            </a:extLst>
          </p:cNvPr>
          <p:cNvSpPr txBox="1"/>
          <p:nvPr/>
        </p:nvSpPr>
        <p:spPr>
          <a:xfrm>
            <a:off x="2537524" y="4245014"/>
            <a:ext cx="2312232" cy="159623"/>
          </a:xfrm>
          <a:prstGeom prst="rect">
            <a:avLst/>
          </a:prstGeom>
          <a:noFill/>
        </p:spPr>
        <p:txBody>
          <a:bodyPr wrap="square" lIns="0" tIns="0" rIns="0" bIns="0">
            <a:noAutofit/>
          </a:bodyPr>
          <a:lstStyle/>
          <a:p>
            <a:r>
              <a:rPr lang="en-GB" sz="800" dirty="0">
                <a:solidFill>
                  <a:schemeClr val="accent1">
                    <a:lumMod val="75000"/>
                  </a:schemeClr>
                </a:solidFill>
                <a:effectLst/>
                <a:latin typeface="Arial" panose="020B0604020202020204" pitchFamily="34" charset="0"/>
              </a:rPr>
              <a:t>No head-to-head comparison</a:t>
            </a:r>
          </a:p>
        </p:txBody>
      </p:sp>
      <p:sp>
        <p:nvSpPr>
          <p:cNvPr id="10" name="Textfeld 9">
            <a:extLst>
              <a:ext uri="{FF2B5EF4-FFF2-40B4-BE49-F238E27FC236}">
                <a16:creationId xmlns:a16="http://schemas.microsoft.com/office/drawing/2014/main" id="{E6C2FE7D-0CE7-A9E8-17D4-01D69ED8EFB7}"/>
              </a:ext>
            </a:extLst>
          </p:cNvPr>
          <p:cNvSpPr txBox="1"/>
          <p:nvPr/>
        </p:nvSpPr>
        <p:spPr>
          <a:xfrm>
            <a:off x="2537524" y="1563688"/>
            <a:ext cx="4957658" cy="300082"/>
          </a:xfrm>
          <a:prstGeom prst="rect">
            <a:avLst/>
          </a:prstGeom>
          <a:noFill/>
        </p:spPr>
        <p:txBody>
          <a:bodyPr wrap="square" lIns="0" tIns="0" rIns="0" bIns="46800">
            <a:noAutofit/>
          </a:bodyPr>
          <a:lstStyle/>
          <a:p>
            <a:r>
              <a:rPr lang="en-US" sz="1100" b="1" dirty="0">
                <a:solidFill>
                  <a:schemeClr val="accent1">
                    <a:lumMod val="75000"/>
                  </a:schemeClr>
                </a:solidFill>
                <a:latin typeface="Arial" panose="020B0604020202020204" pitchFamily="34" charset="0"/>
              </a:rPr>
              <a:t>Correlation of HAS-BLED score and GI bleeding rates</a:t>
            </a:r>
            <a:br>
              <a:rPr lang="de-CH" sz="1100" dirty="0">
                <a:solidFill>
                  <a:schemeClr val="accent1">
                    <a:lumMod val="75000"/>
                  </a:schemeClr>
                </a:solidFill>
                <a:effectLst/>
                <a:latin typeface="Arial" panose="020B0604020202020204" pitchFamily="34" charset="0"/>
              </a:rPr>
            </a:br>
            <a:endParaRPr lang="de-CH" sz="1100" dirty="0">
              <a:solidFill>
                <a:schemeClr val="accent1">
                  <a:lumMod val="75000"/>
                </a:schemeClr>
              </a:solidFill>
              <a:effectLst/>
              <a:latin typeface="Arial" panose="020B0604020202020204" pitchFamily="34" charset="0"/>
            </a:endParaRPr>
          </a:p>
        </p:txBody>
      </p:sp>
      <p:sp>
        <p:nvSpPr>
          <p:cNvPr id="12" name="object 2">
            <a:extLst>
              <a:ext uri="{FF2B5EF4-FFF2-40B4-BE49-F238E27FC236}">
                <a16:creationId xmlns:a16="http://schemas.microsoft.com/office/drawing/2014/main" id="{465C5A02-BC76-EC99-FC07-0AA76B3CA056}"/>
              </a:ext>
            </a:extLst>
          </p:cNvPr>
          <p:cNvSpPr txBox="1"/>
          <p:nvPr/>
        </p:nvSpPr>
        <p:spPr>
          <a:xfrm>
            <a:off x="2548164" y="3195244"/>
            <a:ext cx="1769393" cy="151323"/>
          </a:xfrm>
          <a:prstGeom prst="rect">
            <a:avLst/>
          </a:prstGeom>
        </p:spPr>
        <p:txBody>
          <a:bodyPr vert="horz" wrap="square" lIns="0" tIns="12700" rIns="0" bIns="0" rtlCol="0">
            <a:spAutoFit/>
          </a:bodyPr>
          <a:lstStyle/>
          <a:p>
            <a:pPr marL="12700">
              <a:lnSpc>
                <a:spcPct val="100000"/>
              </a:lnSpc>
              <a:spcBef>
                <a:spcPts val="100"/>
              </a:spcBef>
            </a:pPr>
            <a:r>
              <a:rPr lang="de-CH" sz="900" b="1" dirty="0">
                <a:solidFill>
                  <a:schemeClr val="accent1">
                    <a:lumMod val="75000"/>
                  </a:schemeClr>
                </a:solidFill>
                <a:latin typeface="Arial"/>
                <a:cs typeface="Arial"/>
              </a:rPr>
              <a:t>Mean</a:t>
            </a:r>
            <a:r>
              <a:rPr sz="900" b="1" spc="90" dirty="0">
                <a:solidFill>
                  <a:schemeClr val="accent1">
                    <a:lumMod val="75000"/>
                  </a:schemeClr>
                </a:solidFill>
                <a:latin typeface="Arial"/>
                <a:cs typeface="Arial"/>
              </a:rPr>
              <a:t> </a:t>
            </a:r>
            <a:r>
              <a:rPr sz="900" b="1" dirty="0">
                <a:solidFill>
                  <a:schemeClr val="accent1">
                    <a:lumMod val="75000"/>
                  </a:schemeClr>
                </a:solidFill>
                <a:latin typeface="Arial"/>
                <a:cs typeface="Arial"/>
              </a:rPr>
              <a:t>HAS-BLED</a:t>
            </a:r>
            <a:r>
              <a:rPr sz="900" b="1" spc="105" dirty="0">
                <a:solidFill>
                  <a:schemeClr val="accent1">
                    <a:lumMod val="75000"/>
                  </a:schemeClr>
                </a:solidFill>
                <a:latin typeface="Arial"/>
                <a:cs typeface="Arial"/>
              </a:rPr>
              <a:t> </a:t>
            </a:r>
            <a:r>
              <a:rPr lang="de-CH" sz="900" b="1" spc="-20" dirty="0">
                <a:solidFill>
                  <a:schemeClr val="accent1">
                    <a:lumMod val="75000"/>
                  </a:schemeClr>
                </a:solidFill>
                <a:latin typeface="Arial"/>
                <a:cs typeface="Arial"/>
              </a:rPr>
              <a:t>s</a:t>
            </a:r>
            <a:r>
              <a:rPr sz="900" b="1" spc="-20" dirty="0">
                <a:solidFill>
                  <a:schemeClr val="accent1">
                    <a:lumMod val="75000"/>
                  </a:schemeClr>
                </a:solidFill>
                <a:latin typeface="Arial"/>
                <a:cs typeface="Arial"/>
              </a:rPr>
              <a:t>core</a:t>
            </a:r>
            <a:endParaRPr sz="900" dirty="0">
              <a:solidFill>
                <a:schemeClr val="accent1">
                  <a:lumMod val="75000"/>
                </a:schemeClr>
              </a:solidFill>
              <a:latin typeface="Arial"/>
              <a:cs typeface="Arial"/>
            </a:endParaRPr>
          </a:p>
        </p:txBody>
      </p:sp>
      <p:sp>
        <p:nvSpPr>
          <p:cNvPr id="14" name="object 3">
            <a:extLst>
              <a:ext uri="{FF2B5EF4-FFF2-40B4-BE49-F238E27FC236}">
                <a16:creationId xmlns:a16="http://schemas.microsoft.com/office/drawing/2014/main" id="{40E0CED0-3A9B-5BEB-C395-2210EBD01917}"/>
              </a:ext>
            </a:extLst>
          </p:cNvPr>
          <p:cNvSpPr/>
          <p:nvPr/>
        </p:nvSpPr>
        <p:spPr>
          <a:xfrm>
            <a:off x="2560865" y="3068996"/>
            <a:ext cx="3773170" cy="0"/>
          </a:xfrm>
          <a:custGeom>
            <a:avLst/>
            <a:gdLst/>
            <a:ahLst/>
            <a:cxnLst/>
            <a:rect l="l" t="t" r="r" b="b"/>
            <a:pathLst>
              <a:path w="3773170">
                <a:moveTo>
                  <a:pt x="0" y="0"/>
                </a:moveTo>
                <a:lnTo>
                  <a:pt x="3772801" y="0"/>
                </a:lnTo>
              </a:path>
            </a:pathLst>
          </a:custGeom>
          <a:ln w="3810">
            <a:solidFill>
              <a:srgbClr val="231F20"/>
            </a:solidFill>
          </a:ln>
        </p:spPr>
        <p:txBody>
          <a:bodyPr wrap="square" lIns="0" tIns="0" rIns="0" bIns="0" rtlCol="0"/>
          <a:lstStyle/>
          <a:p>
            <a:endParaRPr dirty="0"/>
          </a:p>
        </p:txBody>
      </p:sp>
      <p:sp>
        <p:nvSpPr>
          <p:cNvPr id="15" name="object 5">
            <a:extLst>
              <a:ext uri="{FF2B5EF4-FFF2-40B4-BE49-F238E27FC236}">
                <a16:creationId xmlns:a16="http://schemas.microsoft.com/office/drawing/2014/main" id="{37B7BF53-E670-2D47-5F16-27EC29640CDD}"/>
              </a:ext>
            </a:extLst>
          </p:cNvPr>
          <p:cNvSpPr/>
          <p:nvPr/>
        </p:nvSpPr>
        <p:spPr>
          <a:xfrm>
            <a:off x="2876717" y="2336387"/>
            <a:ext cx="530225" cy="230504"/>
          </a:xfrm>
          <a:custGeom>
            <a:avLst/>
            <a:gdLst/>
            <a:ahLst/>
            <a:cxnLst/>
            <a:rect l="l" t="t" r="r" b="b"/>
            <a:pathLst>
              <a:path w="530225" h="230505">
                <a:moveTo>
                  <a:pt x="529818" y="0"/>
                </a:moveTo>
                <a:lnTo>
                  <a:pt x="0" y="0"/>
                </a:lnTo>
                <a:lnTo>
                  <a:pt x="0" y="230403"/>
                </a:lnTo>
                <a:lnTo>
                  <a:pt x="529818" y="230403"/>
                </a:lnTo>
                <a:lnTo>
                  <a:pt x="529818" y="0"/>
                </a:lnTo>
                <a:close/>
              </a:path>
            </a:pathLst>
          </a:custGeom>
          <a:solidFill>
            <a:srgbClr val="808285"/>
          </a:solidFill>
        </p:spPr>
        <p:txBody>
          <a:bodyPr wrap="square" lIns="0" tIns="0" rIns="0" bIns="0" rtlCol="0"/>
          <a:lstStyle/>
          <a:p>
            <a:endParaRPr dirty="0"/>
          </a:p>
        </p:txBody>
      </p:sp>
      <p:sp>
        <p:nvSpPr>
          <p:cNvPr id="16" name="object 7">
            <a:extLst>
              <a:ext uri="{FF2B5EF4-FFF2-40B4-BE49-F238E27FC236}">
                <a16:creationId xmlns:a16="http://schemas.microsoft.com/office/drawing/2014/main" id="{F5A3C41C-C4D5-F36B-FBF7-19F53E382453}"/>
              </a:ext>
            </a:extLst>
          </p:cNvPr>
          <p:cNvSpPr txBox="1"/>
          <p:nvPr/>
        </p:nvSpPr>
        <p:spPr>
          <a:xfrm>
            <a:off x="5489342" y="3375740"/>
            <a:ext cx="530225" cy="813430"/>
          </a:xfrm>
          <a:prstGeom prst="rect">
            <a:avLst/>
          </a:prstGeom>
          <a:solidFill>
            <a:srgbClr val="395CAC"/>
          </a:solidFill>
        </p:spPr>
        <p:txBody>
          <a:bodyPr vert="horz" wrap="square" lIns="0" tIns="41910" rIns="0" bIns="0" rtlCol="0">
            <a:noAutofit/>
          </a:bodyPr>
          <a:lstStyle/>
          <a:p>
            <a:pPr algn="ctr">
              <a:lnSpc>
                <a:spcPct val="100000"/>
              </a:lnSpc>
              <a:spcBef>
                <a:spcPts val="330"/>
              </a:spcBef>
            </a:pPr>
            <a:r>
              <a:rPr sz="800" b="1" spc="-25" dirty="0">
                <a:solidFill>
                  <a:srgbClr val="FFFFFF"/>
                </a:solidFill>
                <a:cs typeface="FrutigerLTStd-Black"/>
              </a:rPr>
              <a:t>2.8</a:t>
            </a:r>
            <a:endParaRPr sz="800" dirty="0">
              <a:cs typeface="FrutigerLTStd-Black"/>
            </a:endParaRPr>
          </a:p>
        </p:txBody>
      </p:sp>
      <p:sp>
        <p:nvSpPr>
          <p:cNvPr id="17" name="object 8">
            <a:extLst>
              <a:ext uri="{FF2B5EF4-FFF2-40B4-BE49-F238E27FC236}">
                <a16:creationId xmlns:a16="http://schemas.microsoft.com/office/drawing/2014/main" id="{38911C28-9E9A-3A41-A020-BD23668C8D79}"/>
              </a:ext>
            </a:extLst>
          </p:cNvPr>
          <p:cNvSpPr txBox="1"/>
          <p:nvPr/>
        </p:nvSpPr>
        <p:spPr>
          <a:xfrm>
            <a:off x="2873878" y="3606384"/>
            <a:ext cx="530225" cy="582786"/>
          </a:xfrm>
          <a:prstGeom prst="rect">
            <a:avLst/>
          </a:prstGeom>
          <a:solidFill>
            <a:srgbClr val="808285"/>
          </a:solidFill>
        </p:spPr>
        <p:txBody>
          <a:bodyPr vert="horz" wrap="square" lIns="0" tIns="41910" rIns="0" bIns="0" rtlCol="0">
            <a:noAutofit/>
          </a:bodyPr>
          <a:lstStyle/>
          <a:p>
            <a:pPr algn="ctr">
              <a:lnSpc>
                <a:spcPct val="100000"/>
              </a:lnSpc>
              <a:spcBef>
                <a:spcPts val="330"/>
              </a:spcBef>
            </a:pPr>
            <a:r>
              <a:rPr sz="800" b="1" spc="-25" dirty="0">
                <a:solidFill>
                  <a:srgbClr val="FFFFFF"/>
                </a:solidFill>
                <a:cs typeface="FrutigerLTStd-Black"/>
              </a:rPr>
              <a:t>2.0</a:t>
            </a:r>
            <a:endParaRPr sz="800" b="1" dirty="0">
              <a:cs typeface="FrutigerLTStd-Black"/>
            </a:endParaRPr>
          </a:p>
        </p:txBody>
      </p:sp>
      <p:sp>
        <p:nvSpPr>
          <p:cNvPr id="18" name="object 9">
            <a:extLst>
              <a:ext uri="{FF2B5EF4-FFF2-40B4-BE49-F238E27FC236}">
                <a16:creationId xmlns:a16="http://schemas.microsoft.com/office/drawing/2014/main" id="{E302ED1A-4967-EDF9-184D-540E27F573B2}"/>
              </a:ext>
            </a:extLst>
          </p:cNvPr>
          <p:cNvSpPr txBox="1"/>
          <p:nvPr/>
        </p:nvSpPr>
        <p:spPr>
          <a:xfrm>
            <a:off x="4237330" y="3462138"/>
            <a:ext cx="530225" cy="727032"/>
          </a:xfrm>
          <a:prstGeom prst="rect">
            <a:avLst/>
          </a:prstGeom>
          <a:solidFill>
            <a:srgbClr val="BCBEC0"/>
          </a:solidFill>
        </p:spPr>
        <p:txBody>
          <a:bodyPr vert="horz" wrap="square" lIns="0" tIns="41910" rIns="0" bIns="0" rtlCol="0">
            <a:noAutofit/>
          </a:bodyPr>
          <a:lstStyle/>
          <a:p>
            <a:pPr algn="ctr">
              <a:lnSpc>
                <a:spcPct val="100000"/>
              </a:lnSpc>
              <a:spcBef>
                <a:spcPts val="330"/>
              </a:spcBef>
            </a:pPr>
            <a:r>
              <a:rPr sz="800" b="1" spc="-25" dirty="0">
                <a:solidFill>
                  <a:srgbClr val="FFFFFF"/>
                </a:solidFill>
                <a:cs typeface="FrutigerLTStd-Black"/>
              </a:rPr>
              <a:t>2.5</a:t>
            </a:r>
            <a:endParaRPr sz="800" dirty="0">
              <a:cs typeface="FrutigerLTStd-Black"/>
            </a:endParaRPr>
          </a:p>
        </p:txBody>
      </p:sp>
      <p:sp>
        <p:nvSpPr>
          <p:cNvPr id="19" name="object 10">
            <a:extLst>
              <a:ext uri="{FF2B5EF4-FFF2-40B4-BE49-F238E27FC236}">
                <a16:creationId xmlns:a16="http://schemas.microsoft.com/office/drawing/2014/main" id="{58BC4F01-1541-950E-3A4A-3A6E32273AA5}"/>
              </a:ext>
            </a:extLst>
          </p:cNvPr>
          <p:cNvSpPr/>
          <p:nvPr/>
        </p:nvSpPr>
        <p:spPr>
          <a:xfrm>
            <a:off x="2560865" y="2568404"/>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0" name="object 11">
            <a:extLst>
              <a:ext uri="{FF2B5EF4-FFF2-40B4-BE49-F238E27FC236}">
                <a16:creationId xmlns:a16="http://schemas.microsoft.com/office/drawing/2014/main" id="{E6643399-4844-DE25-275B-78B77A4D6A88}"/>
              </a:ext>
            </a:extLst>
          </p:cNvPr>
          <p:cNvSpPr/>
          <p:nvPr/>
        </p:nvSpPr>
        <p:spPr>
          <a:xfrm>
            <a:off x="2560865" y="4188710"/>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1" name="object 12">
            <a:extLst>
              <a:ext uri="{FF2B5EF4-FFF2-40B4-BE49-F238E27FC236}">
                <a16:creationId xmlns:a16="http://schemas.microsoft.com/office/drawing/2014/main" id="{B85E1967-2118-5744-5F3D-DB422ECEE29A}"/>
              </a:ext>
            </a:extLst>
          </p:cNvPr>
          <p:cNvSpPr/>
          <p:nvPr/>
        </p:nvSpPr>
        <p:spPr>
          <a:xfrm>
            <a:off x="3865028" y="2568404"/>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2" name="object 13">
            <a:extLst>
              <a:ext uri="{FF2B5EF4-FFF2-40B4-BE49-F238E27FC236}">
                <a16:creationId xmlns:a16="http://schemas.microsoft.com/office/drawing/2014/main" id="{CC7CA555-4CF6-9A5B-7DA1-EC207C476462}"/>
              </a:ext>
            </a:extLst>
          </p:cNvPr>
          <p:cNvSpPr/>
          <p:nvPr/>
        </p:nvSpPr>
        <p:spPr>
          <a:xfrm>
            <a:off x="3865028" y="4188710"/>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3" name="object 14">
            <a:extLst>
              <a:ext uri="{FF2B5EF4-FFF2-40B4-BE49-F238E27FC236}">
                <a16:creationId xmlns:a16="http://schemas.microsoft.com/office/drawing/2014/main" id="{97B0AC14-7629-57DF-1205-0519C2EBF939}"/>
              </a:ext>
            </a:extLst>
          </p:cNvPr>
          <p:cNvSpPr/>
          <p:nvPr/>
        </p:nvSpPr>
        <p:spPr>
          <a:xfrm>
            <a:off x="5169191" y="2568404"/>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4" name="object 15">
            <a:extLst>
              <a:ext uri="{FF2B5EF4-FFF2-40B4-BE49-F238E27FC236}">
                <a16:creationId xmlns:a16="http://schemas.microsoft.com/office/drawing/2014/main" id="{4CBC2FF7-1A3C-4CC7-31EF-47925E008755}"/>
              </a:ext>
            </a:extLst>
          </p:cNvPr>
          <p:cNvSpPr/>
          <p:nvPr/>
        </p:nvSpPr>
        <p:spPr>
          <a:xfrm>
            <a:off x="5169191" y="4188710"/>
            <a:ext cx="1162050" cy="0"/>
          </a:xfrm>
          <a:custGeom>
            <a:avLst/>
            <a:gdLst/>
            <a:ahLst/>
            <a:cxnLst/>
            <a:rect l="l" t="t" r="r" b="b"/>
            <a:pathLst>
              <a:path w="1162050">
                <a:moveTo>
                  <a:pt x="0" y="0"/>
                </a:moveTo>
                <a:lnTo>
                  <a:pt x="1161516" y="0"/>
                </a:lnTo>
              </a:path>
            </a:pathLst>
          </a:custGeom>
          <a:ln w="3810">
            <a:solidFill>
              <a:srgbClr val="231F20"/>
            </a:solidFill>
          </a:ln>
        </p:spPr>
        <p:txBody>
          <a:bodyPr wrap="square" lIns="0" tIns="0" rIns="0" bIns="0" rtlCol="0"/>
          <a:lstStyle/>
          <a:p>
            <a:endParaRPr dirty="0"/>
          </a:p>
        </p:txBody>
      </p:sp>
      <p:sp>
        <p:nvSpPr>
          <p:cNvPr id="25" name="object 18">
            <a:extLst>
              <a:ext uri="{FF2B5EF4-FFF2-40B4-BE49-F238E27FC236}">
                <a16:creationId xmlns:a16="http://schemas.microsoft.com/office/drawing/2014/main" id="{5BFF9097-3CF4-9371-3692-A640E9D002C5}"/>
              </a:ext>
            </a:extLst>
          </p:cNvPr>
          <p:cNvSpPr txBox="1"/>
          <p:nvPr/>
        </p:nvSpPr>
        <p:spPr>
          <a:xfrm>
            <a:off x="2551766" y="1903683"/>
            <a:ext cx="2405510" cy="151323"/>
          </a:xfrm>
          <a:prstGeom prst="rect">
            <a:avLst/>
          </a:prstGeom>
        </p:spPr>
        <p:txBody>
          <a:bodyPr vert="horz" wrap="square" lIns="0" tIns="12700" rIns="0" bIns="0" rtlCol="0">
            <a:spAutoFit/>
          </a:bodyPr>
          <a:lstStyle/>
          <a:p>
            <a:pPr marL="12700">
              <a:lnSpc>
                <a:spcPct val="100000"/>
              </a:lnSpc>
              <a:spcBef>
                <a:spcPts val="100"/>
              </a:spcBef>
            </a:pPr>
            <a:r>
              <a:rPr lang="en-US" sz="900" b="1" dirty="0">
                <a:solidFill>
                  <a:schemeClr val="accent1">
                    <a:lumMod val="75000"/>
                  </a:schemeClr>
                </a:solidFill>
                <a:cs typeface="Arial"/>
              </a:rPr>
              <a:t>Major GI bleeding (% per year)</a:t>
            </a:r>
            <a:endParaRPr sz="900" dirty="0">
              <a:solidFill>
                <a:schemeClr val="accent1">
                  <a:lumMod val="75000"/>
                </a:schemeClr>
              </a:solidFill>
              <a:latin typeface="Arial"/>
              <a:cs typeface="Arial"/>
            </a:endParaRPr>
          </a:p>
        </p:txBody>
      </p:sp>
      <p:sp>
        <p:nvSpPr>
          <p:cNvPr id="26" name="object 14">
            <a:extLst>
              <a:ext uri="{FF2B5EF4-FFF2-40B4-BE49-F238E27FC236}">
                <a16:creationId xmlns:a16="http://schemas.microsoft.com/office/drawing/2014/main" id="{7E17C6FC-471E-D3A9-8EB8-8206E9B7454C}"/>
              </a:ext>
            </a:extLst>
          </p:cNvPr>
          <p:cNvSpPr txBox="1"/>
          <p:nvPr/>
        </p:nvSpPr>
        <p:spPr>
          <a:xfrm>
            <a:off x="5261353" y="2600815"/>
            <a:ext cx="1026159" cy="428322"/>
          </a:xfrm>
          <a:prstGeom prst="rect">
            <a:avLst/>
          </a:prstGeom>
        </p:spPr>
        <p:txBody>
          <a:bodyPr vert="horz" wrap="square" lIns="0" tIns="12700" rIns="0" bIns="0" rtlCol="0">
            <a:spAutoFit/>
          </a:bodyPr>
          <a:lstStyle/>
          <a:p>
            <a:pPr algn="ctr">
              <a:lnSpc>
                <a:spcPct val="100000"/>
              </a:lnSpc>
              <a:spcBef>
                <a:spcPts val="100"/>
              </a:spcBef>
            </a:pPr>
            <a:r>
              <a:rPr sz="900" spc="-10" dirty="0">
                <a:solidFill>
                  <a:schemeClr val="accent1">
                    <a:lumMod val="75000"/>
                  </a:schemeClr>
                </a:solidFill>
                <a:latin typeface="Arial"/>
                <a:cs typeface="Arial"/>
              </a:rPr>
              <a:t>Rivaroxaban</a:t>
            </a:r>
            <a:endParaRPr sz="900" dirty="0">
              <a:solidFill>
                <a:schemeClr val="accent1">
                  <a:lumMod val="75000"/>
                </a:schemeClr>
              </a:solidFill>
              <a:latin typeface="Arial"/>
              <a:cs typeface="Arial"/>
            </a:endParaRPr>
          </a:p>
          <a:p>
            <a:pPr algn="ctr">
              <a:lnSpc>
                <a:spcPct val="100000"/>
              </a:lnSpc>
              <a:spcBef>
                <a:spcPts val="40"/>
              </a:spcBef>
            </a:pPr>
            <a:r>
              <a:rPr sz="900" b="1" dirty="0">
                <a:solidFill>
                  <a:schemeClr val="accent1">
                    <a:lumMod val="75000"/>
                  </a:schemeClr>
                </a:solidFill>
                <a:latin typeface="Arial"/>
                <a:cs typeface="Arial"/>
              </a:rPr>
              <a:t>ROCKET</a:t>
            </a:r>
            <a:r>
              <a:rPr sz="900" b="1" spc="-45" dirty="0">
                <a:solidFill>
                  <a:schemeClr val="accent1">
                    <a:lumMod val="75000"/>
                  </a:schemeClr>
                </a:solidFill>
                <a:latin typeface="Arial"/>
                <a:cs typeface="Arial"/>
              </a:rPr>
              <a:t> </a:t>
            </a:r>
            <a:r>
              <a:rPr sz="900" b="1" spc="-25" dirty="0">
                <a:solidFill>
                  <a:schemeClr val="accent1">
                    <a:lumMod val="75000"/>
                  </a:schemeClr>
                </a:solidFill>
                <a:latin typeface="Arial"/>
                <a:cs typeface="Arial"/>
              </a:rPr>
              <a:t>AF</a:t>
            </a:r>
            <a:r>
              <a:rPr lang="de-CH" sz="680" b="1" spc="-37" baseline="43209" dirty="0">
                <a:solidFill>
                  <a:schemeClr val="accent1">
                    <a:lumMod val="75000"/>
                  </a:schemeClr>
                </a:solidFill>
                <a:latin typeface="Arial"/>
                <a:cs typeface="Arial"/>
              </a:rPr>
              <a:t>3</a:t>
            </a:r>
            <a:endParaRPr sz="680" baseline="43209" dirty="0">
              <a:solidFill>
                <a:schemeClr val="accent1">
                  <a:lumMod val="75000"/>
                </a:schemeClr>
              </a:solidFill>
              <a:latin typeface="Arial"/>
              <a:cs typeface="Arial"/>
            </a:endParaRPr>
          </a:p>
          <a:p>
            <a:pPr algn="ctr">
              <a:lnSpc>
                <a:spcPct val="100000"/>
              </a:lnSpc>
              <a:spcBef>
                <a:spcPts val="40"/>
              </a:spcBef>
            </a:pPr>
            <a:r>
              <a:rPr sz="900" spc="-10" dirty="0">
                <a:solidFill>
                  <a:schemeClr val="accent1">
                    <a:lumMod val="75000"/>
                  </a:schemeClr>
                </a:solidFill>
                <a:latin typeface="Arial"/>
                <a:cs typeface="Arial"/>
              </a:rPr>
              <a:t>Phase</a:t>
            </a:r>
            <a:r>
              <a:rPr lang="de-CH" sz="900" spc="-10" dirty="0">
                <a:solidFill>
                  <a:schemeClr val="accent1">
                    <a:lumMod val="75000"/>
                  </a:schemeClr>
                </a:solidFill>
                <a:latin typeface="Arial"/>
                <a:cs typeface="Arial"/>
              </a:rPr>
              <a:t> </a:t>
            </a:r>
            <a:r>
              <a:rPr sz="900" spc="-25" dirty="0">
                <a:solidFill>
                  <a:schemeClr val="accent1">
                    <a:lumMod val="75000"/>
                  </a:schemeClr>
                </a:solidFill>
                <a:latin typeface="Arial"/>
                <a:cs typeface="Arial"/>
              </a:rPr>
              <a:t>III</a:t>
            </a:r>
            <a:endParaRPr sz="900" dirty="0">
              <a:solidFill>
                <a:schemeClr val="accent1">
                  <a:lumMod val="75000"/>
                </a:schemeClr>
              </a:solidFill>
              <a:latin typeface="Arial"/>
              <a:cs typeface="Arial"/>
            </a:endParaRPr>
          </a:p>
        </p:txBody>
      </p:sp>
      <p:sp>
        <p:nvSpPr>
          <p:cNvPr id="27" name="object 15">
            <a:extLst>
              <a:ext uri="{FF2B5EF4-FFF2-40B4-BE49-F238E27FC236}">
                <a16:creationId xmlns:a16="http://schemas.microsoft.com/office/drawing/2014/main" id="{1C1ED276-2B16-F93E-35C7-4E45C47FAA35}"/>
              </a:ext>
            </a:extLst>
          </p:cNvPr>
          <p:cNvSpPr txBox="1"/>
          <p:nvPr/>
        </p:nvSpPr>
        <p:spPr>
          <a:xfrm>
            <a:off x="2608725" y="2600815"/>
            <a:ext cx="1036798" cy="428322"/>
          </a:xfrm>
          <a:prstGeom prst="rect">
            <a:avLst/>
          </a:prstGeom>
        </p:spPr>
        <p:txBody>
          <a:bodyPr vert="horz" wrap="square" lIns="0" tIns="12700" rIns="0" bIns="0" rtlCol="0">
            <a:spAutoFit/>
          </a:bodyPr>
          <a:lstStyle/>
          <a:p>
            <a:pPr algn="ctr">
              <a:lnSpc>
                <a:spcPct val="100000"/>
              </a:lnSpc>
              <a:spcBef>
                <a:spcPts val="100"/>
              </a:spcBef>
            </a:pPr>
            <a:r>
              <a:rPr sz="900" spc="-10" dirty="0">
                <a:solidFill>
                  <a:schemeClr val="accent1">
                    <a:lumMod val="75000"/>
                  </a:schemeClr>
                </a:solidFill>
                <a:latin typeface="Arial"/>
                <a:cs typeface="Arial"/>
              </a:rPr>
              <a:t>Apixaban</a:t>
            </a:r>
            <a:endParaRPr sz="900" dirty="0">
              <a:solidFill>
                <a:schemeClr val="accent1">
                  <a:lumMod val="75000"/>
                </a:schemeClr>
              </a:solidFill>
              <a:latin typeface="Arial"/>
              <a:cs typeface="Arial"/>
            </a:endParaRPr>
          </a:p>
          <a:p>
            <a:pPr algn="ctr">
              <a:spcBef>
                <a:spcPts val="40"/>
              </a:spcBef>
            </a:pPr>
            <a:r>
              <a:rPr sz="900" b="1" spc="-10" dirty="0">
                <a:solidFill>
                  <a:schemeClr val="accent1">
                    <a:lumMod val="75000"/>
                  </a:schemeClr>
                </a:solidFill>
                <a:latin typeface="Arial"/>
                <a:cs typeface="Arial"/>
              </a:rPr>
              <a:t>ARISTOTLE</a:t>
            </a:r>
            <a:r>
              <a:rPr lang="de-CH" sz="675" b="1" spc="-15" baseline="43209" dirty="0">
                <a:solidFill>
                  <a:schemeClr val="accent1">
                    <a:lumMod val="75000"/>
                  </a:schemeClr>
                </a:solidFill>
                <a:latin typeface="Arial"/>
                <a:cs typeface="Arial"/>
              </a:rPr>
              <a:t>1</a:t>
            </a:r>
            <a:endParaRPr sz="675" b="1" spc="-15" baseline="43209" dirty="0">
              <a:solidFill>
                <a:schemeClr val="accent1">
                  <a:lumMod val="75000"/>
                </a:schemeClr>
              </a:solidFill>
              <a:latin typeface="Arial"/>
              <a:cs typeface="Arial"/>
            </a:endParaRPr>
          </a:p>
          <a:p>
            <a:pPr algn="ctr">
              <a:lnSpc>
                <a:spcPct val="100000"/>
              </a:lnSpc>
              <a:spcBef>
                <a:spcPts val="40"/>
              </a:spcBef>
            </a:pPr>
            <a:r>
              <a:rPr sz="900" spc="-10" dirty="0">
                <a:solidFill>
                  <a:schemeClr val="accent1">
                    <a:lumMod val="75000"/>
                  </a:schemeClr>
                </a:solidFill>
                <a:latin typeface="Arial"/>
                <a:cs typeface="Arial"/>
              </a:rPr>
              <a:t>Phase</a:t>
            </a:r>
            <a:r>
              <a:rPr lang="de-CH" sz="900" spc="-10" dirty="0">
                <a:solidFill>
                  <a:schemeClr val="accent1">
                    <a:lumMod val="75000"/>
                  </a:schemeClr>
                </a:solidFill>
                <a:latin typeface="Arial"/>
                <a:cs typeface="Arial"/>
              </a:rPr>
              <a:t> </a:t>
            </a:r>
            <a:r>
              <a:rPr lang="de-CH" sz="900" spc="-25" dirty="0">
                <a:solidFill>
                  <a:schemeClr val="accent1">
                    <a:lumMod val="75000"/>
                  </a:schemeClr>
                </a:solidFill>
                <a:latin typeface="Arial"/>
                <a:cs typeface="Arial"/>
              </a:rPr>
              <a:t>I</a:t>
            </a:r>
            <a:r>
              <a:rPr sz="900" spc="-25" dirty="0">
                <a:solidFill>
                  <a:schemeClr val="accent1">
                    <a:lumMod val="75000"/>
                  </a:schemeClr>
                </a:solidFill>
                <a:latin typeface="Arial"/>
                <a:cs typeface="Arial"/>
              </a:rPr>
              <a:t>II</a:t>
            </a:r>
            <a:endParaRPr sz="900" dirty="0">
              <a:solidFill>
                <a:schemeClr val="accent1">
                  <a:lumMod val="75000"/>
                </a:schemeClr>
              </a:solidFill>
              <a:latin typeface="Arial"/>
              <a:cs typeface="Arial"/>
            </a:endParaRPr>
          </a:p>
        </p:txBody>
      </p:sp>
      <p:sp>
        <p:nvSpPr>
          <p:cNvPr id="28" name="object 16">
            <a:extLst>
              <a:ext uri="{FF2B5EF4-FFF2-40B4-BE49-F238E27FC236}">
                <a16:creationId xmlns:a16="http://schemas.microsoft.com/office/drawing/2014/main" id="{CA18365E-8C4C-0A5D-F4BC-C2CC7FCE1C9B}"/>
              </a:ext>
            </a:extLst>
          </p:cNvPr>
          <p:cNvSpPr txBox="1"/>
          <p:nvPr/>
        </p:nvSpPr>
        <p:spPr>
          <a:xfrm>
            <a:off x="3931115" y="2600815"/>
            <a:ext cx="1026161" cy="428322"/>
          </a:xfrm>
          <a:prstGeom prst="rect">
            <a:avLst/>
          </a:prstGeom>
        </p:spPr>
        <p:txBody>
          <a:bodyPr vert="horz" wrap="square" lIns="0" tIns="12700" rIns="0" bIns="0" rtlCol="0">
            <a:spAutoFit/>
          </a:bodyPr>
          <a:lstStyle/>
          <a:p>
            <a:pPr algn="ctr">
              <a:lnSpc>
                <a:spcPct val="100000"/>
              </a:lnSpc>
              <a:spcBef>
                <a:spcPts val="100"/>
              </a:spcBef>
            </a:pPr>
            <a:r>
              <a:rPr sz="900" spc="-10" dirty="0">
                <a:solidFill>
                  <a:schemeClr val="accent1">
                    <a:lumMod val="75000"/>
                  </a:schemeClr>
                </a:solidFill>
                <a:latin typeface="Arial"/>
                <a:cs typeface="Arial"/>
              </a:rPr>
              <a:t>Edoxaban</a:t>
            </a:r>
            <a:endParaRPr sz="900" dirty="0">
              <a:solidFill>
                <a:schemeClr val="accent1">
                  <a:lumMod val="75000"/>
                </a:schemeClr>
              </a:solidFill>
              <a:latin typeface="Arial"/>
              <a:cs typeface="Arial"/>
            </a:endParaRPr>
          </a:p>
          <a:p>
            <a:pPr algn="ctr">
              <a:lnSpc>
                <a:spcPct val="100000"/>
              </a:lnSpc>
              <a:spcBef>
                <a:spcPts val="40"/>
              </a:spcBef>
            </a:pPr>
            <a:r>
              <a:rPr sz="900" b="1" dirty="0">
                <a:solidFill>
                  <a:schemeClr val="accent1">
                    <a:lumMod val="75000"/>
                  </a:schemeClr>
                </a:solidFill>
                <a:latin typeface="Arial"/>
                <a:cs typeface="Arial"/>
              </a:rPr>
              <a:t>ENGAGE</a:t>
            </a:r>
            <a:r>
              <a:rPr sz="900" b="1" spc="-45" dirty="0">
                <a:solidFill>
                  <a:schemeClr val="accent1">
                    <a:lumMod val="75000"/>
                  </a:schemeClr>
                </a:solidFill>
                <a:latin typeface="Arial"/>
                <a:cs typeface="Arial"/>
              </a:rPr>
              <a:t> </a:t>
            </a:r>
            <a:r>
              <a:rPr sz="900" b="1" spc="-25" dirty="0">
                <a:solidFill>
                  <a:schemeClr val="accent1">
                    <a:lumMod val="75000"/>
                  </a:schemeClr>
                </a:solidFill>
                <a:latin typeface="Arial"/>
                <a:cs typeface="Arial"/>
              </a:rPr>
              <a:t>AF</a:t>
            </a:r>
            <a:r>
              <a:rPr lang="de-CH" sz="675" b="1" spc="-37" baseline="43209" dirty="0">
                <a:solidFill>
                  <a:schemeClr val="accent1">
                    <a:lumMod val="75000"/>
                  </a:schemeClr>
                </a:solidFill>
                <a:latin typeface="Arial"/>
                <a:cs typeface="Arial"/>
              </a:rPr>
              <a:t>2</a:t>
            </a:r>
            <a:endParaRPr sz="675" b="1" spc="-37" baseline="43209" dirty="0">
              <a:solidFill>
                <a:schemeClr val="accent1">
                  <a:lumMod val="75000"/>
                </a:schemeClr>
              </a:solidFill>
              <a:latin typeface="Arial"/>
              <a:cs typeface="Arial"/>
            </a:endParaRPr>
          </a:p>
          <a:p>
            <a:pPr algn="ctr">
              <a:lnSpc>
                <a:spcPct val="100000"/>
              </a:lnSpc>
              <a:spcBef>
                <a:spcPts val="40"/>
              </a:spcBef>
            </a:pPr>
            <a:r>
              <a:rPr sz="900" spc="-10" dirty="0">
                <a:solidFill>
                  <a:schemeClr val="accent1">
                    <a:lumMod val="75000"/>
                  </a:schemeClr>
                </a:solidFill>
                <a:latin typeface="Arial"/>
                <a:cs typeface="Arial"/>
              </a:rPr>
              <a:t>Phase</a:t>
            </a:r>
            <a:r>
              <a:rPr lang="de-CH" sz="900" spc="-10" dirty="0">
                <a:solidFill>
                  <a:schemeClr val="accent1">
                    <a:lumMod val="75000"/>
                  </a:schemeClr>
                </a:solidFill>
                <a:latin typeface="Arial"/>
                <a:cs typeface="Arial"/>
              </a:rPr>
              <a:t> </a:t>
            </a:r>
            <a:r>
              <a:rPr sz="900" spc="-25" dirty="0">
                <a:solidFill>
                  <a:schemeClr val="accent1">
                    <a:lumMod val="75000"/>
                  </a:schemeClr>
                </a:solidFill>
                <a:latin typeface="Arial"/>
                <a:cs typeface="Arial"/>
              </a:rPr>
              <a:t>III</a:t>
            </a:r>
            <a:endParaRPr sz="900" dirty="0">
              <a:solidFill>
                <a:schemeClr val="accent1">
                  <a:lumMod val="75000"/>
                </a:schemeClr>
              </a:solidFill>
              <a:latin typeface="Arial"/>
              <a:cs typeface="Arial"/>
            </a:endParaRPr>
          </a:p>
        </p:txBody>
      </p:sp>
      <p:sp>
        <p:nvSpPr>
          <p:cNvPr id="29" name="object 8">
            <a:extLst>
              <a:ext uri="{FF2B5EF4-FFF2-40B4-BE49-F238E27FC236}">
                <a16:creationId xmlns:a16="http://schemas.microsoft.com/office/drawing/2014/main" id="{4FD0E60D-DEF2-1ECC-5671-16D17CB20691}"/>
              </a:ext>
            </a:extLst>
          </p:cNvPr>
          <p:cNvSpPr txBox="1"/>
          <p:nvPr/>
        </p:nvSpPr>
        <p:spPr>
          <a:xfrm>
            <a:off x="2873878" y="2338248"/>
            <a:ext cx="530225" cy="237340"/>
          </a:xfrm>
          <a:prstGeom prst="rect">
            <a:avLst/>
          </a:prstGeom>
          <a:solidFill>
            <a:srgbClr val="808285"/>
          </a:solidFill>
        </p:spPr>
        <p:txBody>
          <a:bodyPr vert="horz" wrap="square" lIns="0" tIns="41910" rIns="0" bIns="0" rtlCol="0">
            <a:noAutofit/>
          </a:bodyPr>
          <a:lstStyle/>
          <a:p>
            <a:pPr algn="ctr">
              <a:lnSpc>
                <a:spcPct val="100000"/>
              </a:lnSpc>
              <a:spcBef>
                <a:spcPts val="330"/>
              </a:spcBef>
            </a:pPr>
            <a:r>
              <a:rPr lang="de-CH" sz="800" b="1" spc="-25" dirty="0">
                <a:solidFill>
                  <a:srgbClr val="FFFFFF"/>
                </a:solidFill>
                <a:cs typeface="FrutigerLTStd-Black"/>
              </a:rPr>
              <a:t>0.8</a:t>
            </a:r>
            <a:endParaRPr sz="800" b="1" dirty="0">
              <a:cs typeface="FrutigerLTStd-Black"/>
            </a:endParaRPr>
          </a:p>
        </p:txBody>
      </p:sp>
      <p:sp>
        <p:nvSpPr>
          <p:cNvPr id="30" name="object 7">
            <a:extLst>
              <a:ext uri="{FF2B5EF4-FFF2-40B4-BE49-F238E27FC236}">
                <a16:creationId xmlns:a16="http://schemas.microsoft.com/office/drawing/2014/main" id="{2D9AB45F-3533-E265-E35C-5C91928CF1A9}"/>
              </a:ext>
            </a:extLst>
          </p:cNvPr>
          <p:cNvSpPr txBox="1"/>
          <p:nvPr/>
        </p:nvSpPr>
        <p:spPr>
          <a:xfrm>
            <a:off x="5489342" y="1970619"/>
            <a:ext cx="530225" cy="604969"/>
          </a:xfrm>
          <a:prstGeom prst="rect">
            <a:avLst/>
          </a:prstGeom>
          <a:solidFill>
            <a:srgbClr val="395CAC"/>
          </a:solidFill>
        </p:spPr>
        <p:txBody>
          <a:bodyPr vert="horz" wrap="square" lIns="0" tIns="41910" rIns="0" bIns="0" rtlCol="0">
            <a:noAutofit/>
          </a:bodyPr>
          <a:lstStyle/>
          <a:p>
            <a:pPr algn="ctr">
              <a:lnSpc>
                <a:spcPct val="100000"/>
              </a:lnSpc>
              <a:spcBef>
                <a:spcPts val="330"/>
              </a:spcBef>
            </a:pPr>
            <a:r>
              <a:rPr lang="de-CH" sz="800" b="1" spc="-25" dirty="0">
                <a:solidFill>
                  <a:srgbClr val="FFFFFF"/>
                </a:solidFill>
                <a:cs typeface="FrutigerLTStd-Black"/>
              </a:rPr>
              <a:t>2.0</a:t>
            </a:r>
            <a:endParaRPr sz="800" dirty="0">
              <a:cs typeface="FrutigerLTStd-Black"/>
            </a:endParaRPr>
          </a:p>
        </p:txBody>
      </p:sp>
      <p:sp>
        <p:nvSpPr>
          <p:cNvPr id="31" name="object 9">
            <a:extLst>
              <a:ext uri="{FF2B5EF4-FFF2-40B4-BE49-F238E27FC236}">
                <a16:creationId xmlns:a16="http://schemas.microsoft.com/office/drawing/2014/main" id="{82BAD899-D59B-DB4D-9841-0A79E6A1B5DC}"/>
              </a:ext>
            </a:extLst>
          </p:cNvPr>
          <p:cNvSpPr txBox="1"/>
          <p:nvPr/>
        </p:nvSpPr>
        <p:spPr>
          <a:xfrm>
            <a:off x="4237330" y="2118025"/>
            <a:ext cx="530225" cy="457563"/>
          </a:xfrm>
          <a:prstGeom prst="rect">
            <a:avLst/>
          </a:prstGeom>
          <a:solidFill>
            <a:srgbClr val="BCBEC0"/>
          </a:solidFill>
        </p:spPr>
        <p:txBody>
          <a:bodyPr vert="horz" wrap="square" lIns="0" tIns="41910" rIns="0" bIns="0" rtlCol="0">
            <a:noAutofit/>
          </a:bodyPr>
          <a:lstStyle/>
          <a:p>
            <a:pPr algn="ctr">
              <a:lnSpc>
                <a:spcPct val="100000"/>
              </a:lnSpc>
              <a:spcBef>
                <a:spcPts val="330"/>
              </a:spcBef>
            </a:pPr>
            <a:r>
              <a:rPr lang="de-CH" sz="800" b="1" spc="-25" dirty="0">
                <a:solidFill>
                  <a:srgbClr val="FFFFFF"/>
                </a:solidFill>
                <a:cs typeface="FrutigerLTStd-Black"/>
              </a:rPr>
              <a:t>1.5</a:t>
            </a:r>
            <a:endParaRPr sz="800" dirty="0">
              <a:cs typeface="FrutigerLTStd-Black"/>
            </a:endParaRPr>
          </a:p>
        </p:txBody>
      </p:sp>
      <p:pic>
        <p:nvPicPr>
          <p:cNvPr id="5" name="Grafik 4">
            <a:extLst>
              <a:ext uri="{FF2B5EF4-FFF2-40B4-BE49-F238E27FC236}">
                <a16:creationId xmlns:a16="http://schemas.microsoft.com/office/drawing/2014/main" id="{E72C9052-A499-01E1-D92F-C5287A1637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6575" y="83164"/>
            <a:ext cx="736600" cy="612354"/>
          </a:xfrm>
          <a:prstGeom prst="rect">
            <a:avLst/>
          </a:prstGeom>
        </p:spPr>
      </p:pic>
    </p:spTree>
    <p:extLst>
      <p:ext uri="{BB962C8B-B14F-4D97-AF65-F5344CB8AC3E}">
        <p14:creationId xmlns:p14="http://schemas.microsoft.com/office/powerpoint/2010/main" val="9682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3F59043-3F7D-9E52-ACA2-929903DA785A}"/>
              </a:ext>
            </a:extLst>
          </p:cNvPr>
          <p:cNvPicPr>
            <a:picLocks noChangeAspect="1"/>
          </p:cNvPicPr>
          <p:nvPr/>
        </p:nvPicPr>
        <p:blipFill>
          <a:blip r:embed="rId3"/>
          <a:stretch>
            <a:fillRect/>
          </a:stretch>
        </p:blipFill>
        <p:spPr>
          <a:xfrm>
            <a:off x="840899" y="1527177"/>
            <a:ext cx="8041321" cy="2871465"/>
          </a:xfrm>
          <a:prstGeom prst="rect">
            <a:avLst/>
          </a:prstGeom>
        </p:spPr>
      </p:pic>
      <p:sp>
        <p:nvSpPr>
          <p:cNvPr id="2" name="Titel 1">
            <a:extLst>
              <a:ext uri="{FF2B5EF4-FFF2-40B4-BE49-F238E27FC236}">
                <a16:creationId xmlns:a16="http://schemas.microsoft.com/office/drawing/2014/main" id="{EF3CDECF-ACFA-44F1-BC93-BA9C99906DB0}"/>
              </a:ext>
            </a:extLst>
          </p:cNvPr>
          <p:cNvSpPr>
            <a:spLocks noGrp="1"/>
          </p:cNvSpPr>
          <p:nvPr>
            <p:ph type="title"/>
          </p:nvPr>
        </p:nvSpPr>
        <p:spPr>
          <a:xfrm>
            <a:off x="612001" y="142526"/>
            <a:ext cx="8281175" cy="615553"/>
          </a:xfrm>
        </p:spPr>
        <p:txBody>
          <a:bodyPr/>
          <a:lstStyle/>
          <a:p>
            <a:r>
              <a:rPr lang="en-GB" noProof="0" dirty="0"/>
              <a:t>Correlation of CHADS</a:t>
            </a:r>
            <a:r>
              <a:rPr lang="en-GB" baseline="-25000" noProof="0" dirty="0"/>
              <a:t>2</a:t>
            </a:r>
            <a:r>
              <a:rPr lang="en-GB" noProof="0" dirty="0"/>
              <a:t> (CHA</a:t>
            </a:r>
            <a:r>
              <a:rPr lang="en-GB" baseline="-25000" noProof="0" dirty="0"/>
              <a:t>2</a:t>
            </a:r>
            <a:r>
              <a:rPr lang="en-GB" noProof="0" dirty="0"/>
              <a:t>DS</a:t>
            </a:r>
            <a:r>
              <a:rPr lang="en-GB" baseline="-25000" noProof="0" dirty="0"/>
              <a:t>2</a:t>
            </a:r>
            <a:r>
              <a:rPr lang="en-GB" noProof="0" dirty="0"/>
              <a:t>-VASc) score and rates of major bleeding</a:t>
            </a:r>
          </a:p>
        </p:txBody>
      </p:sp>
      <p:sp>
        <p:nvSpPr>
          <p:cNvPr id="3" name="Textfeld 2">
            <a:extLst>
              <a:ext uri="{FF2B5EF4-FFF2-40B4-BE49-F238E27FC236}">
                <a16:creationId xmlns:a16="http://schemas.microsoft.com/office/drawing/2014/main" id="{9DDB7A8C-7C47-59F9-9B72-092FED8FE9AE}"/>
              </a:ext>
            </a:extLst>
          </p:cNvPr>
          <p:cNvSpPr txBox="1"/>
          <p:nvPr/>
        </p:nvSpPr>
        <p:spPr>
          <a:xfrm>
            <a:off x="737000" y="5215628"/>
            <a:ext cx="2338984" cy="199903"/>
          </a:xfrm>
          <a:prstGeom prst="rect">
            <a:avLst/>
          </a:prstGeom>
          <a:noFill/>
        </p:spPr>
        <p:txBody>
          <a:bodyPr wrap="none" lIns="0" tIns="0" rIns="0" bIns="0" rtlCol="0" anchor="b">
            <a:noAutofit/>
          </a:bodyPr>
          <a:lstStyle/>
          <a:p>
            <a:pPr defTabSz="742928" fontAlgn="base">
              <a:spcBef>
                <a:spcPct val="50000"/>
              </a:spcBef>
              <a:spcAft>
                <a:spcPct val="0"/>
              </a:spcAft>
            </a:pPr>
            <a:endParaRPr lang="de-CH" sz="800" dirty="0">
              <a:solidFill>
                <a:schemeClr val="accent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DD236425-28A7-CDBA-5B73-2F7AF4921A6B}"/>
              </a:ext>
            </a:extLst>
          </p:cNvPr>
          <p:cNvSpPr/>
          <p:nvPr/>
        </p:nvSpPr>
        <p:spPr>
          <a:xfrm>
            <a:off x="7680304" y="4447382"/>
            <a:ext cx="1222617" cy="307777"/>
          </a:xfrm>
          <a:prstGeom prst="rect">
            <a:avLst/>
          </a:prstGeom>
        </p:spPr>
        <p:txBody>
          <a:bodyPr wrap="square" lIns="0" tIns="0" rIns="0" bIns="0">
            <a:noAutofit/>
          </a:bodyPr>
          <a:lstStyle/>
          <a:p>
            <a:pPr defTabSz="742928" fontAlgn="base">
              <a:spcBef>
                <a:spcPct val="50000"/>
              </a:spcBef>
              <a:spcAft>
                <a:spcPct val="0"/>
              </a:spcAft>
            </a:pPr>
            <a:r>
              <a:rPr lang="en-US" sz="800" dirty="0">
                <a:solidFill>
                  <a:schemeClr val="accent1">
                    <a:lumMod val="75000"/>
                  </a:schemeClr>
                </a:solidFill>
                <a:latin typeface="Arial" charset="0"/>
              </a:rPr>
              <a:t>Adapted from Yao et al.</a:t>
            </a:r>
            <a:r>
              <a:rPr lang="en-US" sz="800" baseline="30000" dirty="0">
                <a:solidFill>
                  <a:schemeClr val="accent1">
                    <a:lumMod val="75000"/>
                  </a:schemeClr>
                </a:solidFill>
                <a:latin typeface="Arial" charset="0"/>
              </a:rPr>
              <a:t>1</a:t>
            </a:r>
          </a:p>
        </p:txBody>
      </p:sp>
      <p:sp>
        <p:nvSpPr>
          <p:cNvPr id="10" name="Textfeld 9">
            <a:extLst>
              <a:ext uri="{FF2B5EF4-FFF2-40B4-BE49-F238E27FC236}">
                <a16:creationId xmlns:a16="http://schemas.microsoft.com/office/drawing/2014/main" id="{27B4A932-C56F-4C61-707B-CE909DABD83E}"/>
              </a:ext>
            </a:extLst>
          </p:cNvPr>
          <p:cNvSpPr txBox="1"/>
          <p:nvPr/>
        </p:nvSpPr>
        <p:spPr>
          <a:xfrm>
            <a:off x="596691" y="1013344"/>
            <a:ext cx="7788286" cy="550622"/>
          </a:xfrm>
          <a:prstGeom prst="rect">
            <a:avLst/>
          </a:prstGeom>
          <a:noFill/>
        </p:spPr>
        <p:txBody>
          <a:bodyPr wrap="none" lIns="0" tIns="0" rIns="0" bIns="0" rtlCol="0" anchor="t">
            <a:noAutofit/>
          </a:bodyPr>
          <a:lstStyle/>
          <a:p>
            <a:pPr defTabSz="990570" fontAlgn="base">
              <a:spcBef>
                <a:spcPct val="50000"/>
              </a:spcBef>
              <a:spcAft>
                <a:spcPct val="0"/>
              </a:spcAft>
            </a:pPr>
            <a:r>
              <a:rPr lang="en-GB" sz="1250" dirty="0">
                <a:solidFill>
                  <a:srgbClr val="000000">
                    <a:lumMod val="65000"/>
                    <a:lumOff val="35000"/>
                  </a:srgbClr>
                </a:solidFill>
                <a:latin typeface="Arial" charset="0"/>
              </a:rPr>
              <a:t>Retrospective analysis of US commercial insurance database (OptumLabs DataWarehouse)</a:t>
            </a:r>
          </a:p>
          <a:p>
            <a:pPr algn="just" defTabSz="990570" fontAlgn="base">
              <a:spcAft>
                <a:spcPct val="0"/>
              </a:spcAft>
            </a:pPr>
            <a:r>
              <a:rPr lang="en-GB" sz="1250" dirty="0">
                <a:solidFill>
                  <a:schemeClr val="accent1">
                    <a:lumMod val="75000"/>
                  </a:schemeClr>
                </a:solidFill>
                <a:latin typeface="Arial" panose="020B0604020202020204" pitchFamily="34" charset="0"/>
              </a:rPr>
              <a:t>39,539 </a:t>
            </a:r>
            <a:r>
              <a:rPr lang="en-GB" sz="1250" dirty="0">
                <a:solidFill>
                  <a:srgbClr val="000000">
                    <a:lumMod val="65000"/>
                    <a:lumOff val="35000"/>
                  </a:srgbClr>
                </a:solidFill>
                <a:latin typeface="Arial" charset="0"/>
              </a:rPr>
              <a:t>patients with nvAF and treated with NOAC </a:t>
            </a:r>
            <a:r>
              <a:rPr lang="en-GB" sz="1250" dirty="0">
                <a:solidFill>
                  <a:schemeClr val="accent1">
                    <a:lumMod val="75000"/>
                  </a:schemeClr>
                </a:solidFill>
                <a:latin typeface="Arial" panose="020B0604020202020204" pitchFamily="34" charset="0"/>
              </a:rPr>
              <a:t>(43% rivaroxaban, 20% apixaban, 38% dabigatran, 0.04% edoxaban)</a:t>
            </a:r>
          </a:p>
        </p:txBody>
      </p:sp>
      <p:sp>
        <p:nvSpPr>
          <p:cNvPr id="4" name="Textfeld 3">
            <a:extLst>
              <a:ext uri="{FF2B5EF4-FFF2-40B4-BE49-F238E27FC236}">
                <a16:creationId xmlns:a16="http://schemas.microsoft.com/office/drawing/2014/main" id="{05F3AC5C-1936-5DCC-03A8-6F202FDFEDF7}"/>
              </a:ext>
            </a:extLst>
          </p:cNvPr>
          <p:cNvSpPr txBox="1"/>
          <p:nvPr/>
        </p:nvSpPr>
        <p:spPr>
          <a:xfrm>
            <a:off x="612000" y="4660636"/>
            <a:ext cx="8281174" cy="199903"/>
          </a:xfrm>
          <a:prstGeom prst="rect">
            <a:avLst/>
          </a:prstGeom>
          <a:noFill/>
        </p:spPr>
        <p:txBody>
          <a:bodyPr wrap="square" lIns="0" tIns="0" rIns="0" bIns="0">
            <a:noAutofit/>
          </a:bodyPr>
          <a:lstStyle/>
          <a:p>
            <a:r>
              <a:rPr lang="en-GB" sz="800" b="1" spc="-10" dirty="0">
                <a:solidFill>
                  <a:schemeClr val="accent1">
                    <a:lumMod val="75000"/>
                  </a:schemeClr>
                </a:solidFill>
                <a:latin typeface="Arial"/>
                <a:cs typeface="Arial"/>
              </a:rPr>
              <a:t>Abbreviations: </a:t>
            </a:r>
            <a:r>
              <a:rPr lang="en-GB" sz="800" spc="-10" dirty="0">
                <a:solidFill>
                  <a:schemeClr val="accent1">
                    <a:lumMod val="75000"/>
                  </a:schemeClr>
                </a:solidFill>
                <a:latin typeface="Arial"/>
                <a:cs typeface="Arial"/>
              </a:rPr>
              <a:t>nvAF, non-valvular atrial fibrillation; CHADS</a:t>
            </a:r>
            <a:r>
              <a:rPr lang="en-GB" sz="800" spc="-10" baseline="-25000" dirty="0">
                <a:solidFill>
                  <a:schemeClr val="accent1">
                    <a:lumMod val="75000"/>
                  </a:schemeClr>
                </a:solidFill>
                <a:latin typeface="Arial"/>
                <a:cs typeface="Arial"/>
              </a:rPr>
              <a:t>2 </a:t>
            </a:r>
            <a:r>
              <a:rPr lang="en-GB" sz="800" spc="-10" dirty="0">
                <a:solidFill>
                  <a:schemeClr val="accent1">
                    <a:lumMod val="75000"/>
                  </a:schemeClr>
                </a:solidFill>
                <a:latin typeface="Arial"/>
                <a:cs typeface="Arial"/>
              </a:rPr>
              <a:t>score, </a:t>
            </a:r>
            <a:r>
              <a:rPr lang="en-GB" sz="800" spc="-10" dirty="0">
                <a:solidFill>
                  <a:schemeClr val="accent1">
                    <a:lumMod val="75000"/>
                  </a:schemeClr>
                </a:solidFill>
                <a:latin typeface="+mj-lt"/>
                <a:cs typeface="Arial"/>
              </a:rPr>
              <a:t>score for assessing stroke risk in patients with nvAF</a:t>
            </a:r>
            <a:r>
              <a:rPr lang="en-GB" sz="800" spc="-10" dirty="0">
                <a:solidFill>
                  <a:schemeClr val="accent1">
                    <a:lumMod val="75000"/>
                  </a:schemeClr>
                </a:solidFill>
                <a:latin typeface="Arial"/>
                <a:cs typeface="Arial"/>
              </a:rPr>
              <a:t>, CHA</a:t>
            </a:r>
            <a:r>
              <a:rPr lang="en-GB" sz="800" spc="-10" baseline="-25000" dirty="0">
                <a:solidFill>
                  <a:schemeClr val="accent1">
                    <a:lumMod val="75000"/>
                  </a:schemeClr>
                </a:solidFill>
                <a:latin typeface="Arial"/>
                <a:cs typeface="Arial"/>
              </a:rPr>
              <a:t>2</a:t>
            </a:r>
            <a:r>
              <a:rPr lang="en-GB" sz="800" spc="-10" dirty="0">
                <a:solidFill>
                  <a:schemeClr val="accent1">
                    <a:lumMod val="75000"/>
                  </a:schemeClr>
                </a:solidFill>
                <a:latin typeface="Arial"/>
                <a:cs typeface="Arial"/>
              </a:rPr>
              <a:t>DS</a:t>
            </a:r>
            <a:r>
              <a:rPr lang="en-GB" sz="800" spc="-10" baseline="-25000" dirty="0">
                <a:solidFill>
                  <a:schemeClr val="accent1">
                    <a:lumMod val="75000"/>
                  </a:schemeClr>
                </a:solidFill>
                <a:latin typeface="Arial"/>
                <a:cs typeface="Arial"/>
              </a:rPr>
              <a:t>2</a:t>
            </a:r>
            <a:r>
              <a:rPr lang="en-GB" sz="800" spc="-10" dirty="0">
                <a:solidFill>
                  <a:schemeClr val="accent1">
                    <a:lumMod val="75000"/>
                  </a:schemeClr>
                </a:solidFill>
                <a:latin typeface="Arial"/>
                <a:cs typeface="Arial"/>
              </a:rPr>
              <a:t>-VASc score, adaption of CHA</a:t>
            </a:r>
            <a:r>
              <a:rPr lang="en-GB" sz="800" spc="-10" baseline="-25000" dirty="0">
                <a:solidFill>
                  <a:schemeClr val="accent1">
                    <a:lumMod val="75000"/>
                  </a:schemeClr>
                </a:solidFill>
                <a:latin typeface="Arial"/>
                <a:cs typeface="Arial"/>
              </a:rPr>
              <a:t>2</a:t>
            </a:r>
            <a:r>
              <a:rPr lang="en-GB" sz="800" spc="-10" dirty="0">
                <a:solidFill>
                  <a:schemeClr val="accent1">
                    <a:lumMod val="75000"/>
                  </a:schemeClr>
                </a:solidFill>
                <a:latin typeface="Arial"/>
                <a:cs typeface="Arial"/>
              </a:rPr>
              <a:t>DS</a:t>
            </a:r>
            <a:r>
              <a:rPr lang="en-GB" sz="800" spc="-10" baseline="-25000" dirty="0">
                <a:solidFill>
                  <a:schemeClr val="accent1">
                    <a:lumMod val="75000"/>
                  </a:schemeClr>
                </a:solidFill>
                <a:latin typeface="Arial"/>
                <a:cs typeface="Arial"/>
              </a:rPr>
              <a:t>2 </a:t>
            </a:r>
            <a:r>
              <a:rPr lang="en-GB" sz="800" spc="-10" dirty="0">
                <a:solidFill>
                  <a:schemeClr val="accent1">
                    <a:lumMod val="75000"/>
                  </a:schemeClr>
                </a:solidFill>
                <a:latin typeface="Arial"/>
                <a:cs typeface="Arial"/>
              </a:rPr>
              <a:t>score; NOAC, </a:t>
            </a:r>
            <a:r>
              <a:rPr lang="en-GB" sz="800" spc="-10" dirty="0">
                <a:solidFill>
                  <a:schemeClr val="accent1">
                    <a:lumMod val="75000"/>
                  </a:schemeClr>
                </a:solidFill>
                <a:latin typeface="+mj-lt"/>
                <a:cs typeface="Arial"/>
              </a:rPr>
              <a:t>Non-vitamin K antagonist oral anticoagulant.</a:t>
            </a:r>
            <a:endParaRPr lang="en-GB" sz="800" spc="-10" dirty="0">
              <a:solidFill>
                <a:schemeClr val="accent1">
                  <a:lumMod val="75000"/>
                </a:schemeClr>
              </a:solidFill>
              <a:latin typeface="Arial"/>
              <a:cs typeface="Arial"/>
            </a:endParaRPr>
          </a:p>
          <a:p>
            <a:r>
              <a:rPr lang="en-GB" sz="800" b="1" spc="-10" dirty="0">
                <a:solidFill>
                  <a:schemeClr val="accent1">
                    <a:lumMod val="75000"/>
                  </a:schemeClr>
                </a:solidFill>
                <a:latin typeface="Arial"/>
                <a:cs typeface="Arial"/>
              </a:rPr>
              <a:t>References</a:t>
            </a:r>
            <a:r>
              <a:rPr lang="en-GB" sz="800" spc="-10" dirty="0">
                <a:solidFill>
                  <a:schemeClr val="accent1">
                    <a:lumMod val="75000"/>
                  </a:schemeClr>
                </a:solidFill>
                <a:latin typeface="Arial"/>
                <a:cs typeface="Arial"/>
              </a:rPr>
              <a:t>: </a:t>
            </a:r>
            <a:r>
              <a:rPr lang="en-GB" sz="800" b="1" spc="-10" dirty="0">
                <a:solidFill>
                  <a:schemeClr val="accent1">
                    <a:lumMod val="75000"/>
                  </a:schemeClr>
                </a:solidFill>
                <a:latin typeface="Arial"/>
                <a:cs typeface="Arial"/>
              </a:rPr>
              <a:t>1</a:t>
            </a:r>
            <a:r>
              <a:rPr lang="en-GB" sz="800" spc="-10" dirty="0">
                <a:solidFill>
                  <a:schemeClr val="accent1">
                    <a:lumMod val="75000"/>
                  </a:schemeClr>
                </a:solidFill>
                <a:latin typeface="Arial"/>
                <a:cs typeface="Arial"/>
              </a:rPr>
              <a:t>. </a:t>
            </a:r>
            <a:r>
              <a:rPr lang="de-CH" sz="800" spc="-10" dirty="0">
                <a:solidFill>
                  <a:schemeClr val="accent1">
                    <a:lumMod val="75000"/>
                  </a:schemeClr>
                </a:solidFill>
                <a:latin typeface="Arial"/>
                <a:cs typeface="Arial"/>
              </a:rPr>
              <a:t>Yao et al.</a:t>
            </a:r>
            <a:r>
              <a:rPr lang="en-US" sz="800" spc="-10" dirty="0">
                <a:solidFill>
                  <a:schemeClr val="accent1">
                    <a:lumMod val="75000"/>
                  </a:schemeClr>
                </a:solidFill>
                <a:latin typeface="Arial"/>
                <a:cs typeface="Arial"/>
              </a:rPr>
              <a:t> Am J Cardiol. 2017 Nov 1;120(9):1549-1556.  </a:t>
            </a:r>
          </a:p>
          <a:p>
            <a:endParaRPr lang="en-GB" sz="800" spc="-10" dirty="0">
              <a:solidFill>
                <a:schemeClr val="accent1">
                  <a:lumMod val="75000"/>
                </a:schemeClr>
              </a:solidFill>
              <a:latin typeface="Arial"/>
              <a:cs typeface="Arial"/>
            </a:endParaRPr>
          </a:p>
        </p:txBody>
      </p:sp>
      <p:sp>
        <p:nvSpPr>
          <p:cNvPr id="16" name="Rechteck 15">
            <a:extLst>
              <a:ext uri="{FF2B5EF4-FFF2-40B4-BE49-F238E27FC236}">
                <a16:creationId xmlns:a16="http://schemas.microsoft.com/office/drawing/2014/main" id="{F9DD64AE-14D6-938C-7DAF-3A3BD19E2D68}"/>
              </a:ext>
            </a:extLst>
          </p:cNvPr>
          <p:cNvSpPr/>
          <p:nvPr/>
        </p:nvSpPr>
        <p:spPr>
          <a:xfrm rot="16200000">
            <a:off x="-482797" y="2822031"/>
            <a:ext cx="2420432" cy="230833"/>
          </a:xfrm>
          <a:prstGeom prst="rect">
            <a:avLst/>
          </a:prstGeom>
        </p:spPr>
        <p:txBody>
          <a:bodyPr wrap="none" lIns="0" tIns="0" rIns="0" bIns="0">
            <a:noAutofit/>
          </a:bodyPr>
          <a:lstStyle/>
          <a:p>
            <a:pPr algn="ctr"/>
            <a:r>
              <a:rPr lang="en-GB" sz="800" b="1" u="sng" dirty="0">
                <a:solidFill>
                  <a:schemeClr val="accent1">
                    <a:lumMod val="75000"/>
                  </a:schemeClr>
                </a:solidFill>
                <a:effectLst/>
                <a:latin typeface="Arial" panose="020B0604020202020204" pitchFamily="34" charset="0"/>
                <a:cs typeface="Times New Roman" panose="02020603050405020304" pitchFamily="18" charset="0"/>
              </a:rPr>
              <a:t>Major bleeding (% </a:t>
            </a:r>
            <a:r>
              <a:rPr lang="en-GB" sz="800" b="1" u="sng" dirty="0">
                <a:solidFill>
                  <a:schemeClr val="accent1">
                    <a:lumMod val="75000"/>
                  </a:schemeClr>
                </a:solidFill>
                <a:latin typeface="Arial" panose="020B0604020202020204" pitchFamily="34" charset="0"/>
                <a:cs typeface="Times New Roman" panose="02020603050405020304" pitchFamily="18" charset="0"/>
              </a:rPr>
              <a:t>per</a:t>
            </a:r>
            <a:r>
              <a:rPr lang="en-GB" sz="800" b="1" u="sng" dirty="0">
                <a:solidFill>
                  <a:schemeClr val="accent1">
                    <a:lumMod val="75000"/>
                  </a:schemeClr>
                </a:solidFill>
                <a:effectLst/>
                <a:latin typeface="Arial" panose="020B0604020202020204" pitchFamily="34" charset="0"/>
                <a:cs typeface="Times New Roman" panose="02020603050405020304" pitchFamily="18" charset="0"/>
              </a:rPr>
              <a:t> year)</a:t>
            </a:r>
          </a:p>
        </p:txBody>
      </p:sp>
      <p:sp>
        <p:nvSpPr>
          <p:cNvPr id="17" name="Textfeld 16">
            <a:extLst>
              <a:ext uri="{FF2B5EF4-FFF2-40B4-BE49-F238E27FC236}">
                <a16:creationId xmlns:a16="http://schemas.microsoft.com/office/drawing/2014/main" id="{423B6327-FDA1-DF2D-BFBE-01D16DEC5B71}"/>
              </a:ext>
            </a:extLst>
          </p:cNvPr>
          <p:cNvSpPr txBox="1"/>
          <p:nvPr/>
        </p:nvSpPr>
        <p:spPr>
          <a:xfrm>
            <a:off x="1410332" y="4116711"/>
            <a:ext cx="6240736" cy="184839"/>
          </a:xfrm>
          <a:prstGeom prst="rect">
            <a:avLst/>
          </a:prstGeom>
          <a:solidFill>
            <a:srgbClr val="FFFFFF"/>
          </a:solidFill>
        </p:spPr>
        <p:txBody>
          <a:bodyPr wrap="none" lIns="58500" tIns="29250" rIns="58500" bIns="29250" rtlCol="0" anchor="ctr">
            <a:noAutofit/>
          </a:bodyPr>
          <a:lstStyle/>
          <a:p>
            <a:pPr defTabSz="742928">
              <a:tabLst>
                <a:tab pos="754063" algn="ctr"/>
                <a:tab pos="1463675" algn="ctr"/>
                <a:tab pos="2217738" algn="ctr"/>
                <a:tab pos="2927350" algn="ctr"/>
                <a:tab pos="3636963" algn="ctr"/>
                <a:tab pos="4354513" algn="ctr"/>
                <a:tab pos="5199063" algn="ctr"/>
                <a:tab pos="5908675" algn="ctr"/>
              </a:tabLst>
              <a:defRPr/>
            </a:pPr>
            <a:r>
              <a:rPr lang="de-CH" sz="900" b="1" kern="0" dirty="0">
                <a:solidFill>
                  <a:schemeClr val="accent1"/>
                </a:solidFill>
                <a:latin typeface="Arial" charset="0"/>
              </a:rPr>
              <a:t>0	1	2	3	4	5	6	7	8-9</a:t>
            </a:r>
            <a:endParaRPr lang="en-US" sz="900" b="1" kern="0" dirty="0">
              <a:solidFill>
                <a:schemeClr val="accent1"/>
              </a:solidFill>
              <a:latin typeface="Arial" charset="0"/>
            </a:endParaRPr>
          </a:p>
        </p:txBody>
      </p:sp>
      <p:pic>
        <p:nvPicPr>
          <p:cNvPr id="5" name="Grafik 4">
            <a:extLst>
              <a:ext uri="{FF2B5EF4-FFF2-40B4-BE49-F238E27FC236}">
                <a16:creationId xmlns:a16="http://schemas.microsoft.com/office/drawing/2014/main" id="{03085DA0-9D10-92ED-D4A2-6BA1AB66E5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56575" y="121123"/>
            <a:ext cx="736600" cy="536436"/>
          </a:xfrm>
          <a:prstGeom prst="rect">
            <a:avLst/>
          </a:prstGeom>
        </p:spPr>
      </p:pic>
    </p:spTree>
    <p:extLst>
      <p:ext uri="{BB962C8B-B14F-4D97-AF65-F5344CB8AC3E}">
        <p14:creationId xmlns:p14="http://schemas.microsoft.com/office/powerpoint/2010/main" val="132343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94A0-25BB-587D-85FC-40620CEE1712}"/>
            </a:ext>
          </a:extLst>
        </p:cNvPr>
        <p:cNvGrpSpPr/>
        <p:nvPr/>
      </p:nvGrpSpPr>
      <p:grpSpPr>
        <a:xfrm>
          <a:off x="0" y="0"/>
          <a:ext cx="0" cy="0"/>
          <a:chOff x="0" y="0"/>
          <a:chExt cx="0" cy="0"/>
        </a:xfrm>
      </p:grpSpPr>
      <p:sp>
        <p:nvSpPr>
          <p:cNvPr id="86" name="Abgerundetes Rechteck 85">
            <a:extLst>
              <a:ext uri="{FF2B5EF4-FFF2-40B4-BE49-F238E27FC236}">
                <a16:creationId xmlns:a16="http://schemas.microsoft.com/office/drawing/2014/main" id="{B9EF609E-42D1-213C-4112-29A8FC7BC17A}"/>
              </a:ext>
            </a:extLst>
          </p:cNvPr>
          <p:cNvSpPr/>
          <p:nvPr/>
        </p:nvSpPr>
        <p:spPr bwMode="auto">
          <a:xfrm>
            <a:off x="612002" y="3880270"/>
            <a:ext cx="8281174" cy="823030"/>
          </a:xfrm>
          <a:prstGeom prst="roundRect">
            <a:avLst>
              <a:gd name="adj" fmla="val 17659"/>
            </a:avLst>
          </a:prstGeom>
          <a:solidFill>
            <a:schemeClr val="accent1"/>
          </a:solidFill>
          <a:ln w="19050" algn="ctr">
            <a:noFill/>
            <a:miter lim="800000"/>
            <a:headEnd/>
            <a:tailEnd/>
          </a:ln>
          <a:effectLst/>
        </p:spPr>
        <p:txBody>
          <a:bodyPr wrap="square" lIns="0" tIns="0" rIns="0" bIns="0" rtlCol="0" anchor="ctr">
            <a:noAutofit/>
          </a:bodyPr>
          <a:lstStyle/>
          <a:p>
            <a:pPr marL="50800">
              <a:lnSpc>
                <a:spcPts val="1420"/>
              </a:lnSpc>
              <a:spcBef>
                <a:spcPts val="100"/>
              </a:spcBef>
              <a:tabLst>
                <a:tab pos="146050" algn="l"/>
              </a:tabLst>
            </a:pPr>
            <a:endParaRPr lang="de-CH" sz="1100" b="1" dirty="0">
              <a:solidFill>
                <a:srgbClr val="FFFFFF"/>
              </a:solidFill>
              <a:latin typeface="Arial"/>
              <a:cs typeface="Arial"/>
            </a:endParaRPr>
          </a:p>
        </p:txBody>
      </p:sp>
      <p:sp>
        <p:nvSpPr>
          <p:cNvPr id="2" name="Titel 1">
            <a:extLst>
              <a:ext uri="{FF2B5EF4-FFF2-40B4-BE49-F238E27FC236}">
                <a16:creationId xmlns:a16="http://schemas.microsoft.com/office/drawing/2014/main" id="{7221B37B-2CD7-6176-731D-D98B0FB8DCFA}"/>
              </a:ext>
            </a:extLst>
          </p:cNvPr>
          <p:cNvSpPr>
            <a:spLocks noGrp="1"/>
          </p:cNvSpPr>
          <p:nvPr>
            <p:ph type="title"/>
          </p:nvPr>
        </p:nvSpPr>
        <p:spPr>
          <a:xfrm>
            <a:off x="612001" y="142523"/>
            <a:ext cx="8281175" cy="615553"/>
          </a:xfrm>
        </p:spPr>
        <p:txBody>
          <a:bodyPr/>
          <a:lstStyle/>
          <a:p>
            <a:r>
              <a:rPr lang="en-GB" noProof="0" dirty="0">
                <a:latin typeface="+mn-lt"/>
              </a:rPr>
              <a:t>A closer look at the evidence from nvAF phase III </a:t>
            </a:r>
            <a:r>
              <a:rPr lang="en-GB" dirty="0">
                <a:latin typeface="+mn-lt"/>
              </a:rPr>
              <a:t>trials</a:t>
            </a:r>
            <a:r>
              <a:rPr lang="en-GB" noProof="0" dirty="0">
                <a:latin typeface="+mn-lt"/>
              </a:rPr>
              <a:t>: </a:t>
            </a:r>
            <a:br>
              <a:rPr lang="en-GB" noProof="0" dirty="0">
                <a:latin typeface="+mn-lt"/>
              </a:rPr>
            </a:br>
            <a:r>
              <a:rPr lang="en-GB" noProof="0" dirty="0">
                <a:latin typeface="+mn-lt"/>
              </a:rPr>
              <a:t>absolute event rates versus ratios</a:t>
            </a:r>
          </a:p>
        </p:txBody>
      </p:sp>
      <p:sp>
        <p:nvSpPr>
          <p:cNvPr id="4" name="object 2">
            <a:extLst>
              <a:ext uri="{FF2B5EF4-FFF2-40B4-BE49-F238E27FC236}">
                <a16:creationId xmlns:a16="http://schemas.microsoft.com/office/drawing/2014/main" id="{1AD7216F-8D74-48F5-A3AB-E331CD0FD32A}"/>
              </a:ext>
            </a:extLst>
          </p:cNvPr>
          <p:cNvSpPr txBox="1"/>
          <p:nvPr/>
        </p:nvSpPr>
        <p:spPr>
          <a:xfrm>
            <a:off x="638664" y="3942752"/>
            <a:ext cx="8281174" cy="808137"/>
          </a:xfrm>
          <a:prstGeom prst="rect">
            <a:avLst/>
          </a:prstGeom>
        </p:spPr>
        <p:txBody>
          <a:bodyPr vert="horz" wrap="square" lIns="0" tIns="0" rIns="0" bIns="0" rtlCol="0">
            <a:noAutofit/>
          </a:bodyPr>
          <a:lstStyle/>
          <a:p>
            <a:pPr marL="111125" indent="-73025">
              <a:lnSpc>
                <a:spcPts val="1400"/>
              </a:lnSpc>
              <a:spcBef>
                <a:spcPts val="60"/>
              </a:spcBef>
              <a:buChar char="•"/>
              <a:tabLst>
                <a:tab pos="111125" algn="l"/>
              </a:tabLst>
            </a:pPr>
            <a:r>
              <a:rPr lang="en-GB" sz="1050" b="1" spc="-35" dirty="0">
                <a:solidFill>
                  <a:srgbClr val="FFFFFF"/>
                </a:solidFill>
                <a:cs typeface="Frutiger LT Std 65 Bold"/>
              </a:rPr>
              <a:t>Absolute event rates of NOACs correlate with the risk score: the higher the score, the higher the event rate.</a:t>
            </a:r>
            <a:r>
              <a:rPr lang="en-GB" sz="1050" b="1" spc="-60" baseline="43209" dirty="0">
                <a:solidFill>
                  <a:srgbClr val="FFFFFF"/>
                </a:solidFill>
                <a:cs typeface="Frutiger LT Std 65 Bold"/>
              </a:rPr>
              <a:t>1-</a:t>
            </a:r>
            <a:r>
              <a:rPr lang="en-GB" sz="1050" b="1" spc="-15" baseline="43209" dirty="0">
                <a:solidFill>
                  <a:srgbClr val="FFFFFF"/>
                </a:solidFill>
                <a:cs typeface="Frutiger LT Std 65 Bold"/>
              </a:rPr>
              <a:t>3,5-</a:t>
            </a:r>
            <a:r>
              <a:rPr lang="en-GB" sz="1050" b="1" spc="-75" baseline="43209" dirty="0">
                <a:solidFill>
                  <a:srgbClr val="FFFFFF"/>
                </a:solidFill>
                <a:cs typeface="Frutiger LT Std 65 Bold"/>
              </a:rPr>
              <a:t>7</a:t>
            </a:r>
            <a:endParaRPr lang="en-GB" sz="1050" baseline="43209" dirty="0">
              <a:cs typeface="Frutiger LT Std 65 Bold"/>
            </a:endParaRPr>
          </a:p>
          <a:p>
            <a:pPr marL="111125" indent="-73025">
              <a:lnSpc>
                <a:spcPts val="1400"/>
              </a:lnSpc>
              <a:spcBef>
                <a:spcPts val="60"/>
              </a:spcBef>
              <a:buChar char="•"/>
              <a:tabLst>
                <a:tab pos="111125" algn="l"/>
              </a:tabLst>
            </a:pPr>
            <a:r>
              <a:rPr lang="en-GB" sz="1050" b="1" spc="-10" dirty="0">
                <a:solidFill>
                  <a:srgbClr val="FFFFFF"/>
                </a:solidFill>
                <a:cs typeface="Frutiger LT Std 65 Bold"/>
              </a:rPr>
              <a:t>Despite lower </a:t>
            </a:r>
            <a:r>
              <a:rPr lang="en-GB" sz="1050" b="1" dirty="0">
                <a:solidFill>
                  <a:srgbClr val="FFFFFF"/>
                </a:solidFill>
                <a:cs typeface="Frutiger LT Std 65 Bold"/>
              </a:rPr>
              <a:t>CHADS</a:t>
            </a:r>
            <a:r>
              <a:rPr lang="en-GB" sz="1050" b="1" baseline="-12345" dirty="0">
                <a:solidFill>
                  <a:srgbClr val="FFFFFF"/>
                </a:solidFill>
                <a:cs typeface="Frutiger LT Std 65 Bold"/>
              </a:rPr>
              <a:t>2 </a:t>
            </a:r>
            <a:r>
              <a:rPr lang="en-GB" sz="1050" b="1" dirty="0">
                <a:solidFill>
                  <a:srgbClr val="FFFFFF"/>
                </a:solidFill>
                <a:cs typeface="Frutiger LT Std 65 Bold"/>
              </a:rPr>
              <a:t>scores, significantly higher bleeding rates were observed in the VKA arm of ARISTOTLE.</a:t>
            </a:r>
            <a:r>
              <a:rPr lang="en-GB" sz="1050" b="1" spc="-15" baseline="43209" dirty="0">
                <a:solidFill>
                  <a:srgbClr val="FFFFFF"/>
                </a:solidFill>
                <a:cs typeface="Frutiger LT Std 65 Bold"/>
              </a:rPr>
              <a:t>1,4</a:t>
            </a:r>
            <a:endParaRPr lang="en-GB" sz="1050" baseline="43209" dirty="0">
              <a:cs typeface="Frutiger LT Std 65 Bold"/>
            </a:endParaRPr>
          </a:p>
          <a:p>
            <a:pPr marL="110489" marR="30480" indent="-73025">
              <a:lnSpc>
                <a:spcPts val="1400"/>
              </a:lnSpc>
              <a:spcBef>
                <a:spcPts val="60"/>
              </a:spcBef>
              <a:buChar char="•"/>
              <a:tabLst>
                <a:tab pos="110489" algn="l"/>
              </a:tabLst>
            </a:pPr>
            <a:r>
              <a:rPr lang="en-GB" sz="1050" b="1" dirty="0">
                <a:solidFill>
                  <a:srgbClr val="FFFFFF"/>
                </a:solidFill>
                <a:cs typeface="Frutiger LT Std 65 Bold"/>
              </a:rPr>
              <a:t>«It is not known whether the […] benefit with apixaban is related to the molecule, to chance, other confounders, or possibly to a higher-than-expected bleeding rate with warfarin […].</a:t>
            </a:r>
            <a:r>
              <a:rPr lang="en-GB" sz="1050" b="1" spc="-10" dirty="0">
                <a:solidFill>
                  <a:srgbClr val="FFFFFF"/>
                </a:solidFill>
                <a:cs typeface="Frutiger LT Std 65 Bold"/>
              </a:rPr>
              <a:t>»</a:t>
            </a:r>
            <a:r>
              <a:rPr lang="en-GB" sz="1050" b="1" spc="-15" baseline="43209" dirty="0">
                <a:solidFill>
                  <a:srgbClr val="FFFFFF"/>
                </a:solidFill>
                <a:cs typeface="Frutiger LT Std 65 Bold"/>
              </a:rPr>
              <a:t>4</a:t>
            </a:r>
            <a:endParaRPr lang="en-GB" sz="1050" baseline="43209" dirty="0">
              <a:cs typeface="Frutiger LT Std 65 Bold"/>
            </a:endParaRPr>
          </a:p>
        </p:txBody>
      </p:sp>
      <p:sp>
        <p:nvSpPr>
          <p:cNvPr id="6" name="object 12">
            <a:extLst>
              <a:ext uri="{FF2B5EF4-FFF2-40B4-BE49-F238E27FC236}">
                <a16:creationId xmlns:a16="http://schemas.microsoft.com/office/drawing/2014/main" id="{4C893B67-CEB1-5646-8B4C-F0D9E8E4A92E}"/>
              </a:ext>
            </a:extLst>
          </p:cNvPr>
          <p:cNvSpPr txBox="1"/>
          <p:nvPr/>
        </p:nvSpPr>
        <p:spPr>
          <a:xfrm>
            <a:off x="612001" y="964150"/>
            <a:ext cx="3801334" cy="622093"/>
          </a:xfrm>
          <a:prstGeom prst="rect">
            <a:avLst/>
          </a:prstGeom>
        </p:spPr>
        <p:txBody>
          <a:bodyPr vert="horz" wrap="square" lIns="0" tIns="0" rIns="0" bIns="0" rtlCol="0">
            <a:noAutofit/>
          </a:bodyPr>
          <a:lstStyle/>
          <a:p>
            <a:pPr marL="38100" marR="30480">
              <a:lnSpc>
                <a:spcPct val="104200"/>
              </a:lnSpc>
              <a:spcBef>
                <a:spcPts val="60"/>
              </a:spcBef>
            </a:pPr>
            <a:r>
              <a:rPr lang="en-US" sz="900" b="1" dirty="0">
                <a:solidFill>
                  <a:schemeClr val="accent1">
                    <a:lumMod val="75000"/>
                  </a:schemeClr>
                </a:solidFill>
                <a:cs typeface="Frutiger LT Std 65 Bold"/>
              </a:rPr>
              <a:t>Absolute event rates of major bleeding in nvAF patients with renal impairment (% per year)</a:t>
            </a:r>
            <a:r>
              <a:rPr lang="de-CH" sz="900" b="1" spc="-30" baseline="43209" dirty="0">
                <a:solidFill>
                  <a:schemeClr val="accent1">
                    <a:lumMod val="75000"/>
                  </a:schemeClr>
                </a:solidFill>
                <a:cs typeface="Frutiger LT Std 65 Bold"/>
              </a:rPr>
              <a:t>1-</a:t>
            </a:r>
            <a:r>
              <a:rPr lang="de-CH" sz="900" b="1" spc="-37" baseline="43209" dirty="0">
                <a:solidFill>
                  <a:schemeClr val="accent1">
                    <a:lumMod val="75000"/>
                  </a:schemeClr>
                </a:solidFill>
                <a:cs typeface="Frutiger LT Std 65 Bold"/>
              </a:rPr>
              <a:t>4*</a:t>
            </a:r>
            <a:endParaRPr sz="900" b="1" baseline="43209" dirty="0">
              <a:solidFill>
                <a:schemeClr val="accent1">
                  <a:lumMod val="75000"/>
                </a:schemeClr>
              </a:solidFill>
              <a:cs typeface="Frutiger LT Std 65 Bold"/>
            </a:endParaRPr>
          </a:p>
        </p:txBody>
      </p:sp>
      <p:sp>
        <p:nvSpPr>
          <p:cNvPr id="7" name="object 13">
            <a:extLst>
              <a:ext uri="{FF2B5EF4-FFF2-40B4-BE49-F238E27FC236}">
                <a16:creationId xmlns:a16="http://schemas.microsoft.com/office/drawing/2014/main" id="{FD2289AA-0302-02E3-209B-9502CDAAB6FE}"/>
              </a:ext>
            </a:extLst>
          </p:cNvPr>
          <p:cNvSpPr txBox="1"/>
          <p:nvPr/>
        </p:nvSpPr>
        <p:spPr>
          <a:xfrm>
            <a:off x="651791" y="3709022"/>
            <a:ext cx="1257174" cy="120546"/>
          </a:xfrm>
          <a:prstGeom prst="rect">
            <a:avLst/>
          </a:prstGeom>
        </p:spPr>
        <p:txBody>
          <a:bodyPr vert="horz" wrap="square" lIns="0" tIns="12700" rIns="0" bIns="0" rtlCol="0">
            <a:spAutoFit/>
          </a:bodyPr>
          <a:lstStyle/>
          <a:p>
            <a:pPr marL="12700">
              <a:lnSpc>
                <a:spcPct val="100000"/>
              </a:lnSpc>
              <a:spcBef>
                <a:spcPts val="100"/>
              </a:spcBef>
            </a:pPr>
            <a:r>
              <a:rPr lang="en-GB" sz="700" spc="-10" dirty="0">
                <a:solidFill>
                  <a:srgbClr val="4C4D4F"/>
                </a:solidFill>
                <a:cs typeface="Frutiger LT Std 45 Light"/>
              </a:rPr>
              <a:t>Adapted from Turpie et al.</a:t>
            </a:r>
            <a:endParaRPr lang="en-GB" sz="700" dirty="0">
              <a:cs typeface="Frutiger LT Std 45 Light"/>
            </a:endParaRPr>
          </a:p>
        </p:txBody>
      </p:sp>
      <p:sp>
        <p:nvSpPr>
          <p:cNvPr id="8" name="object 14">
            <a:extLst>
              <a:ext uri="{FF2B5EF4-FFF2-40B4-BE49-F238E27FC236}">
                <a16:creationId xmlns:a16="http://schemas.microsoft.com/office/drawing/2014/main" id="{46276290-84F2-5119-4340-260D0CCCC0A4}"/>
              </a:ext>
            </a:extLst>
          </p:cNvPr>
          <p:cNvSpPr txBox="1"/>
          <p:nvPr/>
        </p:nvSpPr>
        <p:spPr>
          <a:xfrm>
            <a:off x="3072450" y="3709022"/>
            <a:ext cx="1340884" cy="120546"/>
          </a:xfrm>
          <a:prstGeom prst="rect">
            <a:avLst/>
          </a:prstGeom>
        </p:spPr>
        <p:txBody>
          <a:bodyPr vert="horz" wrap="square" lIns="0" tIns="12700" rIns="0" bIns="0" rtlCol="0">
            <a:spAutoFit/>
          </a:bodyPr>
          <a:lstStyle/>
          <a:p>
            <a:pPr marL="12700">
              <a:lnSpc>
                <a:spcPct val="100000"/>
              </a:lnSpc>
              <a:spcBef>
                <a:spcPts val="100"/>
              </a:spcBef>
            </a:pPr>
            <a:r>
              <a:rPr lang="en-GB" sz="700" dirty="0">
                <a:solidFill>
                  <a:srgbClr val="4C4D4F"/>
                </a:solidFill>
                <a:cs typeface="Frutiger LT Std 45 Light"/>
              </a:rPr>
              <a:t>No head-to-head comparison</a:t>
            </a:r>
            <a:endParaRPr lang="en-GB" sz="700" dirty="0">
              <a:cs typeface="Frutiger LT Std 45 Light"/>
            </a:endParaRPr>
          </a:p>
        </p:txBody>
      </p:sp>
      <p:sp>
        <p:nvSpPr>
          <p:cNvPr id="9" name="object 15">
            <a:extLst>
              <a:ext uri="{FF2B5EF4-FFF2-40B4-BE49-F238E27FC236}">
                <a16:creationId xmlns:a16="http://schemas.microsoft.com/office/drawing/2014/main" id="{D992C3DF-1842-C52A-C808-ED791197AD13}"/>
              </a:ext>
            </a:extLst>
          </p:cNvPr>
          <p:cNvSpPr txBox="1"/>
          <p:nvPr/>
        </p:nvSpPr>
        <p:spPr>
          <a:xfrm>
            <a:off x="7216153" y="3709022"/>
            <a:ext cx="1340884" cy="120546"/>
          </a:xfrm>
          <a:prstGeom prst="rect">
            <a:avLst/>
          </a:prstGeom>
        </p:spPr>
        <p:txBody>
          <a:bodyPr vert="horz" wrap="square" lIns="0" tIns="12700" rIns="0" bIns="0" rtlCol="0">
            <a:spAutoFit/>
          </a:bodyPr>
          <a:lstStyle/>
          <a:p>
            <a:pPr marL="12700">
              <a:lnSpc>
                <a:spcPct val="100000"/>
              </a:lnSpc>
              <a:spcBef>
                <a:spcPts val="100"/>
              </a:spcBef>
            </a:pPr>
            <a:r>
              <a:rPr lang="en-GB" sz="700" dirty="0">
                <a:solidFill>
                  <a:srgbClr val="4C4D4F"/>
                </a:solidFill>
                <a:cs typeface="Frutiger LT Std 45 Light"/>
              </a:rPr>
              <a:t>No head-to-head comparison</a:t>
            </a:r>
            <a:endParaRPr lang="en-GB" sz="700" dirty="0">
              <a:cs typeface="Frutiger LT Std 45 Light"/>
            </a:endParaRPr>
          </a:p>
        </p:txBody>
      </p:sp>
      <p:grpSp>
        <p:nvGrpSpPr>
          <p:cNvPr id="10" name="object 16">
            <a:extLst>
              <a:ext uri="{FF2B5EF4-FFF2-40B4-BE49-F238E27FC236}">
                <a16:creationId xmlns:a16="http://schemas.microsoft.com/office/drawing/2014/main" id="{C16C5837-4432-D9EE-7818-8AB92575F76C}"/>
              </a:ext>
            </a:extLst>
          </p:cNvPr>
          <p:cNvGrpSpPr/>
          <p:nvPr/>
        </p:nvGrpSpPr>
        <p:grpSpPr>
          <a:xfrm>
            <a:off x="664967" y="2811280"/>
            <a:ext cx="3731222" cy="784378"/>
            <a:chOff x="541446" y="2685584"/>
            <a:chExt cx="3056890" cy="642620"/>
          </a:xfrm>
        </p:grpSpPr>
        <p:sp>
          <p:nvSpPr>
            <p:cNvPr id="11" name="object 17">
              <a:extLst>
                <a:ext uri="{FF2B5EF4-FFF2-40B4-BE49-F238E27FC236}">
                  <a16:creationId xmlns:a16="http://schemas.microsoft.com/office/drawing/2014/main" id="{87B6C1F0-B0B5-247E-3B21-802F1F614C85}"/>
                </a:ext>
              </a:extLst>
            </p:cNvPr>
            <p:cNvSpPr/>
            <p:nvPr/>
          </p:nvSpPr>
          <p:spPr>
            <a:xfrm>
              <a:off x="543351" y="2687489"/>
              <a:ext cx="3053080" cy="0"/>
            </a:xfrm>
            <a:custGeom>
              <a:avLst/>
              <a:gdLst/>
              <a:ahLst/>
              <a:cxnLst/>
              <a:rect l="l" t="t" r="r" b="b"/>
              <a:pathLst>
                <a:path w="3053079">
                  <a:moveTo>
                    <a:pt x="0" y="0"/>
                  </a:moveTo>
                  <a:lnTo>
                    <a:pt x="3052800" y="0"/>
                  </a:lnTo>
                </a:path>
              </a:pathLst>
            </a:custGeom>
            <a:ln w="3810">
              <a:solidFill>
                <a:srgbClr val="231F20"/>
              </a:solidFill>
            </a:ln>
          </p:spPr>
          <p:txBody>
            <a:bodyPr wrap="square" lIns="0" tIns="0" rIns="0" bIns="0" rtlCol="0"/>
            <a:lstStyle/>
            <a:p>
              <a:endParaRPr dirty="0"/>
            </a:p>
          </p:txBody>
        </p:sp>
        <p:sp>
          <p:nvSpPr>
            <p:cNvPr id="12" name="object 18">
              <a:extLst>
                <a:ext uri="{FF2B5EF4-FFF2-40B4-BE49-F238E27FC236}">
                  <a16:creationId xmlns:a16="http://schemas.microsoft.com/office/drawing/2014/main" id="{ED6F5764-4C06-BCDE-280F-3F55E18899D9}"/>
                </a:ext>
              </a:extLst>
            </p:cNvPr>
            <p:cNvSpPr/>
            <p:nvPr/>
          </p:nvSpPr>
          <p:spPr>
            <a:xfrm>
              <a:off x="1692808" y="2862123"/>
              <a:ext cx="756285" cy="466090"/>
            </a:xfrm>
            <a:custGeom>
              <a:avLst/>
              <a:gdLst/>
              <a:ahLst/>
              <a:cxnLst/>
              <a:rect l="l" t="t" r="r" b="b"/>
              <a:pathLst>
                <a:path w="756285" h="466089">
                  <a:moveTo>
                    <a:pt x="756005" y="0"/>
                  </a:moveTo>
                  <a:lnTo>
                    <a:pt x="0" y="0"/>
                  </a:lnTo>
                  <a:lnTo>
                    <a:pt x="0" y="465658"/>
                  </a:lnTo>
                  <a:lnTo>
                    <a:pt x="756005" y="465658"/>
                  </a:lnTo>
                  <a:lnTo>
                    <a:pt x="756005" y="0"/>
                  </a:lnTo>
                  <a:close/>
                </a:path>
              </a:pathLst>
            </a:custGeom>
            <a:solidFill>
              <a:srgbClr val="C7C8CA"/>
            </a:solidFill>
          </p:spPr>
          <p:txBody>
            <a:bodyPr wrap="square" lIns="0" tIns="0" rIns="0" bIns="0" rtlCol="0"/>
            <a:lstStyle/>
            <a:p>
              <a:endParaRPr dirty="0"/>
            </a:p>
          </p:txBody>
        </p:sp>
      </p:grpSp>
      <p:sp>
        <p:nvSpPr>
          <p:cNvPr id="13" name="object 19">
            <a:extLst>
              <a:ext uri="{FF2B5EF4-FFF2-40B4-BE49-F238E27FC236}">
                <a16:creationId xmlns:a16="http://schemas.microsoft.com/office/drawing/2014/main" id="{0C09DB7C-F6F4-F8A8-003A-3D70DEA933EC}"/>
              </a:ext>
            </a:extLst>
          </p:cNvPr>
          <p:cNvSpPr txBox="1"/>
          <p:nvPr/>
        </p:nvSpPr>
        <p:spPr>
          <a:xfrm>
            <a:off x="819633" y="1965526"/>
            <a:ext cx="461946" cy="588277"/>
          </a:xfrm>
          <a:prstGeom prst="rect">
            <a:avLst/>
          </a:prstGeom>
          <a:solidFill>
            <a:srgbClr val="808285"/>
          </a:solidFill>
        </p:spPr>
        <p:txBody>
          <a:bodyPr vert="horz" wrap="square" lIns="0" tIns="36000" rIns="0" bIns="0" rtlCol="0">
            <a:noAutofit/>
          </a:bodyPr>
          <a:lstStyle/>
          <a:p>
            <a:pPr marL="6350" algn="ctr">
              <a:lnSpc>
                <a:spcPct val="100000"/>
              </a:lnSpc>
              <a:spcBef>
                <a:spcPts val="305"/>
              </a:spcBef>
            </a:pPr>
            <a:r>
              <a:rPr sz="800" b="1" spc="-25" dirty="0">
                <a:solidFill>
                  <a:srgbClr val="FFFFFF"/>
                </a:solidFill>
                <a:cs typeface="Frutiger LT Std 65 Bold"/>
              </a:rPr>
              <a:t>3.2</a:t>
            </a:r>
            <a:endParaRPr sz="800" dirty="0">
              <a:cs typeface="Frutiger LT Std 65 Bold"/>
            </a:endParaRPr>
          </a:p>
        </p:txBody>
      </p:sp>
      <p:sp>
        <p:nvSpPr>
          <p:cNvPr id="14" name="object 20">
            <a:extLst>
              <a:ext uri="{FF2B5EF4-FFF2-40B4-BE49-F238E27FC236}">
                <a16:creationId xmlns:a16="http://schemas.microsoft.com/office/drawing/2014/main" id="{71411CBB-63E5-34E3-C3D1-34EDA819F5E3}"/>
              </a:ext>
            </a:extLst>
          </p:cNvPr>
          <p:cNvSpPr txBox="1"/>
          <p:nvPr/>
        </p:nvSpPr>
        <p:spPr>
          <a:xfrm>
            <a:off x="819633" y="3155114"/>
            <a:ext cx="923117" cy="435837"/>
          </a:xfrm>
          <a:prstGeom prst="rect">
            <a:avLst/>
          </a:prstGeom>
          <a:solidFill>
            <a:srgbClr val="808285"/>
          </a:solidFill>
        </p:spPr>
        <p:txBody>
          <a:bodyPr vert="horz" wrap="square" lIns="0" tIns="36195" rIns="0" bIns="0" rtlCol="0">
            <a:noAutofit/>
          </a:bodyPr>
          <a:lstStyle/>
          <a:p>
            <a:pPr algn="ctr">
              <a:lnSpc>
                <a:spcPct val="100000"/>
              </a:lnSpc>
              <a:spcBef>
                <a:spcPts val="285"/>
              </a:spcBef>
            </a:pPr>
            <a:r>
              <a:rPr sz="800" b="1" spc="-25" dirty="0">
                <a:solidFill>
                  <a:srgbClr val="FFFFFF"/>
                </a:solidFill>
                <a:cs typeface="Frutiger LT Std 65 Bold"/>
              </a:rPr>
              <a:t>2.6</a:t>
            </a:r>
            <a:endParaRPr sz="800" dirty="0">
              <a:cs typeface="Frutiger LT Std 65 Bold"/>
            </a:endParaRPr>
          </a:p>
        </p:txBody>
      </p:sp>
      <p:sp>
        <p:nvSpPr>
          <p:cNvPr id="15" name="object 21">
            <a:extLst>
              <a:ext uri="{FF2B5EF4-FFF2-40B4-BE49-F238E27FC236}">
                <a16:creationId xmlns:a16="http://schemas.microsoft.com/office/drawing/2014/main" id="{4AA588AB-0DA7-7EE7-95D9-FA97628B07DA}"/>
              </a:ext>
            </a:extLst>
          </p:cNvPr>
          <p:cNvSpPr txBox="1"/>
          <p:nvPr/>
        </p:nvSpPr>
        <p:spPr>
          <a:xfrm>
            <a:off x="1281021" y="1378808"/>
            <a:ext cx="461946" cy="1174995"/>
          </a:xfrm>
          <a:prstGeom prst="rect">
            <a:avLst/>
          </a:prstGeom>
          <a:solidFill>
            <a:srgbClr val="A6A6A6"/>
          </a:solidFill>
        </p:spPr>
        <p:txBody>
          <a:bodyPr vert="horz" wrap="square" lIns="0" tIns="36000" rIns="0" bIns="0" rtlCol="0">
            <a:noAutofit/>
          </a:bodyPr>
          <a:lstStyle/>
          <a:p>
            <a:pPr marL="6350" algn="ctr">
              <a:lnSpc>
                <a:spcPct val="100000"/>
              </a:lnSpc>
              <a:spcBef>
                <a:spcPts val="285"/>
              </a:spcBef>
            </a:pPr>
            <a:r>
              <a:rPr sz="800" b="1" spc="-25" dirty="0">
                <a:solidFill>
                  <a:srgbClr val="FFFFFF"/>
                </a:solidFill>
                <a:cs typeface="Frutiger LT Std 65 Bold"/>
              </a:rPr>
              <a:t>6.4</a:t>
            </a:r>
            <a:endParaRPr sz="800" dirty="0">
              <a:cs typeface="Frutiger LT Std 65 Bold"/>
            </a:endParaRPr>
          </a:p>
        </p:txBody>
      </p:sp>
      <p:sp>
        <p:nvSpPr>
          <p:cNvPr id="16" name="object 22">
            <a:extLst>
              <a:ext uri="{FF2B5EF4-FFF2-40B4-BE49-F238E27FC236}">
                <a16:creationId xmlns:a16="http://schemas.microsoft.com/office/drawing/2014/main" id="{B447E346-62B6-9154-F64C-AFD18C3604C6}"/>
              </a:ext>
            </a:extLst>
          </p:cNvPr>
          <p:cNvSpPr txBox="1"/>
          <p:nvPr/>
        </p:nvSpPr>
        <p:spPr>
          <a:xfrm>
            <a:off x="2070313" y="1827020"/>
            <a:ext cx="461946" cy="722081"/>
          </a:xfrm>
          <a:prstGeom prst="rect">
            <a:avLst/>
          </a:prstGeom>
          <a:solidFill>
            <a:srgbClr val="C7C8CA"/>
          </a:solidFill>
        </p:spPr>
        <p:txBody>
          <a:bodyPr vert="horz" wrap="square" lIns="0" tIns="36000" rIns="0" bIns="0" rtlCol="0">
            <a:noAutofit/>
          </a:bodyPr>
          <a:lstStyle/>
          <a:p>
            <a:pPr marL="6350" algn="ctr">
              <a:lnSpc>
                <a:spcPct val="100000"/>
              </a:lnSpc>
              <a:spcBef>
                <a:spcPts val="285"/>
              </a:spcBef>
            </a:pPr>
            <a:r>
              <a:rPr sz="800" b="1" spc="-25" dirty="0">
                <a:solidFill>
                  <a:srgbClr val="FFFFFF"/>
                </a:solidFill>
                <a:cs typeface="Frutiger LT Std 65 Bold"/>
              </a:rPr>
              <a:t>4.0</a:t>
            </a:r>
            <a:endParaRPr sz="800" dirty="0">
              <a:cs typeface="Frutiger LT Std 65 Bold"/>
            </a:endParaRPr>
          </a:p>
        </p:txBody>
      </p:sp>
      <p:sp>
        <p:nvSpPr>
          <p:cNvPr id="17" name="object 23">
            <a:extLst>
              <a:ext uri="{FF2B5EF4-FFF2-40B4-BE49-F238E27FC236}">
                <a16:creationId xmlns:a16="http://schemas.microsoft.com/office/drawing/2014/main" id="{8C0FDA60-9CC3-092F-3F92-9FEAC3A00213}"/>
              </a:ext>
            </a:extLst>
          </p:cNvPr>
          <p:cNvSpPr txBox="1"/>
          <p:nvPr/>
        </p:nvSpPr>
        <p:spPr>
          <a:xfrm>
            <a:off x="2070313" y="3055605"/>
            <a:ext cx="923117" cy="135935"/>
          </a:xfrm>
          <a:prstGeom prst="rect">
            <a:avLst/>
          </a:prstGeom>
        </p:spPr>
        <p:txBody>
          <a:bodyPr vert="horz" wrap="square" lIns="0" tIns="12700" rIns="0" bIns="0" rtlCol="0">
            <a:spAutoFit/>
          </a:bodyPr>
          <a:lstStyle/>
          <a:p>
            <a:pPr algn="ctr">
              <a:lnSpc>
                <a:spcPct val="100000"/>
              </a:lnSpc>
              <a:spcBef>
                <a:spcPts val="100"/>
              </a:spcBef>
            </a:pPr>
            <a:r>
              <a:rPr sz="800" b="1" spc="-25" dirty="0">
                <a:solidFill>
                  <a:srgbClr val="FFFFFF"/>
                </a:solidFill>
                <a:cs typeface="Frutiger LT Std 65 Bold"/>
              </a:rPr>
              <a:t>3.1</a:t>
            </a:r>
            <a:endParaRPr sz="800" dirty="0">
              <a:cs typeface="Frutiger LT Std 65 Bold"/>
            </a:endParaRPr>
          </a:p>
        </p:txBody>
      </p:sp>
      <p:sp>
        <p:nvSpPr>
          <p:cNvPr id="18" name="object 24">
            <a:extLst>
              <a:ext uri="{FF2B5EF4-FFF2-40B4-BE49-F238E27FC236}">
                <a16:creationId xmlns:a16="http://schemas.microsoft.com/office/drawing/2014/main" id="{E99E8C62-3220-E450-9AA9-AADB49E22424}"/>
              </a:ext>
            </a:extLst>
          </p:cNvPr>
          <p:cNvSpPr txBox="1"/>
          <p:nvPr/>
        </p:nvSpPr>
        <p:spPr>
          <a:xfrm>
            <a:off x="3307956" y="1727173"/>
            <a:ext cx="461946" cy="823786"/>
          </a:xfrm>
          <a:prstGeom prst="rect">
            <a:avLst/>
          </a:prstGeom>
          <a:solidFill>
            <a:schemeClr val="bg2"/>
          </a:solidFill>
        </p:spPr>
        <p:txBody>
          <a:bodyPr vert="horz" wrap="square" lIns="0" tIns="36000" rIns="0" bIns="0" rtlCol="0">
            <a:noAutofit/>
          </a:bodyPr>
          <a:lstStyle/>
          <a:p>
            <a:pPr marL="6350" algn="ctr">
              <a:lnSpc>
                <a:spcPct val="100000"/>
              </a:lnSpc>
              <a:spcBef>
                <a:spcPts val="265"/>
              </a:spcBef>
            </a:pPr>
            <a:r>
              <a:rPr sz="800" b="1" spc="-25" dirty="0">
                <a:solidFill>
                  <a:srgbClr val="FFFFFF"/>
                </a:solidFill>
                <a:cs typeface="Frutiger LT Std 65 Bold"/>
              </a:rPr>
              <a:t>4.5</a:t>
            </a:r>
            <a:endParaRPr sz="800" dirty="0">
              <a:cs typeface="Frutiger LT Std 65 Bold"/>
            </a:endParaRPr>
          </a:p>
        </p:txBody>
      </p:sp>
      <p:sp>
        <p:nvSpPr>
          <p:cNvPr id="19" name="object 25">
            <a:extLst>
              <a:ext uri="{FF2B5EF4-FFF2-40B4-BE49-F238E27FC236}">
                <a16:creationId xmlns:a16="http://schemas.microsoft.com/office/drawing/2014/main" id="{7A0444CE-A24D-EE71-E423-408F2ADAD342}"/>
              </a:ext>
            </a:extLst>
          </p:cNvPr>
          <p:cNvSpPr txBox="1"/>
          <p:nvPr/>
        </p:nvSpPr>
        <p:spPr>
          <a:xfrm>
            <a:off x="3307956" y="2916762"/>
            <a:ext cx="923117" cy="674189"/>
          </a:xfrm>
          <a:prstGeom prst="rect">
            <a:avLst/>
          </a:prstGeom>
          <a:solidFill>
            <a:schemeClr val="bg2"/>
          </a:solidFill>
        </p:spPr>
        <p:txBody>
          <a:bodyPr vert="horz" wrap="square" lIns="0" tIns="36195" rIns="0" bIns="0" rtlCol="0">
            <a:noAutofit/>
          </a:bodyPr>
          <a:lstStyle/>
          <a:p>
            <a:pPr algn="ctr">
              <a:lnSpc>
                <a:spcPct val="100000"/>
              </a:lnSpc>
              <a:spcBef>
                <a:spcPts val="285"/>
              </a:spcBef>
            </a:pPr>
            <a:r>
              <a:rPr sz="800" b="1" spc="-25" dirty="0">
                <a:solidFill>
                  <a:srgbClr val="FFFFFF"/>
                </a:solidFill>
                <a:cs typeface="Frutiger LT Std 65 Bold"/>
              </a:rPr>
              <a:t>3.7</a:t>
            </a:r>
            <a:endParaRPr sz="800" dirty="0">
              <a:cs typeface="Frutiger LT Std 65 Bold"/>
            </a:endParaRPr>
          </a:p>
        </p:txBody>
      </p:sp>
      <p:sp>
        <p:nvSpPr>
          <p:cNvPr id="20" name="object 26">
            <a:extLst>
              <a:ext uri="{FF2B5EF4-FFF2-40B4-BE49-F238E27FC236}">
                <a16:creationId xmlns:a16="http://schemas.microsoft.com/office/drawing/2014/main" id="{F50146E6-D928-3A34-31BA-74C3F9DA3BB9}"/>
              </a:ext>
            </a:extLst>
          </p:cNvPr>
          <p:cNvSpPr txBox="1"/>
          <p:nvPr/>
        </p:nvSpPr>
        <p:spPr>
          <a:xfrm>
            <a:off x="2531701" y="1589722"/>
            <a:ext cx="461946" cy="961237"/>
          </a:xfrm>
          <a:prstGeom prst="rect">
            <a:avLst/>
          </a:prstGeom>
          <a:solidFill>
            <a:srgbClr val="A6A6A6"/>
          </a:solidFill>
        </p:spPr>
        <p:txBody>
          <a:bodyPr vert="horz" wrap="square" lIns="0" tIns="36000" rIns="0" bIns="0" rtlCol="0">
            <a:noAutofit/>
          </a:bodyPr>
          <a:lstStyle/>
          <a:p>
            <a:pPr marL="6350" algn="ctr">
              <a:lnSpc>
                <a:spcPct val="100000"/>
              </a:lnSpc>
              <a:spcBef>
                <a:spcPts val="285"/>
              </a:spcBef>
            </a:pPr>
            <a:r>
              <a:rPr sz="800" b="1" spc="-25" dirty="0">
                <a:solidFill>
                  <a:srgbClr val="FFFFFF"/>
                </a:solidFill>
                <a:cs typeface="Frutiger LT Std 65 Bold"/>
              </a:rPr>
              <a:t>5.3</a:t>
            </a:r>
            <a:endParaRPr sz="800" dirty="0">
              <a:cs typeface="Frutiger LT Std 65 Bold"/>
            </a:endParaRPr>
          </a:p>
        </p:txBody>
      </p:sp>
      <p:sp>
        <p:nvSpPr>
          <p:cNvPr id="21" name="object 27">
            <a:extLst>
              <a:ext uri="{FF2B5EF4-FFF2-40B4-BE49-F238E27FC236}">
                <a16:creationId xmlns:a16="http://schemas.microsoft.com/office/drawing/2014/main" id="{988BD549-6195-9A8A-0E4B-D0CE2543B6A1}"/>
              </a:ext>
            </a:extLst>
          </p:cNvPr>
          <p:cNvSpPr txBox="1"/>
          <p:nvPr/>
        </p:nvSpPr>
        <p:spPr>
          <a:xfrm>
            <a:off x="3769329" y="1690497"/>
            <a:ext cx="461946" cy="860462"/>
          </a:xfrm>
          <a:prstGeom prst="rect">
            <a:avLst/>
          </a:prstGeom>
          <a:solidFill>
            <a:srgbClr val="A6A6A6"/>
          </a:solidFill>
        </p:spPr>
        <p:txBody>
          <a:bodyPr vert="horz" wrap="square" lIns="0" tIns="36000" rIns="0" bIns="0" rtlCol="0">
            <a:noAutofit/>
          </a:bodyPr>
          <a:lstStyle/>
          <a:p>
            <a:pPr marL="6350" algn="ctr">
              <a:lnSpc>
                <a:spcPct val="100000"/>
              </a:lnSpc>
              <a:spcBef>
                <a:spcPts val="434"/>
              </a:spcBef>
            </a:pPr>
            <a:r>
              <a:rPr sz="800" b="1" spc="-25" dirty="0">
                <a:solidFill>
                  <a:srgbClr val="FFFFFF"/>
                </a:solidFill>
                <a:cs typeface="Frutiger LT Std 65 Bold"/>
              </a:rPr>
              <a:t>4.7</a:t>
            </a:r>
            <a:endParaRPr sz="800" dirty="0">
              <a:cs typeface="Frutiger LT Std 65 Bold"/>
            </a:endParaRPr>
          </a:p>
        </p:txBody>
      </p:sp>
      <p:sp>
        <p:nvSpPr>
          <p:cNvPr id="22" name="object 28">
            <a:extLst>
              <a:ext uri="{FF2B5EF4-FFF2-40B4-BE49-F238E27FC236}">
                <a16:creationId xmlns:a16="http://schemas.microsoft.com/office/drawing/2014/main" id="{84780FB2-8EFC-174B-0DC0-99D823A1D730}"/>
              </a:ext>
            </a:extLst>
          </p:cNvPr>
          <p:cNvSpPr txBox="1"/>
          <p:nvPr/>
        </p:nvSpPr>
        <p:spPr>
          <a:xfrm>
            <a:off x="3379159" y="2582870"/>
            <a:ext cx="780503" cy="135935"/>
          </a:xfrm>
          <a:prstGeom prst="rect">
            <a:avLst/>
          </a:prstGeom>
        </p:spPr>
        <p:txBody>
          <a:bodyPr vert="horz" wrap="square" lIns="0" tIns="12700" rIns="0" bIns="0" rtlCol="0">
            <a:spAutoFit/>
          </a:bodyPr>
          <a:lstStyle/>
          <a:p>
            <a:pPr marL="38100">
              <a:lnSpc>
                <a:spcPct val="100000"/>
              </a:lnSpc>
              <a:spcBef>
                <a:spcPts val="100"/>
              </a:spcBef>
            </a:pPr>
            <a:r>
              <a:rPr sz="800" spc="-10" dirty="0">
                <a:solidFill>
                  <a:srgbClr val="4C4D4F"/>
                </a:solidFill>
                <a:cs typeface="Frutiger LT Std 55 Roman"/>
              </a:rPr>
              <a:t>ROCKET</a:t>
            </a:r>
            <a:r>
              <a:rPr sz="800" spc="-20" dirty="0">
                <a:solidFill>
                  <a:srgbClr val="4C4D4F"/>
                </a:solidFill>
                <a:cs typeface="Frutiger LT Std 55 Roman"/>
              </a:rPr>
              <a:t> </a:t>
            </a:r>
            <a:r>
              <a:rPr sz="800" spc="-25" dirty="0">
                <a:solidFill>
                  <a:srgbClr val="4C4D4F"/>
                </a:solidFill>
                <a:cs typeface="Frutiger LT Std 55 Roman"/>
              </a:rPr>
              <a:t>AF</a:t>
            </a:r>
            <a:r>
              <a:rPr sz="675" spc="-37" baseline="43209" dirty="0">
                <a:solidFill>
                  <a:srgbClr val="4C4D4F"/>
                </a:solidFill>
                <a:cs typeface="Frutiger LT Std 55 Roman"/>
              </a:rPr>
              <a:t>3</a:t>
            </a:r>
            <a:endParaRPr sz="675" baseline="43209" dirty="0">
              <a:cs typeface="Frutiger LT Std 55 Roman"/>
            </a:endParaRPr>
          </a:p>
        </p:txBody>
      </p:sp>
      <p:sp>
        <p:nvSpPr>
          <p:cNvPr id="23" name="object 29">
            <a:extLst>
              <a:ext uri="{FF2B5EF4-FFF2-40B4-BE49-F238E27FC236}">
                <a16:creationId xmlns:a16="http://schemas.microsoft.com/office/drawing/2014/main" id="{077452E7-980E-B683-A9E1-D1687D719FB4}"/>
              </a:ext>
            </a:extLst>
          </p:cNvPr>
          <p:cNvSpPr txBox="1"/>
          <p:nvPr/>
        </p:nvSpPr>
        <p:spPr>
          <a:xfrm>
            <a:off x="2136693" y="2582982"/>
            <a:ext cx="807630" cy="135935"/>
          </a:xfrm>
          <a:prstGeom prst="rect">
            <a:avLst/>
          </a:prstGeom>
        </p:spPr>
        <p:txBody>
          <a:bodyPr vert="horz" wrap="square" lIns="0" tIns="12700" rIns="0" bIns="0" rtlCol="0">
            <a:spAutoFit/>
          </a:bodyPr>
          <a:lstStyle/>
          <a:p>
            <a:pPr marL="38100">
              <a:lnSpc>
                <a:spcPct val="100000"/>
              </a:lnSpc>
              <a:spcBef>
                <a:spcPts val="100"/>
              </a:spcBef>
            </a:pPr>
            <a:r>
              <a:rPr sz="800" dirty="0">
                <a:solidFill>
                  <a:srgbClr val="4C4D4F"/>
                </a:solidFill>
                <a:cs typeface="Frutiger LT Std 55 Roman"/>
              </a:rPr>
              <a:t>ENGAGE</a:t>
            </a:r>
            <a:r>
              <a:rPr sz="800" spc="-45" dirty="0">
                <a:solidFill>
                  <a:srgbClr val="4C4D4F"/>
                </a:solidFill>
                <a:cs typeface="Frutiger LT Std 55 Roman"/>
              </a:rPr>
              <a:t> </a:t>
            </a:r>
            <a:r>
              <a:rPr sz="800" spc="-25" dirty="0">
                <a:solidFill>
                  <a:srgbClr val="4C4D4F"/>
                </a:solidFill>
                <a:cs typeface="Frutiger LT Std 55 Roman"/>
              </a:rPr>
              <a:t>AF</a:t>
            </a:r>
            <a:r>
              <a:rPr sz="675" spc="-37" baseline="43209" dirty="0">
                <a:solidFill>
                  <a:srgbClr val="4C4D4F"/>
                </a:solidFill>
                <a:cs typeface="Frutiger LT Std 55 Roman"/>
              </a:rPr>
              <a:t>2</a:t>
            </a:r>
            <a:endParaRPr sz="675" baseline="43209" dirty="0">
              <a:cs typeface="Frutiger LT Std 55 Roman"/>
            </a:endParaRPr>
          </a:p>
        </p:txBody>
      </p:sp>
      <p:sp>
        <p:nvSpPr>
          <p:cNvPr id="24" name="object 30">
            <a:extLst>
              <a:ext uri="{FF2B5EF4-FFF2-40B4-BE49-F238E27FC236}">
                <a16:creationId xmlns:a16="http://schemas.microsoft.com/office/drawing/2014/main" id="{DCA87A8A-A871-E0F4-0A2E-F548CD5A7440}"/>
              </a:ext>
            </a:extLst>
          </p:cNvPr>
          <p:cNvSpPr txBox="1"/>
          <p:nvPr/>
        </p:nvSpPr>
        <p:spPr>
          <a:xfrm>
            <a:off x="906406" y="2582982"/>
            <a:ext cx="749500" cy="135935"/>
          </a:xfrm>
          <a:prstGeom prst="rect">
            <a:avLst/>
          </a:prstGeom>
        </p:spPr>
        <p:txBody>
          <a:bodyPr vert="horz" wrap="square" lIns="0" tIns="12700" rIns="0" bIns="0" rtlCol="0">
            <a:spAutoFit/>
          </a:bodyPr>
          <a:lstStyle/>
          <a:p>
            <a:pPr marL="38100">
              <a:lnSpc>
                <a:spcPct val="100000"/>
              </a:lnSpc>
              <a:spcBef>
                <a:spcPts val="100"/>
              </a:spcBef>
            </a:pPr>
            <a:r>
              <a:rPr sz="800" spc="-10" dirty="0">
                <a:solidFill>
                  <a:srgbClr val="4C4D4F"/>
                </a:solidFill>
                <a:cs typeface="Frutiger LT Std 55 Roman"/>
              </a:rPr>
              <a:t>ARISTOTLE</a:t>
            </a:r>
            <a:r>
              <a:rPr sz="675" spc="-15" baseline="43209" dirty="0">
                <a:solidFill>
                  <a:srgbClr val="4C4D4F"/>
                </a:solidFill>
                <a:cs typeface="Frutiger LT Std 55 Roman"/>
              </a:rPr>
              <a:t>1</a:t>
            </a:r>
            <a:endParaRPr sz="675" baseline="43209" dirty="0">
              <a:cs typeface="Frutiger LT Std 55 Roman"/>
            </a:endParaRPr>
          </a:p>
        </p:txBody>
      </p:sp>
      <p:sp>
        <p:nvSpPr>
          <p:cNvPr id="25" name="object 31">
            <a:extLst>
              <a:ext uri="{FF2B5EF4-FFF2-40B4-BE49-F238E27FC236}">
                <a16:creationId xmlns:a16="http://schemas.microsoft.com/office/drawing/2014/main" id="{CEC8A560-5EF0-0770-3663-0CD61751404F}"/>
              </a:ext>
            </a:extLst>
          </p:cNvPr>
          <p:cNvSpPr txBox="1"/>
          <p:nvPr/>
        </p:nvSpPr>
        <p:spPr>
          <a:xfrm>
            <a:off x="612001" y="2838720"/>
            <a:ext cx="1583483" cy="135935"/>
          </a:xfrm>
          <a:prstGeom prst="rect">
            <a:avLst/>
          </a:prstGeom>
        </p:spPr>
        <p:txBody>
          <a:bodyPr vert="horz" wrap="square" lIns="0" tIns="12700" rIns="0" bIns="0" rtlCol="0">
            <a:spAutoFit/>
          </a:bodyPr>
          <a:lstStyle/>
          <a:p>
            <a:pPr marL="38100">
              <a:lnSpc>
                <a:spcPct val="100000"/>
              </a:lnSpc>
              <a:spcBef>
                <a:spcPts val="100"/>
              </a:spcBef>
            </a:pPr>
            <a:r>
              <a:rPr lang="de-CH" sz="1200" b="1" baseline="6944" dirty="0">
                <a:solidFill>
                  <a:srgbClr val="4C4D4F"/>
                </a:solidFill>
                <a:cs typeface="Frutiger LT Std 65 Bold"/>
              </a:rPr>
              <a:t>Mean </a:t>
            </a:r>
            <a:r>
              <a:rPr sz="1200" b="1" baseline="6944" dirty="0">
                <a:solidFill>
                  <a:srgbClr val="4C4D4F"/>
                </a:solidFill>
                <a:cs typeface="Frutiger LT Std 65 Bold"/>
              </a:rPr>
              <a:t>CHADS</a:t>
            </a:r>
            <a:r>
              <a:rPr sz="350" b="1" dirty="0">
                <a:solidFill>
                  <a:srgbClr val="4C4D4F"/>
                </a:solidFill>
                <a:cs typeface="Frutiger LT Std 65 Bold"/>
              </a:rPr>
              <a:t>2</a:t>
            </a:r>
            <a:r>
              <a:rPr lang="en-US" sz="1200" b="1" baseline="6944" dirty="0">
                <a:solidFill>
                  <a:srgbClr val="4C4D4F"/>
                </a:solidFill>
                <a:cs typeface="Frutiger LT Std 65 Bold"/>
              </a:rPr>
              <a:t> sc</a:t>
            </a:r>
            <a:r>
              <a:rPr sz="1200" b="1" baseline="6944" dirty="0">
                <a:solidFill>
                  <a:srgbClr val="4C4D4F"/>
                </a:solidFill>
                <a:cs typeface="Frutiger LT Std 65 Bold"/>
              </a:rPr>
              <a:t>ore</a:t>
            </a:r>
            <a:r>
              <a:rPr sz="675" b="1" baseline="55555" dirty="0">
                <a:solidFill>
                  <a:srgbClr val="4C4D4F"/>
                </a:solidFill>
                <a:cs typeface="Frutiger LT Std 65 Bold"/>
              </a:rPr>
              <a:t>1-</a:t>
            </a:r>
            <a:r>
              <a:rPr sz="675" b="1" spc="-75" baseline="55555" dirty="0">
                <a:solidFill>
                  <a:srgbClr val="4C4D4F"/>
                </a:solidFill>
                <a:cs typeface="Frutiger LT Std 65 Bold"/>
              </a:rPr>
              <a:t>3</a:t>
            </a:r>
            <a:endParaRPr sz="675" baseline="55555" dirty="0">
              <a:cs typeface="Frutiger LT Std 65 Bold"/>
            </a:endParaRPr>
          </a:p>
        </p:txBody>
      </p:sp>
      <p:grpSp>
        <p:nvGrpSpPr>
          <p:cNvPr id="26" name="object 32">
            <a:extLst>
              <a:ext uri="{FF2B5EF4-FFF2-40B4-BE49-F238E27FC236}">
                <a16:creationId xmlns:a16="http://schemas.microsoft.com/office/drawing/2014/main" id="{A4AE9D03-71E5-2E28-94D7-C1A600A0DD3D}"/>
              </a:ext>
            </a:extLst>
          </p:cNvPr>
          <p:cNvGrpSpPr/>
          <p:nvPr/>
        </p:nvGrpSpPr>
        <p:grpSpPr>
          <a:xfrm>
            <a:off x="664967" y="1432165"/>
            <a:ext cx="7850757" cy="2163240"/>
            <a:chOff x="541446" y="1555712"/>
            <a:chExt cx="6431915" cy="1772285"/>
          </a:xfrm>
        </p:grpSpPr>
        <p:sp>
          <p:nvSpPr>
            <p:cNvPr id="27" name="object 33">
              <a:extLst>
                <a:ext uri="{FF2B5EF4-FFF2-40B4-BE49-F238E27FC236}">
                  <a16:creationId xmlns:a16="http://schemas.microsoft.com/office/drawing/2014/main" id="{8CAD95C6-2105-2114-CC11-81D232992764}"/>
                </a:ext>
              </a:extLst>
            </p:cNvPr>
            <p:cNvSpPr/>
            <p:nvPr/>
          </p:nvSpPr>
          <p:spPr>
            <a:xfrm>
              <a:off x="543351" y="2474642"/>
              <a:ext cx="972819" cy="0"/>
            </a:xfrm>
            <a:custGeom>
              <a:avLst/>
              <a:gdLst/>
              <a:ahLst/>
              <a:cxnLst/>
              <a:rect l="l" t="t" r="r" b="b"/>
              <a:pathLst>
                <a:path w="972819">
                  <a:moveTo>
                    <a:pt x="0" y="0"/>
                  </a:moveTo>
                  <a:lnTo>
                    <a:pt x="972223" y="0"/>
                  </a:lnTo>
                </a:path>
              </a:pathLst>
            </a:custGeom>
            <a:ln w="3810">
              <a:solidFill>
                <a:srgbClr val="231F20"/>
              </a:solidFill>
            </a:ln>
          </p:spPr>
          <p:txBody>
            <a:bodyPr wrap="square" lIns="0" tIns="0" rIns="0" bIns="0" rtlCol="0"/>
            <a:lstStyle/>
            <a:p>
              <a:endParaRPr dirty="0"/>
            </a:p>
          </p:txBody>
        </p:sp>
        <p:sp>
          <p:nvSpPr>
            <p:cNvPr id="28" name="object 34">
              <a:extLst>
                <a:ext uri="{FF2B5EF4-FFF2-40B4-BE49-F238E27FC236}">
                  <a16:creationId xmlns:a16="http://schemas.microsoft.com/office/drawing/2014/main" id="{946B69B2-D4F3-589A-996C-321209CDCDA6}"/>
                </a:ext>
              </a:extLst>
            </p:cNvPr>
            <p:cNvSpPr/>
            <p:nvPr/>
          </p:nvSpPr>
          <p:spPr>
            <a:xfrm>
              <a:off x="543351" y="3325881"/>
              <a:ext cx="972819" cy="0"/>
            </a:xfrm>
            <a:custGeom>
              <a:avLst/>
              <a:gdLst/>
              <a:ahLst/>
              <a:cxnLst/>
              <a:rect l="l" t="t" r="r" b="b"/>
              <a:pathLst>
                <a:path w="972819">
                  <a:moveTo>
                    <a:pt x="0" y="0"/>
                  </a:moveTo>
                  <a:lnTo>
                    <a:pt x="972223" y="0"/>
                  </a:lnTo>
                </a:path>
              </a:pathLst>
            </a:custGeom>
            <a:ln w="3810">
              <a:solidFill>
                <a:srgbClr val="231F20"/>
              </a:solidFill>
            </a:ln>
          </p:spPr>
          <p:txBody>
            <a:bodyPr wrap="square" lIns="0" tIns="0" rIns="0" bIns="0" rtlCol="0"/>
            <a:lstStyle/>
            <a:p>
              <a:endParaRPr dirty="0"/>
            </a:p>
          </p:txBody>
        </p:sp>
        <p:sp>
          <p:nvSpPr>
            <p:cNvPr id="29" name="object 35">
              <a:extLst>
                <a:ext uri="{FF2B5EF4-FFF2-40B4-BE49-F238E27FC236}">
                  <a16:creationId xmlns:a16="http://schemas.microsoft.com/office/drawing/2014/main" id="{0200D0BC-C1AC-51FE-AA1F-8E985387C006}"/>
                </a:ext>
              </a:extLst>
            </p:cNvPr>
            <p:cNvSpPr/>
            <p:nvPr/>
          </p:nvSpPr>
          <p:spPr>
            <a:xfrm>
              <a:off x="1598043" y="2474642"/>
              <a:ext cx="942340" cy="0"/>
            </a:xfrm>
            <a:custGeom>
              <a:avLst/>
              <a:gdLst/>
              <a:ahLst/>
              <a:cxnLst/>
              <a:rect l="l" t="t" r="r" b="b"/>
              <a:pathLst>
                <a:path w="942339">
                  <a:moveTo>
                    <a:pt x="0" y="0"/>
                  </a:moveTo>
                  <a:lnTo>
                    <a:pt x="942174" y="0"/>
                  </a:lnTo>
                </a:path>
              </a:pathLst>
            </a:custGeom>
            <a:ln w="3810">
              <a:solidFill>
                <a:srgbClr val="231F20"/>
              </a:solidFill>
            </a:ln>
          </p:spPr>
          <p:txBody>
            <a:bodyPr wrap="square" lIns="0" tIns="0" rIns="0" bIns="0" rtlCol="0"/>
            <a:lstStyle/>
            <a:p>
              <a:endParaRPr dirty="0"/>
            </a:p>
          </p:txBody>
        </p:sp>
        <p:sp>
          <p:nvSpPr>
            <p:cNvPr id="30" name="object 36">
              <a:extLst>
                <a:ext uri="{FF2B5EF4-FFF2-40B4-BE49-F238E27FC236}">
                  <a16:creationId xmlns:a16="http://schemas.microsoft.com/office/drawing/2014/main" id="{7F74C8DC-D003-5934-95F2-05230D007B9D}"/>
                </a:ext>
              </a:extLst>
            </p:cNvPr>
            <p:cNvSpPr/>
            <p:nvPr/>
          </p:nvSpPr>
          <p:spPr>
            <a:xfrm>
              <a:off x="1598043" y="3325881"/>
              <a:ext cx="942340" cy="0"/>
            </a:xfrm>
            <a:custGeom>
              <a:avLst/>
              <a:gdLst/>
              <a:ahLst/>
              <a:cxnLst/>
              <a:rect l="l" t="t" r="r" b="b"/>
              <a:pathLst>
                <a:path w="942339">
                  <a:moveTo>
                    <a:pt x="0" y="0"/>
                  </a:moveTo>
                  <a:lnTo>
                    <a:pt x="942174" y="0"/>
                  </a:lnTo>
                </a:path>
              </a:pathLst>
            </a:custGeom>
            <a:ln w="3810">
              <a:solidFill>
                <a:srgbClr val="231F20"/>
              </a:solidFill>
            </a:ln>
          </p:spPr>
          <p:txBody>
            <a:bodyPr wrap="square" lIns="0" tIns="0" rIns="0" bIns="0" rtlCol="0"/>
            <a:lstStyle/>
            <a:p>
              <a:endParaRPr dirty="0"/>
            </a:p>
          </p:txBody>
        </p:sp>
        <p:sp>
          <p:nvSpPr>
            <p:cNvPr id="32" name="object 38">
              <a:extLst>
                <a:ext uri="{FF2B5EF4-FFF2-40B4-BE49-F238E27FC236}">
                  <a16:creationId xmlns:a16="http://schemas.microsoft.com/office/drawing/2014/main" id="{61F02A35-BDC4-3131-3A1C-897D9B35F5E1}"/>
                </a:ext>
              </a:extLst>
            </p:cNvPr>
            <p:cNvSpPr/>
            <p:nvPr/>
          </p:nvSpPr>
          <p:spPr>
            <a:xfrm>
              <a:off x="2615359" y="3325881"/>
              <a:ext cx="981075" cy="0"/>
            </a:xfrm>
            <a:custGeom>
              <a:avLst/>
              <a:gdLst/>
              <a:ahLst/>
              <a:cxnLst/>
              <a:rect l="l" t="t" r="r" b="b"/>
              <a:pathLst>
                <a:path w="981075">
                  <a:moveTo>
                    <a:pt x="0" y="0"/>
                  </a:moveTo>
                  <a:lnTo>
                    <a:pt x="980795" y="0"/>
                  </a:lnTo>
                </a:path>
              </a:pathLst>
            </a:custGeom>
            <a:ln w="3810">
              <a:solidFill>
                <a:srgbClr val="231F20"/>
              </a:solidFill>
            </a:ln>
          </p:spPr>
          <p:txBody>
            <a:bodyPr wrap="square" lIns="0" tIns="0" rIns="0" bIns="0" rtlCol="0"/>
            <a:lstStyle/>
            <a:p>
              <a:endParaRPr dirty="0"/>
            </a:p>
          </p:txBody>
        </p:sp>
        <p:sp>
          <p:nvSpPr>
            <p:cNvPr id="33" name="object 39">
              <a:extLst>
                <a:ext uri="{FF2B5EF4-FFF2-40B4-BE49-F238E27FC236}">
                  <a16:creationId xmlns:a16="http://schemas.microsoft.com/office/drawing/2014/main" id="{9789ACF3-DD73-2E9D-6E90-802B96E0B7DB}"/>
                </a:ext>
              </a:extLst>
            </p:cNvPr>
            <p:cNvSpPr/>
            <p:nvPr/>
          </p:nvSpPr>
          <p:spPr>
            <a:xfrm>
              <a:off x="3909214" y="2691617"/>
              <a:ext cx="684530" cy="0"/>
            </a:xfrm>
            <a:custGeom>
              <a:avLst/>
              <a:gdLst/>
              <a:ahLst/>
              <a:cxnLst/>
              <a:rect l="l" t="t" r="r" b="b"/>
              <a:pathLst>
                <a:path w="684529">
                  <a:moveTo>
                    <a:pt x="0" y="0"/>
                  </a:moveTo>
                  <a:lnTo>
                    <a:pt x="683996" y="0"/>
                  </a:lnTo>
                </a:path>
              </a:pathLst>
            </a:custGeom>
            <a:ln w="3810">
              <a:solidFill>
                <a:srgbClr val="231F20"/>
              </a:solidFill>
            </a:ln>
          </p:spPr>
          <p:txBody>
            <a:bodyPr wrap="square" lIns="0" tIns="0" rIns="0" bIns="0" rtlCol="0"/>
            <a:lstStyle/>
            <a:p>
              <a:endParaRPr dirty="0"/>
            </a:p>
          </p:txBody>
        </p:sp>
        <p:sp>
          <p:nvSpPr>
            <p:cNvPr id="34" name="object 40">
              <a:extLst>
                <a:ext uri="{FF2B5EF4-FFF2-40B4-BE49-F238E27FC236}">
                  <a16:creationId xmlns:a16="http://schemas.microsoft.com/office/drawing/2014/main" id="{E931AB96-66A7-1A87-54A2-885C33C4461B}"/>
                </a:ext>
              </a:extLst>
            </p:cNvPr>
            <p:cNvSpPr/>
            <p:nvPr/>
          </p:nvSpPr>
          <p:spPr>
            <a:xfrm>
              <a:off x="4593215" y="2691617"/>
              <a:ext cx="1188085" cy="0"/>
            </a:xfrm>
            <a:custGeom>
              <a:avLst/>
              <a:gdLst/>
              <a:ahLst/>
              <a:cxnLst/>
              <a:rect l="l" t="t" r="r" b="b"/>
              <a:pathLst>
                <a:path w="1188085">
                  <a:moveTo>
                    <a:pt x="0" y="0"/>
                  </a:moveTo>
                  <a:lnTo>
                    <a:pt x="1187996" y="0"/>
                  </a:lnTo>
                </a:path>
              </a:pathLst>
            </a:custGeom>
            <a:ln w="3810">
              <a:solidFill>
                <a:srgbClr val="231F20"/>
              </a:solidFill>
            </a:ln>
          </p:spPr>
          <p:txBody>
            <a:bodyPr wrap="square" lIns="0" tIns="0" rIns="0" bIns="0" rtlCol="0"/>
            <a:lstStyle/>
            <a:p>
              <a:endParaRPr dirty="0"/>
            </a:p>
          </p:txBody>
        </p:sp>
        <p:sp>
          <p:nvSpPr>
            <p:cNvPr id="35" name="object 41">
              <a:extLst>
                <a:ext uri="{FF2B5EF4-FFF2-40B4-BE49-F238E27FC236}">
                  <a16:creationId xmlns:a16="http://schemas.microsoft.com/office/drawing/2014/main" id="{5E07C81B-CA86-1E3D-3859-992FA034EEA5}"/>
                </a:ext>
              </a:extLst>
            </p:cNvPr>
            <p:cNvSpPr/>
            <p:nvPr/>
          </p:nvSpPr>
          <p:spPr>
            <a:xfrm>
              <a:off x="5781215" y="2691617"/>
              <a:ext cx="1189990" cy="0"/>
            </a:xfrm>
            <a:custGeom>
              <a:avLst/>
              <a:gdLst/>
              <a:ahLst/>
              <a:cxnLst/>
              <a:rect l="l" t="t" r="r" b="b"/>
              <a:pathLst>
                <a:path w="1189990">
                  <a:moveTo>
                    <a:pt x="0" y="0"/>
                  </a:moveTo>
                  <a:lnTo>
                    <a:pt x="1189901" y="0"/>
                  </a:lnTo>
                </a:path>
              </a:pathLst>
            </a:custGeom>
            <a:ln w="3810">
              <a:solidFill>
                <a:srgbClr val="231F20"/>
              </a:solidFill>
            </a:ln>
          </p:spPr>
          <p:txBody>
            <a:bodyPr wrap="square" lIns="0" tIns="0" rIns="0" bIns="0" rtlCol="0"/>
            <a:lstStyle/>
            <a:p>
              <a:endParaRPr dirty="0"/>
            </a:p>
          </p:txBody>
        </p:sp>
        <p:sp>
          <p:nvSpPr>
            <p:cNvPr id="36" name="object 42">
              <a:extLst>
                <a:ext uri="{FF2B5EF4-FFF2-40B4-BE49-F238E27FC236}">
                  <a16:creationId xmlns:a16="http://schemas.microsoft.com/office/drawing/2014/main" id="{C5DF5402-52FB-880E-6667-E229DBAE79B2}"/>
                </a:ext>
              </a:extLst>
            </p:cNvPr>
            <p:cNvSpPr/>
            <p:nvPr/>
          </p:nvSpPr>
          <p:spPr>
            <a:xfrm>
              <a:off x="3909214" y="1557617"/>
              <a:ext cx="684530" cy="0"/>
            </a:xfrm>
            <a:custGeom>
              <a:avLst/>
              <a:gdLst/>
              <a:ahLst/>
              <a:cxnLst/>
              <a:rect l="l" t="t" r="r" b="b"/>
              <a:pathLst>
                <a:path w="684529">
                  <a:moveTo>
                    <a:pt x="0" y="0"/>
                  </a:moveTo>
                  <a:lnTo>
                    <a:pt x="683996" y="0"/>
                  </a:lnTo>
                </a:path>
              </a:pathLst>
            </a:custGeom>
            <a:ln w="3810">
              <a:solidFill>
                <a:srgbClr val="77787B"/>
              </a:solidFill>
            </a:ln>
          </p:spPr>
          <p:txBody>
            <a:bodyPr wrap="square" lIns="0" tIns="0" rIns="0" bIns="0" rtlCol="0"/>
            <a:lstStyle/>
            <a:p>
              <a:endParaRPr dirty="0"/>
            </a:p>
          </p:txBody>
        </p:sp>
        <p:sp>
          <p:nvSpPr>
            <p:cNvPr id="37" name="object 43">
              <a:extLst>
                <a:ext uri="{FF2B5EF4-FFF2-40B4-BE49-F238E27FC236}">
                  <a16:creationId xmlns:a16="http://schemas.microsoft.com/office/drawing/2014/main" id="{20370A18-CD41-0D95-4C9A-900573F86627}"/>
                </a:ext>
              </a:extLst>
            </p:cNvPr>
            <p:cNvSpPr/>
            <p:nvPr/>
          </p:nvSpPr>
          <p:spPr>
            <a:xfrm>
              <a:off x="4593215" y="1557617"/>
              <a:ext cx="1188085" cy="0"/>
            </a:xfrm>
            <a:custGeom>
              <a:avLst/>
              <a:gdLst/>
              <a:ahLst/>
              <a:cxnLst/>
              <a:rect l="l" t="t" r="r" b="b"/>
              <a:pathLst>
                <a:path w="1188085">
                  <a:moveTo>
                    <a:pt x="0" y="0"/>
                  </a:moveTo>
                  <a:lnTo>
                    <a:pt x="1187996" y="0"/>
                  </a:lnTo>
                </a:path>
              </a:pathLst>
            </a:custGeom>
            <a:ln w="3810">
              <a:solidFill>
                <a:srgbClr val="77787B"/>
              </a:solidFill>
            </a:ln>
          </p:spPr>
          <p:txBody>
            <a:bodyPr wrap="square" lIns="0" tIns="0" rIns="0" bIns="0" rtlCol="0"/>
            <a:lstStyle/>
            <a:p>
              <a:endParaRPr dirty="0"/>
            </a:p>
          </p:txBody>
        </p:sp>
        <p:sp>
          <p:nvSpPr>
            <p:cNvPr id="38" name="object 44">
              <a:extLst>
                <a:ext uri="{FF2B5EF4-FFF2-40B4-BE49-F238E27FC236}">
                  <a16:creationId xmlns:a16="http://schemas.microsoft.com/office/drawing/2014/main" id="{F6621A2B-70D6-5E30-BDA5-AB0C9853BC30}"/>
                </a:ext>
              </a:extLst>
            </p:cNvPr>
            <p:cNvSpPr/>
            <p:nvPr/>
          </p:nvSpPr>
          <p:spPr>
            <a:xfrm>
              <a:off x="4593215" y="1559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39" name="object 45">
              <a:extLst>
                <a:ext uri="{FF2B5EF4-FFF2-40B4-BE49-F238E27FC236}">
                  <a16:creationId xmlns:a16="http://schemas.microsoft.com/office/drawing/2014/main" id="{FBFA2A59-870D-A283-242D-81352F92269B}"/>
                </a:ext>
              </a:extLst>
            </p:cNvPr>
            <p:cNvSpPr/>
            <p:nvPr/>
          </p:nvSpPr>
          <p:spPr>
            <a:xfrm>
              <a:off x="5781215" y="1557617"/>
              <a:ext cx="1189990" cy="0"/>
            </a:xfrm>
            <a:custGeom>
              <a:avLst/>
              <a:gdLst/>
              <a:ahLst/>
              <a:cxnLst/>
              <a:rect l="l" t="t" r="r" b="b"/>
              <a:pathLst>
                <a:path w="1189990">
                  <a:moveTo>
                    <a:pt x="0" y="0"/>
                  </a:moveTo>
                  <a:lnTo>
                    <a:pt x="1189901" y="0"/>
                  </a:lnTo>
                </a:path>
              </a:pathLst>
            </a:custGeom>
            <a:ln w="3810">
              <a:solidFill>
                <a:srgbClr val="77787B"/>
              </a:solidFill>
            </a:ln>
          </p:spPr>
          <p:txBody>
            <a:bodyPr wrap="square" lIns="0" tIns="0" rIns="0" bIns="0" rtlCol="0"/>
            <a:lstStyle/>
            <a:p>
              <a:endParaRPr dirty="0"/>
            </a:p>
          </p:txBody>
        </p:sp>
        <p:sp>
          <p:nvSpPr>
            <p:cNvPr id="40" name="object 46">
              <a:extLst>
                <a:ext uri="{FF2B5EF4-FFF2-40B4-BE49-F238E27FC236}">
                  <a16:creationId xmlns:a16="http://schemas.microsoft.com/office/drawing/2014/main" id="{9D765169-6F08-7F37-47ED-8ED56F6295A7}"/>
                </a:ext>
              </a:extLst>
            </p:cNvPr>
            <p:cNvSpPr/>
            <p:nvPr/>
          </p:nvSpPr>
          <p:spPr>
            <a:xfrm>
              <a:off x="5781215" y="1559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41" name="object 47">
              <a:extLst>
                <a:ext uri="{FF2B5EF4-FFF2-40B4-BE49-F238E27FC236}">
                  <a16:creationId xmlns:a16="http://schemas.microsoft.com/office/drawing/2014/main" id="{31B56F02-22C3-081B-5FAC-6C7034D3516E}"/>
                </a:ext>
              </a:extLst>
            </p:cNvPr>
            <p:cNvSpPr/>
            <p:nvPr/>
          </p:nvSpPr>
          <p:spPr>
            <a:xfrm>
              <a:off x="6969215" y="1559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42" name="object 48">
              <a:extLst>
                <a:ext uri="{FF2B5EF4-FFF2-40B4-BE49-F238E27FC236}">
                  <a16:creationId xmlns:a16="http://schemas.microsoft.com/office/drawing/2014/main" id="{15F40DF1-52F5-7B1B-BEDF-8ED59A19ACF2}"/>
                </a:ext>
              </a:extLst>
            </p:cNvPr>
            <p:cNvSpPr/>
            <p:nvPr/>
          </p:nvSpPr>
          <p:spPr>
            <a:xfrm>
              <a:off x="3909214" y="1935617"/>
              <a:ext cx="684530" cy="0"/>
            </a:xfrm>
            <a:custGeom>
              <a:avLst/>
              <a:gdLst/>
              <a:ahLst/>
              <a:cxnLst/>
              <a:rect l="l" t="t" r="r" b="b"/>
              <a:pathLst>
                <a:path w="684529">
                  <a:moveTo>
                    <a:pt x="0" y="0"/>
                  </a:moveTo>
                  <a:lnTo>
                    <a:pt x="683996" y="0"/>
                  </a:lnTo>
                </a:path>
              </a:pathLst>
            </a:custGeom>
            <a:ln w="3810">
              <a:solidFill>
                <a:srgbClr val="77787B"/>
              </a:solidFill>
            </a:ln>
          </p:spPr>
          <p:txBody>
            <a:bodyPr wrap="square" lIns="0" tIns="0" rIns="0" bIns="0" rtlCol="0"/>
            <a:lstStyle/>
            <a:p>
              <a:endParaRPr dirty="0"/>
            </a:p>
          </p:txBody>
        </p:sp>
        <p:sp>
          <p:nvSpPr>
            <p:cNvPr id="43" name="object 49">
              <a:extLst>
                <a:ext uri="{FF2B5EF4-FFF2-40B4-BE49-F238E27FC236}">
                  <a16:creationId xmlns:a16="http://schemas.microsoft.com/office/drawing/2014/main" id="{C6E91C48-9412-C951-A03C-3C3B6325EE7E}"/>
                </a:ext>
              </a:extLst>
            </p:cNvPr>
            <p:cNvSpPr/>
            <p:nvPr/>
          </p:nvSpPr>
          <p:spPr>
            <a:xfrm>
              <a:off x="4593215" y="1935617"/>
              <a:ext cx="1188085" cy="0"/>
            </a:xfrm>
            <a:custGeom>
              <a:avLst/>
              <a:gdLst/>
              <a:ahLst/>
              <a:cxnLst/>
              <a:rect l="l" t="t" r="r" b="b"/>
              <a:pathLst>
                <a:path w="1188085">
                  <a:moveTo>
                    <a:pt x="0" y="0"/>
                  </a:moveTo>
                  <a:lnTo>
                    <a:pt x="1187996" y="0"/>
                  </a:lnTo>
                </a:path>
              </a:pathLst>
            </a:custGeom>
            <a:ln w="3810">
              <a:solidFill>
                <a:srgbClr val="77787B"/>
              </a:solidFill>
            </a:ln>
          </p:spPr>
          <p:txBody>
            <a:bodyPr wrap="square" lIns="0" tIns="0" rIns="0" bIns="0" rtlCol="0"/>
            <a:lstStyle/>
            <a:p>
              <a:endParaRPr dirty="0"/>
            </a:p>
          </p:txBody>
        </p:sp>
        <p:sp>
          <p:nvSpPr>
            <p:cNvPr id="44" name="object 50">
              <a:extLst>
                <a:ext uri="{FF2B5EF4-FFF2-40B4-BE49-F238E27FC236}">
                  <a16:creationId xmlns:a16="http://schemas.microsoft.com/office/drawing/2014/main" id="{645D25C4-724C-DAF9-9EE0-67135E93D3B6}"/>
                </a:ext>
              </a:extLst>
            </p:cNvPr>
            <p:cNvSpPr/>
            <p:nvPr/>
          </p:nvSpPr>
          <p:spPr>
            <a:xfrm>
              <a:off x="4593215" y="1937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45" name="object 51">
              <a:extLst>
                <a:ext uri="{FF2B5EF4-FFF2-40B4-BE49-F238E27FC236}">
                  <a16:creationId xmlns:a16="http://schemas.microsoft.com/office/drawing/2014/main" id="{A4944B27-5CD5-1863-AA32-C51D3C7A641E}"/>
                </a:ext>
              </a:extLst>
            </p:cNvPr>
            <p:cNvSpPr/>
            <p:nvPr/>
          </p:nvSpPr>
          <p:spPr>
            <a:xfrm>
              <a:off x="5781215" y="1935617"/>
              <a:ext cx="1189990" cy="0"/>
            </a:xfrm>
            <a:custGeom>
              <a:avLst/>
              <a:gdLst/>
              <a:ahLst/>
              <a:cxnLst/>
              <a:rect l="l" t="t" r="r" b="b"/>
              <a:pathLst>
                <a:path w="1189990">
                  <a:moveTo>
                    <a:pt x="0" y="0"/>
                  </a:moveTo>
                  <a:lnTo>
                    <a:pt x="1189901" y="0"/>
                  </a:lnTo>
                </a:path>
              </a:pathLst>
            </a:custGeom>
            <a:ln w="3810">
              <a:solidFill>
                <a:srgbClr val="77787B"/>
              </a:solidFill>
            </a:ln>
          </p:spPr>
          <p:txBody>
            <a:bodyPr wrap="square" lIns="0" tIns="0" rIns="0" bIns="0" rtlCol="0"/>
            <a:lstStyle/>
            <a:p>
              <a:endParaRPr dirty="0"/>
            </a:p>
          </p:txBody>
        </p:sp>
        <p:sp>
          <p:nvSpPr>
            <p:cNvPr id="46" name="object 52">
              <a:extLst>
                <a:ext uri="{FF2B5EF4-FFF2-40B4-BE49-F238E27FC236}">
                  <a16:creationId xmlns:a16="http://schemas.microsoft.com/office/drawing/2014/main" id="{B0351157-AAA2-2547-44AA-8FDE235E6364}"/>
                </a:ext>
              </a:extLst>
            </p:cNvPr>
            <p:cNvSpPr/>
            <p:nvPr/>
          </p:nvSpPr>
          <p:spPr>
            <a:xfrm>
              <a:off x="5781215" y="1937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47" name="object 53">
              <a:extLst>
                <a:ext uri="{FF2B5EF4-FFF2-40B4-BE49-F238E27FC236}">
                  <a16:creationId xmlns:a16="http://schemas.microsoft.com/office/drawing/2014/main" id="{F3F16AEC-C594-39EA-17B6-EED03EDF323B}"/>
                </a:ext>
              </a:extLst>
            </p:cNvPr>
            <p:cNvSpPr/>
            <p:nvPr/>
          </p:nvSpPr>
          <p:spPr>
            <a:xfrm>
              <a:off x="6969215" y="1937519"/>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48" name="object 54">
              <a:extLst>
                <a:ext uri="{FF2B5EF4-FFF2-40B4-BE49-F238E27FC236}">
                  <a16:creationId xmlns:a16="http://schemas.microsoft.com/office/drawing/2014/main" id="{4EACD663-264B-0539-7837-0F5C4D2792A0}"/>
                </a:ext>
              </a:extLst>
            </p:cNvPr>
            <p:cNvSpPr/>
            <p:nvPr/>
          </p:nvSpPr>
          <p:spPr>
            <a:xfrm>
              <a:off x="3909214" y="2313617"/>
              <a:ext cx="684530" cy="0"/>
            </a:xfrm>
            <a:custGeom>
              <a:avLst/>
              <a:gdLst/>
              <a:ahLst/>
              <a:cxnLst/>
              <a:rect l="l" t="t" r="r" b="b"/>
              <a:pathLst>
                <a:path w="684529">
                  <a:moveTo>
                    <a:pt x="0" y="0"/>
                  </a:moveTo>
                  <a:lnTo>
                    <a:pt x="683996" y="0"/>
                  </a:lnTo>
                </a:path>
              </a:pathLst>
            </a:custGeom>
            <a:ln w="3810">
              <a:solidFill>
                <a:srgbClr val="77787B"/>
              </a:solidFill>
            </a:ln>
          </p:spPr>
          <p:txBody>
            <a:bodyPr wrap="square" lIns="0" tIns="0" rIns="0" bIns="0" rtlCol="0"/>
            <a:lstStyle/>
            <a:p>
              <a:endParaRPr dirty="0"/>
            </a:p>
          </p:txBody>
        </p:sp>
        <p:sp>
          <p:nvSpPr>
            <p:cNvPr id="49" name="object 55">
              <a:extLst>
                <a:ext uri="{FF2B5EF4-FFF2-40B4-BE49-F238E27FC236}">
                  <a16:creationId xmlns:a16="http://schemas.microsoft.com/office/drawing/2014/main" id="{359E31D6-FB7B-D058-A859-66D8337A214A}"/>
                </a:ext>
              </a:extLst>
            </p:cNvPr>
            <p:cNvSpPr/>
            <p:nvPr/>
          </p:nvSpPr>
          <p:spPr>
            <a:xfrm>
              <a:off x="4593215" y="2313617"/>
              <a:ext cx="1188085" cy="0"/>
            </a:xfrm>
            <a:custGeom>
              <a:avLst/>
              <a:gdLst/>
              <a:ahLst/>
              <a:cxnLst/>
              <a:rect l="l" t="t" r="r" b="b"/>
              <a:pathLst>
                <a:path w="1188085">
                  <a:moveTo>
                    <a:pt x="0" y="0"/>
                  </a:moveTo>
                  <a:lnTo>
                    <a:pt x="1187996" y="0"/>
                  </a:lnTo>
                </a:path>
              </a:pathLst>
            </a:custGeom>
            <a:ln w="3810">
              <a:solidFill>
                <a:srgbClr val="77787B"/>
              </a:solidFill>
            </a:ln>
          </p:spPr>
          <p:txBody>
            <a:bodyPr wrap="square" lIns="0" tIns="0" rIns="0" bIns="0" rtlCol="0"/>
            <a:lstStyle/>
            <a:p>
              <a:endParaRPr dirty="0"/>
            </a:p>
          </p:txBody>
        </p:sp>
        <p:sp>
          <p:nvSpPr>
            <p:cNvPr id="50" name="object 56">
              <a:extLst>
                <a:ext uri="{FF2B5EF4-FFF2-40B4-BE49-F238E27FC236}">
                  <a16:creationId xmlns:a16="http://schemas.microsoft.com/office/drawing/2014/main" id="{6224BA2F-2E35-0391-3E00-4750BD213CD4}"/>
                </a:ext>
              </a:extLst>
            </p:cNvPr>
            <p:cNvSpPr/>
            <p:nvPr/>
          </p:nvSpPr>
          <p:spPr>
            <a:xfrm>
              <a:off x="4593215" y="2315520"/>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51" name="object 57">
              <a:extLst>
                <a:ext uri="{FF2B5EF4-FFF2-40B4-BE49-F238E27FC236}">
                  <a16:creationId xmlns:a16="http://schemas.microsoft.com/office/drawing/2014/main" id="{6A1F1B98-1DA4-9D3D-900E-908BBD513922}"/>
                </a:ext>
              </a:extLst>
            </p:cNvPr>
            <p:cNvSpPr/>
            <p:nvPr/>
          </p:nvSpPr>
          <p:spPr>
            <a:xfrm>
              <a:off x="5781215" y="2313617"/>
              <a:ext cx="1189990" cy="0"/>
            </a:xfrm>
            <a:custGeom>
              <a:avLst/>
              <a:gdLst/>
              <a:ahLst/>
              <a:cxnLst/>
              <a:rect l="l" t="t" r="r" b="b"/>
              <a:pathLst>
                <a:path w="1189990">
                  <a:moveTo>
                    <a:pt x="0" y="0"/>
                  </a:moveTo>
                  <a:lnTo>
                    <a:pt x="1189901" y="0"/>
                  </a:lnTo>
                </a:path>
              </a:pathLst>
            </a:custGeom>
            <a:ln w="3810">
              <a:solidFill>
                <a:srgbClr val="77787B"/>
              </a:solidFill>
            </a:ln>
          </p:spPr>
          <p:txBody>
            <a:bodyPr wrap="square" lIns="0" tIns="0" rIns="0" bIns="0" rtlCol="0"/>
            <a:lstStyle/>
            <a:p>
              <a:endParaRPr dirty="0"/>
            </a:p>
          </p:txBody>
        </p:sp>
        <p:sp>
          <p:nvSpPr>
            <p:cNvPr id="52" name="object 58">
              <a:extLst>
                <a:ext uri="{FF2B5EF4-FFF2-40B4-BE49-F238E27FC236}">
                  <a16:creationId xmlns:a16="http://schemas.microsoft.com/office/drawing/2014/main" id="{437B4232-FC8D-36D7-964A-C815549C8443}"/>
                </a:ext>
              </a:extLst>
            </p:cNvPr>
            <p:cNvSpPr/>
            <p:nvPr/>
          </p:nvSpPr>
          <p:spPr>
            <a:xfrm>
              <a:off x="5781215" y="2315520"/>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53" name="object 59">
              <a:extLst>
                <a:ext uri="{FF2B5EF4-FFF2-40B4-BE49-F238E27FC236}">
                  <a16:creationId xmlns:a16="http://schemas.microsoft.com/office/drawing/2014/main" id="{FDCA35C6-56EE-7B0A-6E36-A584851CAA6C}"/>
                </a:ext>
              </a:extLst>
            </p:cNvPr>
            <p:cNvSpPr/>
            <p:nvPr/>
          </p:nvSpPr>
          <p:spPr>
            <a:xfrm>
              <a:off x="6969215" y="2315520"/>
              <a:ext cx="0" cy="374650"/>
            </a:xfrm>
            <a:custGeom>
              <a:avLst/>
              <a:gdLst/>
              <a:ahLst/>
              <a:cxnLst/>
              <a:rect l="l" t="t" r="r" b="b"/>
              <a:pathLst>
                <a:path h="374650">
                  <a:moveTo>
                    <a:pt x="0" y="374192"/>
                  </a:moveTo>
                  <a:lnTo>
                    <a:pt x="0" y="0"/>
                  </a:lnTo>
                </a:path>
              </a:pathLst>
            </a:custGeom>
            <a:ln w="3810">
              <a:solidFill>
                <a:srgbClr val="77787B"/>
              </a:solidFill>
            </a:ln>
          </p:spPr>
          <p:txBody>
            <a:bodyPr wrap="square" lIns="0" tIns="0" rIns="0" bIns="0" rtlCol="0"/>
            <a:lstStyle/>
            <a:p>
              <a:endParaRPr dirty="0"/>
            </a:p>
          </p:txBody>
        </p:sp>
        <p:sp>
          <p:nvSpPr>
            <p:cNvPr id="54" name="object 60">
              <a:extLst>
                <a:ext uri="{FF2B5EF4-FFF2-40B4-BE49-F238E27FC236}">
                  <a16:creationId xmlns:a16="http://schemas.microsoft.com/office/drawing/2014/main" id="{1F2D9BC3-FDBB-D170-60EF-FFBCACAB6BFD}"/>
                </a:ext>
              </a:extLst>
            </p:cNvPr>
            <p:cNvSpPr/>
            <p:nvPr/>
          </p:nvSpPr>
          <p:spPr>
            <a:xfrm>
              <a:off x="4593215" y="2693522"/>
              <a:ext cx="0" cy="36195"/>
            </a:xfrm>
            <a:custGeom>
              <a:avLst/>
              <a:gdLst/>
              <a:ahLst/>
              <a:cxnLst/>
              <a:rect l="l" t="t" r="r" b="b"/>
              <a:pathLst>
                <a:path h="36194">
                  <a:moveTo>
                    <a:pt x="0" y="36194"/>
                  </a:moveTo>
                  <a:lnTo>
                    <a:pt x="0" y="0"/>
                  </a:lnTo>
                </a:path>
              </a:pathLst>
            </a:custGeom>
            <a:ln w="3810">
              <a:solidFill>
                <a:srgbClr val="231F20"/>
              </a:solidFill>
            </a:ln>
          </p:spPr>
          <p:txBody>
            <a:bodyPr wrap="square" lIns="0" tIns="0" rIns="0" bIns="0" rtlCol="0"/>
            <a:lstStyle/>
            <a:p>
              <a:endParaRPr dirty="0"/>
            </a:p>
          </p:txBody>
        </p:sp>
        <p:sp>
          <p:nvSpPr>
            <p:cNvPr id="55" name="object 61">
              <a:extLst>
                <a:ext uri="{FF2B5EF4-FFF2-40B4-BE49-F238E27FC236}">
                  <a16:creationId xmlns:a16="http://schemas.microsoft.com/office/drawing/2014/main" id="{ED9353D9-C4F2-308F-6595-48D4C4D40EB8}"/>
                </a:ext>
              </a:extLst>
            </p:cNvPr>
            <p:cNvSpPr/>
            <p:nvPr/>
          </p:nvSpPr>
          <p:spPr>
            <a:xfrm>
              <a:off x="5781215" y="2693522"/>
              <a:ext cx="0" cy="36195"/>
            </a:xfrm>
            <a:custGeom>
              <a:avLst/>
              <a:gdLst/>
              <a:ahLst/>
              <a:cxnLst/>
              <a:rect l="l" t="t" r="r" b="b"/>
              <a:pathLst>
                <a:path h="36194">
                  <a:moveTo>
                    <a:pt x="0" y="36194"/>
                  </a:moveTo>
                  <a:lnTo>
                    <a:pt x="0" y="0"/>
                  </a:lnTo>
                </a:path>
              </a:pathLst>
            </a:custGeom>
            <a:ln w="3810">
              <a:solidFill>
                <a:srgbClr val="231F20"/>
              </a:solidFill>
            </a:ln>
          </p:spPr>
          <p:txBody>
            <a:bodyPr wrap="square" lIns="0" tIns="0" rIns="0" bIns="0" rtlCol="0"/>
            <a:lstStyle/>
            <a:p>
              <a:endParaRPr dirty="0"/>
            </a:p>
          </p:txBody>
        </p:sp>
        <p:sp>
          <p:nvSpPr>
            <p:cNvPr id="56" name="object 62">
              <a:extLst>
                <a:ext uri="{FF2B5EF4-FFF2-40B4-BE49-F238E27FC236}">
                  <a16:creationId xmlns:a16="http://schemas.microsoft.com/office/drawing/2014/main" id="{25D44AFD-9EB6-5F2A-AA76-D21A14D5A365}"/>
                </a:ext>
              </a:extLst>
            </p:cNvPr>
            <p:cNvSpPr/>
            <p:nvPr/>
          </p:nvSpPr>
          <p:spPr>
            <a:xfrm>
              <a:off x="6969215" y="2693522"/>
              <a:ext cx="0" cy="36195"/>
            </a:xfrm>
            <a:custGeom>
              <a:avLst/>
              <a:gdLst/>
              <a:ahLst/>
              <a:cxnLst/>
              <a:rect l="l" t="t" r="r" b="b"/>
              <a:pathLst>
                <a:path h="36194">
                  <a:moveTo>
                    <a:pt x="0" y="36194"/>
                  </a:moveTo>
                  <a:lnTo>
                    <a:pt x="0" y="0"/>
                  </a:lnTo>
                </a:path>
              </a:pathLst>
            </a:custGeom>
            <a:ln w="3810">
              <a:solidFill>
                <a:srgbClr val="231F20"/>
              </a:solidFill>
            </a:ln>
          </p:spPr>
          <p:txBody>
            <a:bodyPr wrap="square" lIns="0" tIns="0" rIns="0" bIns="0" rtlCol="0"/>
            <a:lstStyle/>
            <a:p>
              <a:endParaRPr dirty="0"/>
            </a:p>
          </p:txBody>
        </p:sp>
        <p:sp>
          <p:nvSpPr>
            <p:cNvPr id="31" name="object 37">
              <a:extLst>
                <a:ext uri="{FF2B5EF4-FFF2-40B4-BE49-F238E27FC236}">
                  <a16:creationId xmlns:a16="http://schemas.microsoft.com/office/drawing/2014/main" id="{E86DC115-76AE-CB1D-0A62-4BC75B5A5CC6}"/>
                </a:ext>
              </a:extLst>
            </p:cNvPr>
            <p:cNvSpPr/>
            <p:nvPr/>
          </p:nvSpPr>
          <p:spPr>
            <a:xfrm>
              <a:off x="2615359" y="2474642"/>
              <a:ext cx="981075" cy="0"/>
            </a:xfrm>
            <a:custGeom>
              <a:avLst/>
              <a:gdLst/>
              <a:ahLst/>
              <a:cxnLst/>
              <a:rect l="l" t="t" r="r" b="b"/>
              <a:pathLst>
                <a:path w="981075">
                  <a:moveTo>
                    <a:pt x="0" y="0"/>
                  </a:moveTo>
                  <a:lnTo>
                    <a:pt x="980795" y="0"/>
                  </a:lnTo>
                </a:path>
              </a:pathLst>
            </a:custGeom>
            <a:ln w="3810">
              <a:solidFill>
                <a:srgbClr val="231F20"/>
              </a:solidFill>
            </a:ln>
          </p:spPr>
          <p:txBody>
            <a:bodyPr wrap="square" lIns="0" tIns="0" rIns="0" bIns="0" rtlCol="0"/>
            <a:lstStyle/>
            <a:p>
              <a:endParaRPr dirty="0"/>
            </a:p>
          </p:txBody>
        </p:sp>
      </p:grpSp>
      <p:sp>
        <p:nvSpPr>
          <p:cNvPr id="57" name="object 63">
            <a:extLst>
              <a:ext uri="{FF2B5EF4-FFF2-40B4-BE49-F238E27FC236}">
                <a16:creationId xmlns:a16="http://schemas.microsoft.com/office/drawing/2014/main" id="{65FD5106-F841-6716-BF79-7E8164D64C8C}"/>
              </a:ext>
            </a:extLst>
          </p:cNvPr>
          <p:cNvSpPr txBox="1"/>
          <p:nvPr/>
        </p:nvSpPr>
        <p:spPr>
          <a:xfrm>
            <a:off x="4760083" y="958295"/>
            <a:ext cx="4164032" cy="285976"/>
          </a:xfrm>
          <a:prstGeom prst="rect">
            <a:avLst/>
          </a:prstGeom>
        </p:spPr>
        <p:txBody>
          <a:bodyPr vert="horz" wrap="square" lIns="0" tIns="7620" rIns="0" bIns="0" rtlCol="0">
            <a:spAutoFit/>
          </a:bodyPr>
          <a:lstStyle/>
          <a:p>
            <a:pPr marL="38100" marR="30480">
              <a:lnSpc>
                <a:spcPct val="104200"/>
              </a:lnSpc>
              <a:spcBef>
                <a:spcPts val="60"/>
              </a:spcBef>
            </a:pPr>
            <a:r>
              <a:rPr lang="en-US" sz="900" b="1" spc="-10" dirty="0">
                <a:solidFill>
                  <a:schemeClr val="accent1">
                    <a:lumMod val="75000"/>
                  </a:schemeClr>
                </a:solidFill>
                <a:cs typeface="Frutiger LT Std 65 Bold"/>
              </a:rPr>
              <a:t>Forest plot for major bleeding events in nvAF patients with renal </a:t>
            </a:r>
            <a:r>
              <a:rPr lang="en-US" sz="900" b="1" dirty="0">
                <a:solidFill>
                  <a:schemeClr val="accent1">
                    <a:lumMod val="75000"/>
                  </a:schemeClr>
                </a:solidFill>
                <a:cs typeface="Frutiger LT Std 65 Bold"/>
              </a:rPr>
              <a:t>impairment</a:t>
            </a:r>
            <a:r>
              <a:rPr sz="900" b="1" spc="-15" baseline="43209" dirty="0">
                <a:solidFill>
                  <a:schemeClr val="accent1">
                    <a:lumMod val="75000"/>
                  </a:schemeClr>
                </a:solidFill>
                <a:cs typeface="Frutiger LT Std 65 Bold"/>
              </a:rPr>
              <a:t>1-</a:t>
            </a:r>
            <a:r>
              <a:rPr sz="900" b="1" spc="-75" baseline="43209" dirty="0">
                <a:solidFill>
                  <a:schemeClr val="accent1">
                    <a:lumMod val="75000"/>
                  </a:schemeClr>
                </a:solidFill>
                <a:cs typeface="Frutiger LT Std 65 Bold"/>
              </a:rPr>
              <a:t>4</a:t>
            </a:r>
            <a:endParaRPr sz="900" b="1" baseline="43209" dirty="0">
              <a:solidFill>
                <a:schemeClr val="accent1">
                  <a:lumMod val="75000"/>
                </a:schemeClr>
              </a:solidFill>
              <a:cs typeface="Frutiger LT Std 65 Bold"/>
            </a:endParaRPr>
          </a:p>
        </p:txBody>
      </p:sp>
      <p:sp>
        <p:nvSpPr>
          <p:cNvPr id="58" name="object 64">
            <a:extLst>
              <a:ext uri="{FF2B5EF4-FFF2-40B4-BE49-F238E27FC236}">
                <a16:creationId xmlns:a16="http://schemas.microsoft.com/office/drawing/2014/main" id="{E5D1D4A5-AA19-0FCC-E604-626DDB5F48D4}"/>
              </a:ext>
            </a:extLst>
          </p:cNvPr>
          <p:cNvSpPr txBox="1"/>
          <p:nvPr/>
        </p:nvSpPr>
        <p:spPr>
          <a:xfrm>
            <a:off x="4778191" y="3709022"/>
            <a:ext cx="1257174" cy="120546"/>
          </a:xfrm>
          <a:prstGeom prst="rect">
            <a:avLst/>
          </a:prstGeom>
        </p:spPr>
        <p:txBody>
          <a:bodyPr vert="horz" wrap="square" lIns="0" tIns="12700" rIns="0" bIns="0" rtlCol="0">
            <a:spAutoFit/>
          </a:bodyPr>
          <a:lstStyle/>
          <a:p>
            <a:pPr marL="12700">
              <a:lnSpc>
                <a:spcPct val="100000"/>
              </a:lnSpc>
              <a:spcBef>
                <a:spcPts val="100"/>
              </a:spcBef>
            </a:pPr>
            <a:r>
              <a:rPr lang="en-GB" sz="700" spc="-10" dirty="0">
                <a:solidFill>
                  <a:srgbClr val="4C4D4F"/>
                </a:solidFill>
                <a:cs typeface="Frutiger LT Std 45 Light"/>
              </a:rPr>
              <a:t>Adapted from Turpie et al.</a:t>
            </a:r>
            <a:endParaRPr lang="en-GB" sz="700" dirty="0">
              <a:cs typeface="Frutiger LT Std 45 Light"/>
            </a:endParaRPr>
          </a:p>
        </p:txBody>
      </p:sp>
      <p:sp>
        <p:nvSpPr>
          <p:cNvPr id="59" name="object 65">
            <a:extLst>
              <a:ext uri="{FF2B5EF4-FFF2-40B4-BE49-F238E27FC236}">
                <a16:creationId xmlns:a16="http://schemas.microsoft.com/office/drawing/2014/main" id="{6A107EEA-FD7A-2F67-0385-63572EB6B51A}"/>
              </a:ext>
            </a:extLst>
          </p:cNvPr>
          <p:cNvSpPr/>
          <p:nvPr/>
        </p:nvSpPr>
        <p:spPr>
          <a:xfrm>
            <a:off x="4806398" y="3401822"/>
            <a:ext cx="132538" cy="132538"/>
          </a:xfrm>
          <a:custGeom>
            <a:avLst/>
            <a:gdLst/>
            <a:ahLst/>
            <a:cxnLst/>
            <a:rect l="l" t="t" r="r" b="b"/>
            <a:pathLst>
              <a:path w="108585" h="108585">
                <a:moveTo>
                  <a:pt x="108000" y="0"/>
                </a:moveTo>
                <a:lnTo>
                  <a:pt x="0" y="0"/>
                </a:lnTo>
                <a:lnTo>
                  <a:pt x="0" y="108000"/>
                </a:lnTo>
                <a:lnTo>
                  <a:pt x="108000" y="108000"/>
                </a:lnTo>
                <a:lnTo>
                  <a:pt x="108000" y="0"/>
                </a:lnTo>
                <a:close/>
              </a:path>
            </a:pathLst>
          </a:custGeom>
          <a:solidFill>
            <a:schemeClr val="bg2"/>
          </a:solidFill>
        </p:spPr>
        <p:txBody>
          <a:bodyPr wrap="square" lIns="0" tIns="0" rIns="0" bIns="0" rtlCol="0"/>
          <a:lstStyle/>
          <a:p>
            <a:endParaRPr dirty="0"/>
          </a:p>
        </p:txBody>
      </p:sp>
      <p:sp>
        <p:nvSpPr>
          <p:cNvPr id="60" name="object 66">
            <a:extLst>
              <a:ext uri="{FF2B5EF4-FFF2-40B4-BE49-F238E27FC236}">
                <a16:creationId xmlns:a16="http://schemas.microsoft.com/office/drawing/2014/main" id="{C4D26F42-7168-77E5-481A-9620BBB98C0B}"/>
              </a:ext>
            </a:extLst>
          </p:cNvPr>
          <p:cNvSpPr/>
          <p:nvPr/>
        </p:nvSpPr>
        <p:spPr>
          <a:xfrm>
            <a:off x="5674524" y="3401822"/>
            <a:ext cx="132538" cy="132538"/>
          </a:xfrm>
          <a:custGeom>
            <a:avLst/>
            <a:gdLst/>
            <a:ahLst/>
            <a:cxnLst/>
            <a:rect l="l" t="t" r="r" b="b"/>
            <a:pathLst>
              <a:path w="108585" h="108585">
                <a:moveTo>
                  <a:pt x="108000" y="0"/>
                </a:moveTo>
                <a:lnTo>
                  <a:pt x="0" y="0"/>
                </a:lnTo>
                <a:lnTo>
                  <a:pt x="0" y="108000"/>
                </a:lnTo>
                <a:lnTo>
                  <a:pt x="108000" y="108000"/>
                </a:lnTo>
                <a:lnTo>
                  <a:pt x="108000" y="0"/>
                </a:lnTo>
                <a:close/>
              </a:path>
            </a:pathLst>
          </a:custGeom>
          <a:solidFill>
            <a:srgbClr val="C4C3BF"/>
          </a:solidFill>
        </p:spPr>
        <p:txBody>
          <a:bodyPr wrap="square" lIns="0" tIns="0" rIns="0" bIns="0" rtlCol="0"/>
          <a:lstStyle/>
          <a:p>
            <a:endParaRPr dirty="0"/>
          </a:p>
        </p:txBody>
      </p:sp>
      <p:sp>
        <p:nvSpPr>
          <p:cNvPr id="61" name="object 67">
            <a:extLst>
              <a:ext uri="{FF2B5EF4-FFF2-40B4-BE49-F238E27FC236}">
                <a16:creationId xmlns:a16="http://schemas.microsoft.com/office/drawing/2014/main" id="{8C58C412-82F1-7E5C-5EAB-52B0421826AA}"/>
              </a:ext>
            </a:extLst>
          </p:cNvPr>
          <p:cNvSpPr/>
          <p:nvPr/>
        </p:nvSpPr>
        <p:spPr>
          <a:xfrm>
            <a:off x="6452980" y="3401822"/>
            <a:ext cx="132538" cy="132538"/>
          </a:xfrm>
          <a:custGeom>
            <a:avLst/>
            <a:gdLst/>
            <a:ahLst/>
            <a:cxnLst/>
            <a:rect l="l" t="t" r="r" b="b"/>
            <a:pathLst>
              <a:path w="108585" h="108585">
                <a:moveTo>
                  <a:pt x="108000" y="0"/>
                </a:moveTo>
                <a:lnTo>
                  <a:pt x="0" y="0"/>
                </a:lnTo>
                <a:lnTo>
                  <a:pt x="0" y="108000"/>
                </a:lnTo>
                <a:lnTo>
                  <a:pt x="108000" y="108000"/>
                </a:lnTo>
                <a:lnTo>
                  <a:pt x="108000" y="0"/>
                </a:lnTo>
                <a:close/>
              </a:path>
            </a:pathLst>
          </a:custGeom>
          <a:solidFill>
            <a:srgbClr val="808285"/>
          </a:solidFill>
        </p:spPr>
        <p:txBody>
          <a:bodyPr wrap="square" lIns="0" tIns="0" rIns="0" bIns="0" rtlCol="0"/>
          <a:lstStyle/>
          <a:p>
            <a:endParaRPr dirty="0"/>
          </a:p>
        </p:txBody>
      </p:sp>
      <p:sp>
        <p:nvSpPr>
          <p:cNvPr id="62" name="object 68">
            <a:extLst>
              <a:ext uri="{FF2B5EF4-FFF2-40B4-BE49-F238E27FC236}">
                <a16:creationId xmlns:a16="http://schemas.microsoft.com/office/drawing/2014/main" id="{5A20E4F7-7B36-4594-3513-ACC5AA76D22C}"/>
              </a:ext>
            </a:extLst>
          </p:cNvPr>
          <p:cNvSpPr txBox="1"/>
          <p:nvPr/>
        </p:nvSpPr>
        <p:spPr>
          <a:xfrm>
            <a:off x="4957204" y="3399129"/>
            <a:ext cx="2540132" cy="135935"/>
          </a:xfrm>
          <a:prstGeom prst="rect">
            <a:avLst/>
          </a:prstGeom>
        </p:spPr>
        <p:txBody>
          <a:bodyPr vert="horz" wrap="square" lIns="0" tIns="12700" rIns="0" bIns="0" rtlCol="0">
            <a:spAutoFit/>
          </a:bodyPr>
          <a:lstStyle/>
          <a:p>
            <a:pPr marL="12700">
              <a:lnSpc>
                <a:spcPct val="100000"/>
              </a:lnSpc>
              <a:spcBef>
                <a:spcPts val="100"/>
              </a:spcBef>
              <a:tabLst>
                <a:tab pos="541655" algn="l"/>
                <a:tab pos="1214755" algn="l"/>
              </a:tabLst>
            </a:pPr>
            <a:r>
              <a:rPr lang="de-CH" sz="800" spc="-10" dirty="0">
                <a:solidFill>
                  <a:srgbClr val="231F20"/>
                </a:solidFill>
                <a:cs typeface="Frutiger LT Std 45 Light"/>
              </a:rPr>
              <a:t>Rivaroxaban           </a:t>
            </a:r>
            <a:r>
              <a:rPr sz="800" spc="-10" dirty="0">
                <a:solidFill>
                  <a:srgbClr val="231F20"/>
                </a:solidFill>
                <a:cs typeface="Frutiger LT Std 45 Light"/>
              </a:rPr>
              <a:t>Edoxaban</a:t>
            </a:r>
            <a:r>
              <a:rPr sz="800" dirty="0">
                <a:solidFill>
                  <a:srgbClr val="231F20"/>
                </a:solidFill>
                <a:cs typeface="Frutiger LT Std 45 Light"/>
              </a:rPr>
              <a:t>	</a:t>
            </a:r>
            <a:r>
              <a:rPr lang="de-CH" sz="800" dirty="0">
                <a:solidFill>
                  <a:srgbClr val="231F20"/>
                </a:solidFill>
                <a:cs typeface="Frutiger LT Std 45 Light"/>
              </a:rPr>
              <a:t>          </a:t>
            </a:r>
            <a:r>
              <a:rPr sz="800" spc="-10" dirty="0">
                <a:solidFill>
                  <a:srgbClr val="231F20"/>
                </a:solidFill>
                <a:cs typeface="Frutiger LT Std 45 Light"/>
              </a:rPr>
              <a:t>Apixaban</a:t>
            </a:r>
            <a:endParaRPr sz="800" dirty="0">
              <a:cs typeface="Frutiger LT Std 45 Light"/>
            </a:endParaRPr>
          </a:p>
        </p:txBody>
      </p:sp>
      <p:sp>
        <p:nvSpPr>
          <p:cNvPr id="63" name="object 69">
            <a:extLst>
              <a:ext uri="{FF2B5EF4-FFF2-40B4-BE49-F238E27FC236}">
                <a16:creationId xmlns:a16="http://schemas.microsoft.com/office/drawing/2014/main" id="{5D465876-AC6B-1492-F592-8E09D48C7FD8}"/>
              </a:ext>
            </a:extLst>
          </p:cNvPr>
          <p:cNvSpPr/>
          <p:nvPr/>
        </p:nvSpPr>
        <p:spPr>
          <a:xfrm>
            <a:off x="7515589" y="3401822"/>
            <a:ext cx="132538" cy="132538"/>
          </a:xfrm>
          <a:custGeom>
            <a:avLst/>
            <a:gdLst/>
            <a:ahLst/>
            <a:cxnLst/>
            <a:rect l="l" t="t" r="r" b="b"/>
            <a:pathLst>
              <a:path w="108585" h="108585">
                <a:moveTo>
                  <a:pt x="108000" y="0"/>
                </a:moveTo>
                <a:lnTo>
                  <a:pt x="0" y="0"/>
                </a:lnTo>
                <a:lnTo>
                  <a:pt x="0" y="108000"/>
                </a:lnTo>
                <a:lnTo>
                  <a:pt x="108000" y="108000"/>
                </a:lnTo>
                <a:lnTo>
                  <a:pt x="108000" y="0"/>
                </a:lnTo>
                <a:close/>
              </a:path>
            </a:pathLst>
          </a:custGeom>
          <a:solidFill>
            <a:srgbClr val="A6A6A6"/>
          </a:solidFill>
        </p:spPr>
        <p:txBody>
          <a:bodyPr wrap="square" lIns="0" tIns="0" rIns="0" bIns="0" rtlCol="0"/>
          <a:lstStyle/>
          <a:p>
            <a:r>
              <a:rPr lang="de-CH" dirty="0"/>
              <a:t>   </a:t>
            </a:r>
            <a:endParaRPr dirty="0"/>
          </a:p>
        </p:txBody>
      </p:sp>
      <p:sp>
        <p:nvSpPr>
          <p:cNvPr id="64" name="object 70">
            <a:extLst>
              <a:ext uri="{FF2B5EF4-FFF2-40B4-BE49-F238E27FC236}">
                <a16:creationId xmlns:a16="http://schemas.microsoft.com/office/drawing/2014/main" id="{F3D99B31-AC04-9724-1BE5-C443CCB28F10}"/>
              </a:ext>
            </a:extLst>
          </p:cNvPr>
          <p:cNvSpPr txBox="1"/>
          <p:nvPr/>
        </p:nvSpPr>
        <p:spPr>
          <a:xfrm>
            <a:off x="7666380" y="3401516"/>
            <a:ext cx="265850"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231F20"/>
                </a:solidFill>
                <a:cs typeface="Frutiger LT Std 45 Light"/>
              </a:rPr>
              <a:t>VKA</a:t>
            </a:r>
            <a:endParaRPr sz="800" dirty="0">
              <a:cs typeface="Frutiger LT Std 45 Light"/>
            </a:endParaRPr>
          </a:p>
        </p:txBody>
      </p:sp>
      <p:sp>
        <p:nvSpPr>
          <p:cNvPr id="65" name="object 71">
            <a:extLst>
              <a:ext uri="{FF2B5EF4-FFF2-40B4-BE49-F238E27FC236}">
                <a16:creationId xmlns:a16="http://schemas.microsoft.com/office/drawing/2014/main" id="{43739EE9-0252-6E02-EFC0-DD0BB718F4E7}"/>
              </a:ext>
            </a:extLst>
          </p:cNvPr>
          <p:cNvSpPr txBox="1"/>
          <p:nvPr/>
        </p:nvSpPr>
        <p:spPr>
          <a:xfrm>
            <a:off x="4729140" y="1572173"/>
            <a:ext cx="780503" cy="135935"/>
          </a:xfrm>
          <a:prstGeom prst="rect">
            <a:avLst/>
          </a:prstGeom>
        </p:spPr>
        <p:txBody>
          <a:bodyPr vert="horz" wrap="square" lIns="0" tIns="12700" rIns="0" bIns="0" rtlCol="0">
            <a:spAutoFit/>
          </a:bodyPr>
          <a:lstStyle/>
          <a:p>
            <a:pPr marL="38100">
              <a:lnSpc>
                <a:spcPct val="100000"/>
              </a:lnSpc>
              <a:spcBef>
                <a:spcPts val="100"/>
              </a:spcBef>
            </a:pPr>
            <a:r>
              <a:rPr sz="800" spc="-10" dirty="0">
                <a:solidFill>
                  <a:srgbClr val="4C4D4F"/>
                </a:solidFill>
                <a:cs typeface="Frutiger LT Std 55 Roman"/>
              </a:rPr>
              <a:t>ROCKET</a:t>
            </a:r>
            <a:r>
              <a:rPr sz="800" spc="-20" dirty="0">
                <a:solidFill>
                  <a:srgbClr val="4C4D4F"/>
                </a:solidFill>
                <a:cs typeface="Frutiger LT Std 55 Roman"/>
              </a:rPr>
              <a:t> </a:t>
            </a:r>
            <a:r>
              <a:rPr sz="800" spc="-25" dirty="0">
                <a:solidFill>
                  <a:srgbClr val="4C4D4F"/>
                </a:solidFill>
                <a:cs typeface="Frutiger LT Std 55 Roman"/>
              </a:rPr>
              <a:t>AF</a:t>
            </a:r>
            <a:r>
              <a:rPr sz="675" spc="-37" baseline="43209" dirty="0">
                <a:solidFill>
                  <a:srgbClr val="4C4D4F"/>
                </a:solidFill>
                <a:cs typeface="Frutiger LT Std 55 Roman"/>
              </a:rPr>
              <a:t>3</a:t>
            </a:r>
            <a:endParaRPr sz="675" baseline="43209" dirty="0">
              <a:cs typeface="Frutiger LT Std 55 Roman"/>
            </a:endParaRPr>
          </a:p>
        </p:txBody>
      </p:sp>
      <p:sp>
        <p:nvSpPr>
          <p:cNvPr id="66" name="object 72">
            <a:extLst>
              <a:ext uri="{FF2B5EF4-FFF2-40B4-BE49-F238E27FC236}">
                <a16:creationId xmlns:a16="http://schemas.microsoft.com/office/drawing/2014/main" id="{C0ED3935-4524-4186-27AC-8D452FF57A24}"/>
              </a:ext>
            </a:extLst>
          </p:cNvPr>
          <p:cNvSpPr txBox="1"/>
          <p:nvPr/>
        </p:nvSpPr>
        <p:spPr>
          <a:xfrm>
            <a:off x="4729140" y="2033558"/>
            <a:ext cx="807630" cy="135935"/>
          </a:xfrm>
          <a:prstGeom prst="rect">
            <a:avLst/>
          </a:prstGeom>
        </p:spPr>
        <p:txBody>
          <a:bodyPr vert="horz" wrap="square" lIns="0" tIns="12700" rIns="0" bIns="0" rtlCol="0">
            <a:spAutoFit/>
          </a:bodyPr>
          <a:lstStyle/>
          <a:p>
            <a:pPr marL="38100">
              <a:lnSpc>
                <a:spcPct val="100000"/>
              </a:lnSpc>
              <a:spcBef>
                <a:spcPts val="100"/>
              </a:spcBef>
            </a:pPr>
            <a:r>
              <a:rPr sz="800" dirty="0">
                <a:solidFill>
                  <a:srgbClr val="4C4D4F"/>
                </a:solidFill>
                <a:cs typeface="Frutiger LT Std 55 Roman"/>
              </a:rPr>
              <a:t>ENGAGE</a:t>
            </a:r>
            <a:r>
              <a:rPr sz="800" spc="-45" dirty="0">
                <a:solidFill>
                  <a:srgbClr val="4C4D4F"/>
                </a:solidFill>
                <a:cs typeface="Frutiger LT Std 55 Roman"/>
              </a:rPr>
              <a:t> </a:t>
            </a:r>
            <a:r>
              <a:rPr sz="800" spc="-25" dirty="0">
                <a:solidFill>
                  <a:srgbClr val="4C4D4F"/>
                </a:solidFill>
                <a:cs typeface="Frutiger LT Std 55 Roman"/>
              </a:rPr>
              <a:t>AF</a:t>
            </a:r>
            <a:r>
              <a:rPr sz="675" spc="-37" baseline="43209" dirty="0">
                <a:solidFill>
                  <a:srgbClr val="4C4D4F"/>
                </a:solidFill>
                <a:cs typeface="Frutiger LT Std 55 Roman"/>
              </a:rPr>
              <a:t>2</a:t>
            </a:r>
            <a:endParaRPr sz="675" baseline="43209" dirty="0">
              <a:cs typeface="Frutiger LT Std 55 Roman"/>
            </a:endParaRPr>
          </a:p>
        </p:txBody>
      </p:sp>
      <p:sp>
        <p:nvSpPr>
          <p:cNvPr id="67" name="object 73">
            <a:extLst>
              <a:ext uri="{FF2B5EF4-FFF2-40B4-BE49-F238E27FC236}">
                <a16:creationId xmlns:a16="http://schemas.microsoft.com/office/drawing/2014/main" id="{44B50126-FA0A-1F73-CBB7-40DC90FA35FD}"/>
              </a:ext>
            </a:extLst>
          </p:cNvPr>
          <p:cNvSpPr txBox="1"/>
          <p:nvPr/>
        </p:nvSpPr>
        <p:spPr>
          <a:xfrm>
            <a:off x="4729140" y="2494942"/>
            <a:ext cx="749500" cy="135935"/>
          </a:xfrm>
          <a:prstGeom prst="rect">
            <a:avLst/>
          </a:prstGeom>
        </p:spPr>
        <p:txBody>
          <a:bodyPr vert="horz" wrap="square" lIns="0" tIns="12700" rIns="0" bIns="0" rtlCol="0">
            <a:spAutoFit/>
          </a:bodyPr>
          <a:lstStyle/>
          <a:p>
            <a:pPr marL="38100">
              <a:lnSpc>
                <a:spcPct val="100000"/>
              </a:lnSpc>
              <a:spcBef>
                <a:spcPts val="100"/>
              </a:spcBef>
            </a:pPr>
            <a:r>
              <a:rPr sz="800" spc="-10" dirty="0">
                <a:solidFill>
                  <a:srgbClr val="4C4D4F"/>
                </a:solidFill>
                <a:cs typeface="Frutiger LT Std 55 Roman"/>
              </a:rPr>
              <a:t>ARISTOTLE</a:t>
            </a:r>
            <a:r>
              <a:rPr sz="675" spc="-15" baseline="43209" dirty="0">
                <a:solidFill>
                  <a:srgbClr val="4C4D4F"/>
                </a:solidFill>
                <a:cs typeface="Frutiger LT Std 55 Roman"/>
              </a:rPr>
              <a:t>1</a:t>
            </a:r>
            <a:endParaRPr sz="675" baseline="43209" dirty="0">
              <a:cs typeface="Frutiger LT Std 55 Roman"/>
            </a:endParaRPr>
          </a:p>
        </p:txBody>
      </p:sp>
      <p:sp>
        <p:nvSpPr>
          <p:cNvPr id="68" name="object 74">
            <a:extLst>
              <a:ext uri="{FF2B5EF4-FFF2-40B4-BE49-F238E27FC236}">
                <a16:creationId xmlns:a16="http://schemas.microsoft.com/office/drawing/2014/main" id="{98C950BC-CADB-90C0-D4BB-CD72E861653F}"/>
              </a:ext>
            </a:extLst>
          </p:cNvPr>
          <p:cNvSpPr txBox="1"/>
          <p:nvPr/>
        </p:nvSpPr>
        <p:spPr>
          <a:xfrm>
            <a:off x="5560555" y="2863822"/>
            <a:ext cx="99985" cy="13593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4C4D4F"/>
                </a:solidFill>
                <a:cs typeface="Frutiger LT Std 45 Light"/>
              </a:rPr>
              <a:t>0</a:t>
            </a:r>
            <a:endParaRPr sz="800" dirty="0">
              <a:cs typeface="Frutiger LT Std 45 Light"/>
            </a:endParaRPr>
          </a:p>
        </p:txBody>
      </p:sp>
      <p:sp>
        <p:nvSpPr>
          <p:cNvPr id="69" name="object 75">
            <a:extLst>
              <a:ext uri="{FF2B5EF4-FFF2-40B4-BE49-F238E27FC236}">
                <a16:creationId xmlns:a16="http://schemas.microsoft.com/office/drawing/2014/main" id="{B28EA8AB-31AF-24FB-928F-B395DCEEEE35}"/>
              </a:ext>
            </a:extLst>
          </p:cNvPr>
          <p:cNvSpPr txBox="1"/>
          <p:nvPr/>
        </p:nvSpPr>
        <p:spPr>
          <a:xfrm>
            <a:off x="7013237" y="2863822"/>
            <a:ext cx="99985" cy="13593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4C4D4F"/>
                </a:solidFill>
                <a:cs typeface="Frutiger LT Std 45 Light"/>
              </a:rPr>
              <a:t>1</a:t>
            </a:r>
            <a:endParaRPr sz="800" dirty="0">
              <a:cs typeface="Frutiger LT Std 45 Light"/>
            </a:endParaRPr>
          </a:p>
        </p:txBody>
      </p:sp>
      <p:sp>
        <p:nvSpPr>
          <p:cNvPr id="70" name="object 76">
            <a:extLst>
              <a:ext uri="{FF2B5EF4-FFF2-40B4-BE49-F238E27FC236}">
                <a16:creationId xmlns:a16="http://schemas.microsoft.com/office/drawing/2014/main" id="{8F23CEE3-09CE-D2F9-FCCA-1C39C146CFE8}"/>
              </a:ext>
            </a:extLst>
          </p:cNvPr>
          <p:cNvSpPr txBox="1"/>
          <p:nvPr/>
        </p:nvSpPr>
        <p:spPr>
          <a:xfrm>
            <a:off x="8460212" y="2863822"/>
            <a:ext cx="99985" cy="13593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4C4D4F"/>
                </a:solidFill>
                <a:cs typeface="Frutiger LT Std 45 Light"/>
              </a:rPr>
              <a:t>2</a:t>
            </a:r>
            <a:endParaRPr sz="800" dirty="0">
              <a:cs typeface="Frutiger LT Std 45 Light"/>
            </a:endParaRPr>
          </a:p>
        </p:txBody>
      </p:sp>
      <p:grpSp>
        <p:nvGrpSpPr>
          <p:cNvPr id="71" name="object 77">
            <a:extLst>
              <a:ext uri="{FF2B5EF4-FFF2-40B4-BE49-F238E27FC236}">
                <a16:creationId xmlns:a16="http://schemas.microsoft.com/office/drawing/2014/main" id="{EEAD0C54-30E1-4C27-7CC9-E843068E55B0}"/>
              </a:ext>
            </a:extLst>
          </p:cNvPr>
          <p:cNvGrpSpPr/>
          <p:nvPr/>
        </p:nvGrpSpPr>
        <p:grpSpPr>
          <a:xfrm>
            <a:off x="6341058" y="2812424"/>
            <a:ext cx="1449394" cy="48830"/>
            <a:chOff x="5191715" y="2686521"/>
            <a:chExt cx="1187450" cy="40005"/>
          </a:xfrm>
        </p:grpSpPr>
        <p:sp>
          <p:nvSpPr>
            <p:cNvPr id="72" name="object 78">
              <a:extLst>
                <a:ext uri="{FF2B5EF4-FFF2-40B4-BE49-F238E27FC236}">
                  <a16:creationId xmlns:a16="http://schemas.microsoft.com/office/drawing/2014/main" id="{21F10B19-17EE-6467-6AF6-D8A408524E21}"/>
                </a:ext>
              </a:extLst>
            </p:cNvPr>
            <p:cNvSpPr/>
            <p:nvPr/>
          </p:nvSpPr>
          <p:spPr>
            <a:xfrm>
              <a:off x="5193620" y="2688426"/>
              <a:ext cx="0" cy="36195"/>
            </a:xfrm>
            <a:custGeom>
              <a:avLst/>
              <a:gdLst/>
              <a:ahLst/>
              <a:cxnLst/>
              <a:rect l="l" t="t" r="r" b="b"/>
              <a:pathLst>
                <a:path h="36194">
                  <a:moveTo>
                    <a:pt x="0" y="36004"/>
                  </a:moveTo>
                  <a:lnTo>
                    <a:pt x="0" y="0"/>
                  </a:lnTo>
                </a:path>
              </a:pathLst>
            </a:custGeom>
            <a:ln w="3810">
              <a:solidFill>
                <a:srgbClr val="231F20"/>
              </a:solidFill>
            </a:ln>
          </p:spPr>
          <p:txBody>
            <a:bodyPr wrap="square" lIns="0" tIns="0" rIns="0" bIns="0" rtlCol="0"/>
            <a:lstStyle/>
            <a:p>
              <a:endParaRPr dirty="0"/>
            </a:p>
          </p:txBody>
        </p:sp>
        <p:sp>
          <p:nvSpPr>
            <p:cNvPr id="73" name="object 79">
              <a:extLst>
                <a:ext uri="{FF2B5EF4-FFF2-40B4-BE49-F238E27FC236}">
                  <a16:creationId xmlns:a16="http://schemas.microsoft.com/office/drawing/2014/main" id="{C9653EBE-A9B7-079C-6E2F-786DD7FEC85E}"/>
                </a:ext>
              </a:extLst>
            </p:cNvPr>
            <p:cNvSpPr/>
            <p:nvPr/>
          </p:nvSpPr>
          <p:spPr>
            <a:xfrm>
              <a:off x="6377119" y="2688426"/>
              <a:ext cx="0" cy="36195"/>
            </a:xfrm>
            <a:custGeom>
              <a:avLst/>
              <a:gdLst/>
              <a:ahLst/>
              <a:cxnLst/>
              <a:rect l="l" t="t" r="r" b="b"/>
              <a:pathLst>
                <a:path h="36194">
                  <a:moveTo>
                    <a:pt x="0" y="36004"/>
                  </a:moveTo>
                  <a:lnTo>
                    <a:pt x="0" y="0"/>
                  </a:lnTo>
                </a:path>
              </a:pathLst>
            </a:custGeom>
            <a:ln w="3810">
              <a:solidFill>
                <a:srgbClr val="231F20"/>
              </a:solidFill>
            </a:ln>
          </p:spPr>
          <p:txBody>
            <a:bodyPr wrap="square" lIns="0" tIns="0" rIns="0" bIns="0" rtlCol="0"/>
            <a:lstStyle/>
            <a:p>
              <a:endParaRPr dirty="0"/>
            </a:p>
          </p:txBody>
        </p:sp>
      </p:grpSp>
      <p:sp>
        <p:nvSpPr>
          <p:cNvPr id="74" name="object 80">
            <a:extLst>
              <a:ext uri="{FF2B5EF4-FFF2-40B4-BE49-F238E27FC236}">
                <a16:creationId xmlns:a16="http://schemas.microsoft.com/office/drawing/2014/main" id="{EFB4AB02-C9E5-CE63-92CF-656CF2C8A215}"/>
              </a:ext>
            </a:extLst>
          </p:cNvPr>
          <p:cNvSpPr txBox="1"/>
          <p:nvPr/>
        </p:nvSpPr>
        <p:spPr>
          <a:xfrm>
            <a:off x="7389629" y="2809915"/>
            <a:ext cx="796070" cy="354584"/>
          </a:xfrm>
          <a:prstGeom prst="rect">
            <a:avLst/>
          </a:prstGeom>
        </p:spPr>
        <p:txBody>
          <a:bodyPr vert="horz" wrap="square" lIns="0" tIns="56515" rIns="0" bIns="0" rtlCol="0">
            <a:spAutoFit/>
          </a:bodyPr>
          <a:lstStyle/>
          <a:p>
            <a:pPr marR="2540" algn="ctr">
              <a:lnSpc>
                <a:spcPct val="100000"/>
              </a:lnSpc>
              <a:spcBef>
                <a:spcPts val="445"/>
              </a:spcBef>
            </a:pPr>
            <a:r>
              <a:rPr sz="800" spc="-25" dirty="0">
                <a:solidFill>
                  <a:srgbClr val="4C4D4F"/>
                </a:solidFill>
                <a:cs typeface="Frutiger LT Std 45 Light"/>
              </a:rPr>
              <a:t>1.5</a:t>
            </a:r>
            <a:endParaRPr sz="800" dirty="0">
              <a:cs typeface="Frutiger LT Std 45 Light"/>
            </a:endParaRPr>
          </a:p>
          <a:p>
            <a:pPr algn="ctr">
              <a:lnSpc>
                <a:spcPct val="100000"/>
              </a:lnSpc>
              <a:spcBef>
                <a:spcPts val="350"/>
              </a:spcBef>
            </a:pPr>
            <a:r>
              <a:rPr lang="de-CH" sz="800" b="1" dirty="0">
                <a:solidFill>
                  <a:srgbClr val="5C5E5D"/>
                </a:solidFill>
                <a:cs typeface="Frutiger LT Std 65 Bold"/>
              </a:rPr>
              <a:t>Advantage VKA</a:t>
            </a:r>
            <a:endParaRPr lang="de-CH" sz="800" dirty="0">
              <a:cs typeface="Frutiger LT Std 65 Bold"/>
            </a:endParaRPr>
          </a:p>
        </p:txBody>
      </p:sp>
      <p:sp>
        <p:nvSpPr>
          <p:cNvPr id="75" name="object 81">
            <a:extLst>
              <a:ext uri="{FF2B5EF4-FFF2-40B4-BE49-F238E27FC236}">
                <a16:creationId xmlns:a16="http://schemas.microsoft.com/office/drawing/2014/main" id="{1026323F-B73C-69F4-AA9D-0879EAAABF6F}"/>
              </a:ext>
            </a:extLst>
          </p:cNvPr>
          <p:cNvSpPr txBox="1"/>
          <p:nvPr/>
        </p:nvSpPr>
        <p:spPr>
          <a:xfrm>
            <a:off x="5724525" y="2809915"/>
            <a:ext cx="1223531" cy="354584"/>
          </a:xfrm>
          <a:prstGeom prst="rect">
            <a:avLst/>
          </a:prstGeom>
        </p:spPr>
        <p:txBody>
          <a:bodyPr vert="horz" wrap="square" lIns="0" tIns="56515" rIns="0" bIns="0" rtlCol="0">
            <a:spAutoFit/>
          </a:bodyPr>
          <a:lstStyle/>
          <a:p>
            <a:pPr marL="19685" algn="ctr">
              <a:lnSpc>
                <a:spcPct val="100000"/>
              </a:lnSpc>
              <a:spcBef>
                <a:spcPts val="445"/>
              </a:spcBef>
            </a:pPr>
            <a:r>
              <a:rPr sz="800" spc="-25" dirty="0">
                <a:solidFill>
                  <a:srgbClr val="4C4D4F"/>
                </a:solidFill>
                <a:cs typeface="Frutiger LT Std 45 Light"/>
              </a:rPr>
              <a:t>0.5</a:t>
            </a:r>
            <a:endParaRPr sz="800" dirty="0">
              <a:cs typeface="Frutiger LT Std 45 Light"/>
            </a:endParaRPr>
          </a:p>
          <a:p>
            <a:pPr algn="ctr">
              <a:lnSpc>
                <a:spcPct val="100000"/>
              </a:lnSpc>
              <a:spcBef>
                <a:spcPts val="350"/>
              </a:spcBef>
            </a:pPr>
            <a:r>
              <a:rPr lang="de-CH" sz="800" b="1" dirty="0">
                <a:solidFill>
                  <a:srgbClr val="5C5E5D"/>
                </a:solidFill>
                <a:cs typeface="Frutiger LT Std 65 Bold"/>
              </a:rPr>
              <a:t>Advantage </a:t>
            </a:r>
            <a:r>
              <a:rPr sz="800" b="1" dirty="0">
                <a:solidFill>
                  <a:srgbClr val="5C5E5D"/>
                </a:solidFill>
                <a:cs typeface="Frutiger LT Std 65 Bold"/>
              </a:rPr>
              <a:t>NOA</a:t>
            </a:r>
            <a:r>
              <a:rPr lang="de-CH" sz="800" b="1" dirty="0">
                <a:solidFill>
                  <a:srgbClr val="5C5E5D"/>
                </a:solidFill>
                <a:cs typeface="Frutiger LT Std 65 Bold"/>
              </a:rPr>
              <a:t>C</a:t>
            </a:r>
            <a:endParaRPr sz="800" dirty="0">
              <a:cs typeface="Frutiger LT Std 65 Bold"/>
            </a:endParaRPr>
          </a:p>
        </p:txBody>
      </p:sp>
      <p:sp>
        <p:nvSpPr>
          <p:cNvPr id="77" name="object 83">
            <a:extLst>
              <a:ext uri="{FF2B5EF4-FFF2-40B4-BE49-F238E27FC236}">
                <a16:creationId xmlns:a16="http://schemas.microsoft.com/office/drawing/2014/main" id="{3B995D93-4C72-3B38-BA18-5315FD5D2CE2}"/>
              </a:ext>
            </a:extLst>
          </p:cNvPr>
          <p:cNvSpPr/>
          <p:nvPr/>
        </p:nvSpPr>
        <p:spPr>
          <a:xfrm>
            <a:off x="6717854" y="1681340"/>
            <a:ext cx="809180" cy="0"/>
          </a:xfrm>
          <a:custGeom>
            <a:avLst/>
            <a:gdLst/>
            <a:ahLst/>
            <a:cxnLst/>
            <a:rect l="l" t="t" r="r" b="b"/>
            <a:pathLst>
              <a:path w="662939">
                <a:moveTo>
                  <a:pt x="0" y="0"/>
                </a:moveTo>
                <a:lnTo>
                  <a:pt x="662393" y="0"/>
                </a:lnTo>
              </a:path>
            </a:pathLst>
          </a:custGeom>
          <a:ln w="3810">
            <a:solidFill>
              <a:srgbClr val="231F20"/>
            </a:solidFill>
          </a:ln>
        </p:spPr>
        <p:txBody>
          <a:bodyPr wrap="square" lIns="0" tIns="0" rIns="0" bIns="0" rtlCol="0"/>
          <a:lstStyle/>
          <a:p>
            <a:endParaRPr dirty="0"/>
          </a:p>
        </p:txBody>
      </p:sp>
      <p:sp>
        <p:nvSpPr>
          <p:cNvPr id="78" name="object 84">
            <a:extLst>
              <a:ext uri="{FF2B5EF4-FFF2-40B4-BE49-F238E27FC236}">
                <a16:creationId xmlns:a16="http://schemas.microsoft.com/office/drawing/2014/main" id="{CD60CD8F-0531-F6DE-A4AE-95B38E3B4835}"/>
              </a:ext>
            </a:extLst>
          </p:cNvPr>
          <p:cNvSpPr/>
          <p:nvPr/>
        </p:nvSpPr>
        <p:spPr>
          <a:xfrm>
            <a:off x="6970868" y="1587946"/>
            <a:ext cx="186794" cy="186794"/>
          </a:xfrm>
          <a:custGeom>
            <a:avLst/>
            <a:gdLst/>
            <a:ahLst/>
            <a:cxnLst/>
            <a:rect l="l" t="t" r="r" b="b"/>
            <a:pathLst>
              <a:path w="153035" h="153035">
                <a:moveTo>
                  <a:pt x="76365" y="0"/>
                </a:moveTo>
                <a:lnTo>
                  <a:pt x="0" y="76365"/>
                </a:lnTo>
                <a:lnTo>
                  <a:pt x="76365" y="152730"/>
                </a:lnTo>
                <a:lnTo>
                  <a:pt x="152730" y="76365"/>
                </a:lnTo>
                <a:lnTo>
                  <a:pt x="76365" y="0"/>
                </a:lnTo>
                <a:close/>
              </a:path>
            </a:pathLst>
          </a:custGeom>
          <a:solidFill>
            <a:schemeClr val="bg2"/>
          </a:solidFill>
        </p:spPr>
        <p:txBody>
          <a:bodyPr wrap="square" lIns="0" tIns="0" rIns="0" bIns="0" rtlCol="0"/>
          <a:lstStyle/>
          <a:p>
            <a:endParaRPr dirty="0"/>
          </a:p>
        </p:txBody>
      </p:sp>
      <p:sp>
        <p:nvSpPr>
          <p:cNvPr id="79" name="object 85">
            <a:extLst>
              <a:ext uri="{FF2B5EF4-FFF2-40B4-BE49-F238E27FC236}">
                <a16:creationId xmlns:a16="http://schemas.microsoft.com/office/drawing/2014/main" id="{6BF9BC35-E823-9014-06A8-E86487DCDE91}"/>
              </a:ext>
            </a:extLst>
          </p:cNvPr>
          <p:cNvSpPr/>
          <p:nvPr/>
        </p:nvSpPr>
        <p:spPr>
          <a:xfrm>
            <a:off x="6456404" y="2133646"/>
            <a:ext cx="589059" cy="2325"/>
          </a:xfrm>
          <a:custGeom>
            <a:avLst/>
            <a:gdLst/>
            <a:ahLst/>
            <a:cxnLst/>
            <a:rect l="l" t="t" r="r" b="b"/>
            <a:pathLst>
              <a:path w="482600" h="1905">
                <a:moveTo>
                  <a:pt x="0" y="1905"/>
                </a:moveTo>
                <a:lnTo>
                  <a:pt x="482396" y="0"/>
                </a:lnTo>
              </a:path>
            </a:pathLst>
          </a:custGeom>
          <a:ln w="3810">
            <a:solidFill>
              <a:srgbClr val="231F20"/>
            </a:solidFill>
          </a:ln>
        </p:spPr>
        <p:txBody>
          <a:bodyPr wrap="square" lIns="0" tIns="0" rIns="0" bIns="0" rtlCol="0"/>
          <a:lstStyle/>
          <a:p>
            <a:endParaRPr dirty="0"/>
          </a:p>
        </p:txBody>
      </p:sp>
      <p:sp>
        <p:nvSpPr>
          <p:cNvPr id="80" name="object 86">
            <a:extLst>
              <a:ext uri="{FF2B5EF4-FFF2-40B4-BE49-F238E27FC236}">
                <a16:creationId xmlns:a16="http://schemas.microsoft.com/office/drawing/2014/main" id="{B791B9BB-4E42-B74A-2A11-49DE977449AA}"/>
              </a:ext>
            </a:extLst>
          </p:cNvPr>
          <p:cNvSpPr/>
          <p:nvPr/>
        </p:nvSpPr>
        <p:spPr>
          <a:xfrm>
            <a:off x="6623392" y="2041595"/>
            <a:ext cx="186794" cy="186794"/>
          </a:xfrm>
          <a:custGeom>
            <a:avLst/>
            <a:gdLst/>
            <a:ahLst/>
            <a:cxnLst/>
            <a:rect l="l" t="t" r="r" b="b"/>
            <a:pathLst>
              <a:path w="153035" h="153035">
                <a:moveTo>
                  <a:pt x="76365" y="0"/>
                </a:moveTo>
                <a:lnTo>
                  <a:pt x="0" y="76365"/>
                </a:lnTo>
                <a:lnTo>
                  <a:pt x="76365" y="152730"/>
                </a:lnTo>
                <a:lnTo>
                  <a:pt x="152730" y="76365"/>
                </a:lnTo>
                <a:lnTo>
                  <a:pt x="76365" y="0"/>
                </a:lnTo>
                <a:close/>
              </a:path>
            </a:pathLst>
          </a:custGeom>
          <a:solidFill>
            <a:srgbClr val="C7C8CA"/>
          </a:solidFill>
        </p:spPr>
        <p:txBody>
          <a:bodyPr wrap="square" lIns="0" tIns="0" rIns="0" bIns="0" rtlCol="0"/>
          <a:lstStyle/>
          <a:p>
            <a:endParaRPr dirty="0"/>
          </a:p>
        </p:txBody>
      </p:sp>
      <p:sp>
        <p:nvSpPr>
          <p:cNvPr id="81" name="object 87">
            <a:extLst>
              <a:ext uri="{FF2B5EF4-FFF2-40B4-BE49-F238E27FC236}">
                <a16:creationId xmlns:a16="http://schemas.microsoft.com/office/drawing/2014/main" id="{F62B50D1-B49C-DA06-A171-F20BAD12F041}"/>
              </a:ext>
            </a:extLst>
          </p:cNvPr>
          <p:cNvSpPr/>
          <p:nvPr/>
        </p:nvSpPr>
        <p:spPr>
          <a:xfrm>
            <a:off x="6179573" y="2588455"/>
            <a:ext cx="463496" cy="0"/>
          </a:xfrm>
          <a:custGeom>
            <a:avLst/>
            <a:gdLst/>
            <a:ahLst/>
            <a:cxnLst/>
            <a:rect l="l" t="t" r="r" b="b"/>
            <a:pathLst>
              <a:path w="379729">
                <a:moveTo>
                  <a:pt x="0" y="0"/>
                </a:moveTo>
                <a:lnTo>
                  <a:pt x="379679" y="0"/>
                </a:lnTo>
              </a:path>
            </a:pathLst>
          </a:custGeom>
          <a:ln w="3810">
            <a:solidFill>
              <a:srgbClr val="231F20"/>
            </a:solidFill>
          </a:ln>
        </p:spPr>
        <p:txBody>
          <a:bodyPr wrap="square" lIns="0" tIns="0" rIns="0" bIns="0" rtlCol="0"/>
          <a:lstStyle/>
          <a:p>
            <a:endParaRPr dirty="0"/>
          </a:p>
        </p:txBody>
      </p:sp>
      <p:sp>
        <p:nvSpPr>
          <p:cNvPr id="82" name="object 88">
            <a:extLst>
              <a:ext uri="{FF2B5EF4-FFF2-40B4-BE49-F238E27FC236}">
                <a16:creationId xmlns:a16="http://schemas.microsoft.com/office/drawing/2014/main" id="{F8990318-3421-A484-BDB7-A441CF1232B7}"/>
              </a:ext>
            </a:extLst>
          </p:cNvPr>
          <p:cNvSpPr/>
          <p:nvPr/>
        </p:nvSpPr>
        <p:spPr>
          <a:xfrm>
            <a:off x="6289755" y="2495239"/>
            <a:ext cx="186794" cy="186794"/>
          </a:xfrm>
          <a:custGeom>
            <a:avLst/>
            <a:gdLst/>
            <a:ahLst/>
            <a:cxnLst/>
            <a:rect l="l" t="t" r="r" b="b"/>
            <a:pathLst>
              <a:path w="153035" h="153035">
                <a:moveTo>
                  <a:pt x="76365" y="0"/>
                </a:moveTo>
                <a:lnTo>
                  <a:pt x="0" y="76365"/>
                </a:lnTo>
                <a:lnTo>
                  <a:pt x="76365" y="152730"/>
                </a:lnTo>
                <a:lnTo>
                  <a:pt x="152730" y="76365"/>
                </a:lnTo>
                <a:lnTo>
                  <a:pt x="76365" y="0"/>
                </a:lnTo>
                <a:close/>
              </a:path>
            </a:pathLst>
          </a:custGeom>
          <a:solidFill>
            <a:srgbClr val="808285"/>
          </a:solidFill>
        </p:spPr>
        <p:txBody>
          <a:bodyPr wrap="square" lIns="0" tIns="0" rIns="0" bIns="0" rtlCol="0"/>
          <a:lstStyle/>
          <a:p>
            <a:endParaRPr dirty="0"/>
          </a:p>
        </p:txBody>
      </p:sp>
      <p:sp>
        <p:nvSpPr>
          <p:cNvPr id="83" name="object 89">
            <a:extLst>
              <a:ext uri="{FF2B5EF4-FFF2-40B4-BE49-F238E27FC236}">
                <a16:creationId xmlns:a16="http://schemas.microsoft.com/office/drawing/2014/main" id="{C348622D-7E73-B7B4-4A61-F069499F58FE}"/>
              </a:ext>
            </a:extLst>
          </p:cNvPr>
          <p:cNvSpPr/>
          <p:nvPr/>
        </p:nvSpPr>
        <p:spPr>
          <a:xfrm>
            <a:off x="6289769" y="1681340"/>
            <a:ext cx="868086" cy="999850"/>
          </a:xfrm>
          <a:custGeom>
            <a:avLst/>
            <a:gdLst/>
            <a:ahLst/>
            <a:cxnLst/>
            <a:rect l="l" t="t" r="r" b="b"/>
            <a:pathLst>
              <a:path w="711200" h="819150">
                <a:moveTo>
                  <a:pt x="152730" y="742505"/>
                </a:moveTo>
                <a:lnTo>
                  <a:pt x="0" y="742505"/>
                </a:lnTo>
                <a:lnTo>
                  <a:pt x="76365" y="818870"/>
                </a:lnTo>
                <a:lnTo>
                  <a:pt x="152730" y="742505"/>
                </a:lnTo>
                <a:close/>
              </a:path>
              <a:path w="711200" h="819150">
                <a:moveTo>
                  <a:pt x="426669" y="370801"/>
                </a:moveTo>
                <a:lnTo>
                  <a:pt x="273939" y="370801"/>
                </a:lnTo>
                <a:lnTo>
                  <a:pt x="350304" y="447167"/>
                </a:lnTo>
                <a:lnTo>
                  <a:pt x="426669" y="370801"/>
                </a:lnTo>
                <a:close/>
              </a:path>
              <a:path w="711200" h="819150">
                <a:moveTo>
                  <a:pt x="710730" y="0"/>
                </a:moveTo>
                <a:lnTo>
                  <a:pt x="557999" y="0"/>
                </a:lnTo>
                <a:lnTo>
                  <a:pt x="634365" y="76365"/>
                </a:lnTo>
                <a:lnTo>
                  <a:pt x="710730" y="0"/>
                </a:lnTo>
                <a:close/>
              </a:path>
            </a:pathLst>
          </a:custGeom>
          <a:solidFill>
            <a:srgbClr val="A6A6A6"/>
          </a:solidFill>
        </p:spPr>
        <p:txBody>
          <a:bodyPr wrap="square" lIns="0" tIns="0" rIns="0" bIns="0" rtlCol="0"/>
          <a:lstStyle/>
          <a:p>
            <a:endParaRPr dirty="0"/>
          </a:p>
        </p:txBody>
      </p:sp>
      <p:sp>
        <p:nvSpPr>
          <p:cNvPr id="88" name="Textfeld 87">
            <a:extLst>
              <a:ext uri="{FF2B5EF4-FFF2-40B4-BE49-F238E27FC236}">
                <a16:creationId xmlns:a16="http://schemas.microsoft.com/office/drawing/2014/main" id="{8D642353-CA4B-6D27-F40C-C7241D94DE07}"/>
              </a:ext>
            </a:extLst>
          </p:cNvPr>
          <p:cNvSpPr txBox="1"/>
          <p:nvPr/>
        </p:nvSpPr>
        <p:spPr>
          <a:xfrm>
            <a:off x="612000" y="4706095"/>
            <a:ext cx="8281987" cy="254226"/>
          </a:xfrm>
          <a:prstGeom prst="rect">
            <a:avLst/>
          </a:prstGeom>
          <a:noFill/>
        </p:spPr>
        <p:txBody>
          <a:bodyPr wrap="square" lIns="0" tIns="0" rIns="0" bIns="0">
            <a:noAutofit/>
          </a:bodyPr>
          <a:lstStyle/>
          <a:p>
            <a:r>
              <a:rPr lang="en-GB" sz="700" b="1" spc="-10" dirty="0">
                <a:solidFill>
                  <a:schemeClr val="accent1">
                    <a:lumMod val="75000"/>
                  </a:schemeClr>
                </a:solidFill>
                <a:latin typeface="Arial"/>
                <a:cs typeface="Arial"/>
              </a:rPr>
              <a:t>Abbreviations:</a:t>
            </a:r>
            <a:r>
              <a:rPr lang="en-GB" sz="700" spc="-10" dirty="0">
                <a:solidFill>
                  <a:schemeClr val="accent1">
                    <a:lumMod val="75000"/>
                  </a:schemeClr>
                </a:solidFill>
                <a:latin typeface="Arial"/>
                <a:cs typeface="Arial"/>
              </a:rPr>
              <a:t> CHADS</a:t>
            </a:r>
            <a:r>
              <a:rPr lang="en-GB" sz="700" spc="-10" baseline="-25000" dirty="0">
                <a:solidFill>
                  <a:schemeClr val="accent1">
                    <a:lumMod val="75000"/>
                  </a:schemeClr>
                </a:solidFill>
                <a:latin typeface="Arial"/>
                <a:cs typeface="Arial"/>
              </a:rPr>
              <a:t>2 </a:t>
            </a:r>
            <a:r>
              <a:rPr lang="en-GB" sz="700" spc="-10" dirty="0">
                <a:solidFill>
                  <a:schemeClr val="accent1">
                    <a:lumMod val="75000"/>
                  </a:schemeClr>
                </a:solidFill>
                <a:latin typeface="Arial"/>
                <a:cs typeface="Arial"/>
              </a:rPr>
              <a:t>score, </a:t>
            </a:r>
            <a:r>
              <a:rPr lang="en-GB" sz="700" spc="-10" dirty="0">
                <a:solidFill>
                  <a:schemeClr val="accent1">
                    <a:lumMod val="75000"/>
                  </a:schemeClr>
                </a:solidFill>
                <a:latin typeface="+mj-lt"/>
                <a:cs typeface="Arial"/>
              </a:rPr>
              <a:t>score for assessing stroke risk in patients with nvAF</a:t>
            </a:r>
            <a:r>
              <a:rPr lang="en-GB" sz="700" spc="-10" dirty="0">
                <a:solidFill>
                  <a:schemeClr val="accent1">
                    <a:lumMod val="75000"/>
                  </a:schemeClr>
                </a:solidFill>
                <a:latin typeface="Arial"/>
                <a:cs typeface="Arial"/>
              </a:rPr>
              <a:t>; CrCl, creatinine clearance; eGFR, estimated glomerular filtration rate; nvAF, non-valvular atrial fibrillation; NOAC, n</a:t>
            </a:r>
            <a:r>
              <a:rPr lang="en-GB" sz="700" spc="-10" dirty="0">
                <a:solidFill>
                  <a:schemeClr val="accent1">
                    <a:lumMod val="75000"/>
                  </a:schemeClr>
                </a:solidFill>
                <a:latin typeface="+mj-lt"/>
                <a:cs typeface="Arial"/>
              </a:rPr>
              <a:t>on-vitamin K antagonist oral anticoagulant</a:t>
            </a:r>
            <a:r>
              <a:rPr lang="en-GB" sz="700" spc="-10" dirty="0">
                <a:solidFill>
                  <a:schemeClr val="accent1">
                    <a:lumMod val="75000"/>
                  </a:schemeClr>
                </a:solidFill>
                <a:latin typeface="Arial"/>
                <a:cs typeface="Arial"/>
              </a:rPr>
              <a:t>; VKA, vitamin K antagonist  </a:t>
            </a:r>
            <a:r>
              <a:rPr lang="en-GB" sz="700" spc="-25" dirty="0">
                <a:solidFill>
                  <a:srgbClr val="4C4D4F"/>
                </a:solidFill>
                <a:latin typeface="Arial"/>
                <a:cs typeface="Arial"/>
              </a:rPr>
              <a:t>*ROCKET</a:t>
            </a:r>
            <a:r>
              <a:rPr lang="en-GB" sz="700" spc="-50" dirty="0">
                <a:solidFill>
                  <a:srgbClr val="4C4D4F"/>
                </a:solidFill>
                <a:latin typeface="Arial"/>
                <a:cs typeface="Arial"/>
              </a:rPr>
              <a:t> </a:t>
            </a:r>
            <a:r>
              <a:rPr lang="en-GB" sz="700" spc="-10" dirty="0">
                <a:solidFill>
                  <a:srgbClr val="4C4D4F"/>
                </a:solidFill>
                <a:latin typeface="Arial"/>
                <a:cs typeface="Arial"/>
              </a:rPr>
              <a:t>AF:</a:t>
            </a:r>
            <a:r>
              <a:rPr lang="en-GB" sz="700" spc="10" dirty="0">
                <a:solidFill>
                  <a:srgbClr val="4C4D4F"/>
                </a:solidFill>
                <a:latin typeface="Arial"/>
                <a:cs typeface="Arial"/>
              </a:rPr>
              <a:t> </a:t>
            </a:r>
            <a:r>
              <a:rPr lang="en-GB" sz="700" spc="-20" dirty="0">
                <a:solidFill>
                  <a:srgbClr val="4C4D4F"/>
                </a:solidFill>
                <a:latin typeface="Arial"/>
                <a:cs typeface="Arial"/>
              </a:rPr>
              <a:t>CrCl</a:t>
            </a:r>
            <a:r>
              <a:rPr lang="en-GB" sz="700" spc="5" dirty="0">
                <a:solidFill>
                  <a:srgbClr val="4C4D4F"/>
                </a:solidFill>
                <a:latin typeface="Arial"/>
                <a:cs typeface="Arial"/>
              </a:rPr>
              <a:t> </a:t>
            </a:r>
            <a:r>
              <a:rPr lang="en-GB" sz="700" spc="-25" dirty="0">
                <a:solidFill>
                  <a:srgbClr val="4C4D4F"/>
                </a:solidFill>
                <a:latin typeface="Arial"/>
                <a:cs typeface="Arial"/>
              </a:rPr>
              <a:t>30</a:t>
            </a:r>
            <a:r>
              <a:rPr lang="en-GB" sz="700" spc="-95" dirty="0">
                <a:solidFill>
                  <a:srgbClr val="4C4D4F"/>
                </a:solidFill>
                <a:latin typeface="Arial"/>
                <a:cs typeface="Arial"/>
              </a:rPr>
              <a:t> </a:t>
            </a:r>
            <a:r>
              <a:rPr lang="en-GB" sz="700" spc="-20" dirty="0">
                <a:solidFill>
                  <a:srgbClr val="4C4D4F"/>
                </a:solidFill>
                <a:latin typeface="Arial"/>
                <a:cs typeface="Arial"/>
              </a:rPr>
              <a:t>–</a:t>
            </a:r>
            <a:r>
              <a:rPr lang="en-GB" sz="700" spc="-100" dirty="0">
                <a:solidFill>
                  <a:srgbClr val="4C4D4F"/>
                </a:solidFill>
                <a:latin typeface="Arial"/>
                <a:cs typeface="Arial"/>
              </a:rPr>
              <a:t> </a:t>
            </a:r>
            <a:r>
              <a:rPr lang="en-GB" sz="700" spc="-10" dirty="0">
                <a:solidFill>
                  <a:srgbClr val="4C4D4F"/>
                </a:solidFill>
                <a:latin typeface="Arial"/>
                <a:cs typeface="Arial"/>
              </a:rPr>
              <a:t>49</a:t>
            </a:r>
            <a:r>
              <a:rPr lang="en-GB" sz="700" spc="5" dirty="0">
                <a:solidFill>
                  <a:srgbClr val="4C4D4F"/>
                </a:solidFill>
                <a:latin typeface="Arial"/>
                <a:cs typeface="Arial"/>
              </a:rPr>
              <a:t> </a:t>
            </a:r>
            <a:r>
              <a:rPr lang="en-GB" sz="700" spc="-20" dirty="0">
                <a:solidFill>
                  <a:srgbClr val="4C4D4F"/>
                </a:solidFill>
                <a:latin typeface="Arial"/>
                <a:cs typeface="Arial"/>
              </a:rPr>
              <a:t>ml/min;</a:t>
            </a:r>
            <a:r>
              <a:rPr lang="en-GB" sz="700" spc="10" dirty="0">
                <a:solidFill>
                  <a:srgbClr val="4C4D4F"/>
                </a:solidFill>
                <a:latin typeface="Arial"/>
                <a:cs typeface="Arial"/>
              </a:rPr>
              <a:t> </a:t>
            </a:r>
            <a:r>
              <a:rPr lang="en-GB" sz="700" spc="-20" dirty="0">
                <a:solidFill>
                  <a:srgbClr val="4C4D4F"/>
                </a:solidFill>
                <a:latin typeface="Arial"/>
                <a:cs typeface="Arial"/>
              </a:rPr>
              <a:t>ENGAGE</a:t>
            </a:r>
            <a:r>
              <a:rPr lang="en-GB" sz="700" spc="-35" dirty="0">
                <a:solidFill>
                  <a:srgbClr val="4C4D4F"/>
                </a:solidFill>
                <a:latin typeface="Arial"/>
                <a:cs typeface="Arial"/>
              </a:rPr>
              <a:t> </a:t>
            </a:r>
            <a:r>
              <a:rPr lang="en-GB" sz="700" spc="-10" dirty="0">
                <a:solidFill>
                  <a:srgbClr val="4C4D4F"/>
                </a:solidFill>
                <a:latin typeface="Arial"/>
                <a:cs typeface="Arial"/>
              </a:rPr>
              <a:t>AF:</a:t>
            </a:r>
            <a:r>
              <a:rPr lang="en-GB" sz="700" spc="5" dirty="0">
                <a:solidFill>
                  <a:srgbClr val="4C4D4F"/>
                </a:solidFill>
                <a:latin typeface="Arial"/>
                <a:cs typeface="Arial"/>
              </a:rPr>
              <a:t> </a:t>
            </a:r>
            <a:r>
              <a:rPr lang="en-GB" sz="700" spc="-20" dirty="0">
                <a:solidFill>
                  <a:srgbClr val="4C4D4F"/>
                </a:solidFill>
                <a:latin typeface="Arial"/>
                <a:cs typeface="Arial"/>
              </a:rPr>
              <a:t>CrCl</a:t>
            </a:r>
            <a:r>
              <a:rPr lang="en-GB" sz="700" spc="5" dirty="0">
                <a:solidFill>
                  <a:srgbClr val="4C4D4F"/>
                </a:solidFill>
                <a:latin typeface="Arial"/>
                <a:cs typeface="Arial"/>
              </a:rPr>
              <a:t> </a:t>
            </a:r>
            <a:r>
              <a:rPr lang="en-GB" sz="700" spc="-10" dirty="0">
                <a:solidFill>
                  <a:srgbClr val="4C4D4F"/>
                </a:solidFill>
                <a:latin typeface="Arial"/>
                <a:cs typeface="Arial"/>
              </a:rPr>
              <a:t>≤50</a:t>
            </a:r>
            <a:r>
              <a:rPr lang="en-GB" sz="700" spc="10" dirty="0">
                <a:solidFill>
                  <a:srgbClr val="4C4D4F"/>
                </a:solidFill>
                <a:latin typeface="Arial"/>
                <a:cs typeface="Arial"/>
              </a:rPr>
              <a:t> </a:t>
            </a:r>
            <a:r>
              <a:rPr lang="en-GB" sz="700" spc="-20" dirty="0">
                <a:solidFill>
                  <a:srgbClr val="4C4D4F"/>
                </a:solidFill>
                <a:latin typeface="Arial"/>
                <a:cs typeface="Arial"/>
              </a:rPr>
              <a:t>ml/min;</a:t>
            </a:r>
            <a:r>
              <a:rPr lang="en-GB" sz="700" spc="-35" dirty="0">
                <a:solidFill>
                  <a:srgbClr val="4C4D4F"/>
                </a:solidFill>
                <a:latin typeface="Arial"/>
                <a:cs typeface="Arial"/>
              </a:rPr>
              <a:t> </a:t>
            </a:r>
            <a:r>
              <a:rPr lang="en-GB" sz="700" spc="-20" dirty="0">
                <a:solidFill>
                  <a:srgbClr val="4C4D4F"/>
                </a:solidFill>
                <a:latin typeface="Arial"/>
                <a:cs typeface="Arial"/>
              </a:rPr>
              <a:t>ARISTOTLE:</a:t>
            </a:r>
            <a:r>
              <a:rPr lang="en-GB" sz="700" spc="5" dirty="0">
                <a:solidFill>
                  <a:srgbClr val="4C4D4F"/>
                </a:solidFill>
                <a:latin typeface="Arial"/>
                <a:cs typeface="Arial"/>
              </a:rPr>
              <a:t> </a:t>
            </a:r>
            <a:r>
              <a:rPr lang="en-GB" sz="700" spc="-10" dirty="0">
                <a:solidFill>
                  <a:srgbClr val="4C4D4F"/>
                </a:solidFill>
                <a:latin typeface="Arial"/>
                <a:cs typeface="Arial"/>
              </a:rPr>
              <a:t>eGFR</a:t>
            </a:r>
            <a:r>
              <a:rPr lang="en-GB" sz="700" spc="5" dirty="0">
                <a:solidFill>
                  <a:srgbClr val="4C4D4F"/>
                </a:solidFill>
                <a:latin typeface="Arial"/>
                <a:cs typeface="Arial"/>
              </a:rPr>
              <a:t> </a:t>
            </a:r>
            <a:r>
              <a:rPr lang="en-GB" sz="700" spc="-10" dirty="0">
                <a:solidFill>
                  <a:srgbClr val="4C4D4F"/>
                </a:solidFill>
                <a:latin typeface="Arial"/>
                <a:cs typeface="Arial"/>
              </a:rPr>
              <a:t>≤50</a:t>
            </a:r>
            <a:r>
              <a:rPr lang="en-GB" sz="700" spc="5" dirty="0">
                <a:solidFill>
                  <a:srgbClr val="4C4D4F"/>
                </a:solidFill>
                <a:latin typeface="Arial"/>
                <a:cs typeface="Arial"/>
              </a:rPr>
              <a:t> </a:t>
            </a:r>
            <a:r>
              <a:rPr lang="en-GB" sz="700" spc="-10" dirty="0">
                <a:solidFill>
                  <a:srgbClr val="4C4D4F"/>
                </a:solidFill>
                <a:latin typeface="Arial"/>
                <a:cs typeface="Arial"/>
              </a:rPr>
              <a:t>ml/min.</a:t>
            </a:r>
            <a:br>
              <a:rPr lang="en-GB" sz="700" spc="-10" dirty="0">
                <a:solidFill>
                  <a:srgbClr val="4C4D4F"/>
                </a:solidFill>
                <a:latin typeface="Arial"/>
                <a:cs typeface="Arial"/>
              </a:rPr>
            </a:br>
            <a:r>
              <a:rPr lang="en-GB" sz="700" b="1" spc="-10" dirty="0">
                <a:solidFill>
                  <a:schemeClr val="accent1">
                    <a:lumMod val="75000"/>
                  </a:schemeClr>
                </a:solidFill>
                <a:latin typeface="Arial"/>
                <a:cs typeface="Arial"/>
              </a:rPr>
              <a:t>References</a:t>
            </a:r>
            <a:r>
              <a:rPr lang="en-GB" sz="700" spc="-10" dirty="0">
                <a:solidFill>
                  <a:schemeClr val="accent1">
                    <a:lumMod val="75000"/>
                  </a:schemeClr>
                </a:solidFill>
                <a:latin typeface="Arial"/>
                <a:cs typeface="Arial"/>
              </a:rPr>
              <a:t>: </a:t>
            </a:r>
            <a:r>
              <a:rPr lang="en-GB" sz="700" b="1" spc="-10" dirty="0">
                <a:solidFill>
                  <a:schemeClr val="accent1">
                    <a:lumMod val="75000"/>
                  </a:schemeClr>
                </a:solidFill>
                <a:latin typeface="Arial"/>
                <a:cs typeface="Arial"/>
              </a:rPr>
              <a:t>1</a:t>
            </a:r>
            <a:r>
              <a:rPr lang="en-GB" sz="700" spc="-10" dirty="0">
                <a:solidFill>
                  <a:schemeClr val="accent1">
                    <a:lumMod val="75000"/>
                  </a:schemeClr>
                </a:solidFill>
                <a:latin typeface="Arial"/>
                <a:cs typeface="Arial"/>
              </a:rPr>
              <a:t>: </a:t>
            </a:r>
            <a:r>
              <a:rPr lang="de-CH" sz="700" spc="-20" dirty="0">
                <a:solidFill>
                  <a:srgbClr val="4C4D4F"/>
                </a:solidFill>
                <a:latin typeface="Arial"/>
                <a:cs typeface="Arial"/>
              </a:rPr>
              <a:t>Hohnloser</a:t>
            </a:r>
            <a:r>
              <a:rPr lang="de-CH" sz="700" spc="-10" dirty="0">
                <a:solidFill>
                  <a:srgbClr val="4C4D4F"/>
                </a:solidFill>
                <a:latin typeface="Arial"/>
                <a:cs typeface="Arial"/>
              </a:rPr>
              <a:t> </a:t>
            </a:r>
            <a:r>
              <a:rPr lang="de-CH" sz="700" dirty="0">
                <a:solidFill>
                  <a:srgbClr val="4C4D4F"/>
                </a:solidFill>
                <a:latin typeface="Arial"/>
                <a:cs typeface="Arial"/>
              </a:rPr>
              <a:t>et</a:t>
            </a:r>
            <a:r>
              <a:rPr lang="de-CH" sz="700" spc="-10" dirty="0">
                <a:solidFill>
                  <a:srgbClr val="4C4D4F"/>
                </a:solidFill>
                <a:latin typeface="Arial"/>
                <a:cs typeface="Arial"/>
              </a:rPr>
              <a:t> </a:t>
            </a:r>
            <a:r>
              <a:rPr lang="de-CH" sz="700" dirty="0">
                <a:solidFill>
                  <a:srgbClr val="4C4D4F"/>
                </a:solidFill>
                <a:latin typeface="Arial"/>
                <a:cs typeface="Arial"/>
              </a:rPr>
              <a:t>al</a:t>
            </a:r>
            <a:r>
              <a:rPr lang="de-CH" sz="700" spc="145" dirty="0">
                <a:solidFill>
                  <a:srgbClr val="4C4D4F"/>
                </a:solidFill>
                <a:latin typeface="Arial"/>
                <a:cs typeface="Arial"/>
              </a:rPr>
              <a:t> </a:t>
            </a:r>
            <a:r>
              <a:rPr lang="de-CH" sz="700" spc="-10" dirty="0">
                <a:solidFill>
                  <a:srgbClr val="4C4D4F"/>
                </a:solidFill>
                <a:latin typeface="Arial"/>
                <a:cs typeface="Arial"/>
              </a:rPr>
              <a:t>Eur </a:t>
            </a:r>
            <a:r>
              <a:rPr lang="de-CH" sz="700" spc="-20" dirty="0">
                <a:solidFill>
                  <a:srgbClr val="4C4D4F"/>
                </a:solidFill>
                <a:latin typeface="Arial"/>
                <a:cs typeface="Arial"/>
              </a:rPr>
              <a:t>Heart</a:t>
            </a:r>
            <a:r>
              <a:rPr lang="de-CH" sz="700" spc="-10" dirty="0">
                <a:solidFill>
                  <a:srgbClr val="4C4D4F"/>
                </a:solidFill>
                <a:latin typeface="Arial"/>
                <a:cs typeface="Arial"/>
              </a:rPr>
              <a:t> </a:t>
            </a:r>
            <a:r>
              <a:rPr lang="de-CH" sz="700" dirty="0">
                <a:solidFill>
                  <a:srgbClr val="4C4D4F"/>
                </a:solidFill>
                <a:latin typeface="Arial"/>
                <a:cs typeface="Arial"/>
              </a:rPr>
              <a:t>J.</a:t>
            </a:r>
            <a:r>
              <a:rPr lang="de-CH" sz="700" spc="-10" dirty="0">
                <a:solidFill>
                  <a:srgbClr val="4C4D4F"/>
                </a:solidFill>
                <a:latin typeface="Arial"/>
                <a:cs typeface="Arial"/>
              </a:rPr>
              <a:t> </a:t>
            </a:r>
            <a:r>
              <a:rPr lang="en-GB" sz="700" dirty="0">
                <a:solidFill>
                  <a:srgbClr val="000000">
                    <a:lumMod val="65000"/>
                    <a:lumOff val="35000"/>
                  </a:srgbClr>
                </a:solidFill>
                <a:latin typeface="Arial" panose="020B0604020202020204"/>
              </a:rPr>
              <a:t>2012;33(22):2821‑30</a:t>
            </a:r>
            <a:r>
              <a:rPr lang="de-CH" sz="700" spc="-20" dirty="0">
                <a:solidFill>
                  <a:srgbClr val="4C4D4F"/>
                </a:solidFill>
                <a:latin typeface="Arial"/>
                <a:cs typeface="Arial"/>
              </a:rPr>
              <a:t>.</a:t>
            </a:r>
            <a:r>
              <a:rPr lang="de-CH" sz="700" spc="-10" dirty="0">
                <a:solidFill>
                  <a:srgbClr val="4C4D4F"/>
                </a:solidFill>
                <a:latin typeface="Arial"/>
                <a:cs typeface="Arial"/>
              </a:rPr>
              <a:t> </a:t>
            </a:r>
            <a:r>
              <a:rPr lang="de-CH" sz="700" b="1" dirty="0">
                <a:solidFill>
                  <a:srgbClr val="4C4D4F"/>
                </a:solidFill>
                <a:latin typeface="Arial"/>
                <a:cs typeface="Arial"/>
              </a:rPr>
              <a:t>2</a:t>
            </a:r>
            <a:r>
              <a:rPr lang="de-CH" sz="700" dirty="0">
                <a:solidFill>
                  <a:srgbClr val="4C4D4F"/>
                </a:solidFill>
                <a:latin typeface="Arial"/>
                <a:cs typeface="Arial"/>
              </a:rPr>
              <a:t>.</a:t>
            </a:r>
            <a:r>
              <a:rPr lang="de-CH" sz="700" spc="-15" dirty="0">
                <a:solidFill>
                  <a:srgbClr val="4C4D4F"/>
                </a:solidFill>
                <a:latin typeface="Arial"/>
                <a:cs typeface="Arial"/>
              </a:rPr>
              <a:t> </a:t>
            </a:r>
            <a:r>
              <a:rPr lang="de-CH" sz="700" spc="-20" dirty="0" err="1">
                <a:solidFill>
                  <a:srgbClr val="4C4D4F"/>
                </a:solidFill>
                <a:latin typeface="Arial"/>
                <a:cs typeface="Arial"/>
              </a:rPr>
              <a:t>Bohula</a:t>
            </a:r>
            <a:r>
              <a:rPr lang="de-CH" sz="700" spc="-10" dirty="0">
                <a:solidFill>
                  <a:srgbClr val="4C4D4F"/>
                </a:solidFill>
                <a:latin typeface="Arial"/>
                <a:cs typeface="Arial"/>
              </a:rPr>
              <a:t> EA, </a:t>
            </a:r>
            <a:r>
              <a:rPr lang="de-CH" sz="700" dirty="0">
                <a:solidFill>
                  <a:srgbClr val="4C4D4F"/>
                </a:solidFill>
                <a:latin typeface="Arial"/>
                <a:cs typeface="Arial"/>
              </a:rPr>
              <a:t>et</a:t>
            </a:r>
            <a:r>
              <a:rPr lang="de-CH" sz="700" spc="-10" dirty="0">
                <a:solidFill>
                  <a:srgbClr val="4C4D4F"/>
                </a:solidFill>
                <a:latin typeface="Arial"/>
                <a:cs typeface="Arial"/>
              </a:rPr>
              <a:t> al.</a:t>
            </a:r>
            <a:r>
              <a:rPr lang="de-CH" sz="700" spc="-20" dirty="0">
                <a:solidFill>
                  <a:srgbClr val="4C4D4F"/>
                </a:solidFill>
                <a:latin typeface="Arial"/>
                <a:cs typeface="Arial"/>
              </a:rPr>
              <a:t> Trial.</a:t>
            </a:r>
            <a:r>
              <a:rPr lang="de-CH" sz="700" spc="-15" dirty="0">
                <a:solidFill>
                  <a:srgbClr val="4C4D4F"/>
                </a:solidFill>
                <a:latin typeface="Arial"/>
                <a:cs typeface="Arial"/>
              </a:rPr>
              <a:t> </a:t>
            </a:r>
            <a:r>
              <a:rPr lang="de-CH" sz="700" dirty="0" err="1">
                <a:solidFill>
                  <a:srgbClr val="000000">
                    <a:lumMod val="65000"/>
                    <a:lumOff val="35000"/>
                  </a:srgbClr>
                </a:solidFill>
                <a:latin typeface="Arial" panose="020B0604020202020204"/>
              </a:rPr>
              <a:t>Circulation</a:t>
            </a:r>
            <a:r>
              <a:rPr lang="de-CH" sz="700" dirty="0">
                <a:solidFill>
                  <a:srgbClr val="000000">
                    <a:lumMod val="65000"/>
                    <a:lumOff val="35000"/>
                  </a:srgbClr>
                </a:solidFill>
                <a:latin typeface="Arial" panose="020B0604020202020204"/>
              </a:rPr>
              <a:t> 2016;134(1):24-36</a:t>
            </a:r>
            <a:r>
              <a:rPr lang="de-CH" sz="700" spc="-20" dirty="0">
                <a:solidFill>
                  <a:srgbClr val="4C4D4F"/>
                </a:solidFill>
                <a:latin typeface="Arial"/>
                <a:cs typeface="Arial"/>
              </a:rPr>
              <a:t>.</a:t>
            </a:r>
            <a:r>
              <a:rPr lang="de-CH" sz="700" spc="-10" dirty="0">
                <a:solidFill>
                  <a:srgbClr val="4C4D4F"/>
                </a:solidFill>
                <a:latin typeface="Arial"/>
                <a:cs typeface="Arial"/>
              </a:rPr>
              <a:t> </a:t>
            </a:r>
            <a:r>
              <a:rPr lang="de-CH" sz="700" b="1" dirty="0">
                <a:solidFill>
                  <a:srgbClr val="4C4D4F"/>
                </a:solidFill>
                <a:latin typeface="Arial"/>
                <a:cs typeface="Arial"/>
              </a:rPr>
              <a:t>3</a:t>
            </a:r>
            <a:r>
              <a:rPr lang="de-CH" sz="700" dirty="0">
                <a:solidFill>
                  <a:srgbClr val="4C4D4F"/>
                </a:solidFill>
                <a:latin typeface="Arial"/>
                <a:cs typeface="Arial"/>
              </a:rPr>
              <a:t>.</a:t>
            </a:r>
            <a:r>
              <a:rPr lang="de-CH" sz="700" spc="-10" dirty="0">
                <a:solidFill>
                  <a:srgbClr val="4C4D4F"/>
                </a:solidFill>
                <a:latin typeface="Arial"/>
                <a:cs typeface="Arial"/>
              </a:rPr>
              <a:t> Fox Eur </a:t>
            </a:r>
            <a:r>
              <a:rPr lang="de-CH" sz="700" spc="-20" dirty="0">
                <a:solidFill>
                  <a:srgbClr val="4C4D4F"/>
                </a:solidFill>
                <a:latin typeface="Arial"/>
                <a:cs typeface="Arial"/>
              </a:rPr>
              <a:t>Heart</a:t>
            </a:r>
            <a:r>
              <a:rPr lang="de-CH" sz="700" spc="-10" dirty="0">
                <a:solidFill>
                  <a:srgbClr val="4C4D4F"/>
                </a:solidFill>
                <a:latin typeface="Arial"/>
                <a:cs typeface="Arial"/>
              </a:rPr>
              <a:t> </a:t>
            </a:r>
            <a:r>
              <a:rPr lang="de-CH" sz="700" dirty="0">
                <a:solidFill>
                  <a:srgbClr val="4C4D4F"/>
                </a:solidFill>
                <a:latin typeface="Arial"/>
                <a:cs typeface="Arial"/>
              </a:rPr>
              <a:t>J</a:t>
            </a:r>
            <a:r>
              <a:rPr lang="de-CH" sz="700" spc="-10" dirty="0">
                <a:solidFill>
                  <a:srgbClr val="4C4D4F"/>
                </a:solidFill>
                <a:latin typeface="Arial"/>
                <a:cs typeface="Arial"/>
              </a:rPr>
              <a:t> </a:t>
            </a:r>
            <a:r>
              <a:rPr lang="de-CH" sz="700" dirty="0">
                <a:solidFill>
                  <a:srgbClr val="000000">
                    <a:lumMod val="65000"/>
                    <a:lumOff val="35000"/>
                  </a:srgbClr>
                </a:solidFill>
                <a:latin typeface="Arial" panose="020B0604020202020204"/>
              </a:rPr>
              <a:t>2011;32(19):2387-94</a:t>
            </a:r>
            <a:r>
              <a:rPr lang="de-CH" sz="700" spc="-25" dirty="0">
                <a:solidFill>
                  <a:srgbClr val="4C4D4F"/>
                </a:solidFill>
                <a:latin typeface="Arial"/>
                <a:cs typeface="Arial"/>
              </a:rPr>
              <a:t>.</a:t>
            </a:r>
            <a:r>
              <a:rPr lang="de-CH" sz="700" spc="-10" dirty="0">
                <a:solidFill>
                  <a:srgbClr val="4C4D4F"/>
                </a:solidFill>
                <a:latin typeface="Arial"/>
                <a:cs typeface="Arial"/>
              </a:rPr>
              <a:t> </a:t>
            </a:r>
            <a:r>
              <a:rPr lang="de-CH" sz="700" b="1" dirty="0">
                <a:solidFill>
                  <a:srgbClr val="4C4D4F"/>
                </a:solidFill>
                <a:latin typeface="Arial"/>
                <a:cs typeface="Arial"/>
              </a:rPr>
              <a:t>4</a:t>
            </a:r>
            <a:r>
              <a:rPr lang="de-CH" sz="700" dirty="0">
                <a:solidFill>
                  <a:srgbClr val="4C4D4F"/>
                </a:solidFill>
                <a:latin typeface="Arial"/>
                <a:cs typeface="Arial"/>
              </a:rPr>
              <a:t>.</a:t>
            </a:r>
            <a:r>
              <a:rPr lang="de-CH" sz="700" spc="-20" dirty="0">
                <a:solidFill>
                  <a:srgbClr val="4C4D4F"/>
                </a:solidFill>
                <a:latin typeface="Arial"/>
                <a:cs typeface="Arial"/>
              </a:rPr>
              <a:t> </a:t>
            </a:r>
            <a:r>
              <a:rPr lang="de-CH" sz="700" spc="-25" dirty="0" err="1">
                <a:solidFill>
                  <a:srgbClr val="4C4D4F"/>
                </a:solidFill>
                <a:latin typeface="Arial"/>
                <a:cs typeface="Arial"/>
              </a:rPr>
              <a:t>Turpie</a:t>
            </a:r>
            <a:r>
              <a:rPr lang="de-CH" sz="700" spc="-45" dirty="0">
                <a:solidFill>
                  <a:srgbClr val="4C4D4F"/>
                </a:solidFill>
                <a:latin typeface="Arial"/>
                <a:cs typeface="Arial"/>
              </a:rPr>
              <a:t> </a:t>
            </a:r>
            <a:r>
              <a:rPr lang="de-CH" sz="700" spc="-10" dirty="0">
                <a:solidFill>
                  <a:srgbClr val="4C4D4F"/>
                </a:solidFill>
                <a:latin typeface="Arial"/>
                <a:cs typeface="Arial"/>
              </a:rPr>
              <a:t>AGG, </a:t>
            </a:r>
            <a:r>
              <a:rPr lang="de-CH" sz="700" dirty="0">
                <a:solidFill>
                  <a:srgbClr val="4C4D4F"/>
                </a:solidFill>
                <a:latin typeface="Arial"/>
                <a:cs typeface="Arial"/>
              </a:rPr>
              <a:t>et</a:t>
            </a:r>
            <a:r>
              <a:rPr lang="de-CH" sz="700" spc="-15" dirty="0">
                <a:solidFill>
                  <a:srgbClr val="4C4D4F"/>
                </a:solidFill>
                <a:latin typeface="Arial"/>
                <a:cs typeface="Arial"/>
              </a:rPr>
              <a:t> </a:t>
            </a:r>
            <a:r>
              <a:rPr lang="de-CH" sz="700" spc="-10" dirty="0">
                <a:solidFill>
                  <a:srgbClr val="4C4D4F"/>
                </a:solidFill>
                <a:latin typeface="Arial"/>
                <a:cs typeface="Arial"/>
              </a:rPr>
              <a:t>al. </a:t>
            </a:r>
            <a:r>
              <a:rPr lang="de-CH" sz="700" dirty="0" err="1">
                <a:solidFill>
                  <a:srgbClr val="000000">
                    <a:lumMod val="65000"/>
                    <a:lumOff val="35000"/>
                  </a:srgbClr>
                </a:solidFill>
                <a:latin typeface="Arial" panose="020B0604020202020204"/>
              </a:rPr>
              <a:t>Ther</a:t>
            </a:r>
            <a:r>
              <a:rPr lang="de-CH" sz="700" dirty="0">
                <a:solidFill>
                  <a:srgbClr val="000000">
                    <a:lumMod val="65000"/>
                    <a:lumOff val="35000"/>
                  </a:srgbClr>
                </a:solidFill>
                <a:latin typeface="Arial" panose="020B0604020202020204"/>
              </a:rPr>
              <a:t> </a:t>
            </a:r>
            <a:r>
              <a:rPr lang="de-CH" sz="700" dirty="0" err="1">
                <a:solidFill>
                  <a:srgbClr val="000000">
                    <a:lumMod val="65000"/>
                    <a:lumOff val="35000"/>
                  </a:srgbClr>
                </a:solidFill>
                <a:latin typeface="Arial" panose="020B0604020202020204"/>
              </a:rPr>
              <a:t>Adv</a:t>
            </a:r>
            <a:r>
              <a:rPr lang="de-CH" sz="700" dirty="0">
                <a:solidFill>
                  <a:srgbClr val="000000">
                    <a:lumMod val="65000"/>
                    <a:lumOff val="35000"/>
                  </a:srgbClr>
                </a:solidFill>
                <a:latin typeface="Arial" panose="020B0604020202020204"/>
              </a:rPr>
              <a:t> Cardiovasc Dis 2017;11(9):243-256</a:t>
            </a:r>
            <a:r>
              <a:rPr lang="de-CH" sz="700" spc="-20" dirty="0">
                <a:solidFill>
                  <a:srgbClr val="4C4D4F"/>
                </a:solidFill>
                <a:latin typeface="Arial"/>
                <a:cs typeface="Arial"/>
              </a:rPr>
              <a:t>.</a:t>
            </a:r>
            <a:r>
              <a:rPr lang="de-CH" sz="700" spc="-10" dirty="0">
                <a:solidFill>
                  <a:srgbClr val="4C4D4F"/>
                </a:solidFill>
                <a:latin typeface="Arial"/>
                <a:cs typeface="Arial"/>
              </a:rPr>
              <a:t> </a:t>
            </a:r>
            <a:r>
              <a:rPr lang="de-CH" sz="700" b="1" dirty="0">
                <a:solidFill>
                  <a:srgbClr val="4C4D4F"/>
                </a:solidFill>
                <a:latin typeface="Arial"/>
                <a:cs typeface="Arial"/>
              </a:rPr>
              <a:t>5</a:t>
            </a:r>
            <a:r>
              <a:rPr lang="de-CH" sz="700" dirty="0">
                <a:solidFill>
                  <a:srgbClr val="4C4D4F"/>
                </a:solidFill>
                <a:latin typeface="Arial"/>
                <a:cs typeface="Arial"/>
              </a:rPr>
              <a:t>.</a:t>
            </a:r>
            <a:r>
              <a:rPr lang="de-CH" sz="700" spc="-15" dirty="0">
                <a:solidFill>
                  <a:srgbClr val="4C4D4F"/>
                </a:solidFill>
                <a:latin typeface="Arial"/>
                <a:cs typeface="Arial"/>
              </a:rPr>
              <a:t> </a:t>
            </a:r>
            <a:r>
              <a:rPr lang="de-CH" sz="700" spc="-20" dirty="0">
                <a:solidFill>
                  <a:srgbClr val="4C4D4F"/>
                </a:solidFill>
                <a:latin typeface="Arial"/>
                <a:cs typeface="Arial"/>
              </a:rPr>
              <a:t>Friberg</a:t>
            </a:r>
            <a:r>
              <a:rPr lang="de-CH" sz="700" spc="-10" dirty="0">
                <a:solidFill>
                  <a:srgbClr val="4C4D4F"/>
                </a:solidFill>
                <a:latin typeface="Arial"/>
                <a:cs typeface="Arial"/>
              </a:rPr>
              <a:t> </a:t>
            </a:r>
            <a:r>
              <a:rPr lang="de-CH" sz="700" dirty="0">
                <a:solidFill>
                  <a:srgbClr val="4C4D4F"/>
                </a:solidFill>
                <a:latin typeface="Arial"/>
                <a:cs typeface="Arial"/>
              </a:rPr>
              <a:t>et</a:t>
            </a:r>
            <a:r>
              <a:rPr lang="de-CH" sz="700" spc="-10" dirty="0">
                <a:solidFill>
                  <a:srgbClr val="4C4D4F"/>
                </a:solidFill>
                <a:latin typeface="Arial"/>
                <a:cs typeface="Arial"/>
              </a:rPr>
              <a:t> al. Eur </a:t>
            </a:r>
            <a:r>
              <a:rPr lang="de-CH" sz="700" spc="-20" dirty="0">
                <a:solidFill>
                  <a:srgbClr val="4C4D4F"/>
                </a:solidFill>
                <a:latin typeface="Arial"/>
                <a:cs typeface="Arial"/>
              </a:rPr>
              <a:t>Heart</a:t>
            </a:r>
            <a:r>
              <a:rPr lang="de-CH" sz="700" spc="-10" dirty="0">
                <a:solidFill>
                  <a:srgbClr val="4C4D4F"/>
                </a:solidFill>
                <a:latin typeface="Arial"/>
                <a:cs typeface="Arial"/>
              </a:rPr>
              <a:t> </a:t>
            </a:r>
            <a:r>
              <a:rPr lang="de-CH" sz="700" dirty="0">
                <a:solidFill>
                  <a:srgbClr val="4C4D4F"/>
                </a:solidFill>
                <a:latin typeface="Arial"/>
                <a:cs typeface="Arial"/>
              </a:rPr>
              <a:t>J</a:t>
            </a:r>
            <a:r>
              <a:rPr lang="de-CH" sz="700" spc="-10" dirty="0">
                <a:solidFill>
                  <a:srgbClr val="4C4D4F"/>
                </a:solidFill>
                <a:latin typeface="Arial"/>
                <a:cs typeface="Arial"/>
              </a:rPr>
              <a:t> </a:t>
            </a:r>
            <a:r>
              <a:rPr lang="de-CH" sz="700" dirty="0">
                <a:solidFill>
                  <a:srgbClr val="000000">
                    <a:lumMod val="65000"/>
                    <a:lumOff val="35000"/>
                  </a:srgbClr>
                </a:solidFill>
                <a:latin typeface="Arial" panose="020B0604020202020204"/>
              </a:rPr>
              <a:t>2012; 33:1500–1510</a:t>
            </a:r>
            <a:r>
              <a:rPr lang="de-CH" sz="700" spc="-20" dirty="0">
                <a:solidFill>
                  <a:srgbClr val="4C4D4F"/>
                </a:solidFill>
                <a:latin typeface="Arial"/>
                <a:cs typeface="Arial"/>
              </a:rPr>
              <a:t>.</a:t>
            </a:r>
            <a:r>
              <a:rPr lang="de-CH" sz="700" spc="-10" dirty="0">
                <a:solidFill>
                  <a:srgbClr val="4C4D4F"/>
                </a:solidFill>
                <a:latin typeface="Arial"/>
                <a:cs typeface="Arial"/>
              </a:rPr>
              <a:t> </a:t>
            </a:r>
            <a:r>
              <a:rPr lang="de-CH" sz="700" b="1" dirty="0">
                <a:solidFill>
                  <a:srgbClr val="4C4D4F"/>
                </a:solidFill>
                <a:latin typeface="Arial"/>
                <a:cs typeface="Arial"/>
              </a:rPr>
              <a:t>6</a:t>
            </a:r>
            <a:r>
              <a:rPr lang="de-CH" sz="700" dirty="0">
                <a:solidFill>
                  <a:srgbClr val="4C4D4F"/>
                </a:solidFill>
                <a:latin typeface="Arial"/>
                <a:cs typeface="Arial"/>
              </a:rPr>
              <a:t>.</a:t>
            </a:r>
            <a:r>
              <a:rPr lang="de-CH" sz="700" spc="-10" dirty="0">
                <a:solidFill>
                  <a:srgbClr val="4C4D4F"/>
                </a:solidFill>
                <a:latin typeface="Arial"/>
                <a:cs typeface="Arial"/>
              </a:rPr>
              <a:t> </a:t>
            </a:r>
            <a:r>
              <a:rPr lang="de-CH" sz="700" spc="-20" dirty="0">
                <a:solidFill>
                  <a:srgbClr val="4C4D4F"/>
                </a:solidFill>
                <a:latin typeface="Arial"/>
                <a:cs typeface="Arial"/>
              </a:rPr>
              <a:t>Olesen</a:t>
            </a:r>
            <a:r>
              <a:rPr lang="de-CH" sz="700" spc="-10" dirty="0">
                <a:solidFill>
                  <a:srgbClr val="4C4D4F"/>
                </a:solidFill>
                <a:latin typeface="Arial"/>
                <a:cs typeface="Arial"/>
              </a:rPr>
              <a:t> </a:t>
            </a:r>
            <a:r>
              <a:rPr lang="de-CH" sz="700" dirty="0">
                <a:solidFill>
                  <a:srgbClr val="4C4D4F"/>
                </a:solidFill>
                <a:latin typeface="Arial"/>
                <a:cs typeface="Arial"/>
              </a:rPr>
              <a:t>JB</a:t>
            </a:r>
            <a:r>
              <a:rPr lang="de-CH" sz="700" spc="-10" dirty="0">
                <a:solidFill>
                  <a:srgbClr val="4C4D4F"/>
                </a:solidFill>
                <a:latin typeface="Arial"/>
                <a:cs typeface="Arial"/>
              </a:rPr>
              <a:t> </a:t>
            </a:r>
            <a:r>
              <a:rPr lang="de-CH" sz="700" dirty="0">
                <a:solidFill>
                  <a:srgbClr val="4C4D4F"/>
                </a:solidFill>
                <a:latin typeface="Arial"/>
                <a:cs typeface="Arial"/>
              </a:rPr>
              <a:t>et</a:t>
            </a:r>
            <a:r>
              <a:rPr lang="de-CH" sz="700" spc="-10" dirty="0">
                <a:solidFill>
                  <a:srgbClr val="4C4D4F"/>
                </a:solidFill>
                <a:latin typeface="Arial"/>
                <a:cs typeface="Arial"/>
              </a:rPr>
              <a:t> al. </a:t>
            </a:r>
            <a:r>
              <a:rPr lang="de-CH" sz="700" dirty="0">
                <a:solidFill>
                  <a:srgbClr val="000000">
                    <a:lumMod val="65000"/>
                    <a:lumOff val="35000"/>
                  </a:srgbClr>
                </a:solidFill>
                <a:latin typeface="Arial" panose="020B0604020202020204"/>
              </a:rPr>
              <a:t>BMJ 2011;342:d124</a:t>
            </a:r>
            <a:r>
              <a:rPr lang="de-CH" sz="700" spc="-10" dirty="0">
                <a:solidFill>
                  <a:srgbClr val="4C4D4F"/>
                </a:solidFill>
                <a:latin typeface="Arial"/>
                <a:cs typeface="Arial"/>
              </a:rPr>
              <a:t> </a:t>
            </a:r>
            <a:r>
              <a:rPr lang="de-CH" sz="700" b="1" dirty="0">
                <a:solidFill>
                  <a:srgbClr val="4C4D4F"/>
                </a:solidFill>
                <a:latin typeface="Arial"/>
                <a:cs typeface="Arial"/>
              </a:rPr>
              <a:t>7</a:t>
            </a:r>
            <a:r>
              <a:rPr lang="de-CH" sz="700" dirty="0">
                <a:solidFill>
                  <a:srgbClr val="4C4D4F"/>
                </a:solidFill>
                <a:latin typeface="Arial"/>
                <a:cs typeface="Arial"/>
              </a:rPr>
              <a:t>.</a:t>
            </a:r>
            <a:r>
              <a:rPr lang="de-CH" sz="700" spc="-15" dirty="0">
                <a:solidFill>
                  <a:srgbClr val="4C4D4F"/>
                </a:solidFill>
                <a:latin typeface="Arial"/>
                <a:cs typeface="Arial"/>
              </a:rPr>
              <a:t> </a:t>
            </a:r>
            <a:r>
              <a:rPr lang="de-CH" sz="700" spc="-10" dirty="0">
                <a:solidFill>
                  <a:schemeClr val="accent1">
                    <a:lumMod val="75000"/>
                  </a:schemeClr>
                </a:solidFill>
                <a:latin typeface="Arial"/>
                <a:cs typeface="Arial"/>
              </a:rPr>
              <a:t>Yao et al. Am J Cardiol </a:t>
            </a:r>
            <a:r>
              <a:rPr lang="en-GB" sz="700" dirty="0">
                <a:solidFill>
                  <a:srgbClr val="000000">
                    <a:lumMod val="65000"/>
                    <a:lumOff val="35000"/>
                  </a:srgbClr>
                </a:solidFill>
                <a:latin typeface="Arial" panose="020B0604020202020204"/>
              </a:rPr>
              <a:t>2017 Nov 1;120(9):1549-1556.</a:t>
            </a:r>
            <a:endParaRPr lang="en-GB" sz="700" spc="-10" dirty="0">
              <a:solidFill>
                <a:schemeClr val="accent1">
                  <a:lumMod val="75000"/>
                </a:schemeClr>
              </a:solidFill>
              <a:latin typeface="Arial"/>
              <a:cs typeface="Arial"/>
            </a:endParaRPr>
          </a:p>
        </p:txBody>
      </p:sp>
      <p:pic>
        <p:nvPicPr>
          <p:cNvPr id="3" name="Grafik 2">
            <a:extLst>
              <a:ext uri="{FF2B5EF4-FFF2-40B4-BE49-F238E27FC236}">
                <a16:creationId xmlns:a16="http://schemas.microsoft.com/office/drawing/2014/main" id="{C18D78FD-1370-FCBB-62C7-98328F5C4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6575" y="83164"/>
            <a:ext cx="736600" cy="612354"/>
          </a:xfrm>
          <a:prstGeom prst="rect">
            <a:avLst/>
          </a:prstGeom>
        </p:spPr>
      </p:pic>
    </p:spTree>
    <p:extLst>
      <p:ext uri="{BB962C8B-B14F-4D97-AF65-F5344CB8AC3E}">
        <p14:creationId xmlns:p14="http://schemas.microsoft.com/office/powerpoint/2010/main" val="152052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4A2FBB-BE05-DB59-ABB3-8746CDDC368E}"/>
              </a:ext>
            </a:extLst>
          </p:cNvPr>
          <p:cNvSpPr>
            <a:spLocks noGrp="1"/>
          </p:cNvSpPr>
          <p:nvPr>
            <p:ph type="title"/>
          </p:nvPr>
        </p:nvSpPr>
        <p:spPr>
          <a:xfrm>
            <a:off x="612001" y="450301"/>
            <a:ext cx="8318639" cy="307777"/>
          </a:xfrm>
        </p:spPr>
        <p:txBody>
          <a:bodyPr/>
          <a:lstStyle/>
          <a:p>
            <a:r>
              <a:rPr lang="en-GB" noProof="0" dirty="0"/>
              <a:t>Do NOACs differ in major bleeding</a:t>
            </a:r>
            <a:r>
              <a:rPr lang="en-GB" dirty="0"/>
              <a:t> events</a:t>
            </a:r>
            <a:r>
              <a:rPr lang="en-GB" noProof="0" dirty="0"/>
              <a:t> associated </a:t>
            </a:r>
            <a:r>
              <a:rPr lang="en-GB" dirty="0"/>
              <a:t>with nvAF</a:t>
            </a:r>
            <a:r>
              <a:rPr lang="en-GB" noProof="0" dirty="0"/>
              <a:t>?</a:t>
            </a:r>
          </a:p>
        </p:txBody>
      </p:sp>
      <p:sp>
        <p:nvSpPr>
          <p:cNvPr id="2" name="Textfeld 1">
            <a:extLst>
              <a:ext uri="{FF2B5EF4-FFF2-40B4-BE49-F238E27FC236}">
                <a16:creationId xmlns:a16="http://schemas.microsoft.com/office/drawing/2014/main" id="{B0DC8BB4-EDEA-D7C3-0B8A-F0C6225233F6}"/>
              </a:ext>
            </a:extLst>
          </p:cNvPr>
          <p:cNvSpPr txBox="1"/>
          <p:nvPr/>
        </p:nvSpPr>
        <p:spPr>
          <a:xfrm>
            <a:off x="611188" y="4927057"/>
            <a:ext cx="8049003" cy="182101"/>
          </a:xfrm>
          <a:prstGeom prst="rect">
            <a:avLst/>
          </a:prstGeom>
          <a:noFill/>
        </p:spPr>
        <p:txBody>
          <a:bodyPr wrap="square" lIns="0" tIns="0" rIns="0" bIns="0">
            <a:noAutofit/>
          </a:bodyPr>
          <a:lstStyle>
            <a:defPPr>
              <a:defRPr lang="de-DE"/>
            </a:defPPr>
            <a:lvl1pPr marL="43180" marR="5080" indent="-31115">
              <a:lnSpc>
                <a:spcPts val="650"/>
              </a:lnSpc>
              <a:spcBef>
                <a:spcPts val="45"/>
              </a:spcBef>
              <a:defRPr sz="600" b="1" spc="-10">
                <a:solidFill>
                  <a:srgbClr val="4C4D4F"/>
                </a:solidFill>
                <a:latin typeface="+mj-lt"/>
                <a:cs typeface="Arial"/>
              </a:defRPr>
            </a:lvl1pPr>
          </a:lstStyle>
          <a:p>
            <a:r>
              <a:rPr lang="de-CH" sz="800" dirty="0">
                <a:solidFill>
                  <a:schemeClr val="accent1">
                    <a:lumMod val="75000"/>
                  </a:schemeClr>
                </a:solidFill>
              </a:rPr>
              <a:t>References: 1</a:t>
            </a:r>
            <a:r>
              <a:rPr lang="de-CH" sz="800" b="0" dirty="0">
                <a:solidFill>
                  <a:schemeClr val="accent1">
                    <a:lumMod val="75000"/>
                  </a:schemeClr>
                </a:solidFill>
              </a:rPr>
              <a:t>. </a:t>
            </a:r>
            <a:r>
              <a:rPr lang="de-DE" sz="800" b="0" dirty="0">
                <a:solidFill>
                  <a:schemeClr val="accent1">
                    <a:lumMod val="75000"/>
                  </a:schemeClr>
                </a:solidFill>
              </a:rPr>
              <a:t>Ferro et al. JAMA. 2021 Dec 21;326(23):2372-2374</a:t>
            </a:r>
            <a:endParaRPr lang="de-CH" sz="800" b="0" dirty="0">
              <a:solidFill>
                <a:schemeClr val="accent1">
                  <a:lumMod val="75000"/>
                </a:schemeClr>
              </a:solidFill>
            </a:endParaRPr>
          </a:p>
        </p:txBody>
      </p:sp>
      <p:sp>
        <p:nvSpPr>
          <p:cNvPr id="3" name="Textfeld 2">
            <a:extLst>
              <a:ext uri="{FF2B5EF4-FFF2-40B4-BE49-F238E27FC236}">
                <a16:creationId xmlns:a16="http://schemas.microsoft.com/office/drawing/2014/main" id="{6AD8A5AE-F688-AB87-A66F-3E2DD291AE6E}"/>
              </a:ext>
            </a:extLst>
          </p:cNvPr>
          <p:cNvSpPr txBox="1"/>
          <p:nvPr/>
        </p:nvSpPr>
        <p:spPr>
          <a:xfrm>
            <a:off x="547498" y="1830170"/>
            <a:ext cx="8281174" cy="1631216"/>
          </a:xfrm>
          <a:prstGeom prst="rect">
            <a:avLst/>
          </a:prstGeom>
          <a:noFill/>
        </p:spPr>
        <p:txBody>
          <a:bodyPr wrap="square">
            <a:spAutoFit/>
          </a:bodyPr>
          <a:lstStyle/>
          <a:p>
            <a:pPr algn="ctr"/>
            <a:r>
              <a:rPr lang="en-GB" sz="2000" i="1" dirty="0">
                <a:solidFill>
                  <a:schemeClr val="bg2"/>
                </a:solidFill>
                <a:latin typeface="Arial" panose="020B0604020202020204" pitchFamily="34" charset="0"/>
                <a:cs typeface="Arial" panose="020B0604020202020204" pitchFamily="34" charset="0"/>
              </a:rPr>
              <a:t>“</a:t>
            </a:r>
            <a:r>
              <a:rPr lang="de-DE" sz="2000" i="1" dirty="0">
                <a:solidFill>
                  <a:schemeClr val="bg2"/>
                </a:solidFill>
                <a:latin typeface="Arial" panose="020B0604020202020204" pitchFamily="34" charset="0"/>
                <a:cs typeface="Arial" panose="020B0604020202020204" pitchFamily="34" charset="0"/>
              </a:rPr>
              <a:t>A</a:t>
            </a:r>
            <a:r>
              <a:rPr lang="en-GB" sz="2000" i="1" dirty="0">
                <a:solidFill>
                  <a:schemeClr val="bg2"/>
                </a:solidFill>
                <a:latin typeface="Arial" panose="020B0604020202020204" pitchFamily="34" charset="0"/>
                <a:cs typeface="Arial" panose="020B0604020202020204" pitchFamily="34" charset="0"/>
              </a:rPr>
              <a:t> randomised trial to </a:t>
            </a:r>
            <a:r>
              <a:rPr lang="en-GB" sz="2000" b="1" i="1" dirty="0">
                <a:solidFill>
                  <a:schemeClr val="bg2"/>
                </a:solidFill>
                <a:latin typeface="Arial" panose="020B0604020202020204" pitchFamily="34" charset="0"/>
                <a:cs typeface="Arial" panose="020B0604020202020204" pitchFamily="34" charset="0"/>
              </a:rPr>
              <a:t>adequately assess the safety </a:t>
            </a:r>
            <a:r>
              <a:rPr lang="en-GB" sz="2000" i="1" dirty="0">
                <a:solidFill>
                  <a:schemeClr val="bg2"/>
                </a:solidFill>
                <a:latin typeface="Arial" panose="020B0604020202020204" pitchFamily="34" charset="0"/>
                <a:cs typeface="Arial" panose="020B0604020202020204" pitchFamily="34" charset="0"/>
              </a:rPr>
              <a:t>of one anticoagulant versus another would have to </a:t>
            </a:r>
            <a:r>
              <a:rPr lang="en-GB" sz="2000" b="1" i="1" dirty="0">
                <a:solidFill>
                  <a:schemeClr val="bg2"/>
                </a:solidFill>
                <a:latin typeface="Arial" panose="020B0604020202020204" pitchFamily="34" charset="0"/>
                <a:cs typeface="Arial" panose="020B0604020202020204" pitchFamily="34" charset="0"/>
              </a:rPr>
              <a:t>enrol at least 85,000 patients </a:t>
            </a:r>
            <a:r>
              <a:rPr lang="en-GB" sz="2000" i="1" dirty="0">
                <a:solidFill>
                  <a:schemeClr val="bg2"/>
                </a:solidFill>
                <a:latin typeface="Arial" panose="020B0604020202020204" pitchFamily="34" charset="0"/>
                <a:cs typeface="Arial" panose="020B0604020202020204" pitchFamily="34" charset="0"/>
              </a:rPr>
              <a:t>for </a:t>
            </a:r>
            <a:r>
              <a:rPr lang="en-GB" sz="2000" b="1" i="1" dirty="0">
                <a:solidFill>
                  <a:schemeClr val="bg2"/>
                </a:solidFill>
                <a:latin typeface="Arial" panose="020B0604020202020204" pitchFamily="34" charset="0"/>
                <a:cs typeface="Arial" panose="020B0604020202020204" pitchFamily="34" charset="0"/>
              </a:rPr>
              <a:t>at least 5 years</a:t>
            </a:r>
            <a:r>
              <a:rPr lang="en-GB" sz="2000" i="1" dirty="0">
                <a:solidFill>
                  <a:schemeClr val="bg2"/>
                </a:solidFill>
                <a:latin typeface="Arial" panose="020B0604020202020204" pitchFamily="34" charset="0"/>
                <a:cs typeface="Arial" panose="020B0604020202020204" pitchFamily="34" charset="0"/>
              </a:rPr>
              <a:t> to detect a 10% difference in major bleeding events.” </a:t>
            </a:r>
            <a:r>
              <a:rPr kumimoji="0" lang="en-GB" sz="2000" b="0" i="0" u="none" strike="noStrike" kern="0" cap="none" spc="0" normalizeH="0" baseline="30000" noProof="0" dirty="0">
                <a:ln>
                  <a:noFill/>
                </a:ln>
                <a:solidFill>
                  <a:srgbClr val="3961AC"/>
                </a:solidFill>
                <a:effectLst/>
                <a:uLnTx/>
                <a:uFillTx/>
                <a:latin typeface="Arial" panose="020B0604020202020204"/>
                <a:ea typeface="+mj-ea"/>
                <a:cs typeface="+mj-cs"/>
              </a:rPr>
              <a:t>1</a:t>
            </a:r>
            <a:endParaRPr lang="en-GB" sz="2000" i="1" dirty="0">
              <a:solidFill>
                <a:schemeClr val="bg2"/>
              </a:solidFill>
              <a:latin typeface="Arial" panose="020B0604020202020204" pitchFamily="34" charset="0"/>
              <a:cs typeface="Arial" panose="020B0604020202020204" pitchFamily="34" charset="0"/>
            </a:endParaRPr>
          </a:p>
          <a:p>
            <a:pPr algn="l"/>
            <a:endParaRPr lang="de-DE" sz="2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10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1667595-A092-A3DC-DD5F-B23CCD5AD5C2}"/>
              </a:ext>
            </a:extLst>
          </p:cNvPr>
          <p:cNvSpPr txBox="1">
            <a:spLocks/>
          </p:cNvSpPr>
          <p:nvPr/>
        </p:nvSpPr>
        <p:spPr>
          <a:xfrm>
            <a:off x="612000" y="142526"/>
            <a:ext cx="8281175" cy="615553"/>
          </a:xfrm>
          <a:prstGeom prst="rect">
            <a:avLst/>
          </a:prstGeom>
        </p:spPr>
        <p:txBody>
          <a:bodyPr vert="horz" wrap="square" lIns="0" tIns="0" rIns="0" bIns="0" rtlCol="0" anchor="b">
            <a:spAutoFit/>
          </a:bodyPr>
          <a:lstStyle>
            <a:lvl1pPr algn="ctr" rtl="0" eaLnBrk="1" fontAlgn="base" hangingPunct="1">
              <a:spcBef>
                <a:spcPct val="0"/>
              </a:spcBef>
              <a:spcAft>
                <a:spcPct val="0"/>
              </a:spcAft>
              <a:defRPr lang="en-GB" sz="4500" b="0" noProof="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algn="l" defTabSz="914400"/>
            <a:r>
              <a:rPr lang="en-US" sz="2000" dirty="0"/>
              <a:t>XANTUS pooled complements evidence on rivaroxaban: </a:t>
            </a:r>
            <a:br>
              <a:rPr lang="en-US" sz="2000" dirty="0"/>
            </a:br>
            <a:r>
              <a:rPr lang="en-US" sz="2000" dirty="0"/>
              <a:t>prospective global study conducted in 47 countries</a:t>
            </a:r>
            <a:r>
              <a:rPr lang="de-CH" sz="2000" baseline="30000" dirty="0"/>
              <a:t>1</a:t>
            </a:r>
            <a:endParaRPr lang="de-DE" sz="2000" baseline="30000" dirty="0"/>
          </a:p>
        </p:txBody>
      </p:sp>
      <p:sp>
        <p:nvSpPr>
          <p:cNvPr id="10" name="Textfeld 9">
            <a:extLst>
              <a:ext uri="{FF2B5EF4-FFF2-40B4-BE49-F238E27FC236}">
                <a16:creationId xmlns:a16="http://schemas.microsoft.com/office/drawing/2014/main" id="{1BD6C103-A9D2-63BF-D7C3-0B4D5FF78620}"/>
              </a:ext>
            </a:extLst>
          </p:cNvPr>
          <p:cNvSpPr txBox="1"/>
          <p:nvPr/>
        </p:nvSpPr>
        <p:spPr>
          <a:xfrm>
            <a:off x="9305826" y="4750978"/>
            <a:ext cx="8281175" cy="233804"/>
          </a:xfrm>
          <a:prstGeom prst="rect">
            <a:avLst/>
          </a:prstGeom>
          <a:noFill/>
        </p:spPr>
        <p:txBody>
          <a:bodyPr wrap="square" lIns="0" tIns="0" rIns="0" bIns="0">
            <a:noAutofit/>
          </a:bodyPr>
          <a:lstStyle/>
          <a:p>
            <a:pPr marL="12700" marR="5080" algn="just"/>
            <a:endParaRPr lang="de-CH" sz="600" spc="-10" dirty="0">
              <a:solidFill>
                <a:schemeClr val="accent1">
                  <a:lumMod val="75000"/>
                </a:schemeClr>
              </a:solidFill>
              <a:latin typeface="+mj-lt"/>
              <a:cs typeface="Arial"/>
            </a:endParaRPr>
          </a:p>
        </p:txBody>
      </p:sp>
      <p:pic>
        <p:nvPicPr>
          <p:cNvPr id="64" name="Grafik 63" descr="Ein Bild, das Reihe, Dreieck, Design enthält.&#10;&#10;Automatisch generierte Beschreibung">
            <a:extLst>
              <a:ext uri="{FF2B5EF4-FFF2-40B4-BE49-F238E27FC236}">
                <a16:creationId xmlns:a16="http://schemas.microsoft.com/office/drawing/2014/main" id="{0FA5DC1A-DC42-5223-FB70-04E5FB1C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575" y="79461"/>
            <a:ext cx="736600" cy="635000"/>
          </a:xfrm>
          <a:prstGeom prst="rect">
            <a:avLst/>
          </a:prstGeom>
        </p:spPr>
      </p:pic>
      <p:sp>
        <p:nvSpPr>
          <p:cNvPr id="15" name="Textfeld 14">
            <a:extLst>
              <a:ext uri="{FF2B5EF4-FFF2-40B4-BE49-F238E27FC236}">
                <a16:creationId xmlns:a16="http://schemas.microsoft.com/office/drawing/2014/main" id="{B96B69E3-131C-6AE0-6AE9-D69404DE490A}"/>
              </a:ext>
            </a:extLst>
          </p:cNvPr>
          <p:cNvSpPr txBox="1"/>
          <p:nvPr/>
        </p:nvSpPr>
        <p:spPr>
          <a:xfrm>
            <a:off x="612000" y="4752000"/>
            <a:ext cx="8281987" cy="254226"/>
          </a:xfrm>
          <a:prstGeom prst="rect">
            <a:avLst/>
          </a:prstGeom>
          <a:noFill/>
        </p:spPr>
        <p:txBody>
          <a:bodyPr wrap="square" lIns="0" tIns="0" rIns="0" bIns="0">
            <a:noAutofit/>
          </a:bodyPr>
          <a:lstStyle/>
          <a:p>
            <a:pPr marL="50800" marR="46355">
              <a:lnSpc>
                <a:spcPts val="750"/>
              </a:lnSpc>
            </a:pPr>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CHADS</a:t>
            </a:r>
            <a:r>
              <a:rPr lang="en-GB" sz="800" spc="-10" baseline="-25000" dirty="0">
                <a:solidFill>
                  <a:schemeClr val="accent1">
                    <a:lumMod val="75000"/>
                  </a:schemeClr>
                </a:solidFill>
                <a:latin typeface="Arial"/>
                <a:cs typeface="Arial"/>
              </a:rPr>
              <a:t>2 </a:t>
            </a:r>
            <a:r>
              <a:rPr lang="en-GB" sz="800" spc="-10" dirty="0">
                <a:solidFill>
                  <a:schemeClr val="accent1">
                    <a:lumMod val="75000"/>
                  </a:schemeClr>
                </a:solidFill>
                <a:latin typeface="Arial"/>
                <a:cs typeface="Arial"/>
              </a:rPr>
              <a:t>score, </a:t>
            </a:r>
            <a:r>
              <a:rPr lang="en-GB" sz="800" spc="-10" dirty="0">
                <a:solidFill>
                  <a:schemeClr val="accent1">
                    <a:lumMod val="75000"/>
                  </a:schemeClr>
                </a:solidFill>
                <a:latin typeface="+mj-lt"/>
                <a:cs typeface="Arial"/>
              </a:rPr>
              <a:t>score for assessing stroke risk in patients with nvAF</a:t>
            </a:r>
            <a:r>
              <a:rPr lang="en-GB" sz="800" spc="-10" dirty="0">
                <a:solidFill>
                  <a:schemeClr val="accent1">
                    <a:lumMod val="75000"/>
                  </a:schemeClr>
                </a:solidFill>
                <a:latin typeface="Arial"/>
                <a:cs typeface="Arial"/>
              </a:rPr>
              <a:t>; </a:t>
            </a:r>
            <a:r>
              <a:rPr lang="en-GB" sz="800" spc="-10" dirty="0">
                <a:solidFill>
                  <a:schemeClr val="accent1">
                    <a:lumMod val="75000"/>
                  </a:schemeClr>
                </a:solidFill>
                <a:latin typeface="+mj-lt"/>
                <a:cs typeface="Arial"/>
              </a:rPr>
              <a:t>HAS-BLED score, score for assessing bleeding risk in prophylactically anticoagulated nvAF patients; PMSS</a:t>
            </a:r>
            <a:r>
              <a:rPr lang="en-GB" sz="800" spc="-10" dirty="0">
                <a:solidFill>
                  <a:schemeClr val="accent1">
                    <a:lumMod val="75000"/>
                  </a:schemeClr>
                </a:solidFill>
                <a:latin typeface="Arial"/>
                <a:cs typeface="Arial"/>
              </a:rPr>
              <a:t>, post-marketing surveillance study. </a:t>
            </a:r>
            <a:br>
              <a:rPr lang="en-GB" sz="800" spc="-10" dirty="0">
                <a:solidFill>
                  <a:schemeClr val="accent1">
                    <a:lumMod val="75000"/>
                  </a:schemeClr>
                </a:solidFill>
                <a:latin typeface="Arial"/>
                <a:cs typeface="Arial"/>
              </a:rPr>
            </a:br>
            <a:r>
              <a:rPr lang="en-GB" sz="800" b="1" spc="-20" dirty="0">
                <a:solidFill>
                  <a:srgbClr val="3F403F"/>
                </a:solidFill>
                <a:latin typeface="Arial" panose="020B0604020202020204" pitchFamily="34" charset="0"/>
                <a:cs typeface="Arial" panose="020B0604020202020204" pitchFamily="34" charset="0"/>
              </a:rPr>
              <a:t>References:</a:t>
            </a:r>
            <a:r>
              <a:rPr lang="en-GB" sz="800" b="1" spc="-30" dirty="0">
                <a:solidFill>
                  <a:srgbClr val="3F403F"/>
                </a:solidFill>
                <a:latin typeface="Arial" panose="020B0604020202020204" pitchFamily="34" charset="0"/>
                <a:cs typeface="Arial" panose="020B0604020202020204" pitchFamily="34" charset="0"/>
              </a:rPr>
              <a:t> </a:t>
            </a:r>
            <a:r>
              <a:rPr lang="en-GB" sz="800" b="1" dirty="0">
                <a:solidFill>
                  <a:srgbClr val="3F403F"/>
                </a:solidFill>
                <a:latin typeface="Arial" panose="020B0604020202020204" pitchFamily="34" charset="0"/>
                <a:cs typeface="Arial" panose="020B0604020202020204" pitchFamily="34" charset="0"/>
              </a:rPr>
              <a:t>1.</a:t>
            </a:r>
            <a:r>
              <a:rPr lang="en-GB" sz="800" b="1" spc="-45" dirty="0">
                <a:solidFill>
                  <a:srgbClr val="3F403F"/>
                </a:solidFill>
                <a:latin typeface="Arial" panose="020B0604020202020204" pitchFamily="34" charset="0"/>
                <a:cs typeface="Arial" panose="020B0604020202020204" pitchFamily="34" charset="0"/>
              </a:rPr>
              <a:t> </a:t>
            </a:r>
            <a:r>
              <a:rPr kumimoji="0" lang="de-CH" sz="800" b="0"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Kirchhof</a:t>
            </a:r>
            <a:r>
              <a:rPr kumimoji="0" lang="de-CH" sz="800" b="0" i="0" u="none" strike="noStrike" kern="1200" cap="none" spc="-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 </a:t>
            </a:r>
            <a:r>
              <a:rPr kumimoji="0" lang="de-CH" sz="800" b="0" i="0" u="none" strike="noStrike" kern="1200" cap="none" spc="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et</a:t>
            </a:r>
            <a:r>
              <a:rPr kumimoji="0" lang="de-CH" sz="800" b="0" i="0" u="none" strike="noStrike" kern="1200" cap="none" spc="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 </a:t>
            </a:r>
            <a:r>
              <a:rPr kumimoji="0" lang="de-CH" sz="800" b="0"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al.</a:t>
            </a:r>
            <a:r>
              <a:rPr kumimoji="0" lang="de-CH" sz="800" b="0" i="0" u="none" strike="noStrike" kern="1200" cap="none" spc="-2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2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J Am Coll Cardiol. 2018 Jul 10;72(2):141-153.  </a:t>
            </a:r>
            <a:r>
              <a:rPr kumimoji="0" lang="de-CH" sz="800" b="1"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2.</a:t>
            </a:r>
            <a:r>
              <a:rPr kumimoji="0" lang="de-CH" sz="800" b="1" i="0" u="none" strike="noStrike" kern="1200" cap="none" spc="-2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 </a:t>
            </a:r>
            <a:r>
              <a:rPr kumimoji="0" lang="de-CH" sz="800" b="0"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Cemin</a:t>
            </a:r>
            <a:r>
              <a:rPr kumimoji="0" lang="de-CH" sz="800" b="0" i="0" u="none" strike="noStrike" kern="1200" cap="none" spc="5"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 </a:t>
            </a:r>
            <a:r>
              <a:rPr kumimoji="0" lang="de-CH" sz="800" b="0" i="0" u="none" strike="noStrike" kern="1200" cap="none" spc="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et </a:t>
            </a:r>
            <a:r>
              <a:rPr kumimoji="0" lang="de-CH" sz="800" b="0"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al. </a:t>
            </a:r>
            <a:r>
              <a:rPr kumimoji="0" lang="en-US" sz="800" b="0" i="0" u="none" strike="noStrike" kern="1200" cap="none" spc="-10" normalizeH="0" baseline="0" noProof="0" dirty="0">
                <a:ln>
                  <a:noFill/>
                </a:ln>
                <a:solidFill>
                  <a:srgbClr val="3F403F"/>
                </a:solidFill>
                <a:effectLst/>
                <a:uLnTx/>
                <a:uFillTx/>
                <a:latin typeface="Arial" panose="020B0604020202020204" pitchFamily="34" charset="0"/>
                <a:ea typeface="+mn-ea"/>
                <a:cs typeface="Arial" panose="020B0604020202020204" pitchFamily="34" charset="0"/>
              </a:rPr>
              <a:t>International Journal of Cardiology 2023;131618. </a:t>
            </a:r>
            <a:r>
              <a:rPr lang="en-GB" sz="800" spc="-20" dirty="0">
                <a:solidFill>
                  <a:srgbClr val="3F403F"/>
                </a:solidFill>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p:txBody>
      </p:sp>
      <p:sp>
        <p:nvSpPr>
          <p:cNvPr id="74" name="object 17">
            <a:extLst>
              <a:ext uri="{FF2B5EF4-FFF2-40B4-BE49-F238E27FC236}">
                <a16:creationId xmlns:a16="http://schemas.microsoft.com/office/drawing/2014/main" id="{4855D62E-7E36-D8BB-25AB-6052B96A0D65}"/>
              </a:ext>
            </a:extLst>
          </p:cNvPr>
          <p:cNvSpPr txBox="1"/>
          <p:nvPr/>
        </p:nvSpPr>
        <p:spPr>
          <a:xfrm>
            <a:off x="6489937" y="2203062"/>
            <a:ext cx="2403238" cy="151323"/>
          </a:xfrm>
          <a:prstGeom prst="rect">
            <a:avLst/>
          </a:prstGeom>
        </p:spPr>
        <p:txBody>
          <a:bodyPr vert="horz" wrap="square" lIns="0" tIns="12700" rIns="0" bIns="0" rtlCol="0">
            <a:spAutoFit/>
          </a:bodyPr>
          <a:lstStyle/>
          <a:p>
            <a:pPr marL="12700" algn="ctr">
              <a:lnSpc>
                <a:spcPct val="100000"/>
              </a:lnSpc>
              <a:spcBef>
                <a:spcPts val="100"/>
              </a:spcBef>
            </a:pPr>
            <a:r>
              <a:rPr lang="en-GB" sz="900" spc="-10" dirty="0">
                <a:solidFill>
                  <a:srgbClr val="3F403F"/>
                </a:solidFill>
                <a:latin typeface="Arial" panose="020B0604020202020204" pitchFamily="34" charset="0"/>
                <a:cs typeface="Arial" panose="020B0604020202020204" pitchFamily="34" charset="0"/>
              </a:rPr>
              <a:t>Major bleeding</a:t>
            </a:r>
            <a:endParaRPr lang="en-GB" sz="900" dirty="0">
              <a:latin typeface="Arial" panose="020B0604020202020204" pitchFamily="34" charset="0"/>
              <a:cs typeface="Arial" panose="020B0604020202020204" pitchFamily="34" charset="0"/>
            </a:endParaRPr>
          </a:p>
        </p:txBody>
      </p:sp>
      <p:sp>
        <p:nvSpPr>
          <p:cNvPr id="75" name="object 18">
            <a:extLst>
              <a:ext uri="{FF2B5EF4-FFF2-40B4-BE49-F238E27FC236}">
                <a16:creationId xmlns:a16="http://schemas.microsoft.com/office/drawing/2014/main" id="{F6D24BC0-43DD-65CF-6784-19454B7EBDC4}"/>
              </a:ext>
            </a:extLst>
          </p:cNvPr>
          <p:cNvSpPr txBox="1"/>
          <p:nvPr/>
        </p:nvSpPr>
        <p:spPr>
          <a:xfrm>
            <a:off x="4081414" y="2204891"/>
            <a:ext cx="2269282" cy="151323"/>
          </a:xfrm>
          <a:prstGeom prst="rect">
            <a:avLst/>
          </a:prstGeom>
        </p:spPr>
        <p:txBody>
          <a:bodyPr vert="horz" wrap="square" lIns="0" tIns="12700" rIns="0" bIns="0" rtlCol="0">
            <a:spAutoFit/>
          </a:bodyPr>
          <a:lstStyle/>
          <a:p>
            <a:pPr marL="12700" algn="ctr">
              <a:lnSpc>
                <a:spcPct val="100000"/>
              </a:lnSpc>
              <a:spcBef>
                <a:spcPts val="100"/>
              </a:spcBef>
            </a:pPr>
            <a:r>
              <a:rPr lang="en-GB" sz="900" spc="-10" dirty="0">
                <a:solidFill>
                  <a:srgbClr val="3F403F"/>
                </a:solidFill>
                <a:latin typeface="Arial" panose="020B0604020202020204" pitchFamily="34" charset="0"/>
                <a:cs typeface="Arial" panose="020B0604020202020204" pitchFamily="34" charset="0"/>
              </a:rPr>
              <a:t>Stroke/</a:t>
            </a:r>
            <a:r>
              <a:rPr lang="en-GB" sz="900" spc="-25" dirty="0">
                <a:solidFill>
                  <a:srgbClr val="3F403F"/>
                </a:solidFill>
                <a:latin typeface="Arial" panose="020B0604020202020204" pitchFamily="34" charset="0"/>
                <a:cs typeface="Arial" panose="020B0604020202020204" pitchFamily="34" charset="0"/>
              </a:rPr>
              <a:t>SE</a:t>
            </a:r>
            <a:endParaRPr lang="en-GB" sz="900" dirty="0">
              <a:latin typeface="Arial" panose="020B0604020202020204" pitchFamily="34" charset="0"/>
              <a:cs typeface="Arial" panose="020B0604020202020204" pitchFamily="34" charset="0"/>
            </a:endParaRPr>
          </a:p>
        </p:txBody>
      </p:sp>
      <p:sp>
        <p:nvSpPr>
          <p:cNvPr id="76" name="object 19">
            <a:extLst>
              <a:ext uri="{FF2B5EF4-FFF2-40B4-BE49-F238E27FC236}">
                <a16:creationId xmlns:a16="http://schemas.microsoft.com/office/drawing/2014/main" id="{D0E8B26B-3CFF-0F47-9E41-6B4EB8572E24}"/>
              </a:ext>
            </a:extLst>
          </p:cNvPr>
          <p:cNvSpPr txBox="1"/>
          <p:nvPr/>
        </p:nvSpPr>
        <p:spPr>
          <a:xfrm>
            <a:off x="4081414" y="3463691"/>
            <a:ext cx="2269282" cy="151323"/>
          </a:xfrm>
          <a:prstGeom prst="rect">
            <a:avLst/>
          </a:prstGeom>
        </p:spPr>
        <p:txBody>
          <a:bodyPr vert="horz" wrap="square" lIns="0" tIns="12700" rIns="0" bIns="0" rtlCol="0">
            <a:spAutoFit/>
          </a:bodyPr>
          <a:lstStyle/>
          <a:p>
            <a:pPr marL="12700" algn="ctr">
              <a:lnSpc>
                <a:spcPct val="100000"/>
              </a:lnSpc>
              <a:spcBef>
                <a:spcPts val="100"/>
              </a:spcBef>
            </a:pPr>
            <a:r>
              <a:rPr lang="de-CH" sz="900" spc="-10" dirty="0">
                <a:solidFill>
                  <a:srgbClr val="3F403F"/>
                </a:solidFill>
                <a:latin typeface="Arial" panose="020B0604020202020204" pitchFamily="34" charset="0"/>
                <a:cs typeface="Arial" panose="020B0604020202020204" pitchFamily="34" charset="0"/>
              </a:rPr>
              <a:t>Mean </a:t>
            </a:r>
            <a:r>
              <a:rPr sz="900" spc="-10" dirty="0">
                <a:solidFill>
                  <a:srgbClr val="3F403F"/>
                </a:solidFill>
                <a:latin typeface="Arial" panose="020B0604020202020204" pitchFamily="34" charset="0"/>
                <a:cs typeface="Arial" panose="020B0604020202020204" pitchFamily="34" charset="0"/>
              </a:rPr>
              <a:t>HAS-BLED</a:t>
            </a:r>
            <a:r>
              <a:rPr lang="en-US" sz="900" spc="-10" dirty="0">
                <a:solidFill>
                  <a:srgbClr val="3F403F"/>
                </a:solidFill>
                <a:latin typeface="Arial" panose="020B0604020202020204" pitchFamily="34" charset="0"/>
                <a:cs typeface="Arial" panose="020B0604020202020204" pitchFamily="34" charset="0"/>
              </a:rPr>
              <a:t> s</a:t>
            </a:r>
            <a:r>
              <a:rPr sz="900" spc="-10" dirty="0">
                <a:solidFill>
                  <a:srgbClr val="3F403F"/>
                </a:solidFill>
                <a:latin typeface="Arial" panose="020B0604020202020204" pitchFamily="34" charset="0"/>
                <a:cs typeface="Arial" panose="020B0604020202020204" pitchFamily="34" charset="0"/>
              </a:rPr>
              <a:t>core*</a:t>
            </a:r>
            <a:endParaRPr sz="900" dirty="0">
              <a:latin typeface="Arial" panose="020B0604020202020204" pitchFamily="34" charset="0"/>
              <a:cs typeface="Arial" panose="020B0604020202020204" pitchFamily="34" charset="0"/>
            </a:endParaRPr>
          </a:p>
        </p:txBody>
      </p:sp>
      <p:sp>
        <p:nvSpPr>
          <p:cNvPr id="77" name="object 20">
            <a:extLst>
              <a:ext uri="{FF2B5EF4-FFF2-40B4-BE49-F238E27FC236}">
                <a16:creationId xmlns:a16="http://schemas.microsoft.com/office/drawing/2014/main" id="{0A2F3CA8-737A-B447-B00F-5DC9A1879AE1}"/>
              </a:ext>
            </a:extLst>
          </p:cNvPr>
          <p:cNvSpPr/>
          <p:nvPr/>
        </p:nvSpPr>
        <p:spPr>
          <a:xfrm>
            <a:off x="4081531" y="1298080"/>
            <a:ext cx="108585" cy="108585"/>
          </a:xfrm>
          <a:custGeom>
            <a:avLst/>
            <a:gdLst/>
            <a:ahLst/>
            <a:cxnLst/>
            <a:rect l="l" t="t" r="r" b="b"/>
            <a:pathLst>
              <a:path w="108585" h="108585">
                <a:moveTo>
                  <a:pt x="108000" y="0"/>
                </a:moveTo>
                <a:lnTo>
                  <a:pt x="0" y="0"/>
                </a:lnTo>
                <a:lnTo>
                  <a:pt x="0" y="108000"/>
                </a:lnTo>
                <a:lnTo>
                  <a:pt x="108000" y="108000"/>
                </a:lnTo>
                <a:lnTo>
                  <a:pt x="108000" y="0"/>
                </a:lnTo>
                <a:close/>
              </a:path>
            </a:pathLst>
          </a:custGeom>
          <a:solidFill>
            <a:schemeClr val="bg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8" name="object 21">
            <a:extLst>
              <a:ext uri="{FF2B5EF4-FFF2-40B4-BE49-F238E27FC236}">
                <a16:creationId xmlns:a16="http://schemas.microsoft.com/office/drawing/2014/main" id="{F8704987-410A-366D-D773-BCFC766A2BE2}"/>
              </a:ext>
            </a:extLst>
          </p:cNvPr>
          <p:cNvSpPr/>
          <p:nvPr/>
        </p:nvSpPr>
        <p:spPr>
          <a:xfrm>
            <a:off x="5394231" y="1298080"/>
            <a:ext cx="108585" cy="108585"/>
          </a:xfrm>
          <a:custGeom>
            <a:avLst/>
            <a:gdLst/>
            <a:ahLst/>
            <a:cxnLst/>
            <a:rect l="l" t="t" r="r" b="b"/>
            <a:pathLst>
              <a:path w="108585" h="108585">
                <a:moveTo>
                  <a:pt x="108000" y="0"/>
                </a:moveTo>
                <a:lnTo>
                  <a:pt x="0" y="0"/>
                </a:lnTo>
                <a:lnTo>
                  <a:pt x="0" y="108000"/>
                </a:lnTo>
                <a:lnTo>
                  <a:pt x="108000" y="108000"/>
                </a:lnTo>
                <a:lnTo>
                  <a:pt x="108000" y="0"/>
                </a:lnTo>
                <a:close/>
              </a:path>
            </a:pathLst>
          </a:custGeom>
          <a:solidFill>
            <a:schemeClr val="tx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0" name="object 23">
            <a:extLst>
              <a:ext uri="{FF2B5EF4-FFF2-40B4-BE49-F238E27FC236}">
                <a16:creationId xmlns:a16="http://schemas.microsoft.com/office/drawing/2014/main" id="{B5E20D2D-44A8-573C-3276-55DCC5E87535}"/>
              </a:ext>
            </a:extLst>
          </p:cNvPr>
          <p:cNvSpPr txBox="1"/>
          <p:nvPr/>
        </p:nvSpPr>
        <p:spPr>
          <a:xfrm>
            <a:off x="6845571" y="3402778"/>
            <a:ext cx="1694180" cy="210955"/>
          </a:xfrm>
          <a:prstGeom prst="rect">
            <a:avLst/>
          </a:prstGeom>
        </p:spPr>
        <p:txBody>
          <a:bodyPr vert="horz" wrap="square" lIns="0" tIns="71755" rIns="0" bIns="0" rtlCol="0">
            <a:spAutoFit/>
          </a:bodyPr>
          <a:lstStyle/>
          <a:p>
            <a:pPr marL="12700" algn="ctr">
              <a:lnSpc>
                <a:spcPct val="100000"/>
              </a:lnSpc>
              <a:spcBef>
                <a:spcPts val="565"/>
              </a:spcBef>
            </a:pPr>
            <a:r>
              <a:rPr lang="de-CH" sz="900" spc="-10" dirty="0">
                <a:solidFill>
                  <a:srgbClr val="3F403F"/>
                </a:solidFill>
                <a:latin typeface="Arial" panose="020B0604020202020204" pitchFamily="34" charset="0"/>
                <a:cs typeface="Arial" panose="020B0604020202020204" pitchFamily="34" charset="0"/>
              </a:rPr>
              <a:t>Mean </a:t>
            </a:r>
            <a:r>
              <a:rPr sz="900" spc="-20" dirty="0">
                <a:solidFill>
                  <a:srgbClr val="3F403F"/>
                </a:solidFill>
                <a:latin typeface="Arial" panose="020B0604020202020204" pitchFamily="34" charset="0"/>
                <a:cs typeface="Arial" panose="020B0604020202020204" pitchFamily="34" charset="0"/>
              </a:rPr>
              <a:t> </a:t>
            </a:r>
            <a:r>
              <a:rPr sz="900" spc="-10" dirty="0">
                <a:solidFill>
                  <a:srgbClr val="3F403F"/>
                </a:solidFill>
                <a:latin typeface="Arial" panose="020B0604020202020204" pitchFamily="34" charset="0"/>
                <a:cs typeface="Arial" panose="020B0604020202020204" pitchFamily="34" charset="0"/>
              </a:rPr>
              <a:t>HAS-BLED</a:t>
            </a:r>
            <a:r>
              <a:rPr lang="en-US" sz="900" spc="-10" dirty="0">
                <a:solidFill>
                  <a:srgbClr val="3F403F"/>
                </a:solidFill>
                <a:latin typeface="Arial" panose="020B0604020202020204" pitchFamily="34" charset="0"/>
                <a:cs typeface="Arial" panose="020B0604020202020204" pitchFamily="34" charset="0"/>
              </a:rPr>
              <a:t> s</a:t>
            </a:r>
            <a:r>
              <a:rPr sz="900" spc="-10" dirty="0">
                <a:solidFill>
                  <a:srgbClr val="3F403F"/>
                </a:solidFill>
                <a:latin typeface="Arial" panose="020B0604020202020204" pitchFamily="34" charset="0"/>
                <a:cs typeface="Arial" panose="020B0604020202020204" pitchFamily="34" charset="0"/>
              </a:rPr>
              <a:t>core*</a:t>
            </a:r>
            <a:endParaRPr sz="900" dirty="0">
              <a:latin typeface="Arial" panose="020B0604020202020204" pitchFamily="34" charset="0"/>
              <a:cs typeface="Arial" panose="020B0604020202020204" pitchFamily="34" charset="0"/>
            </a:endParaRPr>
          </a:p>
        </p:txBody>
      </p:sp>
      <p:sp>
        <p:nvSpPr>
          <p:cNvPr id="93" name="object 33">
            <a:extLst>
              <a:ext uri="{FF2B5EF4-FFF2-40B4-BE49-F238E27FC236}">
                <a16:creationId xmlns:a16="http://schemas.microsoft.com/office/drawing/2014/main" id="{086071C3-9E83-6DEC-94E8-A188DB6C0FB5}"/>
              </a:ext>
            </a:extLst>
          </p:cNvPr>
          <p:cNvSpPr/>
          <p:nvPr/>
        </p:nvSpPr>
        <p:spPr>
          <a:xfrm>
            <a:off x="4074560" y="2181425"/>
            <a:ext cx="2282989" cy="45719"/>
          </a:xfrm>
          <a:custGeom>
            <a:avLst/>
            <a:gdLst/>
            <a:ahLst/>
            <a:cxnLst/>
            <a:rect l="l" t="t" r="r" b="b"/>
            <a:pathLst>
              <a:path w="1797685">
                <a:moveTo>
                  <a:pt x="0" y="0"/>
                </a:moveTo>
                <a:lnTo>
                  <a:pt x="1797596"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4" name="object 34">
            <a:extLst>
              <a:ext uri="{FF2B5EF4-FFF2-40B4-BE49-F238E27FC236}">
                <a16:creationId xmlns:a16="http://schemas.microsoft.com/office/drawing/2014/main" id="{7BAE896A-A450-FDD3-E339-41165C2B96F7}"/>
              </a:ext>
            </a:extLst>
          </p:cNvPr>
          <p:cNvSpPr/>
          <p:nvPr/>
        </p:nvSpPr>
        <p:spPr>
          <a:xfrm flipV="1">
            <a:off x="6489937" y="2135707"/>
            <a:ext cx="2405449" cy="45719"/>
          </a:xfrm>
          <a:custGeom>
            <a:avLst/>
            <a:gdLst/>
            <a:ahLst/>
            <a:cxnLst/>
            <a:rect l="l" t="t" r="r" b="b"/>
            <a:pathLst>
              <a:path w="2088515">
                <a:moveTo>
                  <a:pt x="0" y="0"/>
                </a:moveTo>
                <a:lnTo>
                  <a:pt x="2087994"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5" name="object 35">
            <a:extLst>
              <a:ext uri="{FF2B5EF4-FFF2-40B4-BE49-F238E27FC236}">
                <a16:creationId xmlns:a16="http://schemas.microsoft.com/office/drawing/2014/main" id="{FC88CEAB-2203-66C5-2D59-5277DE2EF4F4}"/>
              </a:ext>
            </a:extLst>
          </p:cNvPr>
          <p:cNvSpPr/>
          <p:nvPr/>
        </p:nvSpPr>
        <p:spPr>
          <a:xfrm>
            <a:off x="4081413" y="3426231"/>
            <a:ext cx="2269283" cy="45719"/>
          </a:xfrm>
          <a:custGeom>
            <a:avLst/>
            <a:gdLst/>
            <a:ahLst/>
            <a:cxnLst/>
            <a:rect l="l" t="t" r="r" b="b"/>
            <a:pathLst>
              <a:path w="2088514">
                <a:moveTo>
                  <a:pt x="0" y="0"/>
                </a:moveTo>
                <a:lnTo>
                  <a:pt x="2087994"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36">
            <a:extLst>
              <a:ext uri="{FF2B5EF4-FFF2-40B4-BE49-F238E27FC236}">
                <a16:creationId xmlns:a16="http://schemas.microsoft.com/office/drawing/2014/main" id="{37DB7F38-503E-5D08-851C-78C2961A4A3D}"/>
              </a:ext>
            </a:extLst>
          </p:cNvPr>
          <p:cNvSpPr/>
          <p:nvPr/>
        </p:nvSpPr>
        <p:spPr>
          <a:xfrm flipV="1">
            <a:off x="6489937" y="3380513"/>
            <a:ext cx="2405449" cy="45719"/>
          </a:xfrm>
          <a:custGeom>
            <a:avLst/>
            <a:gdLst/>
            <a:ahLst/>
            <a:cxnLst/>
            <a:rect l="l" t="t" r="r" b="b"/>
            <a:pathLst>
              <a:path w="2088515">
                <a:moveTo>
                  <a:pt x="0" y="0"/>
                </a:moveTo>
                <a:lnTo>
                  <a:pt x="2087994"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8" name="Textfeld 97">
            <a:extLst>
              <a:ext uri="{FF2B5EF4-FFF2-40B4-BE49-F238E27FC236}">
                <a16:creationId xmlns:a16="http://schemas.microsoft.com/office/drawing/2014/main" id="{639FF492-F08F-6EB6-F4F5-B2365EB923E5}"/>
              </a:ext>
            </a:extLst>
          </p:cNvPr>
          <p:cNvSpPr txBox="1"/>
          <p:nvPr/>
        </p:nvSpPr>
        <p:spPr>
          <a:xfrm>
            <a:off x="4308983" y="3775090"/>
            <a:ext cx="4572000" cy="184666"/>
          </a:xfrm>
          <a:prstGeom prst="rect">
            <a:avLst/>
          </a:prstGeom>
          <a:noFill/>
        </p:spPr>
        <p:txBody>
          <a:bodyPr wrap="square" lIns="0" tIns="0" rIns="0" bIns="0">
            <a:noAutofit/>
          </a:bodyPr>
          <a:lstStyle/>
          <a:p>
            <a:pPr marL="90805" algn="r">
              <a:lnSpc>
                <a:spcPct val="100000"/>
              </a:lnSpc>
              <a:spcBef>
                <a:spcPts val="350"/>
              </a:spcBef>
            </a:pPr>
            <a:r>
              <a:rPr lang="da-DK" sz="600" spc="-10" dirty="0">
                <a:solidFill>
                  <a:srgbClr val="3F403F"/>
                </a:solidFill>
                <a:latin typeface="Arial" panose="020B0604020202020204" pitchFamily="34" charset="0"/>
                <a:cs typeface="Arial" panose="020B0604020202020204" pitchFamily="34" charset="0"/>
              </a:rPr>
              <a:t>Adapted from Kirchhof et al. 2018: 72(2):141-53.</a:t>
            </a:r>
            <a:endParaRPr lang="de-CH" sz="600" dirty="0">
              <a:latin typeface="Arial" panose="020B0604020202020204" pitchFamily="34" charset="0"/>
              <a:cs typeface="Arial" panose="020B0604020202020204" pitchFamily="34" charset="0"/>
            </a:endParaRPr>
          </a:p>
        </p:txBody>
      </p:sp>
      <p:sp>
        <p:nvSpPr>
          <p:cNvPr id="102" name="object 3">
            <a:extLst>
              <a:ext uri="{FF2B5EF4-FFF2-40B4-BE49-F238E27FC236}">
                <a16:creationId xmlns:a16="http://schemas.microsoft.com/office/drawing/2014/main" id="{7744812D-3242-4259-55AB-B42735790977}"/>
              </a:ext>
            </a:extLst>
          </p:cNvPr>
          <p:cNvSpPr txBox="1"/>
          <p:nvPr/>
        </p:nvSpPr>
        <p:spPr>
          <a:xfrm>
            <a:off x="4063685" y="987425"/>
            <a:ext cx="4155792" cy="605294"/>
          </a:xfrm>
          <a:prstGeom prst="rect">
            <a:avLst/>
          </a:prstGeom>
        </p:spPr>
        <p:txBody>
          <a:bodyPr vert="horz" wrap="square" lIns="0" tIns="12700" rIns="0" bIns="0" rtlCol="0">
            <a:spAutoFit/>
          </a:bodyPr>
          <a:lstStyle/>
          <a:p>
            <a:pPr marL="12700" marR="5080">
              <a:spcBef>
                <a:spcPts val="100"/>
              </a:spcBef>
            </a:pPr>
            <a:r>
              <a:rPr lang="de-CH" sz="900" b="1" dirty="0">
                <a:solidFill>
                  <a:srgbClr val="4C4D4F"/>
                </a:solidFill>
                <a:cs typeface="Arial"/>
              </a:rPr>
              <a:t>Events per 100 patient-years</a:t>
            </a:r>
            <a:r>
              <a:rPr lang="de-CH" sz="900" b="1" baseline="30000" dirty="0">
                <a:solidFill>
                  <a:srgbClr val="4C4D4F"/>
                </a:solidFill>
                <a:cs typeface="Arial"/>
              </a:rPr>
              <a:t>1</a:t>
            </a:r>
            <a:endParaRPr lang="de-CH" sz="900" b="1" baseline="30000" dirty="0">
              <a:solidFill>
                <a:srgbClr val="4C4D4F"/>
              </a:solidFill>
              <a:latin typeface="Arial"/>
              <a:cs typeface="Arial"/>
            </a:endParaRPr>
          </a:p>
          <a:p>
            <a:pPr marL="12700" marR="5080">
              <a:spcBef>
                <a:spcPts val="100"/>
              </a:spcBef>
            </a:pPr>
            <a:endParaRPr lang="de-CH" sz="900" b="1" dirty="0">
              <a:solidFill>
                <a:srgbClr val="4C4D4F"/>
              </a:solidFill>
              <a:latin typeface="Arial"/>
              <a:cs typeface="Arial"/>
            </a:endParaRPr>
          </a:p>
          <a:p>
            <a:pPr marL="12700" marR="5080">
              <a:spcBef>
                <a:spcPts val="100"/>
              </a:spcBef>
            </a:pPr>
            <a:r>
              <a:rPr lang="de-CH" sz="900" dirty="0">
                <a:solidFill>
                  <a:srgbClr val="3F403F"/>
                </a:solidFill>
                <a:latin typeface="Arial" panose="020B0604020202020204" pitchFamily="34" charset="0"/>
                <a:cs typeface="Arial" panose="020B0604020202020204" pitchFamily="34" charset="0"/>
              </a:rPr>
              <a:t>      Rivaroxaban</a:t>
            </a:r>
            <a:r>
              <a:rPr lang="de-CH" sz="900" spc="-20" dirty="0">
                <a:solidFill>
                  <a:srgbClr val="3F403F"/>
                </a:solidFill>
                <a:latin typeface="Arial" panose="020B0604020202020204" pitchFamily="34" charset="0"/>
                <a:cs typeface="Arial" panose="020B0604020202020204" pitchFamily="34" charset="0"/>
              </a:rPr>
              <a:t> </a:t>
            </a:r>
            <a:r>
              <a:rPr lang="de-CH" sz="900" dirty="0">
                <a:solidFill>
                  <a:srgbClr val="3F403F"/>
                </a:solidFill>
                <a:latin typeface="Arial" panose="020B0604020202020204" pitchFamily="34" charset="0"/>
                <a:cs typeface="Arial" panose="020B0604020202020204" pitchFamily="34" charset="0"/>
              </a:rPr>
              <a:t>20</a:t>
            </a:r>
            <a:r>
              <a:rPr lang="de-CH" sz="900" spc="-15" dirty="0">
                <a:solidFill>
                  <a:srgbClr val="3F403F"/>
                </a:solidFill>
                <a:latin typeface="Arial" panose="020B0604020202020204" pitchFamily="34" charset="0"/>
                <a:cs typeface="Arial" panose="020B0604020202020204" pitchFamily="34" charset="0"/>
              </a:rPr>
              <a:t> </a:t>
            </a:r>
            <a:r>
              <a:rPr lang="de-CH" sz="900" spc="-25" dirty="0">
                <a:solidFill>
                  <a:srgbClr val="3F403F"/>
                </a:solidFill>
                <a:latin typeface="Arial" panose="020B0604020202020204" pitchFamily="34" charset="0"/>
                <a:cs typeface="Arial" panose="020B0604020202020204" pitchFamily="34" charset="0"/>
              </a:rPr>
              <a:t>mg</a:t>
            </a:r>
            <a:r>
              <a:rPr lang="de-CH" sz="900" dirty="0">
                <a:solidFill>
                  <a:srgbClr val="3F403F"/>
                </a:solidFill>
                <a:latin typeface="Arial" panose="020B0604020202020204" pitchFamily="34" charset="0"/>
                <a:cs typeface="Arial" panose="020B0604020202020204" pitchFamily="34" charset="0"/>
              </a:rPr>
              <a:t>	    Rivaroxaban</a:t>
            </a:r>
            <a:r>
              <a:rPr lang="de-CH" sz="900" spc="-20" dirty="0">
                <a:solidFill>
                  <a:srgbClr val="3F403F"/>
                </a:solidFill>
                <a:latin typeface="Arial" panose="020B0604020202020204" pitchFamily="34" charset="0"/>
                <a:cs typeface="Arial" panose="020B0604020202020204" pitchFamily="34" charset="0"/>
              </a:rPr>
              <a:t> </a:t>
            </a:r>
            <a:r>
              <a:rPr lang="de-CH" sz="900" dirty="0">
                <a:solidFill>
                  <a:srgbClr val="3F403F"/>
                </a:solidFill>
                <a:latin typeface="Arial" panose="020B0604020202020204" pitchFamily="34" charset="0"/>
                <a:cs typeface="Arial" panose="020B0604020202020204" pitchFamily="34" charset="0"/>
              </a:rPr>
              <a:t>15</a:t>
            </a:r>
            <a:r>
              <a:rPr lang="de-CH" sz="900" spc="-15" dirty="0">
                <a:solidFill>
                  <a:srgbClr val="3F403F"/>
                </a:solidFill>
                <a:latin typeface="Arial" panose="020B0604020202020204" pitchFamily="34" charset="0"/>
                <a:cs typeface="Arial" panose="020B0604020202020204" pitchFamily="34" charset="0"/>
              </a:rPr>
              <a:t> </a:t>
            </a:r>
            <a:r>
              <a:rPr lang="de-CH" sz="900" spc="-25" dirty="0">
                <a:solidFill>
                  <a:srgbClr val="3F403F"/>
                </a:solidFill>
                <a:latin typeface="Arial" panose="020B0604020202020204" pitchFamily="34" charset="0"/>
                <a:cs typeface="Arial" panose="020B0604020202020204" pitchFamily="34" charset="0"/>
              </a:rPr>
              <a:t>mg</a:t>
            </a:r>
            <a:endParaRPr lang="de-CH" sz="900" dirty="0">
              <a:latin typeface="Arial" panose="020B0604020202020204" pitchFamily="34" charset="0"/>
              <a:cs typeface="Arial" panose="020B0604020202020204" pitchFamily="34" charset="0"/>
            </a:endParaRPr>
          </a:p>
          <a:p>
            <a:pPr marL="12700" marR="5080">
              <a:spcBef>
                <a:spcPts val="100"/>
              </a:spcBef>
            </a:pPr>
            <a:endParaRPr lang="de-CH" sz="900" b="1" dirty="0">
              <a:solidFill>
                <a:srgbClr val="4C4D4F"/>
              </a:solidFill>
              <a:latin typeface="Arial"/>
              <a:cs typeface="Arial"/>
            </a:endParaRPr>
          </a:p>
        </p:txBody>
      </p:sp>
      <p:sp>
        <p:nvSpPr>
          <p:cNvPr id="21" name="object 12">
            <a:extLst>
              <a:ext uri="{FF2B5EF4-FFF2-40B4-BE49-F238E27FC236}">
                <a16:creationId xmlns:a16="http://schemas.microsoft.com/office/drawing/2014/main" id="{4E18B8B0-C0D5-3A9C-D2A8-5AB96919A776}"/>
              </a:ext>
            </a:extLst>
          </p:cNvPr>
          <p:cNvSpPr txBox="1"/>
          <p:nvPr/>
        </p:nvSpPr>
        <p:spPr>
          <a:xfrm>
            <a:off x="4575780" y="1933093"/>
            <a:ext cx="576000" cy="2520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0.8</a:t>
            </a:r>
            <a:endParaRPr sz="800" dirty="0">
              <a:latin typeface="Arial"/>
              <a:cs typeface="Arial"/>
            </a:endParaRPr>
          </a:p>
        </p:txBody>
      </p:sp>
      <p:sp>
        <p:nvSpPr>
          <p:cNvPr id="23" name="object 10">
            <a:extLst>
              <a:ext uri="{FF2B5EF4-FFF2-40B4-BE49-F238E27FC236}">
                <a16:creationId xmlns:a16="http://schemas.microsoft.com/office/drawing/2014/main" id="{63CE1089-EFDD-C320-D4BD-FD9CA4812FDC}"/>
              </a:ext>
            </a:extLst>
          </p:cNvPr>
          <p:cNvSpPr txBox="1"/>
          <p:nvPr/>
        </p:nvSpPr>
        <p:spPr>
          <a:xfrm>
            <a:off x="5150439" y="1810022"/>
            <a:ext cx="576000" cy="374400"/>
          </a:xfrm>
          <a:prstGeom prst="rect">
            <a:avLst/>
          </a:prstGeom>
          <a:solidFill>
            <a:schemeClr val="tx2"/>
          </a:solidFill>
        </p:spPr>
        <p:txBody>
          <a:bodyPr vert="horz" wrap="none" lIns="0" tIns="43815" rIns="0" bIns="0" rtlCol="0">
            <a:noAutofit/>
          </a:bodyPr>
          <a:lstStyle/>
          <a:p>
            <a:pPr algn="ctr">
              <a:lnSpc>
                <a:spcPct val="100000"/>
              </a:lnSpc>
              <a:spcBef>
                <a:spcPts val="345"/>
              </a:spcBef>
            </a:pPr>
            <a:r>
              <a:rPr lang="de-CH" sz="800" b="1" spc="-25" dirty="0">
                <a:solidFill>
                  <a:srgbClr val="FFFFFF"/>
                </a:solidFill>
                <a:latin typeface="Arial"/>
                <a:cs typeface="Arial"/>
              </a:rPr>
              <a:t>1.3</a:t>
            </a:r>
            <a:endParaRPr sz="800" dirty="0">
              <a:latin typeface="Arial"/>
              <a:cs typeface="Arial"/>
            </a:endParaRPr>
          </a:p>
        </p:txBody>
      </p:sp>
      <p:graphicFrame>
        <p:nvGraphicFramePr>
          <p:cNvPr id="26" name="Tabelle 90">
            <a:extLst>
              <a:ext uri="{FF2B5EF4-FFF2-40B4-BE49-F238E27FC236}">
                <a16:creationId xmlns:a16="http://schemas.microsoft.com/office/drawing/2014/main" id="{0EAF4323-C0E6-4F11-CF4B-8A7611AB07E3}"/>
              </a:ext>
            </a:extLst>
          </p:cNvPr>
          <p:cNvGraphicFramePr>
            <a:graphicFrameLocks noGrp="1"/>
          </p:cNvGraphicFramePr>
          <p:nvPr>
            <p:extLst>
              <p:ext uri="{D42A27DB-BD31-4B8C-83A1-F6EECF244321}">
                <p14:modId xmlns:p14="http://schemas.microsoft.com/office/powerpoint/2010/main" val="1343369462"/>
              </p:ext>
            </p:extLst>
          </p:nvPr>
        </p:nvGraphicFramePr>
        <p:xfrm>
          <a:off x="599090" y="985924"/>
          <a:ext cx="3239742" cy="2266404"/>
        </p:xfrm>
        <a:graphic>
          <a:graphicData uri="http://schemas.openxmlformats.org/drawingml/2006/table">
            <a:tbl>
              <a:tblPr firstRow="1" bandRow="1">
                <a:tableStyleId>{5C22544A-7EE6-4342-B048-85BDC9FD1C3A}</a:tableStyleId>
              </a:tblPr>
              <a:tblGrid>
                <a:gridCol w="3239742">
                  <a:extLst>
                    <a:ext uri="{9D8B030D-6E8A-4147-A177-3AD203B41FA5}">
                      <a16:colId xmlns:a16="http://schemas.microsoft.com/office/drawing/2014/main" val="1094765726"/>
                    </a:ext>
                  </a:extLst>
                </a:gridCol>
              </a:tblGrid>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1" baseline="0" dirty="0">
                          <a:solidFill>
                            <a:srgbClr val="FFFFFF"/>
                          </a:solidFill>
                          <a:latin typeface="Arial" panose="020B0604020202020204" pitchFamily="34" charset="0"/>
                          <a:cs typeface="Arial" panose="020B0604020202020204" pitchFamily="34" charset="0"/>
                        </a:rPr>
                        <a:t>XANTUS</a:t>
                      </a:r>
                      <a:r>
                        <a:rPr lang="de-CH" sz="1000" b="1" spc="65" baseline="0" dirty="0">
                          <a:solidFill>
                            <a:srgbClr val="FFFFFF"/>
                          </a:solidFill>
                          <a:latin typeface="Arial" panose="020B0604020202020204" pitchFamily="34" charset="0"/>
                          <a:cs typeface="Arial" panose="020B0604020202020204" pitchFamily="34" charset="0"/>
                        </a:rPr>
                        <a:t> </a:t>
                      </a:r>
                      <a:r>
                        <a:rPr lang="de-CH" sz="1000" b="1" spc="-10" baseline="0" dirty="0">
                          <a:solidFill>
                            <a:srgbClr val="FFFFFF"/>
                          </a:solidFill>
                          <a:latin typeface="Arial" panose="020B0604020202020204" pitchFamily="34" charset="0"/>
                          <a:cs typeface="Arial" panose="020B0604020202020204" pitchFamily="34" charset="0"/>
                        </a:rPr>
                        <a:t>pooled</a:t>
                      </a:r>
                      <a:r>
                        <a:rPr lang="de-CH" sz="1000" b="1" spc="-15" baseline="30000" dirty="0">
                          <a:solidFill>
                            <a:srgbClr val="FFFFFF"/>
                          </a:solidFill>
                          <a:latin typeface="Arial" panose="020B0604020202020204" pitchFamily="34" charset="0"/>
                          <a:cs typeface="Arial" panose="020B0604020202020204" pitchFamily="34" charset="0"/>
                        </a:rPr>
                        <a:t>1</a:t>
                      </a:r>
                      <a:endParaRPr lang="de-CH" sz="1000" baseline="300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16183513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Rivaroxaban</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kern="1200" baseline="0" noProof="0" dirty="0">
                          <a:solidFill>
                            <a:srgbClr val="3F403F"/>
                          </a:solidFill>
                          <a:latin typeface="Arial" panose="020B0604020202020204" pitchFamily="34" charset="0"/>
                          <a:ea typeface="+mn-ea"/>
                          <a:cs typeface="Arial" panose="020B0604020202020204" pitchFamily="34" charset="0"/>
                        </a:rPr>
                        <a:t>post-marketing surveillance  study (PMSS) programme</a:t>
                      </a:r>
                    </a:p>
                  </a:txBody>
                  <a:tcPr anchor="ctr">
                    <a:solidFill>
                      <a:schemeClr val="accent3">
                        <a:lumMod val="20000"/>
                        <a:lumOff val="80000"/>
                      </a:schemeClr>
                    </a:solidFill>
                  </a:tcPr>
                </a:tc>
                <a:extLst>
                  <a:ext uri="{0D108BD9-81ED-4DB2-BD59-A6C34878D82A}">
                    <a16:rowId xmlns:a16="http://schemas.microsoft.com/office/drawing/2014/main" val="3467811620"/>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1200" baseline="0" noProof="0" dirty="0">
                          <a:solidFill>
                            <a:srgbClr val="3F403F"/>
                          </a:solidFill>
                          <a:latin typeface="Arial" panose="020B0604020202020204" pitchFamily="34" charset="0"/>
                          <a:ea typeface="+mn-ea"/>
                          <a:cs typeface="Arial" panose="020B0604020202020204" pitchFamily="34" charset="0"/>
                        </a:rPr>
                        <a:t>Prospective global study in 47 countries</a:t>
                      </a:r>
                    </a:p>
                  </a:txBody>
                  <a:tcPr anchor="ctr">
                    <a:noFill/>
                  </a:tcPr>
                </a:tc>
                <a:extLst>
                  <a:ext uri="{0D108BD9-81ED-4DB2-BD59-A6C34878D82A}">
                    <a16:rowId xmlns:a16="http://schemas.microsoft.com/office/drawing/2014/main" val="2492391937"/>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spc="-45" baseline="0" noProof="0" dirty="0">
                          <a:solidFill>
                            <a:srgbClr val="3F403F"/>
                          </a:solidFill>
                          <a:latin typeface="Arial" panose="020B0604020202020204" pitchFamily="34" charset="0"/>
                          <a:cs typeface="Arial" panose="020B0604020202020204" pitchFamily="34" charset="0"/>
                        </a:rPr>
                        <a:t>11,121</a:t>
                      </a:r>
                      <a:r>
                        <a:rPr lang="en-GB" sz="1000" baseline="0" noProof="0" dirty="0">
                          <a:solidFill>
                            <a:srgbClr val="3F403F"/>
                          </a:solidFill>
                          <a:latin typeface="Arial" panose="020B0604020202020204" pitchFamily="34" charset="0"/>
                          <a:cs typeface="Arial" panose="020B0604020202020204" pitchFamily="34" charset="0"/>
                        </a:rPr>
                        <a:t> </a:t>
                      </a:r>
                      <a:r>
                        <a:rPr lang="en-GB" sz="1000" spc="-10" baseline="0" noProof="0" dirty="0">
                          <a:solidFill>
                            <a:srgbClr val="3F403F"/>
                          </a:solidFill>
                          <a:latin typeface="Arial" panose="020B0604020202020204" pitchFamily="34" charset="0"/>
                          <a:cs typeface="Arial" panose="020B0604020202020204" pitchFamily="34" charset="0"/>
                        </a:rPr>
                        <a:t>patients</a:t>
                      </a:r>
                      <a:endParaRPr lang="en-GB" sz="1000" baseline="0" noProof="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091543221"/>
                  </a:ext>
                </a:extLst>
              </a:tr>
              <a:tr h="32560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Follow-up:</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baseline="0" noProof="0" dirty="0">
                          <a:solidFill>
                            <a:srgbClr val="3F403F"/>
                          </a:solidFill>
                          <a:latin typeface="Arial" panose="020B0604020202020204" pitchFamily="34" charset="0"/>
                          <a:cs typeface="Arial" panose="020B0604020202020204" pitchFamily="34" charset="0"/>
                        </a:rPr>
                        <a:t>1</a:t>
                      </a:r>
                      <a:r>
                        <a:rPr lang="en-GB" sz="1000" spc="-10" baseline="0" noProof="0" dirty="0">
                          <a:solidFill>
                            <a:srgbClr val="3F403F"/>
                          </a:solidFill>
                          <a:latin typeface="Arial" panose="020B0604020202020204" pitchFamily="34" charset="0"/>
                          <a:cs typeface="Arial" panose="020B0604020202020204" pitchFamily="34" charset="0"/>
                        </a:rPr>
                        <a:t> </a:t>
                      </a:r>
                      <a:r>
                        <a:rPr lang="en-GB" sz="1000" spc="-20" baseline="0" noProof="0" dirty="0">
                          <a:solidFill>
                            <a:srgbClr val="3F403F"/>
                          </a:solidFill>
                          <a:latin typeface="Arial" panose="020B0604020202020204" pitchFamily="34" charset="0"/>
                          <a:cs typeface="Arial" panose="020B0604020202020204" pitchFamily="34" charset="0"/>
                        </a:rPr>
                        <a:t>year</a:t>
                      </a:r>
                      <a:endParaRPr lang="en-GB" sz="1000" baseline="0" noProof="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949287671"/>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spc="-15" baseline="0" noProof="0" dirty="0">
                          <a:solidFill>
                            <a:srgbClr val="3F403F"/>
                          </a:solidFill>
                          <a:latin typeface="Arial" panose="020B0604020202020204" pitchFamily="34" charset="0"/>
                          <a:cs typeface="Arial" panose="020B0604020202020204" pitchFamily="34" charset="0"/>
                        </a:rPr>
                        <a:t>CHADS</a:t>
                      </a:r>
                      <a:r>
                        <a:rPr lang="en-GB" sz="1000" spc="-10" baseline="-25000" noProof="0" dirty="0">
                          <a:solidFill>
                            <a:srgbClr val="3F403F"/>
                          </a:solidFill>
                          <a:latin typeface="Arial" panose="020B0604020202020204" pitchFamily="34" charset="0"/>
                          <a:cs typeface="Arial" panose="020B0604020202020204" pitchFamily="34" charset="0"/>
                        </a:rPr>
                        <a:t>2</a:t>
                      </a:r>
                      <a:r>
                        <a:rPr lang="en-GB" sz="1000" spc="-15" baseline="0" noProof="0" dirty="0">
                          <a:solidFill>
                            <a:srgbClr val="3F403F"/>
                          </a:solidFill>
                          <a:latin typeface="Arial" panose="020B0604020202020204" pitchFamily="34" charset="0"/>
                          <a:cs typeface="Arial" panose="020B0604020202020204" pitchFamily="34" charset="0"/>
                        </a:rPr>
                        <a:t> s</a:t>
                      </a:r>
                      <a:r>
                        <a:rPr lang="en-GB" sz="1000" baseline="0" noProof="0" dirty="0">
                          <a:solidFill>
                            <a:srgbClr val="3F403F"/>
                          </a:solidFill>
                          <a:latin typeface="Arial" panose="020B0604020202020204" pitchFamily="34" charset="0"/>
                          <a:cs typeface="Arial" panose="020B0604020202020204" pitchFamily="34" charset="0"/>
                        </a:rPr>
                        <a:t>core:</a:t>
                      </a:r>
                      <a:r>
                        <a:rPr lang="en-GB" sz="1000" spc="30" baseline="0" noProof="0" dirty="0">
                          <a:solidFill>
                            <a:srgbClr val="3F403F"/>
                          </a:solidFill>
                          <a:latin typeface="Arial" panose="020B0604020202020204" pitchFamily="34" charset="0"/>
                          <a:cs typeface="Arial" panose="020B0604020202020204" pitchFamily="34" charset="0"/>
                        </a:rPr>
                        <a:t> </a:t>
                      </a:r>
                      <a:r>
                        <a:rPr lang="en-GB" sz="1000" spc="-37" baseline="0" noProof="0" dirty="0">
                          <a:solidFill>
                            <a:srgbClr val="3F403F"/>
                          </a:solidFill>
                          <a:latin typeface="Arial" panose="020B0604020202020204" pitchFamily="34" charset="0"/>
                          <a:cs typeface="Arial" panose="020B0604020202020204" pitchFamily="34" charset="0"/>
                        </a:rPr>
                        <a:t>2.0</a:t>
                      </a:r>
                      <a:endParaRPr lang="en-GB" sz="1000" baseline="0" noProof="0"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693042875"/>
                  </a:ext>
                </a:extLst>
              </a:tr>
              <a:tr h="30473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aseline="0" noProof="0" dirty="0">
                          <a:solidFill>
                            <a:srgbClr val="3F403F"/>
                          </a:solidFill>
                          <a:latin typeface="Arial" panose="020B0604020202020204" pitchFamily="34" charset="0"/>
                          <a:cs typeface="Arial" panose="020B0604020202020204" pitchFamily="34" charset="0"/>
                        </a:rPr>
                        <a:t>HAS-BLED score:</a:t>
                      </a:r>
                      <a:r>
                        <a:rPr lang="en-GB" sz="1000" spc="100" baseline="0" noProof="0" dirty="0">
                          <a:solidFill>
                            <a:srgbClr val="3F403F"/>
                          </a:solidFill>
                          <a:latin typeface="Arial" panose="020B0604020202020204" pitchFamily="34" charset="0"/>
                          <a:cs typeface="Arial" panose="020B0604020202020204" pitchFamily="34" charset="0"/>
                        </a:rPr>
                        <a:t> </a:t>
                      </a:r>
                      <a:r>
                        <a:rPr lang="en-GB" sz="1000" spc="-25" baseline="0" noProof="0" dirty="0">
                          <a:solidFill>
                            <a:srgbClr val="3F403F"/>
                          </a:solidFill>
                          <a:latin typeface="Arial" panose="020B0604020202020204" pitchFamily="34" charset="0"/>
                          <a:cs typeface="Arial" panose="020B0604020202020204" pitchFamily="34" charset="0"/>
                        </a:rPr>
                        <a:t>2.0</a:t>
                      </a:r>
                      <a:endParaRPr lang="en-GB" sz="1000" baseline="0" noProof="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408860681"/>
                  </a:ext>
                </a:extLst>
              </a:tr>
            </a:tbl>
          </a:graphicData>
        </a:graphic>
      </p:graphicFrame>
      <p:sp>
        <p:nvSpPr>
          <p:cNvPr id="27" name="object 12">
            <a:extLst>
              <a:ext uri="{FF2B5EF4-FFF2-40B4-BE49-F238E27FC236}">
                <a16:creationId xmlns:a16="http://schemas.microsoft.com/office/drawing/2014/main" id="{AD769BBD-30E8-4B69-B23D-4BB2F0058E08}"/>
              </a:ext>
            </a:extLst>
          </p:cNvPr>
          <p:cNvSpPr txBox="1"/>
          <p:nvPr/>
        </p:nvSpPr>
        <p:spPr>
          <a:xfrm>
            <a:off x="7121047" y="1759539"/>
            <a:ext cx="576000" cy="439200"/>
          </a:xfrm>
          <a:prstGeom prst="rect">
            <a:avLst/>
          </a:prstGeom>
          <a:solidFill>
            <a:srgbClr val="395CAC"/>
          </a:solidFill>
        </p:spPr>
        <p:txBody>
          <a:bodyPr vert="horz" wrap="non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1.5</a:t>
            </a:r>
            <a:endParaRPr sz="800" dirty="0">
              <a:latin typeface="Arial"/>
              <a:cs typeface="Arial"/>
            </a:endParaRPr>
          </a:p>
        </p:txBody>
      </p:sp>
      <p:sp>
        <p:nvSpPr>
          <p:cNvPr id="29" name="object 14">
            <a:extLst>
              <a:ext uri="{FF2B5EF4-FFF2-40B4-BE49-F238E27FC236}">
                <a16:creationId xmlns:a16="http://schemas.microsoft.com/office/drawing/2014/main" id="{A56A5F31-673A-4D25-9B90-EAD3AF787706}"/>
              </a:ext>
            </a:extLst>
          </p:cNvPr>
          <p:cNvSpPr txBox="1"/>
          <p:nvPr/>
        </p:nvSpPr>
        <p:spPr>
          <a:xfrm>
            <a:off x="7670842" y="1522378"/>
            <a:ext cx="576000" cy="662400"/>
          </a:xfrm>
          <a:prstGeom prst="rect">
            <a:avLst/>
          </a:prstGeom>
          <a:solidFill>
            <a:schemeClr val="tx2"/>
          </a:solidFill>
        </p:spPr>
        <p:txBody>
          <a:bodyPr vert="horz" wrap="none" lIns="0" tIns="40005" rIns="0" bIns="0" rtlCol="0">
            <a:noAutofit/>
          </a:bodyPr>
          <a:lstStyle/>
          <a:p>
            <a:pPr algn="ctr">
              <a:lnSpc>
                <a:spcPct val="100000"/>
              </a:lnSpc>
              <a:spcBef>
                <a:spcPts val="315"/>
              </a:spcBef>
            </a:pPr>
            <a:r>
              <a:rPr lang="de-CH" sz="800" b="1" spc="-25" dirty="0">
                <a:solidFill>
                  <a:srgbClr val="FFFFFF"/>
                </a:solidFill>
                <a:latin typeface="Arial"/>
                <a:cs typeface="Arial"/>
              </a:rPr>
              <a:t>2.3</a:t>
            </a:r>
          </a:p>
          <a:p>
            <a:pPr algn="ctr">
              <a:lnSpc>
                <a:spcPct val="100000"/>
              </a:lnSpc>
              <a:spcBef>
                <a:spcPts val="315"/>
              </a:spcBef>
            </a:pPr>
            <a:endParaRPr sz="800" dirty="0">
              <a:latin typeface="Arial"/>
              <a:cs typeface="Arial"/>
            </a:endParaRPr>
          </a:p>
        </p:txBody>
      </p:sp>
      <p:sp>
        <p:nvSpPr>
          <p:cNvPr id="30" name="object 17">
            <a:extLst>
              <a:ext uri="{FF2B5EF4-FFF2-40B4-BE49-F238E27FC236}">
                <a16:creationId xmlns:a16="http://schemas.microsoft.com/office/drawing/2014/main" id="{F714654E-C71F-9D39-B892-9461FA6228B1}"/>
              </a:ext>
            </a:extLst>
          </p:cNvPr>
          <p:cNvSpPr/>
          <p:nvPr/>
        </p:nvSpPr>
        <p:spPr>
          <a:xfrm>
            <a:off x="4079921" y="2533960"/>
            <a:ext cx="4813254" cy="60136"/>
          </a:xfrm>
          <a:custGeom>
            <a:avLst/>
            <a:gdLst/>
            <a:ahLst/>
            <a:cxnLst/>
            <a:rect l="l" t="t" r="r" b="b"/>
            <a:pathLst>
              <a:path w="3330575">
                <a:moveTo>
                  <a:pt x="0" y="0"/>
                </a:moveTo>
                <a:lnTo>
                  <a:pt x="3330003" y="0"/>
                </a:lnTo>
              </a:path>
            </a:pathLst>
          </a:custGeom>
          <a:ln w="3810">
            <a:solidFill>
              <a:srgbClr val="395CAC"/>
            </a:solidFill>
          </a:ln>
        </p:spPr>
        <p:txBody>
          <a:bodyPr wrap="square" lIns="0" tIns="0" rIns="0" bIns="0" rtlCol="0"/>
          <a:lstStyle/>
          <a:p>
            <a:endParaRPr dirty="0"/>
          </a:p>
        </p:txBody>
      </p:sp>
      <p:sp>
        <p:nvSpPr>
          <p:cNvPr id="31" name="object 14">
            <a:extLst>
              <a:ext uri="{FF2B5EF4-FFF2-40B4-BE49-F238E27FC236}">
                <a16:creationId xmlns:a16="http://schemas.microsoft.com/office/drawing/2014/main" id="{0FBF581F-F5C5-B0FC-35AB-9F914FF06D31}"/>
              </a:ext>
            </a:extLst>
          </p:cNvPr>
          <p:cNvSpPr txBox="1"/>
          <p:nvPr/>
        </p:nvSpPr>
        <p:spPr>
          <a:xfrm>
            <a:off x="5150179" y="2763518"/>
            <a:ext cx="576000" cy="662400"/>
          </a:xfrm>
          <a:prstGeom prst="rect">
            <a:avLst/>
          </a:prstGeom>
          <a:solidFill>
            <a:schemeClr val="tx2"/>
          </a:solidFill>
        </p:spPr>
        <p:txBody>
          <a:bodyPr vert="horz" wrap="none" lIns="0" tIns="40005" rIns="0" bIns="0" rtlCol="0">
            <a:noAutofit/>
          </a:bodyPr>
          <a:lstStyle/>
          <a:p>
            <a:pPr algn="ctr">
              <a:lnSpc>
                <a:spcPct val="100000"/>
              </a:lnSpc>
              <a:spcBef>
                <a:spcPts val="315"/>
              </a:spcBef>
            </a:pPr>
            <a:r>
              <a:rPr lang="de-CH" sz="800" b="1" spc="-25" dirty="0">
                <a:solidFill>
                  <a:srgbClr val="FFFFFF"/>
                </a:solidFill>
                <a:latin typeface="Arial"/>
                <a:cs typeface="Arial"/>
              </a:rPr>
              <a:t>2.3</a:t>
            </a:r>
          </a:p>
          <a:p>
            <a:pPr algn="ctr">
              <a:lnSpc>
                <a:spcPct val="100000"/>
              </a:lnSpc>
              <a:spcBef>
                <a:spcPts val="315"/>
              </a:spcBef>
            </a:pPr>
            <a:endParaRPr sz="800" dirty="0">
              <a:latin typeface="Arial"/>
              <a:cs typeface="Arial"/>
            </a:endParaRPr>
          </a:p>
        </p:txBody>
      </p:sp>
      <p:sp>
        <p:nvSpPr>
          <p:cNvPr id="32" name="object 14">
            <a:extLst>
              <a:ext uri="{FF2B5EF4-FFF2-40B4-BE49-F238E27FC236}">
                <a16:creationId xmlns:a16="http://schemas.microsoft.com/office/drawing/2014/main" id="{797A7042-3797-9EC0-2543-D3354CC03B90}"/>
              </a:ext>
            </a:extLst>
          </p:cNvPr>
          <p:cNvSpPr txBox="1"/>
          <p:nvPr/>
        </p:nvSpPr>
        <p:spPr>
          <a:xfrm>
            <a:off x="7673424" y="2762861"/>
            <a:ext cx="576000" cy="662400"/>
          </a:xfrm>
          <a:prstGeom prst="rect">
            <a:avLst/>
          </a:prstGeom>
          <a:solidFill>
            <a:schemeClr val="tx2"/>
          </a:solidFill>
        </p:spPr>
        <p:txBody>
          <a:bodyPr vert="horz" wrap="none" lIns="0" tIns="40005" rIns="0" bIns="0" rtlCol="0">
            <a:noAutofit/>
          </a:bodyPr>
          <a:lstStyle/>
          <a:p>
            <a:pPr algn="ctr">
              <a:lnSpc>
                <a:spcPct val="100000"/>
              </a:lnSpc>
              <a:spcBef>
                <a:spcPts val="315"/>
              </a:spcBef>
            </a:pPr>
            <a:r>
              <a:rPr lang="de-CH" sz="800" b="1" spc="-25" dirty="0">
                <a:solidFill>
                  <a:srgbClr val="FFFFFF"/>
                </a:solidFill>
                <a:latin typeface="Arial"/>
                <a:cs typeface="Arial"/>
              </a:rPr>
              <a:t>2.3</a:t>
            </a:r>
          </a:p>
          <a:p>
            <a:pPr algn="ctr">
              <a:lnSpc>
                <a:spcPct val="100000"/>
              </a:lnSpc>
              <a:spcBef>
                <a:spcPts val="315"/>
              </a:spcBef>
            </a:pPr>
            <a:endParaRPr sz="800" dirty="0">
              <a:latin typeface="Arial"/>
              <a:cs typeface="Arial"/>
            </a:endParaRPr>
          </a:p>
        </p:txBody>
      </p:sp>
      <p:sp>
        <p:nvSpPr>
          <p:cNvPr id="33" name="object 12">
            <a:extLst>
              <a:ext uri="{FF2B5EF4-FFF2-40B4-BE49-F238E27FC236}">
                <a16:creationId xmlns:a16="http://schemas.microsoft.com/office/drawing/2014/main" id="{9B9B8DD1-8772-EEAF-AD24-177AAD40C7AC}"/>
              </a:ext>
            </a:extLst>
          </p:cNvPr>
          <p:cNvSpPr txBox="1"/>
          <p:nvPr/>
        </p:nvSpPr>
        <p:spPr>
          <a:xfrm>
            <a:off x="4575658" y="2906396"/>
            <a:ext cx="576000" cy="518400"/>
          </a:xfrm>
          <a:prstGeom prst="rect">
            <a:avLst/>
          </a:prstGeom>
          <a:solidFill>
            <a:srgbClr val="395CAC"/>
          </a:solidFill>
        </p:spPr>
        <p:txBody>
          <a:bodyPr vert="horz" wrap="squar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1.8</a:t>
            </a:r>
            <a:endParaRPr sz="800" dirty="0">
              <a:latin typeface="Arial"/>
              <a:cs typeface="Arial"/>
            </a:endParaRPr>
          </a:p>
        </p:txBody>
      </p:sp>
      <p:sp>
        <p:nvSpPr>
          <p:cNvPr id="34" name="object 12">
            <a:extLst>
              <a:ext uri="{FF2B5EF4-FFF2-40B4-BE49-F238E27FC236}">
                <a16:creationId xmlns:a16="http://schemas.microsoft.com/office/drawing/2014/main" id="{E97174A4-B98B-26E4-BC13-9FA003314B1E}"/>
              </a:ext>
            </a:extLst>
          </p:cNvPr>
          <p:cNvSpPr txBox="1"/>
          <p:nvPr/>
        </p:nvSpPr>
        <p:spPr>
          <a:xfrm>
            <a:off x="7097424" y="2907196"/>
            <a:ext cx="576000" cy="518400"/>
          </a:xfrm>
          <a:prstGeom prst="rect">
            <a:avLst/>
          </a:prstGeom>
          <a:solidFill>
            <a:srgbClr val="395CAC"/>
          </a:solidFill>
        </p:spPr>
        <p:txBody>
          <a:bodyPr vert="horz" wrap="none" lIns="0" tIns="41910" rIns="0" bIns="0" rtlCol="0">
            <a:noAutofit/>
          </a:bodyPr>
          <a:lstStyle/>
          <a:p>
            <a:pPr marL="6350" algn="ctr">
              <a:lnSpc>
                <a:spcPct val="100000"/>
              </a:lnSpc>
              <a:spcBef>
                <a:spcPts val="330"/>
              </a:spcBef>
            </a:pPr>
            <a:r>
              <a:rPr lang="de-CH" sz="800" b="1" spc="-25" dirty="0">
                <a:solidFill>
                  <a:srgbClr val="FFFFFF"/>
                </a:solidFill>
                <a:latin typeface="Arial"/>
                <a:cs typeface="Arial"/>
              </a:rPr>
              <a:t>1.8</a:t>
            </a:r>
            <a:endParaRPr sz="800" dirty="0">
              <a:latin typeface="Arial"/>
              <a:cs typeface="Arial"/>
            </a:endParaRPr>
          </a:p>
        </p:txBody>
      </p:sp>
      <p:sp>
        <p:nvSpPr>
          <p:cNvPr id="35" name="object 13">
            <a:extLst>
              <a:ext uri="{FF2B5EF4-FFF2-40B4-BE49-F238E27FC236}">
                <a16:creationId xmlns:a16="http://schemas.microsoft.com/office/drawing/2014/main" id="{6FD932B7-F285-CEBB-8B44-CD39C0FEA9C3}"/>
              </a:ext>
            </a:extLst>
          </p:cNvPr>
          <p:cNvSpPr txBox="1"/>
          <p:nvPr/>
        </p:nvSpPr>
        <p:spPr>
          <a:xfrm>
            <a:off x="7057419" y="4877786"/>
            <a:ext cx="1981478" cy="105157"/>
          </a:xfrm>
          <a:prstGeom prst="rect">
            <a:avLst/>
          </a:prstGeom>
        </p:spPr>
        <p:txBody>
          <a:bodyPr vert="horz" wrap="square" lIns="0" tIns="12700" rIns="0" bIns="0" rtlCol="0">
            <a:spAutoFit/>
          </a:bodyPr>
          <a:lstStyle/>
          <a:p>
            <a:pPr marR="30480" algn="r">
              <a:lnSpc>
                <a:spcPct val="100000"/>
              </a:lnSpc>
              <a:spcBef>
                <a:spcPts val="975"/>
              </a:spcBef>
            </a:pPr>
            <a:r>
              <a:rPr lang="en-GB" sz="600" spc="-20" dirty="0">
                <a:solidFill>
                  <a:srgbClr val="3F403F"/>
                </a:solidFill>
                <a:latin typeface="Arial" panose="020B0604020202020204" pitchFamily="34" charset="0"/>
                <a:cs typeface="Arial" panose="020B0604020202020204" pitchFamily="34" charset="0"/>
              </a:rPr>
              <a:t>*HAS-BLED s</a:t>
            </a:r>
            <a:r>
              <a:rPr lang="en-GB" sz="600" spc="-10" dirty="0">
                <a:solidFill>
                  <a:srgbClr val="3F403F"/>
                </a:solidFill>
                <a:latin typeface="Arial" panose="020B0604020202020204" pitchFamily="34" charset="0"/>
                <a:cs typeface="Arial" panose="020B0604020202020204" pitchFamily="34" charset="0"/>
              </a:rPr>
              <a:t>core</a:t>
            </a:r>
            <a:r>
              <a:rPr lang="en-GB" sz="600" spc="10" dirty="0">
                <a:solidFill>
                  <a:srgbClr val="3F403F"/>
                </a:solidFill>
                <a:latin typeface="Arial" panose="020B0604020202020204" pitchFamily="34" charset="0"/>
                <a:cs typeface="Arial" panose="020B0604020202020204" pitchFamily="34" charset="0"/>
              </a:rPr>
              <a:t> </a:t>
            </a:r>
            <a:r>
              <a:rPr lang="en-GB" sz="600" spc="-10" dirty="0">
                <a:solidFill>
                  <a:srgbClr val="3F403F"/>
                </a:solidFill>
                <a:latin typeface="Arial" panose="020B0604020202020204" pitchFamily="34" charset="0"/>
                <a:cs typeface="Arial" panose="020B0604020202020204" pitchFamily="34" charset="0"/>
              </a:rPr>
              <a:t>according to dosage from internal data</a:t>
            </a:r>
            <a:endParaRPr lang="en-GB" sz="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626C9C-7834-5A53-FD8F-2D364964D861}"/>
              </a:ext>
            </a:extLst>
          </p:cNvPr>
          <p:cNvSpPr txBox="1"/>
          <p:nvPr/>
        </p:nvSpPr>
        <p:spPr>
          <a:xfrm>
            <a:off x="850491" y="3938664"/>
            <a:ext cx="7988710" cy="548484"/>
          </a:xfrm>
          <a:prstGeom prst="rect">
            <a:avLst/>
          </a:prstGeom>
          <a:noFill/>
        </p:spPr>
        <p:txBody>
          <a:bodyPr wrap="square" lIns="90000" tIns="46800" rIns="90000" bIns="46800" rtlCol="0" anchor="ctr">
            <a:spAutoFit/>
          </a:bodyPr>
          <a:lstStyle/>
          <a:p>
            <a:r>
              <a:rPr lang="en-GB" i="1" dirty="0">
                <a:solidFill>
                  <a:schemeClr val="bg2"/>
                </a:solidFill>
              </a:rPr>
              <a:t>“PMSS studies are necessary to confirm the real-life applicability of results obtained in phase III trials.”</a:t>
            </a:r>
            <a:r>
              <a:rPr lang="en-GB" i="1" baseline="30000" dirty="0">
                <a:solidFill>
                  <a:schemeClr val="bg2"/>
                </a:solidFill>
              </a:rPr>
              <a:t>2</a:t>
            </a:r>
          </a:p>
          <a:p>
            <a:endParaRPr lang="en-US" sz="1600" dirty="0">
              <a:solidFill>
                <a:schemeClr val="tx1">
                  <a:lumMod val="65000"/>
                  <a:lumOff val="35000"/>
                </a:schemeClr>
              </a:solidFill>
            </a:endParaRPr>
          </a:p>
        </p:txBody>
      </p:sp>
    </p:spTree>
    <p:extLst>
      <p:ext uri="{BB962C8B-B14F-4D97-AF65-F5344CB8AC3E}">
        <p14:creationId xmlns:p14="http://schemas.microsoft.com/office/powerpoint/2010/main" val="160413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1667595-A092-A3DC-DD5F-B23CCD5AD5C2}"/>
              </a:ext>
            </a:extLst>
          </p:cNvPr>
          <p:cNvSpPr txBox="1">
            <a:spLocks/>
          </p:cNvSpPr>
          <p:nvPr/>
        </p:nvSpPr>
        <p:spPr>
          <a:xfrm>
            <a:off x="612002" y="296415"/>
            <a:ext cx="7303194" cy="461665"/>
          </a:xfrm>
          <a:prstGeom prst="rect">
            <a:avLst/>
          </a:prstGeom>
        </p:spPr>
        <p:txBody>
          <a:bodyPr vert="horz" wrap="square" lIns="0" tIns="0" rIns="0" bIns="0" rtlCol="0" anchor="b">
            <a:spAutoFit/>
          </a:bodyPr>
          <a:lstStyle>
            <a:lvl1pPr algn="ctr" rtl="0" eaLnBrk="1" fontAlgn="base" hangingPunct="1">
              <a:spcBef>
                <a:spcPct val="0"/>
              </a:spcBef>
              <a:spcAft>
                <a:spcPct val="0"/>
              </a:spcAft>
              <a:defRPr lang="en-GB" sz="4500" b="0" noProof="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189" algn="l" rtl="0" eaLnBrk="1" fontAlgn="base" hangingPunct="1">
              <a:spcBef>
                <a:spcPct val="0"/>
              </a:spcBef>
              <a:spcAft>
                <a:spcPct val="0"/>
              </a:spcAft>
              <a:defRPr sz="2800" b="1">
                <a:solidFill>
                  <a:schemeClr val="bg2"/>
                </a:solidFill>
                <a:latin typeface="Arial" charset="0"/>
              </a:defRPr>
            </a:lvl6pPr>
            <a:lvl7pPr marL="914378" algn="l" rtl="0" eaLnBrk="1" fontAlgn="base" hangingPunct="1">
              <a:spcBef>
                <a:spcPct val="0"/>
              </a:spcBef>
              <a:spcAft>
                <a:spcPct val="0"/>
              </a:spcAft>
              <a:defRPr sz="2800" b="1">
                <a:solidFill>
                  <a:schemeClr val="bg2"/>
                </a:solidFill>
                <a:latin typeface="Arial" charset="0"/>
              </a:defRPr>
            </a:lvl7pPr>
            <a:lvl8pPr marL="1371566" algn="l" rtl="0" eaLnBrk="1" fontAlgn="base" hangingPunct="1">
              <a:spcBef>
                <a:spcPct val="0"/>
              </a:spcBef>
              <a:spcAft>
                <a:spcPct val="0"/>
              </a:spcAft>
              <a:defRPr sz="2800" b="1">
                <a:solidFill>
                  <a:schemeClr val="bg2"/>
                </a:solidFill>
                <a:latin typeface="Arial" charset="0"/>
              </a:defRPr>
            </a:lvl8pPr>
            <a:lvl9pPr marL="1828754" algn="l" rtl="0" eaLnBrk="1" fontAlgn="base" hangingPunct="1">
              <a:spcBef>
                <a:spcPct val="0"/>
              </a:spcBef>
              <a:spcAft>
                <a:spcPct val="0"/>
              </a:spcAft>
              <a:defRPr sz="2800" b="1">
                <a:solidFill>
                  <a:schemeClr val="bg2"/>
                </a:solidFill>
                <a:latin typeface="Arial" charset="0"/>
              </a:defRPr>
            </a:lvl9pPr>
          </a:lstStyle>
          <a:p>
            <a:pPr algn="l" defTabSz="914400"/>
            <a:r>
              <a:rPr lang="en-US" sz="1500" dirty="0"/>
              <a:t>ETNA-AF and XANTUS PMSS confirmed in real-world conditions the results obtained in the pivotal studies ENGAGE AF and ROCKET-AF</a:t>
            </a:r>
            <a:r>
              <a:rPr lang="de-CH" sz="1500" baseline="30000" dirty="0"/>
              <a:t>1</a:t>
            </a:r>
            <a:endParaRPr lang="de-DE" sz="1500" baseline="30000" dirty="0"/>
          </a:p>
        </p:txBody>
      </p:sp>
      <p:sp>
        <p:nvSpPr>
          <p:cNvPr id="10" name="Textfeld 9">
            <a:extLst>
              <a:ext uri="{FF2B5EF4-FFF2-40B4-BE49-F238E27FC236}">
                <a16:creationId xmlns:a16="http://schemas.microsoft.com/office/drawing/2014/main" id="{1BD6C103-A9D2-63BF-D7C3-0B4D5FF78620}"/>
              </a:ext>
            </a:extLst>
          </p:cNvPr>
          <p:cNvSpPr txBox="1"/>
          <p:nvPr/>
        </p:nvSpPr>
        <p:spPr>
          <a:xfrm>
            <a:off x="605963" y="4750978"/>
            <a:ext cx="8281175" cy="233804"/>
          </a:xfrm>
          <a:prstGeom prst="rect">
            <a:avLst/>
          </a:prstGeom>
          <a:noFill/>
        </p:spPr>
        <p:txBody>
          <a:bodyPr wrap="square" lIns="0" tIns="0" rIns="0" bIns="0">
            <a:noAutofit/>
          </a:bodyPr>
          <a:lstStyle/>
          <a:p>
            <a:pPr marL="12700" marR="5080" algn="just"/>
            <a:endParaRPr lang="de-CH" sz="600" spc="-10" dirty="0">
              <a:solidFill>
                <a:schemeClr val="accent1">
                  <a:lumMod val="75000"/>
                </a:schemeClr>
              </a:solidFill>
              <a:latin typeface="+mj-lt"/>
              <a:cs typeface="Arial"/>
            </a:endParaRPr>
          </a:p>
        </p:txBody>
      </p:sp>
      <p:pic>
        <p:nvPicPr>
          <p:cNvPr id="64" name="Grafik 63" descr="Ein Bild, das Reihe, Dreieck, Design enthält.&#10;&#10;Automatisch generierte Beschreibung">
            <a:extLst>
              <a:ext uri="{FF2B5EF4-FFF2-40B4-BE49-F238E27FC236}">
                <a16:creationId xmlns:a16="http://schemas.microsoft.com/office/drawing/2014/main" id="{0FA5DC1A-DC42-5223-FB70-04E5FB1C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575" y="79461"/>
            <a:ext cx="736600" cy="635000"/>
          </a:xfrm>
          <a:prstGeom prst="rect">
            <a:avLst/>
          </a:prstGeom>
        </p:spPr>
      </p:pic>
      <p:sp>
        <p:nvSpPr>
          <p:cNvPr id="15" name="Textfeld 14">
            <a:extLst>
              <a:ext uri="{FF2B5EF4-FFF2-40B4-BE49-F238E27FC236}">
                <a16:creationId xmlns:a16="http://schemas.microsoft.com/office/drawing/2014/main" id="{B96B69E3-131C-6AE0-6AE9-D69404DE490A}"/>
              </a:ext>
            </a:extLst>
          </p:cNvPr>
          <p:cNvSpPr txBox="1"/>
          <p:nvPr/>
        </p:nvSpPr>
        <p:spPr>
          <a:xfrm>
            <a:off x="612000" y="4752000"/>
            <a:ext cx="8281987" cy="254226"/>
          </a:xfrm>
          <a:prstGeom prst="rect">
            <a:avLst/>
          </a:prstGeom>
          <a:noFill/>
        </p:spPr>
        <p:txBody>
          <a:bodyPr wrap="square" lIns="0" tIns="0" rIns="0" bIns="0">
            <a:noAutofit/>
          </a:bodyPr>
          <a:lstStyle/>
          <a:p>
            <a:pPr marL="50800" marR="46355">
              <a:lnSpc>
                <a:spcPts val="750"/>
              </a:lnSpc>
            </a:pPr>
            <a:r>
              <a:rPr lang="en-GB" sz="800" b="1" spc="-10" dirty="0">
                <a:solidFill>
                  <a:schemeClr val="accent1">
                    <a:lumMod val="75000"/>
                  </a:schemeClr>
                </a:solidFill>
                <a:latin typeface="Arial"/>
                <a:cs typeface="Arial"/>
              </a:rPr>
              <a:t>Abbreviations:</a:t>
            </a:r>
            <a:r>
              <a:rPr lang="en-GB" sz="800" spc="-10" dirty="0">
                <a:solidFill>
                  <a:schemeClr val="accent1">
                    <a:lumMod val="75000"/>
                  </a:schemeClr>
                </a:solidFill>
                <a:latin typeface="Arial"/>
                <a:cs typeface="Arial"/>
              </a:rPr>
              <a:t> </a:t>
            </a:r>
            <a:r>
              <a:rPr lang="en-GB" sz="800" spc="-10" dirty="0">
                <a:solidFill>
                  <a:schemeClr val="accent1">
                    <a:lumMod val="75000"/>
                  </a:schemeClr>
                </a:solidFill>
                <a:latin typeface="+mj-lt"/>
                <a:cs typeface="Arial"/>
              </a:rPr>
              <a:t>PMSS</a:t>
            </a:r>
            <a:r>
              <a:rPr lang="en-GB" sz="800" spc="-10" dirty="0">
                <a:solidFill>
                  <a:schemeClr val="accent1">
                    <a:lumMod val="75000"/>
                  </a:schemeClr>
                </a:solidFill>
                <a:latin typeface="Arial"/>
                <a:cs typeface="Arial"/>
              </a:rPr>
              <a:t>, post-marketing surveillance study.</a:t>
            </a:r>
            <a:br>
              <a:rPr lang="en-GB" sz="800" b="1" spc="-20" dirty="0">
                <a:solidFill>
                  <a:srgbClr val="3F403F"/>
                </a:solidFill>
                <a:latin typeface="Arial" panose="020B0604020202020204" pitchFamily="34" charset="0"/>
                <a:cs typeface="Arial" panose="020B0604020202020204" pitchFamily="34" charset="0"/>
              </a:rPr>
            </a:br>
            <a:r>
              <a:rPr lang="en-GB" sz="800" b="1" spc="-20" dirty="0">
                <a:solidFill>
                  <a:srgbClr val="3F403F"/>
                </a:solidFill>
                <a:latin typeface="Arial" panose="020B0604020202020204" pitchFamily="34" charset="0"/>
                <a:cs typeface="Arial" panose="020B0604020202020204" pitchFamily="34" charset="0"/>
              </a:rPr>
              <a:t>References:</a:t>
            </a:r>
            <a:r>
              <a:rPr lang="en-GB" sz="800" b="1" spc="-30" dirty="0">
                <a:solidFill>
                  <a:srgbClr val="3F403F"/>
                </a:solidFill>
                <a:latin typeface="Arial" panose="020B0604020202020204" pitchFamily="34" charset="0"/>
                <a:cs typeface="Arial" panose="020B0604020202020204" pitchFamily="34" charset="0"/>
              </a:rPr>
              <a:t> 1. </a:t>
            </a:r>
            <a:r>
              <a:rPr lang="de-CH" sz="800" spc="-10" dirty="0">
                <a:solidFill>
                  <a:srgbClr val="3F403F"/>
                </a:solidFill>
                <a:latin typeface="Arial" panose="020B0604020202020204" pitchFamily="34" charset="0"/>
                <a:cs typeface="Arial" panose="020B0604020202020204" pitchFamily="34" charset="0"/>
              </a:rPr>
              <a:t>Cemin</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 </a:t>
            </a:r>
            <a:r>
              <a:rPr lang="de-CH" sz="800" spc="-10" dirty="0">
                <a:solidFill>
                  <a:srgbClr val="3F403F"/>
                </a:solidFill>
                <a:latin typeface="Arial" panose="020B0604020202020204" pitchFamily="34" charset="0"/>
                <a:cs typeface="Arial" panose="020B0604020202020204" pitchFamily="34" charset="0"/>
              </a:rPr>
              <a:t>al. Int J Cardiol</a:t>
            </a:r>
            <a:r>
              <a:rPr lang="de-CH" sz="800" spc="-20" dirty="0">
                <a:solidFill>
                  <a:srgbClr val="3F403F"/>
                </a:solidFill>
                <a:latin typeface="Arial" panose="020B0604020202020204" pitchFamily="34" charset="0"/>
                <a:cs typeface="Arial" panose="020B0604020202020204" pitchFamily="34" charset="0"/>
              </a:rPr>
              <a:t> </a:t>
            </a:r>
            <a:r>
              <a:rPr lang="en-GB" sz="800" dirty="0">
                <a:solidFill>
                  <a:srgbClr val="000000">
                    <a:lumMod val="65000"/>
                    <a:lumOff val="35000"/>
                  </a:srgbClr>
                </a:solidFill>
                <a:latin typeface="Arial" panose="020B0604020202020204"/>
              </a:rPr>
              <a:t>2023;131618 </a:t>
            </a:r>
            <a:r>
              <a:rPr lang="de-CH" sz="800" b="1" spc="-20" dirty="0">
                <a:solidFill>
                  <a:srgbClr val="3F403F"/>
                </a:solidFill>
                <a:latin typeface="Arial" panose="020B0604020202020204" pitchFamily="34" charset="0"/>
                <a:cs typeface="Arial" panose="020B0604020202020204" pitchFamily="34" charset="0"/>
              </a:rPr>
              <a:t>2</a:t>
            </a:r>
            <a:r>
              <a:rPr lang="de-CH" sz="800" b="1" dirty="0">
                <a:solidFill>
                  <a:srgbClr val="3F403F"/>
                </a:solidFill>
                <a:latin typeface="Arial" panose="020B0604020202020204" pitchFamily="34" charset="0"/>
                <a:cs typeface="Arial" panose="020B0604020202020204" pitchFamily="34" charset="0"/>
              </a:rPr>
              <a:t>.</a:t>
            </a:r>
            <a:r>
              <a:rPr lang="de-CH" sz="800" b="1" spc="-4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Kirchhof</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a:t>
            </a:r>
            <a:r>
              <a:rPr lang="de-CH" sz="800" spc="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al.</a:t>
            </a:r>
            <a:r>
              <a:rPr lang="de-CH" sz="800" spc="-25" dirty="0">
                <a:solidFill>
                  <a:srgbClr val="3F403F"/>
                </a:solidFill>
                <a:latin typeface="Arial" panose="020B0604020202020204" pitchFamily="34" charset="0"/>
                <a:cs typeface="Arial" panose="020B0604020202020204" pitchFamily="34" charset="0"/>
              </a:rPr>
              <a:t> J Am Coll Cardiol </a:t>
            </a:r>
            <a:r>
              <a:rPr lang="de-CH" sz="800" spc="-20" dirty="0">
                <a:solidFill>
                  <a:srgbClr val="3F403F"/>
                </a:solidFill>
                <a:latin typeface="Arial" panose="020B0604020202020204" pitchFamily="34" charset="0"/>
                <a:cs typeface="Arial" panose="020B0604020202020204" pitchFamily="34" charset="0"/>
              </a:rPr>
              <a:t>2018;</a:t>
            </a:r>
            <a:r>
              <a:rPr lang="en-GB" sz="800" dirty="0">
                <a:solidFill>
                  <a:srgbClr val="000000">
                    <a:lumMod val="65000"/>
                    <a:lumOff val="35000"/>
                  </a:srgbClr>
                </a:solidFill>
                <a:latin typeface="Arial" panose="020B0604020202020204"/>
              </a:rPr>
              <a:t> 10;72(2):141-153</a:t>
            </a:r>
            <a:r>
              <a:rPr lang="de-CH" sz="800" spc="-20" dirty="0">
                <a:solidFill>
                  <a:srgbClr val="3F403F"/>
                </a:solidFill>
                <a:latin typeface="Arial" panose="020B0604020202020204" pitchFamily="34" charset="0"/>
                <a:cs typeface="Arial" panose="020B0604020202020204" pitchFamily="34" charset="0"/>
              </a:rPr>
              <a:t>  </a:t>
            </a:r>
            <a:r>
              <a:rPr lang="de-CH" sz="800" b="1" spc="-30" dirty="0">
                <a:solidFill>
                  <a:srgbClr val="3F403F"/>
                </a:solidFill>
                <a:latin typeface="Arial" panose="020B0604020202020204" pitchFamily="34" charset="0"/>
                <a:cs typeface="Arial" panose="020B0604020202020204" pitchFamily="34" charset="0"/>
              </a:rPr>
              <a:t>3.</a:t>
            </a:r>
            <a:r>
              <a:rPr lang="de-CH" sz="800" b="1" spc="-5"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De</a:t>
            </a:r>
            <a:r>
              <a:rPr lang="de-CH" sz="800" spc="15" dirty="0">
                <a:solidFill>
                  <a:srgbClr val="3F403F"/>
                </a:solidFill>
                <a:latin typeface="Arial" panose="020B0604020202020204" pitchFamily="34" charset="0"/>
                <a:cs typeface="Arial" panose="020B0604020202020204" pitchFamily="34" charset="0"/>
              </a:rPr>
              <a:t> </a:t>
            </a:r>
            <a:r>
              <a:rPr lang="de-CH" sz="800" spc="-20" dirty="0">
                <a:solidFill>
                  <a:srgbClr val="3F403F"/>
                </a:solidFill>
                <a:latin typeface="Arial" panose="020B0604020202020204" pitchFamily="34" charset="0"/>
                <a:cs typeface="Arial" panose="020B0604020202020204" pitchFamily="34" charset="0"/>
              </a:rPr>
              <a:t>Caterina</a:t>
            </a:r>
            <a:r>
              <a:rPr lang="de-CH" sz="800" spc="20" dirty="0">
                <a:solidFill>
                  <a:srgbClr val="3F403F"/>
                </a:solidFill>
                <a:latin typeface="Arial" panose="020B0604020202020204" pitchFamily="34" charset="0"/>
                <a:cs typeface="Arial" panose="020B0604020202020204" pitchFamily="34" charset="0"/>
              </a:rPr>
              <a:t> </a:t>
            </a:r>
            <a:r>
              <a:rPr lang="de-CH" sz="800" spc="-10" dirty="0">
                <a:solidFill>
                  <a:srgbClr val="3F403F"/>
                </a:solidFill>
                <a:latin typeface="Arial" panose="020B0604020202020204" pitchFamily="34" charset="0"/>
                <a:cs typeface="Arial" panose="020B0604020202020204" pitchFamily="34" charset="0"/>
              </a:rPr>
              <a:t>et</a:t>
            </a:r>
            <a:r>
              <a:rPr lang="de-CH" sz="800" spc="15" dirty="0">
                <a:solidFill>
                  <a:srgbClr val="3F403F"/>
                </a:solidFill>
                <a:latin typeface="Arial" panose="020B0604020202020204" pitchFamily="34" charset="0"/>
                <a:cs typeface="Arial" panose="020B0604020202020204" pitchFamily="34" charset="0"/>
              </a:rPr>
              <a:t> </a:t>
            </a:r>
            <a:r>
              <a:rPr lang="de-CH" sz="800" spc="-20" dirty="0">
                <a:solidFill>
                  <a:srgbClr val="3F403F"/>
                </a:solidFill>
                <a:latin typeface="Arial" panose="020B0604020202020204" pitchFamily="34" charset="0"/>
                <a:cs typeface="Arial" panose="020B0604020202020204" pitchFamily="34" charset="0"/>
              </a:rPr>
              <a:t>al.</a:t>
            </a:r>
            <a:r>
              <a:rPr lang="de-CH" sz="800" spc="-1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J Clin </a:t>
            </a:r>
            <a:r>
              <a:rPr lang="en-GB" sz="800" dirty="0">
                <a:solidFill>
                  <a:srgbClr val="000000">
                    <a:lumMod val="65000"/>
                    <a:lumOff val="35000"/>
                  </a:srgbClr>
                </a:solidFill>
                <a:latin typeface="Arial" panose="020B0604020202020204"/>
              </a:rPr>
              <a:t>2021;10(4):573</a:t>
            </a:r>
            <a:r>
              <a:rPr lang="de-CH" sz="800" spc="-25" dirty="0">
                <a:solidFill>
                  <a:srgbClr val="3F403F"/>
                </a:solidFill>
                <a:latin typeface="Arial" panose="020B0604020202020204" pitchFamily="34" charset="0"/>
                <a:cs typeface="Arial" panose="020B0604020202020204" pitchFamily="34" charset="0"/>
              </a:rPr>
              <a:t> </a:t>
            </a:r>
            <a:r>
              <a:rPr lang="de-CH" sz="800" b="1" spc="-20" dirty="0">
                <a:solidFill>
                  <a:srgbClr val="3F403F"/>
                </a:solidFill>
                <a:latin typeface="Arial" panose="020B0604020202020204" pitchFamily="34" charset="0"/>
                <a:cs typeface="Arial" panose="020B0604020202020204" pitchFamily="34" charset="0"/>
              </a:rPr>
              <a:t>4.</a:t>
            </a:r>
            <a:r>
              <a:rPr lang="de-CH" sz="800" b="1" spc="-15" dirty="0">
                <a:solidFill>
                  <a:srgbClr val="3F403F"/>
                </a:solidFill>
                <a:latin typeface="Arial" panose="020B0604020202020204" pitchFamily="34" charset="0"/>
                <a:cs typeface="Arial" panose="020B0604020202020204" pitchFamily="34" charset="0"/>
              </a:rPr>
              <a:t> </a:t>
            </a:r>
            <a:r>
              <a:rPr lang="de-CH" sz="800" spc="-20" dirty="0">
                <a:solidFill>
                  <a:srgbClr val="3F403F"/>
                </a:solidFill>
                <a:latin typeface="Arial" panose="020B0604020202020204" pitchFamily="34" charset="0"/>
                <a:cs typeface="Arial" panose="020B0604020202020204" pitchFamily="34" charset="0"/>
              </a:rPr>
              <a:t>Sairaku</a:t>
            </a:r>
            <a:r>
              <a:rPr lang="de-CH" sz="800" spc="1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et</a:t>
            </a:r>
            <a:r>
              <a:rPr lang="de-CH" sz="800" spc="15" dirty="0">
                <a:solidFill>
                  <a:srgbClr val="3F403F"/>
                </a:solidFill>
                <a:latin typeface="Arial" panose="020B0604020202020204" pitchFamily="34" charset="0"/>
                <a:cs typeface="Arial" panose="020B0604020202020204" pitchFamily="34" charset="0"/>
              </a:rPr>
              <a:t> </a:t>
            </a:r>
            <a:r>
              <a:rPr lang="de-CH" sz="800" spc="-20" dirty="0">
                <a:solidFill>
                  <a:srgbClr val="3F403F"/>
                </a:solidFill>
                <a:latin typeface="Arial" panose="020B0604020202020204" pitchFamily="34" charset="0"/>
                <a:cs typeface="Arial" panose="020B0604020202020204" pitchFamily="34" charset="0"/>
              </a:rPr>
              <a:t>al. </a:t>
            </a:r>
            <a:r>
              <a:rPr lang="de-CH" sz="800" spc="-10" dirty="0">
                <a:solidFill>
                  <a:srgbClr val="3F403F"/>
                </a:solidFill>
                <a:latin typeface="Arial" panose="020B0604020202020204" pitchFamily="34" charset="0"/>
                <a:cs typeface="Arial" panose="020B0604020202020204" pitchFamily="34" charset="0"/>
              </a:rPr>
              <a:t>Eur</a:t>
            </a:r>
            <a:r>
              <a:rPr lang="de-CH" sz="800" spc="5" dirty="0">
                <a:solidFill>
                  <a:srgbClr val="3F403F"/>
                </a:solidFill>
                <a:latin typeface="Arial" panose="020B0604020202020204" pitchFamily="34" charset="0"/>
                <a:cs typeface="Arial" panose="020B0604020202020204" pitchFamily="34" charset="0"/>
              </a:rPr>
              <a:t> </a:t>
            </a:r>
            <a:r>
              <a:rPr lang="de-CH" sz="800" dirty="0">
                <a:solidFill>
                  <a:srgbClr val="3F403F"/>
                </a:solidFill>
                <a:latin typeface="Arial" panose="020B0604020202020204" pitchFamily="34" charset="0"/>
                <a:cs typeface="Arial" panose="020B0604020202020204" pitchFamily="34" charset="0"/>
              </a:rPr>
              <a:t>J Clin</a:t>
            </a:r>
            <a:r>
              <a:rPr lang="de-CH" sz="800" spc="5" dirty="0">
                <a:solidFill>
                  <a:srgbClr val="3F403F"/>
                </a:solidFill>
                <a:latin typeface="Arial" panose="020B0604020202020204" pitchFamily="34" charset="0"/>
                <a:cs typeface="Arial" panose="020B0604020202020204" pitchFamily="34" charset="0"/>
              </a:rPr>
              <a:t> </a:t>
            </a:r>
            <a:r>
              <a:rPr lang="de-CH" sz="800" spc="-20" dirty="0">
                <a:solidFill>
                  <a:srgbClr val="3F403F"/>
                </a:solidFill>
                <a:latin typeface="Arial" panose="020B0604020202020204" pitchFamily="34" charset="0"/>
                <a:cs typeface="Arial" panose="020B0604020202020204" pitchFamily="34" charset="0"/>
              </a:rPr>
              <a:t>Pharmacol</a:t>
            </a:r>
            <a:r>
              <a:rPr lang="de-CH" sz="800" dirty="0">
                <a:solidFill>
                  <a:srgbClr val="3F403F"/>
                </a:solidFill>
                <a:latin typeface="Arial" panose="020B0604020202020204" pitchFamily="34" charset="0"/>
                <a:cs typeface="Arial" panose="020B0604020202020204" pitchFamily="34" charset="0"/>
              </a:rPr>
              <a:t> </a:t>
            </a:r>
            <a:r>
              <a:rPr lang="en-GB" sz="800" dirty="0">
                <a:solidFill>
                  <a:srgbClr val="000000">
                    <a:lumMod val="65000"/>
                    <a:lumOff val="35000"/>
                  </a:srgbClr>
                </a:solidFill>
                <a:latin typeface="Arial" panose="020B0604020202020204"/>
              </a:rPr>
              <a:t>2023;79(5):579–88</a:t>
            </a:r>
            <a:endParaRPr lang="en-GB" sz="800" spc="-10" dirty="0">
              <a:solidFill>
                <a:srgbClr val="3F403F"/>
              </a:solidFill>
              <a:latin typeface="Arial" panose="020B0604020202020204" pitchFamily="34" charset="0"/>
              <a:cs typeface="Arial" panose="020B0604020202020204" pitchFamily="34" charset="0"/>
            </a:endParaRPr>
          </a:p>
        </p:txBody>
      </p:sp>
      <p:sp>
        <p:nvSpPr>
          <p:cNvPr id="13" name="object 2">
            <a:extLst>
              <a:ext uri="{FF2B5EF4-FFF2-40B4-BE49-F238E27FC236}">
                <a16:creationId xmlns:a16="http://schemas.microsoft.com/office/drawing/2014/main" id="{8D071804-BC37-461C-1D7E-BF1B76C342D2}"/>
              </a:ext>
            </a:extLst>
          </p:cNvPr>
          <p:cNvSpPr txBox="1"/>
          <p:nvPr/>
        </p:nvSpPr>
        <p:spPr>
          <a:xfrm>
            <a:off x="3136508" y="3632851"/>
            <a:ext cx="2645712" cy="135935"/>
          </a:xfrm>
          <a:prstGeom prst="rect">
            <a:avLst/>
          </a:prstGeom>
        </p:spPr>
        <p:txBody>
          <a:bodyPr vert="horz" wrap="square" lIns="0" tIns="12700" rIns="0" bIns="0" rtlCol="0">
            <a:spAutoFit/>
          </a:bodyPr>
          <a:lstStyle/>
          <a:p>
            <a:pPr marL="12700" algn="ctr">
              <a:lnSpc>
                <a:spcPct val="100000"/>
              </a:lnSpc>
              <a:spcBef>
                <a:spcPts val="100"/>
              </a:spcBef>
            </a:pPr>
            <a:r>
              <a:rPr lang="en-GB" sz="800" b="1" spc="-10" dirty="0">
                <a:solidFill>
                  <a:srgbClr val="3F403F"/>
                </a:solidFill>
                <a:latin typeface="Arial" panose="020B0604020202020204" pitchFamily="34" charset="0"/>
                <a:cs typeface="Arial" panose="020B0604020202020204" pitchFamily="34" charset="0"/>
              </a:rPr>
              <a:t>Global programme</a:t>
            </a:r>
            <a:endParaRPr lang="en-GB" sz="800" dirty="0">
              <a:latin typeface="Arial" panose="020B0604020202020204" pitchFamily="34" charset="0"/>
              <a:cs typeface="Arial" panose="020B0604020202020204" pitchFamily="34" charset="0"/>
            </a:endParaRPr>
          </a:p>
        </p:txBody>
      </p:sp>
      <p:sp>
        <p:nvSpPr>
          <p:cNvPr id="16" name="object 32">
            <a:extLst>
              <a:ext uri="{FF2B5EF4-FFF2-40B4-BE49-F238E27FC236}">
                <a16:creationId xmlns:a16="http://schemas.microsoft.com/office/drawing/2014/main" id="{C736F4B6-0CFC-4B11-8A26-CD20A88311B4}"/>
              </a:ext>
            </a:extLst>
          </p:cNvPr>
          <p:cNvSpPr txBox="1"/>
          <p:nvPr/>
        </p:nvSpPr>
        <p:spPr>
          <a:xfrm>
            <a:off x="612002" y="3632851"/>
            <a:ext cx="2535506" cy="135935"/>
          </a:xfrm>
          <a:prstGeom prst="rect">
            <a:avLst/>
          </a:prstGeom>
        </p:spPr>
        <p:txBody>
          <a:bodyPr vert="horz" wrap="square" lIns="0" tIns="12700" rIns="0" bIns="0" rtlCol="0">
            <a:spAutoFit/>
          </a:bodyPr>
          <a:lstStyle/>
          <a:p>
            <a:pPr marL="12700" algn="ctr">
              <a:lnSpc>
                <a:spcPct val="100000"/>
              </a:lnSpc>
              <a:spcBef>
                <a:spcPts val="100"/>
              </a:spcBef>
            </a:pPr>
            <a:r>
              <a:rPr lang="en-GB" sz="800" b="1" spc="-10" dirty="0">
                <a:solidFill>
                  <a:srgbClr val="3F403F"/>
                </a:solidFill>
                <a:latin typeface="Arial" panose="020B0604020202020204" pitchFamily="34" charset="0"/>
                <a:cs typeface="Arial" panose="020B0604020202020204" pitchFamily="34" charset="0"/>
              </a:rPr>
              <a:t>Global programme</a:t>
            </a:r>
            <a:endParaRPr lang="en-GB" sz="800" dirty="0">
              <a:latin typeface="Arial" panose="020B0604020202020204" pitchFamily="34" charset="0"/>
              <a:cs typeface="Arial" panose="020B0604020202020204" pitchFamily="34" charset="0"/>
            </a:endParaRPr>
          </a:p>
        </p:txBody>
      </p:sp>
      <p:sp>
        <p:nvSpPr>
          <p:cNvPr id="17" name="object 52">
            <a:extLst>
              <a:ext uri="{FF2B5EF4-FFF2-40B4-BE49-F238E27FC236}">
                <a16:creationId xmlns:a16="http://schemas.microsoft.com/office/drawing/2014/main" id="{F1A68484-742F-D9B9-D444-EAFA98ACEAAA}"/>
              </a:ext>
            </a:extLst>
          </p:cNvPr>
          <p:cNvSpPr txBox="1"/>
          <p:nvPr/>
        </p:nvSpPr>
        <p:spPr>
          <a:xfrm>
            <a:off x="5877418" y="3632851"/>
            <a:ext cx="2511745" cy="135935"/>
          </a:xfrm>
          <a:prstGeom prst="rect">
            <a:avLst/>
          </a:prstGeom>
        </p:spPr>
        <p:txBody>
          <a:bodyPr vert="horz" wrap="square" lIns="0" tIns="12700" rIns="0" bIns="0" rtlCol="0">
            <a:spAutoFit/>
          </a:bodyPr>
          <a:lstStyle/>
          <a:p>
            <a:pPr marL="12700" algn="ctr">
              <a:lnSpc>
                <a:spcPct val="100000"/>
              </a:lnSpc>
              <a:spcBef>
                <a:spcPts val="100"/>
              </a:spcBef>
            </a:pPr>
            <a:r>
              <a:rPr lang="en-US" sz="800" b="1" spc="-20" dirty="0">
                <a:solidFill>
                  <a:srgbClr val="3F403F"/>
                </a:solidFill>
                <a:latin typeface="Arial" panose="020B0604020202020204" pitchFamily="34" charset="0"/>
                <a:cs typeface="Arial" panose="020B0604020202020204" pitchFamily="34" charset="0"/>
              </a:rPr>
              <a:t>No global evidence available from PMSS</a:t>
            </a:r>
            <a:r>
              <a:rPr sz="800" b="1" spc="-10" dirty="0">
                <a:solidFill>
                  <a:srgbClr val="3F403F"/>
                </a:solidFill>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p:txBody>
      </p:sp>
      <p:sp>
        <p:nvSpPr>
          <p:cNvPr id="18" name="object 57">
            <a:extLst>
              <a:ext uri="{FF2B5EF4-FFF2-40B4-BE49-F238E27FC236}">
                <a16:creationId xmlns:a16="http://schemas.microsoft.com/office/drawing/2014/main" id="{924C64A7-32D0-07A1-5B26-A43F74837B90}"/>
              </a:ext>
            </a:extLst>
          </p:cNvPr>
          <p:cNvSpPr/>
          <p:nvPr/>
        </p:nvSpPr>
        <p:spPr>
          <a:xfrm flipH="1">
            <a:off x="737522" y="2154948"/>
            <a:ext cx="65366" cy="1371405"/>
          </a:xfrm>
          <a:custGeom>
            <a:avLst/>
            <a:gdLst/>
            <a:ahLst/>
            <a:cxnLst/>
            <a:rect l="l" t="t" r="r" b="b"/>
            <a:pathLst>
              <a:path h="972185">
                <a:moveTo>
                  <a:pt x="0" y="971994"/>
                </a:moveTo>
                <a:lnTo>
                  <a:pt x="0" y="0"/>
                </a:lnTo>
              </a:path>
            </a:pathLst>
          </a:custGeom>
          <a:ln w="3810">
            <a:solidFill>
              <a:srgbClr val="3F403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61">
            <a:extLst>
              <a:ext uri="{FF2B5EF4-FFF2-40B4-BE49-F238E27FC236}">
                <a16:creationId xmlns:a16="http://schemas.microsoft.com/office/drawing/2014/main" id="{23539E52-2DC0-F688-CFA8-B618A232E276}"/>
              </a:ext>
            </a:extLst>
          </p:cNvPr>
          <p:cNvSpPr txBox="1"/>
          <p:nvPr/>
        </p:nvSpPr>
        <p:spPr>
          <a:xfrm>
            <a:off x="612002" y="2083611"/>
            <a:ext cx="153888" cy="1505919"/>
          </a:xfrm>
          <a:prstGeom prst="rect">
            <a:avLst/>
          </a:prstGeom>
        </p:spPr>
        <p:txBody>
          <a:bodyPr vert="vert270" wrap="square" lIns="0" tIns="5715" rIns="0" bIns="0" rtlCol="0">
            <a:spAutoFit/>
          </a:bodyPr>
          <a:lstStyle/>
          <a:p>
            <a:pPr marL="12700" algn="ctr">
              <a:lnSpc>
                <a:spcPct val="100000"/>
              </a:lnSpc>
              <a:spcBef>
                <a:spcPts val="45"/>
              </a:spcBef>
            </a:pPr>
            <a:r>
              <a:rPr lang="en-GB" sz="1000" b="1" dirty="0">
                <a:solidFill>
                  <a:schemeClr val="tx1">
                    <a:lumMod val="65000"/>
                    <a:lumOff val="35000"/>
                  </a:schemeClr>
                </a:solidFill>
                <a:latin typeface="Arial" panose="020B0604020202020204" pitchFamily="34" charset="0"/>
                <a:cs typeface="Arial" panose="020B0604020202020204" pitchFamily="34" charset="0"/>
              </a:rPr>
              <a:t>PMSS </a:t>
            </a:r>
            <a:r>
              <a:rPr lang="en-GB" sz="1000" b="1" spc="-10" dirty="0">
                <a:solidFill>
                  <a:schemeClr val="tx1">
                    <a:lumMod val="65000"/>
                    <a:lumOff val="35000"/>
                  </a:schemeClr>
                </a:solidFill>
                <a:latin typeface="Arial" panose="020B0604020202020204" pitchFamily="34" charset="0"/>
                <a:cs typeface="Arial" panose="020B0604020202020204" pitchFamily="34" charset="0"/>
              </a:rPr>
              <a:t>evidence</a:t>
            </a:r>
            <a:endParaRPr lang="en-GB" sz="10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57" name="object 58">
            <a:extLst>
              <a:ext uri="{FF2B5EF4-FFF2-40B4-BE49-F238E27FC236}">
                <a16:creationId xmlns:a16="http://schemas.microsoft.com/office/drawing/2014/main" id="{14598277-1CAE-709C-6DF2-09B8C6B11292}"/>
              </a:ext>
            </a:extLst>
          </p:cNvPr>
          <p:cNvGrpSpPr/>
          <p:nvPr/>
        </p:nvGrpSpPr>
        <p:grpSpPr>
          <a:xfrm>
            <a:off x="6889907" y="1707455"/>
            <a:ext cx="473140" cy="1249056"/>
            <a:chOff x="5826921" y="900310"/>
            <a:chExt cx="356235" cy="940435"/>
          </a:xfrm>
          <a:solidFill>
            <a:srgbClr val="808285"/>
          </a:solidFill>
        </p:grpSpPr>
        <p:sp>
          <p:nvSpPr>
            <p:cNvPr id="58" name="object 59">
              <a:extLst>
                <a:ext uri="{FF2B5EF4-FFF2-40B4-BE49-F238E27FC236}">
                  <a16:creationId xmlns:a16="http://schemas.microsoft.com/office/drawing/2014/main" id="{5EFF4661-1599-B0CF-28A9-8FB74964CC5D}"/>
                </a:ext>
              </a:extLst>
            </p:cNvPr>
            <p:cNvSpPr/>
            <p:nvPr/>
          </p:nvSpPr>
          <p:spPr>
            <a:xfrm>
              <a:off x="6018649" y="900310"/>
              <a:ext cx="0" cy="252095"/>
            </a:xfrm>
            <a:custGeom>
              <a:avLst/>
              <a:gdLst/>
              <a:ahLst/>
              <a:cxnLst/>
              <a:rect l="l" t="t" r="r" b="b"/>
              <a:pathLst>
                <a:path h="252094">
                  <a:moveTo>
                    <a:pt x="0" y="0"/>
                  </a:moveTo>
                  <a:lnTo>
                    <a:pt x="0" y="252006"/>
                  </a:lnTo>
                </a:path>
              </a:pathLst>
            </a:custGeom>
            <a:grpFill/>
            <a:ln w="12700">
              <a:solidFill>
                <a:srgbClr val="FFFFF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60">
              <a:extLst>
                <a:ext uri="{FF2B5EF4-FFF2-40B4-BE49-F238E27FC236}">
                  <a16:creationId xmlns:a16="http://schemas.microsoft.com/office/drawing/2014/main" id="{C632D3F4-242F-AA06-14BE-974E1DF2793E}"/>
                </a:ext>
              </a:extLst>
            </p:cNvPr>
            <p:cNvSpPr/>
            <p:nvPr/>
          </p:nvSpPr>
          <p:spPr>
            <a:xfrm>
              <a:off x="5826921" y="1472257"/>
              <a:ext cx="356235" cy="368300"/>
            </a:xfrm>
            <a:custGeom>
              <a:avLst/>
              <a:gdLst/>
              <a:ahLst/>
              <a:cxnLst/>
              <a:rect l="l" t="t" r="r" b="b"/>
              <a:pathLst>
                <a:path w="356235" h="368300">
                  <a:moveTo>
                    <a:pt x="55118" y="327660"/>
                  </a:moveTo>
                  <a:lnTo>
                    <a:pt x="6311" y="327660"/>
                  </a:lnTo>
                  <a:lnTo>
                    <a:pt x="19126" y="328930"/>
                  </a:lnTo>
                  <a:lnTo>
                    <a:pt x="20256" y="328930"/>
                  </a:lnTo>
                  <a:lnTo>
                    <a:pt x="17700" y="336550"/>
                  </a:lnTo>
                  <a:lnTo>
                    <a:pt x="18965" y="344170"/>
                  </a:lnTo>
                  <a:lnTo>
                    <a:pt x="19133" y="351790"/>
                  </a:lnTo>
                  <a:lnTo>
                    <a:pt x="13284" y="359410"/>
                  </a:lnTo>
                  <a:lnTo>
                    <a:pt x="19779" y="368300"/>
                  </a:lnTo>
                  <a:lnTo>
                    <a:pt x="34091" y="361950"/>
                  </a:lnTo>
                  <a:lnTo>
                    <a:pt x="48458" y="346710"/>
                  </a:lnTo>
                  <a:lnTo>
                    <a:pt x="55118" y="327660"/>
                  </a:lnTo>
                  <a:close/>
                </a:path>
                <a:path w="356235" h="368300">
                  <a:moveTo>
                    <a:pt x="9838" y="300990"/>
                  </a:moveTo>
                  <a:lnTo>
                    <a:pt x="6680" y="300990"/>
                  </a:lnTo>
                  <a:lnTo>
                    <a:pt x="3886" y="307340"/>
                  </a:lnTo>
                  <a:lnTo>
                    <a:pt x="0" y="320040"/>
                  </a:lnTo>
                  <a:lnTo>
                    <a:pt x="7264" y="321310"/>
                  </a:lnTo>
                  <a:lnTo>
                    <a:pt x="5219" y="321310"/>
                  </a:lnTo>
                  <a:lnTo>
                    <a:pt x="5791" y="328930"/>
                  </a:lnTo>
                  <a:lnTo>
                    <a:pt x="6311" y="330200"/>
                  </a:lnTo>
                  <a:lnTo>
                    <a:pt x="6311" y="327660"/>
                  </a:lnTo>
                  <a:lnTo>
                    <a:pt x="55118" y="327660"/>
                  </a:lnTo>
                  <a:lnTo>
                    <a:pt x="56591" y="325120"/>
                  </a:lnTo>
                  <a:lnTo>
                    <a:pt x="60604" y="318770"/>
                  </a:lnTo>
                  <a:lnTo>
                    <a:pt x="62452" y="314960"/>
                  </a:lnTo>
                  <a:lnTo>
                    <a:pt x="62128" y="314960"/>
                  </a:lnTo>
                  <a:lnTo>
                    <a:pt x="62128" y="313690"/>
                  </a:lnTo>
                  <a:lnTo>
                    <a:pt x="82863" y="313690"/>
                  </a:lnTo>
                  <a:lnTo>
                    <a:pt x="87528" y="309880"/>
                  </a:lnTo>
                  <a:lnTo>
                    <a:pt x="88150" y="308610"/>
                  </a:lnTo>
                  <a:lnTo>
                    <a:pt x="52539" y="308610"/>
                  </a:lnTo>
                  <a:lnTo>
                    <a:pt x="52997" y="304800"/>
                  </a:lnTo>
                  <a:lnTo>
                    <a:pt x="53855" y="302260"/>
                  </a:lnTo>
                  <a:lnTo>
                    <a:pt x="13195" y="302260"/>
                  </a:lnTo>
                  <a:lnTo>
                    <a:pt x="9838" y="300990"/>
                  </a:lnTo>
                  <a:close/>
                </a:path>
                <a:path w="356235" h="368300">
                  <a:moveTo>
                    <a:pt x="82863" y="313690"/>
                  </a:moveTo>
                  <a:lnTo>
                    <a:pt x="64198" y="313690"/>
                  </a:lnTo>
                  <a:lnTo>
                    <a:pt x="66751" y="316230"/>
                  </a:lnTo>
                  <a:lnTo>
                    <a:pt x="70675" y="323850"/>
                  </a:lnTo>
                  <a:lnTo>
                    <a:pt x="69786" y="321310"/>
                  </a:lnTo>
                  <a:lnTo>
                    <a:pt x="74074" y="318770"/>
                  </a:lnTo>
                  <a:lnTo>
                    <a:pt x="81308" y="314960"/>
                  </a:lnTo>
                  <a:lnTo>
                    <a:pt x="82863" y="313690"/>
                  </a:lnTo>
                  <a:close/>
                </a:path>
                <a:path w="356235" h="368300">
                  <a:moveTo>
                    <a:pt x="63068" y="313690"/>
                  </a:moveTo>
                  <a:lnTo>
                    <a:pt x="62420" y="313690"/>
                  </a:lnTo>
                  <a:lnTo>
                    <a:pt x="62128" y="314960"/>
                  </a:lnTo>
                  <a:lnTo>
                    <a:pt x="62452" y="314960"/>
                  </a:lnTo>
                  <a:lnTo>
                    <a:pt x="63068" y="313690"/>
                  </a:lnTo>
                  <a:close/>
                </a:path>
                <a:path w="356235" h="368300">
                  <a:moveTo>
                    <a:pt x="90030" y="252730"/>
                  </a:moveTo>
                  <a:lnTo>
                    <a:pt x="73254" y="255270"/>
                  </a:lnTo>
                  <a:lnTo>
                    <a:pt x="60858" y="264160"/>
                  </a:lnTo>
                  <a:lnTo>
                    <a:pt x="48957" y="274320"/>
                  </a:lnTo>
                  <a:lnTo>
                    <a:pt x="33667" y="279400"/>
                  </a:lnTo>
                  <a:lnTo>
                    <a:pt x="40322" y="279400"/>
                  </a:lnTo>
                  <a:lnTo>
                    <a:pt x="31534" y="287020"/>
                  </a:lnTo>
                  <a:lnTo>
                    <a:pt x="28206" y="289560"/>
                  </a:lnTo>
                  <a:lnTo>
                    <a:pt x="30137" y="290830"/>
                  </a:lnTo>
                  <a:lnTo>
                    <a:pt x="34315" y="293370"/>
                  </a:lnTo>
                  <a:lnTo>
                    <a:pt x="41440" y="293370"/>
                  </a:lnTo>
                  <a:lnTo>
                    <a:pt x="41463" y="293778"/>
                  </a:lnTo>
                  <a:lnTo>
                    <a:pt x="44642" y="294640"/>
                  </a:lnTo>
                  <a:lnTo>
                    <a:pt x="52212" y="295910"/>
                  </a:lnTo>
                  <a:lnTo>
                    <a:pt x="60349" y="298450"/>
                  </a:lnTo>
                  <a:lnTo>
                    <a:pt x="66738" y="299720"/>
                  </a:lnTo>
                  <a:lnTo>
                    <a:pt x="62776" y="303530"/>
                  </a:lnTo>
                  <a:lnTo>
                    <a:pt x="57353" y="307340"/>
                  </a:lnTo>
                  <a:lnTo>
                    <a:pt x="102920" y="307340"/>
                  </a:lnTo>
                  <a:lnTo>
                    <a:pt x="102438" y="309880"/>
                  </a:lnTo>
                  <a:lnTo>
                    <a:pt x="102870" y="314960"/>
                  </a:lnTo>
                  <a:lnTo>
                    <a:pt x="105600" y="314960"/>
                  </a:lnTo>
                  <a:lnTo>
                    <a:pt x="112585" y="308610"/>
                  </a:lnTo>
                  <a:lnTo>
                    <a:pt x="117487" y="302260"/>
                  </a:lnTo>
                  <a:lnTo>
                    <a:pt x="119976" y="300990"/>
                  </a:lnTo>
                  <a:lnTo>
                    <a:pt x="117627" y="300990"/>
                  </a:lnTo>
                  <a:lnTo>
                    <a:pt x="118605" y="295910"/>
                  </a:lnTo>
                  <a:lnTo>
                    <a:pt x="118402" y="292100"/>
                  </a:lnTo>
                  <a:lnTo>
                    <a:pt x="119021" y="292100"/>
                  </a:lnTo>
                  <a:lnTo>
                    <a:pt x="118786" y="289560"/>
                  </a:lnTo>
                  <a:lnTo>
                    <a:pt x="116979" y="289560"/>
                  </a:lnTo>
                  <a:lnTo>
                    <a:pt x="117144" y="288290"/>
                  </a:lnTo>
                  <a:lnTo>
                    <a:pt x="118668" y="288290"/>
                  </a:lnTo>
                  <a:lnTo>
                    <a:pt x="117944" y="287020"/>
                  </a:lnTo>
                  <a:lnTo>
                    <a:pt x="117741" y="285750"/>
                  </a:lnTo>
                  <a:lnTo>
                    <a:pt x="171532" y="285750"/>
                  </a:lnTo>
                  <a:lnTo>
                    <a:pt x="175741" y="283210"/>
                  </a:lnTo>
                  <a:lnTo>
                    <a:pt x="185995" y="278130"/>
                  </a:lnTo>
                  <a:lnTo>
                    <a:pt x="162839" y="278130"/>
                  </a:lnTo>
                  <a:lnTo>
                    <a:pt x="158445" y="267970"/>
                  </a:lnTo>
                  <a:lnTo>
                    <a:pt x="200333" y="267970"/>
                  </a:lnTo>
                  <a:lnTo>
                    <a:pt x="201663" y="266700"/>
                  </a:lnTo>
                  <a:lnTo>
                    <a:pt x="214530" y="266700"/>
                  </a:lnTo>
                  <a:lnTo>
                    <a:pt x="215181" y="265430"/>
                  </a:lnTo>
                  <a:lnTo>
                    <a:pt x="216471" y="259080"/>
                  </a:lnTo>
                  <a:lnTo>
                    <a:pt x="216319" y="257810"/>
                  </a:lnTo>
                  <a:lnTo>
                    <a:pt x="244908" y="257810"/>
                  </a:lnTo>
                  <a:lnTo>
                    <a:pt x="245282" y="256540"/>
                  </a:lnTo>
                  <a:lnTo>
                    <a:pt x="94070" y="256540"/>
                  </a:lnTo>
                  <a:lnTo>
                    <a:pt x="90030" y="252730"/>
                  </a:lnTo>
                  <a:close/>
                </a:path>
                <a:path w="356235" h="368300">
                  <a:moveTo>
                    <a:pt x="152420" y="299720"/>
                  </a:moveTo>
                  <a:lnTo>
                    <a:pt x="132607" y="299720"/>
                  </a:lnTo>
                  <a:lnTo>
                    <a:pt x="137564" y="304800"/>
                  </a:lnTo>
                  <a:lnTo>
                    <a:pt x="143176" y="309880"/>
                  </a:lnTo>
                  <a:lnTo>
                    <a:pt x="145846" y="307340"/>
                  </a:lnTo>
                  <a:lnTo>
                    <a:pt x="152420" y="299720"/>
                  </a:lnTo>
                  <a:close/>
                </a:path>
                <a:path w="356235" h="368300">
                  <a:moveTo>
                    <a:pt x="88773" y="307340"/>
                  </a:moveTo>
                  <a:lnTo>
                    <a:pt x="57302" y="307340"/>
                  </a:lnTo>
                  <a:lnTo>
                    <a:pt x="52539" y="308610"/>
                  </a:lnTo>
                  <a:lnTo>
                    <a:pt x="88150" y="308610"/>
                  </a:lnTo>
                  <a:lnTo>
                    <a:pt x="88773" y="307340"/>
                  </a:lnTo>
                  <a:close/>
                </a:path>
                <a:path w="356235" h="368300">
                  <a:moveTo>
                    <a:pt x="99110" y="307340"/>
                  </a:moveTo>
                  <a:lnTo>
                    <a:pt x="88773" y="307340"/>
                  </a:lnTo>
                  <a:lnTo>
                    <a:pt x="91440" y="308610"/>
                  </a:lnTo>
                  <a:lnTo>
                    <a:pt x="99110" y="307340"/>
                  </a:lnTo>
                  <a:close/>
                </a:path>
                <a:path w="356235" h="368300">
                  <a:moveTo>
                    <a:pt x="39954" y="293370"/>
                  </a:moveTo>
                  <a:lnTo>
                    <a:pt x="22987" y="293370"/>
                  </a:lnTo>
                  <a:lnTo>
                    <a:pt x="17370" y="299720"/>
                  </a:lnTo>
                  <a:lnTo>
                    <a:pt x="13195" y="302260"/>
                  </a:lnTo>
                  <a:lnTo>
                    <a:pt x="53855" y="302260"/>
                  </a:lnTo>
                  <a:lnTo>
                    <a:pt x="53940" y="302009"/>
                  </a:lnTo>
                  <a:lnTo>
                    <a:pt x="49041" y="300990"/>
                  </a:lnTo>
                  <a:lnTo>
                    <a:pt x="40246" y="300990"/>
                  </a:lnTo>
                  <a:lnTo>
                    <a:pt x="41829" y="300243"/>
                  </a:lnTo>
                  <a:lnTo>
                    <a:pt x="41463" y="293778"/>
                  </a:lnTo>
                  <a:lnTo>
                    <a:pt x="39954" y="293370"/>
                  </a:lnTo>
                  <a:close/>
                </a:path>
                <a:path w="356235" h="368300">
                  <a:moveTo>
                    <a:pt x="55143" y="298450"/>
                  </a:moveTo>
                  <a:lnTo>
                    <a:pt x="53940" y="302009"/>
                  </a:lnTo>
                  <a:lnTo>
                    <a:pt x="55143" y="302260"/>
                  </a:lnTo>
                  <a:lnTo>
                    <a:pt x="55143" y="298450"/>
                  </a:lnTo>
                  <a:close/>
                </a:path>
                <a:path w="356235" h="368300">
                  <a:moveTo>
                    <a:pt x="41829" y="300243"/>
                  </a:moveTo>
                  <a:lnTo>
                    <a:pt x="40246" y="300990"/>
                  </a:lnTo>
                  <a:lnTo>
                    <a:pt x="41871" y="300990"/>
                  </a:lnTo>
                  <a:lnTo>
                    <a:pt x="41829" y="300243"/>
                  </a:lnTo>
                  <a:close/>
                </a:path>
                <a:path w="356235" h="368300">
                  <a:moveTo>
                    <a:pt x="42938" y="299720"/>
                  </a:moveTo>
                  <a:lnTo>
                    <a:pt x="41829" y="300243"/>
                  </a:lnTo>
                  <a:lnTo>
                    <a:pt x="41871" y="300990"/>
                  </a:lnTo>
                  <a:lnTo>
                    <a:pt x="49041" y="300990"/>
                  </a:lnTo>
                  <a:lnTo>
                    <a:pt x="42938" y="299720"/>
                  </a:lnTo>
                  <a:close/>
                </a:path>
                <a:path w="356235" h="368300">
                  <a:moveTo>
                    <a:pt x="171532" y="285750"/>
                  </a:moveTo>
                  <a:lnTo>
                    <a:pt x="117741" y="285750"/>
                  </a:lnTo>
                  <a:lnTo>
                    <a:pt x="123139" y="287020"/>
                  </a:lnTo>
                  <a:lnTo>
                    <a:pt x="126072" y="287020"/>
                  </a:lnTo>
                  <a:lnTo>
                    <a:pt x="124701" y="300990"/>
                  </a:lnTo>
                  <a:lnTo>
                    <a:pt x="124955" y="300990"/>
                  </a:lnTo>
                  <a:lnTo>
                    <a:pt x="131051" y="299720"/>
                  </a:lnTo>
                  <a:lnTo>
                    <a:pt x="152420" y="299720"/>
                  </a:lnTo>
                  <a:lnTo>
                    <a:pt x="156802" y="294640"/>
                  </a:lnTo>
                  <a:lnTo>
                    <a:pt x="171532" y="285750"/>
                  </a:lnTo>
                  <a:close/>
                </a:path>
                <a:path w="356235" h="368300">
                  <a:moveTo>
                    <a:pt x="132607" y="299720"/>
                  </a:moveTo>
                  <a:lnTo>
                    <a:pt x="131051" y="299720"/>
                  </a:lnTo>
                  <a:lnTo>
                    <a:pt x="131902" y="300990"/>
                  </a:lnTo>
                  <a:lnTo>
                    <a:pt x="132607" y="299720"/>
                  </a:lnTo>
                  <a:close/>
                </a:path>
                <a:path w="356235" h="368300">
                  <a:moveTo>
                    <a:pt x="41440" y="293370"/>
                  </a:moveTo>
                  <a:lnTo>
                    <a:pt x="39954" y="293370"/>
                  </a:lnTo>
                  <a:lnTo>
                    <a:pt x="41463" y="293778"/>
                  </a:lnTo>
                  <a:lnTo>
                    <a:pt x="41440" y="293370"/>
                  </a:lnTo>
                  <a:close/>
                </a:path>
                <a:path w="356235" h="368300">
                  <a:moveTo>
                    <a:pt x="119021" y="292100"/>
                  </a:moveTo>
                  <a:lnTo>
                    <a:pt x="118402" y="292100"/>
                  </a:lnTo>
                  <a:lnTo>
                    <a:pt x="118605" y="293370"/>
                  </a:lnTo>
                  <a:lnTo>
                    <a:pt x="119138" y="293370"/>
                  </a:lnTo>
                  <a:lnTo>
                    <a:pt x="119021" y="292100"/>
                  </a:lnTo>
                  <a:close/>
                </a:path>
                <a:path w="356235" h="368300">
                  <a:moveTo>
                    <a:pt x="118668" y="288290"/>
                  </a:moveTo>
                  <a:lnTo>
                    <a:pt x="117335" y="288290"/>
                  </a:lnTo>
                  <a:lnTo>
                    <a:pt x="117309" y="289560"/>
                  </a:lnTo>
                  <a:lnTo>
                    <a:pt x="118786" y="289560"/>
                  </a:lnTo>
                  <a:lnTo>
                    <a:pt x="118668" y="288290"/>
                  </a:lnTo>
                  <a:close/>
                </a:path>
                <a:path w="356235" h="368300">
                  <a:moveTo>
                    <a:pt x="214530" y="266700"/>
                  </a:moveTo>
                  <a:lnTo>
                    <a:pt x="201663" y="266700"/>
                  </a:lnTo>
                  <a:lnTo>
                    <a:pt x="204318" y="280670"/>
                  </a:lnTo>
                  <a:lnTo>
                    <a:pt x="209977" y="275590"/>
                  </a:lnTo>
                  <a:lnTo>
                    <a:pt x="214530" y="266700"/>
                  </a:lnTo>
                  <a:close/>
                </a:path>
                <a:path w="356235" h="368300">
                  <a:moveTo>
                    <a:pt x="200333" y="267970"/>
                  </a:moveTo>
                  <a:lnTo>
                    <a:pt x="158445" y="267970"/>
                  </a:lnTo>
                  <a:lnTo>
                    <a:pt x="163550" y="270510"/>
                  </a:lnTo>
                  <a:lnTo>
                    <a:pt x="162839" y="278130"/>
                  </a:lnTo>
                  <a:lnTo>
                    <a:pt x="185995" y="278130"/>
                  </a:lnTo>
                  <a:lnTo>
                    <a:pt x="193686" y="274320"/>
                  </a:lnTo>
                  <a:lnTo>
                    <a:pt x="200333" y="267970"/>
                  </a:lnTo>
                  <a:close/>
                </a:path>
                <a:path w="356235" h="368300">
                  <a:moveTo>
                    <a:pt x="244908" y="257810"/>
                  </a:moveTo>
                  <a:lnTo>
                    <a:pt x="216319" y="257810"/>
                  </a:lnTo>
                  <a:lnTo>
                    <a:pt x="224523" y="265430"/>
                  </a:lnTo>
                  <a:lnTo>
                    <a:pt x="225158" y="265430"/>
                  </a:lnTo>
                  <a:lnTo>
                    <a:pt x="221797" y="266700"/>
                  </a:lnTo>
                  <a:lnTo>
                    <a:pt x="224229" y="269240"/>
                  </a:lnTo>
                  <a:lnTo>
                    <a:pt x="230568" y="273050"/>
                  </a:lnTo>
                  <a:lnTo>
                    <a:pt x="244162" y="260350"/>
                  </a:lnTo>
                  <a:lnTo>
                    <a:pt x="244908" y="257810"/>
                  </a:lnTo>
                  <a:close/>
                </a:path>
                <a:path w="356235" h="368300">
                  <a:moveTo>
                    <a:pt x="116459" y="245110"/>
                  </a:moveTo>
                  <a:lnTo>
                    <a:pt x="112776" y="245110"/>
                  </a:lnTo>
                  <a:lnTo>
                    <a:pt x="110679" y="247650"/>
                  </a:lnTo>
                  <a:lnTo>
                    <a:pt x="102698" y="252730"/>
                  </a:lnTo>
                  <a:lnTo>
                    <a:pt x="94070" y="256540"/>
                  </a:lnTo>
                  <a:lnTo>
                    <a:pt x="245282" y="256540"/>
                  </a:lnTo>
                  <a:lnTo>
                    <a:pt x="246775" y="251460"/>
                  </a:lnTo>
                  <a:lnTo>
                    <a:pt x="114655" y="251460"/>
                  </a:lnTo>
                  <a:lnTo>
                    <a:pt x="116459" y="245110"/>
                  </a:lnTo>
                  <a:close/>
                </a:path>
                <a:path w="356235" h="368300">
                  <a:moveTo>
                    <a:pt x="120472" y="242570"/>
                  </a:moveTo>
                  <a:lnTo>
                    <a:pt x="115735" y="251460"/>
                  </a:lnTo>
                  <a:lnTo>
                    <a:pt x="121094" y="251460"/>
                  </a:lnTo>
                  <a:lnTo>
                    <a:pt x="120967" y="248920"/>
                  </a:lnTo>
                  <a:lnTo>
                    <a:pt x="120599" y="246380"/>
                  </a:lnTo>
                  <a:lnTo>
                    <a:pt x="119938" y="245110"/>
                  </a:lnTo>
                  <a:lnTo>
                    <a:pt x="120472" y="242570"/>
                  </a:lnTo>
                  <a:close/>
                </a:path>
                <a:path w="356235" h="368300">
                  <a:moveTo>
                    <a:pt x="128130" y="250190"/>
                  </a:moveTo>
                  <a:lnTo>
                    <a:pt x="121094" y="251460"/>
                  </a:lnTo>
                  <a:lnTo>
                    <a:pt x="130822" y="251460"/>
                  </a:lnTo>
                  <a:lnTo>
                    <a:pt x="128130" y="250190"/>
                  </a:lnTo>
                  <a:close/>
                </a:path>
                <a:path w="356235" h="368300">
                  <a:moveTo>
                    <a:pt x="144830" y="245110"/>
                  </a:moveTo>
                  <a:lnTo>
                    <a:pt x="143065" y="245110"/>
                  </a:lnTo>
                  <a:lnTo>
                    <a:pt x="140487" y="251460"/>
                  </a:lnTo>
                  <a:lnTo>
                    <a:pt x="246775" y="251460"/>
                  </a:lnTo>
                  <a:lnTo>
                    <a:pt x="248268" y="246380"/>
                  </a:lnTo>
                  <a:lnTo>
                    <a:pt x="145072" y="246380"/>
                  </a:lnTo>
                  <a:lnTo>
                    <a:pt x="145043" y="245443"/>
                  </a:lnTo>
                  <a:lnTo>
                    <a:pt x="144830" y="245110"/>
                  </a:lnTo>
                  <a:close/>
                </a:path>
                <a:path w="356235" h="368300">
                  <a:moveTo>
                    <a:pt x="173761" y="203200"/>
                  </a:moveTo>
                  <a:lnTo>
                    <a:pt x="165062" y="210820"/>
                  </a:lnTo>
                  <a:lnTo>
                    <a:pt x="157984" y="220980"/>
                  </a:lnTo>
                  <a:lnTo>
                    <a:pt x="150140" y="232410"/>
                  </a:lnTo>
                  <a:lnTo>
                    <a:pt x="139141" y="242570"/>
                  </a:lnTo>
                  <a:lnTo>
                    <a:pt x="140398" y="242570"/>
                  </a:lnTo>
                  <a:lnTo>
                    <a:pt x="142836" y="243840"/>
                  </a:lnTo>
                  <a:lnTo>
                    <a:pt x="144373" y="245110"/>
                  </a:lnTo>
                  <a:lnTo>
                    <a:pt x="145034" y="245110"/>
                  </a:lnTo>
                  <a:lnTo>
                    <a:pt x="145043" y="245443"/>
                  </a:lnTo>
                  <a:lnTo>
                    <a:pt x="145643" y="246380"/>
                  </a:lnTo>
                  <a:lnTo>
                    <a:pt x="248268" y="246380"/>
                  </a:lnTo>
                  <a:lnTo>
                    <a:pt x="252374" y="232410"/>
                  </a:lnTo>
                  <a:lnTo>
                    <a:pt x="253552" y="223520"/>
                  </a:lnTo>
                  <a:lnTo>
                    <a:pt x="169176" y="223520"/>
                  </a:lnTo>
                  <a:lnTo>
                    <a:pt x="169122" y="215900"/>
                  </a:lnTo>
                  <a:lnTo>
                    <a:pt x="166776" y="215900"/>
                  </a:lnTo>
                  <a:lnTo>
                    <a:pt x="173761" y="209550"/>
                  </a:lnTo>
                  <a:lnTo>
                    <a:pt x="173761" y="203200"/>
                  </a:lnTo>
                  <a:close/>
                </a:path>
                <a:path w="356235" h="368300">
                  <a:moveTo>
                    <a:pt x="145034" y="245110"/>
                  </a:moveTo>
                  <a:lnTo>
                    <a:pt x="144830" y="245110"/>
                  </a:lnTo>
                  <a:lnTo>
                    <a:pt x="145043" y="245443"/>
                  </a:lnTo>
                  <a:lnTo>
                    <a:pt x="145034" y="245110"/>
                  </a:lnTo>
                  <a:close/>
                </a:path>
                <a:path w="356235" h="368300">
                  <a:moveTo>
                    <a:pt x="271858" y="144780"/>
                  </a:moveTo>
                  <a:lnTo>
                    <a:pt x="229577" y="144780"/>
                  </a:lnTo>
                  <a:lnTo>
                    <a:pt x="229286" y="153670"/>
                  </a:lnTo>
                  <a:lnTo>
                    <a:pt x="226801" y="160020"/>
                  </a:lnTo>
                  <a:lnTo>
                    <a:pt x="223961" y="163830"/>
                  </a:lnTo>
                  <a:lnTo>
                    <a:pt x="222605" y="168910"/>
                  </a:lnTo>
                  <a:lnTo>
                    <a:pt x="214814" y="185420"/>
                  </a:lnTo>
                  <a:lnTo>
                    <a:pt x="201234" y="199390"/>
                  </a:lnTo>
                  <a:lnTo>
                    <a:pt x="184983" y="210820"/>
                  </a:lnTo>
                  <a:lnTo>
                    <a:pt x="169176" y="223520"/>
                  </a:lnTo>
                  <a:lnTo>
                    <a:pt x="253552" y="223520"/>
                  </a:lnTo>
                  <a:lnTo>
                    <a:pt x="256414" y="201930"/>
                  </a:lnTo>
                  <a:lnTo>
                    <a:pt x="257492" y="182880"/>
                  </a:lnTo>
                  <a:lnTo>
                    <a:pt x="257492" y="181610"/>
                  </a:lnTo>
                  <a:lnTo>
                    <a:pt x="264596" y="181610"/>
                  </a:lnTo>
                  <a:lnTo>
                    <a:pt x="264452" y="177800"/>
                  </a:lnTo>
                  <a:lnTo>
                    <a:pt x="264452" y="173990"/>
                  </a:lnTo>
                  <a:lnTo>
                    <a:pt x="269430" y="173990"/>
                  </a:lnTo>
                  <a:lnTo>
                    <a:pt x="271437" y="172720"/>
                  </a:lnTo>
                  <a:lnTo>
                    <a:pt x="271437" y="167640"/>
                  </a:lnTo>
                  <a:lnTo>
                    <a:pt x="272175" y="156210"/>
                  </a:lnTo>
                  <a:lnTo>
                    <a:pt x="271858" y="144780"/>
                  </a:lnTo>
                  <a:close/>
                </a:path>
                <a:path w="356235" h="368300">
                  <a:moveTo>
                    <a:pt x="169113" y="214630"/>
                  </a:moveTo>
                  <a:lnTo>
                    <a:pt x="166776" y="215900"/>
                  </a:lnTo>
                  <a:lnTo>
                    <a:pt x="169122" y="215900"/>
                  </a:lnTo>
                  <a:lnTo>
                    <a:pt x="169113" y="214630"/>
                  </a:lnTo>
                  <a:close/>
                </a:path>
                <a:path w="356235" h="368300">
                  <a:moveTo>
                    <a:pt x="264838" y="188034"/>
                  </a:moveTo>
                  <a:lnTo>
                    <a:pt x="264883" y="189230"/>
                  </a:lnTo>
                  <a:lnTo>
                    <a:pt x="266496" y="189230"/>
                  </a:lnTo>
                  <a:lnTo>
                    <a:pt x="264838" y="188034"/>
                  </a:lnTo>
                  <a:close/>
                </a:path>
                <a:path w="356235" h="368300">
                  <a:moveTo>
                    <a:pt x="264596" y="181610"/>
                  </a:moveTo>
                  <a:lnTo>
                    <a:pt x="257492" y="181610"/>
                  </a:lnTo>
                  <a:lnTo>
                    <a:pt x="263434" y="187021"/>
                  </a:lnTo>
                  <a:lnTo>
                    <a:pt x="264838" y="188034"/>
                  </a:lnTo>
                  <a:lnTo>
                    <a:pt x="264596" y="181610"/>
                  </a:lnTo>
                  <a:close/>
                </a:path>
                <a:path w="356235" h="368300">
                  <a:moveTo>
                    <a:pt x="261213" y="185420"/>
                  </a:moveTo>
                  <a:lnTo>
                    <a:pt x="264464" y="187960"/>
                  </a:lnTo>
                  <a:lnTo>
                    <a:pt x="263434" y="187021"/>
                  </a:lnTo>
                  <a:lnTo>
                    <a:pt x="261213" y="185420"/>
                  </a:lnTo>
                  <a:close/>
                </a:path>
                <a:path w="356235" h="368300">
                  <a:moveTo>
                    <a:pt x="269430" y="173990"/>
                  </a:moveTo>
                  <a:lnTo>
                    <a:pt x="264452" y="173990"/>
                  </a:lnTo>
                  <a:lnTo>
                    <a:pt x="267423" y="175260"/>
                  </a:lnTo>
                  <a:lnTo>
                    <a:pt x="269430" y="173990"/>
                  </a:lnTo>
                  <a:close/>
                </a:path>
                <a:path w="356235" h="368300">
                  <a:moveTo>
                    <a:pt x="241922" y="106680"/>
                  </a:moveTo>
                  <a:lnTo>
                    <a:pt x="236500" y="113030"/>
                  </a:lnTo>
                  <a:lnTo>
                    <a:pt x="230958" y="121920"/>
                  </a:lnTo>
                  <a:lnTo>
                    <a:pt x="227850" y="125730"/>
                  </a:lnTo>
                  <a:lnTo>
                    <a:pt x="228688" y="127000"/>
                  </a:lnTo>
                  <a:lnTo>
                    <a:pt x="229552" y="132080"/>
                  </a:lnTo>
                  <a:lnTo>
                    <a:pt x="229577" y="137160"/>
                  </a:lnTo>
                  <a:lnTo>
                    <a:pt x="223648" y="142559"/>
                  </a:lnTo>
                  <a:lnTo>
                    <a:pt x="225358" y="146050"/>
                  </a:lnTo>
                  <a:lnTo>
                    <a:pt x="228213" y="148590"/>
                  </a:lnTo>
                  <a:lnTo>
                    <a:pt x="229577" y="144780"/>
                  </a:lnTo>
                  <a:lnTo>
                    <a:pt x="271858" y="144780"/>
                  </a:lnTo>
                  <a:lnTo>
                    <a:pt x="271505" y="132080"/>
                  </a:lnTo>
                  <a:lnTo>
                    <a:pt x="270057" y="119380"/>
                  </a:lnTo>
                  <a:lnTo>
                    <a:pt x="249593" y="119380"/>
                  </a:lnTo>
                  <a:lnTo>
                    <a:pt x="247040" y="111760"/>
                  </a:lnTo>
                  <a:lnTo>
                    <a:pt x="269188" y="111760"/>
                  </a:lnTo>
                  <a:lnTo>
                    <a:pt x="268899" y="109220"/>
                  </a:lnTo>
                  <a:lnTo>
                    <a:pt x="268265" y="107950"/>
                  </a:lnTo>
                  <a:lnTo>
                    <a:pt x="244170" y="107950"/>
                  </a:lnTo>
                  <a:lnTo>
                    <a:pt x="244332" y="107795"/>
                  </a:lnTo>
                  <a:lnTo>
                    <a:pt x="241922" y="106680"/>
                  </a:lnTo>
                  <a:close/>
                </a:path>
                <a:path w="356235" h="368300">
                  <a:moveTo>
                    <a:pt x="222605" y="138430"/>
                  </a:moveTo>
                  <a:lnTo>
                    <a:pt x="222605" y="143510"/>
                  </a:lnTo>
                  <a:lnTo>
                    <a:pt x="223648" y="142559"/>
                  </a:lnTo>
                  <a:lnTo>
                    <a:pt x="222869" y="140970"/>
                  </a:lnTo>
                  <a:lnTo>
                    <a:pt x="222605" y="138430"/>
                  </a:lnTo>
                  <a:close/>
                </a:path>
                <a:path w="356235" h="368300">
                  <a:moveTo>
                    <a:pt x="252234" y="111760"/>
                  </a:moveTo>
                  <a:lnTo>
                    <a:pt x="247040" y="111760"/>
                  </a:lnTo>
                  <a:lnTo>
                    <a:pt x="248577" y="113030"/>
                  </a:lnTo>
                  <a:lnTo>
                    <a:pt x="249593" y="119380"/>
                  </a:lnTo>
                  <a:lnTo>
                    <a:pt x="270057" y="119380"/>
                  </a:lnTo>
                  <a:lnTo>
                    <a:pt x="269333" y="113030"/>
                  </a:lnTo>
                  <a:lnTo>
                    <a:pt x="252425" y="113030"/>
                  </a:lnTo>
                  <a:lnTo>
                    <a:pt x="252234" y="111760"/>
                  </a:lnTo>
                  <a:close/>
                </a:path>
                <a:path w="356235" h="368300">
                  <a:moveTo>
                    <a:pt x="269188" y="111760"/>
                  </a:moveTo>
                  <a:lnTo>
                    <a:pt x="260718" y="111760"/>
                  </a:lnTo>
                  <a:lnTo>
                    <a:pt x="252425" y="113030"/>
                  </a:lnTo>
                  <a:lnTo>
                    <a:pt x="269333" y="113030"/>
                  </a:lnTo>
                  <a:lnTo>
                    <a:pt x="269188" y="111760"/>
                  </a:lnTo>
                  <a:close/>
                </a:path>
                <a:path w="356235" h="368300">
                  <a:moveTo>
                    <a:pt x="244332" y="107795"/>
                  </a:moveTo>
                  <a:lnTo>
                    <a:pt x="244170" y="107950"/>
                  </a:lnTo>
                  <a:lnTo>
                    <a:pt x="244665" y="107950"/>
                  </a:lnTo>
                  <a:lnTo>
                    <a:pt x="244332" y="107795"/>
                  </a:lnTo>
                  <a:close/>
                </a:path>
                <a:path w="356235" h="368300">
                  <a:moveTo>
                    <a:pt x="253455" y="99154"/>
                  </a:moveTo>
                  <a:lnTo>
                    <a:pt x="244332" y="107795"/>
                  </a:lnTo>
                  <a:lnTo>
                    <a:pt x="244665" y="107950"/>
                  </a:lnTo>
                  <a:lnTo>
                    <a:pt x="268265" y="107950"/>
                  </a:lnTo>
                  <a:lnTo>
                    <a:pt x="265097" y="101600"/>
                  </a:lnTo>
                  <a:lnTo>
                    <a:pt x="257444" y="101600"/>
                  </a:lnTo>
                  <a:lnTo>
                    <a:pt x="257425" y="100330"/>
                  </a:lnTo>
                  <a:lnTo>
                    <a:pt x="253455" y="99154"/>
                  </a:lnTo>
                  <a:close/>
                </a:path>
                <a:path w="356235" h="368300">
                  <a:moveTo>
                    <a:pt x="277317" y="0"/>
                  </a:moveTo>
                  <a:lnTo>
                    <a:pt x="267145" y="6350"/>
                  </a:lnTo>
                  <a:lnTo>
                    <a:pt x="264304" y="17780"/>
                  </a:lnTo>
                  <a:lnTo>
                    <a:pt x="263013" y="30480"/>
                  </a:lnTo>
                  <a:lnTo>
                    <a:pt x="257492" y="45720"/>
                  </a:lnTo>
                  <a:lnTo>
                    <a:pt x="250007" y="52070"/>
                  </a:lnTo>
                  <a:lnTo>
                    <a:pt x="242792" y="55880"/>
                  </a:lnTo>
                  <a:lnTo>
                    <a:pt x="236643" y="59690"/>
                  </a:lnTo>
                  <a:lnTo>
                    <a:pt x="232359" y="69850"/>
                  </a:lnTo>
                  <a:lnTo>
                    <a:pt x="232791" y="69850"/>
                  </a:lnTo>
                  <a:lnTo>
                    <a:pt x="222605" y="72390"/>
                  </a:lnTo>
                  <a:lnTo>
                    <a:pt x="230619" y="76200"/>
                  </a:lnTo>
                  <a:lnTo>
                    <a:pt x="226275" y="76200"/>
                  </a:lnTo>
                  <a:lnTo>
                    <a:pt x="226098" y="78740"/>
                  </a:lnTo>
                  <a:lnTo>
                    <a:pt x="229023" y="82550"/>
                  </a:lnTo>
                  <a:lnTo>
                    <a:pt x="229252" y="93980"/>
                  </a:lnTo>
                  <a:lnTo>
                    <a:pt x="232164" y="101600"/>
                  </a:lnTo>
                  <a:lnTo>
                    <a:pt x="243141" y="99060"/>
                  </a:lnTo>
                  <a:lnTo>
                    <a:pt x="256628" y="99060"/>
                  </a:lnTo>
                  <a:lnTo>
                    <a:pt x="256463" y="96520"/>
                  </a:lnTo>
                  <a:lnTo>
                    <a:pt x="249820" y="90170"/>
                  </a:lnTo>
                  <a:lnTo>
                    <a:pt x="236562" y="80010"/>
                  </a:lnTo>
                  <a:lnTo>
                    <a:pt x="236245" y="80010"/>
                  </a:lnTo>
                  <a:lnTo>
                    <a:pt x="241757" y="78740"/>
                  </a:lnTo>
                  <a:lnTo>
                    <a:pt x="243255" y="77470"/>
                  </a:lnTo>
                  <a:lnTo>
                    <a:pt x="313355" y="77470"/>
                  </a:lnTo>
                  <a:lnTo>
                    <a:pt x="315699" y="76200"/>
                  </a:lnTo>
                  <a:lnTo>
                    <a:pt x="346155" y="55880"/>
                  </a:lnTo>
                  <a:lnTo>
                    <a:pt x="352188" y="52070"/>
                  </a:lnTo>
                  <a:lnTo>
                    <a:pt x="348437" y="52070"/>
                  </a:lnTo>
                  <a:lnTo>
                    <a:pt x="347599" y="48260"/>
                  </a:lnTo>
                  <a:lnTo>
                    <a:pt x="343319" y="43180"/>
                  </a:lnTo>
                  <a:lnTo>
                    <a:pt x="341795" y="43180"/>
                  </a:lnTo>
                  <a:lnTo>
                    <a:pt x="346798" y="36830"/>
                  </a:lnTo>
                  <a:lnTo>
                    <a:pt x="345401" y="36830"/>
                  </a:lnTo>
                  <a:lnTo>
                    <a:pt x="345818" y="35560"/>
                  </a:lnTo>
                  <a:lnTo>
                    <a:pt x="325856" y="35560"/>
                  </a:lnTo>
                  <a:lnTo>
                    <a:pt x="322897" y="34290"/>
                  </a:lnTo>
                  <a:lnTo>
                    <a:pt x="314731" y="27940"/>
                  </a:lnTo>
                  <a:lnTo>
                    <a:pt x="306070" y="27940"/>
                  </a:lnTo>
                  <a:lnTo>
                    <a:pt x="299921" y="21590"/>
                  </a:lnTo>
                  <a:lnTo>
                    <a:pt x="292079" y="12700"/>
                  </a:lnTo>
                  <a:lnTo>
                    <a:pt x="284044" y="3810"/>
                  </a:lnTo>
                  <a:lnTo>
                    <a:pt x="277317" y="0"/>
                  </a:lnTo>
                  <a:close/>
                </a:path>
                <a:path w="356235" h="368300">
                  <a:moveTo>
                    <a:pt x="263829" y="99060"/>
                  </a:moveTo>
                  <a:lnTo>
                    <a:pt x="257983" y="101600"/>
                  </a:lnTo>
                  <a:lnTo>
                    <a:pt x="265097" y="101600"/>
                  </a:lnTo>
                  <a:lnTo>
                    <a:pt x="263829" y="99060"/>
                  </a:lnTo>
                  <a:close/>
                </a:path>
                <a:path w="356235" h="368300">
                  <a:moveTo>
                    <a:pt x="253555" y="99060"/>
                  </a:moveTo>
                  <a:lnTo>
                    <a:pt x="253136" y="99060"/>
                  </a:lnTo>
                  <a:lnTo>
                    <a:pt x="253455" y="99154"/>
                  </a:lnTo>
                  <a:close/>
                </a:path>
                <a:path w="356235" h="368300">
                  <a:moveTo>
                    <a:pt x="252319" y="83423"/>
                  </a:moveTo>
                  <a:lnTo>
                    <a:pt x="251244" y="83820"/>
                  </a:lnTo>
                  <a:lnTo>
                    <a:pt x="252945" y="83820"/>
                  </a:lnTo>
                  <a:lnTo>
                    <a:pt x="252319" y="83423"/>
                  </a:lnTo>
                  <a:close/>
                </a:path>
                <a:path w="356235" h="368300">
                  <a:moveTo>
                    <a:pt x="313355" y="77470"/>
                  </a:moveTo>
                  <a:lnTo>
                    <a:pt x="243255" y="77470"/>
                  </a:lnTo>
                  <a:lnTo>
                    <a:pt x="246926" y="80010"/>
                  </a:lnTo>
                  <a:lnTo>
                    <a:pt x="252319" y="83423"/>
                  </a:lnTo>
                  <a:lnTo>
                    <a:pt x="265033" y="78740"/>
                  </a:lnTo>
                  <a:lnTo>
                    <a:pt x="311011" y="78740"/>
                  </a:lnTo>
                  <a:lnTo>
                    <a:pt x="313355" y="77470"/>
                  </a:lnTo>
                  <a:close/>
                </a:path>
                <a:path w="356235" h="368300">
                  <a:moveTo>
                    <a:pt x="311011" y="78740"/>
                  </a:moveTo>
                  <a:lnTo>
                    <a:pt x="281022" y="78740"/>
                  </a:lnTo>
                  <a:lnTo>
                    <a:pt x="295892" y="81280"/>
                  </a:lnTo>
                  <a:lnTo>
                    <a:pt x="306324" y="81280"/>
                  </a:lnTo>
                  <a:lnTo>
                    <a:pt x="311011" y="78740"/>
                  </a:lnTo>
                  <a:close/>
                </a:path>
                <a:path w="356235" h="368300">
                  <a:moveTo>
                    <a:pt x="356209" y="49530"/>
                  </a:moveTo>
                  <a:lnTo>
                    <a:pt x="349669" y="52070"/>
                  </a:lnTo>
                  <a:lnTo>
                    <a:pt x="352188" y="52070"/>
                  </a:lnTo>
                  <a:lnTo>
                    <a:pt x="356209" y="49530"/>
                  </a:lnTo>
                  <a:close/>
                </a:path>
                <a:path w="356235" h="368300">
                  <a:moveTo>
                    <a:pt x="347484" y="30480"/>
                  </a:moveTo>
                  <a:lnTo>
                    <a:pt x="344233" y="35560"/>
                  </a:lnTo>
                  <a:lnTo>
                    <a:pt x="345818" y="35560"/>
                  </a:lnTo>
                  <a:lnTo>
                    <a:pt x="347484" y="30480"/>
                  </a:lnTo>
                  <a:close/>
                </a:path>
              </a:pathLst>
            </a:custGeom>
            <a:grpFill/>
          </p:spPr>
          <p:txBody>
            <a:bodyPr wrap="square" lIns="0" tIns="0" rIns="0" bIns="0" rtlCol="0"/>
            <a:lstStyle/>
            <a:p>
              <a:endParaRPr dirty="0">
                <a:latin typeface="Arial" panose="020B0604020202020204" pitchFamily="34" charset="0"/>
                <a:cs typeface="Arial" panose="020B0604020202020204" pitchFamily="34" charset="0"/>
              </a:endParaRPr>
            </a:p>
          </p:txBody>
        </p:sp>
      </p:grpSp>
      <p:graphicFrame>
        <p:nvGraphicFramePr>
          <p:cNvPr id="60" name="Tabelle 81">
            <a:extLst>
              <a:ext uri="{FF2B5EF4-FFF2-40B4-BE49-F238E27FC236}">
                <a16:creationId xmlns:a16="http://schemas.microsoft.com/office/drawing/2014/main" id="{821A75B1-1049-0EEC-B021-2D9DBCD24D51}"/>
              </a:ext>
            </a:extLst>
          </p:cNvPr>
          <p:cNvGraphicFramePr>
            <a:graphicFrameLocks noGrp="1"/>
          </p:cNvGraphicFramePr>
          <p:nvPr>
            <p:extLst>
              <p:ext uri="{D42A27DB-BD31-4B8C-83A1-F6EECF244321}">
                <p14:modId xmlns:p14="http://schemas.microsoft.com/office/powerpoint/2010/main" val="482067394"/>
              </p:ext>
            </p:extLst>
          </p:nvPr>
        </p:nvGraphicFramePr>
        <p:xfrm>
          <a:off x="612002" y="1862438"/>
          <a:ext cx="2543256" cy="245820"/>
        </p:xfrm>
        <a:graphic>
          <a:graphicData uri="http://schemas.openxmlformats.org/drawingml/2006/table">
            <a:tbl>
              <a:tblPr firstRow="1" bandRow="1">
                <a:tableStyleId>{5C22544A-7EE6-4342-B048-85BDC9FD1C3A}</a:tableStyleId>
              </a:tblPr>
              <a:tblGrid>
                <a:gridCol w="1271628">
                  <a:extLst>
                    <a:ext uri="{9D8B030D-6E8A-4147-A177-3AD203B41FA5}">
                      <a16:colId xmlns:a16="http://schemas.microsoft.com/office/drawing/2014/main" val="34433986"/>
                    </a:ext>
                  </a:extLst>
                </a:gridCol>
                <a:gridCol w="1271628">
                  <a:extLst>
                    <a:ext uri="{9D8B030D-6E8A-4147-A177-3AD203B41FA5}">
                      <a16:colId xmlns:a16="http://schemas.microsoft.com/office/drawing/2014/main" val="824831056"/>
                    </a:ext>
                  </a:extLst>
                </a:gridCol>
              </a:tblGrid>
              <a:tr h="245820">
                <a:tc>
                  <a:txBody>
                    <a:bodyPr/>
                    <a:lstStyle/>
                    <a:p>
                      <a:r>
                        <a:rPr lang="de-CH" sz="1000" b="1" spc="-10" dirty="0">
                          <a:solidFill>
                            <a:srgbClr val="FFFFFF"/>
                          </a:solidFill>
                          <a:latin typeface="Arial" panose="020B0604020202020204" pitchFamily="34" charset="0"/>
                          <a:cs typeface="Arial" panose="020B0604020202020204" pitchFamily="34" charset="0"/>
                        </a:rPr>
                        <a:t>Rivaroxaban</a:t>
                      </a:r>
                      <a:endParaRPr lang="de-DE" sz="1000" dirty="0"/>
                    </a:p>
                  </a:txBody>
                  <a:tcPr>
                    <a:solidFill>
                      <a:schemeClr val="bg2"/>
                    </a:solidFill>
                  </a:tcPr>
                </a:tc>
                <a:tc>
                  <a:txBody>
                    <a:bodyPr/>
                    <a:lstStyle/>
                    <a:p>
                      <a:r>
                        <a:rPr lang="de-CH" sz="1000" b="1" spc="-10" dirty="0">
                          <a:solidFill>
                            <a:srgbClr val="FFFFFF"/>
                          </a:solidFill>
                          <a:latin typeface="Arial" panose="020B0604020202020204" pitchFamily="34" charset="0"/>
                          <a:cs typeface="Arial" panose="020B0604020202020204" pitchFamily="34" charset="0"/>
                        </a:rPr>
                        <a:t>XANTUS</a:t>
                      </a:r>
                      <a:r>
                        <a:rPr lang="de-CH" sz="1000" b="1" spc="-15" baseline="43209" dirty="0">
                          <a:solidFill>
                            <a:srgbClr val="FFFFFF"/>
                          </a:solidFill>
                          <a:latin typeface="Arial" panose="020B0604020202020204" pitchFamily="34" charset="0"/>
                          <a:cs typeface="Arial" panose="020B0604020202020204" pitchFamily="34" charset="0"/>
                        </a:rPr>
                        <a:t>2</a:t>
                      </a:r>
                      <a:endParaRPr lang="de-DE" sz="1000" dirty="0"/>
                    </a:p>
                  </a:txBody>
                  <a:tcPr>
                    <a:solidFill>
                      <a:srgbClr val="3961AC"/>
                    </a:solidFill>
                  </a:tcPr>
                </a:tc>
                <a:extLst>
                  <a:ext uri="{0D108BD9-81ED-4DB2-BD59-A6C34878D82A}">
                    <a16:rowId xmlns:a16="http://schemas.microsoft.com/office/drawing/2014/main" val="2323686897"/>
                  </a:ext>
                </a:extLst>
              </a:tr>
            </a:tbl>
          </a:graphicData>
        </a:graphic>
      </p:graphicFrame>
      <p:graphicFrame>
        <p:nvGraphicFramePr>
          <p:cNvPr id="61" name="Tabelle 60">
            <a:extLst>
              <a:ext uri="{FF2B5EF4-FFF2-40B4-BE49-F238E27FC236}">
                <a16:creationId xmlns:a16="http://schemas.microsoft.com/office/drawing/2014/main" id="{ED14DBE2-76F1-4297-1F82-36670E10B5C2}"/>
              </a:ext>
            </a:extLst>
          </p:cNvPr>
          <p:cNvGraphicFramePr>
            <a:graphicFrameLocks noGrp="1"/>
          </p:cNvGraphicFramePr>
          <p:nvPr>
            <p:extLst>
              <p:ext uri="{D42A27DB-BD31-4B8C-83A1-F6EECF244321}">
                <p14:modId xmlns:p14="http://schemas.microsoft.com/office/powerpoint/2010/main" val="382082646"/>
              </p:ext>
            </p:extLst>
          </p:nvPr>
        </p:nvGraphicFramePr>
        <p:xfrm>
          <a:off x="3228955" y="1862438"/>
          <a:ext cx="2543256" cy="245820"/>
        </p:xfrm>
        <a:graphic>
          <a:graphicData uri="http://schemas.openxmlformats.org/drawingml/2006/table">
            <a:tbl>
              <a:tblPr firstRow="1" bandRow="1">
                <a:tableStyleId>{5C22544A-7EE6-4342-B048-85BDC9FD1C3A}</a:tableStyleId>
              </a:tblPr>
              <a:tblGrid>
                <a:gridCol w="1271628">
                  <a:extLst>
                    <a:ext uri="{9D8B030D-6E8A-4147-A177-3AD203B41FA5}">
                      <a16:colId xmlns:a16="http://schemas.microsoft.com/office/drawing/2014/main" val="34433986"/>
                    </a:ext>
                  </a:extLst>
                </a:gridCol>
                <a:gridCol w="1271628">
                  <a:extLst>
                    <a:ext uri="{9D8B030D-6E8A-4147-A177-3AD203B41FA5}">
                      <a16:colId xmlns:a16="http://schemas.microsoft.com/office/drawing/2014/main" val="824831056"/>
                    </a:ext>
                  </a:extLst>
                </a:gridCol>
              </a:tblGrid>
              <a:tr h="245820">
                <a:tc>
                  <a:txBody>
                    <a:bodyPr/>
                    <a:lstStyle/>
                    <a:p>
                      <a:r>
                        <a:rPr lang="de-CH" sz="1000" b="1" spc="-10" dirty="0">
                          <a:solidFill>
                            <a:srgbClr val="FFFFFF"/>
                          </a:solidFill>
                          <a:latin typeface="Arial" panose="020B0604020202020204" pitchFamily="34" charset="0"/>
                          <a:cs typeface="Arial" panose="020B0604020202020204" pitchFamily="34" charset="0"/>
                        </a:rPr>
                        <a:t>Edoxaban</a:t>
                      </a:r>
                      <a:endParaRPr lang="de-DE" sz="1000" dirty="0"/>
                    </a:p>
                  </a:txBody>
                  <a:tcPr>
                    <a:solidFill>
                      <a:srgbClr val="CFD1D2"/>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1" dirty="0">
                          <a:solidFill>
                            <a:srgbClr val="FFFFFF"/>
                          </a:solidFill>
                          <a:latin typeface="Arial" panose="020B0604020202020204" pitchFamily="34" charset="0"/>
                          <a:cs typeface="Arial" panose="020B0604020202020204" pitchFamily="34" charset="0"/>
                        </a:rPr>
                        <a:t>ETNA-</a:t>
                      </a:r>
                      <a:r>
                        <a:rPr lang="de-CH" sz="1000" b="1" spc="-25" dirty="0">
                          <a:solidFill>
                            <a:srgbClr val="FFFFFF"/>
                          </a:solidFill>
                          <a:latin typeface="Arial" panose="020B0604020202020204" pitchFamily="34" charset="0"/>
                          <a:cs typeface="Arial" panose="020B0604020202020204" pitchFamily="34" charset="0"/>
                        </a:rPr>
                        <a:t>AF</a:t>
                      </a:r>
                      <a:r>
                        <a:rPr lang="de-CH" sz="1000" b="1" spc="-37" baseline="43209" dirty="0">
                          <a:solidFill>
                            <a:srgbClr val="FFFFFF"/>
                          </a:solidFill>
                          <a:latin typeface="Arial" panose="020B0604020202020204" pitchFamily="34" charset="0"/>
                          <a:cs typeface="Arial" panose="020B0604020202020204" pitchFamily="34" charset="0"/>
                        </a:rPr>
                        <a:t>3</a:t>
                      </a:r>
                      <a:endParaRPr lang="de-CH" sz="1000" baseline="43209" dirty="0">
                        <a:latin typeface="Arial" panose="020B0604020202020204" pitchFamily="34" charset="0"/>
                        <a:cs typeface="Arial" panose="020B0604020202020204" pitchFamily="34" charset="0"/>
                      </a:endParaRPr>
                    </a:p>
                  </a:txBody>
                  <a:tcPr>
                    <a:solidFill>
                      <a:srgbClr val="CFD1D2"/>
                    </a:solidFill>
                  </a:tcPr>
                </a:tc>
                <a:extLst>
                  <a:ext uri="{0D108BD9-81ED-4DB2-BD59-A6C34878D82A}">
                    <a16:rowId xmlns:a16="http://schemas.microsoft.com/office/drawing/2014/main" val="2323686897"/>
                  </a:ext>
                </a:extLst>
              </a:tr>
            </a:tbl>
          </a:graphicData>
        </a:graphic>
      </p:graphicFrame>
      <p:graphicFrame>
        <p:nvGraphicFramePr>
          <p:cNvPr id="62" name="Tabelle 61">
            <a:extLst>
              <a:ext uri="{FF2B5EF4-FFF2-40B4-BE49-F238E27FC236}">
                <a16:creationId xmlns:a16="http://schemas.microsoft.com/office/drawing/2014/main" id="{8E536391-1A9D-4A16-9151-8A32E76B735B}"/>
              </a:ext>
            </a:extLst>
          </p:cNvPr>
          <p:cNvGraphicFramePr>
            <a:graphicFrameLocks noGrp="1"/>
          </p:cNvGraphicFramePr>
          <p:nvPr>
            <p:extLst>
              <p:ext uri="{D42A27DB-BD31-4B8C-83A1-F6EECF244321}">
                <p14:modId xmlns:p14="http://schemas.microsoft.com/office/powerpoint/2010/main" val="2505166188"/>
              </p:ext>
            </p:extLst>
          </p:nvPr>
        </p:nvGraphicFramePr>
        <p:xfrm>
          <a:off x="5845908" y="1862438"/>
          <a:ext cx="2543256" cy="245820"/>
        </p:xfrm>
        <a:graphic>
          <a:graphicData uri="http://schemas.openxmlformats.org/drawingml/2006/table">
            <a:tbl>
              <a:tblPr firstRow="1" bandRow="1">
                <a:tableStyleId>{5C22544A-7EE6-4342-B048-85BDC9FD1C3A}</a:tableStyleId>
              </a:tblPr>
              <a:tblGrid>
                <a:gridCol w="1271628">
                  <a:extLst>
                    <a:ext uri="{9D8B030D-6E8A-4147-A177-3AD203B41FA5}">
                      <a16:colId xmlns:a16="http://schemas.microsoft.com/office/drawing/2014/main" val="34433986"/>
                    </a:ext>
                  </a:extLst>
                </a:gridCol>
                <a:gridCol w="1271628">
                  <a:extLst>
                    <a:ext uri="{9D8B030D-6E8A-4147-A177-3AD203B41FA5}">
                      <a16:colId xmlns:a16="http://schemas.microsoft.com/office/drawing/2014/main" val="824831056"/>
                    </a:ext>
                  </a:extLst>
                </a:gridCol>
              </a:tblGrid>
              <a:tr h="2458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000" b="1" spc="-10" dirty="0">
                          <a:solidFill>
                            <a:srgbClr val="FFFFFF"/>
                          </a:solidFill>
                          <a:latin typeface="Arial" panose="020B0604020202020204" pitchFamily="34" charset="0"/>
                          <a:cs typeface="Arial" panose="020B0604020202020204" pitchFamily="34" charset="0"/>
                        </a:rPr>
                        <a:t>Apixaban</a:t>
                      </a:r>
                      <a:endParaRPr lang="de-CH" sz="1000" dirty="0">
                        <a:latin typeface="Arial" panose="020B0604020202020204" pitchFamily="34" charset="0"/>
                        <a:cs typeface="Arial" panose="020B0604020202020204" pitchFamily="34" charset="0"/>
                      </a:endParaRPr>
                    </a:p>
                  </a:txBody>
                  <a:tcPr>
                    <a:solidFill>
                      <a:srgbClr val="808285"/>
                    </a:solidFill>
                  </a:tcPr>
                </a:tc>
                <a:tc>
                  <a:txBody>
                    <a:bodyPr/>
                    <a:lstStyle/>
                    <a:p>
                      <a:endParaRPr lang="de-DE" sz="1000" dirty="0"/>
                    </a:p>
                  </a:txBody>
                  <a:tcPr>
                    <a:solidFill>
                      <a:srgbClr val="808285"/>
                    </a:solidFill>
                  </a:tcPr>
                </a:tc>
                <a:extLst>
                  <a:ext uri="{0D108BD9-81ED-4DB2-BD59-A6C34878D82A}">
                    <a16:rowId xmlns:a16="http://schemas.microsoft.com/office/drawing/2014/main" val="2323686897"/>
                  </a:ext>
                </a:extLst>
              </a:tr>
            </a:tbl>
          </a:graphicData>
        </a:graphic>
      </p:graphicFrame>
      <p:sp>
        <p:nvSpPr>
          <p:cNvPr id="63" name="Textfeld 62">
            <a:extLst>
              <a:ext uri="{FF2B5EF4-FFF2-40B4-BE49-F238E27FC236}">
                <a16:creationId xmlns:a16="http://schemas.microsoft.com/office/drawing/2014/main" id="{9EA0C444-6732-1657-4572-E4302EDF2960}"/>
              </a:ext>
            </a:extLst>
          </p:cNvPr>
          <p:cNvSpPr txBox="1"/>
          <p:nvPr/>
        </p:nvSpPr>
        <p:spPr>
          <a:xfrm>
            <a:off x="3817164" y="3967285"/>
            <a:ext cx="4572000" cy="379591"/>
          </a:xfrm>
          <a:prstGeom prst="rect">
            <a:avLst/>
          </a:prstGeom>
          <a:noFill/>
        </p:spPr>
        <p:txBody>
          <a:bodyPr wrap="square" lIns="0" tIns="0" rIns="0" bIns="0">
            <a:noAutofit/>
          </a:bodyPr>
          <a:lstStyle/>
          <a:p>
            <a:pPr marR="54610" algn="r">
              <a:lnSpc>
                <a:spcPct val="100000"/>
              </a:lnSpc>
              <a:spcBef>
                <a:spcPts val="100"/>
              </a:spcBef>
            </a:pPr>
            <a:r>
              <a:rPr lang="de-CH" sz="600" spc="-10" dirty="0">
                <a:solidFill>
                  <a:srgbClr val="3F403F"/>
                </a:solidFill>
                <a:latin typeface="Arial" panose="020B0604020202020204" pitchFamily="34" charset="0"/>
                <a:cs typeface="Arial" panose="020B0604020202020204" pitchFamily="34" charset="0"/>
              </a:rPr>
              <a:t>*</a:t>
            </a:r>
            <a:r>
              <a:rPr lang="en-US" sz="600" spc="-10" dirty="0">
                <a:solidFill>
                  <a:srgbClr val="3F403F"/>
                </a:solidFill>
                <a:latin typeface="Arial" panose="020B0604020202020204" pitchFamily="34" charset="0"/>
                <a:cs typeface="Arial" panose="020B0604020202020204" pitchFamily="34" charset="0"/>
              </a:rPr>
              <a:t>Only PMSS data collected in Japan were published</a:t>
            </a:r>
            <a:r>
              <a:rPr lang="de-CH" sz="600" spc="-15" baseline="39682" dirty="0">
                <a:solidFill>
                  <a:srgbClr val="3F403F"/>
                </a:solidFill>
                <a:latin typeface="Arial" panose="020B0604020202020204" pitchFamily="34" charset="0"/>
                <a:cs typeface="Arial" panose="020B0604020202020204" pitchFamily="34" charset="0"/>
              </a:rPr>
              <a:t>4</a:t>
            </a:r>
            <a:endParaRPr lang="de-CH" sz="600" baseline="39682" dirty="0">
              <a:latin typeface="Arial" panose="020B0604020202020204" pitchFamily="34" charset="0"/>
              <a:cs typeface="Arial" panose="020B0604020202020204" pitchFamily="34" charset="0"/>
            </a:endParaRPr>
          </a:p>
          <a:p>
            <a:pPr>
              <a:lnSpc>
                <a:spcPct val="100000"/>
              </a:lnSpc>
              <a:spcBef>
                <a:spcPts val="765"/>
              </a:spcBef>
            </a:pPr>
            <a:endParaRPr lang="de-CH" sz="600" dirty="0">
              <a:latin typeface="Arial" panose="020B0604020202020204" pitchFamily="34" charset="0"/>
              <a:cs typeface="Arial" panose="020B0604020202020204" pitchFamily="34" charset="0"/>
            </a:endParaRPr>
          </a:p>
        </p:txBody>
      </p:sp>
      <p:sp>
        <p:nvSpPr>
          <p:cNvPr id="65" name="object 35">
            <a:extLst>
              <a:ext uri="{FF2B5EF4-FFF2-40B4-BE49-F238E27FC236}">
                <a16:creationId xmlns:a16="http://schemas.microsoft.com/office/drawing/2014/main" id="{D8E56C06-3D8C-A327-9D10-C0BA6AD36B37}"/>
              </a:ext>
            </a:extLst>
          </p:cNvPr>
          <p:cNvSpPr/>
          <p:nvPr/>
        </p:nvSpPr>
        <p:spPr>
          <a:xfrm>
            <a:off x="612002" y="3591226"/>
            <a:ext cx="2537761" cy="69408"/>
          </a:xfrm>
          <a:custGeom>
            <a:avLst/>
            <a:gdLst/>
            <a:ahLst/>
            <a:cxnLst/>
            <a:rect l="l" t="t" r="r" b="b"/>
            <a:pathLst>
              <a:path w="2016125">
                <a:moveTo>
                  <a:pt x="0" y="0"/>
                </a:moveTo>
                <a:lnTo>
                  <a:pt x="2015998"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6" name="object 35">
            <a:extLst>
              <a:ext uri="{FF2B5EF4-FFF2-40B4-BE49-F238E27FC236}">
                <a16:creationId xmlns:a16="http://schemas.microsoft.com/office/drawing/2014/main" id="{3F0562C1-6628-1A89-734F-F3E951BAD44A}"/>
              </a:ext>
            </a:extLst>
          </p:cNvPr>
          <p:cNvSpPr/>
          <p:nvPr/>
        </p:nvSpPr>
        <p:spPr>
          <a:xfrm>
            <a:off x="3231703" y="3591226"/>
            <a:ext cx="2537761" cy="69408"/>
          </a:xfrm>
          <a:custGeom>
            <a:avLst/>
            <a:gdLst/>
            <a:ahLst/>
            <a:cxnLst/>
            <a:rect l="l" t="t" r="r" b="b"/>
            <a:pathLst>
              <a:path w="2016125">
                <a:moveTo>
                  <a:pt x="0" y="0"/>
                </a:moveTo>
                <a:lnTo>
                  <a:pt x="2015998"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35">
            <a:extLst>
              <a:ext uri="{FF2B5EF4-FFF2-40B4-BE49-F238E27FC236}">
                <a16:creationId xmlns:a16="http://schemas.microsoft.com/office/drawing/2014/main" id="{55585991-5B45-0207-68C6-8F193143E190}"/>
              </a:ext>
            </a:extLst>
          </p:cNvPr>
          <p:cNvSpPr/>
          <p:nvPr/>
        </p:nvSpPr>
        <p:spPr>
          <a:xfrm>
            <a:off x="5851403" y="3591226"/>
            <a:ext cx="2537761" cy="69408"/>
          </a:xfrm>
          <a:custGeom>
            <a:avLst/>
            <a:gdLst/>
            <a:ahLst/>
            <a:cxnLst/>
            <a:rect l="l" t="t" r="r" b="b"/>
            <a:pathLst>
              <a:path w="2016125">
                <a:moveTo>
                  <a:pt x="0" y="0"/>
                </a:moveTo>
                <a:lnTo>
                  <a:pt x="2015998" y="0"/>
                </a:lnTo>
              </a:path>
            </a:pathLst>
          </a:custGeom>
          <a:ln w="3810">
            <a:solidFill>
              <a:srgbClr val="11110F"/>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71" name="Grafik 70">
            <a:extLst>
              <a:ext uri="{FF2B5EF4-FFF2-40B4-BE49-F238E27FC236}">
                <a16:creationId xmlns:a16="http://schemas.microsoft.com/office/drawing/2014/main" id="{DB2085F9-029B-5BB0-353C-19A62B8D3EF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21" t="55131" r="68062" b="19995"/>
          <a:stretch/>
        </p:blipFill>
        <p:spPr>
          <a:xfrm>
            <a:off x="777634" y="2154948"/>
            <a:ext cx="2377624" cy="1279404"/>
          </a:xfrm>
          <a:prstGeom prst="rect">
            <a:avLst/>
          </a:prstGeom>
        </p:spPr>
      </p:pic>
      <p:pic>
        <p:nvPicPr>
          <p:cNvPr id="77" name="Grafik 76">
            <a:extLst>
              <a:ext uri="{FF2B5EF4-FFF2-40B4-BE49-F238E27FC236}">
                <a16:creationId xmlns:a16="http://schemas.microsoft.com/office/drawing/2014/main" id="{DDFCAB12-E920-B08E-CE35-9CEEFA7CF43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6525" t="37948" r="24781" b="39502"/>
          <a:stretch/>
        </p:blipFill>
        <p:spPr>
          <a:xfrm>
            <a:off x="806713" y="2240933"/>
            <a:ext cx="2213770" cy="1159867"/>
          </a:xfrm>
          <a:prstGeom prst="rect">
            <a:avLst/>
          </a:prstGeom>
        </p:spPr>
      </p:pic>
      <p:pic>
        <p:nvPicPr>
          <p:cNvPr id="3" name="Grafik 2">
            <a:extLst>
              <a:ext uri="{FF2B5EF4-FFF2-40B4-BE49-F238E27FC236}">
                <a16:creationId xmlns:a16="http://schemas.microsoft.com/office/drawing/2014/main" id="{55772A1E-D01F-E7FD-EDC5-25316403903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208" t="35824" r="59928" b="29979"/>
          <a:stretch/>
        </p:blipFill>
        <p:spPr>
          <a:xfrm>
            <a:off x="3221205" y="2108257"/>
            <a:ext cx="2535506" cy="1758893"/>
          </a:xfrm>
          <a:prstGeom prst="rect">
            <a:avLst/>
          </a:prstGeom>
        </p:spPr>
      </p:pic>
    </p:spTree>
    <p:extLst>
      <p:ext uri="{BB962C8B-B14F-4D97-AF65-F5344CB8AC3E}">
        <p14:creationId xmlns:p14="http://schemas.microsoft.com/office/powerpoint/2010/main" val="1100626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wQASwwAAAAAAAAAAAAAIAD///////////////8AAAD///////////////8DAAAAAgD///////////////////////////////////////////////////////////////////////////////////////////////////////////////////////////////////////////////////////////////////////////////////////////////////////////////////////////////////////////////////////////////////////////////////////////////////////////////////////////////////////////////////////////////////////////////////////////////////////////////////////////////////////////////////////////////////////////////////////////////////////////////8BACAA////////////////AAAO////////AwAAAAMA////////////////////////////////////////////////////////////////////////////////////////////////////////////////////////////////////////////////////////////////////////////////////////////////////////////////////////////////////////////////////////////////////////////////////////////////////////////////////////////////////////////////////////////////////////////////////////////////////////////////////////////////////////////////////////////////////////////////////////////////////////////////////////AgABAP///////wQAAAACABAAC5pqTx+LehdAqaznCsXAXOUFAAAAAAADAAAAAAADAAAAAwADAAEA////////BAAAAAMAEAALwnyZ5QrL00SxQRBRMY/wR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JpqTx+LehdAqaznCsXAXOUDRGF0YQAbAAAABExpbmtlZFNoYXBlRGF0YQAFAAAAAAACTmFtZQAZAAAATGlua2VkU2hhcGVzRGF0YVByb3BlcnR5ABBWZXJzaW9uAAAAAAAJTGFzdFdyaXRlAPdHVLt8AQAAAAEA/////50AnQAAAAVfaWQAEAAAAATCfJnlCsvTRLFBEFExj/BHA0RhdGEAKgAAAAhQcmVzZW50YXRpb25TY2FubmVkRm9yTGlua2VkU2hhcGVzAAEAAk5hbWUAJAAAAExpbmtlZFNoYXBlUHJlc2VudGF0aW9uU2V0dGluZ3NEYXRhABBWZXJzaW9uAAAAAAAJTGFzdFdyaXRlANhIVLt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4d292e-883c-434b-96e3-060cfff16c86">
      <Value>1</Value>
    </TaxCatchAll>
    <_dlc_ExpireDateSaved xmlns="http://schemas.microsoft.com/sharepoint/v3" xsi:nil="true"/>
    <_dlc_ExpireDate xmlns="http://schemas.microsoft.com/sharepoint/v3" xsi:nil="true"/>
    <_dlc_Exempt xmlns="http://schemas.microsoft.com/sharepoint/v3" xsi:nil="true"/>
    <SharedWithUsers xmlns="b33f473d-cc3a-4cbb-96f6-ee4cdc47a1f5">
      <UserInfo>
        <DisplayName/>
        <AccountId xsi:nil="true"/>
        <AccountType/>
      </UserInfo>
    </SharedWithUsers>
    <lcf76f155ced4ddcb4097134ff3c332f xmlns="4c833779-7e6e-437e-ae47-0ff46a2032e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68DCCA52B785942A29677DA2746224F" ma:contentTypeVersion="18" ma:contentTypeDescription="Ein neues Dokument erstellen." ma:contentTypeScope="" ma:versionID="1f18c21116ee809c3b33141e51d8be31">
  <xsd:schema xmlns:xsd="http://www.w3.org/2001/XMLSchema" xmlns:xs="http://www.w3.org/2001/XMLSchema" xmlns:p="http://schemas.microsoft.com/office/2006/metadata/properties" xmlns:ns1="http://schemas.microsoft.com/sharepoint/v3" xmlns:ns2="1a4d292e-883c-434b-96e3-060cfff16c86" xmlns:ns3="4c833779-7e6e-437e-ae47-0ff46a2032e3" xmlns:ns4="b33f473d-cc3a-4cbb-96f6-ee4cdc47a1f5" targetNamespace="http://schemas.microsoft.com/office/2006/metadata/properties" ma:root="true" ma:fieldsID="0f6e768c17a7741ccbf0d815ed9c224b" ns1:_="" ns2:_="" ns3:_="" ns4:_="">
    <xsd:import namespace="http://schemas.microsoft.com/sharepoint/v3"/>
    <xsd:import namespace="1a4d292e-883c-434b-96e3-060cfff16c86"/>
    <xsd:import namespace="4c833779-7e6e-437e-ae47-0ff46a2032e3"/>
    <xsd:import namespace="b33f473d-cc3a-4cbb-96f6-ee4cdc47a1f5"/>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1f67f18-a382-4719-b3fe-a2bea3b880cc}" ma:internalName="TaxCatchAll" ma:showField="CatchAllData" ma:web="b33f473d-cc3a-4cbb-96f6-ee4cdc47a1f5">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1f67f18-a382-4719-b3fe-a2bea3b880cc}" ma:internalName="TaxCatchAllLabel" ma:readOnly="true" ma:showField="CatchAllDataLabel" ma:web="b33f473d-cc3a-4cbb-96f6-ee4cdc47a1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833779-7e6e-437e-ae47-0ff46a2032e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3f473d-cc3a-4cbb-96f6-ee4cdc47a1f5" elementFormDefault="qualified">
    <xsd:import namespace="http://schemas.microsoft.com/office/2006/documentManagement/types"/>
    <xsd:import namespace="http://schemas.microsoft.com/office/infopath/2007/PartnerControls"/>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bc43322-b630-4bac-8b27-31def233d1d0" ContentTypeId="0x0101" PreviousValue="false"/>
</file>

<file path=customXml/itemProps1.xml><?xml version="1.0" encoding="utf-8"?>
<ds:datastoreItem xmlns:ds="http://schemas.openxmlformats.org/officeDocument/2006/customXml" ds:itemID="{2632C6C9-54B3-465C-856F-16002948D238}">
  <ds:schemaRefs>
    <ds:schemaRef ds:uri="http://schemas.microsoft.com/office/infopath/2007/PartnerControls"/>
    <ds:schemaRef ds:uri="http://purl.org/dc/elements/1.1/"/>
    <ds:schemaRef ds:uri="http://schemas.microsoft.com/office/2006/documentManagement/types"/>
    <ds:schemaRef ds:uri="http://purl.org/dc/terms/"/>
    <ds:schemaRef ds:uri="983512e9-7b3e-4a29-a40f-0324c91fd328"/>
    <ds:schemaRef ds:uri="http://schemas.openxmlformats.org/package/2006/metadata/core-properties"/>
    <ds:schemaRef ds:uri="http://schemas.microsoft.com/office/2006/metadata/properties"/>
    <ds:schemaRef ds:uri="http://purl.org/dc/dcmitype/"/>
    <ds:schemaRef ds:uri="5e5beb17-9f86-435c-b5ce-bcad684f7c8a"/>
    <ds:schemaRef ds:uri="http://schemas.microsoft.com/sharepoint/v3"/>
    <ds:schemaRef ds:uri="1a4d292e-883c-434b-96e3-060cfff16c86"/>
    <ds:schemaRef ds:uri="http://www.w3.org/XML/1998/namespace"/>
  </ds:schemaRefs>
</ds:datastoreItem>
</file>

<file path=customXml/itemProps2.xml><?xml version="1.0" encoding="utf-8"?>
<ds:datastoreItem xmlns:ds="http://schemas.openxmlformats.org/officeDocument/2006/customXml" ds:itemID="{58DB53F2-9FE7-42C4-BB8F-7AF085FA1E3F}"/>
</file>

<file path=customXml/itemProps3.xml><?xml version="1.0" encoding="utf-8"?>
<ds:datastoreItem xmlns:ds="http://schemas.openxmlformats.org/officeDocument/2006/customXml" ds:itemID="{8BFEFB05-2E2D-43A2-8E78-3F43A69B3121}">
  <ds:schemaRefs>
    <ds:schemaRef ds:uri="http://schemas.microsoft.com/sharepoint/v3/contenttype/forms"/>
  </ds:schemaRefs>
</ds:datastoreItem>
</file>

<file path=customXml/itemProps4.xml><?xml version="1.0" encoding="utf-8"?>
<ds:datastoreItem xmlns:ds="http://schemas.openxmlformats.org/officeDocument/2006/customXml" ds:itemID="{6337C0F0-3672-45C9-ABAC-C8DC3EF599D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6050</Words>
  <Application>Microsoft Office PowerPoint</Application>
  <PresentationFormat>Bildschirmpräsentation (16:9)</PresentationFormat>
  <Paragraphs>637</Paragraphs>
  <Slides>27</Slides>
  <Notes>26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Calibri</vt:lpstr>
      <vt:lpstr>Calibri Light</vt:lpstr>
      <vt:lpstr>Segoe UI</vt:lpstr>
      <vt:lpstr>Symbol</vt:lpstr>
      <vt:lpstr>Times New Roman</vt:lpstr>
      <vt:lpstr>Wingdings</vt:lpstr>
      <vt:lpstr>Scientific_Slide_Template_template</vt:lpstr>
      <vt:lpstr>Anticoagulation in nvAF – Which NOAC do you trust?</vt:lpstr>
      <vt:lpstr>What evidence do you trust for your treatment decisions?</vt:lpstr>
      <vt:lpstr>PowerPoint-Präsentation</vt:lpstr>
      <vt:lpstr>Consistent rates of major GI bleeding with NOACs in  phase III trials 1-4</vt:lpstr>
      <vt:lpstr>Correlation of CHADS2 (CHA2DS2-VASc) score and rates of major bleeding</vt:lpstr>
      <vt:lpstr>A closer look at the evidence from nvAF phase III trials:  absolute event rates versus ratios</vt:lpstr>
      <vt:lpstr>Do NOACs differ in major bleeding events associated with nvAF?</vt:lpstr>
      <vt:lpstr>PowerPoint-Präsentation</vt:lpstr>
      <vt:lpstr>PowerPoint-Präsentation</vt:lpstr>
      <vt:lpstr>What can retrospective data add to the evidence on NOACs?</vt:lpstr>
      <vt:lpstr>Database analysis by Lau et al. (Annals Int Med 2022)1</vt:lpstr>
      <vt:lpstr>Database analysis by Lau et al. (Annals Int Med 2022)</vt:lpstr>
      <vt:lpstr>Database analysis by Lau et al. (Annals Int Med 2022)</vt:lpstr>
      <vt:lpstr>Statistical methods can show significance without  clinical relevance1,2</vt:lpstr>
      <vt:lpstr>Solid and consistent evidence for Rivaroxaban with the compliance benefit of OD dosing</vt:lpstr>
      <vt:lpstr>NOAC once or twice daily? Not plasma levels, but clinical evidence is decisive</vt:lpstr>
      <vt:lpstr>NOAC once or twice daily? Not plasma levels, but clinical evidence is decisive</vt:lpstr>
      <vt:lpstr>Clinical trials suggest that intracerebral haemorrhages occur independently of plasma levels</vt:lpstr>
      <vt:lpstr>Clinical trials suggest that ischaemic strokes occur independently of plasma levels</vt:lpstr>
      <vt:lpstr>Backup</vt:lpstr>
      <vt:lpstr>PowerPoint-Präsentation</vt:lpstr>
      <vt:lpstr>PowerPoint-Präsentation</vt:lpstr>
      <vt:lpstr>Fake or fact: What can retrospective data contribute to the NOAC evidence?</vt:lpstr>
      <vt:lpstr>HR before and after PSM: What happened to the patient data?</vt:lpstr>
      <vt:lpstr>References (1)</vt:lpstr>
      <vt:lpstr>References (2)</vt:lpstr>
      <vt:lpstr>Abbreviated Summary of Product Characteristics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Blerina Temaj</dc:creator>
  <cp:lastModifiedBy>Isabelle Schmid</cp:lastModifiedBy>
  <cp:revision>1068</cp:revision>
  <cp:lastPrinted>2024-03-26T15:30:49Z</cp:lastPrinted>
  <dcterms:created xsi:type="dcterms:W3CDTF">2021-07-13T13:45:20Z</dcterms:created>
  <dcterms:modified xsi:type="dcterms:W3CDTF">2024-04-23T13:17:28Z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0x010100349949204070B647A6179AFC9C2571BB</vt:lpwstr>
  </property>
  <property fmtid="{D5CDD505-2E9C-101B-9397-08002B2CF9AE}" pid="3" name="xd_ProgID">
    <vt:lpwstr/>
  </property>
  <property fmtid="{D5CDD505-2E9C-101B-9397-08002B2CF9AE}" pid="4" name="c2b5fb8256bd435bb7806ac3891e195b">
    <vt:lpwstr>Short-Term|6d967203-8346-4b9c-90f8-b3828a3fa508</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DataClassBayerRetention">
    <vt:lpwstr>1;#Short-Term|6d967203-8346-4b9c-90f8-b3828a3fa508</vt:lpwstr>
  </property>
  <property fmtid="{D5CDD505-2E9C-101B-9397-08002B2CF9AE}" pid="9" name="TriggerFlowInfo">
    <vt:lpwstr/>
  </property>
  <property fmtid="{D5CDD505-2E9C-101B-9397-08002B2CF9AE}" pid="10" name="xd_Signature">
    <vt:lpwstr/>
  </property>
  <property fmtid="{D5CDD505-2E9C-101B-9397-08002B2CF9AE}" pid="11" name="MSIP_Label_7f850223-87a8-40c3-9eb2-432606efca2a_Enabled">
    <vt:lpwstr>True</vt:lpwstr>
  </property>
  <property fmtid="{D5CDD505-2E9C-101B-9397-08002B2CF9AE}" pid="12" name="MSIP_Label_7f850223-87a8-40c3-9eb2-432606efca2a_SiteId">
    <vt:lpwstr>fcb2b37b-5da0-466b-9b83-0014b67a7c78</vt:lpwstr>
  </property>
  <property fmtid="{D5CDD505-2E9C-101B-9397-08002B2CF9AE}" pid="13" name="MSIP_Label_7f850223-87a8-40c3-9eb2-432606efca2a_Owner">
    <vt:lpwstr>luca.barbic@bayer.com</vt:lpwstr>
  </property>
  <property fmtid="{D5CDD505-2E9C-101B-9397-08002B2CF9AE}" pid="14" name="MSIP_Label_7f850223-87a8-40c3-9eb2-432606efca2a_SetDate">
    <vt:lpwstr>2021-10-25T11:44:02.8060739Z</vt:lpwstr>
  </property>
  <property fmtid="{D5CDD505-2E9C-101B-9397-08002B2CF9AE}" pid="15" name="MSIP_Label_7f850223-87a8-40c3-9eb2-432606efca2a_Name">
    <vt:lpwstr>NO CLASSIFICATION</vt:lpwstr>
  </property>
  <property fmtid="{D5CDD505-2E9C-101B-9397-08002B2CF9AE}" pid="16" name="MSIP_Label_7f850223-87a8-40c3-9eb2-432606efca2a_Application">
    <vt:lpwstr>Microsoft Azure Information Protection</vt:lpwstr>
  </property>
  <property fmtid="{D5CDD505-2E9C-101B-9397-08002B2CF9AE}" pid="17" name="MSIP_Label_7f850223-87a8-40c3-9eb2-432606efca2a_Extended_MSFT_Method">
    <vt:lpwstr>Manual</vt:lpwstr>
  </property>
  <property fmtid="{D5CDD505-2E9C-101B-9397-08002B2CF9AE}" pid="18" name="Sensitivity">
    <vt:lpwstr>NO CLASSIFICATION</vt:lpwstr>
  </property>
</Properties>
</file>