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3.xml" ContentType="application/vnd.openxmlformats-officedocument.presentationml.notesSlide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4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5"/>
  </p:sldMasterIdLst>
  <p:notesMasterIdLst>
    <p:notesMasterId r:id="rId19"/>
  </p:notesMasterIdLst>
  <p:sldIdLst>
    <p:sldId id="2145706049" r:id="rId6"/>
    <p:sldId id="1141" r:id="rId7"/>
    <p:sldId id="2147475262" r:id="rId8"/>
    <p:sldId id="2147475284" r:id="rId9"/>
    <p:sldId id="2147475264" r:id="rId10"/>
    <p:sldId id="2147475281" r:id="rId11"/>
    <p:sldId id="2147475286" r:id="rId12"/>
    <p:sldId id="2147475285" r:id="rId13"/>
    <p:sldId id="2147475287" r:id="rId14"/>
    <p:sldId id="2147475288" r:id="rId15"/>
    <p:sldId id="2147475289" r:id="rId16"/>
    <p:sldId id="2147475290" r:id="rId17"/>
    <p:sldId id="2147475283" r:id="rId18"/>
  </p:sldIdLst>
  <p:sldSz cx="12192000" cy="6858000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E9C8CE7-9B63-4623-9286-6DC37DE4A9A5}">
          <p14:sldIdLst>
            <p14:sldId id="2145706049"/>
            <p14:sldId id="1141"/>
            <p14:sldId id="2147475262"/>
            <p14:sldId id="2147475284"/>
            <p14:sldId id="2147475264"/>
            <p14:sldId id="2147475281"/>
            <p14:sldId id="2147475286"/>
            <p14:sldId id="2147475285"/>
            <p14:sldId id="2147475287"/>
            <p14:sldId id="2147475288"/>
            <p14:sldId id="2147475289"/>
            <p14:sldId id="2147475290"/>
            <p14:sldId id="214747528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C945D9B-2FB0-582C-D639-DB755B101DA7}" name="Anne Kultti" initials="AK" userId="S::anne.kultti@bayer.com::67a2cb37-051d-4f7a-ad24-45918fd10c13" providerId="AD"/>
  <p188:author id="{FF4F2FB3-4A83-1B96-F099-F18EAACD5504}" name="Amelia Sam" initials="AS" userId="S::amelia.sam@bayer.com::d359149b-394e-4448-9e76-94020db5c8ff" providerId="AD"/>
  <p188:author id="{82DE55C0-7D12-EC09-31B6-461B6BB31D27}" name="Mirjam Britschgi" initials="MB" userId="S::mirjam.britschgi@bayer.com::2a6a90cf-e58c-409d-8990-34d45b0a246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3C78"/>
    <a:srgbClr val="009FDE"/>
    <a:srgbClr val="009EDB"/>
    <a:srgbClr val="FF5F06"/>
    <a:srgbClr val="77787B"/>
    <a:srgbClr val="9FA8A2"/>
    <a:srgbClr val="FBFBFB"/>
    <a:srgbClr val="959698"/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CA022E-1EF5-47A9-A554-D86AC6F173C9}" v="2" dt="2024-06-06T14:21:52.3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42" autoAdjust="0"/>
    <p:restoredTop sz="94694"/>
  </p:normalViewPr>
  <p:slideViewPr>
    <p:cSldViewPr snapToGrid="0">
      <p:cViewPr>
        <p:scale>
          <a:sx n="127" d="100"/>
          <a:sy n="127" d="100"/>
        </p:scale>
        <p:origin x="72" y="-1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rjam Britschgi" userId="2a6a90cf-e58c-409d-8990-34d45b0a2462" providerId="ADAL" clId="{1CF7521E-F77A-426B-98DF-A86A1CD52597}"/>
    <pc:docChg chg="custSel delSld modSld delMainMaster modMainMaster modSection">
      <pc:chgData name="Mirjam Britschgi" userId="2a6a90cf-e58c-409d-8990-34d45b0a2462" providerId="ADAL" clId="{1CF7521E-F77A-426B-98DF-A86A1CD52597}" dt="2023-11-01T10:13:09.711" v="154" actId="478"/>
      <pc:docMkLst>
        <pc:docMk/>
      </pc:docMkLst>
      <pc:sldChg chg="modSp mod modClrScheme chgLayout">
        <pc:chgData name="Mirjam Britschgi" userId="2a6a90cf-e58c-409d-8990-34d45b0a2462" providerId="ADAL" clId="{1CF7521E-F77A-426B-98DF-A86A1CD52597}" dt="2023-11-01T10:02:00.945" v="112" actId="207"/>
        <pc:sldMkLst>
          <pc:docMk/>
          <pc:sldMk cId="3426277867" sldId="1141"/>
        </pc:sldMkLst>
        <pc:spChg chg="mod ord">
          <ac:chgData name="Mirjam Britschgi" userId="2a6a90cf-e58c-409d-8990-34d45b0a2462" providerId="ADAL" clId="{1CF7521E-F77A-426B-98DF-A86A1CD52597}" dt="2023-11-01T09:57:44.182" v="20" actId="700"/>
          <ac:spMkLst>
            <pc:docMk/>
            <pc:sldMk cId="3426277867" sldId="1141"/>
            <ac:spMk id="2" creationId="{00000000-0000-0000-0000-000000000000}"/>
          </ac:spMkLst>
        </pc:spChg>
        <pc:spChg chg="mod">
          <ac:chgData name="Mirjam Britschgi" userId="2a6a90cf-e58c-409d-8990-34d45b0a2462" providerId="ADAL" clId="{1CF7521E-F77A-426B-98DF-A86A1CD52597}" dt="2023-11-01T10:02:00.945" v="112" actId="207"/>
          <ac:spMkLst>
            <pc:docMk/>
            <pc:sldMk cId="3426277867" sldId="1141"/>
            <ac:spMk id="4" creationId="{B83D9958-08AF-4342-B446-1521A5903221}"/>
          </ac:spMkLst>
        </pc:spChg>
      </pc:sldChg>
      <pc:sldChg chg="addSp delSp modSp mod modClrScheme chgLayout">
        <pc:chgData name="Mirjam Britschgi" userId="2a6a90cf-e58c-409d-8990-34d45b0a2462" providerId="ADAL" clId="{1CF7521E-F77A-426B-98DF-A86A1CD52597}" dt="2023-11-01T10:05:02.476" v="120" actId="1076"/>
        <pc:sldMkLst>
          <pc:docMk/>
          <pc:sldMk cId="3197740031" sldId="2145706049"/>
        </pc:sldMkLst>
        <pc:spChg chg="mod">
          <ac:chgData name="Mirjam Britschgi" userId="2a6a90cf-e58c-409d-8990-34d45b0a2462" providerId="ADAL" clId="{1CF7521E-F77A-426B-98DF-A86A1CD52597}" dt="2023-11-01T09:58:32.163" v="24" actId="1076"/>
          <ac:spMkLst>
            <pc:docMk/>
            <pc:sldMk cId="3197740031" sldId="2145706049"/>
            <ac:spMk id="2" creationId="{D6159676-F0A2-052B-AF51-744AD610ACE7}"/>
          </ac:spMkLst>
        </pc:spChg>
        <pc:spChg chg="mod ord">
          <ac:chgData name="Mirjam Britschgi" userId="2a6a90cf-e58c-409d-8990-34d45b0a2462" providerId="ADAL" clId="{1CF7521E-F77A-426B-98DF-A86A1CD52597}" dt="2023-11-01T09:58:18.098" v="22" actId="700"/>
          <ac:spMkLst>
            <pc:docMk/>
            <pc:sldMk cId="3197740031" sldId="2145706049"/>
            <ac:spMk id="4" creationId="{AE40D386-AB9F-4B1C-8CF2-346EA42D5561}"/>
          </ac:spMkLst>
        </pc:spChg>
        <pc:spChg chg="mod ord">
          <ac:chgData name="Mirjam Britschgi" userId="2a6a90cf-e58c-409d-8990-34d45b0a2462" providerId="ADAL" clId="{1CF7521E-F77A-426B-98DF-A86A1CD52597}" dt="2023-11-01T09:58:18.098" v="22" actId="700"/>
          <ac:spMkLst>
            <pc:docMk/>
            <pc:sldMk cId="3197740031" sldId="2145706049"/>
            <ac:spMk id="9" creationId="{F1253B29-D51A-486A-9D84-852EE7BA4469}"/>
          </ac:spMkLst>
        </pc:spChg>
        <pc:picChg chg="add del mod">
          <ac:chgData name="Mirjam Britschgi" userId="2a6a90cf-e58c-409d-8990-34d45b0a2462" providerId="ADAL" clId="{1CF7521E-F77A-426B-98DF-A86A1CD52597}" dt="2023-11-01T10:04:56.419" v="118" actId="478"/>
          <ac:picMkLst>
            <pc:docMk/>
            <pc:sldMk cId="3197740031" sldId="2145706049"/>
            <ac:picMk id="3" creationId="{CEE5DD2B-69BA-49CF-0582-359EDFA8F419}"/>
          </ac:picMkLst>
        </pc:picChg>
        <pc:picChg chg="add mod">
          <ac:chgData name="Mirjam Britschgi" userId="2a6a90cf-e58c-409d-8990-34d45b0a2462" providerId="ADAL" clId="{1CF7521E-F77A-426B-98DF-A86A1CD52597}" dt="2023-11-01T10:05:02.476" v="120" actId="1076"/>
          <ac:picMkLst>
            <pc:docMk/>
            <pc:sldMk cId="3197740031" sldId="2145706049"/>
            <ac:picMk id="6" creationId="{F13B98F6-0FFE-3CC0-2F8F-DEC3C7A41937}"/>
          </ac:picMkLst>
        </pc:picChg>
      </pc:sldChg>
      <pc:sldChg chg="modSp mod modClrScheme chgLayout">
        <pc:chgData name="Mirjam Britschgi" userId="2a6a90cf-e58c-409d-8990-34d45b0a2462" providerId="ADAL" clId="{1CF7521E-F77A-426B-98DF-A86A1CD52597}" dt="2023-11-01T09:59:32.520" v="45" actId="207"/>
        <pc:sldMkLst>
          <pc:docMk/>
          <pc:sldMk cId="1534426700" sldId="2147475262"/>
        </pc:sldMkLst>
        <pc:spChg chg="mod">
          <ac:chgData name="Mirjam Britschgi" userId="2a6a90cf-e58c-409d-8990-34d45b0a2462" providerId="ADAL" clId="{1CF7521E-F77A-426B-98DF-A86A1CD52597}" dt="2023-11-01T09:59:11.753" v="43" actId="1036"/>
          <ac:spMkLst>
            <pc:docMk/>
            <pc:sldMk cId="1534426700" sldId="2147475262"/>
            <ac:spMk id="2" creationId="{300EFDCE-7C89-C59A-A36D-0127BEAE51FB}"/>
          </ac:spMkLst>
        </pc:spChg>
        <pc:spChg chg="mod ord">
          <ac:chgData name="Mirjam Britschgi" userId="2a6a90cf-e58c-409d-8990-34d45b0a2462" providerId="ADAL" clId="{1CF7521E-F77A-426B-98DF-A86A1CD52597}" dt="2023-11-01T09:57:44.182" v="20" actId="700"/>
          <ac:spMkLst>
            <pc:docMk/>
            <pc:sldMk cId="1534426700" sldId="2147475262"/>
            <ac:spMk id="3" creationId="{B6CB3EEC-CA40-46EB-96E5-AB9EC5C8D473}"/>
          </ac:spMkLst>
        </pc:spChg>
        <pc:spChg chg="mod">
          <ac:chgData name="Mirjam Britschgi" userId="2a6a90cf-e58c-409d-8990-34d45b0a2462" providerId="ADAL" clId="{1CF7521E-F77A-426B-98DF-A86A1CD52597}" dt="2023-11-01T09:59:11.753" v="43" actId="1036"/>
          <ac:spMkLst>
            <pc:docMk/>
            <pc:sldMk cId="1534426700" sldId="2147475262"/>
            <ac:spMk id="4" creationId="{515BD7F5-C755-6D4B-6BDA-694687B72828}"/>
          </ac:spMkLst>
        </pc:spChg>
        <pc:spChg chg="mod">
          <ac:chgData name="Mirjam Britschgi" userId="2a6a90cf-e58c-409d-8990-34d45b0a2462" providerId="ADAL" clId="{1CF7521E-F77A-426B-98DF-A86A1CD52597}" dt="2023-11-01T09:59:11.753" v="43" actId="1036"/>
          <ac:spMkLst>
            <pc:docMk/>
            <pc:sldMk cId="1534426700" sldId="2147475262"/>
            <ac:spMk id="5" creationId="{98FE7FDE-E147-12A1-FB2C-BA8856B1461B}"/>
          </ac:spMkLst>
        </pc:spChg>
        <pc:spChg chg="mod">
          <ac:chgData name="Mirjam Britschgi" userId="2a6a90cf-e58c-409d-8990-34d45b0a2462" providerId="ADAL" clId="{1CF7521E-F77A-426B-98DF-A86A1CD52597}" dt="2023-11-01T09:59:11.753" v="43" actId="1036"/>
          <ac:spMkLst>
            <pc:docMk/>
            <pc:sldMk cId="1534426700" sldId="2147475262"/>
            <ac:spMk id="6" creationId="{5F94C61A-B2EB-F5AB-2DD1-37299F1CA0A8}"/>
          </ac:spMkLst>
        </pc:spChg>
        <pc:spChg chg="mod">
          <ac:chgData name="Mirjam Britschgi" userId="2a6a90cf-e58c-409d-8990-34d45b0a2462" providerId="ADAL" clId="{1CF7521E-F77A-426B-98DF-A86A1CD52597}" dt="2023-11-01T09:59:27.799" v="44" actId="207"/>
          <ac:spMkLst>
            <pc:docMk/>
            <pc:sldMk cId="1534426700" sldId="2147475262"/>
            <ac:spMk id="7" creationId="{353C018E-6222-3A16-AAB3-2C93AFE5987D}"/>
          </ac:spMkLst>
        </pc:spChg>
        <pc:spChg chg="mod">
          <ac:chgData name="Mirjam Britschgi" userId="2a6a90cf-e58c-409d-8990-34d45b0a2462" providerId="ADAL" clId="{1CF7521E-F77A-426B-98DF-A86A1CD52597}" dt="2023-11-01T09:59:11.753" v="43" actId="1036"/>
          <ac:spMkLst>
            <pc:docMk/>
            <pc:sldMk cId="1534426700" sldId="2147475262"/>
            <ac:spMk id="8" creationId="{F23331E6-99F2-433A-A44E-9AC2A02316D6}"/>
          </ac:spMkLst>
        </pc:spChg>
        <pc:spChg chg="mod">
          <ac:chgData name="Mirjam Britschgi" userId="2a6a90cf-e58c-409d-8990-34d45b0a2462" providerId="ADAL" clId="{1CF7521E-F77A-426B-98DF-A86A1CD52597}" dt="2023-11-01T09:59:11.753" v="43" actId="1036"/>
          <ac:spMkLst>
            <pc:docMk/>
            <pc:sldMk cId="1534426700" sldId="2147475262"/>
            <ac:spMk id="10" creationId="{050E874E-4BE3-4E20-AF3C-BF99F59C705F}"/>
          </ac:spMkLst>
        </pc:spChg>
        <pc:spChg chg="mod">
          <ac:chgData name="Mirjam Britschgi" userId="2a6a90cf-e58c-409d-8990-34d45b0a2462" providerId="ADAL" clId="{1CF7521E-F77A-426B-98DF-A86A1CD52597}" dt="2023-11-01T09:59:11.753" v="43" actId="1036"/>
          <ac:spMkLst>
            <pc:docMk/>
            <pc:sldMk cId="1534426700" sldId="2147475262"/>
            <ac:spMk id="11" creationId="{9F4446F4-590E-553E-9474-AA23156A0530}"/>
          </ac:spMkLst>
        </pc:spChg>
        <pc:spChg chg="mod">
          <ac:chgData name="Mirjam Britschgi" userId="2a6a90cf-e58c-409d-8990-34d45b0a2462" providerId="ADAL" clId="{1CF7521E-F77A-426B-98DF-A86A1CD52597}" dt="2023-11-01T09:59:11.753" v="43" actId="1036"/>
          <ac:spMkLst>
            <pc:docMk/>
            <pc:sldMk cId="1534426700" sldId="2147475262"/>
            <ac:spMk id="12" creationId="{403B385D-7D7C-4D65-87D8-658099B4187A}"/>
          </ac:spMkLst>
        </pc:spChg>
        <pc:spChg chg="mod">
          <ac:chgData name="Mirjam Britschgi" userId="2a6a90cf-e58c-409d-8990-34d45b0a2462" providerId="ADAL" clId="{1CF7521E-F77A-426B-98DF-A86A1CD52597}" dt="2023-11-01T09:59:11.753" v="43" actId="1036"/>
          <ac:spMkLst>
            <pc:docMk/>
            <pc:sldMk cId="1534426700" sldId="2147475262"/>
            <ac:spMk id="13" creationId="{79FB046A-E1CF-4F1A-880D-7CB670AEFFA6}"/>
          </ac:spMkLst>
        </pc:spChg>
        <pc:spChg chg="mod">
          <ac:chgData name="Mirjam Britschgi" userId="2a6a90cf-e58c-409d-8990-34d45b0a2462" providerId="ADAL" clId="{1CF7521E-F77A-426B-98DF-A86A1CD52597}" dt="2023-11-01T09:59:11.753" v="43" actId="1036"/>
          <ac:spMkLst>
            <pc:docMk/>
            <pc:sldMk cId="1534426700" sldId="2147475262"/>
            <ac:spMk id="14" creationId="{F73395A6-0738-DCA3-37EA-F025148221AE}"/>
          </ac:spMkLst>
        </pc:spChg>
        <pc:spChg chg="mod">
          <ac:chgData name="Mirjam Britschgi" userId="2a6a90cf-e58c-409d-8990-34d45b0a2462" providerId="ADAL" clId="{1CF7521E-F77A-426B-98DF-A86A1CD52597}" dt="2023-11-01T09:59:11.753" v="43" actId="1036"/>
          <ac:spMkLst>
            <pc:docMk/>
            <pc:sldMk cId="1534426700" sldId="2147475262"/>
            <ac:spMk id="15" creationId="{E609E230-4EA6-45B7-AB95-863F9DBC3550}"/>
          </ac:spMkLst>
        </pc:spChg>
        <pc:spChg chg="mod">
          <ac:chgData name="Mirjam Britschgi" userId="2a6a90cf-e58c-409d-8990-34d45b0a2462" providerId="ADAL" clId="{1CF7521E-F77A-426B-98DF-A86A1CD52597}" dt="2023-11-01T09:59:11.753" v="43" actId="1036"/>
          <ac:spMkLst>
            <pc:docMk/>
            <pc:sldMk cId="1534426700" sldId="2147475262"/>
            <ac:spMk id="16" creationId="{AAC69ED2-2998-727C-0A87-43E7B782B9C0}"/>
          </ac:spMkLst>
        </pc:spChg>
        <pc:spChg chg="mod">
          <ac:chgData name="Mirjam Britschgi" userId="2a6a90cf-e58c-409d-8990-34d45b0a2462" providerId="ADAL" clId="{1CF7521E-F77A-426B-98DF-A86A1CD52597}" dt="2023-11-01T09:59:11.753" v="43" actId="1036"/>
          <ac:spMkLst>
            <pc:docMk/>
            <pc:sldMk cId="1534426700" sldId="2147475262"/>
            <ac:spMk id="17" creationId="{2AD0D146-FC6E-4DC2-A73E-F3965AA85905}"/>
          </ac:spMkLst>
        </pc:spChg>
        <pc:spChg chg="mod replST delST">
          <ac:chgData name="Mirjam Britschgi" userId="2a6a90cf-e58c-409d-8990-34d45b0a2462" providerId="ADAL" clId="{1CF7521E-F77A-426B-98DF-A86A1CD52597}" dt="2023-11-01T09:59:11.753" v="43" actId="1036"/>
          <ac:spMkLst>
            <pc:docMk/>
            <pc:sldMk cId="1534426700" sldId="2147475262"/>
            <ac:spMk id="19" creationId="{188BD43E-F79A-1B54-2D09-13205697DED9}"/>
          </ac:spMkLst>
        </pc:spChg>
        <pc:spChg chg="mod">
          <ac:chgData name="Mirjam Britschgi" userId="2a6a90cf-e58c-409d-8990-34d45b0a2462" providerId="ADAL" clId="{1CF7521E-F77A-426B-98DF-A86A1CD52597}" dt="2023-11-01T09:59:11.753" v="43" actId="1036"/>
          <ac:spMkLst>
            <pc:docMk/>
            <pc:sldMk cId="1534426700" sldId="2147475262"/>
            <ac:spMk id="30" creationId="{A34B42D8-9601-9BAE-CF15-8D858B99C1DE}"/>
          </ac:spMkLst>
        </pc:spChg>
        <pc:spChg chg="mod">
          <ac:chgData name="Mirjam Britschgi" userId="2a6a90cf-e58c-409d-8990-34d45b0a2462" providerId="ADAL" clId="{1CF7521E-F77A-426B-98DF-A86A1CD52597}" dt="2023-11-01T09:59:32.520" v="45" actId="207"/>
          <ac:spMkLst>
            <pc:docMk/>
            <pc:sldMk cId="1534426700" sldId="2147475262"/>
            <ac:spMk id="36" creationId="{0BF2F6E6-AD7F-45C2-A08B-74AFFFDA2699}"/>
          </ac:spMkLst>
        </pc:spChg>
        <pc:cxnChg chg="mod">
          <ac:chgData name="Mirjam Britschgi" userId="2a6a90cf-e58c-409d-8990-34d45b0a2462" providerId="ADAL" clId="{1CF7521E-F77A-426B-98DF-A86A1CD52597}" dt="2023-11-01T09:59:11.753" v="43" actId="1036"/>
          <ac:cxnSpMkLst>
            <pc:docMk/>
            <pc:sldMk cId="1534426700" sldId="2147475262"/>
            <ac:cxnSpMk id="29" creationId="{2A1C80FA-8021-59A5-D629-DCC8315168C7}"/>
          </ac:cxnSpMkLst>
        </pc:cxnChg>
      </pc:sldChg>
      <pc:sldChg chg="modSp mod modClrScheme chgLayout">
        <pc:chgData name="Mirjam Britschgi" userId="2a6a90cf-e58c-409d-8990-34d45b0a2462" providerId="ADAL" clId="{1CF7521E-F77A-426B-98DF-A86A1CD52597}" dt="2023-11-01T10:07:27.377" v="142" actId="207"/>
        <pc:sldMkLst>
          <pc:docMk/>
          <pc:sldMk cId="3596305122" sldId="2147475264"/>
        </pc:sldMkLst>
        <pc:spChg chg="mod">
          <ac:chgData name="Mirjam Britschgi" userId="2a6a90cf-e58c-409d-8990-34d45b0a2462" providerId="ADAL" clId="{1CF7521E-F77A-426B-98DF-A86A1CD52597}" dt="2023-11-01T10:07:21.568" v="141" actId="207"/>
          <ac:spMkLst>
            <pc:docMk/>
            <pc:sldMk cId="3596305122" sldId="2147475264"/>
            <ac:spMk id="2" creationId="{7726E754-ACAB-8790-FB57-8258A47B6468}"/>
          </ac:spMkLst>
        </pc:spChg>
        <pc:spChg chg="mod ord">
          <ac:chgData name="Mirjam Britschgi" userId="2a6a90cf-e58c-409d-8990-34d45b0a2462" providerId="ADAL" clId="{1CF7521E-F77A-426B-98DF-A86A1CD52597}" dt="2023-11-01T09:57:44.182" v="20" actId="700"/>
          <ac:spMkLst>
            <pc:docMk/>
            <pc:sldMk cId="3596305122" sldId="2147475264"/>
            <ac:spMk id="3" creationId="{DCF3256E-5FBD-4D03-AC99-D28AB41FF786}"/>
          </ac:spMkLst>
        </pc:spChg>
        <pc:spChg chg="mod replST delST">
          <ac:chgData name="Mirjam Britschgi" userId="2a6a90cf-e58c-409d-8990-34d45b0a2462" providerId="ADAL" clId="{1CF7521E-F77A-426B-98DF-A86A1CD52597}" dt="2023-11-01T10:07:27.377" v="142" actId="207"/>
          <ac:spMkLst>
            <pc:docMk/>
            <pc:sldMk cId="3596305122" sldId="2147475264"/>
            <ac:spMk id="6" creationId="{A6D183E7-E0F1-913D-996D-4FC8820151BF}"/>
          </ac:spMkLst>
        </pc:spChg>
        <pc:graphicFrameChg chg="mod replST delST">
          <ac:chgData name="Mirjam Britschgi" userId="2a6a90cf-e58c-409d-8990-34d45b0a2462" providerId="ADAL" clId="{1CF7521E-F77A-426B-98DF-A86A1CD52597}" dt="2023-11-01T09:59:48.656" v="78" actId="1036"/>
          <ac:graphicFrameMkLst>
            <pc:docMk/>
            <pc:sldMk cId="3596305122" sldId="2147475264"/>
            <ac:graphicFrameMk id="4" creationId="{82A45D15-0C68-4FFC-AEF6-2C1069845F42}"/>
          </ac:graphicFrameMkLst>
        </pc:graphicFrameChg>
      </pc:sldChg>
      <pc:sldChg chg="modSp mod modClrScheme chgLayout">
        <pc:chgData name="Mirjam Britschgi" userId="2a6a90cf-e58c-409d-8990-34d45b0a2462" providerId="ADAL" clId="{1CF7521E-F77A-426B-98DF-A86A1CD52597}" dt="2023-11-01T10:00:06.997" v="93" actId="207"/>
        <pc:sldMkLst>
          <pc:docMk/>
          <pc:sldMk cId="2466452007" sldId="2147475281"/>
        </pc:sldMkLst>
        <pc:spChg chg="mod ord">
          <ac:chgData name="Mirjam Britschgi" userId="2a6a90cf-e58c-409d-8990-34d45b0a2462" providerId="ADAL" clId="{1CF7521E-F77A-426B-98DF-A86A1CD52597}" dt="2023-11-01T09:57:44.182" v="20" actId="700"/>
          <ac:spMkLst>
            <pc:docMk/>
            <pc:sldMk cId="2466452007" sldId="2147475281"/>
            <ac:spMk id="3" creationId="{975C9E30-3260-C82A-5680-B99DE1F09A5C}"/>
          </ac:spMkLst>
        </pc:spChg>
        <pc:spChg chg="mod">
          <ac:chgData name="Mirjam Britschgi" userId="2a6a90cf-e58c-409d-8990-34d45b0a2462" providerId="ADAL" clId="{1CF7521E-F77A-426B-98DF-A86A1CD52597}" dt="2023-11-01T10:00:06.997" v="93" actId="207"/>
          <ac:spMkLst>
            <pc:docMk/>
            <pc:sldMk cId="2466452007" sldId="2147475281"/>
            <ac:spMk id="17" creationId="{B3880FC8-1133-C929-B96D-D2E8D8609182}"/>
          </ac:spMkLst>
        </pc:spChg>
        <pc:spChg chg="mod replST delST">
          <ac:chgData name="Mirjam Britschgi" userId="2a6a90cf-e58c-409d-8990-34d45b0a2462" providerId="ADAL" clId="{1CF7521E-F77A-426B-98DF-A86A1CD52597}" dt="2023-11-01T10:00:04.182" v="92" actId="207"/>
          <ac:spMkLst>
            <pc:docMk/>
            <pc:sldMk cId="2466452007" sldId="2147475281"/>
            <ac:spMk id="20" creationId="{0383FCFA-C3FF-06F0-53B0-39598FC8F5AB}"/>
          </ac:spMkLst>
        </pc:spChg>
        <pc:grpChg chg="mod">
          <ac:chgData name="Mirjam Britschgi" userId="2a6a90cf-e58c-409d-8990-34d45b0a2462" providerId="ADAL" clId="{1CF7521E-F77A-426B-98DF-A86A1CD52597}" dt="2023-11-01T09:59:59.577" v="91" actId="1036"/>
          <ac:grpSpMkLst>
            <pc:docMk/>
            <pc:sldMk cId="2466452007" sldId="2147475281"/>
            <ac:grpSpMk id="53" creationId="{C56D9909-1553-735B-8675-6CB671D83C29}"/>
          </ac:grpSpMkLst>
        </pc:grpChg>
      </pc:sldChg>
      <pc:sldChg chg="modSp mod modClrScheme chgLayout">
        <pc:chgData name="Mirjam Britschgi" userId="2a6a90cf-e58c-409d-8990-34d45b0a2462" providerId="ADAL" clId="{1CF7521E-F77A-426B-98DF-A86A1CD52597}" dt="2023-11-01T10:01:52.193" v="111" actId="27636"/>
        <pc:sldMkLst>
          <pc:docMk/>
          <pc:sldMk cId="894099663" sldId="2147475283"/>
        </pc:sldMkLst>
        <pc:spChg chg="mod ord">
          <ac:chgData name="Mirjam Britschgi" userId="2a6a90cf-e58c-409d-8990-34d45b0a2462" providerId="ADAL" clId="{1CF7521E-F77A-426B-98DF-A86A1CD52597}" dt="2023-11-01T09:57:44.182" v="20" actId="700"/>
          <ac:spMkLst>
            <pc:docMk/>
            <pc:sldMk cId="894099663" sldId="2147475283"/>
            <ac:spMk id="2" creationId="{BC3CB175-966F-CE18-A906-B9F7FD751C96}"/>
          </ac:spMkLst>
        </pc:spChg>
        <pc:spChg chg="mod ord">
          <ac:chgData name="Mirjam Britschgi" userId="2a6a90cf-e58c-409d-8990-34d45b0a2462" providerId="ADAL" clId="{1CF7521E-F77A-426B-98DF-A86A1CD52597}" dt="2023-11-01T10:01:52.193" v="111" actId="27636"/>
          <ac:spMkLst>
            <pc:docMk/>
            <pc:sldMk cId="894099663" sldId="2147475283"/>
            <ac:spMk id="3" creationId="{ECDCAFA8-F048-3BAE-F92F-150318B0BCD9}"/>
          </ac:spMkLst>
        </pc:spChg>
      </pc:sldChg>
      <pc:sldChg chg="modSp mod modClrScheme chgLayout">
        <pc:chgData name="Mirjam Britschgi" userId="2a6a90cf-e58c-409d-8990-34d45b0a2462" providerId="ADAL" clId="{1CF7521E-F77A-426B-98DF-A86A1CD52597}" dt="2023-11-01T09:57:44.182" v="20" actId="700"/>
        <pc:sldMkLst>
          <pc:docMk/>
          <pc:sldMk cId="2131538994" sldId="2147475284"/>
        </pc:sldMkLst>
        <pc:spChg chg="mod ord">
          <ac:chgData name="Mirjam Britschgi" userId="2a6a90cf-e58c-409d-8990-34d45b0a2462" providerId="ADAL" clId="{1CF7521E-F77A-426B-98DF-A86A1CD52597}" dt="2023-11-01T09:57:44.182" v="20" actId="700"/>
          <ac:spMkLst>
            <pc:docMk/>
            <pc:sldMk cId="2131538994" sldId="2147475284"/>
            <ac:spMk id="3" creationId="{A3E8BFAF-7924-4D4D-AEAB-FE272DCC3B40}"/>
          </ac:spMkLst>
        </pc:spChg>
      </pc:sldChg>
      <pc:sldChg chg="modSp mod modClrScheme chgLayout">
        <pc:chgData name="Mirjam Britschgi" userId="2a6a90cf-e58c-409d-8990-34d45b0a2462" providerId="ADAL" clId="{1CF7521E-F77A-426B-98DF-A86A1CD52597}" dt="2023-11-01T10:00:50.974" v="99" actId="207"/>
        <pc:sldMkLst>
          <pc:docMk/>
          <pc:sldMk cId="2887767480" sldId="2147475285"/>
        </pc:sldMkLst>
        <pc:spChg chg="mod ord">
          <ac:chgData name="Mirjam Britschgi" userId="2a6a90cf-e58c-409d-8990-34d45b0a2462" providerId="ADAL" clId="{1CF7521E-F77A-426B-98DF-A86A1CD52597}" dt="2023-11-01T09:57:44.182" v="20" actId="700"/>
          <ac:spMkLst>
            <pc:docMk/>
            <pc:sldMk cId="2887767480" sldId="2147475285"/>
            <ac:spMk id="3" creationId="{975C9E30-3260-C82A-5680-B99DE1F09A5C}"/>
          </ac:spMkLst>
        </pc:spChg>
        <pc:spChg chg="mod">
          <ac:chgData name="Mirjam Britschgi" userId="2a6a90cf-e58c-409d-8990-34d45b0a2462" providerId="ADAL" clId="{1CF7521E-F77A-426B-98DF-A86A1CD52597}" dt="2023-11-01T10:00:50.974" v="99" actId="207"/>
          <ac:spMkLst>
            <pc:docMk/>
            <pc:sldMk cId="2887767480" sldId="2147475285"/>
            <ac:spMk id="96" creationId="{18BC8632-9406-44C9-DC58-33E4591BB45A}"/>
          </ac:spMkLst>
        </pc:spChg>
      </pc:sldChg>
      <pc:sldChg chg="modSp mod modClrScheme chgLayout">
        <pc:chgData name="Mirjam Britschgi" userId="2a6a90cf-e58c-409d-8990-34d45b0a2462" providerId="ADAL" clId="{1CF7521E-F77A-426B-98DF-A86A1CD52597}" dt="2023-11-01T10:05:38.824" v="126" actId="20577"/>
        <pc:sldMkLst>
          <pc:docMk/>
          <pc:sldMk cId="1742944983" sldId="2147475286"/>
        </pc:sldMkLst>
        <pc:spChg chg="mod ord">
          <ac:chgData name="Mirjam Britschgi" userId="2a6a90cf-e58c-409d-8990-34d45b0a2462" providerId="ADAL" clId="{1CF7521E-F77A-426B-98DF-A86A1CD52597}" dt="2023-11-01T10:05:38.824" v="126" actId="20577"/>
          <ac:spMkLst>
            <pc:docMk/>
            <pc:sldMk cId="1742944983" sldId="2147475286"/>
            <ac:spMk id="3" creationId="{975C9E30-3260-C82A-5680-B99DE1F09A5C}"/>
          </ac:spMkLst>
        </pc:spChg>
        <pc:spChg chg="mod">
          <ac:chgData name="Mirjam Britschgi" userId="2a6a90cf-e58c-409d-8990-34d45b0a2462" providerId="ADAL" clId="{1CF7521E-F77A-426B-98DF-A86A1CD52597}" dt="2023-11-01T10:00:29.714" v="96" actId="207"/>
          <ac:spMkLst>
            <pc:docMk/>
            <pc:sldMk cId="1742944983" sldId="2147475286"/>
            <ac:spMk id="100" creationId="{F95DB8B8-E91F-B352-E89D-508777673049}"/>
          </ac:spMkLst>
        </pc:spChg>
        <pc:spChg chg="mod">
          <ac:chgData name="Mirjam Britschgi" userId="2a6a90cf-e58c-409d-8990-34d45b0a2462" providerId="ADAL" clId="{1CF7521E-F77A-426B-98DF-A86A1CD52597}" dt="2023-11-01T10:00:39.606" v="98" actId="207"/>
          <ac:spMkLst>
            <pc:docMk/>
            <pc:sldMk cId="1742944983" sldId="2147475286"/>
            <ac:spMk id="102" creationId="{1454482C-2150-485F-74CD-2FCB37654BDA}"/>
          </ac:spMkLst>
        </pc:spChg>
        <pc:spChg chg="mod">
          <ac:chgData name="Mirjam Britschgi" userId="2a6a90cf-e58c-409d-8990-34d45b0a2462" providerId="ADAL" clId="{1CF7521E-F77A-426B-98DF-A86A1CD52597}" dt="2023-11-01T10:00:13.460" v="94" actId="207"/>
          <ac:spMkLst>
            <pc:docMk/>
            <pc:sldMk cId="1742944983" sldId="2147475286"/>
            <ac:spMk id="104" creationId="{EE9750AC-842D-A8D6-F8D6-E6F0519CE354}"/>
          </ac:spMkLst>
        </pc:spChg>
        <pc:spChg chg="mod">
          <ac:chgData name="Mirjam Britschgi" userId="2a6a90cf-e58c-409d-8990-34d45b0a2462" providerId="ADAL" clId="{1CF7521E-F77A-426B-98DF-A86A1CD52597}" dt="2023-11-01T10:00:33.001" v="97" actId="207"/>
          <ac:spMkLst>
            <pc:docMk/>
            <pc:sldMk cId="1742944983" sldId="2147475286"/>
            <ac:spMk id="107" creationId="{AA8188B9-A91A-A59D-D1B9-562D32E2041A}"/>
          </ac:spMkLst>
        </pc:spChg>
        <pc:graphicFrameChg chg="modGraphic">
          <ac:chgData name="Mirjam Britschgi" userId="2a6a90cf-e58c-409d-8990-34d45b0a2462" providerId="ADAL" clId="{1CF7521E-F77A-426B-98DF-A86A1CD52597}" dt="2023-11-01T10:00:23.990" v="95" actId="207"/>
          <ac:graphicFrameMkLst>
            <pc:docMk/>
            <pc:sldMk cId="1742944983" sldId="2147475286"/>
            <ac:graphicFrameMk id="4" creationId="{DF1641B3-94A8-65C7-8A9E-814AF9EDDA59}"/>
          </ac:graphicFrameMkLst>
        </pc:graphicFrameChg>
      </pc:sldChg>
      <pc:sldChg chg="modSp mod modClrScheme chgLayout">
        <pc:chgData name="Mirjam Britschgi" userId="2a6a90cf-e58c-409d-8990-34d45b0a2462" providerId="ADAL" clId="{1CF7521E-F77A-426B-98DF-A86A1CD52597}" dt="2023-11-01T10:06:22.283" v="133" actId="255"/>
        <pc:sldMkLst>
          <pc:docMk/>
          <pc:sldMk cId="926866186" sldId="2147475287"/>
        </pc:sldMkLst>
        <pc:spChg chg="mod ord">
          <ac:chgData name="Mirjam Britschgi" userId="2a6a90cf-e58c-409d-8990-34d45b0a2462" providerId="ADAL" clId="{1CF7521E-F77A-426B-98DF-A86A1CD52597}" dt="2023-11-01T10:06:22.283" v="133" actId="255"/>
          <ac:spMkLst>
            <pc:docMk/>
            <pc:sldMk cId="926866186" sldId="2147475287"/>
            <ac:spMk id="2" creationId="{2ACBF782-5AD3-1D0E-A6A5-1D7FE3AC4FD9}"/>
          </ac:spMkLst>
        </pc:spChg>
        <pc:spChg chg="mod">
          <ac:chgData name="Mirjam Britschgi" userId="2a6a90cf-e58c-409d-8990-34d45b0a2462" providerId="ADAL" clId="{1CF7521E-F77A-426B-98DF-A86A1CD52597}" dt="2023-11-01T10:00:57.076" v="100" actId="207"/>
          <ac:spMkLst>
            <pc:docMk/>
            <pc:sldMk cId="926866186" sldId="2147475287"/>
            <ac:spMk id="27" creationId="{DA42C84E-67EA-FA12-5CA1-1637BD82AC64}"/>
          </ac:spMkLst>
        </pc:spChg>
        <pc:spChg chg="mod">
          <ac:chgData name="Mirjam Britschgi" userId="2a6a90cf-e58c-409d-8990-34d45b0a2462" providerId="ADAL" clId="{1CF7521E-F77A-426B-98DF-A86A1CD52597}" dt="2023-11-01T10:01:00.623" v="101" actId="207"/>
          <ac:spMkLst>
            <pc:docMk/>
            <pc:sldMk cId="926866186" sldId="2147475287"/>
            <ac:spMk id="29" creationId="{3A3A6A3D-5EF7-12D1-D321-739C6C1D5908}"/>
          </ac:spMkLst>
        </pc:spChg>
      </pc:sldChg>
      <pc:sldChg chg="modSp mod modClrScheme chgLayout">
        <pc:chgData name="Mirjam Britschgi" userId="2a6a90cf-e58c-409d-8990-34d45b0a2462" providerId="ADAL" clId="{1CF7521E-F77A-426B-98DF-A86A1CD52597}" dt="2023-11-01T10:01:23.403" v="104" actId="207"/>
        <pc:sldMkLst>
          <pc:docMk/>
          <pc:sldMk cId="4080322162" sldId="2147475288"/>
        </pc:sldMkLst>
        <pc:spChg chg="mod ord">
          <ac:chgData name="Mirjam Britschgi" userId="2a6a90cf-e58c-409d-8990-34d45b0a2462" providerId="ADAL" clId="{1CF7521E-F77A-426B-98DF-A86A1CD52597}" dt="2023-11-01T09:57:44.182" v="20" actId="700"/>
          <ac:spMkLst>
            <pc:docMk/>
            <pc:sldMk cId="4080322162" sldId="2147475288"/>
            <ac:spMk id="2" creationId="{2ACBF782-5AD3-1D0E-A6A5-1D7FE3AC4FD9}"/>
          </ac:spMkLst>
        </pc:spChg>
        <pc:spChg chg="mod">
          <ac:chgData name="Mirjam Britschgi" userId="2a6a90cf-e58c-409d-8990-34d45b0a2462" providerId="ADAL" clId="{1CF7521E-F77A-426B-98DF-A86A1CD52597}" dt="2023-11-01T10:01:23.403" v="104" actId="207"/>
          <ac:spMkLst>
            <pc:docMk/>
            <pc:sldMk cId="4080322162" sldId="2147475288"/>
            <ac:spMk id="67" creationId="{8276CBD7-15AC-9231-A4DB-E9089A9B04C7}"/>
          </ac:spMkLst>
        </pc:spChg>
        <pc:spChg chg="mod">
          <ac:chgData name="Mirjam Britschgi" userId="2a6a90cf-e58c-409d-8990-34d45b0a2462" providerId="ADAL" clId="{1CF7521E-F77A-426B-98DF-A86A1CD52597}" dt="2023-11-01T10:01:06.034" v="102" actId="207"/>
          <ac:spMkLst>
            <pc:docMk/>
            <pc:sldMk cId="4080322162" sldId="2147475288"/>
            <ac:spMk id="71" creationId="{5FC5CB2F-47F2-AAAC-BA1D-9DCE1098FCAB}"/>
          </ac:spMkLst>
        </pc:spChg>
        <pc:graphicFrameChg chg="modGraphic">
          <ac:chgData name="Mirjam Britschgi" userId="2a6a90cf-e58c-409d-8990-34d45b0a2462" providerId="ADAL" clId="{1CF7521E-F77A-426B-98DF-A86A1CD52597}" dt="2023-11-01T10:01:19.667" v="103" actId="207"/>
          <ac:graphicFrameMkLst>
            <pc:docMk/>
            <pc:sldMk cId="4080322162" sldId="2147475288"/>
            <ac:graphicFrameMk id="38" creationId="{5288B43C-6060-3308-EA8D-9D7CC51A5EC2}"/>
          </ac:graphicFrameMkLst>
        </pc:graphicFrameChg>
      </pc:sldChg>
      <pc:sldChg chg="modSp mod modClrScheme chgLayout">
        <pc:chgData name="Mirjam Britschgi" userId="2a6a90cf-e58c-409d-8990-34d45b0a2462" providerId="ADAL" clId="{1CF7521E-F77A-426B-98DF-A86A1CD52597}" dt="2023-11-01T10:01:32.963" v="106" actId="207"/>
        <pc:sldMkLst>
          <pc:docMk/>
          <pc:sldMk cId="2496948350" sldId="2147475289"/>
        </pc:sldMkLst>
        <pc:spChg chg="mod ord">
          <ac:chgData name="Mirjam Britschgi" userId="2a6a90cf-e58c-409d-8990-34d45b0a2462" providerId="ADAL" clId="{1CF7521E-F77A-426B-98DF-A86A1CD52597}" dt="2023-11-01T09:57:44.182" v="20" actId="700"/>
          <ac:spMkLst>
            <pc:docMk/>
            <pc:sldMk cId="2496948350" sldId="2147475289"/>
            <ac:spMk id="3" creationId="{975C9E30-3260-C82A-5680-B99DE1F09A5C}"/>
          </ac:spMkLst>
        </pc:spChg>
        <pc:spChg chg="mod">
          <ac:chgData name="Mirjam Britschgi" userId="2a6a90cf-e58c-409d-8990-34d45b0a2462" providerId="ADAL" clId="{1CF7521E-F77A-426B-98DF-A86A1CD52597}" dt="2023-11-01T10:01:29.540" v="105" actId="207"/>
          <ac:spMkLst>
            <pc:docMk/>
            <pc:sldMk cId="2496948350" sldId="2147475289"/>
            <ac:spMk id="5" creationId="{8DD5A4A4-D3C8-478B-D7CB-2291AFD3BDC5}"/>
          </ac:spMkLst>
        </pc:spChg>
        <pc:spChg chg="mod">
          <ac:chgData name="Mirjam Britschgi" userId="2a6a90cf-e58c-409d-8990-34d45b0a2462" providerId="ADAL" clId="{1CF7521E-F77A-426B-98DF-A86A1CD52597}" dt="2023-11-01T10:01:32.963" v="106" actId="207"/>
          <ac:spMkLst>
            <pc:docMk/>
            <pc:sldMk cId="2496948350" sldId="2147475289"/>
            <ac:spMk id="96" creationId="{18BC8632-9406-44C9-DC58-33E4591BB45A}"/>
          </ac:spMkLst>
        </pc:spChg>
      </pc:sldChg>
      <pc:sldChg chg="delSp modSp mod modClrScheme chgLayout">
        <pc:chgData name="Mirjam Britschgi" userId="2a6a90cf-e58c-409d-8990-34d45b0a2462" providerId="ADAL" clId="{1CF7521E-F77A-426B-98DF-A86A1CD52597}" dt="2023-11-01T10:06:50.765" v="140" actId="14100"/>
        <pc:sldMkLst>
          <pc:docMk/>
          <pc:sldMk cId="3290967427" sldId="2147475290"/>
        </pc:sldMkLst>
        <pc:spChg chg="mod ord">
          <ac:chgData name="Mirjam Britschgi" userId="2a6a90cf-e58c-409d-8990-34d45b0a2462" providerId="ADAL" clId="{1CF7521E-F77A-426B-98DF-A86A1CD52597}" dt="2023-11-01T10:06:35.383" v="139" actId="20577"/>
          <ac:spMkLst>
            <pc:docMk/>
            <pc:sldMk cId="3290967427" sldId="2147475290"/>
            <ac:spMk id="2" creationId="{9D978709-461F-D133-D731-E86F8F1AF9F3}"/>
          </ac:spMkLst>
        </pc:spChg>
        <pc:spChg chg="mod ord">
          <ac:chgData name="Mirjam Britschgi" userId="2a6a90cf-e58c-409d-8990-34d45b0a2462" providerId="ADAL" clId="{1CF7521E-F77A-426B-98DF-A86A1CD52597}" dt="2023-11-01T10:01:40.779" v="107" actId="207"/>
          <ac:spMkLst>
            <pc:docMk/>
            <pc:sldMk cId="3290967427" sldId="2147475290"/>
            <ac:spMk id="3" creationId="{FFCE5EC4-B096-0D0D-DFDD-76C0DCAD94CF}"/>
          </ac:spMkLst>
        </pc:spChg>
        <pc:spChg chg="del">
          <ac:chgData name="Mirjam Britschgi" userId="2a6a90cf-e58c-409d-8990-34d45b0a2462" providerId="ADAL" clId="{1CF7521E-F77A-426B-98DF-A86A1CD52597}" dt="2023-11-01T09:57:44.182" v="20" actId="700"/>
          <ac:spMkLst>
            <pc:docMk/>
            <pc:sldMk cId="3290967427" sldId="2147475290"/>
            <ac:spMk id="5" creationId="{8B12EF60-F27B-187F-3DC1-DA05D77349C4}"/>
          </ac:spMkLst>
        </pc:spChg>
        <pc:spChg chg="mod ord">
          <ac:chgData name="Mirjam Britschgi" userId="2a6a90cf-e58c-409d-8990-34d45b0a2462" providerId="ADAL" clId="{1CF7521E-F77A-426B-98DF-A86A1CD52597}" dt="2023-11-01T10:06:50.765" v="140" actId="14100"/>
          <ac:spMkLst>
            <pc:docMk/>
            <pc:sldMk cId="3290967427" sldId="2147475290"/>
            <ac:spMk id="6" creationId="{24DC2D4E-0786-B463-FEC2-CFB8E3FE9378}"/>
          </ac:spMkLst>
        </pc:spChg>
      </pc:sldChg>
      <pc:sldChg chg="del">
        <pc:chgData name="Mirjam Britschgi" userId="2a6a90cf-e58c-409d-8990-34d45b0a2462" providerId="ADAL" clId="{1CF7521E-F77A-426B-98DF-A86A1CD52597}" dt="2023-11-01T09:58:05.801" v="21" actId="47"/>
        <pc:sldMkLst>
          <pc:docMk/>
          <pc:sldMk cId="1371455426" sldId="2147475291"/>
        </pc:sldMkLst>
      </pc:sldChg>
      <pc:sldMasterChg chg="del delSldLayout">
        <pc:chgData name="Mirjam Britschgi" userId="2a6a90cf-e58c-409d-8990-34d45b0a2462" providerId="ADAL" clId="{1CF7521E-F77A-426B-98DF-A86A1CD52597}" dt="2023-11-01T10:12:41.981" v="153" actId="2696"/>
        <pc:sldMasterMkLst>
          <pc:docMk/>
          <pc:sldMasterMk cId="2005860300" sldId="2147483733"/>
        </pc:sldMasterMkLst>
        <pc:sldLayoutChg chg="del">
          <pc:chgData name="Mirjam Britschgi" userId="2a6a90cf-e58c-409d-8990-34d45b0a2462" providerId="ADAL" clId="{1CF7521E-F77A-426B-98DF-A86A1CD52597}" dt="2023-11-01T10:12:41.918" v="143" actId="2696"/>
          <pc:sldLayoutMkLst>
            <pc:docMk/>
            <pc:sldMasterMk cId="2005860300" sldId="2147483733"/>
            <pc:sldLayoutMk cId="4075294513" sldId="2147483734"/>
          </pc:sldLayoutMkLst>
        </pc:sldLayoutChg>
        <pc:sldLayoutChg chg="del">
          <pc:chgData name="Mirjam Britschgi" userId="2a6a90cf-e58c-409d-8990-34d45b0a2462" providerId="ADAL" clId="{1CF7521E-F77A-426B-98DF-A86A1CD52597}" dt="2023-11-01T10:12:41.925" v="144" actId="2696"/>
          <pc:sldLayoutMkLst>
            <pc:docMk/>
            <pc:sldMasterMk cId="2005860300" sldId="2147483733"/>
            <pc:sldLayoutMk cId="1474493916" sldId="2147483735"/>
          </pc:sldLayoutMkLst>
        </pc:sldLayoutChg>
        <pc:sldLayoutChg chg="del">
          <pc:chgData name="Mirjam Britschgi" userId="2a6a90cf-e58c-409d-8990-34d45b0a2462" providerId="ADAL" clId="{1CF7521E-F77A-426B-98DF-A86A1CD52597}" dt="2023-11-01T10:12:41.930" v="145" actId="2696"/>
          <pc:sldLayoutMkLst>
            <pc:docMk/>
            <pc:sldMasterMk cId="2005860300" sldId="2147483733"/>
            <pc:sldLayoutMk cId="1439786821" sldId="2147483736"/>
          </pc:sldLayoutMkLst>
        </pc:sldLayoutChg>
        <pc:sldLayoutChg chg="del">
          <pc:chgData name="Mirjam Britschgi" userId="2a6a90cf-e58c-409d-8990-34d45b0a2462" providerId="ADAL" clId="{1CF7521E-F77A-426B-98DF-A86A1CD52597}" dt="2023-11-01T10:12:41.935" v="146" actId="2696"/>
          <pc:sldLayoutMkLst>
            <pc:docMk/>
            <pc:sldMasterMk cId="2005860300" sldId="2147483733"/>
            <pc:sldLayoutMk cId="2642407860" sldId="2147483737"/>
          </pc:sldLayoutMkLst>
        </pc:sldLayoutChg>
        <pc:sldLayoutChg chg="del">
          <pc:chgData name="Mirjam Britschgi" userId="2a6a90cf-e58c-409d-8990-34d45b0a2462" providerId="ADAL" clId="{1CF7521E-F77A-426B-98DF-A86A1CD52597}" dt="2023-11-01T10:12:41.940" v="147" actId="2696"/>
          <pc:sldLayoutMkLst>
            <pc:docMk/>
            <pc:sldMasterMk cId="2005860300" sldId="2147483733"/>
            <pc:sldLayoutMk cId="3780780472" sldId="2147483738"/>
          </pc:sldLayoutMkLst>
        </pc:sldLayoutChg>
        <pc:sldLayoutChg chg="del">
          <pc:chgData name="Mirjam Britschgi" userId="2a6a90cf-e58c-409d-8990-34d45b0a2462" providerId="ADAL" clId="{1CF7521E-F77A-426B-98DF-A86A1CD52597}" dt="2023-11-01T10:12:41.947" v="148" actId="2696"/>
          <pc:sldLayoutMkLst>
            <pc:docMk/>
            <pc:sldMasterMk cId="2005860300" sldId="2147483733"/>
            <pc:sldLayoutMk cId="1120091603" sldId="2147483739"/>
          </pc:sldLayoutMkLst>
        </pc:sldLayoutChg>
        <pc:sldLayoutChg chg="del">
          <pc:chgData name="Mirjam Britschgi" userId="2a6a90cf-e58c-409d-8990-34d45b0a2462" providerId="ADAL" clId="{1CF7521E-F77A-426B-98DF-A86A1CD52597}" dt="2023-11-01T10:12:41.954" v="149" actId="2696"/>
          <pc:sldLayoutMkLst>
            <pc:docMk/>
            <pc:sldMasterMk cId="2005860300" sldId="2147483733"/>
            <pc:sldLayoutMk cId="385368189" sldId="2147483740"/>
          </pc:sldLayoutMkLst>
        </pc:sldLayoutChg>
        <pc:sldLayoutChg chg="del">
          <pc:chgData name="Mirjam Britschgi" userId="2a6a90cf-e58c-409d-8990-34d45b0a2462" providerId="ADAL" clId="{1CF7521E-F77A-426B-98DF-A86A1CD52597}" dt="2023-11-01T10:12:41.962" v="150" actId="2696"/>
          <pc:sldLayoutMkLst>
            <pc:docMk/>
            <pc:sldMasterMk cId="2005860300" sldId="2147483733"/>
            <pc:sldLayoutMk cId="4218202443" sldId="2147483741"/>
          </pc:sldLayoutMkLst>
        </pc:sldLayoutChg>
        <pc:sldLayoutChg chg="del">
          <pc:chgData name="Mirjam Britschgi" userId="2a6a90cf-e58c-409d-8990-34d45b0a2462" providerId="ADAL" clId="{1CF7521E-F77A-426B-98DF-A86A1CD52597}" dt="2023-11-01T10:12:41.968" v="151" actId="2696"/>
          <pc:sldLayoutMkLst>
            <pc:docMk/>
            <pc:sldMasterMk cId="2005860300" sldId="2147483733"/>
            <pc:sldLayoutMk cId="711976510" sldId="2147483742"/>
          </pc:sldLayoutMkLst>
        </pc:sldLayoutChg>
        <pc:sldLayoutChg chg="del">
          <pc:chgData name="Mirjam Britschgi" userId="2a6a90cf-e58c-409d-8990-34d45b0a2462" providerId="ADAL" clId="{1CF7521E-F77A-426B-98DF-A86A1CD52597}" dt="2023-11-01T10:12:41.973" v="152" actId="2696"/>
          <pc:sldLayoutMkLst>
            <pc:docMk/>
            <pc:sldMasterMk cId="2005860300" sldId="2147483733"/>
            <pc:sldLayoutMk cId="3243069729" sldId="2147483743"/>
          </pc:sldLayoutMkLst>
        </pc:sldLayoutChg>
      </pc:sldMasterChg>
      <pc:sldMasterChg chg="delSp mod delSldLayout modSldLayout">
        <pc:chgData name="Mirjam Britschgi" userId="2a6a90cf-e58c-409d-8990-34d45b0a2462" providerId="ADAL" clId="{1CF7521E-F77A-426B-98DF-A86A1CD52597}" dt="2023-11-01T10:13:09.711" v="154" actId="478"/>
        <pc:sldMasterMkLst>
          <pc:docMk/>
          <pc:sldMasterMk cId="1336650780" sldId="2147483744"/>
        </pc:sldMasterMkLst>
        <pc:spChg chg="del">
          <ac:chgData name="Mirjam Britschgi" userId="2a6a90cf-e58c-409d-8990-34d45b0a2462" providerId="ADAL" clId="{1CF7521E-F77A-426B-98DF-A86A1CD52597}" dt="2023-11-01T09:56:21.339" v="5" actId="478"/>
          <ac:spMkLst>
            <pc:docMk/>
            <pc:sldMasterMk cId="1336650780" sldId="2147483744"/>
            <ac:spMk id="5" creationId="{B22365B9-9D87-E647-B9DE-7603201AFBC7}"/>
          </ac:spMkLst>
        </pc:spChg>
        <pc:picChg chg="del">
          <ac:chgData name="Mirjam Britschgi" userId="2a6a90cf-e58c-409d-8990-34d45b0a2462" providerId="ADAL" clId="{1CF7521E-F77A-426B-98DF-A86A1CD52597}" dt="2023-11-01T09:56:06.535" v="0" actId="478"/>
          <ac:picMkLst>
            <pc:docMk/>
            <pc:sldMasterMk cId="1336650780" sldId="2147483744"/>
            <ac:picMk id="7" creationId="{CA9434C1-EA56-C500-689E-D611DCB5B58C}"/>
          </ac:picMkLst>
        </pc:picChg>
        <pc:sldLayoutChg chg="delSp mod">
          <pc:chgData name="Mirjam Britschgi" userId="2a6a90cf-e58c-409d-8990-34d45b0a2462" providerId="ADAL" clId="{1CF7521E-F77A-426B-98DF-A86A1CD52597}" dt="2023-11-01T10:13:09.711" v="154" actId="478"/>
          <pc:sldLayoutMkLst>
            <pc:docMk/>
            <pc:sldMasterMk cId="1336650780" sldId="2147483744"/>
            <pc:sldLayoutMk cId="3975685469" sldId="2147483745"/>
          </pc:sldLayoutMkLst>
          <pc:spChg chg="del">
            <ac:chgData name="Mirjam Britschgi" userId="2a6a90cf-e58c-409d-8990-34d45b0a2462" providerId="ADAL" clId="{1CF7521E-F77A-426B-98DF-A86A1CD52597}" dt="2023-11-01T09:56:24.645" v="6" actId="478"/>
            <ac:spMkLst>
              <pc:docMk/>
              <pc:sldMasterMk cId="1336650780" sldId="2147483744"/>
              <pc:sldLayoutMk cId="3975685469" sldId="2147483745"/>
              <ac:spMk id="21" creationId="{A1FC7EC5-A43F-E445-8E38-FD6B75E4F649}"/>
            </ac:spMkLst>
          </pc:spChg>
          <pc:picChg chg="del">
            <ac:chgData name="Mirjam Britschgi" userId="2a6a90cf-e58c-409d-8990-34d45b0a2462" providerId="ADAL" clId="{1CF7521E-F77A-426B-98DF-A86A1CD52597}" dt="2023-11-01T09:56:09.506" v="1" actId="478"/>
            <ac:picMkLst>
              <pc:docMk/>
              <pc:sldMasterMk cId="1336650780" sldId="2147483744"/>
              <pc:sldLayoutMk cId="3975685469" sldId="2147483745"/>
              <ac:picMk id="9" creationId="{8F5BEB15-B2B8-354F-A837-87D401F033E7}"/>
            </ac:picMkLst>
          </pc:picChg>
          <pc:picChg chg="del">
            <ac:chgData name="Mirjam Britschgi" userId="2a6a90cf-e58c-409d-8990-34d45b0a2462" providerId="ADAL" clId="{1CF7521E-F77A-426B-98DF-A86A1CD52597}" dt="2023-11-01T10:13:09.711" v="154" actId="478"/>
            <ac:picMkLst>
              <pc:docMk/>
              <pc:sldMasterMk cId="1336650780" sldId="2147483744"/>
              <pc:sldLayoutMk cId="3975685469" sldId="2147483745"/>
              <ac:picMk id="18" creationId="{8C30099A-3FDF-224E-9AED-73506F5DD8C4}"/>
            </ac:picMkLst>
          </pc:picChg>
        </pc:sldLayoutChg>
        <pc:sldLayoutChg chg="delSp mod">
          <pc:chgData name="Mirjam Britschgi" userId="2a6a90cf-e58c-409d-8990-34d45b0a2462" providerId="ADAL" clId="{1CF7521E-F77A-426B-98DF-A86A1CD52597}" dt="2023-11-01T09:56:29.673" v="7" actId="478"/>
          <pc:sldLayoutMkLst>
            <pc:docMk/>
            <pc:sldMasterMk cId="1336650780" sldId="2147483744"/>
            <pc:sldLayoutMk cId="2164328147" sldId="2147483746"/>
          </pc:sldLayoutMkLst>
          <pc:spChg chg="del">
            <ac:chgData name="Mirjam Britschgi" userId="2a6a90cf-e58c-409d-8990-34d45b0a2462" providerId="ADAL" clId="{1CF7521E-F77A-426B-98DF-A86A1CD52597}" dt="2023-11-01T09:56:29.673" v="7" actId="478"/>
            <ac:spMkLst>
              <pc:docMk/>
              <pc:sldMasterMk cId="1336650780" sldId="2147483744"/>
              <pc:sldLayoutMk cId="2164328147" sldId="2147483746"/>
              <ac:spMk id="5" creationId="{2E176550-E523-9544-97FD-F93FBD1E6860}"/>
            </ac:spMkLst>
          </pc:spChg>
          <pc:picChg chg="del">
            <ac:chgData name="Mirjam Britschgi" userId="2a6a90cf-e58c-409d-8990-34d45b0a2462" providerId="ADAL" clId="{1CF7521E-F77A-426B-98DF-A86A1CD52597}" dt="2023-11-01T09:56:12.006" v="2" actId="478"/>
            <ac:picMkLst>
              <pc:docMk/>
              <pc:sldMasterMk cId="1336650780" sldId="2147483744"/>
              <pc:sldLayoutMk cId="2164328147" sldId="2147483746"/>
              <ac:picMk id="12" creationId="{934AB8BD-99E5-6F4A-A7A6-C8FE77ADC603}"/>
            </ac:picMkLst>
          </pc:picChg>
        </pc:sldLayoutChg>
        <pc:sldLayoutChg chg="delSp mod">
          <pc:chgData name="Mirjam Britschgi" userId="2a6a90cf-e58c-409d-8990-34d45b0a2462" providerId="ADAL" clId="{1CF7521E-F77A-426B-98DF-A86A1CD52597}" dt="2023-11-01T09:56:17.721" v="4" actId="478"/>
          <pc:sldLayoutMkLst>
            <pc:docMk/>
            <pc:sldMasterMk cId="1336650780" sldId="2147483744"/>
            <pc:sldLayoutMk cId="3534085544" sldId="2147483747"/>
          </pc:sldLayoutMkLst>
          <pc:spChg chg="del">
            <ac:chgData name="Mirjam Britschgi" userId="2a6a90cf-e58c-409d-8990-34d45b0a2462" providerId="ADAL" clId="{1CF7521E-F77A-426B-98DF-A86A1CD52597}" dt="2023-11-01T09:56:17.721" v="4" actId="478"/>
            <ac:spMkLst>
              <pc:docMk/>
              <pc:sldMasterMk cId="1336650780" sldId="2147483744"/>
              <pc:sldLayoutMk cId="3534085544" sldId="2147483747"/>
              <ac:spMk id="5" creationId="{2E176550-E523-9544-97FD-F93FBD1E6860}"/>
            </ac:spMkLst>
          </pc:spChg>
          <pc:picChg chg="del">
            <ac:chgData name="Mirjam Britschgi" userId="2a6a90cf-e58c-409d-8990-34d45b0a2462" providerId="ADAL" clId="{1CF7521E-F77A-426B-98DF-A86A1CD52597}" dt="2023-11-01T09:56:15.254" v="3" actId="478"/>
            <ac:picMkLst>
              <pc:docMk/>
              <pc:sldMasterMk cId="1336650780" sldId="2147483744"/>
              <pc:sldLayoutMk cId="3534085544" sldId="2147483747"/>
              <ac:picMk id="11" creationId="{E9B8BD7F-7022-664C-BF5F-505F31CB5608}"/>
            </ac:picMkLst>
          </pc:picChg>
        </pc:sldLayoutChg>
        <pc:sldLayoutChg chg="delSp mod">
          <pc:chgData name="Mirjam Britschgi" userId="2a6a90cf-e58c-409d-8990-34d45b0a2462" providerId="ADAL" clId="{1CF7521E-F77A-426B-98DF-A86A1CD52597}" dt="2023-11-01T09:56:36.755" v="9" actId="478"/>
          <pc:sldLayoutMkLst>
            <pc:docMk/>
            <pc:sldMasterMk cId="1336650780" sldId="2147483744"/>
            <pc:sldLayoutMk cId="2890589367" sldId="2147483748"/>
          </pc:sldLayoutMkLst>
          <pc:spChg chg="del">
            <ac:chgData name="Mirjam Britschgi" userId="2a6a90cf-e58c-409d-8990-34d45b0a2462" providerId="ADAL" clId="{1CF7521E-F77A-426B-98DF-A86A1CD52597}" dt="2023-11-01T09:56:36.755" v="9" actId="478"/>
            <ac:spMkLst>
              <pc:docMk/>
              <pc:sldMasterMk cId="1336650780" sldId="2147483744"/>
              <pc:sldLayoutMk cId="2890589367" sldId="2147483748"/>
              <ac:spMk id="10" creationId="{A0914D26-55BA-8148-926C-D74E05FD6E64}"/>
            </ac:spMkLst>
          </pc:spChg>
          <pc:picChg chg="del">
            <ac:chgData name="Mirjam Britschgi" userId="2a6a90cf-e58c-409d-8990-34d45b0a2462" providerId="ADAL" clId="{1CF7521E-F77A-426B-98DF-A86A1CD52597}" dt="2023-11-01T09:56:35.631" v="8" actId="478"/>
            <ac:picMkLst>
              <pc:docMk/>
              <pc:sldMasterMk cId="1336650780" sldId="2147483744"/>
              <pc:sldLayoutMk cId="2890589367" sldId="2147483748"/>
              <ac:picMk id="14" creationId="{5059E918-0022-944B-9297-9E561DBC0977}"/>
            </ac:picMkLst>
          </pc:picChg>
        </pc:sldLayoutChg>
        <pc:sldLayoutChg chg="delSp mod">
          <pc:chgData name="Mirjam Britschgi" userId="2a6a90cf-e58c-409d-8990-34d45b0a2462" providerId="ADAL" clId="{1CF7521E-F77A-426B-98DF-A86A1CD52597}" dt="2023-11-01T09:56:41.192" v="11" actId="478"/>
          <pc:sldLayoutMkLst>
            <pc:docMk/>
            <pc:sldMasterMk cId="1336650780" sldId="2147483744"/>
            <pc:sldLayoutMk cId="916849708" sldId="2147483749"/>
          </pc:sldLayoutMkLst>
          <pc:spChg chg="del">
            <ac:chgData name="Mirjam Britschgi" userId="2a6a90cf-e58c-409d-8990-34d45b0a2462" providerId="ADAL" clId="{1CF7521E-F77A-426B-98DF-A86A1CD52597}" dt="2023-11-01T09:56:41.192" v="11" actId="478"/>
            <ac:spMkLst>
              <pc:docMk/>
              <pc:sldMasterMk cId="1336650780" sldId="2147483744"/>
              <pc:sldLayoutMk cId="916849708" sldId="2147483749"/>
              <ac:spMk id="11" creationId="{7C17A973-3111-B646-BA04-00E41F5BE8D8}"/>
            </ac:spMkLst>
          </pc:spChg>
          <pc:picChg chg="del">
            <ac:chgData name="Mirjam Britschgi" userId="2a6a90cf-e58c-409d-8990-34d45b0a2462" providerId="ADAL" clId="{1CF7521E-F77A-426B-98DF-A86A1CD52597}" dt="2023-11-01T09:56:39.766" v="10" actId="478"/>
            <ac:picMkLst>
              <pc:docMk/>
              <pc:sldMasterMk cId="1336650780" sldId="2147483744"/>
              <pc:sldLayoutMk cId="916849708" sldId="2147483749"/>
              <ac:picMk id="13" creationId="{8BCA78D6-6342-E346-B48F-A89B2AF0C6BE}"/>
            </ac:picMkLst>
          </pc:picChg>
        </pc:sldLayoutChg>
        <pc:sldLayoutChg chg="delSp mod">
          <pc:chgData name="Mirjam Britschgi" userId="2a6a90cf-e58c-409d-8990-34d45b0a2462" providerId="ADAL" clId="{1CF7521E-F77A-426B-98DF-A86A1CD52597}" dt="2023-11-01T09:56:46.256" v="12" actId="478"/>
          <pc:sldLayoutMkLst>
            <pc:docMk/>
            <pc:sldMasterMk cId="1336650780" sldId="2147483744"/>
            <pc:sldLayoutMk cId="3492775258" sldId="2147483751"/>
          </pc:sldLayoutMkLst>
          <pc:spChg chg="del">
            <ac:chgData name="Mirjam Britschgi" userId="2a6a90cf-e58c-409d-8990-34d45b0a2462" providerId="ADAL" clId="{1CF7521E-F77A-426B-98DF-A86A1CD52597}" dt="2023-11-01T09:56:46.256" v="12" actId="478"/>
            <ac:spMkLst>
              <pc:docMk/>
              <pc:sldMasterMk cId="1336650780" sldId="2147483744"/>
              <pc:sldLayoutMk cId="3492775258" sldId="2147483751"/>
              <ac:spMk id="6" creationId="{35217306-C568-A74F-93D5-CB527C7F8131}"/>
            </ac:spMkLst>
          </pc:spChg>
        </pc:sldLayoutChg>
        <pc:sldLayoutChg chg="delSp mod">
          <pc:chgData name="Mirjam Britschgi" userId="2a6a90cf-e58c-409d-8990-34d45b0a2462" providerId="ADAL" clId="{1CF7521E-F77A-426B-98DF-A86A1CD52597}" dt="2023-11-01T09:56:49.148" v="13" actId="478"/>
          <pc:sldLayoutMkLst>
            <pc:docMk/>
            <pc:sldMasterMk cId="1336650780" sldId="2147483744"/>
            <pc:sldLayoutMk cId="2423184720" sldId="2147483752"/>
          </pc:sldLayoutMkLst>
          <pc:spChg chg="del">
            <ac:chgData name="Mirjam Britschgi" userId="2a6a90cf-e58c-409d-8990-34d45b0a2462" providerId="ADAL" clId="{1CF7521E-F77A-426B-98DF-A86A1CD52597}" dt="2023-11-01T09:56:49.148" v="13" actId="478"/>
            <ac:spMkLst>
              <pc:docMk/>
              <pc:sldMasterMk cId="1336650780" sldId="2147483744"/>
              <pc:sldLayoutMk cId="2423184720" sldId="2147483752"/>
              <ac:spMk id="8" creationId="{8B6E641E-FC2D-4447-B609-D59411A36744}"/>
            </ac:spMkLst>
          </pc:spChg>
        </pc:sldLayoutChg>
        <pc:sldLayoutChg chg="delSp mod">
          <pc:chgData name="Mirjam Britschgi" userId="2a6a90cf-e58c-409d-8990-34d45b0a2462" providerId="ADAL" clId="{1CF7521E-F77A-426B-98DF-A86A1CD52597}" dt="2023-11-01T09:56:53.363" v="14" actId="478"/>
          <pc:sldLayoutMkLst>
            <pc:docMk/>
            <pc:sldMasterMk cId="1336650780" sldId="2147483744"/>
            <pc:sldLayoutMk cId="1431685139" sldId="2147483753"/>
          </pc:sldLayoutMkLst>
          <pc:spChg chg="del">
            <ac:chgData name="Mirjam Britschgi" userId="2a6a90cf-e58c-409d-8990-34d45b0a2462" providerId="ADAL" clId="{1CF7521E-F77A-426B-98DF-A86A1CD52597}" dt="2023-11-01T09:56:53.363" v="14" actId="478"/>
            <ac:spMkLst>
              <pc:docMk/>
              <pc:sldMasterMk cId="1336650780" sldId="2147483744"/>
              <pc:sldLayoutMk cId="1431685139" sldId="2147483753"/>
              <ac:spMk id="4" creationId="{ECE223AD-CE3D-734A-98DA-F7BD9700DF65}"/>
            </ac:spMkLst>
          </pc:spChg>
        </pc:sldLayoutChg>
        <pc:sldLayoutChg chg="del">
          <pc:chgData name="Mirjam Britschgi" userId="2a6a90cf-e58c-409d-8990-34d45b0a2462" providerId="ADAL" clId="{1CF7521E-F77A-426B-98DF-A86A1CD52597}" dt="2023-11-01T09:57:03.134" v="15" actId="2696"/>
          <pc:sldLayoutMkLst>
            <pc:docMk/>
            <pc:sldMasterMk cId="1336650780" sldId="2147483744"/>
            <pc:sldLayoutMk cId="399416550" sldId="2147483754"/>
          </pc:sldLayoutMkLst>
        </pc:sldLayoutChg>
        <pc:sldLayoutChg chg="delSp mod">
          <pc:chgData name="Mirjam Britschgi" userId="2a6a90cf-e58c-409d-8990-34d45b0a2462" providerId="ADAL" clId="{1CF7521E-F77A-426B-98DF-A86A1CD52597}" dt="2023-11-01T09:57:08.987" v="16" actId="478"/>
          <pc:sldLayoutMkLst>
            <pc:docMk/>
            <pc:sldMasterMk cId="1336650780" sldId="2147483744"/>
            <pc:sldLayoutMk cId="2662764609" sldId="2147483755"/>
          </pc:sldLayoutMkLst>
          <pc:spChg chg="del">
            <ac:chgData name="Mirjam Britschgi" userId="2a6a90cf-e58c-409d-8990-34d45b0a2462" providerId="ADAL" clId="{1CF7521E-F77A-426B-98DF-A86A1CD52597}" dt="2023-11-01T09:57:08.987" v="16" actId="478"/>
            <ac:spMkLst>
              <pc:docMk/>
              <pc:sldMasterMk cId="1336650780" sldId="2147483744"/>
              <pc:sldLayoutMk cId="2662764609" sldId="2147483755"/>
              <ac:spMk id="3" creationId="{9635417F-6848-0341-A8F4-A31CF5A1309A}"/>
            </ac:spMkLst>
          </pc:spChg>
        </pc:sldLayoutChg>
        <pc:sldLayoutChg chg="delSp mod">
          <pc:chgData name="Mirjam Britschgi" userId="2a6a90cf-e58c-409d-8990-34d45b0a2462" providerId="ADAL" clId="{1CF7521E-F77A-426B-98DF-A86A1CD52597}" dt="2023-11-01T09:57:14.047" v="17" actId="478"/>
          <pc:sldLayoutMkLst>
            <pc:docMk/>
            <pc:sldMasterMk cId="1336650780" sldId="2147483744"/>
            <pc:sldLayoutMk cId="2030487304" sldId="2147483756"/>
          </pc:sldLayoutMkLst>
          <pc:spChg chg="del">
            <ac:chgData name="Mirjam Britschgi" userId="2a6a90cf-e58c-409d-8990-34d45b0a2462" providerId="ADAL" clId="{1CF7521E-F77A-426B-98DF-A86A1CD52597}" dt="2023-11-01T09:57:14.047" v="17" actId="478"/>
            <ac:spMkLst>
              <pc:docMk/>
              <pc:sldMasterMk cId="1336650780" sldId="2147483744"/>
              <pc:sldLayoutMk cId="2030487304" sldId="2147483756"/>
              <ac:spMk id="6" creationId="{413AA38A-A203-E844-9D1B-2248DDE1C82E}"/>
            </ac:spMkLst>
          </pc:spChg>
        </pc:sldLayoutChg>
        <pc:sldLayoutChg chg="delSp mod">
          <pc:chgData name="Mirjam Britschgi" userId="2a6a90cf-e58c-409d-8990-34d45b0a2462" providerId="ADAL" clId="{1CF7521E-F77A-426B-98DF-A86A1CD52597}" dt="2023-11-01T09:57:16.751" v="18" actId="478"/>
          <pc:sldLayoutMkLst>
            <pc:docMk/>
            <pc:sldMasterMk cId="1336650780" sldId="2147483744"/>
            <pc:sldLayoutMk cId="3343480102" sldId="2147483757"/>
          </pc:sldLayoutMkLst>
          <pc:spChg chg="del">
            <ac:chgData name="Mirjam Britschgi" userId="2a6a90cf-e58c-409d-8990-34d45b0a2462" providerId="ADAL" clId="{1CF7521E-F77A-426B-98DF-A86A1CD52597}" dt="2023-11-01T09:57:16.751" v="18" actId="478"/>
            <ac:spMkLst>
              <pc:docMk/>
              <pc:sldMasterMk cId="1336650780" sldId="2147483744"/>
              <pc:sldLayoutMk cId="3343480102" sldId="2147483757"/>
              <ac:spMk id="6" creationId="{A0E584CC-6AF3-BA45-A758-AE9107A981C1}"/>
            </ac:spMkLst>
          </pc:spChg>
        </pc:sldLayoutChg>
        <pc:sldLayoutChg chg="delSp del mod">
          <pc:chgData name="Mirjam Britschgi" userId="2a6a90cf-e58c-409d-8990-34d45b0a2462" providerId="ADAL" clId="{1CF7521E-F77A-426B-98DF-A86A1CD52597}" dt="2023-11-01T09:58:05.801" v="21" actId="47"/>
          <pc:sldLayoutMkLst>
            <pc:docMk/>
            <pc:sldMasterMk cId="1336650780" sldId="2147483744"/>
            <pc:sldLayoutMk cId="3072733175" sldId="2147483758"/>
          </pc:sldLayoutMkLst>
          <pc:spChg chg="del">
            <ac:chgData name="Mirjam Britschgi" userId="2a6a90cf-e58c-409d-8990-34d45b0a2462" providerId="ADAL" clId="{1CF7521E-F77A-426B-98DF-A86A1CD52597}" dt="2023-11-01T09:57:21.223" v="19" actId="478"/>
            <ac:spMkLst>
              <pc:docMk/>
              <pc:sldMasterMk cId="1336650780" sldId="2147483744"/>
              <pc:sldLayoutMk cId="3072733175" sldId="2147483758"/>
              <ac:spMk id="5" creationId="{E2C54F63-F91E-4FB9-B337-0BF43F37959B}"/>
            </ac:spMkLst>
          </pc:spChg>
        </pc:sldLayoutChg>
      </pc:sldMasterChg>
    </pc:docChg>
  </pc:docChgLst>
  <pc:docChgLst>
    <pc:chgData name="Alexa Becker" userId="257d1a27-6d3e-41f1-aab2-3dc6aae17b96" providerId="ADAL" clId="{3ECA022E-1EF5-47A9-A554-D86AC6F173C9}"/>
    <pc:docChg chg="undo redo custSel modSld">
      <pc:chgData name="Alexa Becker" userId="257d1a27-6d3e-41f1-aab2-3dc6aae17b96" providerId="ADAL" clId="{3ECA022E-1EF5-47A9-A554-D86AC6F173C9}" dt="2024-06-07T08:48:37.927" v="47" actId="20577"/>
      <pc:docMkLst>
        <pc:docMk/>
      </pc:docMkLst>
      <pc:sldChg chg="modSp mod">
        <pc:chgData name="Alexa Becker" userId="257d1a27-6d3e-41f1-aab2-3dc6aae17b96" providerId="ADAL" clId="{3ECA022E-1EF5-47A9-A554-D86AC6F173C9}" dt="2024-06-07T08:48:37.927" v="47" actId="20577"/>
        <pc:sldMkLst>
          <pc:docMk/>
          <pc:sldMk cId="3197740031" sldId="2145706049"/>
        </pc:sldMkLst>
        <pc:spChg chg="mod">
          <ac:chgData name="Alexa Becker" userId="257d1a27-6d3e-41f1-aab2-3dc6aae17b96" providerId="ADAL" clId="{3ECA022E-1EF5-47A9-A554-D86AC6F173C9}" dt="2024-06-07T08:48:37.927" v="47" actId="20577"/>
          <ac:spMkLst>
            <pc:docMk/>
            <pc:sldMk cId="3197740031" sldId="2145706049"/>
            <ac:spMk id="9" creationId="{F1253B29-D51A-486A-9D84-852EE7BA4469}"/>
          </ac:spMkLst>
        </pc:spChg>
      </pc:sldChg>
      <pc:sldChg chg="modSp mod">
        <pc:chgData name="Alexa Becker" userId="257d1a27-6d3e-41f1-aab2-3dc6aae17b96" providerId="ADAL" clId="{3ECA022E-1EF5-47A9-A554-D86AC6F173C9}" dt="2024-06-06T14:21:52.284" v="30" actId="20577"/>
        <pc:sldMkLst>
          <pc:docMk/>
          <pc:sldMk cId="894099663" sldId="2147475283"/>
        </pc:sldMkLst>
        <pc:spChg chg="mod">
          <ac:chgData name="Alexa Becker" userId="257d1a27-6d3e-41f1-aab2-3dc6aae17b96" providerId="ADAL" clId="{3ECA022E-1EF5-47A9-A554-D86AC6F173C9}" dt="2024-06-06T14:21:52.284" v="30" actId="20577"/>
          <ac:spMkLst>
            <pc:docMk/>
            <pc:sldMk cId="894099663" sldId="2147475283"/>
            <ac:spMk id="3" creationId="{ECDCAFA8-F048-3BAE-F92F-150318B0BCD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EFF176-870A-42EB-91C9-FDA657CB6152}" type="datetimeFigureOut">
              <a:rPr lang="en-US" smtClean="0"/>
              <a:t>6/7/2024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BAD8D-4E07-4A76-8F70-7D9C268377E9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021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BEAD0EE-CCB1-496B-A032-45D33B3A5E1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Image Placeholder 6">
            <a:extLst>
              <a:ext uri="{FF2B5EF4-FFF2-40B4-BE49-F238E27FC236}">
                <a16:creationId xmlns:a16="http://schemas.microsoft.com/office/drawing/2014/main" id="{F79AD440-7977-4E56-952E-42E0FA5AEE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546620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0488" y="744538"/>
            <a:ext cx="6616700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2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385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ECED73-C29B-4A35-A523-F78B3BD9151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016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F3CE37-8989-471A-BC57-D3CAAD03839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6440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474544E1-1D09-AB48-85D9-A481C4FDF1D0}"/>
              </a:ext>
            </a:extLst>
          </p:cNvPr>
          <p:cNvGrpSpPr/>
          <p:nvPr userDrawn="1"/>
        </p:nvGrpSpPr>
        <p:grpSpPr>
          <a:xfrm>
            <a:off x="1" y="0"/>
            <a:ext cx="10113069" cy="6858000"/>
            <a:chOff x="20548" y="0"/>
            <a:chExt cx="10113069" cy="6858000"/>
          </a:xfrm>
        </p:grpSpPr>
        <p:sp>
          <p:nvSpPr>
            <p:cNvPr id="35" name="Parallelogram 34">
              <a:extLst>
                <a:ext uri="{FF2B5EF4-FFF2-40B4-BE49-F238E27FC236}">
                  <a16:creationId xmlns:a16="http://schemas.microsoft.com/office/drawing/2014/main" id="{82BFB1BB-79D2-BE49-B32E-796759290FA6}"/>
                </a:ext>
              </a:extLst>
            </p:cNvPr>
            <p:cNvSpPr/>
            <p:nvPr userDrawn="1"/>
          </p:nvSpPr>
          <p:spPr>
            <a:xfrm>
              <a:off x="6679217" y="0"/>
              <a:ext cx="3454400" cy="6858000"/>
            </a:xfrm>
            <a:prstGeom prst="parallelogram">
              <a:avLst>
                <a:gd name="adj" fmla="val 8959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5" name="Freeform 24">
              <a:extLst>
                <a:ext uri="{FF2B5EF4-FFF2-40B4-BE49-F238E27FC236}">
                  <a16:creationId xmlns:a16="http://schemas.microsoft.com/office/drawing/2014/main" id="{AF1FF3CA-EB91-6949-9C97-5A2D57B5FF3D}"/>
                </a:ext>
              </a:extLst>
            </p:cNvPr>
            <p:cNvSpPr/>
            <p:nvPr userDrawn="1"/>
          </p:nvSpPr>
          <p:spPr>
            <a:xfrm>
              <a:off x="20548" y="0"/>
              <a:ext cx="9774153" cy="6858000"/>
            </a:xfrm>
            <a:custGeom>
              <a:avLst/>
              <a:gdLst>
                <a:gd name="connsiteX0" fmla="*/ 0 w 9774153"/>
                <a:gd name="connsiteY0" fmla="*/ 0 h 6858000"/>
                <a:gd name="connsiteX1" fmla="*/ 175545 w 9774153"/>
                <a:gd name="connsiteY1" fmla="*/ 0 h 6858000"/>
                <a:gd name="connsiteX2" fmla="*/ 9598608 w 9774153"/>
                <a:gd name="connsiteY2" fmla="*/ 0 h 6858000"/>
                <a:gd name="connsiteX3" fmla="*/ 9774153 w 9774153"/>
                <a:gd name="connsiteY3" fmla="*/ 0 h 6858000"/>
                <a:gd name="connsiteX4" fmla="*/ 6679218 w 9774153"/>
                <a:gd name="connsiteY4" fmla="*/ 6858000 h 6858000"/>
                <a:gd name="connsiteX5" fmla="*/ 6503673 w 9774153"/>
                <a:gd name="connsiteY5" fmla="*/ 6858000 h 6858000"/>
                <a:gd name="connsiteX6" fmla="*/ 175545 w 9774153"/>
                <a:gd name="connsiteY6" fmla="*/ 6858000 h 6858000"/>
                <a:gd name="connsiteX7" fmla="*/ 0 w 9774153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774153" h="6858000">
                  <a:moveTo>
                    <a:pt x="0" y="0"/>
                  </a:moveTo>
                  <a:lnTo>
                    <a:pt x="175545" y="0"/>
                  </a:lnTo>
                  <a:lnTo>
                    <a:pt x="9598608" y="0"/>
                  </a:lnTo>
                  <a:lnTo>
                    <a:pt x="9774153" y="0"/>
                  </a:lnTo>
                  <a:lnTo>
                    <a:pt x="6679218" y="6858000"/>
                  </a:lnTo>
                  <a:lnTo>
                    <a:pt x="6503673" y="6858000"/>
                  </a:lnTo>
                  <a:lnTo>
                    <a:pt x="17554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1F42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80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FC5B6C0-649B-F34D-9E2D-93A14AB7DD75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495300" y="1122363"/>
            <a:ext cx="7217464" cy="2387600"/>
          </a:xfrm>
        </p:spPr>
        <p:txBody>
          <a:bodyPr anchor="b">
            <a:normAutofit/>
          </a:bodyPr>
          <a:lstStyle>
            <a:lvl1pPr algn="l">
              <a:defRPr sz="3600" cap="none" baseline="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6DEC47-4B15-AF45-87E9-F97131FB157A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495300" y="3602038"/>
            <a:ext cx="7217464" cy="1655762"/>
          </a:xfrm>
        </p:spPr>
        <p:txBody>
          <a:bodyPr lIns="27432">
            <a:normAutofit/>
          </a:bodyPr>
          <a:lstStyle>
            <a:lvl1pPr marL="0" indent="0" algn="l">
              <a:spcBef>
                <a:spcPts val="600"/>
              </a:spcBef>
              <a:buNone/>
              <a:tabLst>
                <a:tab pos="1139711" algn="l"/>
              </a:tabLst>
              <a:defRPr sz="2000" u="none" baseline="0">
                <a:solidFill>
                  <a:schemeClr val="tx2"/>
                </a:solidFill>
                <a:uFill>
                  <a:solidFill>
                    <a:schemeClr val="accent1"/>
                  </a:solidFill>
                </a:uFill>
              </a:defRPr>
            </a:lvl1pPr>
            <a:lvl2pPr marL="457154" indent="0" algn="ctr">
              <a:buNone/>
              <a:defRPr sz="2000"/>
            </a:lvl2pPr>
            <a:lvl3pPr marL="914309" indent="0" algn="ctr">
              <a:buNone/>
              <a:defRPr sz="1800"/>
            </a:lvl3pPr>
            <a:lvl4pPr marL="1371463" indent="0" algn="ctr">
              <a:buNone/>
              <a:defRPr sz="1600"/>
            </a:lvl4pPr>
            <a:lvl5pPr marL="1828617" indent="0" algn="ctr">
              <a:buNone/>
              <a:defRPr sz="1600"/>
            </a:lvl5pPr>
            <a:lvl6pPr marL="2285771" indent="0" algn="ctr">
              <a:buNone/>
              <a:defRPr sz="1600"/>
            </a:lvl6pPr>
            <a:lvl7pPr marL="2742926" indent="0" algn="ctr">
              <a:buNone/>
              <a:defRPr sz="1600"/>
            </a:lvl7pPr>
            <a:lvl8pPr marL="3200080" indent="0" algn="ctr">
              <a:buNone/>
              <a:defRPr sz="1600"/>
            </a:lvl8pPr>
            <a:lvl9pPr marL="365723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Date Placeholder 19">
            <a:extLst>
              <a:ext uri="{FF2B5EF4-FFF2-40B4-BE49-F238E27FC236}">
                <a16:creationId xmlns:a16="http://schemas.microsoft.com/office/drawing/2014/main" id="{BD3DC730-8A32-F84B-9876-9110A37E47CF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fld id="{3CE44606-D3B9-6C43-82A9-F1CDB5D49BFD}" type="datetime1">
              <a:rPr lang="en-US" smtClean="0"/>
              <a:t>6/7/2024</a:t>
            </a:fld>
            <a:endParaRPr lang="en-US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8C7C6FA7-3214-9D45-89CA-C2538FCFB86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C0AFECD8-B8AF-5C4E-B306-A0438013ED66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68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Examp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3427890-ADB8-B24B-8AF6-B623EB4D7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470BA-A674-B94A-BE3E-27443BADEBCC}" type="datetime1">
              <a:rPr lang="en-US" smtClean="0"/>
              <a:t>6/7/2024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10FB84-49F2-EE4F-93B5-2E732A147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ECD8-B8AF-5C4E-B306-A0438013ED66}" type="slidenum">
              <a:rPr lang="en-US" smtClean="0"/>
              <a:t>‹Nr.›</a:t>
            </a:fld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09F23A7D-69A5-2846-9794-FE510EE271B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83494328"/>
              </p:ext>
            </p:extLst>
          </p:nvPr>
        </p:nvGraphicFramePr>
        <p:xfrm>
          <a:off x="2083957" y="2137709"/>
          <a:ext cx="7201210" cy="293917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440242">
                  <a:extLst>
                    <a:ext uri="{9D8B030D-6E8A-4147-A177-3AD203B41FA5}">
                      <a16:colId xmlns:a16="http://schemas.microsoft.com/office/drawing/2014/main" val="3957934296"/>
                    </a:ext>
                  </a:extLst>
                </a:gridCol>
                <a:gridCol w="1440242">
                  <a:extLst>
                    <a:ext uri="{9D8B030D-6E8A-4147-A177-3AD203B41FA5}">
                      <a16:colId xmlns:a16="http://schemas.microsoft.com/office/drawing/2014/main" val="3389176171"/>
                    </a:ext>
                  </a:extLst>
                </a:gridCol>
                <a:gridCol w="1440242">
                  <a:extLst>
                    <a:ext uri="{9D8B030D-6E8A-4147-A177-3AD203B41FA5}">
                      <a16:colId xmlns:a16="http://schemas.microsoft.com/office/drawing/2014/main" val="2668702004"/>
                    </a:ext>
                  </a:extLst>
                </a:gridCol>
                <a:gridCol w="1440242">
                  <a:extLst>
                    <a:ext uri="{9D8B030D-6E8A-4147-A177-3AD203B41FA5}">
                      <a16:colId xmlns:a16="http://schemas.microsoft.com/office/drawing/2014/main" val="4278197419"/>
                    </a:ext>
                  </a:extLst>
                </a:gridCol>
                <a:gridCol w="1440242">
                  <a:extLst>
                    <a:ext uri="{9D8B030D-6E8A-4147-A177-3AD203B41FA5}">
                      <a16:colId xmlns:a16="http://schemas.microsoft.com/office/drawing/2014/main" val="774662539"/>
                    </a:ext>
                  </a:extLst>
                </a:gridCol>
              </a:tblGrid>
              <a:tr h="645685">
                <a:tc>
                  <a:txBody>
                    <a:bodyPr/>
                    <a:lstStyle/>
                    <a:p>
                      <a:r>
                        <a:rPr lang="en-US" sz="14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en-US" sz="1400" b="0" cap="none" spc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2229324"/>
                  </a:ext>
                </a:extLst>
              </a:tr>
              <a:tr h="572756">
                <a:tc>
                  <a:txBody>
                    <a:bodyPr/>
                    <a:lstStyle/>
                    <a:p>
                      <a:pPr algn="l"/>
                      <a:r>
                        <a:rPr lang="en-US" sz="14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9318197"/>
                  </a:ext>
                </a:extLst>
              </a:tr>
              <a:tr h="860365">
                <a:tc>
                  <a:txBody>
                    <a:bodyPr/>
                    <a:lstStyle/>
                    <a:p>
                      <a:pPr algn="l"/>
                      <a:r>
                        <a:rPr lang="en-US" sz="14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7712195"/>
                  </a:ext>
                </a:extLst>
              </a:tr>
              <a:tr h="860365">
                <a:tc>
                  <a:txBody>
                    <a:bodyPr/>
                    <a:lstStyle/>
                    <a:p>
                      <a:pPr algn="l"/>
                      <a:r>
                        <a:rPr lang="en-US" sz="14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cap="none" spc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XXXXX</a:t>
                      </a:r>
                      <a:endParaRPr lang="en-US" sz="1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solidFill>
                        <a:schemeClr val="accent6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8281970"/>
                  </a:ext>
                </a:extLst>
              </a:tr>
            </a:tbl>
          </a:graphicData>
        </a:graphic>
      </p:graphicFrame>
      <p:sp>
        <p:nvSpPr>
          <p:cNvPr id="10" name="Title 9">
            <a:extLst>
              <a:ext uri="{FF2B5EF4-FFF2-40B4-BE49-F238E27FC236}">
                <a16:creationId xmlns:a16="http://schemas.microsoft.com/office/drawing/2014/main" id="{8675FDF3-1F72-0540-A111-532C2AFF9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27D5F87-7E05-A54C-B75B-D3238725747F}"/>
              </a:ext>
            </a:extLst>
          </p:cNvPr>
          <p:cNvSpPr/>
          <p:nvPr userDrawn="1"/>
        </p:nvSpPr>
        <p:spPr>
          <a:xfrm>
            <a:off x="4835720" y="127221"/>
            <a:ext cx="3236181" cy="75537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>
                <a:solidFill>
                  <a:schemeClr val="tx1"/>
                </a:solidFill>
              </a:rPr>
              <a:t>Style Example Only</a:t>
            </a:r>
          </a:p>
          <a:p>
            <a:pPr algn="ctr"/>
            <a:r>
              <a:rPr lang="en-US" sz="1400">
                <a:solidFill>
                  <a:schemeClr val="tx1"/>
                </a:solidFill>
              </a:rPr>
              <a:t>Tables cannot be templated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170E67E-9ABC-2D4F-937D-3CD77FBD4A1D}"/>
              </a:ext>
            </a:extLst>
          </p:cNvPr>
          <p:cNvGrpSpPr/>
          <p:nvPr userDrawn="1"/>
        </p:nvGrpSpPr>
        <p:grpSpPr>
          <a:xfrm>
            <a:off x="2083957" y="1472638"/>
            <a:ext cx="9033707" cy="545786"/>
            <a:chOff x="2033714" y="1472638"/>
            <a:chExt cx="9033707" cy="545786"/>
          </a:xfrm>
        </p:grpSpPr>
        <p:sp>
          <p:nvSpPr>
            <p:cNvPr id="11" name="Content Placeholder 7">
              <a:extLst>
                <a:ext uri="{FF2B5EF4-FFF2-40B4-BE49-F238E27FC236}">
                  <a16:creationId xmlns:a16="http://schemas.microsoft.com/office/drawing/2014/main" id="{24B5BAB3-15B5-8644-B023-9811CD87B122}"/>
                </a:ext>
              </a:extLst>
            </p:cNvPr>
            <p:cNvSpPr txBox="1">
              <a:spLocks/>
            </p:cNvSpPr>
            <p:nvPr/>
          </p:nvSpPr>
          <p:spPr>
            <a:xfrm>
              <a:off x="2033714" y="1472638"/>
              <a:ext cx="9033707" cy="545786"/>
            </a:xfrm>
            <a:prstGeom prst="rect">
              <a:avLst/>
            </a:prstGeom>
          </p:spPr>
          <p:txBody>
            <a:bodyPr vert="horz" lIns="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400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Helvetica" pitchFamily="2" charset="0"/>
                <a:buChar char="―"/>
                <a:defRPr sz="2000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Courier New" panose="02070309020205020404" pitchFamily="49" charset="0"/>
                <a:buChar char="o"/>
                <a:defRPr sz="1800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600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400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000">
                  <a:latin typeface="Arial" panose="020B0604020202020204" pitchFamily="34" charset="0"/>
                  <a:cs typeface="Arial" panose="020B0604020202020204" pitchFamily="34" charset="0"/>
                </a:rPr>
                <a:t>Table</a:t>
              </a:r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9006CA3-C958-8548-A9BA-119C6D4F859B}"/>
                </a:ext>
              </a:extLst>
            </p:cNvPr>
            <p:cNvCxnSpPr>
              <a:cxnSpLocks/>
            </p:cNvCxnSpPr>
            <p:nvPr/>
          </p:nvCxnSpPr>
          <p:spPr>
            <a:xfrm>
              <a:off x="2033714" y="1899138"/>
              <a:ext cx="7201210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62764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88CBA-B1E9-5943-8F4A-6BE859EC9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3506" y="1864283"/>
            <a:ext cx="6172200" cy="36857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AF3F6E-6154-1045-826E-39C332920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44ACD-FC73-5041-B59E-8E665B5F2471}" type="datetime1">
              <a:rPr lang="en-US" smtClean="0"/>
              <a:t>6/7/2024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A11E2F-5213-8D42-97AD-3ADF8E30A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1966" y="6397451"/>
            <a:ext cx="394643" cy="324024"/>
          </a:xfrm>
        </p:spPr>
        <p:txBody>
          <a:bodyPr/>
          <a:lstStyle/>
          <a:p>
            <a:fld id="{C0AFECD8-B8AF-5C4E-B306-A0438013ED66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5824CEAE-9DE2-124A-916A-B912EA200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C9237C4A-455C-6141-A5F7-EE17FF75CE27}"/>
              </a:ext>
            </a:extLst>
          </p:cNvPr>
          <p:cNvSpPr txBox="1">
            <a:spLocks/>
          </p:cNvSpPr>
          <p:nvPr userDrawn="1"/>
        </p:nvSpPr>
        <p:spPr>
          <a:xfrm>
            <a:off x="839789" y="984079"/>
            <a:ext cx="3932237" cy="1600200"/>
          </a:xfrm>
          <a:prstGeom prst="rect">
            <a:avLst/>
          </a:prstGeom>
        </p:spPr>
        <p:txBody>
          <a:bodyPr vert="horz" lIns="0" tIns="45714" rIns="91428" bIns="45714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2400" b="1" i="0" kern="1200" cap="all" baseline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2400"/>
          </a:p>
        </p:txBody>
      </p:sp>
      <p:sp>
        <p:nvSpPr>
          <p:cNvPr id="24" name="Text Placeholder 14">
            <a:extLst>
              <a:ext uri="{FF2B5EF4-FFF2-40B4-BE49-F238E27FC236}">
                <a16:creationId xmlns:a16="http://schemas.microsoft.com/office/drawing/2014/main" id="{AA6D7610-CBFE-1746-914B-FC52DCFF09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1" y="1925036"/>
            <a:ext cx="3933825" cy="1458912"/>
          </a:xfrm>
        </p:spPr>
        <p:txBody>
          <a:bodyPr anchor="t"/>
          <a:lstStyle>
            <a:lvl1pPr marL="0" indent="0">
              <a:buNone/>
              <a:defRPr b="1" cap="all" baseline="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0487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A34716-9CB5-0B46-9BC2-9833CC8B77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494846"/>
            <a:ext cx="6172200" cy="3912042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154" indent="0">
              <a:buNone/>
              <a:defRPr sz="2800"/>
            </a:lvl2pPr>
            <a:lvl3pPr marL="914309" indent="0">
              <a:buNone/>
              <a:defRPr sz="2400"/>
            </a:lvl3pPr>
            <a:lvl4pPr marL="1371463" indent="0">
              <a:buNone/>
              <a:defRPr sz="2000"/>
            </a:lvl4pPr>
            <a:lvl5pPr marL="1828617" indent="0">
              <a:buNone/>
              <a:defRPr sz="2000"/>
            </a:lvl5pPr>
            <a:lvl6pPr marL="2285771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4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56B722-8619-394F-8953-EEAE4672EF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3440927"/>
            <a:ext cx="3932237" cy="1965960"/>
          </a:xfrm>
        </p:spPr>
        <p:txBody>
          <a:bodyPr/>
          <a:lstStyle>
            <a:lvl1pPr marL="0" indent="0">
              <a:buNone/>
              <a:defRPr sz="1600"/>
            </a:lvl1pPr>
            <a:lvl2pPr marL="457154" indent="0">
              <a:buNone/>
              <a:defRPr sz="1400"/>
            </a:lvl2pPr>
            <a:lvl3pPr marL="914309" indent="0">
              <a:buNone/>
              <a:defRPr sz="1200"/>
            </a:lvl3pPr>
            <a:lvl4pPr marL="1371463" indent="0">
              <a:buNone/>
              <a:defRPr sz="1000"/>
            </a:lvl4pPr>
            <a:lvl5pPr marL="1828617" indent="0">
              <a:buNone/>
              <a:defRPr sz="1000"/>
            </a:lvl5pPr>
            <a:lvl6pPr marL="2285771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4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36B82E-341C-9D49-BE66-C1B30D426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8CF7B-2017-C642-A9EE-8A02B9085AE7}" type="datetime1">
              <a:rPr lang="en-US" smtClean="0"/>
              <a:t>6/7/2024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885300-3194-3D44-A000-58B58BCB1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ECD8-B8AF-5C4E-B306-A0438013ED66}" type="slidenum">
              <a:rPr lang="en-US" smtClean="0"/>
              <a:t>‹Nr.›</a:t>
            </a:fld>
            <a:endParaRPr lang="en-US"/>
          </a:p>
        </p:txBody>
      </p:sp>
      <p:sp>
        <p:nvSpPr>
          <p:cNvPr id="12" name="Title 7">
            <a:extLst>
              <a:ext uri="{FF2B5EF4-FFF2-40B4-BE49-F238E27FC236}">
                <a16:creationId xmlns:a16="http://schemas.microsoft.com/office/drawing/2014/main" id="{EB02C3C5-7F6B-694F-8C79-105306958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125128"/>
            <a:ext cx="10448193" cy="8908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DE1A07E2-D097-A748-A2EB-77F8BD79472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1" y="1925036"/>
            <a:ext cx="3933825" cy="1458912"/>
          </a:xfrm>
        </p:spPr>
        <p:txBody>
          <a:bodyPr anchor="b"/>
          <a:lstStyle>
            <a:lvl1pPr marL="0" indent="0">
              <a:buNone/>
              <a:defRPr b="1" cap="all" baseline="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3480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Text slide | Medical Affai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59366" y="181938"/>
            <a:ext cx="10686258" cy="864000"/>
          </a:xfrm>
        </p:spPr>
        <p:txBody>
          <a:bodyPr/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457826" y="1491453"/>
            <a:ext cx="10688164" cy="2811953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 bwMode="gray">
          <a:xfrm>
            <a:off x="195869" y="6617933"/>
            <a:ext cx="392377" cy="108000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EEAD9179-7A6B-4268-BEB2-F3B8EB06115B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758C7C20-0F60-1238-7B65-64BFF8BF234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06336" y="6561541"/>
            <a:ext cx="8771789" cy="205212"/>
          </a:xfrm>
          <a:prstGeom prst="rect">
            <a:avLst/>
          </a:prstGeom>
        </p:spPr>
        <p:txBody>
          <a:bodyPr anchor="b" anchorCtr="0"/>
          <a:lstStyle>
            <a:lvl1pPr algn="l">
              <a:spcBef>
                <a:spcPts val="0"/>
              </a:spcBef>
              <a:spcAft>
                <a:spcPts val="0"/>
              </a:spcAft>
              <a:defRPr sz="900"/>
            </a:lvl1pPr>
          </a:lstStyle>
          <a:p>
            <a:pPr lvl="0"/>
            <a:r>
              <a:rPr lang="en-US"/>
              <a:t>Abbreviations</a:t>
            </a:r>
          </a:p>
        </p:txBody>
      </p:sp>
    </p:spTree>
    <p:extLst>
      <p:ext uri="{BB962C8B-B14F-4D97-AF65-F5344CB8AC3E}">
        <p14:creationId xmlns:p14="http://schemas.microsoft.com/office/powerpoint/2010/main" val="427578855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3375C0B6-51F5-4644-852C-D4408F558C71}"/>
              </a:ext>
            </a:extLst>
          </p:cNvPr>
          <p:cNvGrpSpPr/>
          <p:nvPr userDrawn="1"/>
        </p:nvGrpSpPr>
        <p:grpSpPr>
          <a:xfrm>
            <a:off x="0" y="0"/>
            <a:ext cx="7812426" cy="6858000"/>
            <a:chOff x="29765" y="0"/>
            <a:chExt cx="7812426" cy="6858000"/>
          </a:xfrm>
        </p:grpSpPr>
        <p:sp>
          <p:nvSpPr>
            <p:cNvPr id="32" name="Parallelogram 31">
              <a:extLst>
                <a:ext uri="{FF2B5EF4-FFF2-40B4-BE49-F238E27FC236}">
                  <a16:creationId xmlns:a16="http://schemas.microsoft.com/office/drawing/2014/main" id="{26ECE3BE-FA01-FA44-8A4D-A422F5F6054A}"/>
                </a:ext>
              </a:extLst>
            </p:cNvPr>
            <p:cNvSpPr/>
            <p:nvPr userDrawn="1"/>
          </p:nvSpPr>
          <p:spPr>
            <a:xfrm>
              <a:off x="4387791" y="0"/>
              <a:ext cx="3454400" cy="6858000"/>
            </a:xfrm>
            <a:prstGeom prst="parallelogram">
              <a:avLst>
                <a:gd name="adj" fmla="val 8959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4" name="Freeform 23">
              <a:extLst>
                <a:ext uri="{FF2B5EF4-FFF2-40B4-BE49-F238E27FC236}">
                  <a16:creationId xmlns:a16="http://schemas.microsoft.com/office/drawing/2014/main" id="{8D2A5B07-B3EF-B044-AC38-067826BFF065}"/>
                </a:ext>
              </a:extLst>
            </p:cNvPr>
            <p:cNvSpPr/>
            <p:nvPr userDrawn="1"/>
          </p:nvSpPr>
          <p:spPr>
            <a:xfrm>
              <a:off x="29765" y="0"/>
              <a:ext cx="7495273" cy="6858000"/>
            </a:xfrm>
            <a:custGeom>
              <a:avLst/>
              <a:gdLst>
                <a:gd name="connsiteX0" fmla="*/ 0 w 7495273"/>
                <a:gd name="connsiteY0" fmla="*/ 0 h 6858000"/>
                <a:gd name="connsiteX1" fmla="*/ 7495273 w 7495273"/>
                <a:gd name="connsiteY1" fmla="*/ 0 h 6858000"/>
                <a:gd name="connsiteX2" fmla="*/ 4400338 w 7495273"/>
                <a:gd name="connsiteY2" fmla="*/ 6858000 h 6858000"/>
                <a:gd name="connsiteX3" fmla="*/ 0 w 7495273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95273" h="6858000">
                  <a:moveTo>
                    <a:pt x="0" y="0"/>
                  </a:moveTo>
                  <a:lnTo>
                    <a:pt x="7495273" y="0"/>
                  </a:lnTo>
                  <a:lnTo>
                    <a:pt x="4400338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1F42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2BF1972-FC50-DE4D-AE22-907B3D2C4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1" y="1686294"/>
            <a:ext cx="4824123" cy="2852737"/>
          </a:xfrm>
        </p:spPr>
        <p:txBody>
          <a:bodyPr anchor="b">
            <a:normAutofit/>
          </a:bodyPr>
          <a:lstStyle>
            <a:lvl1pPr>
              <a:defRPr sz="3600"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DB6AB-7FF3-7B43-AE11-D083736F8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5301" y="4589465"/>
            <a:ext cx="4492820" cy="1500187"/>
          </a:xfrm>
        </p:spPr>
        <p:txBody>
          <a:bodyPr lIns="27432"/>
          <a:lstStyle>
            <a:lvl1pPr marL="0" indent="0">
              <a:buNone/>
              <a:defRPr sz="2000" baseline="0">
                <a:solidFill>
                  <a:schemeClr val="tx2"/>
                </a:solidFill>
              </a:defRPr>
            </a:lvl1pPr>
            <a:lvl2pPr marL="4571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64FE2-A2E9-EB40-B6D3-106D5067D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68215-1EA3-4546-AC03-C34B3AB5989B}" type="datetime1">
              <a:rPr lang="en-US" smtClean="0"/>
              <a:t>6/7/2024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BA57B-D34A-7848-BBFC-D523E2CDD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ECD8-B8AF-5C4E-B306-A0438013ED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328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>
            <a:extLst>
              <a:ext uri="{FF2B5EF4-FFF2-40B4-BE49-F238E27FC236}">
                <a16:creationId xmlns:a16="http://schemas.microsoft.com/office/drawing/2014/main" id="{CC20A954-010F-AA49-9AFF-0BA2B966F0F2}"/>
              </a:ext>
            </a:extLst>
          </p:cNvPr>
          <p:cNvGrpSpPr/>
          <p:nvPr userDrawn="1"/>
        </p:nvGrpSpPr>
        <p:grpSpPr>
          <a:xfrm>
            <a:off x="1" y="0"/>
            <a:ext cx="10113069" cy="6858000"/>
            <a:chOff x="20548" y="0"/>
            <a:chExt cx="10113069" cy="6858000"/>
          </a:xfrm>
        </p:grpSpPr>
        <p:sp>
          <p:nvSpPr>
            <p:cNvPr id="33" name="Parallelogram 32">
              <a:extLst>
                <a:ext uri="{FF2B5EF4-FFF2-40B4-BE49-F238E27FC236}">
                  <a16:creationId xmlns:a16="http://schemas.microsoft.com/office/drawing/2014/main" id="{94B7C9F0-E087-8549-B68F-C4C8FCB7540D}"/>
                </a:ext>
              </a:extLst>
            </p:cNvPr>
            <p:cNvSpPr/>
            <p:nvPr userDrawn="1"/>
          </p:nvSpPr>
          <p:spPr>
            <a:xfrm>
              <a:off x="6679217" y="0"/>
              <a:ext cx="3454400" cy="6858000"/>
            </a:xfrm>
            <a:prstGeom prst="parallelogram">
              <a:avLst>
                <a:gd name="adj" fmla="val 8959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4" name="Freeform 33">
              <a:extLst>
                <a:ext uri="{FF2B5EF4-FFF2-40B4-BE49-F238E27FC236}">
                  <a16:creationId xmlns:a16="http://schemas.microsoft.com/office/drawing/2014/main" id="{D948ECA4-FA5A-DC41-BEAC-1A2554ADD123}"/>
                </a:ext>
              </a:extLst>
            </p:cNvPr>
            <p:cNvSpPr/>
            <p:nvPr userDrawn="1"/>
          </p:nvSpPr>
          <p:spPr>
            <a:xfrm>
              <a:off x="20548" y="0"/>
              <a:ext cx="9774153" cy="6858000"/>
            </a:xfrm>
            <a:custGeom>
              <a:avLst/>
              <a:gdLst>
                <a:gd name="connsiteX0" fmla="*/ 0 w 9774153"/>
                <a:gd name="connsiteY0" fmla="*/ 0 h 6858000"/>
                <a:gd name="connsiteX1" fmla="*/ 175545 w 9774153"/>
                <a:gd name="connsiteY1" fmla="*/ 0 h 6858000"/>
                <a:gd name="connsiteX2" fmla="*/ 9598608 w 9774153"/>
                <a:gd name="connsiteY2" fmla="*/ 0 h 6858000"/>
                <a:gd name="connsiteX3" fmla="*/ 9774153 w 9774153"/>
                <a:gd name="connsiteY3" fmla="*/ 0 h 6858000"/>
                <a:gd name="connsiteX4" fmla="*/ 6679218 w 9774153"/>
                <a:gd name="connsiteY4" fmla="*/ 6858000 h 6858000"/>
                <a:gd name="connsiteX5" fmla="*/ 6503673 w 9774153"/>
                <a:gd name="connsiteY5" fmla="*/ 6858000 h 6858000"/>
                <a:gd name="connsiteX6" fmla="*/ 175545 w 9774153"/>
                <a:gd name="connsiteY6" fmla="*/ 6858000 h 6858000"/>
                <a:gd name="connsiteX7" fmla="*/ 0 w 9774153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774153" h="6858000">
                  <a:moveTo>
                    <a:pt x="0" y="0"/>
                  </a:moveTo>
                  <a:lnTo>
                    <a:pt x="175545" y="0"/>
                  </a:lnTo>
                  <a:lnTo>
                    <a:pt x="9598608" y="0"/>
                  </a:lnTo>
                  <a:lnTo>
                    <a:pt x="9774153" y="0"/>
                  </a:lnTo>
                  <a:lnTo>
                    <a:pt x="6679218" y="6858000"/>
                  </a:lnTo>
                  <a:lnTo>
                    <a:pt x="6503673" y="6858000"/>
                  </a:lnTo>
                  <a:lnTo>
                    <a:pt x="17554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1F42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800"/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9075ABD7-AC88-324D-81AC-6B45DDBB44C6}"/>
              </a:ext>
            </a:extLst>
          </p:cNvPr>
          <p:cNvSpPr/>
          <p:nvPr userDrawn="1"/>
        </p:nvSpPr>
        <p:spPr>
          <a:xfrm>
            <a:off x="1" y="1380223"/>
            <a:ext cx="12192000" cy="421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BF1972-FC50-DE4D-AE22-907B3D2C4D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1" y="138847"/>
            <a:ext cx="8930053" cy="2852737"/>
          </a:xfrm>
        </p:spPr>
        <p:txBody>
          <a:bodyPr anchor="b">
            <a:normAutofit/>
          </a:bodyPr>
          <a:lstStyle>
            <a:lvl1pPr>
              <a:defRPr sz="3600" b="1" i="0" u="none" cap="none" baseline="0">
                <a:solidFill>
                  <a:schemeClr val="tx1"/>
                </a:solidFill>
                <a:uFill>
                  <a:solidFill>
                    <a:schemeClr val="accent1"/>
                  </a:solidFill>
                </a:u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DB6AB-7FF3-7B43-AE11-D083736F81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5301" y="3227802"/>
            <a:ext cx="3994639" cy="1500187"/>
          </a:xfrm>
        </p:spPr>
        <p:txBody>
          <a:bodyPr lIns="27432">
            <a:normAutofit/>
          </a:bodyPr>
          <a:lstStyle>
            <a:lvl1pPr marL="0" indent="0">
              <a:buNone/>
              <a:defRPr sz="2000" baseline="0">
                <a:solidFill>
                  <a:schemeClr val="tx2"/>
                </a:solidFill>
              </a:defRPr>
            </a:lvl1pPr>
            <a:lvl2pPr marL="4571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64FE2-A2E9-EB40-B6D3-106D5067D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13E5-06CF-744A-8DB1-7690EAF8A581}" type="datetime1">
              <a:rPr lang="en-US" smtClean="0"/>
              <a:t>6/7/2024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0BA57B-D34A-7848-BBFC-D523E2CDD0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ECD8-B8AF-5C4E-B306-A0438013ED66}" type="slidenum">
              <a:rPr lang="en-US" smtClean="0"/>
              <a:t>‹Nr.›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AC43809-A055-B74A-A1F8-7E7FC690F185}"/>
              </a:ext>
            </a:extLst>
          </p:cNvPr>
          <p:cNvCxnSpPr>
            <a:cxnSpLocks/>
          </p:cNvCxnSpPr>
          <p:nvPr userDrawn="1"/>
        </p:nvCxnSpPr>
        <p:spPr>
          <a:xfrm>
            <a:off x="485194" y="3032449"/>
            <a:ext cx="599982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4085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alternate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>
            <a:extLst>
              <a:ext uri="{FF2B5EF4-FFF2-40B4-BE49-F238E27FC236}">
                <a16:creationId xmlns:a16="http://schemas.microsoft.com/office/drawing/2014/main" id="{78B45E58-B0F4-5E47-8F67-D17C2662770E}"/>
              </a:ext>
            </a:extLst>
          </p:cNvPr>
          <p:cNvGrpSpPr/>
          <p:nvPr userDrawn="1"/>
        </p:nvGrpSpPr>
        <p:grpSpPr>
          <a:xfrm>
            <a:off x="1" y="0"/>
            <a:ext cx="10113069" cy="6858000"/>
            <a:chOff x="20548" y="0"/>
            <a:chExt cx="10113069" cy="6858000"/>
          </a:xfrm>
        </p:grpSpPr>
        <p:sp>
          <p:nvSpPr>
            <p:cNvPr id="31" name="Parallelogram 30">
              <a:extLst>
                <a:ext uri="{FF2B5EF4-FFF2-40B4-BE49-F238E27FC236}">
                  <a16:creationId xmlns:a16="http://schemas.microsoft.com/office/drawing/2014/main" id="{6CE1899E-BD87-3449-9C88-BE99D6EA4C97}"/>
                </a:ext>
              </a:extLst>
            </p:cNvPr>
            <p:cNvSpPr/>
            <p:nvPr userDrawn="1"/>
          </p:nvSpPr>
          <p:spPr>
            <a:xfrm>
              <a:off x="6679217" y="0"/>
              <a:ext cx="3454400" cy="6858000"/>
            </a:xfrm>
            <a:prstGeom prst="parallelogram">
              <a:avLst>
                <a:gd name="adj" fmla="val 8959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AE1F52C2-F043-7D45-8779-3B2BD400235B}"/>
                </a:ext>
              </a:extLst>
            </p:cNvPr>
            <p:cNvSpPr/>
            <p:nvPr userDrawn="1"/>
          </p:nvSpPr>
          <p:spPr>
            <a:xfrm>
              <a:off x="20548" y="0"/>
              <a:ext cx="9774153" cy="6858000"/>
            </a:xfrm>
            <a:custGeom>
              <a:avLst/>
              <a:gdLst>
                <a:gd name="connsiteX0" fmla="*/ 0 w 9774153"/>
                <a:gd name="connsiteY0" fmla="*/ 0 h 6858000"/>
                <a:gd name="connsiteX1" fmla="*/ 175545 w 9774153"/>
                <a:gd name="connsiteY1" fmla="*/ 0 h 6858000"/>
                <a:gd name="connsiteX2" fmla="*/ 9598608 w 9774153"/>
                <a:gd name="connsiteY2" fmla="*/ 0 h 6858000"/>
                <a:gd name="connsiteX3" fmla="*/ 9774153 w 9774153"/>
                <a:gd name="connsiteY3" fmla="*/ 0 h 6858000"/>
                <a:gd name="connsiteX4" fmla="*/ 6679218 w 9774153"/>
                <a:gd name="connsiteY4" fmla="*/ 6858000 h 6858000"/>
                <a:gd name="connsiteX5" fmla="*/ 6503673 w 9774153"/>
                <a:gd name="connsiteY5" fmla="*/ 6858000 h 6858000"/>
                <a:gd name="connsiteX6" fmla="*/ 175545 w 9774153"/>
                <a:gd name="connsiteY6" fmla="*/ 6858000 h 6858000"/>
                <a:gd name="connsiteX7" fmla="*/ 0 w 9774153"/>
                <a:gd name="connsiteY7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774153" h="6858000">
                  <a:moveTo>
                    <a:pt x="0" y="0"/>
                  </a:moveTo>
                  <a:lnTo>
                    <a:pt x="175545" y="0"/>
                  </a:lnTo>
                  <a:lnTo>
                    <a:pt x="9598608" y="0"/>
                  </a:lnTo>
                  <a:lnTo>
                    <a:pt x="9774153" y="0"/>
                  </a:lnTo>
                  <a:lnTo>
                    <a:pt x="6679218" y="6858000"/>
                  </a:lnTo>
                  <a:lnTo>
                    <a:pt x="6503673" y="6858000"/>
                  </a:lnTo>
                  <a:lnTo>
                    <a:pt x="175545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1F42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1800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AABFBFA5-5B77-6440-BD16-D378B6056988}"/>
              </a:ext>
            </a:extLst>
          </p:cNvPr>
          <p:cNvSpPr/>
          <p:nvPr userDrawn="1"/>
        </p:nvSpPr>
        <p:spPr>
          <a:xfrm>
            <a:off x="1" y="3509965"/>
            <a:ext cx="12192000" cy="33480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C5B6C0-649B-F34D-9E2D-93A14AB7DD7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1" y="1122363"/>
            <a:ext cx="8243182" cy="2387600"/>
          </a:xfrm>
        </p:spPr>
        <p:txBody>
          <a:bodyPr anchor="b"/>
          <a:lstStyle>
            <a:lvl1pPr algn="l">
              <a:defRPr sz="4000" cap="none" baseline="0"/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6DEC47-4B15-AF45-87E9-F97131FB15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1" y="3602038"/>
            <a:ext cx="8243182" cy="1655762"/>
          </a:xfrm>
        </p:spPr>
        <p:txBody>
          <a:bodyPr/>
          <a:lstStyle>
            <a:lvl1pPr marL="0" indent="0" algn="l">
              <a:spcBef>
                <a:spcPts val="600"/>
              </a:spcBef>
              <a:buNone/>
              <a:defRPr sz="2400" u="none" baseline="0">
                <a:solidFill>
                  <a:schemeClr val="tx2"/>
                </a:solidFill>
                <a:uFill>
                  <a:solidFill>
                    <a:schemeClr val="accent1"/>
                  </a:solidFill>
                </a:uFill>
              </a:defRPr>
            </a:lvl1pPr>
            <a:lvl2pPr marL="457154" indent="0" algn="ctr">
              <a:buNone/>
              <a:defRPr sz="2000"/>
            </a:lvl2pPr>
            <a:lvl3pPr marL="914309" indent="0" algn="ctr">
              <a:buNone/>
              <a:defRPr sz="1800"/>
            </a:lvl3pPr>
            <a:lvl4pPr marL="1371463" indent="0" algn="ctr">
              <a:buNone/>
              <a:defRPr sz="1600"/>
            </a:lvl4pPr>
            <a:lvl5pPr marL="1828617" indent="0" algn="ctr">
              <a:buNone/>
              <a:defRPr sz="1600"/>
            </a:lvl5pPr>
            <a:lvl6pPr marL="2285771" indent="0" algn="ctr">
              <a:buNone/>
              <a:defRPr sz="1600"/>
            </a:lvl6pPr>
            <a:lvl7pPr marL="2742926" indent="0" algn="ctr">
              <a:buNone/>
              <a:defRPr sz="1600"/>
            </a:lvl7pPr>
            <a:lvl8pPr marL="3200080" indent="0" algn="ctr">
              <a:buNone/>
              <a:defRPr sz="1600"/>
            </a:lvl8pPr>
            <a:lvl9pPr marL="365723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002A96B-DA9D-C149-9E23-E0AF281C6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0A55A-85AF-6545-BD76-D7C328BDD00F}" type="datetime1">
              <a:rPr lang="en-US" smtClean="0"/>
              <a:t>6/7/2024</a:t>
            </a:fld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F856791-5DB4-F341-814C-82C3EEFCE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ECD8-B8AF-5C4E-B306-A0438013ED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89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umper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6EDE9CCF-D32F-AA4F-A6BA-FEAC7DA2297C}"/>
              </a:ext>
            </a:extLst>
          </p:cNvPr>
          <p:cNvGrpSpPr/>
          <p:nvPr userDrawn="1"/>
        </p:nvGrpSpPr>
        <p:grpSpPr>
          <a:xfrm>
            <a:off x="0" y="0"/>
            <a:ext cx="7812426" cy="6858000"/>
            <a:chOff x="29765" y="0"/>
            <a:chExt cx="7812426" cy="6858000"/>
          </a:xfrm>
        </p:grpSpPr>
        <p:sp>
          <p:nvSpPr>
            <p:cNvPr id="29" name="Parallelogram 28">
              <a:extLst>
                <a:ext uri="{FF2B5EF4-FFF2-40B4-BE49-F238E27FC236}">
                  <a16:creationId xmlns:a16="http://schemas.microsoft.com/office/drawing/2014/main" id="{928C4630-B298-204A-AD43-222B4811DA97}"/>
                </a:ext>
              </a:extLst>
            </p:cNvPr>
            <p:cNvSpPr/>
            <p:nvPr userDrawn="1"/>
          </p:nvSpPr>
          <p:spPr>
            <a:xfrm>
              <a:off x="4387791" y="0"/>
              <a:ext cx="3454400" cy="6858000"/>
            </a:xfrm>
            <a:prstGeom prst="parallelogram">
              <a:avLst>
                <a:gd name="adj" fmla="val 89594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EAC653CE-03F0-5A43-9D35-659009E07DE7}"/>
                </a:ext>
              </a:extLst>
            </p:cNvPr>
            <p:cNvSpPr/>
            <p:nvPr userDrawn="1"/>
          </p:nvSpPr>
          <p:spPr>
            <a:xfrm>
              <a:off x="29765" y="0"/>
              <a:ext cx="7495273" cy="6858000"/>
            </a:xfrm>
            <a:custGeom>
              <a:avLst/>
              <a:gdLst>
                <a:gd name="connsiteX0" fmla="*/ 0 w 7495273"/>
                <a:gd name="connsiteY0" fmla="*/ 0 h 6858000"/>
                <a:gd name="connsiteX1" fmla="*/ 7495273 w 7495273"/>
                <a:gd name="connsiteY1" fmla="*/ 0 h 6858000"/>
                <a:gd name="connsiteX2" fmla="*/ 4400338 w 7495273"/>
                <a:gd name="connsiteY2" fmla="*/ 6858000 h 6858000"/>
                <a:gd name="connsiteX3" fmla="*/ 0 w 7495273"/>
                <a:gd name="connsiteY3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95273" h="6858000">
                  <a:moveTo>
                    <a:pt x="0" y="0"/>
                  </a:moveTo>
                  <a:lnTo>
                    <a:pt x="7495273" y="0"/>
                  </a:lnTo>
                  <a:lnTo>
                    <a:pt x="4400338" y="6858000"/>
                  </a:lnTo>
                  <a:lnTo>
                    <a:pt x="0" y="6858000"/>
                  </a:lnTo>
                  <a:close/>
                </a:path>
              </a:pathLst>
            </a:custGeom>
            <a:solidFill>
              <a:srgbClr val="1F42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A2C82AC-9FB2-8D42-9E9A-1EC8648F1151}"/>
              </a:ext>
            </a:extLst>
          </p:cNvPr>
          <p:cNvSpPr/>
          <p:nvPr userDrawn="1"/>
        </p:nvSpPr>
        <p:spPr>
          <a:xfrm>
            <a:off x="1" y="1380223"/>
            <a:ext cx="12192000" cy="421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C5B6C0-649B-F34D-9E2D-93A14AB7DD7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1122363"/>
            <a:ext cx="5627204" cy="2387600"/>
          </a:xfrm>
        </p:spPr>
        <p:txBody>
          <a:bodyPr anchor="b"/>
          <a:lstStyle>
            <a:lvl1pPr algn="l">
              <a:defRPr sz="4000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BUMPER SLIDE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6DEC47-4B15-AF45-87E9-F97131FB15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602038"/>
            <a:ext cx="4529924" cy="1655762"/>
          </a:xfrm>
        </p:spPr>
        <p:txBody>
          <a:bodyPr/>
          <a:lstStyle>
            <a:lvl1pPr marL="0" indent="0" algn="l">
              <a:spcBef>
                <a:spcPts val="600"/>
              </a:spcBef>
              <a:buNone/>
              <a:defRPr sz="2400" u="none" baseline="0">
                <a:solidFill>
                  <a:schemeClr val="tx2"/>
                </a:solidFill>
                <a:uFill>
                  <a:solidFill>
                    <a:schemeClr val="accent1"/>
                  </a:solidFill>
                </a:uFill>
              </a:defRPr>
            </a:lvl1pPr>
            <a:lvl2pPr marL="457154" indent="0" algn="ctr">
              <a:buNone/>
              <a:defRPr sz="2000"/>
            </a:lvl2pPr>
            <a:lvl3pPr marL="914309" indent="0" algn="ctr">
              <a:buNone/>
              <a:defRPr sz="1800"/>
            </a:lvl3pPr>
            <a:lvl4pPr marL="1371463" indent="0" algn="ctr">
              <a:buNone/>
              <a:defRPr sz="1600"/>
            </a:lvl4pPr>
            <a:lvl5pPr marL="1828617" indent="0" algn="ctr">
              <a:buNone/>
              <a:defRPr sz="1600"/>
            </a:lvl5pPr>
            <a:lvl6pPr marL="2285771" indent="0" algn="ctr">
              <a:buNone/>
              <a:defRPr sz="1600"/>
            </a:lvl6pPr>
            <a:lvl7pPr marL="2742926" indent="0" algn="ctr">
              <a:buNone/>
              <a:defRPr sz="1600"/>
            </a:lvl7pPr>
            <a:lvl8pPr marL="3200080" indent="0" algn="ctr">
              <a:buNone/>
              <a:defRPr sz="1600"/>
            </a:lvl8pPr>
            <a:lvl9pPr marL="365723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44BD9C38-583A-254C-A1AE-F2952A4A8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9D4D713-D536-2047-A851-1E7DDB9F45CA}" type="datetime1">
              <a:rPr lang="en-US" smtClean="0"/>
              <a:pPr/>
              <a:t>6/7/2024</a:t>
            </a:fld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04567E9-9CA0-FB4E-AD11-DE2319884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ECD8-B8AF-5C4E-B306-A0438013ED66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849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71A2E-1D04-F441-844E-0C2009443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1" y="1825625"/>
            <a:ext cx="9483587" cy="4351338"/>
          </a:xfrm>
        </p:spPr>
        <p:txBody>
          <a:bodyPr/>
          <a:lstStyle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03CBD74-E145-9A4B-AF40-81075C209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150E0-9EAA-5C40-BC48-0E092ADAF3D4}" type="datetime1">
              <a:rPr lang="en-US" smtClean="0"/>
              <a:t>6/7/2024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50AB81B8-FA8C-E943-9BDE-DCC7952CB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1" y="6356352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1" i="0" baseline="0"/>
            </a:lvl1pPr>
          </a:lstStyle>
          <a:p>
            <a:r>
              <a:rPr lang="en-US"/>
              <a:t>FOR INTERNAL USE ONLY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ACF16414-ED7A-D44A-AFDC-E4C657FC7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ECD8-B8AF-5C4E-B306-A0438013ED66}" type="slidenum">
              <a:rPr lang="en-US" smtClean="0"/>
              <a:t>‹Nr.›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52EDBEE-768C-C240-92F5-019B7286C2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5465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FEA0F3-FE77-4342-9F85-A445BCEDC2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300" y="1825626"/>
            <a:ext cx="5219700" cy="3732337"/>
          </a:xfrm>
        </p:spPr>
        <p:txBody>
          <a:bodyPr/>
          <a:lstStyle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38F12A-92D9-C04F-948A-1A7BDED22B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67400" y="1825626"/>
            <a:ext cx="5181600" cy="3732337"/>
          </a:xfrm>
        </p:spPr>
        <p:txBody>
          <a:bodyPr/>
          <a:lstStyle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024075-CE92-864D-BB63-ECA21C4A4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43EBB7-D426-AB49-9ED9-FE9C62AE0A26}" type="datetime1">
              <a:rPr lang="en-US" smtClean="0"/>
              <a:t>6/7/2024</a:t>
            </a:fld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39A6D4-8217-9047-9309-6F3296601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ECD8-B8AF-5C4E-B306-A0438013ED66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A05A640-E2E9-7044-AC75-31DDB2AEB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85000"/>
              </a:lnSpc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92775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7B0AE6-C8D1-8C4D-8231-0D159F2258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5301" y="1421180"/>
            <a:ext cx="5120612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E97601-30DB-7247-95EC-E5DC55D3EF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5301" y="2245092"/>
            <a:ext cx="5120612" cy="302903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4F5C0D-5A5A-EA47-A641-D68AB69322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90537" y="1421180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154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3" indent="0">
              <a:buNone/>
              <a:defRPr sz="1600" b="1"/>
            </a:lvl4pPr>
            <a:lvl5pPr marL="1828617" indent="0">
              <a:buNone/>
              <a:defRPr sz="1600" b="1"/>
            </a:lvl5pPr>
            <a:lvl6pPr marL="2285771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CD8D6D-0E2A-B74B-86F4-9F1A927085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90537" y="2245092"/>
            <a:ext cx="5183188" cy="302903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9CE67B-5FB4-CC41-B8EC-B53F04C8B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213C15-FE86-914F-A8A3-B8749E98BC23}" type="datetime1">
              <a:rPr lang="en-US" smtClean="0"/>
              <a:t>6/7/2024</a:t>
            </a:fld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4B0B08-EBF0-8348-A7B2-017A950C0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ECD8-B8AF-5C4E-B306-A0438013ED66}" type="slidenum">
              <a:rPr lang="en-US" smtClean="0"/>
              <a:t>‹Nr.›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50657FED-0BE6-2B46-93FB-E5A3B7DF8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2318472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FA904D-ED8C-AC41-84DE-8253AE32D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BDB17-5F77-B640-B829-6B26F62B9635}" type="datetime1">
              <a:rPr lang="en-US" smtClean="0"/>
              <a:t>6/7/2024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C8BEBF-ADEB-9247-AC7D-F5F2825020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FECD8-B8AF-5C4E-B306-A0438013ED66}" type="slidenum">
              <a:rPr lang="en-US" smtClean="0"/>
              <a:t>‹Nr.›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1EEF3D0-910B-0342-9BCF-2D0FEE484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none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31685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6F3D0C75-2109-0640-A7D2-A88EF70909F8}"/>
              </a:ext>
            </a:extLst>
          </p:cNvPr>
          <p:cNvSpPr/>
          <p:nvPr userDrawn="1"/>
        </p:nvSpPr>
        <p:spPr>
          <a:xfrm>
            <a:off x="9534107" y="-1"/>
            <a:ext cx="2657895" cy="10763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2" name="Freeform 31">
            <a:extLst>
              <a:ext uri="{FF2B5EF4-FFF2-40B4-BE49-F238E27FC236}">
                <a16:creationId xmlns:a16="http://schemas.microsoft.com/office/drawing/2014/main" id="{AAD0361F-9B2A-0648-9585-CAC83CDB472F}"/>
              </a:ext>
            </a:extLst>
          </p:cNvPr>
          <p:cNvSpPr/>
          <p:nvPr userDrawn="1"/>
        </p:nvSpPr>
        <p:spPr>
          <a:xfrm>
            <a:off x="9534107" y="-1"/>
            <a:ext cx="602527" cy="1076325"/>
          </a:xfrm>
          <a:custGeom>
            <a:avLst/>
            <a:gdLst>
              <a:gd name="connsiteX0" fmla="*/ 485733 w 602527"/>
              <a:gd name="connsiteY0" fmla="*/ 0 h 1076325"/>
              <a:gd name="connsiteX1" fmla="*/ 602527 w 602527"/>
              <a:gd name="connsiteY1" fmla="*/ 0 h 1076325"/>
              <a:gd name="connsiteX2" fmla="*/ 116794 w 602527"/>
              <a:gd name="connsiteY2" fmla="*/ 1076325 h 1076325"/>
              <a:gd name="connsiteX3" fmla="*/ 0 w 602527"/>
              <a:gd name="connsiteY3" fmla="*/ 1076325 h 1076325"/>
              <a:gd name="connsiteX4" fmla="*/ 485733 w 602527"/>
              <a:gd name="connsiteY4" fmla="*/ 0 h 1076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2527" h="1076325">
                <a:moveTo>
                  <a:pt x="485733" y="0"/>
                </a:moveTo>
                <a:lnTo>
                  <a:pt x="602527" y="0"/>
                </a:lnTo>
                <a:lnTo>
                  <a:pt x="116794" y="1076325"/>
                </a:lnTo>
                <a:lnTo>
                  <a:pt x="0" y="1076325"/>
                </a:lnTo>
                <a:lnTo>
                  <a:pt x="485733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4" name="Freeform 23">
            <a:extLst>
              <a:ext uri="{FF2B5EF4-FFF2-40B4-BE49-F238E27FC236}">
                <a16:creationId xmlns:a16="http://schemas.microsoft.com/office/drawing/2014/main" id="{017D0922-3950-7D4A-8176-545FB88FCDC9}"/>
              </a:ext>
            </a:extLst>
          </p:cNvPr>
          <p:cNvSpPr/>
          <p:nvPr userDrawn="1"/>
        </p:nvSpPr>
        <p:spPr>
          <a:xfrm>
            <a:off x="0" y="-1"/>
            <a:ext cx="10019838" cy="1076325"/>
          </a:xfrm>
          <a:custGeom>
            <a:avLst/>
            <a:gdLst>
              <a:gd name="connsiteX0" fmla="*/ 0 w 10019838"/>
              <a:gd name="connsiteY0" fmla="*/ 0 h 1076325"/>
              <a:gd name="connsiteX1" fmla="*/ 10019838 w 10019838"/>
              <a:gd name="connsiteY1" fmla="*/ 0 h 1076325"/>
              <a:gd name="connsiteX2" fmla="*/ 9534105 w 10019838"/>
              <a:gd name="connsiteY2" fmla="*/ 1076325 h 1076325"/>
              <a:gd name="connsiteX3" fmla="*/ 0 w 10019838"/>
              <a:gd name="connsiteY3" fmla="*/ 1076325 h 1076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19838" h="1076325">
                <a:moveTo>
                  <a:pt x="0" y="0"/>
                </a:moveTo>
                <a:lnTo>
                  <a:pt x="10019838" y="0"/>
                </a:lnTo>
                <a:lnTo>
                  <a:pt x="9534105" y="1076325"/>
                </a:lnTo>
                <a:lnTo>
                  <a:pt x="0" y="1076325"/>
                </a:lnTo>
                <a:close/>
              </a:path>
            </a:pathLst>
          </a:custGeom>
          <a:solidFill>
            <a:srgbClr val="1F42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80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7EB126-FE29-544B-8613-510E0ADD4360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495301" y="125128"/>
            <a:ext cx="8683206" cy="890872"/>
          </a:xfrm>
          <a:prstGeom prst="rect">
            <a:avLst/>
          </a:prstGeom>
        </p:spPr>
        <p:txBody>
          <a:bodyPr vert="horz" lIns="0" tIns="45720" rIns="91440" bIns="45720" rtlCol="0" anchor="ctr">
            <a:normAutofit/>
          </a:bodyPr>
          <a:lstStyle/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7EB39E-7124-9A44-BECF-D8CFC886AED0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25462" y="1825625"/>
            <a:ext cx="10441475" cy="4351338"/>
          </a:xfrm>
          <a:prstGeom prst="rect">
            <a:avLst/>
          </a:prstGeom>
        </p:spPr>
        <p:txBody>
          <a:bodyPr vert="horz" lIns="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B61A5F-C324-9343-9A72-03C124D5E53E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838201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00CC8-20D9-CA47-B460-D14CA09E1CFC}" type="datetime1">
              <a:rPr lang="en-US" smtClean="0"/>
              <a:pPr/>
              <a:t>6/7/2024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A642-3C68-9B4B-93B9-4339A70042C7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21966" y="6397451"/>
            <a:ext cx="394643" cy="324024"/>
          </a:xfrm>
          <a:prstGeom prst="rect">
            <a:avLst/>
          </a:prstGeom>
          <a:solidFill>
            <a:srgbClr val="1F4288">
              <a:alpha val="50196"/>
            </a:srgbClr>
          </a:solidFill>
        </p:spPr>
        <p:txBody>
          <a:bodyPr vert="horz" lIns="91440" tIns="45720" rIns="91440" bIns="45720" rtlCol="0" anchor="ctr"/>
          <a:lstStyle>
            <a:lvl1pPr algn="ctr">
              <a:defRPr sz="1100" b="1" i="0" baseline="0">
                <a:solidFill>
                  <a:schemeClr val="bg1"/>
                </a:solidFill>
              </a:defRPr>
            </a:lvl1pPr>
          </a:lstStyle>
          <a:p>
            <a:fld id="{C0AFECD8-B8AF-5C4E-B306-A0438013ED66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5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5" r:id="rId10"/>
    <p:sldLayoutId id="2147483756" r:id="rId11"/>
    <p:sldLayoutId id="2147483757" r:id="rId12"/>
    <p:sldLayoutId id="2147483759" r:id="rId13"/>
  </p:sldLayoutIdLst>
  <p:hf hdr="0" dt="0"/>
  <p:txStyles>
    <p:titleStyle>
      <a:lvl1pPr algn="l" defTabSz="914309" rtl="0" eaLnBrk="1" latinLnBrk="0" hangingPunct="1">
        <a:lnSpc>
          <a:spcPct val="85000"/>
        </a:lnSpc>
        <a:spcBef>
          <a:spcPct val="0"/>
        </a:spcBef>
        <a:buNone/>
        <a:defRPr sz="2800" b="1" i="0" kern="1200" cap="all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577" indent="-228577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731" indent="-228577" algn="l" defTabSz="914309" rtl="0" eaLnBrk="1" latinLnBrk="0" hangingPunct="1">
        <a:lnSpc>
          <a:spcPct val="90000"/>
        </a:lnSpc>
        <a:spcBef>
          <a:spcPts val="500"/>
        </a:spcBef>
        <a:buFont typeface="Helvetica" pitchFamily="2" charset="0"/>
        <a:buChar char="―"/>
        <a:defRPr sz="1800" kern="1200" baseline="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2886" indent="-228577" algn="l" defTabSz="914309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600" kern="1200" baseline="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040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 baseline="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194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 baseline="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349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3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7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1" indent="-228577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3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7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1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">
          <p15:clr>
            <a:srgbClr val="F26B43"/>
          </p15:clr>
        </p15:guide>
        <p15:guide id="2" pos="7344">
          <p15:clr>
            <a:srgbClr val="F26B43"/>
          </p15:clr>
        </p15:guide>
        <p15:guide id="3" orient="horz" pos="1147">
          <p15:clr>
            <a:srgbClr val="F26B43"/>
          </p15:clr>
        </p15:guide>
        <p15:guide id="4" orient="horz" pos="4002">
          <p15:clr>
            <a:srgbClr val="F26B43"/>
          </p15:clr>
        </p15:guide>
        <p15:guide id="5" orient="horz" pos="2160">
          <p15:clr>
            <a:srgbClr val="F26B43"/>
          </p15:clr>
        </p15:guide>
        <p15:guide id="6" orient="horz" pos="3408">
          <p15:clr>
            <a:srgbClr val="F26B43"/>
          </p15:clr>
        </p15:guide>
        <p15:guide id="7" pos="6178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7" Type="http://schemas.openxmlformats.org/officeDocument/2006/relationships/image" Target="../media/image10.png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image" Target="../media/image9.png"/><Relationship Id="rId5" Type="http://schemas.openxmlformats.org/officeDocument/2006/relationships/slideLayout" Target="../slideLayouts/slideLayout9.xml"/><Relationship Id="rId4" Type="http://schemas.openxmlformats.org/officeDocument/2006/relationships/tags" Target="../tags/tag2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30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wissmedicinfo.ch/" TargetMode="Externa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image" Target="../media/image4.png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image" Target="../media/image3.png"/><Relationship Id="rId2" Type="http://schemas.openxmlformats.org/officeDocument/2006/relationships/tags" Target="../tags/tag3.xml"/><Relationship Id="rId16" Type="http://schemas.openxmlformats.org/officeDocument/2006/relationships/slideLayout" Target="../slideLayouts/slideLayout9.xml"/><Relationship Id="rId20" Type="http://schemas.openxmlformats.org/officeDocument/2006/relationships/image" Target="../media/image6.png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10" Type="http://schemas.openxmlformats.org/officeDocument/2006/relationships/tags" Target="../tags/tag11.xml"/><Relationship Id="rId19" Type="http://schemas.openxmlformats.org/officeDocument/2006/relationships/image" Target="../media/image5.png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4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9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22.xml"/><Relationship Id="rId7" Type="http://schemas.openxmlformats.org/officeDocument/2006/relationships/image" Target="../media/image8.png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6" Type="http://schemas.openxmlformats.org/officeDocument/2006/relationships/image" Target="../media/image7.png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9.xml"/><Relationship Id="rId10" Type="http://schemas.openxmlformats.org/officeDocument/2006/relationships/image" Target="../media/image5.png"/><Relationship Id="rId4" Type="http://schemas.openxmlformats.org/officeDocument/2006/relationships/tags" Target="../tags/tag23.xml"/><Relationship Id="rId9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9.xml"/><Relationship Id="rId1" Type="http://schemas.openxmlformats.org/officeDocument/2006/relationships/tags" Target="../tags/tag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E40D386-AB9F-4B1C-8CF2-346EA42D55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 fontScale="90000"/>
          </a:bodyPr>
          <a:lstStyle/>
          <a:p>
            <a:r>
              <a:rPr lang="en-US" sz="3300" b="1" dirty="0"/>
              <a:t>DEAR Study :</a:t>
            </a:r>
            <a:br>
              <a:rPr lang="en-US" sz="3300" b="1" dirty="0"/>
            </a:br>
            <a:r>
              <a:rPr lang="en-US" sz="3300" b="1" dirty="0"/>
              <a:t>Use of Darolutamide, Enzalutamide and Apalutamide </a:t>
            </a:r>
            <a:br>
              <a:rPr lang="en-US" sz="3300" b="1" dirty="0"/>
            </a:br>
            <a:r>
              <a:rPr lang="en-US" sz="3300" b="1" dirty="0"/>
              <a:t>in the Real-World for nmCRPC</a:t>
            </a:r>
            <a:br>
              <a:rPr lang="en-US" sz="4000" dirty="0"/>
            </a:br>
            <a:br>
              <a:rPr lang="en-US" sz="4000" dirty="0"/>
            </a:br>
            <a:r>
              <a:rPr lang="en-US" sz="2400" dirty="0"/>
              <a:t>Comparative Real-World Evidence on </a:t>
            </a:r>
            <a:br>
              <a:rPr lang="en-US" sz="2400" dirty="0"/>
            </a:br>
            <a:r>
              <a:rPr lang="en-US" sz="2400" dirty="0"/>
              <a:t>Darolutamide, Enzalutamide, and Apalutamide for </a:t>
            </a:r>
            <a:br>
              <a:rPr lang="en-US" sz="2400" dirty="0"/>
            </a:br>
            <a:r>
              <a:rPr lang="en-US" sz="2400" dirty="0"/>
              <a:t>nmCRPC Patients in the United States (DEAR)</a:t>
            </a:r>
            <a:br>
              <a:rPr lang="en-US" sz="2400" dirty="0"/>
            </a:b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1253B29-D51A-486A-9D84-852EE7BA44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800">
                <a:solidFill>
                  <a:schemeClr val="bg1"/>
                </a:solidFill>
              </a:rPr>
              <a:t>PP-NUB-CH-0236-2 / 2024.06.</a:t>
            </a:r>
            <a:endParaRPr lang="en-US" sz="8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6159676-F0A2-052B-AF51-744AD610ACE7}"/>
              </a:ext>
            </a:extLst>
          </p:cNvPr>
          <p:cNvSpPr txBox="1"/>
          <p:nvPr/>
        </p:nvSpPr>
        <p:spPr>
          <a:xfrm>
            <a:off x="409444" y="4843085"/>
            <a:ext cx="584074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Daniel J. George, et al. Real-world use of </a:t>
            </a:r>
            <a:r>
              <a:rPr lang="en-US" sz="1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darolutamide</a:t>
            </a:r>
            <a:r>
              <a:rPr lang="en-US" sz="1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enzalutamide, and apalutamide for non-metastatic castration-resistant prostate cancer (DEAR). Journal of Clinical Oncology 2023 41:6_suppl, 332</a:t>
            </a:r>
          </a:p>
          <a:p>
            <a:endParaRPr lang="en-US" sz="10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1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Shore N, et al. Real World Study on </a:t>
            </a:r>
            <a:r>
              <a:rPr lang="en-US" sz="1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Darolutamide</a:t>
            </a:r>
            <a:r>
              <a:rPr lang="en-US" sz="1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Enzalutamide, and Apalutamide for </a:t>
            </a:r>
            <a:r>
              <a:rPr lang="en-US" sz="1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nmCRPC</a:t>
            </a:r>
            <a:r>
              <a:rPr lang="en-US" sz="1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patients using a Urology Network in the United States. Abstract and Poster MP29-13, AUA annual meeting 2023</a:t>
            </a:r>
            <a:br>
              <a:rPr lang="en-US" sz="1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</a:br>
            <a:br>
              <a:rPr lang="en-US" sz="1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</a:br>
            <a:r>
              <a:rPr lang="en-US" sz="1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AK Morgans, et al. Comparative real-world (RW) evidence on </a:t>
            </a:r>
            <a:r>
              <a:rPr lang="en-US" sz="1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darolutamide</a:t>
            </a:r>
            <a:r>
              <a:rPr lang="en-US" sz="1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en-US" sz="1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Daro</a:t>
            </a:r>
            <a:r>
              <a:rPr lang="en-US" sz="1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), enzalutamide (</a:t>
            </a:r>
            <a:r>
              <a:rPr lang="en-US" sz="1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Enza</a:t>
            </a:r>
            <a:r>
              <a:rPr lang="en-US" sz="1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), and apalutamide (</a:t>
            </a:r>
            <a:r>
              <a:rPr lang="en-US" sz="1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Apa</a:t>
            </a:r>
            <a:r>
              <a:rPr lang="en-US" sz="1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) for patients (Pts) with nonmetastatic castration-resistant prostate cancer (</a:t>
            </a:r>
            <a:r>
              <a:rPr lang="en-US" sz="1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nmCRPC</a:t>
            </a:r>
            <a:r>
              <a:rPr lang="en-US" sz="1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) in the United States: </a:t>
            </a:r>
            <a:r>
              <a:rPr lang="en-US" sz="1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DEAR.Journal</a:t>
            </a:r>
            <a:r>
              <a:rPr lang="en-US" sz="1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of Clinical Oncology 2023 41:16_suppl, 5097</a:t>
            </a:r>
            <a:endParaRPr lang="en-US" sz="1000" dirty="0">
              <a:solidFill>
                <a:schemeClr val="bg1"/>
              </a:solidFill>
            </a:endParaRPr>
          </a:p>
        </p:txBody>
      </p:sp>
      <p:pic>
        <p:nvPicPr>
          <p:cNvPr id="6" name="Grafik 5" descr="Ein Bild, das Text, Schrift, Logo, Grafiken enthält.&#10;&#10;Automatisch generierte Beschreibung">
            <a:extLst>
              <a:ext uri="{FF2B5EF4-FFF2-40B4-BE49-F238E27FC236}">
                <a16:creationId xmlns:a16="http://schemas.microsoft.com/office/drawing/2014/main" id="{F13B98F6-0FFE-3CC0-2F8F-DEC3C7A419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1797" y="5989343"/>
            <a:ext cx="2180759" cy="638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740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CBF782-5AD3-1D0E-A6A5-1D7FE3AC4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DEAR: Time to progression to </a:t>
            </a:r>
            <a:r>
              <a:rPr lang="en-US" dirty="0" err="1"/>
              <a:t>mCRPC</a:t>
            </a:r>
            <a:endParaRPr lang="de-CH" dirty="0"/>
          </a:p>
        </p:txBody>
      </p:sp>
      <p:graphicFrame>
        <p:nvGraphicFramePr>
          <p:cNvPr id="38" name="object 177">
            <a:extLst>
              <a:ext uri="{FF2B5EF4-FFF2-40B4-BE49-F238E27FC236}">
                <a16:creationId xmlns:a16="http://schemas.microsoft.com/office/drawing/2014/main" id="{5288B43C-6060-3308-EA8D-9D7CC51A5EC2}"/>
              </a:ext>
            </a:extLst>
          </p:cNvPr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62025171"/>
              </p:ext>
            </p:extLst>
          </p:nvPr>
        </p:nvGraphicFramePr>
        <p:xfrm>
          <a:off x="167087" y="4981982"/>
          <a:ext cx="6132111" cy="580954"/>
        </p:xfrm>
        <a:graphic>
          <a:graphicData uri="http://schemas.openxmlformats.org/drawingml/2006/table">
            <a:tbl>
              <a:tblPr firstRow="1" bandRow="1"/>
              <a:tblGrid>
                <a:gridCol w="52342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35516">
                  <a:extLst>
                    <a:ext uri="{9D8B030D-6E8A-4147-A177-3AD203B41FA5}">
                      <a16:colId xmlns:a16="http://schemas.microsoft.com/office/drawing/2014/main" val="2951816093"/>
                    </a:ext>
                  </a:extLst>
                </a:gridCol>
                <a:gridCol w="73551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3551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3551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735516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735516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735516">
                  <a:extLst>
                    <a:ext uri="{9D8B030D-6E8A-4147-A177-3AD203B41FA5}">
                      <a16:colId xmlns:a16="http://schemas.microsoft.com/office/drawing/2014/main" val="1423716220"/>
                    </a:ext>
                  </a:extLst>
                </a:gridCol>
                <a:gridCol w="460078">
                  <a:extLst>
                    <a:ext uri="{9D8B030D-6E8A-4147-A177-3AD203B41FA5}">
                      <a16:colId xmlns:a16="http://schemas.microsoft.com/office/drawing/2014/main" val="3899815883"/>
                    </a:ext>
                  </a:extLst>
                </a:gridCol>
              </a:tblGrid>
              <a:tr h="196196"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126364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dirty="0" err="1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Daro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17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3C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126364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50" baseline="0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362</a:t>
                      </a:r>
                      <a:endParaRPr sz="1050" baseline="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17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3C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341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17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3C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287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17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3C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215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17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3C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144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17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3C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508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77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17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3C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508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5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22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17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3C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508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5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17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23C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379"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126364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Enza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126364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50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382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331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276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202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145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508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84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508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50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34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508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5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379"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126364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err="1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Apa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3C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126364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5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126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3C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114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3C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94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3C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59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3C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44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3C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508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29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3C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508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50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14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3C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1pPr>
                      <a:lvl2pPr marL="45715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2pPr>
                      <a:lvl3pPr marL="914309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3pPr>
                      <a:lvl4pPr marL="1371463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4pPr>
                      <a:lvl5pPr marL="1828617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5pPr>
                      <a:lvl6pPr marL="2285771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6pPr>
                      <a:lvl7pPr marL="2742926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7pPr>
                      <a:lvl8pPr marL="3200080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8pPr>
                      <a:lvl9pPr marL="3657234" algn="l" defTabSz="914309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 panose="020B0604020202020204"/>
                        </a:defRPr>
                      </a:lvl9pPr>
                    </a:lstStyle>
                    <a:p>
                      <a:pPr marL="0" marR="508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50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0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23C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39" name="Group 494">
            <a:extLst>
              <a:ext uri="{FF2B5EF4-FFF2-40B4-BE49-F238E27FC236}">
                <a16:creationId xmlns:a16="http://schemas.microsoft.com/office/drawing/2014/main" id="{0E07EB00-8977-5392-4DD8-64CB5557AB77}"/>
              </a:ext>
            </a:extLst>
          </p:cNvPr>
          <p:cNvGrpSpPr/>
          <p:nvPr/>
        </p:nvGrpSpPr>
        <p:grpSpPr>
          <a:xfrm>
            <a:off x="271043" y="1578321"/>
            <a:ext cx="6235590" cy="3048855"/>
            <a:chOff x="757822" y="1938762"/>
            <a:chExt cx="7556161" cy="3427736"/>
          </a:xfrm>
        </p:grpSpPr>
        <p:grpSp>
          <p:nvGrpSpPr>
            <p:cNvPr id="40" name="Group 488">
              <a:extLst>
                <a:ext uri="{FF2B5EF4-FFF2-40B4-BE49-F238E27FC236}">
                  <a16:creationId xmlns:a16="http://schemas.microsoft.com/office/drawing/2014/main" id="{6001B19E-ED4B-727E-27AF-B6539EA63D49}"/>
                </a:ext>
              </a:extLst>
            </p:cNvPr>
            <p:cNvGrpSpPr/>
            <p:nvPr/>
          </p:nvGrpSpPr>
          <p:grpSpPr>
            <a:xfrm>
              <a:off x="1916949" y="3796471"/>
              <a:ext cx="1313422" cy="884213"/>
              <a:chOff x="2071193" y="3623616"/>
              <a:chExt cx="1313422" cy="884213"/>
            </a:xfrm>
          </p:grpSpPr>
          <p:sp>
            <p:nvSpPr>
              <p:cNvPr id="57" name="Rectangle 38">
                <a:extLst>
                  <a:ext uri="{FF2B5EF4-FFF2-40B4-BE49-F238E27FC236}">
                    <a16:creationId xmlns:a16="http://schemas.microsoft.com/office/drawing/2014/main" id="{92E450FB-E8BE-DCF9-7FED-FD1575F7036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0158" y="3623616"/>
                <a:ext cx="362229" cy="2015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NeueLT Std" charset="0"/>
                    <a:cs typeface="Arial"/>
                  </a:rPr>
                  <a:t>Daro</a:t>
                </a:r>
                <a:endParaRPr kumimoji="0" lang="en-US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/>
                </a:endParaRPr>
              </a:p>
            </p:txBody>
          </p:sp>
          <p:sp>
            <p:nvSpPr>
              <p:cNvPr id="58" name="Line 87">
                <a:extLst>
                  <a:ext uri="{FF2B5EF4-FFF2-40B4-BE49-F238E27FC236}">
                    <a16:creationId xmlns:a16="http://schemas.microsoft.com/office/drawing/2014/main" id="{64058C52-ACF4-FFD5-E268-DCED467F3A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71193" y="3737916"/>
                <a:ext cx="472747" cy="0"/>
              </a:xfrm>
              <a:prstGeom prst="line">
                <a:avLst/>
              </a:prstGeom>
              <a:noFill/>
              <a:ln w="28575">
                <a:solidFill>
                  <a:srgbClr val="00BFF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/>
                </a:endParaRPr>
              </a:p>
            </p:txBody>
          </p:sp>
          <p:sp>
            <p:nvSpPr>
              <p:cNvPr id="59" name="Rectangle 88">
                <a:extLst>
                  <a:ext uri="{FF2B5EF4-FFF2-40B4-BE49-F238E27FC236}">
                    <a16:creationId xmlns:a16="http://schemas.microsoft.com/office/drawing/2014/main" id="{C8C3B92C-97E6-43D7-6A1D-A2D4F72723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0158" y="3852216"/>
                <a:ext cx="381478" cy="2015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NeueLT Std" charset="0"/>
                    <a:cs typeface="Arial"/>
                  </a:rPr>
                  <a:t>Enza</a:t>
                </a:r>
                <a:endParaRPr kumimoji="0" lang="en-US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/>
                </a:endParaRPr>
              </a:p>
            </p:txBody>
          </p:sp>
          <p:sp>
            <p:nvSpPr>
              <p:cNvPr id="60" name="Line 89">
                <a:extLst>
                  <a:ext uri="{FF2B5EF4-FFF2-40B4-BE49-F238E27FC236}">
                    <a16:creationId xmlns:a16="http://schemas.microsoft.com/office/drawing/2014/main" id="{AAF99A7F-491F-3B36-473A-A4C83E95E5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71193" y="3971279"/>
                <a:ext cx="472747" cy="0"/>
              </a:xfrm>
              <a:prstGeom prst="line">
                <a:avLst/>
              </a:prstGeom>
              <a:noFill/>
              <a:ln w="28575">
                <a:solidFill>
                  <a:srgbClr val="ED155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/>
                </a:endParaRPr>
              </a:p>
            </p:txBody>
          </p:sp>
          <p:sp>
            <p:nvSpPr>
              <p:cNvPr id="61" name="Rectangle 90">
                <a:extLst>
                  <a:ext uri="{FF2B5EF4-FFF2-40B4-BE49-F238E27FC236}">
                    <a16:creationId xmlns:a16="http://schemas.microsoft.com/office/drawing/2014/main" id="{31740EE6-D386-41BD-B1E3-65471FF134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0158" y="4080816"/>
                <a:ext cx="297482" cy="2015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0" i="0" u="none" strike="noStrike" kern="0" cap="none" spc="0" normalizeH="0" baseline="0" noProof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NeueLT Std" charset="0"/>
                    <a:cs typeface="Arial"/>
                  </a:rPr>
                  <a:t>Apa</a:t>
                </a:r>
                <a:endParaRPr kumimoji="0" lang="en-US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/>
                </a:endParaRPr>
              </a:p>
            </p:txBody>
          </p:sp>
          <p:sp>
            <p:nvSpPr>
              <p:cNvPr id="62" name="Rectangle 91">
                <a:extLst>
                  <a:ext uri="{FF2B5EF4-FFF2-40B4-BE49-F238E27FC236}">
                    <a16:creationId xmlns:a16="http://schemas.microsoft.com/office/drawing/2014/main" id="{B2351F34-3833-4B72-8D08-F6EF938DA6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0158" y="4306241"/>
                <a:ext cx="724457" cy="2015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0" i="0" u="none" strike="noStrike" kern="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NeueLT Std" charset="0"/>
                    <a:cs typeface="Arial"/>
                  </a:rPr>
                  <a:t>Censored</a:t>
                </a:r>
                <a:endParaRPr kumimoji="0" lang="en-US" alt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/>
                </a:endParaRPr>
              </a:p>
            </p:txBody>
          </p:sp>
          <p:sp>
            <p:nvSpPr>
              <p:cNvPr id="63" name="Line 94">
                <a:extLst>
                  <a:ext uri="{FF2B5EF4-FFF2-40B4-BE49-F238E27FC236}">
                    <a16:creationId xmlns:a16="http://schemas.microsoft.com/office/drawing/2014/main" id="{48505FD7-6FC1-6960-0B2A-A51D1CBDFCA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71193" y="4199879"/>
                <a:ext cx="472747" cy="0"/>
              </a:xfrm>
              <a:prstGeom prst="line">
                <a:avLst/>
              </a:prstGeom>
              <a:noFill/>
              <a:ln w="28575">
                <a:solidFill>
                  <a:srgbClr val="7AC14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/>
                </a:endParaRPr>
              </a:p>
            </p:txBody>
          </p:sp>
          <p:sp>
            <p:nvSpPr>
              <p:cNvPr id="64" name="Freeform 95">
                <a:extLst>
                  <a:ext uri="{FF2B5EF4-FFF2-40B4-BE49-F238E27FC236}">
                    <a16:creationId xmlns:a16="http://schemas.microsoft.com/office/drawing/2014/main" id="{E659BFD1-1F3C-6410-8412-D7987EED2F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5052" y="4350691"/>
                <a:ext cx="105030" cy="127000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Arial"/>
                </a:endParaRPr>
              </a:p>
            </p:txBody>
          </p:sp>
        </p:grpSp>
        <p:grpSp>
          <p:nvGrpSpPr>
            <p:cNvPr id="41" name="Group 493">
              <a:extLst>
                <a:ext uri="{FF2B5EF4-FFF2-40B4-BE49-F238E27FC236}">
                  <a16:creationId xmlns:a16="http://schemas.microsoft.com/office/drawing/2014/main" id="{49CB0234-C67D-194F-813F-1B5E32D46AA3}"/>
                </a:ext>
              </a:extLst>
            </p:cNvPr>
            <p:cNvGrpSpPr/>
            <p:nvPr/>
          </p:nvGrpSpPr>
          <p:grpSpPr>
            <a:xfrm>
              <a:off x="757822" y="1938762"/>
              <a:ext cx="7556161" cy="3427736"/>
              <a:chOff x="765239" y="1981198"/>
              <a:chExt cx="7556161" cy="3427736"/>
            </a:xfrm>
          </p:grpSpPr>
          <p:grpSp>
            <p:nvGrpSpPr>
              <p:cNvPr id="42" name="Group 479">
                <a:extLst>
                  <a:ext uri="{FF2B5EF4-FFF2-40B4-BE49-F238E27FC236}">
                    <a16:creationId xmlns:a16="http://schemas.microsoft.com/office/drawing/2014/main" id="{4936C177-0BE1-B541-9FF5-C4587F053AF1}"/>
                  </a:ext>
                </a:extLst>
              </p:cNvPr>
              <p:cNvGrpSpPr/>
              <p:nvPr/>
            </p:nvGrpSpPr>
            <p:grpSpPr>
              <a:xfrm>
                <a:off x="765239" y="1981198"/>
                <a:ext cx="7556161" cy="3427735"/>
                <a:chOff x="5944058" y="4375386"/>
                <a:chExt cx="3582249" cy="1625032"/>
              </a:xfrm>
            </p:grpSpPr>
            <p:grpSp>
              <p:nvGrpSpPr>
                <p:cNvPr id="47" name="object 162">
                  <a:extLst>
                    <a:ext uri="{FF2B5EF4-FFF2-40B4-BE49-F238E27FC236}">
                      <a16:creationId xmlns:a16="http://schemas.microsoft.com/office/drawing/2014/main" id="{4C800FDA-E070-1D97-86AE-F4387B71E7E2}"/>
                    </a:ext>
                  </a:extLst>
                </p:cNvPr>
                <p:cNvGrpSpPr/>
                <p:nvPr/>
              </p:nvGrpSpPr>
              <p:grpSpPr>
                <a:xfrm>
                  <a:off x="6352881" y="4464566"/>
                  <a:ext cx="3004820" cy="1345215"/>
                  <a:chOff x="10637094" y="4815344"/>
                  <a:chExt cx="3004820" cy="1345215"/>
                </a:xfrm>
              </p:grpSpPr>
              <p:sp>
                <p:nvSpPr>
                  <p:cNvPr id="55" name="object 166">
                    <a:extLst>
                      <a:ext uri="{FF2B5EF4-FFF2-40B4-BE49-F238E27FC236}">
                        <a16:creationId xmlns:a16="http://schemas.microsoft.com/office/drawing/2014/main" id="{26867D9D-B1C3-B84C-7983-93D8D9D151FA}"/>
                      </a:ext>
                    </a:extLst>
                  </p:cNvPr>
                  <p:cNvSpPr/>
                  <p:nvPr/>
                </p:nvSpPr>
                <p:spPr>
                  <a:xfrm>
                    <a:off x="10670516" y="4815344"/>
                    <a:ext cx="2971165" cy="129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71165" h="1298575">
                        <a:moveTo>
                          <a:pt x="0" y="0"/>
                        </a:moveTo>
                        <a:lnTo>
                          <a:pt x="0" y="1298509"/>
                        </a:lnTo>
                      </a:path>
                      <a:path w="2971165" h="1298575">
                        <a:moveTo>
                          <a:pt x="2970974" y="1298509"/>
                        </a:moveTo>
                        <a:lnTo>
                          <a:pt x="0" y="1298509"/>
                        </a:lnTo>
                      </a:path>
                    </a:pathLst>
                  </a:custGeom>
                  <a:ln w="4653">
                    <a:solidFill>
                      <a:srgbClr val="231F20"/>
                    </a:solidFill>
                  </a:ln>
                </p:spPr>
                <p:txBody>
                  <a:bodyPr wrap="square" lIns="0" tIns="0" rIns="0" bIns="0" rtlCol="0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sz="4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223C78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56" name="object 167">
                    <a:extLst>
                      <a:ext uri="{FF2B5EF4-FFF2-40B4-BE49-F238E27FC236}">
                        <a16:creationId xmlns:a16="http://schemas.microsoft.com/office/drawing/2014/main" id="{3F463C6B-7040-58E9-30ED-FF3EF7B1AF85}"/>
                      </a:ext>
                    </a:extLst>
                  </p:cNvPr>
                  <p:cNvSpPr/>
                  <p:nvPr/>
                </p:nvSpPr>
                <p:spPr>
                  <a:xfrm>
                    <a:off x="10637094" y="5464599"/>
                    <a:ext cx="3004820" cy="6959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04819" h="695960">
                        <a:moveTo>
                          <a:pt x="33421" y="649256"/>
                        </a:moveTo>
                        <a:lnTo>
                          <a:pt x="0" y="649256"/>
                        </a:lnTo>
                      </a:path>
                      <a:path w="3004819" h="695960">
                        <a:moveTo>
                          <a:pt x="33421" y="695623"/>
                        </a:moveTo>
                        <a:lnTo>
                          <a:pt x="33421" y="649256"/>
                        </a:lnTo>
                      </a:path>
                      <a:path w="3004819" h="695960">
                        <a:moveTo>
                          <a:pt x="881334" y="695623"/>
                        </a:moveTo>
                        <a:lnTo>
                          <a:pt x="881334" y="649256"/>
                        </a:lnTo>
                      </a:path>
                      <a:path w="3004819" h="695960">
                        <a:moveTo>
                          <a:pt x="1731612" y="695623"/>
                        </a:moveTo>
                        <a:lnTo>
                          <a:pt x="1731612" y="649256"/>
                        </a:lnTo>
                      </a:path>
                      <a:path w="3004819" h="695960">
                        <a:moveTo>
                          <a:pt x="2579995" y="695623"/>
                        </a:moveTo>
                        <a:lnTo>
                          <a:pt x="2579995" y="649256"/>
                        </a:lnTo>
                      </a:path>
                      <a:path w="3004819" h="695960">
                        <a:moveTo>
                          <a:pt x="2157188" y="695623"/>
                        </a:moveTo>
                        <a:lnTo>
                          <a:pt x="2157188" y="649256"/>
                        </a:lnTo>
                      </a:path>
                      <a:path w="3004819" h="695960">
                        <a:moveTo>
                          <a:pt x="3004395" y="695623"/>
                        </a:moveTo>
                        <a:lnTo>
                          <a:pt x="3004395" y="649256"/>
                        </a:lnTo>
                      </a:path>
                      <a:path w="3004819" h="695960">
                        <a:moveTo>
                          <a:pt x="1305288" y="695623"/>
                        </a:moveTo>
                        <a:lnTo>
                          <a:pt x="1305288" y="649256"/>
                        </a:lnTo>
                      </a:path>
                      <a:path w="3004819" h="695960">
                        <a:moveTo>
                          <a:pt x="457379" y="695623"/>
                        </a:moveTo>
                        <a:lnTo>
                          <a:pt x="457379" y="649256"/>
                        </a:lnTo>
                      </a:path>
                      <a:path w="3004819" h="695960">
                        <a:moveTo>
                          <a:pt x="33421" y="389551"/>
                        </a:moveTo>
                        <a:lnTo>
                          <a:pt x="0" y="389551"/>
                        </a:lnTo>
                      </a:path>
                      <a:path w="3004819" h="695960">
                        <a:moveTo>
                          <a:pt x="33421" y="129850"/>
                        </a:moveTo>
                        <a:lnTo>
                          <a:pt x="0" y="129850"/>
                        </a:lnTo>
                      </a:path>
                      <a:path w="3004819" h="695960">
                        <a:moveTo>
                          <a:pt x="33421" y="519402"/>
                        </a:moveTo>
                        <a:lnTo>
                          <a:pt x="0" y="519402"/>
                        </a:lnTo>
                      </a:path>
                      <a:path w="3004819" h="695960">
                        <a:moveTo>
                          <a:pt x="33421" y="259701"/>
                        </a:moveTo>
                        <a:lnTo>
                          <a:pt x="0" y="259701"/>
                        </a:lnTo>
                      </a:path>
                      <a:path w="3004819" h="695960">
                        <a:moveTo>
                          <a:pt x="33421" y="0"/>
                        </a:moveTo>
                        <a:lnTo>
                          <a:pt x="0" y="0"/>
                        </a:lnTo>
                      </a:path>
                    </a:pathLst>
                  </a:custGeom>
                  <a:ln w="4653">
                    <a:solidFill>
                      <a:srgbClr val="231F20"/>
                    </a:solidFill>
                  </a:ln>
                </p:spPr>
                <p:txBody>
                  <a:bodyPr wrap="square" lIns="0" tIns="0" rIns="0" bIns="0" rtlCol="0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sz="40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223C78"/>
                      </a:solidFill>
                      <a:effectLst/>
                      <a:uLnTx/>
                      <a:uFillTx/>
                    </a:endParaRPr>
                  </a:p>
                </p:txBody>
              </p:sp>
            </p:grpSp>
            <p:sp>
              <p:nvSpPr>
                <p:cNvPr id="48" name="object 172">
                  <a:extLst>
                    <a:ext uri="{FF2B5EF4-FFF2-40B4-BE49-F238E27FC236}">
                      <a16:creationId xmlns:a16="http://schemas.microsoft.com/office/drawing/2014/main" id="{FE92A87C-B255-D05A-3792-9FF7A14F5AE5}"/>
                    </a:ext>
                  </a:extLst>
                </p:cNvPr>
                <p:cNvSpPr txBox="1"/>
                <p:nvPr/>
              </p:nvSpPr>
              <p:spPr>
                <a:xfrm>
                  <a:off x="7915759" y="5800651"/>
                  <a:ext cx="337820" cy="199767"/>
                </a:xfrm>
                <a:prstGeom prst="rect">
                  <a:avLst/>
                </a:prstGeom>
              </p:spPr>
              <p:txBody>
                <a:bodyPr vert="horz" wrap="square" lIns="0" tIns="16510" rIns="0" bIns="0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13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sz="1200" b="0" i="0" u="none" strike="noStrike" kern="0" cap="none" spc="-25" normalizeH="0" baseline="0" noProof="0" dirty="0">
                      <a:ln>
                        <a:noFill/>
                      </a:ln>
                      <a:solidFill>
                        <a:srgbClr val="231F20"/>
                      </a:solidFill>
                      <a:effectLst/>
                      <a:uLnTx/>
                      <a:uFillTx/>
                      <a:cs typeface="Arial"/>
                    </a:rPr>
                    <a:t>24</a:t>
                  </a:r>
                  <a:endParaRPr kumimoji="0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223C78"/>
                    </a:solidFill>
                    <a:effectLst/>
                    <a:uLnTx/>
                    <a:uFillTx/>
                    <a:cs typeface="Arial"/>
                  </a:endParaRP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sz="1200" b="0" i="0" u="none" strike="noStrike" kern="0" cap="none" spc="-10" normalizeH="0" baseline="0" noProof="0" dirty="0">
                      <a:ln>
                        <a:noFill/>
                      </a:ln>
                      <a:solidFill>
                        <a:srgbClr val="231F20"/>
                      </a:solidFill>
                      <a:effectLst/>
                      <a:uLnTx/>
                      <a:uFillTx/>
                      <a:cs typeface="Arial"/>
                    </a:rPr>
                    <a:t>months</a:t>
                  </a:r>
                  <a:endParaRPr kumimoji="0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223C78"/>
                    </a:solidFill>
                    <a:effectLst/>
                    <a:uLnTx/>
                    <a:uFillTx/>
                    <a:cs typeface="Arial"/>
                  </a:endParaRPr>
                </a:p>
              </p:txBody>
            </p:sp>
            <p:sp>
              <p:nvSpPr>
                <p:cNvPr id="49" name="object 173">
                  <a:extLst>
                    <a:ext uri="{FF2B5EF4-FFF2-40B4-BE49-F238E27FC236}">
                      <a16:creationId xmlns:a16="http://schemas.microsoft.com/office/drawing/2014/main" id="{DD4483A6-907C-5BC2-633E-4079FBC651AE}"/>
                    </a:ext>
                  </a:extLst>
                </p:cNvPr>
                <p:cNvSpPr txBox="1"/>
                <p:nvPr/>
              </p:nvSpPr>
              <p:spPr>
                <a:xfrm>
                  <a:off x="8764133" y="5800651"/>
                  <a:ext cx="337820" cy="199767"/>
                </a:xfrm>
                <a:prstGeom prst="rect">
                  <a:avLst/>
                </a:prstGeom>
              </p:spPr>
              <p:txBody>
                <a:bodyPr vert="horz" wrap="square" lIns="0" tIns="16510" rIns="0" bIns="0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13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sz="1200" b="0" i="0" u="none" strike="noStrike" kern="0" cap="none" spc="-25" normalizeH="0" baseline="0" noProof="0">
                      <a:ln>
                        <a:noFill/>
                      </a:ln>
                      <a:solidFill>
                        <a:srgbClr val="231F20"/>
                      </a:solidFill>
                      <a:effectLst/>
                      <a:uLnTx/>
                      <a:uFillTx/>
                      <a:cs typeface="Arial"/>
                    </a:rPr>
                    <a:t>36</a:t>
                  </a:r>
                  <a:endParaRPr kumimoji="0" sz="1200" b="0" i="0" u="none" strike="noStrike" kern="0" cap="none" spc="0" normalizeH="0" baseline="0" noProof="0">
                    <a:ln>
                      <a:noFill/>
                    </a:ln>
                    <a:solidFill>
                      <a:srgbClr val="223C78"/>
                    </a:solidFill>
                    <a:effectLst/>
                    <a:uLnTx/>
                    <a:uFillTx/>
                    <a:cs typeface="Arial"/>
                  </a:endParaRP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sz="1200" b="0" i="0" u="none" strike="noStrike" kern="0" cap="none" spc="-10" normalizeH="0" baseline="0" noProof="0">
                      <a:ln>
                        <a:noFill/>
                      </a:ln>
                      <a:solidFill>
                        <a:srgbClr val="231F20"/>
                      </a:solidFill>
                      <a:effectLst/>
                      <a:uLnTx/>
                      <a:uFillTx/>
                      <a:cs typeface="Arial"/>
                    </a:rPr>
                    <a:t>months</a:t>
                  </a:r>
                  <a:endParaRPr kumimoji="0" sz="1200" b="0" i="0" u="none" strike="noStrike" kern="0" cap="none" spc="0" normalizeH="0" baseline="0" noProof="0">
                    <a:ln>
                      <a:noFill/>
                    </a:ln>
                    <a:solidFill>
                      <a:srgbClr val="223C78"/>
                    </a:solidFill>
                    <a:effectLst/>
                    <a:uLnTx/>
                    <a:uFillTx/>
                    <a:cs typeface="Arial"/>
                  </a:endParaRPr>
                </a:p>
              </p:txBody>
            </p:sp>
            <p:sp>
              <p:nvSpPr>
                <p:cNvPr id="50" name="object 174">
                  <a:extLst>
                    <a:ext uri="{FF2B5EF4-FFF2-40B4-BE49-F238E27FC236}">
                      <a16:creationId xmlns:a16="http://schemas.microsoft.com/office/drawing/2014/main" id="{60D0B4F2-72EA-119C-8050-276154FBC016}"/>
                    </a:ext>
                  </a:extLst>
                </p:cNvPr>
                <p:cNvSpPr txBox="1"/>
                <p:nvPr/>
              </p:nvSpPr>
              <p:spPr>
                <a:xfrm>
                  <a:off x="8341296" y="5800651"/>
                  <a:ext cx="337820" cy="199767"/>
                </a:xfrm>
                <a:prstGeom prst="rect">
                  <a:avLst/>
                </a:prstGeom>
              </p:spPr>
              <p:txBody>
                <a:bodyPr vert="horz" wrap="square" lIns="0" tIns="16510" rIns="0" bIns="0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13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sz="1200" b="0" i="0" u="none" strike="noStrike" kern="0" cap="none" spc="-25" normalizeH="0" baseline="0" noProof="0">
                      <a:ln>
                        <a:noFill/>
                      </a:ln>
                      <a:solidFill>
                        <a:srgbClr val="231F20"/>
                      </a:solidFill>
                      <a:effectLst/>
                      <a:uLnTx/>
                      <a:uFillTx/>
                      <a:cs typeface="Arial"/>
                    </a:rPr>
                    <a:t>30</a:t>
                  </a:r>
                  <a:endParaRPr kumimoji="0" sz="1200" b="0" i="0" u="none" strike="noStrike" kern="0" cap="none" spc="0" normalizeH="0" baseline="0" noProof="0">
                    <a:ln>
                      <a:noFill/>
                    </a:ln>
                    <a:solidFill>
                      <a:srgbClr val="223C78"/>
                    </a:solidFill>
                    <a:effectLst/>
                    <a:uLnTx/>
                    <a:uFillTx/>
                    <a:cs typeface="Arial"/>
                  </a:endParaRP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sz="1200" b="0" i="0" u="none" strike="noStrike" kern="0" cap="none" spc="-10" normalizeH="0" baseline="0" noProof="0">
                      <a:ln>
                        <a:noFill/>
                      </a:ln>
                      <a:solidFill>
                        <a:srgbClr val="231F20"/>
                      </a:solidFill>
                      <a:effectLst/>
                      <a:uLnTx/>
                      <a:uFillTx/>
                      <a:cs typeface="Arial"/>
                    </a:rPr>
                    <a:t>months</a:t>
                  </a:r>
                  <a:endParaRPr kumimoji="0" sz="1200" b="0" i="0" u="none" strike="noStrike" kern="0" cap="none" spc="0" normalizeH="0" baseline="0" noProof="0">
                    <a:ln>
                      <a:noFill/>
                    </a:ln>
                    <a:solidFill>
                      <a:srgbClr val="223C78"/>
                    </a:solidFill>
                    <a:effectLst/>
                    <a:uLnTx/>
                    <a:uFillTx/>
                    <a:cs typeface="Arial"/>
                  </a:endParaRPr>
                </a:p>
              </p:txBody>
            </p:sp>
            <p:sp>
              <p:nvSpPr>
                <p:cNvPr id="51" name="object 175">
                  <a:extLst>
                    <a:ext uri="{FF2B5EF4-FFF2-40B4-BE49-F238E27FC236}">
                      <a16:creationId xmlns:a16="http://schemas.microsoft.com/office/drawing/2014/main" id="{07EDAC5D-940D-7695-41A7-0773372061FC}"/>
                    </a:ext>
                  </a:extLst>
                </p:cNvPr>
                <p:cNvSpPr txBox="1"/>
                <p:nvPr/>
              </p:nvSpPr>
              <p:spPr>
                <a:xfrm>
                  <a:off x="9188487" y="5800651"/>
                  <a:ext cx="337820" cy="199767"/>
                </a:xfrm>
                <a:prstGeom prst="rect">
                  <a:avLst/>
                </a:prstGeom>
              </p:spPr>
              <p:txBody>
                <a:bodyPr vert="horz" wrap="square" lIns="0" tIns="16510" rIns="0" bIns="0" rtlCol="0">
                  <a:sp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13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sz="1200" b="0" i="0" u="none" strike="noStrike" kern="0" cap="none" spc="-25" normalizeH="0" baseline="0" noProof="0">
                      <a:ln>
                        <a:noFill/>
                      </a:ln>
                      <a:solidFill>
                        <a:srgbClr val="231F20"/>
                      </a:solidFill>
                      <a:effectLst/>
                      <a:uLnTx/>
                      <a:uFillTx/>
                      <a:cs typeface="Arial"/>
                    </a:rPr>
                    <a:t>42</a:t>
                  </a:r>
                  <a:endParaRPr kumimoji="0" sz="1200" b="0" i="0" u="none" strike="noStrike" kern="0" cap="none" spc="0" normalizeH="0" baseline="0" noProof="0">
                    <a:ln>
                      <a:noFill/>
                    </a:ln>
                    <a:solidFill>
                      <a:srgbClr val="223C78"/>
                    </a:solidFill>
                    <a:effectLst/>
                    <a:uLnTx/>
                    <a:uFillTx/>
                    <a:cs typeface="Arial"/>
                  </a:endParaRPr>
                </a:p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sz="1200" b="0" i="0" u="none" strike="noStrike" kern="0" cap="none" spc="-10" normalizeH="0" baseline="0" noProof="0">
                      <a:ln>
                        <a:noFill/>
                      </a:ln>
                      <a:solidFill>
                        <a:srgbClr val="231F20"/>
                      </a:solidFill>
                      <a:effectLst/>
                      <a:uLnTx/>
                      <a:uFillTx/>
                      <a:cs typeface="Arial"/>
                    </a:rPr>
                    <a:t>months</a:t>
                  </a:r>
                  <a:endParaRPr kumimoji="0" sz="1200" b="0" i="0" u="none" strike="noStrike" kern="0" cap="none" spc="0" normalizeH="0" baseline="0" noProof="0">
                    <a:ln>
                      <a:noFill/>
                    </a:ln>
                    <a:solidFill>
                      <a:srgbClr val="223C78"/>
                    </a:solidFill>
                    <a:effectLst/>
                    <a:uLnTx/>
                    <a:uFillTx/>
                    <a:cs typeface="Arial"/>
                  </a:endParaRPr>
                </a:p>
              </p:txBody>
            </p:sp>
            <p:sp>
              <p:nvSpPr>
                <p:cNvPr id="52" name="object 178">
                  <a:extLst>
                    <a:ext uri="{FF2B5EF4-FFF2-40B4-BE49-F238E27FC236}">
                      <a16:creationId xmlns:a16="http://schemas.microsoft.com/office/drawing/2014/main" id="{231401CD-A87B-8B7E-898C-264A5F5BEFFB}"/>
                    </a:ext>
                  </a:extLst>
                </p:cNvPr>
                <p:cNvSpPr txBox="1"/>
                <p:nvPr/>
              </p:nvSpPr>
              <p:spPr>
                <a:xfrm>
                  <a:off x="5944058" y="4539517"/>
                  <a:ext cx="202430" cy="1094070"/>
                </a:xfrm>
                <a:prstGeom prst="rect">
                  <a:avLst/>
                </a:prstGeom>
              </p:spPr>
              <p:txBody>
                <a:bodyPr vert="vert270" wrap="square" lIns="0" tIns="22860" rIns="0" bIns="0" rtlCol="0">
                  <a:spAutoFit/>
                </a:bodyPr>
                <a:lstStyle/>
                <a:p>
                  <a:pPr marL="0" marR="508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231F20"/>
                      </a:solidFill>
                      <a:effectLst/>
                      <a:uLnTx/>
                      <a:uFillTx/>
                      <a:cs typeface="Arial"/>
                    </a:rPr>
                    <a:t>Probability of no</a:t>
                  </a:r>
                  <a:r>
                    <a:rPr kumimoji="0" lang="en-US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231F20"/>
                      </a:solidFill>
                      <a:effectLst/>
                      <a:uLnTx/>
                      <a:uFillTx/>
                      <a:cs typeface="Arial"/>
                    </a:rPr>
                    <a:t> </a:t>
                  </a:r>
                  <a:r>
                    <a:rPr kumimoji="0" sz="1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231F20"/>
                      </a:solidFill>
                      <a:effectLst/>
                      <a:uLnTx/>
                      <a:uFillTx/>
                      <a:cs typeface="Arial"/>
                    </a:rPr>
                    <a:t>disease progression</a:t>
                  </a:r>
                  <a:endParaRPr kumimoji="0" sz="12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223C78"/>
                    </a:solidFill>
                    <a:effectLst/>
                    <a:uLnTx/>
                    <a:uFillTx/>
                    <a:cs typeface="Arial"/>
                  </a:endParaRPr>
                </a:p>
              </p:txBody>
            </p:sp>
            <p:sp>
              <p:nvSpPr>
                <p:cNvPr id="53" name="object 179">
                  <a:extLst>
                    <a:ext uri="{FF2B5EF4-FFF2-40B4-BE49-F238E27FC236}">
                      <a16:creationId xmlns:a16="http://schemas.microsoft.com/office/drawing/2014/main" id="{38E3D7FC-4E7B-215C-7F19-A0512A03DEEA}"/>
                    </a:ext>
                  </a:extLst>
                </p:cNvPr>
                <p:cNvSpPr txBox="1"/>
                <p:nvPr/>
              </p:nvSpPr>
              <p:spPr>
                <a:xfrm>
                  <a:off x="6178190" y="4375386"/>
                  <a:ext cx="154940" cy="1450300"/>
                </a:xfrm>
                <a:prstGeom prst="rect">
                  <a:avLst/>
                </a:prstGeom>
              </p:spPr>
              <p:txBody>
                <a:bodyPr vert="horz" wrap="square" lIns="0" tIns="34925" rIns="0" bIns="0" rtlCol="0">
                  <a:spAutoFit/>
                </a:bodyPr>
                <a:lstStyle/>
                <a:p>
                  <a:pPr marL="0" marR="5080" lvl="0" indent="0" algn="r" defTabSz="914400" eaLnBrk="1" fontAlgn="auto" latinLnBrk="0" hangingPunct="1">
                    <a:lnSpc>
                      <a:spcPct val="150000"/>
                    </a:lnSpc>
                    <a:spcBef>
                      <a:spcPts val="275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sz="1000" b="0" i="0" u="none" strike="noStrike" kern="0" cap="none" spc="-25" normalizeH="0" baseline="0" noProof="0">
                      <a:ln>
                        <a:noFill/>
                      </a:ln>
                      <a:solidFill>
                        <a:srgbClr val="231F20"/>
                      </a:solidFill>
                      <a:effectLst/>
                      <a:uLnTx/>
                      <a:uFillTx/>
                      <a:cs typeface="Arial"/>
                    </a:rPr>
                    <a:t>1.0</a:t>
                  </a:r>
                  <a:endParaRPr kumimoji="0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223C78"/>
                    </a:solidFill>
                    <a:effectLst/>
                    <a:uLnTx/>
                    <a:uFillTx/>
                    <a:cs typeface="Arial"/>
                  </a:endParaRPr>
                </a:p>
                <a:p>
                  <a:pPr marL="0" marR="5080" lvl="0" indent="0" algn="r" defTabSz="914400" eaLnBrk="1" fontAlgn="auto" latinLnBrk="0" hangingPunct="1">
                    <a:lnSpc>
                      <a:spcPct val="150000"/>
                    </a:lnSpc>
                    <a:spcBef>
                      <a:spcPts val="18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sz="1000" b="0" i="0" u="none" strike="noStrike" kern="0" cap="none" spc="-25" normalizeH="0" baseline="0" noProof="0">
                      <a:ln>
                        <a:noFill/>
                      </a:ln>
                      <a:solidFill>
                        <a:srgbClr val="231F20"/>
                      </a:solidFill>
                      <a:effectLst/>
                      <a:uLnTx/>
                      <a:uFillTx/>
                      <a:cs typeface="Arial"/>
                    </a:rPr>
                    <a:t>0.9</a:t>
                  </a:r>
                  <a:endParaRPr kumimoji="0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223C78"/>
                    </a:solidFill>
                    <a:effectLst/>
                    <a:uLnTx/>
                    <a:uFillTx/>
                    <a:cs typeface="Arial"/>
                  </a:endParaRPr>
                </a:p>
                <a:p>
                  <a:pPr marL="0" marR="5080" lvl="0" indent="0" algn="r" defTabSz="914400" eaLnBrk="1" fontAlgn="auto" latinLnBrk="0" hangingPunct="1">
                    <a:lnSpc>
                      <a:spcPct val="150000"/>
                    </a:lnSpc>
                    <a:spcBef>
                      <a:spcPts val="18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sz="1000" b="0" i="0" u="none" strike="noStrike" kern="0" cap="none" spc="-25" normalizeH="0" baseline="0" noProof="0">
                      <a:ln>
                        <a:noFill/>
                      </a:ln>
                      <a:solidFill>
                        <a:srgbClr val="231F20"/>
                      </a:solidFill>
                      <a:effectLst/>
                      <a:uLnTx/>
                      <a:uFillTx/>
                      <a:cs typeface="Arial"/>
                    </a:rPr>
                    <a:t>0.8</a:t>
                  </a:r>
                  <a:endParaRPr kumimoji="0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223C78"/>
                    </a:solidFill>
                    <a:effectLst/>
                    <a:uLnTx/>
                    <a:uFillTx/>
                    <a:cs typeface="Arial"/>
                  </a:endParaRPr>
                </a:p>
                <a:p>
                  <a:pPr marL="0" marR="5080" lvl="0" indent="0" algn="r" defTabSz="914400" eaLnBrk="1" fontAlgn="auto" latinLnBrk="0" hangingPunct="1">
                    <a:lnSpc>
                      <a:spcPct val="150000"/>
                    </a:lnSpc>
                    <a:spcBef>
                      <a:spcPts val="18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sz="1000" b="0" i="0" u="none" strike="noStrike" kern="0" cap="none" spc="-25" normalizeH="0" baseline="0" noProof="0">
                      <a:ln>
                        <a:noFill/>
                      </a:ln>
                      <a:solidFill>
                        <a:srgbClr val="231F20"/>
                      </a:solidFill>
                      <a:effectLst/>
                      <a:uLnTx/>
                      <a:uFillTx/>
                      <a:cs typeface="Arial"/>
                    </a:rPr>
                    <a:t>0.7</a:t>
                  </a:r>
                  <a:endParaRPr kumimoji="0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223C78"/>
                    </a:solidFill>
                    <a:effectLst/>
                    <a:uLnTx/>
                    <a:uFillTx/>
                    <a:cs typeface="Arial"/>
                  </a:endParaRPr>
                </a:p>
                <a:p>
                  <a:pPr marL="0" marR="5080" lvl="0" indent="0" algn="r" defTabSz="914400" eaLnBrk="1" fontAlgn="auto" latinLnBrk="0" hangingPunct="1">
                    <a:lnSpc>
                      <a:spcPct val="150000"/>
                    </a:lnSpc>
                    <a:spcBef>
                      <a:spcPts val="18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sz="1000" b="0" i="0" u="none" strike="noStrike" kern="0" cap="none" spc="-25" normalizeH="0" baseline="0" noProof="0">
                      <a:ln>
                        <a:noFill/>
                      </a:ln>
                      <a:solidFill>
                        <a:srgbClr val="231F20"/>
                      </a:solidFill>
                      <a:effectLst/>
                      <a:uLnTx/>
                      <a:uFillTx/>
                      <a:cs typeface="Arial"/>
                    </a:rPr>
                    <a:t>0.6</a:t>
                  </a:r>
                  <a:endParaRPr kumimoji="0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223C78"/>
                    </a:solidFill>
                    <a:effectLst/>
                    <a:uLnTx/>
                    <a:uFillTx/>
                    <a:cs typeface="Arial"/>
                  </a:endParaRPr>
                </a:p>
                <a:p>
                  <a:pPr marL="0" marR="5080" lvl="0" indent="0" algn="r" defTabSz="914400" eaLnBrk="1" fontAlgn="auto" latinLnBrk="0" hangingPunct="1">
                    <a:lnSpc>
                      <a:spcPct val="150000"/>
                    </a:lnSpc>
                    <a:spcBef>
                      <a:spcPts val="18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sz="1000" b="0" i="0" u="none" strike="noStrike" kern="0" cap="none" spc="-25" normalizeH="0" baseline="0" noProof="0">
                      <a:ln>
                        <a:noFill/>
                      </a:ln>
                      <a:solidFill>
                        <a:srgbClr val="231F20"/>
                      </a:solidFill>
                      <a:effectLst/>
                      <a:uLnTx/>
                      <a:uFillTx/>
                      <a:cs typeface="Arial"/>
                    </a:rPr>
                    <a:t>0.5</a:t>
                  </a:r>
                  <a:endParaRPr kumimoji="0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223C78"/>
                    </a:solidFill>
                    <a:effectLst/>
                    <a:uLnTx/>
                    <a:uFillTx/>
                    <a:cs typeface="Arial"/>
                  </a:endParaRPr>
                </a:p>
                <a:p>
                  <a:pPr marL="0" marR="5080" lvl="0" indent="0" algn="r" defTabSz="914400" eaLnBrk="1" fontAlgn="auto" latinLnBrk="0" hangingPunct="1">
                    <a:lnSpc>
                      <a:spcPct val="150000"/>
                    </a:lnSpc>
                    <a:spcBef>
                      <a:spcPts val="18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sz="1000" b="0" i="0" u="none" strike="noStrike" kern="0" cap="none" spc="-25" normalizeH="0" baseline="0" noProof="0">
                      <a:ln>
                        <a:noFill/>
                      </a:ln>
                      <a:solidFill>
                        <a:srgbClr val="231F20"/>
                      </a:solidFill>
                      <a:effectLst/>
                      <a:uLnTx/>
                      <a:uFillTx/>
                      <a:cs typeface="Arial"/>
                    </a:rPr>
                    <a:t>0.4</a:t>
                  </a:r>
                  <a:endParaRPr kumimoji="0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223C78"/>
                    </a:solidFill>
                    <a:effectLst/>
                    <a:uLnTx/>
                    <a:uFillTx/>
                    <a:cs typeface="Arial"/>
                  </a:endParaRPr>
                </a:p>
                <a:p>
                  <a:pPr marL="0" marR="5080" lvl="0" indent="0" algn="r" defTabSz="914400" eaLnBrk="1" fontAlgn="auto" latinLnBrk="0" hangingPunct="1">
                    <a:lnSpc>
                      <a:spcPct val="150000"/>
                    </a:lnSpc>
                    <a:spcBef>
                      <a:spcPts val="18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sz="1000" b="0" i="0" u="none" strike="noStrike" kern="0" cap="none" spc="-25" normalizeH="0" baseline="0" noProof="0">
                      <a:ln>
                        <a:noFill/>
                      </a:ln>
                      <a:solidFill>
                        <a:srgbClr val="231F20"/>
                      </a:solidFill>
                      <a:effectLst/>
                      <a:uLnTx/>
                      <a:uFillTx/>
                      <a:cs typeface="Arial"/>
                    </a:rPr>
                    <a:t>0.3</a:t>
                  </a:r>
                  <a:endParaRPr kumimoji="0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223C78"/>
                    </a:solidFill>
                    <a:effectLst/>
                    <a:uLnTx/>
                    <a:uFillTx/>
                    <a:cs typeface="Arial"/>
                  </a:endParaRPr>
                </a:p>
                <a:p>
                  <a:pPr marL="0" marR="5080" lvl="0" indent="0" algn="r" defTabSz="914400" eaLnBrk="1" fontAlgn="auto" latinLnBrk="0" hangingPunct="1">
                    <a:lnSpc>
                      <a:spcPct val="150000"/>
                    </a:lnSpc>
                    <a:spcBef>
                      <a:spcPts val="185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sz="1000" b="0" i="0" u="none" strike="noStrike" kern="0" cap="none" spc="-25" normalizeH="0" baseline="0" noProof="0">
                      <a:ln>
                        <a:noFill/>
                      </a:ln>
                      <a:solidFill>
                        <a:srgbClr val="231F20"/>
                      </a:solidFill>
                      <a:effectLst/>
                      <a:uLnTx/>
                      <a:uFillTx/>
                      <a:cs typeface="Arial"/>
                    </a:rPr>
                    <a:t>0.2</a:t>
                  </a:r>
                  <a:endParaRPr kumimoji="0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223C78"/>
                    </a:solidFill>
                    <a:effectLst/>
                    <a:uLnTx/>
                    <a:uFillTx/>
                    <a:cs typeface="Arial"/>
                  </a:endParaRPr>
                </a:p>
                <a:p>
                  <a:pPr marL="0" marR="5080" lvl="0" indent="0" algn="r" defTabSz="914400" eaLnBrk="1" fontAlgn="auto" latinLnBrk="0" hangingPunct="1">
                    <a:lnSpc>
                      <a:spcPct val="150000"/>
                    </a:lnSpc>
                    <a:spcBef>
                      <a:spcPts val="18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sz="1000" b="0" i="0" u="none" strike="noStrike" kern="0" cap="none" spc="-25" normalizeH="0" baseline="0" noProof="0">
                      <a:ln>
                        <a:noFill/>
                      </a:ln>
                      <a:solidFill>
                        <a:srgbClr val="231F20"/>
                      </a:solidFill>
                      <a:effectLst/>
                      <a:uLnTx/>
                      <a:uFillTx/>
                      <a:cs typeface="Arial"/>
                    </a:rPr>
                    <a:t>0.1</a:t>
                  </a:r>
                  <a:endParaRPr kumimoji="0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223C78"/>
                    </a:solidFill>
                    <a:effectLst/>
                    <a:uLnTx/>
                    <a:uFillTx/>
                    <a:cs typeface="Arial"/>
                  </a:endParaRPr>
                </a:p>
                <a:p>
                  <a:pPr marL="0" marR="5080" lvl="0" indent="0" algn="r" defTabSz="914400" eaLnBrk="1" fontAlgn="auto" latinLnBrk="0" hangingPunct="1">
                    <a:lnSpc>
                      <a:spcPct val="150000"/>
                    </a:lnSpc>
                    <a:spcBef>
                      <a:spcPts val="18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sz="1000" b="0" i="0" u="none" strike="noStrike" kern="0" cap="none" spc="15" normalizeH="0" baseline="0" noProof="0">
                      <a:ln>
                        <a:noFill/>
                      </a:ln>
                      <a:solidFill>
                        <a:srgbClr val="231F20"/>
                      </a:solidFill>
                      <a:effectLst/>
                      <a:uLnTx/>
                      <a:uFillTx/>
                      <a:cs typeface="Arial"/>
                    </a:rPr>
                    <a:t>0</a:t>
                  </a:r>
                  <a:endParaRPr kumimoji="0" sz="1000" b="0" i="0" u="none" strike="noStrike" kern="0" cap="none" spc="0" normalizeH="0" baseline="0" noProof="0">
                    <a:ln>
                      <a:noFill/>
                    </a:ln>
                    <a:solidFill>
                      <a:srgbClr val="223C78"/>
                    </a:solidFill>
                    <a:effectLst/>
                    <a:uLnTx/>
                    <a:uFillTx/>
                    <a:cs typeface="Arial"/>
                  </a:endParaRPr>
                </a:p>
              </p:txBody>
            </p:sp>
            <p:pic>
              <p:nvPicPr>
                <p:cNvPr id="54" name="object 181">
                  <a:extLst>
                    <a:ext uri="{FF2B5EF4-FFF2-40B4-BE49-F238E27FC236}">
                      <a16:creationId xmlns:a16="http://schemas.microsoft.com/office/drawing/2014/main" id="{ABF64BAA-B5EF-1634-E771-1328DF72B49B}"/>
                    </a:ext>
                  </a:extLst>
                </p:cNvPr>
                <p:cNvPicPr/>
                <p:nvPr/>
              </p:nvPicPr>
              <p:blipFill>
                <a:blip r:embed="rId6" cstate="print"/>
                <a:stretch>
                  <a:fillRect/>
                </a:stretch>
              </p:blipFill>
              <p:spPr>
                <a:xfrm>
                  <a:off x="6352881" y="4449678"/>
                  <a:ext cx="2989195" cy="554809"/>
                </a:xfrm>
                <a:prstGeom prst="rect">
                  <a:avLst/>
                </a:prstGeom>
              </p:spPr>
            </p:pic>
          </p:grpSp>
          <p:sp>
            <p:nvSpPr>
              <p:cNvPr id="43" name="object 172">
                <a:extLst>
                  <a:ext uri="{FF2B5EF4-FFF2-40B4-BE49-F238E27FC236}">
                    <a16:creationId xmlns:a16="http://schemas.microsoft.com/office/drawing/2014/main" id="{F94AF5F7-1819-B55E-1B1A-BF46A1A612DB}"/>
                  </a:ext>
                </a:extLst>
              </p:cNvPr>
              <p:cNvSpPr txBox="1"/>
              <p:nvPr/>
            </p:nvSpPr>
            <p:spPr>
              <a:xfrm>
                <a:off x="1342009" y="4987559"/>
                <a:ext cx="712575" cy="421375"/>
              </a:xfrm>
              <a:prstGeom prst="rect">
                <a:avLst/>
              </a:prstGeom>
            </p:spPr>
            <p:txBody>
              <a:bodyPr vert="horz" wrap="square" lIns="0" tIns="16510" rIns="0" bIns="0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13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-25" normalizeH="0" baseline="0" noProof="0">
                    <a:ln>
                      <a:noFill/>
                    </a:ln>
                    <a:solidFill>
                      <a:srgbClr val="231F20"/>
                    </a:solidFill>
                    <a:effectLst/>
                    <a:uLnTx/>
                    <a:uFillTx/>
                    <a:cs typeface="Arial"/>
                  </a:rPr>
                  <a:t>0</a:t>
                </a:r>
                <a:endParaRPr kumimoji="0" sz="1200" b="0" i="0" u="none" strike="noStrike" kern="0" cap="none" spc="0" normalizeH="0" baseline="0" noProof="0">
                  <a:ln>
                    <a:noFill/>
                  </a:ln>
                  <a:solidFill>
                    <a:srgbClr val="223C78"/>
                  </a:solidFill>
                  <a:effectLst/>
                  <a:uLnTx/>
                  <a:uFillTx/>
                  <a:cs typeface="Arial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sz="1200" b="0" i="0" u="none" strike="noStrike" kern="0" cap="none" spc="-10" normalizeH="0" baseline="0" noProof="0">
                    <a:ln>
                      <a:noFill/>
                    </a:ln>
                    <a:solidFill>
                      <a:srgbClr val="231F20"/>
                    </a:solidFill>
                    <a:effectLst/>
                    <a:uLnTx/>
                    <a:uFillTx/>
                    <a:cs typeface="Arial"/>
                  </a:rPr>
                  <a:t>months</a:t>
                </a:r>
                <a:endParaRPr kumimoji="0" sz="1200" b="0" i="0" u="none" strike="noStrike" kern="0" cap="none" spc="0" normalizeH="0" baseline="0" noProof="0">
                  <a:ln>
                    <a:noFill/>
                  </a:ln>
                  <a:solidFill>
                    <a:srgbClr val="223C78"/>
                  </a:solidFill>
                  <a:effectLst/>
                  <a:uLnTx/>
                  <a:uFillTx/>
                  <a:cs typeface="Arial"/>
                </a:endParaRPr>
              </a:p>
            </p:txBody>
          </p:sp>
          <p:sp>
            <p:nvSpPr>
              <p:cNvPr id="44" name="object 173">
                <a:extLst>
                  <a:ext uri="{FF2B5EF4-FFF2-40B4-BE49-F238E27FC236}">
                    <a16:creationId xmlns:a16="http://schemas.microsoft.com/office/drawing/2014/main" id="{D9FCDB5B-5F91-6A80-74DB-4A45FF0CE435}"/>
                  </a:ext>
                </a:extLst>
              </p:cNvPr>
              <p:cNvSpPr txBox="1"/>
              <p:nvPr/>
            </p:nvSpPr>
            <p:spPr>
              <a:xfrm>
                <a:off x="3131513" y="4987559"/>
                <a:ext cx="712575" cy="421375"/>
              </a:xfrm>
              <a:prstGeom prst="rect">
                <a:avLst/>
              </a:prstGeom>
            </p:spPr>
            <p:txBody>
              <a:bodyPr vert="horz" wrap="square" lIns="0" tIns="16510" rIns="0" bIns="0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13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-25" normalizeH="0" baseline="0" noProof="0">
                    <a:ln>
                      <a:noFill/>
                    </a:ln>
                    <a:solidFill>
                      <a:srgbClr val="231F20"/>
                    </a:solidFill>
                    <a:effectLst/>
                    <a:uLnTx/>
                    <a:uFillTx/>
                    <a:cs typeface="Arial"/>
                  </a:rPr>
                  <a:t>12</a:t>
                </a:r>
                <a:endParaRPr kumimoji="0" sz="1200" b="0" i="0" u="none" strike="noStrike" kern="0" cap="none" spc="0" normalizeH="0" baseline="0" noProof="0">
                  <a:ln>
                    <a:noFill/>
                  </a:ln>
                  <a:solidFill>
                    <a:srgbClr val="223C78"/>
                  </a:solidFill>
                  <a:effectLst/>
                  <a:uLnTx/>
                  <a:uFillTx/>
                  <a:cs typeface="Arial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sz="1200" b="0" i="0" u="none" strike="noStrike" kern="0" cap="none" spc="-10" normalizeH="0" baseline="0" noProof="0">
                    <a:ln>
                      <a:noFill/>
                    </a:ln>
                    <a:solidFill>
                      <a:srgbClr val="231F20"/>
                    </a:solidFill>
                    <a:effectLst/>
                    <a:uLnTx/>
                    <a:uFillTx/>
                    <a:cs typeface="Arial"/>
                  </a:rPr>
                  <a:t>months</a:t>
                </a:r>
                <a:endParaRPr kumimoji="0" sz="1200" b="0" i="0" u="none" strike="noStrike" kern="0" cap="none" spc="0" normalizeH="0" baseline="0" noProof="0">
                  <a:ln>
                    <a:noFill/>
                  </a:ln>
                  <a:solidFill>
                    <a:srgbClr val="223C78"/>
                  </a:solidFill>
                  <a:effectLst/>
                  <a:uLnTx/>
                  <a:uFillTx/>
                  <a:cs typeface="Arial"/>
                </a:endParaRPr>
              </a:p>
            </p:txBody>
          </p:sp>
          <p:sp>
            <p:nvSpPr>
              <p:cNvPr id="45" name="object 174">
                <a:extLst>
                  <a:ext uri="{FF2B5EF4-FFF2-40B4-BE49-F238E27FC236}">
                    <a16:creationId xmlns:a16="http://schemas.microsoft.com/office/drawing/2014/main" id="{FF95C538-39F9-9F5F-BCA7-82AE248945D8}"/>
                  </a:ext>
                </a:extLst>
              </p:cNvPr>
              <p:cNvSpPr txBox="1"/>
              <p:nvPr/>
            </p:nvSpPr>
            <p:spPr>
              <a:xfrm>
                <a:off x="2239608" y="4987559"/>
                <a:ext cx="712575" cy="421375"/>
              </a:xfrm>
              <a:prstGeom prst="rect">
                <a:avLst/>
              </a:prstGeom>
            </p:spPr>
            <p:txBody>
              <a:bodyPr vert="horz" wrap="square" lIns="0" tIns="16510" rIns="0" bIns="0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13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-25" normalizeH="0" baseline="0" noProof="0">
                    <a:ln>
                      <a:noFill/>
                    </a:ln>
                    <a:solidFill>
                      <a:srgbClr val="231F20"/>
                    </a:solidFill>
                    <a:effectLst/>
                    <a:uLnTx/>
                    <a:uFillTx/>
                    <a:cs typeface="Arial"/>
                  </a:rPr>
                  <a:t>6</a:t>
                </a:r>
                <a:endParaRPr kumimoji="0" sz="1200" b="0" i="0" u="none" strike="noStrike" kern="0" cap="none" spc="0" normalizeH="0" baseline="0" noProof="0">
                  <a:ln>
                    <a:noFill/>
                  </a:ln>
                  <a:solidFill>
                    <a:srgbClr val="223C78"/>
                  </a:solidFill>
                  <a:effectLst/>
                  <a:uLnTx/>
                  <a:uFillTx/>
                  <a:cs typeface="Arial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sz="1200" b="0" i="0" u="none" strike="noStrike" kern="0" cap="none" spc="-10" normalizeH="0" baseline="0" noProof="0">
                    <a:ln>
                      <a:noFill/>
                    </a:ln>
                    <a:solidFill>
                      <a:srgbClr val="231F20"/>
                    </a:solidFill>
                    <a:effectLst/>
                    <a:uLnTx/>
                    <a:uFillTx/>
                    <a:cs typeface="Arial"/>
                  </a:rPr>
                  <a:t>months</a:t>
                </a:r>
                <a:endParaRPr kumimoji="0" sz="1200" b="0" i="0" u="none" strike="noStrike" kern="0" cap="none" spc="0" normalizeH="0" baseline="0" noProof="0">
                  <a:ln>
                    <a:noFill/>
                  </a:ln>
                  <a:solidFill>
                    <a:srgbClr val="223C78"/>
                  </a:solidFill>
                  <a:effectLst/>
                  <a:uLnTx/>
                  <a:uFillTx/>
                  <a:cs typeface="Arial"/>
                </a:endParaRPr>
              </a:p>
            </p:txBody>
          </p:sp>
          <p:sp>
            <p:nvSpPr>
              <p:cNvPr id="46" name="object 175">
                <a:extLst>
                  <a:ext uri="{FF2B5EF4-FFF2-40B4-BE49-F238E27FC236}">
                    <a16:creationId xmlns:a16="http://schemas.microsoft.com/office/drawing/2014/main" id="{A801AAE9-9AE8-999D-1925-8BA2DC938074}"/>
                  </a:ext>
                </a:extLst>
              </p:cNvPr>
              <p:cNvSpPr txBox="1"/>
              <p:nvPr/>
            </p:nvSpPr>
            <p:spPr>
              <a:xfrm>
                <a:off x="4026618" y="4987559"/>
                <a:ext cx="712575" cy="421375"/>
              </a:xfrm>
              <a:prstGeom prst="rect">
                <a:avLst/>
              </a:prstGeom>
            </p:spPr>
            <p:txBody>
              <a:bodyPr vert="horz" wrap="square" lIns="0" tIns="16510" rIns="0" bIns="0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13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0" cap="none" spc="-25" normalizeH="0" baseline="0" noProof="0">
                    <a:ln>
                      <a:noFill/>
                    </a:ln>
                    <a:solidFill>
                      <a:srgbClr val="231F20"/>
                    </a:solidFill>
                    <a:effectLst/>
                    <a:uLnTx/>
                    <a:uFillTx/>
                    <a:cs typeface="Arial"/>
                  </a:rPr>
                  <a:t>18</a:t>
                </a:r>
                <a:endParaRPr kumimoji="0" sz="1200" b="0" i="0" u="none" strike="noStrike" kern="0" cap="none" spc="0" normalizeH="0" baseline="0" noProof="0">
                  <a:ln>
                    <a:noFill/>
                  </a:ln>
                  <a:solidFill>
                    <a:srgbClr val="223C78"/>
                  </a:solidFill>
                  <a:effectLst/>
                  <a:uLnTx/>
                  <a:uFillTx/>
                  <a:cs typeface="Arial"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sz="1200" b="0" i="0" u="none" strike="noStrike" kern="0" cap="none" spc="-10" normalizeH="0" baseline="0" noProof="0">
                    <a:ln>
                      <a:noFill/>
                    </a:ln>
                    <a:solidFill>
                      <a:srgbClr val="231F20"/>
                    </a:solidFill>
                    <a:effectLst/>
                    <a:uLnTx/>
                    <a:uFillTx/>
                    <a:cs typeface="Arial"/>
                  </a:rPr>
                  <a:t>months</a:t>
                </a:r>
                <a:endParaRPr kumimoji="0" sz="1200" b="0" i="0" u="none" strike="noStrike" kern="0" cap="none" spc="0" normalizeH="0" baseline="0" noProof="0">
                  <a:ln>
                    <a:noFill/>
                  </a:ln>
                  <a:solidFill>
                    <a:srgbClr val="223C78"/>
                  </a:solidFill>
                  <a:effectLst/>
                  <a:uLnTx/>
                  <a:uFillTx/>
                  <a:cs typeface="Arial"/>
                </a:endParaRPr>
              </a:p>
            </p:txBody>
          </p:sp>
        </p:grpSp>
      </p:grpSp>
      <p:sp>
        <p:nvSpPr>
          <p:cNvPr id="65" name="Rectangle 54">
            <a:extLst>
              <a:ext uri="{FF2B5EF4-FFF2-40B4-BE49-F238E27FC236}">
                <a16:creationId xmlns:a16="http://schemas.microsoft.com/office/drawing/2014/main" id="{16512E96-3180-6294-D6AF-69398F91AD63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21836" y="4779743"/>
            <a:ext cx="1585370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1050" dirty="0">
                <a:solidFill>
                  <a:srgbClr val="000000"/>
                </a:solidFill>
                <a:latin typeface="HelveticaNeueLT Std" charset="0"/>
                <a:cs typeface="Arial"/>
              </a:rPr>
              <a:t>Number of patients at </a:t>
            </a:r>
            <a:r>
              <a:rPr lang="en-US" altLang="en-US" sz="1050" dirty="0" err="1">
                <a:solidFill>
                  <a:srgbClr val="000000"/>
                </a:solidFill>
                <a:latin typeface="HelveticaNeueLT Std" charset="0"/>
                <a:cs typeface="Arial"/>
              </a:rPr>
              <a:t>risk</a:t>
            </a:r>
            <a:r>
              <a:rPr lang="en-US" altLang="en-US" sz="1050" baseline="30000" dirty="0" err="1">
                <a:solidFill>
                  <a:srgbClr val="000000"/>
                </a:solidFill>
                <a:latin typeface="HelveticaNeueLT Std" charset="0"/>
                <a:cs typeface="Arial"/>
              </a:rPr>
              <a:t>a</a:t>
            </a:r>
            <a:endParaRPr lang="en-US" altLang="en-US" sz="1050" baseline="30000" dirty="0">
              <a:solidFill>
                <a:srgbClr val="000000"/>
              </a:solidFill>
              <a:cs typeface="Arial"/>
            </a:endParaRPr>
          </a:p>
        </p:txBody>
      </p:sp>
      <p:cxnSp>
        <p:nvCxnSpPr>
          <p:cNvPr id="66" name="Straight Connector 501">
            <a:extLst>
              <a:ext uri="{FF2B5EF4-FFF2-40B4-BE49-F238E27FC236}">
                <a16:creationId xmlns:a16="http://schemas.microsoft.com/office/drawing/2014/main" id="{8243EEA5-2E1D-0C2E-386B-1BE9B7F79FCD}"/>
              </a:ext>
            </a:extLst>
          </p:cNvPr>
          <p:cNvCxnSpPr/>
          <p:nvPr/>
        </p:nvCxnSpPr>
        <p:spPr bwMode="gray">
          <a:xfrm>
            <a:off x="1113846" y="3404051"/>
            <a:ext cx="5392786" cy="0"/>
          </a:xfrm>
          <a:prstGeom prst="line">
            <a:avLst/>
          </a:prstGeom>
          <a:noFill/>
          <a:ln w="12700" cap="flat" cmpd="sng" algn="ctr">
            <a:solidFill>
              <a:srgbClr val="223C78">
                <a:lumMod val="50000"/>
                <a:lumOff val="50000"/>
              </a:srgbClr>
            </a:solidFill>
            <a:prstDash val="dash"/>
          </a:ln>
          <a:effectLst/>
        </p:spPr>
      </p:cxnSp>
      <p:sp>
        <p:nvSpPr>
          <p:cNvPr id="67" name="Rectangle 3">
            <a:extLst>
              <a:ext uri="{FF2B5EF4-FFF2-40B4-BE49-F238E27FC236}">
                <a16:creationId xmlns:a16="http://schemas.microsoft.com/office/drawing/2014/main" id="{8276CBD7-15AC-9231-A4DB-E9089A9B04C7}"/>
              </a:ext>
            </a:extLst>
          </p:cNvPr>
          <p:cNvSpPr/>
          <p:nvPr>
            <p:custDataLst>
              <p:tags r:id="rId3"/>
            </p:custDataLst>
          </p:nvPr>
        </p:nvSpPr>
        <p:spPr bwMode="gray">
          <a:xfrm>
            <a:off x="6750828" y="1642620"/>
            <a:ext cx="4984021" cy="940557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A Cox proportional hazards model adjusting for baseline factors showed that patients on 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Darolutamide had a 40.6% and 35.3% lower risk of progression to </a:t>
            </a:r>
            <a:r>
              <a:rPr kumimoji="0" lang="en-US" sz="1200" b="1" i="0" u="none" strike="noStrike" kern="0" cap="none" spc="0" normalizeH="0" baseline="0" noProof="0" dirty="0" err="1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mCRPC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* 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over time compared with enzalutamide and apalutamide, respectively</a:t>
            </a:r>
          </a:p>
        </p:txBody>
      </p:sp>
      <p:pic>
        <p:nvPicPr>
          <p:cNvPr id="68" name="Picture 4">
            <a:extLst>
              <a:ext uri="{FF2B5EF4-FFF2-40B4-BE49-F238E27FC236}">
                <a16:creationId xmlns:a16="http://schemas.microsoft.com/office/drawing/2014/main" id="{8AB4A9EE-C994-4EE0-8E44-870F257AD5A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45095" y="2642751"/>
            <a:ext cx="5060650" cy="1655440"/>
          </a:xfrm>
          <a:prstGeom prst="rect">
            <a:avLst/>
          </a:prstGeom>
        </p:spPr>
      </p:pic>
      <p:sp>
        <p:nvSpPr>
          <p:cNvPr id="71" name="Textfeld 17">
            <a:extLst>
              <a:ext uri="{FF2B5EF4-FFF2-40B4-BE49-F238E27FC236}">
                <a16:creationId xmlns:a16="http://schemas.microsoft.com/office/drawing/2014/main" id="{5FC5CB2F-47F2-AAAC-BA1D-9DCE1098FCAB}"/>
              </a:ext>
            </a:extLst>
          </p:cNvPr>
          <p:cNvSpPr txBox="1"/>
          <p:nvPr>
            <p:custDataLst>
              <p:tags r:id="rId4"/>
            </p:custDataLst>
          </p:nvPr>
        </p:nvSpPr>
        <p:spPr bwMode="gray">
          <a:xfrm>
            <a:off x="271043" y="5796968"/>
            <a:ext cx="11537913" cy="10823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800" dirty="0" err="1">
                <a:cs typeface="Arial"/>
              </a:rPr>
              <a:t>Apa</a:t>
            </a:r>
            <a:r>
              <a:rPr lang="en-US" sz="800" dirty="0">
                <a:cs typeface="Arial"/>
              </a:rPr>
              <a:t>, apalutamide; CI, confidence interval; </a:t>
            </a:r>
            <a:r>
              <a:rPr lang="en-US" sz="800" dirty="0" err="1">
                <a:cs typeface="Arial"/>
              </a:rPr>
              <a:t>Daro</a:t>
            </a:r>
            <a:r>
              <a:rPr lang="en-US" sz="800" dirty="0">
                <a:cs typeface="Arial"/>
              </a:rPr>
              <a:t>, </a:t>
            </a:r>
            <a:r>
              <a:rPr lang="en-US" sz="800" dirty="0" err="1">
                <a:cs typeface="Arial"/>
              </a:rPr>
              <a:t>darolutamide</a:t>
            </a:r>
            <a:r>
              <a:rPr lang="en-US" sz="800" dirty="0">
                <a:cs typeface="Arial"/>
              </a:rPr>
              <a:t>; </a:t>
            </a:r>
            <a:r>
              <a:rPr lang="en-US" sz="800" dirty="0" err="1">
                <a:cs typeface="Arial"/>
              </a:rPr>
              <a:t>Enza</a:t>
            </a:r>
            <a:r>
              <a:rPr lang="en-US" sz="800" dirty="0">
                <a:cs typeface="Arial"/>
              </a:rPr>
              <a:t>, enzalutamide; </a:t>
            </a:r>
            <a:r>
              <a:rPr lang="en-US" sz="800" dirty="0" err="1">
                <a:cs typeface="Arial"/>
              </a:rPr>
              <a:t>mCRPC</a:t>
            </a:r>
            <a:r>
              <a:rPr lang="en-US" sz="800" dirty="0">
                <a:cs typeface="Arial"/>
              </a:rPr>
              <a:t>, metastatic castration-resistant prostate cancer.</a:t>
            </a:r>
          </a:p>
          <a:p>
            <a:pPr>
              <a:defRPr/>
            </a:pPr>
            <a:r>
              <a:rPr lang="en-US" sz="800" dirty="0">
                <a:cs typeface="Arial"/>
              </a:rPr>
              <a:t>All calculations rounded to the nearest decimal</a:t>
            </a:r>
          </a:p>
          <a:p>
            <a:pPr>
              <a:defRPr/>
            </a:pPr>
            <a:r>
              <a:rPr lang="en-US" sz="800" dirty="0">
                <a:cs typeface="Arial"/>
              </a:rPr>
              <a:t>Progression to </a:t>
            </a:r>
            <a:r>
              <a:rPr lang="en-US" sz="800" dirty="0" err="1">
                <a:cs typeface="Arial"/>
              </a:rPr>
              <a:t>mCRPC</a:t>
            </a:r>
            <a:r>
              <a:rPr lang="en-US" sz="800" dirty="0">
                <a:cs typeface="Arial"/>
              </a:rPr>
              <a:t> defined as the earliest occurrence of a clear </a:t>
            </a:r>
            <a:r>
              <a:rPr lang="en-US" sz="800" dirty="0" err="1">
                <a:cs typeface="Arial"/>
              </a:rPr>
              <a:t>mCRPC</a:t>
            </a:r>
            <a:r>
              <a:rPr lang="en-US" sz="800" dirty="0">
                <a:cs typeface="Arial"/>
              </a:rPr>
              <a:t> diagnosis, evidence of metastasis (bone, visceral/soft tissue, or distant nodal tumor lesions) in patient charts or radiology reports, or initiation of a drug treatment specific for </a:t>
            </a:r>
            <a:r>
              <a:rPr lang="en-US" sz="800" dirty="0" err="1">
                <a:cs typeface="Arial"/>
              </a:rPr>
              <a:t>mCRPC</a:t>
            </a:r>
            <a:endParaRPr lang="en-US" sz="800" baseline="30000" dirty="0">
              <a:cs typeface="Arial"/>
            </a:endParaRPr>
          </a:p>
          <a:p>
            <a:pPr>
              <a:spcAft>
                <a:spcPts val="1000"/>
              </a:spcAft>
              <a:defRPr/>
            </a:pPr>
            <a:r>
              <a:rPr lang="en-US" sz="800" baseline="30000" dirty="0" err="1">
                <a:cs typeface="Arial"/>
              </a:rPr>
              <a:t>a</a:t>
            </a:r>
            <a:r>
              <a:rPr lang="en-US" sz="800" dirty="0" err="1">
                <a:cs typeface="Arial"/>
              </a:rPr>
              <a:t>At</a:t>
            </a:r>
            <a:r>
              <a:rPr lang="en-US" sz="800" dirty="0">
                <a:cs typeface="Arial"/>
              </a:rPr>
              <a:t>-risk patients were calculated at the start of each time point.</a:t>
            </a:r>
          </a:p>
          <a:p>
            <a:pPr>
              <a:spcAft>
                <a:spcPts val="1000"/>
              </a:spcAft>
              <a:defRPr/>
            </a:pP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Reference: AK Morgans, et al. Comparative real-world (RW) evidence on 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darolutamide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Daro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), enzalutamide (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Enza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), and apalutamide (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Apa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) for patients (Pts) with nonmetastatic castration-resistant prostate cancer (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nmCRPC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) in the United States: 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DEAR.Journal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 of Clinical Oncology 2023 41:16_suppl, 5097</a:t>
            </a:r>
          </a:p>
        </p:txBody>
      </p:sp>
    </p:spTree>
    <p:extLst>
      <p:ext uri="{BB962C8B-B14F-4D97-AF65-F5344CB8AC3E}">
        <p14:creationId xmlns:p14="http://schemas.microsoft.com/office/powerpoint/2010/main" val="4080322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75C9E30-3260-C82A-5680-B99DE1F09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400" dirty="0"/>
              <a:t>DEAR: Adverse events (AE) during treatment with ARIs</a:t>
            </a:r>
          </a:p>
        </p:txBody>
      </p:sp>
      <p:sp>
        <p:nvSpPr>
          <p:cNvPr id="96" name="Textfeld 17">
            <a:extLst>
              <a:ext uri="{FF2B5EF4-FFF2-40B4-BE49-F238E27FC236}">
                <a16:creationId xmlns:a16="http://schemas.microsoft.com/office/drawing/2014/main" id="{18BC8632-9406-44C9-DC58-33E4591BB45A}"/>
              </a:ext>
            </a:extLst>
          </p:cNvPr>
          <p:cNvSpPr txBox="1"/>
          <p:nvPr>
            <p:custDataLst>
              <p:tags r:id="rId1"/>
            </p:custDataLst>
          </p:nvPr>
        </p:nvSpPr>
        <p:spPr bwMode="gray">
          <a:xfrm>
            <a:off x="171401" y="5640771"/>
            <a:ext cx="11537913" cy="12105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/>
            </a:pPr>
            <a:r>
              <a:rPr lang="en-US" sz="800" dirty="0">
                <a:cs typeface="Arial"/>
              </a:rPr>
              <a:t>AE</a:t>
            </a:r>
            <a:r>
              <a:rPr lang="en-US" sz="800" dirty="0">
                <a:solidFill>
                  <a:srgbClr val="223C78"/>
                </a:solidFill>
                <a:cs typeface="Arial"/>
              </a:rPr>
              <a:t>, adverse event; </a:t>
            </a:r>
            <a:r>
              <a:rPr lang="en-US" sz="800" dirty="0" err="1">
                <a:solidFill>
                  <a:srgbClr val="223C78"/>
                </a:solidFill>
                <a:cs typeface="Arial"/>
              </a:rPr>
              <a:t>Apa</a:t>
            </a:r>
            <a:r>
              <a:rPr lang="en-US" sz="800" dirty="0">
                <a:solidFill>
                  <a:srgbClr val="223C78"/>
                </a:solidFill>
                <a:cs typeface="Arial"/>
              </a:rPr>
              <a:t>, apalutamide; CNS, central nervous system; </a:t>
            </a:r>
            <a:r>
              <a:rPr lang="en-US" sz="800" dirty="0" err="1">
                <a:solidFill>
                  <a:srgbClr val="223C78"/>
                </a:solidFill>
                <a:cs typeface="Arial"/>
              </a:rPr>
              <a:t>Daro</a:t>
            </a:r>
            <a:r>
              <a:rPr lang="en-US" sz="800" dirty="0">
                <a:solidFill>
                  <a:srgbClr val="223C78"/>
                </a:solidFill>
                <a:cs typeface="Arial"/>
              </a:rPr>
              <a:t>, </a:t>
            </a:r>
            <a:r>
              <a:rPr lang="en-US" sz="800" dirty="0" err="1">
                <a:solidFill>
                  <a:srgbClr val="223C78"/>
                </a:solidFill>
                <a:cs typeface="Arial"/>
              </a:rPr>
              <a:t>darolutamide</a:t>
            </a:r>
            <a:r>
              <a:rPr lang="en-US" sz="800" dirty="0">
                <a:solidFill>
                  <a:srgbClr val="223C78"/>
                </a:solidFill>
                <a:cs typeface="Arial"/>
              </a:rPr>
              <a:t>; </a:t>
            </a:r>
            <a:r>
              <a:rPr lang="en-US" sz="800" dirty="0" err="1">
                <a:solidFill>
                  <a:srgbClr val="223C78"/>
                </a:solidFill>
                <a:cs typeface="Arial"/>
              </a:rPr>
              <a:t>Enza</a:t>
            </a:r>
            <a:r>
              <a:rPr lang="en-US" sz="800" dirty="0">
                <a:solidFill>
                  <a:srgbClr val="223C78"/>
                </a:solidFill>
                <a:cs typeface="Arial"/>
              </a:rPr>
              <a:t>, enzalutamide.</a:t>
            </a:r>
          </a:p>
          <a:p>
            <a:pPr algn="l"/>
            <a:r>
              <a:rPr lang="en-US" sz="800" b="0" i="0" u="none" strike="noStrike" baseline="30000" dirty="0" err="1">
                <a:solidFill>
                  <a:srgbClr val="223C78"/>
                </a:solidFill>
              </a:rPr>
              <a:t>a</a:t>
            </a:r>
            <a:r>
              <a:rPr lang="en-US" sz="800" b="0" i="0" u="none" strike="noStrike" baseline="0" dirty="0" err="1">
                <a:solidFill>
                  <a:srgbClr val="223C78"/>
                </a:solidFill>
              </a:rPr>
              <a:t>AEs</a:t>
            </a:r>
            <a:r>
              <a:rPr lang="en-US" sz="800" b="0" i="0" u="none" strike="noStrike" baseline="0" dirty="0">
                <a:solidFill>
                  <a:srgbClr val="223C78"/>
                </a:solidFill>
              </a:rPr>
              <a:t> recorded during each ARI treatment and up to 30 days after discontinuation.</a:t>
            </a:r>
          </a:p>
          <a:p>
            <a:pPr algn="l"/>
            <a:r>
              <a:rPr lang="de-CH" sz="800" b="0" i="0" u="none" strike="noStrike" baseline="30000" dirty="0" err="1">
                <a:solidFill>
                  <a:srgbClr val="223C78"/>
                </a:solidFill>
              </a:rPr>
              <a:t>b</a:t>
            </a:r>
            <a:r>
              <a:rPr lang="de-CH" sz="800" b="0" i="0" u="none" strike="noStrike" baseline="0" dirty="0" err="1">
                <a:solidFill>
                  <a:srgbClr val="223C78"/>
                </a:solidFill>
              </a:rPr>
              <a:t>Some</a:t>
            </a:r>
            <a:r>
              <a:rPr lang="de-CH" sz="800" b="0" i="0" u="none" strike="noStrike" baseline="0" dirty="0">
                <a:solidFill>
                  <a:srgbClr val="223C78"/>
                </a:solidFill>
              </a:rPr>
              <a:t> </a:t>
            </a:r>
            <a:r>
              <a:rPr lang="de-CH" sz="800" b="0" i="0" u="none" strike="noStrike" baseline="0" dirty="0" err="1">
                <a:solidFill>
                  <a:srgbClr val="223C78"/>
                </a:solidFill>
              </a:rPr>
              <a:t>patients</a:t>
            </a:r>
            <a:r>
              <a:rPr lang="de-CH" sz="800" b="0" i="0" u="none" strike="noStrike" baseline="0" dirty="0">
                <a:solidFill>
                  <a:srgbClr val="223C78"/>
                </a:solidFill>
              </a:rPr>
              <a:t> </a:t>
            </a:r>
            <a:r>
              <a:rPr lang="de-CH" sz="800" b="0" i="0" u="none" strike="noStrike" baseline="0" dirty="0" err="1">
                <a:solidFill>
                  <a:srgbClr val="223C78"/>
                </a:solidFill>
              </a:rPr>
              <a:t>experienced</a:t>
            </a:r>
            <a:r>
              <a:rPr lang="de-CH" sz="800" b="0" i="0" u="none" strike="noStrike" baseline="0" dirty="0">
                <a:solidFill>
                  <a:srgbClr val="223C78"/>
                </a:solidFill>
              </a:rPr>
              <a:t> multiple AEs.</a:t>
            </a:r>
          </a:p>
          <a:p>
            <a:pPr algn="l"/>
            <a:r>
              <a:rPr lang="en-US" sz="800" b="0" i="0" u="none" strike="noStrike" baseline="30000" dirty="0" err="1">
                <a:solidFill>
                  <a:srgbClr val="223C78"/>
                </a:solidFill>
              </a:rPr>
              <a:t>c</a:t>
            </a:r>
            <a:r>
              <a:rPr lang="en-US" sz="800" b="0" i="0" u="none" strike="noStrike" baseline="0" dirty="0" err="1">
                <a:solidFill>
                  <a:srgbClr val="223C78"/>
                </a:solidFill>
              </a:rPr>
              <a:t>CNS</a:t>
            </a:r>
            <a:r>
              <a:rPr lang="en-US" sz="800" b="0" i="0" u="none" strike="noStrike" baseline="0" dirty="0">
                <a:solidFill>
                  <a:srgbClr val="223C78"/>
                </a:solidFill>
              </a:rPr>
              <a:t>-related AEs recorded in ≥1% of patients overall. Other CNS-related AEs occurring in &lt;1% of patients were headache, insomnia, anxiety, confusion, ataxia, and memory issue.</a:t>
            </a:r>
          </a:p>
          <a:p>
            <a:pPr algn="l">
              <a:spcAft>
                <a:spcPts val="1000"/>
              </a:spcAft>
            </a:pPr>
            <a:r>
              <a:rPr lang="en-US" sz="800" b="0" i="0" u="none" strike="noStrike" baseline="30000" dirty="0" err="1">
                <a:solidFill>
                  <a:srgbClr val="223C78"/>
                </a:solidFill>
              </a:rPr>
              <a:t>d</a:t>
            </a:r>
            <a:r>
              <a:rPr lang="en-US" sz="800" b="0" i="0" u="none" strike="noStrike" baseline="0" dirty="0" err="1">
                <a:solidFill>
                  <a:srgbClr val="223C78"/>
                </a:solidFill>
              </a:rPr>
              <a:t>Other</a:t>
            </a:r>
            <a:r>
              <a:rPr lang="en-US" sz="800" b="0" i="0" u="none" strike="noStrike" baseline="0" dirty="0">
                <a:solidFill>
                  <a:srgbClr val="223C78"/>
                </a:solidFill>
              </a:rPr>
              <a:t> AEs recorded in ≥1% of patients overall. Other AEs occurring in &lt;1% of patients included hot flash, hypertension, liver issues, weight loss, and cardiovascular.</a:t>
            </a:r>
            <a:endParaRPr lang="en-US" sz="800" dirty="0">
              <a:solidFill>
                <a:srgbClr val="223C78"/>
              </a:solidFill>
              <a:cs typeface="Arial"/>
            </a:endParaRPr>
          </a:p>
          <a:p>
            <a:pPr>
              <a:defRPr/>
            </a:pP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Reference: AK Morgans, et al. Comparative real-world (RW) evidence on 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darolutamide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Daro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), enzalutamide (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Enza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), and apalutamide (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Apa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) for patients (Pts) with nonmetastatic castration-resistant prostate cancer (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nmCRPC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) in the United States: 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DEAR.Journal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 of Clinical Oncology 2023 41:16_suppl, 5097</a:t>
            </a:r>
          </a:p>
        </p:txBody>
      </p:sp>
      <p:sp>
        <p:nvSpPr>
          <p:cNvPr id="5" name="Content Placeholder 7">
            <a:extLst>
              <a:ext uri="{FF2B5EF4-FFF2-40B4-BE49-F238E27FC236}">
                <a16:creationId xmlns:a16="http://schemas.microsoft.com/office/drawing/2014/main" id="{8DD5A4A4-D3C8-478B-D7CB-2291AFD3BDC5}"/>
              </a:ext>
            </a:extLst>
          </p:cNvPr>
          <p:cNvSpPr txBox="1">
            <a:spLocks/>
          </p:cNvSpPr>
          <p:nvPr/>
        </p:nvSpPr>
        <p:spPr>
          <a:xfrm>
            <a:off x="383006" y="1202155"/>
            <a:ext cx="10183091" cy="81393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5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6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6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6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6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6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0000" marR="0" lvl="1" indent="-27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Arial"/>
              </a:rPr>
              <a:t>Overall, a lower proportion of patients had AEs on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Arial"/>
              </a:rPr>
              <a:t>darolutamide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Arial"/>
              </a:rPr>
              <a:t> compared with enzalutamide or apalutamide</a:t>
            </a:r>
          </a:p>
          <a:p>
            <a:pPr marL="270000" marR="0" lvl="1" indent="-27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lang="en-US" sz="1400" dirty="0">
                <a:solidFill>
                  <a:srgbClr val="223C78"/>
                </a:solidFill>
                <a:latin typeface="Arial"/>
                <a:ea typeface="Times New Roman" panose="02020603050405020304" pitchFamily="18" charset="0"/>
                <a:cs typeface="Arial"/>
              </a:rPr>
              <a:t>t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Arial"/>
              </a:rPr>
              <a:t>he most common CNS-related AE was fatigue</a:t>
            </a:r>
          </a:p>
        </p:txBody>
      </p:sp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60966B0F-0744-51FF-17EB-0424BF99AE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277551"/>
              </p:ext>
            </p:extLst>
          </p:nvPr>
        </p:nvGraphicFramePr>
        <p:xfrm>
          <a:off x="893048" y="2084070"/>
          <a:ext cx="8128000" cy="316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3783295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68938483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74186811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605863680"/>
                    </a:ext>
                  </a:extLst>
                </a:gridCol>
              </a:tblGrid>
              <a:tr h="218521">
                <a:tc>
                  <a:txBody>
                    <a:bodyPr/>
                    <a:lstStyle/>
                    <a:p>
                      <a:r>
                        <a:rPr lang="de-DE" sz="1000" dirty="0" err="1"/>
                        <a:t>AE,</a:t>
                      </a:r>
                      <a:r>
                        <a:rPr lang="de-DE" sz="1000" baseline="30000" dirty="0" err="1"/>
                        <a:t>a</a:t>
                      </a:r>
                      <a:r>
                        <a:rPr lang="de-DE" sz="1000" dirty="0"/>
                        <a:t> n(%)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 err="1"/>
                        <a:t>Daro</a:t>
                      </a:r>
                      <a:r>
                        <a:rPr lang="de-DE" sz="1000" dirty="0"/>
                        <a:t> (n=362)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Enza (n=382)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 err="1"/>
                        <a:t>Apa</a:t>
                      </a:r>
                      <a:r>
                        <a:rPr lang="de-DE" sz="1000" dirty="0"/>
                        <a:t> (n=126)</a:t>
                      </a:r>
                      <a:endParaRPr lang="de-CH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6461979"/>
                  </a:ext>
                </a:extLst>
              </a:tr>
              <a:tr h="199271">
                <a:tc>
                  <a:txBody>
                    <a:bodyPr/>
                    <a:lstStyle/>
                    <a:p>
                      <a:r>
                        <a:rPr lang="en-US" sz="1000" b="1" i="0" u="none" strike="noStrike" baseline="0" dirty="0">
                          <a:latin typeface="HelveticaNeueLTStd-Roman"/>
                        </a:rPr>
                        <a:t>Any </a:t>
                      </a:r>
                      <a:r>
                        <a:rPr lang="en-US" sz="1000" b="1" i="0" u="none" strike="noStrike" baseline="0" dirty="0" err="1">
                          <a:latin typeface="HelveticaNeueLTStd-Roman"/>
                        </a:rPr>
                        <a:t>AE</a:t>
                      </a:r>
                      <a:r>
                        <a:rPr lang="en-US" sz="1000" b="1" i="0" u="none" strike="noStrike" baseline="30000" dirty="0" err="1">
                          <a:latin typeface="HelveticaNeueLTStd-Roman"/>
                        </a:rPr>
                        <a:t>b</a:t>
                      </a:r>
                      <a:endParaRPr lang="de-CH" sz="1000" b="1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u="none" strike="noStrike" baseline="0" dirty="0">
                          <a:latin typeface="HelveticaNeueLTStd-Roman"/>
                        </a:rPr>
                        <a:t>90 (24.9)</a:t>
                      </a:r>
                      <a:endParaRPr lang="de-CH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u="none" strike="noStrike" baseline="0" dirty="0">
                          <a:latin typeface="HelveticaNeueLTStd-Roman"/>
                        </a:rPr>
                        <a:t>112 (29.3)</a:t>
                      </a:r>
                      <a:endParaRPr lang="de-CH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u="none" strike="noStrike" baseline="0" dirty="0">
                          <a:latin typeface="HelveticaNeueLTStd-Roman"/>
                        </a:rPr>
                        <a:t>38 (30.2)</a:t>
                      </a:r>
                      <a:endParaRPr lang="de-CH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905672"/>
                  </a:ext>
                </a:extLst>
              </a:tr>
              <a:tr h="204083">
                <a:tc>
                  <a:txBody>
                    <a:bodyPr/>
                    <a:lstStyle/>
                    <a:p>
                      <a:r>
                        <a:rPr lang="en-US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CNS-related </a:t>
                      </a:r>
                      <a:r>
                        <a:rPr lang="en-US" sz="1000" b="1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AEs</a:t>
                      </a:r>
                      <a:r>
                        <a:rPr lang="en-US" sz="1000" b="1" i="0" u="none" strike="noStrike" kern="1200" baseline="300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b,c</a:t>
                      </a:r>
                      <a:endParaRPr lang="de-CH" sz="1000" b="1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 (14.9)</a:t>
                      </a:r>
                      <a:endParaRPr lang="de-CH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75 (19.6)</a:t>
                      </a:r>
                      <a:endParaRPr lang="de-CH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 (15.9)</a:t>
                      </a:r>
                      <a:endParaRPr lang="de-CH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184102"/>
                  </a:ext>
                </a:extLst>
              </a:tr>
              <a:tr h="175475">
                <a:tc>
                  <a:txBody>
                    <a:bodyPr/>
                    <a:lstStyle/>
                    <a:p>
                      <a:r>
                        <a:rPr lang="de-DE" sz="1000" dirty="0"/>
                        <a:t>Fatigue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 (11.3)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53 (13.9)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 (11.1)</a:t>
                      </a:r>
                      <a:endParaRPr lang="de-CH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3307025"/>
                  </a:ext>
                </a:extLst>
              </a:tr>
              <a:tr h="237772">
                <a:tc>
                  <a:txBody>
                    <a:bodyPr/>
                    <a:lstStyle/>
                    <a:p>
                      <a:r>
                        <a:rPr lang="de-DE" sz="1000" dirty="0" err="1"/>
                        <a:t>Dizziness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4 (1.1)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 (2.9)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(2.4)</a:t>
                      </a:r>
                      <a:endParaRPr lang="de-CH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9775708"/>
                  </a:ext>
                </a:extLst>
              </a:tr>
              <a:tr h="194458">
                <a:tc>
                  <a:txBody>
                    <a:bodyPr/>
                    <a:lstStyle/>
                    <a:p>
                      <a:r>
                        <a:rPr lang="de-DE" sz="1000" dirty="0" err="1"/>
                        <a:t>Cognitive</a:t>
                      </a:r>
                      <a:r>
                        <a:rPr lang="de-DE" sz="1000" dirty="0"/>
                        <a:t> </a:t>
                      </a:r>
                      <a:r>
                        <a:rPr lang="de-DE" sz="1000" dirty="0" err="1"/>
                        <a:t>disorder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4 (1.1)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 (1.8)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(1.6)</a:t>
                      </a:r>
                      <a:endParaRPr lang="de-CH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6733949"/>
                  </a:ext>
                </a:extLst>
              </a:tr>
              <a:tr h="135102">
                <a:tc>
                  <a:txBody>
                    <a:bodyPr/>
                    <a:lstStyle/>
                    <a:p>
                      <a:r>
                        <a:rPr lang="de-DE" sz="1000" dirty="0"/>
                        <a:t>Fall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3 (0.8)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(1.3)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(0.8)</a:t>
                      </a:r>
                      <a:endParaRPr lang="de-CH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543882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DE" sz="1000" b="1" dirty="0"/>
                        <a:t>Other </a:t>
                      </a:r>
                      <a:r>
                        <a:rPr lang="de-DE" sz="1000" b="1" dirty="0" err="1"/>
                        <a:t>AEs</a:t>
                      </a:r>
                      <a:r>
                        <a:rPr lang="de-DE" sz="1000" b="1" baseline="30000" dirty="0" err="1"/>
                        <a:t>b,d</a:t>
                      </a:r>
                      <a:endParaRPr lang="de-CH" sz="1000" b="1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b="1" dirty="0"/>
                        <a:t>51 (14.1)</a:t>
                      </a:r>
                      <a:endParaRPr lang="de-CH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53 (13.9)</a:t>
                      </a:r>
                      <a:endParaRPr lang="de-CH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00" b="1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 (15.9)</a:t>
                      </a:r>
                      <a:endParaRPr lang="de-CH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1674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DE" sz="1000" dirty="0"/>
                        <a:t>Pain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17 (4.7)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(2.6)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(2.4)</a:t>
                      </a:r>
                      <a:endParaRPr lang="de-CH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677968"/>
                  </a:ext>
                </a:extLst>
              </a:tr>
              <a:tr h="165582">
                <a:tc>
                  <a:txBody>
                    <a:bodyPr/>
                    <a:lstStyle/>
                    <a:p>
                      <a:r>
                        <a:rPr lang="de-DE" sz="1000" dirty="0" err="1"/>
                        <a:t>Rash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8 (2.2)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 (0.8)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 (7.9)</a:t>
                      </a:r>
                      <a:endParaRPr lang="de-CH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23593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e-DE" sz="1000" dirty="0" err="1"/>
                        <a:t>Diarrhea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7 (1.9)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 (2.4)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 (3.2)</a:t>
                      </a:r>
                      <a:endParaRPr lang="de-CH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0336790"/>
                  </a:ext>
                </a:extLst>
              </a:tr>
              <a:tr h="159165">
                <a:tc>
                  <a:txBody>
                    <a:bodyPr/>
                    <a:lstStyle/>
                    <a:p>
                      <a:r>
                        <a:rPr lang="de-DE" sz="1000" dirty="0"/>
                        <a:t>Nausea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8 (2.2)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 (2.1)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 (3.2)</a:t>
                      </a:r>
                      <a:endParaRPr lang="de-CH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139885"/>
                  </a:ext>
                </a:extLst>
              </a:tr>
              <a:tr h="195514">
                <a:tc>
                  <a:txBody>
                    <a:bodyPr/>
                    <a:lstStyle/>
                    <a:p>
                      <a:r>
                        <a:rPr lang="de-DE" sz="1000" dirty="0" err="1"/>
                        <a:t>Vomiting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5 (1.4)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0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 (1.6)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000" dirty="0"/>
                        <a:t>0</a:t>
                      </a:r>
                      <a:endParaRPr lang="de-CH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70323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6948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978709-461F-D133-D731-E86F8F1AF9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DEAR: </a:t>
            </a:r>
            <a:r>
              <a:rPr lang="de-DE" dirty="0" err="1"/>
              <a:t>Author‘s</a:t>
            </a:r>
            <a:r>
              <a:rPr lang="de-DE" dirty="0"/>
              <a:t> </a:t>
            </a:r>
            <a:r>
              <a:rPr lang="de-DE" dirty="0" err="1"/>
              <a:t>conclusions</a:t>
            </a:r>
            <a:endParaRPr lang="de-CH" dirty="0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4DC2D4E-0786-B463-FEC2-CFB8E3FE937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998538" y="1731963"/>
            <a:ext cx="10415326" cy="455453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This is the first RWE study assessing treatment discontinuation and underlying reasons for discontinuation, progression to </a:t>
            </a:r>
            <a:r>
              <a:rPr lang="en-US" dirty="0" err="1"/>
              <a:t>mCRPC</a:t>
            </a:r>
            <a:r>
              <a:rPr lang="en-US" dirty="0"/>
              <a:t>, and incidence of AEs for the 3 ARIs approved for </a:t>
            </a:r>
            <a:r>
              <a:rPr lang="en-US" dirty="0" err="1"/>
              <a:t>nmCRPC</a:t>
            </a:r>
            <a:r>
              <a:rPr lang="en-US" dirty="0"/>
              <a:t>: </a:t>
            </a:r>
            <a:r>
              <a:rPr lang="en-US" dirty="0" err="1"/>
              <a:t>darolutamide</a:t>
            </a:r>
            <a:r>
              <a:rPr lang="en-US" dirty="0"/>
              <a:t>, enzalutamide, and apalutamide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Observed baseline characteristics and median duration of follow-up (~2 years) were similar across the 3 ARI treatment cohorts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Results suggest that treatment with </a:t>
            </a:r>
            <a:r>
              <a:rPr lang="en-US" dirty="0" err="1"/>
              <a:t>darolutamide</a:t>
            </a:r>
            <a:r>
              <a:rPr lang="en-US" dirty="0"/>
              <a:t> was associated with lower risks of treatment discontinuation and progression to </a:t>
            </a:r>
            <a:r>
              <a:rPr lang="en-US" dirty="0" err="1"/>
              <a:t>mCRPC</a:t>
            </a:r>
            <a:r>
              <a:rPr lang="en-US" dirty="0"/>
              <a:t> compared with enzalutamide and apalutamide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 addition, a lower proportion of patients had AEs on </a:t>
            </a:r>
            <a:r>
              <a:rPr lang="en-US" dirty="0" err="1"/>
              <a:t>darolutamide</a:t>
            </a:r>
            <a:r>
              <a:rPr lang="en-US" dirty="0"/>
              <a:t> compared with enzalutamide and apalutamide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Future studies are needed to confirm these results in other populations or using other data sources</a:t>
            </a:r>
            <a:endParaRPr lang="de-CH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FFCE5EC4-B096-0D0D-DFDD-76C0DCAD94CF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998538" y="6356350"/>
            <a:ext cx="11193462" cy="261938"/>
          </a:xfrm>
          <a:prstGeom prst="rect">
            <a:avLst/>
          </a:prstGeom>
        </p:spPr>
        <p:txBody>
          <a:bodyPr/>
          <a:lstStyle/>
          <a:p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Reference: AK Morgans, et al. Comparative real-world (RW) evidence on 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darolutamide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Daro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), enzalutamide (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Enza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), and apalutamide (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Apa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) for patients (Pts) with nonmetastatic castration-resistant prostate cancer (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nmCRPC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) in the United States: 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DEAR.Journal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 of Clinical Oncology 2023 41:16_suppl, 5097</a:t>
            </a:r>
          </a:p>
        </p:txBody>
      </p:sp>
    </p:spTree>
    <p:extLst>
      <p:ext uri="{BB962C8B-B14F-4D97-AF65-F5344CB8AC3E}">
        <p14:creationId xmlns:p14="http://schemas.microsoft.com/office/powerpoint/2010/main" val="3290967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CB175-966F-CE18-A906-B9F7FD751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CH" sz="2400" cap="none" dirty="0"/>
              <a:t>Short professional </a:t>
            </a:r>
            <a:r>
              <a:rPr lang="de-CH" sz="2400" cap="none" dirty="0" err="1"/>
              <a:t>information</a:t>
            </a:r>
            <a:r>
              <a:rPr lang="de-CH" sz="2400" cap="none" dirty="0"/>
              <a:t> </a:t>
            </a:r>
            <a:r>
              <a:rPr lang="de-CH" sz="2400" cap="none" dirty="0" err="1"/>
              <a:t>Nubeqa</a:t>
            </a:r>
            <a:endParaRPr lang="en-US" sz="2400" cap="non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DCAFA8-F048-3BAE-F92F-150318B0BCD9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656216" y="1270000"/>
            <a:ext cx="10843710" cy="532443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07000"/>
              </a:lnSpc>
              <a:spcAft>
                <a:spcPts val="1000"/>
              </a:spcAft>
              <a:buNone/>
            </a:pP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▼ </a:t>
            </a:r>
            <a:r>
              <a:rPr lang="it-IT" sz="1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medicinal</a:t>
            </a: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product </a:t>
            </a:r>
            <a:r>
              <a:rPr lang="it-IT" sz="1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subject</a:t>
            </a: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it-IT" sz="1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additional</a:t>
            </a: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monitoring. 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further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information,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Summary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Product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Characteristics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Patient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Information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Leaflet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NUBEQA</a:t>
            </a:r>
            <a:r>
              <a:rPr lang="it-IT" sz="1400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®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www.swissmedicinfo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.ch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7000"/>
              </a:lnSpc>
              <a:spcAft>
                <a:spcPts val="1000"/>
              </a:spcAft>
              <a:buNone/>
            </a:pP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Short product information NUBEQA</a:t>
            </a:r>
            <a:r>
              <a:rPr lang="it-IT" sz="1400" b="1" baseline="30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®</a:t>
            </a: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CH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Active </a:t>
            </a:r>
            <a:r>
              <a:rPr lang="it-IT" sz="1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substance</a:t>
            </a: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Darolutamide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it-IT" sz="1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Indication</a:t>
            </a: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NUBEQA, in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combination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docetaxel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androgen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deprivation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therapy (ADT),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indicated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the treatment of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adult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patients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metastatic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hormone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-sensitive prostate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cancer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mHSPC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for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whom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docetaxel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therapy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indicated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NUBEQA, in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combination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ADT,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indicated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the treatment of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adult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patients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non-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metastatic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castration-resistant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prostate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cancer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nmCRPC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for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those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high risk of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developing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metastases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especially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a PSADT ≤ 10 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months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it-IT" sz="1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Dosage</a:t>
            </a: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/Administration: 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600 mg (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300-mg film-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coated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tablets)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taken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twice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daily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a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meal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daily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dose of 1200 mg).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Patients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receiving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NUBEQA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should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also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receive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 LHRH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analogue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concurrently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had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bilateral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orchiectomy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Patients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mHSPC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should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start treatment with NUBEQA in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combination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six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cycles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docetaxel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it-IT" sz="1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Contraindications</a:t>
            </a: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Hypersensitivity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the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pharmaceutical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ingredient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to one of the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excipients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Women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who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pregnant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of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childbearing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potential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Special </a:t>
            </a:r>
            <a:r>
              <a:rPr lang="it-IT" sz="1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warnings</a:t>
            </a: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it-IT" sz="1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precautions</a:t>
            </a: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 use: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Renal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hepatic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impairment: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Closely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monitor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patients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severe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renal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impairment or moderate/severe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hepatic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impairment for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adverse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reactions.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Hepatotoxicity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In case of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liver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test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abnormalities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suggestive of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idiosyncratic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DILI, NUBEQA must be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permanently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discontinued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ADT can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prolong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QT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interval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In case of risk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factors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concomitant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medication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prolong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QT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interval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ECG monitoring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should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considered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Contraception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Sexually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patients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must use a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highly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effective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contraception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Bone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density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affected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during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treatment with NUBEQA due to long-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testosterone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suppression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Recent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cariovascular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disease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The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safety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NUBEQA in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patients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a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clinically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relevant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cardiovascular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disease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the last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six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months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been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proven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follow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guidelines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The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prescribed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dose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practically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sodium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free”. Do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not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take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if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hereditary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galactose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intolerance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lactase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deficiency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or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glucose-galactose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malabsorption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it-IT" sz="1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Adverse</a:t>
            </a: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effects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it-IT" sz="1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NUBEQA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Very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common: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Neutrophil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count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decreased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AST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increased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bilirubin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increased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fatigue. Common: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Ischaemic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heart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disease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cardiac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failure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rash,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extremities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musculoskeletal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pain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fractures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it-IT" sz="1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NUBEQA in </a:t>
            </a:r>
            <a:r>
              <a:rPr lang="it-IT" sz="1400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combination</a:t>
            </a:r>
            <a:r>
              <a:rPr lang="it-IT" sz="1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</a:t>
            </a:r>
            <a:r>
              <a:rPr lang="it-IT" sz="1400" i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docetaxel</a:t>
            </a:r>
            <a:r>
              <a:rPr lang="it-IT" sz="1400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Very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common: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Hypertension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including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occasional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hypertensive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emergency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AST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increased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ALT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increased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bilirubin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increased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rash. </a:t>
            </a: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Interactions: 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BCRP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inhibitor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OATP 1B1 and 1B3, in the case of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concurrent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use with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corresponding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substrates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follow the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recommendations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the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respective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prescribing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information.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Weak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CYP3A4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inducer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Substrate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CYP3A4, P-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gp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BCRP. Use of strong CYP3A4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inducers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and P-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gp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inducers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during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treatment with NUBEQA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should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be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avoided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Dispensing</a:t>
            </a: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category</a:t>
            </a: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B. </a:t>
            </a:r>
            <a:r>
              <a:rPr lang="it-IT" sz="1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Authorization</a:t>
            </a:r>
            <a:r>
              <a:rPr lang="it-IT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holder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Bayer (Schweiz) AG,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Uetlibergstrasse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132, 8045 Zurich. For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detailed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information,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please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refer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to the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published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medicinal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product information </a:t>
            </a:r>
            <a:r>
              <a:rPr lang="it-IT" sz="14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www.swissmedicinfo</a:t>
            </a:r>
            <a:r>
              <a:rPr lang="it-IT" sz="14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.ch</a:t>
            </a:r>
            <a:r>
              <a:rPr lang="it-IT" sz="14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CH" sz="14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MA-M</a:t>
            </a:r>
            <a:r>
              <a:rPr lang="fr-CH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_DAR-CH-0198-3 12/23</a:t>
            </a:r>
            <a:endParaRPr lang="en-CH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1000"/>
              </a:spcAft>
              <a:buNone/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099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400" b="1" dirty="0"/>
              <a:t>Disclaimer</a:t>
            </a:r>
            <a:endParaRPr lang="de-DE" sz="2400" b="1" dirty="0"/>
          </a:p>
        </p:txBody>
      </p:sp>
      <p:sp>
        <p:nvSpPr>
          <p:cNvPr id="9" name="Textfeld 8"/>
          <p:cNvSpPr txBox="1"/>
          <p:nvPr/>
        </p:nvSpPr>
        <p:spPr bwMode="gray">
          <a:xfrm>
            <a:off x="711135" y="1314338"/>
            <a:ext cx="10184268" cy="49859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The following has been developed in response to an unsolicited request for slides for a scientific presentation and is for scientific information purposes only.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lang="en-US" sz="1400" dirty="0">
              <a:latin typeface="Arial"/>
              <a:cs typeface="Arial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Nubeqa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is approved in Switzerland for the following indications</a:t>
            </a:r>
            <a:r>
              <a:rPr kumimoji="0" lang="en-US" sz="1400" b="0" i="0" u="none" strike="noStrike" kern="1200" cap="none" spc="0" normalizeH="0" baseline="3000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1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:</a:t>
            </a:r>
          </a:p>
          <a:p>
            <a:pPr lvl="1" fontAlgn="base">
              <a:spcBef>
                <a:spcPct val="0"/>
              </a:spcBef>
              <a:spcAft>
                <a:spcPts val="600"/>
              </a:spcAft>
            </a:pPr>
            <a:r>
              <a:rPr lang="en-US" sz="1400" dirty="0" err="1">
                <a:latin typeface="Arial"/>
                <a:cs typeface="Arial"/>
              </a:rPr>
              <a:t>Nubeqa</a:t>
            </a:r>
            <a:r>
              <a:rPr lang="en-US" sz="1400" dirty="0">
                <a:latin typeface="Arial"/>
                <a:cs typeface="Arial"/>
              </a:rPr>
              <a:t> (</a:t>
            </a:r>
            <a:r>
              <a:rPr lang="en-US" sz="1400" dirty="0" err="1">
                <a:latin typeface="Arial"/>
                <a:cs typeface="Arial"/>
              </a:rPr>
              <a:t>darolutamide</a:t>
            </a:r>
            <a:r>
              <a:rPr lang="en-US" sz="1400" dirty="0">
                <a:latin typeface="Arial"/>
                <a:cs typeface="Arial"/>
              </a:rPr>
              <a:t>) in combination with androgen deprivation therapy (ADT) is indicated for the treatment of adult patients with non-metastatic, castration-resistant prostate cancer (</a:t>
            </a:r>
            <a:r>
              <a:rPr lang="en-US" sz="1400" dirty="0" err="1">
                <a:latin typeface="Arial"/>
                <a:cs typeface="Arial"/>
              </a:rPr>
              <a:t>nmCRPC</a:t>
            </a:r>
            <a:r>
              <a:rPr lang="en-US" sz="1400" dirty="0">
                <a:latin typeface="Arial"/>
                <a:cs typeface="Arial"/>
              </a:rPr>
              <a:t>) at high risk of developing metastases (especially with a PSADT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≤ 10 months; see “Clinical efficacy”).</a:t>
            </a:r>
            <a:endParaRPr kumimoji="0" lang="en-US" sz="1400" b="0" i="0" u="none" strike="noStrike" kern="1200" cap="none" spc="0" normalizeH="0" baseline="30000" noProof="0" dirty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err="1">
                <a:latin typeface="Arial"/>
                <a:cs typeface="Arial"/>
              </a:rPr>
              <a:t>Nubeqa</a:t>
            </a:r>
            <a:r>
              <a:rPr lang="en-US" sz="1400" dirty="0">
                <a:latin typeface="Arial"/>
                <a:cs typeface="Arial"/>
              </a:rPr>
              <a:t> (</a:t>
            </a:r>
            <a:r>
              <a:rPr lang="en-US" sz="1400" dirty="0" err="1">
                <a:latin typeface="Arial"/>
                <a:cs typeface="Arial"/>
              </a:rPr>
              <a:t>darolutamide</a:t>
            </a:r>
            <a:r>
              <a:rPr lang="en-US" sz="1400" dirty="0">
                <a:latin typeface="Arial"/>
                <a:cs typeface="Arial"/>
              </a:rPr>
              <a:t>), in combination with docetaxel and androgen deprivation therapy (ADT), is indicated for the treatment of adult patients with metastatic hormone-sensitive prostate cancer (</a:t>
            </a:r>
            <a:r>
              <a:rPr lang="en-US" sz="1400" dirty="0" err="1">
                <a:latin typeface="Arial"/>
                <a:cs typeface="Arial"/>
              </a:rPr>
              <a:t>mHSPC</a:t>
            </a:r>
            <a:r>
              <a:rPr lang="en-US" sz="1400" dirty="0">
                <a:latin typeface="Arial"/>
                <a:cs typeface="Arial"/>
              </a:rPr>
              <a:t>) for whom docetaxel therapy is indicated (see “Clinical efficacy”).</a:t>
            </a:r>
            <a:endParaRPr lang="en-US" sz="1400" baseline="30000" dirty="0">
              <a:latin typeface="Arial"/>
              <a:cs typeface="Arial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en-US" sz="1400" dirty="0">
                <a:latin typeface="Arial"/>
                <a:cs typeface="Arial"/>
              </a:rPr>
              <a:t>Darolutamide is on the list of specialties with the following limitation</a:t>
            </a:r>
            <a:r>
              <a:rPr lang="en-US" sz="1400" baseline="30000" dirty="0">
                <a:latin typeface="Arial"/>
                <a:cs typeface="Arial"/>
              </a:rPr>
              <a:t>2</a:t>
            </a:r>
            <a:r>
              <a:rPr lang="en-US" sz="1400" dirty="0">
                <a:latin typeface="Arial"/>
                <a:cs typeface="Arial"/>
              </a:rPr>
              <a:t>: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latin typeface="Arial"/>
                <a:cs typeface="Arial"/>
              </a:rPr>
              <a:t>After cost approval by the health insurance company with prior consultation with the medical officer, </a:t>
            </a:r>
            <a:r>
              <a:rPr lang="en-US" sz="1400" dirty="0" err="1">
                <a:latin typeface="Arial"/>
                <a:cs typeface="Arial"/>
              </a:rPr>
              <a:t>Nubeqa</a:t>
            </a:r>
            <a:r>
              <a:rPr lang="en-US" sz="1400" dirty="0">
                <a:latin typeface="Arial"/>
                <a:cs typeface="Arial"/>
              </a:rPr>
              <a:t> (</a:t>
            </a:r>
            <a:r>
              <a:rPr lang="en-US" sz="1400" dirty="0" err="1">
                <a:latin typeface="Arial"/>
                <a:cs typeface="Arial"/>
              </a:rPr>
              <a:t>darolutamide</a:t>
            </a:r>
            <a:r>
              <a:rPr lang="en-US" sz="1400" dirty="0">
                <a:latin typeface="Arial"/>
                <a:cs typeface="Arial"/>
              </a:rPr>
              <a:t>), in combination with Docetaxel and Androgen Deprivation Therapy (ADT), will be reimbursed for the treatment of adult patients with metastatic, high-volume/high-risk hormone-sensitive prostate cancer (</a:t>
            </a:r>
            <a:r>
              <a:rPr lang="en-US" sz="1400" dirty="0" err="1">
                <a:latin typeface="Arial"/>
                <a:cs typeface="Arial"/>
              </a:rPr>
              <a:t>mHSPC</a:t>
            </a:r>
            <a:r>
              <a:rPr lang="en-US" sz="1400" dirty="0">
                <a:latin typeface="Arial"/>
                <a:cs typeface="Arial"/>
              </a:rPr>
              <a:t>) for whom Docetaxel therapy is indicated (Eastern Cooperative Oncology Group (ECOG) performance-status score of 0 or 1). As a maximum duration reimbursement can continue until disease progression or unacceptable toxicity.</a:t>
            </a:r>
            <a:endParaRPr lang="en-US" sz="1400" baseline="30000" dirty="0">
              <a:latin typeface="Arial"/>
              <a:cs typeface="Arial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This presentation may not be duplicated or distributed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Bayer (Schweiz) AG does not take any responsibility for any misuse of this information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de-DE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83D9958-08AF-4342-B446-1521A5903221}"/>
              </a:ext>
            </a:extLst>
          </p:cNvPr>
          <p:cNvSpPr txBox="1"/>
          <p:nvPr/>
        </p:nvSpPr>
        <p:spPr bwMode="gray">
          <a:xfrm>
            <a:off x="637309" y="6464071"/>
            <a:ext cx="5046253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800" b="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cs typeface="Arial"/>
              </a:rPr>
              <a:t>1. Professional Information NUBEQA; www.swissmedicinfo.ch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cs typeface="Arial"/>
              </a:rPr>
              <a:t>2. List of specialties, www.spezialitaetenliste.ch </a:t>
            </a:r>
            <a:r>
              <a:rPr kumimoji="0" lang="de-CH" sz="800" b="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26277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6CB3EEC-CA40-46EB-96E5-AB9EC5C8D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rtlCol="0" anchor="t">
            <a:noAutofit/>
          </a:bodyPr>
          <a:lstStyle/>
          <a:p>
            <a:r>
              <a:rPr lang="en-US" sz="2400" dirty="0">
                <a:cs typeface="Futura"/>
              </a:rPr>
              <a:t>DEAR Study Design</a:t>
            </a:r>
            <a:endParaRPr lang="en-US" sz="2400" strike="sngStrike" dirty="0">
              <a:cs typeface="Futura"/>
            </a:endParaRPr>
          </a:p>
        </p:txBody>
      </p:sp>
      <p:sp>
        <p:nvSpPr>
          <p:cNvPr id="36" name="Content Placeholder 7">
            <a:extLst>
              <a:ext uri="{FF2B5EF4-FFF2-40B4-BE49-F238E27FC236}">
                <a16:creationId xmlns:a16="http://schemas.microsoft.com/office/drawing/2014/main" id="{0BF2F6E6-AD7F-45C2-A08B-74AFFFDA2699}"/>
              </a:ext>
            </a:extLst>
          </p:cNvPr>
          <p:cNvSpPr txBox="1">
            <a:spLocks/>
          </p:cNvSpPr>
          <p:nvPr/>
        </p:nvSpPr>
        <p:spPr>
          <a:xfrm>
            <a:off x="383006" y="1202155"/>
            <a:ext cx="10183091" cy="81393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17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18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19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20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20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20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20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20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0000" marR="0" lvl="1" indent="-27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Blip>
                <a:blip r:embed="rId17"/>
              </a:buBlip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Arial"/>
              </a:rPr>
              <a:t>retrospective chart review cohort study</a:t>
            </a:r>
          </a:p>
          <a:p>
            <a:pPr marL="270000" marR="0" lvl="1" indent="-27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Blip>
                <a:blip r:embed="rId17"/>
              </a:buBlip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Arial"/>
              </a:rPr>
              <a:t>Uses Electronic Medical Records (EMR) from US urology practices*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3331E6-99F2-433A-A44E-9AC2A02316D6}"/>
              </a:ext>
            </a:extLst>
          </p:cNvPr>
          <p:cNvSpPr txBox="1"/>
          <p:nvPr>
            <p:custDataLst>
              <p:tags r:id="rId1"/>
            </p:custDataLst>
          </p:nvPr>
        </p:nvSpPr>
        <p:spPr>
          <a:xfrm>
            <a:off x="1084164" y="2438839"/>
            <a:ext cx="1553237" cy="457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≥6 months of EMR activity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50E874E-4BE3-4E20-AF3C-BF99F59C705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9253266" y="2438839"/>
            <a:ext cx="20483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≥6 months of EMR activity unless patient died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03B385D-7D7C-4D65-87D8-658099B4187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3435927" y="4612565"/>
            <a:ext cx="2365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Index date: </a:t>
            </a:r>
            <a:r>
              <a:rPr kumimoji="0" 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Daro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kumimoji="0" 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Enza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kumimoji="0" lang="en-US" sz="12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initiation in </a:t>
            </a:r>
            <a:b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nmCRPC</a:t>
            </a: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stage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9FB046A-E1CF-4F1A-880D-7CB670AEFFA6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775504" y="3759203"/>
            <a:ext cx="3595459" cy="276999"/>
          </a:xfrm>
          <a:prstGeom prst="rect">
            <a:avLst/>
          </a:prstGeom>
          <a:solidFill>
            <a:srgbClr val="647E9B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Baseline period</a:t>
            </a:r>
          </a:p>
        </p:txBody>
      </p:sp>
      <p:sp>
        <p:nvSpPr>
          <p:cNvPr id="15" name="Arrow: Right 27">
            <a:extLst>
              <a:ext uri="{FF2B5EF4-FFF2-40B4-BE49-F238E27FC236}">
                <a16:creationId xmlns:a16="http://schemas.microsoft.com/office/drawing/2014/main" id="{E609E230-4EA6-45B7-AB95-863F9DBC3550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4445877" y="2953333"/>
            <a:ext cx="2334260" cy="612863"/>
          </a:xfrm>
          <a:prstGeom prst="rightArrow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initial ARI treatment</a:t>
            </a:r>
          </a:p>
        </p:txBody>
      </p:sp>
      <p:sp>
        <p:nvSpPr>
          <p:cNvPr id="2" name="Arrow: Right 1">
            <a:extLst>
              <a:ext uri="{FF2B5EF4-FFF2-40B4-BE49-F238E27FC236}">
                <a16:creationId xmlns:a16="http://schemas.microsoft.com/office/drawing/2014/main" id="{300EFDCE-7C89-C59A-A36D-0127BEAE51FB}"/>
              </a:ext>
            </a:extLst>
          </p:cNvPr>
          <p:cNvSpPr/>
          <p:nvPr>
            <p:custDataLst>
              <p:tags r:id="rId6"/>
            </p:custDataLst>
          </p:nvPr>
        </p:nvSpPr>
        <p:spPr bwMode="gray">
          <a:xfrm>
            <a:off x="4445877" y="3617759"/>
            <a:ext cx="6746841" cy="559404"/>
          </a:xfrm>
          <a:prstGeom prst="right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Follow-up period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5BD7F5-C755-6D4B-6BDA-694687B72828}"/>
              </a:ext>
            </a:extLst>
          </p:cNvPr>
          <p:cNvSpPr/>
          <p:nvPr>
            <p:custDataLst>
              <p:tags r:id="rId7"/>
            </p:custDataLst>
          </p:nvPr>
        </p:nvSpPr>
        <p:spPr bwMode="gray">
          <a:xfrm>
            <a:off x="753632" y="4308608"/>
            <a:ext cx="826515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i="1" dirty="0">
                <a:solidFill>
                  <a:schemeClr val="tx1"/>
                </a:solidFill>
              </a:rPr>
              <a:t>Feb 2019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FE7FDE-E147-12A1-FB2C-BA8856B1461B}"/>
              </a:ext>
            </a:extLst>
          </p:cNvPr>
          <p:cNvSpPr/>
          <p:nvPr>
            <p:custDataLst>
              <p:tags r:id="rId8"/>
            </p:custDataLst>
          </p:nvPr>
        </p:nvSpPr>
        <p:spPr bwMode="gray">
          <a:xfrm>
            <a:off x="10112952" y="4520638"/>
            <a:ext cx="1536817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i="1" dirty="0">
                <a:solidFill>
                  <a:schemeClr val="tx1"/>
                </a:solidFill>
              </a:rPr>
              <a:t>Dec 2022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2A1C80FA-8021-59A5-D629-DCC8315168C7}"/>
              </a:ext>
            </a:extLst>
          </p:cNvPr>
          <p:cNvCxnSpPr/>
          <p:nvPr/>
        </p:nvCxnSpPr>
        <p:spPr bwMode="gray">
          <a:xfrm>
            <a:off x="4610101" y="4424764"/>
            <a:ext cx="6271260" cy="0"/>
          </a:xfrm>
          <a:prstGeom prst="straightConnector1">
            <a:avLst/>
          </a:prstGeom>
          <a:ln w="28575">
            <a:solidFill>
              <a:schemeClr val="tx2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A34B42D8-9601-9BAE-CF15-8D858B99C1DE}"/>
              </a:ext>
            </a:extLst>
          </p:cNvPr>
          <p:cNvSpPr/>
          <p:nvPr>
            <p:custDataLst>
              <p:tags r:id="rId9"/>
            </p:custDataLst>
          </p:nvPr>
        </p:nvSpPr>
        <p:spPr bwMode="gray">
          <a:xfrm>
            <a:off x="6780137" y="4609074"/>
            <a:ext cx="1931187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Outcome assessment</a:t>
            </a:r>
          </a:p>
        </p:txBody>
      </p:sp>
      <p:sp>
        <p:nvSpPr>
          <p:cNvPr id="17" name="Star: 5 Points 29">
            <a:extLst>
              <a:ext uri="{FF2B5EF4-FFF2-40B4-BE49-F238E27FC236}">
                <a16:creationId xmlns:a16="http://schemas.microsoft.com/office/drawing/2014/main" id="{2AD0D146-FC6E-4DC2-A73E-F3965AA85905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4080636" y="3499776"/>
            <a:ext cx="730481" cy="728949"/>
          </a:xfrm>
          <a:prstGeom prst="star5">
            <a:avLst/>
          </a:prstGeom>
          <a:solidFill>
            <a:srgbClr val="009EDB"/>
          </a:solidFill>
          <a:ln w="38100" cap="flat" cmpd="sng" algn="ctr">
            <a:solidFill>
              <a:schemeClr val="bg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F94C61A-B2EB-F5AB-2DD1-37299F1CA0A8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495301" y="2316465"/>
            <a:ext cx="10921195" cy="318567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feld 17">
            <a:extLst>
              <a:ext uri="{FF2B5EF4-FFF2-40B4-BE49-F238E27FC236}">
                <a16:creationId xmlns:a16="http://schemas.microsoft.com/office/drawing/2014/main" id="{353C018E-6222-3A16-AAB3-2C93AFE5987D}"/>
              </a:ext>
            </a:extLst>
          </p:cNvPr>
          <p:cNvSpPr txBox="1"/>
          <p:nvPr/>
        </p:nvSpPr>
        <p:spPr bwMode="gray">
          <a:xfrm>
            <a:off x="452890" y="6070906"/>
            <a:ext cx="11328926" cy="9643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/>
            </a:pPr>
            <a:r>
              <a:rPr lang="en-US" sz="800" dirty="0">
                <a:latin typeface="Arial" panose="020B0604020202020204" pitchFamily="34" charset="0"/>
              </a:rPr>
              <a:t>* EMRs from the Precision Point Specialty (PPS) network of US urology practices: </a:t>
            </a:r>
            <a:r>
              <a:rPr lang="en-US" sz="800" b="0" i="0" dirty="0">
                <a:effectLst/>
                <a:latin typeface="Arial" panose="020B0604020202020204" pitchFamily="34" charset="0"/>
              </a:rPr>
              <a:t>Approximately 3,500 urologists from &gt;100 community urology practices participate in this  network (~50% of all US private community urologists).</a:t>
            </a:r>
          </a:p>
          <a:p>
            <a:pPr>
              <a:spcAft>
                <a:spcPts val="1000"/>
              </a:spcAft>
              <a:defRPr/>
            </a:pPr>
            <a:r>
              <a:rPr lang="de-CH" sz="800" b="0" i="0" u="none" strike="noStrike" baseline="0" dirty="0" err="1">
                <a:latin typeface="HelveticaNeueLTStd-Roman"/>
              </a:rPr>
              <a:t>Apa</a:t>
            </a:r>
            <a:r>
              <a:rPr lang="de-CH" sz="800" b="0" i="0" u="none" strike="noStrike" baseline="0" dirty="0">
                <a:latin typeface="HelveticaNeueLTStd-Roman"/>
              </a:rPr>
              <a:t>, </a:t>
            </a:r>
            <a:r>
              <a:rPr lang="de-CH" sz="800" b="0" i="0" u="none" strike="noStrike" baseline="0" dirty="0" err="1">
                <a:latin typeface="HelveticaNeueLTStd-Roman"/>
              </a:rPr>
              <a:t>apalutamide</a:t>
            </a:r>
            <a:r>
              <a:rPr lang="de-CH" sz="800" b="0" i="0" u="none" strike="noStrike" baseline="0" dirty="0">
                <a:latin typeface="HelveticaNeueLTStd-Roman"/>
              </a:rPr>
              <a:t>; </a:t>
            </a:r>
            <a:r>
              <a:rPr lang="de-CH" sz="800" b="0" i="0" u="none" strike="noStrike" baseline="0" dirty="0" err="1">
                <a:latin typeface="HelveticaNeueLTStd-Roman"/>
              </a:rPr>
              <a:t>Daro</a:t>
            </a:r>
            <a:r>
              <a:rPr lang="de-CH" sz="800" b="0" i="0" u="none" strike="noStrike" baseline="0" dirty="0">
                <a:latin typeface="HelveticaNeueLTStd-Roman"/>
              </a:rPr>
              <a:t>, </a:t>
            </a:r>
            <a:r>
              <a:rPr lang="de-CH" sz="800" b="0" i="0" u="none" strike="noStrike" baseline="0" dirty="0" err="1">
                <a:latin typeface="HelveticaNeueLTStd-Roman"/>
              </a:rPr>
              <a:t>darolutamide</a:t>
            </a:r>
            <a:r>
              <a:rPr lang="de-CH" sz="800" b="0" i="0" u="none" strike="noStrike" baseline="0" dirty="0">
                <a:latin typeface="HelveticaNeueLTStd-Roman"/>
              </a:rPr>
              <a:t>; EMR, Electronic </a:t>
            </a:r>
            <a:r>
              <a:rPr lang="de-CH" sz="800" b="0" i="0" u="none" strike="noStrike" baseline="0" dirty="0">
                <a:solidFill>
                  <a:srgbClr val="223C78"/>
                </a:solidFill>
                <a:latin typeface="HelveticaNeueLTStd-Roman"/>
              </a:rPr>
              <a:t>Medical Records; Enza, </a:t>
            </a:r>
            <a:r>
              <a:rPr lang="de-CH" sz="800" b="0" i="0" u="none" strike="noStrike" baseline="0" dirty="0" err="1">
                <a:solidFill>
                  <a:srgbClr val="223C78"/>
                </a:solidFill>
                <a:latin typeface="HelveticaNeueLTStd-Roman"/>
              </a:rPr>
              <a:t>enzalutamide</a:t>
            </a:r>
            <a:r>
              <a:rPr lang="de-CH" sz="800" b="0" i="0" u="none" strike="noStrike" baseline="0" dirty="0">
                <a:solidFill>
                  <a:srgbClr val="223C78"/>
                </a:solidFill>
                <a:latin typeface="HelveticaNeueLTStd-Roman"/>
              </a:rPr>
              <a:t>; </a:t>
            </a:r>
            <a:r>
              <a:rPr lang="de-CH" sz="800" b="0" i="0" u="none" strike="noStrike" baseline="0" dirty="0" err="1">
                <a:latin typeface="HelveticaNeueLTStd-Roman"/>
              </a:rPr>
              <a:t>mCRPC</a:t>
            </a:r>
            <a:r>
              <a:rPr lang="de-CH" sz="800" b="0" i="0" u="none" strike="noStrike" baseline="0" dirty="0">
                <a:latin typeface="HelveticaNeueLTStd-Roman"/>
              </a:rPr>
              <a:t>, </a:t>
            </a:r>
            <a:r>
              <a:rPr lang="de-CH" sz="800" b="0" i="0" u="none" strike="noStrike" baseline="0" dirty="0" err="1">
                <a:latin typeface="HelveticaNeueLTStd-Roman"/>
              </a:rPr>
              <a:t>metastatic</a:t>
            </a:r>
            <a:r>
              <a:rPr lang="de-CH" sz="800" b="0" i="0" u="none" strike="noStrike" baseline="0" dirty="0">
                <a:latin typeface="HelveticaNeueLTStd-Roman"/>
              </a:rPr>
              <a:t> </a:t>
            </a:r>
            <a:r>
              <a:rPr lang="de-CH" sz="800" b="0" i="0" u="none" strike="noStrike" baseline="0" dirty="0" err="1">
                <a:latin typeface="HelveticaNeueLTStd-Roman"/>
              </a:rPr>
              <a:t>castration-resistant</a:t>
            </a:r>
            <a:r>
              <a:rPr lang="de-CH" sz="800" b="0" i="0" u="none" strike="noStrike" baseline="0" dirty="0">
                <a:latin typeface="HelveticaNeueLTStd-Roman"/>
              </a:rPr>
              <a:t> </a:t>
            </a:r>
            <a:r>
              <a:rPr lang="de-CH" sz="800" b="0" i="0" u="none" strike="noStrike" baseline="0" dirty="0" err="1">
                <a:latin typeface="HelveticaNeueLTStd-Roman"/>
              </a:rPr>
              <a:t>prostate</a:t>
            </a:r>
            <a:r>
              <a:rPr lang="de-CH" sz="800" b="0" i="0" u="none" strike="noStrike" baseline="0" dirty="0">
                <a:latin typeface="HelveticaNeueLTStd-Roman"/>
              </a:rPr>
              <a:t> </a:t>
            </a:r>
            <a:r>
              <a:rPr lang="de-CH" sz="800" b="0" i="0" u="none" strike="noStrike" baseline="0" dirty="0" err="1">
                <a:latin typeface="HelveticaNeueLTStd-Roman"/>
              </a:rPr>
              <a:t>cancer</a:t>
            </a:r>
            <a:r>
              <a:rPr lang="de-CH" sz="800" b="0" i="0" u="none" strike="noStrike" baseline="0" dirty="0">
                <a:latin typeface="HelveticaNeueLTStd-Roman"/>
              </a:rPr>
              <a:t>; </a:t>
            </a:r>
            <a:r>
              <a:rPr lang="de-CH" sz="800" b="0" i="0" u="none" strike="noStrike" baseline="0" dirty="0" err="1">
                <a:latin typeface="HelveticaNeueLTStd-Roman"/>
              </a:rPr>
              <a:t>nmCRPC</a:t>
            </a:r>
            <a:r>
              <a:rPr lang="de-CH" sz="800" b="0" i="0" u="none" strike="noStrike" baseline="0" dirty="0">
                <a:latin typeface="HelveticaNeueLTStd-Roman"/>
              </a:rPr>
              <a:t>, </a:t>
            </a:r>
            <a:r>
              <a:rPr lang="de-CH" sz="800" b="0" i="0" u="none" strike="noStrike" baseline="0" dirty="0" err="1">
                <a:latin typeface="HelveticaNeueLTStd-Roman"/>
              </a:rPr>
              <a:t>nonmetastatic</a:t>
            </a:r>
            <a:r>
              <a:rPr lang="de-CH" sz="800" b="0" i="0" u="none" strike="noStrike" baseline="0" dirty="0">
                <a:latin typeface="HelveticaNeueLTStd-Roman"/>
              </a:rPr>
              <a:t> </a:t>
            </a:r>
            <a:r>
              <a:rPr lang="de-CH" sz="800" b="0" i="0" u="none" strike="noStrike" baseline="0" dirty="0" err="1">
                <a:latin typeface="HelveticaNeueLTStd-Roman"/>
              </a:rPr>
              <a:t>castration-resistant</a:t>
            </a:r>
            <a:r>
              <a:rPr lang="de-CH" sz="800" b="0" i="0" u="none" strike="noStrike" baseline="0" dirty="0">
                <a:latin typeface="HelveticaNeueLTStd-Roman"/>
              </a:rPr>
              <a:t> </a:t>
            </a:r>
            <a:r>
              <a:rPr lang="de-CH" sz="800" b="0" i="0" u="none" strike="noStrike" baseline="0" dirty="0" err="1">
                <a:latin typeface="HelveticaNeueLTStd-Roman"/>
              </a:rPr>
              <a:t>prostate</a:t>
            </a:r>
            <a:r>
              <a:rPr lang="de-CH" sz="800" b="0" i="0" u="none" strike="noStrike" baseline="0" dirty="0">
                <a:latin typeface="HelveticaNeueLTStd-Roman"/>
              </a:rPr>
              <a:t> </a:t>
            </a:r>
            <a:r>
              <a:rPr lang="de-CH" sz="800" b="0" i="0" u="none" strike="noStrike" baseline="0" dirty="0" err="1">
                <a:latin typeface="HelveticaNeueLTStd-Roman"/>
              </a:rPr>
              <a:t>cancer</a:t>
            </a:r>
            <a:r>
              <a:rPr lang="de-CH" sz="800" b="0" i="0" u="none" strike="noStrike" baseline="0" dirty="0">
                <a:latin typeface="HelveticaNeueLTStd-Roman"/>
              </a:rPr>
              <a:t>.</a:t>
            </a:r>
          </a:p>
          <a:p>
            <a:pPr>
              <a:spcAft>
                <a:spcPts val="600"/>
              </a:spcAft>
              <a:defRPr/>
            </a:pPr>
            <a:r>
              <a:rPr lang="de-CH" sz="800" dirty="0">
                <a:effectLst/>
                <a:latin typeface="HelveticaNeueLTStd-Roman"/>
              </a:rPr>
              <a:t>References: Daniel J. George, et al. Real-</a:t>
            </a:r>
            <a:r>
              <a:rPr lang="de-CH" sz="800" dirty="0" err="1">
                <a:effectLst/>
                <a:latin typeface="HelveticaNeueLTStd-Roman"/>
              </a:rPr>
              <a:t>world</a:t>
            </a:r>
            <a:r>
              <a:rPr lang="de-CH" sz="800" dirty="0">
                <a:effectLst/>
                <a:latin typeface="HelveticaNeueLTStd-Roman"/>
              </a:rPr>
              <a:t> </a:t>
            </a:r>
            <a:r>
              <a:rPr lang="de-CH" sz="800" dirty="0" err="1">
                <a:effectLst/>
                <a:latin typeface="HelveticaNeueLTStd-Roman"/>
              </a:rPr>
              <a:t>use</a:t>
            </a:r>
            <a:r>
              <a:rPr lang="de-CH" sz="800" dirty="0">
                <a:effectLst/>
                <a:latin typeface="HelveticaNeueLTStd-Roman"/>
              </a:rPr>
              <a:t> of </a:t>
            </a:r>
            <a:r>
              <a:rPr lang="de-CH" sz="800" dirty="0" err="1">
                <a:effectLst/>
                <a:latin typeface="HelveticaNeueLTStd-Roman"/>
              </a:rPr>
              <a:t>darolutamide</a:t>
            </a:r>
            <a:r>
              <a:rPr lang="de-CH" sz="800" dirty="0">
                <a:effectLst/>
                <a:latin typeface="HelveticaNeueLTStd-Roman"/>
              </a:rPr>
              <a:t>, </a:t>
            </a:r>
            <a:r>
              <a:rPr lang="de-CH" sz="800" dirty="0" err="1">
                <a:effectLst/>
                <a:latin typeface="HelveticaNeueLTStd-Roman"/>
              </a:rPr>
              <a:t>enzalutamide</a:t>
            </a:r>
            <a:r>
              <a:rPr lang="de-CH" sz="800" dirty="0">
                <a:effectLst/>
                <a:latin typeface="HelveticaNeueLTStd-Roman"/>
              </a:rPr>
              <a:t>, and </a:t>
            </a:r>
            <a:r>
              <a:rPr lang="de-CH" sz="800" dirty="0" err="1">
                <a:effectLst/>
                <a:latin typeface="HelveticaNeueLTStd-Roman"/>
              </a:rPr>
              <a:t>apalutamide</a:t>
            </a:r>
            <a:r>
              <a:rPr lang="de-CH" sz="800" dirty="0">
                <a:effectLst/>
                <a:latin typeface="HelveticaNeueLTStd-Roman"/>
              </a:rPr>
              <a:t> </a:t>
            </a:r>
            <a:r>
              <a:rPr lang="de-CH" sz="800" dirty="0" err="1">
                <a:effectLst/>
                <a:latin typeface="HelveticaNeueLTStd-Roman"/>
              </a:rPr>
              <a:t>for</a:t>
            </a:r>
            <a:r>
              <a:rPr lang="de-CH" sz="800" dirty="0">
                <a:effectLst/>
                <a:latin typeface="HelveticaNeueLTStd-Roman"/>
              </a:rPr>
              <a:t> non-</a:t>
            </a:r>
            <a:r>
              <a:rPr lang="de-CH" sz="800" dirty="0" err="1">
                <a:effectLst/>
                <a:latin typeface="HelveticaNeueLTStd-Roman"/>
              </a:rPr>
              <a:t>metastatic</a:t>
            </a:r>
            <a:r>
              <a:rPr lang="de-CH" sz="800" dirty="0">
                <a:effectLst/>
                <a:latin typeface="HelveticaNeueLTStd-Roman"/>
              </a:rPr>
              <a:t> </a:t>
            </a:r>
            <a:r>
              <a:rPr lang="de-CH" sz="800" dirty="0" err="1">
                <a:effectLst/>
                <a:latin typeface="HelveticaNeueLTStd-Roman"/>
              </a:rPr>
              <a:t>castration-resistant</a:t>
            </a:r>
            <a:r>
              <a:rPr lang="de-CH" sz="800" dirty="0">
                <a:effectLst/>
                <a:latin typeface="HelveticaNeueLTStd-Roman"/>
              </a:rPr>
              <a:t> </a:t>
            </a:r>
            <a:r>
              <a:rPr lang="de-CH" sz="800" dirty="0" err="1">
                <a:effectLst/>
                <a:latin typeface="HelveticaNeueLTStd-Roman"/>
              </a:rPr>
              <a:t>prostate</a:t>
            </a:r>
            <a:r>
              <a:rPr lang="de-CH" sz="800" dirty="0">
                <a:effectLst/>
                <a:latin typeface="HelveticaNeueLTStd-Roman"/>
              </a:rPr>
              <a:t> </a:t>
            </a:r>
            <a:r>
              <a:rPr lang="de-CH" sz="800" dirty="0" err="1">
                <a:effectLst/>
                <a:latin typeface="HelveticaNeueLTStd-Roman"/>
              </a:rPr>
              <a:t>cancer</a:t>
            </a:r>
            <a:r>
              <a:rPr lang="de-CH" sz="800" dirty="0">
                <a:effectLst/>
                <a:latin typeface="HelveticaNeueLTStd-Roman"/>
              </a:rPr>
              <a:t> (DEAR). Journal of Clinical Oncology 2023 41:6_suppl, 332; </a:t>
            </a:r>
            <a:r>
              <a:rPr lang="de-CH" sz="800" dirty="0" err="1">
                <a:effectLst/>
                <a:latin typeface="HelveticaNeueLTStd-Roman"/>
              </a:rPr>
              <a:t>Shore</a:t>
            </a:r>
            <a:r>
              <a:rPr lang="de-CH" sz="800" dirty="0">
                <a:effectLst/>
                <a:latin typeface="HelveticaNeueLTStd-Roman"/>
              </a:rPr>
              <a:t> N, et al. Real World Study on </a:t>
            </a:r>
            <a:r>
              <a:rPr lang="de-CH" sz="800" dirty="0" err="1">
                <a:effectLst/>
                <a:latin typeface="HelveticaNeueLTStd-Roman"/>
              </a:rPr>
              <a:t>Darolutamide</a:t>
            </a:r>
            <a:r>
              <a:rPr lang="de-CH" sz="800" dirty="0">
                <a:effectLst/>
                <a:latin typeface="HelveticaNeueLTStd-Roman"/>
              </a:rPr>
              <a:t>, </a:t>
            </a:r>
            <a:r>
              <a:rPr lang="de-CH" sz="800" dirty="0" err="1">
                <a:effectLst/>
                <a:latin typeface="HelveticaNeueLTStd-Roman"/>
              </a:rPr>
              <a:t>Enzalutamide</a:t>
            </a:r>
            <a:r>
              <a:rPr lang="de-CH" sz="800" dirty="0">
                <a:effectLst/>
                <a:latin typeface="HelveticaNeueLTStd-Roman"/>
              </a:rPr>
              <a:t>, and </a:t>
            </a:r>
            <a:r>
              <a:rPr lang="de-CH" sz="800" dirty="0" err="1">
                <a:effectLst/>
                <a:latin typeface="HelveticaNeueLTStd-Roman"/>
              </a:rPr>
              <a:t>Apalutamide</a:t>
            </a:r>
            <a:r>
              <a:rPr lang="de-CH" sz="800" dirty="0">
                <a:effectLst/>
                <a:latin typeface="HelveticaNeueLTStd-Roman"/>
              </a:rPr>
              <a:t> </a:t>
            </a:r>
            <a:r>
              <a:rPr lang="de-CH" sz="800" dirty="0" err="1">
                <a:effectLst/>
                <a:latin typeface="HelveticaNeueLTStd-Roman"/>
              </a:rPr>
              <a:t>for</a:t>
            </a:r>
            <a:r>
              <a:rPr lang="de-CH" sz="800" dirty="0">
                <a:effectLst/>
                <a:latin typeface="HelveticaNeueLTStd-Roman"/>
              </a:rPr>
              <a:t> </a:t>
            </a:r>
            <a:r>
              <a:rPr lang="de-CH" sz="800" dirty="0" err="1">
                <a:effectLst/>
                <a:latin typeface="HelveticaNeueLTStd-Roman"/>
              </a:rPr>
              <a:t>nmCRPC</a:t>
            </a:r>
            <a:r>
              <a:rPr lang="de-CH" sz="800" dirty="0">
                <a:effectLst/>
                <a:latin typeface="HelveticaNeueLTStd-Roman"/>
              </a:rPr>
              <a:t> </a:t>
            </a:r>
            <a:r>
              <a:rPr lang="de-CH" sz="800" dirty="0" err="1">
                <a:effectLst/>
                <a:latin typeface="HelveticaNeueLTStd-Roman"/>
              </a:rPr>
              <a:t>patients</a:t>
            </a:r>
            <a:r>
              <a:rPr lang="de-CH" sz="800" dirty="0">
                <a:effectLst/>
                <a:latin typeface="HelveticaNeueLTStd-Roman"/>
              </a:rPr>
              <a:t> </a:t>
            </a:r>
            <a:r>
              <a:rPr lang="de-CH" sz="800" dirty="0" err="1">
                <a:effectLst/>
                <a:latin typeface="HelveticaNeueLTStd-Roman"/>
              </a:rPr>
              <a:t>using</a:t>
            </a:r>
            <a:r>
              <a:rPr lang="de-CH" sz="800" dirty="0">
                <a:effectLst/>
                <a:latin typeface="HelveticaNeueLTStd-Roman"/>
              </a:rPr>
              <a:t> a </a:t>
            </a:r>
            <a:r>
              <a:rPr lang="de-CH" sz="800" dirty="0" err="1">
                <a:effectLst/>
                <a:latin typeface="HelveticaNeueLTStd-Roman"/>
              </a:rPr>
              <a:t>Urology</a:t>
            </a:r>
            <a:r>
              <a:rPr lang="de-CH" sz="800" dirty="0">
                <a:effectLst/>
                <a:latin typeface="HelveticaNeueLTStd-Roman"/>
              </a:rPr>
              <a:t> Network in </a:t>
            </a:r>
            <a:r>
              <a:rPr lang="de-CH" sz="800" dirty="0" err="1">
                <a:effectLst/>
                <a:latin typeface="HelveticaNeueLTStd-Roman"/>
              </a:rPr>
              <a:t>the</a:t>
            </a:r>
            <a:r>
              <a:rPr lang="de-CH" sz="800" dirty="0">
                <a:effectLst/>
                <a:latin typeface="HelveticaNeueLTStd-Roman"/>
              </a:rPr>
              <a:t> United States. Abstract and Poster MP29-13, AUA annual </a:t>
            </a:r>
            <a:r>
              <a:rPr lang="de-CH" sz="800" dirty="0" err="1">
                <a:effectLst/>
                <a:latin typeface="HelveticaNeueLTStd-Roman"/>
              </a:rPr>
              <a:t>meeting</a:t>
            </a:r>
            <a:r>
              <a:rPr lang="de-CH" sz="800" dirty="0">
                <a:effectLst/>
                <a:latin typeface="HelveticaNeueLTStd-Roman"/>
              </a:rPr>
              <a:t> 2023</a:t>
            </a:r>
          </a:p>
          <a:p>
            <a:pPr>
              <a:spcAft>
                <a:spcPts val="600"/>
              </a:spcAft>
              <a:defRPr/>
            </a:pPr>
            <a:endParaRPr lang="de-CH" sz="800" dirty="0">
              <a:effectLst/>
              <a:latin typeface="HelveticaNeueLTStd-Roman"/>
            </a:endParaRP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9F4446F4-590E-553E-9474-AA23156A0530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2648146" y="2529317"/>
            <a:ext cx="6605120" cy="27699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3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Patient identification period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F73395A6-0738-DCA3-37EA-F025148221AE}"/>
              </a:ext>
            </a:extLst>
          </p:cNvPr>
          <p:cNvSpPr txBox="1"/>
          <p:nvPr>
            <p:custDataLst>
              <p:tags r:id="rId13"/>
            </p:custDataLst>
          </p:nvPr>
        </p:nvSpPr>
        <p:spPr bwMode="gray">
          <a:xfrm>
            <a:off x="2724552" y="2525179"/>
            <a:ext cx="914400" cy="276999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r>
              <a:rPr lang="de-DE" sz="1200" dirty="0">
                <a:solidFill>
                  <a:schemeClr val="bg1"/>
                </a:solidFill>
              </a:rPr>
              <a:t>Aug 2019</a:t>
            </a:r>
            <a:endParaRPr lang="de-CH" sz="1200" dirty="0" err="1">
              <a:solidFill>
                <a:schemeClr val="bg1"/>
              </a:solidFill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AAC69ED2-2998-727C-0A87-43E7B782B9C0}"/>
              </a:ext>
            </a:extLst>
          </p:cNvPr>
          <p:cNvSpPr txBox="1"/>
          <p:nvPr>
            <p:custDataLst>
              <p:tags r:id="rId14"/>
            </p:custDataLst>
          </p:nvPr>
        </p:nvSpPr>
        <p:spPr bwMode="gray">
          <a:xfrm>
            <a:off x="8095850" y="2524527"/>
            <a:ext cx="1157416" cy="276999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r"/>
            <a:r>
              <a:rPr lang="de-DE" sz="1200" dirty="0">
                <a:solidFill>
                  <a:schemeClr val="bg1"/>
                </a:solidFill>
              </a:rPr>
              <a:t>March 2022 </a:t>
            </a:r>
            <a:endParaRPr lang="de-CH" sz="1200" dirty="0" err="1">
              <a:solidFill>
                <a:schemeClr val="bg1"/>
              </a:solidFill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188BD43E-F79A-1B54-2D09-13205697DED9}"/>
              </a:ext>
            </a:extLst>
          </p:cNvPr>
          <p:cNvSpPr txBox="1"/>
          <p:nvPr>
            <p:custDataLst>
              <p:tags r:id="rId15"/>
            </p:custDataLst>
          </p:nvPr>
        </p:nvSpPr>
        <p:spPr bwMode="gray">
          <a:xfrm>
            <a:off x="7462180" y="5054074"/>
            <a:ext cx="2294021" cy="616336"/>
          </a:xfrm>
          <a:prstGeom prst="rect">
            <a:avLst/>
          </a:prstGeom>
          <a:solidFill>
            <a:srgbClr val="D30F4B"/>
          </a:solidFill>
        </p:spPr>
        <p:txBody>
          <a:bodyPr wrap="none" lIns="0" tIns="0" rIns="0" bIns="0" rtlCol="0">
            <a:noAutofit/>
          </a:bodyPr>
          <a:lstStyle/>
          <a:p>
            <a:pPr algn="ctr"/>
            <a:r>
              <a:rPr lang="de-CH" sz="1200" b="0" i="0" u="none" strike="noStrike" baseline="0" dirty="0">
                <a:solidFill>
                  <a:schemeClr val="bg1"/>
                </a:solidFill>
              </a:rPr>
              <a:t>Primary </a:t>
            </a:r>
            <a:r>
              <a:rPr lang="de-CH" sz="1200" b="0" i="0" u="none" strike="noStrike" baseline="0" dirty="0" err="1">
                <a:solidFill>
                  <a:schemeClr val="bg1"/>
                </a:solidFill>
              </a:rPr>
              <a:t>outcome</a:t>
            </a:r>
            <a:r>
              <a:rPr lang="de-CH" sz="1200" b="0" i="0" u="none" strike="noStrike" baseline="0" dirty="0">
                <a:solidFill>
                  <a:schemeClr val="bg1"/>
                </a:solidFill>
              </a:rPr>
              <a:t>:</a:t>
            </a:r>
          </a:p>
          <a:p>
            <a:pPr algn="ctr"/>
            <a:r>
              <a:rPr lang="de-CH" sz="1200" b="0" i="0" u="none" strike="noStrike" baseline="0" dirty="0" err="1">
                <a:solidFill>
                  <a:schemeClr val="bg1"/>
                </a:solidFill>
              </a:rPr>
              <a:t>Discontinuation</a:t>
            </a:r>
            <a:r>
              <a:rPr lang="de-CH" sz="1200" b="0" i="0" u="none" strike="noStrike" baseline="0" dirty="0">
                <a:solidFill>
                  <a:schemeClr val="bg1"/>
                </a:solidFill>
              </a:rPr>
              <a:t>/</a:t>
            </a:r>
            <a:r>
              <a:rPr lang="de-CH" sz="1200" b="0" i="0" u="none" strike="noStrike" baseline="0" dirty="0" err="1">
                <a:solidFill>
                  <a:schemeClr val="bg1"/>
                </a:solidFill>
              </a:rPr>
              <a:t>progression</a:t>
            </a:r>
            <a:endParaRPr lang="de-CH" sz="1200" b="0" i="0" u="none" strike="noStrike" baseline="0" dirty="0">
              <a:solidFill>
                <a:schemeClr val="bg1"/>
              </a:solidFill>
            </a:endParaRPr>
          </a:p>
          <a:p>
            <a:pPr algn="ctr"/>
            <a:r>
              <a:rPr lang="de-CH" sz="1200" b="0" i="0" u="none" strike="noStrike" baseline="0" dirty="0" err="1">
                <a:solidFill>
                  <a:schemeClr val="bg1"/>
                </a:solidFill>
              </a:rPr>
              <a:t>to</a:t>
            </a:r>
            <a:r>
              <a:rPr lang="de-CH" sz="1200" b="0" i="0" u="none" strike="noStrike" baseline="0" dirty="0">
                <a:solidFill>
                  <a:schemeClr val="bg1"/>
                </a:solidFill>
              </a:rPr>
              <a:t> </a:t>
            </a:r>
            <a:r>
              <a:rPr lang="de-CH" sz="1200" b="0" i="0" u="none" strike="noStrike" baseline="0" dirty="0" err="1">
                <a:solidFill>
                  <a:schemeClr val="bg1"/>
                </a:solidFill>
              </a:rPr>
              <a:t>mCRPC</a:t>
            </a:r>
            <a:endParaRPr lang="de-CH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426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3E8BFAF-7924-4D4D-AEAB-FE272DCC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DEAR Study Inclusion / Exclusion Criteria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5657A31-721F-46CE-AE31-31AAC776FFD9}"/>
              </a:ext>
            </a:extLst>
          </p:cNvPr>
          <p:cNvGraphicFramePr>
            <a:graphicFrameLocks noGrp="1"/>
          </p:cNvGraphicFramePr>
          <p:nvPr/>
        </p:nvGraphicFramePr>
        <p:xfrm>
          <a:off x="738909" y="1511068"/>
          <a:ext cx="10474035" cy="4480560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357745">
                  <a:extLst>
                    <a:ext uri="{9D8B030D-6E8A-4147-A177-3AD203B41FA5}">
                      <a16:colId xmlns:a16="http://schemas.microsoft.com/office/drawing/2014/main" val="3273139081"/>
                    </a:ext>
                  </a:extLst>
                </a:gridCol>
                <a:gridCol w="9116290">
                  <a:extLst>
                    <a:ext uri="{9D8B030D-6E8A-4147-A177-3AD203B41FA5}">
                      <a16:colId xmlns:a16="http://schemas.microsoft.com/office/drawing/2014/main" val="3177430928"/>
                    </a:ext>
                  </a:extLst>
                </a:gridCol>
              </a:tblGrid>
              <a:tr h="1531828">
                <a:tc>
                  <a:txBody>
                    <a:bodyPr/>
                    <a:lstStyle/>
                    <a:p>
                      <a:pPr marL="0" marR="0" lvl="1" indent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600"/>
                        </a:spcAft>
                        <a:buFontTx/>
                        <a:buNone/>
                      </a:pPr>
                      <a:r>
                        <a:rPr lang="en-US" sz="14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Inclusion Criteria</a:t>
                      </a:r>
                    </a:p>
                  </a:txBody>
                  <a:tcPr marT="91440" marB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270000" marR="0" lvl="1" indent="-2700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Tx/>
                        <a:buBlip>
                          <a:blip r:embed="rId3"/>
                        </a:buBlip>
                      </a:pPr>
                      <a:r>
                        <a:rPr lang="en-US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Men aged ≥18 years at index date </a:t>
                      </a:r>
                    </a:p>
                    <a:p>
                      <a:pPr marL="288925" marR="0" lvl="1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</a:p>
                    <a:p>
                      <a:pPr marL="270000" marR="0" lvl="1" indent="-2700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Tx/>
                        <a:buBlip>
                          <a:blip r:embed="rId3"/>
                        </a:buBlip>
                      </a:pPr>
                      <a:r>
                        <a:rPr lang="en-US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Diagnosed with </a:t>
                      </a:r>
                      <a:r>
                        <a:rPr lang="en-US" sz="14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nmCRPC</a:t>
                      </a:r>
                      <a:r>
                        <a:rPr lang="en-US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prior to their first ever </a:t>
                      </a:r>
                      <a:r>
                        <a:rPr lang="en-US" sz="1400" b="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ARi</a:t>
                      </a:r>
                      <a:r>
                        <a:rPr lang="en-US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treatment initiation during the patient identification period </a:t>
                      </a:r>
                    </a:p>
                    <a:p>
                      <a:pPr marL="288925" marR="0" lvl="1" indent="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US" sz="1400" b="1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</a:p>
                    <a:p>
                      <a:pPr marL="270000" marR="0" lvl="1" indent="-2700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Tx/>
                        <a:buBlip>
                          <a:blip r:embed="rId3"/>
                        </a:buBlip>
                      </a:pPr>
                      <a:r>
                        <a:rPr lang="en-US" sz="1400" b="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With a minimum 6 months of baseline period and at least 6 months of follow-up period, unless the patient died earlier</a:t>
                      </a:r>
                    </a:p>
                  </a:txBody>
                  <a:tcPr marT="91440" marB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0604993"/>
                  </a:ext>
                </a:extLst>
              </a:tr>
              <a:tr h="210328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bg1"/>
                          </a:solidFill>
                          <a:effectLst/>
                        </a:rPr>
                        <a:t>Exclusion Criteria</a:t>
                      </a:r>
                      <a:endParaRPr lang="en-US" sz="14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91440" marB="9144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270000" marR="0" lvl="1" indent="-2700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Tx/>
                        <a:buBlip>
                          <a:blip r:embed="rId3"/>
                        </a:buBlip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Evidence of metastatic disease before or 30 days after the index date</a:t>
                      </a:r>
                    </a:p>
                    <a:p>
                      <a:pPr marL="288925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400" b="1" dirty="0">
                          <a:effectLst/>
                        </a:rPr>
                        <a:t>OR</a:t>
                      </a:r>
                    </a:p>
                    <a:p>
                      <a:pPr marL="270000" marR="0" lvl="1" indent="-2700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Tx/>
                        <a:buBlip>
                          <a:blip r:embed="rId3"/>
                        </a:buBlip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Prior history of other primary cancers, except non-melanoma skin cancer, in the 5 years prior to index date</a:t>
                      </a:r>
                    </a:p>
                    <a:p>
                      <a:pPr marL="288925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400" b="1" dirty="0">
                          <a:effectLst/>
                        </a:rPr>
                        <a:t>OR</a:t>
                      </a:r>
                    </a:p>
                    <a:p>
                      <a:pPr marL="270000" marR="0" lvl="1" indent="-2700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Tx/>
                        <a:buBlip>
                          <a:blip r:embed="rId3"/>
                        </a:buBlip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Prior use of a novel antihormonal agent (darolutamide, enzalutamide, apalutamide, or abiraterone acetate) </a:t>
                      </a:r>
                    </a:p>
                    <a:p>
                      <a:pPr marL="288925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400" b="1" dirty="0">
                          <a:effectLst/>
                        </a:rPr>
                        <a:t>OR</a:t>
                      </a:r>
                    </a:p>
                    <a:p>
                      <a:pPr marL="270000" marR="0" lvl="1" indent="-2700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Tx/>
                        <a:buBlip>
                          <a:blip r:embed="rId3"/>
                        </a:buBlip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Initiation of multiple </a:t>
                      </a:r>
                      <a:r>
                        <a:rPr lang="en-US" sz="14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ARis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recorded on the same date</a:t>
                      </a:r>
                    </a:p>
                    <a:p>
                      <a:pPr marL="288925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en-US" sz="1400" b="1" dirty="0">
                          <a:effectLst/>
                        </a:rPr>
                        <a:t>OR</a:t>
                      </a:r>
                    </a:p>
                    <a:p>
                      <a:pPr marL="270000" marR="0" lvl="1" indent="-270000" algn="l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FontTx/>
                        <a:buBlip>
                          <a:blip r:embed="rId3"/>
                        </a:buBlip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Evidence of inclusion in clinical trials during the study period</a:t>
                      </a:r>
                    </a:p>
                  </a:txBody>
                  <a:tcPr marT="91440" marB="9144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3976934"/>
                  </a:ext>
                </a:extLst>
              </a:tr>
            </a:tbl>
          </a:graphicData>
        </a:graphic>
      </p:graphicFrame>
      <p:sp>
        <p:nvSpPr>
          <p:cNvPr id="2" name="Textfeld 17">
            <a:extLst>
              <a:ext uri="{FF2B5EF4-FFF2-40B4-BE49-F238E27FC236}">
                <a16:creationId xmlns:a16="http://schemas.microsoft.com/office/drawing/2014/main" id="{945B3107-D7D2-E3A2-CADC-B3C3BD713679}"/>
              </a:ext>
            </a:extLst>
          </p:cNvPr>
          <p:cNvSpPr txBox="1"/>
          <p:nvPr/>
        </p:nvSpPr>
        <p:spPr bwMode="gray">
          <a:xfrm>
            <a:off x="668029" y="6322559"/>
            <a:ext cx="11049054" cy="4667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/>
            </a:pPr>
            <a:r>
              <a:rPr lang="en-US" sz="800" dirty="0">
                <a:latin typeface="Arial"/>
                <a:cs typeface="Arial"/>
              </a:rPr>
              <a:t>ARI, androgen receptor inhibitor; </a:t>
            </a:r>
            <a:r>
              <a:rPr lang="en-US" sz="800" dirty="0" err="1">
                <a:latin typeface="Arial"/>
                <a:cs typeface="Arial"/>
              </a:rPr>
              <a:t>mCRPC</a:t>
            </a:r>
            <a:r>
              <a:rPr lang="en-US" sz="800" dirty="0">
                <a:latin typeface="Arial"/>
                <a:cs typeface="Arial"/>
              </a:rPr>
              <a:t>, metastatic castration-resistant prostate cancer; </a:t>
            </a:r>
            <a:r>
              <a:rPr lang="en-US" sz="800" dirty="0" err="1">
                <a:latin typeface="Arial"/>
                <a:cs typeface="Arial"/>
              </a:rPr>
              <a:t>nmCRPC</a:t>
            </a:r>
            <a:r>
              <a:rPr lang="en-US" sz="800" dirty="0">
                <a:latin typeface="Arial"/>
                <a:cs typeface="Arial"/>
              </a:rPr>
              <a:t>, nonmetastatic castration-resistant prostate cancer.</a:t>
            </a:r>
            <a:endParaRPr lang="en-US" sz="800" b="0" i="0" dirty="0">
              <a:effectLst/>
              <a:latin typeface="Arial" panose="020B0604020202020204" pitchFamily="34" charset="0"/>
            </a:endParaRPr>
          </a:p>
          <a:p>
            <a:pPr>
              <a:spcAft>
                <a:spcPts val="600"/>
              </a:spcAft>
              <a:defRPr/>
            </a:pPr>
            <a:r>
              <a:rPr lang="de-CH" sz="800" dirty="0">
                <a:effectLst/>
                <a:latin typeface="HelveticaNeueLTStd-Roman"/>
              </a:rPr>
              <a:t>Reference: Daniel J. George, et al. Real-</a:t>
            </a:r>
            <a:r>
              <a:rPr lang="de-CH" sz="800" dirty="0" err="1">
                <a:effectLst/>
                <a:latin typeface="HelveticaNeueLTStd-Roman"/>
              </a:rPr>
              <a:t>world</a:t>
            </a:r>
            <a:r>
              <a:rPr lang="de-CH" sz="800" dirty="0">
                <a:effectLst/>
                <a:latin typeface="HelveticaNeueLTStd-Roman"/>
              </a:rPr>
              <a:t> </a:t>
            </a:r>
            <a:r>
              <a:rPr lang="de-CH" sz="800" dirty="0" err="1">
                <a:effectLst/>
                <a:latin typeface="HelveticaNeueLTStd-Roman"/>
              </a:rPr>
              <a:t>use</a:t>
            </a:r>
            <a:r>
              <a:rPr lang="de-CH" sz="800" dirty="0">
                <a:effectLst/>
                <a:latin typeface="HelveticaNeueLTStd-Roman"/>
              </a:rPr>
              <a:t> of </a:t>
            </a:r>
            <a:r>
              <a:rPr lang="de-CH" sz="800" dirty="0" err="1">
                <a:effectLst/>
                <a:latin typeface="HelveticaNeueLTStd-Roman"/>
              </a:rPr>
              <a:t>darolutamide</a:t>
            </a:r>
            <a:r>
              <a:rPr lang="de-CH" sz="800" dirty="0">
                <a:effectLst/>
                <a:latin typeface="HelveticaNeueLTStd-Roman"/>
              </a:rPr>
              <a:t>, </a:t>
            </a:r>
            <a:r>
              <a:rPr lang="de-CH" sz="800" dirty="0" err="1">
                <a:effectLst/>
                <a:latin typeface="HelveticaNeueLTStd-Roman"/>
              </a:rPr>
              <a:t>enzalutamide</a:t>
            </a:r>
            <a:r>
              <a:rPr lang="de-CH" sz="800" dirty="0">
                <a:effectLst/>
                <a:latin typeface="HelveticaNeueLTStd-Roman"/>
              </a:rPr>
              <a:t>, and </a:t>
            </a:r>
            <a:r>
              <a:rPr lang="de-CH" sz="800" dirty="0" err="1">
                <a:effectLst/>
                <a:latin typeface="HelveticaNeueLTStd-Roman"/>
              </a:rPr>
              <a:t>apalutamide</a:t>
            </a:r>
            <a:r>
              <a:rPr lang="de-CH" sz="800" dirty="0">
                <a:effectLst/>
                <a:latin typeface="HelveticaNeueLTStd-Roman"/>
              </a:rPr>
              <a:t> </a:t>
            </a:r>
            <a:r>
              <a:rPr lang="de-CH" sz="800" dirty="0" err="1">
                <a:effectLst/>
                <a:latin typeface="HelveticaNeueLTStd-Roman"/>
              </a:rPr>
              <a:t>for</a:t>
            </a:r>
            <a:r>
              <a:rPr lang="de-CH" sz="800" dirty="0">
                <a:effectLst/>
                <a:latin typeface="HelveticaNeueLTStd-Roman"/>
              </a:rPr>
              <a:t> non-</a:t>
            </a:r>
            <a:r>
              <a:rPr lang="de-CH" sz="800" dirty="0" err="1">
                <a:effectLst/>
                <a:latin typeface="HelveticaNeueLTStd-Roman"/>
              </a:rPr>
              <a:t>metastatic</a:t>
            </a:r>
            <a:r>
              <a:rPr lang="de-CH" sz="800" dirty="0">
                <a:effectLst/>
                <a:latin typeface="HelveticaNeueLTStd-Roman"/>
              </a:rPr>
              <a:t> </a:t>
            </a:r>
            <a:r>
              <a:rPr lang="de-CH" sz="800" dirty="0" err="1">
                <a:effectLst/>
                <a:latin typeface="HelveticaNeueLTStd-Roman"/>
              </a:rPr>
              <a:t>castration-resistant</a:t>
            </a:r>
            <a:r>
              <a:rPr lang="de-CH" sz="800" dirty="0">
                <a:effectLst/>
                <a:latin typeface="HelveticaNeueLTStd-Roman"/>
              </a:rPr>
              <a:t> </a:t>
            </a:r>
            <a:r>
              <a:rPr lang="de-CH" sz="800" dirty="0" err="1">
                <a:effectLst/>
                <a:latin typeface="HelveticaNeueLTStd-Roman"/>
              </a:rPr>
              <a:t>prostate</a:t>
            </a:r>
            <a:r>
              <a:rPr lang="de-CH" sz="800" dirty="0">
                <a:effectLst/>
                <a:latin typeface="HelveticaNeueLTStd-Roman"/>
              </a:rPr>
              <a:t> </a:t>
            </a:r>
            <a:r>
              <a:rPr lang="de-CH" sz="800" dirty="0" err="1">
                <a:effectLst/>
                <a:latin typeface="HelveticaNeueLTStd-Roman"/>
              </a:rPr>
              <a:t>cancer</a:t>
            </a:r>
            <a:r>
              <a:rPr lang="de-CH" sz="800" dirty="0">
                <a:effectLst/>
                <a:latin typeface="HelveticaNeueLTStd-Roman"/>
              </a:rPr>
              <a:t> (DEAR). Journal of Clinical Oncology 2023 41:6_suppl, 332</a:t>
            </a:r>
          </a:p>
        </p:txBody>
      </p:sp>
    </p:spTree>
    <p:extLst>
      <p:ext uri="{BB962C8B-B14F-4D97-AF65-F5344CB8AC3E}">
        <p14:creationId xmlns:p14="http://schemas.microsoft.com/office/powerpoint/2010/main" val="2131538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CF3256E-5FBD-4D03-AC99-D28AB41FF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rtlCol="0" anchor="ctr">
            <a:noAutofit/>
          </a:bodyPr>
          <a:lstStyle/>
          <a:p>
            <a:r>
              <a:rPr lang="en-US" sz="2400" dirty="0">
                <a:latin typeface="Arial"/>
                <a:cs typeface="Calibri"/>
              </a:rPr>
              <a:t>DEAR Baseline characteristics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2A45D15-0C68-4FFC-AEF6-2C1069845F42}"/>
              </a:ext>
            </a:extLst>
          </p:cNvPr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271312695"/>
              </p:ext>
            </p:extLst>
          </p:nvPr>
        </p:nvGraphicFramePr>
        <p:xfrm>
          <a:off x="792078" y="1390214"/>
          <a:ext cx="9691438" cy="4386570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3982792">
                  <a:extLst>
                    <a:ext uri="{9D8B030D-6E8A-4147-A177-3AD203B41FA5}">
                      <a16:colId xmlns:a16="http://schemas.microsoft.com/office/drawing/2014/main" val="668971628"/>
                    </a:ext>
                  </a:extLst>
                </a:gridCol>
                <a:gridCol w="1902882">
                  <a:extLst>
                    <a:ext uri="{9D8B030D-6E8A-4147-A177-3AD203B41FA5}">
                      <a16:colId xmlns:a16="http://schemas.microsoft.com/office/drawing/2014/main" val="1917973293"/>
                    </a:ext>
                  </a:extLst>
                </a:gridCol>
                <a:gridCol w="1902882">
                  <a:extLst>
                    <a:ext uri="{9D8B030D-6E8A-4147-A177-3AD203B41FA5}">
                      <a16:colId xmlns:a16="http://schemas.microsoft.com/office/drawing/2014/main" val="3981732376"/>
                    </a:ext>
                  </a:extLst>
                </a:gridCol>
                <a:gridCol w="1902882">
                  <a:extLst>
                    <a:ext uri="{9D8B030D-6E8A-4147-A177-3AD203B41FA5}">
                      <a16:colId xmlns:a16="http://schemas.microsoft.com/office/drawing/2014/main" val="451135724"/>
                    </a:ext>
                  </a:extLst>
                </a:gridCol>
              </a:tblGrid>
              <a:tr h="36638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Patient Demographics and Baseline Characteristics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</a:rPr>
                        <a:t>Darolutamide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solidFill>
                            <a:schemeClr val="bg1"/>
                          </a:solidFill>
                          <a:effectLst/>
                        </a:rPr>
                        <a:t>(n=362)</a:t>
                      </a:r>
                      <a:endParaRPr lang="en-US" sz="100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Enzalutamide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(n=382)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Apalutamide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(n=126)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8381336"/>
                  </a:ext>
                </a:extLst>
              </a:tr>
              <a:tr h="1935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Age, median (range), years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80 (53–98)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79 (55–99)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80 (52–96)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6912109"/>
                  </a:ext>
                </a:extLst>
              </a:tr>
              <a:tr h="1935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Race, n (%)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1008471"/>
                  </a:ext>
                </a:extLst>
              </a:tr>
              <a:tr h="193558">
                <a:tc>
                  <a:txBody>
                    <a:bodyPr/>
                    <a:lstStyle/>
                    <a:p>
                      <a:pPr marL="9144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White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238 (65.7)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254 (66.5)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93 (73.8)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7120775"/>
                  </a:ext>
                </a:extLst>
              </a:tr>
              <a:tr h="193558">
                <a:tc>
                  <a:txBody>
                    <a:bodyPr/>
                    <a:lstStyle/>
                    <a:p>
                      <a:pPr marL="9144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Black/African American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80 (22.1)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82 (21.5)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25 (19.8)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3612103"/>
                  </a:ext>
                </a:extLst>
              </a:tr>
              <a:tr h="193558">
                <a:tc>
                  <a:txBody>
                    <a:bodyPr/>
                    <a:lstStyle/>
                    <a:p>
                      <a:pPr marL="9144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Other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6 (1.7)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15 (3.9)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5 (4.0)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1462499"/>
                  </a:ext>
                </a:extLst>
              </a:tr>
              <a:tr h="193558">
                <a:tc>
                  <a:txBody>
                    <a:bodyPr/>
                    <a:lstStyle/>
                    <a:p>
                      <a:pPr marL="9144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Unknown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38 (10.5)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31 (8.1)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3 (2.4)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7989310"/>
                  </a:ext>
                </a:extLst>
              </a:tr>
              <a:tr h="1935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Insurance coverage, n (%)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3349762"/>
                  </a:ext>
                </a:extLst>
              </a:tr>
              <a:tr h="193558">
                <a:tc>
                  <a:txBody>
                    <a:bodyPr/>
                    <a:lstStyle/>
                    <a:p>
                      <a:pPr marL="9144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Commercial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103 (28.5)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88 (23.0)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32 (25.4)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1331166"/>
                  </a:ext>
                </a:extLst>
              </a:tr>
              <a:tr h="193558">
                <a:tc>
                  <a:txBody>
                    <a:bodyPr/>
                    <a:lstStyle/>
                    <a:p>
                      <a:pPr marL="9144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Public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247 (68.2)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287 (75.1)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94 (74.6)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4868613"/>
                  </a:ext>
                </a:extLst>
              </a:tr>
              <a:tr h="193558">
                <a:tc>
                  <a:txBody>
                    <a:bodyPr/>
                    <a:lstStyle/>
                    <a:p>
                      <a:pPr marL="9144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Unknown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12 (3.3)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7 (1.8)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0 (0.0)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8439823"/>
                  </a:ext>
                </a:extLst>
              </a:tr>
              <a:tr h="1935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Baseline PSA</a:t>
                      </a:r>
                      <a:r>
                        <a:rPr lang="en-US" sz="1000" baseline="30000">
                          <a:effectLst/>
                        </a:rPr>
                        <a:t>a</a:t>
                      </a:r>
                      <a:r>
                        <a:rPr lang="en-US" sz="1000">
                          <a:effectLst/>
                        </a:rPr>
                        <a:t>, median (range), ng/mL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3.3 (0–321)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3.6 (0–417)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3.4 (0–114)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6399953"/>
                  </a:ext>
                </a:extLst>
              </a:tr>
              <a:tr h="1935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PSADT</a:t>
                      </a:r>
                      <a:r>
                        <a:rPr lang="en-US" sz="1000" baseline="30000">
                          <a:effectLst/>
                        </a:rPr>
                        <a:t>b</a:t>
                      </a:r>
                      <a:r>
                        <a:rPr lang="en-US" sz="1000">
                          <a:effectLst/>
                        </a:rPr>
                        <a:t>, median (range), months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6.8 (0–100)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6.4 (0.6–100)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7.4 (1.2–100)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0081002"/>
                  </a:ext>
                </a:extLst>
              </a:tr>
              <a:tr h="1935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Gleason score at initial PC diagnosis, n (%)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9502273"/>
                  </a:ext>
                </a:extLst>
              </a:tr>
              <a:tr h="193558">
                <a:tc>
                  <a:txBody>
                    <a:bodyPr/>
                    <a:lstStyle/>
                    <a:p>
                      <a:pPr marL="9144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4–7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161 (44.5)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139 (36.4)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45 (35.7)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3531043"/>
                  </a:ext>
                </a:extLst>
              </a:tr>
              <a:tr h="193558">
                <a:tc>
                  <a:txBody>
                    <a:bodyPr/>
                    <a:lstStyle/>
                    <a:p>
                      <a:pPr marL="9144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≥8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133 (36.7)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153 (40.1)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58 (46.0)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1420687"/>
                  </a:ext>
                </a:extLst>
              </a:tr>
              <a:tr h="193558">
                <a:tc>
                  <a:txBody>
                    <a:bodyPr/>
                    <a:lstStyle/>
                    <a:p>
                      <a:pPr marL="9144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Missing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68 (18.8)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90 (23.6)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23 (18.3)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8683333"/>
                  </a:ext>
                </a:extLst>
              </a:tr>
              <a:tr h="28948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Time from PC diagnosis to index date, median (range), </a:t>
                      </a:r>
                      <a:r>
                        <a:rPr lang="en-US" sz="1000" err="1">
                          <a:effectLst/>
                        </a:rPr>
                        <a:t>months</a:t>
                      </a:r>
                      <a:r>
                        <a:rPr lang="en-US" sz="1000" baseline="30000" err="1">
                          <a:effectLst/>
                        </a:rPr>
                        <a:t>c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94.7 (-3.1–350.3)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77.1 (-12.2–384.1)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82.1 (4.9–388.1)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0496912"/>
                  </a:ext>
                </a:extLst>
              </a:tr>
              <a:tr h="24742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Time from CRPC to index date, median (range), months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5.3 (0–247.9)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3.4 (0–130.0)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dirty="0">
                          <a:effectLst/>
                        </a:rPr>
                        <a:t>6.5 (0–131.2)</a:t>
                      </a:r>
                      <a:endParaRPr lang="en-US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1394353"/>
                  </a:ext>
                </a:extLst>
              </a:tr>
              <a:tr h="1935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Follow-up, median (range), months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22.2 (2.2–40.3)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22.7 (0.9–41.5)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</a:rPr>
                        <a:t>23.3 (2.6–41.7)</a:t>
                      </a:r>
                      <a:endParaRPr lang="en-US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376693"/>
                  </a:ext>
                </a:extLst>
              </a:tr>
              <a:tr h="19279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Patients starting at approved </a:t>
                      </a:r>
                      <a:r>
                        <a:rPr lang="en-US" sz="100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ARi</a:t>
                      </a:r>
                      <a:r>
                        <a:rPr lang="en-US" sz="10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dose,</a:t>
                      </a:r>
                      <a:r>
                        <a:rPr lang="en-US" sz="1000" baseline="3000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</a:t>
                      </a:r>
                      <a:r>
                        <a:rPr lang="en-US" sz="1000" baseline="300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baseline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 (%)</a:t>
                      </a:r>
                      <a:endParaRPr lang="en-US" sz="10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351 (97.0)</a:t>
                      </a: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360 (94.2)</a:t>
                      </a: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124 (98.4)</a:t>
                      </a:r>
                    </a:p>
                  </a:txBody>
                  <a:tcPr marL="58637" marR="5863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98650135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FA4D301-C013-49BD-8AF7-6A5BC997DC0C}"/>
              </a:ext>
            </a:extLst>
          </p:cNvPr>
          <p:cNvSpPr txBox="1"/>
          <p:nvPr/>
        </p:nvSpPr>
        <p:spPr bwMode="gray">
          <a:xfrm>
            <a:off x="10226717" y="2886613"/>
            <a:ext cx="185226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>
              <a:solidFill>
                <a:schemeClr val="bg1">
                  <a:lumMod val="5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2" name="Textfeld 17">
            <a:extLst>
              <a:ext uri="{FF2B5EF4-FFF2-40B4-BE49-F238E27FC236}">
                <a16:creationId xmlns:a16="http://schemas.microsoft.com/office/drawing/2014/main" id="{7726E754-ACAB-8790-FB57-8258A47B6468}"/>
              </a:ext>
            </a:extLst>
          </p:cNvPr>
          <p:cNvSpPr txBox="1"/>
          <p:nvPr/>
        </p:nvSpPr>
        <p:spPr bwMode="gray">
          <a:xfrm>
            <a:off x="588246" y="6556572"/>
            <a:ext cx="1092998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Reference: Shore N, et al. Real World Study on 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Darolutamide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, Enzalutamide, and Apalutamide for 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nmCRPC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 patients using a Urology Network in the United States. Abstract and Poster MP29-13, AUA annual meeting 2023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6D183E7-E0F1-913D-996D-4FC8820151B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792078" y="5827917"/>
            <a:ext cx="8410913" cy="6309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3000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Value closest to index date.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30000" noProof="0" dirty="0" err="1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b</a:t>
            </a:r>
            <a:r>
              <a:rPr kumimoji="0" lang="en-U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PSADT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is calculated using the Sloan Kettering methodology, based on ≥3 PSA values ≥0.2 ng/mL taken ≥1 month apart, within the 12 months prior to index date.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3000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4 patients (0.5%) had a record of PC diagnosis after the index </a:t>
            </a:r>
            <a:r>
              <a:rPr kumimoji="0" lang="en-U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ARi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treatment start date. This is likely a data artifact resulting from the limitation of how disease history is recorded in the EMR system. These patients are included in all analyses.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1200" cap="none" spc="0" normalizeH="0" baseline="30000" noProof="0" dirty="0" err="1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</a:t>
            </a:r>
            <a:r>
              <a:rPr kumimoji="0" lang="en-US" sz="700" b="0" i="0" u="none" strike="noStrike" kern="1200" cap="none" spc="0" normalizeH="0" baseline="0" noProof="0" dirty="0" err="1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Darolutamide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, 1,200 mg; enzalutamide, 160 mg; apalutamide, 240 mg. </a:t>
            </a:r>
          </a:p>
        </p:txBody>
      </p:sp>
    </p:spTree>
    <p:extLst>
      <p:ext uri="{BB962C8B-B14F-4D97-AF65-F5344CB8AC3E}">
        <p14:creationId xmlns:p14="http://schemas.microsoft.com/office/powerpoint/2010/main" val="3596305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75C9E30-3260-C82A-5680-B99DE1F09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400" dirty="0"/>
              <a:t>DEAR: Proportion of patients discontinuing initial ARI treatment</a:t>
            </a:r>
            <a:endParaRPr lang="en-US" sz="2400" baseline="30000" dirty="0"/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C56D9909-1553-735B-8675-6CB671D83C29}"/>
              </a:ext>
            </a:extLst>
          </p:cNvPr>
          <p:cNvGrpSpPr/>
          <p:nvPr/>
        </p:nvGrpSpPr>
        <p:grpSpPr>
          <a:xfrm>
            <a:off x="2445486" y="1416542"/>
            <a:ext cx="6619803" cy="3980554"/>
            <a:chOff x="2587480" y="1731796"/>
            <a:chExt cx="6164724" cy="4256024"/>
          </a:xfrm>
        </p:grpSpPr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82FD10B7-5DBD-DB9F-0563-66C21C8D8D86}"/>
                </a:ext>
              </a:extLst>
            </p:cNvPr>
            <p:cNvGrpSpPr/>
            <p:nvPr/>
          </p:nvGrpSpPr>
          <p:grpSpPr>
            <a:xfrm>
              <a:off x="2587480" y="2477086"/>
              <a:ext cx="6164724" cy="3510734"/>
              <a:chOff x="2587480" y="2477086"/>
              <a:chExt cx="6164724" cy="3510734"/>
            </a:xfrm>
          </p:grpSpPr>
          <p:grpSp>
            <p:nvGrpSpPr>
              <p:cNvPr id="36" name="Group 35">
                <a:extLst>
                  <a:ext uri="{FF2B5EF4-FFF2-40B4-BE49-F238E27FC236}">
                    <a16:creationId xmlns:a16="http://schemas.microsoft.com/office/drawing/2014/main" id="{A582195E-8EE8-8440-86CD-605A5CEFDDE2}"/>
                  </a:ext>
                </a:extLst>
              </p:cNvPr>
              <p:cNvGrpSpPr/>
              <p:nvPr/>
            </p:nvGrpSpPr>
            <p:grpSpPr>
              <a:xfrm>
                <a:off x="2587480" y="2477086"/>
                <a:ext cx="6164724" cy="3510734"/>
                <a:chOff x="6739821" y="2429623"/>
                <a:chExt cx="2718501" cy="1548153"/>
              </a:xfrm>
            </p:grpSpPr>
            <p:grpSp>
              <p:nvGrpSpPr>
                <p:cNvPr id="2" name="object 99">
                  <a:extLst>
                    <a:ext uri="{FF2B5EF4-FFF2-40B4-BE49-F238E27FC236}">
                      <a16:creationId xmlns:a16="http://schemas.microsoft.com/office/drawing/2014/main" id="{2DC5765F-ED50-4B8F-7A66-4B242733A9C1}"/>
                    </a:ext>
                  </a:extLst>
                </p:cNvPr>
                <p:cNvGrpSpPr/>
                <p:nvPr/>
              </p:nvGrpSpPr>
              <p:grpSpPr>
                <a:xfrm>
                  <a:off x="7538484" y="2611885"/>
                  <a:ext cx="1471364" cy="1314208"/>
                  <a:chOff x="7538484" y="2611885"/>
                  <a:chExt cx="1471364" cy="1314208"/>
                </a:xfrm>
              </p:grpSpPr>
              <p:sp>
                <p:nvSpPr>
                  <p:cNvPr id="4" name="object 100">
                    <a:extLst>
                      <a:ext uri="{FF2B5EF4-FFF2-40B4-BE49-F238E27FC236}">
                        <a16:creationId xmlns:a16="http://schemas.microsoft.com/office/drawing/2014/main" id="{99FA037E-6686-8161-D244-F039D1B35A3B}"/>
                      </a:ext>
                    </a:extLst>
                  </p:cNvPr>
                  <p:cNvSpPr/>
                  <p:nvPr/>
                </p:nvSpPr>
                <p:spPr>
                  <a:xfrm>
                    <a:off x="7538484" y="3058049"/>
                    <a:ext cx="243840" cy="86804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3840" h="868045">
                        <a:moveTo>
                          <a:pt x="243289" y="0"/>
                        </a:moveTo>
                        <a:lnTo>
                          <a:pt x="0" y="0"/>
                        </a:lnTo>
                        <a:lnTo>
                          <a:pt x="0" y="867543"/>
                        </a:lnTo>
                        <a:lnTo>
                          <a:pt x="243289" y="867543"/>
                        </a:lnTo>
                        <a:lnTo>
                          <a:pt x="243289" y="0"/>
                        </a:lnTo>
                        <a:close/>
                      </a:path>
                    </a:pathLst>
                  </a:custGeom>
                  <a:solidFill>
                    <a:srgbClr val="13C0F2"/>
                  </a:solidFill>
                </p:spPr>
                <p:txBody>
                  <a:bodyPr wrap="square" lIns="0" tIns="0" rIns="0" bIns="0" rtlCol="0"/>
                  <a:lstStyle/>
                  <a:p>
                    <a:endParaRPr sz="4800"/>
                  </a:p>
                </p:txBody>
              </p:sp>
              <p:sp>
                <p:nvSpPr>
                  <p:cNvPr id="5" name="object 101">
                    <a:extLst>
                      <a:ext uri="{FF2B5EF4-FFF2-40B4-BE49-F238E27FC236}">
                        <a16:creationId xmlns:a16="http://schemas.microsoft.com/office/drawing/2014/main" id="{BE78041E-2285-38B3-1E05-A10A9608CF12}"/>
                      </a:ext>
                    </a:extLst>
                  </p:cNvPr>
                  <p:cNvSpPr/>
                  <p:nvPr/>
                </p:nvSpPr>
                <p:spPr>
                  <a:xfrm>
                    <a:off x="8159631" y="2760606"/>
                    <a:ext cx="247650" cy="116522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7650" h="1165225">
                        <a:moveTo>
                          <a:pt x="247485" y="0"/>
                        </a:moveTo>
                        <a:lnTo>
                          <a:pt x="0" y="0"/>
                        </a:lnTo>
                        <a:lnTo>
                          <a:pt x="0" y="1164986"/>
                        </a:lnTo>
                        <a:lnTo>
                          <a:pt x="247485" y="1164986"/>
                        </a:lnTo>
                        <a:lnTo>
                          <a:pt x="247485" y="0"/>
                        </a:lnTo>
                        <a:close/>
                      </a:path>
                    </a:pathLst>
                  </a:custGeom>
                  <a:solidFill>
                    <a:srgbClr val="ED1857"/>
                  </a:solidFill>
                </p:spPr>
                <p:txBody>
                  <a:bodyPr wrap="square" lIns="0" tIns="0" rIns="0" bIns="0" rtlCol="0"/>
                  <a:lstStyle/>
                  <a:p>
                    <a:endParaRPr sz="4800"/>
                  </a:p>
                </p:txBody>
              </p:sp>
              <p:sp>
                <p:nvSpPr>
                  <p:cNvPr id="6" name="object 102">
                    <a:extLst>
                      <a:ext uri="{FF2B5EF4-FFF2-40B4-BE49-F238E27FC236}">
                        <a16:creationId xmlns:a16="http://schemas.microsoft.com/office/drawing/2014/main" id="{709E1B2C-3D23-335C-2547-7C5C44F3E4C3}"/>
                      </a:ext>
                    </a:extLst>
                  </p:cNvPr>
                  <p:cNvSpPr/>
                  <p:nvPr/>
                </p:nvSpPr>
                <p:spPr>
                  <a:xfrm>
                    <a:off x="8766008" y="2611885"/>
                    <a:ext cx="243840" cy="131381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43840" h="1313814">
                        <a:moveTo>
                          <a:pt x="243289" y="0"/>
                        </a:moveTo>
                        <a:lnTo>
                          <a:pt x="0" y="0"/>
                        </a:lnTo>
                        <a:lnTo>
                          <a:pt x="0" y="1313708"/>
                        </a:lnTo>
                        <a:lnTo>
                          <a:pt x="243289" y="1313708"/>
                        </a:lnTo>
                        <a:lnTo>
                          <a:pt x="243289" y="0"/>
                        </a:lnTo>
                        <a:close/>
                      </a:path>
                    </a:pathLst>
                  </a:custGeom>
                  <a:solidFill>
                    <a:srgbClr val="79C143"/>
                  </a:solidFill>
                </p:spPr>
                <p:txBody>
                  <a:bodyPr wrap="square" lIns="0" tIns="0" rIns="0" bIns="0" rtlCol="0"/>
                  <a:lstStyle/>
                  <a:p>
                    <a:endParaRPr sz="4800"/>
                  </a:p>
                </p:txBody>
              </p:sp>
            </p:grpSp>
            <p:sp>
              <p:nvSpPr>
                <p:cNvPr id="7" name="object 103">
                  <a:extLst>
                    <a:ext uri="{FF2B5EF4-FFF2-40B4-BE49-F238E27FC236}">
                      <a16:creationId xmlns:a16="http://schemas.microsoft.com/office/drawing/2014/main" id="{01186E81-2680-58D7-083B-4CF847002C16}"/>
                    </a:ext>
                  </a:extLst>
                </p:cNvPr>
                <p:cNvSpPr txBox="1"/>
                <p:nvPr/>
              </p:nvSpPr>
              <p:spPr>
                <a:xfrm>
                  <a:off x="7557534" y="2933459"/>
                  <a:ext cx="205740" cy="115364"/>
                </a:xfrm>
                <a:prstGeom prst="rect">
                  <a:avLst/>
                </a:prstGeom>
              </p:spPr>
              <p:txBody>
                <a:bodyPr vert="horz" wrap="square" lIns="0" tIns="15240" rIns="0" bIns="0" rtlCol="0">
                  <a:spAutoFit/>
                </a:bodyPr>
                <a:lstStyle/>
                <a:p>
                  <a:pPr algn="ctr"/>
                  <a:r>
                    <a:rPr sz="1600" spc="-25">
                      <a:solidFill>
                        <a:srgbClr val="010202"/>
                      </a:solidFill>
                      <a:latin typeface="Arial"/>
                      <a:cs typeface="Arial"/>
                    </a:rPr>
                    <a:t>30%</a:t>
                  </a:r>
                  <a:endParaRPr sz="1600">
                    <a:latin typeface="Arial"/>
                    <a:cs typeface="Arial"/>
                  </a:endParaRPr>
                </a:p>
              </p:txBody>
            </p:sp>
            <p:sp>
              <p:nvSpPr>
                <p:cNvPr id="8" name="object 104">
                  <a:extLst>
                    <a:ext uri="{FF2B5EF4-FFF2-40B4-BE49-F238E27FC236}">
                      <a16:creationId xmlns:a16="http://schemas.microsoft.com/office/drawing/2014/main" id="{18646DB4-7352-0531-82A4-29E7F4678057}"/>
                    </a:ext>
                  </a:extLst>
                </p:cNvPr>
                <p:cNvSpPr txBox="1"/>
                <p:nvPr/>
              </p:nvSpPr>
              <p:spPr>
                <a:xfrm>
                  <a:off x="8180335" y="2636788"/>
                  <a:ext cx="205740" cy="115364"/>
                </a:xfrm>
                <a:prstGeom prst="rect">
                  <a:avLst/>
                </a:prstGeom>
              </p:spPr>
              <p:txBody>
                <a:bodyPr vert="horz" wrap="square" lIns="0" tIns="15240" rIns="0" bIns="0" rtlCol="0">
                  <a:spAutoFit/>
                </a:bodyPr>
                <a:lstStyle/>
                <a:p>
                  <a:pPr algn="ctr"/>
                  <a:r>
                    <a:rPr sz="1600" spc="-25" dirty="0">
                      <a:solidFill>
                        <a:srgbClr val="010202"/>
                      </a:solidFill>
                      <a:latin typeface="Arial"/>
                      <a:cs typeface="Arial"/>
                    </a:rPr>
                    <a:t>41%</a:t>
                  </a:r>
                  <a:endParaRPr sz="16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9" name="object 105">
                  <a:extLst>
                    <a:ext uri="{FF2B5EF4-FFF2-40B4-BE49-F238E27FC236}">
                      <a16:creationId xmlns:a16="http://schemas.microsoft.com/office/drawing/2014/main" id="{2EE2E6F8-6501-6AA6-12C0-A65B303D85C7}"/>
                    </a:ext>
                  </a:extLst>
                </p:cNvPr>
                <p:cNvSpPr/>
                <p:nvPr/>
              </p:nvSpPr>
              <p:spPr>
                <a:xfrm>
                  <a:off x="7061832" y="2500131"/>
                  <a:ext cx="2396490" cy="14776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96490" h="1477645">
                      <a:moveTo>
                        <a:pt x="47041" y="1425459"/>
                      </a:moveTo>
                      <a:lnTo>
                        <a:pt x="47041" y="0"/>
                      </a:lnTo>
                    </a:path>
                    <a:path w="2396490" h="1477645">
                      <a:moveTo>
                        <a:pt x="0" y="0"/>
                      </a:moveTo>
                      <a:lnTo>
                        <a:pt x="47041" y="0"/>
                      </a:lnTo>
                    </a:path>
                    <a:path w="2396490" h="1477645">
                      <a:moveTo>
                        <a:pt x="0" y="283109"/>
                      </a:moveTo>
                      <a:lnTo>
                        <a:pt x="47041" y="283109"/>
                      </a:lnTo>
                    </a:path>
                    <a:path w="2396490" h="1477645">
                      <a:moveTo>
                        <a:pt x="0" y="571175"/>
                      </a:moveTo>
                      <a:lnTo>
                        <a:pt x="47041" y="571175"/>
                      </a:lnTo>
                    </a:path>
                    <a:path w="2396490" h="1477645">
                      <a:moveTo>
                        <a:pt x="0" y="854284"/>
                      </a:moveTo>
                      <a:lnTo>
                        <a:pt x="47041" y="854284"/>
                      </a:lnTo>
                    </a:path>
                    <a:path w="2396490" h="1477645">
                      <a:moveTo>
                        <a:pt x="0" y="1142354"/>
                      </a:moveTo>
                      <a:lnTo>
                        <a:pt x="47041" y="1142354"/>
                      </a:lnTo>
                    </a:path>
                    <a:path w="2396490" h="1477645">
                      <a:moveTo>
                        <a:pt x="0" y="1425459"/>
                      </a:moveTo>
                      <a:lnTo>
                        <a:pt x="47041" y="1425459"/>
                      </a:lnTo>
                    </a:path>
                    <a:path w="2396490" h="1477645">
                      <a:moveTo>
                        <a:pt x="47041" y="1425459"/>
                      </a:moveTo>
                      <a:lnTo>
                        <a:pt x="2396044" y="1425459"/>
                      </a:lnTo>
                    </a:path>
                    <a:path w="2396490" h="1477645">
                      <a:moveTo>
                        <a:pt x="47041" y="1425459"/>
                      </a:moveTo>
                      <a:lnTo>
                        <a:pt x="47041" y="1477465"/>
                      </a:lnTo>
                    </a:path>
                    <a:path w="2396490" h="1477645">
                      <a:moveTo>
                        <a:pt x="2396044" y="1425459"/>
                      </a:moveTo>
                      <a:lnTo>
                        <a:pt x="2396044" y="1477465"/>
                      </a:lnTo>
                    </a:path>
                  </a:pathLst>
                </a:custGeom>
                <a:ln w="4265">
                  <a:solidFill>
                    <a:srgbClr val="231F20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 sz="4800"/>
                </a:p>
              </p:txBody>
            </p:sp>
            <p:sp>
              <p:nvSpPr>
                <p:cNvPr id="10" name="object 106">
                  <a:extLst>
                    <a:ext uri="{FF2B5EF4-FFF2-40B4-BE49-F238E27FC236}">
                      <a16:creationId xmlns:a16="http://schemas.microsoft.com/office/drawing/2014/main" id="{7BBBE7A4-A757-00F1-97AA-6382B658D424}"/>
                    </a:ext>
                  </a:extLst>
                </p:cNvPr>
                <p:cNvSpPr txBox="1"/>
                <p:nvPr/>
              </p:nvSpPr>
              <p:spPr>
                <a:xfrm>
                  <a:off x="6972400" y="3855037"/>
                  <a:ext cx="73025" cy="115364"/>
                </a:xfrm>
                <a:prstGeom prst="rect">
                  <a:avLst/>
                </a:prstGeom>
              </p:spPr>
              <p:txBody>
                <a:bodyPr vert="horz" wrap="square" lIns="0" tIns="15240" rIns="0" bIns="0" rtlCol="0">
                  <a:spAutoFit/>
                </a:bodyPr>
                <a:lstStyle/>
                <a:p>
                  <a:r>
                    <a:rPr sz="1600" spc="10">
                      <a:solidFill>
                        <a:srgbClr val="010202"/>
                      </a:solidFill>
                      <a:latin typeface="Arial"/>
                      <a:cs typeface="Arial"/>
                    </a:rPr>
                    <a:t>0</a:t>
                  </a:r>
                  <a:endParaRPr sz="1600">
                    <a:latin typeface="Arial"/>
                    <a:cs typeface="Arial"/>
                  </a:endParaRPr>
                </a:p>
              </p:txBody>
            </p:sp>
            <p:sp>
              <p:nvSpPr>
                <p:cNvPr id="11" name="object 107">
                  <a:extLst>
                    <a:ext uri="{FF2B5EF4-FFF2-40B4-BE49-F238E27FC236}">
                      <a16:creationId xmlns:a16="http://schemas.microsoft.com/office/drawing/2014/main" id="{4FAA2BC8-D854-D050-1C2E-1323A325A94D}"/>
                    </a:ext>
                  </a:extLst>
                </p:cNvPr>
                <p:cNvSpPr txBox="1"/>
                <p:nvPr/>
              </p:nvSpPr>
              <p:spPr>
                <a:xfrm>
                  <a:off x="6924964" y="3571951"/>
                  <a:ext cx="120650" cy="115364"/>
                </a:xfrm>
                <a:prstGeom prst="rect">
                  <a:avLst/>
                </a:prstGeom>
              </p:spPr>
              <p:txBody>
                <a:bodyPr vert="horz" wrap="square" lIns="0" tIns="15240" rIns="0" bIns="0" rtlCol="0">
                  <a:spAutoFit/>
                </a:bodyPr>
                <a:lstStyle/>
                <a:p>
                  <a:r>
                    <a:rPr sz="1600" spc="-25">
                      <a:solidFill>
                        <a:srgbClr val="010202"/>
                      </a:solidFill>
                      <a:latin typeface="Arial"/>
                      <a:cs typeface="Arial"/>
                    </a:rPr>
                    <a:t>10</a:t>
                  </a:r>
                  <a:endParaRPr sz="1600">
                    <a:latin typeface="Arial"/>
                    <a:cs typeface="Arial"/>
                  </a:endParaRPr>
                </a:p>
              </p:txBody>
            </p:sp>
            <p:sp>
              <p:nvSpPr>
                <p:cNvPr id="12" name="object 108">
                  <a:extLst>
                    <a:ext uri="{FF2B5EF4-FFF2-40B4-BE49-F238E27FC236}">
                      <a16:creationId xmlns:a16="http://schemas.microsoft.com/office/drawing/2014/main" id="{E6992AD0-4129-C859-0E1E-44D94F5EF1DE}"/>
                    </a:ext>
                  </a:extLst>
                </p:cNvPr>
                <p:cNvSpPr txBox="1"/>
                <p:nvPr/>
              </p:nvSpPr>
              <p:spPr>
                <a:xfrm>
                  <a:off x="6924964" y="3283916"/>
                  <a:ext cx="120650" cy="115364"/>
                </a:xfrm>
                <a:prstGeom prst="rect">
                  <a:avLst/>
                </a:prstGeom>
              </p:spPr>
              <p:txBody>
                <a:bodyPr vert="horz" wrap="square" lIns="0" tIns="15240" rIns="0" bIns="0" rtlCol="0">
                  <a:spAutoFit/>
                </a:bodyPr>
                <a:lstStyle/>
                <a:p>
                  <a:r>
                    <a:rPr sz="1600" spc="-25">
                      <a:solidFill>
                        <a:srgbClr val="010202"/>
                      </a:solidFill>
                      <a:latin typeface="Arial"/>
                      <a:cs typeface="Arial"/>
                    </a:rPr>
                    <a:t>20</a:t>
                  </a:r>
                  <a:endParaRPr sz="1600">
                    <a:latin typeface="Arial"/>
                    <a:cs typeface="Arial"/>
                  </a:endParaRPr>
                </a:p>
              </p:txBody>
            </p:sp>
            <p:sp>
              <p:nvSpPr>
                <p:cNvPr id="13" name="object 109">
                  <a:extLst>
                    <a:ext uri="{FF2B5EF4-FFF2-40B4-BE49-F238E27FC236}">
                      <a16:creationId xmlns:a16="http://schemas.microsoft.com/office/drawing/2014/main" id="{B514C616-7761-1954-73D2-35CA2A1CEF34}"/>
                    </a:ext>
                  </a:extLst>
                </p:cNvPr>
                <p:cNvSpPr txBox="1"/>
                <p:nvPr/>
              </p:nvSpPr>
              <p:spPr>
                <a:xfrm>
                  <a:off x="6924964" y="3000830"/>
                  <a:ext cx="120650" cy="115364"/>
                </a:xfrm>
                <a:prstGeom prst="rect">
                  <a:avLst/>
                </a:prstGeom>
              </p:spPr>
              <p:txBody>
                <a:bodyPr vert="horz" wrap="square" lIns="0" tIns="15240" rIns="0" bIns="0" rtlCol="0">
                  <a:spAutoFit/>
                </a:bodyPr>
                <a:lstStyle/>
                <a:p>
                  <a:r>
                    <a:rPr sz="1600" spc="-25">
                      <a:solidFill>
                        <a:srgbClr val="010202"/>
                      </a:solidFill>
                      <a:latin typeface="Arial"/>
                      <a:cs typeface="Arial"/>
                    </a:rPr>
                    <a:t>30</a:t>
                  </a:r>
                  <a:endParaRPr sz="1600">
                    <a:latin typeface="Arial"/>
                    <a:cs typeface="Arial"/>
                  </a:endParaRPr>
                </a:p>
              </p:txBody>
            </p:sp>
            <p:sp>
              <p:nvSpPr>
                <p:cNvPr id="14" name="object 110">
                  <a:extLst>
                    <a:ext uri="{FF2B5EF4-FFF2-40B4-BE49-F238E27FC236}">
                      <a16:creationId xmlns:a16="http://schemas.microsoft.com/office/drawing/2014/main" id="{E71312FF-3688-701D-A017-3566035274E9}"/>
                    </a:ext>
                  </a:extLst>
                </p:cNvPr>
                <p:cNvSpPr txBox="1"/>
                <p:nvPr/>
              </p:nvSpPr>
              <p:spPr>
                <a:xfrm>
                  <a:off x="6924964" y="2712709"/>
                  <a:ext cx="120650" cy="115364"/>
                </a:xfrm>
                <a:prstGeom prst="rect">
                  <a:avLst/>
                </a:prstGeom>
              </p:spPr>
              <p:txBody>
                <a:bodyPr vert="horz" wrap="square" lIns="0" tIns="15240" rIns="0" bIns="0" rtlCol="0">
                  <a:spAutoFit/>
                </a:bodyPr>
                <a:lstStyle/>
                <a:p>
                  <a:r>
                    <a:rPr sz="1600" spc="-25">
                      <a:solidFill>
                        <a:srgbClr val="010202"/>
                      </a:solidFill>
                      <a:latin typeface="Arial"/>
                      <a:cs typeface="Arial"/>
                    </a:rPr>
                    <a:t>40</a:t>
                  </a:r>
                  <a:endParaRPr sz="1600">
                    <a:latin typeface="Arial"/>
                    <a:cs typeface="Arial"/>
                  </a:endParaRPr>
                </a:p>
              </p:txBody>
            </p:sp>
            <p:sp>
              <p:nvSpPr>
                <p:cNvPr id="15" name="object 111">
                  <a:extLst>
                    <a:ext uri="{FF2B5EF4-FFF2-40B4-BE49-F238E27FC236}">
                      <a16:creationId xmlns:a16="http://schemas.microsoft.com/office/drawing/2014/main" id="{D578450F-914D-BF8D-C0CA-3A99B6BDDAAB}"/>
                    </a:ext>
                  </a:extLst>
                </p:cNvPr>
                <p:cNvSpPr txBox="1"/>
                <p:nvPr/>
              </p:nvSpPr>
              <p:spPr>
                <a:xfrm>
                  <a:off x="6924964" y="2429623"/>
                  <a:ext cx="120650" cy="115364"/>
                </a:xfrm>
                <a:prstGeom prst="rect">
                  <a:avLst/>
                </a:prstGeom>
              </p:spPr>
              <p:txBody>
                <a:bodyPr vert="horz" wrap="square" lIns="0" tIns="15240" rIns="0" bIns="0" rtlCol="0">
                  <a:spAutoFit/>
                </a:bodyPr>
                <a:lstStyle/>
                <a:p>
                  <a:r>
                    <a:rPr sz="1600" spc="-25">
                      <a:solidFill>
                        <a:srgbClr val="010202"/>
                      </a:solidFill>
                      <a:latin typeface="Arial"/>
                      <a:cs typeface="Arial"/>
                    </a:rPr>
                    <a:t>50</a:t>
                  </a:r>
                  <a:endParaRPr sz="1600">
                    <a:latin typeface="Arial"/>
                    <a:cs typeface="Arial"/>
                  </a:endParaRPr>
                </a:p>
              </p:txBody>
            </p:sp>
            <p:sp>
              <p:nvSpPr>
                <p:cNvPr id="16" name="object 112">
                  <a:extLst>
                    <a:ext uri="{FF2B5EF4-FFF2-40B4-BE49-F238E27FC236}">
                      <a16:creationId xmlns:a16="http://schemas.microsoft.com/office/drawing/2014/main" id="{EEE86936-BE26-1520-6C5C-2FCFAB2FED34}"/>
                    </a:ext>
                  </a:extLst>
                </p:cNvPr>
                <p:cNvSpPr txBox="1"/>
                <p:nvPr/>
              </p:nvSpPr>
              <p:spPr>
                <a:xfrm>
                  <a:off x="6739821" y="2685003"/>
                  <a:ext cx="101114" cy="662093"/>
                </a:xfrm>
                <a:prstGeom prst="rect">
                  <a:avLst/>
                </a:prstGeom>
              </p:spPr>
              <p:txBody>
                <a:bodyPr vert="vert270" wrap="square" lIns="0" tIns="11430" rIns="0" bIns="0" rtlCol="0">
                  <a:spAutoFit/>
                </a:bodyPr>
                <a:lstStyle/>
                <a:p>
                  <a:r>
                    <a:rPr sz="1600" b="1">
                      <a:solidFill>
                        <a:srgbClr val="010202"/>
                      </a:solidFill>
                      <a:latin typeface="Arial"/>
                      <a:cs typeface="Arial"/>
                    </a:rPr>
                    <a:t>Patients</a:t>
                  </a:r>
                  <a:r>
                    <a:rPr sz="1600" b="1" spc="75">
                      <a:solidFill>
                        <a:srgbClr val="010202"/>
                      </a:solidFill>
                      <a:latin typeface="Arial"/>
                      <a:cs typeface="Arial"/>
                    </a:rPr>
                    <a:t> </a:t>
                  </a:r>
                  <a:r>
                    <a:rPr sz="1600" b="1" spc="-25">
                      <a:solidFill>
                        <a:srgbClr val="010202"/>
                      </a:solidFill>
                      <a:latin typeface="Arial"/>
                      <a:cs typeface="Arial"/>
                    </a:rPr>
                    <a:t>(%)</a:t>
                  </a:r>
                  <a:endParaRPr sz="1600" b="1">
                    <a:latin typeface="Arial"/>
                    <a:cs typeface="Arial"/>
                  </a:endParaRPr>
                </a:p>
              </p:txBody>
            </p:sp>
          </p:grpSp>
          <p:sp>
            <p:nvSpPr>
              <p:cNvPr id="45" name="object 104">
                <a:extLst>
                  <a:ext uri="{FF2B5EF4-FFF2-40B4-BE49-F238E27FC236}">
                    <a16:creationId xmlns:a16="http://schemas.microsoft.com/office/drawing/2014/main" id="{1359CF62-C730-240A-4553-CA5F44689D82}"/>
                  </a:ext>
                </a:extLst>
              </p:cNvPr>
              <p:cNvSpPr txBox="1"/>
              <p:nvPr/>
            </p:nvSpPr>
            <p:spPr>
              <a:xfrm>
                <a:off x="7225442" y="2611402"/>
                <a:ext cx="466555" cy="261610"/>
              </a:xfrm>
              <a:prstGeom prst="rect">
                <a:avLst/>
              </a:prstGeom>
            </p:spPr>
            <p:txBody>
              <a:bodyPr vert="horz" wrap="square" lIns="0" tIns="15240" rIns="0" bIns="0" rtlCol="0">
                <a:spAutoFit/>
              </a:bodyPr>
              <a:lstStyle/>
              <a:p>
                <a:pPr algn="ctr"/>
                <a:r>
                  <a:rPr sz="1600" spc="-25">
                    <a:solidFill>
                      <a:srgbClr val="010202"/>
                    </a:solidFill>
                    <a:latin typeface="Arial"/>
                    <a:cs typeface="Arial"/>
                  </a:rPr>
                  <a:t>4</a:t>
                </a:r>
                <a:r>
                  <a:rPr lang="en-US" sz="1600" spc="-25">
                    <a:solidFill>
                      <a:srgbClr val="010202"/>
                    </a:solidFill>
                    <a:latin typeface="Arial"/>
                    <a:cs typeface="Arial"/>
                  </a:rPr>
                  <a:t>6</a:t>
                </a:r>
                <a:r>
                  <a:rPr sz="1600" spc="-25">
                    <a:solidFill>
                      <a:srgbClr val="010202"/>
                    </a:solidFill>
                    <a:latin typeface="Arial"/>
                    <a:cs typeface="Arial"/>
                  </a:rPr>
                  <a:t>%</a:t>
                </a:r>
                <a:endParaRPr sz="1600">
                  <a:latin typeface="Arial"/>
                  <a:cs typeface="Arial"/>
                </a:endParaRPr>
              </a:p>
            </p:txBody>
          </p:sp>
        </p:grpSp>
        <p:sp>
          <p:nvSpPr>
            <p:cNvPr id="46" name="object 159">
              <a:extLst>
                <a:ext uri="{FF2B5EF4-FFF2-40B4-BE49-F238E27FC236}">
                  <a16:creationId xmlns:a16="http://schemas.microsoft.com/office/drawing/2014/main" id="{7FDB3BB0-B32C-05DC-2AA0-7C0D9FB415E0}"/>
                </a:ext>
              </a:extLst>
            </p:cNvPr>
            <p:cNvSpPr txBox="1"/>
            <p:nvPr/>
          </p:nvSpPr>
          <p:spPr>
            <a:xfrm>
              <a:off x="4478133" y="1731796"/>
              <a:ext cx="874513" cy="518091"/>
            </a:xfrm>
            <a:prstGeom prst="rect">
              <a:avLst/>
            </a:prstGeom>
          </p:spPr>
          <p:txBody>
            <a:bodyPr vert="horz" wrap="square" lIns="0" tIns="25400" rIns="0" bIns="0" rtlCol="0">
              <a:spAutoFit/>
            </a:bodyPr>
            <a:lstStyle/>
            <a:p>
              <a:pPr marL="12700" marR="5080" indent="50800">
                <a:spcBef>
                  <a:spcPts val="200"/>
                </a:spcBef>
              </a:pPr>
              <a:r>
                <a:rPr sz="1600" spc="-20" dirty="0" err="1">
                  <a:solidFill>
                    <a:srgbClr val="010202"/>
                  </a:solidFill>
                  <a:latin typeface="Arial"/>
                  <a:cs typeface="Arial"/>
                </a:rPr>
                <a:t>Daro</a:t>
              </a:r>
              <a:r>
                <a:rPr sz="1600" spc="500" dirty="0">
                  <a:solidFill>
                    <a:srgbClr val="010202"/>
                  </a:solidFill>
                  <a:latin typeface="Arial"/>
                  <a:cs typeface="Arial"/>
                </a:rPr>
                <a:t> </a:t>
              </a:r>
              <a:r>
                <a:rPr sz="1600" spc="-10" dirty="0">
                  <a:solidFill>
                    <a:srgbClr val="010202"/>
                  </a:solidFill>
                  <a:latin typeface="Arial"/>
                  <a:cs typeface="Arial"/>
                </a:rPr>
                <a:t>(n=362)</a:t>
              </a:r>
              <a:endParaRPr sz="1600" dirty="0">
                <a:latin typeface="Arial"/>
                <a:cs typeface="Arial"/>
              </a:endParaRPr>
            </a:p>
          </p:txBody>
        </p:sp>
        <p:sp>
          <p:nvSpPr>
            <p:cNvPr id="47" name="object 160">
              <a:extLst>
                <a:ext uri="{FF2B5EF4-FFF2-40B4-BE49-F238E27FC236}">
                  <a16:creationId xmlns:a16="http://schemas.microsoft.com/office/drawing/2014/main" id="{F9607808-C69B-7E84-1965-63B863F90B7D}"/>
                </a:ext>
              </a:extLst>
            </p:cNvPr>
            <p:cNvSpPr txBox="1"/>
            <p:nvPr/>
          </p:nvSpPr>
          <p:spPr>
            <a:xfrm>
              <a:off x="5870462" y="1731796"/>
              <a:ext cx="874513" cy="518091"/>
            </a:xfrm>
            <a:prstGeom prst="rect">
              <a:avLst/>
            </a:prstGeom>
          </p:spPr>
          <p:txBody>
            <a:bodyPr vert="horz" wrap="square" lIns="0" tIns="25400" rIns="0" bIns="0" rtlCol="0">
              <a:spAutoFit/>
            </a:bodyPr>
            <a:lstStyle/>
            <a:p>
              <a:pPr marL="12700" marR="5080" indent="48895">
                <a:spcBef>
                  <a:spcPts val="200"/>
                </a:spcBef>
              </a:pPr>
              <a:r>
                <a:rPr sz="1600" spc="-20" err="1">
                  <a:solidFill>
                    <a:srgbClr val="010202"/>
                  </a:solidFill>
                  <a:latin typeface="Arial"/>
                  <a:cs typeface="Arial"/>
                </a:rPr>
                <a:t>Enza</a:t>
              </a:r>
              <a:r>
                <a:rPr sz="1600" spc="500">
                  <a:solidFill>
                    <a:srgbClr val="010202"/>
                  </a:solidFill>
                  <a:latin typeface="Arial"/>
                  <a:cs typeface="Arial"/>
                </a:rPr>
                <a:t> </a:t>
              </a:r>
              <a:r>
                <a:rPr sz="1600" spc="-10">
                  <a:solidFill>
                    <a:srgbClr val="010202"/>
                  </a:solidFill>
                  <a:latin typeface="Arial"/>
                  <a:cs typeface="Arial"/>
                </a:rPr>
                <a:t>(n=382)</a:t>
              </a:r>
              <a:endParaRPr sz="1600">
                <a:latin typeface="Arial"/>
                <a:cs typeface="Arial"/>
              </a:endParaRPr>
            </a:p>
          </p:txBody>
        </p:sp>
        <p:sp>
          <p:nvSpPr>
            <p:cNvPr id="48" name="object 161">
              <a:extLst>
                <a:ext uri="{FF2B5EF4-FFF2-40B4-BE49-F238E27FC236}">
                  <a16:creationId xmlns:a16="http://schemas.microsoft.com/office/drawing/2014/main" id="{2F1B0F5F-03BC-E924-126D-7461BB036C4E}"/>
                </a:ext>
              </a:extLst>
            </p:cNvPr>
            <p:cNvSpPr txBox="1"/>
            <p:nvPr/>
          </p:nvSpPr>
          <p:spPr>
            <a:xfrm>
              <a:off x="7297945" y="1731796"/>
              <a:ext cx="874513" cy="518091"/>
            </a:xfrm>
            <a:prstGeom prst="rect">
              <a:avLst/>
            </a:prstGeom>
          </p:spPr>
          <p:txBody>
            <a:bodyPr vert="horz" wrap="square" lIns="0" tIns="25400" rIns="0" bIns="0" rtlCol="0">
              <a:spAutoFit/>
            </a:bodyPr>
            <a:lstStyle/>
            <a:p>
              <a:pPr marL="12700" marR="5080" indent="66675">
                <a:spcBef>
                  <a:spcPts val="200"/>
                </a:spcBef>
              </a:pPr>
              <a:r>
                <a:rPr sz="1600" spc="-25">
                  <a:solidFill>
                    <a:srgbClr val="010202"/>
                  </a:solidFill>
                  <a:latin typeface="Arial"/>
                  <a:cs typeface="Arial"/>
                </a:rPr>
                <a:t>Apa</a:t>
              </a:r>
              <a:r>
                <a:rPr sz="1600" spc="500">
                  <a:solidFill>
                    <a:srgbClr val="010202"/>
                  </a:solidFill>
                  <a:latin typeface="Arial"/>
                  <a:cs typeface="Arial"/>
                </a:rPr>
                <a:t> </a:t>
              </a:r>
              <a:r>
                <a:rPr sz="1600" spc="-10">
                  <a:solidFill>
                    <a:srgbClr val="010202"/>
                  </a:solidFill>
                  <a:latin typeface="Arial"/>
                  <a:cs typeface="Arial"/>
                </a:rPr>
                <a:t>(n=126)</a:t>
              </a:r>
              <a:endParaRPr sz="1600">
                <a:latin typeface="Arial"/>
                <a:cs typeface="Arial"/>
              </a:endParaRPr>
            </a:p>
          </p:txBody>
        </p:sp>
        <p:sp>
          <p:nvSpPr>
            <p:cNvPr id="49" name="object 86">
              <a:extLst>
                <a:ext uri="{FF2B5EF4-FFF2-40B4-BE49-F238E27FC236}">
                  <a16:creationId xmlns:a16="http://schemas.microsoft.com/office/drawing/2014/main" id="{A114F90C-C345-CB3D-D9F5-0E3720EC8818}"/>
                </a:ext>
              </a:extLst>
            </p:cNvPr>
            <p:cNvSpPr/>
            <p:nvPr/>
          </p:nvSpPr>
          <p:spPr>
            <a:xfrm>
              <a:off x="7062733" y="1953093"/>
              <a:ext cx="205475" cy="243668"/>
            </a:xfrm>
            <a:custGeom>
              <a:avLst/>
              <a:gdLst/>
              <a:ahLst/>
              <a:cxnLst/>
              <a:rect l="l" t="t" r="r" b="b"/>
              <a:pathLst>
                <a:path w="53340" h="53339">
                  <a:moveTo>
                    <a:pt x="53207" y="0"/>
                  </a:moveTo>
                  <a:lnTo>
                    <a:pt x="0" y="0"/>
                  </a:lnTo>
                  <a:lnTo>
                    <a:pt x="0" y="53207"/>
                  </a:lnTo>
                  <a:lnTo>
                    <a:pt x="53207" y="53207"/>
                  </a:lnTo>
                  <a:lnTo>
                    <a:pt x="53207" y="0"/>
                  </a:lnTo>
                  <a:close/>
                </a:path>
              </a:pathLst>
            </a:custGeom>
            <a:solidFill>
              <a:srgbClr val="7AC143"/>
            </a:solidFill>
          </p:spPr>
          <p:txBody>
            <a:bodyPr wrap="square" lIns="0" tIns="0" rIns="0" bIns="0" rtlCol="0"/>
            <a:lstStyle/>
            <a:p>
              <a:endParaRPr sz="4000"/>
            </a:p>
          </p:txBody>
        </p:sp>
        <p:sp>
          <p:nvSpPr>
            <p:cNvPr id="50" name="object 88">
              <a:extLst>
                <a:ext uri="{FF2B5EF4-FFF2-40B4-BE49-F238E27FC236}">
                  <a16:creationId xmlns:a16="http://schemas.microsoft.com/office/drawing/2014/main" id="{9FA0F696-4DCE-0564-7E87-97B188C71254}"/>
                </a:ext>
              </a:extLst>
            </p:cNvPr>
            <p:cNvSpPr/>
            <p:nvPr/>
          </p:nvSpPr>
          <p:spPr>
            <a:xfrm>
              <a:off x="5606758" y="1953093"/>
              <a:ext cx="205475" cy="243668"/>
            </a:xfrm>
            <a:custGeom>
              <a:avLst/>
              <a:gdLst/>
              <a:ahLst/>
              <a:cxnLst/>
              <a:rect l="l" t="t" r="r" b="b"/>
              <a:pathLst>
                <a:path w="53340" h="53339">
                  <a:moveTo>
                    <a:pt x="53207" y="0"/>
                  </a:moveTo>
                  <a:lnTo>
                    <a:pt x="0" y="0"/>
                  </a:lnTo>
                  <a:lnTo>
                    <a:pt x="0" y="53207"/>
                  </a:lnTo>
                  <a:lnTo>
                    <a:pt x="53207" y="53207"/>
                  </a:lnTo>
                  <a:lnTo>
                    <a:pt x="53207" y="0"/>
                  </a:lnTo>
                  <a:close/>
                </a:path>
              </a:pathLst>
            </a:custGeom>
            <a:solidFill>
              <a:srgbClr val="ED1556"/>
            </a:solidFill>
          </p:spPr>
          <p:txBody>
            <a:bodyPr wrap="square" lIns="0" tIns="0" rIns="0" bIns="0" rtlCol="0"/>
            <a:lstStyle/>
            <a:p>
              <a:endParaRPr sz="4000"/>
            </a:p>
          </p:txBody>
        </p:sp>
        <p:sp>
          <p:nvSpPr>
            <p:cNvPr id="51" name="object 90">
              <a:extLst>
                <a:ext uri="{FF2B5EF4-FFF2-40B4-BE49-F238E27FC236}">
                  <a16:creationId xmlns:a16="http://schemas.microsoft.com/office/drawing/2014/main" id="{714EDF07-AD86-5A10-682E-D4F4D2A9009A}"/>
                </a:ext>
              </a:extLst>
            </p:cNvPr>
            <p:cNvSpPr/>
            <p:nvPr/>
          </p:nvSpPr>
          <p:spPr>
            <a:xfrm>
              <a:off x="4201444" y="1953115"/>
              <a:ext cx="205475" cy="243668"/>
            </a:xfrm>
            <a:custGeom>
              <a:avLst/>
              <a:gdLst/>
              <a:ahLst/>
              <a:cxnLst/>
              <a:rect l="l" t="t" r="r" b="b"/>
              <a:pathLst>
                <a:path w="53340" h="53339">
                  <a:moveTo>
                    <a:pt x="53207" y="0"/>
                  </a:moveTo>
                  <a:lnTo>
                    <a:pt x="0" y="0"/>
                  </a:lnTo>
                  <a:lnTo>
                    <a:pt x="0" y="53207"/>
                  </a:lnTo>
                  <a:lnTo>
                    <a:pt x="53207" y="53207"/>
                  </a:lnTo>
                  <a:lnTo>
                    <a:pt x="53207" y="0"/>
                  </a:lnTo>
                  <a:close/>
                </a:path>
              </a:pathLst>
            </a:custGeom>
            <a:solidFill>
              <a:srgbClr val="00BFF3"/>
            </a:solidFill>
          </p:spPr>
          <p:txBody>
            <a:bodyPr wrap="square" lIns="0" tIns="0" rIns="0" bIns="0" rtlCol="0"/>
            <a:lstStyle/>
            <a:p>
              <a:endParaRPr sz="4000"/>
            </a:p>
          </p:txBody>
        </p:sp>
      </p:grpSp>
      <p:sp>
        <p:nvSpPr>
          <p:cNvPr id="20" name="Content Placeholder 7">
            <a:extLst>
              <a:ext uri="{FF2B5EF4-FFF2-40B4-BE49-F238E27FC236}">
                <a16:creationId xmlns:a16="http://schemas.microsoft.com/office/drawing/2014/main" id="{0383FCFA-C3FF-06F0-53B0-39598FC8F5A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985023" y="5684531"/>
            <a:ext cx="8763370" cy="497487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0" indent="0" algn="l" defTabSz="914400" rtl="0" eaLnBrk="1" latinLnBrk="0" hangingPunct="1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5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6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6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6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6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6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0000" marR="0" lvl="1" indent="-27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Arial"/>
              </a:rPr>
              <a:t>Discontinuation defined as earliest occurrence of ARI treatment stop, switch to another ARI, or death</a:t>
            </a:r>
          </a:p>
          <a:p>
            <a:pPr marL="270000" marR="0" lvl="1" indent="-27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Arial"/>
              </a:rPr>
              <a:t>Median follow-up, ~ 2 years for all ARIs</a:t>
            </a:r>
          </a:p>
        </p:txBody>
      </p:sp>
      <p:sp>
        <p:nvSpPr>
          <p:cNvPr id="17" name="Textfeld 17">
            <a:extLst>
              <a:ext uri="{FF2B5EF4-FFF2-40B4-BE49-F238E27FC236}">
                <a16:creationId xmlns:a16="http://schemas.microsoft.com/office/drawing/2014/main" id="{B3880FC8-1133-C929-B96D-D2E8D8609182}"/>
              </a:ext>
            </a:extLst>
          </p:cNvPr>
          <p:cNvSpPr txBox="1"/>
          <p:nvPr/>
        </p:nvSpPr>
        <p:spPr bwMode="gray">
          <a:xfrm>
            <a:off x="366495" y="6428290"/>
            <a:ext cx="1167454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800" dirty="0">
                <a:solidFill>
                  <a:srgbClr val="223C78"/>
                </a:solidFill>
                <a:latin typeface="Arial"/>
                <a:cs typeface="Arial"/>
              </a:rPr>
              <a:t> </a:t>
            </a:r>
            <a:endParaRPr lang="en-US" sz="800" b="0" i="0" dirty="0">
              <a:solidFill>
                <a:srgbClr val="223C78"/>
              </a:solidFill>
              <a:effectLst/>
              <a:latin typeface="Arial" panose="020B0604020202020204" pitchFamily="34" charset="0"/>
            </a:endParaRPr>
          </a:p>
          <a:p>
            <a:pPr>
              <a:defRPr/>
            </a:pP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Reference: Shore N, et al. Real World Study on 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Darolutamide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, Enzalutamide, and Apalutamide for 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nmCRPC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 patients using a Urology Network in the United States. Abstract and Poster MP29-13, AUA annual meeting 2023</a:t>
            </a:r>
          </a:p>
        </p:txBody>
      </p:sp>
    </p:spTree>
    <p:extLst>
      <p:ext uri="{BB962C8B-B14F-4D97-AF65-F5344CB8AC3E}">
        <p14:creationId xmlns:p14="http://schemas.microsoft.com/office/powerpoint/2010/main" val="2466452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75C9E30-3260-C82A-5680-B99DE1F09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400" dirty="0"/>
              <a:t>DEAR: Time to discontinuation of initial ARI</a:t>
            </a:r>
          </a:p>
        </p:txBody>
      </p:sp>
      <p:graphicFrame>
        <p:nvGraphicFramePr>
          <p:cNvPr id="4" name="object 177">
            <a:extLst>
              <a:ext uri="{FF2B5EF4-FFF2-40B4-BE49-F238E27FC236}">
                <a16:creationId xmlns:a16="http://schemas.microsoft.com/office/drawing/2014/main" id="{DF1641B3-94A8-65C7-8A9E-814AF9EDDA59}"/>
              </a:ext>
            </a:extLst>
          </p:cNvPr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73180667"/>
              </p:ext>
            </p:extLst>
          </p:nvPr>
        </p:nvGraphicFramePr>
        <p:xfrm>
          <a:off x="261579" y="5299228"/>
          <a:ext cx="6316900" cy="5382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527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0600">
                  <a:extLst>
                    <a:ext uri="{9D8B030D-6E8A-4147-A177-3AD203B41FA5}">
                      <a16:colId xmlns:a16="http://schemas.microsoft.com/office/drawing/2014/main" val="402416300"/>
                    </a:ext>
                  </a:extLst>
                </a:gridCol>
                <a:gridCol w="79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0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90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90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2992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81775">
                <a:tc>
                  <a:txBody>
                    <a:bodyPr/>
                    <a:lstStyle/>
                    <a:p>
                      <a:pPr marL="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dirty="0" err="1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Daro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50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362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323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273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192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508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128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508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66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21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17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3048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 marL="0" marR="0" marT="3175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239">
                <a:tc>
                  <a:txBody>
                    <a:bodyPr/>
                    <a:lstStyle/>
                    <a:p>
                      <a:pPr marL="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dirty="0" err="1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Enza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5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382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311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258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185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508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124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508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80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40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3048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8239">
                <a:tc>
                  <a:txBody>
                    <a:bodyPr/>
                    <a:lstStyle/>
                    <a:p>
                      <a:pPr marL="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err="1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Ap</a:t>
                      </a:r>
                      <a:r>
                        <a:rPr lang="en-US" sz="1050" err="1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105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126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98</a:t>
                      </a:r>
                      <a:endParaRPr sz="105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73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52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508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39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508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29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spc="-25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15</a:t>
                      </a:r>
                      <a:endParaRPr sz="1050" dirty="0">
                        <a:solidFill>
                          <a:srgbClr val="223C78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30480" algn="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050" dirty="0">
                          <a:solidFill>
                            <a:srgbClr val="223C78"/>
                          </a:solidFill>
                          <a:latin typeface="Arial"/>
                          <a:cs typeface="Arial"/>
                        </a:rPr>
                        <a:t>0</a:t>
                      </a: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pSp>
        <p:nvGrpSpPr>
          <p:cNvPr id="5" name="Group 7">
            <a:extLst>
              <a:ext uri="{FF2B5EF4-FFF2-40B4-BE49-F238E27FC236}">
                <a16:creationId xmlns:a16="http://schemas.microsoft.com/office/drawing/2014/main" id="{AB4427FE-787A-7497-3F57-4B6EEF3F0CB5}"/>
              </a:ext>
            </a:extLst>
          </p:cNvPr>
          <p:cNvGrpSpPr/>
          <p:nvPr/>
        </p:nvGrpSpPr>
        <p:grpSpPr>
          <a:xfrm>
            <a:off x="190012" y="1842977"/>
            <a:ext cx="6535787" cy="3140000"/>
            <a:chOff x="757822" y="1938762"/>
            <a:chExt cx="7556161" cy="3427736"/>
          </a:xfrm>
        </p:grpSpPr>
        <p:grpSp>
          <p:nvGrpSpPr>
            <p:cNvPr id="6" name="Group 8">
              <a:extLst>
                <a:ext uri="{FF2B5EF4-FFF2-40B4-BE49-F238E27FC236}">
                  <a16:creationId xmlns:a16="http://schemas.microsoft.com/office/drawing/2014/main" id="{50691D35-EE2C-0285-D1F6-1AA756451C3D}"/>
                </a:ext>
              </a:extLst>
            </p:cNvPr>
            <p:cNvGrpSpPr/>
            <p:nvPr/>
          </p:nvGrpSpPr>
          <p:grpSpPr>
            <a:xfrm>
              <a:off x="1916949" y="3796471"/>
              <a:ext cx="1313422" cy="884213"/>
              <a:chOff x="2071193" y="3623616"/>
              <a:chExt cx="1313422" cy="884213"/>
            </a:xfrm>
          </p:grpSpPr>
          <p:sp>
            <p:nvSpPr>
              <p:cNvPr id="46" name="Rectangle 38">
                <a:extLst>
                  <a:ext uri="{FF2B5EF4-FFF2-40B4-BE49-F238E27FC236}">
                    <a16:creationId xmlns:a16="http://schemas.microsoft.com/office/drawing/2014/main" id="{743E5EBF-E588-F4DF-0E15-5AE4B86763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0158" y="3623616"/>
                <a:ext cx="362229" cy="2015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NeueLT Std" charset="0"/>
                    <a:cs typeface="Arial"/>
                  </a:rPr>
                  <a:t>Daro</a:t>
                </a:r>
                <a:endParaRPr kumimoji="0" lang="en-US" alt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/>
                </a:endParaRPr>
              </a:p>
            </p:txBody>
          </p:sp>
          <p:sp>
            <p:nvSpPr>
              <p:cNvPr id="47" name="Line 87">
                <a:extLst>
                  <a:ext uri="{FF2B5EF4-FFF2-40B4-BE49-F238E27FC236}">
                    <a16:creationId xmlns:a16="http://schemas.microsoft.com/office/drawing/2014/main" id="{E036808C-9FBB-AF28-C122-C28C919751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71193" y="3737916"/>
                <a:ext cx="472747" cy="0"/>
              </a:xfrm>
              <a:prstGeom prst="line">
                <a:avLst/>
              </a:prstGeom>
              <a:noFill/>
              <a:ln w="28575">
                <a:solidFill>
                  <a:srgbClr val="00BFF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</a:endParaRPr>
              </a:p>
            </p:txBody>
          </p:sp>
          <p:sp>
            <p:nvSpPr>
              <p:cNvPr id="48" name="Rectangle 88">
                <a:extLst>
                  <a:ext uri="{FF2B5EF4-FFF2-40B4-BE49-F238E27FC236}">
                    <a16:creationId xmlns:a16="http://schemas.microsoft.com/office/drawing/2014/main" id="{6FA44786-FB09-693B-6F7A-D5743A6FC0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0158" y="3852216"/>
                <a:ext cx="381478" cy="2015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NeueLT Std" charset="0"/>
                    <a:cs typeface="Arial"/>
                  </a:rPr>
                  <a:t>Enza</a:t>
                </a:r>
                <a:endParaRPr kumimoji="0" lang="en-US" alt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/>
                </a:endParaRPr>
              </a:p>
            </p:txBody>
          </p:sp>
          <p:sp>
            <p:nvSpPr>
              <p:cNvPr id="49" name="Line 89">
                <a:extLst>
                  <a:ext uri="{FF2B5EF4-FFF2-40B4-BE49-F238E27FC236}">
                    <a16:creationId xmlns:a16="http://schemas.microsoft.com/office/drawing/2014/main" id="{65774580-741D-98D8-2307-E2751DCF0C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71193" y="3971279"/>
                <a:ext cx="472747" cy="0"/>
              </a:xfrm>
              <a:prstGeom prst="line">
                <a:avLst/>
              </a:prstGeom>
              <a:noFill/>
              <a:ln w="28575">
                <a:solidFill>
                  <a:srgbClr val="ED155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</a:endParaRPr>
              </a:p>
            </p:txBody>
          </p:sp>
          <p:sp>
            <p:nvSpPr>
              <p:cNvPr id="50" name="Rectangle 90">
                <a:extLst>
                  <a:ext uri="{FF2B5EF4-FFF2-40B4-BE49-F238E27FC236}">
                    <a16:creationId xmlns:a16="http://schemas.microsoft.com/office/drawing/2014/main" id="{4FED8C02-06B0-C980-F704-13F8CDEDD7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0158" y="4080816"/>
                <a:ext cx="297482" cy="2015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0" i="0" u="none" strike="noStrike" kern="1200" cap="none" spc="0" normalizeH="0" baseline="0" noProof="0" err="1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NeueLT Std" charset="0"/>
                    <a:cs typeface="Arial"/>
                  </a:rPr>
                  <a:t>Apa</a:t>
                </a:r>
                <a:endParaRPr kumimoji="0" lang="en-US" alt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/>
                </a:endParaRPr>
              </a:p>
            </p:txBody>
          </p:sp>
          <p:sp>
            <p:nvSpPr>
              <p:cNvPr id="51" name="Rectangle 91">
                <a:extLst>
                  <a:ext uri="{FF2B5EF4-FFF2-40B4-BE49-F238E27FC236}">
                    <a16:creationId xmlns:a16="http://schemas.microsoft.com/office/drawing/2014/main" id="{9502AA74-C2EC-6171-1405-B2C3E7726B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60158" y="4306241"/>
                <a:ext cx="724457" cy="2015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en-US" sz="1200" b="0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HelveticaNeueLT Std" charset="0"/>
                    <a:cs typeface="Arial"/>
                  </a:rPr>
                  <a:t>Censored</a:t>
                </a:r>
                <a:endParaRPr kumimoji="0" lang="en-US" alt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cs typeface="Arial"/>
                </a:endParaRPr>
              </a:p>
            </p:txBody>
          </p:sp>
          <p:sp>
            <p:nvSpPr>
              <p:cNvPr id="52" name="Line 94">
                <a:extLst>
                  <a:ext uri="{FF2B5EF4-FFF2-40B4-BE49-F238E27FC236}">
                    <a16:creationId xmlns:a16="http://schemas.microsoft.com/office/drawing/2014/main" id="{A3EC175F-0AB9-DBCF-FD58-65A0C57CFF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071193" y="4199879"/>
                <a:ext cx="472747" cy="0"/>
              </a:xfrm>
              <a:prstGeom prst="line">
                <a:avLst/>
              </a:prstGeom>
              <a:noFill/>
              <a:ln w="28575">
                <a:solidFill>
                  <a:srgbClr val="7AC143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</a:endParaRPr>
              </a:p>
            </p:txBody>
          </p:sp>
          <p:sp>
            <p:nvSpPr>
              <p:cNvPr id="53" name="Freeform 95">
                <a:extLst>
                  <a:ext uri="{FF2B5EF4-FFF2-40B4-BE49-F238E27FC236}">
                    <a16:creationId xmlns:a16="http://schemas.microsoft.com/office/drawing/2014/main" id="{CE9BAE1F-6687-825E-4BFB-9778ACA8CA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5052" y="4350691"/>
                <a:ext cx="105030" cy="127000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</a:endParaRPr>
              </a:p>
            </p:txBody>
          </p:sp>
        </p:grpSp>
        <p:grpSp>
          <p:nvGrpSpPr>
            <p:cNvPr id="7" name="Group 9">
              <a:extLst>
                <a:ext uri="{FF2B5EF4-FFF2-40B4-BE49-F238E27FC236}">
                  <a16:creationId xmlns:a16="http://schemas.microsoft.com/office/drawing/2014/main" id="{1394A014-7D11-D26C-6E56-6C316CD6394B}"/>
                </a:ext>
              </a:extLst>
            </p:cNvPr>
            <p:cNvGrpSpPr/>
            <p:nvPr/>
          </p:nvGrpSpPr>
          <p:grpSpPr>
            <a:xfrm>
              <a:off x="757822" y="1938762"/>
              <a:ext cx="7556161" cy="3427736"/>
              <a:chOff x="765239" y="1981198"/>
              <a:chExt cx="7556161" cy="3427736"/>
            </a:xfrm>
          </p:grpSpPr>
          <p:grpSp>
            <p:nvGrpSpPr>
              <p:cNvPr id="8" name="Group 10">
                <a:extLst>
                  <a:ext uri="{FF2B5EF4-FFF2-40B4-BE49-F238E27FC236}">
                    <a16:creationId xmlns:a16="http://schemas.microsoft.com/office/drawing/2014/main" id="{8345E45F-488C-4FC3-FB27-39BF95B33723}"/>
                  </a:ext>
                </a:extLst>
              </p:cNvPr>
              <p:cNvGrpSpPr/>
              <p:nvPr/>
            </p:nvGrpSpPr>
            <p:grpSpPr>
              <a:xfrm>
                <a:off x="765239" y="1981198"/>
                <a:ext cx="7556161" cy="3427735"/>
                <a:chOff x="5944058" y="4375386"/>
                <a:chExt cx="3582249" cy="1625032"/>
              </a:xfrm>
            </p:grpSpPr>
            <p:grpSp>
              <p:nvGrpSpPr>
                <p:cNvPr id="13" name="object 162">
                  <a:extLst>
                    <a:ext uri="{FF2B5EF4-FFF2-40B4-BE49-F238E27FC236}">
                      <a16:creationId xmlns:a16="http://schemas.microsoft.com/office/drawing/2014/main" id="{DC4CC35E-AB6F-1E7E-FB32-44CC884B7530}"/>
                    </a:ext>
                  </a:extLst>
                </p:cNvPr>
                <p:cNvGrpSpPr/>
                <p:nvPr/>
              </p:nvGrpSpPr>
              <p:grpSpPr>
                <a:xfrm>
                  <a:off x="6352881" y="4464566"/>
                  <a:ext cx="3004820" cy="1345215"/>
                  <a:chOff x="10637094" y="4815344"/>
                  <a:chExt cx="3004820" cy="1345215"/>
                </a:xfrm>
              </p:grpSpPr>
              <p:sp>
                <p:nvSpPr>
                  <p:cNvPr id="36" name="object 166">
                    <a:extLst>
                      <a:ext uri="{FF2B5EF4-FFF2-40B4-BE49-F238E27FC236}">
                        <a16:creationId xmlns:a16="http://schemas.microsoft.com/office/drawing/2014/main" id="{9A4C0157-8426-4AF9-3C9A-53014DE4715E}"/>
                      </a:ext>
                    </a:extLst>
                  </p:cNvPr>
                  <p:cNvSpPr/>
                  <p:nvPr/>
                </p:nvSpPr>
                <p:spPr>
                  <a:xfrm>
                    <a:off x="10670516" y="4815344"/>
                    <a:ext cx="2971165" cy="129857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71165" h="1298575">
                        <a:moveTo>
                          <a:pt x="0" y="0"/>
                        </a:moveTo>
                        <a:lnTo>
                          <a:pt x="0" y="1298509"/>
                        </a:lnTo>
                      </a:path>
                      <a:path w="2971165" h="1298575">
                        <a:moveTo>
                          <a:pt x="2970974" y="1298509"/>
                        </a:moveTo>
                        <a:lnTo>
                          <a:pt x="0" y="1298509"/>
                        </a:lnTo>
                      </a:path>
                    </a:pathLst>
                  </a:custGeom>
                  <a:ln w="4653">
                    <a:solidFill>
                      <a:srgbClr val="231F20"/>
                    </a:solidFill>
                  </a:ln>
                </p:spPr>
                <p:txBody>
                  <a:bodyPr wrap="square" lIns="0" tIns="0" rIns="0" bIns="0" rtlCol="0"/>
                  <a:lstStyle/>
                  <a:p>
                    <a:endParaRPr sz="4000"/>
                  </a:p>
                </p:txBody>
              </p:sp>
              <p:sp>
                <p:nvSpPr>
                  <p:cNvPr id="45" name="object 167">
                    <a:extLst>
                      <a:ext uri="{FF2B5EF4-FFF2-40B4-BE49-F238E27FC236}">
                        <a16:creationId xmlns:a16="http://schemas.microsoft.com/office/drawing/2014/main" id="{06836BA5-C9AE-EB77-A701-E65190223233}"/>
                      </a:ext>
                    </a:extLst>
                  </p:cNvPr>
                  <p:cNvSpPr/>
                  <p:nvPr/>
                </p:nvSpPr>
                <p:spPr>
                  <a:xfrm>
                    <a:off x="10637094" y="5464599"/>
                    <a:ext cx="3004820" cy="6959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04819" h="695960">
                        <a:moveTo>
                          <a:pt x="33421" y="649256"/>
                        </a:moveTo>
                        <a:lnTo>
                          <a:pt x="0" y="649256"/>
                        </a:lnTo>
                      </a:path>
                      <a:path w="3004819" h="695960">
                        <a:moveTo>
                          <a:pt x="33421" y="695623"/>
                        </a:moveTo>
                        <a:lnTo>
                          <a:pt x="33421" y="649256"/>
                        </a:lnTo>
                      </a:path>
                      <a:path w="3004819" h="695960">
                        <a:moveTo>
                          <a:pt x="881334" y="695623"/>
                        </a:moveTo>
                        <a:lnTo>
                          <a:pt x="881334" y="649256"/>
                        </a:lnTo>
                      </a:path>
                      <a:path w="3004819" h="695960">
                        <a:moveTo>
                          <a:pt x="1731612" y="695623"/>
                        </a:moveTo>
                        <a:lnTo>
                          <a:pt x="1731612" y="649256"/>
                        </a:lnTo>
                      </a:path>
                      <a:path w="3004819" h="695960">
                        <a:moveTo>
                          <a:pt x="2579995" y="695623"/>
                        </a:moveTo>
                        <a:lnTo>
                          <a:pt x="2579995" y="649256"/>
                        </a:lnTo>
                      </a:path>
                      <a:path w="3004819" h="695960">
                        <a:moveTo>
                          <a:pt x="2157188" y="695623"/>
                        </a:moveTo>
                        <a:lnTo>
                          <a:pt x="2157188" y="649256"/>
                        </a:lnTo>
                      </a:path>
                      <a:path w="3004819" h="695960">
                        <a:moveTo>
                          <a:pt x="3004395" y="695623"/>
                        </a:moveTo>
                        <a:lnTo>
                          <a:pt x="3004395" y="649256"/>
                        </a:lnTo>
                      </a:path>
                      <a:path w="3004819" h="695960">
                        <a:moveTo>
                          <a:pt x="1305288" y="695623"/>
                        </a:moveTo>
                        <a:lnTo>
                          <a:pt x="1305288" y="649256"/>
                        </a:lnTo>
                      </a:path>
                      <a:path w="3004819" h="695960">
                        <a:moveTo>
                          <a:pt x="457379" y="695623"/>
                        </a:moveTo>
                        <a:lnTo>
                          <a:pt x="457379" y="649256"/>
                        </a:lnTo>
                      </a:path>
                      <a:path w="3004819" h="695960">
                        <a:moveTo>
                          <a:pt x="33421" y="389551"/>
                        </a:moveTo>
                        <a:lnTo>
                          <a:pt x="0" y="389551"/>
                        </a:lnTo>
                      </a:path>
                      <a:path w="3004819" h="695960">
                        <a:moveTo>
                          <a:pt x="33421" y="129850"/>
                        </a:moveTo>
                        <a:lnTo>
                          <a:pt x="0" y="129850"/>
                        </a:lnTo>
                      </a:path>
                      <a:path w="3004819" h="695960">
                        <a:moveTo>
                          <a:pt x="33421" y="519402"/>
                        </a:moveTo>
                        <a:lnTo>
                          <a:pt x="0" y="519402"/>
                        </a:lnTo>
                      </a:path>
                      <a:path w="3004819" h="695960">
                        <a:moveTo>
                          <a:pt x="33421" y="259701"/>
                        </a:moveTo>
                        <a:lnTo>
                          <a:pt x="0" y="259701"/>
                        </a:lnTo>
                      </a:path>
                      <a:path w="3004819" h="695960">
                        <a:moveTo>
                          <a:pt x="33421" y="0"/>
                        </a:moveTo>
                        <a:lnTo>
                          <a:pt x="0" y="0"/>
                        </a:lnTo>
                      </a:path>
                    </a:pathLst>
                  </a:custGeom>
                  <a:ln w="4653">
                    <a:solidFill>
                      <a:srgbClr val="231F20"/>
                    </a:solidFill>
                  </a:ln>
                </p:spPr>
                <p:txBody>
                  <a:bodyPr wrap="square" lIns="0" tIns="0" rIns="0" bIns="0" rtlCol="0"/>
                  <a:lstStyle/>
                  <a:p>
                    <a:endParaRPr sz="4000"/>
                  </a:p>
                </p:txBody>
              </p:sp>
            </p:grpSp>
            <p:sp>
              <p:nvSpPr>
                <p:cNvPr id="14" name="object 172">
                  <a:extLst>
                    <a:ext uri="{FF2B5EF4-FFF2-40B4-BE49-F238E27FC236}">
                      <a16:creationId xmlns:a16="http://schemas.microsoft.com/office/drawing/2014/main" id="{4F4CB096-509D-513D-D954-78AA027F96B6}"/>
                    </a:ext>
                  </a:extLst>
                </p:cNvPr>
                <p:cNvSpPr txBox="1"/>
                <p:nvPr/>
              </p:nvSpPr>
              <p:spPr>
                <a:xfrm>
                  <a:off x="7915759" y="5800651"/>
                  <a:ext cx="337820" cy="199767"/>
                </a:xfrm>
                <a:prstGeom prst="rect">
                  <a:avLst/>
                </a:prstGeom>
              </p:spPr>
              <p:txBody>
                <a:bodyPr vert="horz" wrap="square" lIns="0" tIns="16510" rIns="0" bIns="0" rtlCol="0">
                  <a:spAutoFit/>
                </a:bodyPr>
                <a:lstStyle/>
                <a:p>
                  <a:pPr algn="ctr">
                    <a:spcBef>
                      <a:spcPts val="130"/>
                    </a:spcBef>
                  </a:pPr>
                  <a:r>
                    <a:rPr sz="1200" spc="-25">
                      <a:solidFill>
                        <a:srgbClr val="231F20"/>
                      </a:solidFill>
                      <a:latin typeface="Arial"/>
                      <a:cs typeface="Arial"/>
                    </a:rPr>
                    <a:t>24</a:t>
                  </a:r>
                  <a:endParaRPr sz="1200">
                    <a:latin typeface="Arial"/>
                    <a:cs typeface="Arial"/>
                  </a:endParaRPr>
                </a:p>
                <a:p>
                  <a:pPr algn="ctr"/>
                  <a:r>
                    <a:rPr sz="1200" spc="-10">
                      <a:solidFill>
                        <a:srgbClr val="231F20"/>
                      </a:solidFill>
                      <a:latin typeface="Arial"/>
                      <a:cs typeface="Arial"/>
                    </a:rPr>
                    <a:t>months</a:t>
                  </a:r>
                  <a:endParaRPr sz="1200">
                    <a:latin typeface="Arial"/>
                    <a:cs typeface="Arial"/>
                  </a:endParaRPr>
                </a:p>
              </p:txBody>
            </p:sp>
            <p:sp>
              <p:nvSpPr>
                <p:cNvPr id="15" name="object 173">
                  <a:extLst>
                    <a:ext uri="{FF2B5EF4-FFF2-40B4-BE49-F238E27FC236}">
                      <a16:creationId xmlns:a16="http://schemas.microsoft.com/office/drawing/2014/main" id="{D1BB86CA-2D6C-FF5B-2696-FDD8E15C8B7A}"/>
                    </a:ext>
                  </a:extLst>
                </p:cNvPr>
                <p:cNvSpPr txBox="1"/>
                <p:nvPr/>
              </p:nvSpPr>
              <p:spPr>
                <a:xfrm>
                  <a:off x="8764133" y="5800651"/>
                  <a:ext cx="337820" cy="199767"/>
                </a:xfrm>
                <a:prstGeom prst="rect">
                  <a:avLst/>
                </a:prstGeom>
              </p:spPr>
              <p:txBody>
                <a:bodyPr vert="horz" wrap="square" lIns="0" tIns="16510" rIns="0" bIns="0" rtlCol="0">
                  <a:spAutoFit/>
                </a:bodyPr>
                <a:lstStyle/>
                <a:p>
                  <a:pPr algn="ctr">
                    <a:spcBef>
                      <a:spcPts val="130"/>
                    </a:spcBef>
                  </a:pPr>
                  <a:r>
                    <a:rPr sz="1200" spc="-25">
                      <a:solidFill>
                        <a:srgbClr val="231F20"/>
                      </a:solidFill>
                      <a:latin typeface="Arial"/>
                      <a:cs typeface="Arial"/>
                    </a:rPr>
                    <a:t>36</a:t>
                  </a:r>
                  <a:endParaRPr sz="1200">
                    <a:latin typeface="Arial"/>
                    <a:cs typeface="Arial"/>
                  </a:endParaRPr>
                </a:p>
                <a:p>
                  <a:pPr algn="ctr"/>
                  <a:r>
                    <a:rPr sz="1200" spc="-10">
                      <a:solidFill>
                        <a:srgbClr val="231F20"/>
                      </a:solidFill>
                      <a:latin typeface="Arial"/>
                      <a:cs typeface="Arial"/>
                    </a:rPr>
                    <a:t>months</a:t>
                  </a:r>
                  <a:endParaRPr sz="1200">
                    <a:latin typeface="Arial"/>
                    <a:cs typeface="Arial"/>
                  </a:endParaRPr>
                </a:p>
              </p:txBody>
            </p:sp>
            <p:sp>
              <p:nvSpPr>
                <p:cNvPr id="16" name="object 174">
                  <a:extLst>
                    <a:ext uri="{FF2B5EF4-FFF2-40B4-BE49-F238E27FC236}">
                      <a16:creationId xmlns:a16="http://schemas.microsoft.com/office/drawing/2014/main" id="{00A4A2A8-2E21-FD04-FE17-C8B0AD19FFD5}"/>
                    </a:ext>
                  </a:extLst>
                </p:cNvPr>
                <p:cNvSpPr txBox="1"/>
                <p:nvPr/>
              </p:nvSpPr>
              <p:spPr>
                <a:xfrm>
                  <a:off x="8341296" y="5800651"/>
                  <a:ext cx="337820" cy="199767"/>
                </a:xfrm>
                <a:prstGeom prst="rect">
                  <a:avLst/>
                </a:prstGeom>
              </p:spPr>
              <p:txBody>
                <a:bodyPr vert="horz" wrap="square" lIns="0" tIns="16510" rIns="0" bIns="0" rtlCol="0">
                  <a:spAutoFit/>
                </a:bodyPr>
                <a:lstStyle/>
                <a:p>
                  <a:pPr algn="ctr">
                    <a:spcBef>
                      <a:spcPts val="130"/>
                    </a:spcBef>
                  </a:pPr>
                  <a:r>
                    <a:rPr sz="1200" spc="-25">
                      <a:solidFill>
                        <a:srgbClr val="231F20"/>
                      </a:solidFill>
                      <a:latin typeface="Arial"/>
                      <a:cs typeface="Arial"/>
                    </a:rPr>
                    <a:t>30</a:t>
                  </a:r>
                  <a:endParaRPr sz="1200">
                    <a:latin typeface="Arial"/>
                    <a:cs typeface="Arial"/>
                  </a:endParaRPr>
                </a:p>
                <a:p>
                  <a:pPr algn="ctr"/>
                  <a:r>
                    <a:rPr sz="1200" spc="-10">
                      <a:solidFill>
                        <a:srgbClr val="231F20"/>
                      </a:solidFill>
                      <a:latin typeface="Arial"/>
                      <a:cs typeface="Arial"/>
                    </a:rPr>
                    <a:t>months</a:t>
                  </a:r>
                  <a:endParaRPr sz="1200">
                    <a:latin typeface="Arial"/>
                    <a:cs typeface="Arial"/>
                  </a:endParaRPr>
                </a:p>
              </p:txBody>
            </p:sp>
            <p:sp>
              <p:nvSpPr>
                <p:cNvPr id="17" name="object 175">
                  <a:extLst>
                    <a:ext uri="{FF2B5EF4-FFF2-40B4-BE49-F238E27FC236}">
                      <a16:creationId xmlns:a16="http://schemas.microsoft.com/office/drawing/2014/main" id="{FC671DFA-E9BB-040A-E6E5-8BDF19399191}"/>
                    </a:ext>
                  </a:extLst>
                </p:cNvPr>
                <p:cNvSpPr txBox="1"/>
                <p:nvPr/>
              </p:nvSpPr>
              <p:spPr>
                <a:xfrm>
                  <a:off x="9188487" y="5800651"/>
                  <a:ext cx="337820" cy="199767"/>
                </a:xfrm>
                <a:prstGeom prst="rect">
                  <a:avLst/>
                </a:prstGeom>
              </p:spPr>
              <p:txBody>
                <a:bodyPr vert="horz" wrap="square" lIns="0" tIns="16510" rIns="0" bIns="0" rtlCol="0">
                  <a:spAutoFit/>
                </a:bodyPr>
                <a:lstStyle/>
                <a:p>
                  <a:pPr algn="ctr">
                    <a:spcBef>
                      <a:spcPts val="130"/>
                    </a:spcBef>
                  </a:pPr>
                  <a:r>
                    <a:rPr sz="1200" spc="-25">
                      <a:solidFill>
                        <a:srgbClr val="231F20"/>
                      </a:solidFill>
                      <a:latin typeface="Arial"/>
                      <a:cs typeface="Arial"/>
                    </a:rPr>
                    <a:t>42</a:t>
                  </a:r>
                  <a:endParaRPr sz="1200">
                    <a:latin typeface="Arial"/>
                    <a:cs typeface="Arial"/>
                  </a:endParaRPr>
                </a:p>
                <a:p>
                  <a:pPr algn="ctr"/>
                  <a:r>
                    <a:rPr sz="1200" spc="-10">
                      <a:solidFill>
                        <a:srgbClr val="231F20"/>
                      </a:solidFill>
                      <a:latin typeface="Arial"/>
                      <a:cs typeface="Arial"/>
                    </a:rPr>
                    <a:t>months</a:t>
                  </a:r>
                  <a:endParaRPr sz="1200">
                    <a:latin typeface="Arial"/>
                    <a:cs typeface="Arial"/>
                  </a:endParaRPr>
                </a:p>
              </p:txBody>
            </p:sp>
            <p:sp>
              <p:nvSpPr>
                <p:cNvPr id="18" name="object 178">
                  <a:extLst>
                    <a:ext uri="{FF2B5EF4-FFF2-40B4-BE49-F238E27FC236}">
                      <a16:creationId xmlns:a16="http://schemas.microsoft.com/office/drawing/2014/main" id="{A4922AEB-EC53-6DE4-196A-FABCCE288D0F}"/>
                    </a:ext>
                  </a:extLst>
                </p:cNvPr>
                <p:cNvSpPr txBox="1"/>
                <p:nvPr/>
              </p:nvSpPr>
              <p:spPr>
                <a:xfrm>
                  <a:off x="5944058" y="4539517"/>
                  <a:ext cx="202430" cy="1094070"/>
                </a:xfrm>
                <a:prstGeom prst="rect">
                  <a:avLst/>
                </a:prstGeom>
              </p:spPr>
              <p:txBody>
                <a:bodyPr vert="vert270" wrap="square" lIns="0" tIns="22860" rIns="0" bIns="0" rtlCol="0">
                  <a:spAutoFit/>
                </a:bodyPr>
                <a:lstStyle/>
                <a:p>
                  <a:pPr marR="5080" algn="ctr"/>
                  <a:r>
                    <a:rPr sz="1200">
                      <a:solidFill>
                        <a:srgbClr val="231F20"/>
                      </a:solidFill>
                      <a:latin typeface="Arial"/>
                      <a:cs typeface="Arial"/>
                    </a:rPr>
                    <a:t>Probability of </a:t>
                  </a:r>
                  <a:r>
                    <a:rPr lang="en-US" sz="1200">
                      <a:solidFill>
                        <a:srgbClr val="231F20"/>
                      </a:solidFill>
                      <a:latin typeface="Arial"/>
                      <a:cs typeface="Arial"/>
                    </a:rPr>
                    <a:t>continuing on index drug</a:t>
                  </a:r>
                  <a:endParaRPr sz="1200">
                    <a:latin typeface="Arial"/>
                    <a:cs typeface="Arial"/>
                  </a:endParaRPr>
                </a:p>
              </p:txBody>
            </p:sp>
            <p:sp>
              <p:nvSpPr>
                <p:cNvPr id="20" name="object 179">
                  <a:extLst>
                    <a:ext uri="{FF2B5EF4-FFF2-40B4-BE49-F238E27FC236}">
                      <a16:creationId xmlns:a16="http://schemas.microsoft.com/office/drawing/2014/main" id="{61D3C25D-3C85-F4C2-B708-8297D7717320}"/>
                    </a:ext>
                  </a:extLst>
                </p:cNvPr>
                <p:cNvSpPr txBox="1"/>
                <p:nvPr/>
              </p:nvSpPr>
              <p:spPr>
                <a:xfrm>
                  <a:off x="6178190" y="4375386"/>
                  <a:ext cx="154940" cy="1450300"/>
                </a:xfrm>
                <a:prstGeom prst="rect">
                  <a:avLst/>
                </a:prstGeom>
              </p:spPr>
              <p:txBody>
                <a:bodyPr vert="horz" wrap="square" lIns="0" tIns="34925" rIns="0" bIns="0" rtlCol="0">
                  <a:spAutoFit/>
                </a:bodyPr>
                <a:lstStyle/>
                <a:p>
                  <a:pPr marR="5080" algn="r">
                    <a:lnSpc>
                      <a:spcPct val="150000"/>
                    </a:lnSpc>
                    <a:spcBef>
                      <a:spcPts val="275"/>
                    </a:spcBef>
                  </a:pPr>
                  <a:r>
                    <a:rPr sz="1000" spc="-25">
                      <a:solidFill>
                        <a:srgbClr val="231F20"/>
                      </a:solidFill>
                      <a:latin typeface="Arial"/>
                      <a:cs typeface="Arial"/>
                    </a:rPr>
                    <a:t>1.0</a:t>
                  </a:r>
                  <a:endParaRPr sz="1000">
                    <a:latin typeface="Arial"/>
                    <a:cs typeface="Arial"/>
                  </a:endParaRPr>
                </a:p>
                <a:p>
                  <a:pPr marR="5080" algn="r">
                    <a:lnSpc>
                      <a:spcPct val="150000"/>
                    </a:lnSpc>
                    <a:spcBef>
                      <a:spcPts val="180"/>
                    </a:spcBef>
                  </a:pPr>
                  <a:r>
                    <a:rPr sz="1000" spc="-25">
                      <a:solidFill>
                        <a:srgbClr val="231F20"/>
                      </a:solidFill>
                      <a:latin typeface="Arial"/>
                      <a:cs typeface="Arial"/>
                    </a:rPr>
                    <a:t>0.9</a:t>
                  </a:r>
                  <a:endParaRPr sz="1000">
                    <a:latin typeface="Arial"/>
                    <a:cs typeface="Arial"/>
                  </a:endParaRPr>
                </a:p>
                <a:p>
                  <a:pPr marR="5080" algn="r">
                    <a:lnSpc>
                      <a:spcPct val="150000"/>
                    </a:lnSpc>
                    <a:spcBef>
                      <a:spcPts val="180"/>
                    </a:spcBef>
                  </a:pPr>
                  <a:r>
                    <a:rPr sz="1000" spc="-25">
                      <a:solidFill>
                        <a:srgbClr val="231F20"/>
                      </a:solidFill>
                      <a:latin typeface="Arial"/>
                      <a:cs typeface="Arial"/>
                    </a:rPr>
                    <a:t>0.8</a:t>
                  </a:r>
                  <a:endParaRPr sz="1000">
                    <a:latin typeface="Arial"/>
                    <a:cs typeface="Arial"/>
                  </a:endParaRPr>
                </a:p>
                <a:p>
                  <a:pPr marR="5080" algn="r">
                    <a:lnSpc>
                      <a:spcPct val="150000"/>
                    </a:lnSpc>
                    <a:spcBef>
                      <a:spcPts val="180"/>
                    </a:spcBef>
                  </a:pPr>
                  <a:r>
                    <a:rPr sz="1000" spc="-25">
                      <a:solidFill>
                        <a:srgbClr val="231F20"/>
                      </a:solidFill>
                      <a:latin typeface="Arial"/>
                      <a:cs typeface="Arial"/>
                    </a:rPr>
                    <a:t>0.7</a:t>
                  </a:r>
                  <a:endParaRPr sz="1000">
                    <a:latin typeface="Arial"/>
                    <a:cs typeface="Arial"/>
                  </a:endParaRPr>
                </a:p>
                <a:p>
                  <a:pPr marR="5080" algn="r">
                    <a:lnSpc>
                      <a:spcPct val="150000"/>
                    </a:lnSpc>
                    <a:spcBef>
                      <a:spcPts val="180"/>
                    </a:spcBef>
                  </a:pPr>
                  <a:r>
                    <a:rPr sz="1000" spc="-25">
                      <a:solidFill>
                        <a:srgbClr val="231F20"/>
                      </a:solidFill>
                      <a:latin typeface="Arial"/>
                      <a:cs typeface="Arial"/>
                    </a:rPr>
                    <a:t>0.6</a:t>
                  </a:r>
                  <a:endParaRPr sz="1000">
                    <a:latin typeface="Arial"/>
                    <a:cs typeface="Arial"/>
                  </a:endParaRPr>
                </a:p>
                <a:p>
                  <a:pPr marR="5080" algn="r">
                    <a:lnSpc>
                      <a:spcPct val="150000"/>
                    </a:lnSpc>
                    <a:spcBef>
                      <a:spcPts val="180"/>
                    </a:spcBef>
                  </a:pPr>
                  <a:r>
                    <a:rPr sz="1000" spc="-25">
                      <a:solidFill>
                        <a:srgbClr val="231F20"/>
                      </a:solidFill>
                      <a:latin typeface="Arial"/>
                      <a:cs typeface="Arial"/>
                    </a:rPr>
                    <a:t>0.5</a:t>
                  </a:r>
                  <a:endParaRPr sz="1000">
                    <a:latin typeface="Arial"/>
                    <a:cs typeface="Arial"/>
                  </a:endParaRPr>
                </a:p>
                <a:p>
                  <a:pPr marR="5080" algn="r">
                    <a:lnSpc>
                      <a:spcPct val="150000"/>
                    </a:lnSpc>
                    <a:spcBef>
                      <a:spcPts val="180"/>
                    </a:spcBef>
                  </a:pPr>
                  <a:r>
                    <a:rPr sz="1000" spc="-25">
                      <a:solidFill>
                        <a:srgbClr val="231F20"/>
                      </a:solidFill>
                      <a:latin typeface="Arial"/>
                      <a:cs typeface="Arial"/>
                    </a:rPr>
                    <a:t>0.4</a:t>
                  </a:r>
                  <a:endParaRPr sz="1000">
                    <a:latin typeface="Arial"/>
                    <a:cs typeface="Arial"/>
                  </a:endParaRPr>
                </a:p>
                <a:p>
                  <a:pPr marR="5080" algn="r">
                    <a:lnSpc>
                      <a:spcPct val="150000"/>
                    </a:lnSpc>
                    <a:spcBef>
                      <a:spcPts val="180"/>
                    </a:spcBef>
                  </a:pPr>
                  <a:r>
                    <a:rPr sz="1000" spc="-25">
                      <a:solidFill>
                        <a:srgbClr val="231F20"/>
                      </a:solidFill>
                      <a:latin typeface="Arial"/>
                      <a:cs typeface="Arial"/>
                    </a:rPr>
                    <a:t>0.3</a:t>
                  </a:r>
                  <a:endParaRPr sz="1000">
                    <a:latin typeface="Arial"/>
                    <a:cs typeface="Arial"/>
                  </a:endParaRPr>
                </a:p>
                <a:p>
                  <a:pPr marR="5080" algn="r">
                    <a:lnSpc>
                      <a:spcPct val="150000"/>
                    </a:lnSpc>
                    <a:spcBef>
                      <a:spcPts val="185"/>
                    </a:spcBef>
                  </a:pPr>
                  <a:r>
                    <a:rPr sz="1000" spc="-25">
                      <a:solidFill>
                        <a:srgbClr val="231F20"/>
                      </a:solidFill>
                      <a:latin typeface="Arial"/>
                      <a:cs typeface="Arial"/>
                    </a:rPr>
                    <a:t>0.2</a:t>
                  </a:r>
                  <a:endParaRPr sz="1000">
                    <a:latin typeface="Arial"/>
                    <a:cs typeface="Arial"/>
                  </a:endParaRPr>
                </a:p>
                <a:p>
                  <a:pPr marR="5080" algn="r">
                    <a:lnSpc>
                      <a:spcPct val="150000"/>
                    </a:lnSpc>
                    <a:spcBef>
                      <a:spcPts val="180"/>
                    </a:spcBef>
                  </a:pPr>
                  <a:r>
                    <a:rPr sz="1000" spc="-25">
                      <a:solidFill>
                        <a:srgbClr val="231F20"/>
                      </a:solidFill>
                      <a:latin typeface="Arial"/>
                      <a:cs typeface="Arial"/>
                    </a:rPr>
                    <a:t>0.1</a:t>
                  </a:r>
                  <a:endParaRPr sz="1000">
                    <a:latin typeface="Arial"/>
                    <a:cs typeface="Arial"/>
                  </a:endParaRPr>
                </a:p>
                <a:p>
                  <a:pPr marR="5080" algn="r">
                    <a:lnSpc>
                      <a:spcPct val="150000"/>
                    </a:lnSpc>
                    <a:spcBef>
                      <a:spcPts val="180"/>
                    </a:spcBef>
                  </a:pPr>
                  <a:r>
                    <a:rPr sz="1000" spc="15">
                      <a:solidFill>
                        <a:srgbClr val="231F20"/>
                      </a:solidFill>
                      <a:latin typeface="Arial"/>
                      <a:cs typeface="Arial"/>
                    </a:rPr>
                    <a:t>0</a:t>
                  </a:r>
                  <a:endParaRPr sz="1000">
                    <a:latin typeface="Arial"/>
                    <a:cs typeface="Arial"/>
                  </a:endParaRPr>
                </a:p>
              </p:txBody>
            </p:sp>
          </p:grpSp>
          <p:sp>
            <p:nvSpPr>
              <p:cNvPr id="9" name="object 172">
                <a:extLst>
                  <a:ext uri="{FF2B5EF4-FFF2-40B4-BE49-F238E27FC236}">
                    <a16:creationId xmlns:a16="http://schemas.microsoft.com/office/drawing/2014/main" id="{D020887B-F45A-16DF-F8CE-96A4DBABFA07}"/>
                  </a:ext>
                </a:extLst>
              </p:cNvPr>
              <p:cNvSpPr txBox="1"/>
              <p:nvPr/>
            </p:nvSpPr>
            <p:spPr>
              <a:xfrm>
                <a:off x="1342009" y="4987559"/>
                <a:ext cx="712575" cy="421375"/>
              </a:xfrm>
              <a:prstGeom prst="rect">
                <a:avLst/>
              </a:prstGeom>
            </p:spPr>
            <p:txBody>
              <a:bodyPr vert="horz" wrap="square" lIns="0" tIns="16510" rIns="0" bIns="0" rtlCol="0">
                <a:spAutoFit/>
              </a:bodyPr>
              <a:lstStyle/>
              <a:p>
                <a:pPr algn="ctr">
                  <a:spcBef>
                    <a:spcPts val="130"/>
                  </a:spcBef>
                </a:pPr>
                <a:r>
                  <a:rPr lang="en-US" sz="1200" spc="-25">
                    <a:solidFill>
                      <a:srgbClr val="231F20"/>
                    </a:solidFill>
                    <a:latin typeface="Arial"/>
                    <a:cs typeface="Arial"/>
                  </a:rPr>
                  <a:t>0</a:t>
                </a:r>
                <a:endParaRPr sz="1200">
                  <a:latin typeface="Arial"/>
                  <a:cs typeface="Arial"/>
                </a:endParaRPr>
              </a:p>
              <a:p>
                <a:pPr algn="ctr"/>
                <a:r>
                  <a:rPr sz="1200" spc="-10">
                    <a:solidFill>
                      <a:srgbClr val="231F20"/>
                    </a:solidFill>
                    <a:latin typeface="Arial"/>
                    <a:cs typeface="Arial"/>
                  </a:rPr>
                  <a:t>months</a:t>
                </a:r>
                <a:endParaRPr sz="1200">
                  <a:latin typeface="Arial"/>
                  <a:cs typeface="Arial"/>
                </a:endParaRPr>
              </a:p>
            </p:txBody>
          </p:sp>
          <p:sp>
            <p:nvSpPr>
              <p:cNvPr id="10" name="object 173">
                <a:extLst>
                  <a:ext uri="{FF2B5EF4-FFF2-40B4-BE49-F238E27FC236}">
                    <a16:creationId xmlns:a16="http://schemas.microsoft.com/office/drawing/2014/main" id="{E1FB1A09-18FA-BB91-1599-403F4F76DCC8}"/>
                  </a:ext>
                </a:extLst>
              </p:cNvPr>
              <p:cNvSpPr txBox="1"/>
              <p:nvPr/>
            </p:nvSpPr>
            <p:spPr>
              <a:xfrm>
                <a:off x="3131513" y="4987559"/>
                <a:ext cx="712575" cy="421375"/>
              </a:xfrm>
              <a:prstGeom prst="rect">
                <a:avLst/>
              </a:prstGeom>
            </p:spPr>
            <p:txBody>
              <a:bodyPr vert="horz" wrap="square" lIns="0" tIns="16510" rIns="0" bIns="0" rtlCol="0">
                <a:spAutoFit/>
              </a:bodyPr>
              <a:lstStyle/>
              <a:p>
                <a:pPr algn="ctr">
                  <a:spcBef>
                    <a:spcPts val="130"/>
                  </a:spcBef>
                </a:pPr>
                <a:r>
                  <a:rPr lang="en-US" sz="1200" spc="-25">
                    <a:solidFill>
                      <a:srgbClr val="231F20"/>
                    </a:solidFill>
                    <a:latin typeface="Arial"/>
                    <a:cs typeface="Arial"/>
                  </a:rPr>
                  <a:t>12</a:t>
                </a:r>
                <a:endParaRPr sz="1200">
                  <a:latin typeface="Arial"/>
                  <a:cs typeface="Arial"/>
                </a:endParaRPr>
              </a:p>
              <a:p>
                <a:pPr algn="ctr"/>
                <a:r>
                  <a:rPr sz="1200" spc="-10">
                    <a:solidFill>
                      <a:srgbClr val="231F20"/>
                    </a:solidFill>
                    <a:latin typeface="Arial"/>
                    <a:cs typeface="Arial"/>
                  </a:rPr>
                  <a:t>months</a:t>
                </a:r>
                <a:endParaRPr sz="1200">
                  <a:latin typeface="Arial"/>
                  <a:cs typeface="Arial"/>
                </a:endParaRPr>
              </a:p>
            </p:txBody>
          </p:sp>
          <p:sp>
            <p:nvSpPr>
              <p:cNvPr id="11" name="object 174">
                <a:extLst>
                  <a:ext uri="{FF2B5EF4-FFF2-40B4-BE49-F238E27FC236}">
                    <a16:creationId xmlns:a16="http://schemas.microsoft.com/office/drawing/2014/main" id="{A2B20280-4766-3D95-FCA5-B7824EC5712E}"/>
                  </a:ext>
                </a:extLst>
              </p:cNvPr>
              <p:cNvSpPr txBox="1"/>
              <p:nvPr/>
            </p:nvSpPr>
            <p:spPr>
              <a:xfrm>
                <a:off x="2239608" y="4987559"/>
                <a:ext cx="712575" cy="421375"/>
              </a:xfrm>
              <a:prstGeom prst="rect">
                <a:avLst/>
              </a:prstGeom>
            </p:spPr>
            <p:txBody>
              <a:bodyPr vert="horz" wrap="square" lIns="0" tIns="16510" rIns="0" bIns="0" rtlCol="0">
                <a:spAutoFit/>
              </a:bodyPr>
              <a:lstStyle/>
              <a:p>
                <a:pPr algn="ctr">
                  <a:spcBef>
                    <a:spcPts val="130"/>
                  </a:spcBef>
                </a:pPr>
                <a:r>
                  <a:rPr lang="en-US" sz="1200" spc="-25">
                    <a:solidFill>
                      <a:srgbClr val="231F20"/>
                    </a:solidFill>
                    <a:latin typeface="Arial"/>
                    <a:cs typeface="Arial"/>
                  </a:rPr>
                  <a:t>6</a:t>
                </a:r>
                <a:endParaRPr sz="1200">
                  <a:latin typeface="Arial"/>
                  <a:cs typeface="Arial"/>
                </a:endParaRPr>
              </a:p>
              <a:p>
                <a:pPr algn="ctr"/>
                <a:r>
                  <a:rPr sz="1200" spc="-10">
                    <a:solidFill>
                      <a:srgbClr val="231F20"/>
                    </a:solidFill>
                    <a:latin typeface="Arial"/>
                    <a:cs typeface="Arial"/>
                  </a:rPr>
                  <a:t>months</a:t>
                </a:r>
                <a:endParaRPr sz="1200">
                  <a:latin typeface="Arial"/>
                  <a:cs typeface="Arial"/>
                </a:endParaRPr>
              </a:p>
            </p:txBody>
          </p:sp>
          <p:sp>
            <p:nvSpPr>
              <p:cNvPr id="12" name="object 175">
                <a:extLst>
                  <a:ext uri="{FF2B5EF4-FFF2-40B4-BE49-F238E27FC236}">
                    <a16:creationId xmlns:a16="http://schemas.microsoft.com/office/drawing/2014/main" id="{029A4065-F28B-C25B-BA41-9E004226B65B}"/>
                  </a:ext>
                </a:extLst>
              </p:cNvPr>
              <p:cNvSpPr txBox="1"/>
              <p:nvPr/>
            </p:nvSpPr>
            <p:spPr>
              <a:xfrm>
                <a:off x="4026618" y="4987559"/>
                <a:ext cx="712575" cy="421375"/>
              </a:xfrm>
              <a:prstGeom prst="rect">
                <a:avLst/>
              </a:prstGeom>
            </p:spPr>
            <p:txBody>
              <a:bodyPr vert="horz" wrap="square" lIns="0" tIns="16510" rIns="0" bIns="0" rtlCol="0">
                <a:spAutoFit/>
              </a:bodyPr>
              <a:lstStyle/>
              <a:p>
                <a:pPr algn="ctr">
                  <a:spcBef>
                    <a:spcPts val="130"/>
                  </a:spcBef>
                </a:pPr>
                <a:r>
                  <a:rPr lang="en-US" sz="1200" spc="-25">
                    <a:solidFill>
                      <a:srgbClr val="231F20"/>
                    </a:solidFill>
                    <a:latin typeface="Arial"/>
                    <a:cs typeface="Arial"/>
                  </a:rPr>
                  <a:t>18</a:t>
                </a:r>
                <a:endParaRPr sz="1200">
                  <a:latin typeface="Arial"/>
                  <a:cs typeface="Arial"/>
                </a:endParaRPr>
              </a:p>
              <a:p>
                <a:pPr algn="ctr"/>
                <a:r>
                  <a:rPr sz="1200" spc="-10">
                    <a:solidFill>
                      <a:srgbClr val="231F20"/>
                    </a:solidFill>
                    <a:latin typeface="Arial"/>
                    <a:cs typeface="Arial"/>
                  </a:rPr>
                  <a:t>months</a:t>
                </a:r>
                <a:endParaRPr sz="1200">
                  <a:latin typeface="Arial"/>
                  <a:cs typeface="Arial"/>
                </a:endParaRPr>
              </a:p>
            </p:txBody>
          </p:sp>
        </p:grpSp>
      </p:grpSp>
      <p:pic>
        <p:nvPicPr>
          <p:cNvPr id="98" name="object 136">
            <a:extLst>
              <a:ext uri="{FF2B5EF4-FFF2-40B4-BE49-F238E27FC236}">
                <a16:creationId xmlns:a16="http://schemas.microsoft.com/office/drawing/2014/main" id="{36556B61-ECDD-B132-2623-660130D7889E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96460" y="2037920"/>
            <a:ext cx="5420869" cy="1434329"/>
          </a:xfrm>
          <a:prstGeom prst="rect">
            <a:avLst/>
          </a:prstGeom>
        </p:spPr>
      </p:pic>
      <p:cxnSp>
        <p:nvCxnSpPr>
          <p:cNvPr id="99" name="Straight Connector 37">
            <a:extLst>
              <a:ext uri="{FF2B5EF4-FFF2-40B4-BE49-F238E27FC236}">
                <a16:creationId xmlns:a16="http://schemas.microsoft.com/office/drawing/2014/main" id="{697ACCA0-229B-E472-B31C-46CABAC77DB4}"/>
              </a:ext>
            </a:extLst>
          </p:cNvPr>
          <p:cNvCxnSpPr/>
          <p:nvPr/>
        </p:nvCxnSpPr>
        <p:spPr bwMode="gray">
          <a:xfrm>
            <a:off x="996885" y="3269832"/>
            <a:ext cx="5392786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54">
            <a:extLst>
              <a:ext uri="{FF2B5EF4-FFF2-40B4-BE49-F238E27FC236}">
                <a16:creationId xmlns:a16="http://schemas.microsoft.com/office/drawing/2014/main" id="{F95DB8B8-E91F-B352-E89D-508777673049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24021" y="5110521"/>
            <a:ext cx="1585370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HelveticaNeueLT Std" charset="0"/>
                <a:cs typeface="Arial"/>
              </a:rPr>
              <a:t>Number of patients at </a:t>
            </a:r>
            <a:r>
              <a:rPr kumimoji="0" lang="en-US" altLang="en-US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HelveticaNeueLT Std" charset="0"/>
                <a:cs typeface="Arial"/>
              </a:rPr>
              <a:t>risk</a:t>
            </a:r>
            <a:r>
              <a:rPr kumimoji="0" lang="en-US" altLang="en-US" sz="1050" b="0" i="0" u="none" strike="noStrike" kern="1200" cap="none" spc="0" normalizeH="0" baseline="30000" noProof="0" dirty="0" err="1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HelveticaNeueLT Std" charset="0"/>
                <a:cs typeface="Arial"/>
              </a:rPr>
              <a:t>a</a:t>
            </a:r>
            <a:endParaRPr kumimoji="0" lang="en-US" altLang="en-US" sz="1050" b="0" i="0" u="none" strike="noStrike" kern="1200" cap="none" spc="0" normalizeH="0" baseline="30000" noProof="0" dirty="0">
              <a:ln>
                <a:noFill/>
              </a:ln>
              <a:solidFill>
                <a:srgbClr val="223C78"/>
              </a:solidFill>
              <a:effectLst/>
              <a:uLnTx/>
              <a:uFillTx/>
              <a:latin typeface="Arial" panose="020B0604020202020204" pitchFamily="34" charset="0"/>
              <a:cs typeface="Arial"/>
            </a:endParaRPr>
          </a:p>
        </p:txBody>
      </p:sp>
      <p:pic>
        <p:nvPicPr>
          <p:cNvPr id="101" name="Picture 35">
            <a:extLst>
              <a:ext uri="{FF2B5EF4-FFF2-40B4-BE49-F238E27FC236}">
                <a16:creationId xmlns:a16="http://schemas.microsoft.com/office/drawing/2014/main" id="{9D3B86FF-46A2-B7FA-FE22-C835C322BEA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67182" y="2979175"/>
            <a:ext cx="5173221" cy="1526333"/>
          </a:xfrm>
          <a:prstGeom prst="rect">
            <a:avLst/>
          </a:prstGeom>
        </p:spPr>
      </p:pic>
      <p:sp>
        <p:nvSpPr>
          <p:cNvPr id="102" name="Rectangle 36">
            <a:extLst>
              <a:ext uri="{FF2B5EF4-FFF2-40B4-BE49-F238E27FC236}">
                <a16:creationId xmlns:a16="http://schemas.microsoft.com/office/drawing/2014/main" id="{1454482C-2150-485F-74CD-2FCB37654BDA}"/>
              </a:ext>
            </a:extLst>
          </p:cNvPr>
          <p:cNvSpPr/>
          <p:nvPr>
            <p:custDataLst>
              <p:tags r:id="rId3"/>
            </p:custDataLst>
          </p:nvPr>
        </p:nvSpPr>
        <p:spPr bwMode="gray">
          <a:xfrm>
            <a:off x="6811453" y="1857436"/>
            <a:ext cx="4878166" cy="11765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cs typeface="Arial"/>
              </a:rPr>
              <a:t>A Cox proportional hazards model adjusting for baseline factors showed that patients on </a:t>
            </a: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cs typeface="Arial"/>
              </a:rPr>
              <a:t>Darolutamide had a 27.4% and 39.1% lower risk of discontinuation</a:t>
            </a:r>
            <a:r>
              <a:rPr kumimoji="0" lang="en-US" sz="120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cs typeface="Arial"/>
              </a:rPr>
              <a:t> of initial ARI treatment over time compared with Enzalutamide and Apalutamide, respectively</a:t>
            </a:r>
          </a:p>
        </p:txBody>
      </p:sp>
      <p:sp>
        <p:nvSpPr>
          <p:cNvPr id="104" name="Textfeld 17">
            <a:extLst>
              <a:ext uri="{FF2B5EF4-FFF2-40B4-BE49-F238E27FC236}">
                <a16:creationId xmlns:a16="http://schemas.microsoft.com/office/drawing/2014/main" id="{EE9750AC-842D-A8D6-F8D6-E6F0519CE354}"/>
              </a:ext>
            </a:extLst>
          </p:cNvPr>
          <p:cNvSpPr txBox="1"/>
          <p:nvPr>
            <p:custDataLst>
              <p:tags r:id="rId4"/>
            </p:custDataLst>
          </p:nvPr>
        </p:nvSpPr>
        <p:spPr bwMode="gray">
          <a:xfrm>
            <a:off x="151706" y="5972487"/>
            <a:ext cx="11537913" cy="8361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800" dirty="0" err="1">
                <a:solidFill>
                  <a:srgbClr val="223C78"/>
                </a:solidFill>
                <a:cs typeface="Arial"/>
              </a:rPr>
              <a:t>Apa</a:t>
            </a:r>
            <a:r>
              <a:rPr lang="en-US" sz="800" dirty="0">
                <a:solidFill>
                  <a:srgbClr val="223C78"/>
                </a:solidFill>
                <a:cs typeface="Arial"/>
              </a:rPr>
              <a:t>, apalutamide; ARI, androgen receptor inhibitor; </a:t>
            </a:r>
            <a:r>
              <a:rPr lang="en-US" sz="800" dirty="0" err="1">
                <a:solidFill>
                  <a:srgbClr val="223C78"/>
                </a:solidFill>
                <a:cs typeface="Arial"/>
              </a:rPr>
              <a:t>Daro</a:t>
            </a:r>
            <a:r>
              <a:rPr lang="en-US" sz="800" dirty="0">
                <a:solidFill>
                  <a:srgbClr val="223C78"/>
                </a:solidFill>
                <a:cs typeface="Arial"/>
              </a:rPr>
              <a:t>, </a:t>
            </a:r>
            <a:r>
              <a:rPr lang="en-US" sz="800" dirty="0" err="1">
                <a:solidFill>
                  <a:srgbClr val="223C78"/>
                </a:solidFill>
                <a:cs typeface="Arial"/>
              </a:rPr>
              <a:t>darolutamide</a:t>
            </a:r>
            <a:r>
              <a:rPr lang="en-US" sz="800" dirty="0">
                <a:solidFill>
                  <a:srgbClr val="223C78"/>
                </a:solidFill>
                <a:cs typeface="Arial"/>
              </a:rPr>
              <a:t>; </a:t>
            </a:r>
            <a:r>
              <a:rPr lang="en-US" sz="800" dirty="0" err="1">
                <a:solidFill>
                  <a:srgbClr val="223C78"/>
                </a:solidFill>
                <a:cs typeface="Arial"/>
              </a:rPr>
              <a:t>Enza</a:t>
            </a:r>
            <a:r>
              <a:rPr lang="en-US" sz="800" dirty="0">
                <a:solidFill>
                  <a:srgbClr val="223C78"/>
                </a:solidFill>
                <a:cs typeface="Arial"/>
              </a:rPr>
              <a:t>, enzalutamide.</a:t>
            </a:r>
          </a:p>
          <a:p>
            <a:pPr>
              <a:defRPr/>
            </a:pPr>
            <a:r>
              <a:rPr lang="en-US" sz="800" dirty="0">
                <a:solidFill>
                  <a:srgbClr val="223C78"/>
                </a:solidFill>
                <a:cs typeface="Arial"/>
              </a:rPr>
              <a:t>All calculations rounded to the nearest decimal.</a:t>
            </a:r>
          </a:p>
          <a:p>
            <a:pPr>
              <a:spcAft>
                <a:spcPts val="1000"/>
              </a:spcAft>
              <a:defRPr/>
            </a:pPr>
            <a:r>
              <a:rPr lang="en-US" sz="800" baseline="30000" dirty="0" err="1">
                <a:solidFill>
                  <a:srgbClr val="223C78"/>
                </a:solidFill>
                <a:cs typeface="Arial"/>
              </a:rPr>
              <a:t>a</a:t>
            </a:r>
            <a:r>
              <a:rPr lang="en-US" sz="800" dirty="0" err="1">
                <a:solidFill>
                  <a:srgbClr val="223C78"/>
                </a:solidFill>
                <a:cs typeface="Arial"/>
              </a:rPr>
              <a:t>At</a:t>
            </a:r>
            <a:r>
              <a:rPr lang="en-US" sz="800" dirty="0">
                <a:solidFill>
                  <a:srgbClr val="223C78"/>
                </a:solidFill>
                <a:cs typeface="Arial"/>
              </a:rPr>
              <a:t>-risk patients were calculated at the start of each time point.</a:t>
            </a:r>
          </a:p>
          <a:p>
            <a:pPr>
              <a:spcAft>
                <a:spcPts val="1000"/>
              </a:spcAft>
              <a:defRPr/>
            </a:pP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Reference: AK Morgans, et al. Comparative real-world (RW) evidence on 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darolutamide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Daro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), enzalutamide (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Enza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), and apalutamide (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Apa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) for patients (Pts) with nonmetastatic castration-resistant prostate cancer (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nmCRPC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) in the United States: 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DEAR.Journal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 of Clinical Oncology 2023 41:16_suppl, 5097</a:t>
            </a:r>
          </a:p>
        </p:txBody>
      </p:sp>
      <p:sp>
        <p:nvSpPr>
          <p:cNvPr id="107" name="Content Placeholder 7">
            <a:extLst>
              <a:ext uri="{FF2B5EF4-FFF2-40B4-BE49-F238E27FC236}">
                <a16:creationId xmlns:a16="http://schemas.microsoft.com/office/drawing/2014/main" id="{AA8188B9-A91A-A59D-D1B9-562D32E2041A}"/>
              </a:ext>
            </a:extLst>
          </p:cNvPr>
          <p:cNvSpPr txBox="1">
            <a:spLocks/>
          </p:cNvSpPr>
          <p:nvPr/>
        </p:nvSpPr>
        <p:spPr>
          <a:xfrm>
            <a:off x="383006" y="1202155"/>
            <a:ext cx="11191810" cy="81393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8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9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10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11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11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11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11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11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0000" marR="0" lvl="1" indent="-27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Blip>
                <a:blip r:embed="rId8"/>
              </a:buBlip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Arial"/>
              </a:rPr>
              <a:t>Discontinuation of initial ARI treatment was defined as the earliest occurrence of ARI treatment stop, switch to another ARI, or death.</a:t>
            </a:r>
          </a:p>
        </p:txBody>
      </p:sp>
    </p:spTree>
    <p:extLst>
      <p:ext uri="{BB962C8B-B14F-4D97-AF65-F5344CB8AC3E}">
        <p14:creationId xmlns:p14="http://schemas.microsoft.com/office/powerpoint/2010/main" val="1742944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75C9E30-3260-C82A-5680-B99DE1F09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US" sz="2400" dirty="0"/>
              <a:t>DEAR: Reasons for initial ARI discontinuation</a:t>
            </a:r>
          </a:p>
        </p:txBody>
      </p:sp>
      <p:grpSp>
        <p:nvGrpSpPr>
          <p:cNvPr id="19" name="Group 17">
            <a:extLst>
              <a:ext uri="{FF2B5EF4-FFF2-40B4-BE49-F238E27FC236}">
                <a16:creationId xmlns:a16="http://schemas.microsoft.com/office/drawing/2014/main" id="{5B1C230F-8138-9D33-34AF-AC13D681091C}"/>
              </a:ext>
            </a:extLst>
          </p:cNvPr>
          <p:cNvGrpSpPr/>
          <p:nvPr/>
        </p:nvGrpSpPr>
        <p:grpSpPr>
          <a:xfrm>
            <a:off x="1455357" y="1596600"/>
            <a:ext cx="7697678" cy="4168795"/>
            <a:chOff x="748598" y="1722780"/>
            <a:chExt cx="7778318" cy="4325172"/>
          </a:xfrm>
        </p:grpSpPr>
        <p:grpSp>
          <p:nvGrpSpPr>
            <p:cNvPr id="21" name="Group 99">
              <a:extLst>
                <a:ext uri="{FF2B5EF4-FFF2-40B4-BE49-F238E27FC236}">
                  <a16:creationId xmlns:a16="http://schemas.microsoft.com/office/drawing/2014/main" id="{5BA54CFA-E3F6-00E9-7E3C-2C1AE72689C0}"/>
                </a:ext>
              </a:extLst>
            </p:cNvPr>
            <p:cNvGrpSpPr/>
            <p:nvPr/>
          </p:nvGrpSpPr>
          <p:grpSpPr>
            <a:xfrm>
              <a:off x="748598" y="1722780"/>
              <a:ext cx="7778318" cy="4325172"/>
              <a:chOff x="237718" y="1915104"/>
              <a:chExt cx="7230917" cy="4020785"/>
            </a:xfrm>
          </p:grpSpPr>
          <p:grpSp>
            <p:nvGrpSpPr>
              <p:cNvPr id="24" name="Group 91">
                <a:extLst>
                  <a:ext uri="{FF2B5EF4-FFF2-40B4-BE49-F238E27FC236}">
                    <a16:creationId xmlns:a16="http://schemas.microsoft.com/office/drawing/2014/main" id="{F3615D73-E52C-A5A4-A15C-6FF3E8872028}"/>
                  </a:ext>
                </a:extLst>
              </p:cNvPr>
              <p:cNvGrpSpPr/>
              <p:nvPr/>
            </p:nvGrpSpPr>
            <p:grpSpPr>
              <a:xfrm>
                <a:off x="237718" y="1915104"/>
                <a:ext cx="7230917" cy="4020785"/>
                <a:chOff x="1526541" y="3073548"/>
                <a:chExt cx="5382305" cy="2785261"/>
              </a:xfrm>
            </p:grpSpPr>
            <p:grpSp>
              <p:nvGrpSpPr>
                <p:cNvPr id="32" name="object 41">
                  <a:extLst>
                    <a:ext uri="{FF2B5EF4-FFF2-40B4-BE49-F238E27FC236}">
                      <a16:creationId xmlns:a16="http://schemas.microsoft.com/office/drawing/2014/main" id="{E123FAA6-A9A8-D92D-28ED-96976362AD6F}"/>
                    </a:ext>
                  </a:extLst>
                </p:cNvPr>
                <p:cNvGrpSpPr/>
                <p:nvPr/>
              </p:nvGrpSpPr>
              <p:grpSpPr>
                <a:xfrm>
                  <a:off x="2997603" y="3334865"/>
                  <a:ext cx="3828415" cy="2275205"/>
                  <a:chOff x="15514547" y="6548090"/>
                  <a:chExt cx="3828415" cy="2275205"/>
                </a:xfrm>
              </p:grpSpPr>
              <p:sp>
                <p:nvSpPr>
                  <p:cNvPr id="76" name="object 42">
                    <a:extLst>
                      <a:ext uri="{FF2B5EF4-FFF2-40B4-BE49-F238E27FC236}">
                        <a16:creationId xmlns:a16="http://schemas.microsoft.com/office/drawing/2014/main" id="{D6651156-F854-CC21-E074-CFB5E119BA92}"/>
                      </a:ext>
                    </a:extLst>
                  </p:cNvPr>
                  <p:cNvSpPr/>
                  <p:nvPr/>
                </p:nvSpPr>
                <p:spPr>
                  <a:xfrm>
                    <a:off x="15516769" y="6600760"/>
                    <a:ext cx="2167255" cy="889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67255" h="88900">
                        <a:moveTo>
                          <a:pt x="2166658" y="0"/>
                        </a:moveTo>
                        <a:lnTo>
                          <a:pt x="0" y="0"/>
                        </a:lnTo>
                        <a:lnTo>
                          <a:pt x="0" y="88459"/>
                        </a:lnTo>
                        <a:lnTo>
                          <a:pt x="2166658" y="88459"/>
                        </a:lnTo>
                        <a:lnTo>
                          <a:pt x="2166658" y="0"/>
                        </a:lnTo>
                        <a:close/>
                      </a:path>
                    </a:pathLst>
                  </a:custGeom>
                  <a:solidFill>
                    <a:srgbClr val="00BFF3"/>
                  </a:solidFill>
                  <a:ln>
                    <a:noFill/>
                  </a:ln>
                </p:spPr>
                <p:txBody>
                  <a:bodyPr wrap="square" lIns="0" tIns="0" rIns="0" bIns="0" rtlCol="0"/>
                  <a:lstStyle/>
                  <a:p>
                    <a:endParaRPr sz="4000" dirty="0"/>
                  </a:p>
                </p:txBody>
              </p:sp>
              <p:sp>
                <p:nvSpPr>
                  <p:cNvPr id="77" name="object 43">
                    <a:extLst>
                      <a:ext uri="{FF2B5EF4-FFF2-40B4-BE49-F238E27FC236}">
                        <a16:creationId xmlns:a16="http://schemas.microsoft.com/office/drawing/2014/main" id="{5D290688-443F-E361-4D99-C6B922276905}"/>
                      </a:ext>
                    </a:extLst>
                  </p:cNvPr>
                  <p:cNvSpPr/>
                  <p:nvPr/>
                </p:nvSpPr>
                <p:spPr>
                  <a:xfrm>
                    <a:off x="15516769" y="6689224"/>
                    <a:ext cx="3058160" cy="889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058159" h="88900">
                        <a:moveTo>
                          <a:pt x="3058029" y="0"/>
                        </a:moveTo>
                        <a:lnTo>
                          <a:pt x="0" y="0"/>
                        </a:lnTo>
                        <a:lnTo>
                          <a:pt x="0" y="88455"/>
                        </a:lnTo>
                        <a:lnTo>
                          <a:pt x="3058029" y="88455"/>
                        </a:lnTo>
                        <a:lnTo>
                          <a:pt x="3058029" y="0"/>
                        </a:lnTo>
                        <a:close/>
                      </a:path>
                    </a:pathLst>
                  </a:custGeom>
                  <a:solidFill>
                    <a:srgbClr val="ED1556"/>
                  </a:solidFill>
                  <a:ln>
                    <a:noFill/>
                  </a:ln>
                </p:spPr>
                <p:txBody>
                  <a:bodyPr wrap="square" lIns="0" tIns="0" rIns="0" bIns="0" rtlCol="0"/>
                  <a:lstStyle/>
                  <a:p>
                    <a:endParaRPr sz="4000"/>
                  </a:p>
                </p:txBody>
              </p:sp>
              <p:sp>
                <p:nvSpPr>
                  <p:cNvPr id="78" name="object 44">
                    <a:extLst>
                      <a:ext uri="{FF2B5EF4-FFF2-40B4-BE49-F238E27FC236}">
                        <a16:creationId xmlns:a16="http://schemas.microsoft.com/office/drawing/2014/main" id="{081F64B2-EF2A-5C63-339C-F92660685363}"/>
                      </a:ext>
                    </a:extLst>
                  </p:cNvPr>
                  <p:cNvSpPr/>
                  <p:nvPr/>
                </p:nvSpPr>
                <p:spPr>
                  <a:xfrm>
                    <a:off x="15516769" y="6777679"/>
                    <a:ext cx="3206750" cy="889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206750" h="88900">
                        <a:moveTo>
                          <a:pt x="3206561" y="0"/>
                        </a:moveTo>
                        <a:lnTo>
                          <a:pt x="0" y="0"/>
                        </a:lnTo>
                        <a:lnTo>
                          <a:pt x="0" y="88459"/>
                        </a:lnTo>
                        <a:lnTo>
                          <a:pt x="3206561" y="88459"/>
                        </a:lnTo>
                        <a:lnTo>
                          <a:pt x="3206561" y="0"/>
                        </a:lnTo>
                        <a:close/>
                      </a:path>
                    </a:pathLst>
                  </a:custGeom>
                  <a:solidFill>
                    <a:srgbClr val="7AC143"/>
                  </a:solidFill>
                  <a:ln>
                    <a:noFill/>
                  </a:ln>
                </p:spPr>
                <p:txBody>
                  <a:bodyPr wrap="square" lIns="0" tIns="0" rIns="0" bIns="0" rtlCol="0"/>
                  <a:lstStyle/>
                  <a:p>
                    <a:endParaRPr sz="4000"/>
                  </a:p>
                </p:txBody>
              </p:sp>
              <p:sp>
                <p:nvSpPr>
                  <p:cNvPr id="79" name="object 45">
                    <a:extLst>
                      <a:ext uri="{FF2B5EF4-FFF2-40B4-BE49-F238E27FC236}">
                        <a16:creationId xmlns:a16="http://schemas.microsoft.com/office/drawing/2014/main" id="{BF60E83A-C350-19B4-8FAC-5C7DA0ED6B7F}"/>
                      </a:ext>
                    </a:extLst>
                  </p:cNvPr>
                  <p:cNvSpPr/>
                  <p:nvPr/>
                </p:nvSpPr>
                <p:spPr>
                  <a:xfrm>
                    <a:off x="15516769" y="6972166"/>
                    <a:ext cx="1764030" cy="889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764030" h="88900">
                        <a:moveTo>
                          <a:pt x="1763428" y="0"/>
                        </a:moveTo>
                        <a:lnTo>
                          <a:pt x="0" y="0"/>
                        </a:lnTo>
                        <a:lnTo>
                          <a:pt x="0" y="88459"/>
                        </a:lnTo>
                        <a:lnTo>
                          <a:pt x="1763428" y="88459"/>
                        </a:lnTo>
                        <a:lnTo>
                          <a:pt x="1763428" y="0"/>
                        </a:lnTo>
                        <a:close/>
                      </a:path>
                    </a:pathLst>
                  </a:custGeom>
                  <a:solidFill>
                    <a:srgbClr val="00BFF3"/>
                  </a:solidFill>
                  <a:ln>
                    <a:noFill/>
                  </a:ln>
                </p:spPr>
                <p:txBody>
                  <a:bodyPr wrap="square" lIns="0" tIns="0" rIns="0" bIns="0" rtlCol="0"/>
                  <a:lstStyle/>
                  <a:p>
                    <a:endParaRPr sz="4000"/>
                  </a:p>
                </p:txBody>
              </p:sp>
              <p:sp>
                <p:nvSpPr>
                  <p:cNvPr id="80" name="object 46">
                    <a:extLst>
                      <a:ext uri="{FF2B5EF4-FFF2-40B4-BE49-F238E27FC236}">
                        <a16:creationId xmlns:a16="http://schemas.microsoft.com/office/drawing/2014/main" id="{36062068-FA99-372C-BE11-66B4C9145822}"/>
                      </a:ext>
                    </a:extLst>
                  </p:cNvPr>
                  <p:cNvSpPr/>
                  <p:nvPr/>
                </p:nvSpPr>
                <p:spPr>
                  <a:xfrm>
                    <a:off x="15516769" y="7060626"/>
                    <a:ext cx="2549525" cy="889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549525" h="88900">
                        <a:moveTo>
                          <a:pt x="2549315" y="0"/>
                        </a:moveTo>
                        <a:lnTo>
                          <a:pt x="0" y="0"/>
                        </a:lnTo>
                        <a:lnTo>
                          <a:pt x="0" y="88455"/>
                        </a:lnTo>
                        <a:lnTo>
                          <a:pt x="2549315" y="88455"/>
                        </a:lnTo>
                        <a:lnTo>
                          <a:pt x="2549315" y="0"/>
                        </a:lnTo>
                        <a:close/>
                      </a:path>
                    </a:pathLst>
                  </a:custGeom>
                  <a:solidFill>
                    <a:srgbClr val="ED1556"/>
                  </a:solidFill>
                  <a:ln>
                    <a:noFill/>
                  </a:ln>
                </p:spPr>
                <p:txBody>
                  <a:bodyPr wrap="square" lIns="0" tIns="0" rIns="0" bIns="0" rtlCol="0"/>
                  <a:lstStyle/>
                  <a:p>
                    <a:endParaRPr sz="4000"/>
                  </a:p>
                </p:txBody>
              </p:sp>
              <p:sp>
                <p:nvSpPr>
                  <p:cNvPr id="81" name="object 47">
                    <a:extLst>
                      <a:ext uri="{FF2B5EF4-FFF2-40B4-BE49-F238E27FC236}">
                        <a16:creationId xmlns:a16="http://schemas.microsoft.com/office/drawing/2014/main" id="{633AF4A4-36AE-B07B-1B63-F8E1512E8BF2}"/>
                      </a:ext>
                    </a:extLst>
                  </p:cNvPr>
                  <p:cNvSpPr/>
                  <p:nvPr/>
                </p:nvSpPr>
                <p:spPr>
                  <a:xfrm>
                    <a:off x="15516769" y="7149082"/>
                    <a:ext cx="2846070" cy="889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46069" h="88900">
                        <a:moveTo>
                          <a:pt x="2845781" y="0"/>
                        </a:moveTo>
                        <a:lnTo>
                          <a:pt x="0" y="0"/>
                        </a:lnTo>
                        <a:lnTo>
                          <a:pt x="0" y="88459"/>
                        </a:lnTo>
                        <a:lnTo>
                          <a:pt x="2845781" y="88459"/>
                        </a:lnTo>
                        <a:lnTo>
                          <a:pt x="2845781" y="0"/>
                        </a:lnTo>
                        <a:close/>
                      </a:path>
                    </a:pathLst>
                  </a:custGeom>
                  <a:solidFill>
                    <a:srgbClr val="7AC143"/>
                  </a:solidFill>
                  <a:ln>
                    <a:noFill/>
                  </a:ln>
                </p:spPr>
                <p:txBody>
                  <a:bodyPr wrap="square" lIns="0" tIns="0" rIns="0" bIns="0" rtlCol="0"/>
                  <a:lstStyle/>
                  <a:p>
                    <a:endParaRPr sz="4000"/>
                  </a:p>
                </p:txBody>
              </p:sp>
              <p:sp>
                <p:nvSpPr>
                  <p:cNvPr id="82" name="object 48">
                    <a:extLst>
                      <a:ext uri="{FF2B5EF4-FFF2-40B4-BE49-F238E27FC236}">
                        <a16:creationId xmlns:a16="http://schemas.microsoft.com/office/drawing/2014/main" id="{ECEFB732-BB38-A6A9-0018-BB470D49144D}"/>
                      </a:ext>
                    </a:extLst>
                  </p:cNvPr>
                  <p:cNvSpPr/>
                  <p:nvPr/>
                </p:nvSpPr>
                <p:spPr>
                  <a:xfrm>
                    <a:off x="15516769" y="7343569"/>
                    <a:ext cx="299085" cy="889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084" h="88900">
                        <a:moveTo>
                          <a:pt x="299060" y="0"/>
                        </a:moveTo>
                        <a:lnTo>
                          <a:pt x="0" y="0"/>
                        </a:lnTo>
                        <a:lnTo>
                          <a:pt x="0" y="88459"/>
                        </a:lnTo>
                        <a:lnTo>
                          <a:pt x="299060" y="88459"/>
                        </a:lnTo>
                        <a:lnTo>
                          <a:pt x="299060" y="0"/>
                        </a:lnTo>
                        <a:close/>
                      </a:path>
                    </a:pathLst>
                  </a:custGeom>
                  <a:solidFill>
                    <a:srgbClr val="00BFF3"/>
                  </a:solidFill>
                  <a:ln>
                    <a:noFill/>
                  </a:ln>
                </p:spPr>
                <p:txBody>
                  <a:bodyPr wrap="square" lIns="0" tIns="0" rIns="0" bIns="0" rtlCol="0"/>
                  <a:lstStyle/>
                  <a:p>
                    <a:endParaRPr sz="4000"/>
                  </a:p>
                </p:txBody>
              </p:sp>
              <p:sp>
                <p:nvSpPr>
                  <p:cNvPr id="83" name="object 49">
                    <a:extLst>
                      <a:ext uri="{FF2B5EF4-FFF2-40B4-BE49-F238E27FC236}">
                        <a16:creationId xmlns:a16="http://schemas.microsoft.com/office/drawing/2014/main" id="{31D3780C-95AF-5F47-4325-C2CDED3C82CE}"/>
                      </a:ext>
                    </a:extLst>
                  </p:cNvPr>
                  <p:cNvSpPr/>
                  <p:nvPr/>
                </p:nvSpPr>
                <p:spPr>
                  <a:xfrm>
                    <a:off x="15516769" y="7432028"/>
                    <a:ext cx="511809" cy="889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1809" h="88900">
                        <a:moveTo>
                          <a:pt x="511285" y="0"/>
                        </a:moveTo>
                        <a:lnTo>
                          <a:pt x="0" y="0"/>
                        </a:lnTo>
                        <a:lnTo>
                          <a:pt x="0" y="88459"/>
                        </a:lnTo>
                        <a:lnTo>
                          <a:pt x="511285" y="88459"/>
                        </a:lnTo>
                        <a:lnTo>
                          <a:pt x="511285" y="0"/>
                        </a:lnTo>
                        <a:close/>
                      </a:path>
                    </a:pathLst>
                  </a:custGeom>
                  <a:solidFill>
                    <a:srgbClr val="ED1556"/>
                  </a:solidFill>
                  <a:ln>
                    <a:noFill/>
                  </a:ln>
                </p:spPr>
                <p:txBody>
                  <a:bodyPr wrap="square" lIns="0" tIns="0" rIns="0" bIns="0" rtlCol="0"/>
                  <a:lstStyle/>
                  <a:p>
                    <a:endParaRPr sz="4000"/>
                  </a:p>
                </p:txBody>
              </p:sp>
              <p:sp>
                <p:nvSpPr>
                  <p:cNvPr id="84" name="object 50">
                    <a:extLst>
                      <a:ext uri="{FF2B5EF4-FFF2-40B4-BE49-F238E27FC236}">
                        <a16:creationId xmlns:a16="http://schemas.microsoft.com/office/drawing/2014/main" id="{B6D589D2-A710-264D-1006-7945143B7254}"/>
                      </a:ext>
                    </a:extLst>
                  </p:cNvPr>
                  <p:cNvSpPr/>
                  <p:nvPr/>
                </p:nvSpPr>
                <p:spPr>
                  <a:xfrm>
                    <a:off x="15516769" y="7520488"/>
                    <a:ext cx="681355" cy="889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1355" h="88900">
                        <a:moveTo>
                          <a:pt x="681069" y="0"/>
                        </a:moveTo>
                        <a:lnTo>
                          <a:pt x="0" y="0"/>
                        </a:lnTo>
                        <a:lnTo>
                          <a:pt x="0" y="88455"/>
                        </a:lnTo>
                        <a:lnTo>
                          <a:pt x="681069" y="88455"/>
                        </a:lnTo>
                        <a:lnTo>
                          <a:pt x="681069" y="0"/>
                        </a:lnTo>
                        <a:close/>
                      </a:path>
                    </a:pathLst>
                  </a:custGeom>
                  <a:solidFill>
                    <a:srgbClr val="7AC143"/>
                  </a:solidFill>
                  <a:ln>
                    <a:noFill/>
                  </a:ln>
                </p:spPr>
                <p:txBody>
                  <a:bodyPr wrap="square" lIns="0" tIns="0" rIns="0" bIns="0" rtlCol="0"/>
                  <a:lstStyle/>
                  <a:p>
                    <a:endParaRPr sz="4000"/>
                  </a:p>
                </p:txBody>
              </p:sp>
              <p:sp>
                <p:nvSpPr>
                  <p:cNvPr id="85" name="object 51">
                    <a:extLst>
                      <a:ext uri="{FF2B5EF4-FFF2-40B4-BE49-F238E27FC236}">
                        <a16:creationId xmlns:a16="http://schemas.microsoft.com/office/drawing/2014/main" id="{D2633232-B9F0-3E3D-4E66-25D367406EFB}"/>
                      </a:ext>
                    </a:extLst>
                  </p:cNvPr>
                  <p:cNvSpPr/>
                  <p:nvPr/>
                </p:nvSpPr>
                <p:spPr>
                  <a:xfrm>
                    <a:off x="15516769" y="7714975"/>
                    <a:ext cx="299085" cy="889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084" h="88900">
                        <a:moveTo>
                          <a:pt x="299060" y="0"/>
                        </a:moveTo>
                        <a:lnTo>
                          <a:pt x="0" y="0"/>
                        </a:lnTo>
                        <a:lnTo>
                          <a:pt x="0" y="88455"/>
                        </a:lnTo>
                        <a:lnTo>
                          <a:pt x="299060" y="88455"/>
                        </a:lnTo>
                        <a:lnTo>
                          <a:pt x="299060" y="0"/>
                        </a:lnTo>
                        <a:close/>
                      </a:path>
                    </a:pathLst>
                  </a:custGeom>
                  <a:solidFill>
                    <a:srgbClr val="00BFF3"/>
                  </a:solidFill>
                  <a:ln>
                    <a:noFill/>
                  </a:ln>
                </p:spPr>
                <p:txBody>
                  <a:bodyPr wrap="square" lIns="0" tIns="0" rIns="0" bIns="0" rtlCol="0"/>
                  <a:lstStyle/>
                  <a:p>
                    <a:endParaRPr sz="4000"/>
                  </a:p>
                </p:txBody>
              </p:sp>
              <p:sp>
                <p:nvSpPr>
                  <p:cNvPr id="86" name="object 52">
                    <a:extLst>
                      <a:ext uri="{FF2B5EF4-FFF2-40B4-BE49-F238E27FC236}">
                        <a16:creationId xmlns:a16="http://schemas.microsoft.com/office/drawing/2014/main" id="{5DA834FC-1636-A9BA-0FC6-97ECA5515A07}"/>
                      </a:ext>
                    </a:extLst>
                  </p:cNvPr>
                  <p:cNvSpPr/>
                  <p:nvPr/>
                </p:nvSpPr>
                <p:spPr>
                  <a:xfrm>
                    <a:off x="15516769" y="7803431"/>
                    <a:ext cx="214629" cy="889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4630" h="88900">
                        <a:moveTo>
                          <a:pt x="214168" y="0"/>
                        </a:moveTo>
                        <a:lnTo>
                          <a:pt x="0" y="0"/>
                        </a:lnTo>
                        <a:lnTo>
                          <a:pt x="0" y="88459"/>
                        </a:lnTo>
                        <a:lnTo>
                          <a:pt x="214168" y="88459"/>
                        </a:lnTo>
                        <a:lnTo>
                          <a:pt x="214168" y="0"/>
                        </a:lnTo>
                        <a:close/>
                      </a:path>
                    </a:pathLst>
                  </a:custGeom>
                  <a:solidFill>
                    <a:srgbClr val="ED1556"/>
                  </a:solidFill>
                  <a:ln>
                    <a:noFill/>
                  </a:ln>
                </p:spPr>
                <p:txBody>
                  <a:bodyPr wrap="square" lIns="0" tIns="0" rIns="0" bIns="0" rtlCol="0"/>
                  <a:lstStyle/>
                  <a:p>
                    <a:endParaRPr sz="4000"/>
                  </a:p>
                </p:txBody>
              </p:sp>
              <p:sp>
                <p:nvSpPr>
                  <p:cNvPr id="87" name="object 53">
                    <a:extLst>
                      <a:ext uri="{FF2B5EF4-FFF2-40B4-BE49-F238E27FC236}">
                        <a16:creationId xmlns:a16="http://schemas.microsoft.com/office/drawing/2014/main" id="{C197008C-0A60-89D4-B5F2-11C18485F881}"/>
                      </a:ext>
                    </a:extLst>
                  </p:cNvPr>
                  <p:cNvSpPr/>
                  <p:nvPr/>
                </p:nvSpPr>
                <p:spPr>
                  <a:xfrm>
                    <a:off x="15516769" y="7891890"/>
                    <a:ext cx="341630" cy="889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41630" h="88900">
                        <a:moveTo>
                          <a:pt x="341502" y="0"/>
                        </a:moveTo>
                        <a:lnTo>
                          <a:pt x="0" y="0"/>
                        </a:lnTo>
                        <a:lnTo>
                          <a:pt x="0" y="88455"/>
                        </a:lnTo>
                        <a:lnTo>
                          <a:pt x="341502" y="88455"/>
                        </a:lnTo>
                        <a:lnTo>
                          <a:pt x="341502" y="0"/>
                        </a:lnTo>
                        <a:close/>
                      </a:path>
                    </a:pathLst>
                  </a:custGeom>
                  <a:solidFill>
                    <a:srgbClr val="7AC143"/>
                  </a:solidFill>
                  <a:ln>
                    <a:noFill/>
                  </a:ln>
                </p:spPr>
                <p:txBody>
                  <a:bodyPr wrap="square" lIns="0" tIns="0" rIns="0" bIns="0" rtlCol="0"/>
                  <a:lstStyle/>
                  <a:p>
                    <a:endParaRPr sz="4000"/>
                  </a:p>
                </p:txBody>
              </p:sp>
              <p:sp>
                <p:nvSpPr>
                  <p:cNvPr id="88" name="object 54">
                    <a:extLst>
                      <a:ext uri="{FF2B5EF4-FFF2-40B4-BE49-F238E27FC236}">
                        <a16:creationId xmlns:a16="http://schemas.microsoft.com/office/drawing/2014/main" id="{060C545D-AE1C-90D8-BC58-FC63267404CA}"/>
                      </a:ext>
                    </a:extLst>
                  </p:cNvPr>
                  <p:cNvSpPr/>
                  <p:nvPr/>
                </p:nvSpPr>
                <p:spPr>
                  <a:xfrm>
                    <a:off x="15516769" y="8086377"/>
                    <a:ext cx="1063625" cy="889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63625" h="88900">
                        <a:moveTo>
                          <a:pt x="1063077" y="0"/>
                        </a:moveTo>
                        <a:lnTo>
                          <a:pt x="0" y="0"/>
                        </a:lnTo>
                        <a:lnTo>
                          <a:pt x="0" y="88455"/>
                        </a:lnTo>
                        <a:lnTo>
                          <a:pt x="1063077" y="88455"/>
                        </a:lnTo>
                        <a:lnTo>
                          <a:pt x="1063077" y="0"/>
                        </a:lnTo>
                        <a:close/>
                      </a:path>
                    </a:pathLst>
                  </a:custGeom>
                  <a:solidFill>
                    <a:srgbClr val="00BFF3"/>
                  </a:solidFill>
                  <a:ln>
                    <a:noFill/>
                  </a:ln>
                </p:spPr>
                <p:txBody>
                  <a:bodyPr wrap="square" lIns="0" tIns="0" rIns="0" bIns="0" rtlCol="0"/>
                  <a:lstStyle/>
                  <a:p>
                    <a:endParaRPr sz="4000"/>
                  </a:p>
                </p:txBody>
              </p:sp>
              <p:sp>
                <p:nvSpPr>
                  <p:cNvPr id="89" name="object 55">
                    <a:extLst>
                      <a:ext uri="{FF2B5EF4-FFF2-40B4-BE49-F238E27FC236}">
                        <a16:creationId xmlns:a16="http://schemas.microsoft.com/office/drawing/2014/main" id="{C30CC8C9-D4F7-F910-4745-5ECACD87EA7D}"/>
                      </a:ext>
                    </a:extLst>
                  </p:cNvPr>
                  <p:cNvSpPr/>
                  <p:nvPr/>
                </p:nvSpPr>
                <p:spPr>
                  <a:xfrm>
                    <a:off x="15516769" y="8174833"/>
                    <a:ext cx="1445260" cy="889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445259" h="88900">
                        <a:moveTo>
                          <a:pt x="1445086" y="0"/>
                        </a:moveTo>
                        <a:lnTo>
                          <a:pt x="0" y="0"/>
                        </a:lnTo>
                        <a:lnTo>
                          <a:pt x="0" y="88459"/>
                        </a:lnTo>
                        <a:lnTo>
                          <a:pt x="1445086" y="88459"/>
                        </a:lnTo>
                        <a:lnTo>
                          <a:pt x="1445086" y="0"/>
                        </a:lnTo>
                        <a:close/>
                      </a:path>
                    </a:pathLst>
                  </a:custGeom>
                  <a:solidFill>
                    <a:srgbClr val="ED1556"/>
                  </a:solidFill>
                  <a:ln>
                    <a:noFill/>
                  </a:ln>
                </p:spPr>
                <p:txBody>
                  <a:bodyPr wrap="square" lIns="0" tIns="0" rIns="0" bIns="0" rtlCol="0"/>
                  <a:lstStyle/>
                  <a:p>
                    <a:endParaRPr sz="4000"/>
                  </a:p>
                </p:txBody>
              </p:sp>
              <p:sp>
                <p:nvSpPr>
                  <p:cNvPr id="90" name="object 56">
                    <a:extLst>
                      <a:ext uri="{FF2B5EF4-FFF2-40B4-BE49-F238E27FC236}">
                        <a16:creationId xmlns:a16="http://schemas.microsoft.com/office/drawing/2014/main" id="{944983F0-875E-BC61-B283-FCE14798A7BE}"/>
                      </a:ext>
                    </a:extLst>
                  </p:cNvPr>
                  <p:cNvSpPr/>
                  <p:nvPr/>
                </p:nvSpPr>
                <p:spPr>
                  <a:xfrm>
                    <a:off x="15516769" y="8263293"/>
                    <a:ext cx="1190625" cy="889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190625" h="88900">
                        <a:moveTo>
                          <a:pt x="1190415" y="0"/>
                        </a:moveTo>
                        <a:lnTo>
                          <a:pt x="0" y="0"/>
                        </a:lnTo>
                        <a:lnTo>
                          <a:pt x="0" y="88455"/>
                        </a:lnTo>
                        <a:lnTo>
                          <a:pt x="1190415" y="88455"/>
                        </a:lnTo>
                        <a:lnTo>
                          <a:pt x="1190415" y="0"/>
                        </a:lnTo>
                        <a:close/>
                      </a:path>
                    </a:pathLst>
                  </a:custGeom>
                  <a:solidFill>
                    <a:srgbClr val="7AC143"/>
                  </a:solidFill>
                  <a:ln>
                    <a:noFill/>
                  </a:ln>
                </p:spPr>
                <p:txBody>
                  <a:bodyPr wrap="square" lIns="0" tIns="0" rIns="0" bIns="0" rtlCol="0"/>
                  <a:lstStyle/>
                  <a:p>
                    <a:endParaRPr sz="4000"/>
                  </a:p>
                </p:txBody>
              </p:sp>
              <p:sp>
                <p:nvSpPr>
                  <p:cNvPr id="91" name="object 57">
                    <a:extLst>
                      <a:ext uri="{FF2B5EF4-FFF2-40B4-BE49-F238E27FC236}">
                        <a16:creationId xmlns:a16="http://schemas.microsoft.com/office/drawing/2014/main" id="{3137736F-2B3C-C11D-384C-05F76654B7F4}"/>
                      </a:ext>
                    </a:extLst>
                  </p:cNvPr>
                  <p:cNvSpPr/>
                  <p:nvPr/>
                </p:nvSpPr>
                <p:spPr>
                  <a:xfrm>
                    <a:off x="15516769" y="8457780"/>
                    <a:ext cx="872490" cy="889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72490" h="88900">
                        <a:moveTo>
                          <a:pt x="872073" y="0"/>
                        </a:moveTo>
                        <a:lnTo>
                          <a:pt x="0" y="0"/>
                        </a:lnTo>
                        <a:lnTo>
                          <a:pt x="0" y="88455"/>
                        </a:lnTo>
                        <a:lnTo>
                          <a:pt x="872073" y="88455"/>
                        </a:lnTo>
                        <a:lnTo>
                          <a:pt x="872073" y="0"/>
                        </a:lnTo>
                        <a:close/>
                      </a:path>
                    </a:pathLst>
                  </a:custGeom>
                  <a:solidFill>
                    <a:srgbClr val="00BFF3"/>
                  </a:solidFill>
                  <a:ln>
                    <a:noFill/>
                  </a:ln>
                </p:spPr>
                <p:txBody>
                  <a:bodyPr wrap="square" lIns="0" tIns="0" rIns="0" bIns="0" rtlCol="0"/>
                  <a:lstStyle/>
                  <a:p>
                    <a:endParaRPr sz="4000"/>
                  </a:p>
                </p:txBody>
              </p:sp>
              <p:sp>
                <p:nvSpPr>
                  <p:cNvPr id="92" name="object 58">
                    <a:extLst>
                      <a:ext uri="{FF2B5EF4-FFF2-40B4-BE49-F238E27FC236}">
                        <a16:creationId xmlns:a16="http://schemas.microsoft.com/office/drawing/2014/main" id="{B2340F7D-4817-4699-D3C2-E409CA6AA49A}"/>
                      </a:ext>
                    </a:extLst>
                  </p:cNvPr>
                  <p:cNvSpPr/>
                  <p:nvPr/>
                </p:nvSpPr>
                <p:spPr>
                  <a:xfrm>
                    <a:off x="15516769" y="8546235"/>
                    <a:ext cx="893444" cy="889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93444" h="88900">
                        <a:moveTo>
                          <a:pt x="893294" y="0"/>
                        </a:moveTo>
                        <a:lnTo>
                          <a:pt x="0" y="0"/>
                        </a:lnTo>
                        <a:lnTo>
                          <a:pt x="0" y="88459"/>
                        </a:lnTo>
                        <a:lnTo>
                          <a:pt x="893294" y="88459"/>
                        </a:lnTo>
                        <a:lnTo>
                          <a:pt x="893294" y="0"/>
                        </a:lnTo>
                        <a:close/>
                      </a:path>
                    </a:pathLst>
                  </a:custGeom>
                  <a:solidFill>
                    <a:srgbClr val="ED1556"/>
                  </a:solidFill>
                  <a:ln>
                    <a:noFill/>
                  </a:ln>
                </p:spPr>
                <p:txBody>
                  <a:bodyPr wrap="square" lIns="0" tIns="0" rIns="0" bIns="0" rtlCol="0"/>
                  <a:lstStyle/>
                  <a:p>
                    <a:endParaRPr sz="4000"/>
                  </a:p>
                </p:txBody>
              </p:sp>
              <p:sp>
                <p:nvSpPr>
                  <p:cNvPr id="93" name="object 59">
                    <a:extLst>
                      <a:ext uri="{FF2B5EF4-FFF2-40B4-BE49-F238E27FC236}">
                        <a16:creationId xmlns:a16="http://schemas.microsoft.com/office/drawing/2014/main" id="{9E317854-E843-0F84-DC21-272F40B9F25A}"/>
                      </a:ext>
                    </a:extLst>
                  </p:cNvPr>
                  <p:cNvSpPr/>
                  <p:nvPr/>
                </p:nvSpPr>
                <p:spPr>
                  <a:xfrm>
                    <a:off x="15516769" y="8634695"/>
                    <a:ext cx="1506855" cy="8890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506855" h="88900">
                        <a:moveTo>
                          <a:pt x="1506364" y="0"/>
                        </a:moveTo>
                        <a:lnTo>
                          <a:pt x="0" y="0"/>
                        </a:lnTo>
                        <a:lnTo>
                          <a:pt x="0" y="88459"/>
                        </a:lnTo>
                        <a:lnTo>
                          <a:pt x="1506364" y="88459"/>
                        </a:lnTo>
                        <a:lnTo>
                          <a:pt x="1506364" y="0"/>
                        </a:lnTo>
                        <a:close/>
                      </a:path>
                    </a:pathLst>
                  </a:custGeom>
                  <a:solidFill>
                    <a:srgbClr val="7AC143"/>
                  </a:solidFill>
                  <a:ln>
                    <a:noFill/>
                  </a:ln>
                </p:spPr>
                <p:txBody>
                  <a:bodyPr wrap="square" lIns="0" tIns="0" rIns="0" bIns="0" rtlCol="0"/>
                  <a:lstStyle/>
                  <a:p>
                    <a:endParaRPr sz="4000"/>
                  </a:p>
                </p:txBody>
              </p:sp>
              <p:sp>
                <p:nvSpPr>
                  <p:cNvPr id="94" name="object 60">
                    <a:extLst>
                      <a:ext uri="{FF2B5EF4-FFF2-40B4-BE49-F238E27FC236}">
                        <a16:creationId xmlns:a16="http://schemas.microsoft.com/office/drawing/2014/main" id="{E2E9E7F6-8C20-7875-8D43-A418197D526F}"/>
                      </a:ext>
                    </a:extLst>
                  </p:cNvPr>
                  <p:cNvSpPr/>
                  <p:nvPr/>
                </p:nvSpPr>
                <p:spPr>
                  <a:xfrm>
                    <a:off x="15516770" y="6550312"/>
                    <a:ext cx="3823970" cy="227076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3823969" h="2270759">
                        <a:moveTo>
                          <a:pt x="0" y="2231372"/>
                        </a:moveTo>
                        <a:lnTo>
                          <a:pt x="0" y="0"/>
                        </a:lnTo>
                      </a:path>
                      <a:path w="3823969" h="2270759">
                        <a:moveTo>
                          <a:pt x="0" y="2270661"/>
                        </a:moveTo>
                        <a:lnTo>
                          <a:pt x="0" y="2231372"/>
                        </a:lnTo>
                      </a:path>
                      <a:path w="3823969" h="2270759">
                        <a:moveTo>
                          <a:pt x="849770" y="2270661"/>
                        </a:moveTo>
                        <a:lnTo>
                          <a:pt x="849774" y="2231372"/>
                        </a:lnTo>
                      </a:path>
                      <a:path w="3823969" h="2270759">
                        <a:moveTo>
                          <a:pt x="424885" y="2270661"/>
                        </a:moveTo>
                        <a:lnTo>
                          <a:pt x="424889" y="2231372"/>
                        </a:lnTo>
                      </a:path>
                      <a:path w="3823969" h="2270759">
                        <a:moveTo>
                          <a:pt x="1274659" y="2270661"/>
                        </a:moveTo>
                        <a:lnTo>
                          <a:pt x="1274659" y="2231372"/>
                        </a:lnTo>
                      </a:path>
                      <a:path w="3823969" h="2270759">
                        <a:moveTo>
                          <a:pt x="1699544" y="2270661"/>
                        </a:moveTo>
                        <a:lnTo>
                          <a:pt x="1699544" y="2231372"/>
                        </a:lnTo>
                      </a:path>
                      <a:path w="3823969" h="2270759">
                        <a:moveTo>
                          <a:pt x="2549315" y="2270661"/>
                        </a:moveTo>
                        <a:lnTo>
                          <a:pt x="2549315" y="2231372"/>
                        </a:lnTo>
                      </a:path>
                      <a:path w="3823969" h="2270759">
                        <a:moveTo>
                          <a:pt x="2124430" y="2270661"/>
                        </a:moveTo>
                        <a:lnTo>
                          <a:pt x="2124430" y="2231372"/>
                        </a:lnTo>
                      </a:path>
                      <a:path w="3823969" h="2270759">
                        <a:moveTo>
                          <a:pt x="2974185" y="2270661"/>
                        </a:moveTo>
                        <a:lnTo>
                          <a:pt x="2974185" y="2231372"/>
                        </a:lnTo>
                      </a:path>
                      <a:path w="3823969" h="2270759">
                        <a:moveTo>
                          <a:pt x="3399070" y="2270661"/>
                        </a:moveTo>
                        <a:lnTo>
                          <a:pt x="3399070" y="2231372"/>
                        </a:lnTo>
                      </a:path>
                      <a:path w="3823969" h="2270759">
                        <a:moveTo>
                          <a:pt x="3823955" y="2270661"/>
                        </a:moveTo>
                        <a:lnTo>
                          <a:pt x="3823955" y="2231372"/>
                        </a:lnTo>
                      </a:path>
                    </a:pathLst>
                  </a:custGeom>
                  <a:ln w="3878">
                    <a:noFill/>
                  </a:ln>
                </p:spPr>
                <p:txBody>
                  <a:bodyPr wrap="square" lIns="0" tIns="0" rIns="0" bIns="0" rtlCol="0"/>
                  <a:lstStyle/>
                  <a:p>
                    <a:endParaRPr sz="4000"/>
                  </a:p>
                </p:txBody>
              </p:sp>
            </p:grpSp>
            <p:sp>
              <p:nvSpPr>
                <p:cNvPr id="33" name="object 61">
                  <a:extLst>
                    <a:ext uri="{FF2B5EF4-FFF2-40B4-BE49-F238E27FC236}">
                      <a16:creationId xmlns:a16="http://schemas.microsoft.com/office/drawing/2014/main" id="{3D840AB6-73BF-902D-468D-20A55FBBFA42}"/>
                    </a:ext>
                  </a:extLst>
                </p:cNvPr>
                <p:cNvSpPr txBox="1"/>
                <p:nvPr/>
              </p:nvSpPr>
              <p:spPr>
                <a:xfrm>
                  <a:off x="4089017" y="4849887"/>
                  <a:ext cx="146685" cy="11809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100" spc="-25">
                      <a:solidFill>
                        <a:srgbClr val="303030"/>
                      </a:solidFill>
                      <a:latin typeface="Arial"/>
                      <a:cs typeface="Arial"/>
                    </a:rPr>
                    <a:t>5%</a:t>
                  </a:r>
                  <a:endParaRPr sz="1100">
                    <a:latin typeface="Arial"/>
                    <a:cs typeface="Arial"/>
                  </a:endParaRPr>
                </a:p>
              </p:txBody>
            </p:sp>
            <p:sp>
              <p:nvSpPr>
                <p:cNvPr id="34" name="object 62">
                  <a:extLst>
                    <a:ext uri="{FF2B5EF4-FFF2-40B4-BE49-F238E27FC236}">
                      <a16:creationId xmlns:a16="http://schemas.microsoft.com/office/drawing/2014/main" id="{A5844D1C-F500-DDD0-FA45-3FFAAFF5AB79}"/>
                    </a:ext>
                  </a:extLst>
                </p:cNvPr>
                <p:cNvSpPr txBox="1"/>
                <p:nvPr/>
              </p:nvSpPr>
              <p:spPr>
                <a:xfrm>
                  <a:off x="3325030" y="4109634"/>
                  <a:ext cx="146685" cy="11809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100" spc="-25">
                      <a:solidFill>
                        <a:srgbClr val="303030"/>
                      </a:solidFill>
                      <a:latin typeface="Arial"/>
                      <a:cs typeface="Arial"/>
                    </a:rPr>
                    <a:t>1%</a:t>
                  </a:r>
                  <a:endParaRPr sz="1100">
                    <a:latin typeface="Arial"/>
                    <a:cs typeface="Arial"/>
                  </a:endParaRPr>
                </a:p>
              </p:txBody>
            </p:sp>
            <p:sp>
              <p:nvSpPr>
                <p:cNvPr id="35" name="object 63">
                  <a:extLst>
                    <a:ext uri="{FF2B5EF4-FFF2-40B4-BE49-F238E27FC236}">
                      <a16:creationId xmlns:a16="http://schemas.microsoft.com/office/drawing/2014/main" id="{B3A7D62F-465C-E156-622B-A625ABC12EB3}"/>
                    </a:ext>
                  </a:extLst>
                </p:cNvPr>
                <p:cNvSpPr txBox="1"/>
                <p:nvPr/>
              </p:nvSpPr>
              <p:spPr>
                <a:xfrm>
                  <a:off x="4789402" y="3740206"/>
                  <a:ext cx="146685" cy="11809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100" spc="-25">
                      <a:solidFill>
                        <a:srgbClr val="303030"/>
                      </a:solidFill>
                      <a:latin typeface="Arial"/>
                      <a:cs typeface="Arial"/>
                    </a:rPr>
                    <a:t>8%</a:t>
                  </a:r>
                  <a:endParaRPr sz="1100">
                    <a:latin typeface="Arial"/>
                    <a:cs typeface="Arial"/>
                  </a:endParaRPr>
                </a:p>
              </p:txBody>
            </p:sp>
            <p:sp>
              <p:nvSpPr>
                <p:cNvPr id="37" name="object 64">
                  <a:extLst>
                    <a:ext uri="{FF2B5EF4-FFF2-40B4-BE49-F238E27FC236}">
                      <a16:creationId xmlns:a16="http://schemas.microsoft.com/office/drawing/2014/main" id="{59ABDCFD-A0CF-46DA-B2A0-584B23CFE354}"/>
                    </a:ext>
                  </a:extLst>
                </p:cNvPr>
                <p:cNvSpPr txBox="1"/>
                <p:nvPr/>
              </p:nvSpPr>
              <p:spPr>
                <a:xfrm>
                  <a:off x="5192647" y="3369846"/>
                  <a:ext cx="287996" cy="11809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100" spc="-25">
                      <a:solidFill>
                        <a:srgbClr val="303030"/>
                      </a:solidFill>
                      <a:latin typeface="Arial"/>
                      <a:cs typeface="Arial"/>
                    </a:rPr>
                    <a:t>10%</a:t>
                  </a:r>
                  <a:endParaRPr sz="1100">
                    <a:latin typeface="Arial"/>
                    <a:cs typeface="Arial"/>
                  </a:endParaRPr>
                </a:p>
              </p:txBody>
            </p:sp>
            <p:sp>
              <p:nvSpPr>
                <p:cNvPr id="38" name="object 65">
                  <a:extLst>
                    <a:ext uri="{FF2B5EF4-FFF2-40B4-BE49-F238E27FC236}">
                      <a16:creationId xmlns:a16="http://schemas.microsoft.com/office/drawing/2014/main" id="{E30F9F58-25EE-59C2-21D0-D2554A4FC829}"/>
                    </a:ext>
                  </a:extLst>
                </p:cNvPr>
                <p:cNvSpPr txBox="1"/>
                <p:nvPr/>
              </p:nvSpPr>
              <p:spPr>
                <a:xfrm>
                  <a:off x="3883440" y="5214479"/>
                  <a:ext cx="167640" cy="11809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>
                    <a:spcBef>
                      <a:spcPts val="110"/>
                    </a:spcBef>
                  </a:pPr>
                  <a:r>
                    <a:rPr sz="1100" spc="-25">
                      <a:solidFill>
                        <a:srgbClr val="303030"/>
                      </a:solidFill>
                      <a:latin typeface="Arial"/>
                      <a:cs typeface="Arial"/>
                    </a:rPr>
                    <a:t>4%</a:t>
                  </a:r>
                  <a:endParaRPr sz="1100">
                    <a:latin typeface="Arial"/>
                    <a:cs typeface="Arial"/>
                  </a:endParaRPr>
                </a:p>
              </p:txBody>
            </p:sp>
            <p:sp>
              <p:nvSpPr>
                <p:cNvPr id="39" name="object 66">
                  <a:extLst>
                    <a:ext uri="{FF2B5EF4-FFF2-40B4-BE49-F238E27FC236}">
                      <a16:creationId xmlns:a16="http://schemas.microsoft.com/office/drawing/2014/main" id="{78104641-A407-BBBD-83B9-4C14C6520306}"/>
                    </a:ext>
                  </a:extLst>
                </p:cNvPr>
                <p:cNvSpPr txBox="1"/>
                <p:nvPr/>
              </p:nvSpPr>
              <p:spPr>
                <a:xfrm>
                  <a:off x="4471087" y="4942030"/>
                  <a:ext cx="146685" cy="11809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100" spc="-25">
                      <a:solidFill>
                        <a:srgbClr val="303030"/>
                      </a:solidFill>
                      <a:latin typeface="Arial"/>
                      <a:cs typeface="Arial"/>
                    </a:rPr>
                    <a:t>7%</a:t>
                  </a:r>
                  <a:endParaRPr sz="1100">
                    <a:latin typeface="Arial"/>
                    <a:cs typeface="Arial"/>
                  </a:endParaRPr>
                </a:p>
              </p:txBody>
            </p:sp>
            <p:sp>
              <p:nvSpPr>
                <p:cNvPr id="40" name="object 67">
                  <a:extLst>
                    <a:ext uri="{FF2B5EF4-FFF2-40B4-BE49-F238E27FC236}">
                      <a16:creationId xmlns:a16="http://schemas.microsoft.com/office/drawing/2014/main" id="{0D1FE03D-FD60-DC07-3099-C2150F65EA67}"/>
                    </a:ext>
                  </a:extLst>
                </p:cNvPr>
                <p:cNvSpPr txBox="1"/>
                <p:nvPr/>
              </p:nvSpPr>
              <p:spPr>
                <a:xfrm>
                  <a:off x="3240177" y="4572602"/>
                  <a:ext cx="146685" cy="11809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100" spc="-25">
                      <a:solidFill>
                        <a:srgbClr val="303030"/>
                      </a:solidFill>
                      <a:latin typeface="Arial"/>
                      <a:cs typeface="Arial"/>
                    </a:rPr>
                    <a:t>1%</a:t>
                  </a:r>
                  <a:endParaRPr sz="1100">
                    <a:latin typeface="Arial"/>
                    <a:cs typeface="Arial"/>
                  </a:endParaRPr>
                </a:p>
              </p:txBody>
            </p:sp>
            <p:sp>
              <p:nvSpPr>
                <p:cNvPr id="41" name="object 68">
                  <a:extLst>
                    <a:ext uri="{FF2B5EF4-FFF2-40B4-BE49-F238E27FC236}">
                      <a16:creationId xmlns:a16="http://schemas.microsoft.com/office/drawing/2014/main" id="{A7762245-264D-E1BD-976A-AD0FD03A06E9}"/>
                    </a:ext>
                  </a:extLst>
                </p:cNvPr>
                <p:cNvSpPr txBox="1"/>
                <p:nvPr/>
              </p:nvSpPr>
              <p:spPr>
                <a:xfrm>
                  <a:off x="3537317" y="4198210"/>
                  <a:ext cx="146685" cy="11809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100" spc="-25">
                      <a:solidFill>
                        <a:srgbClr val="303030"/>
                      </a:solidFill>
                      <a:latin typeface="Arial"/>
                      <a:cs typeface="Arial"/>
                    </a:rPr>
                    <a:t>2%</a:t>
                  </a:r>
                  <a:endParaRPr sz="1100">
                    <a:latin typeface="Arial"/>
                    <a:cs typeface="Arial"/>
                  </a:endParaRPr>
                </a:p>
              </p:txBody>
            </p:sp>
            <p:sp>
              <p:nvSpPr>
                <p:cNvPr id="42" name="object 69">
                  <a:extLst>
                    <a:ext uri="{FF2B5EF4-FFF2-40B4-BE49-F238E27FC236}">
                      <a16:creationId xmlns:a16="http://schemas.microsoft.com/office/drawing/2014/main" id="{4E26CCB7-A0A1-9122-324B-77AA9CBB694B}"/>
                    </a:ext>
                  </a:extLst>
                </p:cNvPr>
                <p:cNvSpPr txBox="1"/>
                <p:nvPr/>
              </p:nvSpPr>
              <p:spPr>
                <a:xfrm>
                  <a:off x="5574719" y="3828781"/>
                  <a:ext cx="287996" cy="11809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100" spc="-25">
                      <a:solidFill>
                        <a:srgbClr val="303030"/>
                      </a:solidFill>
                      <a:latin typeface="Arial"/>
                      <a:cs typeface="Arial"/>
                    </a:rPr>
                    <a:t>12%</a:t>
                  </a:r>
                  <a:endParaRPr sz="1100">
                    <a:latin typeface="Arial"/>
                    <a:cs typeface="Arial"/>
                  </a:endParaRPr>
                </a:p>
              </p:txBody>
            </p:sp>
            <p:sp>
              <p:nvSpPr>
                <p:cNvPr id="43" name="object 70">
                  <a:extLst>
                    <a:ext uri="{FF2B5EF4-FFF2-40B4-BE49-F238E27FC236}">
                      <a16:creationId xmlns:a16="http://schemas.microsoft.com/office/drawing/2014/main" id="{41C0FD2A-B583-49F5-B960-3EEBE2349947}"/>
                    </a:ext>
                  </a:extLst>
                </p:cNvPr>
                <p:cNvSpPr txBox="1"/>
                <p:nvPr/>
              </p:nvSpPr>
              <p:spPr>
                <a:xfrm>
                  <a:off x="6084069" y="3458035"/>
                  <a:ext cx="287996" cy="11809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100" spc="-25">
                      <a:solidFill>
                        <a:srgbClr val="303030"/>
                      </a:solidFill>
                      <a:latin typeface="Arial"/>
                      <a:cs typeface="Arial"/>
                    </a:rPr>
                    <a:t>14%</a:t>
                  </a:r>
                  <a:endParaRPr sz="1100">
                    <a:latin typeface="Arial"/>
                    <a:cs typeface="Arial"/>
                  </a:endParaRPr>
                </a:p>
              </p:txBody>
            </p:sp>
            <p:sp>
              <p:nvSpPr>
                <p:cNvPr id="44" name="object 71">
                  <a:extLst>
                    <a:ext uri="{FF2B5EF4-FFF2-40B4-BE49-F238E27FC236}">
                      <a16:creationId xmlns:a16="http://schemas.microsoft.com/office/drawing/2014/main" id="{AAD7C345-547D-8805-5CB9-EE0324F90F3E}"/>
                    </a:ext>
                  </a:extLst>
                </p:cNvPr>
                <p:cNvSpPr txBox="1"/>
                <p:nvPr/>
              </p:nvSpPr>
              <p:spPr>
                <a:xfrm>
                  <a:off x="4534767" y="5400345"/>
                  <a:ext cx="146685" cy="11809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100" spc="-25">
                      <a:solidFill>
                        <a:srgbClr val="303030"/>
                      </a:solidFill>
                      <a:latin typeface="Arial"/>
                      <a:cs typeface="Arial"/>
                    </a:rPr>
                    <a:t>7%</a:t>
                  </a:r>
                  <a:endParaRPr sz="1100">
                    <a:latin typeface="Arial"/>
                    <a:cs typeface="Arial"/>
                  </a:endParaRPr>
                </a:p>
              </p:txBody>
            </p:sp>
            <p:sp>
              <p:nvSpPr>
                <p:cNvPr id="54" name="object 72">
                  <a:extLst>
                    <a:ext uri="{FF2B5EF4-FFF2-40B4-BE49-F238E27FC236}">
                      <a16:creationId xmlns:a16="http://schemas.microsoft.com/office/drawing/2014/main" id="{6B46B68C-CA9A-49E3-BE67-EAE7328A3013}"/>
                    </a:ext>
                  </a:extLst>
                </p:cNvPr>
                <p:cNvSpPr txBox="1"/>
                <p:nvPr/>
              </p:nvSpPr>
              <p:spPr>
                <a:xfrm>
                  <a:off x="4216451" y="5030917"/>
                  <a:ext cx="146685" cy="11809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100" spc="-25">
                      <a:solidFill>
                        <a:srgbClr val="303030"/>
                      </a:solidFill>
                      <a:latin typeface="Arial"/>
                      <a:cs typeface="Arial"/>
                    </a:rPr>
                    <a:t>6%</a:t>
                  </a:r>
                  <a:endParaRPr sz="1100">
                    <a:latin typeface="Arial"/>
                    <a:cs typeface="Arial"/>
                  </a:endParaRPr>
                </a:p>
              </p:txBody>
            </p:sp>
            <p:sp>
              <p:nvSpPr>
                <p:cNvPr id="55" name="object 73">
                  <a:extLst>
                    <a:ext uri="{FF2B5EF4-FFF2-40B4-BE49-F238E27FC236}">
                      <a16:creationId xmlns:a16="http://schemas.microsoft.com/office/drawing/2014/main" id="{D9CF0779-AB96-7190-FD24-0956FB804594}"/>
                    </a:ext>
                  </a:extLst>
                </p:cNvPr>
                <p:cNvSpPr txBox="1"/>
                <p:nvPr/>
              </p:nvSpPr>
              <p:spPr>
                <a:xfrm>
                  <a:off x="3367534" y="4659627"/>
                  <a:ext cx="146685" cy="11809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100" spc="-25">
                      <a:solidFill>
                        <a:srgbClr val="303030"/>
                      </a:solidFill>
                      <a:latin typeface="Arial"/>
                      <a:cs typeface="Arial"/>
                    </a:rPr>
                    <a:t>2%</a:t>
                  </a:r>
                  <a:endParaRPr sz="1100">
                    <a:latin typeface="Arial"/>
                    <a:cs typeface="Arial"/>
                  </a:endParaRPr>
                </a:p>
              </p:txBody>
            </p:sp>
            <p:sp>
              <p:nvSpPr>
                <p:cNvPr id="56" name="object 74">
                  <a:extLst>
                    <a:ext uri="{FF2B5EF4-FFF2-40B4-BE49-F238E27FC236}">
                      <a16:creationId xmlns:a16="http://schemas.microsoft.com/office/drawing/2014/main" id="{1116FA43-7621-5CFB-9EC8-880820A33CAC}"/>
                    </a:ext>
                  </a:extLst>
                </p:cNvPr>
                <p:cNvSpPr txBox="1"/>
                <p:nvPr/>
              </p:nvSpPr>
              <p:spPr>
                <a:xfrm>
                  <a:off x="3325030" y="4287096"/>
                  <a:ext cx="528320" cy="11809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R="5080" algn="r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100" spc="-25">
                      <a:solidFill>
                        <a:srgbClr val="303030"/>
                      </a:solidFill>
                      <a:latin typeface="Arial"/>
                      <a:cs typeface="Arial"/>
                    </a:rPr>
                    <a:t>3%</a:t>
                  </a:r>
                  <a:endParaRPr sz="1100">
                    <a:latin typeface="Arial"/>
                    <a:cs typeface="Arial"/>
                  </a:endParaRPr>
                </a:p>
              </p:txBody>
            </p:sp>
            <p:sp>
              <p:nvSpPr>
                <p:cNvPr id="57" name="object 75">
                  <a:extLst>
                    <a:ext uri="{FF2B5EF4-FFF2-40B4-BE49-F238E27FC236}">
                      <a16:creationId xmlns:a16="http://schemas.microsoft.com/office/drawing/2014/main" id="{2ECED478-5278-9D25-F099-28C164212C21}"/>
                    </a:ext>
                  </a:extLst>
                </p:cNvPr>
                <p:cNvSpPr txBox="1"/>
                <p:nvPr/>
              </p:nvSpPr>
              <p:spPr>
                <a:xfrm>
                  <a:off x="5871781" y="3919064"/>
                  <a:ext cx="287996" cy="11809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100" spc="-25">
                      <a:solidFill>
                        <a:srgbClr val="303030"/>
                      </a:solidFill>
                      <a:latin typeface="Arial"/>
                      <a:cs typeface="Arial"/>
                    </a:rPr>
                    <a:t>13%</a:t>
                  </a:r>
                  <a:endParaRPr sz="1100">
                    <a:latin typeface="Arial"/>
                    <a:cs typeface="Arial"/>
                  </a:endParaRPr>
                </a:p>
              </p:txBody>
            </p:sp>
            <p:sp>
              <p:nvSpPr>
                <p:cNvPr id="58" name="object 76">
                  <a:extLst>
                    <a:ext uri="{FF2B5EF4-FFF2-40B4-BE49-F238E27FC236}">
                      <a16:creationId xmlns:a16="http://schemas.microsoft.com/office/drawing/2014/main" id="{0ACCEBAE-6F01-D0FE-4EE6-853DA61BC739}"/>
                    </a:ext>
                  </a:extLst>
                </p:cNvPr>
                <p:cNvSpPr txBox="1"/>
                <p:nvPr/>
              </p:nvSpPr>
              <p:spPr>
                <a:xfrm>
                  <a:off x="6232601" y="3543353"/>
                  <a:ext cx="287996" cy="11809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100" spc="-25">
                      <a:solidFill>
                        <a:srgbClr val="303030"/>
                      </a:solidFill>
                      <a:latin typeface="Arial"/>
                      <a:cs typeface="Arial"/>
                    </a:rPr>
                    <a:t>15%</a:t>
                  </a:r>
                  <a:endParaRPr sz="1100">
                    <a:latin typeface="Arial"/>
                    <a:cs typeface="Arial"/>
                  </a:endParaRPr>
                </a:p>
              </p:txBody>
            </p:sp>
            <p:sp>
              <p:nvSpPr>
                <p:cNvPr id="59" name="object 77">
                  <a:extLst>
                    <a:ext uri="{FF2B5EF4-FFF2-40B4-BE49-F238E27FC236}">
                      <a16:creationId xmlns:a16="http://schemas.microsoft.com/office/drawing/2014/main" id="{ED3CF98D-A350-0BDB-66ED-0ACA27134486}"/>
                    </a:ext>
                  </a:extLst>
                </p:cNvPr>
                <p:cNvSpPr txBox="1"/>
                <p:nvPr/>
              </p:nvSpPr>
              <p:spPr>
                <a:xfrm>
                  <a:off x="5889190" y="5599896"/>
                  <a:ext cx="170019" cy="11809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 algn="ctr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100" spc="-25">
                      <a:solidFill>
                        <a:srgbClr val="231F20"/>
                      </a:solidFill>
                      <a:latin typeface="Arial"/>
                      <a:cs typeface="Arial"/>
                    </a:rPr>
                    <a:t>14</a:t>
                  </a:r>
                  <a:endParaRPr sz="1100">
                    <a:latin typeface="Arial"/>
                    <a:cs typeface="Arial"/>
                  </a:endParaRPr>
                </a:p>
              </p:txBody>
            </p:sp>
            <p:sp>
              <p:nvSpPr>
                <p:cNvPr id="60" name="object 78">
                  <a:extLst>
                    <a:ext uri="{FF2B5EF4-FFF2-40B4-BE49-F238E27FC236}">
                      <a16:creationId xmlns:a16="http://schemas.microsoft.com/office/drawing/2014/main" id="{ED820532-F37C-281E-95C0-08E5D7F0D49B}"/>
                    </a:ext>
                  </a:extLst>
                </p:cNvPr>
                <p:cNvSpPr txBox="1"/>
                <p:nvPr/>
              </p:nvSpPr>
              <p:spPr>
                <a:xfrm>
                  <a:off x="6314075" y="5599896"/>
                  <a:ext cx="170019" cy="11809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 algn="ctr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100" spc="-25">
                      <a:solidFill>
                        <a:srgbClr val="231F20"/>
                      </a:solidFill>
                      <a:latin typeface="Arial"/>
                      <a:cs typeface="Arial"/>
                    </a:rPr>
                    <a:t>16</a:t>
                  </a:r>
                  <a:endParaRPr sz="1100">
                    <a:latin typeface="Arial"/>
                    <a:cs typeface="Arial"/>
                  </a:endParaRPr>
                </a:p>
              </p:txBody>
            </p:sp>
            <p:sp>
              <p:nvSpPr>
                <p:cNvPr id="61" name="object 79">
                  <a:extLst>
                    <a:ext uri="{FF2B5EF4-FFF2-40B4-BE49-F238E27FC236}">
                      <a16:creationId xmlns:a16="http://schemas.microsoft.com/office/drawing/2014/main" id="{3E4594CA-E206-A116-77CA-7BCA19682141}"/>
                    </a:ext>
                  </a:extLst>
                </p:cNvPr>
                <p:cNvSpPr txBox="1"/>
                <p:nvPr/>
              </p:nvSpPr>
              <p:spPr>
                <a:xfrm>
                  <a:off x="6738827" y="5599896"/>
                  <a:ext cx="170019" cy="118093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 algn="ctr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100" spc="-25">
                      <a:solidFill>
                        <a:srgbClr val="231F20"/>
                      </a:solidFill>
                      <a:latin typeface="Arial"/>
                      <a:cs typeface="Arial"/>
                    </a:rPr>
                    <a:t>18</a:t>
                  </a:r>
                  <a:endParaRPr sz="1100">
                    <a:latin typeface="Arial"/>
                    <a:cs typeface="Arial"/>
                  </a:endParaRPr>
                </a:p>
              </p:txBody>
            </p:sp>
            <p:sp>
              <p:nvSpPr>
                <p:cNvPr id="62" name="object 80">
                  <a:extLst>
                    <a:ext uri="{FF2B5EF4-FFF2-40B4-BE49-F238E27FC236}">
                      <a16:creationId xmlns:a16="http://schemas.microsoft.com/office/drawing/2014/main" id="{5B7F1D99-B689-C707-19EC-E946DF5EE77D}"/>
                    </a:ext>
                  </a:extLst>
                </p:cNvPr>
                <p:cNvSpPr txBox="1"/>
                <p:nvPr/>
              </p:nvSpPr>
              <p:spPr>
                <a:xfrm>
                  <a:off x="2458772" y="5308260"/>
                  <a:ext cx="471131" cy="12800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 algn="r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200" spc="-10">
                      <a:solidFill>
                        <a:srgbClr val="231F20"/>
                      </a:solidFill>
                      <a:latin typeface="Arial"/>
                      <a:cs typeface="Arial"/>
                    </a:rPr>
                    <a:t>Unknown</a:t>
                  </a:r>
                  <a:endParaRPr sz="1200">
                    <a:latin typeface="Arial"/>
                    <a:cs typeface="Arial"/>
                  </a:endParaRPr>
                </a:p>
              </p:txBody>
            </p:sp>
            <p:sp>
              <p:nvSpPr>
                <p:cNvPr id="63" name="object 81">
                  <a:extLst>
                    <a:ext uri="{FF2B5EF4-FFF2-40B4-BE49-F238E27FC236}">
                      <a16:creationId xmlns:a16="http://schemas.microsoft.com/office/drawing/2014/main" id="{12B93B4C-2405-4589-C02A-0A2113F084DF}"/>
                    </a:ext>
                  </a:extLst>
                </p:cNvPr>
                <p:cNvSpPr txBox="1"/>
                <p:nvPr/>
              </p:nvSpPr>
              <p:spPr>
                <a:xfrm>
                  <a:off x="2637992" y="4938831"/>
                  <a:ext cx="291613" cy="12800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 algn="r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200" spc="-20">
                      <a:solidFill>
                        <a:srgbClr val="231F20"/>
                      </a:solidFill>
                      <a:latin typeface="Arial"/>
                      <a:cs typeface="Arial"/>
                    </a:rPr>
                    <a:t>Other</a:t>
                  </a:r>
                  <a:endParaRPr sz="1200">
                    <a:latin typeface="Arial"/>
                    <a:cs typeface="Arial"/>
                  </a:endParaRPr>
                </a:p>
              </p:txBody>
            </p:sp>
            <p:sp>
              <p:nvSpPr>
                <p:cNvPr id="64" name="object 82">
                  <a:extLst>
                    <a:ext uri="{FF2B5EF4-FFF2-40B4-BE49-F238E27FC236}">
                      <a16:creationId xmlns:a16="http://schemas.microsoft.com/office/drawing/2014/main" id="{4989037F-4953-0511-7FD1-B39ADC60CC68}"/>
                    </a:ext>
                  </a:extLst>
                </p:cNvPr>
                <p:cNvSpPr txBox="1"/>
                <p:nvPr/>
              </p:nvSpPr>
              <p:spPr>
                <a:xfrm>
                  <a:off x="1604648" y="4573436"/>
                  <a:ext cx="1324899" cy="12800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 algn="r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200" dirty="0">
                      <a:solidFill>
                        <a:srgbClr val="231F20"/>
                      </a:solidFill>
                      <a:latin typeface="Arial"/>
                      <a:cs typeface="Arial"/>
                    </a:rPr>
                    <a:t>Cost/reimbursement</a:t>
                  </a:r>
                  <a:r>
                    <a:rPr sz="1200" spc="160" dirty="0">
                      <a:solidFill>
                        <a:srgbClr val="231F20"/>
                      </a:solidFill>
                      <a:latin typeface="Arial"/>
                      <a:cs typeface="Arial"/>
                    </a:rPr>
                    <a:t> </a:t>
                  </a:r>
                  <a:r>
                    <a:rPr sz="1200" spc="-10" dirty="0">
                      <a:solidFill>
                        <a:srgbClr val="231F20"/>
                      </a:solidFill>
                      <a:latin typeface="Arial"/>
                      <a:cs typeface="Arial"/>
                    </a:rPr>
                    <a:t>factors</a:t>
                  </a:r>
                  <a:endParaRPr sz="12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65" name="object 83">
                  <a:extLst>
                    <a:ext uri="{FF2B5EF4-FFF2-40B4-BE49-F238E27FC236}">
                      <a16:creationId xmlns:a16="http://schemas.microsoft.com/office/drawing/2014/main" id="{A3128B6D-D31F-3EFB-D2D3-CE7519C55B87}"/>
                    </a:ext>
                  </a:extLst>
                </p:cNvPr>
                <p:cNvSpPr txBox="1"/>
                <p:nvPr/>
              </p:nvSpPr>
              <p:spPr>
                <a:xfrm>
                  <a:off x="1841080" y="4197414"/>
                  <a:ext cx="1088827" cy="11623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 algn="r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200">
                      <a:solidFill>
                        <a:srgbClr val="231F20"/>
                      </a:solidFill>
                      <a:latin typeface="Arial"/>
                      <a:cs typeface="Arial"/>
                    </a:rPr>
                    <a:t>Switch</a:t>
                  </a:r>
                  <a:r>
                    <a:rPr sz="1200" spc="50">
                      <a:solidFill>
                        <a:srgbClr val="231F20"/>
                      </a:solidFill>
                      <a:latin typeface="Arial"/>
                      <a:cs typeface="Arial"/>
                    </a:rPr>
                    <a:t> </a:t>
                  </a:r>
                  <a:r>
                    <a:rPr sz="1200">
                      <a:solidFill>
                        <a:srgbClr val="231F20"/>
                      </a:solidFill>
                      <a:latin typeface="Arial"/>
                      <a:cs typeface="Arial"/>
                    </a:rPr>
                    <a:t>to</a:t>
                  </a:r>
                  <a:r>
                    <a:rPr sz="1200" spc="50">
                      <a:solidFill>
                        <a:srgbClr val="231F20"/>
                      </a:solidFill>
                      <a:latin typeface="Arial"/>
                      <a:cs typeface="Arial"/>
                    </a:rPr>
                    <a:t> </a:t>
                  </a:r>
                  <a:r>
                    <a:rPr sz="1200">
                      <a:solidFill>
                        <a:srgbClr val="231F20"/>
                      </a:solidFill>
                      <a:latin typeface="Arial"/>
                      <a:cs typeface="Arial"/>
                    </a:rPr>
                    <a:t>another</a:t>
                  </a:r>
                  <a:r>
                    <a:rPr sz="1200" spc="50">
                      <a:solidFill>
                        <a:srgbClr val="231F20"/>
                      </a:solidFill>
                      <a:latin typeface="Arial"/>
                      <a:cs typeface="Arial"/>
                    </a:rPr>
                    <a:t> </a:t>
                  </a:r>
                  <a:r>
                    <a:rPr sz="1200" spc="-25" err="1">
                      <a:solidFill>
                        <a:srgbClr val="231F20"/>
                      </a:solidFill>
                      <a:latin typeface="Arial"/>
                      <a:cs typeface="Arial"/>
                    </a:rPr>
                    <a:t>AR</a:t>
                  </a:r>
                  <a:r>
                    <a:rPr lang="en-US" sz="1200" spc="-25" err="1">
                      <a:solidFill>
                        <a:srgbClr val="231F20"/>
                      </a:solidFill>
                      <a:latin typeface="Arial"/>
                      <a:cs typeface="Arial"/>
                    </a:rPr>
                    <a:t>i</a:t>
                  </a:r>
                  <a:endParaRPr sz="1200">
                    <a:latin typeface="Arial"/>
                    <a:cs typeface="Arial"/>
                  </a:endParaRPr>
                </a:p>
              </p:txBody>
            </p:sp>
            <p:sp>
              <p:nvSpPr>
                <p:cNvPr id="66" name="object 84">
                  <a:extLst>
                    <a:ext uri="{FF2B5EF4-FFF2-40B4-BE49-F238E27FC236}">
                      <a16:creationId xmlns:a16="http://schemas.microsoft.com/office/drawing/2014/main" id="{AC51D651-DF85-16E2-3F96-ADB54FC2E477}"/>
                    </a:ext>
                  </a:extLst>
                </p:cNvPr>
                <p:cNvSpPr txBox="1"/>
                <p:nvPr/>
              </p:nvSpPr>
              <p:spPr>
                <a:xfrm>
                  <a:off x="1526541" y="3823057"/>
                  <a:ext cx="1403281" cy="12800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 algn="r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200" dirty="0">
                      <a:solidFill>
                        <a:srgbClr val="231F20"/>
                      </a:solidFill>
                      <a:latin typeface="Arial"/>
                      <a:cs typeface="Arial"/>
                    </a:rPr>
                    <a:t>Progression</a:t>
                  </a:r>
                  <a:r>
                    <a:rPr sz="1200" spc="50" dirty="0">
                      <a:solidFill>
                        <a:srgbClr val="231F20"/>
                      </a:solidFill>
                      <a:latin typeface="Arial"/>
                      <a:cs typeface="Arial"/>
                    </a:rPr>
                    <a:t> </a:t>
                  </a:r>
                  <a:r>
                    <a:rPr sz="1200" dirty="0">
                      <a:solidFill>
                        <a:srgbClr val="231F20"/>
                      </a:solidFill>
                      <a:latin typeface="Arial"/>
                      <a:cs typeface="Arial"/>
                    </a:rPr>
                    <a:t>to</a:t>
                  </a:r>
                  <a:r>
                    <a:rPr sz="1200" spc="50" dirty="0">
                      <a:solidFill>
                        <a:srgbClr val="231F20"/>
                      </a:solidFill>
                      <a:latin typeface="Arial"/>
                      <a:cs typeface="Arial"/>
                    </a:rPr>
                    <a:t> </a:t>
                  </a:r>
                  <a:r>
                    <a:rPr sz="1200" spc="-10" dirty="0" err="1">
                      <a:solidFill>
                        <a:srgbClr val="231F20"/>
                      </a:solidFill>
                      <a:latin typeface="Arial"/>
                      <a:cs typeface="Arial"/>
                    </a:rPr>
                    <a:t>mCRPC</a:t>
                  </a:r>
                  <a:r>
                    <a:rPr sz="1200" spc="-10" dirty="0">
                      <a:solidFill>
                        <a:srgbClr val="231F20"/>
                      </a:solidFill>
                      <a:latin typeface="Arial"/>
                      <a:cs typeface="Arial"/>
                    </a:rPr>
                    <a:t>/death</a:t>
                  </a:r>
                  <a:endParaRPr sz="12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67" name="object 85">
                  <a:extLst>
                    <a:ext uri="{FF2B5EF4-FFF2-40B4-BE49-F238E27FC236}">
                      <a16:creationId xmlns:a16="http://schemas.microsoft.com/office/drawing/2014/main" id="{9358C57F-015C-33CC-4E50-8F4B53B1239A}"/>
                    </a:ext>
                  </a:extLst>
                </p:cNvPr>
                <p:cNvSpPr txBox="1"/>
                <p:nvPr/>
              </p:nvSpPr>
              <p:spPr>
                <a:xfrm>
                  <a:off x="2714452" y="3451250"/>
                  <a:ext cx="214917" cy="128002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13970" rIns="0" bIns="0" rtlCol="0">
                  <a:spAutoFit/>
                </a:bodyPr>
                <a:lstStyle/>
                <a:p>
                  <a:pPr marL="12700" algn="r">
                    <a:lnSpc>
                      <a:spcPct val="100000"/>
                    </a:lnSpc>
                    <a:spcBef>
                      <a:spcPts val="110"/>
                    </a:spcBef>
                  </a:pPr>
                  <a:r>
                    <a:rPr sz="1200" spc="-25">
                      <a:solidFill>
                        <a:srgbClr val="231F20"/>
                      </a:solidFill>
                      <a:latin typeface="Arial"/>
                      <a:cs typeface="Arial"/>
                    </a:rPr>
                    <a:t>AEs</a:t>
                  </a:r>
                  <a:endParaRPr sz="1200">
                    <a:latin typeface="Arial"/>
                    <a:cs typeface="Arial"/>
                  </a:endParaRPr>
                </a:p>
              </p:txBody>
            </p:sp>
            <p:sp>
              <p:nvSpPr>
                <p:cNvPr id="68" name="object 86">
                  <a:extLst>
                    <a:ext uri="{FF2B5EF4-FFF2-40B4-BE49-F238E27FC236}">
                      <a16:creationId xmlns:a16="http://schemas.microsoft.com/office/drawing/2014/main" id="{3D922DD3-780D-DC3F-F049-DC7D6E632496}"/>
                    </a:ext>
                  </a:extLst>
                </p:cNvPr>
                <p:cNvSpPr/>
                <p:nvPr/>
              </p:nvSpPr>
              <p:spPr>
                <a:xfrm>
                  <a:off x="4647107" y="3133977"/>
                  <a:ext cx="53340" cy="533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340" h="53339">
                      <a:moveTo>
                        <a:pt x="53207" y="0"/>
                      </a:moveTo>
                      <a:lnTo>
                        <a:pt x="0" y="0"/>
                      </a:lnTo>
                      <a:lnTo>
                        <a:pt x="0" y="53207"/>
                      </a:lnTo>
                      <a:lnTo>
                        <a:pt x="53207" y="53207"/>
                      </a:lnTo>
                      <a:lnTo>
                        <a:pt x="53207" y="0"/>
                      </a:lnTo>
                      <a:close/>
                    </a:path>
                  </a:pathLst>
                </a:custGeom>
                <a:solidFill>
                  <a:srgbClr val="7AC143"/>
                </a:solidFill>
                <a:ln>
                  <a:noFill/>
                </a:ln>
              </p:spPr>
              <p:txBody>
                <a:bodyPr wrap="square" lIns="0" tIns="0" rIns="0" bIns="0" rtlCol="0"/>
                <a:lstStyle/>
                <a:p>
                  <a:endParaRPr sz="4000"/>
                </a:p>
              </p:txBody>
            </p:sp>
            <p:sp>
              <p:nvSpPr>
                <p:cNvPr id="69" name="object 87">
                  <a:extLst>
                    <a:ext uri="{FF2B5EF4-FFF2-40B4-BE49-F238E27FC236}">
                      <a16:creationId xmlns:a16="http://schemas.microsoft.com/office/drawing/2014/main" id="{616F262C-1C8A-B003-B204-B00884EC5BB7}"/>
                    </a:ext>
                  </a:extLst>
                </p:cNvPr>
                <p:cNvSpPr txBox="1"/>
                <p:nvPr/>
              </p:nvSpPr>
              <p:spPr>
                <a:xfrm>
                  <a:off x="4738589" y="3073548"/>
                  <a:ext cx="387068" cy="2341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24765" rIns="0" bIns="0" rtlCol="0">
                  <a:spAutoFit/>
                </a:bodyPr>
                <a:lstStyle/>
                <a:p>
                  <a:pPr marL="12700" marR="5080" indent="60325">
                    <a:spcBef>
                      <a:spcPts val="195"/>
                    </a:spcBef>
                  </a:pPr>
                  <a:r>
                    <a:rPr sz="1100" spc="-25" dirty="0" err="1">
                      <a:solidFill>
                        <a:srgbClr val="231F20"/>
                      </a:solidFill>
                      <a:latin typeface="Arial"/>
                      <a:cs typeface="Arial"/>
                    </a:rPr>
                    <a:t>Apa</a:t>
                  </a:r>
                  <a:r>
                    <a:rPr sz="1100" spc="500" dirty="0">
                      <a:solidFill>
                        <a:srgbClr val="231F20"/>
                      </a:solidFill>
                      <a:latin typeface="Arial"/>
                      <a:cs typeface="Arial"/>
                    </a:rPr>
                    <a:t> </a:t>
                  </a:r>
                  <a:r>
                    <a:rPr sz="1100" spc="-20" dirty="0">
                      <a:solidFill>
                        <a:srgbClr val="231F20"/>
                      </a:solidFill>
                      <a:latin typeface="Arial"/>
                      <a:cs typeface="Arial"/>
                    </a:rPr>
                    <a:t>(n=126)</a:t>
                  </a:r>
                  <a:endParaRPr sz="11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70" name="object 88">
                  <a:extLst>
                    <a:ext uri="{FF2B5EF4-FFF2-40B4-BE49-F238E27FC236}">
                      <a16:creationId xmlns:a16="http://schemas.microsoft.com/office/drawing/2014/main" id="{F0CBCC86-B112-B6E7-02F8-D22ED17B0B98}"/>
                    </a:ext>
                  </a:extLst>
                </p:cNvPr>
                <p:cNvSpPr/>
                <p:nvPr/>
              </p:nvSpPr>
              <p:spPr>
                <a:xfrm>
                  <a:off x="4056817" y="3131822"/>
                  <a:ext cx="53340" cy="533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340" h="53339">
                      <a:moveTo>
                        <a:pt x="53207" y="0"/>
                      </a:moveTo>
                      <a:lnTo>
                        <a:pt x="0" y="0"/>
                      </a:lnTo>
                      <a:lnTo>
                        <a:pt x="0" y="53207"/>
                      </a:lnTo>
                      <a:lnTo>
                        <a:pt x="53207" y="53207"/>
                      </a:lnTo>
                      <a:lnTo>
                        <a:pt x="53207" y="0"/>
                      </a:lnTo>
                      <a:close/>
                    </a:path>
                  </a:pathLst>
                </a:custGeom>
                <a:solidFill>
                  <a:srgbClr val="ED1556"/>
                </a:solidFill>
                <a:ln>
                  <a:noFill/>
                </a:ln>
              </p:spPr>
              <p:txBody>
                <a:bodyPr wrap="square" lIns="0" tIns="0" rIns="0" bIns="0" rtlCol="0"/>
                <a:lstStyle/>
                <a:p>
                  <a:endParaRPr sz="4000"/>
                </a:p>
              </p:txBody>
            </p:sp>
            <p:sp>
              <p:nvSpPr>
                <p:cNvPr id="71" name="object 89">
                  <a:extLst>
                    <a:ext uri="{FF2B5EF4-FFF2-40B4-BE49-F238E27FC236}">
                      <a16:creationId xmlns:a16="http://schemas.microsoft.com/office/drawing/2014/main" id="{5AD6B324-8406-8DAD-D1A5-7811892950A5}"/>
                    </a:ext>
                  </a:extLst>
                </p:cNvPr>
                <p:cNvSpPr txBox="1"/>
                <p:nvPr/>
              </p:nvSpPr>
              <p:spPr>
                <a:xfrm>
                  <a:off x="4148299" y="3074313"/>
                  <a:ext cx="387068" cy="2341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24765" rIns="0" bIns="0" rtlCol="0">
                  <a:spAutoFit/>
                </a:bodyPr>
                <a:lstStyle/>
                <a:p>
                  <a:pPr marL="12700" marR="5080" indent="44450">
                    <a:spcBef>
                      <a:spcPts val="195"/>
                    </a:spcBef>
                  </a:pPr>
                  <a:r>
                    <a:rPr sz="1100" spc="-20" dirty="0" err="1">
                      <a:solidFill>
                        <a:srgbClr val="231F20"/>
                      </a:solidFill>
                      <a:latin typeface="Arial"/>
                      <a:cs typeface="Arial"/>
                    </a:rPr>
                    <a:t>Enza</a:t>
                  </a:r>
                  <a:r>
                    <a:rPr sz="1100" spc="500" dirty="0">
                      <a:solidFill>
                        <a:srgbClr val="231F20"/>
                      </a:solidFill>
                      <a:latin typeface="Arial"/>
                      <a:cs typeface="Arial"/>
                    </a:rPr>
                    <a:t> </a:t>
                  </a:r>
                  <a:r>
                    <a:rPr sz="1100" spc="-20" dirty="0">
                      <a:solidFill>
                        <a:srgbClr val="231F20"/>
                      </a:solidFill>
                      <a:latin typeface="Arial"/>
                      <a:cs typeface="Arial"/>
                    </a:rPr>
                    <a:t>(n=382)</a:t>
                  </a:r>
                  <a:endParaRPr sz="11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72" name="object 90">
                  <a:extLst>
                    <a:ext uri="{FF2B5EF4-FFF2-40B4-BE49-F238E27FC236}">
                      <a16:creationId xmlns:a16="http://schemas.microsoft.com/office/drawing/2014/main" id="{D48D7CE8-10F9-397A-5101-F5E61F747F87}"/>
                    </a:ext>
                  </a:extLst>
                </p:cNvPr>
                <p:cNvSpPr/>
                <p:nvPr/>
              </p:nvSpPr>
              <p:spPr>
                <a:xfrm>
                  <a:off x="3457377" y="3130471"/>
                  <a:ext cx="53340" cy="5334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340" h="53339">
                      <a:moveTo>
                        <a:pt x="53207" y="0"/>
                      </a:moveTo>
                      <a:lnTo>
                        <a:pt x="0" y="0"/>
                      </a:lnTo>
                      <a:lnTo>
                        <a:pt x="0" y="53207"/>
                      </a:lnTo>
                      <a:lnTo>
                        <a:pt x="53207" y="53207"/>
                      </a:lnTo>
                      <a:lnTo>
                        <a:pt x="53207" y="0"/>
                      </a:lnTo>
                      <a:close/>
                    </a:path>
                  </a:pathLst>
                </a:custGeom>
                <a:solidFill>
                  <a:srgbClr val="00BFF3"/>
                </a:solidFill>
                <a:ln>
                  <a:noFill/>
                </a:ln>
              </p:spPr>
              <p:txBody>
                <a:bodyPr wrap="square" lIns="0" tIns="0" rIns="0" bIns="0" rtlCol="0"/>
                <a:lstStyle/>
                <a:p>
                  <a:endParaRPr sz="4000"/>
                </a:p>
              </p:txBody>
            </p:sp>
            <p:sp>
              <p:nvSpPr>
                <p:cNvPr id="73" name="object 91">
                  <a:extLst>
                    <a:ext uri="{FF2B5EF4-FFF2-40B4-BE49-F238E27FC236}">
                      <a16:creationId xmlns:a16="http://schemas.microsoft.com/office/drawing/2014/main" id="{C95CF0F6-48C4-511D-3781-373E1B54006E}"/>
                    </a:ext>
                  </a:extLst>
                </p:cNvPr>
                <p:cNvSpPr txBox="1"/>
                <p:nvPr/>
              </p:nvSpPr>
              <p:spPr>
                <a:xfrm>
                  <a:off x="3553027" y="3077482"/>
                  <a:ext cx="452286" cy="23412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24765" rIns="0" bIns="0" rtlCol="0">
                  <a:spAutoFit/>
                </a:bodyPr>
                <a:lstStyle/>
                <a:p>
                  <a:pPr marL="12700" marR="5080" indent="45720">
                    <a:spcBef>
                      <a:spcPts val="195"/>
                    </a:spcBef>
                  </a:pPr>
                  <a:r>
                    <a:rPr sz="1100" spc="-20" dirty="0" err="1">
                      <a:solidFill>
                        <a:srgbClr val="231F20"/>
                      </a:solidFill>
                      <a:latin typeface="Arial"/>
                      <a:cs typeface="Arial"/>
                    </a:rPr>
                    <a:t>Daro</a:t>
                  </a:r>
                  <a:r>
                    <a:rPr sz="1100" spc="500" dirty="0">
                      <a:solidFill>
                        <a:srgbClr val="231F20"/>
                      </a:solidFill>
                      <a:latin typeface="Arial"/>
                      <a:cs typeface="Arial"/>
                    </a:rPr>
                    <a:t> </a:t>
                  </a:r>
                  <a:r>
                    <a:rPr sz="1100" spc="-20" dirty="0">
                      <a:solidFill>
                        <a:srgbClr val="231F20"/>
                      </a:solidFill>
                      <a:latin typeface="Arial"/>
                      <a:cs typeface="Arial"/>
                    </a:rPr>
                    <a:t>(n=362)</a:t>
                  </a:r>
                  <a:endParaRPr sz="1100" dirty="0">
                    <a:latin typeface="Arial"/>
                    <a:cs typeface="Arial"/>
                  </a:endParaRPr>
                </a:p>
              </p:txBody>
            </p:sp>
            <p:sp>
              <p:nvSpPr>
                <p:cNvPr id="74" name="object 92">
                  <a:extLst>
                    <a:ext uri="{FF2B5EF4-FFF2-40B4-BE49-F238E27FC236}">
                      <a16:creationId xmlns:a16="http://schemas.microsoft.com/office/drawing/2014/main" id="{230BE490-56B3-1E60-9653-9467C313B0BD}"/>
                    </a:ext>
                  </a:extLst>
                </p:cNvPr>
                <p:cNvSpPr/>
                <p:nvPr/>
              </p:nvSpPr>
              <p:spPr>
                <a:xfrm>
                  <a:off x="2999826" y="5568460"/>
                  <a:ext cx="3823970" cy="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23969">
                      <a:moveTo>
                        <a:pt x="0" y="0"/>
                      </a:moveTo>
                      <a:lnTo>
                        <a:pt x="3823955" y="0"/>
                      </a:lnTo>
                    </a:path>
                  </a:pathLst>
                </a:custGeom>
                <a:ln w="3878">
                  <a:noFill/>
                </a:ln>
              </p:spPr>
              <p:txBody>
                <a:bodyPr wrap="square" lIns="0" tIns="0" rIns="0" bIns="0" rtlCol="0"/>
                <a:lstStyle/>
                <a:p>
                  <a:endParaRPr sz="4000"/>
                </a:p>
              </p:txBody>
            </p:sp>
            <p:sp>
              <p:nvSpPr>
                <p:cNvPr id="75" name="object 93">
                  <a:extLst>
                    <a:ext uri="{FF2B5EF4-FFF2-40B4-BE49-F238E27FC236}">
                      <a16:creationId xmlns:a16="http://schemas.microsoft.com/office/drawing/2014/main" id="{08E0ACC1-91A4-7D9C-6F7D-DB386D1FA08C}"/>
                    </a:ext>
                  </a:extLst>
                </p:cNvPr>
                <p:cNvSpPr txBox="1"/>
                <p:nvPr/>
              </p:nvSpPr>
              <p:spPr>
                <a:xfrm>
                  <a:off x="2085425" y="5701708"/>
                  <a:ext cx="4210050" cy="157101"/>
                </a:xfrm>
                <a:prstGeom prst="rect">
                  <a:avLst/>
                </a:prstGeom>
                <a:ln>
                  <a:noFill/>
                </a:ln>
              </p:spPr>
              <p:txBody>
                <a:bodyPr vert="horz" wrap="square" lIns="0" tIns="52705" rIns="0" bIns="0" rtlCol="0">
                  <a:spAutoFit/>
                </a:bodyPr>
                <a:lstStyle/>
                <a:p>
                  <a:pPr marL="2990215">
                    <a:lnSpc>
                      <a:spcPct val="100000"/>
                    </a:lnSpc>
                    <a:spcBef>
                      <a:spcPts val="320"/>
                    </a:spcBef>
                  </a:pPr>
                  <a:r>
                    <a:rPr sz="1400" b="1" dirty="0">
                      <a:solidFill>
                        <a:srgbClr val="231F20"/>
                      </a:solidFill>
                      <a:latin typeface="Arial"/>
                      <a:cs typeface="Arial"/>
                    </a:rPr>
                    <a:t>Patients</a:t>
                  </a:r>
                  <a:r>
                    <a:rPr sz="1400" b="1" spc="40" dirty="0">
                      <a:solidFill>
                        <a:srgbClr val="231F20"/>
                      </a:solidFill>
                      <a:latin typeface="Arial"/>
                      <a:cs typeface="Arial"/>
                    </a:rPr>
                    <a:t> </a:t>
                  </a:r>
                  <a:r>
                    <a:rPr sz="1400" b="1" spc="-25" dirty="0">
                      <a:solidFill>
                        <a:srgbClr val="231F20"/>
                      </a:solidFill>
                      <a:latin typeface="Arial"/>
                      <a:cs typeface="Arial"/>
                    </a:rPr>
                    <a:t>(%)</a:t>
                  </a:r>
                  <a:endParaRPr sz="1400" b="1" dirty="0">
                    <a:latin typeface="Arial"/>
                    <a:cs typeface="Arial"/>
                  </a:endParaRPr>
                </a:p>
              </p:txBody>
            </p:sp>
          </p:grpSp>
          <p:sp>
            <p:nvSpPr>
              <p:cNvPr id="25" name="object 77">
                <a:extLst>
                  <a:ext uri="{FF2B5EF4-FFF2-40B4-BE49-F238E27FC236}">
                    <a16:creationId xmlns:a16="http://schemas.microsoft.com/office/drawing/2014/main" id="{82912E07-74B6-38ED-0EA6-248A051C5E9A}"/>
                  </a:ext>
                </a:extLst>
              </p:cNvPr>
              <p:cNvSpPr txBox="1"/>
              <p:nvPr/>
            </p:nvSpPr>
            <p:spPr>
              <a:xfrm>
                <a:off x="2147167" y="5562121"/>
                <a:ext cx="150145" cy="170478"/>
              </a:xfrm>
              <a:prstGeom prst="rect">
                <a:avLst/>
              </a:prstGeom>
              <a:ln>
                <a:noFill/>
              </a:ln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lang="en-US" sz="1100" spc="-25">
                    <a:solidFill>
                      <a:srgbClr val="231F20"/>
                    </a:solidFill>
                    <a:latin typeface="Arial"/>
                    <a:cs typeface="Arial"/>
                  </a:rPr>
                  <a:t>0</a:t>
                </a:r>
                <a:endParaRPr sz="1100">
                  <a:latin typeface="Arial"/>
                  <a:cs typeface="Arial"/>
                </a:endParaRPr>
              </a:p>
            </p:txBody>
          </p:sp>
          <p:sp>
            <p:nvSpPr>
              <p:cNvPr id="26" name="object 78">
                <a:extLst>
                  <a:ext uri="{FF2B5EF4-FFF2-40B4-BE49-F238E27FC236}">
                    <a16:creationId xmlns:a16="http://schemas.microsoft.com/office/drawing/2014/main" id="{994330F6-B998-A285-48D5-A6BB56D7CF6B}"/>
                  </a:ext>
                </a:extLst>
              </p:cNvPr>
              <p:cNvSpPr txBox="1"/>
              <p:nvPr/>
            </p:nvSpPr>
            <p:spPr>
              <a:xfrm>
                <a:off x="2717983" y="5562121"/>
                <a:ext cx="150145" cy="170478"/>
              </a:xfrm>
              <a:prstGeom prst="rect">
                <a:avLst/>
              </a:prstGeom>
              <a:ln>
                <a:noFill/>
              </a:ln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lang="en-US" sz="1100" spc="-25">
                    <a:solidFill>
                      <a:srgbClr val="231F20"/>
                    </a:solidFill>
                    <a:latin typeface="Arial"/>
                    <a:cs typeface="Arial"/>
                  </a:rPr>
                  <a:t>2</a:t>
                </a:r>
                <a:endParaRPr sz="1100">
                  <a:latin typeface="Arial"/>
                  <a:cs typeface="Arial"/>
                </a:endParaRPr>
              </a:p>
            </p:txBody>
          </p:sp>
          <p:sp>
            <p:nvSpPr>
              <p:cNvPr id="27" name="object 79">
                <a:extLst>
                  <a:ext uri="{FF2B5EF4-FFF2-40B4-BE49-F238E27FC236}">
                    <a16:creationId xmlns:a16="http://schemas.microsoft.com/office/drawing/2014/main" id="{84D66170-47A9-8A3E-58CF-CD49D224DF40}"/>
                  </a:ext>
                </a:extLst>
              </p:cNvPr>
              <p:cNvSpPr txBox="1"/>
              <p:nvPr/>
            </p:nvSpPr>
            <p:spPr>
              <a:xfrm>
                <a:off x="3288622" y="5562121"/>
                <a:ext cx="150145" cy="170478"/>
              </a:xfrm>
              <a:prstGeom prst="rect">
                <a:avLst/>
              </a:prstGeom>
              <a:ln>
                <a:noFill/>
              </a:ln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lang="en-US" sz="1100" spc="-25">
                    <a:solidFill>
                      <a:srgbClr val="231F20"/>
                    </a:solidFill>
                    <a:latin typeface="Arial"/>
                    <a:cs typeface="Arial"/>
                  </a:rPr>
                  <a:t>4</a:t>
                </a:r>
                <a:endParaRPr sz="1100">
                  <a:latin typeface="Arial"/>
                  <a:cs typeface="Arial"/>
                </a:endParaRPr>
              </a:p>
            </p:txBody>
          </p:sp>
          <p:sp>
            <p:nvSpPr>
              <p:cNvPr id="28" name="object 77">
                <a:extLst>
                  <a:ext uri="{FF2B5EF4-FFF2-40B4-BE49-F238E27FC236}">
                    <a16:creationId xmlns:a16="http://schemas.microsoft.com/office/drawing/2014/main" id="{745D9A44-FC5E-B7C7-54C2-4367D2E7EA5F}"/>
                  </a:ext>
                </a:extLst>
              </p:cNvPr>
              <p:cNvSpPr txBox="1"/>
              <p:nvPr/>
            </p:nvSpPr>
            <p:spPr>
              <a:xfrm>
                <a:off x="3859261" y="5562121"/>
                <a:ext cx="150145" cy="170478"/>
              </a:xfrm>
              <a:prstGeom prst="rect">
                <a:avLst/>
              </a:prstGeom>
              <a:ln>
                <a:noFill/>
              </a:ln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lang="en-US" sz="1100" spc="-25">
                    <a:solidFill>
                      <a:srgbClr val="231F20"/>
                    </a:solidFill>
                    <a:latin typeface="Arial"/>
                    <a:cs typeface="Arial"/>
                  </a:rPr>
                  <a:t>6</a:t>
                </a:r>
                <a:endParaRPr sz="1100">
                  <a:latin typeface="Arial"/>
                  <a:cs typeface="Arial"/>
                </a:endParaRPr>
              </a:p>
            </p:txBody>
          </p:sp>
          <p:sp>
            <p:nvSpPr>
              <p:cNvPr id="29" name="object 78">
                <a:extLst>
                  <a:ext uri="{FF2B5EF4-FFF2-40B4-BE49-F238E27FC236}">
                    <a16:creationId xmlns:a16="http://schemas.microsoft.com/office/drawing/2014/main" id="{643B5668-25DF-BBAC-62EF-2F2D0A57B5EB}"/>
                  </a:ext>
                </a:extLst>
              </p:cNvPr>
              <p:cNvSpPr txBox="1"/>
              <p:nvPr/>
            </p:nvSpPr>
            <p:spPr>
              <a:xfrm>
                <a:off x="4430077" y="5562121"/>
                <a:ext cx="150145" cy="170478"/>
              </a:xfrm>
              <a:prstGeom prst="rect">
                <a:avLst/>
              </a:prstGeom>
              <a:ln>
                <a:noFill/>
              </a:ln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lang="en-US" sz="1100" spc="-25">
                    <a:solidFill>
                      <a:srgbClr val="231F20"/>
                    </a:solidFill>
                    <a:latin typeface="Arial"/>
                    <a:cs typeface="Arial"/>
                  </a:rPr>
                  <a:t>8</a:t>
                </a:r>
                <a:endParaRPr sz="1100">
                  <a:latin typeface="Arial"/>
                  <a:cs typeface="Arial"/>
                </a:endParaRPr>
              </a:p>
            </p:txBody>
          </p:sp>
          <p:sp>
            <p:nvSpPr>
              <p:cNvPr id="30" name="object 79">
                <a:extLst>
                  <a:ext uri="{FF2B5EF4-FFF2-40B4-BE49-F238E27FC236}">
                    <a16:creationId xmlns:a16="http://schemas.microsoft.com/office/drawing/2014/main" id="{C7196005-C3A6-9938-13C2-E3C1B21AF7BB}"/>
                  </a:ext>
                </a:extLst>
              </p:cNvPr>
              <p:cNvSpPr txBox="1"/>
              <p:nvPr/>
            </p:nvSpPr>
            <p:spPr>
              <a:xfrm>
                <a:off x="4961581" y="5562121"/>
                <a:ext cx="228414" cy="170478"/>
              </a:xfrm>
              <a:prstGeom prst="rect">
                <a:avLst/>
              </a:prstGeom>
              <a:ln>
                <a:noFill/>
              </a:ln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lang="en-US" sz="1100" spc="-25">
                    <a:solidFill>
                      <a:srgbClr val="231F20"/>
                    </a:solidFill>
                    <a:latin typeface="Arial"/>
                    <a:cs typeface="Arial"/>
                  </a:rPr>
                  <a:t>10</a:t>
                </a:r>
                <a:endParaRPr sz="1100">
                  <a:latin typeface="Arial"/>
                  <a:cs typeface="Arial"/>
                </a:endParaRPr>
              </a:p>
            </p:txBody>
          </p:sp>
          <p:sp>
            <p:nvSpPr>
              <p:cNvPr id="31" name="object 77">
                <a:extLst>
                  <a:ext uri="{FF2B5EF4-FFF2-40B4-BE49-F238E27FC236}">
                    <a16:creationId xmlns:a16="http://schemas.microsoft.com/office/drawing/2014/main" id="{F91B236B-2DFC-A356-5885-0F5736F65CE1}"/>
                  </a:ext>
                </a:extLst>
              </p:cNvPr>
              <p:cNvSpPr txBox="1"/>
              <p:nvPr/>
            </p:nvSpPr>
            <p:spPr>
              <a:xfrm>
                <a:off x="5527998" y="5562121"/>
                <a:ext cx="228414" cy="170478"/>
              </a:xfrm>
              <a:prstGeom prst="rect">
                <a:avLst/>
              </a:prstGeom>
              <a:ln>
                <a:noFill/>
              </a:ln>
            </p:spPr>
            <p:txBody>
              <a:bodyPr vert="horz" wrap="square" lIns="0" tIns="13970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110"/>
                  </a:spcBef>
                </a:pPr>
                <a:r>
                  <a:rPr lang="en-US" sz="1100" spc="-25">
                    <a:solidFill>
                      <a:srgbClr val="231F20"/>
                    </a:solidFill>
                    <a:latin typeface="Arial"/>
                    <a:cs typeface="Arial"/>
                  </a:rPr>
                  <a:t>12</a:t>
                </a:r>
                <a:endParaRPr sz="1100">
                  <a:latin typeface="Arial"/>
                  <a:cs typeface="Arial"/>
                </a:endParaRPr>
              </a:p>
            </p:txBody>
          </p:sp>
        </p:grpSp>
        <p:sp>
          <p:nvSpPr>
            <p:cNvPr id="22" name="object 65">
              <a:extLst>
                <a:ext uri="{FF2B5EF4-FFF2-40B4-BE49-F238E27FC236}">
                  <a16:creationId xmlns:a16="http://schemas.microsoft.com/office/drawing/2014/main" id="{F776B2F7-B33F-6C9B-EAD9-5B4FF91F2E0F}"/>
                </a:ext>
              </a:extLst>
            </p:cNvPr>
            <p:cNvSpPr txBox="1"/>
            <p:nvPr/>
          </p:nvSpPr>
          <p:spPr>
            <a:xfrm>
              <a:off x="4191975" y="5195525"/>
              <a:ext cx="242267" cy="183384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13970" rIns="0" bIns="0" rtlCol="0">
              <a:spAutoFit/>
            </a:bodyPr>
            <a:lstStyle/>
            <a:p>
              <a:pPr marL="12700">
                <a:spcBef>
                  <a:spcPts val="110"/>
                </a:spcBef>
              </a:pPr>
              <a:r>
                <a:rPr sz="1100" spc="-25">
                  <a:solidFill>
                    <a:srgbClr val="303030"/>
                  </a:solidFill>
                  <a:latin typeface="Arial"/>
                  <a:cs typeface="Arial"/>
                </a:rPr>
                <a:t>4%</a:t>
              </a:r>
              <a:endParaRPr sz="1100">
                <a:latin typeface="Arial"/>
                <a:cs typeface="Arial"/>
              </a:endParaRPr>
            </a:p>
          </p:txBody>
        </p:sp>
        <p:sp>
          <p:nvSpPr>
            <p:cNvPr id="23" name="object 65">
              <a:extLst>
                <a:ext uri="{FF2B5EF4-FFF2-40B4-BE49-F238E27FC236}">
                  <a16:creationId xmlns:a16="http://schemas.microsoft.com/office/drawing/2014/main" id="{2EB4B6C5-E6B6-2B57-2407-04F1EB1E0C85}"/>
                </a:ext>
              </a:extLst>
            </p:cNvPr>
            <p:cNvSpPr txBox="1"/>
            <p:nvPr/>
          </p:nvSpPr>
          <p:spPr>
            <a:xfrm>
              <a:off x="3320288" y="3910187"/>
              <a:ext cx="242267" cy="183384"/>
            </a:xfrm>
            <a:prstGeom prst="rect">
              <a:avLst/>
            </a:prstGeom>
            <a:ln>
              <a:noFill/>
            </a:ln>
          </p:spPr>
          <p:txBody>
            <a:bodyPr vert="horz" wrap="square" lIns="0" tIns="13970" rIns="0" bIns="0" rtlCol="0">
              <a:spAutoFit/>
            </a:bodyPr>
            <a:lstStyle/>
            <a:p>
              <a:pPr marL="12700">
                <a:spcBef>
                  <a:spcPts val="110"/>
                </a:spcBef>
              </a:pPr>
              <a:r>
                <a:rPr lang="en-US" sz="1100" spc="-25">
                  <a:solidFill>
                    <a:srgbClr val="303030"/>
                  </a:solidFill>
                  <a:latin typeface="Arial"/>
                  <a:cs typeface="Arial"/>
                </a:rPr>
                <a:t>1</a:t>
              </a:r>
              <a:r>
                <a:rPr sz="1100" spc="-25">
                  <a:solidFill>
                    <a:srgbClr val="303030"/>
                  </a:solidFill>
                  <a:latin typeface="Arial"/>
                  <a:cs typeface="Arial"/>
                </a:rPr>
                <a:t>%</a:t>
              </a:r>
              <a:endParaRPr sz="1100">
                <a:latin typeface="Arial"/>
                <a:cs typeface="Arial"/>
              </a:endParaRPr>
            </a:p>
          </p:txBody>
        </p:sp>
      </p:grpSp>
      <p:sp>
        <p:nvSpPr>
          <p:cNvPr id="96" name="Textfeld 17">
            <a:extLst>
              <a:ext uri="{FF2B5EF4-FFF2-40B4-BE49-F238E27FC236}">
                <a16:creationId xmlns:a16="http://schemas.microsoft.com/office/drawing/2014/main" id="{18BC8632-9406-44C9-DC58-33E4591BB45A}"/>
              </a:ext>
            </a:extLst>
          </p:cNvPr>
          <p:cNvSpPr txBox="1"/>
          <p:nvPr>
            <p:custDataLst>
              <p:tags r:id="rId1"/>
            </p:custDataLst>
          </p:nvPr>
        </p:nvSpPr>
        <p:spPr bwMode="gray">
          <a:xfrm>
            <a:off x="171401" y="6170157"/>
            <a:ext cx="11537913" cy="5899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800" dirty="0">
                <a:latin typeface="Arial"/>
                <a:cs typeface="Arial"/>
              </a:rPr>
              <a:t>AE, adverse event; </a:t>
            </a:r>
            <a:r>
              <a:rPr lang="en-US" sz="800" dirty="0" err="1">
                <a:latin typeface="Arial"/>
                <a:cs typeface="Arial"/>
              </a:rPr>
              <a:t>Apa</a:t>
            </a:r>
            <a:r>
              <a:rPr lang="en-US" sz="800" dirty="0">
                <a:latin typeface="Arial"/>
                <a:cs typeface="Arial"/>
              </a:rPr>
              <a:t>, apalutamide; ARI, androgen receptor inhibitor; </a:t>
            </a:r>
            <a:r>
              <a:rPr lang="en-US" sz="800" dirty="0" err="1">
                <a:latin typeface="Arial"/>
                <a:cs typeface="Arial"/>
              </a:rPr>
              <a:t>Daro</a:t>
            </a:r>
            <a:r>
              <a:rPr lang="en-US" sz="800" dirty="0">
                <a:latin typeface="Arial"/>
                <a:cs typeface="Arial"/>
              </a:rPr>
              <a:t>, </a:t>
            </a:r>
            <a:r>
              <a:rPr lang="en-US" sz="800" dirty="0" err="1">
                <a:latin typeface="Arial"/>
                <a:cs typeface="Arial"/>
              </a:rPr>
              <a:t>darolutamide</a:t>
            </a:r>
            <a:r>
              <a:rPr lang="en-US" sz="800" dirty="0">
                <a:latin typeface="Arial"/>
                <a:cs typeface="Arial"/>
              </a:rPr>
              <a:t>; </a:t>
            </a:r>
            <a:r>
              <a:rPr lang="en-US" sz="800" dirty="0" err="1">
                <a:latin typeface="Arial"/>
                <a:cs typeface="Arial"/>
              </a:rPr>
              <a:t>Enza</a:t>
            </a:r>
            <a:r>
              <a:rPr lang="en-US" sz="800" dirty="0">
                <a:latin typeface="Arial"/>
                <a:cs typeface="Arial"/>
              </a:rPr>
              <a:t>, enzalutamide; </a:t>
            </a:r>
            <a:r>
              <a:rPr lang="en-US" sz="800" dirty="0" err="1">
                <a:latin typeface="Arial"/>
                <a:cs typeface="Arial"/>
              </a:rPr>
              <a:t>mCRPC</a:t>
            </a:r>
            <a:r>
              <a:rPr lang="en-US" sz="800" dirty="0">
                <a:latin typeface="Arial"/>
                <a:cs typeface="Arial"/>
              </a:rPr>
              <a:t>, metastatic castration-resistant prostate cancer.</a:t>
            </a:r>
          </a:p>
          <a:p>
            <a:pPr>
              <a:spcAft>
                <a:spcPts val="1000"/>
              </a:spcAft>
              <a:defRPr/>
            </a:pPr>
            <a:r>
              <a:rPr lang="en-US" sz="800" dirty="0">
                <a:solidFill>
                  <a:srgbClr val="223C78"/>
                </a:solidFill>
                <a:latin typeface="Arial"/>
                <a:cs typeface="Arial"/>
              </a:rPr>
              <a:t>All percentages rounded to the nearest integer.</a:t>
            </a:r>
            <a:endParaRPr lang="en-US" sz="800" b="0" i="0" dirty="0">
              <a:solidFill>
                <a:srgbClr val="223C78"/>
              </a:solidFill>
              <a:effectLst/>
              <a:latin typeface="Arial" panose="020B0604020202020204" pitchFamily="34" charset="0"/>
            </a:endParaRPr>
          </a:p>
          <a:p>
            <a:pPr>
              <a:defRPr/>
            </a:pP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Reference: Shore N, et al. Real World Study on 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Darolutamide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, Enzalutamide, and Apalutamide for 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nmCRPC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 patients using a Urology Network in the United States. Abstract and Poster MP29-13, AUA annual meeting 2023</a:t>
            </a:r>
          </a:p>
        </p:txBody>
      </p:sp>
    </p:spTree>
    <p:extLst>
      <p:ext uri="{BB962C8B-B14F-4D97-AF65-F5344CB8AC3E}">
        <p14:creationId xmlns:p14="http://schemas.microsoft.com/office/powerpoint/2010/main" val="28877674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CBF782-5AD3-1D0E-A6A5-1D7FE3AC4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DEAR: Proportion of patients progressing to </a:t>
            </a:r>
            <a:r>
              <a:rPr lang="en-US" sz="2400" dirty="0" err="1"/>
              <a:t>mCRPC</a:t>
            </a:r>
            <a:endParaRPr lang="de-CH" sz="2400" dirty="0"/>
          </a:p>
        </p:txBody>
      </p:sp>
      <p:grpSp>
        <p:nvGrpSpPr>
          <p:cNvPr id="5" name="Group 43">
            <a:extLst>
              <a:ext uri="{FF2B5EF4-FFF2-40B4-BE49-F238E27FC236}">
                <a16:creationId xmlns:a16="http://schemas.microsoft.com/office/drawing/2014/main" id="{5C3D71BE-3081-83FC-74A9-76EF1B038AB1}"/>
              </a:ext>
            </a:extLst>
          </p:cNvPr>
          <p:cNvGrpSpPr/>
          <p:nvPr/>
        </p:nvGrpSpPr>
        <p:grpSpPr>
          <a:xfrm>
            <a:off x="1570362" y="1369766"/>
            <a:ext cx="7047165" cy="3728707"/>
            <a:chOff x="1865363" y="2497891"/>
            <a:chExt cx="5089109" cy="2524827"/>
          </a:xfrm>
        </p:grpSpPr>
        <p:grpSp>
          <p:nvGrpSpPr>
            <p:cNvPr id="6" name="Group 39">
              <a:extLst>
                <a:ext uri="{FF2B5EF4-FFF2-40B4-BE49-F238E27FC236}">
                  <a16:creationId xmlns:a16="http://schemas.microsoft.com/office/drawing/2014/main" id="{72177EBA-5C9E-0B2C-0937-7184AD298F1D}"/>
                </a:ext>
              </a:extLst>
            </p:cNvPr>
            <p:cNvGrpSpPr/>
            <p:nvPr/>
          </p:nvGrpSpPr>
          <p:grpSpPr>
            <a:xfrm>
              <a:off x="1865363" y="2497891"/>
              <a:ext cx="5089109" cy="2524827"/>
              <a:chOff x="2102972" y="3461946"/>
              <a:chExt cx="2666563" cy="1551594"/>
            </a:xfrm>
          </p:grpSpPr>
          <p:sp>
            <p:nvSpPr>
              <p:cNvPr id="10" name="object 148">
                <a:extLst>
                  <a:ext uri="{FF2B5EF4-FFF2-40B4-BE49-F238E27FC236}">
                    <a16:creationId xmlns:a16="http://schemas.microsoft.com/office/drawing/2014/main" id="{F9387D14-779E-4116-A1C8-71097CC437DA}"/>
                  </a:ext>
                </a:extLst>
              </p:cNvPr>
              <p:cNvSpPr txBox="1"/>
              <p:nvPr/>
            </p:nvSpPr>
            <p:spPr>
              <a:xfrm>
                <a:off x="3481362" y="4010853"/>
                <a:ext cx="205740" cy="98918"/>
              </a:xfrm>
              <a:prstGeom prst="rect">
                <a:avLst/>
              </a:prstGeom>
            </p:spPr>
            <p:txBody>
              <a:bodyPr vert="horz" wrap="square" lIns="0" tIns="15240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120"/>
                  </a:spcBef>
                </a:pPr>
                <a:r>
                  <a:rPr sz="1600" spc="-25">
                    <a:solidFill>
                      <a:srgbClr val="010202"/>
                    </a:solidFill>
                    <a:latin typeface="Arial"/>
                    <a:cs typeface="Arial"/>
                  </a:rPr>
                  <a:t>28%</a:t>
                </a:r>
                <a:endParaRPr sz="1600">
                  <a:latin typeface="Arial"/>
                  <a:cs typeface="Arial"/>
                </a:endParaRPr>
              </a:p>
            </p:txBody>
          </p:sp>
          <p:sp>
            <p:nvSpPr>
              <p:cNvPr id="11" name="object 149">
                <a:extLst>
                  <a:ext uri="{FF2B5EF4-FFF2-40B4-BE49-F238E27FC236}">
                    <a16:creationId xmlns:a16="http://schemas.microsoft.com/office/drawing/2014/main" id="{88E3162B-B1CC-50D5-4083-A2F844CDAB9C}"/>
                  </a:ext>
                </a:extLst>
              </p:cNvPr>
              <p:cNvSpPr txBox="1"/>
              <p:nvPr/>
            </p:nvSpPr>
            <p:spPr>
              <a:xfrm>
                <a:off x="4041068" y="4024931"/>
                <a:ext cx="205740" cy="98918"/>
              </a:xfrm>
              <a:prstGeom prst="rect">
                <a:avLst/>
              </a:prstGeom>
            </p:spPr>
            <p:txBody>
              <a:bodyPr vert="horz" wrap="square" lIns="0" tIns="15240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120"/>
                  </a:spcBef>
                </a:pPr>
                <a:r>
                  <a:rPr sz="1600" spc="-25">
                    <a:solidFill>
                      <a:srgbClr val="010202"/>
                    </a:solidFill>
                    <a:latin typeface="Arial"/>
                    <a:cs typeface="Arial"/>
                  </a:rPr>
                  <a:t>28%</a:t>
                </a:r>
                <a:endParaRPr sz="1600">
                  <a:latin typeface="Arial"/>
                  <a:cs typeface="Arial"/>
                </a:endParaRPr>
              </a:p>
            </p:txBody>
          </p:sp>
          <p:sp>
            <p:nvSpPr>
              <p:cNvPr id="12" name="object 150">
                <a:extLst>
                  <a:ext uri="{FF2B5EF4-FFF2-40B4-BE49-F238E27FC236}">
                    <a16:creationId xmlns:a16="http://schemas.microsoft.com/office/drawing/2014/main" id="{B470E218-6F4E-D04A-6ACD-11201FEFE666}"/>
                  </a:ext>
                </a:extLst>
              </p:cNvPr>
              <p:cNvSpPr/>
              <p:nvPr/>
            </p:nvSpPr>
            <p:spPr>
              <a:xfrm>
                <a:off x="2375585" y="3530180"/>
                <a:ext cx="2393950" cy="1483360"/>
              </a:xfrm>
              <a:custGeom>
                <a:avLst/>
                <a:gdLst/>
                <a:ahLst/>
                <a:cxnLst/>
                <a:rect l="l" t="t" r="r" b="b"/>
                <a:pathLst>
                  <a:path w="2393950" h="1483360">
                    <a:moveTo>
                      <a:pt x="45164" y="1431304"/>
                    </a:moveTo>
                    <a:lnTo>
                      <a:pt x="45164" y="0"/>
                    </a:lnTo>
                  </a:path>
                  <a:path w="2393950" h="1483360">
                    <a:moveTo>
                      <a:pt x="0" y="572342"/>
                    </a:moveTo>
                    <a:lnTo>
                      <a:pt x="47037" y="572342"/>
                    </a:lnTo>
                  </a:path>
                  <a:path w="2393950" h="1483360">
                    <a:moveTo>
                      <a:pt x="0" y="858810"/>
                    </a:moveTo>
                    <a:lnTo>
                      <a:pt x="47037" y="858810"/>
                    </a:lnTo>
                  </a:path>
                  <a:path w="2393950" h="1483360">
                    <a:moveTo>
                      <a:pt x="0" y="1144681"/>
                    </a:moveTo>
                    <a:lnTo>
                      <a:pt x="47037" y="1144681"/>
                    </a:lnTo>
                  </a:path>
                  <a:path w="2393950" h="1483360">
                    <a:moveTo>
                      <a:pt x="0" y="0"/>
                    </a:moveTo>
                    <a:lnTo>
                      <a:pt x="47037" y="0"/>
                    </a:lnTo>
                  </a:path>
                  <a:path w="2393950" h="1483360">
                    <a:moveTo>
                      <a:pt x="0" y="286467"/>
                    </a:moveTo>
                    <a:lnTo>
                      <a:pt x="47037" y="286467"/>
                    </a:lnTo>
                  </a:path>
                  <a:path w="2393950" h="1483360">
                    <a:moveTo>
                      <a:pt x="0" y="572342"/>
                    </a:moveTo>
                    <a:lnTo>
                      <a:pt x="47037" y="572342"/>
                    </a:lnTo>
                  </a:path>
                  <a:path w="2393950" h="1483360">
                    <a:moveTo>
                      <a:pt x="0" y="1431304"/>
                    </a:moveTo>
                    <a:lnTo>
                      <a:pt x="47037" y="1431304"/>
                    </a:lnTo>
                  </a:path>
                  <a:path w="2393950" h="1483360">
                    <a:moveTo>
                      <a:pt x="47037" y="1431307"/>
                    </a:moveTo>
                    <a:lnTo>
                      <a:pt x="2393407" y="1431307"/>
                    </a:lnTo>
                  </a:path>
                  <a:path w="2393950" h="1483360">
                    <a:moveTo>
                      <a:pt x="44404" y="1431307"/>
                    </a:moveTo>
                    <a:lnTo>
                      <a:pt x="44404" y="1483313"/>
                    </a:lnTo>
                  </a:path>
                  <a:path w="2393950" h="1483360">
                    <a:moveTo>
                      <a:pt x="2390770" y="1431307"/>
                    </a:moveTo>
                    <a:lnTo>
                      <a:pt x="2390770" y="1483313"/>
                    </a:lnTo>
                  </a:path>
                </a:pathLst>
              </a:custGeom>
              <a:ln w="4265">
                <a:solidFill>
                  <a:srgbClr val="231F20"/>
                </a:solidFill>
              </a:ln>
            </p:spPr>
            <p:txBody>
              <a:bodyPr wrap="square" lIns="0" tIns="0" rIns="0" bIns="0" rtlCol="0"/>
              <a:lstStyle/>
              <a:p>
                <a:endParaRPr sz="4800"/>
              </a:p>
            </p:txBody>
          </p:sp>
          <p:sp>
            <p:nvSpPr>
              <p:cNvPr id="13" name="object 151">
                <a:extLst>
                  <a:ext uri="{FF2B5EF4-FFF2-40B4-BE49-F238E27FC236}">
                    <a16:creationId xmlns:a16="http://schemas.microsoft.com/office/drawing/2014/main" id="{AAE9F183-24C5-4726-3DD5-78C42ABD2C80}"/>
                  </a:ext>
                </a:extLst>
              </p:cNvPr>
              <p:cNvSpPr txBox="1"/>
              <p:nvPr/>
            </p:nvSpPr>
            <p:spPr>
              <a:xfrm>
                <a:off x="2287543" y="4890601"/>
                <a:ext cx="73025" cy="98918"/>
              </a:xfrm>
              <a:prstGeom prst="rect">
                <a:avLst/>
              </a:prstGeom>
            </p:spPr>
            <p:txBody>
              <a:bodyPr vert="horz" wrap="square" lIns="0" tIns="1524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20"/>
                  </a:spcBef>
                </a:pPr>
                <a:r>
                  <a:rPr sz="1600" spc="10">
                    <a:solidFill>
                      <a:srgbClr val="010202"/>
                    </a:solidFill>
                    <a:latin typeface="Arial"/>
                    <a:cs typeface="Arial"/>
                  </a:rPr>
                  <a:t>0</a:t>
                </a:r>
                <a:endParaRPr sz="1600">
                  <a:latin typeface="Arial"/>
                  <a:cs typeface="Arial"/>
                </a:endParaRPr>
              </a:p>
            </p:txBody>
          </p:sp>
          <p:sp>
            <p:nvSpPr>
              <p:cNvPr id="14" name="object 152">
                <a:extLst>
                  <a:ext uri="{FF2B5EF4-FFF2-40B4-BE49-F238E27FC236}">
                    <a16:creationId xmlns:a16="http://schemas.microsoft.com/office/drawing/2014/main" id="{CE4916CF-E2BA-08FB-28B6-389B598119D3}"/>
                  </a:ext>
                </a:extLst>
              </p:cNvPr>
              <p:cNvSpPr txBox="1"/>
              <p:nvPr/>
            </p:nvSpPr>
            <p:spPr>
              <a:xfrm>
                <a:off x="2238400" y="4604870"/>
                <a:ext cx="123825" cy="98918"/>
              </a:xfrm>
              <a:prstGeom prst="rect">
                <a:avLst/>
              </a:prstGeom>
            </p:spPr>
            <p:txBody>
              <a:bodyPr vert="horz" wrap="square" lIns="0" tIns="1524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20"/>
                  </a:spcBef>
                </a:pPr>
                <a:r>
                  <a:rPr sz="1600" spc="-25">
                    <a:solidFill>
                      <a:srgbClr val="010202"/>
                    </a:solidFill>
                    <a:latin typeface="Arial"/>
                    <a:cs typeface="Arial"/>
                  </a:rPr>
                  <a:t>10</a:t>
                </a:r>
                <a:endParaRPr sz="1600">
                  <a:latin typeface="Arial"/>
                  <a:cs typeface="Arial"/>
                </a:endParaRPr>
              </a:p>
            </p:txBody>
          </p:sp>
          <p:sp>
            <p:nvSpPr>
              <p:cNvPr id="15" name="object 153">
                <a:extLst>
                  <a:ext uri="{FF2B5EF4-FFF2-40B4-BE49-F238E27FC236}">
                    <a16:creationId xmlns:a16="http://schemas.microsoft.com/office/drawing/2014/main" id="{9F1240CC-8BAD-61B0-270E-2FD9159AD075}"/>
                  </a:ext>
                </a:extLst>
              </p:cNvPr>
              <p:cNvSpPr txBox="1"/>
              <p:nvPr/>
            </p:nvSpPr>
            <p:spPr>
              <a:xfrm>
                <a:off x="2237035" y="4319138"/>
                <a:ext cx="123825" cy="98918"/>
              </a:xfrm>
              <a:prstGeom prst="rect">
                <a:avLst/>
              </a:prstGeom>
            </p:spPr>
            <p:txBody>
              <a:bodyPr vert="horz" wrap="square" lIns="0" tIns="1524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20"/>
                  </a:spcBef>
                </a:pPr>
                <a:r>
                  <a:rPr sz="1600" spc="-25">
                    <a:solidFill>
                      <a:srgbClr val="010202"/>
                    </a:solidFill>
                    <a:latin typeface="Arial"/>
                    <a:cs typeface="Arial"/>
                  </a:rPr>
                  <a:t>20</a:t>
                </a:r>
                <a:endParaRPr sz="1600">
                  <a:latin typeface="Arial"/>
                  <a:cs typeface="Arial"/>
                </a:endParaRPr>
              </a:p>
            </p:txBody>
          </p:sp>
          <p:sp>
            <p:nvSpPr>
              <p:cNvPr id="16" name="object 154">
                <a:extLst>
                  <a:ext uri="{FF2B5EF4-FFF2-40B4-BE49-F238E27FC236}">
                    <a16:creationId xmlns:a16="http://schemas.microsoft.com/office/drawing/2014/main" id="{4146C9E7-79FB-2F19-6E36-2EAC64DCDB6B}"/>
                  </a:ext>
                </a:extLst>
              </p:cNvPr>
              <p:cNvSpPr txBox="1"/>
              <p:nvPr/>
            </p:nvSpPr>
            <p:spPr>
              <a:xfrm>
                <a:off x="2237035" y="4033408"/>
                <a:ext cx="123825" cy="98918"/>
              </a:xfrm>
              <a:prstGeom prst="rect">
                <a:avLst/>
              </a:prstGeom>
            </p:spPr>
            <p:txBody>
              <a:bodyPr vert="horz" wrap="square" lIns="0" tIns="1524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20"/>
                  </a:spcBef>
                </a:pPr>
                <a:r>
                  <a:rPr sz="1600" spc="-25">
                    <a:solidFill>
                      <a:srgbClr val="010202"/>
                    </a:solidFill>
                    <a:latin typeface="Arial"/>
                    <a:cs typeface="Arial"/>
                  </a:rPr>
                  <a:t>30</a:t>
                </a:r>
                <a:endParaRPr sz="1600">
                  <a:latin typeface="Arial"/>
                  <a:cs typeface="Arial"/>
                </a:endParaRPr>
              </a:p>
            </p:txBody>
          </p:sp>
          <p:sp>
            <p:nvSpPr>
              <p:cNvPr id="17" name="object 155">
                <a:extLst>
                  <a:ext uri="{FF2B5EF4-FFF2-40B4-BE49-F238E27FC236}">
                    <a16:creationId xmlns:a16="http://schemas.microsoft.com/office/drawing/2014/main" id="{388F9AD5-5823-1753-7065-0A2058FB82BF}"/>
                  </a:ext>
                </a:extLst>
              </p:cNvPr>
              <p:cNvSpPr txBox="1"/>
              <p:nvPr/>
            </p:nvSpPr>
            <p:spPr>
              <a:xfrm>
                <a:off x="2237035" y="3747676"/>
                <a:ext cx="123825" cy="98918"/>
              </a:xfrm>
              <a:prstGeom prst="rect">
                <a:avLst/>
              </a:prstGeom>
            </p:spPr>
            <p:txBody>
              <a:bodyPr vert="horz" wrap="square" lIns="0" tIns="1524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20"/>
                  </a:spcBef>
                </a:pPr>
                <a:r>
                  <a:rPr sz="1600" spc="-25">
                    <a:solidFill>
                      <a:srgbClr val="010202"/>
                    </a:solidFill>
                    <a:latin typeface="Arial"/>
                    <a:cs typeface="Arial"/>
                  </a:rPr>
                  <a:t>40</a:t>
                </a:r>
                <a:endParaRPr sz="1600">
                  <a:latin typeface="Arial"/>
                  <a:cs typeface="Arial"/>
                </a:endParaRPr>
              </a:p>
            </p:txBody>
          </p:sp>
          <p:sp>
            <p:nvSpPr>
              <p:cNvPr id="18" name="object 156">
                <a:extLst>
                  <a:ext uri="{FF2B5EF4-FFF2-40B4-BE49-F238E27FC236}">
                    <a16:creationId xmlns:a16="http://schemas.microsoft.com/office/drawing/2014/main" id="{17D653EE-7D68-C83C-7635-79C24668CE1F}"/>
                  </a:ext>
                </a:extLst>
              </p:cNvPr>
              <p:cNvSpPr txBox="1"/>
              <p:nvPr/>
            </p:nvSpPr>
            <p:spPr>
              <a:xfrm>
                <a:off x="2237035" y="3461946"/>
                <a:ext cx="123825" cy="98918"/>
              </a:xfrm>
              <a:prstGeom prst="rect">
                <a:avLst/>
              </a:prstGeom>
            </p:spPr>
            <p:txBody>
              <a:bodyPr vert="horz" wrap="square" lIns="0" tIns="1524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120"/>
                  </a:spcBef>
                </a:pPr>
                <a:r>
                  <a:rPr sz="1600" spc="-25">
                    <a:solidFill>
                      <a:srgbClr val="010202"/>
                    </a:solidFill>
                    <a:latin typeface="Arial"/>
                    <a:cs typeface="Arial"/>
                  </a:rPr>
                  <a:t>50</a:t>
                </a:r>
                <a:endParaRPr sz="1600">
                  <a:latin typeface="Arial"/>
                  <a:cs typeface="Arial"/>
                </a:endParaRPr>
              </a:p>
            </p:txBody>
          </p:sp>
          <p:sp>
            <p:nvSpPr>
              <p:cNvPr id="19" name="object 157">
                <a:extLst>
                  <a:ext uri="{FF2B5EF4-FFF2-40B4-BE49-F238E27FC236}">
                    <a16:creationId xmlns:a16="http://schemas.microsoft.com/office/drawing/2014/main" id="{9525AA93-ED5B-99D5-BA6D-8C7716D2DF60}"/>
                  </a:ext>
                </a:extLst>
              </p:cNvPr>
              <p:cNvSpPr txBox="1"/>
              <p:nvPr/>
            </p:nvSpPr>
            <p:spPr>
              <a:xfrm>
                <a:off x="2102972" y="3809146"/>
                <a:ext cx="87605" cy="675002"/>
              </a:xfrm>
              <a:prstGeom prst="rect">
                <a:avLst/>
              </a:prstGeom>
            </p:spPr>
            <p:txBody>
              <a:bodyPr vert="vert270" wrap="square" lIns="0" tIns="1143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  <a:spcBef>
                    <a:spcPts val="90"/>
                  </a:spcBef>
                </a:pPr>
                <a:r>
                  <a:rPr sz="1600" b="1">
                    <a:solidFill>
                      <a:srgbClr val="010202"/>
                    </a:solidFill>
                    <a:latin typeface="Arial"/>
                    <a:cs typeface="Arial"/>
                  </a:rPr>
                  <a:t>Patients</a:t>
                </a:r>
                <a:r>
                  <a:rPr sz="1600" b="1" spc="65">
                    <a:solidFill>
                      <a:srgbClr val="010202"/>
                    </a:solidFill>
                    <a:latin typeface="Arial"/>
                    <a:cs typeface="Arial"/>
                  </a:rPr>
                  <a:t> </a:t>
                </a:r>
                <a:r>
                  <a:rPr sz="1600" b="1" spc="-25">
                    <a:solidFill>
                      <a:srgbClr val="010202"/>
                    </a:solidFill>
                    <a:latin typeface="Arial"/>
                    <a:cs typeface="Arial"/>
                  </a:rPr>
                  <a:t>(%)</a:t>
                </a:r>
                <a:endParaRPr sz="1600" b="1">
                  <a:latin typeface="Arial"/>
                  <a:cs typeface="Arial"/>
                </a:endParaRPr>
              </a:p>
            </p:txBody>
          </p:sp>
          <p:sp>
            <p:nvSpPr>
              <p:cNvPr id="20" name="object 158">
                <a:extLst>
                  <a:ext uri="{FF2B5EF4-FFF2-40B4-BE49-F238E27FC236}">
                    <a16:creationId xmlns:a16="http://schemas.microsoft.com/office/drawing/2014/main" id="{323CD9DE-A6D8-D59C-63F3-DDFA18E1BAFB}"/>
                  </a:ext>
                </a:extLst>
              </p:cNvPr>
              <p:cNvSpPr txBox="1"/>
              <p:nvPr/>
            </p:nvSpPr>
            <p:spPr>
              <a:xfrm>
                <a:off x="2911825" y="4306396"/>
                <a:ext cx="205740" cy="98918"/>
              </a:xfrm>
              <a:prstGeom prst="rect">
                <a:avLst/>
              </a:prstGeom>
            </p:spPr>
            <p:txBody>
              <a:bodyPr vert="horz" wrap="square" lIns="0" tIns="15240" rIns="0" bIns="0" rtlCol="0">
                <a:spAutoFit/>
              </a:bodyPr>
              <a:lstStyle/>
              <a:p>
                <a:pPr marL="12700" algn="ctr">
                  <a:lnSpc>
                    <a:spcPct val="100000"/>
                  </a:lnSpc>
                  <a:spcBef>
                    <a:spcPts val="120"/>
                  </a:spcBef>
                </a:pPr>
                <a:r>
                  <a:rPr sz="1600" spc="-25">
                    <a:solidFill>
                      <a:srgbClr val="010202"/>
                    </a:solidFill>
                    <a:latin typeface="Arial"/>
                    <a:cs typeface="Arial"/>
                  </a:rPr>
                  <a:t>18%</a:t>
                </a:r>
                <a:endParaRPr sz="1600">
                  <a:latin typeface="Arial"/>
                  <a:cs typeface="Arial"/>
                </a:endParaRPr>
              </a:p>
            </p:txBody>
          </p:sp>
          <p:sp>
            <p:nvSpPr>
              <p:cNvPr id="21" name="object 159">
                <a:extLst>
                  <a:ext uri="{FF2B5EF4-FFF2-40B4-BE49-F238E27FC236}">
                    <a16:creationId xmlns:a16="http://schemas.microsoft.com/office/drawing/2014/main" id="{40B9C200-308E-3F79-B841-FB44356EFE86}"/>
                  </a:ext>
                </a:extLst>
              </p:cNvPr>
              <p:cNvSpPr txBox="1"/>
              <p:nvPr/>
            </p:nvSpPr>
            <p:spPr>
              <a:xfrm>
                <a:off x="2910378" y="3477657"/>
                <a:ext cx="311150" cy="195897"/>
              </a:xfrm>
              <a:prstGeom prst="rect">
                <a:avLst/>
              </a:prstGeom>
            </p:spPr>
            <p:txBody>
              <a:bodyPr vert="horz" wrap="square" lIns="0" tIns="25400" rIns="0" bIns="0" rtlCol="0">
                <a:spAutoFit/>
              </a:bodyPr>
              <a:lstStyle/>
              <a:p>
                <a:pPr marL="12700" marR="5080" indent="50800">
                  <a:spcBef>
                    <a:spcPts val="200"/>
                  </a:spcBef>
                </a:pPr>
                <a:r>
                  <a:rPr sz="1600" spc="-20">
                    <a:solidFill>
                      <a:srgbClr val="010202"/>
                    </a:solidFill>
                    <a:latin typeface="Arial"/>
                    <a:cs typeface="Arial"/>
                  </a:rPr>
                  <a:t>Daro</a:t>
                </a:r>
                <a:r>
                  <a:rPr sz="1600" spc="500">
                    <a:solidFill>
                      <a:srgbClr val="010202"/>
                    </a:solidFill>
                    <a:latin typeface="Arial"/>
                    <a:cs typeface="Arial"/>
                  </a:rPr>
                  <a:t> </a:t>
                </a:r>
                <a:r>
                  <a:rPr sz="1600" spc="-10">
                    <a:solidFill>
                      <a:srgbClr val="010202"/>
                    </a:solidFill>
                    <a:latin typeface="Arial"/>
                    <a:cs typeface="Arial"/>
                  </a:rPr>
                  <a:t>(n=362)</a:t>
                </a:r>
                <a:endParaRPr sz="1600">
                  <a:latin typeface="Arial"/>
                  <a:cs typeface="Arial"/>
                </a:endParaRPr>
              </a:p>
            </p:txBody>
          </p:sp>
          <p:sp>
            <p:nvSpPr>
              <p:cNvPr id="22" name="object 160">
                <a:extLst>
                  <a:ext uri="{FF2B5EF4-FFF2-40B4-BE49-F238E27FC236}">
                    <a16:creationId xmlns:a16="http://schemas.microsoft.com/office/drawing/2014/main" id="{395FEE63-07E7-2196-DCAB-77E2EF730A17}"/>
                  </a:ext>
                </a:extLst>
              </p:cNvPr>
              <p:cNvSpPr txBox="1"/>
              <p:nvPr/>
            </p:nvSpPr>
            <p:spPr>
              <a:xfrm>
                <a:off x="3475458" y="3477657"/>
                <a:ext cx="311150" cy="195897"/>
              </a:xfrm>
              <a:prstGeom prst="rect">
                <a:avLst/>
              </a:prstGeom>
            </p:spPr>
            <p:txBody>
              <a:bodyPr vert="horz" wrap="square" lIns="0" tIns="25400" rIns="0" bIns="0" rtlCol="0">
                <a:spAutoFit/>
              </a:bodyPr>
              <a:lstStyle/>
              <a:p>
                <a:pPr marL="12700" marR="5080" indent="48895">
                  <a:spcBef>
                    <a:spcPts val="200"/>
                  </a:spcBef>
                </a:pPr>
                <a:r>
                  <a:rPr sz="1600" spc="-20">
                    <a:solidFill>
                      <a:srgbClr val="010202"/>
                    </a:solidFill>
                    <a:latin typeface="Arial"/>
                    <a:cs typeface="Arial"/>
                  </a:rPr>
                  <a:t>Enza</a:t>
                </a:r>
                <a:r>
                  <a:rPr sz="1600" spc="500">
                    <a:solidFill>
                      <a:srgbClr val="010202"/>
                    </a:solidFill>
                    <a:latin typeface="Arial"/>
                    <a:cs typeface="Arial"/>
                  </a:rPr>
                  <a:t> </a:t>
                </a:r>
                <a:r>
                  <a:rPr sz="1600" spc="-10">
                    <a:solidFill>
                      <a:srgbClr val="010202"/>
                    </a:solidFill>
                    <a:latin typeface="Arial"/>
                    <a:cs typeface="Arial"/>
                  </a:rPr>
                  <a:t>(n=382)</a:t>
                </a:r>
                <a:endParaRPr sz="1600">
                  <a:latin typeface="Arial"/>
                  <a:cs typeface="Arial"/>
                </a:endParaRPr>
              </a:p>
            </p:txBody>
          </p:sp>
          <p:sp>
            <p:nvSpPr>
              <p:cNvPr id="23" name="object 161">
                <a:extLst>
                  <a:ext uri="{FF2B5EF4-FFF2-40B4-BE49-F238E27FC236}">
                    <a16:creationId xmlns:a16="http://schemas.microsoft.com/office/drawing/2014/main" id="{2687A5BB-F1D1-C27C-23D8-31DA2FFB3D47}"/>
                  </a:ext>
                </a:extLst>
              </p:cNvPr>
              <p:cNvSpPr txBox="1"/>
              <p:nvPr/>
            </p:nvSpPr>
            <p:spPr>
              <a:xfrm>
                <a:off x="4023789" y="3477657"/>
                <a:ext cx="311150" cy="195897"/>
              </a:xfrm>
              <a:prstGeom prst="rect">
                <a:avLst/>
              </a:prstGeom>
            </p:spPr>
            <p:txBody>
              <a:bodyPr vert="horz" wrap="square" lIns="0" tIns="25400" rIns="0" bIns="0" rtlCol="0">
                <a:spAutoFit/>
              </a:bodyPr>
              <a:lstStyle/>
              <a:p>
                <a:pPr marL="12700" marR="5080" indent="66675">
                  <a:spcBef>
                    <a:spcPts val="200"/>
                  </a:spcBef>
                </a:pPr>
                <a:r>
                  <a:rPr sz="1600" spc="-25" err="1">
                    <a:solidFill>
                      <a:srgbClr val="010202"/>
                    </a:solidFill>
                    <a:latin typeface="Arial"/>
                    <a:cs typeface="Arial"/>
                  </a:rPr>
                  <a:t>Apa</a:t>
                </a:r>
                <a:r>
                  <a:rPr sz="1600" spc="500">
                    <a:solidFill>
                      <a:srgbClr val="010202"/>
                    </a:solidFill>
                    <a:latin typeface="Arial"/>
                    <a:cs typeface="Arial"/>
                  </a:rPr>
                  <a:t> </a:t>
                </a:r>
                <a:r>
                  <a:rPr sz="1600" spc="-10">
                    <a:solidFill>
                      <a:srgbClr val="010202"/>
                    </a:solidFill>
                    <a:latin typeface="Arial"/>
                    <a:cs typeface="Arial"/>
                  </a:rPr>
                  <a:t>(n=126)</a:t>
                </a:r>
                <a:endParaRPr sz="1600">
                  <a:latin typeface="Arial"/>
                  <a:cs typeface="Arial"/>
                </a:endParaRPr>
              </a:p>
            </p:txBody>
          </p:sp>
          <p:sp>
            <p:nvSpPr>
              <p:cNvPr id="24" name="object 143">
                <a:extLst>
                  <a:ext uri="{FF2B5EF4-FFF2-40B4-BE49-F238E27FC236}">
                    <a16:creationId xmlns:a16="http://schemas.microsoft.com/office/drawing/2014/main" id="{C3BB71FB-D41F-1A17-F65C-9E3A94D4511E}"/>
                  </a:ext>
                </a:extLst>
              </p:cNvPr>
              <p:cNvSpPr/>
              <p:nvPr/>
            </p:nvSpPr>
            <p:spPr>
              <a:xfrm>
                <a:off x="2885819" y="4448544"/>
                <a:ext cx="243204" cy="513715"/>
              </a:xfrm>
              <a:custGeom>
                <a:avLst/>
                <a:gdLst/>
                <a:ahLst/>
                <a:cxnLst/>
                <a:rect l="l" t="t" r="r" b="b"/>
                <a:pathLst>
                  <a:path w="243204" h="513714">
                    <a:moveTo>
                      <a:pt x="243017" y="0"/>
                    </a:moveTo>
                    <a:lnTo>
                      <a:pt x="0" y="0"/>
                    </a:lnTo>
                    <a:lnTo>
                      <a:pt x="0" y="513573"/>
                    </a:lnTo>
                    <a:lnTo>
                      <a:pt x="243017" y="513573"/>
                    </a:lnTo>
                    <a:lnTo>
                      <a:pt x="243017" y="0"/>
                    </a:lnTo>
                    <a:close/>
                  </a:path>
                </a:pathLst>
              </a:custGeom>
              <a:solidFill>
                <a:srgbClr val="13C0F2"/>
              </a:solidFill>
            </p:spPr>
            <p:txBody>
              <a:bodyPr wrap="square" lIns="0" tIns="0" rIns="0" bIns="0" rtlCol="0"/>
              <a:lstStyle/>
              <a:p>
                <a:endParaRPr sz="4800"/>
              </a:p>
            </p:txBody>
          </p:sp>
          <p:sp>
            <p:nvSpPr>
              <p:cNvPr id="25" name="object 144">
                <a:extLst>
                  <a:ext uri="{FF2B5EF4-FFF2-40B4-BE49-F238E27FC236}">
                    <a16:creationId xmlns:a16="http://schemas.microsoft.com/office/drawing/2014/main" id="{C34F7B95-CA3C-B227-D9AE-E4C106C46AC5}"/>
                  </a:ext>
                </a:extLst>
              </p:cNvPr>
              <p:cNvSpPr/>
              <p:nvPr/>
            </p:nvSpPr>
            <p:spPr>
              <a:xfrm>
                <a:off x="3450928" y="4153001"/>
                <a:ext cx="247650" cy="809625"/>
              </a:xfrm>
              <a:custGeom>
                <a:avLst/>
                <a:gdLst/>
                <a:ahLst/>
                <a:cxnLst/>
                <a:rect l="l" t="t" r="r" b="b"/>
                <a:pathLst>
                  <a:path w="247650" h="809625">
                    <a:moveTo>
                      <a:pt x="247205" y="0"/>
                    </a:moveTo>
                    <a:lnTo>
                      <a:pt x="0" y="0"/>
                    </a:lnTo>
                    <a:lnTo>
                      <a:pt x="0" y="809116"/>
                    </a:lnTo>
                    <a:lnTo>
                      <a:pt x="247205" y="809116"/>
                    </a:lnTo>
                    <a:lnTo>
                      <a:pt x="247205" y="0"/>
                    </a:lnTo>
                    <a:close/>
                  </a:path>
                </a:pathLst>
              </a:custGeom>
              <a:solidFill>
                <a:srgbClr val="ED1857"/>
              </a:solidFill>
            </p:spPr>
            <p:txBody>
              <a:bodyPr wrap="square" lIns="0" tIns="0" rIns="0" bIns="0" rtlCol="0"/>
              <a:lstStyle/>
              <a:p>
                <a:endParaRPr sz="4800"/>
              </a:p>
            </p:txBody>
          </p:sp>
          <p:sp>
            <p:nvSpPr>
              <p:cNvPr id="26" name="object 145">
                <a:extLst>
                  <a:ext uri="{FF2B5EF4-FFF2-40B4-BE49-F238E27FC236}">
                    <a16:creationId xmlns:a16="http://schemas.microsoft.com/office/drawing/2014/main" id="{3C06A659-4E4A-7A7A-4C09-3DD6546FC711}"/>
                  </a:ext>
                </a:extLst>
              </p:cNvPr>
              <p:cNvSpPr/>
              <p:nvPr/>
            </p:nvSpPr>
            <p:spPr>
              <a:xfrm>
                <a:off x="4015047" y="4167086"/>
                <a:ext cx="243204" cy="795655"/>
              </a:xfrm>
              <a:custGeom>
                <a:avLst/>
                <a:gdLst/>
                <a:ahLst/>
                <a:cxnLst/>
                <a:rect l="l" t="t" r="r" b="b"/>
                <a:pathLst>
                  <a:path w="243204" h="795654">
                    <a:moveTo>
                      <a:pt x="243017" y="0"/>
                    </a:moveTo>
                    <a:lnTo>
                      <a:pt x="0" y="0"/>
                    </a:lnTo>
                    <a:lnTo>
                      <a:pt x="0" y="795031"/>
                    </a:lnTo>
                    <a:lnTo>
                      <a:pt x="243017" y="795031"/>
                    </a:lnTo>
                    <a:lnTo>
                      <a:pt x="243017" y="0"/>
                    </a:lnTo>
                    <a:close/>
                  </a:path>
                </a:pathLst>
              </a:custGeom>
              <a:solidFill>
                <a:srgbClr val="79C143"/>
              </a:solidFill>
            </p:spPr>
            <p:txBody>
              <a:bodyPr wrap="square" lIns="0" tIns="0" rIns="0" bIns="0" rtlCol="0"/>
              <a:lstStyle/>
              <a:p>
                <a:endParaRPr sz="4800"/>
              </a:p>
            </p:txBody>
          </p:sp>
        </p:grpSp>
        <p:sp>
          <p:nvSpPr>
            <p:cNvPr id="7" name="object 86">
              <a:extLst>
                <a:ext uri="{FF2B5EF4-FFF2-40B4-BE49-F238E27FC236}">
                  <a16:creationId xmlns:a16="http://schemas.microsoft.com/office/drawing/2014/main" id="{F563672F-4FEC-94DC-9BC2-9374B5344387}"/>
                </a:ext>
              </a:extLst>
            </p:cNvPr>
            <p:cNvSpPr/>
            <p:nvPr/>
          </p:nvSpPr>
          <p:spPr>
            <a:xfrm>
              <a:off x="5371506" y="2659617"/>
              <a:ext cx="139525" cy="149925"/>
            </a:xfrm>
            <a:custGeom>
              <a:avLst/>
              <a:gdLst/>
              <a:ahLst/>
              <a:cxnLst/>
              <a:rect l="l" t="t" r="r" b="b"/>
              <a:pathLst>
                <a:path w="53340" h="53339">
                  <a:moveTo>
                    <a:pt x="53207" y="0"/>
                  </a:moveTo>
                  <a:lnTo>
                    <a:pt x="0" y="0"/>
                  </a:lnTo>
                  <a:lnTo>
                    <a:pt x="0" y="53207"/>
                  </a:lnTo>
                  <a:lnTo>
                    <a:pt x="53207" y="53207"/>
                  </a:lnTo>
                  <a:lnTo>
                    <a:pt x="53207" y="0"/>
                  </a:lnTo>
                  <a:close/>
                </a:path>
              </a:pathLst>
            </a:custGeom>
            <a:solidFill>
              <a:srgbClr val="7AC143"/>
            </a:solidFill>
          </p:spPr>
          <p:txBody>
            <a:bodyPr wrap="square" lIns="0" tIns="0" rIns="0" bIns="0" rtlCol="0"/>
            <a:lstStyle/>
            <a:p>
              <a:endParaRPr sz="3600"/>
            </a:p>
          </p:txBody>
        </p:sp>
        <p:sp>
          <p:nvSpPr>
            <p:cNvPr id="8" name="object 88">
              <a:extLst>
                <a:ext uri="{FF2B5EF4-FFF2-40B4-BE49-F238E27FC236}">
                  <a16:creationId xmlns:a16="http://schemas.microsoft.com/office/drawing/2014/main" id="{FF54C2D1-E1A6-9BCC-B20D-53EA2B01BE0D}"/>
                </a:ext>
              </a:extLst>
            </p:cNvPr>
            <p:cNvSpPr/>
            <p:nvPr/>
          </p:nvSpPr>
          <p:spPr>
            <a:xfrm>
              <a:off x="4305674" y="2659617"/>
              <a:ext cx="139525" cy="149925"/>
            </a:xfrm>
            <a:custGeom>
              <a:avLst/>
              <a:gdLst/>
              <a:ahLst/>
              <a:cxnLst/>
              <a:rect l="l" t="t" r="r" b="b"/>
              <a:pathLst>
                <a:path w="53340" h="53339">
                  <a:moveTo>
                    <a:pt x="53207" y="0"/>
                  </a:moveTo>
                  <a:lnTo>
                    <a:pt x="0" y="0"/>
                  </a:lnTo>
                  <a:lnTo>
                    <a:pt x="0" y="53207"/>
                  </a:lnTo>
                  <a:lnTo>
                    <a:pt x="53207" y="53207"/>
                  </a:lnTo>
                  <a:lnTo>
                    <a:pt x="53207" y="0"/>
                  </a:lnTo>
                  <a:close/>
                </a:path>
              </a:pathLst>
            </a:custGeom>
            <a:solidFill>
              <a:srgbClr val="ED1556"/>
            </a:solidFill>
          </p:spPr>
          <p:txBody>
            <a:bodyPr wrap="square" lIns="0" tIns="0" rIns="0" bIns="0" rtlCol="0"/>
            <a:lstStyle/>
            <a:p>
              <a:endParaRPr sz="3600"/>
            </a:p>
          </p:txBody>
        </p:sp>
        <p:sp>
          <p:nvSpPr>
            <p:cNvPr id="9" name="object 90">
              <a:extLst>
                <a:ext uri="{FF2B5EF4-FFF2-40B4-BE49-F238E27FC236}">
                  <a16:creationId xmlns:a16="http://schemas.microsoft.com/office/drawing/2014/main" id="{5610B274-E9A2-1BFF-292E-584A13E867A7}"/>
                </a:ext>
              </a:extLst>
            </p:cNvPr>
            <p:cNvSpPr/>
            <p:nvPr/>
          </p:nvSpPr>
          <p:spPr>
            <a:xfrm>
              <a:off x="3218412" y="2659631"/>
              <a:ext cx="139525" cy="149925"/>
            </a:xfrm>
            <a:custGeom>
              <a:avLst/>
              <a:gdLst/>
              <a:ahLst/>
              <a:cxnLst/>
              <a:rect l="l" t="t" r="r" b="b"/>
              <a:pathLst>
                <a:path w="53340" h="53339">
                  <a:moveTo>
                    <a:pt x="53207" y="0"/>
                  </a:moveTo>
                  <a:lnTo>
                    <a:pt x="0" y="0"/>
                  </a:lnTo>
                  <a:lnTo>
                    <a:pt x="0" y="53207"/>
                  </a:lnTo>
                  <a:lnTo>
                    <a:pt x="53207" y="53207"/>
                  </a:lnTo>
                  <a:lnTo>
                    <a:pt x="53207" y="0"/>
                  </a:lnTo>
                  <a:close/>
                </a:path>
              </a:pathLst>
            </a:custGeom>
            <a:solidFill>
              <a:srgbClr val="00BFF3"/>
            </a:solidFill>
          </p:spPr>
          <p:txBody>
            <a:bodyPr wrap="square" lIns="0" tIns="0" rIns="0" bIns="0" rtlCol="0"/>
            <a:lstStyle/>
            <a:p>
              <a:endParaRPr sz="3600"/>
            </a:p>
          </p:txBody>
        </p:sp>
      </p:grpSp>
      <p:sp>
        <p:nvSpPr>
          <p:cNvPr id="27" name="Content Placeholder 7">
            <a:extLst>
              <a:ext uri="{FF2B5EF4-FFF2-40B4-BE49-F238E27FC236}">
                <a16:creationId xmlns:a16="http://schemas.microsoft.com/office/drawing/2014/main" id="{DA42C84E-67EA-FA12-5CA1-1637BD82AC64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90466" y="5320435"/>
            <a:ext cx="10810240" cy="49748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914400" rtl="0" eaLnBrk="1" latinLnBrk="0" hangingPunct="1">
              <a:spcBef>
                <a:spcPts val="120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3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4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1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5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6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6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6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6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80000" indent="-270000" algn="l" defTabSz="914400" rtl="0" eaLnBrk="1" latinLnBrk="0" hangingPunct="1">
              <a:spcBef>
                <a:spcPts val="300"/>
              </a:spcBef>
              <a:spcAft>
                <a:spcPts val="600"/>
              </a:spcAft>
              <a:buFontTx/>
              <a:buBlip>
                <a:blip r:embed="rId6"/>
              </a:buBlip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0000" marR="0" lvl="1" indent="-27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Arial"/>
              </a:rPr>
              <a:t>Progression to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Arial"/>
              </a:rPr>
              <a:t>mCRPC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Arial"/>
              </a:rPr>
              <a:t> defined as the earliest occurrence of a clear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Arial"/>
              </a:rPr>
              <a:t>mCRPC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Arial"/>
              </a:rPr>
              <a:t> diagnosis, evidence of metastasis (bone, visceral/soft tissue, or distant nodal tumor lesions) in patient charts or radiology reports, or initiation of a drug treatment specific for </a:t>
            </a:r>
            <a:r>
              <a:rPr kumimoji="0" 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Arial"/>
              </a:rPr>
              <a:t>mCRPC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23C78"/>
              </a:solidFill>
              <a:effectLst/>
              <a:uLnTx/>
              <a:uFillTx/>
              <a:latin typeface="Arial"/>
              <a:ea typeface="Times New Roman" panose="02020603050405020304" pitchFamily="18" charset="0"/>
              <a:cs typeface="Arial"/>
            </a:endParaRPr>
          </a:p>
          <a:p>
            <a:pPr lvl="1">
              <a:spcBef>
                <a:spcPts val="0"/>
              </a:spcBef>
              <a:spcAft>
                <a:spcPts val="1000"/>
              </a:spcAft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223C78"/>
                </a:solidFill>
                <a:effectLst/>
                <a:uLnTx/>
                <a:uFillTx/>
                <a:latin typeface="Arial"/>
                <a:ea typeface="Times New Roman" panose="02020603050405020304" pitchFamily="18" charset="0"/>
                <a:cs typeface="Arial"/>
              </a:rPr>
              <a:t>Median follow-up, ~ 2 years for all ARIs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Times New Roman" panose="02020603050405020304" pitchFamily="18" charset="0"/>
              <a:cs typeface="Arial"/>
            </a:endParaRPr>
          </a:p>
        </p:txBody>
      </p:sp>
      <p:sp>
        <p:nvSpPr>
          <p:cNvPr id="29" name="Textfeld 17">
            <a:extLst>
              <a:ext uri="{FF2B5EF4-FFF2-40B4-BE49-F238E27FC236}">
                <a16:creationId xmlns:a16="http://schemas.microsoft.com/office/drawing/2014/main" id="{3A3A6A3D-5EF7-12D1-D321-739C6C1D5908}"/>
              </a:ext>
            </a:extLst>
          </p:cNvPr>
          <p:cNvSpPr txBox="1"/>
          <p:nvPr/>
        </p:nvSpPr>
        <p:spPr bwMode="gray">
          <a:xfrm>
            <a:off x="366495" y="6428290"/>
            <a:ext cx="1167454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800" dirty="0">
                <a:latin typeface="Arial"/>
                <a:cs typeface="Arial"/>
              </a:rPr>
              <a:t> </a:t>
            </a:r>
            <a:endParaRPr lang="en-US" sz="800" b="0" i="0" dirty="0">
              <a:effectLst/>
              <a:latin typeface="Arial" panose="020B0604020202020204" pitchFamily="34" charset="0"/>
            </a:endParaRPr>
          </a:p>
          <a:p>
            <a:pPr>
              <a:defRPr/>
            </a:pP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Reference: Shore N, et al. Real World Study on 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Darolutamide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, Enzalutamide, and Apalutamide for </a:t>
            </a:r>
            <a:r>
              <a:rPr lang="en-US" sz="800" b="0" i="0" dirty="0" err="1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nmCRPC</a:t>
            </a:r>
            <a:r>
              <a:rPr lang="en-US" sz="800" b="0" i="0" dirty="0">
                <a:solidFill>
                  <a:srgbClr val="223C78"/>
                </a:solidFill>
                <a:effectLst/>
                <a:latin typeface="Arial" panose="020B0604020202020204" pitchFamily="34" charset="0"/>
              </a:rPr>
              <a:t> patients using a Urology Network in the United States. Abstract and Poster MP29-13, AUA annual meeting 2023</a:t>
            </a:r>
          </a:p>
        </p:txBody>
      </p:sp>
    </p:spTree>
    <p:extLst>
      <p:ext uri="{BB962C8B-B14F-4D97-AF65-F5344CB8AC3E}">
        <p14:creationId xmlns:p14="http://schemas.microsoft.com/office/powerpoint/2010/main" val="9268661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E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wAAAAAAAAAEAAAACQAAAF9pZD0kLl9pZAEDAAAAAAADAAAAAQADAAAAIwAAAENvbWJpSW5kZXg9JC5OYW1lICsgJ18nICsgJC5WZXJzaW9uAQUAAAAAAAUAAAABAAU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QUBAQEBAQEBAQEBAQEBAQMAAAAAAAAAAwAAAAMAAAAA/////wUAwgsAAAAAAAAAAAAAIAD///////////////8AAAD///////////////8DAAAAAgD///////8DAAAAAgD///////8DAAAAAgD///////8DAAAAAgD///////8DAAAABA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Q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EAP///////wUAAAACABAAC0HOE1Qq63VMloT1jor3uToEAAAAAAADAAAAAAADAAAAAwADAAAAAAADAAAABAADAAAAAAADAAAABAADAAAAAAADAAAABAADAAEA////////BQAAAAMAEAALne5qkB1TK0eOgMfe63NQlAQAAAABAAMAAAACAAMAAAAEAAQABQD///////8FAAAABAAQAAshs6jWRsRNRb+eBNcORj2bBAAAAAIAAwAAAAMAAwAAAAEAAwAAAAIA////////AwAAAAIA////////AwAAAAIA////////Aw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EAAAAAP////8DAAMOAAAAAAAAAAAAAP/////GAMYAAAAFX2lkABAAAAAEQc4TVCrrdUyWhPWOive5OgNEYXRhAFMAAAAIUHJlc2VudGF0aW9uU2Nhbm5lZEZvckxpbmtlZFNoYXBlcwABAk51bWJlckZvcm1hdFNlcGFyYXRvck1vZGUACgAAAEF1dG9tYXRpYwAAAk5hbWUAJAAAAExpbmtlZFNoYXBlUHJlc2VudGF0aW9uU2V0dGluZ3NEYXRhABBWZXJzaW9uAAAAAAAJTGFzdFdyaXRlAOIysJ2HAQAAAAEA/////4MAgwAAAAVfaWQAEAAAAASd7mqQHVMrR46Ax97rc1CUA0RhdGEAGwAAAARMaW5rZWRTaGFwZURhdGEABQAAAAAAAk5hbWUAGQAAAExpbmtlZFNoYXBlc0RhdGFQcm9wZXJ0eQAQVmVyc2lvbgABAAAACUxhc3RXcml0ZQBHnFGAiwEAAAACAP////+DAIMAAAAFX2lkABAAAAAEIbOo1kbETUW/ngTXDkY9mwNEYXRhABsAAAAETGlua2VkU2hhcGVEYXRhAAUAAAAAAAJOYW1lABkAAABMaW5rZWRTaGFwZXNEYXRhUHJvcGVydHkAEFZlcnNpb24AAAAAAAlMYXN0V3JpdGUAtjKwnYc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AwAAAAD/////BQCZCwAAAAAAAAAAAAAgAf///////////////wAAAP///////////////wUAAAACAP///////wUAAAACAP///////wUAAAACAP///////wUAAAACAP///////wUAAAAE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EAIAH///////////////8AAA7///////8FAAAAAw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CAAQBAwAAAAIA////////JQAGTGlua2VkU2hhcGVQcmVzZW50YXRpb25TZXR0aW5nc0RhdGFfMAQAAAAAAAUAAAAAAAUAAAAEAAUAAAAAAAUAAAAEAAUAAAAAAAUAAAAEAAUAAAAAAAUAAAAEAAMAAQEDAAAAAwD///////8aAAZMaW5rZWRTaGFwZXNEYXRhUHJvcGVydHlfMQQAAAABAAUAAAAEAAUAAAABAAQABQEDAAAABAD///////8aAAZMaW5rZWRTaGFwZXNEYXRhUHJvcGVydHlfMAQAAAACAAUAAAACAAUAAAADAAUAAAACAP///////wUAAAACAP///////wUAAAACAP///////wUAAAAAAP///////w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17141449358"/>
  <p:tag name="EMPOWERCHARTSPROPERTIES_A_LENGTH" val="2457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E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wyvDvyTH6dMsRaWobPX4i8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AyvDvyTH6dMsRaWobPX4i8DRGF0YQAWAAAAAlBlcnNvbmFsSWQAAQAAAAAAAk5hbWUACwAAAFBlcnNvbmFsSWQAEFZlcnNpb24AAAAAAAlMYXN0V3JpdGUArt3H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94640282109"/>
  <p:tag name="EMPOWERCHARTSPROPERTIES_A_LENGTH" val="24576"/>
  <p:tag name="RUNTIME_ID" val="f33056e6-12c2-4d18-bb3e-3eff5352b2d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I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zGDFk2EsZJNuCeL2ZiFETE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HgMAAAAAAAAAAAAACAB////////////////AAAA////////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gEDAAAAAgD///////8MAAZQZXJzb25hbElkXzAFAAAAAAAEAAAAAAAEAAAAAQA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DGDFk2EsZJNuCeL2ZiFETEDRGF0YQAWAAAAAlBlcnNvbmFsSWQAAQAAAAAAAk5hbWUACwAAAFBlcnNvbmFsSWQAEFZlcnNpb24AAAAAAAlMYXN0V3JpdGUA7t3H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94641054921"/>
  <p:tag name="EMPOWERCHARTSPROPERTIES_A_LENGTH" val="24576"/>
  <p:tag name="RUNTIME_ID" val="f10499cc-d3ed-465c-b44f-6c362245568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E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5EbW0aW//pPqhL6d40GEEw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JEbW0aW//pPqhL6d40GEEwDRGF0YQAWAAAAAlBlcnNvbmFsSWQAAQAAAAAAAk5hbWUACwAAAFBlcnNvbmFsSWQAEFZlcnNpb24AAAAAAAlMYXN0V3JpdGUAT97H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94641891587"/>
  <p:tag name="EMPOWERCHARTSPROPERTIES_A_LENGTH" val="24576"/>
  <p:tag name="RUNTIME_ID" val="6386838b-69e0-4225-8aab-68e36018754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E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/3w+dIFt+1Pnr2IANrHxOU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P3w+dIFt+1Pnr2IANrHxOUDRGF0YQAWAAAAAlBlcnNvbmFsSWQAAQAAAAAAAk5hbWUACwAAAFBlcnNvbmFsSWQAEFZlcnNpb24AAAAAAAlMYXN0V3JpdGUAnt7H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94642676607"/>
  <p:tag name="EMPOWERCHARTSPROPERTIES_A_LENGTH" val="24576"/>
  <p:tag name="RUNTIME_ID" val="76dcbc15-6af5-4e50-9a8e-7337205cd1ab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I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9fHbcPFe9lCiiiSi0xgR/s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HgMAAAAAAAAAAAAACAB////////////////AAAA////////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gEDAAAAAgD///////8MAAZQZXJzb25hbElkXzAFAAAAAAAEAAAAAAAEAAAAAQA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NfHbcPFe9lCiiiSi0xgR/sDRGF0YQAWAAAAAlBlcnNvbmFsSWQAAQAAAAAAAk5hbWUACwAAAFBlcnNvbmFsSWQAEFZlcnNpb24AAAAAAAlMYXN0V3JpdGUA7N7H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94643453882"/>
  <p:tag name="EMPOWERCHARTSPROPERTIES_A_LENGTH" val="24576"/>
  <p:tag name="RUNTIME_ID" val="5d33f4ac-be2d-458d-aa65-6136fb4b46f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Q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4KkBhksbAhOiNvgDcDWayM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AMAAAAAAAAAAAAACAB////////////////AAAA////////////////BAAAAAIA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BAEDAAAAAgD///////8MAAZQZXJzb25hbElkXzAFAAAAAAAEAAAAAAAEAAAAAQAEAAAAAAD///////8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KkBhksbAhOiNvgDcDWayMDRGF0YQAWAAAAAlBlcnNvbmFsSWQAAQAAAAAAAk5hbWUACwAAAFBlcnNvbmFsSWQAEFZlcnNpb24AAAAAAAlMYXN0V3JpdGUAWN/H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94644568302"/>
  <p:tag name="EMPOWERCHARTSPROPERTIES_A_LENGTH" val="24576"/>
  <p:tag name="RUNTIME_ID" val="2165274f-41e6-4616-993a-15aef8638b3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gIBAQEBAQEBAQEBAQEBAQEAAAAAAAAAAwAAAAMAAAAA/////wMARAwAAAAAAAAAAAAAIAD///////////////8AAAD///////////////8DAAAAAgD///////8DAAAAAgD///////8DAAAAAgD///////8DAAAAAgD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GAP///////wQAAAACABAAC4r0pU4aj61InAs2eM/EhdwFAAAAAAADAAAAAAADAAAAAQADAAAAAAD///////8DAAAAAAD///////8DAAAAAAD///////8DAAAAAAD///////8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HgMAAAAAAAAAAAAACAB////////////////AAAA////////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gEDAAAAAgD///////8MAAZQZXJzb25hbElkXzAFAAAAAAAEAAAAAAAEAAAAAQA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r0pU4aj61InAs2eM/EhdwDRGF0YQAWAAAAAlBlcnNvbmFsSWQAAQAAAAAAAk5hbWUACwAAAFBlcnNvbmFsSWQAEFZlcnNpb24AAAAAAAlMYXN0V3JpdGUAXpBSi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4295486749282"/>
  <p:tag name="EMPOWERCHARTSPROPERTIES_A_LENGTH" val="24576"/>
  <p:tag name="RUNTIME_ID" val="f3837d90-1e62-4c57-9d6a-f1fd3968141d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E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xAdk5fczQFNhhBMn/BZ62U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BAdk5fczQFNhhBMn/BZ62UDRGF0YQAWAAAAAlBlcnNvbmFsSWQAAQAAAAAAAk5hbWUACwAAAFBlcnNvbmFsSWQAEFZlcnNpb24AAAAAAAlMYXN0V3JpdGUAXxZTi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4295830015981"/>
  <p:tag name="EMPOWERCHARTSPROPERTIES_A_LENGTH" val="24576"/>
  <p:tag name="RUNTIME_ID" val="bd58a591-d93f-407c-9493-376e52bdaffb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E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1EZjdgo/bVBgr1QtddgyEA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FEZjdgo/bVBgr1QtddgyEADRGF0YQAWAAAAAlBlcnNvbmFsSWQAAQAAAAAAAk5hbWUACwAAAFBlcnNvbmFsSWQAEFZlcnNpb24AAAAAAAlMYXN0V3JpdGUAqhZTi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4295830330876"/>
  <p:tag name="EMPOWERCHARTSPROPERTIES_A_LENGTH" val="24576"/>
  <p:tag name="RUNTIME_ID" val="38f430cf-0458-493d-b173-a4794182958f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gMBAQEBAQEBAQEBAQEBAQEAAAAAAAAAAwAAAAMAAAAA/////wMARAwAAAAAAAAAAAAAIAD///////////////8AAAD///////////////8DAAAAAgD///////8DAAAAAgD///////8DAAAAAgD///////8DAAAAAgD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GAP///////wQAAAACABAAC5uhYL2sZ2ZPpwnniEIQg5UFAAAAAAADAAAAAAADAAAAAQADAAAAAAD///////8DAAAAAAD///////8DAAAAAAD///////8DAAAAAAD///////8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JuhYL2sZ2ZPpwnniEIQg5UDRGF0YQAWAAAAAlBlcnNvbmFsSWQAAQAAAAAAAk5hbWUACwAAAFBlcnNvbmFsSWQAEFZlcnNpb24AAAAAAAlMYXN0V3JpdGUAi05Tio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4295973573920"/>
  <p:tag name="EMPOWERCHARTSPROPERTIES_A_LENGTH" val="24576"/>
  <p:tag name="RUNTIME_ID" val="846917c8-3fa6-4d89-88e9-ad856f8d677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EBAQEBAQEBAQEBAQEBAQEAAAAAAAAAAwAAAAMAAAAA/////wMAaAwAAAAAAAAAAAAAIAD///////////////8AAAD///////////////8DAAAAAgD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DAP///////wQAAAACABAACwwZ8GUdW7JOirXVCnztxJwFAAAAAAADAAAAAAADAAAAAQADAAAAAAD///////8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AwZ8GUdW7JOirXVCnztxJwDRGF0YQAWAAAAAlBlcnNvbmFsSWQAAQAAAAAAAk5hbWUACwAAAFBlcnNvbmFsSWQAEFZlcnNpb24AAAAAAAlMYXN0V3JpdGUA5NrH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94633096653"/>
  <p:tag name="EMPOWERCHARTSPROPERTIES_A_LENGTH" val="24576"/>
  <p:tag name="RUNTIME_ID" val="d5edaa5e-8c30-45d5-8c69-b7ed899fdc3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Y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4vCI4kO6PRFvo80rjkRbpM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EgMAAAAAAAAAAAAACAB////////////////AAAA////////////////BAAAAAIA////////BAAAAAIA////////BAAAAAIA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BgEDAAAAAgD///////8MAAZQZXJzb25hbElkXzAFAAAAAAAEAAAAAAAEAAAAAQAEAAAAAAD///////8EAAAAAAD///////8EAAAAAAD///////8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vCI4kO6PRFvo80rjkRbpMDRGF0YQAWAAAAAlBlcnNvbmFsSWQAAQAAAAAAAk5hbWUACwAAAFBlcnNvbmFsSWQAEFZlcnNpb24AAAAAAAlMYXN0V3JpdGUA+gGY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63276240478"/>
  <p:tag name="EMPOWERCHARTSPROPERTIES_A_LENGTH" val="24576"/>
  <p:tag name="RUNTIME_ID" val="c6ffefe4-eb49-4725-9ccf-d5617f0b93ad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E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zXZwp/tJaBKvujvp+1IAhU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DXZwp/tJaBKvujvp+1IAhUDRGF0YQAWAAAAAlBlcnNvbmFsSWQAAQAAAAAAAk5hbWUACwAAAFBlcnNvbmFsSWQAEFZlcnNpb24AAAAAAAlMYXN0V3JpdGUAjAKY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63277742006"/>
  <p:tag name="EMPOWERCHARTSPROPERTIES_A_LENGTH" val="24576"/>
  <p:tag name="RUNTIME_ID" val="302935ff-8d28-42fa-9cb1-7c674a6d3459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I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6NZQhiAC/JMtrBpkBf086s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HgMAAAAAAAAAAAAACAB////////////////AAAA////////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gEDAAAAAgD///////8MAAZQZXJzb25hbElkXzAFAAAAAAAEAAAAAAAEAAAAAQA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KNZQhiAC/JMtrBpkBf086sDRGF0YQAWAAAAAlBlcnNvbmFsSWQAAQAAAAAAAk5hbWUACwAAAFBlcnNvbmFsSWQAEFZlcnNpb24AAAAAAAlMYXN0V3JpdGUAJgOY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63279165077"/>
  <p:tag name="EMPOWERCHARTSPROPERTIES_A_LENGTH" val="24576"/>
  <p:tag name="RUNTIME_ID" val="913f5bfe-0e4b-4c63-be49-802c04ac4790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IBAQEBAQEBAQEBAQEBAQEAAAAAAAAAAwAAAAMAAAAA/////wMAXAwAAAAAAAAAAAAAIAD///////////////8AAAD///////////////8DAAAAAgD///////8DAAAAAgD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EAP///////wQAAAACABAAC3goDpokEONDkLndyiPgAIMFAAAAAAADAAAAAAADAAAAAQADAAAAAAD///////8DAAAAAAD///////8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HgMAAAAAAAAAAAAACAB////////////////AAAA////////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gEDAAAAAgD///////8MAAZQZXJzb25hbElkXzAFAAAAAAAEAAAAAAAEAAAAAQA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goDpokEONDkLndyiPgAIMDRGF0YQAWAAAAAlBlcnNvbmFsSWQAAQAAAAAAAk5hbWUACwAAAFBlcnNvbmFsSWQAEFZlcnNpb24AAAAAAAlMYXN0V3JpdGUAxHmX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62927529686"/>
  <p:tag name="EMPOWERCHARTSPROPERTIES_A_LENGTH" val="24576"/>
  <p:tag name="RUNTIME_ID" val="080e5760-d782-447d-873a-08fa0ea46eff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IBAQEBAQEBAQEBAQEBAQEAAAAAAAAAAwAAAAMAAAAA/////wMAXAwAAAAAAAAAAAAAIAD///////////////8AAAD///////////////8DAAAAAgD///////8DAAAAAgD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EAP///////wQAAAACABAAC3goDpokEONDkLndyiPgAIMFAAAAAAADAAAAAAADAAAAAQADAAAAAAD///////8DAAAAAAD///////8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HgMAAAAAAAAAAAAACAB////////////////AAAA////////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gEDAAAAAgD///////8MAAZQZXJzb25hbElkXzAFAAAAAAAEAAAAAAAEAAAAAQA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goDpokEONDkLndyiPgAIMDRGF0YQAWAAAAAlBlcnNvbmFsSWQAAQAAAAAAAk5hbWUACwAAAFBlcnNvbmFsSWQAEFZlcnNpb24AAAAAAAlMYXN0V3JpdGUAxHmX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62927529686"/>
  <p:tag name="EMPOWERCHARTSPROPERTIES_A_LENGTH" val="24576"/>
  <p:tag name="RUNTIME_ID" val="080e5760-d782-447d-873a-08fa0ea46eff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E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0DVRkPoiuBDqng/Cv2GtmA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EDVRkPoiuBDqng/Cv2GtmADRGF0YQAWAAAAAlBlcnNvbmFsSWQAAQAAAAAAAk5hbWUACwAAAFBlcnNvbmFsSWQAEFZlcnNpb24AAAAAAAlMYXN0V3JpdGUAPmqu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77960847746"/>
  <p:tag name="EMPOWERCHARTSPROPERTIES_A_LENGTH" val="24576"/>
  <p:tag name="RUNTIME_ID" val="73f24a70-6754-48f1-bf88-5c885ff3a56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M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wTRIpPhrwxBlXQ+fkrCL98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ATRIpPhrwxBlXQ+fkrCL98DRGF0YQAWAAAAAlBlcnNvbmFsSWQAAQAAAAAAAk5hbWUACwAAAFBlcnNvbmFsSWQAEFZlcnNpb24AAAAAAAlMYXN0V3JpdGUA4KWu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78113577118"/>
  <p:tag name="EMPOWERCHARTSPROPERTIES_A_LENGTH" val="24576"/>
  <p:tag name="RUNTIME_ID" val="c95bf0e4-267d-412f-9363-edef058f4067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Q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y5MKh23Yh1Ni9dKa4C+Wic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AMAAAAAAAAAAAAACAB////////////////AAAA////////////////BAAAAAIA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BAEDAAAAAgD///////8MAAZQZXJzb25hbElkXzAFAAAAAAAEAAAAAAAEAAAAAQAEAAAAAAD///////8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C5MKh23Yh1Ni9dKa4C+WicDRGF0YQAWAAAAAlBlcnNvbmFsSWQAAQAAAAAAAk5hbWUACwAAAFBlcnNvbmFsSWQAEFZlcnNpb24AAAAAAAlMYXN0V3JpdGUARqau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78114413355"/>
  <p:tag name="EMPOWERCHARTSPROPERTIES_A_LENGTH" val="24576"/>
  <p:tag name="RUNTIME_ID" val="5715542e-b399-4bcc-a40f-e3308f12684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E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35cteAYTWxGn1ycNb4cLwM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5cteAYTWxGn1ycNb4cLwMDRGF0YQAWAAAAAlBlcnNvbmFsSWQAAQAAAAAAAk5hbWUACwAAAFBlcnNvbmFsSWQAEFZlcnNpb24AAAAAAAlMYXN0V3JpdGUAlaau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78115242196"/>
  <p:tag name="EMPOWERCHARTSPROPERTIES_A_LENGTH" val="24576"/>
  <p:tag name="RUNTIME_ID" val="59b23852-2d1a-47ba-8853-39e8760957b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IBAQEBAQEBAQEBAQEBAQEAAAAAAAAAAwAAAAMAAAAA/////wMAXAwAAAAAAAAAAAAAIAD///////////////8AAAD///////////////8DAAAAAgD///////8DAAAAAgD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EAP///////wQAAAACABAAC3goDpokEONDkLndyiPgAIMFAAAAAAADAAAAAAADAAAAAQADAAAAAAD///////8DAAAAAAD///////8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HgMAAAAAAAAAAAAACAB////////////////AAAA////////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gEDAAAAAgD///////8MAAZQZXJzb25hbElkXzAFAAAAAAAEAAAAAAAEAAAAAQA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goDpokEONDkLndyiPgAIMDRGF0YQAWAAAAAlBlcnNvbmFsSWQAAQAAAAAAAk5hbWUACwAAAFBlcnNvbmFsSWQAEFZlcnNpb24AAAAAAAlMYXN0V3JpdGUAxHmX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62927529686"/>
  <p:tag name="EMPOWERCHARTSPROPERTIES_A_LENGTH" val="24576"/>
  <p:tag name="RUNTIME_ID" val="080e5760-d782-447d-873a-08fa0ea46eff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E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/LK3FPj8zRCm2yxVQ558a0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PLK3FPj8zRCm2yxVQ558a0DRGF0YQAWAAAAAlBlcnNvbmFsSWQAAQAAAAAAAk5hbWUACwAAAFBlcnNvbmFsSWQAEFZlcnNpb24AAAAAAAlMYXN0V3JpdGUALtvH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94633867826"/>
  <p:tag name="EMPOWERCHARTSPROPERTIES_A_LENGTH" val="24576"/>
  <p:tag name="RUNTIME_ID" val="23c29230-badb-4a5e-a98a-484e144f1ea0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IBAQEBAQEBAQEBAQEBAQEAAAAAAAAAAwAAAAMAAAAA/////wMAXAwAAAAAAAAAAAAAIAD///////////////8AAAD///////////////8DAAAAAgD///////8DAAAAAgD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EAP///////wQAAAACABAAC3goDpokEONDkLndyiPgAIMFAAAAAAADAAAAAAADAAAAAQADAAAAAAD///////8DAAAAAAD///////8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HgMAAAAAAAAAAAAACAB////////////////AAAA////////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gEDAAAAAgD///////8MAAZQZXJzb25hbElkXzAFAAAAAAAEAAAAAAAEAAAAAQA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HgoDpokEONDkLndyiPgAIMDRGF0YQAWAAAAAlBlcnNvbmFsSWQAAQAAAAAAAk5hbWUACwAAAFBlcnNvbmFsSWQAEFZlcnNpb24AAAAAAAlMYXN0V3JpdGUAxHmX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62927529686"/>
  <p:tag name="EMPOWERCHARTSPROPERTIES_A_LENGTH" val="24576"/>
  <p:tag name="RUNTIME_ID" val="080e5760-d782-447d-873a-08fa0ea46eff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M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9N10+6fmaZOqFKIod6SlOg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GwMAAAAAAAAAAAAACAB////////////////AAAA////////////////BAAAAAIA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wEDAAAAAgD///////8MAAZQZXJzb25hbElkXzAFAAAAAAAEAAAAAAAEAAAAAQAEAAAAAAD///////8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NN10+6fmaZOqFKIod6SlOgDRGF0YQAWAAAAAlBlcnNvbmFsSWQAAQAAAAAAAk5hbWUACwAAAFBlcnNvbmFsSWQAEFZlcnNpb24AAAAAAAlMYXN0V3JpdGUAgtvH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94634694708"/>
  <p:tag name="EMPOWERCHARTSPROPERTIES_A_LENGTH" val="24576"/>
  <p:tag name="RUNTIME_ID" val="f4de52b9-7f7b-45a7-ac26-ac13cbd1b39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EBAQEBAQEBAQEBAQEBAQEAAAAAAAAAAwAAAAMAAAAA/////wMAXAwAAAAAAAAAAAAAIAD///////////////8AAAD///////////////8DAAAAAgD///////8DAAAAAgD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EAP///////wQAAAACABAAC4SuKJrvr99HtK41FzL/jRcFAAAAAAADAAAAAAADAAAAAQADAAAAAAD///////8DAAAAAAD///////8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ISuKJrvr99HtK41FzL/jRcDRGF0YQAWAAAAAlBlcnNvbmFsSWQAAQAAAAAAAk5hbWUACwAAAFBlcnNvbmFsSWQAEFZlcnNpb24AAAAAAAlMYXN0V3JpdGUAxtvH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94635381478"/>
  <p:tag name="EMPOWERCHARTSPROPERTIES_A_LENGTH" val="24576"/>
  <p:tag name="RUNTIME_ID" val="3ce86882-bda6-4bd1-9b2c-9dd00cd85ab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E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zu8QrMkszdDmkOIP4hEfhs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Du8QrMkszdDmkOIP4hEfhsDRGF0YQAWAAAAAlBlcnNvbmFsSWQAAQAAAAAAAk5hbWUACwAAAFBlcnNvbmFsSWQAEFZlcnNpb24AAAAAAAlMYXN0V3JpdGUADdzH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94636081068"/>
  <p:tag name="EMPOWERCHARTSPROPERTIES_A_LENGTH" val="24576"/>
  <p:tag name="RUNTIME_ID" val="8ce5a4d7-c53f-4066-bf15-b5c2f0bcf65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BAEBAQEBAQEBAQEBAQEBAQEAAAAAAAAAAwAAAAMAAAAA/////wMAXAwAAAAAAAAAAAAAIAD///////////////8AAAD///////////////8DAAAAAgD///////8DAAAAAgD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EAP///////wQAAAACABAAC12EFjzCltJGm+ex0YBL7FgFAAAAAAADAAAAAAADAAAAAQADAAAAAAD///////8DAAAAAAD///////8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F2EFjzCltJGm+ex0YBL7FgDRGF0YQAWAAAAAlBlcnNvbmFsSWQAAQAAAAAAAk5hbWUACwAAAFBlcnNvbmFsSWQAEFZlcnNpb24AAAAAAAlMYXN0V3JpdGUAVtzH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94637860692"/>
  <p:tag name="EMPOWERCHARTSPROPERTIES_A_LENGTH" val="24576"/>
  <p:tag name="RUNTIME_ID" val="7a0d74b6-3c3c-4507-a10c-f770d08555a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EBAQEBAQEBAQEBAQEBAQEAAAAAAAAAAwAAAAMAAAAA/////wMAgAwAAAAAAAAAAAAAIAD///////////////8AAAD////////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BAP///////wQAAAACABAACzTxxP4fwf9Jq6fscd5v1oEFAAAAAAADAAAAAAAD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IQMAAAAAAAAAAAAACAB////////////////AAAA////////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MAAZQZXJzb25hbElkXzAFAAAAAAAEAAAAAAAEAAAAAQ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DTxxP4fwf9Jq6fscd5v1oEDRGF0YQAWAAAAAlBlcnNvbmFsSWQAAQAAAAAAAk5hbWUACwAAAFBlcnNvbmFsSWQAEFZlcnNpb24AAAAAAAlMYXN0V3JpdGUAEN3H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94638677078"/>
  <p:tag name="EMPOWERCHARTSPROPERTIES_A_LENGTH" val="24576"/>
  <p:tag name="RUNTIME_ID" val="14b91e7f-8e8f-4dd7-9d25-6493b81546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A_0" val="AAAAAAH//////////wEAAAAAAAAAAAAAACoqIFRoaXMgaXMgYSBMaXRlREIgZmlsZSAqKgcD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Q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gIBAQEBAQEBAQEBAQEBAQEAAAAAAAAAAwAAAAMAAAAA/////wMAdAwAAAAAAAAAAAAAIAD///////////////8AAAD////////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CAP///////wQAAAACABAACy8Y1UqbSvVOhvf9AeQUX6YFAAAAAAADAAAAAAADAAAAAQAD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DAHgMAAAAAAAAAAAAACAB////////////////AAAA////////////////BAAAAAIA////////BAAAAAI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gEDAAAAAgD///////8MAAZQZXJzb25hbElkXzAFAAAAAAAEAAAAAAAEAAAAAQAEAAAAAAD///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QBvDwAAAAAAAAAAAAD/////cABwAAAABV9pZAAQAAAABC8Y1UqbSvVOhvf9AeQUX6YDRGF0YQAWAAAAAlBlcnNvbmFsSWQAAQAAAAAAAk5hbWUACwAAAFBlcnNvbmFsSWQAEFZlcnNpb24AAAAAAAlMYXN0V3JpdGUAWd3HgIs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A"/>
  <p:tag name="EMPOWERCHARTSPROPERTIES_LASTWRITEDATE" val="638342694639413436"/>
  <p:tag name="EMPOWERCHARTSPROPERTIES_A_LENGTH" val="24576"/>
  <p:tag name="RUNTIME_ID" val="6b134cf3-5466-47f6-b77b-24c72e29f41b"/>
</p:tagLst>
</file>

<file path=ppt/theme/theme1.xml><?xml version="1.0" encoding="utf-8"?>
<a:theme xmlns:a="http://schemas.openxmlformats.org/drawingml/2006/main" name="2_Office Theme">
  <a:themeElements>
    <a:clrScheme name="Custom 11">
      <a:dk1>
        <a:srgbClr val="223C78"/>
      </a:dk1>
      <a:lt1>
        <a:srgbClr val="FFFFFF"/>
      </a:lt1>
      <a:dk2>
        <a:srgbClr val="939598"/>
      </a:dk2>
      <a:lt2>
        <a:srgbClr val="F3FAFF"/>
      </a:lt2>
      <a:accent1>
        <a:srgbClr val="F16623"/>
      </a:accent1>
      <a:accent2>
        <a:srgbClr val="009EDB"/>
      </a:accent2>
      <a:accent3>
        <a:srgbClr val="B8D6A2"/>
      </a:accent3>
      <a:accent4>
        <a:srgbClr val="223C78"/>
      </a:accent4>
      <a:accent5>
        <a:srgbClr val="404140"/>
      </a:accent5>
      <a:accent6>
        <a:srgbClr val="77787B"/>
      </a:accent6>
      <a:hlink>
        <a:srgbClr val="F16623"/>
      </a:hlink>
      <a:folHlink>
        <a:srgbClr val="77787B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7bc43322-b630-4bac-8b27-31def233d1d0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6B2E086CF2C243903AC4D389B7F67D" ma:contentTypeVersion="14" ma:contentTypeDescription="Create a new document." ma:contentTypeScope="" ma:versionID="d49b525ad94f7944dbfc05cf72f139f8">
  <xsd:schema xmlns:xsd="http://www.w3.org/2001/XMLSchema" xmlns:xs="http://www.w3.org/2001/XMLSchema" xmlns:p="http://schemas.microsoft.com/office/2006/metadata/properties" xmlns:ns1="http://schemas.microsoft.com/sharepoint/v3" xmlns:ns2="1a4d292e-883c-434b-96e3-060cfff16c86" xmlns:ns3="60e175a8-a91d-45cb-b64c-1894803b351b" xmlns:ns4="5a91a428-e1a2-4fcd-a197-de3b6b3887e8" targetNamespace="http://schemas.microsoft.com/office/2006/metadata/properties" ma:root="true" ma:fieldsID="2e96b00a87f7b1a1ca7714e35dc6dc7d" ns1:_="" ns2:_="" ns3:_="" ns4:_="">
    <xsd:import namespace="http://schemas.microsoft.com/sharepoint/v3"/>
    <xsd:import namespace="1a4d292e-883c-434b-96e3-060cfff16c86"/>
    <xsd:import namespace="60e175a8-a91d-45cb-b64c-1894803b351b"/>
    <xsd:import namespace="5a91a428-e1a2-4fcd-a197-de3b6b3887e8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CatchAllLabel" minOccurs="0"/>
                <xsd:element ref="ns1:_dlc_Exempt" minOccurs="0"/>
                <xsd:element ref="ns1:_dlc_ExpireDateSaved" minOccurs="0"/>
                <xsd:element ref="ns1:_dlc_ExpireDate" minOccurs="0"/>
                <xsd:element ref="ns3:MediaServiceEventHashCode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DateTaken" minOccurs="0"/>
                <xsd:element ref="ns3:MediaServiceObjectDetectorVersions" minOccurs="0"/>
                <xsd:element ref="ns3:MediaLengthInSeconds" minOccurs="0"/>
                <xsd:element ref="ns3:lcf76f155ced4ddcb4097134ff3c332f" minOccurs="0"/>
                <xsd:element ref="ns4:SharedWithUsers" minOccurs="0"/>
                <xsd:element ref="ns4:SharedWithDetail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0" nillable="true" ma:displayName="Exempt from Policy" ma:hidden="true" ma:internalName="_dlc_Exempt" ma:readOnly="false">
      <xsd:simpleType>
        <xsd:restriction base="dms:Unknown"/>
      </xsd:simpleType>
    </xsd:element>
    <xsd:element name="_dlc_ExpireDateSaved" ma:index="11" nillable="true" ma:displayName="Original Expiration Date" ma:hidden="true" ma:internalName="_dlc_ExpireDateSaved" ma:readOnly="false">
      <xsd:simpleType>
        <xsd:restriction base="dms:DateTime"/>
      </xsd:simpleType>
    </xsd:element>
    <xsd:element name="_dlc_ExpireDate" ma:index="12" nillable="true" ma:displayName="Expiration Date" ma:hidden="true" ma:internalName="_dlc_ExpireDate" ma:readOnly="fals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4d292e-883c-434b-96e3-060cfff16c86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9828a39b-429d-4cd1-82b9-e41b43116422}" ma:internalName="TaxCatchAll" ma:showField="CatchAllData" ma:web="5a91a428-e1a2-4fcd-a197-de3b6b3887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9" nillable="true" ma:displayName="Taxonomy Catch All Column1" ma:hidden="true" ma:list="{9828a39b-429d-4cd1-82b9-e41b43116422}" ma:internalName="TaxCatchAllLabel" ma:readOnly="true" ma:showField="CatchAllDataLabel" ma:web="5a91a428-e1a2-4fcd-a197-de3b6b3887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e175a8-a91d-45cb-b64c-1894803b351b" elementFormDefault="qualified">
    <xsd:import namespace="http://schemas.microsoft.com/office/2006/documentManagement/types"/>
    <xsd:import namespace="http://schemas.microsoft.com/office/infopath/2007/PartnerControls"/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7bc43322-b630-4bac-8b27-31def233d1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91a428-e1a2-4fcd-a197-de3b6b3887e8" elementFormDefault="qualified">
    <xsd:import namespace="http://schemas.microsoft.com/office/2006/documentManagement/types"/>
    <xsd:import namespace="http://schemas.microsoft.com/office/infopath/2007/PartnerControls"/>
    <xsd:element name="SharedWithUsers" ma:index="2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a4d292e-883c-434b-96e3-060cfff16c86" xsi:nil="true"/>
    <_dlc_ExpireDateSaved xmlns="http://schemas.microsoft.com/sharepoint/v3" xsi:nil="true"/>
    <_dlc_ExpireDate xmlns="http://schemas.microsoft.com/sharepoint/v3" xsi:nil="true"/>
    <_dlc_Exempt xmlns="http://schemas.microsoft.com/sharepoint/v3" xsi:nil="true"/>
    <MediaLengthInSeconds xmlns="60e175a8-a91d-45cb-b64c-1894803b351b" xsi:nil="true"/>
    <lcf76f155ced4ddcb4097134ff3c332f xmlns="60e175a8-a91d-45cb-b64c-1894803b351b">
      <Terms xmlns="http://schemas.microsoft.com/office/infopath/2007/PartnerControls"/>
    </lcf76f155ced4ddcb4097134ff3c332f>
    <SharedWithUsers xmlns="5a91a428-e1a2-4fcd-a197-de3b6b3887e8">
      <UserInfo>
        <DisplayName>Oncology EMEA Members</DisplayName>
        <AccountId>8</AccountId>
        <AccountType/>
      </UserInfo>
    </SharedWithUsers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9B414F-DD68-4E78-8E58-51064662248C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BA8DC205-D9E4-426E-B33A-E062CF023072}"/>
</file>

<file path=customXml/itemProps3.xml><?xml version="1.0" encoding="utf-8"?>
<ds:datastoreItem xmlns:ds="http://schemas.openxmlformats.org/officeDocument/2006/customXml" ds:itemID="{8391B104-8D8D-40BF-9F30-AF2F1905D7D3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45220154-84f5-477c-9739-d7e8a5de802c"/>
    <ds:schemaRef ds:uri="http://purl.org/dc/terms/"/>
    <ds:schemaRef ds:uri="http://schemas.openxmlformats.org/package/2006/metadata/core-properties"/>
    <ds:schemaRef ds:uri="23024c31-8a23-429b-b3c0-831f75f4653c"/>
    <ds:schemaRef ds:uri="http://www.w3.org/XML/1998/namespace"/>
    <ds:schemaRef ds:uri="http://purl.org/dc/dcmitype/"/>
    <ds:schemaRef ds:uri="323e0d82-7659-4d6f-ac2a-7eca2477f40c"/>
    <ds:schemaRef ds:uri="63428aa0-6fc6-489a-8cda-4e5adc3dbd4e"/>
    <ds:schemaRef ds:uri="1a4d292e-883c-434b-96e3-060cfff16c86"/>
    <ds:schemaRef ds:uri="http://schemas.microsoft.com/sharepoint/v3"/>
    <ds:schemaRef ds:uri="52c41914-47fd-4263-9e1b-d8877e82f575"/>
    <ds:schemaRef ds:uri="4a27762e-ff82-4243-8a52-87712e03ee5d"/>
  </ds:schemaRefs>
</ds:datastoreItem>
</file>

<file path=customXml/itemProps4.xml><?xml version="1.0" encoding="utf-8"?>
<ds:datastoreItem xmlns:ds="http://schemas.openxmlformats.org/officeDocument/2006/customXml" ds:itemID="{C54545A9-9120-4B33-96F3-A85D00FA83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3358</Words>
  <Application>Microsoft Office PowerPoint</Application>
  <PresentationFormat>Breitbild</PresentationFormat>
  <Paragraphs>439</Paragraphs>
  <Slides>13</Slides>
  <Notes>4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10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24" baseType="lpstr">
      <vt:lpstr>Arial</vt:lpstr>
      <vt:lpstr>Calibri</vt:lpstr>
      <vt:lpstr>Courier New</vt:lpstr>
      <vt:lpstr>Futura</vt:lpstr>
      <vt:lpstr>Helvetica</vt:lpstr>
      <vt:lpstr>HelveticaNeueLT Std</vt:lpstr>
      <vt:lpstr>HelveticaNeueLTStd-Roman</vt:lpstr>
      <vt:lpstr>Symbol</vt:lpstr>
      <vt:lpstr>Times New Roman</vt:lpstr>
      <vt:lpstr>Wingdings</vt:lpstr>
      <vt:lpstr>2_Office Theme</vt:lpstr>
      <vt:lpstr>DEAR Study : Use of Darolutamide, Enzalutamide and Apalutamide  in the Real-World for nmCRPC  Comparative Real-World Evidence on  Darolutamide, Enzalutamide, and Apalutamide for  nmCRPC Patients in the United States (DEAR) </vt:lpstr>
      <vt:lpstr>Disclaimer</vt:lpstr>
      <vt:lpstr>DEAR Study Design</vt:lpstr>
      <vt:lpstr>DEAR Study Inclusion / Exclusion Criteria</vt:lpstr>
      <vt:lpstr>DEAR Baseline characteristics</vt:lpstr>
      <vt:lpstr>DEAR: Proportion of patients discontinuing initial ARI treatment</vt:lpstr>
      <vt:lpstr>DEAR: Time to discontinuation of initial ARI</vt:lpstr>
      <vt:lpstr>DEAR: Reasons for initial ARI discontinuation</vt:lpstr>
      <vt:lpstr>DEAR: Proportion of patients progressing to mCRPC</vt:lpstr>
      <vt:lpstr>DEAR: Time to progression to mCRPC</vt:lpstr>
      <vt:lpstr>DEAR: Adverse events (AE) during treatment with ARIs</vt:lpstr>
      <vt:lpstr>DEAR: Author‘s conclusions</vt:lpstr>
      <vt:lpstr>Short professional information Nubeqa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Mix</dc:creator>
  <cp:lastModifiedBy>Alexa Becker</cp:lastModifiedBy>
  <cp:revision>11</cp:revision>
  <dcterms:created xsi:type="dcterms:W3CDTF">2023-04-10T08:21:43Z</dcterms:created>
  <dcterms:modified xsi:type="dcterms:W3CDTF">2024-06-07T08:48:39Z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0x010100066B2E086CF2C243903AC4D389B7F67D</vt:lpwstr>
  </property>
  <property fmtid="{D5CDD505-2E9C-101B-9397-08002B2CF9AE}" pid="3" name="ClassificationContentMarkingFooterLocations">
    <vt:lpwstr>Office Theme:8</vt:lpwstr>
  </property>
  <property fmtid="{D5CDD505-2E9C-101B-9397-08002B2CF9AE}" pid="4" name="ClassificationContentMarkingFooterText">
    <vt:lpwstr>RESTRICTED</vt:lpwstr>
  </property>
  <property fmtid="{D5CDD505-2E9C-101B-9397-08002B2CF9AE}" pid="5" name="MediaServiceImageTags">
    <vt:lpwstr/>
  </property>
  <property fmtid="{D5CDD505-2E9C-101B-9397-08002B2CF9AE}" pid="6" name="MSIP_Label_7f850223-87a8-40c3-9eb2-432606efca2a_Enabled">
    <vt:lpwstr>true</vt:lpwstr>
  </property>
  <property fmtid="{D5CDD505-2E9C-101B-9397-08002B2CF9AE}" pid="7" name="MSIP_Label_7f850223-87a8-40c3-9eb2-432606efca2a_SetDate">
    <vt:lpwstr>2023-08-28T12:42:17Z</vt:lpwstr>
  </property>
  <property fmtid="{D5CDD505-2E9C-101B-9397-08002B2CF9AE}" pid="8" name="MSIP_Label_7f850223-87a8-40c3-9eb2-432606efca2a_Method">
    <vt:lpwstr>Privileged</vt:lpwstr>
  </property>
  <property fmtid="{D5CDD505-2E9C-101B-9397-08002B2CF9AE}" pid="9" name="MSIP_Label_7f850223-87a8-40c3-9eb2-432606efca2a_Name">
    <vt:lpwstr>7f850223-87a8-40c3-9eb2-432606efca2a</vt:lpwstr>
  </property>
  <property fmtid="{D5CDD505-2E9C-101B-9397-08002B2CF9AE}" pid="10" name="MSIP_Label_7f850223-87a8-40c3-9eb2-432606efca2a_SiteId">
    <vt:lpwstr>fcb2b37b-5da0-466b-9b83-0014b67a7c78</vt:lpwstr>
  </property>
  <property fmtid="{D5CDD505-2E9C-101B-9397-08002B2CF9AE}" pid="11" name="MSIP_Label_7f850223-87a8-40c3-9eb2-432606efca2a_ActionId">
    <vt:lpwstr>251472fc-028e-4861-93f9-29021cd83eac</vt:lpwstr>
  </property>
  <property fmtid="{D5CDD505-2E9C-101B-9397-08002B2CF9AE}" pid="12" name="MSIP_Label_7f850223-87a8-40c3-9eb2-432606efca2a_ContentBits">
    <vt:lpwstr>0</vt:lpwstr>
  </property>
  <property fmtid="{D5CDD505-2E9C-101B-9397-08002B2CF9AE}" pid="13" name="Order">
    <vt:r8>1223700</vt:r8>
  </property>
  <property fmtid="{D5CDD505-2E9C-101B-9397-08002B2CF9AE}" pid="14" name="xd_Signature">
    <vt:bool>false</vt:bool>
  </property>
  <property fmtid="{D5CDD505-2E9C-101B-9397-08002B2CF9AE}" pid="15" name="SharedWithUsers">
    <vt:lpwstr>8;#Oncology EMEA Members</vt:lpwstr>
  </property>
  <property fmtid="{D5CDD505-2E9C-101B-9397-08002B2CF9AE}" pid="16" name="xd_ProgID">
    <vt:lpwstr/>
  </property>
  <property fmtid="{D5CDD505-2E9C-101B-9397-08002B2CF9AE}" pid="17" name="ComplianceAssetId">
    <vt:lpwstr/>
  </property>
  <property fmtid="{D5CDD505-2E9C-101B-9397-08002B2CF9AE}" pid="18" name="TemplateUrl">
    <vt:lpwstr/>
  </property>
  <property fmtid="{D5CDD505-2E9C-101B-9397-08002B2CF9AE}" pid="19" name="_ExtendedDescription">
    <vt:lpwstr/>
  </property>
  <property fmtid="{D5CDD505-2E9C-101B-9397-08002B2CF9AE}" pid="20" name="TriggerFlowInfo">
    <vt:lpwstr/>
  </property>
</Properties>
</file>