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slideLayouts/slideLayout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tags/tag5.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6.xml" ContentType="application/vnd.openxmlformats-officedocument.theme+xml"/>
  <Override PartName="/ppt/tags/tag8.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 id="2147483766" r:id="rId2"/>
    <p:sldMasterId id="2147483768" r:id="rId3"/>
    <p:sldMasterId id="2147483772" r:id="rId4"/>
    <p:sldMasterId id="2147483775" r:id="rId5"/>
    <p:sldMasterId id="2147483794" r:id="rId6"/>
  </p:sldMasterIdLst>
  <p:notesMasterIdLst>
    <p:notesMasterId r:id="rId36"/>
  </p:notesMasterIdLst>
  <p:handoutMasterIdLst>
    <p:handoutMasterId r:id="rId37"/>
  </p:handoutMasterIdLst>
  <p:sldIdLst>
    <p:sldId id="277" r:id="rId7"/>
    <p:sldId id="356" r:id="rId8"/>
    <p:sldId id="358" r:id="rId9"/>
    <p:sldId id="353" r:id="rId10"/>
    <p:sldId id="354" r:id="rId11"/>
    <p:sldId id="370" r:id="rId12"/>
    <p:sldId id="351" r:id="rId13"/>
    <p:sldId id="364" r:id="rId14"/>
    <p:sldId id="365" r:id="rId15"/>
    <p:sldId id="366" r:id="rId16"/>
    <p:sldId id="367" r:id="rId17"/>
    <p:sldId id="335" r:id="rId18"/>
    <p:sldId id="371" r:id="rId19"/>
    <p:sldId id="340" r:id="rId20"/>
    <p:sldId id="332" r:id="rId21"/>
    <p:sldId id="341" r:id="rId22"/>
    <p:sldId id="372" r:id="rId23"/>
    <p:sldId id="360" r:id="rId24"/>
    <p:sldId id="346" r:id="rId25"/>
    <p:sldId id="347" r:id="rId26"/>
    <p:sldId id="348" r:id="rId27"/>
    <p:sldId id="328" r:id="rId28"/>
    <p:sldId id="329" r:id="rId29"/>
    <p:sldId id="330" r:id="rId30"/>
    <p:sldId id="331" r:id="rId31"/>
    <p:sldId id="345" r:id="rId32"/>
    <p:sldId id="357" r:id="rId33"/>
    <p:sldId id="302" r:id="rId34"/>
    <p:sldId id="326" r:id="rId35"/>
  </p:sldIdLst>
  <p:sldSz cx="9144000" cy="5143500" type="screen16x9"/>
  <p:notesSz cx="6794500" cy="99314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sics for practical use" id="{95D30A05-C347-4887-AC2B-CAE642252E84}">
          <p14:sldIdLst>
            <p14:sldId id="277"/>
            <p14:sldId id="356"/>
            <p14:sldId id="358"/>
            <p14:sldId id="353"/>
            <p14:sldId id="354"/>
            <p14:sldId id="370"/>
            <p14:sldId id="351"/>
            <p14:sldId id="364"/>
            <p14:sldId id="365"/>
            <p14:sldId id="366"/>
            <p14:sldId id="367"/>
            <p14:sldId id="335"/>
            <p14:sldId id="371"/>
            <p14:sldId id="340"/>
            <p14:sldId id="332"/>
            <p14:sldId id="341"/>
            <p14:sldId id="372"/>
          </p14:sldIdLst>
        </p14:section>
        <p14:section name="Background &amp; Top Line Results COMPASS" id="{F2C9E9F4-8B2F-4892-A072-5DC546C01932}">
          <p14:sldIdLst>
            <p14:sldId id="360"/>
            <p14:sldId id="346"/>
            <p14:sldId id="347"/>
            <p14:sldId id="348"/>
            <p14:sldId id="328"/>
            <p14:sldId id="329"/>
            <p14:sldId id="330"/>
            <p14:sldId id="331"/>
          </p14:sldIdLst>
        </p14:section>
        <p14:section name="Appendix" id="{737480BC-5673-448A-9385-D50BEB3A1AF1}">
          <p14:sldIdLst>
            <p14:sldId id="345"/>
            <p14:sldId id="357"/>
            <p14:sldId id="302"/>
            <p14:sldId id="326"/>
          </p14:sldIdLst>
        </p14:section>
      </p14:sectionLst>
    </p:ext>
    <p:ext uri="{EFAFB233-063F-42B5-8137-9DF3F51BA10A}">
      <p15:sldGuideLst xmlns:p15="http://schemas.microsoft.com/office/powerpoint/2012/main">
        <p15:guide id="1" orient="horz" pos="1847" userDrawn="1">
          <p15:clr>
            <a:srgbClr val="A4A3A4"/>
          </p15:clr>
        </p15:guide>
        <p15:guide id="2" pos="5602">
          <p15:clr>
            <a:srgbClr val="A4A3A4"/>
          </p15:clr>
        </p15:guide>
        <p15:guide id="3" pos="2880">
          <p15:clr>
            <a:srgbClr val="A4A3A4"/>
          </p15:clr>
        </p15:guide>
        <p15:guide id="4" pos="385">
          <p15:clr>
            <a:srgbClr val="A4A3A4"/>
          </p15:clr>
        </p15:guide>
        <p15:guide id="5" orient="horz" pos="1393">
          <p15:clr>
            <a:srgbClr val="A4A3A4"/>
          </p15:clr>
        </p15:guide>
        <p15:guide id="6" pos="2336">
          <p15:clr>
            <a:srgbClr val="A4A3A4"/>
          </p15:clr>
        </p15:guide>
        <p15:guide id="7" orient="horz" pos="804">
          <p15:clr>
            <a:srgbClr val="A4A3A4"/>
          </p15:clr>
        </p15:guide>
        <p15:guide id="8" orient="horz" pos="2890">
          <p15:clr>
            <a:srgbClr val="A4A3A4"/>
          </p15:clr>
        </p15:guide>
        <p15:guide id="9" orient="horz" pos="3026">
          <p15:clr>
            <a:srgbClr val="A4A3A4"/>
          </p15:clr>
        </p15:guide>
        <p15:guide id="10" pos="3198">
          <p15:clr>
            <a:srgbClr val="A4A3A4"/>
          </p15:clr>
        </p15:guide>
        <p15:guide id="12" orient="horz" pos="1711">
          <p15:clr>
            <a:srgbClr val="A4A3A4"/>
          </p15:clr>
        </p15:guide>
        <p15:guide id="13" pos="3696">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ja Grabner" initials="AG" lastIdx="2" clrIdx="0"/>
  <p:cmAuthor id="2" name="Luca Barbic" initials="LB" lastIdx="8" clrIdx="1">
    <p:extLst>
      <p:ext uri="{19B8F6BF-5375-455C-9EA6-DF929625EA0E}">
        <p15:presenceInfo xmlns:p15="http://schemas.microsoft.com/office/powerpoint/2012/main" userId="S-1-5-21-1482476501-484061587-682003330-167860" providerId="AD"/>
      </p:ext>
    </p:extLst>
  </p:cmAuthor>
  <p:cmAuthor id="3" name="JS" initials="JS" lastIdx="19" clrIdx="2">
    <p:extLst>
      <p:ext uri="{19B8F6BF-5375-455C-9EA6-DF929625EA0E}">
        <p15:presenceInfo xmlns:p15="http://schemas.microsoft.com/office/powerpoint/2012/main" userId="J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61AC"/>
    <a:srgbClr val="FFA300"/>
    <a:srgbClr val="A190E1"/>
    <a:srgbClr val="597BBA"/>
    <a:srgbClr val="DCE5F4"/>
    <a:srgbClr val="FF8080"/>
    <a:srgbClr val="FF33CC"/>
    <a:srgbClr val="7C7A7A"/>
    <a:srgbClr val="595959"/>
    <a:srgbClr val="B4C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5314" autoAdjust="0"/>
  </p:normalViewPr>
  <p:slideViewPr>
    <p:cSldViewPr showGuides="1">
      <p:cViewPr varScale="1">
        <p:scale>
          <a:sx n="138" d="100"/>
          <a:sy n="138" d="100"/>
        </p:scale>
        <p:origin x="972" y="120"/>
      </p:cViewPr>
      <p:guideLst>
        <p:guide orient="horz" pos="1847"/>
        <p:guide pos="5602"/>
        <p:guide pos="2880"/>
        <p:guide pos="385"/>
        <p:guide orient="horz" pos="1393"/>
        <p:guide pos="2336"/>
        <p:guide orient="horz" pos="804"/>
        <p:guide orient="horz" pos="2890"/>
        <p:guide orient="horz" pos="3026"/>
        <p:guide pos="3198"/>
        <p:guide orient="horz" pos="1711"/>
        <p:guide pos="3696"/>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showGuides="1">
      <p:cViewPr varScale="1">
        <p:scale>
          <a:sx n="77" d="100"/>
          <a:sy n="77" d="100"/>
        </p:scale>
        <p:origin x="4002" y="11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1" Type="http://schemas.openxmlformats.org/officeDocument/2006/relationships/image" Target="NULL"/></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NUL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1D31FDA1-A01C-42D1-AEDA-B65749EF9714}" type="datetimeFigureOut">
              <a:rPr lang="en-US" smtClean="0"/>
              <a:t>3/2/2021</a:t>
            </a:fld>
            <a:endParaRPr lang="en-US"/>
          </a:p>
        </p:txBody>
      </p:sp>
      <p:sp>
        <p:nvSpPr>
          <p:cNvPr id="4" name="Fußzeilenplatzhalter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5" name="Foliennummernplatzhalter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C16B5745-2DC2-40D4-8987-72002840A36A}" type="slidenum">
              <a:rPr lang="en-US" smtClean="0"/>
              <a:t>‹Nr.›</a:t>
            </a:fld>
            <a:endParaRPr lang="en-US"/>
          </a:p>
        </p:txBody>
      </p:sp>
    </p:spTree>
    <p:extLst>
      <p:ext uri="{BB962C8B-B14F-4D97-AF65-F5344CB8AC3E}">
        <p14:creationId xmlns:p14="http://schemas.microsoft.com/office/powerpoint/2010/main" val="670490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F5B0F40-3E1F-4825-8564-1C8688DFAFED}" type="datetimeFigureOut">
              <a:rPr lang="en-US" smtClean="0"/>
              <a:t>3/2/2021</a:t>
            </a:fld>
            <a:endParaRPr lang="en-US"/>
          </a:p>
        </p:txBody>
      </p:sp>
      <p:sp>
        <p:nvSpPr>
          <p:cNvPr id="4" name="Folienbildplatzhalter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C3DB8E9A-DE44-436B-9EF9-8D3474867497}" type="slidenum">
              <a:rPr lang="en-US" smtClean="0"/>
              <a:t>‹Nr.›</a:t>
            </a:fld>
            <a:endParaRPr lang="en-US"/>
          </a:p>
        </p:txBody>
      </p:sp>
    </p:spTree>
    <p:extLst>
      <p:ext uri="{BB962C8B-B14F-4D97-AF65-F5344CB8AC3E}">
        <p14:creationId xmlns:p14="http://schemas.microsoft.com/office/powerpoint/2010/main" val="2802887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3DB8E9A-DE44-436B-9EF9-8D3474867497}" type="slidenum">
              <a:rPr lang="en-US" smtClean="0"/>
              <a:t>16</a:t>
            </a:fld>
            <a:endParaRPr lang="en-US"/>
          </a:p>
        </p:txBody>
      </p:sp>
    </p:spTree>
    <p:extLst>
      <p:ext uri="{BB962C8B-B14F-4D97-AF65-F5344CB8AC3E}">
        <p14:creationId xmlns:p14="http://schemas.microsoft.com/office/powerpoint/2010/main" val="1457937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C3DB8E9A-DE44-436B-9EF9-8D3474867497}" type="slidenum">
              <a:rPr lang="en-US" smtClean="0"/>
              <a:t>19</a:t>
            </a:fld>
            <a:endParaRPr lang="en-US"/>
          </a:p>
        </p:txBody>
      </p:sp>
    </p:spTree>
    <p:extLst>
      <p:ext uri="{BB962C8B-B14F-4D97-AF65-F5344CB8AC3E}">
        <p14:creationId xmlns:p14="http://schemas.microsoft.com/office/powerpoint/2010/main" val="3981880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C3DB8E9A-DE44-436B-9EF9-8D3474867497}" type="slidenum">
              <a:rPr lang="en-US" smtClean="0"/>
              <a:t>21</a:t>
            </a:fld>
            <a:endParaRPr lang="en-US"/>
          </a:p>
        </p:txBody>
      </p:sp>
    </p:spTree>
    <p:extLst>
      <p:ext uri="{BB962C8B-B14F-4D97-AF65-F5344CB8AC3E}">
        <p14:creationId xmlns:p14="http://schemas.microsoft.com/office/powerpoint/2010/main" val="1737748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7.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Title + Content">
    <p:spTree>
      <p:nvGrpSpPr>
        <p:cNvPr id="1" name=""/>
        <p:cNvGrpSpPr/>
        <p:nvPr/>
      </p:nvGrpSpPr>
      <p:grpSpPr>
        <a:xfrm>
          <a:off x="0" y="0"/>
          <a:ext cx="0" cy="0"/>
          <a:chOff x="0" y="0"/>
          <a:chExt cx="0" cy="0"/>
        </a:xfrm>
      </p:grpSpPr>
      <p:sp>
        <p:nvSpPr>
          <p:cNvPr id="5" name="Content Placeholder 4"/>
          <p:cNvSpPr>
            <a:spLocks noGrp="1"/>
          </p:cNvSpPr>
          <p:nvPr>
            <p:ph sz="quarter" idx="19"/>
          </p:nvPr>
        </p:nvSpPr>
        <p:spPr>
          <a:xfrm>
            <a:off x="612776" y="1059657"/>
            <a:ext cx="8278813" cy="842538"/>
          </a:xfrm>
          <a:prstGeom prst="rect">
            <a:avLst/>
          </a:prstGeom>
        </p:spPr>
        <p:txBody>
          <a:bodyPr/>
          <a:lstStyle>
            <a:lvl1pPr>
              <a:defRPr sz="1700"/>
            </a:lvl1pPr>
            <a:lvl2pPr>
              <a:defRPr sz="1600"/>
            </a:lvl2pPr>
            <a:lvl3pPr>
              <a:defRPr sz="1400"/>
            </a:lvl3pPr>
            <a:lvl4pPr>
              <a:defRPr sz="1400"/>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4"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3000511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2"/>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8257" name="think-cell Folie" r:id="rId4" imgW="270" imgH="270" progId="TCLayout.ActiveDocument.1">
                  <p:embed/>
                </p:oleObj>
              </mc:Choice>
              <mc:Fallback>
                <p:oleObj name="think-cell Folie" r:id="rId4" imgW="270" imgH="270" progId="TCLayout.ActiveDocument.1">
                  <p:embed/>
                  <p:pic>
                    <p:nvPicPr>
                      <p:cNvPr id="2" name="Objekt 1" hidden="1"/>
                      <p:cNvPicPr/>
                      <p:nvPr/>
                    </p:nvPicPr>
                    <p:blipFill>
                      <a:blip r:embed="rId5"/>
                      <a:stretch>
                        <a:fillRect/>
                      </a:stretch>
                    </p:blipFill>
                    <p:spPr>
                      <a:xfrm>
                        <a:off x="1589" y="1192"/>
                        <a:ext cx="1587" cy="1190"/>
                      </a:xfrm>
                      <a:prstGeom prst="rect">
                        <a:avLst/>
                      </a:prstGeom>
                    </p:spPr>
                  </p:pic>
                </p:oleObj>
              </mc:Fallback>
            </mc:AlternateContent>
          </a:graphicData>
        </a:graphic>
      </p:graphicFrame>
      <p:sp>
        <p:nvSpPr>
          <p:cNvPr id="3112" name="Rectangle 40"/>
          <p:cNvSpPr>
            <a:spLocks noGrp="1" noChangeArrowheads="1"/>
          </p:cNvSpPr>
          <p:nvPr>
            <p:ph type="subTitle" sz="quarter" idx="1" hasCustomPrompt="1"/>
          </p:nvPr>
        </p:nvSpPr>
        <p:spPr>
          <a:xfrm>
            <a:off x="612776" y="2707482"/>
            <a:ext cx="7451725" cy="323165"/>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sz="2100">
                <a:solidFill>
                  <a:schemeClr val="tx1">
                    <a:lumMod val="65000"/>
                    <a:lumOff val="35000"/>
                  </a:schemeClr>
                </a:solidFill>
              </a:defRPr>
            </a:lvl1pPr>
          </a:lstStyle>
          <a:p>
            <a:pPr lvl="0"/>
            <a:r>
              <a:rPr lang="en-GB" noProof="0" dirty="0"/>
              <a:t>Click to edit Master subtitle text</a:t>
            </a:r>
          </a:p>
        </p:txBody>
      </p:sp>
      <p:sp>
        <p:nvSpPr>
          <p:cNvPr id="3" name="Title 2"/>
          <p:cNvSpPr>
            <a:spLocks noGrp="1"/>
          </p:cNvSpPr>
          <p:nvPr>
            <p:ph type="title" hasCustomPrompt="1"/>
          </p:nvPr>
        </p:nvSpPr>
        <p:spPr>
          <a:xfrm>
            <a:off x="612776" y="2107171"/>
            <a:ext cx="7451725" cy="369332"/>
          </a:xfrm>
        </p:spPr>
        <p:txBody>
          <a:bodyPr wrap="square">
            <a:spAutoFit/>
          </a:bodyPr>
          <a:lstStyle>
            <a:lvl1pPr>
              <a:defRPr sz="2400"/>
            </a:lvl1pPr>
          </a:lstStyle>
          <a:p>
            <a:r>
              <a:rPr lang="en-GB" noProof="0" dirty="0"/>
              <a:t>Click to edit Master title text</a:t>
            </a:r>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Tree>
    <p:extLst>
      <p:ext uri="{BB962C8B-B14F-4D97-AF65-F5344CB8AC3E}">
        <p14:creationId xmlns:p14="http://schemas.microsoft.com/office/powerpoint/2010/main" val="274864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27699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sz="1800">
                <a:solidFill>
                  <a:schemeClr val="tx1">
                    <a:lumMod val="65000"/>
                    <a:lumOff val="35000"/>
                  </a:schemeClr>
                </a:solidFill>
              </a:defRPr>
            </a:lvl1pPr>
          </a:lstStyle>
          <a:p>
            <a:pPr lvl="0"/>
            <a:r>
              <a:rPr lang="en-GB" noProof="0" dirty="0"/>
              <a:t>Click to edit Master subtitle text</a:t>
            </a:r>
          </a:p>
        </p:txBody>
      </p:sp>
      <p:sp>
        <p:nvSpPr>
          <p:cNvPr id="3" name="Title 2"/>
          <p:cNvSpPr>
            <a:spLocks noGrp="1"/>
          </p:cNvSpPr>
          <p:nvPr>
            <p:ph type="title" hasCustomPrompt="1"/>
          </p:nvPr>
        </p:nvSpPr>
        <p:spPr>
          <a:xfrm>
            <a:off x="612775" y="2153338"/>
            <a:ext cx="7451725" cy="323165"/>
          </a:xfrm>
        </p:spPr>
        <p:txBody>
          <a:bodyPr wrap="square">
            <a:spAutoFit/>
          </a:bodyPr>
          <a:lstStyle>
            <a:lvl1pPr>
              <a:defRPr sz="2100"/>
            </a:lvl1pPr>
          </a:lstStyle>
          <a:p>
            <a:r>
              <a:rPr lang="en-GB" noProof="0" dirty="0"/>
              <a:t>Click to edit Master title text</a:t>
            </a:r>
            <a:endParaRPr lang="en-GB" dirty="0"/>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Tree>
    <p:extLst>
      <p:ext uri="{BB962C8B-B14F-4D97-AF65-F5344CB8AC3E}">
        <p14:creationId xmlns:p14="http://schemas.microsoft.com/office/powerpoint/2010/main" val="23713573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p>
            <a:r>
              <a:rPr lang="en-GB" noProof="0" dirty="0"/>
              <a:t>Click to edit Master title text</a:t>
            </a:r>
          </a:p>
        </p:txBody>
      </p:sp>
      <p:sp>
        <p:nvSpPr>
          <p:cNvPr id="7" name="Content Placeholder 6"/>
          <p:cNvSpPr>
            <a:spLocks noGrp="1"/>
          </p:cNvSpPr>
          <p:nvPr>
            <p:ph sz="quarter" idx="10" hasCustomPrompt="1"/>
          </p:nvPr>
        </p:nvSpPr>
        <p:spPr>
          <a:xfrm>
            <a:off x="611189" y="1032273"/>
            <a:ext cx="8281987" cy="364569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501131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itle 9"/>
          <p:cNvSpPr>
            <a:spLocks noGrp="1"/>
          </p:cNvSpPr>
          <p:nvPr>
            <p:ph type="title" hasCustomPrompt="1"/>
          </p:nvPr>
        </p:nvSpPr>
        <p:spPr/>
        <p:txBody>
          <a:bodyPr/>
          <a:lstStyle/>
          <a:p>
            <a:r>
              <a:rPr lang="en-GB" noProof="0" dirty="0"/>
              <a:t>Click to edit Master title text</a:t>
            </a:r>
            <a:endParaRPr lang="en-GB" dirty="0"/>
          </a:p>
        </p:txBody>
      </p:sp>
    </p:spTree>
    <p:extLst>
      <p:ext uri="{BB962C8B-B14F-4D97-AF65-F5344CB8AC3E}">
        <p14:creationId xmlns:p14="http://schemas.microsoft.com/office/powerpoint/2010/main" val="2845329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502211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500">
                <a:solidFill>
                  <a:schemeClr val="tx1">
                    <a:lumMod val="65000"/>
                    <a:lumOff val="35000"/>
                  </a:schemeClr>
                </a:solidFill>
              </a:defRPr>
            </a:lvl1pPr>
            <a:lvl2pPr>
              <a:defRPr sz="1350"/>
            </a:lvl2pPr>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500">
                <a:solidFill>
                  <a:schemeClr val="tx1">
                    <a:lumMod val="65000"/>
                    <a:lumOff val="35000"/>
                  </a:schemeClr>
                </a:solidFill>
              </a:defRPr>
            </a:lvl1pPr>
            <a:lvl2pPr>
              <a:defRPr sz="1350"/>
            </a:lvl2pPr>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Title 1"/>
          <p:cNvSpPr>
            <a:spLocks noGrp="1"/>
          </p:cNvSpPr>
          <p:nvPr>
            <p:ph type="title" hasCustomPrompt="1"/>
          </p:nvPr>
        </p:nvSpPr>
        <p:spPr/>
        <p:txBody>
          <a:bodyPr/>
          <a:lstStyle/>
          <a:p>
            <a:r>
              <a:rPr lang="en-GB" noProof="0" dirty="0"/>
              <a:t>Click to edit Master title text</a:t>
            </a:r>
            <a:endParaRPr lang="en-GB" dirty="0"/>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564672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a:t>Click to edit Master title text</a:t>
            </a:r>
            <a:endParaRPr lang="en-GB" dirty="0"/>
          </a:p>
        </p:txBody>
      </p:sp>
    </p:spTree>
    <p:extLst>
      <p:ext uri="{BB962C8B-B14F-4D97-AF65-F5344CB8AC3E}">
        <p14:creationId xmlns:p14="http://schemas.microsoft.com/office/powerpoint/2010/main" val="3581444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2860777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71301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5" name="Table Placeholder 4"/>
          <p:cNvSpPr>
            <a:spLocks noGrp="1"/>
          </p:cNvSpPr>
          <p:nvPr>
            <p:ph type="tbl" sz="quarter" idx="11" hasCustomPrompt="1"/>
          </p:nvPr>
        </p:nvSpPr>
        <p:spPr>
          <a:xfrm>
            <a:off x="612001" y="1032579"/>
            <a:ext cx="8281175" cy="3645387"/>
          </a:xfrm>
        </p:spPr>
        <p:txBody>
          <a:bodyPr/>
          <a:lstStyle>
            <a:lvl1pPr>
              <a:defRPr>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3202453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 Title">
    <p:spTree>
      <p:nvGrpSpPr>
        <p:cNvPr id="1" name=""/>
        <p:cNvGrpSpPr/>
        <p:nvPr/>
      </p:nvGrpSpPr>
      <p:grpSpPr>
        <a:xfrm>
          <a:off x="0" y="0"/>
          <a:ext cx="0" cy="0"/>
          <a:chOff x="0" y="0"/>
          <a:chExt cx="0" cy="0"/>
        </a:xfrm>
      </p:grpSpPr>
      <p:sp>
        <p:nvSpPr>
          <p:cNvPr id="6"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2384080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5" name="Table Placeholder 4"/>
          <p:cNvSpPr>
            <a:spLocks noGrp="1"/>
          </p:cNvSpPr>
          <p:nvPr>
            <p:ph type="tbl" sz="quarter" idx="11" hasCustomPrompt="1"/>
          </p:nvPr>
        </p:nvSpPr>
        <p:spPr>
          <a:xfrm>
            <a:off x="612001" y="1368900"/>
            <a:ext cx="8281175" cy="3273966"/>
          </a:xfrm>
        </p:spPr>
        <p:txBody>
          <a:bodyPr/>
          <a:lstStyle>
            <a:lvl1pPr>
              <a:defRPr>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30234424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able Placeholder 2"/>
          <p:cNvSpPr>
            <a:spLocks noGrp="1"/>
          </p:cNvSpPr>
          <p:nvPr>
            <p:ph type="tbl" sz="quarter" idx="18" hasCustomPrompt="1"/>
          </p:nvPr>
        </p:nvSpPr>
        <p:spPr>
          <a:xfrm>
            <a:off x="611189" y="1032579"/>
            <a:ext cx="8281987" cy="1701403"/>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28319678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able Placeholder 2"/>
          <p:cNvSpPr>
            <a:spLocks noGrp="1"/>
          </p:cNvSpPr>
          <p:nvPr>
            <p:ph type="tbl" sz="quarter" idx="18" hasCustomPrompt="1"/>
          </p:nvPr>
        </p:nvSpPr>
        <p:spPr>
          <a:xfrm>
            <a:off x="611189" y="1368900"/>
            <a:ext cx="8281987" cy="1322784"/>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7866387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Content Placeholder 5"/>
          <p:cNvSpPr>
            <a:spLocks noGrp="1"/>
          </p:cNvSpPr>
          <p:nvPr>
            <p:ph sz="quarter" idx="16" hasCustomPrompt="1"/>
          </p:nvPr>
        </p:nvSpPr>
        <p:spPr>
          <a:xfrm>
            <a:off x="612775" y="1032580"/>
            <a:ext cx="8280401" cy="1701449"/>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able Placeholder 2"/>
          <p:cNvSpPr>
            <a:spLocks noGrp="1"/>
          </p:cNvSpPr>
          <p:nvPr>
            <p:ph type="tbl" sz="quarter" idx="18" hasCustomPrompt="1"/>
          </p:nvPr>
        </p:nvSpPr>
        <p:spPr>
          <a:xfrm>
            <a:off x="611189" y="2808000"/>
            <a:ext cx="8281987" cy="1869966"/>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3234632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Content Placeholder 5"/>
          <p:cNvSpPr>
            <a:spLocks noGrp="1"/>
          </p:cNvSpPr>
          <p:nvPr>
            <p:ph sz="quarter" idx="16" hasCustomPrompt="1"/>
          </p:nvPr>
        </p:nvSpPr>
        <p:spPr>
          <a:xfrm>
            <a:off x="612775" y="1368900"/>
            <a:ext cx="8280401" cy="1323091"/>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able Placeholder 2"/>
          <p:cNvSpPr>
            <a:spLocks noGrp="1"/>
          </p:cNvSpPr>
          <p:nvPr>
            <p:ph type="tbl" sz="quarter" idx="18" hasCustomPrompt="1"/>
          </p:nvPr>
        </p:nvSpPr>
        <p:spPr>
          <a:xfrm>
            <a:off x="611189" y="2808000"/>
            <a:ext cx="8281987" cy="1869966"/>
          </a:xfrm>
        </p:spPr>
        <p:txBody>
          <a:bodyPr/>
          <a:lstStyle>
            <a:lvl1pPr>
              <a:defRPr sz="135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39006740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5"/>
          <p:cNvSpPr>
            <a:spLocks noGrp="1"/>
          </p:cNvSpPr>
          <p:nvPr>
            <p:ph sz="quarter" idx="17" hasCustomPrompt="1"/>
          </p:nvPr>
        </p:nvSpPr>
        <p:spPr>
          <a:xfrm>
            <a:off x="612775" y="1032579"/>
            <a:ext cx="8280401" cy="1702359"/>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9846441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5" y="2808000"/>
            <a:ext cx="8280401" cy="1869966"/>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5"/>
          <p:cNvSpPr>
            <a:spLocks noGrp="1"/>
          </p:cNvSpPr>
          <p:nvPr>
            <p:ph sz="quarter" idx="17" hasCustomPrompt="1"/>
          </p:nvPr>
        </p:nvSpPr>
        <p:spPr>
          <a:xfrm>
            <a:off x="612775" y="1368900"/>
            <a:ext cx="8280401" cy="1322831"/>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450"/>
              </a:spcBef>
              <a:buFont typeface="Wingdings" pitchFamily="2" charset="2"/>
              <a:buNone/>
              <a:defRPr sz="15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8923025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9F22460F-70ED-4FCB-B14D-D45B063C1436}" type="datetimeFigureOut">
              <a:rPr lang="en-CA" smtClean="0"/>
              <a:t>2021-03-02</a:t>
            </a:fld>
            <a:endParaRPr lang="en-CA"/>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0DE69038-F227-4503-828F-05A0E67D8FEA}" type="slidenum">
              <a:rPr lang="en-CA" smtClean="0"/>
              <a:t>‹Nr.›</a:t>
            </a:fld>
            <a:endParaRPr lang="en-CA"/>
          </a:p>
        </p:txBody>
      </p:sp>
    </p:spTree>
    <p:extLst>
      <p:ext uri="{BB962C8B-B14F-4D97-AF65-F5344CB8AC3E}">
        <p14:creationId xmlns:p14="http://schemas.microsoft.com/office/powerpoint/2010/main" val="38475957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 Title + Content">
    <p:spTree>
      <p:nvGrpSpPr>
        <p:cNvPr id="1" name=""/>
        <p:cNvGrpSpPr/>
        <p:nvPr/>
      </p:nvGrpSpPr>
      <p:grpSpPr>
        <a:xfrm>
          <a:off x="0" y="0"/>
          <a:ext cx="0" cy="0"/>
          <a:chOff x="0" y="0"/>
          <a:chExt cx="0" cy="0"/>
        </a:xfrm>
      </p:grpSpPr>
      <p:sp>
        <p:nvSpPr>
          <p:cNvPr id="5" name="Content Placeholder 4"/>
          <p:cNvSpPr>
            <a:spLocks noGrp="1"/>
          </p:cNvSpPr>
          <p:nvPr>
            <p:ph sz="quarter" idx="19"/>
          </p:nvPr>
        </p:nvSpPr>
        <p:spPr>
          <a:xfrm>
            <a:off x="612776" y="1059657"/>
            <a:ext cx="8278813" cy="842538"/>
          </a:xfrm>
          <a:prstGeom prst="rect">
            <a:avLst/>
          </a:prstGeom>
        </p:spPr>
        <p:txBody>
          <a:bodyPr/>
          <a:lstStyle>
            <a:lvl1pPr>
              <a:defRPr sz="1700"/>
            </a:lvl1pPr>
            <a:lvl2pPr>
              <a:defRPr sz="1600"/>
            </a:lvl2pPr>
            <a:lvl3pPr>
              <a:defRPr sz="1400"/>
            </a:lvl3pPr>
            <a:lvl4pPr>
              <a:defRPr sz="1400"/>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4"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7252632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9586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41623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403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4137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4399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 Title">
    <p:spTree>
      <p:nvGrpSpPr>
        <p:cNvPr id="1" name=""/>
        <p:cNvGrpSpPr/>
        <p:nvPr/>
      </p:nvGrpSpPr>
      <p:grpSpPr>
        <a:xfrm>
          <a:off x="0" y="0"/>
          <a:ext cx="0" cy="0"/>
          <a:chOff x="0" y="0"/>
          <a:chExt cx="0" cy="0"/>
        </a:xfrm>
      </p:grpSpPr>
      <p:sp>
        <p:nvSpPr>
          <p:cNvPr id="6"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220737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392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Linie">
    <p:spTree>
      <p:nvGrpSpPr>
        <p:cNvPr id="1" name=""/>
        <p:cNvGrpSpPr/>
        <p:nvPr/>
      </p:nvGrpSpPr>
      <p:grpSpPr>
        <a:xfrm>
          <a:off x="0" y="0"/>
          <a:ext cx="0" cy="0"/>
          <a:chOff x="0" y="0"/>
          <a:chExt cx="0" cy="0"/>
        </a:xfrm>
      </p:grpSpPr>
    </p:spTree>
    <p:extLst>
      <p:ext uri="{BB962C8B-B14F-4D97-AF65-F5344CB8AC3E}">
        <p14:creationId xmlns:p14="http://schemas.microsoft.com/office/powerpoint/2010/main" val="521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 Title">
    <p:spTree>
      <p:nvGrpSpPr>
        <p:cNvPr id="1" name=""/>
        <p:cNvGrpSpPr/>
        <p:nvPr/>
      </p:nvGrpSpPr>
      <p:grpSpPr>
        <a:xfrm>
          <a:off x="0" y="0"/>
          <a:ext cx="0" cy="0"/>
          <a:chOff x="0" y="0"/>
          <a:chExt cx="0" cy="0"/>
        </a:xfrm>
      </p:grpSpPr>
      <p:sp>
        <p:nvSpPr>
          <p:cNvPr id="6"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Tree>
    <p:extLst>
      <p:ext uri="{BB962C8B-B14F-4D97-AF65-F5344CB8AC3E}">
        <p14:creationId xmlns:p14="http://schemas.microsoft.com/office/powerpoint/2010/main" val="3071054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vmlDrawing" Target="../drawings/vmlDrawing1.v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NUL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NUL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oleObject" Target="../embeddings/oleObject2.bin"/><Relationship Id="rId5" Type="http://schemas.openxmlformats.org/officeDocument/2006/relationships/tags" Target="../tags/tag3.xml"/><Relationship Id="rId4" Type="http://schemas.openxmlformats.org/officeDocument/2006/relationships/vmlDrawing" Target="../drawings/vmlDrawing2.vml"/></Relationships>
</file>

<file path=ppt/slideMasters/_rels/slideMaster3.xml.rels><?xml version="1.0" encoding="UTF-8" standalone="yes"?>
<Relationships xmlns="http://schemas.openxmlformats.org/package/2006/relationships"><Relationship Id="rId3" Type="http://schemas.openxmlformats.org/officeDocument/2006/relationships/vmlDrawing" Target="../drawings/vmlDrawing3.vml"/><Relationship Id="rId2" Type="http://schemas.openxmlformats.org/officeDocument/2006/relationships/theme" Target="../theme/theme3.xml"/><Relationship Id="rId1" Type="http://schemas.openxmlformats.org/officeDocument/2006/relationships/slideLayout" Target="../slideLayouts/slideLayout7.xml"/><Relationship Id="rId6" Type="http://schemas.openxmlformats.org/officeDocument/2006/relationships/image" Target="NULL"/><Relationship Id="rId5" Type="http://schemas.openxmlformats.org/officeDocument/2006/relationships/oleObject" Target="../embeddings/oleObject3.bin"/><Relationship Id="rId4" Type="http://schemas.openxmlformats.org/officeDocument/2006/relationships/tags" Target="../tags/tag4.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7" Type="http://schemas.openxmlformats.org/officeDocument/2006/relationships/image" Target="NUL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oleObject" Target="../embeddings/oleObject2.bin"/><Relationship Id="rId5" Type="http://schemas.openxmlformats.org/officeDocument/2006/relationships/tags" Target="../tags/tag5.xml"/><Relationship Id="rId4" Type="http://schemas.openxmlformats.org/officeDocument/2006/relationships/vmlDrawing" Target="../drawings/vmlDrawing4.v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3" Type="http://schemas.openxmlformats.org/officeDocument/2006/relationships/slideLayout" Target="../slideLayouts/slideLayout12.xml"/><Relationship Id="rId21" Type="http://schemas.openxmlformats.org/officeDocument/2006/relationships/tags" Target="../tags/tag6.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vmlDrawing" Target="../drawings/vmlDrawing5.v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23" Type="http://schemas.openxmlformats.org/officeDocument/2006/relationships/image" Target="../media/image1.emf"/><Relationship Id="rId10" Type="http://schemas.openxmlformats.org/officeDocument/2006/relationships/slideLayout" Target="../slideLayouts/slideLayout19.xml"/><Relationship Id="rId19" Type="http://schemas.openxmlformats.org/officeDocument/2006/relationships/theme" Target="../theme/theme5.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oleObject" Target="../embeddings/oleObject4.bin"/></Relationships>
</file>

<file path=ppt/slideMasters/_rels/slideMaster6.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slideLayout" Target="../slideLayouts/slideLayout30.xml"/><Relationship Id="rId7" Type="http://schemas.openxmlformats.org/officeDocument/2006/relationships/oleObject" Target="../embeddings/oleObject1.bin"/><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ags" Target="../tags/tag8.xml"/><Relationship Id="rId5" Type="http://schemas.openxmlformats.org/officeDocument/2006/relationships/vmlDrawing" Target="../drawings/vmlDrawing7.vml"/><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7"/>
            </p:custDataLst>
            <p:extLst>
              <p:ext uri="{D42A27DB-BD31-4B8C-83A1-F6EECF244321}">
                <p14:modId xmlns:p14="http://schemas.microsoft.com/office/powerpoint/2010/main" val="3188586446"/>
              </p:ext>
            </p:ext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3833" name="think-cell Folie" r:id="rId8" imgW="270" imgH="270" progId="TCLayout.ActiveDocument.1">
                  <p:embed/>
                </p:oleObj>
              </mc:Choice>
              <mc:Fallback>
                <p:oleObj name="think-cell Folie" r:id="rId8" imgW="270" imgH="270" progId="TCLayout.ActiveDocument.1">
                  <p:embed/>
                  <p:pic>
                    <p:nvPicPr>
                      <p:cNvPr id="0" name=""/>
                      <p:cNvPicPr/>
                      <p:nvPr/>
                    </p:nvPicPr>
                    <p:blipFill>
                      <a:blip r:embed="rId9"/>
                      <a:stretch>
                        <a:fillRect/>
                      </a:stretch>
                    </p:blipFill>
                    <p:spPr>
                      <a:xfrm>
                        <a:off x="1589" y="1192"/>
                        <a:ext cx="1587" cy="1190"/>
                      </a:xfrm>
                      <a:prstGeom prst="rect">
                        <a:avLst/>
                      </a:prstGeom>
                    </p:spPr>
                  </p:pic>
                </p:oleObj>
              </mc:Fallback>
            </mc:AlternateContent>
          </a:graphicData>
        </a:graphic>
      </p:graphicFrame>
      <p:sp>
        <p:nvSpPr>
          <p:cNvPr id="9"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
        <p:nvSpPr>
          <p:cNvPr id="10" name="Text Placeholder 3"/>
          <p:cNvSpPr>
            <a:spLocks noGrp="1"/>
          </p:cNvSpPr>
          <p:nvPr>
            <p:ph type="body" idx="1"/>
          </p:nvPr>
        </p:nvSpPr>
        <p:spPr>
          <a:xfrm>
            <a:off x="611189" y="1032355"/>
            <a:ext cx="8281987" cy="364561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Line 38"/>
          <p:cNvSpPr>
            <a:spLocks noChangeShapeType="1"/>
          </p:cNvSpPr>
          <p:nvPr userDrawn="1"/>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795057356"/>
      </p:ext>
    </p:extLst>
  </p:cSld>
  <p:clrMap bg1="lt1" tx1="dk1" bg2="lt2" tx2="dk2" accent1="accent1" accent2="accent2" accent3="accent3" accent4="accent4" accent5="accent5" accent6="accent6" hlink="hlink" folHlink="folHlink"/>
  <p:sldLayoutIdLst>
    <p:sldLayoutId id="2147483751" r:id="rId1"/>
    <p:sldLayoutId id="2147483756" r:id="rId2"/>
    <p:sldLayoutId id="2147483755" r:id="rId3"/>
    <p:sldLayoutId id="2147483770" r:id="rId4"/>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1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userDrawn="1">
          <p15:clr>
            <a:srgbClr val="F26B43"/>
          </p15:clr>
        </p15:guide>
        <p15:guide id="2" pos="385" userDrawn="1">
          <p15:clr>
            <a:srgbClr val="F26B43"/>
          </p15:clr>
        </p15:guide>
        <p15:guide id="3" pos="5602" userDrawn="1">
          <p15:clr>
            <a:srgbClr val="F26B43"/>
          </p15:clr>
        </p15:guide>
        <p15:guide id="4" orient="horz" pos="890" userDrawn="1">
          <p15:clr>
            <a:srgbClr val="F26B43"/>
          </p15:clr>
        </p15:guide>
        <p15:guide id="5" orient="horz" pos="4247" userDrawn="1">
          <p15:clr>
            <a:srgbClr val="F26B43"/>
          </p15:clr>
        </p15:guide>
        <p15:guide id="6" orient="horz" pos="4156" userDrawn="1">
          <p15:clr>
            <a:srgbClr val="F26B43"/>
          </p15:clr>
        </p15:guide>
        <p15:guide id="7" orient="horz" pos="4020" userDrawn="1">
          <p15:clr>
            <a:srgbClr val="F26B43"/>
          </p15:clr>
        </p15:guide>
        <p15:guide id="8" orient="horz" pos="392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5"/>
            </p:custDataLst>
            <p:extLst>
              <p:ext uri="{D42A27DB-BD31-4B8C-83A1-F6EECF244321}">
                <p14:modId xmlns:p14="http://schemas.microsoft.com/office/powerpoint/2010/main" val="2015378215"/>
              </p:ext>
            </p:ext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4852" name="think-cell Folie" r:id="rId6" imgW="270" imgH="270" progId="TCLayout.ActiveDocument.1">
                  <p:embed/>
                </p:oleObj>
              </mc:Choice>
              <mc:Fallback>
                <p:oleObj name="think-cell Folie" r:id="rId6" imgW="270" imgH="270" progId="TCLayout.ActiveDocument.1">
                  <p:embed/>
                  <p:pic>
                    <p:nvPicPr>
                      <p:cNvPr id="0" name=""/>
                      <p:cNvPicPr/>
                      <p:nvPr/>
                    </p:nvPicPr>
                    <p:blipFill>
                      <a:blip r:embed="rId7"/>
                      <a:stretch>
                        <a:fillRect/>
                      </a:stretch>
                    </p:blipFill>
                    <p:spPr>
                      <a:xfrm>
                        <a:off x="1589" y="1192"/>
                        <a:ext cx="1587" cy="1190"/>
                      </a:xfrm>
                      <a:prstGeom prst="rect">
                        <a:avLst/>
                      </a:prstGeom>
                    </p:spPr>
                  </p:pic>
                </p:oleObj>
              </mc:Fallback>
            </mc:AlternateContent>
          </a:graphicData>
        </a:graphic>
      </p:graphicFrame>
      <p:sp>
        <p:nvSpPr>
          <p:cNvPr id="14" name="Line 38"/>
          <p:cNvSpPr>
            <a:spLocks noChangeShapeType="1"/>
          </p:cNvSpPr>
          <p:nvPr userDrawn="1"/>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ndParaRPr>
          </a:p>
        </p:txBody>
      </p:sp>
    </p:spTree>
    <p:extLst>
      <p:ext uri="{BB962C8B-B14F-4D97-AF65-F5344CB8AC3E}">
        <p14:creationId xmlns:p14="http://schemas.microsoft.com/office/powerpoint/2010/main" val="3115121737"/>
      </p:ext>
    </p:extLst>
  </p:cSld>
  <p:clrMap bg1="lt1" tx1="dk1" bg2="lt2" tx2="dk2" accent1="accent1" accent2="accent2" accent3="accent3" accent4="accent4" accent5="accent5" accent6="accent6" hlink="hlink" folHlink="folHlink"/>
  <p:sldLayoutIdLst>
    <p:sldLayoutId id="2147483767" r:id="rId1"/>
    <p:sldLayoutId id="2147483771" r:id="rId2"/>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20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userDrawn="1">
          <p15:clr>
            <a:srgbClr val="F26B43"/>
          </p15:clr>
        </p15:guide>
        <p15:guide id="2" pos="385" userDrawn="1">
          <p15:clr>
            <a:srgbClr val="F26B43"/>
          </p15:clr>
        </p15:guide>
        <p15:guide id="3" pos="5602" userDrawn="1">
          <p15:clr>
            <a:srgbClr val="F26B43"/>
          </p15:clr>
        </p15:guide>
        <p15:guide id="4" orient="horz" pos="890" userDrawn="1">
          <p15:clr>
            <a:srgbClr val="F26B43"/>
          </p15:clr>
        </p15:guide>
        <p15:guide id="5" orient="horz" pos="4247" userDrawn="1">
          <p15:clr>
            <a:srgbClr val="F26B43"/>
          </p15:clr>
        </p15:guide>
        <p15:guide id="6" orient="horz" pos="4156" userDrawn="1">
          <p15:clr>
            <a:srgbClr val="F26B43"/>
          </p15:clr>
        </p15:guide>
        <p15:guide id="7" orient="horz" pos="4020" userDrawn="1">
          <p15:clr>
            <a:srgbClr val="F26B43"/>
          </p15:clr>
        </p15:guide>
        <p15:guide id="8" orient="horz" pos="3929"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4"/>
            </p:custDataLst>
            <p:extLst>
              <p:ext uri="{D42A27DB-BD31-4B8C-83A1-F6EECF244321}">
                <p14:modId xmlns:p14="http://schemas.microsoft.com/office/powerpoint/2010/main" val="36934036"/>
              </p:ext>
            </p:ext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5845"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9" y="1192"/>
                        <a:ext cx="1587" cy="1190"/>
                      </a:xfrm>
                      <a:prstGeom prst="rect">
                        <a:avLst/>
                      </a:prstGeom>
                    </p:spPr>
                  </p:pic>
                </p:oleObj>
              </mc:Fallback>
            </mc:AlternateContent>
          </a:graphicData>
        </a:graphic>
      </p:graphicFrame>
      <p:sp>
        <p:nvSpPr>
          <p:cNvPr id="14" name="Line 38"/>
          <p:cNvSpPr>
            <a:spLocks noChangeShapeType="1"/>
          </p:cNvSpPr>
          <p:nvPr userDrawn="1"/>
        </p:nvSpPr>
        <p:spPr bwMode="auto">
          <a:xfrm flipV="1">
            <a:off x="611188" y="699542"/>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ndParaRPr>
          </a:p>
        </p:txBody>
      </p:sp>
      <p:sp>
        <p:nvSpPr>
          <p:cNvPr id="4" name="Textfeld 3"/>
          <p:cNvSpPr txBox="1"/>
          <p:nvPr userDrawn="1"/>
        </p:nvSpPr>
        <p:spPr>
          <a:xfrm rot="16200000">
            <a:off x="-773959" y="4123816"/>
            <a:ext cx="1809201" cy="192360"/>
          </a:xfrm>
          <a:prstGeom prst="rect">
            <a:avLst/>
          </a:prstGeom>
          <a:noFill/>
        </p:spPr>
        <p:txBody>
          <a:bodyPr wrap="square" rtlCol="0">
            <a:spAutoFit/>
          </a:bodyPr>
          <a:lstStyle/>
          <a:p>
            <a:r>
              <a:rPr lang="de-DE" sz="650" dirty="0">
                <a:solidFill>
                  <a:schemeClr val="accent1"/>
                </a:solidFill>
                <a:effectLst/>
              </a:rPr>
              <a:t>FREIGABECODE</a:t>
            </a:r>
            <a:endParaRPr lang="de-CH" sz="650" dirty="0">
              <a:solidFill>
                <a:schemeClr val="accent1"/>
              </a:solidFill>
              <a:latin typeface="Arial"/>
            </a:endParaRPr>
          </a:p>
        </p:txBody>
      </p:sp>
    </p:spTree>
    <p:extLst>
      <p:ext uri="{BB962C8B-B14F-4D97-AF65-F5344CB8AC3E}">
        <p14:creationId xmlns:p14="http://schemas.microsoft.com/office/powerpoint/2010/main" val="1994367146"/>
      </p:ext>
    </p:extLst>
  </p:cSld>
  <p:clrMap bg1="lt1" tx1="dk1" bg2="lt2" tx2="dk2" accent1="accent1" accent2="accent2" accent3="accent3" accent4="accent4" accent5="accent5" accent6="accent6" hlink="hlink" folHlink="folHlink"/>
  <p:sldLayoutIdLst>
    <p:sldLayoutId id="2147483769" r:id="rId1"/>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20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userDrawn="1">
          <p15:clr>
            <a:srgbClr val="F26B43"/>
          </p15:clr>
        </p15:guide>
        <p15:guide id="2" pos="385" userDrawn="1">
          <p15:clr>
            <a:srgbClr val="F26B43"/>
          </p15:clr>
        </p15:guide>
        <p15:guide id="3" pos="5602" userDrawn="1">
          <p15:clr>
            <a:srgbClr val="F26B43"/>
          </p15:clr>
        </p15:guide>
        <p15:guide id="4" orient="horz" pos="890" userDrawn="1">
          <p15:clr>
            <a:srgbClr val="F26B43"/>
          </p15:clr>
        </p15:guide>
        <p15:guide id="5" orient="horz" pos="4247" userDrawn="1">
          <p15:clr>
            <a:srgbClr val="F26B43"/>
          </p15:clr>
        </p15:guide>
        <p15:guide id="6" orient="horz" pos="4156" userDrawn="1">
          <p15:clr>
            <a:srgbClr val="F26B43"/>
          </p15:clr>
        </p15:guide>
        <p15:guide id="7" orient="horz" pos="4020" userDrawn="1">
          <p15:clr>
            <a:srgbClr val="F26B43"/>
          </p15:clr>
        </p15:guide>
        <p15:guide id="8" orient="horz" pos="3929"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5"/>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6209" name="think-cell Folie" r:id="rId6" imgW="270" imgH="270" progId="TCLayout.ActiveDocument.1">
                  <p:embed/>
                </p:oleObj>
              </mc:Choice>
              <mc:Fallback>
                <p:oleObj name="think-cell Folie" r:id="rId6" imgW="270" imgH="270" progId="TCLayout.ActiveDocument.1">
                  <p:embed/>
                  <p:pic>
                    <p:nvPicPr>
                      <p:cNvPr id="5" name="Objekt 4" hidden="1"/>
                      <p:cNvPicPr/>
                      <p:nvPr/>
                    </p:nvPicPr>
                    <p:blipFill>
                      <a:blip r:embed="rId7"/>
                      <a:stretch>
                        <a:fillRect/>
                      </a:stretch>
                    </p:blipFill>
                    <p:spPr>
                      <a:xfrm>
                        <a:off x="1589" y="1192"/>
                        <a:ext cx="1587" cy="1190"/>
                      </a:xfrm>
                      <a:prstGeom prst="rect">
                        <a:avLst/>
                      </a:prstGeom>
                    </p:spPr>
                  </p:pic>
                </p:oleObj>
              </mc:Fallback>
            </mc:AlternateContent>
          </a:graphicData>
        </a:graphic>
      </p:graphicFrame>
      <p:sp>
        <p:nvSpPr>
          <p:cNvPr id="14" name="Line 38"/>
          <p:cNvSpPr>
            <a:spLocks noChangeShapeType="1"/>
          </p:cNvSpPr>
          <p:nvPr userDrawn="1"/>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charset="0"/>
            </a:endParaRPr>
          </a:p>
        </p:txBody>
      </p:sp>
    </p:spTree>
    <p:extLst>
      <p:ext uri="{BB962C8B-B14F-4D97-AF65-F5344CB8AC3E}">
        <p14:creationId xmlns:p14="http://schemas.microsoft.com/office/powerpoint/2010/main" val="1697333326"/>
      </p:ext>
    </p:extLst>
  </p:cSld>
  <p:clrMap bg1="lt1" tx1="dk1" bg2="lt2" tx2="dk2" accent1="accent1" accent2="accent2" accent3="accent3" accent4="accent4" accent5="accent5" accent6="accent6" hlink="hlink" folHlink="folHlink"/>
  <p:sldLayoutIdLst>
    <p:sldLayoutId id="2147483773" r:id="rId1"/>
    <p:sldLayoutId id="2147483774" r:id="rId2"/>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20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p15:clr>
            <a:srgbClr val="F26B43"/>
          </p15:clr>
        </p15:guide>
        <p15:guide id="2" pos="385">
          <p15:clr>
            <a:srgbClr val="F26B43"/>
          </p15:clr>
        </p15:guide>
        <p15:guide id="3" pos="5602">
          <p15:clr>
            <a:srgbClr val="F26B43"/>
          </p15:clr>
        </p15:guide>
        <p15:guide id="4" orient="horz" pos="890">
          <p15:clr>
            <a:srgbClr val="F26B43"/>
          </p15:clr>
        </p15:guide>
        <p15:guide id="5" orient="horz" pos="4247">
          <p15:clr>
            <a:srgbClr val="F26B43"/>
          </p15:clr>
        </p15:guide>
        <p15:guide id="6" orient="horz" pos="4156">
          <p15:clr>
            <a:srgbClr val="F26B43"/>
          </p15:clr>
        </p15:guide>
        <p15:guide id="7" orient="horz" pos="4020">
          <p15:clr>
            <a:srgbClr val="F26B43"/>
          </p15:clr>
        </p15:guide>
        <p15:guide id="8" orient="horz" pos="3929">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21"/>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7233" name="think-cell Folie" r:id="rId22" imgW="270" imgH="270" progId="TCLayout.ActiveDocument.1">
                  <p:embed/>
                </p:oleObj>
              </mc:Choice>
              <mc:Fallback>
                <p:oleObj name="think-cell Folie" r:id="rId22" imgW="270" imgH="270" progId="TCLayout.ActiveDocument.1">
                  <p:embed/>
                  <p:pic>
                    <p:nvPicPr>
                      <p:cNvPr id="2" name="Objekt 1" hidden="1"/>
                      <p:cNvPicPr/>
                      <p:nvPr/>
                    </p:nvPicPr>
                    <p:blipFill>
                      <a:blip r:embed="rId23"/>
                      <a:stretch>
                        <a:fillRect/>
                      </a:stretch>
                    </p:blipFill>
                    <p:spPr>
                      <a:xfrm>
                        <a:off x="1589" y="1192"/>
                        <a:ext cx="1587" cy="1190"/>
                      </a:xfrm>
                      <a:prstGeom prst="rect">
                        <a:avLst/>
                      </a:prstGeom>
                    </p:spPr>
                  </p:pic>
                </p:oleObj>
              </mc:Fallback>
            </mc:AlternateContent>
          </a:graphicData>
        </a:graphic>
      </p:graphicFrame>
      <p:sp>
        <p:nvSpPr>
          <p:cNvPr id="3" name="Title Placeholder 2"/>
          <p:cNvSpPr>
            <a:spLocks noGrp="1"/>
          </p:cNvSpPr>
          <p:nvPr>
            <p:ph type="title"/>
          </p:nvPr>
        </p:nvSpPr>
        <p:spPr>
          <a:xfrm>
            <a:off x="612001" y="481077"/>
            <a:ext cx="8281175" cy="276999"/>
          </a:xfrm>
          <a:prstGeom prst="rect">
            <a:avLst/>
          </a:prstGeom>
        </p:spPr>
        <p:txBody>
          <a:bodyPr vert="horz" wrap="square" lIns="0" tIns="0" rIns="0" bIns="0" rtlCol="0" anchor="b">
            <a:spAutoFit/>
          </a:bodyPr>
          <a:lstStyle/>
          <a:p>
            <a:r>
              <a:rPr lang="en-GB" noProof="0" dirty="0"/>
              <a:t>Click to edit Master title text</a:t>
            </a:r>
          </a:p>
        </p:txBody>
      </p:sp>
      <p:sp>
        <p:nvSpPr>
          <p:cNvPr id="4" name="Text Placeholder 3"/>
          <p:cNvSpPr>
            <a:spLocks noGrp="1"/>
          </p:cNvSpPr>
          <p:nvPr>
            <p:ph type="body" idx="1"/>
          </p:nvPr>
        </p:nvSpPr>
        <p:spPr>
          <a:xfrm>
            <a:off x="611189" y="1032355"/>
            <a:ext cx="8281987" cy="364561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Line 38"/>
          <p:cNvSpPr>
            <a:spLocks noChangeShapeType="1"/>
          </p:cNvSpPr>
          <p:nvPr/>
        </p:nvSpPr>
        <p:spPr bwMode="auto">
          <a:xfrm flipV="1">
            <a:off x="611188" y="789553"/>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Tree>
    <p:extLst>
      <p:ext uri="{BB962C8B-B14F-4D97-AF65-F5344CB8AC3E}">
        <p14:creationId xmlns:p14="http://schemas.microsoft.com/office/powerpoint/2010/main" val="552832464"/>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 id="2147483789" r:id="rId14"/>
    <p:sldLayoutId id="2147483790" r:id="rId15"/>
    <p:sldLayoutId id="2147483791" r:id="rId16"/>
    <p:sldLayoutId id="2147483792" r:id="rId17"/>
    <p:sldLayoutId id="2147483793" r:id="rId18"/>
  </p:sldLayoutIdLst>
  <p:hf sldNum="0" hdr="0" dt="0"/>
  <p:txStyles>
    <p:titleStyle>
      <a:lvl1pPr algn="l" rtl="0" eaLnBrk="1" fontAlgn="base" hangingPunct="1">
        <a:spcBef>
          <a:spcPct val="0"/>
        </a:spcBef>
        <a:spcAft>
          <a:spcPct val="0"/>
        </a:spcAft>
        <a:defRPr sz="1800" b="0">
          <a:solidFill>
            <a:schemeClr val="bg2"/>
          </a:solidFill>
          <a:latin typeface="+mj-lt"/>
          <a:ea typeface="+mj-ea"/>
          <a:cs typeface="+mj-cs"/>
        </a:defRPr>
      </a:lvl1pPr>
      <a:lvl2pPr algn="l" rtl="0" eaLnBrk="1" fontAlgn="base" hangingPunct="1">
        <a:spcBef>
          <a:spcPct val="0"/>
        </a:spcBef>
        <a:spcAft>
          <a:spcPct val="0"/>
        </a:spcAft>
        <a:defRPr sz="2100" b="1">
          <a:solidFill>
            <a:schemeClr val="bg2"/>
          </a:solidFill>
          <a:latin typeface="Arial" charset="0"/>
        </a:defRPr>
      </a:lvl2pPr>
      <a:lvl3pPr algn="l" rtl="0" eaLnBrk="1" fontAlgn="base" hangingPunct="1">
        <a:spcBef>
          <a:spcPct val="0"/>
        </a:spcBef>
        <a:spcAft>
          <a:spcPct val="0"/>
        </a:spcAft>
        <a:defRPr sz="2100" b="1">
          <a:solidFill>
            <a:schemeClr val="bg2"/>
          </a:solidFill>
          <a:latin typeface="Arial" charset="0"/>
        </a:defRPr>
      </a:lvl3pPr>
      <a:lvl4pPr algn="l" rtl="0" eaLnBrk="1" fontAlgn="base" hangingPunct="1">
        <a:spcBef>
          <a:spcPct val="0"/>
        </a:spcBef>
        <a:spcAft>
          <a:spcPct val="0"/>
        </a:spcAft>
        <a:defRPr sz="2100" b="1">
          <a:solidFill>
            <a:schemeClr val="bg2"/>
          </a:solidFill>
          <a:latin typeface="Arial" charset="0"/>
        </a:defRPr>
      </a:lvl4pPr>
      <a:lvl5pPr algn="l" rtl="0" eaLnBrk="1" fontAlgn="base" hangingPunct="1">
        <a:spcBef>
          <a:spcPct val="0"/>
        </a:spcBef>
        <a:spcAft>
          <a:spcPct val="0"/>
        </a:spcAft>
        <a:defRPr sz="2100" b="1">
          <a:solidFill>
            <a:schemeClr val="bg2"/>
          </a:solidFill>
          <a:latin typeface="Arial" charset="0"/>
        </a:defRPr>
      </a:lvl5pPr>
      <a:lvl6pPr marL="342900" algn="l" rtl="0" eaLnBrk="1" fontAlgn="base" hangingPunct="1">
        <a:spcBef>
          <a:spcPct val="0"/>
        </a:spcBef>
        <a:spcAft>
          <a:spcPct val="0"/>
        </a:spcAft>
        <a:defRPr sz="2100" b="1">
          <a:solidFill>
            <a:schemeClr val="bg2"/>
          </a:solidFill>
          <a:latin typeface="Arial" charset="0"/>
        </a:defRPr>
      </a:lvl6pPr>
      <a:lvl7pPr marL="685800" algn="l" rtl="0" eaLnBrk="1" fontAlgn="base" hangingPunct="1">
        <a:spcBef>
          <a:spcPct val="0"/>
        </a:spcBef>
        <a:spcAft>
          <a:spcPct val="0"/>
        </a:spcAft>
        <a:defRPr sz="2100" b="1">
          <a:solidFill>
            <a:schemeClr val="bg2"/>
          </a:solidFill>
          <a:latin typeface="Arial" charset="0"/>
        </a:defRPr>
      </a:lvl7pPr>
      <a:lvl8pPr marL="1028700" algn="l" rtl="0" eaLnBrk="1" fontAlgn="base" hangingPunct="1">
        <a:spcBef>
          <a:spcPct val="0"/>
        </a:spcBef>
        <a:spcAft>
          <a:spcPct val="0"/>
        </a:spcAft>
        <a:defRPr sz="2100" b="1">
          <a:solidFill>
            <a:schemeClr val="bg2"/>
          </a:solidFill>
          <a:latin typeface="Arial" charset="0"/>
        </a:defRPr>
      </a:lvl8pPr>
      <a:lvl9pPr marL="1371600" algn="l" rtl="0" eaLnBrk="1" fontAlgn="base" hangingPunct="1">
        <a:spcBef>
          <a:spcPct val="0"/>
        </a:spcBef>
        <a:spcAft>
          <a:spcPct val="0"/>
        </a:spcAft>
        <a:defRPr sz="2100" b="1">
          <a:solidFill>
            <a:schemeClr val="bg2"/>
          </a:solidFill>
          <a:latin typeface="Arial" charset="0"/>
        </a:defRPr>
      </a:lvl9pPr>
    </p:titleStyle>
    <p:bodyStyle>
      <a:lvl1pPr marL="201216" indent="-201216" algn="l" rtl="0" eaLnBrk="1" fontAlgn="base" hangingPunct="1">
        <a:spcBef>
          <a:spcPct val="25000"/>
        </a:spcBef>
        <a:spcAft>
          <a:spcPct val="0"/>
        </a:spcAft>
        <a:buClr>
          <a:schemeClr val="bg2"/>
        </a:buClr>
        <a:buSzPct val="80000"/>
        <a:buFont typeface="Wingdings" panose="05000000000000000000" pitchFamily="2" charset="2"/>
        <a:buChar char=""/>
        <a:tabLst>
          <a:tab pos="928688" algn="l"/>
        </a:tabLst>
        <a:defRPr sz="1500">
          <a:solidFill>
            <a:schemeClr val="tx1">
              <a:lumMod val="65000"/>
              <a:lumOff val="35000"/>
            </a:schemeClr>
          </a:solidFill>
          <a:latin typeface="+mn-lt"/>
          <a:ea typeface="+mn-ea"/>
          <a:cs typeface="+mn-cs"/>
        </a:defRPr>
      </a:lvl1pPr>
      <a:lvl2pPr marL="409575" indent="-207169" algn="l" rtl="0" eaLnBrk="1" fontAlgn="base" hangingPunct="1">
        <a:spcBef>
          <a:spcPct val="25000"/>
        </a:spcBef>
        <a:spcAft>
          <a:spcPct val="0"/>
        </a:spcAft>
        <a:buClr>
          <a:schemeClr val="bg2"/>
        </a:buClr>
        <a:buFont typeface="Symbol" panose="05050102010706020507" pitchFamily="18" charset="2"/>
        <a:buChar char=""/>
        <a:tabLst>
          <a:tab pos="928688" algn="l"/>
        </a:tabLst>
        <a:defRPr>
          <a:solidFill>
            <a:schemeClr val="tx1">
              <a:lumMod val="65000"/>
              <a:lumOff val="35000"/>
            </a:schemeClr>
          </a:solidFill>
          <a:latin typeface="+mn-lt"/>
        </a:defRPr>
      </a:lvl2pPr>
      <a:lvl3pPr marL="626269" indent="-215504" algn="l" rtl="0" eaLnBrk="1" fontAlgn="base" hangingPunct="1">
        <a:spcBef>
          <a:spcPct val="25000"/>
        </a:spcBef>
        <a:spcAft>
          <a:spcPct val="0"/>
        </a:spcAft>
        <a:buClr>
          <a:schemeClr val="bg2"/>
        </a:buClr>
        <a:buFont typeface="Arial" panose="020B0604020202020204" pitchFamily="34" charset="0"/>
        <a:buChar char="–"/>
        <a:tabLst>
          <a:tab pos="928688" algn="l"/>
        </a:tabLst>
        <a:defRPr sz="1200">
          <a:solidFill>
            <a:schemeClr val="tx1">
              <a:lumMod val="65000"/>
              <a:lumOff val="35000"/>
            </a:schemeClr>
          </a:solidFill>
          <a:latin typeface="+mn-lt"/>
        </a:defRPr>
      </a:lvl3pPr>
      <a:lvl4pPr marL="827485" indent="-200025" algn="l" rtl="0" eaLnBrk="1" fontAlgn="base" hangingPunct="1">
        <a:spcBef>
          <a:spcPct val="25000"/>
        </a:spcBef>
        <a:spcAft>
          <a:spcPct val="0"/>
        </a:spcAft>
        <a:buClr>
          <a:schemeClr val="bg2"/>
        </a:buClr>
        <a:buFont typeface="Arial" charset="0"/>
        <a:buChar char="–"/>
        <a:tabLst>
          <a:tab pos="928688" algn="l"/>
        </a:tabLst>
        <a:defRPr sz="1200">
          <a:solidFill>
            <a:schemeClr val="tx1">
              <a:lumMod val="65000"/>
              <a:lumOff val="35000"/>
            </a:schemeClr>
          </a:solidFill>
          <a:latin typeface="+mn-lt"/>
        </a:defRPr>
      </a:lvl4pPr>
      <a:lvl5pPr marL="1021556" indent="-214313" algn="l" rtl="0" eaLnBrk="1" fontAlgn="base" hangingPunct="1">
        <a:spcBef>
          <a:spcPct val="25000"/>
        </a:spcBef>
        <a:spcAft>
          <a:spcPct val="0"/>
        </a:spcAft>
        <a:buClr>
          <a:schemeClr val="bg2"/>
        </a:buClr>
        <a:buFont typeface="Arial" panose="020B0604020202020204" pitchFamily="34" charset="0"/>
        <a:buChar char="–"/>
        <a:tabLst/>
        <a:defRPr sz="1200" baseline="0">
          <a:solidFill>
            <a:schemeClr val="tx1">
              <a:lumMod val="65000"/>
              <a:lumOff val="35000"/>
            </a:schemeClr>
          </a:solidFill>
          <a:latin typeface="+mn-lt"/>
        </a:defRPr>
      </a:lvl5pPr>
      <a:lvl6pPr marL="19490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6pPr>
      <a:lvl7pPr marL="22919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7pPr>
      <a:lvl8pPr marL="26348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8pPr>
      <a:lvl9pPr marL="2977754" indent="-179785" algn="l" rtl="0" eaLnBrk="1" fontAlgn="base" hangingPunct="1">
        <a:spcBef>
          <a:spcPct val="25000"/>
        </a:spcBef>
        <a:spcAft>
          <a:spcPct val="0"/>
        </a:spcAft>
        <a:buClr>
          <a:schemeClr val="bg2"/>
        </a:buClr>
        <a:buFont typeface="Arial" charset="0"/>
        <a:buChar char="–"/>
        <a:tabLst>
          <a:tab pos="928688" algn="l"/>
        </a:tabLst>
        <a:defRPr sz="1200">
          <a:solidFill>
            <a:schemeClr val="tx1"/>
          </a:solidFill>
          <a:latin typeface="+mn-lt"/>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p:custDataLst>
              <p:tags r:id="rId6"/>
            </p:custDataLst>
          </p:nvPr>
        </p:nvGraphicFramePr>
        <p:xfrm>
          <a:off x="1589" y="1192"/>
          <a:ext cx="1587" cy="1190"/>
        </p:xfrm>
        <a:graphic>
          <a:graphicData uri="http://schemas.openxmlformats.org/presentationml/2006/ole">
            <mc:AlternateContent xmlns:mc="http://schemas.openxmlformats.org/markup-compatibility/2006">
              <mc:Choice xmlns:v="urn:schemas-microsoft-com:vml" Requires="v">
                <p:oleObj spid="_x0000_s9281" name="think-cell Folie" r:id="rId7" imgW="270" imgH="270" progId="TCLayout.ActiveDocument.1">
                  <p:embed/>
                </p:oleObj>
              </mc:Choice>
              <mc:Fallback>
                <p:oleObj name="think-cell Folie" r:id="rId7" imgW="270" imgH="270" progId="TCLayout.ActiveDocument.1">
                  <p:embed/>
                  <p:pic>
                    <p:nvPicPr>
                      <p:cNvPr id="5" name="Objekt 4" hidden="1"/>
                      <p:cNvPicPr/>
                      <p:nvPr/>
                    </p:nvPicPr>
                    <p:blipFill>
                      <a:blip r:embed="rId8"/>
                      <a:stretch>
                        <a:fillRect/>
                      </a:stretch>
                    </p:blipFill>
                    <p:spPr>
                      <a:xfrm>
                        <a:off x="1589" y="1192"/>
                        <a:ext cx="1587" cy="1190"/>
                      </a:xfrm>
                      <a:prstGeom prst="rect">
                        <a:avLst/>
                      </a:prstGeom>
                    </p:spPr>
                  </p:pic>
                </p:oleObj>
              </mc:Fallback>
            </mc:AlternateContent>
          </a:graphicData>
        </a:graphic>
      </p:graphicFrame>
      <p:sp>
        <p:nvSpPr>
          <p:cNvPr id="9" name="Title Placeholder 2"/>
          <p:cNvSpPr>
            <a:spLocks noGrp="1"/>
          </p:cNvSpPr>
          <p:nvPr>
            <p:ph type="title"/>
          </p:nvPr>
        </p:nvSpPr>
        <p:spPr>
          <a:xfrm>
            <a:off x="612001" y="521609"/>
            <a:ext cx="8281175" cy="360099"/>
          </a:xfrm>
          <a:prstGeom prst="rect">
            <a:avLst/>
          </a:prstGeom>
        </p:spPr>
        <p:txBody>
          <a:bodyPr vert="horz" wrap="square" lIns="0" tIns="0" rIns="0" bIns="0" rtlCol="0" anchor="b">
            <a:spAutoFit/>
          </a:bodyPr>
          <a:lstStyle/>
          <a:p>
            <a:r>
              <a:rPr lang="en-GB" noProof="0" dirty="0"/>
              <a:t>Click to edit Master title text</a:t>
            </a:r>
          </a:p>
        </p:txBody>
      </p:sp>
      <p:sp>
        <p:nvSpPr>
          <p:cNvPr id="10" name="Text Placeholder 3"/>
          <p:cNvSpPr>
            <a:spLocks noGrp="1"/>
          </p:cNvSpPr>
          <p:nvPr>
            <p:ph type="body" idx="1"/>
          </p:nvPr>
        </p:nvSpPr>
        <p:spPr>
          <a:xfrm>
            <a:off x="611189" y="1032355"/>
            <a:ext cx="8281987" cy="364561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Line 38"/>
          <p:cNvSpPr>
            <a:spLocks noChangeShapeType="1"/>
          </p:cNvSpPr>
          <p:nvPr userDrawn="1"/>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890980433"/>
      </p:ext>
    </p:extLst>
  </p:cSld>
  <p:clrMap bg1="lt1" tx1="dk1" bg2="lt2" tx2="dk2" accent1="accent1" accent2="accent2" accent3="accent3" accent4="accent4" accent5="accent5" accent6="accent6" hlink="hlink" folHlink="folHlink"/>
  <p:sldLayoutIdLst>
    <p:sldLayoutId id="2147483795" r:id="rId1"/>
    <p:sldLayoutId id="2147483797" r:id="rId2"/>
    <p:sldLayoutId id="2147483798" r:id="rId3"/>
  </p:sldLayoutIdLst>
  <p:hf hdr="0" dt="0"/>
  <p:txStyles>
    <p:title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rgbClr val="3961AC"/>
        </a:buClr>
        <a:buSzPct val="90000"/>
        <a:buFont typeface="Wingdings" panose="05000000000000000000" pitchFamily="2" charset="2"/>
        <a:buChar char=""/>
        <a:tabLst>
          <a:tab pos="1238250" algn="l"/>
        </a:tabLst>
        <a:defRPr sz="1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rgbClr val="3961AC"/>
        </a:buClr>
        <a:buFont typeface="Symbol"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rgbClr val="3961AC"/>
        </a:buClr>
        <a:buFont typeface="Arial" charset="0"/>
        <a:buChar char="–"/>
        <a:tabLst>
          <a:tab pos="1238250" algn="l"/>
        </a:tabLst>
        <a:defRPr sz="1400">
          <a:solidFill>
            <a:schemeClr val="tx1">
              <a:lumMod val="65000"/>
              <a:lumOff val="35000"/>
            </a:schemeClr>
          </a:solidFill>
          <a:latin typeface="+mn-lt"/>
        </a:defRPr>
      </a:lvl4pPr>
      <a:lvl5pPr marL="1901825" indent="0" algn="l" rtl="0" eaLnBrk="1" fontAlgn="base" hangingPunct="1">
        <a:spcBef>
          <a:spcPct val="25000"/>
        </a:spcBef>
        <a:spcAft>
          <a:spcPct val="0"/>
        </a:spcAft>
        <a:buClr>
          <a:schemeClr val="bg2"/>
        </a:buClr>
        <a:buFont typeface="Arial" charset="0"/>
        <a:buNone/>
        <a:tabLst>
          <a:tab pos="1238250" algn="l"/>
        </a:tabLst>
        <a:defRPr sz="1600">
          <a:solidFill>
            <a:schemeClr val="tx1"/>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93">
          <p15:clr>
            <a:srgbClr val="F26B43"/>
          </p15:clr>
        </p15:guide>
        <p15:guide id="2" pos="385">
          <p15:clr>
            <a:srgbClr val="F26B43"/>
          </p15:clr>
        </p15:guide>
        <p15:guide id="3" pos="5602">
          <p15:clr>
            <a:srgbClr val="F26B43"/>
          </p15:clr>
        </p15:guide>
        <p15:guide id="4" orient="horz" pos="890">
          <p15:clr>
            <a:srgbClr val="F26B43"/>
          </p15:clr>
        </p15:guide>
        <p15:guide id="5" orient="horz" pos="4247">
          <p15:clr>
            <a:srgbClr val="F26B43"/>
          </p15:clr>
        </p15:guide>
        <p15:guide id="6" orient="horz" pos="4156">
          <p15:clr>
            <a:srgbClr val="F26B43"/>
          </p15:clr>
        </p15:guide>
        <p15:guide id="7" orient="horz" pos="4020">
          <p15:clr>
            <a:srgbClr val="F26B43"/>
          </p15:clr>
        </p15:guide>
        <p15:guide id="8" orient="horz" pos="392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swissmedicinfo.ch/" TargetMode="External"/><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http://www.swissmedicinfo.ch/"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8"/>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3" name="Title 2"/>
          <p:cNvSpPr txBox="1">
            <a:spLocks/>
          </p:cNvSpPr>
          <p:nvPr/>
        </p:nvSpPr>
        <p:spPr>
          <a:xfrm>
            <a:off x="612776" y="629846"/>
            <a:ext cx="7991672" cy="1846659"/>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en-US" sz="2400" b="1" kern="0" dirty="0">
                <a:solidFill>
                  <a:srgbClr val="3961AC"/>
                </a:solidFill>
              </a:rPr>
              <a:t>Schweizer </a:t>
            </a:r>
            <a:r>
              <a:rPr lang="en-US" sz="2400" b="1" kern="0" dirty="0" err="1">
                <a:solidFill>
                  <a:srgbClr val="3961AC"/>
                </a:solidFill>
              </a:rPr>
              <a:t>Expertenbericht</a:t>
            </a:r>
            <a:r>
              <a:rPr lang="en-US" sz="2400" b="1" kern="0" dirty="0">
                <a:solidFill>
                  <a:srgbClr val="3961AC"/>
                </a:solidFill>
              </a:rPr>
              <a:t> </a:t>
            </a:r>
            <a:r>
              <a:rPr lang="en-US" sz="2400" b="1" kern="0" dirty="0" err="1">
                <a:solidFill>
                  <a:srgbClr val="3961AC"/>
                </a:solidFill>
              </a:rPr>
              <a:t>zur</a:t>
            </a:r>
            <a:r>
              <a:rPr lang="en-US" sz="2400" b="1" kern="0" dirty="0">
                <a:solidFill>
                  <a:srgbClr val="3961AC"/>
                </a:solidFill>
              </a:rPr>
              <a:t> </a:t>
            </a:r>
            <a:r>
              <a:rPr lang="en-US" sz="2400" b="1" kern="0" dirty="0" err="1">
                <a:solidFill>
                  <a:srgbClr val="3961AC"/>
                </a:solidFill>
              </a:rPr>
              <a:t>praktischen</a:t>
            </a:r>
            <a:r>
              <a:rPr lang="en-US" sz="2400" b="1" kern="0" dirty="0">
                <a:solidFill>
                  <a:srgbClr val="3961AC"/>
                </a:solidFill>
              </a:rPr>
              <a:t> </a:t>
            </a:r>
            <a:r>
              <a:rPr lang="en-US" sz="2400" b="1" kern="0" dirty="0" err="1">
                <a:solidFill>
                  <a:srgbClr val="3961AC"/>
                </a:solidFill>
              </a:rPr>
              <a:t>Anwendung</a:t>
            </a:r>
            <a:r>
              <a:rPr lang="en-US" sz="2400" b="1" kern="0" dirty="0">
                <a:solidFill>
                  <a:srgbClr val="3961AC"/>
                </a:solidFill>
              </a:rPr>
              <a:t> von Rivaroxaban 2.5 mg 2x </a:t>
            </a:r>
            <a:r>
              <a:rPr lang="en-US" sz="2400" b="1" kern="0" dirty="0" err="1">
                <a:solidFill>
                  <a:srgbClr val="3961AC"/>
                </a:solidFill>
              </a:rPr>
              <a:t>tgl</a:t>
            </a:r>
            <a:r>
              <a:rPr lang="en-US" sz="2400" b="1" kern="0" dirty="0">
                <a:solidFill>
                  <a:srgbClr val="3961AC"/>
                </a:solidFill>
              </a:rPr>
              <a:t>. plus ASS </a:t>
            </a:r>
            <a:r>
              <a:rPr lang="en-US" sz="2400" b="1" kern="0" dirty="0" err="1">
                <a:solidFill>
                  <a:srgbClr val="3961AC"/>
                </a:solidFill>
              </a:rPr>
              <a:t>zur</a:t>
            </a:r>
            <a:r>
              <a:rPr lang="en-US" sz="2400" b="1" kern="0" dirty="0">
                <a:solidFill>
                  <a:srgbClr val="3961AC"/>
                </a:solidFill>
              </a:rPr>
              <a:t> </a:t>
            </a:r>
            <a:r>
              <a:rPr lang="en-US" sz="2400" b="1" kern="0" dirty="0" err="1">
                <a:solidFill>
                  <a:srgbClr val="3961AC"/>
                </a:solidFill>
              </a:rPr>
              <a:t>Behandlung</a:t>
            </a:r>
            <a:r>
              <a:rPr lang="en-US" sz="2400" b="1" kern="0" dirty="0">
                <a:solidFill>
                  <a:srgbClr val="3961AC"/>
                </a:solidFill>
              </a:rPr>
              <a:t> von </a:t>
            </a:r>
            <a:r>
              <a:rPr lang="en-US" sz="2400" b="1" kern="0" dirty="0" err="1">
                <a:solidFill>
                  <a:srgbClr val="3961AC"/>
                </a:solidFill>
              </a:rPr>
              <a:t>Patienten</a:t>
            </a:r>
            <a:r>
              <a:rPr lang="en-US" sz="2400" b="1" kern="0" dirty="0">
                <a:solidFill>
                  <a:srgbClr val="3961AC"/>
                </a:solidFill>
              </a:rPr>
              <a:t> </a:t>
            </a:r>
            <a:r>
              <a:rPr lang="en-US" sz="2400" b="1" kern="0" dirty="0" err="1">
                <a:solidFill>
                  <a:srgbClr val="3961AC"/>
                </a:solidFill>
              </a:rPr>
              <a:t>mit</a:t>
            </a:r>
            <a:r>
              <a:rPr lang="en-US" sz="2400" b="1" kern="0" dirty="0">
                <a:solidFill>
                  <a:srgbClr val="3961AC"/>
                </a:solidFill>
              </a:rPr>
              <a:t> </a:t>
            </a:r>
            <a:r>
              <a:rPr lang="en-US" sz="2400" b="1" kern="0" dirty="0" err="1">
                <a:solidFill>
                  <a:srgbClr val="3961AC"/>
                </a:solidFill>
              </a:rPr>
              <a:t>koronarer</a:t>
            </a:r>
            <a:r>
              <a:rPr lang="en-US" sz="2400" b="1" kern="0" dirty="0">
                <a:solidFill>
                  <a:srgbClr val="3961AC"/>
                </a:solidFill>
              </a:rPr>
              <a:t> </a:t>
            </a:r>
            <a:r>
              <a:rPr lang="en-US" sz="2400" b="1" kern="0" dirty="0" err="1">
                <a:solidFill>
                  <a:srgbClr val="3961AC"/>
                </a:solidFill>
              </a:rPr>
              <a:t>Herzkrankheit</a:t>
            </a:r>
            <a:r>
              <a:rPr lang="en-US" sz="2400" b="1" kern="0" dirty="0">
                <a:solidFill>
                  <a:srgbClr val="3961AC"/>
                </a:solidFill>
              </a:rPr>
              <a:t> (KHK) und/</a:t>
            </a:r>
            <a:r>
              <a:rPr lang="en-US" sz="2400" b="1" kern="0" dirty="0" err="1">
                <a:solidFill>
                  <a:srgbClr val="3961AC"/>
                </a:solidFill>
              </a:rPr>
              <a:t>oder</a:t>
            </a:r>
            <a:r>
              <a:rPr lang="en-US" sz="2400" b="1" kern="0" dirty="0">
                <a:solidFill>
                  <a:srgbClr val="3961AC"/>
                </a:solidFill>
              </a:rPr>
              <a:t> </a:t>
            </a:r>
            <a:r>
              <a:rPr lang="en-US" sz="2400" b="1" kern="0" dirty="0" err="1">
                <a:solidFill>
                  <a:srgbClr val="3961AC"/>
                </a:solidFill>
              </a:rPr>
              <a:t>peripherer</a:t>
            </a:r>
            <a:r>
              <a:rPr lang="en-US" sz="2400" b="1" kern="0" dirty="0">
                <a:solidFill>
                  <a:srgbClr val="3961AC"/>
                </a:solidFill>
              </a:rPr>
              <a:t> </a:t>
            </a:r>
            <a:r>
              <a:rPr lang="en-US" sz="2400" b="1" kern="0" dirty="0" err="1">
                <a:solidFill>
                  <a:srgbClr val="3961AC"/>
                </a:solidFill>
              </a:rPr>
              <a:t>arterieller</a:t>
            </a:r>
            <a:r>
              <a:rPr lang="en-US" sz="2400" b="1" kern="0" dirty="0">
                <a:solidFill>
                  <a:srgbClr val="3961AC"/>
                </a:solidFill>
              </a:rPr>
              <a:t> </a:t>
            </a:r>
            <a:r>
              <a:rPr lang="en-US" sz="2400" b="1" kern="0" dirty="0" err="1">
                <a:solidFill>
                  <a:srgbClr val="3961AC"/>
                </a:solidFill>
              </a:rPr>
              <a:t>Verschlusskrankheit</a:t>
            </a:r>
            <a:endParaRPr kumimoji="0" lang="de-CH" sz="2400" b="1" i="0" u="none" strike="noStrike" kern="0" cap="none" spc="0" normalizeH="0" baseline="0" dirty="0">
              <a:ln>
                <a:noFill/>
              </a:ln>
              <a:solidFill>
                <a:srgbClr val="3961AC"/>
              </a:solidFill>
              <a:effectLst/>
              <a:uLnTx/>
              <a:uFillTx/>
              <a:latin typeface="Arial"/>
            </a:endParaRPr>
          </a:p>
        </p:txBody>
      </p:sp>
      <p:sp>
        <p:nvSpPr>
          <p:cNvPr id="4" name="Rectangle 40"/>
          <p:cNvSpPr txBox="1">
            <a:spLocks noChangeArrowheads="1"/>
          </p:cNvSpPr>
          <p:nvPr/>
        </p:nvSpPr>
        <p:spPr>
          <a:xfrm>
            <a:off x="612776" y="2707482"/>
            <a:ext cx="7991672" cy="553998"/>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L="285750" lvl="0" indent="-285750">
              <a:buClr>
                <a:srgbClr val="3961AC"/>
              </a:buClr>
              <a:buFont typeface=".LucidaGrandeUI" charset="0"/>
              <a:buChar char="◆"/>
              <a:defRPr/>
            </a:pPr>
            <a:r>
              <a:rPr lang="de-CH" sz="1800" kern="0" dirty="0">
                <a:solidFill>
                  <a:srgbClr val="000000">
                    <a:lumMod val="65000"/>
                    <a:lumOff val="35000"/>
                  </a:srgbClr>
                </a:solidFill>
              </a:rPr>
              <a:t>Leitfaden für die korrekte und verantwortungsvolle Anwendung in der täglichen Praxis</a:t>
            </a:r>
            <a:endParaRPr lang="en-US" sz="1800" kern="0" dirty="0">
              <a:solidFill>
                <a:srgbClr val="000000">
                  <a:lumMod val="65000"/>
                  <a:lumOff val="35000"/>
                </a:srgbClr>
              </a:solidFill>
            </a:endParaRPr>
          </a:p>
        </p:txBody>
      </p:sp>
      <p:sp>
        <p:nvSpPr>
          <p:cNvPr id="5" name="Rectangle 40">
            <a:extLst>
              <a:ext uri="{FF2B5EF4-FFF2-40B4-BE49-F238E27FC236}">
                <a16:creationId xmlns:a16="http://schemas.microsoft.com/office/drawing/2014/main" id="{6EDE63D4-86F8-445C-8C51-833747CBFD80}"/>
              </a:ext>
            </a:extLst>
          </p:cNvPr>
          <p:cNvSpPr txBox="1">
            <a:spLocks noChangeArrowheads="1"/>
          </p:cNvSpPr>
          <p:nvPr/>
        </p:nvSpPr>
        <p:spPr>
          <a:xfrm>
            <a:off x="611188" y="4299942"/>
            <a:ext cx="7777236" cy="590931"/>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lvl="0">
              <a:buClr>
                <a:srgbClr val="3961AC"/>
              </a:buClr>
              <a:defRPr/>
            </a:pPr>
            <a:r>
              <a:rPr lang="en-US" sz="1200" b="1" kern="0" dirty="0">
                <a:solidFill>
                  <a:srgbClr val="000000">
                    <a:lumMod val="65000"/>
                    <a:lumOff val="35000"/>
                  </a:srgbClr>
                </a:solidFill>
                <a:latin typeface="+mj-lt"/>
              </a:rPr>
              <a:t>Authors:</a:t>
            </a:r>
          </a:p>
          <a:p>
            <a:pPr>
              <a:buClr>
                <a:srgbClr val="3961AC"/>
              </a:buClr>
              <a:defRPr/>
            </a:pPr>
            <a:r>
              <a:rPr lang="de-DE" sz="1200" dirty="0">
                <a:latin typeface="+mj-lt"/>
              </a:rPr>
              <a:t>Jan Steffel, </a:t>
            </a:r>
            <a:r>
              <a:rPr lang="de-CH" sz="1200" dirty="0">
                <a:latin typeface="+mj-lt"/>
              </a:rPr>
              <a:t>Rolf Engelberger, Nils Kucher, François Mach, Lucia </a:t>
            </a:r>
            <a:r>
              <a:rPr lang="de-CH" sz="1200" dirty="0" err="1">
                <a:latin typeface="+mj-lt"/>
              </a:rPr>
              <a:t>Mazzolai</a:t>
            </a:r>
            <a:r>
              <a:rPr lang="de-CH" sz="1200" dirty="0">
                <a:latin typeface="+mj-lt"/>
              </a:rPr>
              <a:t>, Giovanni </a:t>
            </a:r>
            <a:r>
              <a:rPr lang="de-CH" sz="1200" dirty="0" err="1">
                <a:latin typeface="+mj-lt"/>
              </a:rPr>
              <a:t>Pedrazzini</a:t>
            </a:r>
            <a:r>
              <a:rPr lang="de-CH" sz="1200" dirty="0">
                <a:latin typeface="+mj-lt"/>
              </a:rPr>
              <a:t>, Hans Rickli, </a:t>
            </a:r>
            <a:br>
              <a:rPr lang="de-CH" sz="1200" dirty="0">
                <a:latin typeface="+mj-lt"/>
              </a:rPr>
            </a:br>
            <a:r>
              <a:rPr lang="de-CH" sz="1200" dirty="0">
                <a:latin typeface="+mj-lt"/>
              </a:rPr>
              <a:t>Daniel Staub, Hans Stricker, Marco Valgimigli, Walter A. Wuillemin </a:t>
            </a:r>
          </a:p>
        </p:txBody>
      </p:sp>
      <p:sp>
        <p:nvSpPr>
          <p:cNvPr id="6" name="Textfeld 5"/>
          <p:cNvSpPr txBox="1"/>
          <p:nvPr/>
        </p:nvSpPr>
        <p:spPr>
          <a:xfrm rot="16200000">
            <a:off x="8545041" y="4351032"/>
            <a:ext cx="914400" cy="216024"/>
          </a:xfrm>
          <a:prstGeom prst="rect">
            <a:avLst/>
          </a:prstGeom>
          <a:noFill/>
        </p:spPr>
        <p:txBody>
          <a:bodyPr wrap="none" lIns="0" tIns="0" rIns="0" bIns="0" rtlCol="0">
            <a:normAutofit/>
          </a:bodyPr>
          <a:lstStyle/>
          <a:p>
            <a:r>
              <a:rPr lang="de-DE" sz="1050" dirty="0">
                <a:solidFill>
                  <a:schemeClr val="tx1">
                    <a:lumMod val="75000"/>
                    <a:lumOff val="25000"/>
                  </a:schemeClr>
                </a:solidFill>
              </a:rPr>
              <a:t>PP-XAR-CH-0467-1_03.2021</a:t>
            </a:r>
            <a:endParaRPr lang="de-DE" sz="1050" dirty="0">
              <a:solidFill>
                <a:srgbClr val="FF0000"/>
              </a:solidFill>
            </a:endParaRPr>
          </a:p>
        </p:txBody>
      </p:sp>
    </p:spTree>
    <p:extLst>
      <p:ext uri="{BB962C8B-B14F-4D97-AF65-F5344CB8AC3E}">
        <p14:creationId xmlns:p14="http://schemas.microsoft.com/office/powerpoint/2010/main" val="3894740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50711"/>
            <a:ext cx="8281175" cy="830997"/>
          </a:xfrm>
          <a:prstGeom prst="rect">
            <a:avLst/>
          </a:prstGeom>
        </p:spPr>
        <p:txBody>
          <a:bodyPr/>
          <a:lstStyle/>
          <a:p>
            <a:r>
              <a:rPr lang="en-US" sz="2000" dirty="0"/>
              <a:t>Wie </a:t>
            </a:r>
            <a:r>
              <a:rPr lang="en-US" sz="2000" dirty="0" err="1"/>
              <a:t>ist</a:t>
            </a:r>
            <a:r>
              <a:rPr lang="en-US" sz="2000" dirty="0"/>
              <a:t> </a:t>
            </a:r>
            <a:r>
              <a:rPr lang="en-US" sz="2000" dirty="0" err="1"/>
              <a:t>vorzugehen</a:t>
            </a:r>
            <a:r>
              <a:rPr lang="en-US" sz="2000" dirty="0"/>
              <a:t>, </a:t>
            </a:r>
            <a:r>
              <a:rPr lang="en-US" sz="2000" dirty="0" err="1"/>
              <a:t>wenn</a:t>
            </a:r>
            <a:r>
              <a:rPr lang="en-US" sz="2000" dirty="0"/>
              <a:t> </a:t>
            </a:r>
            <a:r>
              <a:rPr lang="en-US" sz="2000" dirty="0" err="1"/>
              <a:t>sich</a:t>
            </a:r>
            <a:r>
              <a:rPr lang="en-US" sz="2000" dirty="0"/>
              <a:t> die </a:t>
            </a:r>
            <a:r>
              <a:rPr lang="en-US" sz="2000" dirty="0" err="1"/>
              <a:t>Nierenfunktion</a:t>
            </a:r>
            <a:r>
              <a:rPr lang="en-US" sz="2000" dirty="0"/>
              <a:t> </a:t>
            </a:r>
            <a:r>
              <a:rPr lang="en-US" sz="2000" dirty="0" err="1"/>
              <a:t>eines</a:t>
            </a:r>
            <a:r>
              <a:rPr lang="en-US" sz="2000" dirty="0"/>
              <a:t> </a:t>
            </a:r>
            <a:r>
              <a:rPr lang="en-US" sz="2000" dirty="0" err="1"/>
              <a:t>Patienten</a:t>
            </a:r>
            <a:r>
              <a:rPr lang="en-US" sz="2000" dirty="0"/>
              <a:t> </a:t>
            </a:r>
            <a:r>
              <a:rPr lang="en-US" sz="2000" dirty="0" err="1"/>
              <a:t>während</a:t>
            </a:r>
            <a:r>
              <a:rPr lang="en-US" sz="2000" dirty="0"/>
              <a:t> der </a:t>
            </a:r>
            <a:r>
              <a:rPr lang="en-US" sz="2000" dirty="0" err="1"/>
              <a:t>Therapie</a:t>
            </a:r>
            <a:r>
              <a:rPr lang="en-US" sz="2000" dirty="0"/>
              <a:t> </a:t>
            </a:r>
            <a:r>
              <a:rPr lang="en-US" sz="2000" dirty="0" err="1"/>
              <a:t>mit</a:t>
            </a:r>
            <a:r>
              <a:rPr lang="en-US" sz="2000" dirty="0"/>
              <a:t> Rivaroxaban 2.5 mg 2x </a:t>
            </a:r>
            <a:r>
              <a:rPr lang="en-US" sz="2000" dirty="0" err="1"/>
              <a:t>tgl</a:t>
            </a:r>
            <a:r>
              <a:rPr lang="en-US" sz="2000" dirty="0"/>
              <a:t>. plus ASS </a:t>
            </a:r>
            <a:r>
              <a:rPr lang="en-US" sz="2000" dirty="0" err="1"/>
              <a:t>verschlechtert</a:t>
            </a:r>
            <a:r>
              <a:rPr lang="en-US" sz="2000" dirty="0"/>
              <a:t>?</a:t>
            </a:r>
            <a:endParaRPr lang="de-CH" sz="2000" dirty="0"/>
          </a:p>
        </p:txBody>
      </p:sp>
      <p:sp>
        <p:nvSpPr>
          <p:cNvPr id="116" name="TextBox 3"/>
          <p:cNvSpPr txBox="1"/>
          <p:nvPr/>
        </p:nvSpPr>
        <p:spPr>
          <a:xfrm>
            <a:off x="604845" y="4815073"/>
            <a:ext cx="3319084"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a:t>
            </a:r>
            <a:r>
              <a:rPr lang="de-CH" sz="800" dirty="0" err="1">
                <a:solidFill>
                  <a:schemeClr val="tx1">
                    <a:lumMod val="50000"/>
                    <a:lumOff val="50000"/>
                  </a:schemeClr>
                </a:solidFill>
              </a:rPr>
              <a:t>eGFR</a:t>
            </a:r>
            <a:r>
              <a:rPr lang="de-CH" sz="800" dirty="0">
                <a:solidFill>
                  <a:schemeClr val="tx1">
                    <a:lumMod val="50000"/>
                    <a:lumOff val="50000"/>
                  </a:schemeClr>
                </a:solidFill>
              </a:rPr>
              <a:t>: geschätzte glomeruläre Filtrationsrate; Hb: Hämoglobin</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7" name="Inhaltsplatzhalter 2">
            <a:extLst>
              <a:ext uri="{FF2B5EF4-FFF2-40B4-BE49-F238E27FC236}">
                <a16:creationId xmlns:a16="http://schemas.microsoft.com/office/drawing/2014/main" id="{CCEFBAAA-1405-4258-97F1-57DAE99D9621}"/>
              </a:ext>
            </a:extLst>
          </p:cNvPr>
          <p:cNvSpPr>
            <a:spLocks noGrp="1"/>
          </p:cNvSpPr>
          <p:nvPr>
            <p:ph sz="quarter" idx="19"/>
          </p:nvPr>
        </p:nvSpPr>
        <p:spPr>
          <a:xfrm>
            <a:off x="612776" y="1275680"/>
            <a:ext cx="8207696" cy="2592214"/>
          </a:xfrm>
        </p:spPr>
        <p:txBody>
          <a:bodyPr/>
          <a:lstStyle/>
          <a:p>
            <a:r>
              <a:rPr lang="en-US" dirty="0" err="1"/>
              <a:t>Beurteilung</a:t>
            </a:r>
            <a:r>
              <a:rPr lang="en-US" dirty="0"/>
              <a:t> und </a:t>
            </a:r>
            <a:r>
              <a:rPr lang="en-US" dirty="0" err="1"/>
              <a:t>Behandlung</a:t>
            </a:r>
            <a:r>
              <a:rPr lang="en-US" dirty="0"/>
              <a:t> </a:t>
            </a:r>
            <a:r>
              <a:rPr lang="en-US" dirty="0" err="1"/>
              <a:t>sämtlicher</a:t>
            </a:r>
            <a:r>
              <a:rPr lang="en-US" dirty="0"/>
              <a:t> </a:t>
            </a:r>
            <a:r>
              <a:rPr lang="en-US" dirty="0" err="1"/>
              <a:t>möglicher</a:t>
            </a:r>
            <a:r>
              <a:rPr lang="en-US" dirty="0"/>
              <a:t> </a:t>
            </a:r>
            <a:r>
              <a:rPr lang="en-US" dirty="0" err="1"/>
              <a:t>Anzeichen</a:t>
            </a:r>
            <a:r>
              <a:rPr lang="en-US" dirty="0"/>
              <a:t> und </a:t>
            </a:r>
            <a:r>
              <a:rPr lang="en-US" dirty="0" err="1"/>
              <a:t>Symptome</a:t>
            </a:r>
            <a:r>
              <a:rPr lang="en-US" dirty="0"/>
              <a:t> von  </a:t>
            </a:r>
            <a:r>
              <a:rPr lang="en-US" dirty="0" err="1"/>
              <a:t>Blutungen</a:t>
            </a:r>
            <a:r>
              <a:rPr lang="en-US" dirty="0"/>
              <a:t> (</a:t>
            </a:r>
            <a:r>
              <a:rPr lang="en-US" dirty="0" err="1"/>
              <a:t>inkl</a:t>
            </a:r>
            <a:r>
              <a:rPr lang="en-US" dirty="0"/>
              <a:t>. </a:t>
            </a:r>
            <a:r>
              <a:rPr lang="en-US" dirty="0" err="1"/>
              <a:t>Kontrolle</a:t>
            </a:r>
            <a:r>
              <a:rPr lang="en-US" dirty="0"/>
              <a:t> des Hb, </a:t>
            </a:r>
            <a:r>
              <a:rPr lang="en-US" dirty="0" err="1"/>
              <a:t>Untersuchung</a:t>
            </a:r>
            <a:r>
              <a:rPr lang="en-US" dirty="0"/>
              <a:t> des </a:t>
            </a:r>
            <a:r>
              <a:rPr lang="en-US" dirty="0" err="1"/>
              <a:t>Stuhls</a:t>
            </a:r>
            <a:r>
              <a:rPr lang="en-US" dirty="0"/>
              <a:t> auf </a:t>
            </a:r>
            <a:r>
              <a:rPr lang="en-US" dirty="0" err="1"/>
              <a:t>okkultes</a:t>
            </a:r>
            <a:r>
              <a:rPr lang="en-US" dirty="0"/>
              <a:t> </a:t>
            </a:r>
            <a:r>
              <a:rPr lang="en-US" dirty="0" err="1"/>
              <a:t>Blut</a:t>
            </a:r>
            <a:r>
              <a:rPr lang="en-US" dirty="0"/>
              <a:t> etc.)</a:t>
            </a:r>
          </a:p>
          <a:p>
            <a:r>
              <a:rPr lang="en-US" dirty="0" err="1"/>
              <a:t>Überprüfung</a:t>
            </a:r>
            <a:r>
              <a:rPr lang="en-US" dirty="0"/>
              <a:t> auf </a:t>
            </a:r>
            <a:r>
              <a:rPr lang="en-US" dirty="0" err="1"/>
              <a:t>andere</a:t>
            </a:r>
            <a:r>
              <a:rPr lang="en-US" dirty="0"/>
              <a:t> </a:t>
            </a:r>
            <a:r>
              <a:rPr lang="en-US" dirty="0" err="1"/>
              <a:t>Nebenwirkungen</a:t>
            </a:r>
            <a:endParaRPr lang="en-US" dirty="0"/>
          </a:p>
          <a:p>
            <a:r>
              <a:rPr lang="en-US" dirty="0" err="1"/>
              <a:t>Optimale</a:t>
            </a:r>
            <a:r>
              <a:rPr lang="en-US" dirty="0"/>
              <a:t> </a:t>
            </a:r>
            <a:r>
              <a:rPr lang="en-US" dirty="0" err="1"/>
              <a:t>Schulung</a:t>
            </a:r>
            <a:r>
              <a:rPr lang="en-US" dirty="0"/>
              <a:t> des </a:t>
            </a:r>
            <a:r>
              <a:rPr lang="en-US" dirty="0" err="1"/>
              <a:t>Patienten</a:t>
            </a:r>
            <a:r>
              <a:rPr lang="en-US" dirty="0"/>
              <a:t>, </a:t>
            </a:r>
            <a:r>
              <a:rPr lang="en-US" dirty="0" err="1"/>
              <a:t>insbesondere</a:t>
            </a:r>
            <a:r>
              <a:rPr lang="en-US" dirty="0"/>
              <a:t> </a:t>
            </a:r>
            <a:r>
              <a:rPr lang="en-US" dirty="0" err="1"/>
              <a:t>hinsichtlich</a:t>
            </a:r>
            <a:r>
              <a:rPr lang="en-US" dirty="0"/>
              <a:t> Compliance, </a:t>
            </a:r>
            <a:r>
              <a:rPr lang="en-US" dirty="0" err="1"/>
              <a:t>Anzeichen</a:t>
            </a:r>
            <a:r>
              <a:rPr lang="en-US" dirty="0"/>
              <a:t> und </a:t>
            </a:r>
            <a:r>
              <a:rPr lang="en-US" dirty="0" err="1"/>
              <a:t>Symptome</a:t>
            </a:r>
            <a:r>
              <a:rPr lang="en-US" dirty="0"/>
              <a:t> von </a:t>
            </a:r>
            <a:r>
              <a:rPr lang="en-US" dirty="0" err="1"/>
              <a:t>Blutungen</a:t>
            </a:r>
            <a:r>
              <a:rPr lang="en-US" dirty="0"/>
              <a:t> etc.</a:t>
            </a:r>
          </a:p>
          <a:p>
            <a:r>
              <a:rPr lang="de-CH" dirty="0"/>
              <a:t>Überprüfung bzgl. Begleitmedikation und der Einnahme rezeptfreier Medikamente, insbesondere potentiell blutungsfördernde Präparate (Nicht-steroidale Antirheumatika </a:t>
            </a:r>
            <a:r>
              <a:rPr lang="de-CH" dirty="0" err="1"/>
              <a:t>etc</a:t>
            </a:r>
            <a:r>
              <a:rPr lang="de-CH" dirty="0"/>
              <a:t>)</a:t>
            </a:r>
          </a:p>
          <a:p>
            <a:r>
              <a:rPr lang="de-CH" dirty="0"/>
              <a:t>Beurteilung und Behandlung modifizierbarer Risikofaktoren für Blutungen</a:t>
            </a:r>
            <a:endParaRPr lang="en-US" dirty="0"/>
          </a:p>
          <a:p>
            <a:r>
              <a:rPr lang="en-US" dirty="0"/>
              <a:t>Bei </a:t>
            </a:r>
            <a:r>
              <a:rPr lang="en-US" dirty="0" err="1"/>
              <a:t>einer</a:t>
            </a:r>
            <a:r>
              <a:rPr lang="en-US" dirty="0"/>
              <a:t> eGFR von &gt;30 ml/min </a:t>
            </a:r>
            <a:r>
              <a:rPr lang="en-US" dirty="0" err="1"/>
              <a:t>kann</a:t>
            </a:r>
            <a:r>
              <a:rPr lang="en-US" dirty="0"/>
              <a:t> die </a:t>
            </a:r>
            <a:r>
              <a:rPr lang="en-US" dirty="0" err="1"/>
              <a:t>Therapie</a:t>
            </a:r>
            <a:r>
              <a:rPr lang="en-US" dirty="0"/>
              <a:t> </a:t>
            </a:r>
            <a:r>
              <a:rPr lang="en-US" dirty="0" err="1"/>
              <a:t>fortgesetzt</a:t>
            </a:r>
            <a:r>
              <a:rPr lang="en-US" dirty="0"/>
              <a:t> </a:t>
            </a:r>
            <a:r>
              <a:rPr lang="en-US" dirty="0" err="1"/>
              <a:t>werden</a:t>
            </a:r>
            <a:endParaRPr lang="en-US" dirty="0"/>
          </a:p>
          <a:p>
            <a:r>
              <a:rPr lang="en-US" dirty="0"/>
              <a:t>Bei </a:t>
            </a:r>
            <a:r>
              <a:rPr lang="en-US" dirty="0" err="1"/>
              <a:t>einer</a:t>
            </a:r>
            <a:r>
              <a:rPr lang="en-US" dirty="0"/>
              <a:t> eGFR von &lt;30 ml/min </a:t>
            </a:r>
            <a:r>
              <a:rPr lang="en-US" dirty="0" err="1"/>
              <a:t>sollte</a:t>
            </a:r>
            <a:r>
              <a:rPr lang="en-US" dirty="0"/>
              <a:t> die </a:t>
            </a:r>
            <a:r>
              <a:rPr lang="en-US" dirty="0" err="1"/>
              <a:t>Therapie</a:t>
            </a:r>
            <a:r>
              <a:rPr lang="en-US" dirty="0"/>
              <a:t> </a:t>
            </a:r>
            <a:r>
              <a:rPr lang="en-US" dirty="0" err="1"/>
              <a:t>abgebrochen</a:t>
            </a:r>
            <a:r>
              <a:rPr lang="en-US" dirty="0"/>
              <a:t> </a:t>
            </a:r>
            <a:r>
              <a:rPr lang="en-US" dirty="0" err="1"/>
              <a:t>werden</a:t>
            </a:r>
            <a:endParaRPr lang="en-US" dirty="0"/>
          </a:p>
        </p:txBody>
      </p:sp>
    </p:spTree>
    <p:extLst>
      <p:ext uri="{BB962C8B-B14F-4D97-AF65-F5344CB8AC3E}">
        <p14:creationId xmlns:p14="http://schemas.microsoft.com/office/powerpoint/2010/main" val="3053393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327710"/>
            <a:ext cx="8281175" cy="553998"/>
          </a:xfrm>
          <a:prstGeom prst="rect">
            <a:avLst/>
          </a:prstGeom>
        </p:spPr>
        <p:txBody>
          <a:bodyPr/>
          <a:lstStyle/>
          <a:p>
            <a:r>
              <a:rPr lang="en-US" sz="2000" dirty="0"/>
              <a:t>Wie </a:t>
            </a:r>
            <a:r>
              <a:rPr lang="en-US" sz="2000" dirty="0" err="1"/>
              <a:t>ist</a:t>
            </a:r>
            <a:r>
              <a:rPr lang="en-US" sz="2000" dirty="0"/>
              <a:t> </a:t>
            </a:r>
            <a:r>
              <a:rPr lang="en-US" sz="2000" dirty="0" err="1"/>
              <a:t>vorzugehen</a:t>
            </a:r>
            <a:r>
              <a:rPr lang="en-US" sz="2000" dirty="0"/>
              <a:t>, </a:t>
            </a:r>
            <a:r>
              <a:rPr lang="en-US" sz="2000" dirty="0" err="1"/>
              <a:t>wenn</a:t>
            </a:r>
            <a:r>
              <a:rPr lang="en-US" sz="2000" dirty="0"/>
              <a:t> der Patient </a:t>
            </a:r>
            <a:r>
              <a:rPr lang="en-US" sz="2000" dirty="0" err="1"/>
              <a:t>eine</a:t>
            </a:r>
            <a:r>
              <a:rPr lang="en-US" sz="2000" dirty="0"/>
              <a:t> </a:t>
            </a:r>
            <a:r>
              <a:rPr lang="en-US" sz="2000" dirty="0" err="1"/>
              <a:t>Indikation</a:t>
            </a:r>
            <a:r>
              <a:rPr lang="en-US" sz="2000" dirty="0"/>
              <a:t> </a:t>
            </a:r>
            <a:r>
              <a:rPr lang="en-US" sz="2000" dirty="0" err="1"/>
              <a:t>für</a:t>
            </a:r>
            <a:r>
              <a:rPr lang="en-US" sz="2000" dirty="0"/>
              <a:t> </a:t>
            </a:r>
            <a:r>
              <a:rPr lang="en-US" sz="2000" dirty="0" err="1"/>
              <a:t>eine</a:t>
            </a:r>
            <a:r>
              <a:rPr lang="en-US" sz="2000" dirty="0"/>
              <a:t> </a:t>
            </a:r>
            <a:r>
              <a:rPr lang="en-US" sz="2000" dirty="0" err="1"/>
              <a:t>volle</a:t>
            </a:r>
            <a:r>
              <a:rPr lang="en-US" sz="2000" dirty="0"/>
              <a:t> </a:t>
            </a:r>
            <a:r>
              <a:rPr lang="en-US" sz="2000" dirty="0" err="1"/>
              <a:t>Antikoagulation</a:t>
            </a:r>
            <a:r>
              <a:rPr lang="en-US" sz="2000" dirty="0"/>
              <a:t> </a:t>
            </a:r>
            <a:r>
              <a:rPr lang="en-US" sz="2000" dirty="0" err="1"/>
              <a:t>entwickelt</a:t>
            </a:r>
            <a:r>
              <a:rPr lang="en-US" sz="2000" dirty="0"/>
              <a:t>, </a:t>
            </a:r>
            <a:r>
              <a:rPr lang="en-US" sz="2000" dirty="0" err="1"/>
              <a:t>z.B</a:t>
            </a:r>
            <a:r>
              <a:rPr lang="en-US" sz="2000" dirty="0"/>
              <a:t>. </a:t>
            </a:r>
            <a:r>
              <a:rPr lang="en-US" sz="2000" dirty="0" err="1"/>
              <a:t>klinisches</a:t>
            </a:r>
            <a:r>
              <a:rPr lang="en-US" sz="2000" dirty="0"/>
              <a:t> VHF </a:t>
            </a:r>
            <a:r>
              <a:rPr lang="en-US" sz="2000" dirty="0" err="1"/>
              <a:t>oder</a:t>
            </a:r>
            <a:r>
              <a:rPr lang="en-US" sz="2000" dirty="0"/>
              <a:t> TVT/LE?</a:t>
            </a:r>
            <a:endParaRPr lang="de-CH" sz="2000" dirty="0"/>
          </a:p>
        </p:txBody>
      </p:sp>
      <p:sp>
        <p:nvSpPr>
          <p:cNvPr id="116" name="TextBox 3"/>
          <p:cNvSpPr txBox="1"/>
          <p:nvPr/>
        </p:nvSpPr>
        <p:spPr>
          <a:xfrm>
            <a:off x="604845" y="4825184"/>
            <a:ext cx="3607116" cy="246221"/>
          </a:xfrm>
          <a:prstGeom prst="rect">
            <a:avLst/>
          </a:prstGeom>
          <a:noFill/>
        </p:spPr>
        <p:txBody>
          <a:bodyPr wrap="square" lIns="0" tIns="0" rIns="0" bIns="0" rtlCol="0" anchor="b" anchorCtr="0">
            <a:spAutoFit/>
          </a:bodyPr>
          <a:lstStyle/>
          <a:p>
            <a:pPr lvl="0">
              <a:defRPr/>
            </a:pPr>
            <a:r>
              <a:rPr lang="de-CH" sz="800" dirty="0">
                <a:solidFill>
                  <a:schemeClr val="tx1">
                    <a:lumMod val="50000"/>
                    <a:lumOff val="50000"/>
                  </a:schemeClr>
                </a:solidFill>
              </a:rPr>
              <a:t>ASS: Acetylsalicylsäure;</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a:t>
            </a:r>
            <a:r>
              <a:rPr lang="de-CH" sz="800" dirty="0">
                <a:solidFill>
                  <a:srgbClr val="000000">
                    <a:lumMod val="50000"/>
                    <a:lumOff val="50000"/>
                  </a:srgbClr>
                </a:solidFill>
              </a:rPr>
              <a:t>LE: Lungenembolie; TVT</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tiefe Venenthrombose; VHF: Vorhofflimmern</a:t>
            </a:r>
          </a:p>
        </p:txBody>
      </p:sp>
      <p:sp>
        <p:nvSpPr>
          <p:cNvPr id="7" name="Lekerekített téglalap 16">
            <a:extLst>
              <a:ext uri="{FF2B5EF4-FFF2-40B4-BE49-F238E27FC236}">
                <a16:creationId xmlns:a16="http://schemas.microsoft.com/office/drawing/2014/main" id="{BBD28D81-F812-4984-A357-428296B8C3E9}"/>
              </a:ext>
            </a:extLst>
          </p:cNvPr>
          <p:cNvSpPr/>
          <p:nvPr/>
        </p:nvSpPr>
        <p:spPr bwMode="auto">
          <a:xfrm>
            <a:off x="609701" y="2487200"/>
            <a:ext cx="7819200" cy="997196"/>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a:ea typeface="+mn-ea"/>
                <a:cs typeface="+mn-cs"/>
              </a:rPr>
              <a:t>WICHTIG</a:t>
            </a:r>
            <a:endParaRPr kumimoji="0" lang="en-US" sz="1200" b="1" i="0" u="none" strike="noStrike" kern="0" cap="none" spc="0" normalizeH="0" baseline="0" noProof="0" dirty="0">
              <a:ln>
                <a:noFill/>
              </a:ln>
              <a:solidFill>
                <a:srgbClr val="FFFFFF"/>
              </a:solidFill>
              <a:effectLst/>
              <a:uLnTx/>
              <a:uFillTx/>
              <a:latin typeface="Arial"/>
              <a:ea typeface="+mn-ea"/>
              <a:cs typeface="+mn-cs"/>
            </a:endParaRPr>
          </a:p>
          <a:p>
            <a:pPr marL="0" marR="0" lvl="0" indent="0" algn="l" defTabSz="914400" rtl="0" eaLnBrk="1" fontAlgn="base" latinLnBrk="0" hangingPunct="1">
              <a:lnSpc>
                <a:spcPct val="100000"/>
              </a:lnSpc>
              <a:spcBef>
                <a:spcPts val="0"/>
              </a:spcBef>
              <a:spcAft>
                <a:spcPct val="0"/>
              </a:spcAft>
              <a:buClrTx/>
              <a:buSzTx/>
              <a:buFontTx/>
              <a:buNone/>
              <a:tabLst/>
              <a:defRPr/>
            </a:pPr>
            <a:r>
              <a:rPr kumimoji="0" lang="en-US" sz="1200" b="0" i="0" u="none" strike="noStrike" kern="0" cap="none" spc="0" normalizeH="0" baseline="0" noProof="0" dirty="0">
                <a:ln>
                  <a:noFill/>
                </a:ln>
                <a:solidFill>
                  <a:srgbClr val="FFFFFF"/>
                </a:solidFill>
                <a:effectLst/>
                <a:uLnTx/>
                <a:uFillTx/>
                <a:latin typeface="Arial"/>
                <a:ea typeface="+mn-ea"/>
                <a:cs typeface="+mn-cs"/>
              </a:rPr>
              <a:t>Rivaroxaban 2.5 mg 2x </a:t>
            </a:r>
            <a:r>
              <a:rPr kumimoji="0" lang="en-US" sz="1200" b="0" i="0" u="none" strike="noStrike" kern="0" cap="none" spc="0" normalizeH="0" baseline="0" noProof="0" dirty="0" err="1">
                <a:ln>
                  <a:noFill/>
                </a:ln>
                <a:solidFill>
                  <a:srgbClr val="FFFFFF"/>
                </a:solidFill>
                <a:effectLst/>
                <a:uLnTx/>
                <a:uFillTx/>
                <a:latin typeface="Arial"/>
                <a:ea typeface="+mn-ea"/>
                <a:cs typeface="+mn-cs"/>
              </a:rPr>
              <a:t>tgl</a:t>
            </a:r>
            <a:r>
              <a:rPr kumimoji="0" lang="en-US" sz="1200" b="0" i="0" u="none" strike="noStrike" kern="0" cap="none" spc="0" normalizeH="0" baseline="0" noProof="0" dirty="0">
                <a:ln>
                  <a:noFill/>
                </a:ln>
                <a:solidFill>
                  <a:srgbClr val="FFFFFF"/>
                </a:solidFill>
                <a:effectLst/>
                <a:uLnTx/>
                <a:uFillTx/>
                <a:latin typeface="Arial"/>
                <a:ea typeface="+mn-ea"/>
                <a:cs typeface="+mn-cs"/>
              </a:rPr>
              <a:t>. plus ASS </a:t>
            </a:r>
            <a:r>
              <a:rPr kumimoji="0" lang="en-US" sz="1200" b="0" i="0" u="none" strike="noStrike" kern="0" cap="none" spc="0" normalizeH="0" baseline="0" noProof="0" dirty="0" err="1">
                <a:ln>
                  <a:noFill/>
                </a:ln>
                <a:solidFill>
                  <a:srgbClr val="FFFFFF"/>
                </a:solidFill>
                <a:effectLst/>
                <a:uLnTx/>
                <a:uFillTx/>
                <a:latin typeface="Arial"/>
                <a:ea typeface="+mn-ea"/>
                <a:cs typeface="+mn-cs"/>
              </a:rPr>
              <a:t>biete</a:t>
            </a:r>
            <a:r>
              <a:rPr lang="en-US" sz="1200" kern="0" dirty="0">
                <a:solidFill>
                  <a:srgbClr val="FFFFFF"/>
                </a:solidFill>
                <a:latin typeface="Arial"/>
              </a:rPr>
              <a:t>t </a:t>
            </a:r>
            <a:r>
              <a:rPr lang="en-US" sz="1200" kern="0" dirty="0" err="1">
                <a:solidFill>
                  <a:srgbClr val="FFFFFF"/>
                </a:solidFill>
                <a:latin typeface="Arial"/>
              </a:rPr>
              <a:t>keinen</a:t>
            </a:r>
            <a:r>
              <a:rPr lang="en-US" sz="1200" kern="0" dirty="0">
                <a:solidFill>
                  <a:srgbClr val="FFFFFF"/>
                </a:solidFill>
                <a:latin typeface="Arial"/>
              </a:rPr>
              <a:t> </a:t>
            </a:r>
            <a:r>
              <a:rPr lang="en-US" sz="1200" kern="0" dirty="0" err="1">
                <a:solidFill>
                  <a:srgbClr val="FFFFFF"/>
                </a:solidFill>
                <a:latin typeface="Arial"/>
              </a:rPr>
              <a:t>ausreichenden</a:t>
            </a:r>
            <a:r>
              <a:rPr lang="en-US" sz="1200" kern="0" dirty="0">
                <a:solidFill>
                  <a:srgbClr val="FFFFFF"/>
                </a:solidFill>
                <a:latin typeface="Arial"/>
              </a:rPr>
              <a:t> Schutz </a:t>
            </a:r>
            <a:r>
              <a:rPr lang="en-US" sz="1200" kern="0" dirty="0" err="1">
                <a:solidFill>
                  <a:srgbClr val="FFFFFF"/>
                </a:solidFill>
                <a:latin typeface="Arial"/>
              </a:rPr>
              <a:t>gegen</a:t>
            </a:r>
            <a:r>
              <a:rPr lang="en-US" sz="1200" kern="0" dirty="0">
                <a:solidFill>
                  <a:srgbClr val="FFFFFF"/>
                </a:solidFill>
                <a:latin typeface="Arial"/>
              </a:rPr>
              <a:t> </a:t>
            </a:r>
            <a:r>
              <a:rPr lang="en-US" sz="1200" kern="0" dirty="0" err="1">
                <a:solidFill>
                  <a:srgbClr val="FFFFFF"/>
                </a:solidFill>
                <a:latin typeface="Arial"/>
              </a:rPr>
              <a:t>Schlaganfälle</a:t>
            </a:r>
            <a:r>
              <a:rPr lang="en-US" sz="1200" kern="0" dirty="0">
                <a:solidFill>
                  <a:srgbClr val="FFFFFF"/>
                </a:solidFill>
                <a:latin typeface="Arial"/>
              </a:rPr>
              <a:t> </a:t>
            </a:r>
            <a:r>
              <a:rPr lang="en-US" sz="1200" kern="0" dirty="0" err="1">
                <a:solidFill>
                  <a:srgbClr val="FFFFFF"/>
                </a:solidFill>
                <a:latin typeface="Arial"/>
              </a:rPr>
              <a:t>oder</a:t>
            </a:r>
            <a:r>
              <a:rPr lang="en-US" sz="1200" kern="0" dirty="0">
                <a:solidFill>
                  <a:srgbClr val="FFFFFF"/>
                </a:solidFill>
                <a:latin typeface="Arial"/>
              </a:rPr>
              <a:t> </a:t>
            </a:r>
            <a:r>
              <a:rPr lang="en-US" sz="1200" kern="0" dirty="0" err="1">
                <a:solidFill>
                  <a:srgbClr val="FFFFFF"/>
                </a:solidFill>
                <a:latin typeface="Arial"/>
              </a:rPr>
              <a:t>systemische</a:t>
            </a:r>
            <a:r>
              <a:rPr lang="en-US" sz="1200" kern="0" dirty="0">
                <a:solidFill>
                  <a:srgbClr val="FFFFFF"/>
                </a:solidFill>
                <a:latin typeface="Arial"/>
              </a:rPr>
              <a:t> </a:t>
            </a:r>
            <a:r>
              <a:rPr lang="en-US" sz="1200" kern="0" dirty="0" err="1">
                <a:solidFill>
                  <a:srgbClr val="FFFFFF"/>
                </a:solidFill>
                <a:latin typeface="Arial"/>
              </a:rPr>
              <a:t>Embolien</a:t>
            </a:r>
            <a:r>
              <a:rPr lang="en-US" sz="1200" kern="0" dirty="0">
                <a:solidFill>
                  <a:srgbClr val="FFFFFF"/>
                </a:solidFill>
                <a:latin typeface="Arial"/>
              </a:rPr>
              <a:t> </a:t>
            </a:r>
            <a:r>
              <a:rPr lang="en-US" sz="1200" kern="0" dirty="0" err="1">
                <a:solidFill>
                  <a:srgbClr val="FFFFFF"/>
                </a:solidFill>
                <a:latin typeface="Arial"/>
              </a:rPr>
              <a:t>bei</a:t>
            </a:r>
            <a:r>
              <a:rPr lang="en-US" sz="1200" kern="0" dirty="0">
                <a:solidFill>
                  <a:srgbClr val="FFFFFF"/>
                </a:solidFill>
                <a:latin typeface="Arial"/>
              </a:rPr>
              <a:t> </a:t>
            </a:r>
            <a:r>
              <a:rPr lang="en-US" sz="1200" kern="0" dirty="0" err="1">
                <a:solidFill>
                  <a:srgbClr val="FFFFFF"/>
                </a:solidFill>
                <a:latin typeface="Arial"/>
              </a:rPr>
              <a:t>Patienten</a:t>
            </a:r>
            <a:r>
              <a:rPr lang="en-US" sz="1200" kern="0" dirty="0">
                <a:solidFill>
                  <a:srgbClr val="FFFFFF"/>
                </a:solidFill>
                <a:latin typeface="Arial"/>
              </a:rPr>
              <a:t> </a:t>
            </a:r>
            <a:r>
              <a:rPr lang="en-US" sz="1200" kern="0" dirty="0" err="1">
                <a:solidFill>
                  <a:srgbClr val="FFFFFF"/>
                </a:solidFill>
                <a:latin typeface="Arial"/>
              </a:rPr>
              <a:t>mit</a:t>
            </a:r>
            <a:r>
              <a:rPr lang="en-US" sz="1200" kern="0" dirty="0">
                <a:solidFill>
                  <a:srgbClr val="FFFFFF"/>
                </a:solidFill>
                <a:latin typeface="Arial"/>
              </a:rPr>
              <a:t> VHF </a:t>
            </a:r>
            <a:r>
              <a:rPr lang="en-US" sz="1200" kern="0" dirty="0" err="1">
                <a:solidFill>
                  <a:srgbClr val="FFFFFF"/>
                </a:solidFill>
                <a:latin typeface="Arial"/>
              </a:rPr>
              <a:t>bzw</a:t>
            </a:r>
            <a:r>
              <a:rPr lang="en-US" sz="1200" kern="0" dirty="0">
                <a:solidFill>
                  <a:srgbClr val="FFFFFF"/>
                </a:solidFill>
                <a:latin typeface="Arial"/>
              </a:rPr>
              <a:t>. </a:t>
            </a:r>
            <a:r>
              <a:rPr lang="en-US" sz="1200" kern="0" dirty="0" err="1">
                <a:solidFill>
                  <a:srgbClr val="FFFFFF"/>
                </a:solidFill>
                <a:latin typeface="Arial"/>
              </a:rPr>
              <a:t>keine</a:t>
            </a:r>
            <a:r>
              <a:rPr lang="en-US" sz="1200" kern="0" dirty="0">
                <a:solidFill>
                  <a:srgbClr val="FFFFFF"/>
                </a:solidFill>
                <a:latin typeface="Arial"/>
              </a:rPr>
              <a:t> </a:t>
            </a:r>
            <a:r>
              <a:rPr lang="en-US" sz="1200" kern="0" dirty="0" err="1">
                <a:solidFill>
                  <a:srgbClr val="FFFFFF"/>
                </a:solidFill>
                <a:latin typeface="Arial"/>
              </a:rPr>
              <a:t>ausreichende</a:t>
            </a:r>
            <a:r>
              <a:rPr lang="en-US" sz="1200" kern="0" dirty="0">
                <a:solidFill>
                  <a:srgbClr val="FFFFFF"/>
                </a:solidFill>
                <a:latin typeface="Arial"/>
              </a:rPr>
              <a:t> </a:t>
            </a:r>
            <a:r>
              <a:rPr lang="en-US" sz="1200" kern="0" dirty="0" err="1">
                <a:solidFill>
                  <a:srgbClr val="FFFFFF"/>
                </a:solidFill>
                <a:latin typeface="Arial"/>
              </a:rPr>
              <a:t>therapeutische</a:t>
            </a:r>
            <a:r>
              <a:rPr lang="en-US" sz="1200" kern="0" dirty="0">
                <a:solidFill>
                  <a:srgbClr val="FFFFFF"/>
                </a:solidFill>
                <a:latin typeface="Arial"/>
              </a:rPr>
              <a:t> </a:t>
            </a:r>
            <a:r>
              <a:rPr lang="en-US" sz="1200" kern="0" dirty="0" err="1">
                <a:solidFill>
                  <a:srgbClr val="FFFFFF"/>
                </a:solidFill>
                <a:latin typeface="Arial"/>
              </a:rPr>
              <a:t>Wirkung</a:t>
            </a:r>
            <a:r>
              <a:rPr lang="en-US" sz="1200" kern="0" dirty="0">
                <a:solidFill>
                  <a:srgbClr val="FFFFFF"/>
                </a:solidFill>
                <a:latin typeface="Arial"/>
              </a:rPr>
              <a:t> </a:t>
            </a:r>
            <a:r>
              <a:rPr lang="en-US" sz="1200" kern="0" dirty="0" err="1">
                <a:solidFill>
                  <a:srgbClr val="FFFFFF"/>
                </a:solidFill>
                <a:latin typeface="Arial"/>
              </a:rPr>
              <a:t>bei</a:t>
            </a:r>
            <a:r>
              <a:rPr lang="en-US" sz="1200" kern="0" dirty="0">
                <a:solidFill>
                  <a:srgbClr val="FFFFFF"/>
                </a:solidFill>
                <a:latin typeface="Arial"/>
              </a:rPr>
              <a:t> </a:t>
            </a:r>
            <a:r>
              <a:rPr lang="en-US" sz="1200" kern="0" dirty="0" err="1">
                <a:solidFill>
                  <a:srgbClr val="FFFFFF"/>
                </a:solidFill>
                <a:latin typeface="Arial"/>
              </a:rPr>
              <a:t>Patienten</a:t>
            </a:r>
            <a:r>
              <a:rPr lang="en-US" sz="1200" kern="0" dirty="0">
                <a:solidFill>
                  <a:srgbClr val="FFFFFF"/>
                </a:solidFill>
                <a:latin typeface="Arial"/>
              </a:rPr>
              <a:t> </a:t>
            </a:r>
            <a:r>
              <a:rPr lang="en-US" sz="1200" kern="0" dirty="0" err="1">
                <a:solidFill>
                  <a:srgbClr val="FFFFFF"/>
                </a:solidFill>
                <a:latin typeface="Arial"/>
              </a:rPr>
              <a:t>mit</a:t>
            </a:r>
            <a:r>
              <a:rPr lang="en-US" sz="1200" kern="0" dirty="0">
                <a:solidFill>
                  <a:srgbClr val="FFFFFF"/>
                </a:solidFill>
                <a:latin typeface="Arial"/>
              </a:rPr>
              <a:t> TVT/LE!</a:t>
            </a:r>
            <a:endParaRPr kumimoji="0" lang="en-US" sz="1200" b="0" i="0" u="none" strike="noStrike" kern="0" cap="none" spc="0" normalizeH="0" baseline="0" noProof="0" dirty="0">
              <a:ln>
                <a:noFill/>
              </a:ln>
              <a:solidFill>
                <a:srgbClr val="FFFFFF"/>
              </a:solidFill>
              <a:effectLst/>
              <a:uLnTx/>
              <a:uFillTx/>
              <a:latin typeface="Arial"/>
              <a:ea typeface="+mn-ea"/>
              <a:cs typeface="+mn-cs"/>
            </a:endParaRPr>
          </a:p>
        </p:txBody>
      </p:sp>
      <p:sp>
        <p:nvSpPr>
          <p:cNvPr id="8" name="Inhaltsplatzhalter 2">
            <a:extLst>
              <a:ext uri="{FF2B5EF4-FFF2-40B4-BE49-F238E27FC236}">
                <a16:creationId xmlns:a16="http://schemas.microsoft.com/office/drawing/2014/main" id="{6EEC5051-52D0-4FAE-A1CA-FC611F2F9E81}"/>
              </a:ext>
            </a:extLst>
          </p:cNvPr>
          <p:cNvSpPr>
            <a:spLocks noGrp="1"/>
          </p:cNvSpPr>
          <p:nvPr>
            <p:ph sz="quarter" idx="19"/>
          </p:nvPr>
        </p:nvSpPr>
        <p:spPr>
          <a:xfrm>
            <a:off x="611560" y="1687829"/>
            <a:ext cx="8207696" cy="792014"/>
          </a:xfrm>
        </p:spPr>
        <p:txBody>
          <a:bodyPr/>
          <a:lstStyle/>
          <a:p>
            <a:r>
              <a:rPr lang="en-US" dirty="0" err="1"/>
              <a:t>Umstellung</a:t>
            </a:r>
            <a:r>
              <a:rPr lang="en-US" dirty="0"/>
              <a:t> auf </a:t>
            </a:r>
            <a:r>
              <a:rPr lang="en-US" dirty="0" err="1"/>
              <a:t>volle</a:t>
            </a:r>
            <a:r>
              <a:rPr lang="en-US" dirty="0"/>
              <a:t> </a:t>
            </a:r>
            <a:r>
              <a:rPr lang="en-US" dirty="0" err="1"/>
              <a:t>Antikoagulation</a:t>
            </a:r>
            <a:endParaRPr lang="en-US" dirty="0"/>
          </a:p>
          <a:p>
            <a:r>
              <a:rPr lang="en-US" dirty="0" err="1"/>
              <a:t>Überprüfung</a:t>
            </a:r>
            <a:r>
              <a:rPr lang="en-US" dirty="0"/>
              <a:t>, </a:t>
            </a:r>
            <a:r>
              <a:rPr lang="en-US" dirty="0" err="1"/>
              <a:t>ob</a:t>
            </a:r>
            <a:r>
              <a:rPr lang="en-US" dirty="0"/>
              <a:t> ASS 100 mg </a:t>
            </a:r>
            <a:r>
              <a:rPr lang="en-US" dirty="0" err="1"/>
              <a:t>abgesetzt</a:t>
            </a:r>
            <a:r>
              <a:rPr lang="en-US" dirty="0"/>
              <a:t> </a:t>
            </a:r>
            <a:r>
              <a:rPr lang="en-US" dirty="0" err="1"/>
              <a:t>werden</a:t>
            </a:r>
            <a:r>
              <a:rPr lang="en-US" dirty="0"/>
              <a:t> </a:t>
            </a:r>
            <a:r>
              <a:rPr lang="en-US" dirty="0" err="1"/>
              <a:t>kann</a:t>
            </a:r>
            <a:endParaRPr lang="en-US" dirty="0"/>
          </a:p>
        </p:txBody>
      </p:sp>
    </p:spTree>
    <p:extLst>
      <p:ext uri="{BB962C8B-B14F-4D97-AF65-F5344CB8AC3E}">
        <p14:creationId xmlns:p14="http://schemas.microsoft.com/office/powerpoint/2010/main" val="3602984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err="1"/>
              <a:t>Wann</a:t>
            </a:r>
            <a:r>
              <a:rPr lang="en-US" sz="2200" dirty="0"/>
              <a:t> </a:t>
            </a:r>
            <a:r>
              <a:rPr lang="en-US" sz="2200" dirty="0" err="1"/>
              <a:t>sollte</a:t>
            </a:r>
            <a:r>
              <a:rPr lang="en-US" sz="2200" dirty="0"/>
              <a:t> die </a:t>
            </a:r>
            <a:r>
              <a:rPr lang="en-US" sz="2200" dirty="0" err="1"/>
              <a:t>Behandlung</a:t>
            </a:r>
            <a:r>
              <a:rPr lang="en-US" sz="2200" dirty="0"/>
              <a:t> </a:t>
            </a:r>
            <a:r>
              <a:rPr lang="en-US" sz="2200" dirty="0" err="1"/>
              <a:t>mit</a:t>
            </a:r>
            <a:r>
              <a:rPr lang="en-US" sz="2200" dirty="0"/>
              <a:t> Rivaroxaban 2.5 mg 2x </a:t>
            </a:r>
            <a:r>
              <a:rPr lang="en-US" sz="2200" dirty="0" err="1"/>
              <a:t>tgl</a:t>
            </a:r>
            <a:r>
              <a:rPr lang="en-US" sz="2200" dirty="0"/>
              <a:t>. plus ASS </a:t>
            </a:r>
            <a:r>
              <a:rPr lang="en-US" sz="2200" dirty="0" err="1"/>
              <a:t>eingeleitet</a:t>
            </a:r>
            <a:r>
              <a:rPr lang="en-US" sz="2200" dirty="0"/>
              <a:t> </a:t>
            </a:r>
            <a:r>
              <a:rPr lang="en-US" sz="2200" dirty="0" err="1"/>
              <a:t>werden</a:t>
            </a:r>
            <a:r>
              <a:rPr lang="en-US" sz="2200" dirty="0"/>
              <a:t>?</a:t>
            </a:r>
            <a:endParaRPr lang="de-CH" sz="2200" dirty="0"/>
          </a:p>
        </p:txBody>
      </p:sp>
      <p:sp>
        <p:nvSpPr>
          <p:cNvPr id="116" name="TextBox 3"/>
          <p:cNvSpPr txBox="1"/>
          <p:nvPr/>
        </p:nvSpPr>
        <p:spPr>
          <a:xfrm>
            <a:off x="611560" y="4927108"/>
            <a:ext cx="4248472"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DAPT: duale Antiplättchen Therapie</a:t>
            </a:r>
          </a:p>
        </p:txBody>
      </p:sp>
      <p:sp>
        <p:nvSpPr>
          <p:cNvPr id="7" name="Lekerekített téglalap 8">
            <a:extLst>
              <a:ext uri="{FF2B5EF4-FFF2-40B4-BE49-F238E27FC236}">
                <a16:creationId xmlns:a16="http://schemas.microsoft.com/office/drawing/2014/main" id="{BFDE878B-3864-4B96-BC43-1775AF6F0A9F}"/>
              </a:ext>
            </a:extLst>
          </p:cNvPr>
          <p:cNvSpPr/>
          <p:nvPr/>
        </p:nvSpPr>
        <p:spPr bwMode="auto">
          <a:xfrm>
            <a:off x="611560" y="1424792"/>
            <a:ext cx="7804595" cy="2803142"/>
          </a:xfrm>
          <a:prstGeom prst="roundRect">
            <a:avLst>
              <a:gd name="adj" fmla="val 0"/>
            </a:avLst>
          </a:prstGeom>
          <a:noFill/>
          <a:ln w="19050" algn="ctr">
            <a:solidFill>
              <a:srgbClr val="3961AC"/>
            </a:solidFill>
            <a:miter lim="800000"/>
            <a:headEnd/>
            <a:tailEnd/>
          </a:ln>
          <a:effectLst/>
        </p:spPr>
        <p:txBody>
          <a:bodyPr wrap="square" lIns="0" tIns="0" rIns="0" bIns="0" rtlCol="0" anchor="ctr">
            <a:noAutofit/>
          </a:bodyPr>
          <a:lstStyle/>
          <a:p>
            <a:pPr marL="625475" lvl="1" indent="-266700" fontAlgn="base">
              <a:spcAft>
                <a:spcPts val="600"/>
              </a:spcAft>
              <a:buClr>
                <a:schemeClr val="bg2"/>
              </a:buClr>
              <a:buSzPct val="150000"/>
              <a:buFont typeface="Arial" panose="020B0604020202020204" pitchFamily="34" charset="0"/>
              <a:buChar char="■"/>
              <a:defRPr/>
            </a:pPr>
            <a:r>
              <a:rPr lang="de-CH" sz="1600" kern="0" dirty="0">
                <a:solidFill>
                  <a:srgbClr val="595959"/>
                </a:solidFill>
              </a:rPr>
              <a:t>Generell jederzeit, wenn keine duale </a:t>
            </a:r>
            <a:r>
              <a:rPr lang="de-CH" sz="1600" kern="0" dirty="0" err="1">
                <a:solidFill>
                  <a:srgbClr val="595959"/>
                </a:solidFill>
              </a:rPr>
              <a:t>Plättchenhemmung</a:t>
            </a:r>
            <a:r>
              <a:rPr lang="de-CH" sz="1600" kern="0" dirty="0">
                <a:solidFill>
                  <a:srgbClr val="595959"/>
                </a:solidFill>
              </a:rPr>
              <a:t> (mehr) erforderlich ist.</a:t>
            </a:r>
          </a:p>
          <a:p>
            <a:pPr marL="625475" lvl="1" indent="-266700" fontAlgn="base">
              <a:spcAft>
                <a:spcPts val="600"/>
              </a:spcAft>
              <a:buClr>
                <a:schemeClr val="bg2"/>
              </a:buClr>
              <a:buSzPct val="150000"/>
              <a:buFont typeface="Arial" panose="020B0604020202020204" pitchFamily="34" charset="0"/>
              <a:buChar char="■"/>
              <a:defRPr/>
            </a:pPr>
            <a:r>
              <a:rPr lang="de-CH" sz="1600" kern="0" dirty="0">
                <a:solidFill>
                  <a:srgbClr val="595959"/>
                </a:solidFill>
              </a:rPr>
              <a:t>Wenn keine zusätzliche vaskuläre Intervention geplant ist (Katheter, Stent etc.).</a:t>
            </a:r>
          </a:p>
          <a:p>
            <a:pPr marL="625475" lvl="1" indent="-266700" fontAlgn="base">
              <a:spcAft>
                <a:spcPts val="600"/>
              </a:spcAft>
              <a:buClr>
                <a:schemeClr val="bg2"/>
              </a:buClr>
              <a:buSzPct val="150000"/>
              <a:buFont typeface="Arial" panose="020B0604020202020204" pitchFamily="34" charset="0"/>
              <a:buChar char="■"/>
              <a:defRPr/>
            </a:pPr>
            <a:r>
              <a:rPr lang="de-CH" sz="1600" kern="0" dirty="0">
                <a:solidFill>
                  <a:srgbClr val="595959"/>
                </a:solidFill>
              </a:rPr>
              <a:t>Idealerweise: Planung bereits bei Herzkatheteruntersuchung oder bei Entlassung aus dem Spital, wann die Therapie mit </a:t>
            </a:r>
            <a:r>
              <a:rPr lang="de-CH" sz="1600" kern="0" dirty="0" err="1">
                <a:solidFill>
                  <a:srgbClr val="595959"/>
                </a:solidFill>
              </a:rPr>
              <a:t>Rivaroxaban</a:t>
            </a:r>
            <a:r>
              <a:rPr lang="de-CH" sz="1600" kern="0" dirty="0">
                <a:solidFill>
                  <a:srgbClr val="595959"/>
                </a:solidFill>
              </a:rPr>
              <a:t> 2.5 mg 2x tgl. plus ASS eingeleitet werden könnte (z.B. zum Zeitpunkt, wenn keine DAPT mehr erforderlich ist).</a:t>
            </a:r>
            <a:endParaRPr lang="en-US" sz="1600" kern="0" dirty="0">
              <a:solidFill>
                <a:srgbClr val="595959"/>
              </a:solidFill>
            </a:endParaRPr>
          </a:p>
        </p:txBody>
      </p:sp>
    </p:spTree>
    <p:extLst>
      <p:ext uri="{BB962C8B-B14F-4D97-AF65-F5344CB8AC3E}">
        <p14:creationId xmlns:p14="http://schemas.microsoft.com/office/powerpoint/2010/main" val="1571275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a:t>Wie </a:t>
            </a:r>
            <a:r>
              <a:rPr lang="en-US" sz="2200" dirty="0" err="1"/>
              <a:t>werden</a:t>
            </a:r>
            <a:r>
              <a:rPr lang="en-US" sz="2200" dirty="0"/>
              <a:t> </a:t>
            </a:r>
            <a:r>
              <a:rPr lang="en-US" sz="2200" dirty="0" err="1"/>
              <a:t>Patienten</a:t>
            </a:r>
            <a:r>
              <a:rPr lang="en-US" sz="2200" dirty="0"/>
              <a:t> von DAPT auf </a:t>
            </a:r>
            <a:br>
              <a:rPr lang="en-US" sz="2200" dirty="0"/>
            </a:br>
            <a:r>
              <a:rPr lang="en-US" sz="2200" dirty="0"/>
              <a:t>Rivaroxaban 2.5 mg 2x </a:t>
            </a:r>
            <a:r>
              <a:rPr lang="en-US" sz="2200" dirty="0" err="1"/>
              <a:t>tgl</a:t>
            </a:r>
            <a:r>
              <a:rPr lang="en-US" sz="2200" dirty="0"/>
              <a:t>. plus ASS </a:t>
            </a:r>
            <a:r>
              <a:rPr lang="en-US" sz="2200" dirty="0" err="1"/>
              <a:t>umgestellt</a:t>
            </a:r>
            <a:r>
              <a:rPr lang="en-US" sz="2200" dirty="0"/>
              <a:t>?</a:t>
            </a:r>
            <a:endParaRPr lang="de-CH" sz="2200" dirty="0"/>
          </a:p>
        </p:txBody>
      </p:sp>
      <p:sp>
        <p:nvSpPr>
          <p:cNvPr id="116" name="TextBox 3"/>
          <p:cNvSpPr txBox="1"/>
          <p:nvPr/>
        </p:nvSpPr>
        <p:spPr>
          <a:xfrm>
            <a:off x="604845" y="4927108"/>
            <a:ext cx="3103059"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DAPT: duale Antiplättchen Therapie</a:t>
            </a:r>
          </a:p>
        </p:txBody>
      </p:sp>
      <p:sp>
        <p:nvSpPr>
          <p:cNvPr id="40" name="Lekerekített téglalap 16">
            <a:extLst>
              <a:ext uri="{FF2B5EF4-FFF2-40B4-BE49-F238E27FC236}">
                <a16:creationId xmlns:a16="http://schemas.microsoft.com/office/drawing/2014/main" id="{BBD28D81-F812-4984-A357-428296B8C3E9}"/>
              </a:ext>
            </a:extLst>
          </p:cNvPr>
          <p:cNvSpPr/>
          <p:nvPr/>
        </p:nvSpPr>
        <p:spPr bwMode="auto">
          <a:xfrm>
            <a:off x="662400" y="3673171"/>
            <a:ext cx="7219916" cy="712818"/>
          </a:xfrm>
          <a:prstGeom prst="roundRect">
            <a:avLst>
              <a:gd name="adj" fmla="val 0"/>
            </a:avLst>
          </a:prstGeom>
          <a:noFill/>
          <a:ln w="19050" algn="ctr">
            <a:noFill/>
            <a:miter lim="800000"/>
            <a:headEnd/>
            <a:tailEnd/>
          </a:ln>
          <a:effectLst/>
        </p:spPr>
        <p:txBody>
          <a:bodyPr wrap="square" lIns="144000" tIns="0" rIns="0" bIns="0" rtlCol="0" anchor="ctr">
            <a:noAutofit/>
          </a:bodyPr>
          <a:lstStyle/>
          <a:p>
            <a:pPr lvl="0" fontAlgn="base">
              <a:spcAft>
                <a:spcPct val="0"/>
              </a:spcAft>
              <a:defRPr/>
            </a:pPr>
            <a:r>
              <a:rPr lang="en-US" sz="1400" kern="0" dirty="0" err="1">
                <a:solidFill>
                  <a:schemeClr val="tx1">
                    <a:lumMod val="65000"/>
                    <a:lumOff val="35000"/>
                  </a:schemeClr>
                </a:solidFill>
              </a:rPr>
              <a:t>Anmerkung</a:t>
            </a:r>
            <a:r>
              <a:rPr lang="en-US" sz="1400" kern="0" dirty="0">
                <a:solidFill>
                  <a:schemeClr val="tx1">
                    <a:lumMod val="65000"/>
                    <a:lumOff val="35000"/>
                  </a:schemeClr>
                </a:solidFill>
              </a:rPr>
              <a:t>: </a:t>
            </a:r>
            <a:r>
              <a:rPr lang="de-CH" sz="1400" kern="0" dirty="0">
                <a:solidFill>
                  <a:schemeClr val="tx1">
                    <a:lumMod val="65000"/>
                    <a:lumOff val="35000"/>
                  </a:schemeClr>
                </a:solidFill>
              </a:rPr>
              <a:t>Es liegen keine Daten aus randomisierten Studien vor, was den optimalen Zeitpunkt der Einleitung einer Therapie mit </a:t>
            </a:r>
            <a:r>
              <a:rPr lang="de-CH" sz="1400" kern="0" dirty="0" err="1">
                <a:solidFill>
                  <a:schemeClr val="tx1">
                    <a:lumMod val="65000"/>
                    <a:lumOff val="35000"/>
                  </a:schemeClr>
                </a:solidFill>
              </a:rPr>
              <a:t>Rivaroxaban</a:t>
            </a:r>
            <a:r>
              <a:rPr lang="de-CH" sz="1400" kern="0" dirty="0">
                <a:solidFill>
                  <a:schemeClr val="tx1">
                    <a:lumMod val="65000"/>
                    <a:lumOff val="35000"/>
                  </a:schemeClr>
                </a:solidFill>
              </a:rPr>
              <a:t> 2.5 mg 2x tgl. plus ASS nach Abschluss einer DAPT angeht.</a:t>
            </a:r>
            <a:endParaRPr lang="en-US" sz="1400" kern="0" dirty="0">
              <a:solidFill>
                <a:schemeClr val="tx1">
                  <a:lumMod val="65000"/>
                  <a:lumOff val="35000"/>
                </a:schemeClr>
              </a:solidFill>
            </a:endParaRPr>
          </a:p>
        </p:txBody>
      </p:sp>
      <p:grpSp>
        <p:nvGrpSpPr>
          <p:cNvPr id="7" name="Gruppieren 6">
            <a:extLst>
              <a:ext uri="{FF2B5EF4-FFF2-40B4-BE49-F238E27FC236}">
                <a16:creationId xmlns:a16="http://schemas.microsoft.com/office/drawing/2014/main" id="{CD016F20-3FC9-4FFC-B628-DDF575E4BCAA}"/>
              </a:ext>
            </a:extLst>
          </p:cNvPr>
          <p:cNvGrpSpPr/>
          <p:nvPr/>
        </p:nvGrpSpPr>
        <p:grpSpPr>
          <a:xfrm>
            <a:off x="933072" y="1419622"/>
            <a:ext cx="7258444" cy="1859447"/>
            <a:chOff x="2051720" y="1275606"/>
            <a:chExt cx="5021148" cy="1368152"/>
          </a:xfrm>
        </p:grpSpPr>
        <p:sp>
          <p:nvSpPr>
            <p:cNvPr id="9" name="Pfeil nach rechts 4">
              <a:extLst>
                <a:ext uri="{FF2B5EF4-FFF2-40B4-BE49-F238E27FC236}">
                  <a16:creationId xmlns:a16="http://schemas.microsoft.com/office/drawing/2014/main" id="{D42AC54F-DF37-4EDB-8D53-4D8FA2D39A4C}"/>
                </a:ext>
              </a:extLst>
            </p:cNvPr>
            <p:cNvSpPr/>
            <p:nvPr/>
          </p:nvSpPr>
          <p:spPr bwMode="auto">
            <a:xfrm>
              <a:off x="2051720" y="1358450"/>
              <a:ext cx="936104" cy="288032"/>
            </a:xfrm>
            <a:prstGeom prst="rightArrow">
              <a:avLst/>
            </a:prstGeom>
            <a:solidFill>
              <a:srgbClr val="92D050"/>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0" name="Pfeil nach rechts 10">
              <a:extLst>
                <a:ext uri="{FF2B5EF4-FFF2-40B4-BE49-F238E27FC236}">
                  <a16:creationId xmlns:a16="http://schemas.microsoft.com/office/drawing/2014/main" id="{52CD470E-F451-4961-A3F8-10806AF0F5A9}"/>
                </a:ext>
              </a:extLst>
            </p:cNvPr>
            <p:cNvSpPr/>
            <p:nvPr/>
          </p:nvSpPr>
          <p:spPr bwMode="auto">
            <a:xfrm>
              <a:off x="2051720" y="1652090"/>
              <a:ext cx="936104" cy="288032"/>
            </a:xfrm>
            <a:prstGeom prst="rightArrow">
              <a:avLst/>
            </a:prstGeom>
            <a:solidFill>
              <a:schemeClr val="accent6">
                <a:lumMod val="60000"/>
                <a:lumOff val="40000"/>
              </a:schemeClr>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1" name="Pfeil nach rechts 11">
              <a:extLst>
                <a:ext uri="{FF2B5EF4-FFF2-40B4-BE49-F238E27FC236}">
                  <a16:creationId xmlns:a16="http://schemas.microsoft.com/office/drawing/2014/main" id="{7C308B21-1E92-4415-A23B-4CC61A9E96B3}"/>
                </a:ext>
              </a:extLst>
            </p:cNvPr>
            <p:cNvSpPr/>
            <p:nvPr/>
          </p:nvSpPr>
          <p:spPr bwMode="auto">
            <a:xfrm>
              <a:off x="2051720" y="1950418"/>
              <a:ext cx="936104" cy="288032"/>
            </a:xfrm>
            <a:prstGeom prst="rightArrow">
              <a:avLst/>
            </a:prstGeom>
            <a:solidFill>
              <a:srgbClr val="00B0F0"/>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2" name="Textfeld 11">
              <a:extLst>
                <a:ext uri="{FF2B5EF4-FFF2-40B4-BE49-F238E27FC236}">
                  <a16:creationId xmlns:a16="http://schemas.microsoft.com/office/drawing/2014/main" id="{B9EE5849-722D-4CB8-864F-6F55780BBD47}"/>
                </a:ext>
              </a:extLst>
            </p:cNvPr>
            <p:cNvSpPr txBox="1"/>
            <p:nvPr/>
          </p:nvSpPr>
          <p:spPr>
            <a:xfrm>
              <a:off x="3707903" y="1275606"/>
              <a:ext cx="2001111" cy="288032"/>
            </a:xfrm>
            <a:prstGeom prst="rect">
              <a:avLst/>
            </a:prstGeom>
            <a:noFill/>
          </p:spPr>
          <p:txBody>
            <a:bodyPr wrap="square" lIns="0" tIns="0" rIns="0" bIns="0" rtlCol="0">
              <a:normAutofit/>
            </a:bodyPr>
            <a:lstStyle/>
            <a:p>
              <a:pPr marL="0" lvl="1"/>
              <a:r>
                <a:rPr lang="de-CH" sz="1200" b="1" kern="0" dirty="0">
                  <a:solidFill>
                    <a:srgbClr val="595959"/>
                  </a:solidFill>
                </a:rPr>
                <a:t>Vorbehandlung mit DAPT</a:t>
              </a:r>
              <a:endParaRPr lang="de-DE" sz="1200" b="1" dirty="0"/>
            </a:p>
          </p:txBody>
        </p:sp>
        <p:sp>
          <p:nvSpPr>
            <p:cNvPr id="14" name="Textfeld 13">
              <a:extLst>
                <a:ext uri="{FF2B5EF4-FFF2-40B4-BE49-F238E27FC236}">
                  <a16:creationId xmlns:a16="http://schemas.microsoft.com/office/drawing/2014/main" id="{CA6591D1-26A6-4A82-A409-9F0D5AABB2A7}"/>
                </a:ext>
              </a:extLst>
            </p:cNvPr>
            <p:cNvSpPr txBox="1"/>
            <p:nvPr/>
          </p:nvSpPr>
          <p:spPr>
            <a:xfrm>
              <a:off x="3059831" y="1447868"/>
              <a:ext cx="375143" cy="144016"/>
            </a:xfrm>
            <a:prstGeom prst="rect">
              <a:avLst/>
            </a:prstGeom>
            <a:noFill/>
          </p:spPr>
          <p:txBody>
            <a:bodyPr wrap="square" lIns="0" tIns="0" rIns="0" bIns="0" rtlCol="0">
              <a:normAutofit/>
            </a:bodyPr>
            <a:lstStyle/>
            <a:p>
              <a:pPr marL="0" lvl="1"/>
              <a:r>
                <a:rPr lang="de-CH" sz="1050" b="1" kern="0" dirty="0">
                  <a:solidFill>
                    <a:srgbClr val="92D050"/>
                  </a:solidFill>
                </a:rPr>
                <a:t>STOP</a:t>
              </a:r>
              <a:endParaRPr lang="de-DE" sz="1050" b="1" dirty="0">
                <a:solidFill>
                  <a:srgbClr val="92D050"/>
                </a:solidFill>
              </a:endParaRPr>
            </a:p>
          </p:txBody>
        </p:sp>
        <p:sp>
          <p:nvSpPr>
            <p:cNvPr id="15" name="Textfeld 14">
              <a:extLst>
                <a:ext uri="{FF2B5EF4-FFF2-40B4-BE49-F238E27FC236}">
                  <a16:creationId xmlns:a16="http://schemas.microsoft.com/office/drawing/2014/main" id="{AB4753C4-5BE8-4A39-974E-9F50D3E53769}"/>
                </a:ext>
              </a:extLst>
            </p:cNvPr>
            <p:cNvSpPr txBox="1"/>
            <p:nvPr/>
          </p:nvSpPr>
          <p:spPr>
            <a:xfrm>
              <a:off x="3059831" y="1740293"/>
              <a:ext cx="375143" cy="144016"/>
            </a:xfrm>
            <a:prstGeom prst="rect">
              <a:avLst/>
            </a:prstGeom>
            <a:noFill/>
          </p:spPr>
          <p:txBody>
            <a:bodyPr wrap="square" lIns="0" tIns="0" rIns="0" bIns="0" rtlCol="0">
              <a:normAutofit/>
            </a:bodyPr>
            <a:lstStyle/>
            <a:p>
              <a:pPr marL="0" lvl="1"/>
              <a:r>
                <a:rPr lang="de-CH" sz="1050" b="1" kern="0" dirty="0">
                  <a:solidFill>
                    <a:schemeClr val="accent6">
                      <a:lumMod val="60000"/>
                      <a:lumOff val="40000"/>
                    </a:schemeClr>
                  </a:solidFill>
                </a:rPr>
                <a:t>STOP</a:t>
              </a:r>
              <a:endParaRPr lang="de-DE" sz="1050" b="1" dirty="0">
                <a:solidFill>
                  <a:schemeClr val="accent6">
                    <a:lumMod val="60000"/>
                    <a:lumOff val="40000"/>
                  </a:schemeClr>
                </a:solidFill>
              </a:endParaRPr>
            </a:p>
          </p:txBody>
        </p:sp>
        <p:sp>
          <p:nvSpPr>
            <p:cNvPr id="16" name="Textfeld 15">
              <a:extLst>
                <a:ext uri="{FF2B5EF4-FFF2-40B4-BE49-F238E27FC236}">
                  <a16:creationId xmlns:a16="http://schemas.microsoft.com/office/drawing/2014/main" id="{02DC7C53-4EE2-4FB0-A753-259D407D089A}"/>
                </a:ext>
              </a:extLst>
            </p:cNvPr>
            <p:cNvSpPr txBox="1"/>
            <p:nvPr/>
          </p:nvSpPr>
          <p:spPr>
            <a:xfrm>
              <a:off x="3059831" y="2032718"/>
              <a:ext cx="375143" cy="144016"/>
            </a:xfrm>
            <a:prstGeom prst="rect">
              <a:avLst/>
            </a:prstGeom>
            <a:noFill/>
          </p:spPr>
          <p:txBody>
            <a:bodyPr wrap="square" lIns="0" tIns="0" rIns="0" bIns="0" rtlCol="0">
              <a:normAutofit/>
            </a:bodyPr>
            <a:lstStyle/>
            <a:p>
              <a:pPr marL="0" lvl="1"/>
              <a:r>
                <a:rPr lang="de-CH" sz="1050" b="1" kern="0" dirty="0">
                  <a:solidFill>
                    <a:srgbClr val="00B0F0"/>
                  </a:solidFill>
                </a:rPr>
                <a:t>STOP</a:t>
              </a:r>
              <a:endParaRPr lang="de-DE" sz="1050" b="1" dirty="0">
                <a:solidFill>
                  <a:srgbClr val="00B0F0"/>
                </a:solidFill>
              </a:endParaRPr>
            </a:p>
          </p:txBody>
        </p:sp>
        <p:sp>
          <p:nvSpPr>
            <p:cNvPr id="17" name="Textfeld 16">
              <a:extLst>
                <a:ext uri="{FF2B5EF4-FFF2-40B4-BE49-F238E27FC236}">
                  <a16:creationId xmlns:a16="http://schemas.microsoft.com/office/drawing/2014/main" id="{23E8C3D5-7C79-47FE-B855-3A48CD55BFEB}"/>
                </a:ext>
              </a:extLst>
            </p:cNvPr>
            <p:cNvSpPr txBox="1"/>
            <p:nvPr/>
          </p:nvSpPr>
          <p:spPr>
            <a:xfrm>
              <a:off x="2123728" y="1437651"/>
              <a:ext cx="720080" cy="144016"/>
            </a:xfrm>
            <a:prstGeom prst="rect">
              <a:avLst/>
            </a:prstGeom>
            <a:noFill/>
          </p:spPr>
          <p:txBody>
            <a:bodyPr wrap="square" lIns="0" tIns="0" rIns="0" bIns="0" rtlCol="0">
              <a:normAutofit/>
            </a:bodyPr>
            <a:lstStyle/>
            <a:p>
              <a:pPr marL="0" lvl="1"/>
              <a:r>
                <a:rPr lang="de-CH" sz="1050" b="1" kern="0" dirty="0" err="1">
                  <a:solidFill>
                    <a:schemeClr val="bg1"/>
                  </a:solidFill>
                </a:rPr>
                <a:t>Prasugrel</a:t>
              </a:r>
              <a:endParaRPr lang="de-DE" sz="900" b="1" dirty="0">
                <a:solidFill>
                  <a:schemeClr val="bg1"/>
                </a:solidFill>
              </a:endParaRPr>
            </a:p>
          </p:txBody>
        </p:sp>
        <p:sp>
          <p:nvSpPr>
            <p:cNvPr id="18" name="Textfeld 17">
              <a:extLst>
                <a:ext uri="{FF2B5EF4-FFF2-40B4-BE49-F238E27FC236}">
                  <a16:creationId xmlns:a16="http://schemas.microsoft.com/office/drawing/2014/main" id="{DDCCEE71-11B8-45B0-9B7C-FECB48BEB074}"/>
                </a:ext>
              </a:extLst>
            </p:cNvPr>
            <p:cNvSpPr txBox="1"/>
            <p:nvPr/>
          </p:nvSpPr>
          <p:spPr>
            <a:xfrm>
              <a:off x="2123728" y="1730036"/>
              <a:ext cx="720080" cy="144016"/>
            </a:xfrm>
            <a:prstGeom prst="rect">
              <a:avLst/>
            </a:prstGeom>
            <a:noFill/>
          </p:spPr>
          <p:txBody>
            <a:bodyPr wrap="square" lIns="0" tIns="0" rIns="0" bIns="0" rtlCol="0">
              <a:normAutofit/>
            </a:bodyPr>
            <a:lstStyle/>
            <a:p>
              <a:pPr marL="0" lvl="1"/>
              <a:r>
                <a:rPr lang="de-CH" sz="1050" b="1" kern="0" dirty="0" err="1">
                  <a:solidFill>
                    <a:schemeClr val="bg1"/>
                  </a:solidFill>
                </a:rPr>
                <a:t>Clopidogrel</a:t>
              </a:r>
              <a:endParaRPr lang="de-DE" sz="1050" b="1" dirty="0">
                <a:solidFill>
                  <a:schemeClr val="bg1"/>
                </a:solidFill>
              </a:endParaRPr>
            </a:p>
          </p:txBody>
        </p:sp>
        <p:sp>
          <p:nvSpPr>
            <p:cNvPr id="19" name="Textfeld 18">
              <a:extLst>
                <a:ext uri="{FF2B5EF4-FFF2-40B4-BE49-F238E27FC236}">
                  <a16:creationId xmlns:a16="http://schemas.microsoft.com/office/drawing/2014/main" id="{F4D2B501-8CDF-4BB6-B462-23DF429EBF00}"/>
                </a:ext>
              </a:extLst>
            </p:cNvPr>
            <p:cNvSpPr txBox="1"/>
            <p:nvPr/>
          </p:nvSpPr>
          <p:spPr>
            <a:xfrm>
              <a:off x="2123728" y="2030400"/>
              <a:ext cx="720080" cy="144016"/>
            </a:xfrm>
            <a:prstGeom prst="rect">
              <a:avLst/>
            </a:prstGeom>
            <a:noFill/>
          </p:spPr>
          <p:txBody>
            <a:bodyPr wrap="square" lIns="0" tIns="0" rIns="0" bIns="0" rtlCol="0">
              <a:normAutofit/>
            </a:bodyPr>
            <a:lstStyle/>
            <a:p>
              <a:pPr marL="0" lvl="1"/>
              <a:r>
                <a:rPr lang="de-CH" sz="1050" b="1" kern="0" dirty="0" err="1">
                  <a:solidFill>
                    <a:schemeClr val="bg1"/>
                  </a:solidFill>
                </a:rPr>
                <a:t>Ticagrelor</a:t>
              </a:r>
              <a:endParaRPr lang="de-DE" sz="900" b="1" dirty="0">
                <a:solidFill>
                  <a:schemeClr val="bg1"/>
                </a:solidFill>
              </a:endParaRPr>
            </a:p>
          </p:txBody>
        </p:sp>
        <p:sp>
          <p:nvSpPr>
            <p:cNvPr id="20" name="Pfeil nach rechts 20">
              <a:extLst>
                <a:ext uri="{FF2B5EF4-FFF2-40B4-BE49-F238E27FC236}">
                  <a16:creationId xmlns:a16="http://schemas.microsoft.com/office/drawing/2014/main" id="{FDBCFE52-AD24-40EC-8E86-1FE966359E2E}"/>
                </a:ext>
              </a:extLst>
            </p:cNvPr>
            <p:cNvSpPr/>
            <p:nvPr/>
          </p:nvSpPr>
          <p:spPr bwMode="auto">
            <a:xfrm>
              <a:off x="2051720" y="2211388"/>
              <a:ext cx="4968552" cy="288032"/>
            </a:xfrm>
            <a:prstGeom prst="rightArrow">
              <a:avLst/>
            </a:prstGeom>
            <a:solidFill>
              <a:schemeClr val="accent1"/>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21" name="Textfeld 20">
              <a:extLst>
                <a:ext uri="{FF2B5EF4-FFF2-40B4-BE49-F238E27FC236}">
                  <a16:creationId xmlns:a16="http://schemas.microsoft.com/office/drawing/2014/main" id="{4FC9D236-E9DF-4017-86E4-73A5FB410207}"/>
                </a:ext>
              </a:extLst>
            </p:cNvPr>
            <p:cNvSpPr txBox="1"/>
            <p:nvPr/>
          </p:nvSpPr>
          <p:spPr>
            <a:xfrm>
              <a:off x="2123728" y="2296800"/>
              <a:ext cx="720080" cy="144016"/>
            </a:xfrm>
            <a:prstGeom prst="rect">
              <a:avLst/>
            </a:prstGeom>
            <a:noFill/>
          </p:spPr>
          <p:txBody>
            <a:bodyPr wrap="square" lIns="0" tIns="0" rIns="0" bIns="0" rtlCol="0">
              <a:noAutofit/>
            </a:bodyPr>
            <a:lstStyle/>
            <a:p>
              <a:pPr marL="0" lvl="1"/>
              <a:r>
                <a:rPr lang="de-CH" sz="1050" b="1" kern="0" dirty="0">
                  <a:solidFill>
                    <a:schemeClr val="bg1"/>
                  </a:solidFill>
                </a:rPr>
                <a:t>ASS</a:t>
              </a:r>
              <a:endParaRPr lang="de-DE" sz="800" b="1" dirty="0">
                <a:solidFill>
                  <a:schemeClr val="bg1"/>
                </a:solidFill>
              </a:endParaRPr>
            </a:p>
          </p:txBody>
        </p:sp>
        <p:sp>
          <p:nvSpPr>
            <p:cNvPr id="25" name="Textfeld 24">
              <a:extLst>
                <a:ext uri="{FF2B5EF4-FFF2-40B4-BE49-F238E27FC236}">
                  <a16:creationId xmlns:a16="http://schemas.microsoft.com/office/drawing/2014/main" id="{BFF53869-AFC8-4C16-BFC5-BF25BB1BEA18}"/>
                </a:ext>
              </a:extLst>
            </p:cNvPr>
            <p:cNvSpPr txBox="1"/>
            <p:nvPr/>
          </p:nvSpPr>
          <p:spPr>
            <a:xfrm>
              <a:off x="5078107" y="2296800"/>
              <a:ext cx="1224136" cy="144016"/>
            </a:xfrm>
            <a:prstGeom prst="rect">
              <a:avLst/>
            </a:prstGeom>
            <a:noFill/>
          </p:spPr>
          <p:txBody>
            <a:bodyPr wrap="square" lIns="0" tIns="0" rIns="0" bIns="0" rtlCol="0">
              <a:noAutofit/>
            </a:bodyPr>
            <a:lstStyle/>
            <a:p>
              <a:pPr marL="0" lvl="1"/>
              <a:r>
                <a:rPr lang="de-CH" sz="1050" b="1" kern="0" dirty="0">
                  <a:solidFill>
                    <a:schemeClr val="bg1"/>
                  </a:solidFill>
                </a:rPr>
                <a:t>ASS 100 mg 1x tgl.</a:t>
              </a:r>
              <a:endParaRPr lang="de-DE" sz="1050" b="1" dirty="0">
                <a:solidFill>
                  <a:schemeClr val="bg1"/>
                </a:solidFill>
              </a:endParaRPr>
            </a:p>
          </p:txBody>
        </p:sp>
        <p:sp>
          <p:nvSpPr>
            <p:cNvPr id="26" name="Pfeil nach rechts 27">
              <a:extLst>
                <a:ext uri="{FF2B5EF4-FFF2-40B4-BE49-F238E27FC236}">
                  <a16:creationId xmlns:a16="http://schemas.microsoft.com/office/drawing/2014/main" id="{58D23154-55C6-44D1-B4DC-B625559810D8}"/>
                </a:ext>
              </a:extLst>
            </p:cNvPr>
            <p:cNvSpPr/>
            <p:nvPr/>
          </p:nvSpPr>
          <p:spPr bwMode="auto">
            <a:xfrm>
              <a:off x="5022000" y="1519200"/>
              <a:ext cx="2050868" cy="643161"/>
            </a:xfrm>
            <a:custGeom>
              <a:avLst/>
              <a:gdLst>
                <a:gd name="connsiteX0" fmla="*/ 0 w 1872208"/>
                <a:gd name="connsiteY0" fmla="*/ 217711 h 870843"/>
                <a:gd name="connsiteX1" fmla="*/ 1436787 w 1872208"/>
                <a:gd name="connsiteY1" fmla="*/ 217711 h 870843"/>
                <a:gd name="connsiteX2" fmla="*/ 1436787 w 1872208"/>
                <a:gd name="connsiteY2" fmla="*/ 0 h 870843"/>
                <a:gd name="connsiteX3" fmla="*/ 1872208 w 1872208"/>
                <a:gd name="connsiteY3" fmla="*/ 435422 h 870843"/>
                <a:gd name="connsiteX4" fmla="*/ 1436787 w 1872208"/>
                <a:gd name="connsiteY4" fmla="*/ 870843 h 870843"/>
                <a:gd name="connsiteX5" fmla="*/ 1436787 w 1872208"/>
                <a:gd name="connsiteY5" fmla="*/ 653132 h 870843"/>
                <a:gd name="connsiteX6" fmla="*/ 0 w 1872208"/>
                <a:gd name="connsiteY6" fmla="*/ 653132 h 870843"/>
                <a:gd name="connsiteX7" fmla="*/ 0 w 1872208"/>
                <a:gd name="connsiteY7" fmla="*/ 217711 h 870843"/>
                <a:gd name="connsiteX0" fmla="*/ 0 w 1618820"/>
                <a:gd name="connsiteY0" fmla="*/ 217711 h 870843"/>
                <a:gd name="connsiteX1" fmla="*/ 1436787 w 1618820"/>
                <a:gd name="connsiteY1" fmla="*/ 217711 h 870843"/>
                <a:gd name="connsiteX2" fmla="*/ 1436787 w 1618820"/>
                <a:gd name="connsiteY2" fmla="*/ 0 h 870843"/>
                <a:gd name="connsiteX3" fmla="*/ 1618820 w 1618820"/>
                <a:gd name="connsiteY3" fmla="*/ 439094 h 870843"/>
                <a:gd name="connsiteX4" fmla="*/ 1436787 w 1618820"/>
                <a:gd name="connsiteY4" fmla="*/ 870843 h 870843"/>
                <a:gd name="connsiteX5" fmla="*/ 1436787 w 1618820"/>
                <a:gd name="connsiteY5" fmla="*/ 653132 h 870843"/>
                <a:gd name="connsiteX6" fmla="*/ 0 w 1618820"/>
                <a:gd name="connsiteY6" fmla="*/ 653132 h 870843"/>
                <a:gd name="connsiteX7" fmla="*/ 0 w 1618820"/>
                <a:gd name="connsiteY7" fmla="*/ 217711 h 870843"/>
                <a:gd name="connsiteX0" fmla="*/ 0 w 1618820"/>
                <a:gd name="connsiteY0" fmla="*/ 92853 h 745985"/>
                <a:gd name="connsiteX1" fmla="*/ 1436787 w 1618820"/>
                <a:gd name="connsiteY1" fmla="*/ 92853 h 745985"/>
                <a:gd name="connsiteX2" fmla="*/ 1440460 w 1618820"/>
                <a:gd name="connsiteY2" fmla="*/ 0 h 745985"/>
                <a:gd name="connsiteX3" fmla="*/ 1618820 w 1618820"/>
                <a:gd name="connsiteY3" fmla="*/ 314236 h 745985"/>
                <a:gd name="connsiteX4" fmla="*/ 1436787 w 1618820"/>
                <a:gd name="connsiteY4" fmla="*/ 745985 h 745985"/>
                <a:gd name="connsiteX5" fmla="*/ 1436787 w 1618820"/>
                <a:gd name="connsiteY5" fmla="*/ 528274 h 745985"/>
                <a:gd name="connsiteX6" fmla="*/ 0 w 1618820"/>
                <a:gd name="connsiteY6" fmla="*/ 528274 h 745985"/>
                <a:gd name="connsiteX7" fmla="*/ 0 w 1618820"/>
                <a:gd name="connsiteY7" fmla="*/ 92853 h 745985"/>
                <a:gd name="connsiteX0" fmla="*/ 0 w 1618820"/>
                <a:gd name="connsiteY0" fmla="*/ 92853 h 643161"/>
                <a:gd name="connsiteX1" fmla="*/ 1436787 w 1618820"/>
                <a:gd name="connsiteY1" fmla="*/ 92853 h 643161"/>
                <a:gd name="connsiteX2" fmla="*/ 1440460 w 1618820"/>
                <a:gd name="connsiteY2" fmla="*/ 0 h 643161"/>
                <a:gd name="connsiteX3" fmla="*/ 1618820 w 1618820"/>
                <a:gd name="connsiteY3" fmla="*/ 314236 h 643161"/>
                <a:gd name="connsiteX4" fmla="*/ 1436787 w 1618820"/>
                <a:gd name="connsiteY4" fmla="*/ 643161 h 643161"/>
                <a:gd name="connsiteX5" fmla="*/ 1436787 w 1618820"/>
                <a:gd name="connsiteY5" fmla="*/ 528274 h 643161"/>
                <a:gd name="connsiteX6" fmla="*/ 0 w 1618820"/>
                <a:gd name="connsiteY6" fmla="*/ 528274 h 643161"/>
                <a:gd name="connsiteX7" fmla="*/ 0 w 1618820"/>
                <a:gd name="connsiteY7" fmla="*/ 92853 h 643161"/>
                <a:gd name="connsiteX0" fmla="*/ 0 w 1584036"/>
                <a:gd name="connsiteY0" fmla="*/ 92853 h 643161"/>
                <a:gd name="connsiteX1" fmla="*/ 1436787 w 1584036"/>
                <a:gd name="connsiteY1" fmla="*/ 92853 h 643161"/>
                <a:gd name="connsiteX2" fmla="*/ 1440460 w 1584036"/>
                <a:gd name="connsiteY2" fmla="*/ 0 h 643161"/>
                <a:gd name="connsiteX3" fmla="*/ 1584036 w 1584036"/>
                <a:gd name="connsiteY3" fmla="*/ 310564 h 643161"/>
                <a:gd name="connsiteX4" fmla="*/ 1436787 w 1584036"/>
                <a:gd name="connsiteY4" fmla="*/ 643161 h 643161"/>
                <a:gd name="connsiteX5" fmla="*/ 1436787 w 1584036"/>
                <a:gd name="connsiteY5" fmla="*/ 528274 h 643161"/>
                <a:gd name="connsiteX6" fmla="*/ 0 w 1584036"/>
                <a:gd name="connsiteY6" fmla="*/ 528274 h 643161"/>
                <a:gd name="connsiteX7" fmla="*/ 0 w 1584036"/>
                <a:gd name="connsiteY7" fmla="*/ 92853 h 64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84036" h="643161">
                  <a:moveTo>
                    <a:pt x="0" y="92853"/>
                  </a:moveTo>
                  <a:lnTo>
                    <a:pt x="1436787" y="92853"/>
                  </a:lnTo>
                  <a:lnTo>
                    <a:pt x="1440460" y="0"/>
                  </a:lnTo>
                  <a:lnTo>
                    <a:pt x="1584036" y="310564"/>
                  </a:lnTo>
                  <a:lnTo>
                    <a:pt x="1436787" y="643161"/>
                  </a:lnTo>
                  <a:lnTo>
                    <a:pt x="1436787" y="528274"/>
                  </a:lnTo>
                  <a:lnTo>
                    <a:pt x="0" y="528274"/>
                  </a:lnTo>
                  <a:lnTo>
                    <a:pt x="0" y="92853"/>
                  </a:lnTo>
                  <a:close/>
                </a:path>
              </a:pathLst>
            </a:cu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27" name="Textfeld 26">
              <a:extLst>
                <a:ext uri="{FF2B5EF4-FFF2-40B4-BE49-F238E27FC236}">
                  <a16:creationId xmlns:a16="http://schemas.microsoft.com/office/drawing/2014/main" id="{7A70D10D-03ED-4E0D-BCCA-50075E34A009}"/>
                </a:ext>
              </a:extLst>
            </p:cNvPr>
            <p:cNvSpPr txBox="1"/>
            <p:nvPr/>
          </p:nvSpPr>
          <p:spPr>
            <a:xfrm>
              <a:off x="5076824" y="1764000"/>
              <a:ext cx="1799431" cy="144016"/>
            </a:xfrm>
            <a:prstGeom prst="rect">
              <a:avLst/>
            </a:prstGeom>
            <a:noFill/>
          </p:spPr>
          <p:txBody>
            <a:bodyPr wrap="square" lIns="0" tIns="0" rIns="0" bIns="0" rtlCol="0">
              <a:noAutofit/>
            </a:bodyPr>
            <a:lstStyle/>
            <a:p>
              <a:pPr marL="0" lvl="1"/>
              <a:r>
                <a:rPr lang="de-CH" sz="1050" b="1" kern="0" dirty="0">
                  <a:solidFill>
                    <a:schemeClr val="bg1"/>
                  </a:solidFill>
                </a:rPr>
                <a:t>Start </a:t>
              </a:r>
              <a:r>
                <a:rPr lang="de-CH" sz="1050" b="1" kern="0" dirty="0" err="1">
                  <a:solidFill>
                    <a:schemeClr val="bg1"/>
                  </a:solidFill>
                </a:rPr>
                <a:t>Rivaroxaban</a:t>
              </a:r>
              <a:r>
                <a:rPr lang="de-CH" sz="1050" b="1" kern="0" dirty="0">
                  <a:solidFill>
                    <a:schemeClr val="bg1"/>
                  </a:solidFill>
                </a:rPr>
                <a:t> 2.5 mg 2x tgl.</a:t>
              </a:r>
              <a:endParaRPr lang="de-DE" sz="1050" b="1" dirty="0">
                <a:solidFill>
                  <a:schemeClr val="bg1"/>
                </a:solidFill>
              </a:endParaRPr>
            </a:p>
          </p:txBody>
        </p:sp>
        <p:sp>
          <p:nvSpPr>
            <p:cNvPr id="28" name="Textfeld 27">
              <a:extLst>
                <a:ext uri="{FF2B5EF4-FFF2-40B4-BE49-F238E27FC236}">
                  <a16:creationId xmlns:a16="http://schemas.microsoft.com/office/drawing/2014/main" id="{24BE335C-BE75-4BDF-8FB4-4DD1E83E7E98}"/>
                </a:ext>
              </a:extLst>
            </p:cNvPr>
            <p:cNvSpPr txBox="1"/>
            <p:nvPr/>
          </p:nvSpPr>
          <p:spPr>
            <a:xfrm>
              <a:off x="5076825" y="2088000"/>
              <a:ext cx="1224136" cy="144016"/>
            </a:xfrm>
            <a:prstGeom prst="rect">
              <a:avLst/>
            </a:prstGeom>
            <a:noFill/>
          </p:spPr>
          <p:txBody>
            <a:bodyPr wrap="square" lIns="0" tIns="0" rIns="0" bIns="0" rtlCol="0">
              <a:noAutofit/>
            </a:bodyPr>
            <a:lstStyle/>
            <a:p>
              <a:pPr marL="0" lvl="1"/>
              <a:r>
                <a:rPr lang="de-CH" sz="1050" b="1" kern="0" dirty="0">
                  <a:solidFill>
                    <a:schemeClr val="accent1"/>
                  </a:solidFill>
                </a:rPr>
                <a:t>plus</a:t>
              </a:r>
              <a:endParaRPr lang="de-DE" sz="900" b="1" dirty="0">
                <a:solidFill>
                  <a:schemeClr val="accent1"/>
                </a:solidFill>
              </a:endParaRPr>
            </a:p>
          </p:txBody>
        </p:sp>
        <p:sp>
          <p:nvSpPr>
            <p:cNvPr id="29" name="Textfeld 28">
              <a:extLst>
                <a:ext uri="{FF2B5EF4-FFF2-40B4-BE49-F238E27FC236}">
                  <a16:creationId xmlns:a16="http://schemas.microsoft.com/office/drawing/2014/main" id="{4FFCA9B8-B1E5-42D9-8023-67BAE7FB5273}"/>
                </a:ext>
              </a:extLst>
            </p:cNvPr>
            <p:cNvSpPr txBox="1"/>
            <p:nvPr/>
          </p:nvSpPr>
          <p:spPr>
            <a:xfrm>
              <a:off x="2161477" y="2499742"/>
              <a:ext cx="4464224" cy="144016"/>
            </a:xfrm>
            <a:prstGeom prst="rect">
              <a:avLst/>
            </a:prstGeom>
            <a:noFill/>
          </p:spPr>
          <p:txBody>
            <a:bodyPr wrap="square" lIns="0" tIns="0" rIns="0" bIns="0" rtlCol="0">
              <a:noAutofit/>
            </a:bodyPr>
            <a:lstStyle/>
            <a:p>
              <a:pPr marL="0" lvl="1"/>
              <a:r>
                <a:rPr lang="de-CH" sz="1050" kern="0" dirty="0"/>
                <a:t>Tage ......... 8 …..... 7 ........ 6 ........ 5 ........ 4 …..... 3 …..... 2 ........ 1 ...    0 ...................................... </a:t>
              </a:r>
              <a:endParaRPr lang="de-DE" sz="1050" dirty="0"/>
            </a:p>
          </p:txBody>
        </p:sp>
        <p:cxnSp>
          <p:nvCxnSpPr>
            <p:cNvPr id="36" name="Gerade Verbindung 37">
              <a:extLst>
                <a:ext uri="{FF2B5EF4-FFF2-40B4-BE49-F238E27FC236}">
                  <a16:creationId xmlns:a16="http://schemas.microsoft.com/office/drawing/2014/main" id="{5FEE1892-5C25-47A2-9F8E-80782ED27B44}"/>
                </a:ext>
              </a:extLst>
            </p:cNvPr>
            <p:cNvCxnSpPr/>
            <p:nvPr/>
          </p:nvCxnSpPr>
          <p:spPr>
            <a:xfrm>
              <a:off x="2999824" y="1440000"/>
              <a:ext cx="0" cy="1008112"/>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Gerade Verbindung 43">
              <a:extLst>
                <a:ext uri="{FF2B5EF4-FFF2-40B4-BE49-F238E27FC236}">
                  <a16:creationId xmlns:a16="http://schemas.microsoft.com/office/drawing/2014/main" id="{B3B9809F-1B0E-46A5-A0EB-8CB1D45B0F4E}"/>
                </a:ext>
              </a:extLst>
            </p:cNvPr>
            <p:cNvCxnSpPr/>
            <p:nvPr/>
          </p:nvCxnSpPr>
          <p:spPr>
            <a:xfrm>
              <a:off x="5022000" y="1440000"/>
              <a:ext cx="0" cy="12037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84922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327710"/>
            <a:ext cx="8281175" cy="553998"/>
          </a:xfrm>
          <a:prstGeom prst="rect">
            <a:avLst/>
          </a:prstGeom>
        </p:spPr>
        <p:txBody>
          <a:bodyPr/>
          <a:lstStyle/>
          <a:p>
            <a:r>
              <a:rPr lang="de-CH" sz="2000" dirty="0"/>
              <a:t>Worauf muss beim Follow-</a:t>
            </a:r>
            <a:r>
              <a:rPr lang="de-CH" sz="2000" dirty="0" err="1"/>
              <a:t>up</a:t>
            </a:r>
            <a:r>
              <a:rPr lang="de-CH" sz="2000" dirty="0"/>
              <a:t> von Patienten geachtet werden, die mit </a:t>
            </a:r>
            <a:r>
              <a:rPr lang="de-CH" sz="2000" dirty="0" err="1"/>
              <a:t>Rivaroxaban</a:t>
            </a:r>
            <a:r>
              <a:rPr lang="de-CH" sz="2000" dirty="0"/>
              <a:t> 2.5 mg 2x tgl. plus ASS behandelt werden?</a:t>
            </a:r>
          </a:p>
        </p:txBody>
      </p:sp>
      <p:sp>
        <p:nvSpPr>
          <p:cNvPr id="116" name="TextBox 3"/>
          <p:cNvSpPr txBox="1"/>
          <p:nvPr/>
        </p:nvSpPr>
        <p:spPr>
          <a:xfrm>
            <a:off x="604844" y="4934863"/>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Hb: Hämoglobin</a:t>
            </a:r>
          </a:p>
        </p:txBody>
      </p:sp>
      <p:sp>
        <p:nvSpPr>
          <p:cNvPr id="7" name="Lekerekített téglalap 16">
            <a:extLst>
              <a:ext uri="{FF2B5EF4-FFF2-40B4-BE49-F238E27FC236}">
                <a16:creationId xmlns:a16="http://schemas.microsoft.com/office/drawing/2014/main" id="{BBD28D81-F812-4984-A357-428296B8C3E9}"/>
              </a:ext>
            </a:extLst>
          </p:cNvPr>
          <p:cNvSpPr/>
          <p:nvPr/>
        </p:nvSpPr>
        <p:spPr bwMode="auto">
          <a:xfrm>
            <a:off x="609701" y="3982591"/>
            <a:ext cx="7819200" cy="812993"/>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lvl="0" fontAlgn="base">
              <a:spcAft>
                <a:spcPct val="0"/>
              </a:spcAft>
              <a:defRPr/>
            </a:pPr>
            <a:r>
              <a:rPr lang="de-CH" sz="1600" kern="0" dirty="0">
                <a:solidFill>
                  <a:srgbClr val="FFFFFF"/>
                </a:solidFill>
              </a:rPr>
              <a:t>Bei Zweifel bezüglich Fortsetzung der Therapie Kontaktaufnahme mit der primär verschreibenden medizinischen Fachperson.</a:t>
            </a:r>
            <a:endParaRPr lang="en-US" sz="1600" kern="0" dirty="0">
              <a:solidFill>
                <a:srgbClr val="FFFFFF"/>
              </a:solidFill>
            </a:endParaRPr>
          </a:p>
        </p:txBody>
      </p:sp>
      <p:sp>
        <p:nvSpPr>
          <p:cNvPr id="8" name="Inhaltsplatzhalter 2">
            <a:extLst>
              <a:ext uri="{FF2B5EF4-FFF2-40B4-BE49-F238E27FC236}">
                <a16:creationId xmlns:a16="http://schemas.microsoft.com/office/drawing/2014/main" id="{AA88F58A-55E7-4715-ADE1-2DBB525B1A79}"/>
              </a:ext>
            </a:extLst>
          </p:cNvPr>
          <p:cNvSpPr>
            <a:spLocks noGrp="1"/>
          </p:cNvSpPr>
          <p:nvPr>
            <p:ph sz="quarter" idx="19"/>
          </p:nvPr>
        </p:nvSpPr>
        <p:spPr>
          <a:xfrm>
            <a:off x="612776" y="1275680"/>
            <a:ext cx="8207696" cy="2304182"/>
          </a:xfrm>
        </p:spPr>
        <p:txBody>
          <a:bodyPr/>
          <a:lstStyle/>
          <a:p>
            <a:r>
              <a:rPr lang="en-US" dirty="0" err="1"/>
              <a:t>Beurteilung</a:t>
            </a:r>
            <a:r>
              <a:rPr lang="en-US" dirty="0"/>
              <a:t> und </a:t>
            </a:r>
            <a:r>
              <a:rPr lang="en-US" dirty="0" err="1"/>
              <a:t>Behandlung</a:t>
            </a:r>
            <a:r>
              <a:rPr lang="en-US" dirty="0"/>
              <a:t> </a:t>
            </a:r>
            <a:r>
              <a:rPr lang="en-US" dirty="0" err="1"/>
              <a:t>sämtlicher</a:t>
            </a:r>
            <a:r>
              <a:rPr lang="en-US" dirty="0"/>
              <a:t> </a:t>
            </a:r>
            <a:r>
              <a:rPr lang="en-US" dirty="0" err="1"/>
              <a:t>möglicher</a:t>
            </a:r>
            <a:r>
              <a:rPr lang="en-US" dirty="0"/>
              <a:t> </a:t>
            </a:r>
            <a:r>
              <a:rPr lang="en-US" dirty="0" err="1"/>
              <a:t>Anzeichen</a:t>
            </a:r>
            <a:r>
              <a:rPr lang="en-US" dirty="0"/>
              <a:t> und </a:t>
            </a:r>
            <a:r>
              <a:rPr lang="en-US" dirty="0" err="1"/>
              <a:t>Symptome</a:t>
            </a:r>
            <a:r>
              <a:rPr lang="en-US" dirty="0"/>
              <a:t> von  </a:t>
            </a:r>
            <a:r>
              <a:rPr lang="en-US" dirty="0" err="1"/>
              <a:t>Blutungen</a:t>
            </a:r>
            <a:r>
              <a:rPr lang="en-US" dirty="0"/>
              <a:t> (</a:t>
            </a:r>
            <a:r>
              <a:rPr lang="en-US" dirty="0" err="1"/>
              <a:t>inkl</a:t>
            </a:r>
            <a:r>
              <a:rPr lang="en-US" dirty="0"/>
              <a:t>. </a:t>
            </a:r>
            <a:r>
              <a:rPr lang="en-US" dirty="0" err="1"/>
              <a:t>Kontrolle</a:t>
            </a:r>
            <a:r>
              <a:rPr lang="en-US" dirty="0"/>
              <a:t> des Hb, </a:t>
            </a:r>
            <a:r>
              <a:rPr lang="en-US" dirty="0" err="1"/>
              <a:t>Untersuchung</a:t>
            </a:r>
            <a:r>
              <a:rPr lang="en-US" dirty="0"/>
              <a:t> des </a:t>
            </a:r>
            <a:r>
              <a:rPr lang="en-US" dirty="0" err="1"/>
              <a:t>Stuhls</a:t>
            </a:r>
            <a:r>
              <a:rPr lang="en-US" dirty="0"/>
              <a:t> auf </a:t>
            </a:r>
            <a:r>
              <a:rPr lang="en-US" dirty="0" err="1"/>
              <a:t>okkultes</a:t>
            </a:r>
            <a:r>
              <a:rPr lang="en-US" dirty="0"/>
              <a:t> </a:t>
            </a:r>
            <a:r>
              <a:rPr lang="en-US" dirty="0" err="1"/>
              <a:t>Blut</a:t>
            </a:r>
            <a:r>
              <a:rPr lang="en-US" dirty="0"/>
              <a:t> etc.)</a:t>
            </a:r>
          </a:p>
          <a:p>
            <a:r>
              <a:rPr lang="en-US" dirty="0" err="1"/>
              <a:t>Überprüfung</a:t>
            </a:r>
            <a:r>
              <a:rPr lang="en-US" dirty="0"/>
              <a:t> auf </a:t>
            </a:r>
            <a:r>
              <a:rPr lang="en-US" dirty="0" err="1"/>
              <a:t>andere</a:t>
            </a:r>
            <a:r>
              <a:rPr lang="en-US" dirty="0"/>
              <a:t> </a:t>
            </a:r>
            <a:r>
              <a:rPr lang="en-US" dirty="0" err="1"/>
              <a:t>Nebenwirkungen</a:t>
            </a:r>
            <a:endParaRPr lang="en-US" dirty="0"/>
          </a:p>
          <a:p>
            <a:r>
              <a:rPr lang="en-US" dirty="0" err="1"/>
              <a:t>Optimale</a:t>
            </a:r>
            <a:r>
              <a:rPr lang="en-US" dirty="0"/>
              <a:t> </a:t>
            </a:r>
            <a:r>
              <a:rPr lang="en-US" dirty="0" err="1"/>
              <a:t>Schulung</a:t>
            </a:r>
            <a:r>
              <a:rPr lang="en-US" dirty="0"/>
              <a:t> des </a:t>
            </a:r>
            <a:r>
              <a:rPr lang="en-US" dirty="0" err="1"/>
              <a:t>Patienten</a:t>
            </a:r>
            <a:r>
              <a:rPr lang="en-US" dirty="0"/>
              <a:t>, </a:t>
            </a:r>
            <a:r>
              <a:rPr lang="en-US" dirty="0" err="1"/>
              <a:t>insbesondere</a:t>
            </a:r>
            <a:r>
              <a:rPr lang="en-US" dirty="0"/>
              <a:t> </a:t>
            </a:r>
            <a:r>
              <a:rPr lang="en-US" dirty="0" err="1"/>
              <a:t>hinsichtlich</a:t>
            </a:r>
            <a:r>
              <a:rPr lang="en-US" dirty="0"/>
              <a:t> Compliance, </a:t>
            </a:r>
            <a:r>
              <a:rPr lang="en-US" dirty="0" err="1"/>
              <a:t>Anzeichen</a:t>
            </a:r>
            <a:r>
              <a:rPr lang="en-US" dirty="0"/>
              <a:t> und </a:t>
            </a:r>
            <a:r>
              <a:rPr lang="en-US" dirty="0" err="1"/>
              <a:t>Symptome</a:t>
            </a:r>
            <a:r>
              <a:rPr lang="en-US" dirty="0"/>
              <a:t> von </a:t>
            </a:r>
            <a:r>
              <a:rPr lang="en-US" dirty="0" err="1"/>
              <a:t>Blutungen</a:t>
            </a:r>
            <a:r>
              <a:rPr lang="en-US" dirty="0"/>
              <a:t> etc.</a:t>
            </a:r>
          </a:p>
          <a:p>
            <a:r>
              <a:rPr lang="de-CH" dirty="0"/>
              <a:t>Überprüfung bzgl. Begleitmedikation und der Einnahme rezeptfreier Medikamente, insbesondere potentiell blutungsfördernde Präparate (Nicht-steroidale Antirheumatika etc.)</a:t>
            </a:r>
          </a:p>
          <a:p>
            <a:r>
              <a:rPr lang="de-CH" dirty="0"/>
              <a:t>Beurteilung und Behandlung modifizierbarer Risikofaktoren für Blutungen</a:t>
            </a:r>
            <a:endParaRPr lang="en-US" dirty="0"/>
          </a:p>
        </p:txBody>
      </p:sp>
    </p:spTree>
    <p:extLst>
      <p:ext uri="{BB962C8B-B14F-4D97-AF65-F5344CB8AC3E}">
        <p14:creationId xmlns:p14="http://schemas.microsoft.com/office/powerpoint/2010/main" val="2548941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a:t>Was </a:t>
            </a:r>
            <a:r>
              <a:rPr lang="en-US" sz="2200" dirty="0" err="1"/>
              <a:t>ist</a:t>
            </a:r>
            <a:r>
              <a:rPr lang="en-US" sz="2200" dirty="0"/>
              <a:t> </a:t>
            </a:r>
            <a:r>
              <a:rPr lang="en-US" sz="2200" dirty="0" err="1"/>
              <a:t>zu</a:t>
            </a:r>
            <a:r>
              <a:rPr lang="en-US" sz="2200" dirty="0"/>
              <a:t> tun, </a:t>
            </a:r>
            <a:r>
              <a:rPr lang="en-US" sz="2200" dirty="0" err="1"/>
              <a:t>wenn</a:t>
            </a:r>
            <a:r>
              <a:rPr lang="en-US" sz="2200" dirty="0"/>
              <a:t> </a:t>
            </a:r>
            <a:r>
              <a:rPr lang="en-US" sz="2200" dirty="0" err="1"/>
              <a:t>sich</a:t>
            </a:r>
            <a:r>
              <a:rPr lang="en-US" sz="2200" dirty="0"/>
              <a:t> der Patient </a:t>
            </a:r>
            <a:r>
              <a:rPr lang="en-US" sz="2200" dirty="0" err="1"/>
              <a:t>einem</a:t>
            </a:r>
            <a:r>
              <a:rPr lang="en-US" sz="2200" dirty="0"/>
              <a:t> </a:t>
            </a:r>
            <a:r>
              <a:rPr lang="en-US" sz="2200" dirty="0" err="1"/>
              <a:t>geplanten</a:t>
            </a:r>
            <a:r>
              <a:rPr lang="en-US" sz="2200" dirty="0"/>
              <a:t> </a:t>
            </a:r>
            <a:r>
              <a:rPr lang="en-US" sz="2200" dirty="0" err="1"/>
              <a:t>Eingriff</a:t>
            </a:r>
            <a:r>
              <a:rPr lang="en-US" sz="2200" dirty="0"/>
              <a:t> </a:t>
            </a:r>
            <a:r>
              <a:rPr lang="en-US" sz="2200" dirty="0" err="1"/>
              <a:t>bzw</a:t>
            </a:r>
            <a:r>
              <a:rPr lang="en-US" sz="2200" dirty="0"/>
              <a:t>. </a:t>
            </a:r>
            <a:r>
              <a:rPr lang="en-US" sz="2200" dirty="0" err="1"/>
              <a:t>einer</a:t>
            </a:r>
            <a:r>
              <a:rPr lang="en-US" sz="2200" dirty="0"/>
              <a:t> </a:t>
            </a:r>
            <a:r>
              <a:rPr lang="en-US" sz="2200" dirty="0" err="1"/>
              <a:t>geplanten</a:t>
            </a:r>
            <a:r>
              <a:rPr lang="en-US" sz="2200" dirty="0"/>
              <a:t> Operation </a:t>
            </a:r>
            <a:r>
              <a:rPr lang="en-US" sz="2200" dirty="0" err="1"/>
              <a:t>unterziehen</a:t>
            </a:r>
            <a:r>
              <a:rPr lang="en-US" sz="2200" dirty="0"/>
              <a:t> muss?</a:t>
            </a:r>
            <a:endParaRPr lang="de-CH" sz="2200" baseline="30000" dirty="0"/>
          </a:p>
        </p:txBody>
      </p:sp>
      <p:sp>
        <p:nvSpPr>
          <p:cNvPr id="5" name="Rechteck 4"/>
          <p:cNvSpPr/>
          <p:nvPr/>
        </p:nvSpPr>
        <p:spPr bwMode="auto">
          <a:xfrm>
            <a:off x="1043608" y="3946386"/>
            <a:ext cx="6912768" cy="504056"/>
          </a:xfrm>
          <a:prstGeom prst="rect">
            <a:avLst/>
          </a:prstGeom>
          <a:solidFill>
            <a:schemeClr val="accent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1" name="Pfeil nach rechts 27"/>
          <p:cNvSpPr/>
          <p:nvPr/>
        </p:nvSpPr>
        <p:spPr bwMode="auto">
          <a:xfrm>
            <a:off x="5854677" y="2942266"/>
            <a:ext cx="2160000" cy="540000"/>
          </a:xfrm>
          <a:custGeom>
            <a:avLst/>
            <a:gdLst>
              <a:gd name="connsiteX0" fmla="*/ 0 w 1872208"/>
              <a:gd name="connsiteY0" fmla="*/ 217711 h 870843"/>
              <a:gd name="connsiteX1" fmla="*/ 1436787 w 1872208"/>
              <a:gd name="connsiteY1" fmla="*/ 217711 h 870843"/>
              <a:gd name="connsiteX2" fmla="*/ 1436787 w 1872208"/>
              <a:gd name="connsiteY2" fmla="*/ 0 h 870843"/>
              <a:gd name="connsiteX3" fmla="*/ 1872208 w 1872208"/>
              <a:gd name="connsiteY3" fmla="*/ 435422 h 870843"/>
              <a:gd name="connsiteX4" fmla="*/ 1436787 w 1872208"/>
              <a:gd name="connsiteY4" fmla="*/ 870843 h 870843"/>
              <a:gd name="connsiteX5" fmla="*/ 1436787 w 1872208"/>
              <a:gd name="connsiteY5" fmla="*/ 653132 h 870843"/>
              <a:gd name="connsiteX6" fmla="*/ 0 w 1872208"/>
              <a:gd name="connsiteY6" fmla="*/ 653132 h 870843"/>
              <a:gd name="connsiteX7" fmla="*/ 0 w 1872208"/>
              <a:gd name="connsiteY7" fmla="*/ 217711 h 870843"/>
              <a:gd name="connsiteX0" fmla="*/ 0 w 1618820"/>
              <a:gd name="connsiteY0" fmla="*/ 217711 h 870843"/>
              <a:gd name="connsiteX1" fmla="*/ 1436787 w 1618820"/>
              <a:gd name="connsiteY1" fmla="*/ 217711 h 870843"/>
              <a:gd name="connsiteX2" fmla="*/ 1436787 w 1618820"/>
              <a:gd name="connsiteY2" fmla="*/ 0 h 870843"/>
              <a:gd name="connsiteX3" fmla="*/ 1618820 w 1618820"/>
              <a:gd name="connsiteY3" fmla="*/ 439094 h 870843"/>
              <a:gd name="connsiteX4" fmla="*/ 1436787 w 1618820"/>
              <a:gd name="connsiteY4" fmla="*/ 870843 h 870843"/>
              <a:gd name="connsiteX5" fmla="*/ 1436787 w 1618820"/>
              <a:gd name="connsiteY5" fmla="*/ 653132 h 870843"/>
              <a:gd name="connsiteX6" fmla="*/ 0 w 1618820"/>
              <a:gd name="connsiteY6" fmla="*/ 653132 h 870843"/>
              <a:gd name="connsiteX7" fmla="*/ 0 w 1618820"/>
              <a:gd name="connsiteY7" fmla="*/ 217711 h 870843"/>
              <a:gd name="connsiteX0" fmla="*/ 0 w 1618820"/>
              <a:gd name="connsiteY0" fmla="*/ 92853 h 745985"/>
              <a:gd name="connsiteX1" fmla="*/ 1436787 w 1618820"/>
              <a:gd name="connsiteY1" fmla="*/ 92853 h 745985"/>
              <a:gd name="connsiteX2" fmla="*/ 1440460 w 1618820"/>
              <a:gd name="connsiteY2" fmla="*/ 0 h 745985"/>
              <a:gd name="connsiteX3" fmla="*/ 1618820 w 1618820"/>
              <a:gd name="connsiteY3" fmla="*/ 314236 h 745985"/>
              <a:gd name="connsiteX4" fmla="*/ 1436787 w 1618820"/>
              <a:gd name="connsiteY4" fmla="*/ 745985 h 745985"/>
              <a:gd name="connsiteX5" fmla="*/ 1436787 w 1618820"/>
              <a:gd name="connsiteY5" fmla="*/ 528274 h 745985"/>
              <a:gd name="connsiteX6" fmla="*/ 0 w 1618820"/>
              <a:gd name="connsiteY6" fmla="*/ 528274 h 745985"/>
              <a:gd name="connsiteX7" fmla="*/ 0 w 1618820"/>
              <a:gd name="connsiteY7" fmla="*/ 92853 h 745985"/>
              <a:gd name="connsiteX0" fmla="*/ 0 w 1618820"/>
              <a:gd name="connsiteY0" fmla="*/ 92853 h 643161"/>
              <a:gd name="connsiteX1" fmla="*/ 1436787 w 1618820"/>
              <a:gd name="connsiteY1" fmla="*/ 92853 h 643161"/>
              <a:gd name="connsiteX2" fmla="*/ 1440460 w 1618820"/>
              <a:gd name="connsiteY2" fmla="*/ 0 h 643161"/>
              <a:gd name="connsiteX3" fmla="*/ 1618820 w 1618820"/>
              <a:gd name="connsiteY3" fmla="*/ 314236 h 643161"/>
              <a:gd name="connsiteX4" fmla="*/ 1436787 w 1618820"/>
              <a:gd name="connsiteY4" fmla="*/ 643161 h 643161"/>
              <a:gd name="connsiteX5" fmla="*/ 1436787 w 1618820"/>
              <a:gd name="connsiteY5" fmla="*/ 528274 h 643161"/>
              <a:gd name="connsiteX6" fmla="*/ 0 w 1618820"/>
              <a:gd name="connsiteY6" fmla="*/ 528274 h 643161"/>
              <a:gd name="connsiteX7" fmla="*/ 0 w 1618820"/>
              <a:gd name="connsiteY7" fmla="*/ 92853 h 643161"/>
              <a:gd name="connsiteX0" fmla="*/ 0 w 1584036"/>
              <a:gd name="connsiteY0" fmla="*/ 92853 h 643161"/>
              <a:gd name="connsiteX1" fmla="*/ 1436787 w 1584036"/>
              <a:gd name="connsiteY1" fmla="*/ 92853 h 643161"/>
              <a:gd name="connsiteX2" fmla="*/ 1440460 w 1584036"/>
              <a:gd name="connsiteY2" fmla="*/ 0 h 643161"/>
              <a:gd name="connsiteX3" fmla="*/ 1584036 w 1584036"/>
              <a:gd name="connsiteY3" fmla="*/ 310564 h 643161"/>
              <a:gd name="connsiteX4" fmla="*/ 1436787 w 1584036"/>
              <a:gd name="connsiteY4" fmla="*/ 643161 h 643161"/>
              <a:gd name="connsiteX5" fmla="*/ 1436787 w 1584036"/>
              <a:gd name="connsiteY5" fmla="*/ 528274 h 643161"/>
              <a:gd name="connsiteX6" fmla="*/ 0 w 1584036"/>
              <a:gd name="connsiteY6" fmla="*/ 528274 h 643161"/>
              <a:gd name="connsiteX7" fmla="*/ 0 w 1584036"/>
              <a:gd name="connsiteY7" fmla="*/ 92853 h 64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84036" h="643161">
                <a:moveTo>
                  <a:pt x="0" y="92853"/>
                </a:moveTo>
                <a:lnTo>
                  <a:pt x="1436787" y="92853"/>
                </a:lnTo>
                <a:lnTo>
                  <a:pt x="1440460" y="0"/>
                </a:lnTo>
                <a:lnTo>
                  <a:pt x="1584036" y="310564"/>
                </a:lnTo>
                <a:lnTo>
                  <a:pt x="1436787" y="643161"/>
                </a:lnTo>
                <a:lnTo>
                  <a:pt x="1436787" y="528274"/>
                </a:lnTo>
                <a:lnTo>
                  <a:pt x="0" y="528274"/>
                </a:lnTo>
                <a:lnTo>
                  <a:pt x="0" y="92853"/>
                </a:lnTo>
                <a:close/>
              </a:path>
            </a:pathLst>
          </a:cu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2" name="Textfeld 11"/>
          <p:cNvSpPr txBox="1"/>
          <p:nvPr/>
        </p:nvSpPr>
        <p:spPr>
          <a:xfrm>
            <a:off x="5962098" y="3115058"/>
            <a:ext cx="1799431" cy="216023"/>
          </a:xfrm>
          <a:prstGeom prst="rect">
            <a:avLst/>
          </a:prstGeom>
          <a:noFill/>
        </p:spPr>
        <p:txBody>
          <a:bodyPr wrap="square" lIns="0" tIns="0" rIns="0" bIns="0" rtlCol="0">
            <a:noAutofit/>
          </a:bodyPr>
          <a:lstStyle/>
          <a:p>
            <a:pPr marL="0" lvl="1"/>
            <a:r>
              <a:rPr lang="de-CH" sz="1200" b="1" kern="0" dirty="0">
                <a:solidFill>
                  <a:schemeClr val="bg1"/>
                </a:solidFill>
              </a:rPr>
              <a:t>GO</a:t>
            </a:r>
            <a:endParaRPr lang="de-DE" sz="1200" b="1" dirty="0">
              <a:solidFill>
                <a:schemeClr val="bg1"/>
              </a:solidFill>
            </a:endParaRPr>
          </a:p>
        </p:txBody>
      </p:sp>
      <p:sp>
        <p:nvSpPr>
          <p:cNvPr id="15" name="Pfeil nach rechts 27"/>
          <p:cNvSpPr/>
          <p:nvPr/>
        </p:nvSpPr>
        <p:spPr bwMode="auto">
          <a:xfrm>
            <a:off x="1687647" y="2938721"/>
            <a:ext cx="3100377" cy="540000"/>
          </a:xfrm>
          <a:custGeom>
            <a:avLst/>
            <a:gdLst>
              <a:gd name="connsiteX0" fmla="*/ 0 w 1872208"/>
              <a:gd name="connsiteY0" fmla="*/ 217711 h 870843"/>
              <a:gd name="connsiteX1" fmla="*/ 1436787 w 1872208"/>
              <a:gd name="connsiteY1" fmla="*/ 217711 h 870843"/>
              <a:gd name="connsiteX2" fmla="*/ 1436787 w 1872208"/>
              <a:gd name="connsiteY2" fmla="*/ 0 h 870843"/>
              <a:gd name="connsiteX3" fmla="*/ 1872208 w 1872208"/>
              <a:gd name="connsiteY3" fmla="*/ 435422 h 870843"/>
              <a:gd name="connsiteX4" fmla="*/ 1436787 w 1872208"/>
              <a:gd name="connsiteY4" fmla="*/ 870843 h 870843"/>
              <a:gd name="connsiteX5" fmla="*/ 1436787 w 1872208"/>
              <a:gd name="connsiteY5" fmla="*/ 653132 h 870843"/>
              <a:gd name="connsiteX6" fmla="*/ 0 w 1872208"/>
              <a:gd name="connsiteY6" fmla="*/ 653132 h 870843"/>
              <a:gd name="connsiteX7" fmla="*/ 0 w 1872208"/>
              <a:gd name="connsiteY7" fmla="*/ 217711 h 870843"/>
              <a:gd name="connsiteX0" fmla="*/ 0 w 1618820"/>
              <a:gd name="connsiteY0" fmla="*/ 217711 h 870843"/>
              <a:gd name="connsiteX1" fmla="*/ 1436787 w 1618820"/>
              <a:gd name="connsiteY1" fmla="*/ 217711 h 870843"/>
              <a:gd name="connsiteX2" fmla="*/ 1436787 w 1618820"/>
              <a:gd name="connsiteY2" fmla="*/ 0 h 870843"/>
              <a:gd name="connsiteX3" fmla="*/ 1618820 w 1618820"/>
              <a:gd name="connsiteY3" fmla="*/ 439094 h 870843"/>
              <a:gd name="connsiteX4" fmla="*/ 1436787 w 1618820"/>
              <a:gd name="connsiteY4" fmla="*/ 870843 h 870843"/>
              <a:gd name="connsiteX5" fmla="*/ 1436787 w 1618820"/>
              <a:gd name="connsiteY5" fmla="*/ 653132 h 870843"/>
              <a:gd name="connsiteX6" fmla="*/ 0 w 1618820"/>
              <a:gd name="connsiteY6" fmla="*/ 653132 h 870843"/>
              <a:gd name="connsiteX7" fmla="*/ 0 w 1618820"/>
              <a:gd name="connsiteY7" fmla="*/ 217711 h 870843"/>
              <a:gd name="connsiteX0" fmla="*/ 0 w 1618820"/>
              <a:gd name="connsiteY0" fmla="*/ 92853 h 745985"/>
              <a:gd name="connsiteX1" fmla="*/ 1436787 w 1618820"/>
              <a:gd name="connsiteY1" fmla="*/ 92853 h 745985"/>
              <a:gd name="connsiteX2" fmla="*/ 1440460 w 1618820"/>
              <a:gd name="connsiteY2" fmla="*/ 0 h 745985"/>
              <a:gd name="connsiteX3" fmla="*/ 1618820 w 1618820"/>
              <a:gd name="connsiteY3" fmla="*/ 314236 h 745985"/>
              <a:gd name="connsiteX4" fmla="*/ 1436787 w 1618820"/>
              <a:gd name="connsiteY4" fmla="*/ 745985 h 745985"/>
              <a:gd name="connsiteX5" fmla="*/ 1436787 w 1618820"/>
              <a:gd name="connsiteY5" fmla="*/ 528274 h 745985"/>
              <a:gd name="connsiteX6" fmla="*/ 0 w 1618820"/>
              <a:gd name="connsiteY6" fmla="*/ 528274 h 745985"/>
              <a:gd name="connsiteX7" fmla="*/ 0 w 1618820"/>
              <a:gd name="connsiteY7" fmla="*/ 92853 h 745985"/>
              <a:gd name="connsiteX0" fmla="*/ 0 w 1618820"/>
              <a:gd name="connsiteY0" fmla="*/ 92853 h 643161"/>
              <a:gd name="connsiteX1" fmla="*/ 1436787 w 1618820"/>
              <a:gd name="connsiteY1" fmla="*/ 92853 h 643161"/>
              <a:gd name="connsiteX2" fmla="*/ 1440460 w 1618820"/>
              <a:gd name="connsiteY2" fmla="*/ 0 h 643161"/>
              <a:gd name="connsiteX3" fmla="*/ 1618820 w 1618820"/>
              <a:gd name="connsiteY3" fmla="*/ 314236 h 643161"/>
              <a:gd name="connsiteX4" fmla="*/ 1436787 w 1618820"/>
              <a:gd name="connsiteY4" fmla="*/ 643161 h 643161"/>
              <a:gd name="connsiteX5" fmla="*/ 1436787 w 1618820"/>
              <a:gd name="connsiteY5" fmla="*/ 528274 h 643161"/>
              <a:gd name="connsiteX6" fmla="*/ 0 w 1618820"/>
              <a:gd name="connsiteY6" fmla="*/ 528274 h 643161"/>
              <a:gd name="connsiteX7" fmla="*/ 0 w 1618820"/>
              <a:gd name="connsiteY7" fmla="*/ 92853 h 643161"/>
              <a:gd name="connsiteX0" fmla="*/ 0 w 1584036"/>
              <a:gd name="connsiteY0" fmla="*/ 92853 h 643161"/>
              <a:gd name="connsiteX1" fmla="*/ 1436787 w 1584036"/>
              <a:gd name="connsiteY1" fmla="*/ 92853 h 643161"/>
              <a:gd name="connsiteX2" fmla="*/ 1440460 w 1584036"/>
              <a:gd name="connsiteY2" fmla="*/ 0 h 643161"/>
              <a:gd name="connsiteX3" fmla="*/ 1584036 w 1584036"/>
              <a:gd name="connsiteY3" fmla="*/ 310564 h 643161"/>
              <a:gd name="connsiteX4" fmla="*/ 1436787 w 1584036"/>
              <a:gd name="connsiteY4" fmla="*/ 643161 h 643161"/>
              <a:gd name="connsiteX5" fmla="*/ 1436787 w 1584036"/>
              <a:gd name="connsiteY5" fmla="*/ 528274 h 643161"/>
              <a:gd name="connsiteX6" fmla="*/ 0 w 1584036"/>
              <a:gd name="connsiteY6" fmla="*/ 528274 h 643161"/>
              <a:gd name="connsiteX7" fmla="*/ 0 w 1584036"/>
              <a:gd name="connsiteY7" fmla="*/ 92853 h 643161"/>
              <a:gd name="connsiteX0" fmla="*/ 685816 w 2269852"/>
              <a:gd name="connsiteY0" fmla="*/ 92853 h 643161"/>
              <a:gd name="connsiteX1" fmla="*/ 2122603 w 2269852"/>
              <a:gd name="connsiteY1" fmla="*/ 92853 h 643161"/>
              <a:gd name="connsiteX2" fmla="*/ 2126276 w 2269852"/>
              <a:gd name="connsiteY2" fmla="*/ 0 h 643161"/>
              <a:gd name="connsiteX3" fmla="*/ 2269852 w 2269852"/>
              <a:gd name="connsiteY3" fmla="*/ 310564 h 643161"/>
              <a:gd name="connsiteX4" fmla="*/ 2122603 w 2269852"/>
              <a:gd name="connsiteY4" fmla="*/ 643161 h 643161"/>
              <a:gd name="connsiteX5" fmla="*/ 2122603 w 2269852"/>
              <a:gd name="connsiteY5" fmla="*/ 528274 h 643161"/>
              <a:gd name="connsiteX6" fmla="*/ 0 w 2269852"/>
              <a:gd name="connsiteY6" fmla="*/ 534463 h 643161"/>
              <a:gd name="connsiteX7" fmla="*/ 685816 w 2269852"/>
              <a:gd name="connsiteY7" fmla="*/ 92853 h 643161"/>
              <a:gd name="connsiteX0" fmla="*/ 0 w 2273662"/>
              <a:gd name="connsiteY0" fmla="*/ 92853 h 643161"/>
              <a:gd name="connsiteX1" fmla="*/ 2126413 w 2273662"/>
              <a:gd name="connsiteY1" fmla="*/ 92853 h 643161"/>
              <a:gd name="connsiteX2" fmla="*/ 2130086 w 2273662"/>
              <a:gd name="connsiteY2" fmla="*/ 0 h 643161"/>
              <a:gd name="connsiteX3" fmla="*/ 2273662 w 2273662"/>
              <a:gd name="connsiteY3" fmla="*/ 310564 h 643161"/>
              <a:gd name="connsiteX4" fmla="*/ 2126413 w 2273662"/>
              <a:gd name="connsiteY4" fmla="*/ 643161 h 643161"/>
              <a:gd name="connsiteX5" fmla="*/ 2126413 w 2273662"/>
              <a:gd name="connsiteY5" fmla="*/ 528274 h 643161"/>
              <a:gd name="connsiteX6" fmla="*/ 3810 w 2273662"/>
              <a:gd name="connsiteY6" fmla="*/ 534463 h 643161"/>
              <a:gd name="connsiteX7" fmla="*/ 0 w 2273662"/>
              <a:gd name="connsiteY7" fmla="*/ 92853 h 643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3662" h="643161">
                <a:moveTo>
                  <a:pt x="0" y="92853"/>
                </a:moveTo>
                <a:lnTo>
                  <a:pt x="2126413" y="92853"/>
                </a:lnTo>
                <a:lnTo>
                  <a:pt x="2130086" y="0"/>
                </a:lnTo>
                <a:lnTo>
                  <a:pt x="2273662" y="310564"/>
                </a:lnTo>
                <a:lnTo>
                  <a:pt x="2126413" y="643161"/>
                </a:lnTo>
                <a:lnTo>
                  <a:pt x="2126413" y="528274"/>
                </a:lnTo>
                <a:lnTo>
                  <a:pt x="3810" y="534463"/>
                </a:lnTo>
                <a:lnTo>
                  <a:pt x="0" y="92853"/>
                </a:lnTo>
                <a:close/>
              </a:path>
            </a:pathLst>
          </a:custGeom>
          <a:solidFill>
            <a:schemeClr val="bg2"/>
          </a:solidFill>
          <a:ln w="12700"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16" name="Textfeld 15"/>
          <p:cNvSpPr txBox="1"/>
          <p:nvPr/>
        </p:nvSpPr>
        <p:spPr>
          <a:xfrm>
            <a:off x="3347378" y="3111513"/>
            <a:ext cx="1150863" cy="216023"/>
          </a:xfrm>
          <a:prstGeom prst="rect">
            <a:avLst/>
          </a:prstGeom>
          <a:noFill/>
        </p:spPr>
        <p:txBody>
          <a:bodyPr wrap="square" lIns="0" tIns="0" rIns="0" bIns="0" rtlCol="0">
            <a:noAutofit/>
          </a:bodyPr>
          <a:lstStyle/>
          <a:p>
            <a:pPr marL="0" lvl="1"/>
            <a:r>
              <a:rPr lang="de-CH" sz="1200" b="1" kern="0" dirty="0">
                <a:solidFill>
                  <a:schemeClr val="bg1"/>
                </a:solidFill>
              </a:rPr>
              <a:t>STOP</a:t>
            </a:r>
            <a:endParaRPr lang="de-DE" sz="1200" b="1" dirty="0">
              <a:solidFill>
                <a:schemeClr val="bg1"/>
              </a:solidFill>
            </a:endParaRPr>
          </a:p>
        </p:txBody>
      </p:sp>
      <p:sp>
        <p:nvSpPr>
          <p:cNvPr id="17" name="Textfeld 16"/>
          <p:cNvSpPr txBox="1"/>
          <p:nvPr/>
        </p:nvSpPr>
        <p:spPr>
          <a:xfrm>
            <a:off x="1043608" y="3514338"/>
            <a:ext cx="1512168" cy="432048"/>
          </a:xfrm>
          <a:prstGeom prst="rect">
            <a:avLst/>
          </a:prstGeom>
          <a:noFill/>
        </p:spPr>
        <p:txBody>
          <a:bodyPr wrap="square" lIns="0" tIns="0" rIns="0" bIns="0" rtlCol="0">
            <a:normAutofit/>
          </a:bodyPr>
          <a:lstStyle/>
          <a:p>
            <a:pPr marL="0" lvl="1"/>
            <a:r>
              <a:rPr lang="de-CH" sz="1100" b="1" kern="0" dirty="0" err="1">
                <a:solidFill>
                  <a:srgbClr val="3961AC"/>
                </a:solidFill>
              </a:rPr>
              <a:t>Rivaroxaban</a:t>
            </a:r>
            <a:br>
              <a:rPr lang="de-CH" sz="1100" b="1" kern="0" dirty="0">
                <a:solidFill>
                  <a:srgbClr val="3961AC"/>
                </a:solidFill>
              </a:rPr>
            </a:br>
            <a:r>
              <a:rPr lang="de-CH" sz="1100" b="1" kern="0" dirty="0">
                <a:solidFill>
                  <a:srgbClr val="3961AC"/>
                </a:solidFill>
              </a:rPr>
              <a:t>2.5 mg 2x tgl.</a:t>
            </a:r>
            <a:endParaRPr lang="de-DE" sz="1100" b="1" dirty="0">
              <a:solidFill>
                <a:srgbClr val="3961AC"/>
              </a:solidFill>
            </a:endParaRPr>
          </a:p>
        </p:txBody>
      </p:sp>
      <p:sp>
        <p:nvSpPr>
          <p:cNvPr id="18" name="Textfeld 17"/>
          <p:cNvSpPr txBox="1"/>
          <p:nvPr/>
        </p:nvSpPr>
        <p:spPr>
          <a:xfrm>
            <a:off x="2376000" y="2794258"/>
            <a:ext cx="5544616" cy="144016"/>
          </a:xfrm>
          <a:prstGeom prst="rect">
            <a:avLst/>
          </a:prstGeom>
          <a:noFill/>
        </p:spPr>
        <p:txBody>
          <a:bodyPr wrap="square" lIns="0" tIns="0" rIns="0" bIns="0" rtlCol="0">
            <a:noAutofit/>
          </a:bodyPr>
          <a:lstStyle/>
          <a:p>
            <a:pPr marL="0" lvl="1"/>
            <a:r>
              <a:rPr lang="de-CH" sz="1200" kern="0" dirty="0"/>
              <a:t>-3	-2	-1	Tag 0	      1	         2</a:t>
            </a:r>
            <a:endParaRPr lang="de-DE" sz="1200" dirty="0"/>
          </a:p>
        </p:txBody>
      </p:sp>
      <p:cxnSp>
        <p:nvCxnSpPr>
          <p:cNvPr id="19" name="Gerade Verbindung 18"/>
          <p:cNvCxnSpPr/>
          <p:nvPr/>
        </p:nvCxnSpPr>
        <p:spPr>
          <a:xfrm>
            <a:off x="1944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2915816"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3870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4824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5850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6894000" y="2938721"/>
            <a:ext cx="0" cy="6476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feld 24"/>
          <p:cNvSpPr txBox="1"/>
          <p:nvPr/>
        </p:nvSpPr>
        <p:spPr>
          <a:xfrm>
            <a:off x="5043420" y="3138508"/>
            <a:ext cx="792088" cy="222772"/>
          </a:xfrm>
          <a:prstGeom prst="rect">
            <a:avLst/>
          </a:prstGeom>
          <a:noFill/>
        </p:spPr>
        <p:txBody>
          <a:bodyPr wrap="square" lIns="0" tIns="0" rIns="0" bIns="0" rtlCol="0">
            <a:normAutofit/>
          </a:bodyPr>
          <a:lstStyle/>
          <a:p>
            <a:pPr marL="0" lvl="1"/>
            <a:r>
              <a:rPr lang="de-CH" sz="1100" b="1" kern="0" dirty="0"/>
              <a:t>EINGRIFF</a:t>
            </a:r>
            <a:endParaRPr lang="de-DE" sz="1100" b="1" dirty="0"/>
          </a:p>
        </p:txBody>
      </p:sp>
      <p:sp>
        <p:nvSpPr>
          <p:cNvPr id="27" name="Textfeld 26"/>
          <p:cNvSpPr txBox="1"/>
          <p:nvPr/>
        </p:nvSpPr>
        <p:spPr>
          <a:xfrm>
            <a:off x="1115616" y="4018394"/>
            <a:ext cx="1512168" cy="432048"/>
          </a:xfrm>
          <a:prstGeom prst="rect">
            <a:avLst/>
          </a:prstGeom>
          <a:noFill/>
        </p:spPr>
        <p:txBody>
          <a:bodyPr wrap="square" lIns="0" tIns="0" rIns="0" bIns="0" rtlCol="0">
            <a:normAutofit/>
          </a:bodyPr>
          <a:lstStyle/>
          <a:p>
            <a:pPr marL="0" lvl="1"/>
            <a:r>
              <a:rPr lang="de-CH" sz="1100" b="1" kern="0" dirty="0"/>
              <a:t>ASS</a:t>
            </a:r>
            <a:br>
              <a:rPr lang="de-CH" sz="1100" b="1" kern="0" dirty="0"/>
            </a:br>
            <a:r>
              <a:rPr lang="de-CH" sz="1100" b="1" kern="0" dirty="0"/>
              <a:t>100 mg 1x tgl.</a:t>
            </a:r>
            <a:endParaRPr lang="de-DE" sz="1100" b="1" dirty="0"/>
          </a:p>
        </p:txBody>
      </p:sp>
      <p:sp>
        <p:nvSpPr>
          <p:cNvPr id="28" name="Textfeld 27"/>
          <p:cNvSpPr txBox="1"/>
          <p:nvPr/>
        </p:nvSpPr>
        <p:spPr>
          <a:xfrm>
            <a:off x="1115616" y="4542508"/>
            <a:ext cx="5544616" cy="144016"/>
          </a:xfrm>
          <a:prstGeom prst="rect">
            <a:avLst/>
          </a:prstGeom>
          <a:noFill/>
        </p:spPr>
        <p:txBody>
          <a:bodyPr wrap="square" lIns="0" tIns="0" rIns="0" bIns="0" rtlCol="0">
            <a:noAutofit/>
          </a:bodyPr>
          <a:lstStyle/>
          <a:p>
            <a:pPr marL="0" lvl="1"/>
            <a:r>
              <a:rPr lang="de-CH" sz="900" kern="0" dirty="0">
                <a:solidFill>
                  <a:schemeClr val="accent1"/>
                </a:solidFill>
              </a:rPr>
              <a:t>* Bei hohem Blutungsrisiko </a:t>
            </a:r>
            <a:r>
              <a:rPr lang="de-CH" sz="900" kern="0" dirty="0" err="1">
                <a:solidFill>
                  <a:schemeClr val="accent1"/>
                </a:solidFill>
              </a:rPr>
              <a:t>Rivaroxaban</a:t>
            </a:r>
            <a:r>
              <a:rPr lang="de-CH" sz="900" kern="0" dirty="0">
                <a:solidFill>
                  <a:schemeClr val="accent1"/>
                </a:solidFill>
              </a:rPr>
              <a:t> 2.5 mg am Tag vor der Operation absetzen.</a:t>
            </a:r>
            <a:endParaRPr lang="de-DE" sz="900" dirty="0">
              <a:solidFill>
                <a:schemeClr val="accent1"/>
              </a:solidFill>
            </a:endParaRPr>
          </a:p>
        </p:txBody>
      </p:sp>
      <p:pic>
        <p:nvPicPr>
          <p:cNvPr id="6" name="Bild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250000" y="4018394"/>
            <a:ext cx="375019" cy="363101"/>
          </a:xfrm>
          <a:prstGeom prst="rect">
            <a:avLst/>
          </a:prstGeom>
        </p:spPr>
      </p:pic>
      <p:pic>
        <p:nvPicPr>
          <p:cNvPr id="30" name="Bild 2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203848" y="4018394"/>
            <a:ext cx="375019" cy="363101"/>
          </a:xfrm>
          <a:prstGeom prst="rect">
            <a:avLst/>
          </a:prstGeom>
        </p:spPr>
      </p:pic>
      <p:pic>
        <p:nvPicPr>
          <p:cNvPr id="31" name="Bild 3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067944" y="4018394"/>
            <a:ext cx="375019" cy="363101"/>
          </a:xfrm>
          <a:prstGeom prst="rect">
            <a:avLst/>
          </a:prstGeom>
        </p:spPr>
      </p:pic>
      <p:pic>
        <p:nvPicPr>
          <p:cNvPr id="32" name="Bild 3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148064" y="4018394"/>
            <a:ext cx="375019" cy="363101"/>
          </a:xfrm>
          <a:prstGeom prst="rect">
            <a:avLst/>
          </a:prstGeom>
        </p:spPr>
      </p:pic>
      <p:pic>
        <p:nvPicPr>
          <p:cNvPr id="33" name="Bild 3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74000" y="4018394"/>
            <a:ext cx="375019" cy="363101"/>
          </a:xfrm>
          <a:prstGeom prst="rect">
            <a:avLst/>
          </a:prstGeom>
        </p:spPr>
      </p:pic>
      <p:pic>
        <p:nvPicPr>
          <p:cNvPr id="34" name="Bild 3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236296" y="4018394"/>
            <a:ext cx="375019" cy="363101"/>
          </a:xfrm>
          <a:prstGeom prst="rect">
            <a:avLst/>
          </a:prstGeom>
        </p:spPr>
      </p:pic>
      <p:pic>
        <p:nvPicPr>
          <p:cNvPr id="29" name="Bild 2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070000" y="3514338"/>
            <a:ext cx="347718" cy="336502"/>
          </a:xfrm>
          <a:prstGeom prst="rect">
            <a:avLst/>
          </a:prstGeom>
        </p:spPr>
      </p:pic>
      <p:pic>
        <p:nvPicPr>
          <p:cNvPr id="36" name="Bild 3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466000" y="3514338"/>
            <a:ext cx="347718" cy="336502"/>
          </a:xfrm>
          <a:prstGeom prst="rect">
            <a:avLst/>
          </a:prstGeom>
        </p:spPr>
      </p:pic>
      <p:pic>
        <p:nvPicPr>
          <p:cNvPr id="38" name="Bild 3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23872" y="3514338"/>
            <a:ext cx="347718" cy="336502"/>
          </a:xfrm>
          <a:prstGeom prst="rect">
            <a:avLst/>
          </a:prstGeom>
        </p:spPr>
      </p:pic>
      <p:pic>
        <p:nvPicPr>
          <p:cNvPr id="39" name="Bild 3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419872" y="3514338"/>
            <a:ext cx="347718" cy="336502"/>
          </a:xfrm>
          <a:prstGeom prst="rect">
            <a:avLst/>
          </a:prstGeom>
        </p:spPr>
      </p:pic>
      <p:pic>
        <p:nvPicPr>
          <p:cNvPr id="40" name="Bild 3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887968" y="3514338"/>
            <a:ext cx="347718" cy="336502"/>
          </a:xfrm>
          <a:prstGeom prst="rect">
            <a:avLst/>
          </a:prstGeom>
        </p:spPr>
      </p:pic>
      <p:pic>
        <p:nvPicPr>
          <p:cNvPr id="41" name="Bild 4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83968" y="3514338"/>
            <a:ext cx="347718" cy="336502"/>
          </a:xfrm>
          <a:prstGeom prst="rect">
            <a:avLst/>
          </a:prstGeom>
        </p:spPr>
      </p:pic>
      <p:pic>
        <p:nvPicPr>
          <p:cNvPr id="42" name="Bild 4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976200" y="3514338"/>
            <a:ext cx="347718" cy="336502"/>
          </a:xfrm>
          <a:prstGeom prst="rect">
            <a:avLst/>
          </a:prstGeom>
        </p:spPr>
      </p:pic>
      <p:pic>
        <p:nvPicPr>
          <p:cNvPr id="43" name="Bild 4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372200" y="3514338"/>
            <a:ext cx="347718" cy="336502"/>
          </a:xfrm>
          <a:prstGeom prst="rect">
            <a:avLst/>
          </a:prstGeom>
        </p:spPr>
      </p:pic>
      <p:pic>
        <p:nvPicPr>
          <p:cNvPr id="45" name="Bild 4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056320" y="3514338"/>
            <a:ext cx="347718" cy="336502"/>
          </a:xfrm>
          <a:prstGeom prst="rect">
            <a:avLst/>
          </a:prstGeom>
        </p:spPr>
      </p:pic>
      <p:pic>
        <p:nvPicPr>
          <p:cNvPr id="46" name="Bild 4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452320" y="3514338"/>
            <a:ext cx="347718" cy="336502"/>
          </a:xfrm>
          <a:prstGeom prst="rect">
            <a:avLst/>
          </a:prstGeom>
        </p:spPr>
      </p:pic>
      <p:sp>
        <p:nvSpPr>
          <p:cNvPr id="47" name="Textfeld 46"/>
          <p:cNvSpPr txBox="1"/>
          <p:nvPr/>
        </p:nvSpPr>
        <p:spPr>
          <a:xfrm>
            <a:off x="4230000" y="3462508"/>
            <a:ext cx="936600" cy="144016"/>
          </a:xfrm>
          <a:prstGeom prst="rect">
            <a:avLst/>
          </a:prstGeom>
          <a:noFill/>
        </p:spPr>
        <p:txBody>
          <a:bodyPr wrap="square" lIns="0" tIns="0" rIns="0" bIns="0" rtlCol="0">
            <a:noAutofit/>
          </a:bodyPr>
          <a:lstStyle/>
          <a:p>
            <a:pPr marL="0" lvl="1"/>
            <a:r>
              <a:rPr lang="de-CH" sz="1000" kern="0" dirty="0"/>
              <a:t>*          *</a:t>
            </a:r>
            <a:endParaRPr lang="de-DE" sz="1000" dirty="0"/>
          </a:p>
        </p:txBody>
      </p:sp>
      <p:cxnSp>
        <p:nvCxnSpPr>
          <p:cNvPr id="48" name="Gerade Verbindung mit Pfeil 47"/>
          <p:cNvCxnSpPr/>
          <p:nvPr/>
        </p:nvCxnSpPr>
        <p:spPr>
          <a:xfrm>
            <a:off x="4932040" y="3010282"/>
            <a:ext cx="0" cy="504056"/>
          </a:xfrm>
          <a:prstGeom prst="straightConnector1">
            <a:avLst/>
          </a:prstGeom>
          <a:ln w="50800">
            <a:solidFill>
              <a:srgbClr val="7C7A7A"/>
            </a:solidFill>
            <a:tailEnd type="triangle"/>
          </a:ln>
        </p:spPr>
        <p:style>
          <a:lnRef idx="1">
            <a:schemeClr val="accent1"/>
          </a:lnRef>
          <a:fillRef idx="0">
            <a:schemeClr val="accent1"/>
          </a:fillRef>
          <a:effectRef idx="0">
            <a:schemeClr val="accent1"/>
          </a:effectRef>
          <a:fontRef idx="minor">
            <a:schemeClr val="tx1"/>
          </a:fontRef>
        </p:style>
      </p:cxnSp>
      <p:sp>
        <p:nvSpPr>
          <p:cNvPr id="50" name="Textfeld 49">
            <a:extLst>
              <a:ext uri="{FF2B5EF4-FFF2-40B4-BE49-F238E27FC236}">
                <a16:creationId xmlns:a16="http://schemas.microsoft.com/office/drawing/2014/main" id="{0AAFDEE8-4120-4C13-BCDE-D10C803027F1}"/>
              </a:ext>
            </a:extLst>
          </p:cNvPr>
          <p:cNvSpPr txBox="1"/>
          <p:nvPr/>
        </p:nvSpPr>
        <p:spPr>
          <a:xfrm>
            <a:off x="597216" y="4744108"/>
            <a:ext cx="7071128" cy="210390"/>
          </a:xfrm>
          <a:prstGeom prst="rect">
            <a:avLst/>
          </a:prstGeom>
          <a:noFill/>
        </p:spPr>
        <p:txBody>
          <a:bodyPr wrap="square" lIns="0" tIns="0" rIns="0" bIns="0" rtlCol="0">
            <a:noAutofit/>
          </a:bodyPr>
          <a:lstStyle/>
          <a:p>
            <a:pPr marL="0" lvl="1"/>
            <a:r>
              <a:rPr lang="de-CH" sz="900" kern="0" dirty="0">
                <a:solidFill>
                  <a:schemeClr val="tx1">
                    <a:lumMod val="65000"/>
                    <a:lumOff val="35000"/>
                  </a:schemeClr>
                </a:solidFill>
              </a:rPr>
              <a:t>Keine spezifischen Daten aus randomisierten klinischen Studien vorhanden. Empfehlungen basieren auf dem COMPASS-Studienprotokoll.</a:t>
            </a:r>
            <a:endParaRPr lang="de-DE" sz="900" dirty="0">
              <a:solidFill>
                <a:schemeClr val="tx1">
                  <a:lumMod val="65000"/>
                  <a:lumOff val="35000"/>
                </a:schemeClr>
              </a:solidFill>
            </a:endParaRPr>
          </a:p>
        </p:txBody>
      </p:sp>
      <p:sp>
        <p:nvSpPr>
          <p:cNvPr id="44" name="Inhaltsplatzhalter 2">
            <a:extLst>
              <a:ext uri="{FF2B5EF4-FFF2-40B4-BE49-F238E27FC236}">
                <a16:creationId xmlns:a16="http://schemas.microsoft.com/office/drawing/2014/main" id="{A41829CD-4F33-41BC-9E00-1E49EEBC6605}"/>
              </a:ext>
            </a:extLst>
          </p:cNvPr>
          <p:cNvSpPr>
            <a:spLocks noGrp="1"/>
          </p:cNvSpPr>
          <p:nvPr>
            <p:ph sz="quarter" idx="19"/>
          </p:nvPr>
        </p:nvSpPr>
        <p:spPr>
          <a:xfrm>
            <a:off x="612776" y="1155558"/>
            <a:ext cx="8207696" cy="1555810"/>
          </a:xfrm>
        </p:spPr>
        <p:txBody>
          <a:bodyPr/>
          <a:lstStyle/>
          <a:p>
            <a:pPr lvl="0"/>
            <a:r>
              <a:rPr lang="de-CH" sz="1200" dirty="0"/>
              <a:t>Bei Patienten mit geringem Blutungsrisiko Einnahmepause des niedrigdosierten </a:t>
            </a:r>
            <a:r>
              <a:rPr lang="de-CH" sz="1200" dirty="0" err="1"/>
              <a:t>Rivaroxabans</a:t>
            </a:r>
            <a:r>
              <a:rPr lang="de-CH" sz="1200" dirty="0"/>
              <a:t> nur am Tag der Operation / Eingriffs. </a:t>
            </a:r>
          </a:p>
          <a:p>
            <a:pPr lvl="0"/>
            <a:r>
              <a:rPr lang="de-CH" sz="1200" dirty="0"/>
              <a:t>Bei Patienten mit hohem Blutungsrisiko (oder bei Operationen, bei denen selbst leichte Blutungen Probleme verursachen können, z.B. neurochirurgischer Eingriff) Einnahmepause von </a:t>
            </a:r>
            <a:r>
              <a:rPr lang="de-CH" sz="1200" dirty="0" err="1"/>
              <a:t>Rivaroxaban</a:t>
            </a:r>
            <a:r>
              <a:rPr lang="de-CH" sz="1200" dirty="0"/>
              <a:t> ≥24 h vor der Operation / Eingriff.</a:t>
            </a:r>
          </a:p>
          <a:p>
            <a:pPr lvl="0"/>
            <a:r>
              <a:rPr lang="de-CH" sz="1200" dirty="0"/>
              <a:t>Fortsetzung der Gabe von ASS 100 mg ohne therapeutische Pause, falls dies möglich ist und unter Berücksichtigung der geplanten Intervention nicht als kontraindiziert angesehen wird.</a:t>
            </a:r>
          </a:p>
          <a:p>
            <a:pPr lvl="0"/>
            <a:r>
              <a:rPr lang="de-CH" sz="1200" dirty="0"/>
              <a:t>Optimale Kommunikation zwischen Operateur, Hausarzt und Patient!</a:t>
            </a:r>
          </a:p>
        </p:txBody>
      </p:sp>
      <p:sp>
        <p:nvSpPr>
          <p:cNvPr id="49" name="TextBox 3">
            <a:extLst>
              <a:ext uri="{FF2B5EF4-FFF2-40B4-BE49-F238E27FC236}">
                <a16:creationId xmlns:a16="http://schemas.microsoft.com/office/drawing/2014/main" id="{FB702FC3-4CE3-41BA-B3CE-D92F1BB57896}"/>
              </a:ext>
            </a:extLst>
          </p:cNvPr>
          <p:cNvSpPr txBox="1"/>
          <p:nvPr/>
        </p:nvSpPr>
        <p:spPr>
          <a:xfrm>
            <a:off x="604844" y="4933592"/>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a:t>
            </a:r>
          </a:p>
        </p:txBody>
      </p:sp>
    </p:spTree>
    <p:extLst>
      <p:ext uri="{BB962C8B-B14F-4D97-AF65-F5344CB8AC3E}">
        <p14:creationId xmlns:p14="http://schemas.microsoft.com/office/powerpoint/2010/main" val="756073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bwMode="auto">
          <a:xfrm>
            <a:off x="3059832" y="3909275"/>
            <a:ext cx="65" cy="276999"/>
          </a:xfrm>
          <a:prstGeom prst="rect">
            <a:avLst/>
          </a:prstGeom>
          <a:gradFill>
            <a:gsLst>
              <a:gs pos="21000">
                <a:schemeClr val="bg2">
                  <a:lumMod val="20000"/>
                  <a:lumOff val="80000"/>
                </a:schemeClr>
              </a:gs>
              <a:gs pos="100000">
                <a:schemeClr val="bg1"/>
              </a:gs>
            </a:gsLst>
            <a:lin ang="5400000" scaled="1"/>
          </a:gra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25" name="Rechteck 24"/>
          <p:cNvSpPr/>
          <p:nvPr/>
        </p:nvSpPr>
        <p:spPr bwMode="auto">
          <a:xfrm>
            <a:off x="5796136" y="3909275"/>
            <a:ext cx="65" cy="276999"/>
          </a:xfrm>
          <a:prstGeom prst="rect">
            <a:avLst/>
          </a:prstGeom>
          <a:gradFill>
            <a:gsLst>
              <a:gs pos="21000">
                <a:schemeClr val="bg2">
                  <a:lumMod val="20000"/>
                  <a:lumOff val="80000"/>
                </a:schemeClr>
              </a:gs>
              <a:gs pos="100000">
                <a:schemeClr val="bg1"/>
              </a:gs>
            </a:gsLst>
            <a:lin ang="5400000" scaled="1"/>
          </a:gra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2" name="Titel 1"/>
          <p:cNvSpPr>
            <a:spLocks noGrp="1"/>
          </p:cNvSpPr>
          <p:nvPr>
            <p:ph type="title"/>
          </p:nvPr>
        </p:nvSpPr>
        <p:spPr>
          <a:xfrm>
            <a:off x="612001" y="272310"/>
            <a:ext cx="8281175" cy="609398"/>
          </a:xfrm>
          <a:prstGeom prst="rect">
            <a:avLst/>
          </a:prstGeom>
        </p:spPr>
        <p:txBody>
          <a:bodyPr/>
          <a:lstStyle/>
          <a:p>
            <a:r>
              <a:rPr lang="de-CH" sz="2200" dirty="0"/>
              <a:t>Was ist zu tun, wenn es beim Patienten zu einer Blutungskomplikation kommt?</a:t>
            </a:r>
            <a:endParaRPr lang="en-US" sz="2200" dirty="0"/>
          </a:p>
        </p:txBody>
      </p:sp>
      <p:sp>
        <p:nvSpPr>
          <p:cNvPr id="10" name="TextBox 3">
            <a:extLst>
              <a:ext uri="{FF2B5EF4-FFF2-40B4-BE49-F238E27FC236}">
                <a16:creationId xmlns:a16="http://schemas.microsoft.com/office/drawing/2014/main" id="{EF90718A-C2B2-43E2-B945-E8F212CFA51B}"/>
              </a:ext>
            </a:extLst>
          </p:cNvPr>
          <p:cNvSpPr txBox="1"/>
          <p:nvPr/>
        </p:nvSpPr>
        <p:spPr>
          <a:xfrm>
            <a:off x="303311" y="4737546"/>
            <a:ext cx="8281988" cy="246221"/>
          </a:xfrm>
          <a:prstGeom prst="rect">
            <a:avLst/>
          </a:prstGeom>
          <a:noFill/>
        </p:spPr>
        <p:txBody>
          <a:bodyPr wrap="square" lIns="0" tIns="0" rIns="0" bIns="0" rtlCol="0" anchor="b" anchorCtr="0">
            <a:spAutoFit/>
          </a:bodyPr>
          <a:lstStyle/>
          <a:p>
            <a:pPr algn="r">
              <a:defRPr/>
            </a:pPr>
            <a:r>
              <a:rPr lang="en-US" sz="800" dirty="0" err="1">
                <a:solidFill>
                  <a:schemeClr val="tx1">
                    <a:lumMod val="65000"/>
                    <a:lumOff val="35000"/>
                  </a:schemeClr>
                </a:solidFill>
              </a:rPr>
              <a:t>Keine</a:t>
            </a:r>
            <a:r>
              <a:rPr lang="en-US" sz="800" dirty="0">
                <a:solidFill>
                  <a:schemeClr val="tx1">
                    <a:lumMod val="65000"/>
                    <a:lumOff val="35000"/>
                  </a:schemeClr>
                </a:solidFill>
              </a:rPr>
              <a:t> </a:t>
            </a:r>
            <a:r>
              <a:rPr lang="en-US" sz="800" dirty="0" err="1">
                <a:solidFill>
                  <a:schemeClr val="tx1">
                    <a:lumMod val="65000"/>
                    <a:lumOff val="35000"/>
                  </a:schemeClr>
                </a:solidFill>
              </a:rPr>
              <a:t>spezifischen</a:t>
            </a:r>
            <a:r>
              <a:rPr lang="en-US" sz="800" dirty="0">
                <a:solidFill>
                  <a:schemeClr val="tx1">
                    <a:lumMod val="65000"/>
                    <a:lumOff val="35000"/>
                  </a:schemeClr>
                </a:solidFill>
              </a:rPr>
              <a:t> </a:t>
            </a:r>
            <a:r>
              <a:rPr lang="en-US" sz="800" dirty="0" err="1">
                <a:solidFill>
                  <a:schemeClr val="tx1">
                    <a:lumMod val="65000"/>
                    <a:lumOff val="35000"/>
                  </a:schemeClr>
                </a:solidFill>
              </a:rPr>
              <a:t>randomisierten</a:t>
            </a:r>
            <a:r>
              <a:rPr lang="en-US" sz="800" dirty="0">
                <a:solidFill>
                  <a:schemeClr val="tx1">
                    <a:lumMod val="65000"/>
                    <a:lumOff val="35000"/>
                  </a:schemeClr>
                </a:solidFill>
              </a:rPr>
              <a:t> </a:t>
            </a:r>
            <a:r>
              <a:rPr lang="en-US" sz="800" dirty="0" err="1">
                <a:solidFill>
                  <a:schemeClr val="tx1">
                    <a:lumMod val="65000"/>
                    <a:lumOff val="35000"/>
                  </a:schemeClr>
                </a:solidFill>
              </a:rPr>
              <a:t>Studiendaten</a:t>
            </a:r>
            <a:r>
              <a:rPr lang="en-US" sz="800" dirty="0">
                <a:solidFill>
                  <a:schemeClr val="tx1">
                    <a:lumMod val="65000"/>
                    <a:lumOff val="35000"/>
                  </a:schemeClr>
                </a:solidFill>
              </a:rPr>
              <a:t> </a:t>
            </a:r>
            <a:r>
              <a:rPr lang="en-US" sz="800" dirty="0" err="1">
                <a:solidFill>
                  <a:schemeClr val="tx1">
                    <a:lumMod val="65000"/>
                    <a:lumOff val="35000"/>
                  </a:schemeClr>
                </a:solidFill>
              </a:rPr>
              <a:t>vorhanden</a:t>
            </a:r>
            <a:r>
              <a:rPr lang="en-US" sz="800" dirty="0">
                <a:solidFill>
                  <a:schemeClr val="tx1">
                    <a:lumMod val="65000"/>
                    <a:lumOff val="35000"/>
                  </a:schemeClr>
                </a:solidFill>
              </a:rPr>
              <a:t>. </a:t>
            </a:r>
            <a:r>
              <a:rPr lang="en-US" sz="800" dirty="0" err="1">
                <a:solidFill>
                  <a:schemeClr val="tx1">
                    <a:lumMod val="65000"/>
                    <a:lumOff val="35000"/>
                  </a:schemeClr>
                </a:solidFill>
              </a:rPr>
              <a:t>Empfehlungen</a:t>
            </a:r>
            <a:r>
              <a:rPr lang="en-US" sz="800" dirty="0">
                <a:solidFill>
                  <a:schemeClr val="tx1">
                    <a:lumMod val="65000"/>
                    <a:lumOff val="35000"/>
                  </a:schemeClr>
                </a:solidFill>
              </a:rPr>
              <a:t> </a:t>
            </a:r>
            <a:r>
              <a:rPr lang="en-US" sz="800" dirty="0" err="1">
                <a:solidFill>
                  <a:schemeClr val="tx1">
                    <a:lumMod val="65000"/>
                    <a:lumOff val="35000"/>
                  </a:schemeClr>
                </a:solidFill>
              </a:rPr>
              <a:t>basieren</a:t>
            </a:r>
            <a:r>
              <a:rPr lang="en-US" sz="800" dirty="0">
                <a:solidFill>
                  <a:schemeClr val="tx1">
                    <a:lumMod val="65000"/>
                    <a:lumOff val="35000"/>
                  </a:schemeClr>
                </a:solidFill>
              </a:rPr>
              <a:t> auf den </a:t>
            </a:r>
            <a:r>
              <a:rPr lang="en-US" sz="800" dirty="0" err="1">
                <a:solidFill>
                  <a:schemeClr val="tx1">
                    <a:lumMod val="65000"/>
                    <a:lumOff val="35000"/>
                  </a:schemeClr>
                </a:solidFill>
              </a:rPr>
              <a:t>Leitlinien</a:t>
            </a:r>
            <a:r>
              <a:rPr lang="en-US" sz="800" dirty="0">
                <a:solidFill>
                  <a:schemeClr val="tx1">
                    <a:lumMod val="65000"/>
                    <a:lumOff val="35000"/>
                  </a:schemeClr>
                </a:solidFill>
              </a:rPr>
              <a:t> der </a:t>
            </a:r>
            <a:r>
              <a:rPr lang="en-US" sz="800" dirty="0" err="1">
                <a:solidFill>
                  <a:schemeClr val="tx1">
                    <a:lumMod val="65000"/>
                    <a:lumOff val="35000"/>
                  </a:schemeClr>
                </a:solidFill>
              </a:rPr>
              <a:t>Expertengruppe</a:t>
            </a:r>
            <a:r>
              <a:rPr lang="en-US" sz="800" dirty="0">
                <a:solidFill>
                  <a:schemeClr val="tx1">
                    <a:lumMod val="65000"/>
                    <a:lumOff val="35000"/>
                  </a:schemeClr>
                </a:solidFill>
              </a:rPr>
              <a:t> «Rivaroxaban and Anesthesiology» (SGAR Guideline); </a:t>
            </a:r>
            <a:br>
              <a:rPr lang="en-US" sz="800" dirty="0">
                <a:solidFill>
                  <a:schemeClr val="tx1">
                    <a:lumMod val="65000"/>
                    <a:lumOff val="35000"/>
                  </a:schemeClr>
                </a:solidFill>
              </a:rPr>
            </a:br>
            <a:r>
              <a:rPr lang="en-US" sz="800" dirty="0">
                <a:solidFill>
                  <a:schemeClr val="tx1">
                    <a:lumMod val="65000"/>
                    <a:lumOff val="35000"/>
                  </a:schemeClr>
                </a:solidFill>
              </a:rPr>
              <a:t>Mai 2019, www.sgar-ssar.ch</a:t>
            </a:r>
          </a:p>
        </p:txBody>
      </p:sp>
      <p:sp>
        <p:nvSpPr>
          <p:cNvPr id="13" name="Textfeld 12"/>
          <p:cNvSpPr txBox="1"/>
          <p:nvPr/>
        </p:nvSpPr>
        <p:spPr>
          <a:xfrm>
            <a:off x="5796136" y="1707654"/>
            <a:ext cx="2591968" cy="252000"/>
          </a:xfrm>
          <a:prstGeom prst="rect">
            <a:avLst/>
          </a:prstGeom>
          <a:solidFill>
            <a:schemeClr val="bg2"/>
          </a:solidFill>
        </p:spPr>
        <p:txBody>
          <a:bodyPr wrap="square" lIns="0" tIns="0" rIns="0" bIns="0" rtlCol="0" anchor="ctr" anchorCtr="0">
            <a:normAutofit/>
          </a:bodyPr>
          <a:lstStyle/>
          <a:p>
            <a:pPr algn="ctr"/>
            <a:r>
              <a:rPr lang="en-US" sz="900" b="1" dirty="0" err="1">
                <a:solidFill>
                  <a:schemeClr val="bg1"/>
                </a:solidFill>
              </a:rPr>
              <a:t>Lebensbedrohliche</a:t>
            </a:r>
            <a:r>
              <a:rPr lang="en-US" sz="900" b="1" dirty="0">
                <a:solidFill>
                  <a:schemeClr val="bg1"/>
                </a:solidFill>
              </a:rPr>
              <a:t> </a:t>
            </a:r>
            <a:r>
              <a:rPr lang="en-US" sz="900" b="1" dirty="0" err="1">
                <a:solidFill>
                  <a:schemeClr val="bg1"/>
                </a:solidFill>
              </a:rPr>
              <a:t>Blutung</a:t>
            </a:r>
            <a:endParaRPr lang="en-US" sz="900" b="1" dirty="0">
              <a:solidFill>
                <a:schemeClr val="bg1"/>
              </a:solidFill>
            </a:endParaRPr>
          </a:p>
        </p:txBody>
      </p:sp>
      <p:sp>
        <p:nvSpPr>
          <p:cNvPr id="14" name="Textfeld 13"/>
          <p:cNvSpPr txBox="1"/>
          <p:nvPr/>
        </p:nvSpPr>
        <p:spPr>
          <a:xfrm>
            <a:off x="3059832" y="1707654"/>
            <a:ext cx="2591968" cy="252000"/>
          </a:xfrm>
          <a:prstGeom prst="rect">
            <a:avLst/>
          </a:prstGeom>
          <a:solidFill>
            <a:schemeClr val="bg2"/>
          </a:solidFill>
        </p:spPr>
        <p:txBody>
          <a:bodyPr wrap="square" lIns="0" tIns="0" rIns="0" bIns="0" rtlCol="0" anchor="ctr" anchorCtr="0">
            <a:normAutofit/>
          </a:bodyPr>
          <a:lstStyle/>
          <a:p>
            <a:pPr algn="ctr"/>
            <a:r>
              <a:rPr lang="en-US" sz="900" b="1" dirty="0">
                <a:solidFill>
                  <a:schemeClr val="bg1"/>
                </a:solidFill>
              </a:rPr>
              <a:t>Moderate </a:t>
            </a:r>
            <a:r>
              <a:rPr lang="en-US" sz="900" b="1" dirty="0" err="1">
                <a:solidFill>
                  <a:schemeClr val="bg1"/>
                </a:solidFill>
              </a:rPr>
              <a:t>Blutung</a:t>
            </a:r>
            <a:endParaRPr lang="en-US" sz="900" b="1" dirty="0">
              <a:solidFill>
                <a:schemeClr val="bg1"/>
              </a:solidFill>
            </a:endParaRPr>
          </a:p>
        </p:txBody>
      </p:sp>
      <p:sp>
        <p:nvSpPr>
          <p:cNvPr id="15" name="Textfeld 14"/>
          <p:cNvSpPr txBox="1"/>
          <p:nvPr/>
        </p:nvSpPr>
        <p:spPr>
          <a:xfrm>
            <a:off x="612312" y="1707654"/>
            <a:ext cx="2159488" cy="252000"/>
          </a:xfrm>
          <a:prstGeom prst="rect">
            <a:avLst/>
          </a:prstGeom>
          <a:solidFill>
            <a:schemeClr val="bg2"/>
          </a:solidFill>
        </p:spPr>
        <p:txBody>
          <a:bodyPr wrap="square" lIns="0" tIns="0" rIns="0" bIns="0" rtlCol="0" anchor="ctr" anchorCtr="0">
            <a:noAutofit/>
          </a:bodyPr>
          <a:lstStyle/>
          <a:p>
            <a:pPr algn="ctr"/>
            <a:r>
              <a:rPr lang="en-US" sz="900" b="1" dirty="0" err="1">
                <a:solidFill>
                  <a:schemeClr val="bg1"/>
                </a:solidFill>
              </a:rPr>
              <a:t>Leichte</a:t>
            </a:r>
            <a:r>
              <a:rPr lang="en-US" sz="900" b="1" dirty="0">
                <a:solidFill>
                  <a:schemeClr val="bg1"/>
                </a:solidFill>
              </a:rPr>
              <a:t> </a:t>
            </a:r>
            <a:r>
              <a:rPr lang="en-US" sz="900" b="1" dirty="0" err="1">
                <a:solidFill>
                  <a:schemeClr val="bg1"/>
                </a:solidFill>
              </a:rPr>
              <a:t>Blutung</a:t>
            </a:r>
            <a:endParaRPr lang="en-US" sz="900" b="1" dirty="0">
              <a:solidFill>
                <a:schemeClr val="bg1"/>
              </a:solidFill>
            </a:endParaRPr>
          </a:p>
        </p:txBody>
      </p:sp>
      <p:sp>
        <p:nvSpPr>
          <p:cNvPr id="16" name="Textfeld 15"/>
          <p:cNvSpPr txBox="1"/>
          <p:nvPr/>
        </p:nvSpPr>
        <p:spPr>
          <a:xfrm>
            <a:off x="3059832" y="2035083"/>
            <a:ext cx="5328592" cy="251999"/>
          </a:xfrm>
          <a:prstGeom prst="rect">
            <a:avLst/>
          </a:prstGeom>
          <a:noFill/>
          <a:ln w="12700">
            <a:solidFill>
              <a:schemeClr val="tx1"/>
            </a:solidFill>
          </a:ln>
        </p:spPr>
        <p:txBody>
          <a:bodyPr wrap="square" lIns="0" tIns="0" rIns="0" bIns="0" rtlCol="0" anchor="ctr" anchorCtr="0">
            <a:normAutofit/>
          </a:bodyPr>
          <a:lstStyle/>
          <a:p>
            <a:pPr algn="ctr"/>
            <a:r>
              <a:rPr lang="en-US" sz="900" dirty="0" err="1"/>
              <a:t>Behandlung</a:t>
            </a:r>
            <a:r>
              <a:rPr lang="en-US" sz="900" dirty="0"/>
              <a:t> </a:t>
            </a:r>
            <a:r>
              <a:rPr lang="en-US" sz="900" dirty="0" err="1"/>
              <a:t>im</a:t>
            </a:r>
            <a:r>
              <a:rPr lang="en-US" sz="900" dirty="0"/>
              <a:t> </a:t>
            </a:r>
            <a:r>
              <a:rPr lang="en-US" sz="900" dirty="0" err="1"/>
              <a:t>Spital</a:t>
            </a:r>
            <a:endParaRPr lang="en-US" sz="900" dirty="0"/>
          </a:p>
        </p:txBody>
      </p:sp>
      <p:sp>
        <p:nvSpPr>
          <p:cNvPr id="17" name="Textfeld 16"/>
          <p:cNvSpPr txBox="1"/>
          <p:nvPr/>
        </p:nvSpPr>
        <p:spPr>
          <a:xfrm>
            <a:off x="611188" y="2031241"/>
            <a:ext cx="2160612" cy="251999"/>
          </a:xfrm>
          <a:prstGeom prst="rect">
            <a:avLst/>
          </a:prstGeom>
          <a:solidFill>
            <a:schemeClr val="bg1"/>
          </a:solidFill>
          <a:ln w="12700">
            <a:solidFill>
              <a:schemeClr val="tx1"/>
            </a:solidFill>
          </a:ln>
        </p:spPr>
        <p:txBody>
          <a:bodyPr wrap="square" lIns="0" tIns="0" rIns="0" bIns="0" rtlCol="0" anchor="ctr" anchorCtr="0">
            <a:noAutofit/>
          </a:bodyPr>
          <a:lstStyle/>
          <a:p>
            <a:pPr algn="ctr"/>
            <a:r>
              <a:rPr lang="en-US" sz="900" dirty="0" err="1"/>
              <a:t>I.d.R.</a:t>
            </a:r>
            <a:r>
              <a:rPr lang="en-US" sz="900" dirty="0"/>
              <a:t> </a:t>
            </a:r>
            <a:r>
              <a:rPr lang="en-US" sz="900" dirty="0" err="1"/>
              <a:t>ambulante</a:t>
            </a:r>
            <a:r>
              <a:rPr lang="en-US" sz="900" dirty="0"/>
              <a:t> </a:t>
            </a:r>
            <a:r>
              <a:rPr lang="en-US" sz="900" dirty="0" err="1"/>
              <a:t>Behandlung</a:t>
            </a:r>
            <a:r>
              <a:rPr lang="en-US" sz="900" dirty="0"/>
              <a:t> </a:t>
            </a:r>
            <a:r>
              <a:rPr lang="en-US" sz="900" dirty="0" err="1"/>
              <a:t>möglich</a:t>
            </a:r>
            <a:endParaRPr lang="en-US" sz="900" dirty="0"/>
          </a:p>
        </p:txBody>
      </p:sp>
      <p:sp>
        <p:nvSpPr>
          <p:cNvPr id="18" name="Textfeld 17"/>
          <p:cNvSpPr txBox="1"/>
          <p:nvPr/>
        </p:nvSpPr>
        <p:spPr>
          <a:xfrm>
            <a:off x="611188" y="2464033"/>
            <a:ext cx="2160612" cy="864095"/>
          </a:xfrm>
          <a:prstGeom prst="rect">
            <a:avLst/>
          </a:prstGeom>
          <a:solidFill>
            <a:schemeClr val="bg1"/>
          </a:solidFill>
          <a:ln w="12700">
            <a:solidFill>
              <a:schemeClr val="bg2"/>
            </a:solidFill>
          </a:ln>
        </p:spPr>
        <p:txBody>
          <a:bodyPr wrap="square" lIns="0" tIns="0" rIns="0" bIns="0" rtlCol="0" anchor="ctr" anchorCtr="0">
            <a:noAutofit/>
          </a:bodyPr>
          <a:lstStyle/>
          <a:p>
            <a:pPr marL="180000" indent="-108000">
              <a:buFont typeface="Arial" charset="0"/>
              <a:buChar char="•"/>
            </a:pPr>
            <a:r>
              <a:rPr lang="en-US" sz="900" dirty="0" err="1"/>
              <a:t>Stopp</a:t>
            </a:r>
            <a:r>
              <a:rPr lang="en-US" sz="900" dirty="0"/>
              <a:t> Rivaroxaban </a:t>
            </a:r>
            <a:r>
              <a:rPr lang="en-US" sz="900" dirty="0" err="1"/>
              <a:t>oder</a:t>
            </a:r>
            <a:r>
              <a:rPr lang="en-US" sz="900" dirty="0"/>
              <a:t> </a:t>
            </a:r>
            <a:r>
              <a:rPr lang="en-US" sz="900" dirty="0" err="1"/>
              <a:t>nächste</a:t>
            </a:r>
            <a:r>
              <a:rPr lang="en-US" sz="900" dirty="0"/>
              <a:t> </a:t>
            </a:r>
            <a:r>
              <a:rPr lang="en-US" sz="900" dirty="0" err="1"/>
              <a:t>Dosis</a:t>
            </a:r>
            <a:r>
              <a:rPr lang="en-US" sz="900" dirty="0"/>
              <a:t> </a:t>
            </a:r>
            <a:r>
              <a:rPr lang="en-US" sz="900" dirty="0" err="1"/>
              <a:t>verzögern</a:t>
            </a:r>
            <a:endParaRPr lang="en-US" sz="900" dirty="0"/>
          </a:p>
          <a:p>
            <a:pPr marL="180000" indent="-108000">
              <a:buFont typeface="Arial" charset="0"/>
              <a:buChar char="•"/>
            </a:pPr>
            <a:r>
              <a:rPr lang="en-US" sz="900" dirty="0" err="1"/>
              <a:t>Indikation</a:t>
            </a:r>
            <a:r>
              <a:rPr lang="en-US" sz="900" dirty="0"/>
              <a:t> / </a:t>
            </a:r>
            <a:r>
              <a:rPr lang="en-US" sz="900" dirty="0" err="1"/>
              <a:t>Nutzen-Risiko</a:t>
            </a:r>
            <a:r>
              <a:rPr lang="en-US" sz="900" dirty="0"/>
              <a:t> </a:t>
            </a:r>
            <a:r>
              <a:rPr lang="en-US" sz="900" dirty="0" err="1"/>
              <a:t>überprüfen</a:t>
            </a:r>
            <a:endParaRPr lang="en-US" sz="900" dirty="0"/>
          </a:p>
        </p:txBody>
      </p:sp>
      <p:sp>
        <p:nvSpPr>
          <p:cNvPr id="21" name="Textfeld 20"/>
          <p:cNvSpPr txBox="1"/>
          <p:nvPr/>
        </p:nvSpPr>
        <p:spPr>
          <a:xfrm>
            <a:off x="5796136" y="3543830"/>
            <a:ext cx="2592288" cy="648072"/>
          </a:xfrm>
          <a:prstGeom prst="rect">
            <a:avLst/>
          </a:prstGeom>
          <a:solidFill>
            <a:schemeClr val="bg1"/>
          </a:solidFill>
          <a:ln w="12700">
            <a:solidFill>
              <a:schemeClr val="tx1"/>
            </a:solidFill>
          </a:ln>
        </p:spPr>
        <p:txBody>
          <a:bodyPr wrap="square" lIns="0" tIns="0" rIns="0" bIns="0" rtlCol="0" anchor="ctr" anchorCtr="0">
            <a:normAutofit/>
          </a:bodyPr>
          <a:lstStyle/>
          <a:p>
            <a:pPr marL="108000" indent="-108000">
              <a:tabLst>
                <a:tab pos="227013" algn="l"/>
              </a:tabLst>
            </a:pPr>
            <a:r>
              <a:rPr lang="en-US" sz="750" dirty="0"/>
              <a:t>	1) </a:t>
            </a:r>
            <a:r>
              <a:rPr lang="en-US" sz="750" dirty="0" err="1"/>
              <a:t>Tranexamsäure</a:t>
            </a:r>
            <a:r>
              <a:rPr lang="en-US" sz="750" dirty="0"/>
              <a:t> (</a:t>
            </a:r>
            <a:r>
              <a:rPr lang="en-US" sz="750" dirty="0" err="1"/>
              <a:t>initialer</a:t>
            </a:r>
            <a:r>
              <a:rPr lang="en-US" sz="750" dirty="0"/>
              <a:t> Bolus 1–2 g </a:t>
            </a:r>
            <a:r>
              <a:rPr lang="en-US" sz="750" dirty="0" err="1"/>
              <a:t>i.v.</a:t>
            </a:r>
            <a:r>
              <a:rPr lang="en-US" sz="750" dirty="0"/>
              <a:t>)</a:t>
            </a:r>
            <a:br>
              <a:rPr lang="en-US" sz="750" dirty="0"/>
            </a:br>
            <a:r>
              <a:rPr lang="en-US" sz="750" dirty="0"/>
              <a:t>2) Desmopressin (0.3 µg / kg KG)</a:t>
            </a:r>
            <a:br>
              <a:rPr lang="en-US" sz="750" dirty="0"/>
            </a:br>
            <a:r>
              <a:rPr lang="en-US" sz="750" dirty="0"/>
              <a:t>    </a:t>
            </a:r>
            <a:r>
              <a:rPr lang="en-US" sz="750" i="1" dirty="0"/>
              <a:t>Cave</a:t>
            </a:r>
            <a:r>
              <a:rPr lang="en-US" sz="750" dirty="0"/>
              <a:t>: </a:t>
            </a:r>
            <a:r>
              <a:rPr lang="en-US" sz="750" dirty="0" err="1"/>
              <a:t>Hyponatriämie</a:t>
            </a:r>
            <a:br>
              <a:rPr lang="en-US" sz="750" dirty="0"/>
            </a:br>
            <a:r>
              <a:rPr lang="en-US" sz="750" dirty="0"/>
              <a:t>3) </a:t>
            </a:r>
            <a:r>
              <a:rPr lang="en-US" sz="750" dirty="0" err="1"/>
              <a:t>Eventuell</a:t>
            </a:r>
            <a:r>
              <a:rPr lang="en-US" sz="750" dirty="0"/>
              <a:t> </a:t>
            </a:r>
            <a:r>
              <a:rPr lang="en-US" sz="750" dirty="0" err="1"/>
              <a:t>zusätzlich</a:t>
            </a:r>
            <a:r>
              <a:rPr lang="en-US" sz="750" dirty="0"/>
              <a:t>: PCC-</a:t>
            </a:r>
            <a:r>
              <a:rPr lang="en-US" sz="750" dirty="0" err="1"/>
              <a:t>Präparate</a:t>
            </a:r>
            <a:r>
              <a:rPr lang="en-US" sz="750" dirty="0"/>
              <a:t> (20-50 IE / kg </a:t>
            </a:r>
            <a:r>
              <a:rPr lang="en-US" sz="750" dirty="0" err="1"/>
              <a:t>KG</a:t>
            </a:r>
            <a:r>
              <a:rPr lang="en-US" sz="750" dirty="0"/>
              <a:t>; 	</a:t>
            </a:r>
            <a:r>
              <a:rPr lang="en-US" sz="750" dirty="0" err="1"/>
              <a:t>ggf</a:t>
            </a:r>
            <a:r>
              <a:rPr lang="en-US" sz="750" dirty="0"/>
              <a:t>. </a:t>
            </a:r>
            <a:r>
              <a:rPr lang="en-US" sz="750" dirty="0" err="1"/>
              <a:t>wiederholte</a:t>
            </a:r>
            <a:r>
              <a:rPr lang="en-US" sz="750" dirty="0"/>
              <a:t> Gabe)</a:t>
            </a:r>
          </a:p>
        </p:txBody>
      </p:sp>
      <p:sp>
        <p:nvSpPr>
          <p:cNvPr id="22" name="Textfeld 21"/>
          <p:cNvSpPr txBox="1"/>
          <p:nvPr/>
        </p:nvSpPr>
        <p:spPr>
          <a:xfrm>
            <a:off x="3059832" y="3903870"/>
            <a:ext cx="2592288" cy="288032"/>
          </a:xfrm>
          <a:prstGeom prst="rect">
            <a:avLst/>
          </a:prstGeom>
          <a:solidFill>
            <a:schemeClr val="bg1"/>
          </a:solidFill>
          <a:ln w="12700">
            <a:solidFill>
              <a:schemeClr val="tx1"/>
            </a:solidFill>
          </a:ln>
        </p:spPr>
        <p:txBody>
          <a:bodyPr wrap="square" lIns="0" tIns="0" rIns="0" bIns="0" rtlCol="0" anchor="ctr" anchorCtr="0">
            <a:normAutofit/>
          </a:bodyPr>
          <a:lstStyle/>
          <a:p>
            <a:pPr algn="ctr"/>
            <a:r>
              <a:rPr lang="en-US" sz="750" dirty="0"/>
              <a:t>Desmopressin (0.3 µg / kg KG)</a:t>
            </a:r>
            <a:br>
              <a:rPr lang="en-US" sz="750" dirty="0"/>
            </a:br>
            <a:r>
              <a:rPr lang="en-US" sz="750" i="1" dirty="0"/>
              <a:t>Cave</a:t>
            </a:r>
            <a:r>
              <a:rPr lang="en-US" sz="750" dirty="0"/>
              <a:t>: </a:t>
            </a:r>
            <a:r>
              <a:rPr lang="en-US" sz="750" dirty="0" err="1"/>
              <a:t>Hyponatriämie</a:t>
            </a:r>
            <a:endParaRPr lang="en-US" sz="750" dirty="0"/>
          </a:p>
        </p:txBody>
      </p:sp>
      <p:sp>
        <p:nvSpPr>
          <p:cNvPr id="23" name="Textfeld 22"/>
          <p:cNvSpPr txBox="1"/>
          <p:nvPr/>
        </p:nvSpPr>
        <p:spPr>
          <a:xfrm>
            <a:off x="3131840" y="4175992"/>
            <a:ext cx="2592288" cy="576064"/>
          </a:xfrm>
          <a:prstGeom prst="rect">
            <a:avLst/>
          </a:prstGeom>
          <a:noFill/>
          <a:ln w="12700">
            <a:noFill/>
          </a:ln>
        </p:spPr>
        <p:txBody>
          <a:bodyPr wrap="square" lIns="0" tIns="0" rIns="0" bIns="0" rtlCol="0" anchor="ctr" anchorCtr="0">
            <a:normAutofit/>
          </a:bodyPr>
          <a:lstStyle/>
          <a:p>
            <a:pPr>
              <a:spcAft>
                <a:spcPts val="200"/>
              </a:spcAft>
            </a:pPr>
            <a:r>
              <a:rPr lang="en-US" sz="750" b="1" i="1" dirty="0" err="1"/>
              <a:t>Nicht</a:t>
            </a:r>
            <a:r>
              <a:rPr lang="en-US" sz="750" b="1" i="1" dirty="0"/>
              <a:t> </a:t>
            </a:r>
            <a:r>
              <a:rPr lang="en-US" sz="750" b="1" i="1" dirty="0" err="1"/>
              <a:t>empfohlen</a:t>
            </a:r>
            <a:r>
              <a:rPr lang="en-US" sz="750" b="1" i="1" dirty="0"/>
              <a:t>: FFP-Gabe.</a:t>
            </a:r>
          </a:p>
          <a:p>
            <a:r>
              <a:rPr lang="en-US" sz="750" b="1" i="1" dirty="0" err="1"/>
              <a:t>Wichtig</a:t>
            </a:r>
            <a:r>
              <a:rPr lang="en-US" sz="750" b="1" i="1" dirty="0"/>
              <a:t>: </a:t>
            </a:r>
            <a:r>
              <a:rPr lang="en-US" sz="750" i="1" dirty="0"/>
              <a:t>Vitamin K </a:t>
            </a:r>
            <a:r>
              <a:rPr lang="en-US" sz="750" i="1" dirty="0" err="1"/>
              <a:t>oder</a:t>
            </a:r>
            <a:r>
              <a:rPr lang="en-US" sz="750" i="1" dirty="0"/>
              <a:t> </a:t>
            </a:r>
            <a:r>
              <a:rPr lang="en-US" sz="750" i="1" dirty="0" err="1"/>
              <a:t>Protamin</a:t>
            </a:r>
            <a:r>
              <a:rPr lang="en-US" sz="750" i="1" dirty="0"/>
              <a:t> </a:t>
            </a:r>
            <a:r>
              <a:rPr lang="en-US" sz="750" i="1" dirty="0" err="1"/>
              <a:t>beeinflussen</a:t>
            </a:r>
            <a:r>
              <a:rPr lang="en-US" sz="750" i="1" dirty="0"/>
              <a:t> </a:t>
            </a:r>
            <a:r>
              <a:rPr lang="en-US" sz="750" i="1" dirty="0" err="1"/>
              <a:t>weder</a:t>
            </a:r>
            <a:r>
              <a:rPr lang="en-US" sz="750" i="1" dirty="0"/>
              <a:t> den </a:t>
            </a:r>
            <a:r>
              <a:rPr lang="en-US" sz="750" i="1" dirty="0" err="1"/>
              <a:t>Plasmaspiegel</a:t>
            </a:r>
            <a:r>
              <a:rPr lang="en-US" sz="750" i="1" dirty="0"/>
              <a:t> </a:t>
            </a:r>
            <a:r>
              <a:rPr lang="en-US" sz="750" i="1" dirty="0" err="1"/>
              <a:t>noch</a:t>
            </a:r>
            <a:r>
              <a:rPr lang="en-US" sz="750" i="1" dirty="0"/>
              <a:t> die </a:t>
            </a:r>
            <a:r>
              <a:rPr lang="en-US" sz="750" i="1" dirty="0" err="1"/>
              <a:t>Wirksamkeit</a:t>
            </a:r>
            <a:r>
              <a:rPr lang="en-US" sz="750" i="1" dirty="0"/>
              <a:t> von Rivaroxaban.</a:t>
            </a:r>
          </a:p>
        </p:txBody>
      </p:sp>
      <p:sp>
        <p:nvSpPr>
          <p:cNvPr id="24" name="Textfeld 23"/>
          <p:cNvSpPr txBox="1"/>
          <p:nvPr/>
        </p:nvSpPr>
        <p:spPr>
          <a:xfrm>
            <a:off x="5868144" y="4175992"/>
            <a:ext cx="2592288" cy="576064"/>
          </a:xfrm>
          <a:prstGeom prst="rect">
            <a:avLst/>
          </a:prstGeom>
          <a:noFill/>
          <a:ln w="12700">
            <a:noFill/>
          </a:ln>
        </p:spPr>
        <p:txBody>
          <a:bodyPr wrap="square" lIns="0" tIns="0" rIns="0" bIns="0" rtlCol="0" anchor="ctr" anchorCtr="0">
            <a:normAutofit/>
          </a:bodyPr>
          <a:lstStyle/>
          <a:p>
            <a:pPr>
              <a:spcAft>
                <a:spcPts val="200"/>
              </a:spcAft>
            </a:pPr>
            <a:r>
              <a:rPr lang="en-US" sz="750" b="1" i="1" dirty="0" err="1"/>
              <a:t>Nicht</a:t>
            </a:r>
            <a:r>
              <a:rPr lang="en-US" sz="750" b="1" i="1" dirty="0"/>
              <a:t> </a:t>
            </a:r>
            <a:r>
              <a:rPr lang="en-US" sz="750" b="1" i="1" dirty="0" err="1"/>
              <a:t>empfohlen</a:t>
            </a:r>
            <a:r>
              <a:rPr lang="en-US" sz="750" b="1" i="1" dirty="0"/>
              <a:t>: FFP-Gabe.</a:t>
            </a:r>
          </a:p>
          <a:p>
            <a:r>
              <a:rPr lang="en-US" sz="750" b="1" i="1" dirty="0" err="1"/>
              <a:t>Wichtig</a:t>
            </a:r>
            <a:r>
              <a:rPr lang="en-US" sz="750" b="1" i="1" dirty="0"/>
              <a:t>: </a:t>
            </a:r>
            <a:r>
              <a:rPr lang="en-US" sz="750" i="1" dirty="0"/>
              <a:t>Vitamin K </a:t>
            </a:r>
            <a:r>
              <a:rPr lang="en-US" sz="750" i="1" dirty="0" err="1"/>
              <a:t>oder</a:t>
            </a:r>
            <a:r>
              <a:rPr lang="en-US" sz="750" i="1" dirty="0"/>
              <a:t> </a:t>
            </a:r>
            <a:r>
              <a:rPr lang="en-US" sz="750" i="1" dirty="0" err="1"/>
              <a:t>Protamin</a:t>
            </a:r>
            <a:r>
              <a:rPr lang="en-US" sz="750" i="1" dirty="0"/>
              <a:t> </a:t>
            </a:r>
            <a:r>
              <a:rPr lang="en-US" sz="750" i="1" dirty="0" err="1"/>
              <a:t>beeinflussen</a:t>
            </a:r>
            <a:r>
              <a:rPr lang="en-US" sz="750" i="1" dirty="0"/>
              <a:t> </a:t>
            </a:r>
            <a:r>
              <a:rPr lang="en-US" sz="750" i="1" dirty="0" err="1"/>
              <a:t>weder</a:t>
            </a:r>
            <a:r>
              <a:rPr lang="en-US" sz="750" i="1" dirty="0"/>
              <a:t> den </a:t>
            </a:r>
            <a:r>
              <a:rPr lang="en-US" sz="750" i="1" dirty="0" err="1"/>
              <a:t>Plasmaspiegel</a:t>
            </a:r>
            <a:r>
              <a:rPr lang="en-US" sz="750" i="1" dirty="0"/>
              <a:t> </a:t>
            </a:r>
            <a:r>
              <a:rPr lang="en-US" sz="750" i="1" dirty="0" err="1"/>
              <a:t>noch</a:t>
            </a:r>
            <a:r>
              <a:rPr lang="en-US" sz="750" i="1" dirty="0"/>
              <a:t> die </a:t>
            </a:r>
            <a:r>
              <a:rPr lang="en-US" sz="750" i="1" dirty="0" err="1"/>
              <a:t>Wirksamkeit</a:t>
            </a:r>
            <a:r>
              <a:rPr lang="en-US" sz="750" i="1" dirty="0"/>
              <a:t> von Rivaroxaban.</a:t>
            </a:r>
          </a:p>
        </p:txBody>
      </p:sp>
      <p:cxnSp>
        <p:nvCxnSpPr>
          <p:cNvPr id="26" name="Gerade Verbindung mit Pfeil 25"/>
          <p:cNvCxnSpPr>
            <a:stCxn id="17" idx="2"/>
            <a:endCxn id="18" idx="0"/>
          </p:cNvCxnSpPr>
          <p:nvPr/>
        </p:nvCxnSpPr>
        <p:spPr>
          <a:xfrm>
            <a:off x="1691494" y="2283240"/>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Gerade Verbindung mit Pfeil 32"/>
          <p:cNvCxnSpPr/>
          <p:nvPr/>
        </p:nvCxnSpPr>
        <p:spPr>
          <a:xfrm>
            <a:off x="4355976" y="2282368"/>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Gerade Verbindung mit Pfeil 33"/>
          <p:cNvCxnSpPr/>
          <p:nvPr/>
        </p:nvCxnSpPr>
        <p:spPr>
          <a:xfrm>
            <a:off x="7092280" y="2282368"/>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Gerade Verbindung mit Pfeil 34"/>
          <p:cNvCxnSpPr/>
          <p:nvPr/>
        </p:nvCxnSpPr>
        <p:spPr>
          <a:xfrm>
            <a:off x="4355976" y="3330000"/>
            <a:ext cx="0" cy="2009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Gerade Verbindung mit Pfeil 35"/>
          <p:cNvCxnSpPr/>
          <p:nvPr/>
        </p:nvCxnSpPr>
        <p:spPr>
          <a:xfrm>
            <a:off x="7092280" y="3330000"/>
            <a:ext cx="0" cy="2009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Gerade Verbindung mit Pfeil 39"/>
          <p:cNvCxnSpPr/>
          <p:nvPr/>
        </p:nvCxnSpPr>
        <p:spPr>
          <a:xfrm>
            <a:off x="4355976" y="3702915"/>
            <a:ext cx="0" cy="20095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p:cNvSpPr txBox="1"/>
          <p:nvPr/>
        </p:nvSpPr>
        <p:spPr>
          <a:xfrm>
            <a:off x="3059832" y="3543830"/>
            <a:ext cx="2592288" cy="216024"/>
          </a:xfrm>
          <a:prstGeom prst="rect">
            <a:avLst/>
          </a:prstGeom>
          <a:solidFill>
            <a:schemeClr val="bg1"/>
          </a:solidFill>
          <a:ln w="12700">
            <a:solidFill>
              <a:schemeClr val="tx1"/>
            </a:solidFill>
          </a:ln>
        </p:spPr>
        <p:txBody>
          <a:bodyPr wrap="square" lIns="0" tIns="0" rIns="0" bIns="0" rtlCol="0" anchor="ctr" anchorCtr="0">
            <a:normAutofit/>
          </a:bodyPr>
          <a:lstStyle/>
          <a:p>
            <a:pPr algn="ctr"/>
            <a:r>
              <a:rPr lang="en-US" sz="750" dirty="0" err="1"/>
              <a:t>Tranexamsäure</a:t>
            </a:r>
            <a:r>
              <a:rPr lang="en-US" sz="750" dirty="0"/>
              <a:t> (</a:t>
            </a:r>
            <a:r>
              <a:rPr lang="en-US" sz="750" dirty="0" err="1"/>
              <a:t>initialer</a:t>
            </a:r>
            <a:r>
              <a:rPr lang="en-US" sz="750" dirty="0"/>
              <a:t> Bolus 1–2 g </a:t>
            </a:r>
            <a:r>
              <a:rPr lang="en-US" sz="750" dirty="0" err="1"/>
              <a:t>i.v.</a:t>
            </a:r>
            <a:r>
              <a:rPr lang="en-US" sz="750" dirty="0"/>
              <a:t>)</a:t>
            </a:r>
          </a:p>
        </p:txBody>
      </p:sp>
      <p:cxnSp>
        <p:nvCxnSpPr>
          <p:cNvPr id="42" name="Gerade Verbindung mit Pfeil 41"/>
          <p:cNvCxnSpPr/>
          <p:nvPr/>
        </p:nvCxnSpPr>
        <p:spPr>
          <a:xfrm>
            <a:off x="1691680" y="1526861"/>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Gerade Verbindung mit Pfeil 42"/>
          <p:cNvCxnSpPr/>
          <p:nvPr/>
        </p:nvCxnSpPr>
        <p:spPr>
          <a:xfrm>
            <a:off x="4356162" y="1525989"/>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Gerade Verbindung mit Pfeil 43"/>
          <p:cNvCxnSpPr/>
          <p:nvPr/>
        </p:nvCxnSpPr>
        <p:spPr>
          <a:xfrm>
            <a:off x="7092466" y="1525989"/>
            <a:ext cx="0" cy="18079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Gerade Verbindung 44"/>
          <p:cNvCxnSpPr/>
          <p:nvPr/>
        </p:nvCxnSpPr>
        <p:spPr>
          <a:xfrm>
            <a:off x="1691680" y="1522800"/>
            <a:ext cx="5400600" cy="0"/>
          </a:xfrm>
          <a:prstGeom prst="line">
            <a:avLst/>
          </a:prstGeom>
          <a:ln/>
        </p:spPr>
        <p:style>
          <a:lnRef idx="1">
            <a:schemeClr val="dk1"/>
          </a:lnRef>
          <a:fillRef idx="0">
            <a:schemeClr val="dk1"/>
          </a:fillRef>
          <a:effectRef idx="0">
            <a:schemeClr val="dk1"/>
          </a:effectRef>
          <a:fontRef idx="minor">
            <a:schemeClr val="tx1"/>
          </a:fontRef>
        </p:style>
      </p:cxnSp>
      <p:sp>
        <p:nvSpPr>
          <p:cNvPr id="39" name="Pfeil nach unten 38"/>
          <p:cNvSpPr/>
          <p:nvPr/>
        </p:nvSpPr>
        <p:spPr bwMode="auto">
          <a:xfrm flipH="1">
            <a:off x="4247816" y="1287740"/>
            <a:ext cx="216000" cy="216000"/>
          </a:xfrm>
          <a:prstGeom prst="downArrow">
            <a:avLst/>
          </a:prstGeom>
          <a:solidFill>
            <a:schemeClr val="accent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4" name="Textfeld 3"/>
          <p:cNvSpPr txBox="1"/>
          <p:nvPr/>
        </p:nvSpPr>
        <p:spPr>
          <a:xfrm>
            <a:off x="611188" y="1131590"/>
            <a:ext cx="7777236" cy="215280"/>
          </a:xfrm>
          <a:prstGeom prst="rect">
            <a:avLst/>
          </a:prstGeom>
          <a:solidFill>
            <a:schemeClr val="accent2"/>
          </a:solidFill>
        </p:spPr>
        <p:txBody>
          <a:bodyPr wrap="square" lIns="0" tIns="0" rIns="0" bIns="0" rtlCol="0" anchor="ctr" anchorCtr="0">
            <a:normAutofit/>
          </a:bodyPr>
          <a:lstStyle/>
          <a:p>
            <a:pPr algn="ctr"/>
            <a:r>
              <a:rPr lang="en-US" sz="1100" b="1" dirty="0" err="1"/>
              <a:t>Blutung</a:t>
            </a:r>
            <a:r>
              <a:rPr lang="en-US" sz="1100" b="1" dirty="0"/>
              <a:t> </a:t>
            </a:r>
            <a:r>
              <a:rPr lang="en-US" sz="1100" b="1" dirty="0" err="1"/>
              <a:t>eines</a:t>
            </a:r>
            <a:r>
              <a:rPr lang="en-US" sz="1100" b="1" dirty="0"/>
              <a:t> </a:t>
            </a:r>
            <a:r>
              <a:rPr lang="en-US" sz="1100" b="1" dirty="0" err="1"/>
              <a:t>Patienten</a:t>
            </a:r>
            <a:r>
              <a:rPr lang="en-US" sz="1100" b="1" dirty="0"/>
              <a:t> und </a:t>
            </a:r>
            <a:r>
              <a:rPr lang="en-US" sz="1100" b="1" dirty="0" err="1"/>
              <a:t>Verdacht</a:t>
            </a:r>
            <a:r>
              <a:rPr lang="en-US" sz="1100" b="1" dirty="0"/>
              <a:t> der Rivaroxaban-</a:t>
            </a:r>
            <a:r>
              <a:rPr lang="en-US" sz="1100" b="1" dirty="0" err="1"/>
              <a:t>Einnahme</a:t>
            </a:r>
            <a:endParaRPr lang="en-US" sz="1100" b="1" baseline="30000" dirty="0"/>
          </a:p>
        </p:txBody>
      </p:sp>
      <p:sp>
        <p:nvSpPr>
          <p:cNvPr id="19" name="Textfeld 18"/>
          <p:cNvSpPr txBox="1"/>
          <p:nvPr/>
        </p:nvSpPr>
        <p:spPr>
          <a:xfrm>
            <a:off x="3059832" y="2463711"/>
            <a:ext cx="5328592" cy="864095"/>
          </a:xfrm>
          <a:prstGeom prst="rect">
            <a:avLst/>
          </a:prstGeom>
          <a:solidFill>
            <a:schemeClr val="bg1"/>
          </a:solidFill>
          <a:ln w="12700">
            <a:solidFill>
              <a:schemeClr val="bg2"/>
            </a:solidFill>
          </a:ln>
        </p:spPr>
        <p:txBody>
          <a:bodyPr wrap="square" lIns="0" tIns="0" rIns="0" bIns="0" rtlCol="0" anchor="ctr" anchorCtr="0">
            <a:noAutofit/>
          </a:bodyPr>
          <a:lstStyle/>
          <a:p>
            <a:pPr marL="72000"/>
            <a:r>
              <a:rPr lang="en-US" sz="750" b="1" dirty="0" err="1"/>
              <a:t>Anwenderübliche</a:t>
            </a:r>
            <a:r>
              <a:rPr lang="en-US" sz="750" b="1" dirty="0"/>
              <a:t> </a:t>
            </a:r>
            <a:r>
              <a:rPr lang="en-US" sz="750" b="1" dirty="0" err="1"/>
              <a:t>Massnahmen</a:t>
            </a:r>
            <a:r>
              <a:rPr lang="en-US" sz="750" b="1" dirty="0"/>
              <a:t> und </a:t>
            </a:r>
            <a:r>
              <a:rPr lang="en-US" sz="750" b="1" dirty="0" err="1"/>
              <a:t>Behandlungsalgorithmen</a:t>
            </a:r>
            <a:r>
              <a:rPr lang="en-US" sz="750" b="1" dirty="0"/>
              <a:t> </a:t>
            </a:r>
            <a:r>
              <a:rPr lang="en-US" sz="750" b="1" dirty="0" err="1"/>
              <a:t>zur</a:t>
            </a:r>
            <a:r>
              <a:rPr lang="en-US" sz="750" b="1" dirty="0"/>
              <a:t> </a:t>
            </a:r>
            <a:r>
              <a:rPr lang="en-US" sz="750" b="1" dirty="0" err="1"/>
              <a:t>Blutstillung</a:t>
            </a:r>
            <a:r>
              <a:rPr lang="en-US" sz="750" b="1" dirty="0"/>
              <a:t>:</a:t>
            </a:r>
          </a:p>
          <a:p>
            <a:pPr marL="180000" indent="-108000">
              <a:buFont typeface="Arial" charset="0"/>
              <a:buChar char="•"/>
            </a:pPr>
            <a:r>
              <a:rPr lang="en-US" sz="750" dirty="0" err="1"/>
              <a:t>chirurgisch</a:t>
            </a:r>
            <a:endParaRPr lang="en-US" sz="750" dirty="0"/>
          </a:p>
          <a:p>
            <a:pPr marL="180000" indent="-108000">
              <a:buFont typeface="Arial" charset="0"/>
              <a:buChar char="•"/>
            </a:pPr>
            <a:r>
              <a:rPr lang="en-US" sz="750" dirty="0" err="1"/>
              <a:t>Volumenersatz</a:t>
            </a:r>
            <a:endParaRPr lang="en-US" sz="750" dirty="0"/>
          </a:p>
          <a:p>
            <a:pPr marL="180000" indent="-108000">
              <a:buFont typeface="Arial" charset="0"/>
              <a:buChar char="•"/>
            </a:pPr>
            <a:r>
              <a:rPr lang="en-US" sz="750" dirty="0" err="1"/>
              <a:t>interventionelle</a:t>
            </a:r>
            <a:r>
              <a:rPr lang="en-US" sz="750" dirty="0"/>
              <a:t> </a:t>
            </a:r>
            <a:r>
              <a:rPr lang="en-US" sz="750" dirty="0" err="1"/>
              <a:t>Radiologie</a:t>
            </a:r>
            <a:r>
              <a:rPr lang="en-US" sz="750" dirty="0"/>
              <a:t> </a:t>
            </a:r>
            <a:r>
              <a:rPr lang="en-US" sz="750" dirty="0" err="1"/>
              <a:t>evaluieren</a:t>
            </a:r>
            <a:endParaRPr lang="en-US" sz="750" dirty="0"/>
          </a:p>
          <a:p>
            <a:pPr marL="180000" indent="-108000">
              <a:buFont typeface="Arial" charset="0"/>
              <a:buChar char="•"/>
            </a:pPr>
            <a:r>
              <a:rPr lang="en-US" sz="750" dirty="0"/>
              <a:t>etc.</a:t>
            </a:r>
          </a:p>
          <a:p>
            <a:pPr marL="72000"/>
            <a:r>
              <a:rPr lang="en-US" sz="750" dirty="0"/>
              <a:t>Bei </a:t>
            </a:r>
            <a:r>
              <a:rPr lang="en-US" sz="750" dirty="0" err="1"/>
              <a:t>angeforderten</a:t>
            </a:r>
            <a:r>
              <a:rPr lang="en-US" sz="750" dirty="0"/>
              <a:t> </a:t>
            </a:r>
            <a:r>
              <a:rPr lang="en-US" sz="750" dirty="0" err="1"/>
              <a:t>Spiegelmessungen</a:t>
            </a:r>
            <a:r>
              <a:rPr lang="en-US" sz="750" dirty="0"/>
              <a:t> </a:t>
            </a:r>
            <a:r>
              <a:rPr lang="en-US" sz="750" dirty="0" err="1"/>
              <a:t>nicht</a:t>
            </a:r>
            <a:r>
              <a:rPr lang="en-US" sz="750" dirty="0"/>
              <a:t> </a:t>
            </a:r>
            <a:r>
              <a:rPr lang="en-US" sz="750" dirty="0" err="1"/>
              <a:t>erst</a:t>
            </a:r>
            <a:r>
              <a:rPr lang="en-US" sz="750" dirty="0"/>
              <a:t> auf </a:t>
            </a:r>
            <a:r>
              <a:rPr lang="en-US" sz="750" dirty="0" err="1"/>
              <a:t>ein</a:t>
            </a:r>
            <a:r>
              <a:rPr lang="en-US" sz="750" dirty="0"/>
              <a:t> </a:t>
            </a:r>
            <a:r>
              <a:rPr lang="en-US" sz="750" dirty="0" err="1"/>
              <a:t>Resultat</a:t>
            </a:r>
            <a:r>
              <a:rPr lang="en-US" sz="750" dirty="0"/>
              <a:t> </a:t>
            </a:r>
            <a:r>
              <a:rPr lang="en-US" sz="750" dirty="0" err="1"/>
              <a:t>warten</a:t>
            </a:r>
            <a:r>
              <a:rPr lang="en-US" sz="750" dirty="0"/>
              <a:t>, </a:t>
            </a:r>
            <a:r>
              <a:rPr lang="en-US" sz="750" dirty="0" err="1"/>
              <a:t>sondern</a:t>
            </a:r>
            <a:r>
              <a:rPr lang="en-US" sz="750" dirty="0"/>
              <a:t> in </a:t>
            </a:r>
            <a:r>
              <a:rPr lang="en-US" sz="750" dirty="0" err="1"/>
              <a:t>Abhängigkeit</a:t>
            </a:r>
            <a:r>
              <a:rPr lang="en-US" sz="750" dirty="0"/>
              <a:t> der </a:t>
            </a:r>
            <a:r>
              <a:rPr lang="en-US" sz="750" dirty="0" err="1"/>
              <a:t>Klinik</a:t>
            </a:r>
            <a:r>
              <a:rPr lang="en-US" sz="750" dirty="0"/>
              <a:t> </a:t>
            </a:r>
            <a:r>
              <a:rPr lang="en-US" sz="750" dirty="0" err="1"/>
              <a:t>agieren</a:t>
            </a:r>
            <a:r>
              <a:rPr lang="en-US" sz="750" dirty="0"/>
              <a:t>.</a:t>
            </a:r>
          </a:p>
        </p:txBody>
      </p:sp>
      <p:sp>
        <p:nvSpPr>
          <p:cNvPr id="30" name="TextBox 3">
            <a:extLst>
              <a:ext uri="{FF2B5EF4-FFF2-40B4-BE49-F238E27FC236}">
                <a16:creationId xmlns:a16="http://schemas.microsoft.com/office/drawing/2014/main" id="{FF2C7D1D-A6D3-4975-8208-9E9EACBBA0FF}"/>
              </a:ext>
            </a:extLst>
          </p:cNvPr>
          <p:cNvSpPr txBox="1"/>
          <p:nvPr/>
        </p:nvSpPr>
        <p:spPr>
          <a:xfrm>
            <a:off x="604844" y="4939482"/>
            <a:ext cx="3839461" cy="123111"/>
          </a:xfrm>
          <a:prstGeom prst="rect">
            <a:avLst/>
          </a:prstGeom>
          <a:noFill/>
        </p:spPr>
        <p:txBody>
          <a:bodyPr wrap="square" lIns="0" tIns="0" rIns="0" bIns="0" rtlCol="0" anchor="b" anchorCtr="0">
            <a:spAutoFit/>
          </a:bodyPr>
          <a:lstStyle/>
          <a:p>
            <a:pPr>
              <a:defRPr/>
            </a:pPr>
            <a:r>
              <a:rPr lang="en-US" sz="800" dirty="0">
                <a:solidFill>
                  <a:schemeClr val="tx1">
                    <a:lumMod val="50000"/>
                    <a:lumOff val="50000"/>
                  </a:schemeClr>
                </a:solidFill>
              </a:rPr>
              <a:t>KG: </a:t>
            </a:r>
            <a:r>
              <a:rPr lang="en-US" sz="800" dirty="0" err="1">
                <a:solidFill>
                  <a:schemeClr val="tx1">
                    <a:lumMod val="50000"/>
                    <a:lumOff val="50000"/>
                  </a:schemeClr>
                </a:solidFill>
              </a:rPr>
              <a:t>Körpergewicht</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064513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a:t>In </a:t>
            </a:r>
            <a:r>
              <a:rPr lang="en-US" sz="2200" dirty="0" err="1"/>
              <a:t>welchen</a:t>
            </a:r>
            <a:r>
              <a:rPr lang="en-US" sz="2200" dirty="0"/>
              <a:t> </a:t>
            </a:r>
            <a:r>
              <a:rPr lang="en-US" sz="2200" dirty="0" err="1"/>
              <a:t>Dosen</a:t>
            </a:r>
            <a:r>
              <a:rPr lang="en-US" sz="2200" dirty="0"/>
              <a:t> </a:t>
            </a:r>
            <a:r>
              <a:rPr lang="en-US" sz="2200" dirty="0" err="1"/>
              <a:t>wird</a:t>
            </a:r>
            <a:r>
              <a:rPr lang="en-US" sz="2200" dirty="0"/>
              <a:t> Rivaroxaban </a:t>
            </a:r>
            <a:r>
              <a:rPr lang="en-US" sz="2200" dirty="0" err="1"/>
              <a:t>bei</a:t>
            </a:r>
            <a:r>
              <a:rPr lang="en-US" sz="2200" dirty="0"/>
              <a:t> </a:t>
            </a:r>
            <a:r>
              <a:rPr lang="en-US" sz="2200" dirty="0" err="1"/>
              <a:t>anderen</a:t>
            </a:r>
            <a:r>
              <a:rPr lang="en-US" sz="2200" dirty="0"/>
              <a:t> </a:t>
            </a:r>
            <a:r>
              <a:rPr lang="en-US" sz="2200" dirty="0" err="1"/>
              <a:t>Indikationen</a:t>
            </a:r>
            <a:r>
              <a:rPr lang="en-US" sz="2200" dirty="0"/>
              <a:t> </a:t>
            </a:r>
            <a:r>
              <a:rPr lang="en-US" sz="2200" dirty="0" err="1"/>
              <a:t>verabreicht</a:t>
            </a:r>
            <a:r>
              <a:rPr lang="en-US" sz="2200" dirty="0"/>
              <a:t>?</a:t>
            </a:r>
            <a:endParaRPr lang="de-CH" sz="2200" baseline="30000" dirty="0"/>
          </a:p>
        </p:txBody>
      </p:sp>
      <p:sp>
        <p:nvSpPr>
          <p:cNvPr id="8" name="TextBox 3">
            <a:extLst>
              <a:ext uri="{FF2B5EF4-FFF2-40B4-BE49-F238E27FC236}">
                <a16:creationId xmlns:a16="http://schemas.microsoft.com/office/drawing/2014/main" id="{4B702BF5-639D-4089-B9EB-282CB411297F}"/>
              </a:ext>
            </a:extLst>
          </p:cNvPr>
          <p:cNvSpPr txBox="1"/>
          <p:nvPr/>
        </p:nvSpPr>
        <p:spPr>
          <a:xfrm>
            <a:off x="611188" y="4968919"/>
            <a:ext cx="8281988" cy="123111"/>
          </a:xfrm>
          <a:prstGeom prst="rect">
            <a:avLst/>
          </a:prstGeom>
          <a:noFill/>
        </p:spPr>
        <p:txBody>
          <a:bodyPr wrap="square" lIns="0" tIns="0" rIns="0" bIns="0" rtlCol="0" anchor="b"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www.swissmedicinfo.ch.</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12" name="Rechteck 11">
            <a:extLst>
              <a:ext uri="{FF2B5EF4-FFF2-40B4-BE49-F238E27FC236}">
                <a16:creationId xmlns:a16="http://schemas.microsoft.com/office/drawing/2014/main" id="{A67BF3AE-D42D-44C1-BE99-4C456C71D3CE}"/>
              </a:ext>
            </a:extLst>
          </p:cNvPr>
          <p:cNvSpPr/>
          <p:nvPr/>
        </p:nvSpPr>
        <p:spPr>
          <a:xfrm>
            <a:off x="538301" y="4404489"/>
            <a:ext cx="8210163" cy="584775"/>
          </a:xfrm>
          <a:prstGeom prst="rect">
            <a:avLst/>
          </a:prstGeom>
        </p:spPr>
        <p:txBody>
          <a:bodyPr wrap="square">
            <a:spAutoFit/>
          </a:bodyPr>
          <a:lstStyle/>
          <a:p>
            <a:pPr lvl="0" defTabSz="685800">
              <a:defRPr/>
            </a:pPr>
            <a:r>
              <a:rPr lang="de-CH" sz="800" dirty="0">
                <a:solidFill>
                  <a:srgbClr val="000000">
                    <a:lumMod val="50000"/>
                    <a:lumOff val="50000"/>
                  </a:srgbClr>
                </a:solidFill>
              </a:rPr>
              <a:t># Gemäss Fachinformation bei Patienten mit </a:t>
            </a:r>
            <a:r>
              <a:rPr lang="de-CH" sz="800" dirty="0" err="1">
                <a:solidFill>
                  <a:srgbClr val="000000">
                    <a:lumMod val="50000"/>
                    <a:lumOff val="50000"/>
                  </a:srgbClr>
                </a:solidFill>
              </a:rPr>
              <a:t>eGFR</a:t>
            </a:r>
            <a:r>
              <a:rPr lang="de-CH" sz="800" dirty="0">
                <a:solidFill>
                  <a:srgbClr val="000000">
                    <a:lumMod val="50000"/>
                    <a:lumOff val="50000"/>
                  </a:srgbClr>
                </a:solidFill>
              </a:rPr>
              <a:t> &lt;30 ml/min mit Vorsicht anwenden. Expertenmeinung: Patienten mit </a:t>
            </a:r>
            <a:r>
              <a:rPr lang="de-CH" sz="800" dirty="0" err="1">
                <a:solidFill>
                  <a:srgbClr val="000000">
                    <a:lumMod val="50000"/>
                    <a:lumOff val="50000"/>
                  </a:srgbClr>
                </a:solidFill>
              </a:rPr>
              <a:t>eGFR</a:t>
            </a:r>
            <a:r>
              <a:rPr lang="de-CH" sz="800" dirty="0">
                <a:solidFill>
                  <a:srgbClr val="000000">
                    <a:lumMod val="50000"/>
                    <a:lumOff val="50000"/>
                  </a:srgbClr>
                </a:solidFill>
              </a:rPr>
              <a:t> &lt; 30 ml/min sollen nicht auf </a:t>
            </a:r>
            <a:r>
              <a:rPr lang="de-CH" sz="800" dirty="0" err="1">
                <a:solidFill>
                  <a:srgbClr val="000000">
                    <a:lumMod val="50000"/>
                    <a:lumOff val="50000"/>
                  </a:srgbClr>
                </a:solidFill>
              </a:rPr>
              <a:t>Rivaroxaban</a:t>
            </a:r>
            <a:r>
              <a:rPr lang="de-CH" sz="800" dirty="0">
                <a:solidFill>
                  <a:srgbClr val="000000">
                    <a:lumMod val="50000"/>
                    <a:lumOff val="50000"/>
                  </a:srgbClr>
                </a:solidFill>
              </a:rPr>
              <a:t> eingestellt werden, da dies ein Ausschlusskriterium der Zulassungsstudien war. Falls </a:t>
            </a:r>
            <a:r>
              <a:rPr lang="de-CH" sz="800" dirty="0" err="1">
                <a:solidFill>
                  <a:srgbClr val="000000">
                    <a:lumMod val="50000"/>
                    <a:lumOff val="50000"/>
                  </a:srgbClr>
                </a:solidFill>
              </a:rPr>
              <a:t>Rivaroxaban</a:t>
            </a:r>
            <a:r>
              <a:rPr lang="de-CH" sz="800" dirty="0">
                <a:solidFill>
                  <a:srgbClr val="000000">
                    <a:lumMod val="50000"/>
                    <a:lumOff val="50000"/>
                  </a:srgbClr>
                </a:solidFill>
              </a:rPr>
              <a:t>-Patienten eine Verschlechterung der </a:t>
            </a:r>
            <a:r>
              <a:rPr lang="de-CH" sz="800" dirty="0" err="1">
                <a:solidFill>
                  <a:srgbClr val="000000">
                    <a:lumMod val="50000"/>
                    <a:lumOff val="50000"/>
                  </a:srgbClr>
                </a:solidFill>
              </a:rPr>
              <a:t>eGFR</a:t>
            </a:r>
            <a:r>
              <a:rPr lang="de-CH" sz="800" dirty="0">
                <a:solidFill>
                  <a:srgbClr val="000000">
                    <a:lumMod val="50000"/>
                    <a:lumOff val="50000"/>
                  </a:srgbClr>
                </a:solidFill>
              </a:rPr>
              <a:t> auf &lt; 30 ml/min zeigen, kann die Therapie fortgesetzt werden unter engmaschiger Kontrolle.</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ASS: Acetylsalicylsäure; TVT: tiefe Venenthrombose;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eGFR</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geschätzte glomeruläre Filtrationsrate; PCI: </a:t>
            </a:r>
            <a:r>
              <a:rPr lang="de-CH" sz="800" dirty="0">
                <a:solidFill>
                  <a:srgbClr val="000000">
                    <a:lumMod val="50000"/>
                    <a:lumOff val="50000"/>
                  </a:srgbClr>
                </a:solidFill>
                <a:latin typeface="Arial"/>
              </a:rPr>
              <a:t>perkutane Koronarintervention</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VTE: venöse Thromboembolie </a:t>
            </a:r>
            <a:endPar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graphicFrame>
        <p:nvGraphicFramePr>
          <p:cNvPr id="13" name="Inhaltsplatzhalter 4">
            <a:extLst>
              <a:ext uri="{FF2B5EF4-FFF2-40B4-BE49-F238E27FC236}">
                <a16:creationId xmlns:a16="http://schemas.microsoft.com/office/drawing/2014/main" id="{7514CE82-7516-4B8B-8BE9-DAA191004A6C}"/>
              </a:ext>
            </a:extLst>
          </p:cNvPr>
          <p:cNvGraphicFramePr>
            <a:graphicFrameLocks/>
          </p:cNvGraphicFramePr>
          <p:nvPr>
            <p:extLst>
              <p:ext uri="{D42A27DB-BD31-4B8C-83A1-F6EECF244321}">
                <p14:modId xmlns:p14="http://schemas.microsoft.com/office/powerpoint/2010/main" val="3373287942"/>
              </p:ext>
            </p:extLst>
          </p:nvPr>
        </p:nvGraphicFramePr>
        <p:xfrm>
          <a:off x="611560" y="984316"/>
          <a:ext cx="8077231" cy="3392514"/>
        </p:xfrm>
        <a:graphic>
          <a:graphicData uri="http://schemas.openxmlformats.org/drawingml/2006/table">
            <a:tbl>
              <a:tblPr firstRow="1" firstCol="1" bandRow="1">
                <a:effectLst/>
              </a:tblPr>
              <a:tblGrid>
                <a:gridCol w="3204000">
                  <a:extLst>
                    <a:ext uri="{9D8B030D-6E8A-4147-A177-3AD203B41FA5}">
                      <a16:colId xmlns:a16="http://schemas.microsoft.com/office/drawing/2014/main" val="20000"/>
                    </a:ext>
                  </a:extLst>
                </a:gridCol>
                <a:gridCol w="1152000">
                  <a:extLst>
                    <a:ext uri="{9D8B030D-6E8A-4147-A177-3AD203B41FA5}">
                      <a16:colId xmlns:a16="http://schemas.microsoft.com/office/drawing/2014/main" val="20002"/>
                    </a:ext>
                  </a:extLst>
                </a:gridCol>
                <a:gridCol w="1152000">
                  <a:extLst>
                    <a:ext uri="{9D8B030D-6E8A-4147-A177-3AD203B41FA5}">
                      <a16:colId xmlns:a16="http://schemas.microsoft.com/office/drawing/2014/main" val="20003"/>
                    </a:ext>
                  </a:extLst>
                </a:gridCol>
                <a:gridCol w="2569231">
                  <a:extLst>
                    <a:ext uri="{9D8B030D-6E8A-4147-A177-3AD203B41FA5}">
                      <a16:colId xmlns:a16="http://schemas.microsoft.com/office/drawing/2014/main" val="552108007"/>
                    </a:ext>
                  </a:extLst>
                </a:gridCol>
              </a:tblGrid>
              <a:tr h="16657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800" dirty="0">
                        <a:solidFill>
                          <a:schemeClr val="tx1"/>
                        </a:solidFill>
                        <a:latin typeface="+mj-lt"/>
                        <a:cs typeface="Segoe UI" panose="020B0502040204020203" pitchFamily="34" charset="0"/>
                      </a:endParaRPr>
                    </a:p>
                  </a:txBody>
                  <a:tcPr marL="72000" marR="0" marT="36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900" dirty="0" err="1">
                          <a:solidFill>
                            <a:schemeClr val="tx1"/>
                          </a:solidFill>
                          <a:latin typeface="+mj-lt"/>
                          <a:cs typeface="Segoe UI" panose="020B0502040204020203" pitchFamily="34" charset="0"/>
                        </a:rPr>
                        <a:t>eGFR</a:t>
                      </a:r>
                      <a:endParaRPr lang="en-US" sz="900" dirty="0">
                        <a:solidFill>
                          <a:schemeClr val="tx1"/>
                        </a:solidFill>
                        <a:latin typeface="+mj-lt"/>
                        <a:cs typeface="Segoe UI" panose="020B0502040204020203" pitchFamily="34" charset="0"/>
                      </a:endParaRPr>
                    </a:p>
                  </a:txBody>
                  <a:tcPr marL="0" marR="0" marT="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1100" dirty="0">
                        <a:latin typeface="Arial" panose="020B0604020202020204" pitchFamily="34" charset="0"/>
                        <a:cs typeface="Arial" panose="020B0604020202020204" pitchFamily="34" charset="0"/>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900" dirty="0">
                          <a:solidFill>
                            <a:schemeClr val="tx1"/>
                          </a:solidFill>
                          <a:latin typeface="+mj-lt"/>
                          <a:cs typeface="Segoe UI" panose="020B0502040204020203" pitchFamily="34" charset="0"/>
                        </a:rPr>
                        <a:t>Zu </a:t>
                      </a:r>
                      <a:r>
                        <a:rPr lang="en-US" sz="900" dirty="0" err="1">
                          <a:solidFill>
                            <a:schemeClr val="tx1"/>
                          </a:solidFill>
                          <a:latin typeface="+mj-lt"/>
                          <a:cs typeface="Segoe UI" panose="020B0502040204020203" pitchFamily="34" charset="0"/>
                        </a:rPr>
                        <a:t>beachten</a:t>
                      </a:r>
                      <a:endParaRPr lang="en-US" sz="900" dirty="0">
                        <a:solidFill>
                          <a:schemeClr val="tx1"/>
                        </a:solidFill>
                        <a:latin typeface="+mj-lt"/>
                        <a:cs typeface="Segoe UI" panose="020B0502040204020203" pitchFamily="34" charset="0"/>
                      </a:endParaRPr>
                    </a:p>
                  </a:txBody>
                  <a:tcPr marL="72000" marR="0" marT="0" marB="0">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95868307"/>
                  </a:ext>
                </a:extLst>
              </a:tr>
              <a:tr h="17564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800" dirty="0">
                        <a:solidFill>
                          <a:schemeClr val="tx1"/>
                        </a:solidFill>
                        <a:latin typeface="+mj-lt"/>
                        <a:cs typeface="Segoe UI" panose="020B0502040204020203" pitchFamily="34" charset="0"/>
                      </a:endParaRPr>
                    </a:p>
                  </a:txBody>
                  <a:tcPr marL="72000" marR="0" marT="36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900" kern="1200" dirty="0">
                          <a:solidFill>
                            <a:schemeClr val="tx1"/>
                          </a:solidFill>
                          <a:effectLst/>
                          <a:latin typeface="+mj-lt"/>
                          <a:ea typeface="+mn-ea"/>
                          <a:cs typeface="Segoe UI" panose="020B0502040204020203" pitchFamily="34" charset="0"/>
                        </a:rPr>
                        <a:t>≥ 50 ml/min</a:t>
                      </a:r>
                      <a:endParaRPr lang="en-US" sz="900" dirty="0">
                        <a:solidFill>
                          <a:schemeClr val="tx1"/>
                        </a:solidFill>
                        <a:latin typeface="+mj-lt"/>
                        <a:cs typeface="Segoe UI" panose="020B0502040204020203" pitchFamily="34" charset="0"/>
                      </a:endParaRPr>
                    </a:p>
                  </a:txBody>
                  <a:tcPr marL="0" marR="0" marT="36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30000" noProof="0" dirty="0">
                          <a:ln>
                            <a:noFill/>
                          </a:ln>
                          <a:solidFill>
                            <a:schemeClr val="tx1"/>
                          </a:solidFill>
                          <a:effectLst/>
                          <a:uLnTx/>
                          <a:uFillTx/>
                          <a:latin typeface="+mj-lt"/>
                          <a:ea typeface="+mn-ea"/>
                          <a:cs typeface="Segoe UI" panose="020B0502040204020203" pitchFamily="34" charset="0"/>
                          <a:sym typeface="Wingdings"/>
                        </a:rPr>
                        <a:t>#</a:t>
                      </a:r>
                      <a:r>
                        <a:rPr lang="en-US" sz="900" kern="1200" dirty="0">
                          <a:solidFill>
                            <a:schemeClr val="tx1"/>
                          </a:solidFill>
                          <a:effectLst/>
                          <a:latin typeface="+mj-lt"/>
                          <a:ea typeface="+mn-ea"/>
                          <a:cs typeface="Segoe UI" panose="020B0502040204020203" pitchFamily="34" charset="0"/>
                        </a:rPr>
                        <a:t>15 – 49 ml/min</a:t>
                      </a:r>
                      <a:endParaRPr lang="en-US" sz="900" dirty="0">
                        <a:solidFill>
                          <a:schemeClr val="tx1"/>
                        </a:solidFill>
                        <a:latin typeface="+mj-lt"/>
                        <a:cs typeface="Segoe UI" panose="020B0502040204020203" pitchFamily="34" charset="0"/>
                      </a:endParaRPr>
                    </a:p>
                  </a:txBody>
                  <a:tcPr marL="0" marR="0" marT="36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kern="1200" dirty="0">
                        <a:solidFill>
                          <a:schemeClr val="tx1"/>
                        </a:solidFill>
                        <a:latin typeface="+mj-lt"/>
                        <a:ea typeface="+mn-ea"/>
                        <a:cs typeface="Segoe UI" panose="020B0502040204020203" pitchFamily="34" charset="0"/>
                      </a:endParaRPr>
                    </a:p>
                  </a:txBody>
                  <a:tcPr marL="72000" marR="0" marT="36000" marB="0">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884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baseline="0" dirty="0">
                          <a:solidFill>
                            <a:schemeClr val="bg1"/>
                          </a:solidFill>
                          <a:latin typeface="+mj-lt"/>
                          <a:cs typeface="Segoe UI" panose="020B0502040204020203" pitchFamily="34" charset="0"/>
                        </a:rPr>
                        <a:t>Rivaroxaban (Xarelto</a:t>
                      </a:r>
                      <a:r>
                        <a:rPr lang="en-US" sz="800" b="1" baseline="30000" dirty="0">
                          <a:solidFill>
                            <a:schemeClr val="bg1"/>
                          </a:solidFill>
                          <a:latin typeface="+mj-lt"/>
                          <a:cs typeface="Segoe UI" panose="020B0502040204020203" pitchFamily="34" charset="0"/>
                        </a:rPr>
                        <a:t>®</a:t>
                      </a:r>
                      <a:r>
                        <a:rPr lang="en-US" sz="800" b="1" baseline="0" dirty="0">
                          <a:solidFill>
                            <a:schemeClr val="bg1"/>
                          </a:solidFill>
                          <a:latin typeface="+mj-lt"/>
                          <a:cs typeface="Segoe UI" panose="020B0502040204020203" pitchFamily="34" charset="0"/>
                        </a:rPr>
                        <a:t>)</a:t>
                      </a:r>
                      <a:endParaRPr lang="en-US" sz="800" baseline="0" dirty="0">
                        <a:solidFill>
                          <a:schemeClr val="bg1"/>
                        </a:solidFill>
                        <a:latin typeface="+mj-lt"/>
                        <a:cs typeface="Segoe UI" panose="020B0502040204020203" pitchFamily="34" charset="0"/>
                      </a:endParaRPr>
                    </a:p>
                  </a:txBody>
                  <a:tcPr marL="72000" marR="0" marT="1800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3">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dirty="0">
                        <a:solidFill>
                          <a:srgbClr val="5B68A3"/>
                        </a:solidFill>
                        <a:latin typeface="+mj-lt"/>
                        <a:cs typeface="Segoe UI" panose="020B0502040204020203" pitchFamily="34" charset="0"/>
                      </a:endParaRPr>
                    </a:p>
                  </a:txBody>
                  <a:tcPr marL="0" marR="0" marT="1800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CH" sz="750" dirty="0">
                        <a:solidFill>
                          <a:srgbClr val="5B68A3"/>
                        </a:solidFill>
                        <a:latin typeface="Arial" panose="020B0604020202020204" pitchFamily="34" charset="0"/>
                        <a:cs typeface="Arial" panose="020B0604020202020204" pitchFamily="34" charset="0"/>
                      </a:endParaRPr>
                    </a:p>
                  </a:txBody>
                  <a:tcPr marL="0" marR="0" marT="18000" marB="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tc hMerge="1">
                  <a:txBody>
                    <a:bodyPr/>
                    <a:lstStyle/>
                    <a:p>
                      <a:pPr>
                        <a:lnSpc>
                          <a:spcPct val="100000"/>
                        </a:lnSpc>
                      </a:pPr>
                      <a:endParaRPr lang="de-CH" sz="750" dirty="0">
                        <a:solidFill>
                          <a:srgbClr val="5B68A3"/>
                        </a:solidFill>
                        <a:latin typeface="Arial" panose="020B0604020202020204" pitchFamily="34" charset="0"/>
                        <a:cs typeface="Arial" panose="020B0604020202020204" pitchFamily="34" charset="0"/>
                      </a:endParaRPr>
                    </a:p>
                  </a:txBody>
                  <a:tcPr marL="72000" marR="0" marT="18000" marB="0">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extLst>
                  <a:ext uri="{0D108BD9-81ED-4DB2-BD59-A6C34878D82A}">
                    <a16:rowId xmlns:a16="http://schemas.microsoft.com/office/drawing/2014/main" val="2020955650"/>
                  </a:ext>
                </a:extLst>
              </a:tr>
              <a:tr h="171674">
                <a:tc row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baseline="0" dirty="0">
                          <a:solidFill>
                            <a:schemeClr val="accent1"/>
                          </a:solidFill>
                          <a:latin typeface="+mj-lt"/>
                          <a:cs typeface="Segoe UI" panose="020B0502040204020203" pitchFamily="34" charset="0"/>
                        </a:rPr>
                        <a:t>Thrombose-</a:t>
                      </a:r>
                      <a:r>
                        <a:rPr lang="en-US" sz="800" b="1" baseline="0" dirty="0" err="1">
                          <a:solidFill>
                            <a:schemeClr val="accent1"/>
                          </a:solidFill>
                          <a:latin typeface="+mj-lt"/>
                          <a:cs typeface="Segoe UI" panose="020B0502040204020203" pitchFamily="34" charset="0"/>
                        </a:rPr>
                        <a:t>Prophylaxe</a:t>
                      </a:r>
                      <a:endParaRPr lang="en-US" sz="800" b="1" baseline="0" dirty="0">
                        <a:solidFill>
                          <a:schemeClr val="accent1"/>
                        </a:solidFill>
                        <a:latin typeface="+mj-lt"/>
                        <a:cs typeface="Segoe UI" panose="020B0502040204020203"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effectLst/>
                        <a:latin typeface="+mj-lt"/>
                        <a:ea typeface="+mn-ea"/>
                        <a:cs typeface="Segoe UI" panose="020B0502040204020203" pitchFamily="34" charset="0"/>
                      </a:endParaRPr>
                    </a:p>
                    <a:p>
                      <a:r>
                        <a:rPr lang="en-US" sz="800" b="0" kern="1200" dirty="0" err="1">
                          <a:solidFill>
                            <a:schemeClr val="accent1"/>
                          </a:solidFill>
                          <a:effectLst/>
                          <a:latin typeface="+mj-lt"/>
                          <a:ea typeface="+mn-ea"/>
                          <a:cs typeface="Segoe UI" panose="020B0502040204020203" pitchFamily="34" charset="0"/>
                        </a:rPr>
                        <a:t>Nach</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grösseren</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orthopädischen</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Eingriffen</a:t>
                      </a:r>
                      <a:endParaRPr lang="en-US" sz="800" b="0" dirty="0">
                        <a:solidFill>
                          <a:schemeClr val="accent1"/>
                        </a:solidFill>
                        <a:latin typeface="+mj-lt"/>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rowSpan="2">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10 mg </a:t>
                      </a:r>
                      <a:r>
                        <a:rPr lang="en-US" sz="800" b="0" kern="1200" dirty="0" err="1">
                          <a:solidFill>
                            <a:schemeClr val="accent1"/>
                          </a:solidFill>
                          <a:latin typeface="+mj-lt"/>
                          <a:ea typeface="+mn-ea"/>
                          <a:cs typeface="Segoe UI" panose="020B0502040204020203" pitchFamily="34" charset="0"/>
                        </a:rPr>
                        <a:t>Einnahme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unabhängig</a:t>
                      </a:r>
                      <a:r>
                        <a:rPr lang="en-US" sz="800" b="0" kern="1200" dirty="0">
                          <a:solidFill>
                            <a:schemeClr val="accent1"/>
                          </a:solidFill>
                          <a:latin typeface="+mj-lt"/>
                          <a:ea typeface="+mn-ea"/>
                          <a:cs typeface="Segoe UI" panose="020B0502040204020203" pitchFamily="34" charset="0"/>
                        </a:rPr>
                        <a:t> von </a:t>
                      </a:r>
                      <a:r>
                        <a:rPr lang="en-US" sz="800" b="0" kern="1200" dirty="0" err="1">
                          <a:solidFill>
                            <a:schemeClr val="accent1"/>
                          </a:solidFill>
                          <a:latin typeface="+mj-lt"/>
                          <a:ea typeface="+mn-ea"/>
                          <a:cs typeface="Segoe UI" panose="020B0502040204020203" pitchFamily="34" charset="0"/>
                        </a:rPr>
                        <a:t>Mahlzeiten</a:t>
                      </a:r>
                      <a:endParaRPr lang="en-US" sz="800" b="0" kern="1200" dirty="0">
                        <a:solidFill>
                          <a:schemeClr val="accent1"/>
                        </a:solidFill>
                        <a:latin typeface="+mj-lt"/>
                        <a:ea typeface="+mn-ea"/>
                        <a:cs typeface="Segoe UI" panose="020B0502040204020203" pitchFamily="34" charset="0"/>
                      </a:endParaRPr>
                    </a:p>
                  </a:txBody>
                  <a:tcPr marL="72000" marR="0" marT="18000" marB="0">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255931424"/>
                  </a:ext>
                </a:extLst>
              </a:tr>
              <a:tr h="319584">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b="0" kern="1200" dirty="0">
                        <a:solidFill>
                          <a:schemeClr val="tx1"/>
                        </a:solidFill>
                        <a:effectLst/>
                        <a:latin typeface="Arial" panose="020B0604020202020204" pitchFamily="34" charset="0"/>
                        <a:ea typeface="+mn-ea"/>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dirty="0">
                        <a:latin typeface="Arial" panose="020B0604020202020204" pitchFamily="34" charset="0"/>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dirty="0">
                        <a:latin typeface="Arial" panose="020B0604020202020204" pitchFamily="34" charset="0"/>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kern="1200" dirty="0" err="1">
                          <a:solidFill>
                            <a:schemeClr val="accent1"/>
                          </a:solidFill>
                          <a:latin typeface="+mj-lt"/>
                          <a:ea typeface="+mn-ea"/>
                          <a:cs typeface="Segoe UI" panose="020B0502040204020203" pitchFamily="34" charset="0"/>
                        </a:rPr>
                        <a:t>Keine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prä</a:t>
                      </a:r>
                      <a:r>
                        <a:rPr lang="en-US" sz="800" b="0" kern="1200" dirty="0">
                          <a:solidFill>
                            <a:schemeClr val="accent1"/>
                          </a:solidFill>
                          <a:latin typeface="+mj-lt"/>
                          <a:ea typeface="+mn-ea"/>
                          <a:cs typeface="Segoe UI" panose="020B0502040204020203" pitchFamily="34" charset="0"/>
                        </a:rPr>
                        <a:t>-op. Gabe, </a:t>
                      </a:r>
                      <a:r>
                        <a:rPr lang="en-US" sz="800" b="0" kern="1200" dirty="0" err="1">
                          <a:solidFill>
                            <a:schemeClr val="accent1"/>
                          </a:solidFill>
                          <a:latin typeface="+mj-lt"/>
                          <a:ea typeface="+mn-ea"/>
                          <a:cs typeface="Segoe UI" panose="020B0502040204020203" pitchFamily="34" charset="0"/>
                        </a:rPr>
                        <a:t>erste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Dosis</a:t>
                      </a:r>
                      <a:r>
                        <a:rPr lang="en-US" sz="800" b="0" kern="1200" dirty="0">
                          <a:solidFill>
                            <a:schemeClr val="accent1"/>
                          </a:solidFill>
                          <a:latin typeface="+mj-lt"/>
                          <a:ea typeface="+mn-ea"/>
                          <a:cs typeface="Segoe UI" panose="020B0502040204020203" pitchFamily="34" charset="0"/>
                        </a:rPr>
                        <a:t> 6–10 h </a:t>
                      </a:r>
                      <a:r>
                        <a:rPr lang="en-US" sz="800" b="0" kern="1200" dirty="0" err="1">
                          <a:solidFill>
                            <a:schemeClr val="accent1"/>
                          </a:solidFill>
                          <a:latin typeface="+mj-lt"/>
                          <a:ea typeface="+mn-ea"/>
                          <a:cs typeface="Segoe UI" panose="020B0502040204020203" pitchFamily="34" charset="0"/>
                        </a:rPr>
                        <a:t>nach</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Wundverschluss</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sofern</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Hämostase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sichergestellt</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ist</a:t>
                      </a:r>
                      <a:r>
                        <a:rPr lang="en-US" sz="800" b="0" kern="1200" dirty="0">
                          <a:solidFill>
                            <a:schemeClr val="accent1"/>
                          </a:solidFill>
                          <a:latin typeface="+mj-lt"/>
                          <a:ea typeface="+mn-ea"/>
                          <a:cs typeface="Segoe UI" panose="020B0502040204020203" pitchFamily="34" charset="0"/>
                        </a:rPr>
                        <a:t>.</a:t>
                      </a:r>
                    </a:p>
                  </a:txBody>
                  <a:tcPr marL="7200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2116512607"/>
                  </a:ext>
                </a:extLst>
              </a:tr>
              <a:tr h="40479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kern="1200" baseline="0" dirty="0" err="1">
                          <a:solidFill>
                            <a:schemeClr val="accent1"/>
                          </a:solidFill>
                          <a:latin typeface="+mj-lt"/>
                          <a:ea typeface="+mn-ea"/>
                          <a:cs typeface="Segoe UI" panose="020B0502040204020203" pitchFamily="34" charset="0"/>
                        </a:rPr>
                        <a:t>Schlaganfall-Prophylaxe</a:t>
                      </a:r>
                      <a:endParaRPr lang="en-US" sz="800" b="1" kern="1200" baseline="0" dirty="0">
                        <a:solidFill>
                          <a:schemeClr val="accent1"/>
                        </a:solidFill>
                        <a:latin typeface="+mj-lt"/>
                        <a:ea typeface="+mn-ea"/>
                        <a:cs typeface="Segoe UI" panose="020B0502040204020203"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800" b="0" kern="1200" dirty="0">
                        <a:solidFill>
                          <a:srgbClr val="DD1927"/>
                        </a:solidFill>
                        <a:effectLst/>
                        <a:latin typeface="Segoe UI" panose="020B0502040204020203" pitchFamily="34" charset="0"/>
                        <a:ea typeface="+mn-ea"/>
                        <a:cs typeface="Segoe UI" panose="020B0502040204020203" pitchFamily="34" charset="0"/>
                      </a:endParaRPr>
                    </a:p>
                    <a:p>
                      <a:r>
                        <a:rPr lang="en-US" sz="800" b="0" kern="1200" dirty="0">
                          <a:solidFill>
                            <a:schemeClr val="accent1"/>
                          </a:solidFill>
                          <a:effectLst/>
                          <a:latin typeface="+mj-lt"/>
                          <a:ea typeface="+mn-ea"/>
                          <a:cs typeface="Segoe UI" panose="020B0502040204020203" pitchFamily="34" charset="0"/>
                        </a:rPr>
                        <a:t>Bei </a:t>
                      </a:r>
                      <a:r>
                        <a:rPr lang="en-US" sz="800" b="0" kern="1200" dirty="0" err="1">
                          <a:solidFill>
                            <a:schemeClr val="accent1"/>
                          </a:solidFill>
                          <a:effectLst/>
                          <a:latin typeface="+mj-lt"/>
                          <a:ea typeface="+mn-ea"/>
                          <a:cs typeface="Segoe UI" panose="020B0502040204020203" pitchFamily="34" charset="0"/>
                        </a:rPr>
                        <a:t>Patienten</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mit</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nicht-valvulärem</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Vorhofflimmern</a:t>
                      </a:r>
                      <a:endParaRPr lang="en-US" sz="800" b="0" kern="1200" dirty="0">
                        <a:solidFill>
                          <a:schemeClr val="accent1"/>
                        </a:solidFill>
                        <a:effectLst/>
                        <a:latin typeface="+mj-lt"/>
                        <a:ea typeface="+mn-ea"/>
                        <a:cs typeface="Segoe UI" panose="020B0502040204020203" pitchFamily="34" charset="0"/>
                      </a:endParaRP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85000"/>
                      </a:srgbClr>
                    </a:solidFill>
                  </a:tcPr>
                </a:tc>
                <a:tc rowSpan="2">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15 mg und 20 mg </a:t>
                      </a:r>
                      <a:r>
                        <a:rPr lang="en-US" sz="800" b="0" kern="1200" dirty="0" err="1">
                          <a:solidFill>
                            <a:schemeClr val="accent1"/>
                          </a:solidFill>
                          <a:latin typeface="+mj-lt"/>
                          <a:ea typeface="+mn-ea"/>
                          <a:cs typeface="Segoe UI" panose="020B0502040204020203" pitchFamily="34" charset="0"/>
                        </a:rPr>
                        <a:t>Einnahme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mit</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Mahlzeit</a:t>
                      </a:r>
                      <a:endParaRPr lang="en-US" sz="800" b="0" kern="1200" dirty="0">
                        <a:solidFill>
                          <a:schemeClr val="accent1"/>
                        </a:solidFill>
                        <a:latin typeface="+mj-lt"/>
                        <a:ea typeface="+mn-ea"/>
                        <a:cs typeface="Segoe UI" panose="020B0502040204020203" pitchFamily="34" charset="0"/>
                      </a:endParaRPr>
                    </a:p>
                    <a:p>
                      <a:r>
                        <a:rPr lang="en-US" sz="800" b="0" kern="1200" dirty="0">
                          <a:solidFill>
                            <a:schemeClr val="accent1"/>
                          </a:solidFill>
                          <a:latin typeface="+mj-lt"/>
                          <a:ea typeface="+mn-ea"/>
                          <a:cs typeface="Segoe UI" panose="020B0502040204020203" pitchFamily="34" charset="0"/>
                        </a:rPr>
                        <a:t>10 mg </a:t>
                      </a:r>
                      <a:r>
                        <a:rPr lang="en-US" sz="800" b="0" kern="1200" dirty="0" err="1">
                          <a:solidFill>
                            <a:schemeClr val="accent1"/>
                          </a:solidFill>
                          <a:latin typeface="+mj-lt"/>
                          <a:ea typeface="+mn-ea"/>
                          <a:cs typeface="Segoe UI" panose="020B0502040204020203" pitchFamily="34" charset="0"/>
                        </a:rPr>
                        <a:t>Einnahme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unabhängig</a:t>
                      </a:r>
                      <a:r>
                        <a:rPr lang="en-US" sz="800" b="0" kern="1200" dirty="0">
                          <a:solidFill>
                            <a:schemeClr val="accent1"/>
                          </a:solidFill>
                          <a:latin typeface="+mj-lt"/>
                          <a:ea typeface="+mn-ea"/>
                          <a:cs typeface="Segoe UI" panose="020B0502040204020203" pitchFamily="34" charset="0"/>
                        </a:rPr>
                        <a:t> von </a:t>
                      </a:r>
                      <a:r>
                        <a:rPr lang="en-US" sz="800" b="0" kern="1200" dirty="0" err="1">
                          <a:solidFill>
                            <a:schemeClr val="accent1"/>
                          </a:solidFill>
                          <a:latin typeface="+mj-lt"/>
                          <a:ea typeface="+mn-ea"/>
                          <a:cs typeface="Segoe UI" panose="020B0502040204020203" pitchFamily="34" charset="0"/>
                        </a:rPr>
                        <a:t>Mahlzeiten</a:t>
                      </a:r>
                      <a:endParaRPr lang="en-US" sz="800" b="0" kern="1200" dirty="0">
                        <a:solidFill>
                          <a:schemeClr val="accent1"/>
                        </a:solidFill>
                        <a:latin typeface="+mj-lt"/>
                        <a:ea typeface="+mn-ea"/>
                        <a:cs typeface="Segoe UI" panose="020B0502040204020203" pitchFamily="34" charset="0"/>
                      </a:endParaRPr>
                    </a:p>
                  </a:txBody>
                  <a:tcPr marL="7200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483342680"/>
                  </a:ext>
                </a:extLst>
              </a:tr>
              <a:tr h="335915">
                <a:tc>
                  <a:txBody>
                    <a:bodyPr/>
                    <a:lstStyle/>
                    <a:p>
                      <a:pPr marL="0" indent="0" fontAlgn="auto">
                        <a:spcBef>
                          <a:spcPts val="0"/>
                        </a:spcBef>
                        <a:spcAft>
                          <a:spcPts val="0"/>
                        </a:spcAft>
                        <a:buClrTx/>
                        <a:buSzTx/>
                        <a:buNone/>
                        <a:tabLst/>
                        <a:defRPr/>
                      </a:pPr>
                      <a:r>
                        <a:rPr lang="en-US" sz="800" b="0" kern="1200" dirty="0">
                          <a:solidFill>
                            <a:schemeClr val="accent1"/>
                          </a:solidFill>
                          <a:effectLst/>
                          <a:latin typeface="+mj-lt"/>
                          <a:ea typeface="+mn-ea"/>
                          <a:cs typeface="Segoe UI" panose="020B0502040204020203" pitchFamily="34" charset="0"/>
                        </a:rPr>
                        <a:t>Bei </a:t>
                      </a:r>
                      <a:r>
                        <a:rPr lang="en-US" sz="800" b="0" kern="1200" dirty="0" err="1">
                          <a:solidFill>
                            <a:schemeClr val="accent1"/>
                          </a:solidFill>
                          <a:effectLst/>
                          <a:latin typeface="+mj-lt"/>
                          <a:ea typeface="+mn-ea"/>
                          <a:cs typeface="Segoe UI" panose="020B0502040204020203" pitchFamily="34" charset="0"/>
                        </a:rPr>
                        <a:t>Patienten</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mit</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nicht-valvulärem</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Vorhofflimmern</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nach</a:t>
                      </a:r>
                      <a:r>
                        <a:rPr lang="en-US" sz="800" b="0" kern="1200" dirty="0">
                          <a:solidFill>
                            <a:schemeClr val="accent1"/>
                          </a:solidFill>
                          <a:effectLst/>
                          <a:latin typeface="+mj-lt"/>
                          <a:ea typeface="+mn-ea"/>
                          <a:cs typeface="Segoe UI" panose="020B0502040204020203" pitchFamily="34" charset="0"/>
                        </a:rPr>
                        <a:t> PCI </a:t>
                      </a:r>
                      <a:r>
                        <a:rPr lang="en-US" sz="800" b="0" kern="1200" dirty="0" err="1">
                          <a:solidFill>
                            <a:schemeClr val="accent1"/>
                          </a:solidFill>
                          <a:effectLst/>
                          <a:latin typeface="+mj-lt"/>
                          <a:ea typeface="+mn-ea"/>
                          <a:cs typeface="Segoe UI" panose="020B0502040204020203" pitchFamily="34" charset="0"/>
                        </a:rPr>
                        <a:t>mit</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Stentimplantation</a:t>
                      </a:r>
                      <a:r>
                        <a:rPr lang="en-US" sz="800" b="0" kern="1200" dirty="0">
                          <a:solidFill>
                            <a:schemeClr val="accent1"/>
                          </a:solidFill>
                          <a:effectLst/>
                          <a:latin typeface="+mj-lt"/>
                          <a:ea typeface="+mn-ea"/>
                          <a:cs typeface="Segoe UI" panose="020B0502040204020203" pitchFamily="34" charset="0"/>
                        </a:rPr>
                        <a:t> in </a:t>
                      </a:r>
                      <a:r>
                        <a:rPr lang="en-US" sz="800" b="0" kern="1200" dirty="0" err="1">
                          <a:solidFill>
                            <a:schemeClr val="accent1"/>
                          </a:solidFill>
                          <a:effectLst/>
                          <a:latin typeface="+mj-lt"/>
                          <a:ea typeface="+mn-ea"/>
                          <a:cs typeface="Segoe UI" panose="020B0502040204020203" pitchFamily="34" charset="0"/>
                        </a:rPr>
                        <a:t>Kombination</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mit</a:t>
                      </a:r>
                      <a:r>
                        <a:rPr lang="en-US" sz="800" b="0" kern="1200" dirty="0">
                          <a:solidFill>
                            <a:schemeClr val="accent1"/>
                          </a:solidFill>
                          <a:effectLst/>
                          <a:latin typeface="+mj-lt"/>
                          <a:ea typeface="+mn-ea"/>
                          <a:cs typeface="Segoe UI" panose="020B0502040204020203" pitchFamily="34" charset="0"/>
                        </a:rPr>
                        <a:t> </a:t>
                      </a:r>
                      <a:r>
                        <a:rPr lang="en-US" sz="800" b="0" kern="1200" dirty="0" err="1">
                          <a:solidFill>
                            <a:schemeClr val="accent1"/>
                          </a:solidFill>
                          <a:effectLst/>
                          <a:latin typeface="+mj-lt"/>
                          <a:ea typeface="+mn-ea"/>
                          <a:cs typeface="Segoe UI" panose="020B0502040204020203" pitchFamily="34" charset="0"/>
                        </a:rPr>
                        <a:t>einem</a:t>
                      </a:r>
                      <a:r>
                        <a:rPr lang="en-US" sz="800" b="0" kern="1200" dirty="0">
                          <a:solidFill>
                            <a:schemeClr val="accent1"/>
                          </a:solidFill>
                          <a:effectLst/>
                          <a:latin typeface="+mj-lt"/>
                          <a:ea typeface="+mn-ea"/>
                          <a:cs typeface="Segoe UI" panose="020B0502040204020203" pitchFamily="34" charset="0"/>
                        </a:rPr>
                        <a:t> P2Y</a:t>
                      </a:r>
                      <a:r>
                        <a:rPr lang="en-US" sz="800" b="0" kern="1200" baseline="-25000" dirty="0">
                          <a:solidFill>
                            <a:schemeClr val="accent1"/>
                          </a:solidFill>
                          <a:effectLst/>
                          <a:latin typeface="+mj-lt"/>
                          <a:ea typeface="+mn-ea"/>
                          <a:cs typeface="Segoe UI" panose="020B0502040204020203" pitchFamily="34" charset="0"/>
                        </a:rPr>
                        <a:t>12</a:t>
                      </a:r>
                      <a:r>
                        <a:rPr lang="en-US" sz="800" b="0" kern="1200" dirty="0">
                          <a:solidFill>
                            <a:schemeClr val="accent1"/>
                          </a:solidFill>
                          <a:effectLst/>
                          <a:latin typeface="+mj-lt"/>
                          <a:ea typeface="+mn-ea"/>
                          <a:cs typeface="Segoe UI" panose="020B0502040204020203" pitchFamily="34" charset="0"/>
                        </a:rPr>
                        <a:t>-Inhibitor</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10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1270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kern="1200" dirty="0">
                        <a:solidFill>
                          <a:schemeClr val="dk1"/>
                        </a:solidFill>
                        <a:effectLst/>
                        <a:latin typeface="Arial" panose="020B0604020202020204" pitchFamily="34" charset="0"/>
                        <a:ea typeface="+mn-ea"/>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14288012"/>
                  </a:ext>
                </a:extLst>
              </a:tr>
              <a:tr h="40479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800" b="1" kern="1200" dirty="0" err="1">
                          <a:solidFill>
                            <a:schemeClr val="accent1"/>
                          </a:solidFill>
                          <a:effectLst/>
                          <a:latin typeface="+mj-lt"/>
                          <a:ea typeface="+mn-ea"/>
                          <a:cs typeface="Segoe UI" panose="020B0502040204020203" pitchFamily="34" charset="0"/>
                        </a:rPr>
                        <a:t>Therapie</a:t>
                      </a:r>
                      <a:r>
                        <a:rPr lang="en-US" sz="800" b="1" kern="1200" dirty="0">
                          <a:solidFill>
                            <a:schemeClr val="accent1"/>
                          </a:solidFill>
                          <a:effectLst/>
                          <a:latin typeface="+mj-lt"/>
                          <a:ea typeface="+mn-ea"/>
                          <a:cs typeface="Segoe UI" panose="020B0502040204020203" pitchFamily="34" charset="0"/>
                        </a:rPr>
                        <a:t> der TVT und LE</a:t>
                      </a:r>
                    </a:p>
                    <a:p>
                      <a:endParaRPr lang="en-US" sz="800" b="0" kern="1200" dirty="0">
                        <a:solidFill>
                          <a:schemeClr val="dk1"/>
                        </a:solidFill>
                        <a:effectLst/>
                        <a:latin typeface="Segoe UI" panose="020B0502040204020203" pitchFamily="34" charset="0"/>
                        <a:ea typeface="+mn-ea"/>
                        <a:cs typeface="Segoe UI" panose="020B0502040204020203" pitchFamily="34" charset="0"/>
                      </a:endParaRPr>
                    </a:p>
                    <a:p>
                      <a:r>
                        <a:rPr lang="en-US" sz="800" b="0" kern="1200" dirty="0" err="1">
                          <a:solidFill>
                            <a:schemeClr val="accent1"/>
                          </a:solidFill>
                          <a:latin typeface="+mj-lt"/>
                          <a:ea typeface="+mn-ea"/>
                          <a:cs typeface="Segoe UI" panose="020B0502040204020203" pitchFamily="34" charset="0"/>
                        </a:rPr>
                        <a:t>Akutphase</a:t>
                      </a:r>
                      <a:r>
                        <a:rPr lang="en-US" sz="800" b="0" kern="1200" dirty="0">
                          <a:solidFill>
                            <a:schemeClr val="accent1"/>
                          </a:solidFill>
                          <a:latin typeface="+mj-lt"/>
                          <a:ea typeface="+mn-ea"/>
                          <a:cs typeface="Segoe UI" panose="020B0502040204020203" pitchFamily="34" charset="0"/>
                        </a:rPr>
                        <a:t> Tag 1 – 21</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lnSpc>
                          <a:spcPct val="100000"/>
                        </a:lnSpc>
                      </a:pPr>
                      <a:endParaRPr lang="en-US" sz="800" b="0" kern="1200" dirty="0">
                        <a:solidFill>
                          <a:schemeClr val="accent1"/>
                        </a:solidFill>
                        <a:latin typeface="+mj-lt"/>
                        <a:ea typeface="+mn-ea"/>
                        <a:cs typeface="Segoe UI" panose="020B0502040204020203" pitchFamily="34" charset="0"/>
                      </a:endParaRPr>
                    </a:p>
                    <a:p>
                      <a:pPr algn="ctr">
                        <a:lnSpc>
                          <a:spcPct val="100000"/>
                        </a:lnSpc>
                      </a:pPr>
                      <a:endParaRPr lang="en-US" sz="800" b="0" kern="1200" dirty="0">
                        <a:solidFill>
                          <a:schemeClr val="accent1"/>
                        </a:solidFill>
                        <a:latin typeface="+mj-lt"/>
                        <a:ea typeface="+mn-ea"/>
                        <a:cs typeface="Segoe UI" panose="020B0502040204020203" pitchFamily="34" charset="0"/>
                      </a:endParaRPr>
                    </a:p>
                    <a:p>
                      <a:pPr algn="ctr">
                        <a:lnSpc>
                          <a:spcPct val="100000"/>
                        </a:lnSpc>
                      </a:pPr>
                      <a:r>
                        <a:rPr lang="en-US" sz="800" b="0" kern="1200" dirty="0">
                          <a:solidFill>
                            <a:schemeClr val="accent1"/>
                          </a:solidFill>
                          <a:latin typeface="+mj-lt"/>
                          <a:ea typeface="+mn-ea"/>
                          <a:cs typeface="Segoe UI" panose="020B0502040204020203" pitchFamily="34" charset="0"/>
                        </a:rPr>
                        <a:t>2x 15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2x 15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85000"/>
                      </a:srgbClr>
                    </a:solidFill>
                  </a:tcPr>
                </a:tc>
                <a:tc rowSpan="3">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accent1"/>
                        </a:solidFill>
                        <a:latin typeface="+mj-lt"/>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15 mg und 20 mg </a:t>
                      </a:r>
                      <a:r>
                        <a:rPr lang="en-US" sz="800" b="0" kern="1200" dirty="0" err="1">
                          <a:solidFill>
                            <a:schemeClr val="accent1"/>
                          </a:solidFill>
                          <a:latin typeface="+mj-lt"/>
                          <a:ea typeface="+mn-ea"/>
                          <a:cs typeface="Segoe UI" panose="020B0502040204020203" pitchFamily="34" charset="0"/>
                        </a:rPr>
                        <a:t>Einnahme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mit</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Mahlzeit</a:t>
                      </a:r>
                      <a:endParaRPr lang="en-US" sz="800" b="0" kern="1200" dirty="0">
                        <a:solidFill>
                          <a:schemeClr val="accent1"/>
                        </a:solidFill>
                        <a:latin typeface="+mj-lt"/>
                        <a:ea typeface="+mn-ea"/>
                        <a:cs typeface="Segoe UI" panose="020B0502040204020203" pitchFamily="34" charset="0"/>
                      </a:endParaRPr>
                    </a:p>
                    <a:p>
                      <a:r>
                        <a:rPr lang="en-US" sz="800" b="0" kern="1200" dirty="0">
                          <a:solidFill>
                            <a:schemeClr val="accent1"/>
                          </a:solidFill>
                          <a:latin typeface="+mj-lt"/>
                          <a:ea typeface="+mn-ea"/>
                          <a:cs typeface="Segoe UI" panose="020B0502040204020203" pitchFamily="34" charset="0"/>
                        </a:rPr>
                        <a:t>10 mg </a:t>
                      </a:r>
                      <a:r>
                        <a:rPr lang="en-US" sz="800" b="0" kern="1200" dirty="0" err="1">
                          <a:solidFill>
                            <a:schemeClr val="accent1"/>
                          </a:solidFill>
                          <a:latin typeface="+mj-lt"/>
                          <a:ea typeface="+mn-ea"/>
                          <a:cs typeface="Segoe UI" panose="020B0502040204020203" pitchFamily="34" charset="0"/>
                        </a:rPr>
                        <a:t>Einnahme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unabhängig</a:t>
                      </a:r>
                      <a:r>
                        <a:rPr lang="en-US" sz="800" b="0" kern="1200" dirty="0">
                          <a:solidFill>
                            <a:schemeClr val="accent1"/>
                          </a:solidFill>
                          <a:latin typeface="+mj-lt"/>
                          <a:ea typeface="+mn-ea"/>
                          <a:cs typeface="Segoe UI" panose="020B0502040204020203" pitchFamily="34" charset="0"/>
                        </a:rPr>
                        <a:t> von </a:t>
                      </a:r>
                      <a:r>
                        <a:rPr lang="en-US" sz="800" b="0" kern="1200" dirty="0" err="1">
                          <a:solidFill>
                            <a:schemeClr val="accent1"/>
                          </a:solidFill>
                          <a:latin typeface="+mj-lt"/>
                          <a:ea typeface="+mn-ea"/>
                          <a:cs typeface="Segoe UI" panose="020B0502040204020203" pitchFamily="34" charset="0"/>
                        </a:rPr>
                        <a:t>Mahlzeiten</a:t>
                      </a:r>
                      <a:endParaRPr lang="en-US" sz="800" b="0" kern="1200" dirty="0">
                        <a:solidFill>
                          <a:schemeClr val="accent1"/>
                        </a:solidFill>
                        <a:latin typeface="+mj-lt"/>
                        <a:ea typeface="+mn-ea"/>
                        <a:cs typeface="Segoe UI" panose="020B0502040204020203" pitchFamily="34" charset="0"/>
                      </a:endParaRPr>
                    </a:p>
                  </a:txBody>
                  <a:tcPr marL="7200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lumMod val="50000"/>
                          <a:lumOff val="50000"/>
                        </a:srgbClr>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3425502574"/>
                  </a:ext>
                </a:extLst>
              </a:tr>
              <a:tr h="1518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kern="1200" dirty="0" err="1">
                          <a:solidFill>
                            <a:schemeClr val="accent1"/>
                          </a:solidFill>
                          <a:latin typeface="+mj-lt"/>
                          <a:ea typeface="+mn-ea"/>
                          <a:cs typeface="Segoe UI" panose="020B0502040204020203" pitchFamily="34" charset="0"/>
                        </a:rPr>
                        <a:t>Verlängerte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Rezidivprophylaxe</a:t>
                      </a:r>
                      <a:r>
                        <a:rPr lang="en-US" sz="800" b="0" kern="1200" dirty="0">
                          <a:solidFill>
                            <a:schemeClr val="accent1"/>
                          </a:solidFill>
                          <a:latin typeface="+mj-lt"/>
                          <a:ea typeface="+mn-ea"/>
                          <a:cs typeface="Segoe UI" panose="020B0502040204020203" pitchFamily="34" charset="0"/>
                        </a:rPr>
                        <a:t> ab Tag 22</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6350" cap="flat" cmpd="sng" algn="ctr">
                      <a:solidFill>
                        <a:srgbClr val="000000">
                          <a:lumMod val="50000"/>
                          <a:lumOff val="50000"/>
                        </a:srgbClr>
                      </a:solidFill>
                      <a:prstDash val="dash"/>
                      <a:round/>
                      <a:headEnd type="none" w="med" len="med"/>
                      <a:tailEnd type="none" w="med" len="med"/>
                    </a:lnB>
                    <a:lnTlToBr w="12700" cmpd="sng">
                      <a:noFill/>
                      <a:prstDash val="solid"/>
                    </a:lnTlToBr>
                    <a:lnBlToTr w="12700" cmpd="sng">
                      <a:noFill/>
                      <a:prstDash val="solid"/>
                    </a:lnBlToTr>
                    <a:solidFill>
                      <a:srgbClr val="FFFFFF">
                        <a:lumMod val="85000"/>
                      </a:srgb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dirty="0">
                        <a:latin typeface="Arial" panose="020B0604020202020204" pitchFamily="34" charset="0"/>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07407334"/>
                  </a:ext>
                </a:extLst>
              </a:tr>
              <a:tr h="19442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indent="0" fontAlgn="auto">
                        <a:spcBef>
                          <a:spcPts val="0"/>
                        </a:spcBef>
                        <a:spcAft>
                          <a:spcPts val="0"/>
                        </a:spcAft>
                        <a:buClrTx/>
                        <a:buSzTx/>
                        <a:buNone/>
                        <a:tabLst/>
                        <a:defRPr/>
                      </a:pPr>
                      <a:r>
                        <a:rPr lang="en-US" sz="800" b="0" kern="1200" dirty="0" err="1">
                          <a:solidFill>
                            <a:schemeClr val="accent1"/>
                          </a:solidFill>
                          <a:latin typeface="+mj-lt"/>
                          <a:ea typeface="+mn-ea"/>
                          <a:cs typeface="Segoe UI" panose="020B0502040204020203" pitchFamily="34" charset="0"/>
                        </a:rPr>
                        <a:t>Langzeittherapie</a:t>
                      </a:r>
                      <a:r>
                        <a:rPr lang="en-US" sz="800" b="0" kern="1200" dirty="0">
                          <a:solidFill>
                            <a:schemeClr val="accent1"/>
                          </a:solidFill>
                          <a:latin typeface="+mj-lt"/>
                          <a:ea typeface="+mn-ea"/>
                          <a:cs typeface="Segoe UI" panose="020B0502040204020203" pitchFamily="34" charset="0"/>
                        </a:rPr>
                        <a:t> ab Monat 7</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 ODER </a:t>
                      </a:r>
                      <a:br>
                        <a:rPr lang="en-US" sz="800" b="0" kern="1200" dirty="0">
                          <a:solidFill>
                            <a:schemeClr val="accent1"/>
                          </a:solidFill>
                          <a:latin typeface="+mj-lt"/>
                          <a:ea typeface="+mn-ea"/>
                          <a:cs typeface="Segoe UI" panose="020B0502040204020203" pitchFamily="34" charset="0"/>
                        </a:rPr>
                      </a:br>
                      <a:r>
                        <a:rPr lang="en-US" sz="800" b="0" kern="1200" dirty="0">
                          <a:solidFill>
                            <a:schemeClr val="accent1"/>
                          </a:solidFill>
                          <a:latin typeface="+mj-lt"/>
                          <a:ea typeface="+mn-ea"/>
                          <a:cs typeface="Segoe UI" panose="020B0502040204020203" pitchFamily="34" charset="0"/>
                        </a:rPr>
                        <a:t>1x 10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0" kern="1200" dirty="0">
                          <a:solidFill>
                            <a:schemeClr val="accent1"/>
                          </a:solidFill>
                          <a:latin typeface="+mj-lt"/>
                          <a:ea typeface="+mn-ea"/>
                          <a:cs typeface="Segoe UI" panose="020B0502040204020203" pitchFamily="34" charset="0"/>
                        </a:rPr>
                        <a:t>1x 20 mg ODER </a:t>
                      </a:r>
                      <a:br>
                        <a:rPr lang="en-US" sz="800" b="0" kern="1200" dirty="0">
                          <a:solidFill>
                            <a:schemeClr val="accent1"/>
                          </a:solidFill>
                          <a:latin typeface="+mj-lt"/>
                          <a:ea typeface="+mn-ea"/>
                          <a:cs typeface="Segoe UI" panose="020B0502040204020203" pitchFamily="34" charset="0"/>
                        </a:rPr>
                      </a:br>
                      <a:r>
                        <a:rPr lang="en-US" sz="800" b="0" kern="1200" dirty="0">
                          <a:solidFill>
                            <a:schemeClr val="accent1"/>
                          </a:solidFill>
                          <a:latin typeface="+mj-lt"/>
                          <a:ea typeface="+mn-ea"/>
                          <a:cs typeface="Segoe UI" panose="020B0502040204020203" pitchFamily="34" charset="0"/>
                        </a:rPr>
                        <a:t>1x 10 mg</a:t>
                      </a:r>
                    </a:p>
                  </a:txBody>
                  <a:tcPr marL="0" marR="0" marT="18000" marB="0">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dash"/>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800" dirty="0">
                        <a:latin typeface="Arial" panose="020B0604020202020204" pitchFamily="34" charset="0"/>
                        <a:cs typeface="Arial" panose="020B0604020202020204" pitchFamily="34" charset="0"/>
                      </a:endParaRPr>
                    </a:p>
                  </a:txBody>
                  <a:tcPr anchor="ctr">
                    <a:lnL w="3175" cap="flat" cmpd="sng" algn="ctr">
                      <a:solidFill>
                        <a:schemeClr val="tx1">
                          <a:lumMod val="50000"/>
                          <a:lumOff val="50000"/>
                        </a:schemeClr>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54958449"/>
                  </a:ext>
                </a:extLst>
              </a:tr>
              <a:tr h="171674">
                <a:tc gridSpan="4">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kern="1200" dirty="0">
                          <a:solidFill>
                            <a:schemeClr val="bg1"/>
                          </a:solidFill>
                          <a:effectLst/>
                          <a:latin typeface="+mj-lt"/>
                          <a:ea typeface="+mn-ea"/>
                          <a:cs typeface="Segoe UI" panose="020B0502040204020203" pitchFamily="34" charset="0"/>
                        </a:rPr>
                        <a:t>Rivaroxaban (Xarelto</a:t>
                      </a:r>
                      <a:r>
                        <a:rPr lang="en-US" sz="800" b="1" kern="1200" baseline="30000" dirty="0">
                          <a:solidFill>
                            <a:schemeClr val="bg1"/>
                          </a:solidFill>
                          <a:effectLst/>
                          <a:latin typeface="+mj-lt"/>
                          <a:ea typeface="+mn-ea"/>
                          <a:cs typeface="Segoe UI" panose="020B0502040204020203" pitchFamily="34" charset="0"/>
                        </a:rPr>
                        <a:t>®</a:t>
                      </a:r>
                      <a:r>
                        <a:rPr lang="en-US" sz="800" b="1" kern="1200" dirty="0">
                          <a:solidFill>
                            <a:schemeClr val="bg1"/>
                          </a:solidFill>
                          <a:effectLst/>
                          <a:latin typeface="+mj-lt"/>
                          <a:ea typeface="+mn-ea"/>
                          <a:cs typeface="Segoe UI" panose="020B0502040204020203" pitchFamily="34" charset="0"/>
                        </a:rPr>
                        <a:t> vascular)</a:t>
                      </a:r>
                    </a:p>
                  </a:txBody>
                  <a:tcPr marL="72000" marR="0" marT="18000" marB="0">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CH" sz="750" dirty="0">
                        <a:latin typeface="Arial" panose="020B0604020202020204" pitchFamily="34" charset="0"/>
                        <a:cs typeface="Arial" panose="020B0604020202020204" pitchFamily="34" charset="0"/>
                      </a:endParaRPr>
                    </a:p>
                  </a:txBody>
                  <a:tcPr marL="72000" marR="0" marT="1800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CH" sz="750" dirty="0">
                        <a:latin typeface="Arial" panose="020B0604020202020204" pitchFamily="34" charset="0"/>
                        <a:cs typeface="Arial" panose="020B0604020202020204" pitchFamily="34" charset="0"/>
                      </a:endParaRPr>
                    </a:p>
                  </a:txBody>
                  <a:tcPr marL="72000" marR="0" marT="18000" marB="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750" dirty="0">
                        <a:latin typeface="Arial" panose="020B0604020202020204" pitchFamily="34" charset="0"/>
                        <a:cs typeface="Arial" panose="020B0604020202020204" pitchFamily="34" charset="0"/>
                      </a:endParaRPr>
                    </a:p>
                  </a:txBody>
                  <a:tcPr marL="72000" marR="0" marT="18000" marB="0">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DD1927"/>
                    </a:solidFill>
                  </a:tcPr>
                </a:tc>
                <a:extLst>
                  <a:ext uri="{0D108BD9-81ED-4DB2-BD59-A6C34878D82A}">
                    <a16:rowId xmlns:a16="http://schemas.microsoft.com/office/drawing/2014/main" val="516377035"/>
                  </a:ext>
                </a:extLst>
              </a:tr>
              <a:tr h="193605">
                <a:tc gridSpan="4">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indent="0" fontAlgn="auto">
                        <a:spcBef>
                          <a:spcPts val="0"/>
                        </a:spcBef>
                        <a:spcAft>
                          <a:spcPts val="0"/>
                        </a:spcAft>
                        <a:buClrTx/>
                        <a:buSzTx/>
                        <a:buNone/>
                        <a:tabLst/>
                        <a:defRPr/>
                      </a:pPr>
                      <a:r>
                        <a:rPr lang="en-US" sz="800" b="1" dirty="0" err="1">
                          <a:solidFill>
                            <a:schemeClr val="accent1"/>
                          </a:solidFill>
                          <a:latin typeface="+mj-lt"/>
                          <a:cs typeface="Segoe UI" panose="020B0502040204020203" pitchFamily="34" charset="0"/>
                        </a:rPr>
                        <a:t>Prävention</a:t>
                      </a:r>
                      <a:r>
                        <a:rPr lang="en-US" sz="800" b="1" dirty="0">
                          <a:solidFill>
                            <a:schemeClr val="accent1"/>
                          </a:solidFill>
                          <a:latin typeface="+mj-lt"/>
                          <a:cs typeface="Segoe UI" panose="020B0502040204020203" pitchFamily="34" charset="0"/>
                        </a:rPr>
                        <a:t> </a:t>
                      </a:r>
                      <a:r>
                        <a:rPr lang="en-US" sz="800" b="1" dirty="0" err="1">
                          <a:solidFill>
                            <a:schemeClr val="accent1"/>
                          </a:solidFill>
                          <a:latin typeface="+mj-lt"/>
                          <a:cs typeface="Segoe UI" panose="020B0502040204020203" pitchFamily="34" charset="0"/>
                        </a:rPr>
                        <a:t>schwerwiegender</a:t>
                      </a:r>
                      <a:r>
                        <a:rPr lang="en-US" sz="800" b="1" dirty="0">
                          <a:solidFill>
                            <a:schemeClr val="accent1"/>
                          </a:solidFill>
                          <a:latin typeface="+mj-lt"/>
                          <a:cs typeface="Segoe UI" panose="020B0502040204020203" pitchFamily="34" charset="0"/>
                        </a:rPr>
                        <a:t> </a:t>
                      </a:r>
                      <a:r>
                        <a:rPr lang="en-US" sz="800" b="1" dirty="0" err="1">
                          <a:solidFill>
                            <a:schemeClr val="accent1"/>
                          </a:solidFill>
                          <a:latin typeface="+mj-lt"/>
                          <a:cs typeface="Segoe UI" panose="020B0502040204020203" pitchFamily="34" charset="0"/>
                        </a:rPr>
                        <a:t>atherothrombotischer</a:t>
                      </a:r>
                      <a:r>
                        <a:rPr lang="en-US" sz="800" b="1" dirty="0">
                          <a:solidFill>
                            <a:schemeClr val="accent1"/>
                          </a:solidFill>
                          <a:latin typeface="+mj-lt"/>
                          <a:cs typeface="Segoe UI" panose="020B0502040204020203" pitchFamily="34" charset="0"/>
                        </a:rPr>
                        <a:t> </a:t>
                      </a:r>
                      <a:r>
                        <a:rPr lang="en-US" sz="800" b="1" dirty="0" err="1">
                          <a:solidFill>
                            <a:schemeClr val="accent1"/>
                          </a:solidFill>
                          <a:latin typeface="+mj-lt"/>
                          <a:cs typeface="Segoe UI" panose="020B0502040204020203" pitchFamily="34" charset="0"/>
                        </a:rPr>
                        <a:t>Ereignisse</a:t>
                      </a:r>
                      <a:r>
                        <a:rPr lang="en-US" sz="800" b="1" dirty="0">
                          <a:solidFill>
                            <a:schemeClr val="accent1"/>
                          </a:solidFill>
                          <a:latin typeface="+mj-lt"/>
                          <a:cs typeface="Segoe UI" panose="020B0502040204020203" pitchFamily="34" charset="0"/>
                        </a:rPr>
                        <a:t> </a:t>
                      </a:r>
                      <a:r>
                        <a:rPr lang="en-US" sz="800" b="0" dirty="0">
                          <a:solidFill>
                            <a:schemeClr val="accent1"/>
                          </a:solidFill>
                          <a:latin typeface="+mj-lt"/>
                          <a:cs typeface="Segoe UI" panose="020B0502040204020203" pitchFamily="34" charset="0"/>
                        </a:rPr>
                        <a:t>(</a:t>
                      </a:r>
                      <a:r>
                        <a:rPr lang="en-US" sz="800" b="0" dirty="0" err="1">
                          <a:solidFill>
                            <a:schemeClr val="accent1"/>
                          </a:solidFill>
                          <a:latin typeface="+mj-lt"/>
                          <a:cs typeface="Segoe UI" panose="020B0502040204020203" pitchFamily="34" charset="0"/>
                        </a:rPr>
                        <a:t>Schlaganfall</a:t>
                      </a:r>
                      <a:r>
                        <a:rPr lang="en-US" sz="800" b="0" dirty="0">
                          <a:solidFill>
                            <a:schemeClr val="accent1"/>
                          </a:solidFill>
                          <a:latin typeface="+mj-lt"/>
                          <a:cs typeface="Segoe UI" panose="020B0502040204020203" pitchFamily="34" charset="0"/>
                        </a:rPr>
                        <a:t>, </a:t>
                      </a:r>
                      <a:r>
                        <a:rPr lang="en-US" sz="800" b="0" dirty="0" err="1">
                          <a:solidFill>
                            <a:schemeClr val="accent1"/>
                          </a:solidFill>
                          <a:latin typeface="+mj-lt"/>
                          <a:cs typeface="Segoe UI" panose="020B0502040204020203" pitchFamily="34" charset="0"/>
                        </a:rPr>
                        <a:t>Myokardinfarkt</a:t>
                      </a:r>
                      <a:r>
                        <a:rPr lang="en-US" sz="800" b="0" dirty="0">
                          <a:solidFill>
                            <a:schemeClr val="accent1"/>
                          </a:solidFill>
                          <a:latin typeface="+mj-lt"/>
                          <a:cs typeface="Segoe UI" panose="020B0502040204020203" pitchFamily="34" charset="0"/>
                        </a:rPr>
                        <a:t>, </a:t>
                      </a:r>
                      <a:r>
                        <a:rPr lang="en-US" sz="800" b="0" dirty="0" err="1">
                          <a:solidFill>
                            <a:schemeClr val="accent1"/>
                          </a:solidFill>
                          <a:latin typeface="+mj-lt"/>
                          <a:cs typeface="Segoe UI" panose="020B0502040204020203" pitchFamily="34" charset="0"/>
                        </a:rPr>
                        <a:t>kardiovaskulär</a:t>
                      </a:r>
                      <a:r>
                        <a:rPr lang="en-US" sz="800" b="0" dirty="0">
                          <a:solidFill>
                            <a:schemeClr val="accent1"/>
                          </a:solidFill>
                          <a:latin typeface="+mj-lt"/>
                          <a:cs typeface="Segoe UI" panose="020B0502040204020203" pitchFamily="34" charset="0"/>
                        </a:rPr>
                        <a:t> </a:t>
                      </a:r>
                      <a:r>
                        <a:rPr lang="en-US" sz="800" b="0" dirty="0" err="1">
                          <a:solidFill>
                            <a:schemeClr val="accent1"/>
                          </a:solidFill>
                          <a:latin typeface="+mj-lt"/>
                          <a:cs typeface="Segoe UI" panose="020B0502040204020203" pitchFamily="34" charset="0"/>
                        </a:rPr>
                        <a:t>bedingter</a:t>
                      </a:r>
                      <a:r>
                        <a:rPr lang="en-US" sz="800" b="0" dirty="0">
                          <a:solidFill>
                            <a:schemeClr val="accent1"/>
                          </a:solidFill>
                          <a:latin typeface="+mj-lt"/>
                          <a:cs typeface="Segoe UI" panose="020B0502040204020203" pitchFamily="34" charset="0"/>
                        </a:rPr>
                        <a:t> Tod)</a:t>
                      </a:r>
                    </a:p>
                  </a:txBody>
                  <a:tcPr marL="72000" marR="0" marT="18000" marB="0"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dirty="0">
                        <a:solidFill>
                          <a:schemeClr val="tx2"/>
                        </a:solidFill>
                        <a:latin typeface="Arial" panose="020B0604020202020204" pitchFamily="34" charset="0"/>
                        <a:cs typeface="Arial" panose="020B0604020202020204" pitchFamily="34" charset="0"/>
                      </a:endParaRPr>
                    </a:p>
                  </a:txBody>
                  <a:tcPr marL="0" marR="0" marT="1800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dirty="0">
                        <a:solidFill>
                          <a:schemeClr val="tx2"/>
                        </a:solidFill>
                        <a:latin typeface="Arial" panose="020B0604020202020204" pitchFamily="34" charset="0"/>
                        <a:cs typeface="Arial" panose="020B0604020202020204" pitchFamily="34" charset="0"/>
                      </a:endParaRPr>
                    </a:p>
                  </a:txBody>
                  <a:tcPr marL="0" marR="0" marT="1800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kern="1200" dirty="0">
                        <a:solidFill>
                          <a:schemeClr val="tx2"/>
                        </a:solidFill>
                        <a:effectLst/>
                        <a:latin typeface="Arial" panose="020B0604020202020204" pitchFamily="34" charset="0"/>
                        <a:ea typeface="+mn-ea"/>
                        <a:cs typeface="Arial" panose="020B0604020202020204" pitchFamily="34" charset="0"/>
                      </a:endParaRPr>
                    </a:p>
                  </a:txBody>
                  <a:tcPr marL="72000" marR="0" marT="18000" marB="0" anchor="ctr">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50807789"/>
                  </a:ext>
                </a:extLst>
              </a:tr>
              <a:tr h="40566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0" indent="0" fontAlgn="auto">
                        <a:spcBef>
                          <a:spcPts val="0"/>
                        </a:spcBef>
                        <a:spcAft>
                          <a:spcPts val="0"/>
                        </a:spcAft>
                        <a:buClrTx/>
                        <a:buSzTx/>
                        <a:buNone/>
                        <a:tabLst/>
                        <a:defRPr/>
                      </a:pPr>
                      <a:r>
                        <a:rPr lang="de-CH" sz="800" b="0" dirty="0">
                          <a:solidFill>
                            <a:schemeClr val="accent1"/>
                          </a:solidFill>
                          <a:latin typeface="+mj-lt"/>
                          <a:cs typeface="Segoe UI" panose="020B0502040204020203" pitchFamily="34" charset="0"/>
                        </a:rPr>
                        <a:t>Bei Patienten mit koronarer Herzkrankheit oder manifester peripherer arterieller Gefässerkrankung und einem hohen Risiko für ischämische Ereignisse in Kombination mit ASS</a:t>
                      </a:r>
                    </a:p>
                  </a:txBody>
                  <a:tcPr marL="72000" marR="0" marT="18000" marB="0" anchor="ctr">
                    <a:lnL w="12700" cap="flat" cmpd="sng" algn="ctr">
                      <a:no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accent1"/>
                          </a:solidFill>
                          <a:latin typeface="+mj-lt"/>
                          <a:cs typeface="Segoe UI" panose="020B0502040204020203" pitchFamily="34" charset="0"/>
                        </a:rPr>
                        <a:t>2x 2.5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accent1"/>
                          </a:solidFill>
                          <a:latin typeface="+mj-lt"/>
                          <a:cs typeface="Segoe UI" panose="020B0502040204020203" pitchFamily="34" charset="0"/>
                        </a:rPr>
                        <a:t>2x 2.5 mg</a:t>
                      </a:r>
                    </a:p>
                  </a:txBody>
                  <a:tcPr marL="0" marR="0" marT="18000" marB="0" anchor="ctr">
                    <a:lnL w="6350" cap="flat" cmpd="sng" algn="ctr">
                      <a:solidFill>
                        <a:srgbClr val="000000">
                          <a:lumMod val="50000"/>
                          <a:lumOff val="50000"/>
                        </a:srgbClr>
                      </a:solidFill>
                      <a:prstDash val="solid"/>
                      <a:round/>
                      <a:headEnd type="none" w="med" len="med"/>
                      <a:tailEnd type="none" w="med" len="med"/>
                    </a:lnL>
                    <a:lnR w="6350" cap="flat" cmpd="sng" algn="ctr">
                      <a:solidFill>
                        <a:srgbClr val="000000">
                          <a:lumMod val="50000"/>
                          <a:lumOff val="50000"/>
                        </a:srgbClr>
                      </a:solidFill>
                      <a:prstDash val="solid"/>
                      <a:round/>
                      <a:headEnd type="none" w="med" len="med"/>
                      <a:tailEnd type="none" w="med" len="med"/>
                    </a:lnR>
                    <a:lnT w="635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0" kern="1200" dirty="0" err="1">
                          <a:solidFill>
                            <a:schemeClr val="accent1"/>
                          </a:solidFill>
                          <a:latin typeface="+mj-lt"/>
                          <a:ea typeface="+mn-ea"/>
                          <a:cs typeface="Segoe UI" panose="020B0502040204020203" pitchFamily="34" charset="0"/>
                        </a:rPr>
                        <a:t>Einnahme</a:t>
                      </a:r>
                      <a:r>
                        <a:rPr lang="en-US" sz="800" b="0" kern="1200" dirty="0">
                          <a:solidFill>
                            <a:schemeClr val="accent1"/>
                          </a:solidFill>
                          <a:latin typeface="+mj-lt"/>
                          <a:ea typeface="+mn-ea"/>
                          <a:cs typeface="Segoe UI" panose="020B0502040204020203" pitchFamily="34" charset="0"/>
                        </a:rPr>
                        <a:t> </a:t>
                      </a:r>
                      <a:r>
                        <a:rPr lang="en-US" sz="800" b="0" kern="1200" dirty="0" err="1">
                          <a:solidFill>
                            <a:schemeClr val="accent1"/>
                          </a:solidFill>
                          <a:latin typeface="+mj-lt"/>
                          <a:ea typeface="+mn-ea"/>
                          <a:cs typeface="Segoe UI" panose="020B0502040204020203" pitchFamily="34" charset="0"/>
                        </a:rPr>
                        <a:t>unabhängig</a:t>
                      </a:r>
                      <a:r>
                        <a:rPr lang="en-US" sz="800" b="0" kern="1200" dirty="0">
                          <a:solidFill>
                            <a:schemeClr val="accent1"/>
                          </a:solidFill>
                          <a:latin typeface="+mj-lt"/>
                          <a:ea typeface="+mn-ea"/>
                          <a:cs typeface="Segoe UI" panose="020B0502040204020203" pitchFamily="34" charset="0"/>
                        </a:rPr>
                        <a:t> von </a:t>
                      </a:r>
                      <a:r>
                        <a:rPr lang="en-US" sz="800" b="0" kern="1200" dirty="0" err="1">
                          <a:solidFill>
                            <a:schemeClr val="accent1"/>
                          </a:solidFill>
                          <a:latin typeface="+mj-lt"/>
                          <a:ea typeface="+mn-ea"/>
                          <a:cs typeface="Segoe UI" panose="020B0502040204020203" pitchFamily="34" charset="0"/>
                        </a:rPr>
                        <a:t>Mahlzeiten</a:t>
                      </a:r>
                      <a:endParaRPr lang="en-US" sz="800" b="0" kern="1200" dirty="0">
                        <a:solidFill>
                          <a:schemeClr val="accent1"/>
                        </a:solidFill>
                        <a:latin typeface="+mj-lt"/>
                        <a:ea typeface="+mn-ea"/>
                        <a:cs typeface="Segoe UI" panose="020B0502040204020203" pitchFamily="34" charset="0"/>
                      </a:endParaRPr>
                    </a:p>
                  </a:txBody>
                  <a:tcPr marL="72000" marR="0" marT="18000" marB="0" anchor="ctr">
                    <a:lnL w="6350" cap="flat" cmpd="sng" algn="ctr">
                      <a:solidFill>
                        <a:srgbClr val="000000">
                          <a:lumMod val="50000"/>
                          <a:lumOff val="50000"/>
                        </a:srgbClr>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lumMod val="50000"/>
                          <a:lumOff val="50000"/>
                        </a:srgbClr>
                      </a:solidFill>
                      <a:prstDash val="solid"/>
                      <a:round/>
                      <a:headEnd type="none" w="med" len="med"/>
                      <a:tailEnd type="none" w="med" len="med"/>
                    </a:lnT>
                    <a:lnB w="6350" cap="flat" cmpd="sng" algn="ctr">
                      <a:solidFill>
                        <a:srgbClr val="000000">
                          <a:lumMod val="50000"/>
                          <a:lumOff val="50000"/>
                        </a:srgbClr>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088723089"/>
                  </a:ext>
                </a:extLst>
              </a:tr>
            </a:tbl>
          </a:graphicData>
        </a:graphic>
      </p:graphicFrame>
    </p:spTree>
    <p:extLst>
      <p:ext uri="{BB962C8B-B14F-4D97-AF65-F5344CB8AC3E}">
        <p14:creationId xmlns:p14="http://schemas.microsoft.com/office/powerpoint/2010/main" val="112908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612776" y="1368509"/>
            <a:ext cx="7991672" cy="1107996"/>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dirty="0" err="1">
                <a:ln>
                  <a:noFill/>
                </a:ln>
                <a:solidFill>
                  <a:srgbClr val="3961AC"/>
                </a:solidFill>
                <a:effectLst/>
                <a:uLnTx/>
                <a:uFillTx/>
                <a:latin typeface="Arial"/>
                <a:ea typeface="+mj-ea"/>
                <a:cs typeface="+mj-cs"/>
              </a:rPr>
              <a:t>Teil</a:t>
            </a:r>
            <a:r>
              <a:rPr kumimoji="0" lang="en-US" sz="2400" b="1" i="0" u="none" strike="noStrike" kern="0" cap="none" spc="0" normalizeH="0" baseline="0" noProof="0" dirty="0">
                <a:ln>
                  <a:noFill/>
                </a:ln>
                <a:solidFill>
                  <a:srgbClr val="3961AC"/>
                </a:solidFill>
                <a:effectLst/>
                <a:uLnTx/>
                <a:uFillTx/>
                <a:latin typeface="Arial"/>
                <a:ea typeface="+mj-ea"/>
                <a:cs typeface="+mj-cs"/>
              </a:rPr>
              <a:t> II	</a:t>
            </a:r>
            <a:br>
              <a:rPr kumimoji="0" lang="en-US" sz="2400" b="1" i="0" u="none" strike="noStrike" kern="0" cap="none" spc="0" normalizeH="0" baseline="0" noProof="0" dirty="0">
                <a:ln>
                  <a:noFill/>
                </a:ln>
                <a:solidFill>
                  <a:srgbClr val="3961AC"/>
                </a:solidFill>
                <a:effectLst/>
                <a:uLnTx/>
                <a:uFillTx/>
                <a:latin typeface="Arial"/>
                <a:ea typeface="+mj-ea"/>
                <a:cs typeface="+mj-cs"/>
              </a:rPr>
            </a:b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Wissenschaftlicher</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a:t>
            </a: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Hintergrund</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a:t>
            </a:r>
            <a:r>
              <a:rPr lang="en-US" sz="2400" b="1" kern="0" dirty="0">
                <a:solidFill>
                  <a:srgbClr val="000000">
                    <a:lumMod val="65000"/>
                    <a:lumOff val="35000"/>
                  </a:srgbClr>
                </a:solidFill>
                <a:latin typeface="Arial"/>
              </a:rPr>
              <a:t>&amp;</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a:t>
            </a:r>
            <a:b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b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Zusammenfassung</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der </a:t>
            </a: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Daten</a:t>
            </a:r>
            <a:r>
              <a:rPr kumimoji="0" lang="en-US" sz="2400" b="1" i="0" u="none" strike="noStrike" kern="0" cap="none" spc="0" normalizeH="0" baseline="0" noProof="0" dirty="0">
                <a:ln>
                  <a:noFill/>
                </a:ln>
                <a:solidFill>
                  <a:srgbClr val="000000">
                    <a:lumMod val="65000"/>
                    <a:lumOff val="35000"/>
                  </a:srgbClr>
                </a:solidFill>
                <a:effectLst/>
                <a:uLnTx/>
                <a:uFillTx/>
                <a:latin typeface="Arial"/>
                <a:ea typeface="+mj-ea"/>
                <a:cs typeface="+mj-cs"/>
              </a:rPr>
              <a:t> der COMPASS-</a:t>
            </a:r>
            <a:r>
              <a:rPr kumimoji="0" lang="en-US" sz="2400" b="1" i="0" u="none" strike="noStrike" kern="0" cap="none" spc="0" normalizeH="0" baseline="0" noProof="0" dirty="0" err="1">
                <a:ln>
                  <a:noFill/>
                </a:ln>
                <a:solidFill>
                  <a:srgbClr val="000000">
                    <a:lumMod val="65000"/>
                    <a:lumOff val="35000"/>
                  </a:srgbClr>
                </a:solidFill>
                <a:effectLst/>
                <a:uLnTx/>
                <a:uFillTx/>
                <a:latin typeface="Arial"/>
                <a:ea typeface="+mj-ea"/>
                <a:cs typeface="+mj-cs"/>
              </a:rPr>
              <a:t>Studie</a:t>
            </a:r>
            <a:endParaRPr kumimoji="0" lang="de-CH" sz="2400" b="1" i="0" u="none" strike="noStrike" kern="0" cap="none" spc="0" normalizeH="0" baseline="0" noProof="0" dirty="0">
              <a:ln>
                <a:noFill/>
              </a:ln>
              <a:solidFill>
                <a:srgbClr val="000000">
                  <a:lumMod val="65000"/>
                  <a:lumOff val="35000"/>
                </a:srgbClr>
              </a:solidFill>
              <a:effectLst/>
              <a:uLnTx/>
              <a:uFillTx/>
              <a:latin typeface="Arial"/>
              <a:ea typeface="+mj-ea"/>
              <a:cs typeface="+mj-cs"/>
            </a:endParaRPr>
          </a:p>
        </p:txBody>
      </p:sp>
    </p:spTree>
    <p:extLst>
      <p:ext uri="{BB962C8B-B14F-4D97-AF65-F5344CB8AC3E}">
        <p14:creationId xmlns:p14="http://schemas.microsoft.com/office/powerpoint/2010/main" val="3588817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ekerekített téglalap 8"/>
          <p:cNvSpPr/>
          <p:nvPr/>
        </p:nvSpPr>
        <p:spPr bwMode="auto">
          <a:xfrm>
            <a:off x="611188" y="1276351"/>
            <a:ext cx="7804595" cy="3527424"/>
          </a:xfrm>
          <a:prstGeom prst="roundRect">
            <a:avLst>
              <a:gd name="adj" fmla="val 0"/>
            </a:avLst>
          </a:prstGeom>
          <a:noFill/>
          <a:ln w="19050" algn="ctr">
            <a:solidFill>
              <a:schemeClr val="accent2"/>
            </a:solidFill>
            <a:miter lim="800000"/>
            <a:headEnd/>
            <a:tailEnd/>
          </a:ln>
          <a:effectLst/>
        </p:spPr>
        <p:txBody>
          <a:bodyPr wrap="square" lIns="0" tIns="0" rIns="0" bIns="0" rtlCol="0" anchor="ctr">
            <a:noAutofit/>
          </a:bodyPr>
          <a:lstStyle/>
          <a:p>
            <a:pPr marL="714375" marR="0" lvl="1" indent="-266700" defTabSz="914400" eaLnBrk="1" fontAlgn="base" latinLnBrk="0" hangingPunct="1">
              <a:lnSpc>
                <a:spcPct val="100000"/>
              </a:lnSpc>
              <a:spcBef>
                <a:spcPts val="0"/>
              </a:spcBef>
              <a:spcAft>
                <a:spcPts val="600"/>
              </a:spcAft>
              <a:buClr>
                <a:schemeClr val="bg2"/>
              </a:buClr>
              <a:buSzPct val="150000"/>
              <a:buFont typeface="Arial" panose="020B0604020202020204" pitchFamily="34" charset="0"/>
              <a:buNone/>
              <a:tabLst/>
              <a:defRPr/>
            </a:pPr>
            <a:endParaRPr kumimoji="0" lang="en-GB" sz="1400" b="0" i="0" strike="noStrike" kern="0" cap="none" spc="0" normalizeH="0" baseline="0" dirty="0">
              <a:ln>
                <a:noFill/>
              </a:ln>
              <a:solidFill>
                <a:srgbClr val="595959"/>
              </a:solidFill>
              <a:effectLst/>
              <a:uLnTx/>
              <a:uFillTx/>
            </a:endParaRPr>
          </a:p>
        </p:txBody>
      </p:sp>
      <p:cxnSp>
        <p:nvCxnSpPr>
          <p:cNvPr id="8" name="Gerade Verbindung 7"/>
          <p:cNvCxnSpPr/>
          <p:nvPr/>
        </p:nvCxnSpPr>
        <p:spPr>
          <a:xfrm>
            <a:off x="1872000" y="207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1872000" y="252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1872000" y="297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1872000" y="342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1872000" y="342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sp>
        <p:nvSpPr>
          <p:cNvPr id="16" name="Rechteck 15"/>
          <p:cNvSpPr/>
          <p:nvPr/>
        </p:nvSpPr>
        <p:spPr bwMode="auto">
          <a:xfrm>
            <a:off x="2088000" y="2067694"/>
            <a:ext cx="792000" cy="1800200"/>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sp>
        <p:nvSpPr>
          <p:cNvPr id="17" name="Rechteck 16"/>
          <p:cNvSpPr/>
          <p:nvPr/>
        </p:nvSpPr>
        <p:spPr bwMode="auto">
          <a:xfrm>
            <a:off x="3636000" y="2787854"/>
            <a:ext cx="792000" cy="1080040"/>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sp>
        <p:nvSpPr>
          <p:cNvPr id="18" name="Rechteck 17"/>
          <p:cNvSpPr/>
          <p:nvPr/>
        </p:nvSpPr>
        <p:spPr bwMode="auto">
          <a:xfrm>
            <a:off x="5184000" y="2916000"/>
            <a:ext cx="792000" cy="951894"/>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sp>
        <p:nvSpPr>
          <p:cNvPr id="19" name="Rechteck 18"/>
          <p:cNvSpPr/>
          <p:nvPr/>
        </p:nvSpPr>
        <p:spPr bwMode="auto">
          <a:xfrm>
            <a:off x="6696000" y="3147814"/>
            <a:ext cx="792000" cy="720080"/>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strike="noStrike" cap="none" normalizeH="0" baseline="0" dirty="0">
              <a:ln>
                <a:noFill/>
              </a:ln>
              <a:solidFill>
                <a:schemeClr val="tx1"/>
              </a:solidFill>
              <a:effectLst/>
              <a:latin typeface="Arial" charset="0"/>
            </a:endParaRPr>
          </a:p>
        </p:txBody>
      </p:sp>
      <p:cxnSp>
        <p:nvCxnSpPr>
          <p:cNvPr id="14" name="Gerade Verbindung 13"/>
          <p:cNvCxnSpPr/>
          <p:nvPr/>
        </p:nvCxnSpPr>
        <p:spPr>
          <a:xfrm>
            <a:off x="1872000" y="3870000"/>
            <a:ext cx="5976000" cy="0"/>
          </a:xfrm>
          <a:prstGeom prst="line">
            <a:avLst/>
          </a:prstGeom>
          <a:ln w="12700">
            <a:solidFill>
              <a:srgbClr val="7C7A7A"/>
            </a:solidFill>
          </a:ln>
        </p:spPr>
        <p:style>
          <a:lnRef idx="1">
            <a:schemeClr val="accent1"/>
          </a:lnRef>
          <a:fillRef idx="0">
            <a:schemeClr val="accent1"/>
          </a:fillRef>
          <a:effectRef idx="0">
            <a:schemeClr val="accent1"/>
          </a:effectRef>
          <a:fontRef idx="minor">
            <a:schemeClr val="tx1"/>
          </a:fontRef>
        </p:style>
      </p:cxnSp>
      <p:sp>
        <p:nvSpPr>
          <p:cNvPr id="20" name="TextBox 3"/>
          <p:cNvSpPr txBox="1"/>
          <p:nvPr/>
        </p:nvSpPr>
        <p:spPr>
          <a:xfrm>
            <a:off x="1331640" y="2139702"/>
            <a:ext cx="153888" cy="1654418"/>
          </a:xfrm>
          <a:prstGeom prst="rect">
            <a:avLst/>
          </a:prstGeom>
          <a:noFill/>
        </p:spPr>
        <p:txBody>
          <a:bodyPr vert="vert270" wrap="square" lIns="0" tIns="0" rIns="0" bIns="0" rtlCol="0" anchor="b" anchorCtr="0">
            <a:spAutoFit/>
          </a:bodyPr>
          <a:lstStyle/>
          <a:p>
            <a:pPr algn="ctr"/>
            <a:r>
              <a:rPr lang="de-CH" sz="1000" b="1" dirty="0"/>
              <a:t>Lebenserwartung (Jahre)</a:t>
            </a:r>
          </a:p>
        </p:txBody>
      </p:sp>
      <p:sp>
        <p:nvSpPr>
          <p:cNvPr id="22" name="Textfeld 21"/>
          <p:cNvSpPr txBox="1"/>
          <p:nvPr/>
        </p:nvSpPr>
        <p:spPr>
          <a:xfrm>
            <a:off x="1547664" y="1779662"/>
            <a:ext cx="216024" cy="2376264"/>
          </a:xfrm>
          <a:prstGeom prst="rect">
            <a:avLst/>
          </a:prstGeom>
          <a:noFill/>
        </p:spPr>
        <p:txBody>
          <a:bodyPr wrap="square" lIns="0" tIns="0" rIns="0" bIns="0" rtlCol="0">
            <a:noAutofit/>
          </a:bodyPr>
          <a:lstStyle/>
          <a:p>
            <a:pPr marL="0" lvl="1" algn="r">
              <a:lnSpc>
                <a:spcPts val="3500"/>
              </a:lnSpc>
            </a:pPr>
            <a:r>
              <a:rPr lang="de-CH" sz="1000" kern="0" dirty="0">
                <a:ln w="0"/>
                <a:effectLst>
                  <a:outerShdw blurRad="38100" dist="19050" dir="2700000" algn="tl" rotWithShape="0">
                    <a:schemeClr val="dk1">
                      <a:alpha val="40000"/>
                    </a:schemeClr>
                  </a:outerShdw>
                </a:effectLst>
              </a:rPr>
              <a:t>20</a:t>
            </a:r>
            <a:endParaRPr lang="de-CH" sz="1000" kern="0" dirty="0"/>
          </a:p>
          <a:p>
            <a:pPr marL="0" lvl="1" algn="r">
              <a:lnSpc>
                <a:spcPts val="3500"/>
              </a:lnSpc>
            </a:pPr>
            <a:r>
              <a:rPr lang="de-CH" sz="1000" kern="0"/>
              <a:t>15</a:t>
            </a:r>
            <a:endParaRPr lang="de-CH" sz="1000" kern="0" dirty="0"/>
          </a:p>
          <a:p>
            <a:pPr marL="0" lvl="1" algn="r">
              <a:lnSpc>
                <a:spcPts val="3500"/>
              </a:lnSpc>
            </a:pPr>
            <a:r>
              <a:rPr lang="de-CH" sz="1000" kern="0"/>
              <a:t>10</a:t>
            </a:r>
            <a:endParaRPr lang="de-CH" sz="1000" kern="0" dirty="0"/>
          </a:p>
          <a:p>
            <a:pPr marL="0" lvl="1" algn="r">
              <a:lnSpc>
                <a:spcPts val="3500"/>
              </a:lnSpc>
            </a:pPr>
            <a:r>
              <a:rPr lang="de-CH" sz="1000" kern="0"/>
              <a:t>5</a:t>
            </a:r>
            <a:endParaRPr lang="de-CH" sz="1000" kern="0" dirty="0"/>
          </a:p>
          <a:p>
            <a:pPr marL="0" lvl="1" algn="r">
              <a:lnSpc>
                <a:spcPts val="3500"/>
              </a:lnSpc>
            </a:pPr>
            <a:r>
              <a:rPr lang="de-CH" sz="1000" kern="0"/>
              <a:t>0</a:t>
            </a:r>
            <a:endParaRPr lang="de-DE" sz="1000" dirty="0"/>
          </a:p>
        </p:txBody>
      </p:sp>
      <p:sp>
        <p:nvSpPr>
          <p:cNvPr id="23" name="Textfeld 22"/>
          <p:cNvSpPr txBox="1"/>
          <p:nvPr/>
        </p:nvSpPr>
        <p:spPr>
          <a:xfrm>
            <a:off x="2123728" y="3924000"/>
            <a:ext cx="720080" cy="324135"/>
          </a:xfrm>
          <a:prstGeom prst="rect">
            <a:avLst/>
          </a:prstGeom>
          <a:noFill/>
        </p:spPr>
        <p:txBody>
          <a:bodyPr wrap="square" lIns="0" tIns="0" rIns="0" bIns="0" rtlCol="0">
            <a:noAutofit/>
          </a:bodyPr>
          <a:lstStyle/>
          <a:p>
            <a:pPr marL="0" lvl="1" algn="ctr"/>
            <a:r>
              <a:rPr lang="de-CH" sz="1000" kern="0" dirty="0"/>
              <a:t>Gesund</a:t>
            </a:r>
            <a:endParaRPr lang="de-DE" sz="1000" dirty="0"/>
          </a:p>
        </p:txBody>
      </p:sp>
      <p:sp>
        <p:nvSpPr>
          <p:cNvPr id="24" name="Textfeld 23"/>
          <p:cNvSpPr txBox="1"/>
          <p:nvPr/>
        </p:nvSpPr>
        <p:spPr>
          <a:xfrm>
            <a:off x="3445091" y="3924000"/>
            <a:ext cx="1152128" cy="324135"/>
          </a:xfrm>
          <a:prstGeom prst="rect">
            <a:avLst/>
          </a:prstGeom>
          <a:noFill/>
        </p:spPr>
        <p:txBody>
          <a:bodyPr wrap="square" lIns="0" tIns="0" rIns="0" bIns="0" rtlCol="0">
            <a:noAutofit/>
          </a:bodyPr>
          <a:lstStyle/>
          <a:p>
            <a:pPr marL="0" lvl="1" algn="ctr"/>
            <a:r>
              <a:rPr lang="de-CH" sz="1000" kern="0" dirty="0"/>
              <a:t>Kardiovaskuläre Krankheit in der Anamnese</a:t>
            </a:r>
            <a:endParaRPr lang="de-DE" sz="1000" dirty="0"/>
          </a:p>
        </p:txBody>
      </p:sp>
      <p:sp>
        <p:nvSpPr>
          <p:cNvPr id="25" name="Textfeld 24"/>
          <p:cNvSpPr txBox="1"/>
          <p:nvPr/>
        </p:nvSpPr>
        <p:spPr>
          <a:xfrm>
            <a:off x="5004048" y="3924000"/>
            <a:ext cx="1240784" cy="324135"/>
          </a:xfrm>
          <a:prstGeom prst="rect">
            <a:avLst/>
          </a:prstGeom>
          <a:noFill/>
        </p:spPr>
        <p:txBody>
          <a:bodyPr wrap="square" lIns="0" tIns="0" rIns="0" bIns="0" rtlCol="0">
            <a:noAutofit/>
          </a:bodyPr>
          <a:lstStyle/>
          <a:p>
            <a:pPr marL="0" lvl="1" algn="ctr"/>
            <a:r>
              <a:rPr lang="de-CH" sz="1000" kern="0" dirty="0"/>
              <a:t>Myokardinfarkt in der Anamnese</a:t>
            </a:r>
            <a:endParaRPr lang="de-DE" sz="1000" dirty="0"/>
          </a:p>
        </p:txBody>
      </p:sp>
      <p:sp>
        <p:nvSpPr>
          <p:cNvPr id="26" name="Textfeld 25"/>
          <p:cNvSpPr txBox="1"/>
          <p:nvPr/>
        </p:nvSpPr>
        <p:spPr>
          <a:xfrm>
            <a:off x="6516000" y="3924000"/>
            <a:ext cx="1168776" cy="324135"/>
          </a:xfrm>
          <a:prstGeom prst="rect">
            <a:avLst/>
          </a:prstGeom>
          <a:noFill/>
        </p:spPr>
        <p:txBody>
          <a:bodyPr wrap="square" lIns="0" tIns="0" rIns="0" bIns="0" rtlCol="0">
            <a:noAutofit/>
          </a:bodyPr>
          <a:lstStyle/>
          <a:p>
            <a:pPr marL="0" lvl="1" algn="ctr"/>
            <a:r>
              <a:rPr lang="de-CH" sz="1000" kern="0" dirty="0"/>
              <a:t>Schlaganfall in der Anamnese</a:t>
            </a:r>
            <a:endParaRPr lang="de-DE" sz="1000" dirty="0"/>
          </a:p>
        </p:txBody>
      </p:sp>
      <p:sp>
        <p:nvSpPr>
          <p:cNvPr id="28" name="Textfeld 27"/>
          <p:cNvSpPr txBox="1"/>
          <p:nvPr/>
        </p:nvSpPr>
        <p:spPr>
          <a:xfrm>
            <a:off x="2123729" y="2067694"/>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20.0</a:t>
            </a:r>
            <a:endParaRPr lang="de-DE" sz="1200" b="1" dirty="0">
              <a:solidFill>
                <a:schemeClr val="bg1"/>
              </a:solidFill>
            </a:endParaRPr>
          </a:p>
        </p:txBody>
      </p:sp>
      <p:sp>
        <p:nvSpPr>
          <p:cNvPr id="29" name="Textfeld 28"/>
          <p:cNvSpPr txBox="1"/>
          <p:nvPr/>
        </p:nvSpPr>
        <p:spPr>
          <a:xfrm>
            <a:off x="3688454" y="2787774"/>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12.3</a:t>
            </a:r>
            <a:endParaRPr lang="de-DE" sz="1200" b="1" dirty="0">
              <a:solidFill>
                <a:schemeClr val="bg1"/>
              </a:solidFill>
            </a:endParaRPr>
          </a:p>
        </p:txBody>
      </p:sp>
      <p:sp>
        <p:nvSpPr>
          <p:cNvPr id="30" name="Textfeld 29"/>
          <p:cNvSpPr txBox="1"/>
          <p:nvPr/>
        </p:nvSpPr>
        <p:spPr>
          <a:xfrm>
            <a:off x="5220072" y="2932113"/>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10.8</a:t>
            </a:r>
            <a:endParaRPr lang="de-DE" sz="1200" b="1" dirty="0">
              <a:solidFill>
                <a:schemeClr val="bg1"/>
              </a:solidFill>
            </a:endParaRPr>
          </a:p>
        </p:txBody>
      </p:sp>
      <p:sp>
        <p:nvSpPr>
          <p:cNvPr id="31" name="Textfeld 30"/>
          <p:cNvSpPr txBox="1"/>
          <p:nvPr/>
        </p:nvSpPr>
        <p:spPr>
          <a:xfrm>
            <a:off x="6732240" y="3147814"/>
            <a:ext cx="720080" cy="216023"/>
          </a:xfrm>
          <a:prstGeom prst="rect">
            <a:avLst/>
          </a:prstGeom>
          <a:noFill/>
        </p:spPr>
        <p:txBody>
          <a:bodyPr wrap="square" lIns="0" tIns="0" rIns="0" bIns="0" rtlCol="0">
            <a:noAutofit/>
          </a:bodyPr>
          <a:lstStyle/>
          <a:p>
            <a:pPr marL="0" lvl="1" algn="ctr"/>
            <a:r>
              <a:rPr lang="de-CH" sz="1200" b="1" kern="0" dirty="0">
                <a:solidFill>
                  <a:schemeClr val="bg1"/>
                </a:solidFill>
              </a:rPr>
              <a:t>8.0</a:t>
            </a:r>
            <a:endParaRPr lang="de-DE" sz="1200" b="1" dirty="0">
              <a:solidFill>
                <a:schemeClr val="bg1"/>
              </a:solidFill>
            </a:endParaRPr>
          </a:p>
        </p:txBody>
      </p:sp>
      <p:sp>
        <p:nvSpPr>
          <p:cNvPr id="32" name="Textfeld 31"/>
          <p:cNvSpPr txBox="1"/>
          <p:nvPr/>
        </p:nvSpPr>
        <p:spPr>
          <a:xfrm>
            <a:off x="611188" y="1491630"/>
            <a:ext cx="7777236" cy="288032"/>
          </a:xfrm>
          <a:prstGeom prst="rect">
            <a:avLst/>
          </a:prstGeom>
          <a:noFill/>
        </p:spPr>
        <p:txBody>
          <a:bodyPr wrap="square" lIns="0" tIns="0" rIns="0" bIns="0" rtlCol="0">
            <a:normAutofit/>
          </a:bodyPr>
          <a:lstStyle/>
          <a:p>
            <a:pPr marL="0" lvl="1" algn="ctr"/>
            <a:r>
              <a:rPr lang="de-CH" sz="1400" b="1" kern="0" dirty="0">
                <a:solidFill>
                  <a:srgbClr val="595959"/>
                </a:solidFill>
              </a:rPr>
              <a:t>Lebenserwartung bei Patienten &gt;59 Jahre</a:t>
            </a:r>
            <a:r>
              <a:rPr lang="de-CH" sz="1400" b="1" kern="0" baseline="30000" dirty="0">
                <a:solidFill>
                  <a:srgbClr val="595959"/>
                </a:solidFill>
              </a:rPr>
              <a:t>1</a:t>
            </a:r>
            <a:endParaRPr lang="de-DE" sz="1400" b="1" baseline="30000" dirty="0"/>
          </a:p>
        </p:txBody>
      </p:sp>
      <p:grpSp>
        <p:nvGrpSpPr>
          <p:cNvPr id="40" name="Gruppierung 39"/>
          <p:cNvGrpSpPr/>
          <p:nvPr/>
        </p:nvGrpSpPr>
        <p:grpSpPr>
          <a:xfrm>
            <a:off x="3500792" y="2067694"/>
            <a:ext cx="1071208" cy="674981"/>
            <a:chOff x="2483768" y="195486"/>
            <a:chExt cx="1071208" cy="674981"/>
          </a:xfrm>
        </p:grpSpPr>
        <p:sp>
          <p:nvSpPr>
            <p:cNvPr id="34" name="Pfeil nach unten 33"/>
            <p:cNvSpPr/>
            <p:nvPr/>
          </p:nvSpPr>
          <p:spPr bwMode="auto">
            <a:xfrm>
              <a:off x="2483768" y="195486"/>
              <a:ext cx="1071208" cy="674981"/>
            </a:xfrm>
            <a:custGeom>
              <a:avLst/>
              <a:gdLst>
                <a:gd name="connsiteX0" fmla="*/ 0 w 1368152"/>
                <a:gd name="connsiteY0" fmla="*/ 314901 h 629801"/>
                <a:gd name="connsiteX1" fmla="*/ 342038 w 1368152"/>
                <a:gd name="connsiteY1" fmla="*/ 314901 h 629801"/>
                <a:gd name="connsiteX2" fmla="*/ 342038 w 1368152"/>
                <a:gd name="connsiteY2" fmla="*/ 0 h 629801"/>
                <a:gd name="connsiteX3" fmla="*/ 1026114 w 1368152"/>
                <a:gd name="connsiteY3" fmla="*/ 0 h 629801"/>
                <a:gd name="connsiteX4" fmla="*/ 1026114 w 1368152"/>
                <a:gd name="connsiteY4" fmla="*/ 314901 h 629801"/>
                <a:gd name="connsiteX5" fmla="*/ 1368152 w 1368152"/>
                <a:gd name="connsiteY5" fmla="*/ 314901 h 629801"/>
                <a:gd name="connsiteX6" fmla="*/ 684076 w 1368152"/>
                <a:gd name="connsiteY6" fmla="*/ 629801 h 629801"/>
                <a:gd name="connsiteX7" fmla="*/ 0 w 1368152"/>
                <a:gd name="connsiteY7" fmla="*/ 314901 h 629801"/>
                <a:gd name="connsiteX0" fmla="*/ 0 w 1368152"/>
                <a:gd name="connsiteY0" fmla="*/ 314901 h 521392"/>
                <a:gd name="connsiteX1" fmla="*/ 342038 w 1368152"/>
                <a:gd name="connsiteY1" fmla="*/ 314901 h 521392"/>
                <a:gd name="connsiteX2" fmla="*/ 342038 w 1368152"/>
                <a:gd name="connsiteY2" fmla="*/ 0 h 521392"/>
                <a:gd name="connsiteX3" fmla="*/ 1026114 w 1368152"/>
                <a:gd name="connsiteY3" fmla="*/ 0 h 521392"/>
                <a:gd name="connsiteX4" fmla="*/ 1026114 w 1368152"/>
                <a:gd name="connsiteY4" fmla="*/ 314901 h 521392"/>
                <a:gd name="connsiteX5" fmla="*/ 1368152 w 1368152"/>
                <a:gd name="connsiteY5" fmla="*/ 314901 h 521392"/>
                <a:gd name="connsiteX6" fmla="*/ 669936 w 1368152"/>
                <a:gd name="connsiteY6" fmla="*/ 521392 h 521392"/>
                <a:gd name="connsiteX7" fmla="*/ 0 w 1368152"/>
                <a:gd name="connsiteY7" fmla="*/ 314901 h 521392"/>
                <a:gd name="connsiteX0" fmla="*/ 0 w 1212609"/>
                <a:gd name="connsiteY0" fmla="*/ 314901 h 521392"/>
                <a:gd name="connsiteX1" fmla="*/ 342038 w 1212609"/>
                <a:gd name="connsiteY1" fmla="*/ 314901 h 521392"/>
                <a:gd name="connsiteX2" fmla="*/ 342038 w 1212609"/>
                <a:gd name="connsiteY2" fmla="*/ 0 h 521392"/>
                <a:gd name="connsiteX3" fmla="*/ 1026114 w 1212609"/>
                <a:gd name="connsiteY3" fmla="*/ 0 h 521392"/>
                <a:gd name="connsiteX4" fmla="*/ 1026114 w 1212609"/>
                <a:gd name="connsiteY4" fmla="*/ 314901 h 521392"/>
                <a:gd name="connsiteX5" fmla="*/ 1212609 w 1212609"/>
                <a:gd name="connsiteY5" fmla="*/ 319614 h 521392"/>
                <a:gd name="connsiteX6" fmla="*/ 669936 w 1212609"/>
                <a:gd name="connsiteY6" fmla="*/ 521392 h 521392"/>
                <a:gd name="connsiteX7" fmla="*/ 0 w 1212609"/>
                <a:gd name="connsiteY7" fmla="*/ 314901 h 521392"/>
                <a:gd name="connsiteX0" fmla="*/ 0 w 1033500"/>
                <a:gd name="connsiteY0" fmla="*/ 324328 h 521392"/>
                <a:gd name="connsiteX1" fmla="*/ 162929 w 1033500"/>
                <a:gd name="connsiteY1" fmla="*/ 314901 h 521392"/>
                <a:gd name="connsiteX2" fmla="*/ 162929 w 1033500"/>
                <a:gd name="connsiteY2" fmla="*/ 0 h 521392"/>
                <a:gd name="connsiteX3" fmla="*/ 847005 w 1033500"/>
                <a:gd name="connsiteY3" fmla="*/ 0 h 521392"/>
                <a:gd name="connsiteX4" fmla="*/ 847005 w 1033500"/>
                <a:gd name="connsiteY4" fmla="*/ 314901 h 521392"/>
                <a:gd name="connsiteX5" fmla="*/ 1033500 w 1033500"/>
                <a:gd name="connsiteY5" fmla="*/ 319614 h 521392"/>
                <a:gd name="connsiteX6" fmla="*/ 490827 w 1033500"/>
                <a:gd name="connsiteY6" fmla="*/ 521392 h 521392"/>
                <a:gd name="connsiteX7" fmla="*/ 0 w 1033500"/>
                <a:gd name="connsiteY7" fmla="*/ 324328 h 521392"/>
                <a:gd name="connsiteX0" fmla="*/ 0 w 1071208"/>
                <a:gd name="connsiteY0" fmla="*/ 314901 h 521392"/>
                <a:gd name="connsiteX1" fmla="*/ 200637 w 1071208"/>
                <a:gd name="connsiteY1" fmla="*/ 314901 h 521392"/>
                <a:gd name="connsiteX2" fmla="*/ 200637 w 1071208"/>
                <a:gd name="connsiteY2" fmla="*/ 0 h 521392"/>
                <a:gd name="connsiteX3" fmla="*/ 884713 w 1071208"/>
                <a:gd name="connsiteY3" fmla="*/ 0 h 521392"/>
                <a:gd name="connsiteX4" fmla="*/ 884713 w 1071208"/>
                <a:gd name="connsiteY4" fmla="*/ 314901 h 521392"/>
                <a:gd name="connsiteX5" fmla="*/ 1071208 w 1071208"/>
                <a:gd name="connsiteY5" fmla="*/ 319614 h 521392"/>
                <a:gd name="connsiteX6" fmla="*/ 528535 w 1071208"/>
                <a:gd name="connsiteY6" fmla="*/ 521392 h 521392"/>
                <a:gd name="connsiteX7" fmla="*/ 0 w 1071208"/>
                <a:gd name="connsiteY7" fmla="*/ 314901 h 521392"/>
                <a:gd name="connsiteX0" fmla="*/ 0 w 1071208"/>
                <a:gd name="connsiteY0" fmla="*/ 404498 h 610989"/>
                <a:gd name="connsiteX1" fmla="*/ 200637 w 1071208"/>
                <a:gd name="connsiteY1" fmla="*/ 404498 h 610989"/>
                <a:gd name="connsiteX2" fmla="*/ 200637 w 1071208"/>
                <a:gd name="connsiteY2" fmla="*/ 0 h 610989"/>
                <a:gd name="connsiteX3" fmla="*/ 884713 w 1071208"/>
                <a:gd name="connsiteY3" fmla="*/ 89597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404498 h 610989"/>
                <a:gd name="connsiteX1" fmla="*/ 200637 w 1071208"/>
                <a:gd name="connsiteY1" fmla="*/ 404498 h 610989"/>
                <a:gd name="connsiteX2" fmla="*/ 200637 w 1071208"/>
                <a:gd name="connsiteY2" fmla="*/ 0 h 610989"/>
                <a:gd name="connsiteX3" fmla="*/ 889426 w 1071208"/>
                <a:gd name="connsiteY3" fmla="*/ 0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208" h="610989">
                  <a:moveTo>
                    <a:pt x="0" y="404498"/>
                  </a:moveTo>
                  <a:lnTo>
                    <a:pt x="200637" y="404498"/>
                  </a:lnTo>
                  <a:lnTo>
                    <a:pt x="200637" y="0"/>
                  </a:lnTo>
                  <a:lnTo>
                    <a:pt x="889426" y="0"/>
                  </a:lnTo>
                  <a:lnTo>
                    <a:pt x="884713" y="404498"/>
                  </a:lnTo>
                  <a:lnTo>
                    <a:pt x="1071208" y="409211"/>
                  </a:lnTo>
                  <a:lnTo>
                    <a:pt x="528535" y="610989"/>
                  </a:lnTo>
                  <a:lnTo>
                    <a:pt x="0" y="404498"/>
                  </a:lnTo>
                  <a:close/>
                </a:path>
              </a:pathLst>
            </a:custGeom>
            <a:solidFill>
              <a:schemeClr val="bg1"/>
            </a:solidFill>
            <a:ln w="12700" cap="flat" cmpd="sng" algn="ctr">
              <a:solidFill>
                <a:srgbClr val="3961AC"/>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CH" sz="1800" b="0" i="0" strike="noStrike" cap="none" normalizeH="0" baseline="0" dirty="0">
                <a:ln>
                  <a:noFill/>
                </a:ln>
                <a:solidFill>
                  <a:schemeClr val="tx1"/>
                </a:solidFill>
                <a:effectLst/>
                <a:latin typeface="Arial" charset="0"/>
              </a:endParaRPr>
            </a:p>
          </p:txBody>
        </p:sp>
        <p:sp>
          <p:nvSpPr>
            <p:cNvPr id="35" name="TextBox 3"/>
            <p:cNvSpPr txBox="1"/>
            <p:nvPr/>
          </p:nvSpPr>
          <p:spPr>
            <a:xfrm>
              <a:off x="2682000" y="252000"/>
              <a:ext cx="684000" cy="384721"/>
            </a:xfrm>
            <a:prstGeom prst="rect">
              <a:avLst/>
            </a:prstGeom>
            <a:noFill/>
          </p:spPr>
          <p:txBody>
            <a:bodyPr wrap="square" lIns="0" tIns="0" rIns="0" bIns="0" rtlCol="0" anchor="b" anchorCtr="0">
              <a:spAutoFit/>
            </a:bodyPr>
            <a:lstStyle/>
            <a:p>
              <a:pPr algn="ctr">
                <a:lnSpc>
                  <a:spcPts val="1000"/>
                </a:lnSpc>
              </a:pPr>
              <a:r>
                <a:rPr lang="de-CH" sz="1200" b="1" dirty="0">
                  <a:solidFill>
                    <a:srgbClr val="595959"/>
                  </a:solidFill>
                </a:rPr>
                <a:t>7.7</a:t>
              </a:r>
            </a:p>
            <a:p>
              <a:pPr algn="ctr">
                <a:lnSpc>
                  <a:spcPts val="1000"/>
                </a:lnSpc>
              </a:pPr>
              <a:r>
                <a:rPr lang="de-CH" sz="1000" dirty="0">
                  <a:solidFill>
                    <a:srgbClr val="595959"/>
                  </a:solidFill>
                </a:rPr>
                <a:t>Jahre</a:t>
              </a:r>
              <a:br>
                <a:rPr lang="de-CH" sz="1000" dirty="0">
                  <a:solidFill>
                    <a:srgbClr val="595959"/>
                  </a:solidFill>
                </a:rPr>
              </a:br>
              <a:r>
                <a:rPr lang="de-CH" sz="1000" dirty="0">
                  <a:solidFill>
                    <a:srgbClr val="595959"/>
                  </a:solidFill>
                </a:rPr>
                <a:t>weniger</a:t>
              </a:r>
            </a:p>
          </p:txBody>
        </p:sp>
      </p:grpSp>
      <p:grpSp>
        <p:nvGrpSpPr>
          <p:cNvPr id="41" name="Gruppierung 40"/>
          <p:cNvGrpSpPr/>
          <p:nvPr/>
        </p:nvGrpSpPr>
        <p:grpSpPr>
          <a:xfrm>
            <a:off x="5058000" y="2070000"/>
            <a:ext cx="1071208" cy="769249"/>
            <a:chOff x="4644008" y="101218"/>
            <a:chExt cx="1071208" cy="769249"/>
          </a:xfrm>
        </p:grpSpPr>
        <p:sp>
          <p:nvSpPr>
            <p:cNvPr id="36" name="Pfeil nach unten 33"/>
            <p:cNvSpPr/>
            <p:nvPr/>
          </p:nvSpPr>
          <p:spPr bwMode="auto">
            <a:xfrm>
              <a:off x="4644008" y="101218"/>
              <a:ext cx="1071208" cy="769249"/>
            </a:xfrm>
            <a:custGeom>
              <a:avLst/>
              <a:gdLst>
                <a:gd name="connsiteX0" fmla="*/ 0 w 1368152"/>
                <a:gd name="connsiteY0" fmla="*/ 314901 h 629801"/>
                <a:gd name="connsiteX1" fmla="*/ 342038 w 1368152"/>
                <a:gd name="connsiteY1" fmla="*/ 314901 h 629801"/>
                <a:gd name="connsiteX2" fmla="*/ 342038 w 1368152"/>
                <a:gd name="connsiteY2" fmla="*/ 0 h 629801"/>
                <a:gd name="connsiteX3" fmla="*/ 1026114 w 1368152"/>
                <a:gd name="connsiteY3" fmla="*/ 0 h 629801"/>
                <a:gd name="connsiteX4" fmla="*/ 1026114 w 1368152"/>
                <a:gd name="connsiteY4" fmla="*/ 314901 h 629801"/>
                <a:gd name="connsiteX5" fmla="*/ 1368152 w 1368152"/>
                <a:gd name="connsiteY5" fmla="*/ 314901 h 629801"/>
                <a:gd name="connsiteX6" fmla="*/ 684076 w 1368152"/>
                <a:gd name="connsiteY6" fmla="*/ 629801 h 629801"/>
                <a:gd name="connsiteX7" fmla="*/ 0 w 1368152"/>
                <a:gd name="connsiteY7" fmla="*/ 314901 h 629801"/>
                <a:gd name="connsiteX0" fmla="*/ 0 w 1368152"/>
                <a:gd name="connsiteY0" fmla="*/ 314901 h 521392"/>
                <a:gd name="connsiteX1" fmla="*/ 342038 w 1368152"/>
                <a:gd name="connsiteY1" fmla="*/ 314901 h 521392"/>
                <a:gd name="connsiteX2" fmla="*/ 342038 w 1368152"/>
                <a:gd name="connsiteY2" fmla="*/ 0 h 521392"/>
                <a:gd name="connsiteX3" fmla="*/ 1026114 w 1368152"/>
                <a:gd name="connsiteY3" fmla="*/ 0 h 521392"/>
                <a:gd name="connsiteX4" fmla="*/ 1026114 w 1368152"/>
                <a:gd name="connsiteY4" fmla="*/ 314901 h 521392"/>
                <a:gd name="connsiteX5" fmla="*/ 1368152 w 1368152"/>
                <a:gd name="connsiteY5" fmla="*/ 314901 h 521392"/>
                <a:gd name="connsiteX6" fmla="*/ 669936 w 1368152"/>
                <a:gd name="connsiteY6" fmla="*/ 521392 h 521392"/>
                <a:gd name="connsiteX7" fmla="*/ 0 w 1368152"/>
                <a:gd name="connsiteY7" fmla="*/ 314901 h 521392"/>
                <a:gd name="connsiteX0" fmla="*/ 0 w 1212609"/>
                <a:gd name="connsiteY0" fmla="*/ 314901 h 521392"/>
                <a:gd name="connsiteX1" fmla="*/ 342038 w 1212609"/>
                <a:gd name="connsiteY1" fmla="*/ 314901 h 521392"/>
                <a:gd name="connsiteX2" fmla="*/ 342038 w 1212609"/>
                <a:gd name="connsiteY2" fmla="*/ 0 h 521392"/>
                <a:gd name="connsiteX3" fmla="*/ 1026114 w 1212609"/>
                <a:gd name="connsiteY3" fmla="*/ 0 h 521392"/>
                <a:gd name="connsiteX4" fmla="*/ 1026114 w 1212609"/>
                <a:gd name="connsiteY4" fmla="*/ 314901 h 521392"/>
                <a:gd name="connsiteX5" fmla="*/ 1212609 w 1212609"/>
                <a:gd name="connsiteY5" fmla="*/ 319614 h 521392"/>
                <a:gd name="connsiteX6" fmla="*/ 669936 w 1212609"/>
                <a:gd name="connsiteY6" fmla="*/ 521392 h 521392"/>
                <a:gd name="connsiteX7" fmla="*/ 0 w 1212609"/>
                <a:gd name="connsiteY7" fmla="*/ 314901 h 521392"/>
                <a:gd name="connsiteX0" fmla="*/ 0 w 1033500"/>
                <a:gd name="connsiteY0" fmla="*/ 324328 h 521392"/>
                <a:gd name="connsiteX1" fmla="*/ 162929 w 1033500"/>
                <a:gd name="connsiteY1" fmla="*/ 314901 h 521392"/>
                <a:gd name="connsiteX2" fmla="*/ 162929 w 1033500"/>
                <a:gd name="connsiteY2" fmla="*/ 0 h 521392"/>
                <a:gd name="connsiteX3" fmla="*/ 847005 w 1033500"/>
                <a:gd name="connsiteY3" fmla="*/ 0 h 521392"/>
                <a:gd name="connsiteX4" fmla="*/ 847005 w 1033500"/>
                <a:gd name="connsiteY4" fmla="*/ 314901 h 521392"/>
                <a:gd name="connsiteX5" fmla="*/ 1033500 w 1033500"/>
                <a:gd name="connsiteY5" fmla="*/ 319614 h 521392"/>
                <a:gd name="connsiteX6" fmla="*/ 490827 w 1033500"/>
                <a:gd name="connsiteY6" fmla="*/ 521392 h 521392"/>
                <a:gd name="connsiteX7" fmla="*/ 0 w 1033500"/>
                <a:gd name="connsiteY7" fmla="*/ 324328 h 521392"/>
                <a:gd name="connsiteX0" fmla="*/ 0 w 1071208"/>
                <a:gd name="connsiteY0" fmla="*/ 314901 h 521392"/>
                <a:gd name="connsiteX1" fmla="*/ 200637 w 1071208"/>
                <a:gd name="connsiteY1" fmla="*/ 314901 h 521392"/>
                <a:gd name="connsiteX2" fmla="*/ 200637 w 1071208"/>
                <a:gd name="connsiteY2" fmla="*/ 0 h 521392"/>
                <a:gd name="connsiteX3" fmla="*/ 884713 w 1071208"/>
                <a:gd name="connsiteY3" fmla="*/ 0 h 521392"/>
                <a:gd name="connsiteX4" fmla="*/ 884713 w 1071208"/>
                <a:gd name="connsiteY4" fmla="*/ 314901 h 521392"/>
                <a:gd name="connsiteX5" fmla="*/ 1071208 w 1071208"/>
                <a:gd name="connsiteY5" fmla="*/ 319614 h 521392"/>
                <a:gd name="connsiteX6" fmla="*/ 528535 w 1071208"/>
                <a:gd name="connsiteY6" fmla="*/ 521392 h 521392"/>
                <a:gd name="connsiteX7" fmla="*/ 0 w 1071208"/>
                <a:gd name="connsiteY7" fmla="*/ 314901 h 521392"/>
                <a:gd name="connsiteX0" fmla="*/ 0 w 1071208"/>
                <a:gd name="connsiteY0" fmla="*/ 404498 h 610989"/>
                <a:gd name="connsiteX1" fmla="*/ 200637 w 1071208"/>
                <a:gd name="connsiteY1" fmla="*/ 404498 h 610989"/>
                <a:gd name="connsiteX2" fmla="*/ 200637 w 1071208"/>
                <a:gd name="connsiteY2" fmla="*/ 0 h 610989"/>
                <a:gd name="connsiteX3" fmla="*/ 884713 w 1071208"/>
                <a:gd name="connsiteY3" fmla="*/ 89597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404498 h 610989"/>
                <a:gd name="connsiteX1" fmla="*/ 200637 w 1071208"/>
                <a:gd name="connsiteY1" fmla="*/ 404498 h 610989"/>
                <a:gd name="connsiteX2" fmla="*/ 200637 w 1071208"/>
                <a:gd name="connsiteY2" fmla="*/ 0 h 610989"/>
                <a:gd name="connsiteX3" fmla="*/ 889426 w 1071208"/>
                <a:gd name="connsiteY3" fmla="*/ 0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532494 h 738985"/>
                <a:gd name="connsiteX1" fmla="*/ 200637 w 1071208"/>
                <a:gd name="connsiteY1" fmla="*/ 532494 h 738985"/>
                <a:gd name="connsiteX2" fmla="*/ 181784 w 1071208"/>
                <a:gd name="connsiteY2" fmla="*/ 0 h 738985"/>
                <a:gd name="connsiteX3" fmla="*/ 889426 w 1071208"/>
                <a:gd name="connsiteY3" fmla="*/ 127996 h 738985"/>
                <a:gd name="connsiteX4" fmla="*/ 884713 w 1071208"/>
                <a:gd name="connsiteY4" fmla="*/ 532494 h 738985"/>
                <a:gd name="connsiteX5" fmla="*/ 1071208 w 1071208"/>
                <a:gd name="connsiteY5" fmla="*/ 537207 h 738985"/>
                <a:gd name="connsiteX6" fmla="*/ 528535 w 1071208"/>
                <a:gd name="connsiteY6" fmla="*/ 738985 h 738985"/>
                <a:gd name="connsiteX7" fmla="*/ 0 w 1071208"/>
                <a:gd name="connsiteY7" fmla="*/ 532494 h 738985"/>
                <a:gd name="connsiteX0" fmla="*/ 0 w 1071208"/>
                <a:gd name="connsiteY0" fmla="*/ 489829 h 696320"/>
                <a:gd name="connsiteX1" fmla="*/ 200637 w 1071208"/>
                <a:gd name="connsiteY1" fmla="*/ 489829 h 696320"/>
                <a:gd name="connsiteX2" fmla="*/ 210065 w 1071208"/>
                <a:gd name="connsiteY2" fmla="*/ 0 h 696320"/>
                <a:gd name="connsiteX3" fmla="*/ 889426 w 1071208"/>
                <a:gd name="connsiteY3" fmla="*/ 85331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89426 w 1071208"/>
                <a:gd name="connsiteY3" fmla="*/ 85331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94139 w 1071208"/>
                <a:gd name="connsiteY3" fmla="*/ 4267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84712 w 1071208"/>
                <a:gd name="connsiteY3" fmla="*/ 8533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 name="connsiteX0" fmla="*/ 0 w 1071208"/>
                <a:gd name="connsiteY0" fmla="*/ 489829 h 696320"/>
                <a:gd name="connsiteX1" fmla="*/ 200637 w 1071208"/>
                <a:gd name="connsiteY1" fmla="*/ 489829 h 696320"/>
                <a:gd name="connsiteX2" fmla="*/ 200638 w 1071208"/>
                <a:gd name="connsiteY2" fmla="*/ 0 h 696320"/>
                <a:gd name="connsiteX3" fmla="*/ 889425 w 1071208"/>
                <a:gd name="connsiteY3" fmla="*/ 0 h 696320"/>
                <a:gd name="connsiteX4" fmla="*/ 884713 w 1071208"/>
                <a:gd name="connsiteY4" fmla="*/ 489829 h 696320"/>
                <a:gd name="connsiteX5" fmla="*/ 1071208 w 1071208"/>
                <a:gd name="connsiteY5" fmla="*/ 494542 h 696320"/>
                <a:gd name="connsiteX6" fmla="*/ 528535 w 1071208"/>
                <a:gd name="connsiteY6" fmla="*/ 696320 h 696320"/>
                <a:gd name="connsiteX7" fmla="*/ 0 w 1071208"/>
                <a:gd name="connsiteY7" fmla="*/ 489829 h 696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208" h="696320">
                  <a:moveTo>
                    <a:pt x="0" y="489829"/>
                  </a:moveTo>
                  <a:lnTo>
                    <a:pt x="200637" y="489829"/>
                  </a:lnTo>
                  <a:cubicBezTo>
                    <a:pt x="200637" y="326553"/>
                    <a:pt x="200638" y="163276"/>
                    <a:pt x="200638" y="0"/>
                  </a:cubicBezTo>
                  <a:lnTo>
                    <a:pt x="889425" y="0"/>
                  </a:lnTo>
                  <a:cubicBezTo>
                    <a:pt x="889425" y="160432"/>
                    <a:pt x="884713" y="329397"/>
                    <a:pt x="884713" y="489829"/>
                  </a:cubicBezTo>
                  <a:lnTo>
                    <a:pt x="1071208" y="494542"/>
                  </a:lnTo>
                  <a:lnTo>
                    <a:pt x="528535" y="696320"/>
                  </a:lnTo>
                  <a:lnTo>
                    <a:pt x="0" y="489829"/>
                  </a:lnTo>
                  <a:close/>
                </a:path>
              </a:pathLst>
            </a:custGeom>
            <a:solidFill>
              <a:schemeClr val="bg1"/>
            </a:solidFill>
            <a:ln w="12700" cap="flat" cmpd="sng" algn="ctr">
              <a:solidFill>
                <a:srgbClr val="3961AC"/>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CH" sz="1800" b="0" i="0" strike="noStrike" cap="none" normalizeH="0" baseline="0" dirty="0">
                <a:ln>
                  <a:noFill/>
                </a:ln>
                <a:solidFill>
                  <a:schemeClr val="tx1"/>
                </a:solidFill>
                <a:effectLst/>
                <a:latin typeface="Arial" charset="0"/>
              </a:endParaRPr>
            </a:p>
          </p:txBody>
        </p:sp>
        <p:sp>
          <p:nvSpPr>
            <p:cNvPr id="37" name="TextBox 3"/>
            <p:cNvSpPr txBox="1"/>
            <p:nvPr/>
          </p:nvSpPr>
          <p:spPr>
            <a:xfrm>
              <a:off x="4842240" y="155218"/>
              <a:ext cx="684000" cy="384721"/>
            </a:xfrm>
            <a:prstGeom prst="rect">
              <a:avLst/>
            </a:prstGeom>
            <a:noFill/>
          </p:spPr>
          <p:txBody>
            <a:bodyPr wrap="square" lIns="0" tIns="0" rIns="0" bIns="0" rtlCol="0" anchor="b" anchorCtr="0">
              <a:spAutoFit/>
            </a:bodyPr>
            <a:lstStyle/>
            <a:p>
              <a:pPr algn="ctr">
                <a:lnSpc>
                  <a:spcPts val="1000"/>
                </a:lnSpc>
              </a:pPr>
              <a:r>
                <a:rPr lang="de-CH" sz="1200" b="1" dirty="0">
                  <a:solidFill>
                    <a:srgbClr val="595959"/>
                  </a:solidFill>
                </a:rPr>
                <a:t>9.2</a:t>
              </a:r>
            </a:p>
            <a:p>
              <a:pPr algn="ctr">
                <a:lnSpc>
                  <a:spcPts val="1000"/>
                </a:lnSpc>
              </a:pPr>
              <a:r>
                <a:rPr lang="de-CH" sz="1000" dirty="0">
                  <a:solidFill>
                    <a:srgbClr val="595959"/>
                  </a:solidFill>
                </a:rPr>
                <a:t>Jahre weniger</a:t>
              </a:r>
            </a:p>
          </p:txBody>
        </p:sp>
      </p:grpSp>
      <p:sp>
        <p:nvSpPr>
          <p:cNvPr id="38" name="Pfeil nach unten 33"/>
          <p:cNvSpPr/>
          <p:nvPr/>
        </p:nvSpPr>
        <p:spPr bwMode="auto">
          <a:xfrm>
            <a:off x="6588224" y="2064801"/>
            <a:ext cx="1071208" cy="1037913"/>
          </a:xfrm>
          <a:custGeom>
            <a:avLst/>
            <a:gdLst>
              <a:gd name="connsiteX0" fmla="*/ 0 w 1368152"/>
              <a:gd name="connsiteY0" fmla="*/ 314901 h 629801"/>
              <a:gd name="connsiteX1" fmla="*/ 342038 w 1368152"/>
              <a:gd name="connsiteY1" fmla="*/ 314901 h 629801"/>
              <a:gd name="connsiteX2" fmla="*/ 342038 w 1368152"/>
              <a:gd name="connsiteY2" fmla="*/ 0 h 629801"/>
              <a:gd name="connsiteX3" fmla="*/ 1026114 w 1368152"/>
              <a:gd name="connsiteY3" fmla="*/ 0 h 629801"/>
              <a:gd name="connsiteX4" fmla="*/ 1026114 w 1368152"/>
              <a:gd name="connsiteY4" fmla="*/ 314901 h 629801"/>
              <a:gd name="connsiteX5" fmla="*/ 1368152 w 1368152"/>
              <a:gd name="connsiteY5" fmla="*/ 314901 h 629801"/>
              <a:gd name="connsiteX6" fmla="*/ 684076 w 1368152"/>
              <a:gd name="connsiteY6" fmla="*/ 629801 h 629801"/>
              <a:gd name="connsiteX7" fmla="*/ 0 w 1368152"/>
              <a:gd name="connsiteY7" fmla="*/ 314901 h 629801"/>
              <a:gd name="connsiteX0" fmla="*/ 0 w 1368152"/>
              <a:gd name="connsiteY0" fmla="*/ 314901 h 521392"/>
              <a:gd name="connsiteX1" fmla="*/ 342038 w 1368152"/>
              <a:gd name="connsiteY1" fmla="*/ 314901 h 521392"/>
              <a:gd name="connsiteX2" fmla="*/ 342038 w 1368152"/>
              <a:gd name="connsiteY2" fmla="*/ 0 h 521392"/>
              <a:gd name="connsiteX3" fmla="*/ 1026114 w 1368152"/>
              <a:gd name="connsiteY3" fmla="*/ 0 h 521392"/>
              <a:gd name="connsiteX4" fmla="*/ 1026114 w 1368152"/>
              <a:gd name="connsiteY4" fmla="*/ 314901 h 521392"/>
              <a:gd name="connsiteX5" fmla="*/ 1368152 w 1368152"/>
              <a:gd name="connsiteY5" fmla="*/ 314901 h 521392"/>
              <a:gd name="connsiteX6" fmla="*/ 669936 w 1368152"/>
              <a:gd name="connsiteY6" fmla="*/ 521392 h 521392"/>
              <a:gd name="connsiteX7" fmla="*/ 0 w 1368152"/>
              <a:gd name="connsiteY7" fmla="*/ 314901 h 521392"/>
              <a:gd name="connsiteX0" fmla="*/ 0 w 1212609"/>
              <a:gd name="connsiteY0" fmla="*/ 314901 h 521392"/>
              <a:gd name="connsiteX1" fmla="*/ 342038 w 1212609"/>
              <a:gd name="connsiteY1" fmla="*/ 314901 h 521392"/>
              <a:gd name="connsiteX2" fmla="*/ 342038 w 1212609"/>
              <a:gd name="connsiteY2" fmla="*/ 0 h 521392"/>
              <a:gd name="connsiteX3" fmla="*/ 1026114 w 1212609"/>
              <a:gd name="connsiteY3" fmla="*/ 0 h 521392"/>
              <a:gd name="connsiteX4" fmla="*/ 1026114 w 1212609"/>
              <a:gd name="connsiteY4" fmla="*/ 314901 h 521392"/>
              <a:gd name="connsiteX5" fmla="*/ 1212609 w 1212609"/>
              <a:gd name="connsiteY5" fmla="*/ 319614 h 521392"/>
              <a:gd name="connsiteX6" fmla="*/ 669936 w 1212609"/>
              <a:gd name="connsiteY6" fmla="*/ 521392 h 521392"/>
              <a:gd name="connsiteX7" fmla="*/ 0 w 1212609"/>
              <a:gd name="connsiteY7" fmla="*/ 314901 h 521392"/>
              <a:gd name="connsiteX0" fmla="*/ 0 w 1033500"/>
              <a:gd name="connsiteY0" fmla="*/ 324328 h 521392"/>
              <a:gd name="connsiteX1" fmla="*/ 162929 w 1033500"/>
              <a:gd name="connsiteY1" fmla="*/ 314901 h 521392"/>
              <a:gd name="connsiteX2" fmla="*/ 162929 w 1033500"/>
              <a:gd name="connsiteY2" fmla="*/ 0 h 521392"/>
              <a:gd name="connsiteX3" fmla="*/ 847005 w 1033500"/>
              <a:gd name="connsiteY3" fmla="*/ 0 h 521392"/>
              <a:gd name="connsiteX4" fmla="*/ 847005 w 1033500"/>
              <a:gd name="connsiteY4" fmla="*/ 314901 h 521392"/>
              <a:gd name="connsiteX5" fmla="*/ 1033500 w 1033500"/>
              <a:gd name="connsiteY5" fmla="*/ 319614 h 521392"/>
              <a:gd name="connsiteX6" fmla="*/ 490827 w 1033500"/>
              <a:gd name="connsiteY6" fmla="*/ 521392 h 521392"/>
              <a:gd name="connsiteX7" fmla="*/ 0 w 1033500"/>
              <a:gd name="connsiteY7" fmla="*/ 324328 h 521392"/>
              <a:gd name="connsiteX0" fmla="*/ 0 w 1071208"/>
              <a:gd name="connsiteY0" fmla="*/ 314901 h 521392"/>
              <a:gd name="connsiteX1" fmla="*/ 200637 w 1071208"/>
              <a:gd name="connsiteY1" fmla="*/ 314901 h 521392"/>
              <a:gd name="connsiteX2" fmla="*/ 200637 w 1071208"/>
              <a:gd name="connsiteY2" fmla="*/ 0 h 521392"/>
              <a:gd name="connsiteX3" fmla="*/ 884713 w 1071208"/>
              <a:gd name="connsiteY3" fmla="*/ 0 h 521392"/>
              <a:gd name="connsiteX4" fmla="*/ 884713 w 1071208"/>
              <a:gd name="connsiteY4" fmla="*/ 314901 h 521392"/>
              <a:gd name="connsiteX5" fmla="*/ 1071208 w 1071208"/>
              <a:gd name="connsiteY5" fmla="*/ 319614 h 521392"/>
              <a:gd name="connsiteX6" fmla="*/ 528535 w 1071208"/>
              <a:gd name="connsiteY6" fmla="*/ 521392 h 521392"/>
              <a:gd name="connsiteX7" fmla="*/ 0 w 1071208"/>
              <a:gd name="connsiteY7" fmla="*/ 314901 h 521392"/>
              <a:gd name="connsiteX0" fmla="*/ 0 w 1071208"/>
              <a:gd name="connsiteY0" fmla="*/ 404498 h 610989"/>
              <a:gd name="connsiteX1" fmla="*/ 200637 w 1071208"/>
              <a:gd name="connsiteY1" fmla="*/ 404498 h 610989"/>
              <a:gd name="connsiteX2" fmla="*/ 200637 w 1071208"/>
              <a:gd name="connsiteY2" fmla="*/ 0 h 610989"/>
              <a:gd name="connsiteX3" fmla="*/ 884713 w 1071208"/>
              <a:gd name="connsiteY3" fmla="*/ 89597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404498 h 610989"/>
              <a:gd name="connsiteX1" fmla="*/ 200637 w 1071208"/>
              <a:gd name="connsiteY1" fmla="*/ 404498 h 610989"/>
              <a:gd name="connsiteX2" fmla="*/ 200637 w 1071208"/>
              <a:gd name="connsiteY2" fmla="*/ 0 h 610989"/>
              <a:gd name="connsiteX3" fmla="*/ 889426 w 1071208"/>
              <a:gd name="connsiteY3" fmla="*/ 0 h 610989"/>
              <a:gd name="connsiteX4" fmla="*/ 884713 w 1071208"/>
              <a:gd name="connsiteY4" fmla="*/ 404498 h 610989"/>
              <a:gd name="connsiteX5" fmla="*/ 1071208 w 1071208"/>
              <a:gd name="connsiteY5" fmla="*/ 409211 h 610989"/>
              <a:gd name="connsiteX6" fmla="*/ 528535 w 1071208"/>
              <a:gd name="connsiteY6" fmla="*/ 610989 h 610989"/>
              <a:gd name="connsiteX7" fmla="*/ 0 w 1071208"/>
              <a:gd name="connsiteY7" fmla="*/ 404498 h 610989"/>
              <a:gd name="connsiteX0" fmla="*/ 0 w 1071208"/>
              <a:gd name="connsiteY0" fmla="*/ 728756 h 935247"/>
              <a:gd name="connsiteX1" fmla="*/ 200637 w 1071208"/>
              <a:gd name="connsiteY1" fmla="*/ 728756 h 935247"/>
              <a:gd name="connsiteX2" fmla="*/ 205351 w 1071208"/>
              <a:gd name="connsiteY2" fmla="*/ 0 h 935247"/>
              <a:gd name="connsiteX3" fmla="*/ 889426 w 1071208"/>
              <a:gd name="connsiteY3" fmla="*/ 324258 h 935247"/>
              <a:gd name="connsiteX4" fmla="*/ 884713 w 1071208"/>
              <a:gd name="connsiteY4" fmla="*/ 728756 h 935247"/>
              <a:gd name="connsiteX5" fmla="*/ 1071208 w 1071208"/>
              <a:gd name="connsiteY5" fmla="*/ 733469 h 935247"/>
              <a:gd name="connsiteX6" fmla="*/ 528535 w 1071208"/>
              <a:gd name="connsiteY6" fmla="*/ 935247 h 935247"/>
              <a:gd name="connsiteX7" fmla="*/ 0 w 1071208"/>
              <a:gd name="connsiteY7" fmla="*/ 728756 h 935247"/>
              <a:gd name="connsiteX0" fmla="*/ 0 w 1071208"/>
              <a:gd name="connsiteY0" fmla="*/ 733022 h 939513"/>
              <a:gd name="connsiteX1" fmla="*/ 200637 w 1071208"/>
              <a:gd name="connsiteY1" fmla="*/ 733022 h 939513"/>
              <a:gd name="connsiteX2" fmla="*/ 205351 w 1071208"/>
              <a:gd name="connsiteY2" fmla="*/ 4266 h 939513"/>
              <a:gd name="connsiteX3" fmla="*/ 894139 w 1071208"/>
              <a:gd name="connsiteY3" fmla="*/ 0 h 939513"/>
              <a:gd name="connsiteX4" fmla="*/ 884713 w 1071208"/>
              <a:gd name="connsiteY4" fmla="*/ 733022 h 939513"/>
              <a:gd name="connsiteX5" fmla="*/ 1071208 w 1071208"/>
              <a:gd name="connsiteY5" fmla="*/ 737735 h 939513"/>
              <a:gd name="connsiteX6" fmla="*/ 528535 w 1071208"/>
              <a:gd name="connsiteY6" fmla="*/ 939513 h 939513"/>
              <a:gd name="connsiteX7" fmla="*/ 0 w 1071208"/>
              <a:gd name="connsiteY7" fmla="*/ 733022 h 939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208" h="939513">
                <a:moveTo>
                  <a:pt x="0" y="733022"/>
                </a:moveTo>
                <a:lnTo>
                  <a:pt x="200637" y="733022"/>
                </a:lnTo>
                <a:cubicBezTo>
                  <a:pt x="202208" y="490103"/>
                  <a:pt x="203780" y="247185"/>
                  <a:pt x="205351" y="4266"/>
                </a:cubicBezTo>
                <a:lnTo>
                  <a:pt x="894139" y="0"/>
                </a:lnTo>
                <a:lnTo>
                  <a:pt x="884713" y="733022"/>
                </a:lnTo>
                <a:lnTo>
                  <a:pt x="1071208" y="737735"/>
                </a:lnTo>
                <a:lnTo>
                  <a:pt x="528535" y="939513"/>
                </a:lnTo>
                <a:lnTo>
                  <a:pt x="0" y="733022"/>
                </a:lnTo>
                <a:close/>
              </a:path>
            </a:pathLst>
          </a:custGeom>
          <a:solidFill>
            <a:schemeClr val="bg1"/>
          </a:solidFill>
          <a:ln w="12700" cap="flat" cmpd="sng" algn="ctr">
            <a:solidFill>
              <a:srgbClr val="3961AC"/>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CH" sz="1800" b="0" i="0" strike="noStrike" cap="none" normalizeH="0" baseline="0" dirty="0">
              <a:ln>
                <a:noFill/>
              </a:ln>
              <a:solidFill>
                <a:schemeClr val="tx1"/>
              </a:solidFill>
              <a:effectLst/>
              <a:latin typeface="Arial" charset="0"/>
            </a:endParaRPr>
          </a:p>
        </p:txBody>
      </p:sp>
      <p:sp>
        <p:nvSpPr>
          <p:cNvPr id="39" name="TextBox 3"/>
          <p:cNvSpPr txBox="1"/>
          <p:nvPr/>
        </p:nvSpPr>
        <p:spPr>
          <a:xfrm>
            <a:off x="6786456" y="2124000"/>
            <a:ext cx="684000" cy="384721"/>
          </a:xfrm>
          <a:prstGeom prst="rect">
            <a:avLst/>
          </a:prstGeom>
          <a:noFill/>
        </p:spPr>
        <p:txBody>
          <a:bodyPr wrap="square" lIns="0" tIns="0" rIns="0" bIns="0" rtlCol="0" anchor="b" anchorCtr="0">
            <a:spAutoFit/>
          </a:bodyPr>
          <a:lstStyle/>
          <a:p>
            <a:pPr algn="ctr">
              <a:lnSpc>
                <a:spcPts val="1000"/>
              </a:lnSpc>
            </a:pPr>
            <a:r>
              <a:rPr lang="de-CH" sz="1200" b="1" dirty="0">
                <a:solidFill>
                  <a:srgbClr val="595959"/>
                </a:solidFill>
              </a:rPr>
              <a:t>12</a:t>
            </a:r>
          </a:p>
          <a:p>
            <a:pPr algn="ctr">
              <a:lnSpc>
                <a:spcPts val="1000"/>
              </a:lnSpc>
            </a:pPr>
            <a:r>
              <a:rPr lang="de-CH" sz="1000" dirty="0">
                <a:solidFill>
                  <a:srgbClr val="595959"/>
                </a:solidFill>
              </a:rPr>
              <a:t>Jahre weniger</a:t>
            </a:r>
          </a:p>
        </p:txBody>
      </p:sp>
      <p:sp>
        <p:nvSpPr>
          <p:cNvPr id="33" name="Titel 1">
            <a:extLst>
              <a:ext uri="{FF2B5EF4-FFF2-40B4-BE49-F238E27FC236}">
                <a16:creationId xmlns:a16="http://schemas.microsoft.com/office/drawing/2014/main" id="{A4BF4606-D054-43FC-A3EE-8A32C07BEA64}"/>
              </a:ext>
            </a:extLst>
          </p:cNvPr>
          <p:cNvSpPr txBox="1">
            <a:spLocks/>
          </p:cNvSpPr>
          <p:nvPr/>
        </p:nvSpPr>
        <p:spPr>
          <a:xfrm>
            <a:off x="612001" y="272310"/>
            <a:ext cx="8281175" cy="609398"/>
          </a:xfrm>
          <a:prstGeom prst="rect">
            <a:avLst/>
          </a:prstGeom>
        </p:spPr>
        <p:txBody>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en-US" sz="2200" kern="0" dirty="0" err="1"/>
              <a:t>Lebenserwartung</a:t>
            </a:r>
            <a:r>
              <a:rPr lang="en-US" sz="2200" kern="0" dirty="0"/>
              <a:t> </a:t>
            </a:r>
            <a:r>
              <a:rPr lang="en-US" sz="2200" kern="0" dirty="0" err="1"/>
              <a:t>bei</a:t>
            </a:r>
            <a:r>
              <a:rPr lang="en-US" sz="2200" kern="0" dirty="0"/>
              <a:t> </a:t>
            </a:r>
            <a:r>
              <a:rPr lang="en-US" sz="2200" kern="0" dirty="0" err="1"/>
              <a:t>Patienten</a:t>
            </a:r>
            <a:r>
              <a:rPr lang="en-US" sz="2200" kern="0" dirty="0"/>
              <a:t> &gt;59 Jahre</a:t>
            </a:r>
            <a:endParaRPr lang="de-CH" sz="2200" kern="0" baseline="30000" dirty="0"/>
          </a:p>
        </p:txBody>
      </p:sp>
      <p:sp>
        <p:nvSpPr>
          <p:cNvPr id="2" name="Rechteck 1">
            <a:extLst>
              <a:ext uri="{FF2B5EF4-FFF2-40B4-BE49-F238E27FC236}">
                <a16:creationId xmlns:a16="http://schemas.microsoft.com/office/drawing/2014/main" id="{447FEDDD-5931-4F46-BFA8-FFEFC0078649}"/>
              </a:ext>
            </a:extLst>
          </p:cNvPr>
          <p:cNvSpPr/>
          <p:nvPr/>
        </p:nvSpPr>
        <p:spPr>
          <a:xfrm>
            <a:off x="4479666" y="1475296"/>
            <a:ext cx="184667" cy="2192908"/>
          </a:xfrm>
          <a:prstGeom prst="rect">
            <a:avLst/>
          </a:prstGeom>
        </p:spPr>
        <p:txBody>
          <a:bodyPr wrap="none">
            <a:spAutoFit/>
          </a:bodyPr>
          <a:lstStyle/>
          <a:p>
            <a:pPr>
              <a:spcAft>
                <a:spcPts val="0"/>
              </a:spcAft>
              <a:tabLst>
                <a:tab pos="139700" algn="l"/>
                <a:tab pos="457200" algn="l"/>
              </a:tabLst>
            </a:pPr>
            <a:r>
              <a:rPr lang="en-US" baseline="30000" dirty="0">
                <a:latin typeface="Arial" panose="020B0604020202020204" pitchFamily="34" charset="0"/>
                <a:ea typeface="MS Mincho" panose="02020609040205080304" pitchFamily="49" charset="-128"/>
                <a:cs typeface="Times New Roman" panose="02020603050405020304" pitchFamily="18" charset="0"/>
              </a:rPr>
              <a:t>Steg PG et al., One-year cardiovascular event rates in outpatients with atherothrombosis. JAMA 2007 297(11):1197-1206  </a:t>
            </a:r>
            <a:endParaRPr lang="de-DE" sz="3600" baseline="30000" dirty="0">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42" name="TextBox 3">
            <a:extLst>
              <a:ext uri="{FF2B5EF4-FFF2-40B4-BE49-F238E27FC236}">
                <a16:creationId xmlns:a16="http://schemas.microsoft.com/office/drawing/2014/main" id="{65B27124-B797-43C8-8F88-6C16E8B6B80D}"/>
              </a:ext>
            </a:extLst>
          </p:cNvPr>
          <p:cNvSpPr txBox="1"/>
          <p:nvPr/>
        </p:nvSpPr>
        <p:spPr>
          <a:xfrm>
            <a:off x="5508104" y="4930844"/>
            <a:ext cx="3385072"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Steg et al. JAMA 2007 297(11):1197-1206.</a:t>
            </a:r>
            <a:endParaRPr lang="de-CH" sz="800" dirty="0">
              <a:solidFill>
                <a:schemeClr val="tx1">
                  <a:lumMod val="50000"/>
                  <a:lumOff val="50000"/>
                </a:schemeClr>
              </a:solidFill>
            </a:endParaRPr>
          </a:p>
        </p:txBody>
      </p:sp>
      <p:sp>
        <p:nvSpPr>
          <p:cNvPr id="43" name="Textfeld 42">
            <a:extLst>
              <a:ext uri="{FF2B5EF4-FFF2-40B4-BE49-F238E27FC236}">
                <a16:creationId xmlns:a16="http://schemas.microsoft.com/office/drawing/2014/main" id="{5D40C020-45E3-4E6D-BD8F-8646C60A2345}"/>
              </a:ext>
            </a:extLst>
          </p:cNvPr>
          <p:cNvSpPr txBox="1"/>
          <p:nvPr/>
        </p:nvSpPr>
        <p:spPr>
          <a:xfrm>
            <a:off x="7092280" y="4664173"/>
            <a:ext cx="1512168" cy="207017"/>
          </a:xfrm>
          <a:prstGeom prst="rect">
            <a:avLst/>
          </a:prstGeom>
          <a:noFill/>
        </p:spPr>
        <p:txBody>
          <a:bodyPr wrap="square" lIns="0" tIns="0" rIns="0" bIns="0" rtlCol="0">
            <a:normAutofit/>
          </a:bodyPr>
          <a:lstStyle/>
          <a:p>
            <a:r>
              <a:rPr lang="de-CH" sz="700" dirty="0">
                <a:solidFill>
                  <a:schemeClr val="tx1">
                    <a:lumMod val="50000"/>
                    <a:lumOff val="50000"/>
                  </a:schemeClr>
                </a:solidFill>
              </a:rPr>
              <a:t>Adaptiert nach Steg et al. 2007</a:t>
            </a:r>
            <a:r>
              <a:rPr lang="de-CH" sz="700" baseline="30000" dirty="0">
                <a:solidFill>
                  <a:schemeClr val="tx1">
                    <a:lumMod val="50000"/>
                    <a:lumOff val="50000"/>
                  </a:schemeClr>
                </a:solidFill>
              </a:rPr>
              <a:t>1</a:t>
            </a:r>
          </a:p>
        </p:txBody>
      </p:sp>
    </p:spTree>
    <p:extLst>
      <p:ext uri="{BB962C8B-B14F-4D97-AF65-F5344CB8AC3E}">
        <p14:creationId xmlns:p14="http://schemas.microsoft.com/office/powerpoint/2010/main" val="2674839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CH" dirty="0"/>
              <a:t>Indikation</a:t>
            </a:r>
            <a:endParaRPr lang="en-US" dirty="0"/>
          </a:p>
        </p:txBody>
      </p:sp>
      <p:sp>
        <p:nvSpPr>
          <p:cNvPr id="3" name="Rectangle 2"/>
          <p:cNvSpPr/>
          <p:nvPr/>
        </p:nvSpPr>
        <p:spPr>
          <a:xfrm>
            <a:off x="616545" y="1472724"/>
            <a:ext cx="7992888" cy="1631216"/>
          </a:xfrm>
          <a:prstGeom prst="rect">
            <a:avLst/>
          </a:prstGeom>
          <a:solidFill>
            <a:schemeClr val="tx2">
              <a:lumMod val="20000"/>
              <a:lumOff val="80000"/>
            </a:schemeClr>
          </a:solidFill>
        </p:spPr>
        <p:txBody>
          <a:bodyPr wrap="square">
            <a:spAutoFit/>
          </a:bodyPr>
          <a:lstStyle/>
          <a:p>
            <a:r>
              <a:rPr lang="de-CH" sz="2000" dirty="0">
                <a:latin typeface="Calibri" panose="020F0502020204030204" pitchFamily="34" charset="0"/>
                <a:cs typeface="Calibri" panose="020F0502020204030204" pitchFamily="34" charset="0"/>
              </a:rPr>
              <a:t>“Xarelto </a:t>
            </a:r>
            <a:r>
              <a:rPr lang="de-CH" sz="2000" dirty="0" err="1">
                <a:latin typeface="Calibri" panose="020F0502020204030204" pitchFamily="34" charset="0"/>
                <a:cs typeface="Calibri" panose="020F0502020204030204" pitchFamily="34" charset="0"/>
              </a:rPr>
              <a:t>vascular</a:t>
            </a:r>
            <a:r>
              <a:rPr lang="de-CH" sz="2000" dirty="0">
                <a:latin typeface="Calibri" panose="020F0502020204030204" pitchFamily="34" charset="0"/>
                <a:cs typeface="Calibri" panose="020F0502020204030204" pitchFamily="34" charset="0"/>
              </a:rPr>
              <a:t> in Kombination mit Acetylsalicylsäure (ASS) ist indiziert zur Prävention schwerwiegender </a:t>
            </a:r>
            <a:r>
              <a:rPr lang="de-CH" sz="2000" dirty="0" err="1">
                <a:latin typeface="Calibri" panose="020F0502020204030204" pitchFamily="34" charset="0"/>
                <a:cs typeface="Calibri" panose="020F0502020204030204" pitchFamily="34" charset="0"/>
              </a:rPr>
              <a:t>atherothrombotischer</a:t>
            </a:r>
            <a:r>
              <a:rPr lang="de-CH" sz="2000" dirty="0">
                <a:latin typeface="Calibri" panose="020F0502020204030204" pitchFamily="34" charset="0"/>
                <a:cs typeface="Calibri" panose="020F0502020204030204" pitchFamily="34" charset="0"/>
              </a:rPr>
              <a:t> Ereignisse (Schlaganfall, Myokardinfarkt, kardiovaskulär bedingter Tod) bei Patienten mit koronarer Herzkrankheit oder manifester peripherer arterieller Gefässerkrankung und einem hohen Risiko für ischämische Ereignisse.”</a:t>
            </a:r>
            <a:r>
              <a:rPr lang="de-CH" sz="2000" baseline="30000" dirty="0">
                <a:latin typeface="Calibri" panose="020F0502020204030204" pitchFamily="34" charset="0"/>
                <a:cs typeface="Calibri" panose="020F0502020204030204" pitchFamily="34" charset="0"/>
              </a:rPr>
              <a:t>1</a:t>
            </a:r>
          </a:p>
        </p:txBody>
      </p:sp>
      <p:sp>
        <p:nvSpPr>
          <p:cNvPr id="4" name="Textfeld 3"/>
          <p:cNvSpPr txBox="1"/>
          <p:nvPr/>
        </p:nvSpPr>
        <p:spPr>
          <a:xfrm>
            <a:off x="3995936" y="4819614"/>
            <a:ext cx="5040560" cy="288032"/>
          </a:xfrm>
          <a:prstGeom prst="rect">
            <a:avLst/>
          </a:prstGeom>
          <a:noFill/>
        </p:spPr>
        <p:txBody>
          <a:bodyPr wrap="none" lIns="0" tIns="0" rIns="0" bIns="0" rtlCol="0">
            <a:normAutofit/>
          </a:bodyPr>
          <a:lstStyle/>
          <a:p>
            <a:r>
              <a:rPr lang="en-US" sz="1100" dirty="0"/>
              <a:t>1. Xarelto</a:t>
            </a:r>
            <a:r>
              <a:rPr lang="en-US" sz="1100" baseline="30000" dirty="0"/>
              <a:t>® </a:t>
            </a:r>
            <a:r>
              <a:rPr lang="en-US" sz="1100" dirty="0"/>
              <a:t>vascular </a:t>
            </a:r>
            <a:r>
              <a:rPr lang="en-US" sz="1100" dirty="0" err="1"/>
              <a:t>Fachinformation</a:t>
            </a:r>
            <a:r>
              <a:rPr lang="en-US" sz="1100" dirty="0"/>
              <a:t>, </a:t>
            </a:r>
            <a:r>
              <a:rPr lang="en-US" sz="1100" dirty="0">
                <a:hlinkClick r:id="rId2"/>
              </a:rPr>
              <a:t>www.swissmedicinfo.ch</a:t>
            </a:r>
            <a:endParaRPr lang="de-DE" sz="1100" dirty="0"/>
          </a:p>
        </p:txBody>
      </p:sp>
    </p:spTree>
    <p:extLst>
      <p:ext uri="{BB962C8B-B14F-4D97-AF65-F5344CB8AC3E}">
        <p14:creationId xmlns:p14="http://schemas.microsoft.com/office/powerpoint/2010/main" val="3026844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kerekített téglalap 8"/>
          <p:cNvSpPr/>
          <p:nvPr/>
        </p:nvSpPr>
        <p:spPr bwMode="auto">
          <a:xfrm>
            <a:off x="611188" y="1276351"/>
            <a:ext cx="7804595" cy="3527424"/>
          </a:xfrm>
          <a:prstGeom prst="roundRect">
            <a:avLst>
              <a:gd name="adj" fmla="val 0"/>
            </a:avLst>
          </a:prstGeom>
          <a:noFill/>
          <a:ln w="19050" algn="ctr">
            <a:solidFill>
              <a:schemeClr val="accent2"/>
            </a:solidFill>
            <a:miter lim="800000"/>
            <a:headEnd/>
            <a:tailEnd/>
          </a:ln>
          <a:effectLst/>
        </p:spPr>
        <p:txBody>
          <a:bodyPr wrap="square" lIns="0" tIns="0" rIns="0" bIns="0" rtlCol="0" anchor="ctr">
            <a:noAutofit/>
          </a:bodyPr>
          <a:lstStyle/>
          <a:p>
            <a:pPr marL="714375" marR="0" lvl="1" indent="-266700" defTabSz="914400" eaLnBrk="1" fontAlgn="base" latinLnBrk="0" hangingPunct="1">
              <a:lnSpc>
                <a:spcPct val="100000"/>
              </a:lnSpc>
              <a:spcBef>
                <a:spcPts val="0"/>
              </a:spcBef>
              <a:spcAft>
                <a:spcPts val="600"/>
              </a:spcAft>
              <a:buClr>
                <a:schemeClr val="bg2"/>
              </a:buClr>
              <a:buSzPct val="150000"/>
              <a:buFont typeface="Arial" panose="020B0604020202020204" pitchFamily="34" charset="0"/>
              <a:buNone/>
              <a:tabLst/>
              <a:defRPr/>
            </a:pPr>
            <a:endParaRPr kumimoji="0" lang="en-US" sz="1400" b="0" i="0" u="none" strike="noStrike" kern="0" cap="none" spc="0" normalizeH="0" baseline="0">
              <a:ln>
                <a:noFill/>
              </a:ln>
              <a:solidFill>
                <a:srgbClr val="595959"/>
              </a:solidFill>
              <a:effectLst/>
              <a:uLnTx/>
              <a:uFillTx/>
            </a:endParaRPr>
          </a:p>
        </p:txBody>
      </p:sp>
      <p:sp>
        <p:nvSpPr>
          <p:cNvPr id="6" name="Textfeld 5"/>
          <p:cNvSpPr txBox="1"/>
          <p:nvPr/>
        </p:nvSpPr>
        <p:spPr>
          <a:xfrm>
            <a:off x="611188" y="1779662"/>
            <a:ext cx="7777236" cy="288032"/>
          </a:xfrm>
          <a:prstGeom prst="rect">
            <a:avLst/>
          </a:prstGeom>
          <a:noFill/>
        </p:spPr>
        <p:txBody>
          <a:bodyPr wrap="square" lIns="0" tIns="0" rIns="0" bIns="0" rtlCol="0">
            <a:noAutofit/>
          </a:bodyPr>
          <a:lstStyle/>
          <a:p>
            <a:pPr marL="0" lvl="1" algn="ctr"/>
            <a:r>
              <a:rPr lang="en-US" sz="1000" kern="0">
                <a:solidFill>
                  <a:srgbClr val="595959"/>
                </a:solidFill>
              </a:rPr>
              <a:t>n = 64‘977</a:t>
            </a:r>
            <a:endParaRPr lang="en-US" sz="1000"/>
          </a:p>
        </p:txBody>
      </p:sp>
      <p:sp>
        <p:nvSpPr>
          <p:cNvPr id="8" name="Textfeld 7"/>
          <p:cNvSpPr txBox="1"/>
          <p:nvPr/>
        </p:nvSpPr>
        <p:spPr>
          <a:xfrm>
            <a:off x="611188" y="1491630"/>
            <a:ext cx="7777236" cy="288032"/>
          </a:xfrm>
          <a:prstGeom prst="rect">
            <a:avLst/>
          </a:prstGeom>
          <a:noFill/>
        </p:spPr>
        <p:txBody>
          <a:bodyPr wrap="square" lIns="0" tIns="0" rIns="0" bIns="0" rtlCol="0">
            <a:noAutofit/>
          </a:bodyPr>
          <a:lstStyle/>
          <a:p>
            <a:pPr marL="0" lvl="1" algn="ctr"/>
            <a:r>
              <a:rPr lang="en-US" sz="1400" b="1" kern="0" dirty="0">
                <a:solidFill>
                  <a:srgbClr val="595959"/>
                </a:solidFill>
              </a:rPr>
              <a:t>4-Jahres Outcome</a:t>
            </a:r>
            <a:r>
              <a:rPr lang="en-US" sz="1400" b="1" kern="0" baseline="30000" dirty="0">
                <a:solidFill>
                  <a:srgbClr val="595959"/>
                </a:solidFill>
              </a:rPr>
              <a:t>1</a:t>
            </a:r>
            <a:endParaRPr lang="en-US" sz="1400" b="1" baseline="30000" dirty="0"/>
          </a:p>
        </p:txBody>
      </p:sp>
      <p:cxnSp>
        <p:nvCxnSpPr>
          <p:cNvPr id="9" name="Gerade Verbindung 8"/>
          <p:cNvCxnSpPr/>
          <p:nvPr/>
        </p:nvCxnSpPr>
        <p:spPr>
          <a:xfrm>
            <a:off x="1872000" y="207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1872000" y="3870000"/>
            <a:ext cx="5976000" cy="0"/>
          </a:xfrm>
          <a:prstGeom prst="line">
            <a:avLst/>
          </a:prstGeom>
          <a:ln w="12700">
            <a:solidFill>
              <a:srgbClr val="7C7A7A"/>
            </a:solidFill>
          </a:ln>
        </p:spPr>
        <p:style>
          <a:lnRef idx="1">
            <a:schemeClr val="accent1"/>
          </a:lnRef>
          <a:fillRef idx="0">
            <a:schemeClr val="accent1"/>
          </a:fillRef>
          <a:effectRef idx="0">
            <a:schemeClr val="accent1"/>
          </a:effectRef>
          <a:fontRef idx="minor">
            <a:schemeClr val="tx1"/>
          </a:fontRef>
        </p:style>
      </p:cxnSp>
      <p:sp>
        <p:nvSpPr>
          <p:cNvPr id="14" name="TextBox 3"/>
          <p:cNvSpPr txBox="1"/>
          <p:nvPr/>
        </p:nvSpPr>
        <p:spPr>
          <a:xfrm>
            <a:off x="1177751" y="1995686"/>
            <a:ext cx="307777" cy="1872208"/>
          </a:xfrm>
          <a:prstGeom prst="rect">
            <a:avLst/>
          </a:prstGeom>
          <a:noFill/>
        </p:spPr>
        <p:txBody>
          <a:bodyPr vert="vert270" wrap="square" lIns="0" tIns="0" rIns="0" bIns="0" rtlCol="0" anchor="b" anchorCtr="0">
            <a:spAutoFit/>
          </a:bodyPr>
          <a:lstStyle/>
          <a:p>
            <a:pPr algn="ctr"/>
            <a:r>
              <a:rPr lang="en-US" sz="1000" b="1" dirty="0" err="1"/>
              <a:t>Schlaganfall</a:t>
            </a:r>
            <a:r>
              <a:rPr lang="en-US" sz="1000" b="1" dirty="0"/>
              <a:t>, </a:t>
            </a:r>
            <a:r>
              <a:rPr lang="en-US" sz="1000" b="1" dirty="0" err="1"/>
              <a:t>Myokardinfarkt</a:t>
            </a:r>
            <a:r>
              <a:rPr lang="en-US" sz="1000" b="1" dirty="0"/>
              <a:t>, </a:t>
            </a:r>
            <a:r>
              <a:rPr lang="en-US" sz="1000" b="1" dirty="0" err="1"/>
              <a:t>kardiovaskulärer</a:t>
            </a:r>
            <a:r>
              <a:rPr lang="en-US" sz="1000" b="1" dirty="0"/>
              <a:t> Tod (%)</a:t>
            </a:r>
          </a:p>
        </p:txBody>
      </p:sp>
      <p:sp>
        <p:nvSpPr>
          <p:cNvPr id="15" name="Textfeld 14"/>
          <p:cNvSpPr txBox="1"/>
          <p:nvPr/>
        </p:nvSpPr>
        <p:spPr>
          <a:xfrm>
            <a:off x="1547664" y="1851670"/>
            <a:ext cx="216024" cy="2376264"/>
          </a:xfrm>
          <a:prstGeom prst="rect">
            <a:avLst/>
          </a:prstGeom>
          <a:noFill/>
        </p:spPr>
        <p:txBody>
          <a:bodyPr wrap="square" lIns="0" tIns="0" rIns="0" bIns="0" rtlCol="0">
            <a:noAutofit/>
          </a:bodyPr>
          <a:lstStyle/>
          <a:p>
            <a:pPr marL="0" lvl="1" algn="r">
              <a:lnSpc>
                <a:spcPts val="2800"/>
              </a:lnSpc>
            </a:pPr>
            <a:r>
              <a:rPr lang="en-US" sz="1000" kern="0">
                <a:ln w="0"/>
                <a:effectLst>
                  <a:outerShdw blurRad="38100" dist="19050" dir="2700000" algn="tl" rotWithShape="0">
                    <a:schemeClr val="dk1">
                      <a:alpha val="40000"/>
                    </a:schemeClr>
                  </a:outerShdw>
                </a:effectLst>
              </a:rPr>
              <a:t>25</a:t>
            </a:r>
          </a:p>
          <a:p>
            <a:pPr marL="0" lvl="1" algn="r">
              <a:lnSpc>
                <a:spcPts val="2800"/>
              </a:lnSpc>
            </a:pPr>
            <a:r>
              <a:rPr lang="en-US" sz="1000" kern="0">
                <a:ln w="0"/>
                <a:effectLst>
                  <a:outerShdw blurRad="38100" dist="19050" dir="2700000" algn="tl" rotWithShape="0">
                    <a:schemeClr val="dk1">
                      <a:alpha val="40000"/>
                    </a:schemeClr>
                  </a:outerShdw>
                </a:effectLst>
              </a:rPr>
              <a:t>20</a:t>
            </a:r>
            <a:endParaRPr lang="en-US" sz="1000" kern="0"/>
          </a:p>
          <a:p>
            <a:pPr marL="0" lvl="1" algn="r">
              <a:lnSpc>
                <a:spcPts val="2800"/>
              </a:lnSpc>
            </a:pPr>
            <a:r>
              <a:rPr lang="en-US" sz="1000" kern="0"/>
              <a:t>15</a:t>
            </a:r>
          </a:p>
          <a:p>
            <a:pPr marL="0" lvl="1" algn="r">
              <a:lnSpc>
                <a:spcPts val="2800"/>
              </a:lnSpc>
            </a:pPr>
            <a:r>
              <a:rPr lang="en-US" sz="1000" kern="0"/>
              <a:t>10</a:t>
            </a:r>
          </a:p>
          <a:p>
            <a:pPr marL="0" lvl="1" algn="r">
              <a:lnSpc>
                <a:spcPts val="2800"/>
              </a:lnSpc>
            </a:pPr>
            <a:r>
              <a:rPr lang="en-US" sz="1000" kern="0"/>
              <a:t>5</a:t>
            </a:r>
          </a:p>
          <a:p>
            <a:pPr marL="0" lvl="1" algn="r">
              <a:lnSpc>
                <a:spcPts val="2800"/>
              </a:lnSpc>
            </a:pPr>
            <a:r>
              <a:rPr lang="en-US" sz="1000" kern="0"/>
              <a:t>0</a:t>
            </a:r>
            <a:endParaRPr lang="en-US" sz="1000"/>
          </a:p>
        </p:txBody>
      </p:sp>
      <p:sp>
        <p:nvSpPr>
          <p:cNvPr id="16" name="Textfeld 15"/>
          <p:cNvSpPr txBox="1"/>
          <p:nvPr/>
        </p:nvSpPr>
        <p:spPr>
          <a:xfrm>
            <a:off x="2339752" y="3924000"/>
            <a:ext cx="1306297" cy="591966"/>
          </a:xfrm>
          <a:prstGeom prst="rect">
            <a:avLst/>
          </a:prstGeom>
          <a:noFill/>
        </p:spPr>
        <p:txBody>
          <a:bodyPr wrap="square" lIns="0" tIns="0" rIns="0" bIns="0" rtlCol="0">
            <a:noAutofit/>
          </a:bodyPr>
          <a:lstStyle/>
          <a:p>
            <a:pPr marL="0" lvl="1" algn="ctr"/>
            <a:r>
              <a:rPr lang="en-US" sz="1000" b="1" kern="0" dirty="0" err="1"/>
              <a:t>Ischämischer</a:t>
            </a:r>
            <a:r>
              <a:rPr lang="en-US" sz="1000" b="1" kern="0" dirty="0"/>
              <a:t> Event</a:t>
            </a:r>
            <a:br>
              <a:rPr lang="en-US" sz="1000" b="1" kern="0" dirty="0"/>
            </a:br>
            <a:r>
              <a:rPr lang="en-US" sz="1000" b="1" kern="0" dirty="0"/>
              <a:t>&lt;1 </a:t>
            </a:r>
            <a:r>
              <a:rPr lang="en-US" sz="1000" b="1" kern="0" dirty="0" err="1"/>
              <a:t>Jahr</a:t>
            </a:r>
            <a:br>
              <a:rPr lang="en-US" sz="1000" kern="0" dirty="0"/>
            </a:br>
            <a:r>
              <a:rPr lang="en-US" sz="1000" kern="0" dirty="0"/>
              <a:t>n = 6‘150</a:t>
            </a:r>
            <a:endParaRPr lang="en-US" sz="1000" dirty="0"/>
          </a:p>
        </p:txBody>
      </p:sp>
      <p:sp>
        <p:nvSpPr>
          <p:cNvPr id="17" name="Textfeld 16"/>
          <p:cNvSpPr txBox="1"/>
          <p:nvPr/>
        </p:nvSpPr>
        <p:spPr>
          <a:xfrm>
            <a:off x="4294121" y="3924000"/>
            <a:ext cx="1240784" cy="663875"/>
          </a:xfrm>
          <a:prstGeom prst="rect">
            <a:avLst/>
          </a:prstGeom>
          <a:noFill/>
        </p:spPr>
        <p:txBody>
          <a:bodyPr wrap="square" lIns="0" tIns="0" rIns="0" bIns="0" rtlCol="0">
            <a:noAutofit/>
          </a:bodyPr>
          <a:lstStyle/>
          <a:p>
            <a:pPr marL="0" lvl="1" algn="ctr"/>
            <a:r>
              <a:rPr lang="en-US" sz="1000" b="1" kern="0" dirty="0" err="1"/>
              <a:t>Ischämischer</a:t>
            </a:r>
            <a:r>
              <a:rPr lang="en-US" sz="1000" b="1" kern="0" dirty="0"/>
              <a:t> Event</a:t>
            </a:r>
            <a:br>
              <a:rPr lang="en-US" sz="1000" b="1" kern="0" dirty="0"/>
            </a:br>
            <a:r>
              <a:rPr lang="en-US" sz="1000" b="1" kern="0" dirty="0"/>
              <a:t>&gt;1 </a:t>
            </a:r>
            <a:r>
              <a:rPr lang="en-US" sz="1000" b="1" kern="0" dirty="0" err="1"/>
              <a:t>Jahr</a:t>
            </a:r>
            <a:br>
              <a:rPr lang="en-US" sz="1000" kern="0" dirty="0"/>
            </a:br>
            <a:r>
              <a:rPr lang="en-US" sz="1000" kern="0" dirty="0"/>
              <a:t>n = 15‘740</a:t>
            </a:r>
            <a:endParaRPr lang="en-US" sz="1000" dirty="0"/>
          </a:p>
        </p:txBody>
      </p:sp>
      <p:sp>
        <p:nvSpPr>
          <p:cNvPr id="18" name="Textfeld 17"/>
          <p:cNvSpPr txBox="1"/>
          <p:nvPr/>
        </p:nvSpPr>
        <p:spPr>
          <a:xfrm>
            <a:off x="6155960" y="3924000"/>
            <a:ext cx="1168776" cy="663875"/>
          </a:xfrm>
          <a:prstGeom prst="rect">
            <a:avLst/>
          </a:prstGeom>
          <a:noFill/>
        </p:spPr>
        <p:txBody>
          <a:bodyPr wrap="square" lIns="0" tIns="0" rIns="0" bIns="0" rtlCol="0">
            <a:noAutofit/>
          </a:bodyPr>
          <a:lstStyle/>
          <a:p>
            <a:pPr marL="0" lvl="1" algn="ctr"/>
            <a:r>
              <a:rPr lang="en-US" sz="1000" b="1" kern="0" dirty="0"/>
              <a:t>Stabile </a:t>
            </a:r>
            <a:r>
              <a:rPr lang="en-US" sz="1000" b="1" kern="0" dirty="0" err="1"/>
              <a:t>koronare</a:t>
            </a:r>
            <a:r>
              <a:rPr lang="en-US" sz="1000" b="1" kern="0" dirty="0"/>
              <a:t> </a:t>
            </a:r>
            <a:r>
              <a:rPr lang="en-US" sz="1000" b="1" kern="0" dirty="0" err="1"/>
              <a:t>Herzkrankheit</a:t>
            </a:r>
            <a:br>
              <a:rPr lang="en-US" sz="1000" b="1" kern="0" dirty="0"/>
            </a:br>
            <a:r>
              <a:rPr lang="en-US" sz="1000" kern="0" dirty="0"/>
              <a:t>n = 15‘264</a:t>
            </a:r>
            <a:endParaRPr lang="en-US" sz="1000" dirty="0"/>
          </a:p>
        </p:txBody>
      </p:sp>
      <p:cxnSp>
        <p:nvCxnSpPr>
          <p:cNvPr id="22" name="Gerade Verbindung 21"/>
          <p:cNvCxnSpPr/>
          <p:nvPr/>
        </p:nvCxnSpPr>
        <p:spPr>
          <a:xfrm>
            <a:off x="1872000" y="243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1872000" y="279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1872000" y="315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cxnSp>
        <p:nvCxnSpPr>
          <p:cNvPr id="25" name="Gerade Verbindung 24"/>
          <p:cNvCxnSpPr/>
          <p:nvPr/>
        </p:nvCxnSpPr>
        <p:spPr>
          <a:xfrm>
            <a:off x="1872000" y="3510000"/>
            <a:ext cx="5976000" cy="0"/>
          </a:xfrm>
          <a:prstGeom prst="line">
            <a:avLst/>
          </a:prstGeom>
          <a:ln w="9525">
            <a:solidFill>
              <a:srgbClr val="7C7A7A"/>
            </a:solidFill>
          </a:ln>
        </p:spPr>
        <p:style>
          <a:lnRef idx="1">
            <a:schemeClr val="accent1"/>
          </a:lnRef>
          <a:fillRef idx="0">
            <a:schemeClr val="accent1"/>
          </a:fillRef>
          <a:effectRef idx="0">
            <a:schemeClr val="accent1"/>
          </a:effectRef>
          <a:fontRef idx="minor">
            <a:schemeClr val="tx1"/>
          </a:fontRef>
        </p:style>
      </p:cxnSp>
      <p:sp>
        <p:nvSpPr>
          <p:cNvPr id="10" name="Rechteck 9"/>
          <p:cNvSpPr/>
          <p:nvPr/>
        </p:nvSpPr>
        <p:spPr bwMode="auto">
          <a:xfrm>
            <a:off x="2566033" y="2355726"/>
            <a:ext cx="792000" cy="1512168"/>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11" name="Rechteck 10"/>
          <p:cNvSpPr/>
          <p:nvPr/>
        </p:nvSpPr>
        <p:spPr bwMode="auto">
          <a:xfrm>
            <a:off x="4474073" y="2643758"/>
            <a:ext cx="792000" cy="1224136"/>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12" name="Rechteck 11"/>
          <p:cNvSpPr/>
          <p:nvPr/>
        </p:nvSpPr>
        <p:spPr bwMode="auto">
          <a:xfrm>
            <a:off x="6335960" y="3003798"/>
            <a:ext cx="792000" cy="864096"/>
          </a:xfrm>
          <a:prstGeom prst="rect">
            <a:avLst/>
          </a:prstGeom>
          <a:solidFill>
            <a:schemeClr val="bg2"/>
          </a:solidFill>
          <a:ln w="12700"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en-US" sz="1800" b="0" i="0" u="none" strike="noStrike" cap="none" normalizeH="0" baseline="0">
              <a:ln>
                <a:noFill/>
              </a:ln>
              <a:solidFill>
                <a:schemeClr val="tx1"/>
              </a:solidFill>
              <a:effectLst/>
              <a:latin typeface="Arial" charset="0"/>
            </a:endParaRPr>
          </a:p>
        </p:txBody>
      </p:sp>
      <p:sp>
        <p:nvSpPr>
          <p:cNvPr id="19" name="Textfeld 18"/>
          <p:cNvSpPr txBox="1"/>
          <p:nvPr/>
        </p:nvSpPr>
        <p:spPr>
          <a:xfrm>
            <a:off x="2618487" y="2355726"/>
            <a:ext cx="720080" cy="216023"/>
          </a:xfrm>
          <a:prstGeom prst="rect">
            <a:avLst/>
          </a:prstGeom>
          <a:noFill/>
        </p:spPr>
        <p:txBody>
          <a:bodyPr wrap="square" lIns="0" tIns="0" rIns="0" bIns="0" rtlCol="0">
            <a:noAutofit/>
          </a:bodyPr>
          <a:lstStyle/>
          <a:p>
            <a:pPr marL="0" lvl="1" algn="ctr"/>
            <a:r>
              <a:rPr lang="en-US" sz="1200" b="1" kern="0">
                <a:solidFill>
                  <a:schemeClr val="bg1"/>
                </a:solidFill>
              </a:rPr>
              <a:t>21.1</a:t>
            </a:r>
            <a:endParaRPr lang="en-US" sz="1200" b="1">
              <a:solidFill>
                <a:schemeClr val="bg1"/>
              </a:solidFill>
            </a:endParaRPr>
          </a:p>
        </p:txBody>
      </p:sp>
      <p:sp>
        <p:nvSpPr>
          <p:cNvPr id="20" name="Textfeld 19"/>
          <p:cNvSpPr txBox="1"/>
          <p:nvPr/>
        </p:nvSpPr>
        <p:spPr>
          <a:xfrm>
            <a:off x="4510145" y="2643758"/>
            <a:ext cx="720080" cy="216023"/>
          </a:xfrm>
          <a:prstGeom prst="rect">
            <a:avLst/>
          </a:prstGeom>
          <a:noFill/>
        </p:spPr>
        <p:txBody>
          <a:bodyPr wrap="square" lIns="0" tIns="0" rIns="0" bIns="0" rtlCol="0">
            <a:noAutofit/>
          </a:bodyPr>
          <a:lstStyle/>
          <a:p>
            <a:pPr marL="0" lvl="1" algn="ctr"/>
            <a:r>
              <a:rPr lang="en-US" sz="1200" b="1" kern="0">
                <a:solidFill>
                  <a:schemeClr val="bg1"/>
                </a:solidFill>
              </a:rPr>
              <a:t>17.2</a:t>
            </a:r>
            <a:endParaRPr lang="en-US" sz="1200" b="1">
              <a:solidFill>
                <a:schemeClr val="bg1"/>
              </a:solidFill>
            </a:endParaRPr>
          </a:p>
        </p:txBody>
      </p:sp>
      <p:sp>
        <p:nvSpPr>
          <p:cNvPr id="21" name="Textfeld 20"/>
          <p:cNvSpPr txBox="1"/>
          <p:nvPr/>
        </p:nvSpPr>
        <p:spPr>
          <a:xfrm>
            <a:off x="6372200" y="3003798"/>
            <a:ext cx="720080" cy="216023"/>
          </a:xfrm>
          <a:prstGeom prst="rect">
            <a:avLst/>
          </a:prstGeom>
          <a:noFill/>
        </p:spPr>
        <p:txBody>
          <a:bodyPr wrap="square" lIns="0" tIns="0" rIns="0" bIns="0" rtlCol="0">
            <a:noAutofit/>
          </a:bodyPr>
          <a:lstStyle/>
          <a:p>
            <a:pPr marL="0" lvl="1" algn="ctr"/>
            <a:r>
              <a:rPr lang="en-US" sz="1200" b="1" kern="0">
                <a:solidFill>
                  <a:schemeClr val="bg1"/>
                </a:solidFill>
              </a:rPr>
              <a:t>12.2</a:t>
            </a:r>
            <a:endParaRPr lang="en-US" sz="1200" b="1">
              <a:solidFill>
                <a:schemeClr val="bg1"/>
              </a:solidFill>
            </a:endParaRPr>
          </a:p>
        </p:txBody>
      </p:sp>
      <p:sp>
        <p:nvSpPr>
          <p:cNvPr id="26" name="Titel 1">
            <a:extLst>
              <a:ext uri="{FF2B5EF4-FFF2-40B4-BE49-F238E27FC236}">
                <a16:creationId xmlns:a16="http://schemas.microsoft.com/office/drawing/2014/main" id="{1DE95F99-F281-4A9E-ADEF-3234F9B595D3}"/>
              </a:ext>
            </a:extLst>
          </p:cNvPr>
          <p:cNvSpPr txBox="1">
            <a:spLocks/>
          </p:cNvSpPr>
          <p:nvPr/>
        </p:nvSpPr>
        <p:spPr>
          <a:xfrm>
            <a:off x="612001" y="272310"/>
            <a:ext cx="8281175" cy="609398"/>
          </a:xfrm>
          <a:prstGeom prst="rect">
            <a:avLst/>
          </a:prstGeom>
        </p:spPr>
        <p:txBody>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en-US" sz="2200" kern="0" dirty="0"/>
              <a:t>4-Jahres Outcome in </a:t>
            </a:r>
            <a:r>
              <a:rPr lang="en-US" sz="2200" kern="0" dirty="0" err="1"/>
              <a:t>Patienten</a:t>
            </a:r>
            <a:r>
              <a:rPr lang="en-US" sz="2200" kern="0" dirty="0"/>
              <a:t> </a:t>
            </a:r>
            <a:r>
              <a:rPr lang="en-US" sz="2200" kern="0" dirty="0" err="1"/>
              <a:t>mit</a:t>
            </a:r>
            <a:r>
              <a:rPr lang="en-US" sz="2200" kern="0" dirty="0"/>
              <a:t> KHK</a:t>
            </a:r>
            <a:endParaRPr lang="en-US" sz="2200" kern="0" baseline="30000" dirty="0"/>
          </a:p>
        </p:txBody>
      </p:sp>
      <p:sp>
        <p:nvSpPr>
          <p:cNvPr id="27" name="TextBox 3">
            <a:extLst>
              <a:ext uri="{FF2B5EF4-FFF2-40B4-BE49-F238E27FC236}">
                <a16:creationId xmlns:a16="http://schemas.microsoft.com/office/drawing/2014/main" id="{4B5A3FBE-270D-4E97-A1E0-F9574DF18760}"/>
              </a:ext>
            </a:extLst>
          </p:cNvPr>
          <p:cNvSpPr txBox="1"/>
          <p:nvPr/>
        </p:nvSpPr>
        <p:spPr>
          <a:xfrm>
            <a:off x="5004049" y="4930843"/>
            <a:ext cx="3889128"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Bhatt et al. JAMA 2010;304(12):1350-57.</a:t>
            </a:r>
          </a:p>
        </p:txBody>
      </p:sp>
      <p:sp>
        <p:nvSpPr>
          <p:cNvPr id="28" name="Textfeld 27">
            <a:extLst>
              <a:ext uri="{FF2B5EF4-FFF2-40B4-BE49-F238E27FC236}">
                <a16:creationId xmlns:a16="http://schemas.microsoft.com/office/drawing/2014/main" id="{D52236DB-BC54-4B15-B748-3AB5CFE118A3}"/>
              </a:ext>
            </a:extLst>
          </p:cNvPr>
          <p:cNvSpPr txBox="1"/>
          <p:nvPr/>
        </p:nvSpPr>
        <p:spPr>
          <a:xfrm>
            <a:off x="7092280" y="4664173"/>
            <a:ext cx="1512168" cy="207017"/>
          </a:xfrm>
          <a:prstGeom prst="rect">
            <a:avLst/>
          </a:prstGeom>
          <a:noFill/>
        </p:spPr>
        <p:txBody>
          <a:bodyPr wrap="square" lIns="0" tIns="0" rIns="0" bIns="0" rtlCol="0">
            <a:normAutofit/>
          </a:bodyPr>
          <a:lstStyle/>
          <a:p>
            <a:r>
              <a:rPr lang="en-US" sz="700" dirty="0" err="1">
                <a:solidFill>
                  <a:schemeClr val="tx1">
                    <a:lumMod val="50000"/>
                    <a:lumOff val="50000"/>
                  </a:schemeClr>
                </a:solidFill>
              </a:rPr>
              <a:t>Adaptiert</a:t>
            </a:r>
            <a:r>
              <a:rPr lang="en-US" sz="700" dirty="0">
                <a:solidFill>
                  <a:schemeClr val="tx1">
                    <a:lumMod val="50000"/>
                    <a:lumOff val="50000"/>
                  </a:schemeClr>
                </a:solidFill>
              </a:rPr>
              <a:t> </a:t>
            </a:r>
            <a:r>
              <a:rPr lang="en-US" sz="700" dirty="0" err="1">
                <a:solidFill>
                  <a:schemeClr val="tx1">
                    <a:lumMod val="50000"/>
                    <a:lumOff val="50000"/>
                  </a:schemeClr>
                </a:solidFill>
              </a:rPr>
              <a:t>nach</a:t>
            </a:r>
            <a:r>
              <a:rPr lang="en-US" sz="700" dirty="0">
                <a:solidFill>
                  <a:schemeClr val="tx1">
                    <a:lumMod val="50000"/>
                    <a:lumOff val="50000"/>
                  </a:schemeClr>
                </a:solidFill>
              </a:rPr>
              <a:t> Bhatt et al. 2010</a:t>
            </a:r>
            <a:r>
              <a:rPr lang="en-US" sz="700" baseline="30000" dirty="0">
                <a:solidFill>
                  <a:schemeClr val="tx1">
                    <a:lumMod val="50000"/>
                    <a:lumOff val="50000"/>
                  </a:schemeClr>
                </a:solidFill>
              </a:rPr>
              <a:t>1</a:t>
            </a:r>
          </a:p>
        </p:txBody>
      </p:sp>
      <p:sp>
        <p:nvSpPr>
          <p:cNvPr id="29" name="TextBox 3">
            <a:extLst>
              <a:ext uri="{FF2B5EF4-FFF2-40B4-BE49-F238E27FC236}">
                <a16:creationId xmlns:a16="http://schemas.microsoft.com/office/drawing/2014/main" id="{A9D4AA56-CCF3-49F2-B391-41E66A6C8DA8}"/>
              </a:ext>
            </a:extLst>
          </p:cNvPr>
          <p:cNvSpPr txBox="1"/>
          <p:nvPr/>
        </p:nvSpPr>
        <p:spPr>
          <a:xfrm>
            <a:off x="604844" y="4933592"/>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KHK: koronare Herzkrankheit</a:t>
            </a:r>
          </a:p>
        </p:txBody>
      </p:sp>
    </p:spTree>
    <p:extLst>
      <p:ext uri="{BB962C8B-B14F-4D97-AF65-F5344CB8AC3E}">
        <p14:creationId xmlns:p14="http://schemas.microsoft.com/office/powerpoint/2010/main" val="2788798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Bild 10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64800" y="3507109"/>
            <a:ext cx="686588" cy="360040"/>
          </a:xfrm>
          <a:prstGeom prst="rect">
            <a:avLst/>
          </a:prstGeom>
        </p:spPr>
      </p:pic>
      <p:sp>
        <p:nvSpPr>
          <p:cNvPr id="8" name="Lekerekített téglalap 8"/>
          <p:cNvSpPr/>
          <p:nvPr/>
        </p:nvSpPr>
        <p:spPr bwMode="auto">
          <a:xfrm>
            <a:off x="611188" y="1059582"/>
            <a:ext cx="7804595" cy="3527424"/>
          </a:xfrm>
          <a:prstGeom prst="roundRect">
            <a:avLst>
              <a:gd name="adj" fmla="val 0"/>
            </a:avLst>
          </a:prstGeom>
          <a:noFill/>
          <a:ln w="19050" algn="ctr">
            <a:solidFill>
              <a:schemeClr val="accent2"/>
            </a:solidFill>
            <a:miter lim="800000"/>
            <a:headEnd/>
            <a:tailEnd/>
          </a:ln>
          <a:effectLst/>
        </p:spPr>
        <p:txBody>
          <a:bodyPr wrap="square" lIns="0" tIns="0" rIns="0" bIns="0" rtlCol="0" anchor="ctr">
            <a:noAutofit/>
          </a:bodyPr>
          <a:lstStyle/>
          <a:p>
            <a:pPr marL="714375" marR="0" lvl="1" indent="-266700" defTabSz="914400" eaLnBrk="1" fontAlgn="base" latinLnBrk="0" hangingPunct="1">
              <a:lnSpc>
                <a:spcPct val="100000"/>
              </a:lnSpc>
              <a:spcBef>
                <a:spcPts val="0"/>
              </a:spcBef>
              <a:spcAft>
                <a:spcPts val="600"/>
              </a:spcAft>
              <a:buClr>
                <a:schemeClr val="bg2"/>
              </a:buClr>
              <a:buSzPct val="150000"/>
              <a:buFont typeface="Arial" panose="020B0604020202020204" pitchFamily="34" charset="0"/>
              <a:buNone/>
              <a:tabLst/>
              <a:defRPr/>
            </a:pPr>
            <a:endParaRPr kumimoji="0" lang="en-GB" sz="1400" b="0" i="0" u="none" strike="noStrike" kern="0" cap="none" spc="0" normalizeH="0" baseline="0" noProof="0" dirty="0">
              <a:ln>
                <a:noFill/>
              </a:ln>
              <a:solidFill>
                <a:srgbClr val="595959"/>
              </a:solidFill>
              <a:effectLst/>
              <a:uLnTx/>
              <a:uFillTx/>
            </a:endParaRPr>
          </a:p>
        </p:txBody>
      </p:sp>
      <p:sp>
        <p:nvSpPr>
          <p:cNvPr id="9" name="Textfeld 8"/>
          <p:cNvSpPr txBox="1"/>
          <p:nvPr/>
        </p:nvSpPr>
        <p:spPr>
          <a:xfrm>
            <a:off x="611188" y="1274861"/>
            <a:ext cx="7777236" cy="288032"/>
          </a:xfrm>
          <a:prstGeom prst="rect">
            <a:avLst/>
          </a:prstGeom>
          <a:noFill/>
        </p:spPr>
        <p:txBody>
          <a:bodyPr wrap="square" lIns="0" tIns="0" rIns="0" bIns="0" rtlCol="0">
            <a:noAutofit/>
          </a:bodyPr>
          <a:lstStyle/>
          <a:p>
            <a:pPr marL="0" lvl="1" algn="ctr"/>
            <a:r>
              <a:rPr lang="de-CH" sz="1400" b="1" kern="0" dirty="0">
                <a:solidFill>
                  <a:srgbClr val="595959"/>
                </a:solidFill>
              </a:rPr>
              <a:t>Thrombusbildung</a:t>
            </a:r>
            <a:endParaRPr lang="de-DE" sz="1400" b="1" dirty="0"/>
          </a:p>
        </p:txBody>
      </p:sp>
      <p:sp>
        <p:nvSpPr>
          <p:cNvPr id="11" name="Textfeld 10"/>
          <p:cNvSpPr txBox="1"/>
          <p:nvPr/>
        </p:nvSpPr>
        <p:spPr>
          <a:xfrm>
            <a:off x="5472000" y="2319332"/>
            <a:ext cx="720080" cy="219798"/>
          </a:xfrm>
          <a:prstGeom prst="rect">
            <a:avLst/>
          </a:prstGeom>
          <a:solidFill>
            <a:srgbClr val="FFA300"/>
          </a:solidFill>
        </p:spPr>
        <p:txBody>
          <a:bodyPr wrap="square" lIns="0" tIns="0" rIns="0" bIns="0" rtlCol="0" anchor="ctr">
            <a:normAutofit/>
          </a:bodyPr>
          <a:lstStyle/>
          <a:p>
            <a:pPr marL="0" lvl="1" algn="ctr"/>
            <a:r>
              <a:rPr lang="de-CH" sz="1000" b="1" kern="0" dirty="0" err="1">
                <a:solidFill>
                  <a:schemeClr val="bg1"/>
                </a:solidFill>
              </a:rPr>
              <a:t>Thrombin</a:t>
            </a:r>
            <a:endParaRPr lang="de-DE" sz="800" b="1" dirty="0">
              <a:solidFill>
                <a:schemeClr val="bg1"/>
              </a:solidFill>
            </a:endParaRPr>
          </a:p>
        </p:txBody>
      </p:sp>
      <p:sp>
        <p:nvSpPr>
          <p:cNvPr id="12" name="Textfeld 11"/>
          <p:cNvSpPr txBox="1"/>
          <p:nvPr/>
        </p:nvSpPr>
        <p:spPr>
          <a:xfrm>
            <a:off x="6732240" y="2319332"/>
            <a:ext cx="792088" cy="219798"/>
          </a:xfrm>
          <a:prstGeom prst="rect">
            <a:avLst/>
          </a:prstGeom>
          <a:solidFill>
            <a:srgbClr val="FFA300"/>
          </a:solidFill>
        </p:spPr>
        <p:txBody>
          <a:bodyPr wrap="square" lIns="0" tIns="0" rIns="0" bIns="0" rtlCol="0" anchor="ctr">
            <a:normAutofit/>
          </a:bodyPr>
          <a:lstStyle/>
          <a:p>
            <a:pPr marL="0" lvl="1" algn="ctr"/>
            <a:r>
              <a:rPr lang="de-CH" sz="1000" b="1" kern="0" dirty="0" err="1">
                <a:solidFill>
                  <a:schemeClr val="bg1"/>
                </a:solidFill>
              </a:rPr>
              <a:t>Prothrombin</a:t>
            </a:r>
            <a:endParaRPr lang="de-DE" sz="800" b="1" dirty="0">
              <a:solidFill>
                <a:schemeClr val="bg1"/>
              </a:solidFill>
            </a:endParaRPr>
          </a:p>
        </p:txBody>
      </p:sp>
      <p:sp>
        <p:nvSpPr>
          <p:cNvPr id="13" name="Textfeld 12"/>
          <p:cNvSpPr txBox="1"/>
          <p:nvPr/>
        </p:nvSpPr>
        <p:spPr>
          <a:xfrm>
            <a:off x="6588224" y="3118042"/>
            <a:ext cx="792088" cy="242378"/>
          </a:xfrm>
          <a:prstGeom prst="rect">
            <a:avLst/>
          </a:prstGeom>
          <a:solidFill>
            <a:srgbClr val="FFA300"/>
          </a:solidFill>
        </p:spPr>
        <p:txBody>
          <a:bodyPr wrap="square" lIns="0" tIns="0" rIns="0" bIns="0" rtlCol="0" anchor="ctr">
            <a:normAutofit/>
          </a:bodyPr>
          <a:lstStyle/>
          <a:p>
            <a:pPr marL="0" lvl="1" algn="ctr"/>
            <a:r>
              <a:rPr lang="de-CH" sz="1000" b="1" kern="0" dirty="0">
                <a:solidFill>
                  <a:schemeClr val="bg1"/>
                </a:solidFill>
              </a:rPr>
              <a:t>Fibrinogen</a:t>
            </a:r>
            <a:endParaRPr lang="de-DE" sz="800" b="1" dirty="0">
              <a:solidFill>
                <a:schemeClr val="bg1"/>
              </a:solidFill>
            </a:endParaRPr>
          </a:p>
        </p:txBody>
      </p:sp>
      <p:sp>
        <p:nvSpPr>
          <p:cNvPr id="14" name="Textfeld 13"/>
          <p:cNvSpPr txBox="1"/>
          <p:nvPr/>
        </p:nvSpPr>
        <p:spPr>
          <a:xfrm>
            <a:off x="5220072" y="3118042"/>
            <a:ext cx="504056" cy="242378"/>
          </a:xfrm>
          <a:prstGeom prst="rect">
            <a:avLst/>
          </a:prstGeom>
          <a:solidFill>
            <a:srgbClr val="FFA300"/>
          </a:solidFill>
        </p:spPr>
        <p:txBody>
          <a:bodyPr wrap="square" lIns="0" tIns="0" rIns="0" bIns="0" rtlCol="0" anchor="ctr">
            <a:normAutofit/>
          </a:bodyPr>
          <a:lstStyle/>
          <a:p>
            <a:pPr marL="0" lvl="1" algn="ctr"/>
            <a:r>
              <a:rPr lang="de-CH" sz="1000" b="1" kern="0" dirty="0">
                <a:solidFill>
                  <a:schemeClr val="bg1"/>
                </a:solidFill>
              </a:rPr>
              <a:t>Fibrin</a:t>
            </a:r>
            <a:endParaRPr lang="de-DE" sz="800" b="1" dirty="0">
              <a:solidFill>
                <a:schemeClr val="bg1"/>
              </a:solidFill>
            </a:endParaRPr>
          </a:p>
        </p:txBody>
      </p:sp>
      <p:sp>
        <p:nvSpPr>
          <p:cNvPr id="15" name="Textfeld 14"/>
          <p:cNvSpPr txBox="1"/>
          <p:nvPr/>
        </p:nvSpPr>
        <p:spPr>
          <a:xfrm>
            <a:off x="2771800" y="4053855"/>
            <a:ext cx="1008112" cy="206752"/>
          </a:xfrm>
          <a:prstGeom prst="rect">
            <a:avLst/>
          </a:prstGeom>
          <a:solidFill>
            <a:srgbClr val="7030A0"/>
          </a:solidFill>
        </p:spPr>
        <p:txBody>
          <a:bodyPr wrap="square" lIns="0" tIns="0" rIns="0" bIns="0" rtlCol="0" anchor="ctr">
            <a:normAutofit/>
          </a:bodyPr>
          <a:lstStyle/>
          <a:p>
            <a:pPr marL="0" lvl="1" algn="ctr"/>
            <a:r>
              <a:rPr lang="de-CH" sz="1000" b="1" kern="0" dirty="0">
                <a:solidFill>
                  <a:schemeClr val="bg1"/>
                </a:solidFill>
              </a:rPr>
              <a:t>Blutgerinnsel</a:t>
            </a:r>
            <a:endParaRPr lang="de-DE" sz="1000" b="1" dirty="0">
              <a:solidFill>
                <a:schemeClr val="bg1"/>
              </a:solidFill>
            </a:endParaRPr>
          </a:p>
        </p:txBody>
      </p:sp>
      <p:sp>
        <p:nvSpPr>
          <p:cNvPr id="16" name="Textfeld 15"/>
          <p:cNvSpPr txBox="1"/>
          <p:nvPr/>
        </p:nvSpPr>
        <p:spPr>
          <a:xfrm>
            <a:off x="2736000" y="2375231"/>
            <a:ext cx="432048" cy="198000"/>
          </a:xfrm>
          <a:prstGeom prst="rect">
            <a:avLst/>
          </a:prstGeom>
          <a:solidFill>
            <a:srgbClr val="A190E1"/>
          </a:solidFill>
        </p:spPr>
        <p:txBody>
          <a:bodyPr wrap="square" lIns="0" tIns="0" rIns="0" bIns="0" rtlCol="0" anchor="ctr">
            <a:normAutofit/>
          </a:bodyPr>
          <a:lstStyle/>
          <a:p>
            <a:pPr marL="0" lvl="1" algn="ctr"/>
            <a:r>
              <a:rPr lang="de-CH" sz="1000" b="1" kern="0" dirty="0">
                <a:solidFill>
                  <a:schemeClr val="bg1"/>
                </a:solidFill>
              </a:rPr>
              <a:t>TXA</a:t>
            </a:r>
            <a:r>
              <a:rPr lang="de-CH" sz="1000" b="1" kern="0" baseline="-25000" dirty="0">
                <a:solidFill>
                  <a:schemeClr val="bg1"/>
                </a:solidFill>
              </a:rPr>
              <a:t>2</a:t>
            </a:r>
            <a:endParaRPr lang="de-DE" sz="1000" b="1" baseline="-25000" dirty="0">
              <a:solidFill>
                <a:schemeClr val="bg1"/>
              </a:solidFill>
            </a:endParaRPr>
          </a:p>
        </p:txBody>
      </p:sp>
      <p:sp>
        <p:nvSpPr>
          <p:cNvPr id="18" name="Textfeld 17"/>
          <p:cNvSpPr txBox="1"/>
          <p:nvPr/>
        </p:nvSpPr>
        <p:spPr>
          <a:xfrm>
            <a:off x="4266000" y="2177231"/>
            <a:ext cx="720080" cy="432048"/>
          </a:xfrm>
          <a:prstGeom prst="rect">
            <a:avLst/>
          </a:prstGeom>
          <a:noFill/>
        </p:spPr>
        <p:txBody>
          <a:bodyPr wrap="square" lIns="0" tIns="0" rIns="0" bIns="0" rtlCol="0" anchor="ctr">
            <a:normAutofit/>
          </a:bodyPr>
          <a:lstStyle/>
          <a:p>
            <a:pPr marL="0" lvl="1"/>
            <a:r>
              <a:rPr lang="de-CH" sz="1000" b="1" kern="0" dirty="0">
                <a:solidFill>
                  <a:srgbClr val="FFA300"/>
                </a:solidFill>
              </a:rPr>
              <a:t>Thrombin-</a:t>
            </a:r>
            <a:br>
              <a:rPr lang="de-CH" sz="1000" b="1" kern="0" dirty="0">
                <a:solidFill>
                  <a:srgbClr val="FFA300"/>
                </a:solidFill>
              </a:rPr>
            </a:br>
            <a:r>
              <a:rPr lang="de-CH" sz="1000" b="1" kern="0" dirty="0">
                <a:solidFill>
                  <a:srgbClr val="FFA300"/>
                </a:solidFill>
              </a:rPr>
              <a:t>Rezeptor</a:t>
            </a:r>
            <a:endParaRPr lang="de-DE" sz="1000" b="1" baseline="-25000" dirty="0">
              <a:solidFill>
                <a:srgbClr val="FFA300"/>
              </a:solidFill>
            </a:endParaRPr>
          </a:p>
        </p:txBody>
      </p:sp>
      <p:grpSp>
        <p:nvGrpSpPr>
          <p:cNvPr id="25" name="Gruppierung 24"/>
          <p:cNvGrpSpPr/>
          <p:nvPr/>
        </p:nvGrpSpPr>
        <p:grpSpPr>
          <a:xfrm>
            <a:off x="2286000" y="2382601"/>
            <a:ext cx="360040" cy="188404"/>
            <a:chOff x="2051720" y="3363838"/>
            <a:chExt cx="360040" cy="188404"/>
          </a:xfrm>
        </p:grpSpPr>
        <p:cxnSp>
          <p:nvCxnSpPr>
            <p:cNvPr id="22" name="Gerade Verbindung 21"/>
            <p:cNvCxnSpPr/>
            <p:nvPr/>
          </p:nvCxnSpPr>
          <p:spPr>
            <a:xfrm>
              <a:off x="2051720" y="3456000"/>
              <a:ext cx="36004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flipV="1">
              <a:off x="2411760" y="3363838"/>
              <a:ext cx="0" cy="18840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7" name="Textfeld 16"/>
          <p:cNvSpPr txBox="1"/>
          <p:nvPr/>
        </p:nvSpPr>
        <p:spPr>
          <a:xfrm>
            <a:off x="1619672" y="2066949"/>
            <a:ext cx="720080" cy="792088"/>
          </a:xfrm>
          <a:prstGeom prst="rect">
            <a:avLst/>
          </a:prstGeom>
          <a:solidFill>
            <a:schemeClr val="accent2"/>
          </a:solidFill>
        </p:spPr>
        <p:txBody>
          <a:bodyPr wrap="square" lIns="0" tIns="0" rIns="0" bIns="0" rtlCol="0" anchor="ctr">
            <a:normAutofit/>
          </a:bodyPr>
          <a:lstStyle/>
          <a:p>
            <a:pPr marL="0" lvl="1" algn="ctr"/>
            <a:r>
              <a:rPr lang="de-CH" sz="1000" b="1" kern="0" dirty="0"/>
              <a:t>ASS:</a:t>
            </a:r>
            <a:br>
              <a:rPr lang="de-CH" sz="1000" b="1" kern="0" dirty="0"/>
            </a:br>
            <a:r>
              <a:rPr lang="de-CH" sz="1000" b="1" kern="0" dirty="0"/>
              <a:t>Inhibition</a:t>
            </a:r>
            <a:br>
              <a:rPr lang="de-CH" sz="1000" b="1" kern="0" dirty="0"/>
            </a:br>
            <a:r>
              <a:rPr lang="de-CH" sz="1000" b="1" kern="0" dirty="0"/>
              <a:t>von TXA</a:t>
            </a:r>
            <a:r>
              <a:rPr lang="de-CH" sz="1000" b="1" kern="0" baseline="-25000" dirty="0"/>
              <a:t>2</a:t>
            </a:r>
            <a:endParaRPr lang="de-DE" sz="1000" b="1" kern="0" dirty="0"/>
          </a:p>
        </p:txBody>
      </p:sp>
      <p:grpSp>
        <p:nvGrpSpPr>
          <p:cNvPr id="26" name="Gruppierung 25"/>
          <p:cNvGrpSpPr/>
          <p:nvPr/>
        </p:nvGrpSpPr>
        <p:grpSpPr>
          <a:xfrm rot="5400000">
            <a:off x="6346800" y="2069231"/>
            <a:ext cx="360040" cy="188404"/>
            <a:chOff x="2051720" y="3363838"/>
            <a:chExt cx="360040" cy="188404"/>
          </a:xfrm>
        </p:grpSpPr>
        <p:cxnSp>
          <p:nvCxnSpPr>
            <p:cNvPr id="27" name="Gerade Verbindung 26"/>
            <p:cNvCxnSpPr/>
            <p:nvPr/>
          </p:nvCxnSpPr>
          <p:spPr>
            <a:xfrm>
              <a:off x="2051720" y="3456000"/>
              <a:ext cx="36004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flipV="1">
              <a:off x="2411760" y="3363838"/>
              <a:ext cx="0" cy="18840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0" name="Textfeld 9"/>
          <p:cNvSpPr txBox="1"/>
          <p:nvPr/>
        </p:nvSpPr>
        <p:spPr>
          <a:xfrm>
            <a:off x="5724128" y="1582792"/>
            <a:ext cx="1584176" cy="411827"/>
          </a:xfrm>
          <a:prstGeom prst="rect">
            <a:avLst/>
          </a:prstGeom>
          <a:solidFill>
            <a:srgbClr val="92D050"/>
          </a:solidFill>
        </p:spPr>
        <p:txBody>
          <a:bodyPr wrap="square" lIns="0" tIns="0" rIns="0" bIns="0" rtlCol="0" anchor="ctr">
            <a:normAutofit/>
          </a:bodyPr>
          <a:lstStyle/>
          <a:p>
            <a:pPr marL="0" lvl="1" algn="ctr"/>
            <a:r>
              <a:rPr lang="de-CH" sz="1000" b="1" kern="0" dirty="0" err="1">
                <a:solidFill>
                  <a:schemeClr val="bg1"/>
                </a:solidFill>
              </a:rPr>
              <a:t>Rivaroxaban</a:t>
            </a:r>
            <a:r>
              <a:rPr lang="de-CH" sz="1000" b="1" kern="0" dirty="0">
                <a:solidFill>
                  <a:schemeClr val="bg1"/>
                </a:solidFill>
              </a:rPr>
              <a:t>:</a:t>
            </a:r>
            <a:br>
              <a:rPr lang="de-CH" sz="1000" b="1" kern="0" dirty="0">
                <a:solidFill>
                  <a:schemeClr val="bg1"/>
                </a:solidFill>
              </a:rPr>
            </a:br>
            <a:r>
              <a:rPr lang="de-CH" sz="1000" b="1" kern="0" dirty="0">
                <a:solidFill>
                  <a:schemeClr val="bg1"/>
                </a:solidFill>
              </a:rPr>
              <a:t>Inhibition des Faktors </a:t>
            </a:r>
            <a:r>
              <a:rPr lang="de-CH" sz="1000" b="1" kern="0" dirty="0" err="1">
                <a:solidFill>
                  <a:schemeClr val="bg1"/>
                </a:solidFill>
              </a:rPr>
              <a:t>Xa</a:t>
            </a:r>
            <a:endParaRPr lang="de-DE" sz="1000" b="1" dirty="0">
              <a:solidFill>
                <a:schemeClr val="bg1"/>
              </a:solidFill>
            </a:endParaRPr>
          </a:p>
        </p:txBody>
      </p:sp>
      <p:cxnSp>
        <p:nvCxnSpPr>
          <p:cNvPr id="30" name="Gerade Verbindung mit Pfeil 29"/>
          <p:cNvCxnSpPr/>
          <p:nvPr/>
        </p:nvCxnSpPr>
        <p:spPr>
          <a:xfrm flipH="1">
            <a:off x="6228184" y="2426989"/>
            <a:ext cx="432048" cy="0"/>
          </a:xfrm>
          <a:prstGeom prst="straightConnector1">
            <a:avLst/>
          </a:prstGeom>
          <a:ln w="50800">
            <a:solidFill>
              <a:srgbClr val="FFA3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Gerade Verbindung mit Pfeil 31"/>
          <p:cNvCxnSpPr/>
          <p:nvPr/>
        </p:nvCxnSpPr>
        <p:spPr>
          <a:xfrm flipH="1">
            <a:off x="5724128" y="3219077"/>
            <a:ext cx="720080" cy="0"/>
          </a:xfrm>
          <a:prstGeom prst="straightConnector1">
            <a:avLst/>
          </a:prstGeom>
          <a:ln w="50800">
            <a:solidFill>
              <a:srgbClr val="FFA3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Gerade Verbindung mit Pfeil 33"/>
          <p:cNvCxnSpPr/>
          <p:nvPr/>
        </p:nvCxnSpPr>
        <p:spPr>
          <a:xfrm flipH="1">
            <a:off x="4878000" y="2426989"/>
            <a:ext cx="504056" cy="0"/>
          </a:xfrm>
          <a:prstGeom prst="straightConnector1">
            <a:avLst/>
          </a:prstGeom>
          <a:ln w="50800">
            <a:solidFill>
              <a:srgbClr val="7030A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7" name="Gerade Verbindung mit Pfeil 36"/>
          <p:cNvCxnSpPr/>
          <p:nvPr/>
        </p:nvCxnSpPr>
        <p:spPr>
          <a:xfrm>
            <a:off x="3923928" y="2715021"/>
            <a:ext cx="0" cy="864096"/>
          </a:xfrm>
          <a:prstGeom prst="straightConnector1">
            <a:avLst/>
          </a:prstGeom>
          <a:ln w="50800">
            <a:solidFill>
              <a:srgbClr val="7030A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0" name="Gerade Verbindung mit Pfeil 39"/>
          <p:cNvCxnSpPr/>
          <p:nvPr/>
        </p:nvCxnSpPr>
        <p:spPr>
          <a:xfrm>
            <a:off x="6048000" y="2571005"/>
            <a:ext cx="0" cy="575965"/>
          </a:xfrm>
          <a:prstGeom prst="straightConnector1">
            <a:avLst/>
          </a:prstGeom>
          <a:ln w="50800">
            <a:solidFill>
              <a:srgbClr val="FFA300"/>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53" name="Gruppierung 52"/>
          <p:cNvGrpSpPr/>
          <p:nvPr/>
        </p:nvGrpSpPr>
        <p:grpSpPr>
          <a:xfrm>
            <a:off x="4932040" y="3363093"/>
            <a:ext cx="575965" cy="771959"/>
            <a:chOff x="6012160" y="3723878"/>
            <a:chExt cx="575965" cy="771959"/>
          </a:xfrm>
        </p:grpSpPr>
        <p:cxnSp>
          <p:nvCxnSpPr>
            <p:cNvPr id="43" name="Gerade Verbindung mit Pfeil 42"/>
            <p:cNvCxnSpPr/>
            <p:nvPr/>
          </p:nvCxnSpPr>
          <p:spPr>
            <a:xfrm rot="5400000">
              <a:off x="6300143" y="4207854"/>
              <a:ext cx="0" cy="575965"/>
            </a:xfrm>
            <a:prstGeom prst="straightConnector1">
              <a:avLst/>
            </a:prstGeom>
            <a:ln w="50800">
              <a:solidFill>
                <a:srgbClr val="FFA3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7" name="Gerade Verbindung 46"/>
            <p:cNvCxnSpPr/>
            <p:nvPr/>
          </p:nvCxnSpPr>
          <p:spPr>
            <a:xfrm>
              <a:off x="6566400" y="3723878"/>
              <a:ext cx="0" cy="720080"/>
            </a:xfrm>
            <a:prstGeom prst="line">
              <a:avLst/>
            </a:prstGeom>
            <a:ln w="50800">
              <a:solidFill>
                <a:srgbClr val="FFA300"/>
              </a:solidFill>
              <a:prstDash val="sysDot"/>
            </a:ln>
          </p:spPr>
          <p:style>
            <a:lnRef idx="1">
              <a:schemeClr val="accent1"/>
            </a:lnRef>
            <a:fillRef idx="0">
              <a:schemeClr val="accent1"/>
            </a:fillRef>
            <a:effectRef idx="0">
              <a:schemeClr val="accent1"/>
            </a:effectRef>
            <a:fontRef idx="minor">
              <a:schemeClr val="tx1"/>
            </a:fontRef>
          </p:style>
        </p:cxnSp>
      </p:grpSp>
      <p:grpSp>
        <p:nvGrpSpPr>
          <p:cNvPr id="78" name="Gruppierung 77"/>
          <p:cNvGrpSpPr/>
          <p:nvPr/>
        </p:nvGrpSpPr>
        <p:grpSpPr>
          <a:xfrm>
            <a:off x="2915816" y="2499444"/>
            <a:ext cx="648073" cy="648072"/>
            <a:chOff x="2411760" y="3219822"/>
            <a:chExt cx="648073" cy="648072"/>
          </a:xfrm>
        </p:grpSpPr>
        <p:grpSp>
          <p:nvGrpSpPr>
            <p:cNvPr id="74" name="Gruppierung 73"/>
            <p:cNvGrpSpPr/>
            <p:nvPr/>
          </p:nvGrpSpPr>
          <p:grpSpPr>
            <a:xfrm>
              <a:off x="2411760" y="3219822"/>
              <a:ext cx="648073" cy="648072"/>
              <a:chOff x="2843808" y="3240000"/>
              <a:chExt cx="648073" cy="648072"/>
            </a:xfrm>
          </p:grpSpPr>
          <p:sp>
            <p:nvSpPr>
              <p:cNvPr id="72" name="Bogen 71"/>
              <p:cNvSpPr/>
              <p:nvPr/>
            </p:nvSpPr>
            <p:spPr>
              <a:xfrm rot="10800000">
                <a:off x="2843809"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73" name="Bogen 72"/>
              <p:cNvSpPr/>
              <p:nvPr/>
            </p:nvSpPr>
            <p:spPr>
              <a:xfrm flipV="1">
                <a:off x="2843808"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grpSp>
        <p:cxnSp>
          <p:nvCxnSpPr>
            <p:cNvPr id="75" name="Gerade Verbindung mit Pfeil 74"/>
            <p:cNvCxnSpPr/>
            <p:nvPr/>
          </p:nvCxnSpPr>
          <p:spPr>
            <a:xfrm flipV="1">
              <a:off x="2411760" y="3363838"/>
              <a:ext cx="0" cy="216024"/>
            </a:xfrm>
            <a:prstGeom prst="straightConnector1">
              <a:avLst/>
            </a:prstGeom>
            <a:ln w="50800">
              <a:solidFill>
                <a:srgbClr val="7030A0"/>
              </a:solidFill>
              <a:prstDash val="solid"/>
              <a:tailEnd type="triangle"/>
            </a:ln>
          </p:spPr>
          <p:style>
            <a:lnRef idx="1">
              <a:schemeClr val="accent1"/>
            </a:lnRef>
            <a:fillRef idx="0">
              <a:schemeClr val="accent1"/>
            </a:fillRef>
            <a:effectRef idx="0">
              <a:schemeClr val="accent1"/>
            </a:effectRef>
            <a:fontRef idx="minor">
              <a:schemeClr val="tx1"/>
            </a:fontRef>
          </p:style>
        </p:cxnSp>
      </p:grpSp>
      <p:grpSp>
        <p:nvGrpSpPr>
          <p:cNvPr id="88" name="Gruppierung 87"/>
          <p:cNvGrpSpPr/>
          <p:nvPr/>
        </p:nvGrpSpPr>
        <p:grpSpPr>
          <a:xfrm>
            <a:off x="2915816" y="1562893"/>
            <a:ext cx="648073" cy="792088"/>
            <a:chOff x="2123728" y="3435846"/>
            <a:chExt cx="648073" cy="792088"/>
          </a:xfrm>
        </p:grpSpPr>
        <p:grpSp>
          <p:nvGrpSpPr>
            <p:cNvPr id="79" name="Gruppierung 78"/>
            <p:cNvGrpSpPr/>
            <p:nvPr/>
          </p:nvGrpSpPr>
          <p:grpSpPr>
            <a:xfrm rot="10800000">
              <a:off x="2123728" y="3435846"/>
              <a:ext cx="648073" cy="648072"/>
              <a:chOff x="2411760" y="3219822"/>
              <a:chExt cx="648073" cy="648072"/>
            </a:xfrm>
          </p:grpSpPr>
          <p:grpSp>
            <p:nvGrpSpPr>
              <p:cNvPr id="80" name="Gruppierung 79"/>
              <p:cNvGrpSpPr/>
              <p:nvPr/>
            </p:nvGrpSpPr>
            <p:grpSpPr>
              <a:xfrm>
                <a:off x="2411760" y="3219822"/>
                <a:ext cx="648073" cy="648072"/>
                <a:chOff x="2843808" y="3240000"/>
                <a:chExt cx="648073" cy="648072"/>
              </a:xfrm>
            </p:grpSpPr>
            <p:sp>
              <p:nvSpPr>
                <p:cNvPr id="82" name="Bogen 81"/>
                <p:cNvSpPr/>
                <p:nvPr/>
              </p:nvSpPr>
              <p:spPr>
                <a:xfrm rot="10800000">
                  <a:off x="2843809"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83" name="Bogen 82"/>
                <p:cNvSpPr/>
                <p:nvPr/>
              </p:nvSpPr>
              <p:spPr>
                <a:xfrm flipV="1">
                  <a:off x="2843808" y="3240000"/>
                  <a:ext cx="648072" cy="648072"/>
                </a:xfrm>
                <a:prstGeom prst="arc">
                  <a:avLst/>
                </a:prstGeom>
                <a:ln w="5080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grpSp>
          <p:cxnSp>
            <p:nvCxnSpPr>
              <p:cNvPr id="81" name="Gerade Verbindung mit Pfeil 80"/>
              <p:cNvCxnSpPr/>
              <p:nvPr/>
            </p:nvCxnSpPr>
            <p:spPr>
              <a:xfrm flipV="1">
                <a:off x="2411760" y="3363838"/>
                <a:ext cx="0" cy="216024"/>
              </a:xfrm>
              <a:prstGeom prst="straightConnector1">
                <a:avLst/>
              </a:prstGeom>
              <a:ln w="50800">
                <a:solidFill>
                  <a:srgbClr val="7030A0"/>
                </a:solidFill>
                <a:prstDash val="solid"/>
                <a:tailEnd type="triangle"/>
              </a:ln>
            </p:spPr>
            <p:style>
              <a:lnRef idx="1">
                <a:schemeClr val="accent1"/>
              </a:lnRef>
              <a:fillRef idx="0">
                <a:schemeClr val="accent1"/>
              </a:fillRef>
              <a:effectRef idx="0">
                <a:schemeClr val="accent1"/>
              </a:effectRef>
              <a:fontRef idx="minor">
                <a:schemeClr val="tx1"/>
              </a:fontRef>
            </p:style>
          </p:cxnSp>
        </p:grpSp>
        <p:cxnSp>
          <p:nvCxnSpPr>
            <p:cNvPr id="85" name="Gerade Verbindung 84"/>
            <p:cNvCxnSpPr/>
            <p:nvPr/>
          </p:nvCxnSpPr>
          <p:spPr>
            <a:xfrm flipV="1">
              <a:off x="2123729" y="3723878"/>
              <a:ext cx="0" cy="504056"/>
            </a:xfrm>
            <a:prstGeom prst="line">
              <a:avLst/>
            </a:prstGeom>
            <a:ln w="50800">
              <a:solidFill>
                <a:srgbClr val="7030A0"/>
              </a:solidFill>
            </a:ln>
          </p:spPr>
          <p:style>
            <a:lnRef idx="1">
              <a:schemeClr val="accent1"/>
            </a:lnRef>
            <a:fillRef idx="0">
              <a:schemeClr val="accent1"/>
            </a:fillRef>
            <a:effectRef idx="0">
              <a:schemeClr val="accent1"/>
            </a:effectRef>
            <a:fontRef idx="minor">
              <a:schemeClr val="tx1"/>
            </a:fontRef>
          </p:style>
        </p:cxnSp>
      </p:grpSp>
      <p:pic>
        <p:nvPicPr>
          <p:cNvPr id="89" name="Bild 8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75856" y="2024802"/>
            <a:ext cx="686588" cy="360040"/>
          </a:xfrm>
          <a:prstGeom prst="rect">
            <a:avLst/>
          </a:prstGeom>
        </p:spPr>
      </p:pic>
      <p:pic>
        <p:nvPicPr>
          <p:cNvPr id="90" name="Bild 8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491880" y="2231231"/>
            <a:ext cx="686588" cy="360040"/>
          </a:xfrm>
          <a:prstGeom prst="rect">
            <a:avLst/>
          </a:prstGeom>
        </p:spPr>
      </p:pic>
      <p:pic>
        <p:nvPicPr>
          <p:cNvPr id="91" name="Bild 9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31840" y="2358312"/>
            <a:ext cx="686588" cy="360040"/>
          </a:xfrm>
          <a:prstGeom prst="rect">
            <a:avLst/>
          </a:prstGeom>
        </p:spPr>
      </p:pic>
      <p:pic>
        <p:nvPicPr>
          <p:cNvPr id="92" name="Bild 9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79912" y="3579117"/>
            <a:ext cx="686588" cy="360040"/>
          </a:xfrm>
          <a:prstGeom prst="rect">
            <a:avLst/>
          </a:prstGeom>
        </p:spPr>
      </p:pic>
      <p:pic>
        <p:nvPicPr>
          <p:cNvPr id="93" name="Bild 9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491880" y="3795141"/>
            <a:ext cx="686588" cy="360040"/>
          </a:xfrm>
          <a:prstGeom prst="rect">
            <a:avLst/>
          </a:prstGeom>
        </p:spPr>
      </p:pic>
      <p:pic>
        <p:nvPicPr>
          <p:cNvPr id="94" name="Bild 93"/>
          <p:cNvPicPr>
            <a:picLocks noChangeAspect="1"/>
          </p:cNvPicPr>
          <p:nvPr/>
        </p:nvPicPr>
        <p:blipFill>
          <a:blip r:embed="rId4">
            <a:extLst>
              <a:ext uri="{28A0092B-C50C-407E-A947-70E740481C1C}">
                <a14:useLocalDpi xmlns:a14="http://schemas.microsoft.com/office/drawing/2010/main"/>
              </a:ext>
            </a:extLst>
          </a:blip>
          <a:stretch>
            <a:fillRect/>
          </a:stretch>
        </p:blipFill>
        <p:spPr>
          <a:xfrm flipH="1">
            <a:off x="3693032" y="3795141"/>
            <a:ext cx="1295400" cy="571500"/>
          </a:xfrm>
          <a:prstGeom prst="rect">
            <a:avLst/>
          </a:prstGeom>
        </p:spPr>
      </p:pic>
      <p:pic>
        <p:nvPicPr>
          <p:cNvPr id="95" name="Bild 94"/>
          <p:cNvPicPr>
            <a:picLocks noChangeAspect="1"/>
          </p:cNvPicPr>
          <p:nvPr/>
        </p:nvPicPr>
        <p:blipFill>
          <a:blip r:embed="rId4">
            <a:extLst>
              <a:ext uri="{28A0092B-C50C-407E-A947-70E740481C1C}">
                <a14:useLocalDpi xmlns:a14="http://schemas.microsoft.com/office/drawing/2010/main"/>
              </a:ext>
            </a:extLst>
          </a:blip>
          <a:stretch>
            <a:fillRect/>
          </a:stretch>
        </p:blipFill>
        <p:spPr>
          <a:xfrm rot="1800000" flipH="1">
            <a:off x="3937599" y="3711755"/>
            <a:ext cx="1091200" cy="481412"/>
          </a:xfrm>
          <a:prstGeom prst="rect">
            <a:avLst/>
          </a:prstGeom>
        </p:spPr>
      </p:pic>
      <p:pic>
        <p:nvPicPr>
          <p:cNvPr id="96" name="Bild 95"/>
          <p:cNvPicPr>
            <a:picLocks noChangeAspect="1"/>
          </p:cNvPicPr>
          <p:nvPr/>
        </p:nvPicPr>
        <p:blipFill>
          <a:blip r:embed="rId4">
            <a:extLst>
              <a:ext uri="{28A0092B-C50C-407E-A947-70E740481C1C}">
                <a14:useLocalDpi xmlns:a14="http://schemas.microsoft.com/office/drawing/2010/main"/>
              </a:ext>
            </a:extLst>
          </a:blip>
          <a:stretch>
            <a:fillRect/>
          </a:stretch>
        </p:blipFill>
        <p:spPr>
          <a:xfrm rot="-3300000" flipH="1">
            <a:off x="3823547" y="3844561"/>
            <a:ext cx="1295400" cy="571500"/>
          </a:xfrm>
          <a:prstGeom prst="rect">
            <a:avLst/>
          </a:prstGeom>
        </p:spPr>
      </p:pic>
      <p:pic>
        <p:nvPicPr>
          <p:cNvPr id="97" name="Bild 96"/>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95936" y="3939157"/>
            <a:ext cx="686588" cy="360040"/>
          </a:xfrm>
          <a:prstGeom prst="rect">
            <a:avLst/>
          </a:prstGeom>
        </p:spPr>
      </p:pic>
      <p:pic>
        <p:nvPicPr>
          <p:cNvPr id="98" name="Bild 9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680594" y="4011165"/>
            <a:ext cx="686588" cy="360040"/>
          </a:xfrm>
          <a:prstGeom prst="rect">
            <a:avLst/>
          </a:prstGeom>
        </p:spPr>
      </p:pic>
      <p:pic>
        <p:nvPicPr>
          <p:cNvPr id="99" name="Bild 9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02348" y="3795141"/>
            <a:ext cx="639688" cy="335446"/>
          </a:xfrm>
          <a:prstGeom prst="rect">
            <a:avLst/>
          </a:prstGeom>
        </p:spPr>
      </p:pic>
      <p:pic>
        <p:nvPicPr>
          <p:cNvPr id="100" name="Bild 99"/>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11960" y="3795141"/>
            <a:ext cx="686588" cy="360040"/>
          </a:xfrm>
          <a:prstGeom prst="rect">
            <a:avLst/>
          </a:prstGeom>
        </p:spPr>
      </p:pic>
      <p:pic>
        <p:nvPicPr>
          <p:cNvPr id="102" name="Bild 10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572000" y="3795141"/>
            <a:ext cx="576833" cy="302486"/>
          </a:xfrm>
          <a:prstGeom prst="rect">
            <a:avLst/>
          </a:prstGeom>
        </p:spPr>
      </p:pic>
      <p:pic>
        <p:nvPicPr>
          <p:cNvPr id="103" name="Bild 10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355976" y="4083173"/>
            <a:ext cx="576833" cy="302486"/>
          </a:xfrm>
          <a:prstGeom prst="rect">
            <a:avLst/>
          </a:prstGeom>
        </p:spPr>
      </p:pic>
      <p:pic>
        <p:nvPicPr>
          <p:cNvPr id="104" name="Bild 10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462971" y="3579117"/>
            <a:ext cx="576833" cy="302486"/>
          </a:xfrm>
          <a:prstGeom prst="rect">
            <a:avLst/>
          </a:prstGeom>
        </p:spPr>
      </p:pic>
      <p:sp>
        <p:nvSpPr>
          <p:cNvPr id="105" name="Dreieck 104"/>
          <p:cNvSpPr/>
          <p:nvPr/>
        </p:nvSpPr>
        <p:spPr bwMode="auto">
          <a:xfrm rot="16200000">
            <a:off x="4031940" y="2319424"/>
            <a:ext cx="216024" cy="144016"/>
          </a:xfrm>
          <a:prstGeom prst="triangle">
            <a:avLst/>
          </a:prstGeom>
          <a:solidFill>
            <a:srgbClr val="FFA300"/>
          </a:soli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tab pos="55563" algn="l"/>
              </a:tabLst>
            </a:pPr>
            <a:endParaRPr kumimoji="0" lang="de-DE" sz="1800" b="0" i="0" u="none" strike="noStrike" cap="none" normalizeH="0" baseline="0">
              <a:ln>
                <a:noFill/>
              </a:ln>
              <a:solidFill>
                <a:schemeClr val="tx1"/>
              </a:solidFill>
              <a:effectLst/>
              <a:latin typeface="Arial" charset="0"/>
            </a:endParaRPr>
          </a:p>
        </p:txBody>
      </p:sp>
      <p:sp>
        <p:nvSpPr>
          <p:cNvPr id="56" name="TextBox 3">
            <a:extLst>
              <a:ext uri="{FF2B5EF4-FFF2-40B4-BE49-F238E27FC236}">
                <a16:creationId xmlns:a16="http://schemas.microsoft.com/office/drawing/2014/main" id="{76CF6C72-46F6-49B7-B845-DFDA847E0FE1}"/>
              </a:ext>
            </a:extLst>
          </p:cNvPr>
          <p:cNvSpPr txBox="1"/>
          <p:nvPr/>
        </p:nvSpPr>
        <p:spPr>
          <a:xfrm>
            <a:off x="604844" y="4933592"/>
            <a:ext cx="3839461"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TAH = Thrombozytenaggregationshemmung</a:t>
            </a:r>
          </a:p>
        </p:txBody>
      </p:sp>
      <p:sp>
        <p:nvSpPr>
          <p:cNvPr id="57" name="Titel 1">
            <a:extLst>
              <a:ext uri="{FF2B5EF4-FFF2-40B4-BE49-F238E27FC236}">
                <a16:creationId xmlns:a16="http://schemas.microsoft.com/office/drawing/2014/main" id="{86BCA839-A664-49A5-908A-AA8592D46233}"/>
              </a:ext>
            </a:extLst>
          </p:cNvPr>
          <p:cNvSpPr txBox="1">
            <a:spLocks/>
          </p:cNvSpPr>
          <p:nvPr/>
        </p:nvSpPr>
        <p:spPr>
          <a:xfrm>
            <a:off x="541936" y="142718"/>
            <a:ext cx="8281175" cy="609398"/>
          </a:xfrm>
          <a:prstGeom prst="rect">
            <a:avLst/>
          </a:prstGeom>
        </p:spPr>
        <p:txBody>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en-US" dirty="0" err="1"/>
              <a:t>Zweifache</a:t>
            </a:r>
            <a:r>
              <a:rPr lang="en-US" dirty="0"/>
              <a:t> </a:t>
            </a:r>
            <a:r>
              <a:rPr lang="en-US" dirty="0" err="1"/>
              <a:t>Hemmung</a:t>
            </a:r>
            <a:r>
              <a:rPr lang="en-US" dirty="0"/>
              <a:t> der </a:t>
            </a:r>
            <a:r>
              <a:rPr lang="en-US" dirty="0" err="1"/>
              <a:t>Thrombusbildung</a:t>
            </a:r>
            <a:r>
              <a:rPr lang="en-US" dirty="0"/>
              <a:t> </a:t>
            </a:r>
            <a:r>
              <a:rPr lang="en-US" dirty="0" err="1"/>
              <a:t>mittels</a:t>
            </a:r>
            <a:r>
              <a:rPr lang="en-US" dirty="0"/>
              <a:t> Rivaroxaban 2.5 mg 2x </a:t>
            </a:r>
            <a:r>
              <a:rPr lang="en-US" dirty="0" err="1"/>
              <a:t>tgl</a:t>
            </a:r>
            <a:r>
              <a:rPr lang="en-US" dirty="0"/>
              <a:t>. und ASS</a:t>
            </a:r>
            <a:endParaRPr lang="de-CH" sz="2200" kern="0" baseline="30000" dirty="0"/>
          </a:p>
        </p:txBody>
      </p:sp>
      <p:sp>
        <p:nvSpPr>
          <p:cNvPr id="2" name="Textfeld 1"/>
          <p:cNvSpPr txBox="1"/>
          <p:nvPr/>
        </p:nvSpPr>
        <p:spPr>
          <a:xfrm>
            <a:off x="604844" y="4659982"/>
            <a:ext cx="5767356" cy="250962"/>
          </a:xfrm>
          <a:prstGeom prst="rect">
            <a:avLst/>
          </a:prstGeom>
          <a:noFill/>
        </p:spPr>
        <p:txBody>
          <a:bodyPr wrap="square" lIns="0" tIns="0" rIns="0" bIns="0" rtlCol="0">
            <a:normAutofit fontScale="55000" lnSpcReduction="20000"/>
          </a:bodyPr>
          <a:lstStyle/>
          <a:p>
            <a:r>
              <a:rPr lang="en-US" dirty="0">
                <a:solidFill>
                  <a:schemeClr val="tx1">
                    <a:lumMod val="65000"/>
                    <a:lumOff val="35000"/>
                  </a:schemeClr>
                </a:solidFill>
              </a:rPr>
              <a:t>Die </a:t>
            </a:r>
            <a:r>
              <a:rPr lang="en-US" dirty="0" err="1">
                <a:solidFill>
                  <a:schemeClr val="tx1">
                    <a:lumMod val="65000"/>
                    <a:lumOff val="35000"/>
                  </a:schemeClr>
                </a:solidFill>
              </a:rPr>
              <a:t>gestrichelten</a:t>
            </a:r>
            <a:r>
              <a:rPr lang="en-US" dirty="0">
                <a:solidFill>
                  <a:schemeClr val="tx1">
                    <a:lumMod val="65000"/>
                    <a:lumOff val="35000"/>
                  </a:schemeClr>
                </a:solidFill>
              </a:rPr>
              <a:t> </a:t>
            </a:r>
            <a:r>
              <a:rPr lang="en-US" dirty="0" err="1">
                <a:solidFill>
                  <a:schemeClr val="tx1">
                    <a:lumMod val="65000"/>
                    <a:lumOff val="35000"/>
                  </a:schemeClr>
                </a:solidFill>
              </a:rPr>
              <a:t>Linien</a:t>
            </a:r>
            <a:r>
              <a:rPr lang="en-US" dirty="0">
                <a:solidFill>
                  <a:schemeClr val="tx1">
                    <a:lumMod val="65000"/>
                    <a:lumOff val="35000"/>
                  </a:schemeClr>
                </a:solidFill>
              </a:rPr>
              <a:t> </a:t>
            </a:r>
            <a:r>
              <a:rPr lang="en-US" dirty="0" err="1">
                <a:solidFill>
                  <a:schemeClr val="tx1">
                    <a:lumMod val="65000"/>
                    <a:lumOff val="35000"/>
                  </a:schemeClr>
                </a:solidFill>
              </a:rPr>
              <a:t>symbolisieren</a:t>
            </a:r>
            <a:r>
              <a:rPr lang="en-US" dirty="0">
                <a:solidFill>
                  <a:schemeClr val="tx1">
                    <a:lumMod val="65000"/>
                    <a:lumOff val="35000"/>
                  </a:schemeClr>
                </a:solidFill>
              </a:rPr>
              <a:t> die </a:t>
            </a:r>
            <a:r>
              <a:rPr lang="en-US" dirty="0" err="1">
                <a:solidFill>
                  <a:schemeClr val="tx1">
                    <a:lumMod val="65000"/>
                    <a:lumOff val="35000"/>
                  </a:schemeClr>
                </a:solidFill>
              </a:rPr>
              <a:t>Hemmung</a:t>
            </a:r>
            <a:r>
              <a:rPr lang="en-US" dirty="0">
                <a:solidFill>
                  <a:schemeClr val="tx1">
                    <a:lumMod val="65000"/>
                    <a:lumOff val="35000"/>
                  </a:schemeClr>
                </a:solidFill>
              </a:rPr>
              <a:t> der </a:t>
            </a:r>
            <a:r>
              <a:rPr lang="en-US" dirty="0" err="1">
                <a:solidFill>
                  <a:schemeClr val="tx1">
                    <a:lumMod val="65000"/>
                    <a:lumOff val="35000"/>
                  </a:schemeClr>
                </a:solidFill>
              </a:rPr>
              <a:t>Aktivierung</a:t>
            </a:r>
            <a:r>
              <a:rPr lang="en-US" dirty="0">
                <a:solidFill>
                  <a:schemeClr val="tx1">
                    <a:lumMod val="65000"/>
                    <a:lumOff val="35000"/>
                  </a:schemeClr>
                </a:solidFill>
              </a:rPr>
              <a:t> </a:t>
            </a:r>
            <a:r>
              <a:rPr lang="en-US" dirty="0" err="1">
                <a:solidFill>
                  <a:schemeClr val="tx1">
                    <a:lumMod val="65000"/>
                    <a:lumOff val="35000"/>
                  </a:schemeClr>
                </a:solidFill>
              </a:rPr>
              <a:t>durch</a:t>
            </a:r>
            <a:r>
              <a:rPr lang="en-US" dirty="0">
                <a:solidFill>
                  <a:schemeClr val="tx1">
                    <a:lumMod val="65000"/>
                    <a:lumOff val="35000"/>
                  </a:schemeClr>
                </a:solidFill>
              </a:rPr>
              <a:t> </a:t>
            </a:r>
            <a:r>
              <a:rPr lang="en-US" dirty="0" err="1">
                <a:solidFill>
                  <a:schemeClr val="tx1">
                    <a:lumMod val="65000"/>
                    <a:lumOff val="35000"/>
                  </a:schemeClr>
                </a:solidFill>
              </a:rPr>
              <a:t>Antikoagulation</a:t>
            </a:r>
            <a:r>
              <a:rPr lang="en-US" dirty="0">
                <a:solidFill>
                  <a:schemeClr val="tx1">
                    <a:lumMod val="65000"/>
                    <a:lumOff val="35000"/>
                  </a:schemeClr>
                </a:solidFill>
              </a:rPr>
              <a:t> plus TAH</a:t>
            </a:r>
            <a:endParaRPr lang="de-DE" dirty="0">
              <a:solidFill>
                <a:schemeClr val="tx1">
                  <a:lumMod val="65000"/>
                  <a:lumOff val="35000"/>
                </a:schemeClr>
              </a:solidFill>
            </a:endParaRPr>
          </a:p>
        </p:txBody>
      </p:sp>
      <p:sp>
        <p:nvSpPr>
          <p:cNvPr id="3" name="Textfeld 2"/>
          <p:cNvSpPr txBox="1"/>
          <p:nvPr/>
        </p:nvSpPr>
        <p:spPr>
          <a:xfrm>
            <a:off x="6516216" y="4430661"/>
            <a:ext cx="914400" cy="239880"/>
          </a:xfrm>
          <a:prstGeom prst="rect">
            <a:avLst/>
          </a:prstGeom>
          <a:noFill/>
        </p:spPr>
        <p:txBody>
          <a:bodyPr wrap="none" lIns="0" tIns="0" rIns="0" bIns="0" rtlCol="0">
            <a:normAutofit/>
          </a:bodyPr>
          <a:lstStyle/>
          <a:p>
            <a:r>
              <a:rPr lang="de-DE" sz="800" dirty="0">
                <a:solidFill>
                  <a:schemeClr val="tx1">
                    <a:lumMod val="50000"/>
                    <a:lumOff val="50000"/>
                  </a:schemeClr>
                </a:solidFill>
              </a:rPr>
              <a:t>Modifiziert nach Steffel J &amp; Braunwald </a:t>
            </a:r>
            <a:r>
              <a:rPr lang="de-CH" sz="800" dirty="0">
                <a:solidFill>
                  <a:schemeClr val="tx1">
                    <a:lumMod val="50000"/>
                    <a:lumOff val="50000"/>
                  </a:schemeClr>
                </a:solidFill>
              </a:rPr>
              <a:t>E</a:t>
            </a:r>
            <a:r>
              <a:rPr lang="de-CH" sz="800" baseline="30000" dirty="0">
                <a:solidFill>
                  <a:schemeClr val="tx1">
                    <a:lumMod val="50000"/>
                    <a:lumOff val="50000"/>
                  </a:schemeClr>
                </a:solidFill>
              </a:rPr>
              <a:t>1</a:t>
            </a:r>
            <a:endParaRPr lang="de-DE" sz="800" baseline="30000" dirty="0">
              <a:solidFill>
                <a:schemeClr val="tx1">
                  <a:lumMod val="50000"/>
                  <a:lumOff val="50000"/>
                </a:schemeClr>
              </a:solidFill>
            </a:endParaRPr>
          </a:p>
        </p:txBody>
      </p:sp>
      <p:sp>
        <p:nvSpPr>
          <p:cNvPr id="61" name="TextBox 3">
            <a:extLst>
              <a:ext uri="{FF2B5EF4-FFF2-40B4-BE49-F238E27FC236}">
                <a16:creationId xmlns:a16="http://schemas.microsoft.com/office/drawing/2014/main" id="{4B5A3FBE-270D-4E97-A1E0-F9574DF18760}"/>
              </a:ext>
            </a:extLst>
          </p:cNvPr>
          <p:cNvSpPr txBox="1"/>
          <p:nvPr/>
        </p:nvSpPr>
        <p:spPr>
          <a:xfrm>
            <a:off x="5004049" y="4930843"/>
            <a:ext cx="3889128"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Steffel</a:t>
            </a:r>
            <a:r>
              <a:rPr lang="en-US" sz="800" dirty="0">
                <a:solidFill>
                  <a:schemeClr val="tx1">
                    <a:lumMod val="50000"/>
                    <a:lumOff val="50000"/>
                  </a:schemeClr>
                </a:solidFill>
              </a:rPr>
              <a:t> J, </a:t>
            </a:r>
            <a:r>
              <a:rPr lang="en-US" sz="800" dirty="0" err="1">
                <a:solidFill>
                  <a:schemeClr val="tx1">
                    <a:lumMod val="50000"/>
                    <a:lumOff val="50000"/>
                  </a:schemeClr>
                </a:solidFill>
              </a:rPr>
              <a:t>Braunwald</a:t>
            </a:r>
            <a:r>
              <a:rPr lang="en-US" sz="800" dirty="0">
                <a:solidFill>
                  <a:schemeClr val="tx1">
                    <a:lumMod val="50000"/>
                    <a:lumOff val="50000"/>
                  </a:schemeClr>
                </a:solidFill>
              </a:rPr>
              <a:t> E. Eur Heart J 2011; 32:1968–1976.</a:t>
            </a:r>
          </a:p>
        </p:txBody>
      </p:sp>
    </p:spTree>
    <p:extLst>
      <p:ext uri="{BB962C8B-B14F-4D97-AF65-F5344CB8AC3E}">
        <p14:creationId xmlns:p14="http://schemas.microsoft.com/office/powerpoint/2010/main" val="3501704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577009"/>
            <a:ext cx="8281175" cy="304699"/>
          </a:xfrm>
        </p:spPr>
        <p:txBody>
          <a:bodyPr/>
          <a:lstStyle/>
          <a:p>
            <a:r>
              <a:rPr lang="de-CH" sz="2200" dirty="0" err="1"/>
              <a:t>Topline</a:t>
            </a:r>
            <a:r>
              <a:rPr lang="de-CH" sz="2200" dirty="0"/>
              <a:t>-Ergebnisse der COMPASS-Studie – Wirksamkeit</a:t>
            </a:r>
            <a:r>
              <a:rPr lang="de-CH" sz="2200" baseline="30000" dirty="0"/>
              <a:t>1</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122200612"/>
              </p:ext>
            </p:extLst>
          </p:nvPr>
        </p:nvGraphicFramePr>
        <p:xfrm>
          <a:off x="612451" y="1280070"/>
          <a:ext cx="7986841" cy="3164845"/>
        </p:xfrm>
        <a:graphic>
          <a:graphicData uri="http://schemas.openxmlformats.org/drawingml/2006/table">
            <a:tbl>
              <a:tblPr/>
              <a:tblGrid>
                <a:gridCol w="1604551">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CH" sz="1200" b="1" i="0" u="none" strike="noStrike" kern="1200" cap="none" normalizeH="0" baseline="0" dirty="0">
                          <a:ln>
                            <a:noFill/>
                          </a:ln>
                          <a:solidFill>
                            <a:srgbClr val="595959"/>
                          </a:solidFill>
                          <a:effectLst/>
                          <a:latin typeface="+mn-lt"/>
                          <a:ea typeface="+mn-ea"/>
                          <a:cs typeface="+mn-cs"/>
                        </a:rPr>
                        <a:t>Primäre Wirksamkeits-ergebnisse,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CH" sz="1200" b="1" i="0" u="none" strike="noStrike" kern="1200" cap="none" normalizeH="0" baseline="0" dirty="0">
                          <a:ln>
                            <a:noFill/>
                          </a:ln>
                          <a:solidFill>
                            <a:srgbClr val="595959"/>
                          </a:solidFill>
                          <a:effectLst/>
                          <a:latin typeface="+mn-lt"/>
                          <a:ea typeface="+mn-ea"/>
                          <a:cs typeface="+mn-cs"/>
                        </a:rPr>
                        <a:t>n (%)</a:t>
                      </a: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 tgl. plus ASS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ASS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 tgl. plus ASS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ASS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NNT </a:t>
                      </a: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ASS alleine</a:t>
                      </a:r>
                      <a:r>
                        <a:rPr kumimoji="0" lang="de-CH" sz="1100" b="0" i="0" u="none" strike="noStrike" cap="none" normalizeH="0" baseline="0" dirty="0">
                          <a:ln>
                            <a:noFill/>
                          </a:ln>
                          <a:solidFill>
                            <a:schemeClr val="bg1"/>
                          </a:solidFill>
                          <a:effectLst/>
                          <a:latin typeface="+mn-lt"/>
                        </a:rPr>
                        <a:t> – berechnet für </a:t>
                      </a:r>
                      <a:br>
                        <a:rPr kumimoji="0" lang="de-CH" sz="1100" b="0" i="0" u="none" strike="noStrike" cap="none" normalizeH="0" baseline="0" dirty="0">
                          <a:ln>
                            <a:noFill/>
                          </a:ln>
                          <a:solidFill>
                            <a:schemeClr val="bg1"/>
                          </a:solidFill>
                          <a:effectLst/>
                          <a:latin typeface="+mn-lt"/>
                        </a:rPr>
                      </a:br>
                      <a:r>
                        <a:rPr kumimoji="0" lang="de-CH" sz="1100" b="0" i="0" u="none" strike="noStrike" cap="none" normalizeH="0" baseline="0" dirty="0">
                          <a:ln>
                            <a:noFill/>
                          </a:ln>
                          <a:solidFill>
                            <a:schemeClr val="bg1"/>
                          </a:solidFill>
                          <a:effectLst/>
                          <a:latin typeface="+mn-lt"/>
                        </a:rPr>
                        <a:t>1.9 Jahre (Studienzeitraum)</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(n=9’152)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(n=9’126)</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(95% KI)</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1" u="none" strike="noStrike" cap="none" normalizeH="0" baseline="0" dirty="0">
                          <a:ln>
                            <a:noFill/>
                          </a:ln>
                          <a:solidFill>
                            <a:schemeClr val="bg1"/>
                          </a:solidFill>
                          <a:effectLst/>
                          <a:latin typeface="+mn-lt"/>
                        </a:rPr>
                        <a:t>p</a:t>
                      </a:r>
                      <a:r>
                        <a:rPr kumimoji="0" lang="de-CH" sz="1100" b="0" i="0" u="none" strike="noStrike" cap="none" normalizeH="0" baseline="0" dirty="0">
                          <a:ln>
                            <a:noFill/>
                          </a:ln>
                          <a:solidFill>
                            <a:schemeClr val="bg1"/>
                          </a:solidFill>
                          <a:effectLst/>
                          <a:latin typeface="+mn-lt"/>
                        </a:rPr>
                        <a:t>-Wert</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1" i="0" u="none" strike="noStrike" cap="none" normalizeH="0" baseline="0" dirty="0">
                          <a:ln>
                            <a:noFill/>
                          </a:ln>
                          <a:solidFill>
                            <a:srgbClr val="595959"/>
                          </a:solidFill>
                          <a:effectLst/>
                          <a:latin typeface="+mn-lt"/>
                        </a:rPr>
                        <a:t>KV Tod, Schlaganfall, </a:t>
                      </a:r>
                      <a:br>
                        <a:rPr kumimoji="0" lang="de-CH" sz="1200" b="1" i="0" u="none" strike="noStrike" cap="none" normalizeH="0" baseline="0" dirty="0">
                          <a:ln>
                            <a:noFill/>
                          </a:ln>
                          <a:solidFill>
                            <a:srgbClr val="595959"/>
                          </a:solidFill>
                          <a:effectLst/>
                          <a:latin typeface="+mn-lt"/>
                        </a:rPr>
                      </a:br>
                      <a:r>
                        <a:rPr kumimoji="0" lang="de-CH" sz="1200" b="1" i="0" u="none" strike="noStrike" cap="none" normalizeH="0" baseline="0" dirty="0">
                          <a:ln>
                            <a:noFill/>
                          </a:ln>
                          <a:solidFill>
                            <a:srgbClr val="595959"/>
                          </a:solidFill>
                          <a:effectLst/>
                          <a:latin typeface="+mn-lt"/>
                        </a:rPr>
                        <a:t>oder MI</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85725" marR="0" lvl="0" indent="0" algn="ctr" defTabSz="914400" rtl="0" eaLnBrk="0" fontAlgn="b" latinLnBrk="0" hangingPunct="0">
                        <a:lnSpc>
                          <a:spcPct val="100000"/>
                        </a:lnSpc>
                        <a:spcBef>
                          <a:spcPct val="50000"/>
                        </a:spcBef>
                        <a:spcAft>
                          <a:spcPct val="0"/>
                        </a:spcAft>
                        <a:buClr>
                          <a:schemeClr val="bg2"/>
                        </a:buClr>
                        <a:buSzTx/>
                        <a:buFont typeface="Wingdings 2" pitchFamily="18" charset="2"/>
                        <a:buNone/>
                        <a:tabLst/>
                        <a:defRPr/>
                      </a:pPr>
                      <a:r>
                        <a:rPr kumimoji="0" lang="de-DE" sz="1200" b="1" i="0" u="none" strike="noStrike" kern="1200" cap="none" normalizeH="0" baseline="0" dirty="0">
                          <a:ln>
                            <a:noFill/>
                          </a:ln>
                          <a:solidFill>
                            <a:srgbClr val="595959"/>
                          </a:solidFill>
                          <a:effectLst/>
                          <a:latin typeface="+mn-lt"/>
                          <a:ea typeface="+mn-ea"/>
                          <a:cs typeface="+mn-cs"/>
                          <a:sym typeface="Wingdings"/>
                        </a:rPr>
                        <a:t>379 (4.1)</a:t>
                      </a:r>
                      <a:endParaRPr kumimoji="0" lang="de-DE" sz="1200" b="1" i="0" u="none" strike="noStrike" kern="1200" cap="none" normalizeH="0" baseline="0" dirty="0">
                        <a:ln>
                          <a:noFill/>
                        </a:ln>
                        <a:solidFill>
                          <a:srgbClr val="595959"/>
                        </a:solidFill>
                        <a:effectLst/>
                        <a:latin typeface="+mn-lt"/>
                        <a:ea typeface="+mn-ea"/>
                        <a:cs typeface="+mn-cs"/>
                      </a:endParaRP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496 (5.4)</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0.76 (0.66–0.86)</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&lt;0.001 </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77</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KV Tod</a:t>
                      </a:r>
                    </a:p>
                  </a:txBody>
                  <a:tcPr marL="2160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85725" marR="0" lvl="0" indent="0" algn="ctr" defTabSz="914400" rtl="0" eaLnBrk="0" fontAlgn="b" latinLnBrk="0" hangingPunct="0">
                        <a:lnSpc>
                          <a:spcPct val="100000"/>
                        </a:lnSpc>
                        <a:spcBef>
                          <a:spcPct val="5000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160 (1.7)</a:t>
                      </a: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203 (2.2)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0.78 (0.64–0.96)</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0.02</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200</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Schlaganfall</a:t>
                      </a:r>
                      <a:endParaRPr kumimoji="0" lang="de-CH" sz="1200" b="1" i="0" u="none" strike="noStrike" cap="none" normalizeH="0" baseline="0" dirty="0">
                        <a:ln>
                          <a:noFill/>
                        </a:ln>
                        <a:solidFill>
                          <a:schemeClr val="bg2"/>
                        </a:solidFill>
                        <a:effectLst/>
                        <a:latin typeface="+mn-lt"/>
                      </a:endParaRPr>
                    </a:p>
                  </a:txBody>
                  <a:tcPr marL="2160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85725" marR="0" lvl="0" indent="0" algn="ctr" defTabSz="914400" rtl="0" eaLnBrk="0" fontAlgn="b" latinLnBrk="0" hangingPunct="0">
                        <a:lnSpc>
                          <a:spcPct val="120000"/>
                        </a:lnSpc>
                        <a:spcBef>
                          <a:spcPct val="5000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83 (0.9)</a:t>
                      </a: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142 (1.6)</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0.58 (0.44–0.76)</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&lt;0.001 </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 143</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MI</a:t>
                      </a:r>
                    </a:p>
                  </a:txBody>
                  <a:tcPr marL="216000" marR="86400" marT="43200" marB="432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85725" marR="0" lvl="0" indent="0" algn="ctr" defTabSz="914400" rtl="0" eaLnBrk="0" fontAlgn="b" latinLnBrk="0" hangingPunct="0">
                        <a:lnSpc>
                          <a:spcPct val="100000"/>
                        </a:lnSpc>
                        <a:spcBef>
                          <a:spcPct val="5000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178 (1.9)</a:t>
                      </a: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205 (2.2)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0.86 (0.70–1.05)</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0.14</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a:t>
                      </a:r>
                      <a:r>
                        <a:rPr kumimoji="0" lang="en-US" sz="1100" b="0" i="0" u="none" strike="noStrike" kern="1200" cap="none" normalizeH="0" baseline="0" dirty="0" err="1">
                          <a:ln>
                            <a:noFill/>
                          </a:ln>
                          <a:solidFill>
                            <a:srgbClr val="595959"/>
                          </a:solidFill>
                          <a:effectLst/>
                          <a:latin typeface="+mn-lt"/>
                          <a:ea typeface="+mn-ea"/>
                          <a:cs typeface="+mn-cs"/>
                        </a:rPr>
                        <a:t>n.s</a:t>
                      </a:r>
                      <a:r>
                        <a:rPr kumimoji="0" lang="en-US" sz="1100" b="0" i="0" u="none" strike="noStrike" kern="1200" cap="none" normalizeH="0" baseline="0" dirty="0">
                          <a:ln>
                            <a:noFill/>
                          </a:ln>
                          <a:solidFill>
                            <a:srgbClr val="595959"/>
                          </a:solidFill>
                          <a:effectLst/>
                          <a:latin typeface="+mn-lt"/>
                          <a:ea typeface="+mn-ea"/>
                          <a:cs typeface="+mn-cs"/>
                        </a:rPr>
                        <a:t>.)</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7" name="Textfeld 6">
            <a:extLst>
              <a:ext uri="{FF2B5EF4-FFF2-40B4-BE49-F238E27FC236}">
                <a16:creationId xmlns:a16="http://schemas.microsoft.com/office/drawing/2014/main" id="{4AE982C6-6F34-4579-AFD7-42A5239F21F7}"/>
              </a:ext>
            </a:extLst>
          </p:cNvPr>
          <p:cNvSpPr txBox="1"/>
          <p:nvPr/>
        </p:nvSpPr>
        <p:spPr>
          <a:xfrm>
            <a:off x="6156176" y="4492004"/>
            <a:ext cx="2443116" cy="360040"/>
          </a:xfrm>
          <a:prstGeom prst="rect">
            <a:avLst/>
          </a:prstGeom>
          <a:noFill/>
        </p:spPr>
        <p:txBody>
          <a:bodyPr wrap="square" lIns="0" tIns="0" rIns="0" bIns="0" rtlCol="0">
            <a:normAutofit/>
          </a:bodyPr>
          <a:lstStyle/>
          <a:p>
            <a:r>
              <a:rPr lang="de-CH" sz="800" dirty="0">
                <a:solidFill>
                  <a:schemeClr val="tx1">
                    <a:lumMod val="50000"/>
                    <a:lumOff val="50000"/>
                  </a:schemeClr>
                </a:solidFill>
              </a:rPr>
              <a:t>Adaptiert nach </a:t>
            </a:r>
            <a:r>
              <a:rPr lang="de-CH" sz="800" dirty="0" err="1">
                <a:solidFill>
                  <a:schemeClr val="tx1">
                    <a:lumMod val="50000"/>
                    <a:lumOff val="50000"/>
                  </a:schemeClr>
                </a:solidFill>
              </a:rPr>
              <a:t>Eikelboom</a:t>
            </a:r>
            <a:r>
              <a:rPr lang="de-CH" sz="800" dirty="0">
                <a:solidFill>
                  <a:schemeClr val="tx1">
                    <a:lumMod val="50000"/>
                    <a:lumOff val="50000"/>
                  </a:schemeClr>
                </a:solidFill>
              </a:rPr>
              <a:t> et al., N Engl J Med. 2017</a:t>
            </a:r>
            <a:r>
              <a:rPr lang="de-CH" sz="800" baseline="30000" dirty="0">
                <a:solidFill>
                  <a:schemeClr val="tx1">
                    <a:lumMod val="50000"/>
                    <a:lumOff val="50000"/>
                  </a:schemeClr>
                </a:solidFill>
              </a:rPr>
              <a:t>1</a:t>
            </a:r>
          </a:p>
        </p:txBody>
      </p:sp>
      <p:sp>
        <p:nvSpPr>
          <p:cNvPr id="6" name="TextBox 3">
            <a:extLst>
              <a:ext uri="{FF2B5EF4-FFF2-40B4-BE49-F238E27FC236}">
                <a16:creationId xmlns:a16="http://schemas.microsoft.com/office/drawing/2014/main" id="{628A7714-703E-4536-B099-03B2029B7E99}"/>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F31CACB6-3C15-4E23-BF9B-980E115F66BA}"/>
              </a:ext>
            </a:extLst>
          </p:cNvPr>
          <p:cNvSpPr txBox="1"/>
          <p:nvPr/>
        </p:nvSpPr>
        <p:spPr>
          <a:xfrm>
            <a:off x="604844" y="4810482"/>
            <a:ext cx="3967155"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KI: Konfidenzintervall; KV: kardiovaskulär; MI: Myokardinfarkt; NNT: </a:t>
            </a:r>
            <a:r>
              <a:rPr lang="de-CH" sz="800" dirty="0" err="1">
                <a:solidFill>
                  <a:schemeClr val="tx1">
                    <a:lumMod val="50000"/>
                    <a:lumOff val="50000"/>
                  </a:schemeClr>
                </a:solidFill>
              </a:rPr>
              <a:t>number</a:t>
            </a:r>
            <a:r>
              <a:rPr lang="de-CH" sz="800" dirty="0">
                <a:solidFill>
                  <a:schemeClr val="tx1">
                    <a:lumMod val="50000"/>
                    <a:lumOff val="50000"/>
                  </a:schemeClr>
                </a:solidFill>
              </a:rPr>
              <a:t> </a:t>
            </a:r>
            <a:r>
              <a:rPr lang="de-CH" sz="800" dirty="0" err="1">
                <a:solidFill>
                  <a:schemeClr val="tx1">
                    <a:lumMod val="50000"/>
                    <a:lumOff val="50000"/>
                  </a:schemeClr>
                </a:solidFill>
              </a:rPr>
              <a:t>needed</a:t>
            </a:r>
            <a:r>
              <a:rPr lang="de-CH" sz="800" dirty="0">
                <a:solidFill>
                  <a:schemeClr val="tx1">
                    <a:lumMod val="50000"/>
                    <a:lumOff val="50000"/>
                  </a:schemeClr>
                </a:solidFill>
              </a:rPr>
              <a:t> </a:t>
            </a:r>
            <a:r>
              <a:rPr lang="de-CH" sz="800" dirty="0" err="1">
                <a:solidFill>
                  <a:schemeClr val="tx1">
                    <a:lumMod val="50000"/>
                    <a:lumOff val="50000"/>
                  </a:schemeClr>
                </a:solidFill>
              </a:rPr>
              <a:t>to</a:t>
            </a:r>
            <a:r>
              <a:rPr lang="de-CH" sz="800" dirty="0">
                <a:solidFill>
                  <a:schemeClr val="tx1">
                    <a:lumMod val="50000"/>
                    <a:lumOff val="50000"/>
                  </a:schemeClr>
                </a:solidFill>
              </a:rPr>
              <a:t> </a:t>
            </a:r>
            <a:r>
              <a:rPr lang="de-CH" sz="800" dirty="0" err="1">
                <a:solidFill>
                  <a:schemeClr val="tx1">
                    <a:lumMod val="50000"/>
                    <a:lumOff val="50000"/>
                  </a:schemeClr>
                </a:solidFill>
              </a:rPr>
              <a:t>treat</a:t>
            </a:r>
            <a:r>
              <a:rPr lang="de-CH" sz="800" dirty="0">
                <a:solidFill>
                  <a:schemeClr val="tx1">
                    <a:lumMod val="50000"/>
                    <a:lumOff val="50000"/>
                  </a:schemeClr>
                </a:solidFill>
              </a:rPr>
              <a:t>; </a:t>
            </a:r>
            <a:r>
              <a:rPr lang="de-CH" sz="800" dirty="0" err="1">
                <a:solidFill>
                  <a:schemeClr val="tx1">
                    <a:lumMod val="50000"/>
                    <a:lumOff val="50000"/>
                  </a:schemeClr>
                </a:solidFill>
              </a:rPr>
              <a:t>n.s</a:t>
            </a:r>
            <a:r>
              <a:rPr lang="de-CH" sz="800" dirty="0">
                <a:solidFill>
                  <a:schemeClr val="tx1">
                    <a:lumMod val="50000"/>
                    <a:lumOff val="50000"/>
                  </a:schemeClr>
                </a:solidFill>
              </a:rPr>
              <a:t>. = nicht signifikant</a:t>
            </a:r>
          </a:p>
        </p:txBody>
      </p:sp>
    </p:spTree>
    <p:extLst>
      <p:ext uri="{BB962C8B-B14F-4D97-AF65-F5344CB8AC3E}">
        <p14:creationId xmlns:p14="http://schemas.microsoft.com/office/powerpoint/2010/main" val="3973271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577009"/>
            <a:ext cx="8281175" cy="304699"/>
          </a:xfrm>
        </p:spPr>
        <p:txBody>
          <a:bodyPr/>
          <a:lstStyle/>
          <a:p>
            <a:r>
              <a:rPr lang="de-CH" sz="2200" dirty="0" err="1"/>
              <a:t>Topline</a:t>
            </a:r>
            <a:r>
              <a:rPr lang="de-CH" sz="2200" dirty="0"/>
              <a:t>-Ergebnisse der COMPASS-Studie – Sicherheit</a:t>
            </a:r>
            <a:r>
              <a:rPr lang="de-CH" sz="2200" baseline="30000" dirty="0"/>
              <a:t>1</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1965300807"/>
              </p:ext>
            </p:extLst>
          </p:nvPr>
        </p:nvGraphicFramePr>
        <p:xfrm>
          <a:off x="612451" y="1280070"/>
          <a:ext cx="7986841" cy="2601758"/>
        </p:xfrm>
        <a:graphic>
          <a:graphicData uri="http://schemas.openxmlformats.org/drawingml/2006/table">
            <a:tbl>
              <a:tblPr/>
              <a:tblGrid>
                <a:gridCol w="1604551">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err="1">
                          <a:ln>
                            <a:noFill/>
                          </a:ln>
                          <a:solidFill>
                            <a:srgbClr val="595959"/>
                          </a:solidFill>
                          <a:effectLst/>
                          <a:latin typeface="+mn-lt"/>
                          <a:ea typeface="+mn-ea"/>
                          <a:cs typeface="+mn-cs"/>
                        </a:rPr>
                        <a:t>Raten</a:t>
                      </a:r>
                      <a:r>
                        <a:rPr kumimoji="0" lang="en-US" sz="1200" b="1" i="0" u="none" strike="noStrike" kern="1200" cap="none" normalizeH="0" baseline="0" dirty="0">
                          <a:ln>
                            <a:noFill/>
                          </a:ln>
                          <a:solidFill>
                            <a:srgbClr val="595959"/>
                          </a:solidFill>
                          <a:effectLst/>
                          <a:latin typeface="+mn-lt"/>
                          <a:ea typeface="+mn-ea"/>
                          <a:cs typeface="+mn-cs"/>
                        </a:rPr>
                        <a:t> per </a:t>
                      </a:r>
                      <a:r>
                        <a:rPr kumimoji="0" lang="en-US" sz="1200" b="1" i="0" u="none" strike="noStrike" kern="1200" cap="none" normalizeH="0" baseline="0" dirty="0" err="1">
                          <a:ln>
                            <a:noFill/>
                          </a:ln>
                          <a:solidFill>
                            <a:srgbClr val="595959"/>
                          </a:solidFill>
                          <a:effectLst/>
                          <a:latin typeface="+mn-lt"/>
                          <a:ea typeface="+mn-ea"/>
                          <a:cs typeface="+mn-cs"/>
                        </a:rPr>
                        <a:t>mittlerem</a:t>
                      </a:r>
                      <a:r>
                        <a:rPr kumimoji="0" lang="en-US" sz="1200" b="1" i="0" u="none" strike="noStrike" kern="1200" cap="none" normalizeH="0" baseline="0" dirty="0">
                          <a:ln>
                            <a:noFill/>
                          </a:ln>
                          <a:solidFill>
                            <a:srgbClr val="595959"/>
                          </a:solidFill>
                          <a:effectLst/>
                          <a:latin typeface="+mn-lt"/>
                          <a:ea typeface="+mn-ea"/>
                          <a:cs typeface="+mn-cs"/>
                        </a:rPr>
                        <a:t> Follow-up von 23 </a:t>
                      </a:r>
                      <a:r>
                        <a:rPr kumimoji="0" lang="en-US" sz="1200" b="1" i="0" u="none" strike="noStrike" kern="1200" cap="none" normalizeH="0" baseline="0" dirty="0" err="1">
                          <a:ln>
                            <a:noFill/>
                          </a:ln>
                          <a:solidFill>
                            <a:srgbClr val="595959"/>
                          </a:solidFill>
                          <a:effectLst/>
                          <a:latin typeface="+mn-lt"/>
                          <a:ea typeface="+mn-ea"/>
                          <a:cs typeface="+mn-cs"/>
                        </a:rPr>
                        <a:t>Monaten</a:t>
                      </a:r>
                      <a:endParaRPr kumimoji="0" lang="de-CH" sz="1200" b="1" i="0" u="none" strike="noStrike" kern="1200" cap="none" normalizeH="0" baseline="0" dirty="0">
                        <a:ln>
                          <a:noFill/>
                        </a:ln>
                        <a:solidFill>
                          <a:srgbClr val="595959"/>
                        </a:solidFill>
                        <a:effectLst/>
                        <a:latin typeface="+mn-lt"/>
                        <a:ea typeface="+mn-ea"/>
                        <a:cs typeface="+mn-cs"/>
                      </a:endParaRP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 tgl. plus ASS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ASS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 tgl. plus ASS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ASS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NNH</a:t>
                      </a:r>
                      <a:r>
                        <a:rPr kumimoji="0" lang="de-CH" sz="1100" b="0" i="0" u="none" strike="noStrike" cap="none" normalizeH="0" baseline="0" dirty="0">
                          <a:ln>
                            <a:noFill/>
                          </a:ln>
                          <a:solidFill>
                            <a:schemeClr val="bg1"/>
                          </a:solidFill>
                          <a:effectLst/>
                          <a:latin typeface="+mn-lt"/>
                        </a:rPr>
                        <a:t> – berechnet für 1.9 Jahre (Studienzeitraum)</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(n=9’152)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(n=9’126)</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(95% KI)</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1" u="none" strike="noStrike" cap="none" normalizeH="0" baseline="0" dirty="0">
                          <a:ln>
                            <a:noFill/>
                          </a:ln>
                          <a:solidFill>
                            <a:schemeClr val="bg1"/>
                          </a:solidFill>
                          <a:effectLst/>
                          <a:latin typeface="+mn-lt"/>
                        </a:rPr>
                        <a:t>p</a:t>
                      </a:r>
                      <a:r>
                        <a:rPr kumimoji="0" lang="de-CH" sz="1100" b="0" i="0" u="none" strike="noStrike" cap="none" normalizeH="0" baseline="0" dirty="0">
                          <a:ln>
                            <a:noFill/>
                          </a:ln>
                          <a:solidFill>
                            <a:schemeClr val="bg1"/>
                          </a:solidFill>
                          <a:effectLst/>
                          <a:latin typeface="+mn-lt"/>
                        </a:rPr>
                        <a:t>-Wert</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1" i="0" u="none" strike="noStrike" cap="none" normalizeH="0" baseline="0" dirty="0">
                          <a:ln>
                            <a:noFill/>
                          </a:ln>
                          <a:solidFill>
                            <a:srgbClr val="595959"/>
                          </a:solidFill>
                          <a:effectLst/>
                          <a:latin typeface="+mn-lt"/>
                        </a:rPr>
                        <a:t>Blutungen gemäss modifizierten ISTH-Kriterien*</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288 (3.1%)</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170 (1.9%)</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1.70 (1.40–2.05)</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&lt;0.001</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1" i="0" u="none" strike="noStrike" kern="1200" cap="none" normalizeH="0" baseline="0" dirty="0">
                          <a:ln>
                            <a:noFill/>
                          </a:ln>
                          <a:solidFill>
                            <a:srgbClr val="595959"/>
                          </a:solidFill>
                          <a:effectLst/>
                          <a:latin typeface="+mn-lt"/>
                          <a:ea typeface="+mn-ea"/>
                          <a:cs typeface="+mn-cs"/>
                        </a:rPr>
                        <a:t>83</a:t>
                      </a:r>
                      <a:endParaRPr kumimoji="0" lang="de-CH" sz="1100" b="1"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Tödliche Blutung</a:t>
                      </a:r>
                    </a:p>
                  </a:txBody>
                  <a:tcPr marL="864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15 (0.2%)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10 (0.1%)</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1.49 (0.67–3.33)</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  0.32</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100" b="0" i="1" u="none" strike="noStrike" kern="1200" cap="none" normalizeH="0" baseline="0" dirty="0">
                          <a:ln>
                            <a:noFill/>
                          </a:ln>
                          <a:solidFill>
                            <a:srgbClr val="595959"/>
                          </a:solidFill>
                          <a:effectLst/>
                          <a:latin typeface="+mn-lt"/>
                          <a:ea typeface="+mn-ea"/>
                          <a:cs typeface="+mn-cs"/>
                        </a:rPr>
                        <a:t>(</a:t>
                      </a:r>
                      <a:r>
                        <a:rPr kumimoji="0" lang="en-US" sz="1100" b="0" i="1" u="none" strike="noStrike" kern="1200" cap="none" normalizeH="0" baseline="0" dirty="0" err="1">
                          <a:ln>
                            <a:noFill/>
                          </a:ln>
                          <a:solidFill>
                            <a:srgbClr val="595959"/>
                          </a:solidFill>
                          <a:effectLst/>
                          <a:latin typeface="+mn-lt"/>
                          <a:ea typeface="+mn-ea"/>
                          <a:cs typeface="+mn-cs"/>
                        </a:rPr>
                        <a:t>n.s</a:t>
                      </a:r>
                      <a:r>
                        <a:rPr kumimoji="0" lang="en-US" sz="1100" b="0" i="1" u="none" strike="noStrike" kern="1200" cap="none" normalizeH="0" baseline="0" dirty="0">
                          <a:ln>
                            <a:noFill/>
                          </a:ln>
                          <a:solidFill>
                            <a:srgbClr val="595959"/>
                          </a:solidFill>
                          <a:effectLst/>
                          <a:latin typeface="+mn-lt"/>
                          <a:ea typeface="+mn-ea"/>
                          <a:cs typeface="+mn-cs"/>
                        </a:rPr>
                        <a:t>.)</a:t>
                      </a:r>
                      <a:endParaRPr kumimoji="0" lang="de-CH" sz="1100" b="0" i="1"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36135">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200" b="0" i="0" u="none" strike="noStrike" cap="none" normalizeH="0" baseline="0" dirty="0">
                          <a:ln>
                            <a:noFill/>
                          </a:ln>
                          <a:solidFill>
                            <a:srgbClr val="595959"/>
                          </a:solidFill>
                          <a:effectLst/>
                          <a:latin typeface="+mn-lt"/>
                        </a:rPr>
                        <a:t>Nichttödliche intrakranielle Blutung</a:t>
                      </a:r>
                      <a:endParaRPr kumimoji="0" lang="de-CH" sz="1200" b="1" i="0" u="none" strike="noStrike" cap="none" normalizeH="0" baseline="0" dirty="0">
                        <a:ln>
                          <a:noFill/>
                        </a:ln>
                        <a:solidFill>
                          <a:schemeClr val="bg2"/>
                        </a:solidFill>
                        <a:effectLst/>
                        <a:latin typeface="+mn-lt"/>
                      </a:endParaRPr>
                    </a:p>
                  </a:txBody>
                  <a:tcPr marL="864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21 (0.2%)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19 (0.2%)</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1.10 (0.59–2.04)</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0" u="none" strike="noStrike" kern="1200" cap="none" normalizeH="0" baseline="0" dirty="0">
                          <a:ln>
                            <a:noFill/>
                          </a:ln>
                          <a:solidFill>
                            <a:srgbClr val="595959"/>
                          </a:solidFill>
                          <a:effectLst/>
                          <a:latin typeface="+mn-lt"/>
                          <a:ea typeface="+mn-ea"/>
                          <a:cs typeface="+mn-cs"/>
                        </a:rPr>
                        <a:t>  0.77</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100" b="0" i="1" u="none" strike="noStrike" kern="1200" cap="none" normalizeH="0" baseline="0" dirty="0">
                          <a:ln>
                            <a:noFill/>
                          </a:ln>
                          <a:solidFill>
                            <a:srgbClr val="595959"/>
                          </a:solidFill>
                          <a:effectLst/>
                          <a:latin typeface="+mn-lt"/>
                          <a:ea typeface="+mn-ea"/>
                          <a:cs typeface="+mn-cs"/>
                        </a:rPr>
                        <a:t>(</a:t>
                      </a:r>
                      <a:r>
                        <a:rPr kumimoji="0" lang="en-US" sz="1100" b="0" i="1" u="none" strike="noStrike" kern="1200" cap="none" normalizeH="0" baseline="0" dirty="0" err="1">
                          <a:ln>
                            <a:noFill/>
                          </a:ln>
                          <a:solidFill>
                            <a:srgbClr val="595959"/>
                          </a:solidFill>
                          <a:effectLst/>
                          <a:latin typeface="+mn-lt"/>
                          <a:ea typeface="+mn-ea"/>
                          <a:cs typeface="+mn-cs"/>
                        </a:rPr>
                        <a:t>n.s</a:t>
                      </a:r>
                      <a:r>
                        <a:rPr kumimoji="0" lang="en-US" sz="1100" b="0" i="1" u="none" strike="noStrike" kern="1200" cap="none" normalizeH="0" baseline="0" dirty="0">
                          <a:ln>
                            <a:noFill/>
                          </a:ln>
                          <a:solidFill>
                            <a:srgbClr val="595959"/>
                          </a:solidFill>
                          <a:effectLst/>
                          <a:latin typeface="+mn-lt"/>
                          <a:ea typeface="+mn-ea"/>
                          <a:cs typeface="+mn-cs"/>
                        </a:rPr>
                        <a:t>.)</a:t>
                      </a:r>
                      <a:endParaRPr kumimoji="0" lang="de-CH" sz="11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bl>
          </a:graphicData>
        </a:graphic>
      </p:graphicFrame>
      <p:sp>
        <p:nvSpPr>
          <p:cNvPr id="4" name="Textfeld 3">
            <a:extLst>
              <a:ext uri="{FF2B5EF4-FFF2-40B4-BE49-F238E27FC236}">
                <a16:creationId xmlns:a16="http://schemas.microsoft.com/office/drawing/2014/main" id="{3EB46814-1E54-424B-AA83-F9674F97EE09}"/>
              </a:ext>
            </a:extLst>
          </p:cNvPr>
          <p:cNvSpPr txBox="1"/>
          <p:nvPr/>
        </p:nvSpPr>
        <p:spPr>
          <a:xfrm>
            <a:off x="5862988" y="4065333"/>
            <a:ext cx="2736304" cy="360040"/>
          </a:xfrm>
          <a:prstGeom prst="rect">
            <a:avLst/>
          </a:prstGeom>
          <a:noFill/>
        </p:spPr>
        <p:txBody>
          <a:bodyPr wrap="square" lIns="0" tIns="0" rIns="0" bIns="0" rtlCol="0">
            <a:normAutofit/>
          </a:bodyPr>
          <a:lstStyle/>
          <a:p>
            <a:r>
              <a:rPr lang="de-CH" sz="800" dirty="0">
                <a:solidFill>
                  <a:schemeClr val="tx1">
                    <a:lumMod val="50000"/>
                    <a:lumOff val="50000"/>
                  </a:schemeClr>
                </a:solidFill>
              </a:rPr>
              <a:t>Adaptiert nach </a:t>
            </a:r>
            <a:r>
              <a:rPr lang="de-CH" sz="800" dirty="0" err="1">
                <a:solidFill>
                  <a:schemeClr val="tx1">
                    <a:lumMod val="50000"/>
                    <a:lumOff val="50000"/>
                  </a:schemeClr>
                </a:solidFill>
              </a:rPr>
              <a:t>Eikelboom</a:t>
            </a:r>
            <a:r>
              <a:rPr lang="de-CH" sz="800" dirty="0">
                <a:solidFill>
                  <a:schemeClr val="tx1">
                    <a:lumMod val="50000"/>
                    <a:lumOff val="50000"/>
                  </a:schemeClr>
                </a:solidFill>
              </a:rPr>
              <a:t> et al., N Engl J Med. 2017</a:t>
            </a:r>
            <a:r>
              <a:rPr lang="de-CH" sz="800" baseline="30000" dirty="0">
                <a:solidFill>
                  <a:schemeClr val="tx1">
                    <a:lumMod val="50000"/>
                    <a:lumOff val="50000"/>
                  </a:schemeClr>
                </a:solidFill>
              </a:rPr>
              <a:t>1</a:t>
            </a:r>
          </a:p>
        </p:txBody>
      </p:sp>
      <p:sp>
        <p:nvSpPr>
          <p:cNvPr id="5" name="Rechteck 4">
            <a:extLst>
              <a:ext uri="{FF2B5EF4-FFF2-40B4-BE49-F238E27FC236}">
                <a16:creationId xmlns:a16="http://schemas.microsoft.com/office/drawing/2014/main" id="{6D42472F-77C9-4546-86BC-33AEC725B603}"/>
              </a:ext>
            </a:extLst>
          </p:cNvPr>
          <p:cNvSpPr/>
          <p:nvPr/>
        </p:nvSpPr>
        <p:spPr>
          <a:xfrm>
            <a:off x="646703" y="3826644"/>
            <a:ext cx="4572000" cy="925894"/>
          </a:xfrm>
          <a:prstGeom prst="rect">
            <a:avLst/>
          </a:prstGeom>
        </p:spPr>
        <p:txBody>
          <a:bodyPr>
            <a:spAutoFit/>
          </a:bodyPr>
          <a:lstStyle/>
          <a:p>
            <a:pPr>
              <a:lnSpc>
                <a:spcPts val="1500"/>
              </a:lnSpc>
              <a:spcAft>
                <a:spcPts val="200"/>
              </a:spcAft>
              <a:defRPr/>
            </a:pPr>
            <a:r>
              <a:rPr lang="en-US" sz="800" dirty="0">
                <a:solidFill>
                  <a:schemeClr val="tx1">
                    <a:lumMod val="50000"/>
                    <a:lumOff val="50000"/>
                  </a:schemeClr>
                </a:solidFill>
              </a:rPr>
              <a:t>* </a:t>
            </a:r>
            <a:r>
              <a:rPr lang="en-US" sz="800" dirty="0" err="1">
                <a:solidFill>
                  <a:schemeClr val="tx1">
                    <a:lumMod val="50000"/>
                    <a:lumOff val="50000"/>
                  </a:schemeClr>
                </a:solidFill>
              </a:rPr>
              <a:t>Schwerwiegende</a:t>
            </a:r>
            <a:r>
              <a:rPr lang="en-US" sz="800" dirty="0">
                <a:solidFill>
                  <a:schemeClr val="tx1">
                    <a:lumMod val="50000"/>
                    <a:lumOff val="50000"/>
                  </a:schemeClr>
                </a:solidFill>
              </a:rPr>
              <a:t> </a:t>
            </a:r>
            <a:r>
              <a:rPr lang="en-US" sz="800" dirty="0" err="1">
                <a:solidFill>
                  <a:schemeClr val="tx1">
                    <a:lumMod val="50000"/>
                    <a:lumOff val="50000"/>
                  </a:schemeClr>
                </a:solidFill>
              </a:rPr>
              <a:t>Blutung</a:t>
            </a:r>
            <a:r>
              <a:rPr lang="en-US" sz="800" dirty="0">
                <a:solidFill>
                  <a:schemeClr val="tx1">
                    <a:lumMod val="50000"/>
                    <a:lumOff val="50000"/>
                  </a:schemeClr>
                </a:solidFill>
              </a:rPr>
              <a:t>, </a:t>
            </a:r>
            <a:r>
              <a:rPr lang="en-US" sz="800" dirty="0" err="1">
                <a:solidFill>
                  <a:schemeClr val="tx1">
                    <a:lumMod val="50000"/>
                    <a:lumOff val="50000"/>
                  </a:schemeClr>
                </a:solidFill>
              </a:rPr>
              <a:t>definiert</a:t>
            </a:r>
            <a:r>
              <a:rPr lang="en-US" sz="800" dirty="0">
                <a:solidFill>
                  <a:schemeClr val="tx1">
                    <a:lumMod val="50000"/>
                    <a:lumOff val="50000"/>
                  </a:schemeClr>
                </a:solidFill>
              </a:rPr>
              <a:t> </a:t>
            </a:r>
            <a:r>
              <a:rPr lang="en-US" sz="800" dirty="0" err="1">
                <a:solidFill>
                  <a:schemeClr val="tx1">
                    <a:lumMod val="50000"/>
                    <a:lumOff val="50000"/>
                  </a:schemeClr>
                </a:solidFill>
              </a:rPr>
              <a:t>gemäss</a:t>
            </a:r>
            <a:r>
              <a:rPr lang="en-US" sz="800" dirty="0">
                <a:solidFill>
                  <a:schemeClr val="tx1">
                    <a:lumMod val="50000"/>
                    <a:lumOff val="50000"/>
                  </a:schemeClr>
                </a:solidFill>
              </a:rPr>
              <a:t> </a:t>
            </a:r>
            <a:r>
              <a:rPr lang="en-US" sz="800" dirty="0" err="1">
                <a:solidFill>
                  <a:schemeClr val="tx1">
                    <a:lumMod val="50000"/>
                    <a:lumOff val="50000"/>
                  </a:schemeClr>
                </a:solidFill>
              </a:rPr>
              <a:t>modifizierter</a:t>
            </a:r>
            <a:r>
              <a:rPr lang="en-US" sz="800" dirty="0">
                <a:solidFill>
                  <a:schemeClr val="tx1">
                    <a:lumMod val="50000"/>
                    <a:lumOff val="50000"/>
                  </a:schemeClr>
                </a:solidFill>
              </a:rPr>
              <a:t> ISTH-</a:t>
            </a:r>
            <a:r>
              <a:rPr lang="en-US" sz="800" dirty="0" err="1">
                <a:solidFill>
                  <a:schemeClr val="tx1">
                    <a:lumMod val="50000"/>
                    <a:lumOff val="50000"/>
                  </a:schemeClr>
                </a:solidFill>
              </a:rPr>
              <a:t>Klassifikation</a:t>
            </a:r>
            <a:r>
              <a:rPr lang="en-US" sz="800" dirty="0">
                <a:solidFill>
                  <a:schemeClr val="tx1">
                    <a:lumMod val="50000"/>
                    <a:lumOff val="50000"/>
                  </a:schemeClr>
                </a:solidFill>
              </a:rPr>
              <a:t>:</a:t>
            </a:r>
            <a:endParaRPr lang="de-CH" sz="800" dirty="0">
              <a:solidFill>
                <a:schemeClr val="tx1">
                  <a:lumMod val="50000"/>
                  <a:lumOff val="50000"/>
                </a:schemeClr>
              </a:solidFill>
            </a:endParaRPr>
          </a:p>
          <a:p>
            <a:pPr marL="180975" lvl="0" indent="-142875">
              <a:buFont typeface="Symbol" panose="05050102010706020507" pitchFamily="18" charset="2"/>
              <a:buChar char=""/>
              <a:defRPr/>
            </a:pPr>
            <a:r>
              <a:rPr lang="en-US" sz="800" dirty="0" err="1">
                <a:solidFill>
                  <a:schemeClr val="tx1">
                    <a:lumMod val="50000"/>
                    <a:lumOff val="50000"/>
                  </a:schemeClr>
                </a:solidFill>
              </a:rPr>
              <a:t>Tödliche</a:t>
            </a:r>
            <a:r>
              <a:rPr lang="en-US" sz="800" dirty="0">
                <a:solidFill>
                  <a:schemeClr val="tx1">
                    <a:lumMod val="50000"/>
                    <a:lumOff val="50000"/>
                  </a:schemeClr>
                </a:solidFill>
              </a:rPr>
              <a:t> </a:t>
            </a:r>
            <a:r>
              <a:rPr lang="en-US" sz="800" dirty="0" err="1">
                <a:solidFill>
                  <a:schemeClr val="tx1">
                    <a:lumMod val="50000"/>
                    <a:lumOff val="50000"/>
                  </a:schemeClr>
                </a:solidFill>
              </a:rPr>
              <a:t>Blutung</a:t>
            </a:r>
            <a:r>
              <a:rPr lang="en-US" sz="800" dirty="0">
                <a:solidFill>
                  <a:schemeClr val="tx1">
                    <a:lumMod val="50000"/>
                    <a:lumOff val="50000"/>
                  </a:schemeClr>
                </a:solidFill>
              </a:rPr>
              <a:t> </a:t>
            </a:r>
            <a:endParaRPr lang="de-CH" sz="800" dirty="0">
              <a:solidFill>
                <a:schemeClr val="tx1">
                  <a:lumMod val="50000"/>
                  <a:lumOff val="50000"/>
                </a:schemeClr>
              </a:solidFill>
            </a:endParaRPr>
          </a:p>
          <a:p>
            <a:pPr marL="180975" lvl="0" indent="-142875">
              <a:buFont typeface="Symbol" panose="05050102010706020507" pitchFamily="18" charset="2"/>
              <a:buChar char=""/>
              <a:defRPr/>
            </a:pPr>
            <a:r>
              <a:rPr lang="de-CH" sz="800" dirty="0">
                <a:solidFill>
                  <a:schemeClr val="tx1">
                    <a:lumMod val="50000"/>
                    <a:lumOff val="50000"/>
                  </a:schemeClr>
                </a:solidFill>
              </a:rPr>
              <a:t>Symptomatische Blutung in ein lebenswichtiges Organ</a:t>
            </a:r>
          </a:p>
          <a:p>
            <a:pPr marL="180975" lvl="0" indent="-142875">
              <a:buFont typeface="Symbol" panose="05050102010706020507" pitchFamily="18" charset="2"/>
              <a:buChar char=""/>
              <a:defRPr/>
            </a:pPr>
            <a:r>
              <a:rPr lang="de-CH" sz="800" dirty="0">
                <a:solidFill>
                  <a:schemeClr val="tx1">
                    <a:lumMod val="50000"/>
                    <a:lumOff val="50000"/>
                  </a:schemeClr>
                </a:solidFill>
              </a:rPr>
              <a:t>Blutung an der Eingriffsstelle, die erneute Operation erfordert</a:t>
            </a:r>
          </a:p>
          <a:p>
            <a:pPr marL="180975" lvl="0" indent="-142875">
              <a:buFont typeface="Symbol" panose="05050102010706020507" pitchFamily="18" charset="2"/>
              <a:buChar char=""/>
              <a:defRPr/>
            </a:pPr>
            <a:r>
              <a:rPr lang="en-US" sz="800" dirty="0" err="1">
                <a:solidFill>
                  <a:schemeClr val="tx1">
                    <a:lumMod val="50000"/>
                    <a:lumOff val="50000"/>
                  </a:schemeClr>
                </a:solidFill>
              </a:rPr>
              <a:t>Blutung</a:t>
            </a:r>
            <a:r>
              <a:rPr lang="en-US" sz="800" dirty="0">
                <a:solidFill>
                  <a:schemeClr val="tx1">
                    <a:lumMod val="50000"/>
                    <a:lumOff val="50000"/>
                  </a:schemeClr>
                </a:solidFill>
              </a:rPr>
              <a:t>, die </a:t>
            </a:r>
            <a:r>
              <a:rPr lang="en-US" sz="800" dirty="0" err="1">
                <a:solidFill>
                  <a:schemeClr val="tx1">
                    <a:lumMod val="50000"/>
                    <a:lumOff val="50000"/>
                  </a:schemeClr>
                </a:solidFill>
              </a:rPr>
              <a:t>zu</a:t>
            </a:r>
            <a:r>
              <a:rPr lang="en-US" sz="800" dirty="0">
                <a:solidFill>
                  <a:schemeClr val="tx1">
                    <a:lumMod val="50000"/>
                    <a:lumOff val="50000"/>
                  </a:schemeClr>
                </a:solidFill>
              </a:rPr>
              <a:t> </a:t>
            </a:r>
            <a:r>
              <a:rPr lang="en-US" sz="800" dirty="0" err="1">
                <a:solidFill>
                  <a:schemeClr val="tx1">
                    <a:lumMod val="50000"/>
                    <a:lumOff val="50000"/>
                  </a:schemeClr>
                </a:solidFill>
              </a:rPr>
              <a:t>einer</a:t>
            </a:r>
            <a:r>
              <a:rPr lang="en-US" sz="800" dirty="0">
                <a:solidFill>
                  <a:schemeClr val="tx1">
                    <a:lumMod val="50000"/>
                    <a:lumOff val="50000"/>
                  </a:schemeClr>
                </a:solidFill>
              </a:rPr>
              <a:t> </a:t>
            </a:r>
            <a:r>
              <a:rPr lang="en-US" sz="800" dirty="0" err="1">
                <a:solidFill>
                  <a:schemeClr val="tx1">
                    <a:lumMod val="50000"/>
                    <a:lumOff val="50000"/>
                  </a:schemeClr>
                </a:solidFill>
              </a:rPr>
              <a:t>Hospitalisation</a:t>
            </a:r>
            <a:r>
              <a:rPr lang="en-US" sz="800" dirty="0">
                <a:solidFill>
                  <a:schemeClr val="tx1">
                    <a:lumMod val="50000"/>
                    <a:lumOff val="50000"/>
                  </a:schemeClr>
                </a:solidFill>
              </a:rPr>
              <a:t> </a:t>
            </a:r>
            <a:r>
              <a:rPr lang="en-US" sz="800" dirty="0" err="1">
                <a:solidFill>
                  <a:schemeClr val="tx1">
                    <a:lumMod val="50000"/>
                    <a:lumOff val="50000"/>
                  </a:schemeClr>
                </a:solidFill>
              </a:rPr>
              <a:t>führt</a:t>
            </a:r>
            <a:r>
              <a:rPr lang="en-US" sz="800" dirty="0">
                <a:solidFill>
                  <a:schemeClr val="tx1">
                    <a:lumMod val="50000"/>
                    <a:lumOff val="50000"/>
                  </a:schemeClr>
                </a:solidFill>
              </a:rPr>
              <a:t> (</a:t>
            </a:r>
            <a:r>
              <a:rPr lang="en-US" sz="800" dirty="0" err="1">
                <a:solidFill>
                  <a:schemeClr val="tx1">
                    <a:lumMod val="50000"/>
                    <a:lumOff val="50000"/>
                  </a:schemeClr>
                </a:solidFill>
              </a:rPr>
              <a:t>einschliesslich</a:t>
            </a:r>
            <a:r>
              <a:rPr lang="en-US" sz="800" dirty="0">
                <a:solidFill>
                  <a:schemeClr val="tx1">
                    <a:lumMod val="50000"/>
                    <a:lumOff val="50000"/>
                  </a:schemeClr>
                </a:solidFill>
              </a:rPr>
              <a:t> </a:t>
            </a:r>
            <a:r>
              <a:rPr lang="en-US" sz="800" dirty="0" err="1">
                <a:solidFill>
                  <a:schemeClr val="tx1">
                    <a:lumMod val="50000"/>
                    <a:lumOff val="50000"/>
                  </a:schemeClr>
                </a:solidFill>
              </a:rPr>
              <a:t>Vorstellung</a:t>
            </a:r>
            <a:r>
              <a:rPr lang="en-US" sz="800" dirty="0">
                <a:solidFill>
                  <a:schemeClr val="tx1">
                    <a:lumMod val="50000"/>
                    <a:lumOff val="50000"/>
                  </a:schemeClr>
                </a:solidFill>
              </a:rPr>
              <a:t> in </a:t>
            </a:r>
            <a:r>
              <a:rPr lang="en-US" sz="800" dirty="0" err="1">
                <a:solidFill>
                  <a:schemeClr val="tx1">
                    <a:lumMod val="50000"/>
                    <a:lumOff val="50000"/>
                  </a:schemeClr>
                </a:solidFill>
              </a:rPr>
              <a:t>akutmedizinischer</a:t>
            </a:r>
            <a:r>
              <a:rPr lang="en-US" sz="800" dirty="0">
                <a:solidFill>
                  <a:schemeClr val="tx1">
                    <a:lumMod val="50000"/>
                    <a:lumOff val="50000"/>
                  </a:schemeClr>
                </a:solidFill>
              </a:rPr>
              <a:t> </a:t>
            </a:r>
            <a:r>
              <a:rPr lang="en-US" sz="800" dirty="0" err="1">
                <a:solidFill>
                  <a:schemeClr val="tx1">
                    <a:lumMod val="50000"/>
                    <a:lumOff val="50000"/>
                  </a:schemeClr>
                </a:solidFill>
              </a:rPr>
              <a:t>Einrichtung</a:t>
            </a:r>
            <a:r>
              <a:rPr lang="en-US" sz="800" dirty="0">
                <a:solidFill>
                  <a:schemeClr val="tx1">
                    <a:lumMod val="50000"/>
                    <a:lumOff val="50000"/>
                  </a:schemeClr>
                </a:solidFill>
              </a:rPr>
              <a:t> </a:t>
            </a:r>
            <a:r>
              <a:rPr lang="en-US" sz="800" dirty="0" err="1">
                <a:solidFill>
                  <a:schemeClr val="tx1">
                    <a:lumMod val="50000"/>
                    <a:lumOff val="50000"/>
                  </a:schemeClr>
                </a:solidFill>
              </a:rPr>
              <a:t>ohne</a:t>
            </a:r>
            <a:r>
              <a:rPr lang="en-US" sz="800" dirty="0">
                <a:solidFill>
                  <a:schemeClr val="tx1">
                    <a:lumMod val="50000"/>
                    <a:lumOff val="50000"/>
                  </a:schemeClr>
                </a:solidFill>
              </a:rPr>
              <a:t> </a:t>
            </a:r>
            <a:r>
              <a:rPr lang="en-US" sz="800" dirty="0" err="1">
                <a:solidFill>
                  <a:schemeClr val="tx1">
                    <a:lumMod val="50000"/>
                    <a:lumOff val="50000"/>
                  </a:schemeClr>
                </a:solidFill>
              </a:rPr>
              <a:t>Übernachtung</a:t>
            </a:r>
            <a:r>
              <a:rPr lang="en-US" sz="800" dirty="0">
                <a:solidFill>
                  <a:schemeClr val="tx1">
                    <a:lumMod val="50000"/>
                    <a:lumOff val="50000"/>
                  </a:schemeClr>
                </a:solidFill>
              </a:rPr>
              <a:t>)</a:t>
            </a:r>
            <a:endParaRPr lang="de-CH" sz="800" dirty="0">
              <a:solidFill>
                <a:schemeClr val="tx1">
                  <a:lumMod val="50000"/>
                  <a:lumOff val="50000"/>
                </a:schemeClr>
              </a:solidFill>
            </a:endParaRPr>
          </a:p>
        </p:txBody>
      </p:sp>
      <p:sp>
        <p:nvSpPr>
          <p:cNvPr id="7" name="TextBox 3">
            <a:extLst>
              <a:ext uri="{FF2B5EF4-FFF2-40B4-BE49-F238E27FC236}">
                <a16:creationId xmlns:a16="http://schemas.microsoft.com/office/drawing/2014/main" id="{2F1DBBAE-9E68-4764-98C4-5DD138B55AC4}"/>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7CCD9B55-941F-41DC-BD77-70853766980D}"/>
              </a:ext>
            </a:extLst>
          </p:cNvPr>
          <p:cNvSpPr txBox="1"/>
          <p:nvPr/>
        </p:nvSpPr>
        <p:spPr>
          <a:xfrm>
            <a:off x="604843" y="4810482"/>
            <a:ext cx="4903261"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KI: Konfidenzintervall; ISTH international </a:t>
            </a:r>
            <a:r>
              <a:rPr lang="de-CH" sz="800" dirty="0" err="1">
                <a:solidFill>
                  <a:schemeClr val="tx1">
                    <a:lumMod val="50000"/>
                    <a:lumOff val="50000"/>
                  </a:schemeClr>
                </a:solidFill>
              </a:rPr>
              <a:t>society</a:t>
            </a:r>
            <a:r>
              <a:rPr lang="de-CH" sz="800" dirty="0">
                <a:solidFill>
                  <a:schemeClr val="tx1">
                    <a:lumMod val="50000"/>
                    <a:lumOff val="50000"/>
                  </a:schemeClr>
                </a:solidFill>
              </a:rPr>
              <a:t> on </a:t>
            </a:r>
            <a:r>
              <a:rPr lang="de-CH" sz="800" dirty="0" err="1">
                <a:solidFill>
                  <a:schemeClr val="tx1">
                    <a:lumMod val="50000"/>
                    <a:lumOff val="50000"/>
                  </a:schemeClr>
                </a:solidFill>
              </a:rPr>
              <a:t>thrombosis</a:t>
            </a:r>
            <a:r>
              <a:rPr lang="de-CH" sz="800" dirty="0">
                <a:solidFill>
                  <a:schemeClr val="tx1">
                    <a:lumMod val="50000"/>
                    <a:lumOff val="50000"/>
                  </a:schemeClr>
                </a:solidFill>
              </a:rPr>
              <a:t> and </a:t>
            </a:r>
            <a:r>
              <a:rPr lang="de-CH" sz="800" dirty="0" err="1">
                <a:solidFill>
                  <a:schemeClr val="tx1">
                    <a:lumMod val="50000"/>
                    <a:lumOff val="50000"/>
                  </a:schemeClr>
                </a:solidFill>
              </a:rPr>
              <a:t>hemostasis</a:t>
            </a:r>
            <a:r>
              <a:rPr lang="de-CH" sz="800" dirty="0">
                <a:solidFill>
                  <a:schemeClr val="tx1">
                    <a:lumMod val="50000"/>
                    <a:lumOff val="50000"/>
                  </a:schemeClr>
                </a:solidFill>
              </a:rPr>
              <a:t>; NNH: </a:t>
            </a:r>
            <a:r>
              <a:rPr lang="de-CH" sz="800" dirty="0" err="1">
                <a:solidFill>
                  <a:schemeClr val="tx1">
                    <a:lumMod val="50000"/>
                    <a:lumOff val="50000"/>
                  </a:schemeClr>
                </a:solidFill>
              </a:rPr>
              <a:t>number</a:t>
            </a:r>
            <a:r>
              <a:rPr lang="de-CH" sz="800" dirty="0">
                <a:solidFill>
                  <a:schemeClr val="tx1">
                    <a:lumMod val="50000"/>
                    <a:lumOff val="50000"/>
                  </a:schemeClr>
                </a:solidFill>
              </a:rPr>
              <a:t> </a:t>
            </a:r>
            <a:r>
              <a:rPr lang="de-CH" sz="800" dirty="0" err="1">
                <a:solidFill>
                  <a:schemeClr val="tx1">
                    <a:lumMod val="50000"/>
                    <a:lumOff val="50000"/>
                  </a:schemeClr>
                </a:solidFill>
              </a:rPr>
              <a:t>needed</a:t>
            </a:r>
            <a:r>
              <a:rPr lang="de-CH" sz="800" dirty="0">
                <a:solidFill>
                  <a:schemeClr val="tx1">
                    <a:lumMod val="50000"/>
                    <a:lumOff val="50000"/>
                  </a:schemeClr>
                </a:solidFill>
              </a:rPr>
              <a:t> </a:t>
            </a:r>
            <a:r>
              <a:rPr lang="de-CH" sz="800" dirty="0" err="1">
                <a:solidFill>
                  <a:schemeClr val="tx1">
                    <a:lumMod val="50000"/>
                    <a:lumOff val="50000"/>
                  </a:schemeClr>
                </a:solidFill>
              </a:rPr>
              <a:t>to</a:t>
            </a:r>
            <a:r>
              <a:rPr lang="de-CH" sz="800" dirty="0">
                <a:solidFill>
                  <a:schemeClr val="tx1">
                    <a:lumMod val="50000"/>
                    <a:lumOff val="50000"/>
                  </a:schemeClr>
                </a:solidFill>
              </a:rPr>
              <a:t> </a:t>
            </a:r>
            <a:r>
              <a:rPr lang="de-CH" sz="800" dirty="0" err="1">
                <a:solidFill>
                  <a:schemeClr val="tx1">
                    <a:lumMod val="50000"/>
                    <a:lumOff val="50000"/>
                  </a:schemeClr>
                </a:solidFill>
              </a:rPr>
              <a:t>harm</a:t>
            </a:r>
            <a:r>
              <a:rPr lang="de-CH" sz="800" dirty="0">
                <a:solidFill>
                  <a:schemeClr val="tx1">
                    <a:lumMod val="50000"/>
                    <a:lumOff val="50000"/>
                  </a:schemeClr>
                </a:solidFill>
              </a:rPr>
              <a:t>; </a:t>
            </a:r>
            <a:r>
              <a:rPr lang="de-CH" sz="800" dirty="0" err="1">
                <a:solidFill>
                  <a:schemeClr val="tx1">
                    <a:lumMod val="50000"/>
                    <a:lumOff val="50000"/>
                  </a:schemeClr>
                </a:solidFill>
              </a:rPr>
              <a:t>n.s</a:t>
            </a:r>
            <a:r>
              <a:rPr lang="de-CH" sz="800" dirty="0">
                <a:solidFill>
                  <a:schemeClr val="tx1">
                    <a:lumMod val="50000"/>
                    <a:lumOff val="50000"/>
                  </a:schemeClr>
                </a:solidFill>
              </a:rPr>
              <a:t>. = nicht signifikant</a:t>
            </a:r>
          </a:p>
        </p:txBody>
      </p:sp>
    </p:spTree>
    <p:extLst>
      <p:ext uri="{BB962C8B-B14F-4D97-AF65-F5344CB8AC3E}">
        <p14:creationId xmlns:p14="http://schemas.microsoft.com/office/powerpoint/2010/main" val="2446595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272310"/>
            <a:ext cx="8281175" cy="609398"/>
          </a:xfrm>
        </p:spPr>
        <p:txBody>
          <a:bodyPr/>
          <a:lstStyle/>
          <a:p>
            <a:r>
              <a:rPr lang="de-CH" sz="2200" dirty="0" err="1"/>
              <a:t>Topline</a:t>
            </a:r>
            <a:r>
              <a:rPr lang="de-CH" sz="2200" dirty="0"/>
              <a:t>-Ergebnisse der COMPASS-Studie – Klinisches Nettoergebnis</a:t>
            </a:r>
            <a:r>
              <a:rPr lang="en-US" sz="2200" baseline="30000" dirty="0"/>
              <a:t>1</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2034092389"/>
              </p:ext>
            </p:extLst>
          </p:nvPr>
        </p:nvGraphicFramePr>
        <p:xfrm>
          <a:off x="612451" y="1280070"/>
          <a:ext cx="7986841" cy="1440182"/>
        </p:xfrm>
        <a:graphic>
          <a:graphicData uri="http://schemas.openxmlformats.org/drawingml/2006/table">
            <a:tbl>
              <a:tblPr/>
              <a:tblGrid>
                <a:gridCol w="1604551">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err="1">
                          <a:ln>
                            <a:noFill/>
                          </a:ln>
                          <a:solidFill>
                            <a:srgbClr val="595959"/>
                          </a:solidFill>
                          <a:effectLst/>
                          <a:latin typeface="+mn-lt"/>
                          <a:ea typeface="+mn-ea"/>
                          <a:cs typeface="+mn-cs"/>
                        </a:rPr>
                        <a:t>Ergebnis</a:t>
                      </a:r>
                      <a:endParaRPr kumimoji="0" lang="de-CH" sz="1200" b="1" i="0" u="none" strike="noStrike" kern="1200" cap="none" normalizeH="0" baseline="0" dirty="0">
                        <a:ln>
                          <a:noFill/>
                        </a:ln>
                        <a:solidFill>
                          <a:srgbClr val="595959"/>
                        </a:solidFill>
                        <a:effectLst/>
                        <a:latin typeface="+mn-lt"/>
                        <a:ea typeface="+mn-ea"/>
                        <a:cs typeface="+mn-cs"/>
                      </a:endParaRP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 tgl. plus ASS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ASS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 tgl. plus ASS 100 mg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ASS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NNT</a:t>
                      </a:r>
                      <a:r>
                        <a:rPr kumimoji="0" lang="de-CH" sz="1100" b="0" i="0" u="none" strike="noStrike" cap="none" normalizeH="0" baseline="0" dirty="0">
                          <a:ln>
                            <a:noFill/>
                          </a:ln>
                          <a:solidFill>
                            <a:schemeClr val="bg1"/>
                          </a:solidFill>
                          <a:effectLst/>
                          <a:latin typeface="+mn-lt"/>
                        </a:rPr>
                        <a:t> – berechnet für 1.9 Jahre (Studienzeitraum)</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(n=9’152)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(n=9’126)</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(95% KI)</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1" u="none" strike="noStrike" cap="none" normalizeH="0" baseline="0" dirty="0">
                          <a:ln>
                            <a:noFill/>
                          </a:ln>
                          <a:solidFill>
                            <a:schemeClr val="bg1"/>
                          </a:solidFill>
                          <a:effectLst/>
                          <a:latin typeface="+mn-lt"/>
                        </a:rPr>
                        <a:t>p</a:t>
                      </a:r>
                      <a:r>
                        <a:rPr kumimoji="0" lang="de-CH" sz="1100" b="0" i="0" u="none" strike="noStrike" cap="none" normalizeH="0" baseline="0" dirty="0">
                          <a:ln>
                            <a:noFill/>
                          </a:ln>
                          <a:solidFill>
                            <a:schemeClr val="bg1"/>
                          </a:solidFill>
                          <a:effectLst/>
                          <a:latin typeface="+mn-lt"/>
                        </a:rPr>
                        <a:t>-Wert</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400" b="1" i="0" u="none" strike="noStrike" cap="none" normalizeH="0" baseline="0" dirty="0">
                          <a:ln>
                            <a:noFill/>
                          </a:ln>
                          <a:solidFill>
                            <a:srgbClr val="595959"/>
                          </a:solidFill>
                          <a:effectLst/>
                          <a:latin typeface="+mn-lt"/>
                        </a:rPr>
                        <a:t>Klinischer Nettonutzen*</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1" i="0" u="none" strike="noStrike" kern="1200" cap="none" normalizeH="0" baseline="0" dirty="0">
                          <a:ln>
                            <a:noFill/>
                          </a:ln>
                          <a:solidFill>
                            <a:srgbClr val="595959"/>
                          </a:solidFill>
                          <a:effectLst/>
                          <a:latin typeface="+mn-lt"/>
                          <a:ea typeface="+mn-ea"/>
                          <a:cs typeface="+mn-cs"/>
                        </a:rPr>
                        <a:t>431 (4.7%)</a:t>
                      </a:r>
                      <a:endParaRPr kumimoji="0" lang="de-CH" sz="14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1" i="0" u="none" strike="noStrike" kern="1200" cap="none" normalizeH="0" baseline="0" dirty="0">
                          <a:ln>
                            <a:noFill/>
                          </a:ln>
                          <a:solidFill>
                            <a:srgbClr val="595959"/>
                          </a:solidFill>
                          <a:effectLst/>
                          <a:latin typeface="+mn-lt"/>
                          <a:ea typeface="+mn-ea"/>
                          <a:cs typeface="+mn-cs"/>
                        </a:rPr>
                        <a:t>534 (5.9%)</a:t>
                      </a:r>
                      <a:endParaRPr kumimoji="0" lang="de-CH" sz="14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0.80 (0.70–0.91)</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&lt;0.001</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en-US" sz="1200" b="1" i="0" u="none" strike="noStrike" kern="1200" cap="none" normalizeH="0" baseline="0" dirty="0">
                          <a:ln>
                            <a:noFill/>
                          </a:ln>
                          <a:solidFill>
                            <a:srgbClr val="595959"/>
                          </a:solidFill>
                          <a:effectLst/>
                          <a:latin typeface="+mn-lt"/>
                          <a:ea typeface="+mn-ea"/>
                          <a:cs typeface="+mn-cs"/>
                        </a:rPr>
                        <a:t>83</a:t>
                      </a:r>
                      <a:endParaRPr kumimoji="0" lang="de-CH" sz="1200" b="1"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bl>
          </a:graphicData>
        </a:graphic>
      </p:graphicFrame>
      <p:sp>
        <p:nvSpPr>
          <p:cNvPr id="7" name="Textfeld 6">
            <a:extLst>
              <a:ext uri="{FF2B5EF4-FFF2-40B4-BE49-F238E27FC236}">
                <a16:creationId xmlns:a16="http://schemas.microsoft.com/office/drawing/2014/main" id="{9094C89C-57B8-4E7A-BD85-47A838D595BC}"/>
              </a:ext>
            </a:extLst>
          </p:cNvPr>
          <p:cNvSpPr txBox="1"/>
          <p:nvPr/>
        </p:nvSpPr>
        <p:spPr>
          <a:xfrm>
            <a:off x="5862988" y="2859782"/>
            <a:ext cx="2736304" cy="360040"/>
          </a:xfrm>
          <a:prstGeom prst="rect">
            <a:avLst/>
          </a:prstGeom>
          <a:noFill/>
        </p:spPr>
        <p:txBody>
          <a:bodyPr wrap="square" lIns="0" tIns="0" rIns="0" bIns="0" rtlCol="0">
            <a:normAutofit/>
          </a:bodyPr>
          <a:lstStyle/>
          <a:p>
            <a:r>
              <a:rPr lang="en-US" sz="800" dirty="0" err="1">
                <a:solidFill>
                  <a:schemeClr val="tx1">
                    <a:lumMod val="50000"/>
                    <a:lumOff val="50000"/>
                  </a:schemeClr>
                </a:solidFill>
              </a:rPr>
              <a:t>Adaptiert</a:t>
            </a:r>
            <a:r>
              <a:rPr lang="en-US" sz="800" dirty="0">
                <a:solidFill>
                  <a:schemeClr val="tx1">
                    <a:lumMod val="50000"/>
                    <a:lumOff val="50000"/>
                  </a:schemeClr>
                </a:solidFill>
              </a:rPr>
              <a:t> </a:t>
            </a:r>
            <a:r>
              <a:rPr lang="en-US" sz="800" dirty="0" err="1">
                <a:solidFill>
                  <a:schemeClr val="tx1">
                    <a:lumMod val="50000"/>
                    <a:lumOff val="50000"/>
                  </a:schemeClr>
                </a:solidFill>
              </a:rPr>
              <a:t>nach</a:t>
            </a:r>
            <a:r>
              <a:rPr lang="en-US" sz="800" dirty="0">
                <a:solidFill>
                  <a:schemeClr val="tx1">
                    <a:lumMod val="50000"/>
                    <a:lumOff val="50000"/>
                  </a:schemeClr>
                </a:solidFill>
              </a:rPr>
              <a:t>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a:t>
            </a:r>
            <a:r>
              <a:rPr lang="en-US" sz="800" baseline="30000" dirty="0">
                <a:solidFill>
                  <a:schemeClr val="tx1">
                    <a:lumMod val="50000"/>
                    <a:lumOff val="50000"/>
                  </a:schemeClr>
                </a:solidFill>
              </a:rPr>
              <a:t>1</a:t>
            </a:r>
          </a:p>
        </p:txBody>
      </p:sp>
      <p:sp>
        <p:nvSpPr>
          <p:cNvPr id="6" name="TextBox 3">
            <a:extLst>
              <a:ext uri="{FF2B5EF4-FFF2-40B4-BE49-F238E27FC236}">
                <a16:creationId xmlns:a16="http://schemas.microsoft.com/office/drawing/2014/main" id="{F9A24394-4360-4A1F-BF0F-97351B6D328D}"/>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a:solidFill>
                  <a:schemeClr val="tx1">
                    <a:lumMod val="50000"/>
                    <a:lumOff val="50000"/>
                  </a:schemeClr>
                </a:solidFill>
              </a:rPr>
              <a:t>1. Eikelboom et al. N Engl J Med. 2017;377(14):1319–30.</a:t>
            </a:r>
          </a:p>
        </p:txBody>
      </p:sp>
      <p:sp>
        <p:nvSpPr>
          <p:cNvPr id="8" name="TextBox 3">
            <a:extLst>
              <a:ext uri="{FF2B5EF4-FFF2-40B4-BE49-F238E27FC236}">
                <a16:creationId xmlns:a16="http://schemas.microsoft.com/office/drawing/2014/main" id="{C15E3D15-34C6-4491-9104-B0C506E27150}"/>
              </a:ext>
            </a:extLst>
          </p:cNvPr>
          <p:cNvSpPr txBox="1"/>
          <p:nvPr/>
        </p:nvSpPr>
        <p:spPr>
          <a:xfrm>
            <a:off x="604844" y="4810482"/>
            <a:ext cx="4183180" cy="246221"/>
          </a:xfrm>
          <a:prstGeom prst="rect">
            <a:avLst/>
          </a:prstGeom>
          <a:noFill/>
        </p:spPr>
        <p:txBody>
          <a:bodyPr wrap="square" lIns="0" tIns="0" rIns="0" bIns="0" rtlCol="0" anchor="b" anchorCtr="0">
            <a:spAutoFit/>
          </a:bodyPr>
          <a:lstStyle/>
          <a:p>
            <a:pPr>
              <a:defRPr/>
            </a:pPr>
            <a:r>
              <a:rPr lang="en-US" sz="800" dirty="0">
                <a:solidFill>
                  <a:schemeClr val="tx1">
                    <a:lumMod val="50000"/>
                    <a:lumOff val="50000"/>
                  </a:schemeClr>
                </a:solidFill>
              </a:rPr>
              <a:t>ASS: </a:t>
            </a:r>
            <a:r>
              <a:rPr lang="de-CH" sz="800" dirty="0">
                <a:solidFill>
                  <a:schemeClr val="tx1">
                    <a:lumMod val="50000"/>
                    <a:lumOff val="50000"/>
                  </a:schemeClr>
                </a:solidFill>
              </a:rPr>
              <a:t>Acetylsalicylsäure</a:t>
            </a:r>
            <a:r>
              <a:rPr lang="en-US" sz="800" dirty="0">
                <a:solidFill>
                  <a:schemeClr val="tx1">
                    <a:lumMod val="50000"/>
                    <a:lumOff val="50000"/>
                  </a:schemeClr>
                </a:solidFill>
              </a:rPr>
              <a:t>; </a:t>
            </a:r>
            <a:r>
              <a:rPr lang="de-CH" sz="800" dirty="0">
                <a:solidFill>
                  <a:schemeClr val="tx1">
                    <a:lumMod val="50000"/>
                    <a:lumOff val="50000"/>
                  </a:schemeClr>
                </a:solidFill>
              </a:rPr>
              <a:t>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a:t>
            </a:r>
            <a:r>
              <a:rPr lang="en-US" sz="800" dirty="0">
                <a:solidFill>
                  <a:schemeClr val="tx1">
                    <a:lumMod val="50000"/>
                    <a:lumOff val="50000"/>
                  </a:schemeClr>
                </a:solidFill>
              </a:rPr>
              <a:t>KI: </a:t>
            </a:r>
            <a:r>
              <a:rPr lang="en-US" sz="800" dirty="0" err="1">
                <a:solidFill>
                  <a:schemeClr val="tx1">
                    <a:lumMod val="50000"/>
                    <a:lumOff val="50000"/>
                  </a:schemeClr>
                </a:solidFill>
              </a:rPr>
              <a:t>Konfidenzintervall</a:t>
            </a:r>
            <a:r>
              <a:rPr lang="en-US" sz="800" dirty="0">
                <a:solidFill>
                  <a:schemeClr val="tx1">
                    <a:lumMod val="50000"/>
                    <a:lumOff val="50000"/>
                  </a:schemeClr>
                </a:solidFill>
              </a:rPr>
              <a:t>; NNH: number needed to harm</a:t>
            </a:r>
          </a:p>
        </p:txBody>
      </p:sp>
      <p:sp>
        <p:nvSpPr>
          <p:cNvPr id="9" name="Rechteck 8">
            <a:extLst>
              <a:ext uri="{FF2B5EF4-FFF2-40B4-BE49-F238E27FC236}">
                <a16:creationId xmlns:a16="http://schemas.microsoft.com/office/drawing/2014/main" id="{E514DD1D-FD69-410A-8497-77D97DD2930C}"/>
              </a:ext>
            </a:extLst>
          </p:cNvPr>
          <p:cNvSpPr/>
          <p:nvPr/>
        </p:nvSpPr>
        <p:spPr>
          <a:xfrm>
            <a:off x="467544" y="4524728"/>
            <a:ext cx="4572000" cy="338554"/>
          </a:xfrm>
          <a:prstGeom prst="rect">
            <a:avLst/>
          </a:prstGeom>
        </p:spPr>
        <p:txBody>
          <a:bodyPr>
            <a:spAutoFit/>
          </a:bodyPr>
          <a:lstStyle/>
          <a:p>
            <a:pPr>
              <a:spcAft>
                <a:spcPts val="600"/>
              </a:spcAft>
              <a:tabLst>
                <a:tab pos="61913" algn="l"/>
              </a:tabLst>
              <a:defRPr/>
            </a:pPr>
            <a:r>
              <a:rPr lang="en-US" sz="800" dirty="0">
                <a:solidFill>
                  <a:schemeClr val="tx1">
                    <a:lumMod val="50000"/>
                    <a:lumOff val="50000"/>
                  </a:schemeClr>
                </a:solidFill>
              </a:rPr>
              <a:t>* </a:t>
            </a:r>
            <a:r>
              <a:rPr lang="en-US" sz="800" dirty="0" err="1">
                <a:solidFill>
                  <a:schemeClr val="tx1">
                    <a:lumMod val="50000"/>
                    <a:lumOff val="50000"/>
                  </a:schemeClr>
                </a:solidFill>
              </a:rPr>
              <a:t>Kardiovaskulärer</a:t>
            </a:r>
            <a:r>
              <a:rPr lang="en-US" sz="800" dirty="0">
                <a:solidFill>
                  <a:schemeClr val="tx1">
                    <a:lumMod val="50000"/>
                    <a:lumOff val="50000"/>
                  </a:schemeClr>
                </a:solidFill>
              </a:rPr>
              <a:t> </a:t>
            </a:r>
            <a:r>
              <a:rPr lang="en-US" sz="800" dirty="0" err="1">
                <a:solidFill>
                  <a:schemeClr val="tx1">
                    <a:lumMod val="50000"/>
                    <a:lumOff val="50000"/>
                  </a:schemeClr>
                </a:solidFill>
              </a:rPr>
              <a:t>Todesfall</a:t>
            </a:r>
            <a:r>
              <a:rPr lang="en-US" sz="800" dirty="0">
                <a:solidFill>
                  <a:schemeClr val="tx1">
                    <a:lumMod val="50000"/>
                    <a:lumOff val="50000"/>
                  </a:schemeClr>
                </a:solidFill>
              </a:rPr>
              <a:t>, </a:t>
            </a:r>
            <a:r>
              <a:rPr lang="en-US" sz="800" dirty="0" err="1">
                <a:solidFill>
                  <a:schemeClr val="tx1">
                    <a:lumMod val="50000"/>
                    <a:lumOff val="50000"/>
                  </a:schemeClr>
                </a:solidFill>
              </a:rPr>
              <a:t>Schlaganfall</a:t>
            </a:r>
            <a:r>
              <a:rPr lang="en-US" sz="800" dirty="0">
                <a:solidFill>
                  <a:schemeClr val="tx1">
                    <a:lumMod val="50000"/>
                    <a:lumOff val="50000"/>
                  </a:schemeClr>
                </a:solidFill>
              </a:rPr>
              <a:t>, </a:t>
            </a:r>
            <a:r>
              <a:rPr lang="en-US" sz="800" dirty="0" err="1">
                <a:solidFill>
                  <a:schemeClr val="tx1">
                    <a:lumMod val="50000"/>
                    <a:lumOff val="50000"/>
                  </a:schemeClr>
                </a:solidFill>
              </a:rPr>
              <a:t>Myokardinfarkt</a:t>
            </a:r>
            <a:r>
              <a:rPr lang="en-US" sz="800" dirty="0">
                <a:solidFill>
                  <a:schemeClr val="tx1">
                    <a:lumMod val="50000"/>
                    <a:lumOff val="50000"/>
                  </a:schemeClr>
                </a:solidFill>
              </a:rPr>
              <a:t>, </a:t>
            </a:r>
            <a:r>
              <a:rPr lang="en-US" sz="800" dirty="0" err="1">
                <a:solidFill>
                  <a:schemeClr val="tx1">
                    <a:lumMod val="50000"/>
                    <a:lumOff val="50000"/>
                  </a:schemeClr>
                </a:solidFill>
              </a:rPr>
              <a:t>tödliche</a:t>
            </a:r>
            <a:r>
              <a:rPr lang="en-US" sz="800" dirty="0">
                <a:solidFill>
                  <a:schemeClr val="tx1">
                    <a:lumMod val="50000"/>
                    <a:lumOff val="50000"/>
                  </a:schemeClr>
                </a:solidFill>
              </a:rPr>
              <a:t> </a:t>
            </a:r>
            <a:r>
              <a:rPr lang="en-US" sz="800" dirty="0" err="1">
                <a:solidFill>
                  <a:schemeClr val="tx1">
                    <a:lumMod val="50000"/>
                    <a:lumOff val="50000"/>
                  </a:schemeClr>
                </a:solidFill>
              </a:rPr>
              <a:t>Blutung</a:t>
            </a:r>
            <a:r>
              <a:rPr lang="en-US" sz="800" dirty="0">
                <a:solidFill>
                  <a:schemeClr val="tx1">
                    <a:lumMod val="50000"/>
                    <a:lumOff val="50000"/>
                  </a:schemeClr>
                </a:solidFill>
              </a:rPr>
              <a:t> </a:t>
            </a:r>
            <a:r>
              <a:rPr lang="en-US" sz="800" dirty="0" err="1">
                <a:solidFill>
                  <a:schemeClr val="tx1">
                    <a:lumMod val="50000"/>
                    <a:lumOff val="50000"/>
                  </a:schemeClr>
                </a:solidFill>
              </a:rPr>
              <a:t>oder</a:t>
            </a:r>
            <a:r>
              <a:rPr lang="en-US" sz="800" dirty="0">
                <a:solidFill>
                  <a:schemeClr val="tx1">
                    <a:lumMod val="50000"/>
                    <a:lumOff val="50000"/>
                  </a:schemeClr>
                </a:solidFill>
              </a:rPr>
              <a:t> 	</a:t>
            </a:r>
            <a:r>
              <a:rPr lang="en-US" sz="800" dirty="0" err="1">
                <a:solidFill>
                  <a:schemeClr val="tx1">
                    <a:lumMod val="50000"/>
                    <a:lumOff val="50000"/>
                  </a:schemeClr>
                </a:solidFill>
              </a:rPr>
              <a:t>symptomatische</a:t>
            </a:r>
            <a:r>
              <a:rPr lang="en-US" sz="800" dirty="0">
                <a:solidFill>
                  <a:schemeClr val="tx1">
                    <a:lumMod val="50000"/>
                    <a:lumOff val="50000"/>
                  </a:schemeClr>
                </a:solidFill>
              </a:rPr>
              <a:t> </a:t>
            </a:r>
            <a:r>
              <a:rPr lang="en-US" sz="800" dirty="0" err="1">
                <a:solidFill>
                  <a:schemeClr val="tx1">
                    <a:lumMod val="50000"/>
                    <a:lumOff val="50000"/>
                  </a:schemeClr>
                </a:solidFill>
              </a:rPr>
              <a:t>Blutung</a:t>
            </a:r>
            <a:r>
              <a:rPr lang="en-US" sz="800" dirty="0">
                <a:solidFill>
                  <a:schemeClr val="tx1">
                    <a:lumMod val="50000"/>
                    <a:lumOff val="50000"/>
                  </a:schemeClr>
                </a:solidFill>
              </a:rPr>
              <a:t> in </a:t>
            </a:r>
            <a:r>
              <a:rPr lang="en-US" sz="800" dirty="0" err="1">
                <a:solidFill>
                  <a:schemeClr val="tx1">
                    <a:lumMod val="50000"/>
                    <a:lumOff val="50000"/>
                  </a:schemeClr>
                </a:solidFill>
              </a:rPr>
              <a:t>ein</a:t>
            </a:r>
            <a:r>
              <a:rPr lang="en-US" sz="800" dirty="0">
                <a:solidFill>
                  <a:schemeClr val="tx1">
                    <a:lumMod val="50000"/>
                    <a:lumOff val="50000"/>
                  </a:schemeClr>
                </a:solidFill>
              </a:rPr>
              <a:t> </a:t>
            </a:r>
            <a:r>
              <a:rPr lang="en-US" sz="800" dirty="0" err="1">
                <a:solidFill>
                  <a:schemeClr val="tx1">
                    <a:lumMod val="50000"/>
                    <a:lumOff val="50000"/>
                  </a:schemeClr>
                </a:solidFill>
              </a:rPr>
              <a:t>kritisches</a:t>
            </a:r>
            <a:r>
              <a:rPr lang="en-US" sz="800" dirty="0">
                <a:solidFill>
                  <a:schemeClr val="tx1">
                    <a:lumMod val="50000"/>
                    <a:lumOff val="50000"/>
                  </a:schemeClr>
                </a:solidFill>
              </a:rPr>
              <a:t> Organ</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3153666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558589-B8E3-4023-B130-DBBDD5A4B7EC}"/>
              </a:ext>
            </a:extLst>
          </p:cNvPr>
          <p:cNvSpPr>
            <a:spLocks noGrp="1"/>
          </p:cNvSpPr>
          <p:nvPr>
            <p:ph type="title"/>
          </p:nvPr>
        </p:nvSpPr>
        <p:spPr>
          <a:xfrm>
            <a:off x="612001" y="272310"/>
            <a:ext cx="8281175" cy="609398"/>
          </a:xfrm>
        </p:spPr>
        <p:txBody>
          <a:bodyPr/>
          <a:lstStyle/>
          <a:p>
            <a:r>
              <a:rPr lang="de-CH" sz="2200" dirty="0" err="1"/>
              <a:t>Topline</a:t>
            </a:r>
            <a:r>
              <a:rPr lang="de-CH" sz="2200" dirty="0"/>
              <a:t>-Ergebnisse der COMPASS-Studie – «Extremitäten-Outcomes»</a:t>
            </a:r>
            <a:r>
              <a:rPr lang="de-CH" sz="2200" baseline="30000" dirty="0"/>
              <a:t>1,2</a:t>
            </a:r>
          </a:p>
        </p:txBody>
      </p:sp>
      <p:graphicFrame>
        <p:nvGraphicFramePr>
          <p:cNvPr id="3" name="Group 59">
            <a:extLst>
              <a:ext uri="{FF2B5EF4-FFF2-40B4-BE49-F238E27FC236}">
                <a16:creationId xmlns:a16="http://schemas.microsoft.com/office/drawing/2014/main" id="{24595C9B-A21A-4C5E-9FE6-4954190694B7}"/>
              </a:ext>
            </a:extLst>
          </p:cNvPr>
          <p:cNvGraphicFramePr>
            <a:graphicFrameLocks noGrp="1"/>
          </p:cNvGraphicFramePr>
          <p:nvPr>
            <p:extLst>
              <p:ext uri="{D42A27DB-BD31-4B8C-83A1-F6EECF244321}">
                <p14:modId xmlns:p14="http://schemas.microsoft.com/office/powerpoint/2010/main" val="2946099363"/>
              </p:ext>
            </p:extLst>
          </p:nvPr>
        </p:nvGraphicFramePr>
        <p:xfrm>
          <a:off x="612451" y="1280070"/>
          <a:ext cx="7986841" cy="2405374"/>
        </p:xfrm>
        <a:graphic>
          <a:graphicData uri="http://schemas.openxmlformats.org/drawingml/2006/table">
            <a:tbl>
              <a:tblPr/>
              <a:tblGrid>
                <a:gridCol w="1655293">
                  <a:extLst>
                    <a:ext uri="{9D8B030D-6E8A-4147-A177-3AD203B41FA5}">
                      <a16:colId xmlns:a16="http://schemas.microsoft.com/office/drawing/2014/main" val="20000"/>
                    </a:ext>
                  </a:extLst>
                </a:gridCol>
                <a:gridCol w="1389258">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347206">
                  <a:extLst>
                    <a:ext uri="{9D8B030D-6E8A-4147-A177-3AD203B41FA5}">
                      <a16:colId xmlns:a16="http://schemas.microsoft.com/office/drawing/2014/main" val="20003"/>
                    </a:ext>
                  </a:extLst>
                </a:gridCol>
                <a:gridCol w="812794">
                  <a:extLst>
                    <a:ext uri="{9D8B030D-6E8A-4147-A177-3AD203B41FA5}">
                      <a16:colId xmlns:a16="http://schemas.microsoft.com/office/drawing/2014/main" val="2579293862"/>
                    </a:ext>
                  </a:extLst>
                </a:gridCol>
                <a:gridCol w="1342290">
                  <a:extLst>
                    <a:ext uri="{9D8B030D-6E8A-4147-A177-3AD203B41FA5}">
                      <a16:colId xmlns:a16="http://schemas.microsoft.com/office/drawing/2014/main" val="20004"/>
                    </a:ext>
                  </a:extLst>
                </a:gridCol>
              </a:tblGrid>
              <a:tr h="643608">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err="1">
                          <a:ln>
                            <a:noFill/>
                          </a:ln>
                          <a:solidFill>
                            <a:srgbClr val="595959"/>
                          </a:solidFill>
                          <a:effectLst/>
                          <a:latin typeface="+mn-lt"/>
                          <a:ea typeface="+mn-ea"/>
                          <a:cs typeface="+mn-cs"/>
                        </a:rPr>
                        <a:t>Ergebnis</a:t>
                      </a:r>
                      <a:endParaRPr kumimoji="0" lang="de-CH" sz="1200" b="1" i="0" u="none" strike="noStrike" kern="1200" cap="none" normalizeH="0" baseline="0" dirty="0">
                        <a:ln>
                          <a:noFill/>
                        </a:ln>
                        <a:solidFill>
                          <a:srgbClr val="595959"/>
                        </a:solidFill>
                        <a:effectLst/>
                        <a:latin typeface="+mn-lt"/>
                        <a:ea typeface="+mn-ea"/>
                        <a:cs typeface="+mn-cs"/>
                      </a:endParaRPr>
                    </a:p>
                  </a:txBody>
                  <a:tcPr marL="0" marR="0" marT="33386" marB="33386"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2.5 mg 2x tgl. plus ASS 100 mg </a:t>
                      </a:r>
                      <a:endParaRPr kumimoji="0" lang="de-CH" sz="1100" b="1" i="0" u="none" strike="noStrike" cap="none" normalizeH="0" baseline="30000" dirty="0">
                        <a:ln>
                          <a:noFill/>
                        </a:ln>
                        <a:solidFill>
                          <a:schemeClr val="bg1"/>
                        </a:solidFill>
                        <a:effectLst/>
                        <a:latin typeface="+mn-lt"/>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ASS 100 mg</a:t>
                      </a:r>
                      <a:endParaRPr kumimoji="0" lang="de-DE" sz="1100" b="1" i="0" u="none" strike="noStrike" cap="none" normalizeH="0" baseline="0" dirty="0">
                        <a:ln>
                          <a:noFill/>
                        </a:ln>
                        <a:solidFill>
                          <a:schemeClr val="bg1"/>
                        </a:solidFill>
                        <a:effectLst/>
                        <a:latin typeface="+mn-lt"/>
                        <a:cs typeface="Arial" charset="0"/>
                      </a:endParaRP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grid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err="1">
                          <a:ln>
                            <a:noFill/>
                          </a:ln>
                          <a:solidFill>
                            <a:schemeClr val="bg1"/>
                          </a:solidFill>
                          <a:effectLst/>
                          <a:latin typeface="+mn-lt"/>
                        </a:rPr>
                        <a:t>Rivaroxaban</a:t>
                      </a:r>
                      <a:r>
                        <a:rPr kumimoji="0" lang="de-CH" sz="1100" b="1" i="0" u="none" strike="noStrike" cap="none" normalizeH="0" baseline="0" dirty="0">
                          <a:ln>
                            <a:noFill/>
                          </a:ln>
                          <a:solidFill>
                            <a:schemeClr val="bg1"/>
                          </a:solidFill>
                          <a:effectLst/>
                          <a:latin typeface="+mn-lt"/>
                        </a:rPr>
                        <a:t> 2.5 mg 2x tgl. plus ASS 100 mg </a:t>
                      </a: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t>
                      </a:r>
                      <a:br>
                        <a:rPr kumimoji="0" lang="de-CH" sz="1100" b="1" i="0" u="none" strike="noStrike" cap="none" normalizeH="0" baseline="0" dirty="0">
                          <a:ln>
                            <a:noFill/>
                          </a:ln>
                          <a:solidFill>
                            <a:schemeClr val="bg1"/>
                          </a:solidFill>
                          <a:effectLst/>
                          <a:latin typeface="+mn-lt"/>
                        </a:rPr>
                      </a:br>
                      <a:r>
                        <a:rPr kumimoji="0" lang="de-CH" sz="1100" b="1" i="0" u="none" strike="noStrike" cap="none" normalizeH="0" baseline="0" dirty="0">
                          <a:ln>
                            <a:noFill/>
                          </a:ln>
                          <a:solidFill>
                            <a:schemeClr val="bg1"/>
                          </a:solidFill>
                          <a:effectLst/>
                          <a:latin typeface="+mn-lt"/>
                        </a:rPr>
                        <a:t>ASS 100 mg</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hMerge="1">
                  <a:txBody>
                    <a:bodyPr/>
                    <a:lstStyle/>
                    <a:p>
                      <a:endParaRPr lang="de-CH"/>
                    </a:p>
                  </a:txBody>
                  <a:tcPr/>
                </a:tc>
                <a:tc rowSpan="2">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1" i="0" u="none" strike="noStrike" cap="none" normalizeH="0" baseline="0" dirty="0">
                          <a:ln>
                            <a:noFill/>
                          </a:ln>
                          <a:solidFill>
                            <a:schemeClr val="bg1"/>
                          </a:solidFill>
                          <a:effectLst/>
                          <a:latin typeface="+mn-lt"/>
                        </a:rPr>
                        <a:t>NNT </a:t>
                      </a:r>
                      <a:r>
                        <a:rPr kumimoji="0" lang="de-CH" sz="1100" b="1" i="0" u="none" strike="noStrike" cap="none" normalizeH="0" baseline="0" dirty="0" err="1">
                          <a:ln>
                            <a:noFill/>
                          </a:ln>
                          <a:solidFill>
                            <a:schemeClr val="bg1"/>
                          </a:solidFill>
                          <a:effectLst/>
                          <a:latin typeface="+mn-lt"/>
                        </a:rPr>
                        <a:t>vs</a:t>
                      </a:r>
                      <a:r>
                        <a:rPr kumimoji="0" lang="de-CH" sz="1100" b="1" i="0" u="none" strike="noStrike" cap="none" normalizeH="0" baseline="0" dirty="0">
                          <a:ln>
                            <a:noFill/>
                          </a:ln>
                          <a:solidFill>
                            <a:schemeClr val="bg1"/>
                          </a:solidFill>
                          <a:effectLst/>
                          <a:latin typeface="+mn-lt"/>
                        </a:rPr>
                        <a:t> ASS alleine</a:t>
                      </a:r>
                      <a:r>
                        <a:rPr kumimoji="0" lang="de-CH" sz="1100" b="0" i="0" u="none" strike="noStrike" cap="none" normalizeH="0" baseline="0" dirty="0">
                          <a:ln>
                            <a:noFill/>
                          </a:ln>
                          <a:solidFill>
                            <a:schemeClr val="bg1"/>
                          </a:solidFill>
                          <a:effectLst/>
                          <a:latin typeface="+mn-lt"/>
                        </a:rPr>
                        <a:t> – berechnet für </a:t>
                      </a:r>
                      <a:br>
                        <a:rPr kumimoji="0" lang="de-CH" sz="1100" b="0" i="0" u="none" strike="noStrike" cap="none" normalizeH="0" baseline="0" dirty="0">
                          <a:ln>
                            <a:noFill/>
                          </a:ln>
                          <a:solidFill>
                            <a:schemeClr val="bg1"/>
                          </a:solidFill>
                          <a:effectLst/>
                          <a:latin typeface="+mn-lt"/>
                        </a:rPr>
                      </a:br>
                      <a:r>
                        <a:rPr kumimoji="0" lang="de-CH" sz="1100" b="0" i="0" u="none" strike="noStrike" cap="none" normalizeH="0" baseline="0" dirty="0">
                          <a:ln>
                            <a:noFill/>
                          </a:ln>
                          <a:solidFill>
                            <a:schemeClr val="bg1"/>
                          </a:solidFill>
                          <a:effectLst/>
                          <a:latin typeface="+mn-lt"/>
                        </a:rPr>
                        <a:t>1.9 Jahre (Studienzeitraum)</a:t>
                      </a: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00"/>
                  </a:ext>
                </a:extLst>
              </a:tr>
              <a:tr h="180488">
                <a:tc vMerge="1">
                  <a:txBody>
                    <a:bodyPr/>
                    <a:lstStyle/>
                    <a:p>
                      <a:endParaRPr lang="de-CH"/>
                    </a:p>
                  </a:txBody>
                  <a:tcPr>
                    <a:lnT w="12700" cmpd="sng">
                      <a:noFill/>
                      <a:prstDash val="solid"/>
                    </a:lnT>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(n=2’492)</a:t>
                      </a:r>
                    </a:p>
                  </a:txBody>
                  <a:tcPr marL="84799" marR="84799" marT="42400" marB="42400" anchor="ctr" horzOverflow="overflow">
                    <a:lnL w="12700" cmpd="sng">
                      <a:noFill/>
                      <a:prstDash val="soli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3961AC"/>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(n=2’504)</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50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0" u="none" strike="noStrike" cap="none" normalizeH="0" baseline="0" dirty="0">
                          <a:ln>
                            <a:noFill/>
                          </a:ln>
                          <a:solidFill>
                            <a:schemeClr val="bg1"/>
                          </a:solidFill>
                          <a:effectLst/>
                          <a:latin typeface="+mn-lt"/>
                        </a:rPr>
                        <a:t>HR (95% KI)</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r>
                        <a:rPr kumimoji="0" lang="de-CH" sz="1100" b="0" i="1" u="none" strike="noStrike" cap="none" normalizeH="0" baseline="0" dirty="0">
                          <a:ln>
                            <a:noFill/>
                          </a:ln>
                          <a:solidFill>
                            <a:schemeClr val="bg1"/>
                          </a:solidFill>
                          <a:effectLst/>
                          <a:latin typeface="+mn-lt"/>
                        </a:rPr>
                        <a:t>p</a:t>
                      </a:r>
                      <a:r>
                        <a:rPr kumimoji="0" lang="de-CH" sz="1100" b="0" i="0" u="none" strike="noStrike" cap="none" normalizeH="0" baseline="0" dirty="0">
                          <a:ln>
                            <a:noFill/>
                          </a:ln>
                          <a:solidFill>
                            <a:schemeClr val="bg1"/>
                          </a:solidFill>
                          <a:effectLst/>
                          <a:latin typeface="+mn-lt"/>
                        </a:rPr>
                        <a:t>-Wert</a:t>
                      </a:r>
                    </a:p>
                  </a:txBody>
                  <a:tcPr marL="84799" marR="84799" marT="42400" marB="42400" anchor="ctr" horzOverflow="overflow">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65000"/>
                      </a:schemeClr>
                    </a:solidFill>
                  </a:tcPr>
                </a:tc>
                <a:tc vMerge="1">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defRPr/>
                      </a:pPr>
                      <a:endParaRPr kumimoji="0" lang="de-CH" sz="1100" b="0" i="0" u="none" strike="noStrike" cap="none" normalizeH="0" baseline="0" dirty="0">
                        <a:ln>
                          <a:noFill/>
                        </a:ln>
                        <a:solidFill>
                          <a:schemeClr val="bg1"/>
                        </a:solidFill>
                        <a:effectLst/>
                        <a:latin typeface="+mn-lt"/>
                      </a:endParaRPr>
                    </a:p>
                  </a:txBody>
                  <a:tcPr marL="100157" marR="84799" marT="42400" marB="42400" anchor="ctr" horzOverflow="overflow">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520516865"/>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400" b="0" i="0" u="none" strike="noStrike" cap="none" normalizeH="0" baseline="0" dirty="0">
                          <a:ln>
                            <a:noFill/>
                          </a:ln>
                          <a:solidFill>
                            <a:srgbClr val="595959"/>
                          </a:solidFill>
                          <a:effectLst/>
                          <a:latin typeface="+mn-lt"/>
                        </a:rPr>
                        <a:t>Schwerwiegendes Extremitäten-ereignis («MALE»)*</a:t>
                      </a:r>
                    </a:p>
                  </a:txBody>
                  <a:tcPr marL="84799"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30 (1.2%)</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56 (2.2%)</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0.54 (0.35–0.84)</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marL="0" algn="ctr" defTabSz="914400" rtl="0" eaLnBrk="1" latinLnBrk="0" hangingPunct="1">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0.005</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ctr">
                        <a:lnSpc>
                          <a:spcPts val="1500"/>
                        </a:lnSpc>
                        <a:spcAft>
                          <a:spcPts val="600"/>
                        </a:spcAft>
                      </a:pPr>
                      <a:r>
                        <a:rPr kumimoji="0" lang="de-CH" sz="1200" b="0" i="0" u="none" strike="noStrike" kern="1200" cap="none" normalizeH="0" baseline="0" dirty="0">
                          <a:ln>
                            <a:noFill/>
                          </a:ln>
                          <a:solidFill>
                            <a:srgbClr val="595959"/>
                          </a:solidFill>
                          <a:effectLst/>
                          <a:latin typeface="+mn-lt"/>
                          <a:ea typeface="+mn-ea"/>
                          <a:cs typeface="+mn-cs"/>
                        </a:rPr>
                        <a:t>100</a:t>
                      </a: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544134">
                <a:tc>
                  <a:txBody>
                    <a:bodyPr/>
                    <a:lstStyle/>
                    <a:p>
                      <a:pPr marL="0" marR="0" lvl="0" indent="0" algn="l" defTabSz="914400" rtl="0" eaLnBrk="0" fontAlgn="b" latinLnBrk="0" hangingPunct="0">
                        <a:lnSpc>
                          <a:spcPct val="100000"/>
                        </a:lnSpc>
                        <a:spcBef>
                          <a:spcPct val="0"/>
                        </a:spcBef>
                        <a:spcAft>
                          <a:spcPct val="0"/>
                        </a:spcAft>
                        <a:buClr>
                          <a:schemeClr val="bg2"/>
                        </a:buClr>
                        <a:buSzTx/>
                        <a:buFont typeface="Wingdings 2" pitchFamily="18" charset="2"/>
                        <a:buNone/>
                        <a:tabLst/>
                      </a:pPr>
                      <a:r>
                        <a:rPr kumimoji="0" lang="de-CH" sz="1400" b="0" i="0" u="none" strike="noStrike" cap="none" normalizeH="0" baseline="0" dirty="0">
                          <a:ln>
                            <a:noFill/>
                          </a:ln>
                          <a:solidFill>
                            <a:srgbClr val="595959"/>
                          </a:solidFill>
                          <a:effectLst/>
                          <a:latin typeface="+mn-lt"/>
                        </a:rPr>
                        <a:t>Grössere Amputation</a:t>
                      </a:r>
                    </a:p>
                  </a:txBody>
                  <a:tcPr marL="86400" marR="84799" marT="42400" marB="424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5 (0.2%)</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400" b="0" i="0" u="none" strike="noStrike" kern="1200" cap="none" normalizeH="0" baseline="0" dirty="0">
                          <a:ln>
                            <a:noFill/>
                          </a:ln>
                          <a:solidFill>
                            <a:srgbClr val="595959"/>
                          </a:solidFill>
                          <a:effectLst/>
                          <a:latin typeface="+mn-lt"/>
                          <a:ea typeface="+mn-ea"/>
                          <a:cs typeface="+mn-cs"/>
                        </a:rPr>
                        <a:t>17 (0.7%)</a:t>
                      </a:r>
                      <a:endParaRPr kumimoji="0" lang="de-CH" sz="14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0.30 (0.11–0.80)</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  0.01</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12700" cap="flat" cmpd="sng" algn="ctr">
                      <a:noFill/>
                      <a:prstDash val="solid"/>
                      <a:round/>
                      <a:headEnd type="none" w="med" len="med"/>
                      <a:tailEnd type="none" w="med" len="med"/>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algn="ctr">
                        <a:lnSpc>
                          <a:spcPts val="1500"/>
                        </a:lnSpc>
                        <a:spcAft>
                          <a:spcPts val="600"/>
                        </a:spcAft>
                      </a:pPr>
                      <a:r>
                        <a:rPr kumimoji="0" lang="en-US" sz="1200" b="0" i="0" u="none" strike="noStrike" kern="1200" cap="none" normalizeH="0" baseline="0" dirty="0">
                          <a:ln>
                            <a:noFill/>
                          </a:ln>
                          <a:solidFill>
                            <a:srgbClr val="595959"/>
                          </a:solidFill>
                          <a:effectLst/>
                          <a:latin typeface="+mn-lt"/>
                          <a:ea typeface="+mn-ea"/>
                          <a:cs typeface="+mn-cs"/>
                        </a:rPr>
                        <a:t>200</a:t>
                      </a:r>
                      <a:endParaRPr kumimoji="0" lang="de-CH" sz="1200" b="0" i="0" u="none" strike="noStrike" kern="1200" cap="none" normalizeH="0" baseline="0" dirty="0">
                        <a:ln>
                          <a:noFill/>
                        </a:ln>
                        <a:solidFill>
                          <a:srgbClr val="595959"/>
                        </a:solidFill>
                        <a:effectLst/>
                        <a:latin typeface="+mn-lt"/>
                        <a:ea typeface="+mn-ea"/>
                        <a:cs typeface="+mn-cs"/>
                      </a:endParaRPr>
                    </a:p>
                  </a:txBody>
                  <a:tcPr marL="68580" marR="68580" marT="0" marB="0" anchor="ctr">
                    <a:lnL w="762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21705347"/>
                  </a:ext>
                </a:extLst>
              </a:tr>
            </a:tbl>
          </a:graphicData>
        </a:graphic>
      </p:graphicFrame>
      <p:sp>
        <p:nvSpPr>
          <p:cNvPr id="5" name="Rechteck 4">
            <a:extLst>
              <a:ext uri="{FF2B5EF4-FFF2-40B4-BE49-F238E27FC236}">
                <a16:creationId xmlns:a16="http://schemas.microsoft.com/office/drawing/2014/main" id="{ABC3EBC9-D0FF-4071-9373-15E92EFF600F}"/>
              </a:ext>
            </a:extLst>
          </p:cNvPr>
          <p:cNvSpPr/>
          <p:nvPr/>
        </p:nvSpPr>
        <p:spPr>
          <a:xfrm>
            <a:off x="467544" y="4501157"/>
            <a:ext cx="5688191" cy="338554"/>
          </a:xfrm>
          <a:prstGeom prst="rect">
            <a:avLst/>
          </a:prstGeom>
        </p:spPr>
        <p:txBody>
          <a:bodyPr wrap="square">
            <a:spAutoFit/>
          </a:bodyPr>
          <a:lstStyle/>
          <a:p>
            <a:pPr>
              <a:tabLst>
                <a:tab pos="66675" algn="l"/>
              </a:tabLst>
              <a:defRPr/>
            </a:pPr>
            <a:r>
              <a:rPr lang="en-US" sz="800" dirty="0">
                <a:solidFill>
                  <a:schemeClr val="tx1">
                    <a:lumMod val="50000"/>
                    <a:lumOff val="50000"/>
                  </a:schemeClr>
                </a:solidFill>
              </a:rPr>
              <a:t>* </a:t>
            </a:r>
            <a:r>
              <a:rPr lang="de-CH" sz="800" dirty="0">
                <a:solidFill>
                  <a:schemeClr val="tx1">
                    <a:lumMod val="50000"/>
                    <a:lumOff val="50000"/>
                  </a:schemeClr>
                </a:solidFill>
              </a:rPr>
              <a:t>MALE: «Major adverse </a:t>
            </a:r>
            <a:r>
              <a:rPr lang="de-CH" sz="800" dirty="0" err="1">
                <a:solidFill>
                  <a:schemeClr val="tx1">
                    <a:lumMod val="50000"/>
                    <a:lumOff val="50000"/>
                  </a:schemeClr>
                </a:solidFill>
              </a:rPr>
              <a:t>limb</a:t>
            </a:r>
            <a:r>
              <a:rPr lang="de-CH" sz="800" dirty="0">
                <a:solidFill>
                  <a:schemeClr val="tx1">
                    <a:lumMod val="50000"/>
                    <a:lumOff val="50000"/>
                  </a:schemeClr>
                </a:solidFill>
              </a:rPr>
              <a:t> </a:t>
            </a:r>
            <a:r>
              <a:rPr lang="de-CH" sz="800" dirty="0" err="1">
                <a:solidFill>
                  <a:schemeClr val="tx1">
                    <a:lumMod val="50000"/>
                    <a:lumOff val="50000"/>
                  </a:schemeClr>
                </a:solidFill>
              </a:rPr>
              <a:t>events</a:t>
            </a:r>
            <a:r>
              <a:rPr lang="de-CH" sz="800" dirty="0">
                <a:solidFill>
                  <a:schemeClr val="tx1">
                    <a:lumMod val="50000"/>
                    <a:lumOff val="50000"/>
                  </a:schemeClr>
                </a:solidFill>
              </a:rPr>
              <a:t>» – Entwicklung akuter oder chronischer </a:t>
            </a:r>
            <a:r>
              <a:rPr lang="de-CH" sz="800" dirty="0" err="1">
                <a:solidFill>
                  <a:schemeClr val="tx1">
                    <a:lumMod val="50000"/>
                    <a:lumOff val="50000"/>
                  </a:schemeClr>
                </a:solidFill>
              </a:rPr>
              <a:t>Extremitätenischämie</a:t>
            </a:r>
            <a:r>
              <a:rPr lang="de-CH" sz="800" dirty="0">
                <a:solidFill>
                  <a:schemeClr val="tx1">
                    <a:lumMod val="50000"/>
                    <a:lumOff val="50000"/>
                  </a:schemeClr>
                </a:solidFill>
              </a:rPr>
              <a:t> einschliesslich 	zusätzlicher grösserer Amputationen aufgrund eines vaskulären Ereignisses.</a:t>
            </a:r>
            <a:endParaRPr lang="en-US" sz="800" dirty="0">
              <a:solidFill>
                <a:schemeClr val="tx1">
                  <a:lumMod val="50000"/>
                  <a:lumOff val="50000"/>
                </a:schemeClr>
              </a:solidFill>
            </a:endParaRPr>
          </a:p>
        </p:txBody>
      </p:sp>
      <p:sp>
        <p:nvSpPr>
          <p:cNvPr id="7" name="Textfeld 6">
            <a:extLst>
              <a:ext uri="{FF2B5EF4-FFF2-40B4-BE49-F238E27FC236}">
                <a16:creationId xmlns:a16="http://schemas.microsoft.com/office/drawing/2014/main" id="{2B8EEDB2-CD5E-4605-AE91-CA242A5A001C}"/>
              </a:ext>
            </a:extLst>
          </p:cNvPr>
          <p:cNvSpPr txBox="1"/>
          <p:nvPr/>
        </p:nvSpPr>
        <p:spPr>
          <a:xfrm>
            <a:off x="5862988" y="3976206"/>
            <a:ext cx="2736304" cy="360040"/>
          </a:xfrm>
          <a:prstGeom prst="rect">
            <a:avLst/>
          </a:prstGeom>
          <a:noFill/>
        </p:spPr>
        <p:txBody>
          <a:bodyPr wrap="square" lIns="0" tIns="0" rIns="0" bIns="0" rtlCol="0">
            <a:normAutofit/>
          </a:bodyPr>
          <a:lstStyle/>
          <a:p>
            <a:r>
              <a:rPr lang="de-CH" sz="800" dirty="0">
                <a:solidFill>
                  <a:schemeClr val="tx1">
                    <a:lumMod val="50000"/>
                    <a:lumOff val="50000"/>
                  </a:schemeClr>
                </a:solidFill>
              </a:rPr>
              <a:t>Adaptiert nach </a:t>
            </a:r>
            <a:r>
              <a:rPr lang="de-CH" sz="800" dirty="0" err="1">
                <a:solidFill>
                  <a:schemeClr val="tx1">
                    <a:lumMod val="50000"/>
                    <a:lumOff val="50000"/>
                  </a:schemeClr>
                </a:solidFill>
              </a:rPr>
              <a:t>Eikelboom</a:t>
            </a:r>
            <a:r>
              <a:rPr lang="de-CH" sz="800" dirty="0">
                <a:solidFill>
                  <a:schemeClr val="tx1">
                    <a:lumMod val="50000"/>
                    <a:lumOff val="50000"/>
                  </a:schemeClr>
                </a:solidFill>
              </a:rPr>
              <a:t> et al., N Engl J Med. 2017</a:t>
            </a:r>
            <a:r>
              <a:rPr lang="de-CH" sz="800" baseline="30000" dirty="0">
                <a:solidFill>
                  <a:schemeClr val="tx1">
                    <a:lumMod val="50000"/>
                    <a:lumOff val="50000"/>
                  </a:schemeClr>
                </a:solidFill>
              </a:rPr>
              <a:t>1</a:t>
            </a:r>
            <a:r>
              <a:rPr lang="de-CH" sz="800" dirty="0">
                <a:solidFill>
                  <a:schemeClr val="tx1">
                    <a:lumMod val="50000"/>
                    <a:lumOff val="50000"/>
                  </a:schemeClr>
                </a:solidFill>
              </a:rPr>
              <a:t> und Anand et al., Lancet 2018</a:t>
            </a:r>
            <a:r>
              <a:rPr lang="de-CH" sz="800" baseline="30000" dirty="0">
                <a:solidFill>
                  <a:schemeClr val="tx1">
                    <a:lumMod val="50000"/>
                    <a:lumOff val="50000"/>
                  </a:schemeClr>
                </a:solidFill>
              </a:rPr>
              <a:t>2</a:t>
            </a:r>
          </a:p>
        </p:txBody>
      </p:sp>
      <p:sp>
        <p:nvSpPr>
          <p:cNvPr id="9" name="TextBox 3">
            <a:extLst>
              <a:ext uri="{FF2B5EF4-FFF2-40B4-BE49-F238E27FC236}">
                <a16:creationId xmlns:a16="http://schemas.microsoft.com/office/drawing/2014/main" id="{A8844D2E-1A73-4407-8B06-082850A65018}"/>
              </a:ext>
            </a:extLst>
          </p:cNvPr>
          <p:cNvSpPr txBox="1"/>
          <p:nvPr/>
        </p:nvSpPr>
        <p:spPr>
          <a:xfrm>
            <a:off x="5436096" y="4845809"/>
            <a:ext cx="3457080" cy="24622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 </a:t>
            </a:r>
            <a:br>
              <a:rPr lang="en-US" sz="800" dirty="0">
                <a:solidFill>
                  <a:schemeClr val="tx1">
                    <a:lumMod val="50000"/>
                    <a:lumOff val="50000"/>
                  </a:schemeClr>
                </a:solidFill>
              </a:rPr>
            </a:br>
            <a:r>
              <a:rPr lang="en-US" sz="800" dirty="0">
                <a:solidFill>
                  <a:schemeClr val="tx1">
                    <a:lumMod val="50000"/>
                    <a:lumOff val="50000"/>
                  </a:schemeClr>
                </a:solidFill>
              </a:rPr>
              <a:t>2. Anand et al. Lancet. 2018;391(10117):219-29.</a:t>
            </a:r>
            <a:endParaRPr lang="de-CH" sz="800" dirty="0">
              <a:solidFill>
                <a:schemeClr val="tx1">
                  <a:lumMod val="50000"/>
                  <a:lumOff val="50000"/>
                </a:schemeClr>
              </a:solidFill>
            </a:endParaRPr>
          </a:p>
        </p:txBody>
      </p:sp>
      <p:sp>
        <p:nvSpPr>
          <p:cNvPr id="8" name="TextBox 3">
            <a:extLst>
              <a:ext uri="{FF2B5EF4-FFF2-40B4-BE49-F238E27FC236}">
                <a16:creationId xmlns:a16="http://schemas.microsoft.com/office/drawing/2014/main" id="{D56FA948-49DB-42D3-8AEB-7105DAE0C682}"/>
              </a:ext>
            </a:extLst>
          </p:cNvPr>
          <p:cNvSpPr txBox="1"/>
          <p:nvPr/>
        </p:nvSpPr>
        <p:spPr>
          <a:xfrm>
            <a:off x="604844" y="4810482"/>
            <a:ext cx="3247076"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HR: </a:t>
            </a:r>
            <a:r>
              <a:rPr lang="de-CH" sz="800" dirty="0" err="1">
                <a:solidFill>
                  <a:schemeClr val="tx1">
                    <a:lumMod val="50000"/>
                    <a:lumOff val="50000"/>
                  </a:schemeClr>
                </a:solidFill>
              </a:rPr>
              <a:t>hazard</a:t>
            </a:r>
            <a:r>
              <a:rPr lang="de-CH" sz="800" dirty="0">
                <a:solidFill>
                  <a:schemeClr val="tx1">
                    <a:lumMod val="50000"/>
                    <a:lumOff val="50000"/>
                  </a:schemeClr>
                </a:solidFill>
              </a:rPr>
              <a:t> </a:t>
            </a:r>
            <a:r>
              <a:rPr lang="de-CH" sz="800" dirty="0" err="1">
                <a:solidFill>
                  <a:schemeClr val="tx1">
                    <a:lumMod val="50000"/>
                    <a:lumOff val="50000"/>
                  </a:schemeClr>
                </a:solidFill>
              </a:rPr>
              <a:t>ratio</a:t>
            </a:r>
            <a:r>
              <a:rPr lang="de-CH" sz="800" dirty="0">
                <a:solidFill>
                  <a:schemeClr val="tx1">
                    <a:lumMod val="50000"/>
                    <a:lumOff val="50000"/>
                  </a:schemeClr>
                </a:solidFill>
              </a:rPr>
              <a:t>; KI: Konfidenzintervall; </a:t>
            </a:r>
            <a:br>
              <a:rPr lang="de-CH" sz="800" dirty="0">
                <a:solidFill>
                  <a:schemeClr val="tx1">
                    <a:lumMod val="50000"/>
                    <a:lumOff val="50000"/>
                  </a:schemeClr>
                </a:solidFill>
              </a:rPr>
            </a:br>
            <a:r>
              <a:rPr lang="de-CH" sz="800" dirty="0">
                <a:solidFill>
                  <a:schemeClr val="tx1">
                    <a:lumMod val="50000"/>
                    <a:lumOff val="50000"/>
                  </a:schemeClr>
                </a:solidFill>
              </a:rPr>
              <a:t>NNT: </a:t>
            </a:r>
            <a:r>
              <a:rPr lang="de-CH" sz="800" dirty="0" err="1">
                <a:solidFill>
                  <a:schemeClr val="tx1">
                    <a:lumMod val="50000"/>
                    <a:lumOff val="50000"/>
                  </a:schemeClr>
                </a:solidFill>
              </a:rPr>
              <a:t>number</a:t>
            </a:r>
            <a:r>
              <a:rPr lang="de-CH" sz="800" dirty="0">
                <a:solidFill>
                  <a:schemeClr val="tx1">
                    <a:lumMod val="50000"/>
                    <a:lumOff val="50000"/>
                  </a:schemeClr>
                </a:solidFill>
              </a:rPr>
              <a:t> </a:t>
            </a:r>
            <a:r>
              <a:rPr lang="de-CH" sz="800" dirty="0" err="1">
                <a:solidFill>
                  <a:schemeClr val="tx1">
                    <a:lumMod val="50000"/>
                    <a:lumOff val="50000"/>
                  </a:schemeClr>
                </a:solidFill>
              </a:rPr>
              <a:t>needed</a:t>
            </a:r>
            <a:r>
              <a:rPr lang="de-CH" sz="800" dirty="0">
                <a:solidFill>
                  <a:schemeClr val="tx1">
                    <a:lumMod val="50000"/>
                    <a:lumOff val="50000"/>
                  </a:schemeClr>
                </a:solidFill>
              </a:rPr>
              <a:t> </a:t>
            </a:r>
            <a:r>
              <a:rPr lang="de-CH" sz="800" dirty="0" err="1">
                <a:solidFill>
                  <a:schemeClr val="tx1">
                    <a:lumMod val="50000"/>
                    <a:lumOff val="50000"/>
                  </a:schemeClr>
                </a:solidFill>
              </a:rPr>
              <a:t>to</a:t>
            </a:r>
            <a:r>
              <a:rPr lang="de-CH" sz="800" dirty="0">
                <a:solidFill>
                  <a:schemeClr val="tx1">
                    <a:lumMod val="50000"/>
                    <a:lumOff val="50000"/>
                  </a:schemeClr>
                </a:solidFill>
              </a:rPr>
              <a:t> </a:t>
            </a:r>
            <a:r>
              <a:rPr lang="de-CH" sz="800" dirty="0" err="1">
                <a:solidFill>
                  <a:schemeClr val="tx1">
                    <a:lumMod val="50000"/>
                    <a:lumOff val="50000"/>
                  </a:schemeClr>
                </a:solidFill>
              </a:rPr>
              <a:t>treat</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1130444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8"/>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3" name="Title 2"/>
          <p:cNvSpPr txBox="1">
            <a:spLocks/>
          </p:cNvSpPr>
          <p:nvPr/>
        </p:nvSpPr>
        <p:spPr>
          <a:xfrm>
            <a:off x="612776" y="2107172"/>
            <a:ext cx="7775648" cy="369332"/>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en-US" sz="2400" b="1" kern="0" dirty="0">
                <a:solidFill>
                  <a:srgbClr val="3961AC"/>
                </a:solidFill>
              </a:rPr>
              <a:t>Appendix </a:t>
            </a:r>
            <a:endParaRPr kumimoji="0" lang="de-CH" sz="2400" b="1" i="0" u="none" strike="noStrike" kern="0" cap="none" spc="0" normalizeH="0" baseline="0" dirty="0">
              <a:ln>
                <a:noFill/>
              </a:ln>
              <a:solidFill>
                <a:srgbClr val="3961AC"/>
              </a:solidFill>
              <a:effectLst/>
              <a:uLnTx/>
              <a:uFillTx/>
              <a:latin typeface="Arial"/>
            </a:endParaRPr>
          </a:p>
        </p:txBody>
      </p:sp>
    </p:spTree>
    <p:extLst>
      <p:ext uri="{BB962C8B-B14F-4D97-AF65-F5344CB8AC3E}">
        <p14:creationId xmlns:p14="http://schemas.microsoft.com/office/powerpoint/2010/main" val="442065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612001" y="1059582"/>
            <a:ext cx="4392047" cy="3888432"/>
          </a:xfrm>
          <a:prstGeom prst="rect">
            <a:avLst/>
          </a:prstGeom>
        </p:spPr>
        <p:txBody>
          <a:bodyPr vert="horz" lIns="0" tIns="0" rIns="0" bIns="0" rtlCol="0">
            <a:noAutofit/>
          </a:bodyPr>
          <a:lstStyle/>
          <a:p>
            <a:pPr defTabSz="449263"/>
            <a:r>
              <a:rPr lang="en-US" sz="1200" dirty="0"/>
              <a:t>ASS		</a:t>
            </a:r>
            <a:r>
              <a:rPr lang="en-US" sz="1200" dirty="0" err="1"/>
              <a:t>Acetylsalicylsäure</a:t>
            </a:r>
            <a:endParaRPr lang="de-DE" sz="1200" dirty="0"/>
          </a:p>
          <a:p>
            <a:pPr defTabSz="449263"/>
            <a:r>
              <a:rPr lang="en-US" sz="1200" dirty="0"/>
              <a:t>DAPT		Duale </a:t>
            </a:r>
            <a:r>
              <a:rPr lang="en-US" sz="1200" dirty="0" err="1"/>
              <a:t>Antiplättchen</a:t>
            </a:r>
            <a:r>
              <a:rPr lang="en-US" sz="1200" dirty="0"/>
              <a:t> </a:t>
            </a:r>
            <a:r>
              <a:rPr lang="en-US" sz="1200" dirty="0" err="1"/>
              <a:t>Therapie</a:t>
            </a:r>
            <a:endParaRPr lang="de-DE" sz="1200" dirty="0"/>
          </a:p>
          <a:p>
            <a:pPr defTabSz="449263"/>
            <a:r>
              <a:rPr lang="en-US" sz="1200" dirty="0"/>
              <a:t>EF		</a:t>
            </a:r>
            <a:r>
              <a:rPr lang="en-US" sz="1200" dirty="0" err="1"/>
              <a:t>Auswurfsfraktion</a:t>
            </a:r>
            <a:endParaRPr lang="de-DE" sz="1200" dirty="0"/>
          </a:p>
          <a:p>
            <a:pPr defTabSz="449263"/>
            <a:r>
              <a:rPr lang="en-US" sz="1200" dirty="0"/>
              <a:t>eGFR		</a:t>
            </a:r>
            <a:r>
              <a:rPr lang="en-US" sz="1200" dirty="0" err="1"/>
              <a:t>geschätzte</a:t>
            </a:r>
            <a:r>
              <a:rPr lang="en-US" sz="1200" dirty="0"/>
              <a:t> </a:t>
            </a:r>
            <a:r>
              <a:rPr lang="en-US" sz="1200" dirty="0" err="1"/>
              <a:t>glomeruläre</a:t>
            </a:r>
            <a:r>
              <a:rPr lang="en-US" sz="1200" dirty="0"/>
              <a:t> </a:t>
            </a:r>
            <a:r>
              <a:rPr lang="en-US" sz="1200" dirty="0" err="1"/>
              <a:t>Filtrationsrate</a:t>
            </a:r>
            <a:endParaRPr lang="en-US" sz="1200" dirty="0"/>
          </a:p>
          <a:p>
            <a:pPr defTabSz="449263"/>
            <a:r>
              <a:rPr lang="en-US" sz="1200" dirty="0"/>
              <a:t>Hb		</a:t>
            </a:r>
            <a:r>
              <a:rPr lang="en-US" sz="1200" dirty="0" err="1"/>
              <a:t>Hämoglobin</a:t>
            </a:r>
            <a:endParaRPr lang="en-US" sz="1200" dirty="0"/>
          </a:p>
          <a:p>
            <a:pPr defTabSz="449263"/>
            <a:r>
              <a:rPr lang="en-US" sz="1200" dirty="0"/>
              <a:t>HR		Hazard Ratio</a:t>
            </a:r>
          </a:p>
          <a:p>
            <a:pPr defTabSz="449263"/>
            <a:r>
              <a:rPr lang="en-US" sz="1200" dirty="0"/>
              <a:t>ISTH		International Society on Thrombosis 				and </a:t>
            </a:r>
            <a:r>
              <a:rPr lang="en-US" sz="1200" dirty="0" err="1"/>
              <a:t>Haemostasis</a:t>
            </a:r>
            <a:endParaRPr lang="de-DE" sz="1200" dirty="0"/>
          </a:p>
          <a:p>
            <a:pPr defTabSz="449263"/>
            <a:r>
              <a:rPr lang="en-US" sz="1200" dirty="0"/>
              <a:t>KG		</a:t>
            </a:r>
            <a:r>
              <a:rPr lang="en-US" sz="1200" dirty="0" err="1"/>
              <a:t>Körpergewicht</a:t>
            </a:r>
            <a:endParaRPr lang="en-US" sz="1200" dirty="0"/>
          </a:p>
          <a:p>
            <a:pPr defTabSz="449263"/>
            <a:r>
              <a:rPr lang="en-US" sz="1200" dirty="0"/>
              <a:t>KHK		</a:t>
            </a:r>
            <a:r>
              <a:rPr lang="en-US" sz="1200" dirty="0" err="1"/>
              <a:t>Koronare</a:t>
            </a:r>
            <a:r>
              <a:rPr lang="en-US" sz="1200" dirty="0"/>
              <a:t> </a:t>
            </a:r>
            <a:r>
              <a:rPr lang="en-US" sz="1200" dirty="0" err="1"/>
              <a:t>Herzkrankheit</a:t>
            </a:r>
            <a:endParaRPr lang="de-DE" sz="1200" dirty="0"/>
          </a:p>
          <a:p>
            <a:pPr defTabSz="449263"/>
            <a:r>
              <a:rPr lang="en-US" sz="1200" dirty="0"/>
              <a:t>KI		</a:t>
            </a:r>
            <a:r>
              <a:rPr lang="en-US" sz="1200" dirty="0" err="1"/>
              <a:t>Konfidenzintervall</a:t>
            </a:r>
            <a:endParaRPr lang="en-US" sz="1200" dirty="0"/>
          </a:p>
          <a:p>
            <a:pPr defTabSz="449263"/>
            <a:r>
              <a:rPr lang="en-US" sz="1200" dirty="0"/>
              <a:t>KV		</a:t>
            </a:r>
            <a:r>
              <a:rPr lang="en-US" sz="1200" dirty="0" err="1"/>
              <a:t>Kardiovaskulär</a:t>
            </a:r>
            <a:endParaRPr lang="de-DE" sz="1200" dirty="0"/>
          </a:p>
          <a:p>
            <a:pPr defTabSz="449263"/>
            <a:r>
              <a:rPr lang="en-US" sz="1200" dirty="0"/>
              <a:t>LE		</a:t>
            </a:r>
            <a:r>
              <a:rPr lang="en-US" sz="1200" dirty="0" err="1"/>
              <a:t>Lungenembolie</a:t>
            </a:r>
            <a:endParaRPr lang="de-DE" sz="1200" dirty="0"/>
          </a:p>
          <a:p>
            <a:pPr defTabSz="449263"/>
            <a:r>
              <a:rPr lang="en-US" sz="1200" dirty="0"/>
              <a:t>MACE		</a:t>
            </a:r>
            <a:r>
              <a:rPr lang="en-US" sz="1200" dirty="0" err="1"/>
              <a:t>Schwerwiegendes</a:t>
            </a:r>
            <a:r>
              <a:rPr lang="en-US" sz="1200" dirty="0"/>
              <a:t> </a:t>
            </a:r>
            <a:r>
              <a:rPr lang="en-US" sz="1200" dirty="0" err="1"/>
              <a:t>kardiovaskuläres</a:t>
            </a:r>
            <a:r>
              <a:rPr lang="en-US" sz="1200" dirty="0"/>
              <a:t> </a:t>
            </a:r>
            <a:r>
              <a:rPr lang="en-US" sz="1200" dirty="0" err="1"/>
              <a:t>Ereignis</a:t>
            </a:r>
            <a:endParaRPr lang="de-DE" sz="1200" dirty="0"/>
          </a:p>
          <a:p>
            <a:pPr defTabSz="449263"/>
            <a:r>
              <a:rPr lang="en-US" sz="1200" dirty="0"/>
              <a:t>MALE		</a:t>
            </a:r>
            <a:r>
              <a:rPr lang="en-US" sz="1200" dirty="0" err="1"/>
              <a:t>Schwerwiegendes</a:t>
            </a:r>
            <a:r>
              <a:rPr lang="en-US" sz="1200" dirty="0"/>
              <a:t> </a:t>
            </a:r>
            <a:r>
              <a:rPr lang="en-US" sz="1200" dirty="0" err="1"/>
              <a:t>Extremitäten-Ereignis</a:t>
            </a:r>
            <a:endParaRPr lang="de-DE" sz="1200" dirty="0"/>
          </a:p>
          <a:p>
            <a:pPr defTabSz="449263"/>
            <a:r>
              <a:rPr lang="en-US" sz="1200" dirty="0"/>
              <a:t>MI		</a:t>
            </a:r>
            <a:r>
              <a:rPr lang="en-US" sz="1200" dirty="0" err="1"/>
              <a:t>Myokardinfarkt</a:t>
            </a:r>
            <a:endParaRPr lang="de-DE" sz="1200" dirty="0"/>
          </a:p>
        </p:txBody>
      </p:sp>
      <p:sp>
        <p:nvSpPr>
          <p:cNvPr id="6" name="Titel 1"/>
          <p:cNvSpPr>
            <a:spLocks noGrp="1"/>
          </p:cNvSpPr>
          <p:nvPr>
            <p:ph type="title" idx="4294967295"/>
          </p:nvPr>
        </p:nvSpPr>
        <p:spPr>
          <a:xfrm>
            <a:off x="612001" y="576263"/>
            <a:ext cx="8280400" cy="304800"/>
          </a:xfrm>
        </p:spPr>
        <p:txBody>
          <a:bodyPr/>
          <a:lstStyle/>
          <a:p>
            <a:r>
              <a:rPr lang="de-CH" sz="2200" spc="-20" dirty="0"/>
              <a:t>Abkürzungen</a:t>
            </a:r>
            <a:endParaRPr lang="de-CH" sz="2200" dirty="0"/>
          </a:p>
        </p:txBody>
      </p:sp>
      <p:sp>
        <p:nvSpPr>
          <p:cNvPr id="5" name="Rechteck 4"/>
          <p:cNvSpPr/>
          <p:nvPr/>
        </p:nvSpPr>
        <p:spPr>
          <a:xfrm>
            <a:off x="4860032" y="1071943"/>
            <a:ext cx="3888432" cy="3888432"/>
          </a:xfrm>
          <a:prstGeom prst="rect">
            <a:avLst/>
          </a:prstGeom>
        </p:spPr>
        <p:txBody>
          <a:bodyPr vert="horz" lIns="0" tIns="0" rIns="0" bIns="0" rtlCol="0">
            <a:noAutofit/>
          </a:bodyPr>
          <a:lstStyle/>
          <a:p>
            <a:pPr defTabSz="449263"/>
            <a:r>
              <a:rPr lang="en-US" sz="1200" dirty="0"/>
              <a:t>NNH		Number Needed to Harm</a:t>
            </a:r>
            <a:endParaRPr lang="de-DE" sz="1200" dirty="0"/>
          </a:p>
          <a:p>
            <a:pPr defTabSz="449263"/>
            <a:r>
              <a:rPr lang="en-US" sz="1200" dirty="0"/>
              <a:t>NNT		Number Needed to Treat</a:t>
            </a:r>
          </a:p>
          <a:p>
            <a:pPr defTabSz="449263"/>
            <a:r>
              <a:rPr lang="en-US" sz="1200" dirty="0" err="1"/>
              <a:t>n.s</a:t>
            </a:r>
            <a:r>
              <a:rPr lang="en-US" sz="1200" dirty="0"/>
              <a:t>.		</a:t>
            </a:r>
            <a:r>
              <a:rPr lang="en-US" sz="1200" dirty="0" err="1"/>
              <a:t>Kein</a:t>
            </a:r>
            <a:r>
              <a:rPr lang="en-US" sz="1200" dirty="0"/>
              <a:t> </a:t>
            </a:r>
            <a:r>
              <a:rPr lang="en-US" sz="1200" dirty="0" err="1"/>
              <a:t>signifikanter</a:t>
            </a:r>
            <a:r>
              <a:rPr lang="en-US" sz="1200" dirty="0"/>
              <a:t> </a:t>
            </a:r>
            <a:r>
              <a:rPr lang="en-US" sz="1200" dirty="0" err="1"/>
              <a:t>Unterschied</a:t>
            </a:r>
            <a:endParaRPr lang="en-US" sz="1200" dirty="0"/>
          </a:p>
          <a:p>
            <a:pPr defTabSz="449263"/>
            <a:r>
              <a:rPr lang="en-US" sz="1200" dirty="0" err="1"/>
              <a:t>nvVHF</a:t>
            </a:r>
            <a:r>
              <a:rPr lang="en-US" sz="1200" dirty="0"/>
              <a:t>	</a:t>
            </a:r>
            <a:r>
              <a:rPr lang="en-US" sz="1200" dirty="0" err="1"/>
              <a:t>nicht-valvuläres</a:t>
            </a:r>
            <a:r>
              <a:rPr lang="en-US" sz="1200" dirty="0"/>
              <a:t> </a:t>
            </a:r>
            <a:r>
              <a:rPr lang="en-US" sz="1200" dirty="0" err="1"/>
              <a:t>Vorhofflimmern</a:t>
            </a:r>
            <a:endParaRPr lang="en-US" sz="1200" dirty="0"/>
          </a:p>
          <a:p>
            <a:pPr defTabSz="449263"/>
            <a:r>
              <a:rPr lang="en-US" sz="1200" dirty="0"/>
              <a:t>NYHA		New York Heart Association</a:t>
            </a:r>
            <a:endParaRPr lang="de-DE" sz="1200" dirty="0"/>
          </a:p>
          <a:p>
            <a:pPr defTabSz="449263"/>
            <a:r>
              <a:rPr lang="en-US" sz="1200" dirty="0"/>
              <a:t>PAVK		</a:t>
            </a:r>
            <a:r>
              <a:rPr lang="en-US" sz="1200" dirty="0" err="1"/>
              <a:t>Periphere</a:t>
            </a:r>
            <a:r>
              <a:rPr lang="en-US" sz="1200" dirty="0"/>
              <a:t> </a:t>
            </a:r>
            <a:r>
              <a:rPr lang="en-US" sz="1200" dirty="0" err="1"/>
              <a:t>arterielle</a:t>
            </a:r>
            <a:r>
              <a:rPr lang="en-US" sz="1200" dirty="0"/>
              <a:t> </a:t>
            </a:r>
            <a:r>
              <a:rPr lang="en-US" sz="1200" dirty="0" err="1"/>
              <a:t>Verschlusskrankheit</a:t>
            </a:r>
            <a:endParaRPr lang="en-US" sz="1200" dirty="0"/>
          </a:p>
          <a:p>
            <a:pPr defTabSz="449263"/>
            <a:r>
              <a:rPr lang="en-US" sz="1200" dirty="0"/>
              <a:t>PCI		</a:t>
            </a:r>
            <a:r>
              <a:rPr lang="en-US" sz="1200" dirty="0" err="1"/>
              <a:t>Perkutane</a:t>
            </a:r>
            <a:r>
              <a:rPr lang="en-US" sz="1200" dirty="0"/>
              <a:t> </a:t>
            </a:r>
            <a:r>
              <a:rPr lang="en-US" sz="1200" dirty="0" err="1"/>
              <a:t>Koronarintervention</a:t>
            </a:r>
            <a:endParaRPr lang="en-US" sz="1200" dirty="0"/>
          </a:p>
          <a:p>
            <a:pPr defTabSz="449263"/>
            <a:r>
              <a:rPr lang="en-US" sz="1200" dirty="0"/>
              <a:t>SAPT		</a:t>
            </a:r>
            <a:r>
              <a:rPr lang="en-US" sz="1200" dirty="0" err="1"/>
              <a:t>Einzel-Antiplättchen</a:t>
            </a:r>
            <a:r>
              <a:rPr lang="en-US" sz="1200" dirty="0"/>
              <a:t> </a:t>
            </a:r>
            <a:r>
              <a:rPr lang="en-US" sz="1200" dirty="0" err="1"/>
              <a:t>Therapie</a:t>
            </a:r>
            <a:endParaRPr lang="de-DE" sz="1200" dirty="0"/>
          </a:p>
          <a:p>
            <a:pPr defTabSz="449263"/>
            <a:r>
              <a:rPr lang="en-US" sz="1200" dirty="0"/>
              <a:t>TAH		</a:t>
            </a:r>
            <a:r>
              <a:rPr lang="en-US" sz="1200" dirty="0" err="1"/>
              <a:t>Thrombozytenaggregationshemmung</a:t>
            </a:r>
            <a:endParaRPr lang="en-US" sz="1200" dirty="0"/>
          </a:p>
          <a:p>
            <a:pPr defTabSz="449263"/>
            <a:r>
              <a:rPr lang="en-GB" sz="1200" dirty="0"/>
              <a:t>TVT		</a:t>
            </a:r>
            <a:r>
              <a:rPr lang="de-CH" sz="1200" dirty="0"/>
              <a:t>Tiefe Venenthrombose</a:t>
            </a:r>
            <a:endParaRPr lang="de-DE" sz="1200" dirty="0"/>
          </a:p>
          <a:p>
            <a:pPr defTabSz="449263"/>
            <a:r>
              <a:rPr lang="en-US" sz="1200" dirty="0"/>
              <a:t>VHF		</a:t>
            </a:r>
            <a:r>
              <a:rPr lang="en-US" sz="1200" dirty="0" err="1"/>
              <a:t>Vorhofflimmern</a:t>
            </a:r>
            <a:endParaRPr lang="de-DE" sz="1200" dirty="0"/>
          </a:p>
          <a:p>
            <a:pPr defTabSz="449263"/>
            <a:r>
              <a:rPr lang="en-US" sz="1200" dirty="0"/>
              <a:t>VTE		</a:t>
            </a:r>
            <a:r>
              <a:rPr lang="en-US" sz="1200" dirty="0" err="1"/>
              <a:t>Venöse</a:t>
            </a:r>
            <a:r>
              <a:rPr lang="en-US" sz="1200" dirty="0"/>
              <a:t> </a:t>
            </a:r>
            <a:r>
              <a:rPr lang="en-US" sz="1200" dirty="0" err="1"/>
              <a:t>Thromboembolie</a:t>
            </a:r>
            <a:endParaRPr lang="de-DE" sz="1200" dirty="0"/>
          </a:p>
        </p:txBody>
      </p:sp>
    </p:spTree>
    <p:extLst>
      <p:ext uri="{BB962C8B-B14F-4D97-AF65-F5344CB8AC3E}">
        <p14:creationId xmlns:p14="http://schemas.microsoft.com/office/powerpoint/2010/main" val="4141230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577009"/>
            <a:ext cx="8281175" cy="304699"/>
          </a:xfrm>
        </p:spPr>
        <p:txBody>
          <a:bodyPr/>
          <a:lstStyle/>
          <a:p>
            <a:r>
              <a:rPr lang="de-CH" sz="2200" spc="-20" dirty="0"/>
              <a:t>Xarelto</a:t>
            </a:r>
            <a:r>
              <a:rPr lang="de-CH" sz="2200" spc="-20" baseline="30000" dirty="0"/>
              <a:t>®</a:t>
            </a:r>
            <a:r>
              <a:rPr lang="de-CH" sz="2200" spc="-20" dirty="0"/>
              <a:t> </a:t>
            </a:r>
            <a:r>
              <a:rPr lang="de-CH" sz="2200" spc="-20" dirty="0" err="1"/>
              <a:t>vascular</a:t>
            </a:r>
            <a:r>
              <a:rPr lang="de-CH" sz="2200" spc="-20" dirty="0"/>
              <a:t> – Kurzfachinformation</a:t>
            </a:r>
            <a:endParaRPr lang="de-CH" sz="2200" dirty="0"/>
          </a:p>
        </p:txBody>
      </p:sp>
      <p:sp>
        <p:nvSpPr>
          <p:cNvPr id="5" name="Inhaltsplatzhalter 2"/>
          <p:cNvSpPr>
            <a:spLocks noGrp="1"/>
          </p:cNvSpPr>
          <p:nvPr>
            <p:ph sz="quarter" idx="19"/>
          </p:nvPr>
        </p:nvSpPr>
        <p:spPr>
          <a:xfrm>
            <a:off x="612776" y="1276350"/>
            <a:ext cx="8280399" cy="2664221"/>
          </a:xfrm>
        </p:spPr>
        <p:txBody>
          <a:bodyPr/>
          <a:lstStyle/>
          <a:p>
            <a:pPr marL="0" indent="0" algn="just" fontAlgn="t">
              <a:spcAft>
                <a:spcPts val="0"/>
              </a:spcAft>
              <a:buNone/>
            </a:pPr>
            <a:r>
              <a:rPr lang="de-DE" sz="900" b="1" dirty="0">
                <a:latin typeface="Arial" panose="020B0604020202020204" pitchFamily="34" charset="0"/>
                <a:ea typeface="MS Mincho"/>
              </a:rPr>
              <a:t>Gekürzte Fachinformation Xarelto</a:t>
            </a:r>
            <a:r>
              <a:rPr lang="de-DE" sz="900" b="1" baseline="30000" dirty="0">
                <a:latin typeface="Arial" panose="020B0604020202020204" pitchFamily="34" charset="0"/>
                <a:ea typeface="MS Mincho"/>
              </a:rPr>
              <a:t>®</a:t>
            </a:r>
            <a:r>
              <a:rPr lang="de-DE" sz="900" b="1" dirty="0">
                <a:latin typeface="Arial" panose="020B0604020202020204" pitchFamily="34" charset="0"/>
                <a:ea typeface="MS Mincho"/>
              </a:rPr>
              <a:t> </a:t>
            </a:r>
            <a:r>
              <a:rPr lang="de-DE" sz="900" b="1" dirty="0" err="1">
                <a:latin typeface="Arial" panose="020B0604020202020204" pitchFamily="34" charset="0"/>
                <a:ea typeface="MS Mincho"/>
              </a:rPr>
              <a:t>vascular</a:t>
            </a:r>
            <a:r>
              <a:rPr lang="de-DE" sz="900" b="1" dirty="0">
                <a:latin typeface="Arial" panose="020B0604020202020204" pitchFamily="34" charset="0"/>
                <a:ea typeface="MS Mincho"/>
              </a:rPr>
              <a:t> (Rivaroxaban):</a:t>
            </a:r>
          </a:p>
          <a:p>
            <a:pPr marL="0" indent="0" algn="just" fontAlgn="t">
              <a:spcAft>
                <a:spcPts val="0"/>
              </a:spcAft>
              <a:buNone/>
            </a:pPr>
            <a:r>
              <a:rPr lang="de-DE" sz="900" dirty="0">
                <a:latin typeface="Arial" panose="020B0604020202020204" pitchFamily="34" charset="0"/>
                <a:ea typeface="MS Mincho"/>
              </a:rPr>
              <a:t>Direkter Faktor </a:t>
            </a:r>
            <a:r>
              <a:rPr lang="de-DE" sz="900" dirty="0" err="1">
                <a:latin typeface="Arial" panose="020B0604020202020204" pitchFamily="34" charset="0"/>
                <a:ea typeface="MS Mincho"/>
              </a:rPr>
              <a:t>Xa</a:t>
            </a:r>
            <a:r>
              <a:rPr lang="de-DE" sz="900" dirty="0">
                <a:latin typeface="Arial" panose="020B0604020202020204" pitchFamily="34" charset="0"/>
                <a:ea typeface="MS Mincho"/>
              </a:rPr>
              <a:t>-Inhibitor </a:t>
            </a:r>
            <a:r>
              <a:rPr lang="de-DE" sz="900" b="1" dirty="0">
                <a:latin typeface="Arial" panose="020B0604020202020204" pitchFamily="34" charset="0"/>
                <a:ea typeface="MS Mincho"/>
              </a:rPr>
              <a:t>Z: </a:t>
            </a:r>
            <a:r>
              <a:rPr lang="de-DE" sz="900" dirty="0" err="1">
                <a:latin typeface="Arial" panose="020B0604020202020204" pitchFamily="34" charset="0"/>
                <a:ea typeface="MS Mincho"/>
              </a:rPr>
              <a:t>Filmtabl</a:t>
            </a:r>
            <a:r>
              <a:rPr lang="de-DE" sz="900" dirty="0">
                <a:latin typeface="Arial" panose="020B0604020202020204" pitchFamily="34" charset="0"/>
                <a:ea typeface="MS Mincho"/>
              </a:rPr>
              <a:t>. zu 2.5mg Rivaroxaban </a:t>
            </a:r>
            <a:r>
              <a:rPr lang="de-DE" sz="900" b="1" dirty="0">
                <a:latin typeface="Arial" panose="020B0604020202020204" pitchFamily="34" charset="0"/>
                <a:ea typeface="MS Mincho"/>
              </a:rPr>
              <a:t>I: </a:t>
            </a:r>
            <a:r>
              <a:rPr lang="de-DE" sz="900" dirty="0">
                <a:latin typeface="Arial" panose="020B0604020202020204" pitchFamily="34" charset="0"/>
                <a:ea typeface="MS Mincho"/>
              </a:rPr>
              <a:t>In Kombination mit Acetylsalicylsäure (ASS) zur Prävention schwerwiegender </a:t>
            </a:r>
            <a:r>
              <a:rPr lang="de-DE" sz="900" dirty="0" err="1">
                <a:latin typeface="Arial" panose="020B0604020202020204" pitchFamily="34" charset="0"/>
                <a:ea typeface="MS Mincho"/>
              </a:rPr>
              <a:t>atherothrombotischer</a:t>
            </a:r>
            <a:r>
              <a:rPr lang="de-DE" sz="900" dirty="0">
                <a:latin typeface="Arial" panose="020B0604020202020204" pitchFamily="34" charset="0"/>
                <a:ea typeface="MS Mincho"/>
              </a:rPr>
              <a:t> Ereignisse (Schlaganfall, Myokardinfarkt, kardiovaskulär bedingter Tod) bei Patienten mit koronarer Herzkrankheit oder manifester peripherer arterieller </a:t>
            </a:r>
            <a:r>
              <a:rPr lang="de-DE" sz="900" dirty="0" err="1">
                <a:latin typeface="Arial" panose="020B0604020202020204" pitchFamily="34" charset="0"/>
                <a:ea typeface="MS Mincho"/>
              </a:rPr>
              <a:t>Gefässerkrankung</a:t>
            </a:r>
            <a:r>
              <a:rPr lang="de-DE" sz="900" dirty="0">
                <a:latin typeface="Arial" panose="020B0604020202020204" pitchFamily="34" charset="0"/>
                <a:ea typeface="MS Mincho"/>
              </a:rPr>
              <a:t> und einem hohen Risiko für ischämische Ereignisse</a:t>
            </a:r>
            <a:r>
              <a:rPr lang="de-CH" sz="900" dirty="0">
                <a:latin typeface="Arial" panose="020B0604020202020204" pitchFamily="34" charset="0"/>
                <a:ea typeface="MS Mincho"/>
              </a:rPr>
              <a:t>.</a:t>
            </a:r>
            <a:r>
              <a:rPr lang="de-CH" sz="900" b="1" dirty="0">
                <a:latin typeface="Arial" panose="020B0604020202020204" pitchFamily="34" charset="0"/>
                <a:ea typeface="MS Mincho"/>
              </a:rPr>
              <a:t> </a:t>
            </a:r>
            <a:r>
              <a:rPr lang="de-DE" sz="900" b="1" dirty="0">
                <a:latin typeface="Arial" panose="020B0604020202020204" pitchFamily="34" charset="0"/>
                <a:ea typeface="MS Mincho"/>
              </a:rPr>
              <a:t>D: </a:t>
            </a:r>
            <a:r>
              <a:rPr lang="de-DE" sz="900" dirty="0">
                <a:latin typeface="Arial" panose="020B0604020202020204" pitchFamily="34" charset="0"/>
                <a:ea typeface="MS Mincho"/>
              </a:rPr>
              <a:t>2x/Tag 2.5mg</a:t>
            </a:r>
            <a:r>
              <a:rPr lang="de-CH" sz="900" dirty="0">
                <a:latin typeface="Arial" panose="020B0604020202020204" pitchFamily="34" charset="0"/>
                <a:ea typeface="MS Mincho"/>
              </a:rPr>
              <a:t>. </a:t>
            </a:r>
            <a:r>
              <a:rPr lang="de-DE" sz="900" b="1" dirty="0">
                <a:latin typeface="Arial" panose="020B0604020202020204" pitchFamily="34" charset="0"/>
                <a:ea typeface="MS Mincho"/>
              </a:rPr>
              <a:t>KI: </a:t>
            </a:r>
            <a:r>
              <a:rPr lang="de-DE" sz="900" dirty="0">
                <a:latin typeface="Arial" panose="020B0604020202020204" pitchFamily="34" charset="0"/>
                <a:ea typeface="MS Mincho"/>
              </a:rPr>
              <a:t>Überempfindlichkeit auf Inhaltsstoffe, akute bakt. Endokarditis, </a:t>
            </a:r>
            <a:r>
              <a:rPr lang="de-DE" sz="900" dirty="0" err="1">
                <a:latin typeface="Arial" panose="020B0604020202020204" pitchFamily="34" charset="0"/>
                <a:ea typeface="MS Mincho"/>
              </a:rPr>
              <a:t>klin</a:t>
            </a:r>
            <a:r>
              <a:rPr lang="de-DE" sz="900" dirty="0">
                <a:latin typeface="Arial" panose="020B0604020202020204" pitchFamily="34" charset="0"/>
                <a:ea typeface="MS Mincho"/>
              </a:rPr>
              <a:t>. sign. aktive Blutungen, vorangegangener </a:t>
            </a:r>
            <a:r>
              <a:rPr lang="de-DE" sz="900" dirty="0" err="1">
                <a:latin typeface="Arial" panose="020B0604020202020204" pitchFamily="34" charset="0"/>
                <a:ea typeface="MS Mincho"/>
              </a:rPr>
              <a:t>hämorrhag</a:t>
            </a:r>
            <a:r>
              <a:rPr lang="de-DE" sz="900" dirty="0">
                <a:latin typeface="Arial" panose="020B0604020202020204" pitchFamily="34" charset="0"/>
                <a:ea typeface="MS Mincho"/>
              </a:rPr>
              <a:t>. / lakunärer Insult, ischämischer Schlaganfall (&lt;1 Monat), schw. Lebererkrankung/ Leberinsuffizienz (LI) mit </a:t>
            </a:r>
            <a:r>
              <a:rPr lang="de-DE" sz="900" dirty="0" err="1">
                <a:latin typeface="Arial" panose="020B0604020202020204" pitchFamily="34" charset="0"/>
                <a:ea typeface="MS Mincho"/>
              </a:rPr>
              <a:t>relev</a:t>
            </a:r>
            <a:r>
              <a:rPr lang="de-DE" sz="900" dirty="0">
                <a:latin typeface="Arial" panose="020B0604020202020204" pitchFamily="34" charset="0"/>
                <a:ea typeface="MS Mincho"/>
              </a:rPr>
              <a:t>. erhöhtem Blutungsrisiko; leichte LI in </a:t>
            </a:r>
            <a:r>
              <a:rPr lang="de-DE" sz="900" dirty="0" err="1">
                <a:latin typeface="Arial" panose="020B0604020202020204" pitchFamily="34" charset="0"/>
                <a:ea typeface="MS Mincho"/>
              </a:rPr>
              <a:t>Komb</a:t>
            </a:r>
            <a:r>
              <a:rPr lang="de-DE" sz="900" dirty="0">
                <a:latin typeface="Arial" panose="020B0604020202020204" pitchFamily="34" charset="0"/>
                <a:ea typeface="MS Mincho"/>
              </a:rPr>
              <a:t>. mit </a:t>
            </a:r>
            <a:r>
              <a:rPr lang="de-DE" sz="900" dirty="0" err="1">
                <a:latin typeface="Arial" panose="020B0604020202020204" pitchFamily="34" charset="0"/>
                <a:ea typeface="MS Mincho"/>
              </a:rPr>
              <a:t>Koagulopathie</a:t>
            </a:r>
            <a:r>
              <a:rPr lang="de-DE" sz="900" dirty="0">
                <a:latin typeface="Arial" panose="020B0604020202020204" pitchFamily="34" charset="0"/>
                <a:ea typeface="MS Mincho"/>
              </a:rPr>
              <a:t>, schw. Herzinsuffizienz (NYHA III-IV, LVEF ≤30%), </a:t>
            </a:r>
            <a:r>
              <a:rPr lang="de-DE" sz="900" dirty="0" err="1">
                <a:latin typeface="Arial" panose="020B0604020202020204" pitchFamily="34" charset="0"/>
                <a:ea typeface="MS Mincho"/>
              </a:rPr>
              <a:t>dialysepfl</a:t>
            </a:r>
            <a:r>
              <a:rPr lang="de-DE" sz="900" dirty="0">
                <a:latin typeface="Arial" panose="020B0604020202020204" pitchFamily="34" charset="0"/>
                <a:ea typeface="MS Mincho"/>
              </a:rPr>
              <a:t>. Niereninsuffizienz (NI), akute gastrointestinale (GI) Ulzera oder GI </a:t>
            </a:r>
            <a:r>
              <a:rPr lang="de-DE" sz="900" dirty="0" err="1">
                <a:latin typeface="Arial" panose="020B0604020202020204" pitchFamily="34" charset="0"/>
                <a:ea typeface="MS Mincho"/>
              </a:rPr>
              <a:t>ulzerative</a:t>
            </a:r>
            <a:r>
              <a:rPr lang="de-DE" sz="900" dirty="0">
                <a:latin typeface="Arial" panose="020B0604020202020204" pitchFamily="34" charset="0"/>
                <a:ea typeface="MS Mincho"/>
              </a:rPr>
              <a:t> Erkrankungen, Schwangerschaft, Stillzeit. </a:t>
            </a:r>
            <a:r>
              <a:rPr lang="de-DE" sz="900" b="1" dirty="0">
                <a:latin typeface="Arial" panose="020B0604020202020204" pitchFamily="34" charset="0"/>
                <a:ea typeface="MS Mincho"/>
              </a:rPr>
              <a:t>W:</a:t>
            </a:r>
            <a:r>
              <a:rPr lang="de-DE" sz="900" dirty="0">
                <a:latin typeface="Arial" panose="020B0604020202020204" pitchFamily="34" charset="0"/>
                <a:ea typeface="MS Mincho"/>
              </a:rPr>
              <a:t> Komedikation (siehe „IA“); &lt;18 Jahre; </a:t>
            </a:r>
            <a:r>
              <a:rPr lang="de-DE" sz="900" dirty="0" err="1">
                <a:latin typeface="Arial" panose="020B0604020202020204" pitchFamily="34" charset="0"/>
                <a:ea typeface="MS Mincho"/>
              </a:rPr>
              <a:t>künstl</a:t>
            </a:r>
            <a:r>
              <a:rPr lang="de-DE" sz="900" dirty="0">
                <a:latin typeface="Arial" panose="020B0604020202020204" pitchFamily="34" charset="0"/>
                <a:ea typeface="MS Mincho"/>
              </a:rPr>
              <a:t>. Herzklappen; die Hämostase </a:t>
            </a:r>
            <a:r>
              <a:rPr lang="de-DE" sz="900" dirty="0" err="1">
                <a:latin typeface="Arial" panose="020B0604020202020204" pitchFamily="34" charset="0"/>
                <a:ea typeface="MS Mincho"/>
              </a:rPr>
              <a:t>beeinfl</a:t>
            </a:r>
            <a:r>
              <a:rPr lang="de-DE" sz="900" dirty="0">
                <a:latin typeface="Arial" panose="020B0604020202020204" pitchFamily="34" charset="0"/>
                <a:ea typeface="MS Mincho"/>
              </a:rPr>
              <a:t>. Arzneimittel. </a:t>
            </a:r>
            <a:r>
              <a:rPr lang="de-DE" sz="900" b="1" dirty="0">
                <a:latin typeface="Arial" panose="020B0604020202020204" pitchFamily="34" charset="0"/>
                <a:ea typeface="MS Mincho"/>
              </a:rPr>
              <a:t>VM: </a:t>
            </a:r>
            <a:r>
              <a:rPr lang="de-DE" sz="900" dirty="0">
                <a:latin typeface="Arial" panose="020B0604020202020204" pitchFamily="34" charset="0"/>
                <a:ea typeface="MS Mincho"/>
              </a:rPr>
              <a:t>NI (</a:t>
            </a:r>
            <a:r>
              <a:rPr lang="de-DE" sz="900" dirty="0" err="1">
                <a:latin typeface="Arial" panose="020B0604020202020204" pitchFamily="34" charset="0"/>
                <a:ea typeface="MS Mincho"/>
              </a:rPr>
              <a:t>Krea</a:t>
            </a:r>
            <a:r>
              <a:rPr lang="de-DE" sz="900" dirty="0">
                <a:latin typeface="Arial" panose="020B0604020202020204" pitchFamily="34" charset="0"/>
                <a:ea typeface="MS Mincho"/>
              </a:rPr>
              <a:t>-Cl 15-29ml/min), erhöhtes Risiko unkontrollierter Blutungen, kongenitale od. </a:t>
            </a:r>
            <a:r>
              <a:rPr lang="de-DE" sz="900" dirty="0" err="1">
                <a:latin typeface="Arial" panose="020B0604020202020204" pitchFamily="34" charset="0"/>
                <a:ea typeface="MS Mincho"/>
              </a:rPr>
              <a:t>hämorrhag</a:t>
            </a:r>
            <a:r>
              <a:rPr lang="de-DE" sz="900" dirty="0">
                <a:latin typeface="Arial" panose="020B0604020202020204" pitchFamily="34" charset="0"/>
                <a:ea typeface="MS Mincho"/>
              </a:rPr>
              <a:t>. Diathese, intrakran. od. </a:t>
            </a:r>
            <a:r>
              <a:rPr lang="de-DE" sz="900" dirty="0" err="1">
                <a:latin typeface="Arial" panose="020B0604020202020204" pitchFamily="34" charset="0"/>
                <a:ea typeface="MS Mincho"/>
              </a:rPr>
              <a:t>intrazerebr</a:t>
            </a:r>
            <a:r>
              <a:rPr lang="de-DE" sz="900" dirty="0">
                <a:latin typeface="Arial" panose="020B0604020202020204" pitchFamily="34" charset="0"/>
                <a:ea typeface="MS Mincho"/>
              </a:rPr>
              <a:t>. Hämorrhagie, kürzlich aufgetretene GI Ulzera/</a:t>
            </a:r>
            <a:r>
              <a:rPr lang="de-DE" sz="900" dirty="0" err="1">
                <a:latin typeface="Arial" panose="020B0604020202020204" pitchFamily="34" charset="0"/>
                <a:ea typeface="MS Mincho"/>
              </a:rPr>
              <a:t>ulzerative</a:t>
            </a:r>
            <a:r>
              <a:rPr lang="de-DE" sz="900" dirty="0">
                <a:latin typeface="Arial" panose="020B0604020202020204" pitchFamily="34" charset="0"/>
                <a:ea typeface="MS Mincho"/>
              </a:rPr>
              <a:t> Erkrankungen, schwere unkontrollierte Hypertonie, </a:t>
            </a:r>
            <a:r>
              <a:rPr lang="de-DE" sz="900" dirty="0" err="1">
                <a:latin typeface="Arial" panose="020B0604020202020204" pitchFamily="34" charset="0"/>
                <a:ea typeface="MS Mincho"/>
              </a:rPr>
              <a:t>vask</a:t>
            </a:r>
            <a:r>
              <a:rPr lang="de-DE" sz="900" dirty="0">
                <a:latin typeface="Arial" panose="020B0604020202020204" pitchFamily="34" charset="0"/>
                <a:ea typeface="MS Mincho"/>
              </a:rPr>
              <a:t>. Retinopathie, </a:t>
            </a:r>
            <a:r>
              <a:rPr lang="de-DE" sz="900" dirty="0" err="1">
                <a:latin typeface="Arial" panose="020B0604020202020204" pitchFamily="34" charset="0"/>
                <a:ea typeface="MS Mincho"/>
              </a:rPr>
              <a:t>intraspin</a:t>
            </a:r>
            <a:r>
              <a:rPr lang="de-DE" sz="900" dirty="0">
                <a:latin typeface="Arial" panose="020B0604020202020204" pitchFamily="34" charset="0"/>
                <a:ea typeface="MS Mincho"/>
              </a:rPr>
              <a:t>. od. </a:t>
            </a:r>
            <a:r>
              <a:rPr lang="de-DE" sz="900" dirty="0" err="1">
                <a:latin typeface="Arial" panose="020B0604020202020204" pitchFamily="34" charset="0"/>
                <a:ea typeface="MS Mincho"/>
              </a:rPr>
              <a:t>intrazerebr</a:t>
            </a:r>
            <a:r>
              <a:rPr lang="de-DE" sz="900" dirty="0">
                <a:latin typeface="Arial" panose="020B0604020202020204" pitchFamily="34" charset="0"/>
                <a:ea typeface="MS Mincho"/>
              </a:rPr>
              <a:t>. </a:t>
            </a:r>
            <a:r>
              <a:rPr lang="de-DE" sz="900" dirty="0" err="1">
                <a:latin typeface="Arial" panose="020B0604020202020204" pitchFamily="34" charset="0"/>
                <a:ea typeface="MS Mincho"/>
              </a:rPr>
              <a:t>Gefässanomalien</a:t>
            </a:r>
            <a:r>
              <a:rPr lang="de-DE" sz="900" dirty="0">
                <a:latin typeface="Arial" panose="020B0604020202020204" pitchFamily="34" charset="0"/>
                <a:ea typeface="MS Mincho"/>
              </a:rPr>
              <a:t>, kurz zurückliegende Hirn-, Spinal-, Augen-OP, Bronchiektasie od. pulmonale Blutung in der Anamnese, Spinalanästhesie und -punktion, mind. 24 Stunden vor invasiven Verfahren/ chirurgischen Eingriffen absetzen, gleichzeitige Gabe von die Hämostase </a:t>
            </a:r>
            <a:r>
              <a:rPr lang="de-DE" sz="900" dirty="0" err="1">
                <a:latin typeface="Arial" panose="020B0604020202020204" pitchFamily="34" charset="0"/>
                <a:ea typeface="MS Mincho"/>
              </a:rPr>
              <a:t>beeinfl</a:t>
            </a:r>
            <a:r>
              <a:rPr lang="de-DE" sz="900" dirty="0">
                <a:latin typeface="Arial" panose="020B0604020202020204" pitchFamily="34" charset="0"/>
                <a:ea typeface="MS Mincho"/>
              </a:rPr>
              <a:t>. </a:t>
            </a:r>
            <a:r>
              <a:rPr lang="de-CH" sz="900" dirty="0">
                <a:latin typeface="Arial" panose="020B0604020202020204" pitchFamily="34" charset="0"/>
                <a:ea typeface="MS Mincho"/>
              </a:rPr>
              <a:t>Arzneimitteln, APS, Einzelfälle von Agranulozytose und SJS wurden berichtet. </a:t>
            </a:r>
            <a:r>
              <a:rPr lang="de-DE" sz="900" b="1" dirty="0">
                <a:latin typeface="Arial" panose="020B0604020202020204" pitchFamily="34" charset="0"/>
                <a:ea typeface="MS Mincho"/>
              </a:rPr>
              <a:t>Häufige UAW: </a:t>
            </a:r>
            <a:r>
              <a:rPr lang="de-DE" sz="900" dirty="0">
                <a:latin typeface="Arial" panose="020B0604020202020204" pitchFamily="34" charset="0"/>
                <a:ea typeface="MS Mincho"/>
              </a:rPr>
              <a:t>Blutungen,</a:t>
            </a:r>
            <a:r>
              <a:rPr lang="de-DE" sz="900" b="1" dirty="0">
                <a:latin typeface="Arial" panose="020B0604020202020204" pitchFamily="34" charset="0"/>
                <a:ea typeface="MS Mincho"/>
              </a:rPr>
              <a:t> </a:t>
            </a:r>
            <a:r>
              <a:rPr lang="de-DE" sz="900" dirty="0">
                <a:latin typeface="Arial" panose="020B0604020202020204" pitchFamily="34" charset="0"/>
                <a:ea typeface="MS Mincho"/>
              </a:rPr>
              <a:t>Anämie, Schwindel, Kopfschmerz, Augenblutungen, Hämatome, Epistaxis, </a:t>
            </a:r>
            <a:r>
              <a:rPr lang="de-DE" sz="900" dirty="0" err="1">
                <a:latin typeface="Arial" panose="020B0604020202020204" pitchFamily="34" charset="0"/>
                <a:ea typeface="MS Mincho"/>
              </a:rPr>
              <a:t>Hämoptysis</a:t>
            </a:r>
            <a:r>
              <a:rPr lang="de-DE" sz="900" dirty="0">
                <a:latin typeface="Arial" panose="020B0604020202020204" pitchFamily="34" charset="0"/>
                <a:ea typeface="MS Mincho"/>
              </a:rPr>
              <a:t>, Nausea, Obstipation, Durchfall, Leberenzymerhöhungen (ASAT, ALAT), Pruritus, </a:t>
            </a:r>
            <a:r>
              <a:rPr lang="de-DE" sz="900" dirty="0" err="1">
                <a:latin typeface="Arial" panose="020B0604020202020204" pitchFamily="34" charset="0"/>
                <a:ea typeface="MS Mincho"/>
              </a:rPr>
              <a:t>Rash</a:t>
            </a:r>
            <a:r>
              <a:rPr lang="de-DE" sz="900" dirty="0">
                <a:latin typeface="Arial" panose="020B0604020202020204" pitchFamily="34" charset="0"/>
                <a:ea typeface="MS Mincho"/>
              </a:rPr>
              <a:t>, Schmerzen in den Extrem., Fieber, </a:t>
            </a:r>
            <a:r>
              <a:rPr lang="de-DE" sz="900" dirty="0" err="1">
                <a:latin typeface="Arial" panose="020B0604020202020204" pitchFamily="34" charset="0"/>
                <a:ea typeface="MS Mincho"/>
              </a:rPr>
              <a:t>periph</a:t>
            </a:r>
            <a:r>
              <a:rPr lang="de-DE" sz="900" dirty="0">
                <a:latin typeface="Arial" panose="020B0604020202020204" pitchFamily="34" charset="0"/>
                <a:ea typeface="MS Mincho"/>
              </a:rPr>
              <a:t>. Ödem, Asthenie. </a:t>
            </a:r>
            <a:r>
              <a:rPr lang="de-DE" sz="900" b="1" dirty="0">
                <a:latin typeface="Arial" panose="020B0604020202020204" pitchFamily="34" charset="0"/>
                <a:ea typeface="MS Mincho"/>
              </a:rPr>
              <a:t>IA: </a:t>
            </a:r>
            <a:r>
              <a:rPr lang="de-DE" sz="900" dirty="0">
                <a:latin typeface="Arial" panose="020B0604020202020204" pitchFamily="34" charset="0"/>
                <a:ea typeface="MS Mincho"/>
              </a:rPr>
              <a:t>Starke CYP 3A4 + P-</a:t>
            </a:r>
            <a:r>
              <a:rPr lang="de-DE" sz="900" dirty="0" err="1">
                <a:latin typeface="Arial" panose="020B0604020202020204" pitchFamily="34" charset="0"/>
                <a:ea typeface="MS Mincho"/>
              </a:rPr>
              <a:t>gp</a:t>
            </a:r>
            <a:r>
              <a:rPr lang="de-DE" sz="900" dirty="0">
                <a:latin typeface="Arial" panose="020B0604020202020204" pitchFamily="34" charset="0"/>
                <a:ea typeface="MS Mincho"/>
              </a:rPr>
              <a:t> -</a:t>
            </a:r>
            <a:r>
              <a:rPr lang="de-DE" sz="900" dirty="0" err="1">
                <a:latin typeface="Arial" panose="020B0604020202020204" pitchFamily="34" charset="0"/>
                <a:ea typeface="MS Mincho"/>
              </a:rPr>
              <a:t>Inhib</a:t>
            </a:r>
            <a:r>
              <a:rPr lang="de-DE" sz="900" dirty="0">
                <a:latin typeface="Arial" panose="020B0604020202020204" pitchFamily="34" charset="0"/>
                <a:ea typeface="MS Mincho"/>
              </a:rPr>
              <a:t>. </a:t>
            </a:r>
            <a:r>
              <a:rPr lang="en-US" sz="900" dirty="0">
                <a:latin typeface="Arial" panose="020B0604020202020204" pitchFamily="34" charset="0"/>
                <a:ea typeface="MS Mincho"/>
              </a:rPr>
              <a:t>(Ritonavir, </a:t>
            </a:r>
            <a:r>
              <a:rPr lang="en-US" sz="900" dirty="0" err="1">
                <a:latin typeface="Arial" panose="020B0604020202020204" pitchFamily="34" charset="0"/>
                <a:ea typeface="MS Mincho"/>
              </a:rPr>
              <a:t>Ketoconazol</a:t>
            </a:r>
            <a:r>
              <a:rPr lang="en-US" sz="900" dirty="0">
                <a:latin typeface="Arial" panose="020B0604020202020204" pitchFamily="34" charset="0"/>
                <a:ea typeface="MS Mincho"/>
              </a:rPr>
              <a:t>), </a:t>
            </a:r>
            <a:r>
              <a:rPr lang="en-US" sz="900" dirty="0" err="1">
                <a:latin typeface="Arial" panose="020B0604020202020204" pitchFamily="34" charset="0"/>
                <a:ea typeface="MS Mincho"/>
              </a:rPr>
              <a:t>starke</a:t>
            </a:r>
            <a:r>
              <a:rPr lang="en-US" sz="900" dirty="0">
                <a:latin typeface="Arial" panose="020B0604020202020204" pitchFamily="34" charset="0"/>
                <a:ea typeface="MS Mincho"/>
              </a:rPr>
              <a:t> CYP 3A4 + P-</a:t>
            </a:r>
            <a:r>
              <a:rPr lang="en-US" sz="900" dirty="0" err="1">
                <a:latin typeface="Arial" panose="020B0604020202020204" pitchFamily="34" charset="0"/>
                <a:ea typeface="MS Mincho"/>
              </a:rPr>
              <a:t>gp</a:t>
            </a:r>
            <a:r>
              <a:rPr lang="en-US" sz="900" dirty="0">
                <a:latin typeface="Arial" panose="020B0604020202020204" pitchFamily="34" charset="0"/>
                <a:ea typeface="MS Mincho"/>
              </a:rPr>
              <a:t> -</a:t>
            </a:r>
            <a:r>
              <a:rPr lang="en-US" sz="900" dirty="0" err="1">
                <a:latin typeface="Arial" panose="020B0604020202020204" pitchFamily="34" charset="0"/>
                <a:ea typeface="MS Mincho"/>
              </a:rPr>
              <a:t>Induk</a:t>
            </a:r>
            <a:r>
              <a:rPr lang="en-US" sz="900" dirty="0">
                <a:latin typeface="Arial" panose="020B0604020202020204" pitchFamily="34" charset="0"/>
                <a:ea typeface="MS Mincho"/>
              </a:rPr>
              <a:t>. (Rifampicin, </a:t>
            </a:r>
            <a:r>
              <a:rPr lang="en-US" sz="900" dirty="0" err="1">
                <a:latin typeface="Arial" panose="020B0604020202020204" pitchFamily="34" charset="0"/>
                <a:ea typeface="MS Mincho"/>
              </a:rPr>
              <a:t>Carbamazepin</a:t>
            </a:r>
            <a:r>
              <a:rPr lang="en-US" sz="900" dirty="0">
                <a:latin typeface="Arial" panose="020B0604020202020204" pitchFamily="34" charset="0"/>
                <a:ea typeface="MS Mincho"/>
              </a:rPr>
              <a:t>, Phenobarbital, </a:t>
            </a:r>
            <a:r>
              <a:rPr lang="en-US" sz="900" dirty="0" err="1">
                <a:latin typeface="Arial" panose="020B0604020202020204" pitchFamily="34" charset="0"/>
                <a:ea typeface="MS Mincho"/>
              </a:rPr>
              <a:t>Johanniskraut</a:t>
            </a:r>
            <a:r>
              <a:rPr lang="en-US" sz="900" dirty="0">
                <a:latin typeface="Arial" panose="020B0604020202020204" pitchFamily="34" charset="0"/>
                <a:ea typeface="MS Mincho"/>
              </a:rPr>
              <a:t>), die </a:t>
            </a:r>
            <a:r>
              <a:rPr lang="en-US" sz="900" dirty="0" err="1">
                <a:latin typeface="Arial" panose="020B0604020202020204" pitchFamily="34" charset="0"/>
                <a:ea typeface="MS Mincho"/>
              </a:rPr>
              <a:t>Hämostase</a:t>
            </a:r>
            <a:r>
              <a:rPr lang="en-US" sz="900" dirty="0">
                <a:latin typeface="Arial" panose="020B0604020202020204" pitchFamily="34" charset="0"/>
                <a:ea typeface="MS Mincho"/>
              </a:rPr>
              <a:t> </a:t>
            </a:r>
            <a:r>
              <a:rPr lang="en-US" sz="900" dirty="0" err="1">
                <a:latin typeface="Arial" panose="020B0604020202020204" pitchFamily="34" charset="0"/>
                <a:ea typeface="MS Mincho"/>
              </a:rPr>
              <a:t>beeinfl</a:t>
            </a:r>
            <a:r>
              <a:rPr lang="en-US" sz="900" dirty="0">
                <a:latin typeface="Arial" panose="020B0604020202020204" pitchFamily="34" charset="0"/>
                <a:ea typeface="MS Mincho"/>
              </a:rPr>
              <a:t>. </a:t>
            </a:r>
            <a:r>
              <a:rPr lang="en-US" sz="900" dirty="0" err="1">
                <a:latin typeface="Arial" panose="020B0604020202020204" pitchFamily="34" charset="0"/>
                <a:ea typeface="MS Mincho"/>
              </a:rPr>
              <a:t>Arzneimittel</a:t>
            </a:r>
            <a:r>
              <a:rPr lang="en-US" sz="900" dirty="0">
                <a:latin typeface="Arial" panose="020B0604020202020204" pitchFamily="34" charset="0"/>
                <a:ea typeface="MS Mincho"/>
              </a:rPr>
              <a:t>. </a:t>
            </a:r>
            <a:r>
              <a:rPr lang="de-DE" sz="900" b="1" dirty="0" err="1">
                <a:latin typeface="Arial" panose="020B0604020202020204" pitchFamily="34" charset="0"/>
                <a:ea typeface="MS Mincho"/>
              </a:rPr>
              <a:t>Packg</a:t>
            </a:r>
            <a:r>
              <a:rPr lang="de-DE" sz="900" dirty="0">
                <a:latin typeface="Arial" panose="020B0604020202020204" pitchFamily="34" charset="0"/>
                <a:ea typeface="MS Mincho"/>
              </a:rPr>
              <a:t>.: 2.5mg à 28, 56, 196 </a:t>
            </a:r>
            <a:r>
              <a:rPr lang="de-DE" sz="900" dirty="0" err="1">
                <a:latin typeface="Arial" panose="020B0604020202020204" pitchFamily="34" charset="0"/>
                <a:ea typeface="MS Mincho"/>
              </a:rPr>
              <a:t>Filmtabl</a:t>
            </a:r>
            <a:r>
              <a:rPr lang="de-DE" sz="900" dirty="0">
                <a:latin typeface="Arial" panose="020B0604020202020204" pitchFamily="34" charset="0"/>
                <a:ea typeface="MS Mincho"/>
              </a:rPr>
              <a:t>. (B), kassenzulässig (</a:t>
            </a:r>
            <a:r>
              <a:rPr lang="de-DE" sz="900" dirty="0" err="1">
                <a:latin typeface="Arial" panose="020B0604020202020204" pitchFamily="34" charset="0"/>
                <a:ea typeface="MS Mincho"/>
              </a:rPr>
              <a:t>Limitatio</a:t>
            </a:r>
            <a:r>
              <a:rPr lang="de-DE" sz="900" dirty="0">
                <a:latin typeface="Arial" panose="020B0604020202020204" pitchFamily="34" charset="0"/>
                <a:ea typeface="MS Mincho"/>
              </a:rPr>
              <a:t> beachten).</a:t>
            </a:r>
          </a:p>
          <a:p>
            <a:pPr marL="0" indent="0" algn="just" fontAlgn="t">
              <a:spcAft>
                <a:spcPts val="0"/>
              </a:spcAft>
              <a:buNone/>
            </a:pPr>
            <a:r>
              <a:rPr lang="de-DE" sz="900" dirty="0">
                <a:latin typeface="Arial" panose="020B0604020202020204" pitchFamily="34" charset="0"/>
                <a:ea typeface="MS Mincho"/>
              </a:rPr>
              <a:t>Für weitere Informationen siehe </a:t>
            </a:r>
            <a:r>
              <a:rPr lang="de-DE" sz="900" dirty="0">
                <a:latin typeface="Arial" panose="020B0604020202020204" pitchFamily="34" charset="0"/>
                <a:ea typeface="MS Mincho"/>
                <a:hlinkClick r:id="rId2"/>
              </a:rPr>
              <a:t>www.swissmedicinfo.ch</a:t>
            </a:r>
            <a:r>
              <a:rPr lang="de-DE" sz="900" dirty="0">
                <a:latin typeface="Arial" panose="020B0604020202020204" pitchFamily="34" charset="0"/>
                <a:ea typeface="MS Mincho"/>
              </a:rPr>
              <a:t>.</a:t>
            </a:r>
          </a:p>
          <a:p>
            <a:pPr marL="0" indent="0" algn="just" fontAlgn="t">
              <a:spcAft>
                <a:spcPts val="0"/>
              </a:spcAft>
              <a:buNone/>
            </a:pPr>
            <a:r>
              <a:rPr lang="de-DE" sz="900" dirty="0">
                <a:latin typeface="Arial" panose="020B0604020202020204" pitchFamily="34" charset="0"/>
                <a:ea typeface="MS Mincho"/>
              </a:rPr>
              <a:t>Vertrieb: Bayer (Schweiz) AG, </a:t>
            </a:r>
            <a:r>
              <a:rPr lang="de-DE" sz="900" dirty="0" err="1">
                <a:latin typeface="Arial" panose="020B0604020202020204" pitchFamily="34" charset="0"/>
                <a:ea typeface="MS Mincho"/>
              </a:rPr>
              <a:t>Uetlibergstr</a:t>
            </a:r>
            <a:r>
              <a:rPr lang="de-DE" sz="900" dirty="0">
                <a:latin typeface="Arial" panose="020B0604020202020204" pitchFamily="34" charset="0"/>
                <a:ea typeface="MS Mincho"/>
              </a:rPr>
              <a:t>. 132, 8045 Zürich.</a:t>
            </a:r>
          </a:p>
          <a:p>
            <a:pPr marL="0" indent="0" algn="just" fontAlgn="t">
              <a:spcAft>
                <a:spcPts val="0"/>
              </a:spcAft>
              <a:buNone/>
            </a:pPr>
            <a:r>
              <a:rPr lang="de-CH" sz="900" dirty="0">
                <a:latin typeface="Arial" panose="020B0604020202020204" pitchFamily="34" charset="0"/>
                <a:ea typeface="MS Mincho"/>
              </a:rPr>
              <a:t>MA-M_RIV-CH-0090-1_03.2020</a:t>
            </a:r>
          </a:p>
          <a:p>
            <a:pPr marL="0" indent="0" algn="just">
              <a:buNone/>
            </a:pPr>
            <a:endParaRPr lang="de-DE" sz="900" dirty="0"/>
          </a:p>
        </p:txBody>
      </p:sp>
    </p:spTree>
    <p:extLst>
      <p:ext uri="{BB962C8B-B14F-4D97-AF65-F5344CB8AC3E}">
        <p14:creationId xmlns:p14="http://schemas.microsoft.com/office/powerpoint/2010/main" val="40254675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612001" y="1059582"/>
            <a:ext cx="8281175" cy="3888432"/>
          </a:xfrm>
          <a:prstGeom prst="rect">
            <a:avLst/>
          </a:prstGeom>
        </p:spPr>
        <p:txBody>
          <a:bodyPr vert="horz" lIns="0" tIns="0" rIns="0" bIns="0" rtlCol="0">
            <a:noAutofit/>
          </a:bodyPr>
          <a:lstStyle/>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Anand et al. COMPASS Investigators. Rivaroxaban with or without aspirin in patients with stable peripheral or carotid artery disease: an international, </a:t>
            </a:r>
            <a:r>
              <a:rPr lang="en-US" sz="900" dirty="0" err="1">
                <a:solidFill>
                  <a:srgbClr val="595959"/>
                </a:solidFill>
              </a:rPr>
              <a:t>randomised</a:t>
            </a:r>
            <a:r>
              <a:rPr lang="en-US" sz="900" dirty="0">
                <a:solidFill>
                  <a:srgbClr val="595959"/>
                </a:solidFill>
              </a:rPr>
              <a:t>, double-blind, placebo-controlled trial. Lancet. 2018;391(10117):219–29.</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Antithrombotic Trialists' Collaboration. Collaborative meta-analysis of </a:t>
            </a:r>
            <a:r>
              <a:rPr lang="en-US" sz="900" dirty="0" err="1">
                <a:solidFill>
                  <a:srgbClr val="595959"/>
                </a:solidFill>
              </a:rPr>
              <a:t>randomised</a:t>
            </a:r>
            <a:r>
              <a:rPr lang="en-US" sz="900" dirty="0">
                <a:solidFill>
                  <a:srgbClr val="595959"/>
                </a:solidFill>
              </a:rPr>
              <a:t> trials of antiplatelet therapy for prevention of death, myocardial infarction, and stroke in high risk patients. BMJ 2002;324:71–86.</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de-DE" sz="900" dirty="0">
                <a:solidFill>
                  <a:srgbClr val="595959"/>
                </a:solidFill>
              </a:rPr>
              <a:t>Bayer </a:t>
            </a:r>
            <a:r>
              <a:rPr lang="de-DE" sz="900" dirty="0" err="1">
                <a:solidFill>
                  <a:srgbClr val="595959"/>
                </a:solidFill>
              </a:rPr>
              <a:t>Pharma</a:t>
            </a:r>
            <a:r>
              <a:rPr lang="de-DE" sz="900" dirty="0">
                <a:solidFill>
                  <a:srgbClr val="595959"/>
                </a:solidFill>
              </a:rPr>
              <a:t> AG. Xarelto</a:t>
            </a:r>
            <a:r>
              <a:rPr lang="de-DE" sz="900" baseline="30000" dirty="0">
                <a:solidFill>
                  <a:srgbClr val="595959"/>
                </a:solidFill>
              </a:rPr>
              <a:t>®</a:t>
            </a:r>
            <a:r>
              <a:rPr lang="de-DE" sz="900" dirty="0">
                <a:solidFill>
                  <a:srgbClr val="595959"/>
                </a:solidFill>
              </a:rPr>
              <a:t> (</a:t>
            </a:r>
            <a:r>
              <a:rPr lang="de-DE" sz="900" dirty="0" err="1">
                <a:solidFill>
                  <a:srgbClr val="595959"/>
                </a:solidFill>
              </a:rPr>
              <a:t>rivaroxaban</a:t>
            </a:r>
            <a:r>
              <a:rPr lang="de-DE" sz="900" dirty="0">
                <a:solidFill>
                  <a:srgbClr val="595959"/>
                </a:solidFill>
              </a:rPr>
              <a:t>) </a:t>
            </a:r>
            <a:r>
              <a:rPr lang="de-DE" sz="900" dirty="0" err="1">
                <a:solidFill>
                  <a:srgbClr val="595959"/>
                </a:solidFill>
              </a:rPr>
              <a:t>SmPC</a:t>
            </a:r>
            <a:r>
              <a:rPr lang="de-DE" sz="900" dirty="0">
                <a:solidFill>
                  <a:srgbClr val="595959"/>
                </a:solidFill>
              </a:rPr>
              <a:t> on www.swissmedicinfo.ch</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Bhatt et al., Comparative Determinants of 4-year cardiovascular event rates in stable outpatients at risk of or with atherothrombosis. JAMA 2010;304(12):1350-57.</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CTT Collaboration. Efficacy and safety of LDL-lowering therapy among men and women: meta-analysis of individual data from 174,000 participants in 27 </a:t>
            </a:r>
            <a:r>
              <a:rPr lang="en-US" sz="900" dirty="0" err="1">
                <a:solidFill>
                  <a:srgbClr val="595959"/>
                </a:solidFill>
              </a:rPr>
              <a:t>randomised</a:t>
            </a:r>
            <a:r>
              <a:rPr lang="en-US" sz="900" dirty="0">
                <a:solidFill>
                  <a:srgbClr val="595959"/>
                </a:solidFill>
              </a:rPr>
              <a:t> trials. Lancet 2015;385:1397-405. </a:t>
            </a:r>
            <a:endParaRPr lang="de-DE" sz="900" dirty="0">
              <a:solidFill>
                <a:srgbClr val="595959"/>
              </a:solidFill>
            </a:endParaRP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err="1">
                <a:solidFill>
                  <a:srgbClr val="595959"/>
                </a:solidFill>
              </a:rPr>
              <a:t>Eikelboom</a:t>
            </a:r>
            <a:r>
              <a:rPr lang="en-US" sz="900" dirty="0">
                <a:solidFill>
                  <a:srgbClr val="595959"/>
                </a:solidFill>
              </a:rPr>
              <a:t> et al. Rivaroxaban with or without aspirin in stable cardiovascular disease. N </a:t>
            </a:r>
            <a:r>
              <a:rPr lang="en-US" sz="900" dirty="0" err="1">
                <a:solidFill>
                  <a:srgbClr val="595959"/>
                </a:solidFill>
              </a:rPr>
              <a:t>Engl</a:t>
            </a:r>
            <a:r>
              <a:rPr lang="en-US" sz="900" dirty="0">
                <a:solidFill>
                  <a:srgbClr val="595959"/>
                </a:solidFill>
              </a:rPr>
              <a:t> J Med. 2017;377(14):1319–30.</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HOPE Investigators. Effects of an angiotensin-converting-enzyme inhibitor, ramipril, on cardiovascular events in high-risk patients. N </a:t>
            </a:r>
            <a:r>
              <a:rPr lang="en-US" sz="900" dirty="0" err="1">
                <a:solidFill>
                  <a:srgbClr val="595959"/>
                </a:solidFill>
              </a:rPr>
              <a:t>Engl</a:t>
            </a:r>
            <a:r>
              <a:rPr lang="en-US" sz="900" dirty="0">
                <a:solidFill>
                  <a:srgbClr val="595959"/>
                </a:solidFill>
              </a:rPr>
              <a:t> J Med 2000;342:145-53.</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Steffel  J, </a:t>
            </a:r>
            <a:r>
              <a:rPr lang="en-US" sz="900" dirty="0" err="1">
                <a:solidFill>
                  <a:srgbClr val="595959"/>
                </a:solidFill>
              </a:rPr>
              <a:t>Braunwald</a:t>
            </a:r>
            <a:r>
              <a:rPr lang="en-US" sz="900" dirty="0">
                <a:solidFill>
                  <a:srgbClr val="595959"/>
                </a:solidFill>
              </a:rPr>
              <a:t> E. Novel oral anticoagulants: focus on stroke prevention and treatment of venous thromboembolism. Eur Heart J 2011; 32:1968–1976.</a:t>
            </a:r>
          </a:p>
          <a:p>
            <a:pPr marL="268288" indent="-268288" fontAlgn="base">
              <a:spcBef>
                <a:spcPct val="25000"/>
              </a:spcBef>
              <a:spcAft>
                <a:spcPct val="0"/>
              </a:spcAft>
              <a:buClr>
                <a:srgbClr val="3961AC"/>
              </a:buClr>
              <a:buSzPct val="90000"/>
              <a:buFont typeface="Wingdings" panose="05000000000000000000" pitchFamily="2" charset="2"/>
              <a:buChar char=""/>
              <a:tabLst>
                <a:tab pos="1238250" algn="l"/>
              </a:tabLst>
            </a:pPr>
            <a:r>
              <a:rPr lang="en-US" sz="900" dirty="0">
                <a:solidFill>
                  <a:srgbClr val="595959"/>
                </a:solidFill>
              </a:rPr>
              <a:t>Steg et al. One-year cardiovascular event rates in outpatients with atherothrombosis. JAMA 2007 297(11):1197-1206.</a:t>
            </a:r>
            <a:endParaRPr lang="de-CH" sz="900" dirty="0">
              <a:solidFill>
                <a:srgbClr val="595959"/>
              </a:solidFill>
            </a:endParaRPr>
          </a:p>
        </p:txBody>
      </p:sp>
      <p:sp>
        <p:nvSpPr>
          <p:cNvPr id="6" name="Titel 1"/>
          <p:cNvSpPr>
            <a:spLocks noGrp="1"/>
          </p:cNvSpPr>
          <p:nvPr>
            <p:ph type="title"/>
          </p:nvPr>
        </p:nvSpPr>
        <p:spPr>
          <a:xfrm>
            <a:off x="612001" y="577009"/>
            <a:ext cx="8281175" cy="304699"/>
          </a:xfrm>
        </p:spPr>
        <p:txBody>
          <a:bodyPr/>
          <a:lstStyle/>
          <a:p>
            <a:r>
              <a:rPr lang="de-CH" sz="2200" spc="-20" dirty="0"/>
              <a:t>Referenzen</a:t>
            </a:r>
            <a:endParaRPr lang="de-CH" sz="2200" dirty="0"/>
          </a:p>
        </p:txBody>
      </p:sp>
    </p:spTree>
    <p:extLst>
      <p:ext uri="{BB962C8B-B14F-4D97-AF65-F5344CB8AC3E}">
        <p14:creationId xmlns:p14="http://schemas.microsoft.com/office/powerpoint/2010/main" val="34426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612776" y="1737841"/>
            <a:ext cx="7991672" cy="738664"/>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en-US" sz="2400" b="1" kern="0" dirty="0" err="1">
                <a:solidFill>
                  <a:srgbClr val="3961AC"/>
                </a:solidFill>
              </a:rPr>
              <a:t>Teil</a:t>
            </a:r>
            <a:r>
              <a:rPr lang="en-US" sz="2400" b="1" kern="0" dirty="0">
                <a:solidFill>
                  <a:srgbClr val="3961AC"/>
                </a:solidFill>
              </a:rPr>
              <a:t> I	</a:t>
            </a:r>
            <a:br>
              <a:rPr lang="en-US" sz="2400" b="1" kern="0" dirty="0">
                <a:solidFill>
                  <a:srgbClr val="3961AC"/>
                </a:solidFill>
              </a:rPr>
            </a:br>
            <a:r>
              <a:rPr lang="en-US" sz="2400" b="1" kern="0" dirty="0" err="1">
                <a:solidFill>
                  <a:schemeClr val="tx1">
                    <a:lumMod val="65000"/>
                    <a:lumOff val="35000"/>
                  </a:schemeClr>
                </a:solidFill>
              </a:rPr>
              <a:t>Grundlegendes</a:t>
            </a:r>
            <a:r>
              <a:rPr lang="en-US" sz="2400" b="1" kern="0" dirty="0">
                <a:solidFill>
                  <a:schemeClr val="tx1">
                    <a:lumMod val="65000"/>
                    <a:lumOff val="35000"/>
                  </a:schemeClr>
                </a:solidFill>
              </a:rPr>
              <a:t> </a:t>
            </a:r>
            <a:r>
              <a:rPr lang="en-US" sz="2400" b="1" kern="0" dirty="0" err="1">
                <a:solidFill>
                  <a:schemeClr val="tx1">
                    <a:lumMod val="65000"/>
                    <a:lumOff val="35000"/>
                  </a:schemeClr>
                </a:solidFill>
              </a:rPr>
              <a:t>zur</a:t>
            </a:r>
            <a:r>
              <a:rPr lang="en-US" sz="2400" b="1" kern="0" dirty="0">
                <a:solidFill>
                  <a:schemeClr val="tx1">
                    <a:lumMod val="65000"/>
                    <a:lumOff val="35000"/>
                  </a:schemeClr>
                </a:solidFill>
              </a:rPr>
              <a:t> </a:t>
            </a:r>
            <a:r>
              <a:rPr lang="en-US" sz="2400" b="1" kern="0" dirty="0" err="1">
                <a:solidFill>
                  <a:schemeClr val="tx1">
                    <a:lumMod val="65000"/>
                    <a:lumOff val="35000"/>
                  </a:schemeClr>
                </a:solidFill>
              </a:rPr>
              <a:t>praktischen</a:t>
            </a:r>
            <a:r>
              <a:rPr lang="en-US" sz="2400" b="1" kern="0" dirty="0">
                <a:solidFill>
                  <a:schemeClr val="tx1">
                    <a:lumMod val="65000"/>
                    <a:lumOff val="35000"/>
                  </a:schemeClr>
                </a:solidFill>
              </a:rPr>
              <a:t> </a:t>
            </a:r>
            <a:r>
              <a:rPr lang="en-US" sz="2400" b="1" kern="0" dirty="0" err="1">
                <a:solidFill>
                  <a:schemeClr val="tx1">
                    <a:lumMod val="65000"/>
                    <a:lumOff val="35000"/>
                  </a:schemeClr>
                </a:solidFill>
              </a:rPr>
              <a:t>Anwendung</a:t>
            </a:r>
            <a:endParaRPr kumimoji="0" lang="de-CH" sz="2400" b="1" i="0" u="none" strike="noStrike" kern="0" cap="none" spc="0" normalizeH="0" baseline="0" dirty="0">
              <a:ln>
                <a:noFill/>
              </a:ln>
              <a:solidFill>
                <a:schemeClr val="tx1">
                  <a:lumMod val="65000"/>
                  <a:lumOff val="35000"/>
                </a:schemeClr>
              </a:solidFill>
              <a:effectLst/>
              <a:uLnTx/>
              <a:uFillTx/>
              <a:latin typeface="Arial"/>
            </a:endParaRPr>
          </a:p>
        </p:txBody>
      </p:sp>
    </p:spTree>
    <p:extLst>
      <p:ext uri="{BB962C8B-B14F-4D97-AF65-F5344CB8AC3E}">
        <p14:creationId xmlns:p14="http://schemas.microsoft.com/office/powerpoint/2010/main" val="158881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err="1"/>
              <a:t>Welche</a:t>
            </a:r>
            <a:r>
              <a:rPr lang="en-US" sz="2200" dirty="0"/>
              <a:t> </a:t>
            </a:r>
            <a:r>
              <a:rPr lang="en-US" sz="2200" dirty="0" err="1"/>
              <a:t>Patienten</a:t>
            </a:r>
            <a:r>
              <a:rPr lang="en-US" sz="2200" dirty="0"/>
              <a:t> </a:t>
            </a:r>
            <a:r>
              <a:rPr lang="en-US" sz="2200" dirty="0" err="1"/>
              <a:t>sollten</a:t>
            </a:r>
            <a:r>
              <a:rPr lang="en-US" sz="2200" dirty="0"/>
              <a:t> </a:t>
            </a:r>
            <a:r>
              <a:rPr lang="en-US" sz="2200" dirty="0" err="1"/>
              <a:t>mit</a:t>
            </a:r>
            <a:r>
              <a:rPr lang="en-US" sz="2200" dirty="0"/>
              <a:t> Rivaroxaban 2.5 mg 2x </a:t>
            </a:r>
            <a:r>
              <a:rPr lang="en-US" sz="2200" dirty="0" err="1"/>
              <a:t>tgl</a:t>
            </a:r>
            <a:r>
              <a:rPr lang="en-US" sz="2200" dirty="0"/>
              <a:t>. plus ASS </a:t>
            </a:r>
            <a:r>
              <a:rPr lang="en-US" sz="2200" dirty="0" err="1"/>
              <a:t>behandelt</a:t>
            </a:r>
            <a:r>
              <a:rPr lang="en-US" sz="2200" dirty="0"/>
              <a:t> </a:t>
            </a:r>
            <a:r>
              <a:rPr lang="en-US" sz="2200" dirty="0" err="1"/>
              <a:t>werden</a:t>
            </a:r>
            <a:r>
              <a:rPr lang="en-US" sz="2200" dirty="0"/>
              <a:t>?</a:t>
            </a:r>
            <a:endParaRPr lang="de-CH" sz="2200" baseline="30000" dirty="0"/>
          </a:p>
        </p:txBody>
      </p:sp>
      <p:sp>
        <p:nvSpPr>
          <p:cNvPr id="5" name="Inhaltsplatzhalter 2">
            <a:extLst>
              <a:ext uri="{FF2B5EF4-FFF2-40B4-BE49-F238E27FC236}">
                <a16:creationId xmlns:a16="http://schemas.microsoft.com/office/drawing/2014/main" id="{F605528B-D061-44FE-A928-947E7DACC3C2}"/>
              </a:ext>
            </a:extLst>
          </p:cNvPr>
          <p:cNvSpPr>
            <a:spLocks noGrp="1"/>
          </p:cNvSpPr>
          <p:nvPr>
            <p:ph sz="quarter" idx="19"/>
          </p:nvPr>
        </p:nvSpPr>
        <p:spPr>
          <a:xfrm>
            <a:off x="612776" y="1275680"/>
            <a:ext cx="8207696" cy="3384302"/>
          </a:xfrm>
        </p:spPr>
        <p:txBody>
          <a:bodyPr/>
          <a:lstStyle/>
          <a:p>
            <a:r>
              <a:rPr lang="en-US" sz="1800" dirty="0" err="1"/>
              <a:t>Patienten</a:t>
            </a:r>
            <a:r>
              <a:rPr lang="en-US" sz="1800" dirty="0"/>
              <a:t>, </a:t>
            </a:r>
            <a:r>
              <a:rPr lang="en-US" sz="1800" dirty="0" err="1"/>
              <a:t>welche</a:t>
            </a:r>
            <a:r>
              <a:rPr lang="en-US" sz="1800" dirty="0"/>
              <a:t> die Ein- und </a:t>
            </a:r>
            <a:r>
              <a:rPr lang="en-US" sz="1800" dirty="0" err="1"/>
              <a:t>Ausschlusskriterien</a:t>
            </a:r>
            <a:r>
              <a:rPr lang="en-US" sz="1800" dirty="0"/>
              <a:t> der COMPASS-</a:t>
            </a:r>
            <a:r>
              <a:rPr lang="en-US" sz="1800" dirty="0" err="1"/>
              <a:t>Studie</a:t>
            </a:r>
            <a:r>
              <a:rPr lang="en-US" sz="1800" dirty="0"/>
              <a:t> erfüllen</a:t>
            </a:r>
            <a:r>
              <a:rPr lang="en-US" sz="1800" baseline="30000" dirty="0"/>
              <a:t>1</a:t>
            </a:r>
            <a:r>
              <a:rPr lang="en-US" sz="1800" dirty="0"/>
              <a:t> (</a:t>
            </a:r>
            <a:r>
              <a:rPr lang="en-US" sz="1800" dirty="0" err="1"/>
              <a:t>siehe</a:t>
            </a:r>
            <a:r>
              <a:rPr lang="en-US" sz="1800" dirty="0"/>
              <a:t> </a:t>
            </a:r>
            <a:r>
              <a:rPr lang="en-US" sz="1800" dirty="0" err="1"/>
              <a:t>Anhang</a:t>
            </a:r>
            <a:r>
              <a:rPr lang="en-US" sz="1800" dirty="0"/>
              <a:t>), </a:t>
            </a:r>
            <a:r>
              <a:rPr lang="en-US" sz="1800" dirty="0" err="1"/>
              <a:t>kommen</a:t>
            </a:r>
            <a:r>
              <a:rPr lang="en-US" sz="1800" dirty="0"/>
              <a:t> </a:t>
            </a:r>
            <a:r>
              <a:rPr lang="en-US" sz="1800" dirty="0" err="1"/>
              <a:t>für</a:t>
            </a:r>
            <a:r>
              <a:rPr lang="en-US" sz="1800" dirty="0"/>
              <a:t> die </a:t>
            </a:r>
            <a:r>
              <a:rPr lang="en-US" sz="1800" dirty="0" err="1"/>
              <a:t>Behandlung</a:t>
            </a:r>
            <a:r>
              <a:rPr lang="en-US" sz="1800" dirty="0"/>
              <a:t> </a:t>
            </a:r>
            <a:r>
              <a:rPr lang="en-US" sz="1800" dirty="0" err="1"/>
              <a:t>gemäss</a:t>
            </a:r>
            <a:r>
              <a:rPr lang="en-US" sz="1800" dirty="0"/>
              <a:t> </a:t>
            </a:r>
            <a:r>
              <a:rPr lang="en-US" sz="1800" dirty="0" err="1"/>
              <a:t>Zulassung</a:t>
            </a:r>
            <a:r>
              <a:rPr lang="en-US" sz="1800" dirty="0"/>
              <a:t> in der Schweiz in </a:t>
            </a:r>
            <a:r>
              <a:rPr lang="en-US" sz="1800" dirty="0" err="1"/>
              <a:t>Frage</a:t>
            </a:r>
            <a:r>
              <a:rPr lang="en-US" sz="1800" dirty="0"/>
              <a:t>. </a:t>
            </a:r>
          </a:p>
          <a:p>
            <a:r>
              <a:rPr lang="en-US" sz="1800" dirty="0"/>
              <a:t>In der </a:t>
            </a:r>
            <a:r>
              <a:rPr lang="en-US" sz="1800" dirty="0" err="1"/>
              <a:t>Studie</a:t>
            </a:r>
            <a:r>
              <a:rPr lang="en-US" sz="1800" dirty="0"/>
              <a:t> </a:t>
            </a:r>
            <a:r>
              <a:rPr lang="en-US" sz="1800" dirty="0" err="1"/>
              <a:t>waren</a:t>
            </a:r>
            <a:r>
              <a:rPr lang="en-US" sz="1800" dirty="0"/>
              <a:t> die </a:t>
            </a:r>
            <a:r>
              <a:rPr lang="en-US" sz="1800" dirty="0" err="1"/>
              <a:t>Ergebnisse</a:t>
            </a:r>
            <a:r>
              <a:rPr lang="en-US" sz="1800" dirty="0"/>
              <a:t> </a:t>
            </a:r>
            <a:r>
              <a:rPr lang="en-US" sz="1800" dirty="0" err="1"/>
              <a:t>zwischen</a:t>
            </a:r>
            <a:r>
              <a:rPr lang="en-US" sz="1800" dirty="0"/>
              <a:t> den </a:t>
            </a:r>
            <a:r>
              <a:rPr lang="en-US" sz="1800" dirty="0" err="1"/>
              <a:t>Subgruppen</a:t>
            </a:r>
            <a:r>
              <a:rPr lang="en-US" sz="1800" dirty="0"/>
              <a:t> </a:t>
            </a:r>
            <a:r>
              <a:rPr lang="en-US" sz="1800" dirty="0" err="1"/>
              <a:t>konsistent</a:t>
            </a:r>
            <a:r>
              <a:rPr lang="en-US" sz="1800" dirty="0"/>
              <a:t> </a:t>
            </a:r>
            <a:r>
              <a:rPr lang="en-US" sz="1800" dirty="0" err="1"/>
              <a:t>bezüglich</a:t>
            </a:r>
            <a:endParaRPr lang="en-US" sz="1800" dirty="0"/>
          </a:p>
          <a:p>
            <a:pPr lvl="1">
              <a:spcBef>
                <a:spcPts val="300"/>
              </a:spcBef>
              <a:buFont typeface="Symbol" panose="05050102010706020507" pitchFamily="18" charset="2"/>
              <a:buChar char="-"/>
            </a:pPr>
            <a:r>
              <a:rPr lang="en-US" sz="1700" dirty="0"/>
              <a:t>Alter, </a:t>
            </a:r>
            <a:r>
              <a:rPr lang="en-US" sz="1700" dirty="0" err="1"/>
              <a:t>Geschlecht</a:t>
            </a:r>
            <a:endParaRPr lang="en-US" sz="1700" dirty="0"/>
          </a:p>
          <a:p>
            <a:pPr lvl="1">
              <a:spcBef>
                <a:spcPts val="300"/>
              </a:spcBef>
              <a:buFont typeface="Symbol" panose="05050102010706020507" pitchFamily="18" charset="2"/>
              <a:buChar char="-"/>
            </a:pPr>
            <a:r>
              <a:rPr lang="en-US" sz="1700" dirty="0" err="1"/>
              <a:t>Geografischer</a:t>
            </a:r>
            <a:r>
              <a:rPr lang="en-US" sz="1700" dirty="0"/>
              <a:t> Region, </a:t>
            </a:r>
            <a:r>
              <a:rPr lang="en-US" sz="1700" dirty="0" err="1"/>
              <a:t>Rasse</a:t>
            </a:r>
            <a:r>
              <a:rPr lang="en-US" sz="1700" dirty="0"/>
              <a:t> </a:t>
            </a:r>
            <a:r>
              <a:rPr lang="en-US" sz="1700" dirty="0" err="1"/>
              <a:t>oder</a:t>
            </a:r>
            <a:r>
              <a:rPr lang="en-US" sz="1700" dirty="0"/>
              <a:t> </a:t>
            </a:r>
            <a:r>
              <a:rPr lang="en-US" sz="1700" dirty="0" err="1"/>
              <a:t>ethnischer</a:t>
            </a:r>
            <a:r>
              <a:rPr lang="en-US" sz="1700" dirty="0"/>
              <a:t> </a:t>
            </a:r>
            <a:r>
              <a:rPr lang="en-US" sz="1700" dirty="0" err="1"/>
              <a:t>Zugehörigkeit</a:t>
            </a:r>
            <a:endParaRPr lang="en-US" sz="1700" dirty="0"/>
          </a:p>
          <a:p>
            <a:pPr lvl="1">
              <a:spcBef>
                <a:spcPts val="300"/>
              </a:spcBef>
              <a:buFont typeface="Symbol" panose="05050102010706020507" pitchFamily="18" charset="2"/>
              <a:buChar char="-"/>
            </a:pPr>
            <a:r>
              <a:rPr lang="en-US" sz="1700" dirty="0" err="1"/>
              <a:t>Körpergewicht</a:t>
            </a:r>
            <a:endParaRPr lang="en-US" sz="1700" dirty="0"/>
          </a:p>
          <a:p>
            <a:pPr lvl="1">
              <a:spcBef>
                <a:spcPts val="300"/>
              </a:spcBef>
              <a:buFont typeface="Symbol" panose="05050102010706020507" pitchFamily="18" charset="2"/>
              <a:buChar char="-"/>
            </a:pPr>
            <a:r>
              <a:rPr lang="en-US" sz="1700" dirty="0" err="1"/>
              <a:t>Nierenfunktion</a:t>
            </a:r>
            <a:r>
              <a:rPr lang="en-US" sz="1700" dirty="0"/>
              <a:t>, </a:t>
            </a:r>
            <a:r>
              <a:rPr lang="en-US" sz="1700" dirty="0" err="1"/>
              <a:t>sowie</a:t>
            </a:r>
            <a:r>
              <a:rPr lang="en-US" sz="1700" dirty="0"/>
              <a:t> </a:t>
            </a:r>
            <a:r>
              <a:rPr lang="en-US" sz="1700" dirty="0" err="1"/>
              <a:t>kardiovaskulären</a:t>
            </a:r>
            <a:r>
              <a:rPr lang="en-US" sz="1700" dirty="0"/>
              <a:t> </a:t>
            </a:r>
            <a:r>
              <a:rPr lang="en-US" sz="1700" dirty="0" err="1"/>
              <a:t>Risikofaktoren</a:t>
            </a:r>
            <a:r>
              <a:rPr lang="en-US" sz="1700" dirty="0"/>
              <a:t> (</a:t>
            </a:r>
            <a:r>
              <a:rPr lang="en-US" sz="1700" dirty="0" err="1"/>
              <a:t>Tabakkonsum</a:t>
            </a:r>
            <a:r>
              <a:rPr lang="en-US" sz="1700" dirty="0"/>
              <a:t>, </a:t>
            </a:r>
            <a:r>
              <a:rPr lang="en-US" sz="1700" dirty="0" err="1"/>
              <a:t>Hypertonus</a:t>
            </a:r>
            <a:r>
              <a:rPr lang="en-US" sz="1700" dirty="0"/>
              <a:t>, Diabetes </a:t>
            </a:r>
            <a:r>
              <a:rPr lang="en-US" sz="1700" dirty="0" err="1"/>
              <a:t>oder</a:t>
            </a:r>
            <a:r>
              <a:rPr lang="en-US" sz="1700" dirty="0"/>
              <a:t> </a:t>
            </a:r>
            <a:r>
              <a:rPr lang="en-US" sz="1700" dirty="0" err="1"/>
              <a:t>Dyslipidämie</a:t>
            </a:r>
            <a:r>
              <a:rPr lang="en-US" sz="1700" dirty="0"/>
              <a:t>)</a:t>
            </a:r>
          </a:p>
        </p:txBody>
      </p:sp>
      <p:sp>
        <p:nvSpPr>
          <p:cNvPr id="6" name="Lekerekített téglalap 16">
            <a:extLst>
              <a:ext uri="{FF2B5EF4-FFF2-40B4-BE49-F238E27FC236}">
                <a16:creationId xmlns:a16="http://schemas.microsoft.com/office/drawing/2014/main" id="{B98D869A-DF97-43AA-A374-2E876F75C694}"/>
              </a:ext>
            </a:extLst>
          </p:cNvPr>
          <p:cNvSpPr/>
          <p:nvPr/>
        </p:nvSpPr>
        <p:spPr bwMode="auto">
          <a:xfrm>
            <a:off x="609701" y="4261792"/>
            <a:ext cx="7819200" cy="609398"/>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lvl="0" fontAlgn="base">
              <a:spcAft>
                <a:spcPct val="0"/>
              </a:spcAft>
              <a:defRPr/>
            </a:pPr>
            <a:r>
              <a:rPr lang="en-US" sz="1400" kern="0" dirty="0">
                <a:solidFill>
                  <a:srgbClr val="FFFFFF"/>
                </a:solidFill>
              </a:rPr>
              <a:t>Die </a:t>
            </a:r>
            <a:r>
              <a:rPr lang="en-US" sz="1400" kern="0" dirty="0" err="1">
                <a:solidFill>
                  <a:srgbClr val="FFFFFF"/>
                </a:solidFill>
              </a:rPr>
              <a:t>Daten</a:t>
            </a:r>
            <a:r>
              <a:rPr lang="en-US" sz="1400" kern="0" dirty="0">
                <a:solidFill>
                  <a:srgbClr val="FFFFFF"/>
                </a:solidFill>
              </a:rPr>
              <a:t> </a:t>
            </a:r>
            <a:r>
              <a:rPr lang="en-US" sz="1400" kern="0" dirty="0" err="1">
                <a:solidFill>
                  <a:srgbClr val="FFFFFF"/>
                </a:solidFill>
              </a:rPr>
              <a:t>weisen</a:t>
            </a:r>
            <a:r>
              <a:rPr lang="en-US" sz="1400" kern="0" dirty="0">
                <a:solidFill>
                  <a:srgbClr val="FFFFFF"/>
                </a:solidFill>
              </a:rPr>
              <a:t> </a:t>
            </a:r>
            <a:r>
              <a:rPr lang="en-US" sz="1400" kern="0" dirty="0" err="1">
                <a:solidFill>
                  <a:srgbClr val="FFFFFF"/>
                </a:solidFill>
              </a:rPr>
              <a:t>jedoch</a:t>
            </a:r>
            <a:r>
              <a:rPr lang="en-US" sz="1400" kern="0" dirty="0">
                <a:solidFill>
                  <a:srgbClr val="FFFFFF"/>
                </a:solidFill>
              </a:rPr>
              <a:t> </a:t>
            </a:r>
            <a:r>
              <a:rPr lang="en-US" sz="1400" kern="0" dirty="0" err="1">
                <a:solidFill>
                  <a:srgbClr val="FFFFFF"/>
                </a:solidFill>
              </a:rPr>
              <a:t>darauf</a:t>
            </a:r>
            <a:r>
              <a:rPr lang="en-US" sz="1400" kern="0" dirty="0">
                <a:solidFill>
                  <a:srgbClr val="FFFFFF"/>
                </a:solidFill>
              </a:rPr>
              <a:t> </a:t>
            </a:r>
            <a:r>
              <a:rPr lang="en-US" sz="1400" kern="0" dirty="0" err="1">
                <a:solidFill>
                  <a:srgbClr val="FFFFFF"/>
                </a:solidFill>
              </a:rPr>
              <a:t>hin</a:t>
            </a:r>
            <a:r>
              <a:rPr lang="en-US" sz="1400" kern="0" dirty="0">
                <a:solidFill>
                  <a:srgbClr val="FFFFFF"/>
                </a:solidFill>
              </a:rPr>
              <a:t>, </a:t>
            </a:r>
            <a:r>
              <a:rPr lang="en-US" sz="1400" kern="0" dirty="0" err="1">
                <a:solidFill>
                  <a:srgbClr val="FFFFFF"/>
                </a:solidFill>
              </a:rPr>
              <a:t>dass</a:t>
            </a:r>
            <a:r>
              <a:rPr lang="en-US" sz="1400" kern="0" dirty="0">
                <a:solidFill>
                  <a:srgbClr val="FFFFFF"/>
                </a:solidFill>
              </a:rPr>
              <a:t> </a:t>
            </a:r>
            <a:r>
              <a:rPr lang="en-US" sz="1400" kern="0" dirty="0" err="1">
                <a:solidFill>
                  <a:srgbClr val="FFFFFF"/>
                </a:solidFill>
              </a:rPr>
              <a:t>bei</a:t>
            </a:r>
            <a:r>
              <a:rPr lang="en-US" sz="1400" kern="0" dirty="0">
                <a:solidFill>
                  <a:srgbClr val="FFFFFF"/>
                </a:solidFill>
              </a:rPr>
              <a:t> </a:t>
            </a:r>
            <a:r>
              <a:rPr lang="en-US" sz="1400" kern="0" dirty="0" err="1">
                <a:solidFill>
                  <a:srgbClr val="FFFFFF"/>
                </a:solidFill>
              </a:rPr>
              <a:t>einigen</a:t>
            </a:r>
            <a:r>
              <a:rPr lang="en-US" sz="1400" kern="0" dirty="0">
                <a:solidFill>
                  <a:srgbClr val="FFFFFF"/>
                </a:solidFill>
              </a:rPr>
              <a:t> </a:t>
            </a:r>
            <a:r>
              <a:rPr lang="en-US" sz="1400" kern="0" dirty="0" err="1">
                <a:solidFill>
                  <a:srgbClr val="FFFFFF"/>
                </a:solidFill>
              </a:rPr>
              <a:t>Patienten</a:t>
            </a:r>
            <a:r>
              <a:rPr lang="en-US" sz="1400" kern="0" dirty="0">
                <a:solidFill>
                  <a:srgbClr val="FFFFFF"/>
                </a:solidFill>
              </a:rPr>
              <a:t> das </a:t>
            </a:r>
            <a:r>
              <a:rPr lang="en-US" sz="1400" kern="0" dirty="0" err="1">
                <a:solidFill>
                  <a:srgbClr val="FFFFFF"/>
                </a:solidFill>
              </a:rPr>
              <a:t>Nutzen-Risiko-Verhältnis</a:t>
            </a:r>
            <a:r>
              <a:rPr lang="en-US" sz="1400" kern="0" dirty="0">
                <a:solidFill>
                  <a:srgbClr val="FFFFFF"/>
                </a:solidFill>
              </a:rPr>
              <a:t> </a:t>
            </a:r>
            <a:r>
              <a:rPr lang="en-US" sz="1400" kern="0" dirty="0" err="1">
                <a:solidFill>
                  <a:srgbClr val="FFFFFF"/>
                </a:solidFill>
              </a:rPr>
              <a:t>besonders</a:t>
            </a:r>
            <a:r>
              <a:rPr lang="en-US" sz="1400" kern="0" dirty="0">
                <a:solidFill>
                  <a:srgbClr val="FFFFFF"/>
                </a:solidFill>
              </a:rPr>
              <a:t> </a:t>
            </a:r>
            <a:r>
              <a:rPr lang="en-US" sz="1400" kern="0" dirty="0" err="1">
                <a:solidFill>
                  <a:srgbClr val="FFFFFF"/>
                </a:solidFill>
              </a:rPr>
              <a:t>günstig</a:t>
            </a:r>
            <a:r>
              <a:rPr lang="en-US" sz="1400" kern="0" dirty="0">
                <a:solidFill>
                  <a:srgbClr val="FFFFFF"/>
                </a:solidFill>
              </a:rPr>
              <a:t> sein </a:t>
            </a:r>
            <a:r>
              <a:rPr lang="en-US" sz="1400" kern="0" dirty="0" err="1">
                <a:solidFill>
                  <a:srgbClr val="FFFFFF"/>
                </a:solidFill>
              </a:rPr>
              <a:t>könnte</a:t>
            </a:r>
            <a:r>
              <a:rPr lang="en-US" sz="1400" kern="0" dirty="0">
                <a:solidFill>
                  <a:srgbClr val="FFFFFF"/>
                </a:solidFill>
              </a:rPr>
              <a:t>. </a:t>
            </a:r>
            <a:r>
              <a:rPr lang="en-US" sz="1400" kern="0" dirty="0">
                <a:solidFill>
                  <a:srgbClr val="FFFFFF"/>
                </a:solidFill>
                <a:sym typeface="Wingdings" panose="05000000000000000000" pitchFamily="2" charset="2"/>
              </a:rPr>
              <a:t> </a:t>
            </a:r>
            <a:r>
              <a:rPr lang="en-US" sz="1400" kern="0" dirty="0" err="1">
                <a:solidFill>
                  <a:srgbClr val="FFFFFF"/>
                </a:solidFill>
              </a:rPr>
              <a:t>Siehe</a:t>
            </a:r>
            <a:r>
              <a:rPr lang="en-US" sz="1400" kern="0" dirty="0">
                <a:solidFill>
                  <a:srgbClr val="FFFFFF"/>
                </a:solidFill>
              </a:rPr>
              <a:t> </a:t>
            </a:r>
            <a:r>
              <a:rPr lang="en-US" sz="1400" kern="0" dirty="0" err="1">
                <a:solidFill>
                  <a:srgbClr val="FFFFFF"/>
                </a:solidFill>
              </a:rPr>
              <a:t>Folie</a:t>
            </a:r>
            <a:r>
              <a:rPr lang="en-US" sz="1400" kern="0" dirty="0">
                <a:solidFill>
                  <a:srgbClr val="FFFFFF"/>
                </a:solidFill>
              </a:rPr>
              <a:t> 7</a:t>
            </a:r>
            <a:endParaRPr kumimoji="0" lang="en-GB" sz="1400" b="0" i="0" u="none" strike="noStrike" kern="0" cap="none" spc="0" normalizeH="0" baseline="30000" noProof="0" dirty="0">
              <a:ln>
                <a:noFill/>
              </a:ln>
              <a:solidFill>
                <a:srgbClr val="FFFFFF"/>
              </a:solidFill>
              <a:effectLst/>
              <a:uLnTx/>
              <a:uFillTx/>
            </a:endParaRPr>
          </a:p>
        </p:txBody>
      </p:sp>
      <p:sp>
        <p:nvSpPr>
          <p:cNvPr id="7" name="TextBox 3">
            <a:extLst>
              <a:ext uri="{FF2B5EF4-FFF2-40B4-BE49-F238E27FC236}">
                <a16:creationId xmlns:a16="http://schemas.microsoft.com/office/drawing/2014/main" id="{F31E7968-6898-4D3D-B426-5BBF11D6393E}"/>
              </a:ext>
            </a:extLst>
          </p:cNvPr>
          <p:cNvSpPr txBox="1"/>
          <p:nvPr/>
        </p:nvSpPr>
        <p:spPr>
          <a:xfrm>
            <a:off x="604844" y="4948014"/>
            <a:ext cx="2382980"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a:t>
            </a:r>
          </a:p>
        </p:txBody>
      </p:sp>
      <p:sp>
        <p:nvSpPr>
          <p:cNvPr id="9" name="TextBox 3">
            <a:extLst>
              <a:ext uri="{FF2B5EF4-FFF2-40B4-BE49-F238E27FC236}">
                <a16:creationId xmlns:a16="http://schemas.microsoft.com/office/drawing/2014/main" id="{BDCBF8D4-E901-4587-B465-CCE9B9CCD43D}"/>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Tree>
    <p:extLst>
      <p:ext uri="{BB962C8B-B14F-4D97-AF65-F5344CB8AC3E}">
        <p14:creationId xmlns:p14="http://schemas.microsoft.com/office/powerpoint/2010/main" val="1042671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err="1"/>
              <a:t>Welche</a:t>
            </a:r>
            <a:r>
              <a:rPr lang="en-US" sz="2200" dirty="0"/>
              <a:t> </a:t>
            </a:r>
            <a:r>
              <a:rPr lang="en-US" sz="2200" dirty="0" err="1"/>
              <a:t>Patienten</a:t>
            </a:r>
            <a:r>
              <a:rPr lang="en-US" sz="2200" dirty="0"/>
              <a:t> </a:t>
            </a:r>
            <a:r>
              <a:rPr lang="en-US" sz="2200" dirty="0" err="1"/>
              <a:t>sollten</a:t>
            </a:r>
            <a:r>
              <a:rPr lang="en-US" sz="2200" dirty="0"/>
              <a:t> </a:t>
            </a:r>
            <a:r>
              <a:rPr lang="en-US" sz="2200" u="sng" dirty="0" err="1"/>
              <a:t>nicht</a:t>
            </a:r>
            <a:r>
              <a:rPr lang="en-US" sz="2200" dirty="0"/>
              <a:t> </a:t>
            </a:r>
            <a:r>
              <a:rPr lang="en-US" sz="2200" dirty="0" err="1"/>
              <a:t>mit</a:t>
            </a:r>
            <a:r>
              <a:rPr lang="en-US" sz="2200" dirty="0"/>
              <a:t> Rivaroxaban 2.5 mg 2x </a:t>
            </a:r>
            <a:r>
              <a:rPr lang="en-US" sz="2200" dirty="0" err="1"/>
              <a:t>tgl</a:t>
            </a:r>
            <a:r>
              <a:rPr lang="en-US" sz="2200" dirty="0"/>
              <a:t>. </a:t>
            </a:r>
            <a:r>
              <a:rPr lang="en-US" sz="2200" dirty="0" err="1"/>
              <a:t>behandelt</a:t>
            </a:r>
            <a:r>
              <a:rPr lang="en-US" sz="2200" dirty="0"/>
              <a:t> </a:t>
            </a:r>
            <a:r>
              <a:rPr lang="en-US" sz="2200" dirty="0" err="1"/>
              <a:t>werden</a:t>
            </a:r>
            <a:r>
              <a:rPr lang="en-US" sz="2200" dirty="0"/>
              <a:t>?</a:t>
            </a:r>
            <a:endParaRPr lang="de-CH" sz="2200" baseline="30000" dirty="0"/>
          </a:p>
        </p:txBody>
      </p:sp>
      <p:sp>
        <p:nvSpPr>
          <p:cNvPr id="8" name="TextBox 3">
            <a:extLst>
              <a:ext uri="{FF2B5EF4-FFF2-40B4-BE49-F238E27FC236}">
                <a16:creationId xmlns:a16="http://schemas.microsoft.com/office/drawing/2014/main" id="{4B702BF5-639D-4089-B9EB-282CB411297F}"/>
              </a:ext>
            </a:extLst>
          </p:cNvPr>
          <p:cNvSpPr txBox="1"/>
          <p:nvPr/>
        </p:nvSpPr>
        <p:spPr>
          <a:xfrm>
            <a:off x="611188" y="4968919"/>
            <a:ext cx="8281988" cy="123111"/>
          </a:xfrm>
          <a:prstGeom prst="rect">
            <a:avLst/>
          </a:prstGeom>
          <a:noFill/>
        </p:spPr>
        <p:txBody>
          <a:bodyPr wrap="square" lIns="0" tIns="0" rIns="0" bIns="0" rtlCol="0" anchor="b" anchorCtr="0">
            <a:spAutoFit/>
          </a:bodyPr>
          <a:lstStyle/>
          <a:p>
            <a:pPr algn="r"/>
            <a:r>
              <a:rPr lang="de-CH" sz="800" dirty="0">
                <a:solidFill>
                  <a:schemeClr val="tx1">
                    <a:lumMod val="50000"/>
                    <a:lumOff val="50000"/>
                  </a:schemeClr>
                </a:solidFill>
              </a:rPr>
              <a:t>1. Fachinformation Xarelto</a:t>
            </a:r>
            <a:r>
              <a:rPr lang="de-CH" sz="800" baseline="30000" dirty="0">
                <a:solidFill>
                  <a:schemeClr val="tx1">
                    <a:lumMod val="50000"/>
                    <a:lumOff val="50000"/>
                  </a:schemeClr>
                </a:solidFill>
              </a:rPr>
              <a:t>®</a:t>
            </a:r>
            <a:r>
              <a:rPr lang="de-CH" sz="800" dirty="0">
                <a:solidFill>
                  <a:schemeClr val="tx1">
                    <a:lumMod val="50000"/>
                    <a:lumOff val="50000"/>
                  </a:schemeClr>
                </a:solidFill>
              </a:rPr>
              <a:t> </a:t>
            </a:r>
            <a:r>
              <a:rPr lang="de-CH" sz="800" dirty="0" err="1">
                <a:solidFill>
                  <a:schemeClr val="tx1">
                    <a:lumMod val="50000"/>
                    <a:lumOff val="50000"/>
                  </a:schemeClr>
                </a:solidFill>
              </a:rPr>
              <a:t>vascular</a:t>
            </a:r>
            <a:r>
              <a:rPr lang="de-CH" sz="800" dirty="0">
                <a:solidFill>
                  <a:schemeClr val="tx1">
                    <a:lumMod val="50000"/>
                    <a:lumOff val="50000"/>
                  </a:schemeClr>
                </a:solidFill>
              </a:rPr>
              <a:t>, www.swissmedicinfo.ch.</a:t>
            </a:r>
            <a:endParaRPr lang="fr-FR" sz="800" dirty="0">
              <a:solidFill>
                <a:schemeClr val="tx1">
                  <a:lumMod val="50000"/>
                  <a:lumOff val="50000"/>
                </a:schemeClr>
              </a:solidFill>
            </a:endParaRPr>
          </a:p>
        </p:txBody>
      </p:sp>
      <p:sp>
        <p:nvSpPr>
          <p:cNvPr id="5" name="Inhaltsplatzhalter 2">
            <a:extLst>
              <a:ext uri="{FF2B5EF4-FFF2-40B4-BE49-F238E27FC236}">
                <a16:creationId xmlns:a16="http://schemas.microsoft.com/office/drawing/2014/main" id="{F605528B-D061-44FE-A928-947E7DACC3C2}"/>
              </a:ext>
            </a:extLst>
          </p:cNvPr>
          <p:cNvSpPr>
            <a:spLocks noGrp="1"/>
          </p:cNvSpPr>
          <p:nvPr>
            <p:ph sz="quarter" idx="19"/>
          </p:nvPr>
        </p:nvSpPr>
        <p:spPr>
          <a:xfrm>
            <a:off x="612776" y="1275680"/>
            <a:ext cx="8207696" cy="3384302"/>
          </a:xfrm>
        </p:spPr>
        <p:txBody>
          <a:bodyPr/>
          <a:lstStyle/>
          <a:p>
            <a:pPr marL="0" indent="0">
              <a:buNone/>
            </a:pPr>
            <a:r>
              <a:rPr lang="en-US" sz="1800" dirty="0" err="1"/>
              <a:t>Patienten</a:t>
            </a:r>
            <a:r>
              <a:rPr lang="en-US" sz="1800" dirty="0"/>
              <a:t> </a:t>
            </a:r>
            <a:r>
              <a:rPr lang="en-US" sz="1800" dirty="0" err="1"/>
              <a:t>mit</a:t>
            </a:r>
            <a:endParaRPr lang="en-US" sz="1800" dirty="0"/>
          </a:p>
          <a:p>
            <a:r>
              <a:rPr lang="en-US" sz="1800" dirty="0"/>
              <a:t>… </a:t>
            </a:r>
            <a:r>
              <a:rPr lang="en-US" sz="1800" dirty="0" err="1"/>
              <a:t>schwerer</a:t>
            </a:r>
            <a:r>
              <a:rPr lang="en-US" sz="1800" dirty="0"/>
              <a:t> </a:t>
            </a:r>
            <a:r>
              <a:rPr lang="en-US" sz="1800" dirty="0" err="1"/>
              <a:t>Niereninsuffizienz</a:t>
            </a:r>
            <a:r>
              <a:rPr lang="en-US" sz="1800" dirty="0"/>
              <a:t> (eGFR &lt;30ml/min),</a:t>
            </a:r>
          </a:p>
          <a:p>
            <a:r>
              <a:rPr lang="en-US" sz="1800" dirty="0"/>
              <a:t>… </a:t>
            </a:r>
            <a:r>
              <a:rPr lang="en-US" sz="1800" dirty="0" err="1"/>
              <a:t>schwerer</a:t>
            </a:r>
            <a:r>
              <a:rPr lang="en-US" sz="1800" dirty="0"/>
              <a:t> </a:t>
            </a:r>
            <a:r>
              <a:rPr lang="en-US" sz="1800" dirty="0" err="1"/>
              <a:t>Lebererkrankung</a:t>
            </a:r>
            <a:r>
              <a:rPr lang="en-US" sz="1800" dirty="0"/>
              <a:t> und </a:t>
            </a:r>
            <a:r>
              <a:rPr lang="en-US" sz="1800" dirty="0" err="1"/>
              <a:t>schwerer</a:t>
            </a:r>
            <a:r>
              <a:rPr lang="en-US" sz="1800" dirty="0"/>
              <a:t> </a:t>
            </a:r>
            <a:r>
              <a:rPr lang="en-US" sz="1800" dirty="0" err="1"/>
              <a:t>Leberinsuffizienz</a:t>
            </a:r>
            <a:r>
              <a:rPr lang="en-US" sz="1800" dirty="0"/>
              <a:t>,</a:t>
            </a:r>
          </a:p>
          <a:p>
            <a:r>
              <a:rPr lang="en-US" sz="1800" dirty="0"/>
              <a:t>… </a:t>
            </a:r>
            <a:r>
              <a:rPr lang="en-US" sz="1800" dirty="0" err="1"/>
              <a:t>Ulkuskrankheit</a:t>
            </a:r>
            <a:r>
              <a:rPr lang="en-US" sz="1800" dirty="0"/>
              <a:t> des Magen-</a:t>
            </a:r>
            <a:r>
              <a:rPr lang="en-US" sz="1800" dirty="0" err="1"/>
              <a:t>Darm</a:t>
            </a:r>
            <a:r>
              <a:rPr lang="en-US" sz="1800" dirty="0"/>
              <a:t>-</a:t>
            </a:r>
            <a:r>
              <a:rPr lang="en-US" sz="1800" dirty="0" err="1"/>
              <a:t>Trakts</a:t>
            </a:r>
            <a:r>
              <a:rPr lang="en-US" sz="1800" dirty="0"/>
              <a:t>,</a:t>
            </a:r>
          </a:p>
          <a:p>
            <a:r>
              <a:rPr lang="en-US" sz="1800" dirty="0"/>
              <a:t>… </a:t>
            </a:r>
            <a:r>
              <a:rPr lang="en-US" sz="1800" dirty="0" err="1"/>
              <a:t>nicht-behandelbarem</a:t>
            </a:r>
            <a:r>
              <a:rPr lang="en-US" sz="1800" dirty="0"/>
              <a:t> </a:t>
            </a:r>
            <a:r>
              <a:rPr lang="en-US" sz="1800" dirty="0" err="1"/>
              <a:t>Risiko</a:t>
            </a:r>
            <a:r>
              <a:rPr lang="en-US" sz="1800" dirty="0"/>
              <a:t> von Magen-</a:t>
            </a:r>
            <a:r>
              <a:rPr lang="en-US" sz="1800" dirty="0" err="1"/>
              <a:t>Darm</a:t>
            </a:r>
            <a:r>
              <a:rPr lang="en-US" sz="1800" dirty="0"/>
              <a:t>-</a:t>
            </a:r>
            <a:r>
              <a:rPr lang="en-US" sz="1800" dirty="0" err="1"/>
              <a:t>Blutungen</a:t>
            </a:r>
            <a:r>
              <a:rPr lang="en-US" sz="1800" dirty="0"/>
              <a:t>,</a:t>
            </a:r>
          </a:p>
          <a:p>
            <a:pPr>
              <a:tabLst>
                <a:tab pos="541338" algn="l"/>
                <a:tab pos="1238250" algn="l"/>
              </a:tabLst>
            </a:pPr>
            <a:r>
              <a:rPr lang="en-US" sz="1800" dirty="0"/>
              <a:t>… </a:t>
            </a:r>
            <a:r>
              <a:rPr lang="en-US" sz="1800" dirty="0" err="1"/>
              <a:t>Vorhofflimmern</a:t>
            </a:r>
            <a:r>
              <a:rPr lang="en-US" sz="1800" dirty="0"/>
              <a:t>, </a:t>
            </a:r>
            <a:r>
              <a:rPr lang="en-US" sz="1800" dirty="0" err="1"/>
              <a:t>tiefer</a:t>
            </a:r>
            <a:r>
              <a:rPr lang="en-US" sz="1800" dirty="0"/>
              <a:t> </a:t>
            </a:r>
            <a:r>
              <a:rPr lang="en-US" sz="1800" dirty="0" err="1"/>
              <a:t>Venenthrombose</a:t>
            </a:r>
            <a:r>
              <a:rPr lang="en-US" sz="1800" dirty="0"/>
              <a:t>, </a:t>
            </a:r>
            <a:r>
              <a:rPr lang="en-US" sz="1800" dirty="0" err="1"/>
              <a:t>oder</a:t>
            </a:r>
            <a:r>
              <a:rPr lang="en-US" sz="1800" dirty="0"/>
              <a:t> </a:t>
            </a:r>
            <a:r>
              <a:rPr lang="en-US" sz="1800" dirty="0" err="1"/>
              <a:t>anderen</a:t>
            </a:r>
            <a:r>
              <a:rPr lang="en-US" sz="1800" dirty="0"/>
              <a:t> </a:t>
            </a:r>
            <a:r>
              <a:rPr lang="en-US" sz="1800" dirty="0" err="1"/>
              <a:t>Indikationen</a:t>
            </a:r>
            <a:r>
              <a:rPr lang="en-US" sz="1800" dirty="0"/>
              <a:t>, die 	</a:t>
            </a:r>
            <a:r>
              <a:rPr lang="en-US" sz="1800" dirty="0" err="1"/>
              <a:t>eine</a:t>
            </a:r>
            <a:r>
              <a:rPr lang="en-US" sz="1800" dirty="0"/>
              <a:t> </a:t>
            </a:r>
            <a:r>
              <a:rPr lang="en-US" sz="1800" dirty="0" err="1"/>
              <a:t>volle</a:t>
            </a:r>
            <a:r>
              <a:rPr lang="en-US" sz="1800" dirty="0"/>
              <a:t> </a:t>
            </a:r>
            <a:r>
              <a:rPr lang="en-US" sz="1800" dirty="0" err="1"/>
              <a:t>Antikoagulation</a:t>
            </a:r>
            <a:r>
              <a:rPr lang="en-US" sz="1800" dirty="0"/>
              <a:t> </a:t>
            </a:r>
            <a:r>
              <a:rPr lang="en-US" sz="1800" dirty="0" err="1"/>
              <a:t>erfodern</a:t>
            </a:r>
            <a:r>
              <a:rPr lang="en-US" sz="1800" dirty="0"/>
              <a:t>,</a:t>
            </a:r>
          </a:p>
          <a:p>
            <a:pPr>
              <a:tabLst>
                <a:tab pos="569913" algn="l"/>
                <a:tab pos="1238250" algn="l"/>
              </a:tabLst>
            </a:pPr>
            <a:r>
              <a:rPr lang="en-US" sz="1800" dirty="0"/>
              <a:t>… </a:t>
            </a:r>
            <a:r>
              <a:rPr lang="en-US" sz="1800" dirty="0" err="1"/>
              <a:t>deutlich</a:t>
            </a:r>
            <a:r>
              <a:rPr lang="en-US" sz="1800" dirty="0"/>
              <a:t> </a:t>
            </a:r>
            <a:r>
              <a:rPr lang="en-US" sz="1800" dirty="0" err="1"/>
              <a:t>erhöhtem</a:t>
            </a:r>
            <a:r>
              <a:rPr lang="en-US" sz="1800" dirty="0"/>
              <a:t> </a:t>
            </a:r>
            <a:r>
              <a:rPr lang="en-US" sz="1800" dirty="0" err="1"/>
              <a:t>Blutungsrisiko</a:t>
            </a:r>
            <a:r>
              <a:rPr lang="en-US" sz="1800" dirty="0"/>
              <a:t> (</a:t>
            </a:r>
            <a:r>
              <a:rPr lang="en-US" sz="1800" dirty="0" err="1"/>
              <a:t>z.B</a:t>
            </a:r>
            <a:r>
              <a:rPr lang="en-US" sz="1800" dirty="0"/>
              <a:t>. </a:t>
            </a:r>
            <a:r>
              <a:rPr lang="en-US" sz="1800" dirty="0" err="1"/>
              <a:t>bei</a:t>
            </a:r>
            <a:r>
              <a:rPr lang="en-US" sz="1800" dirty="0"/>
              <a:t> St. n. </a:t>
            </a:r>
            <a:r>
              <a:rPr lang="en-US" sz="1800" dirty="0" err="1"/>
              <a:t>schwerer</a:t>
            </a:r>
            <a:r>
              <a:rPr lang="en-US" sz="1800" dirty="0"/>
              <a:t> </a:t>
            </a:r>
            <a:r>
              <a:rPr lang="en-US" sz="1800" dirty="0" err="1"/>
              <a:t>Blutung</a:t>
            </a:r>
            <a:r>
              <a:rPr lang="en-US" sz="1800" dirty="0"/>
              <a:t>, 	</a:t>
            </a:r>
            <a:r>
              <a:rPr lang="en-US" sz="1800" dirty="0" err="1"/>
              <a:t>Komorbiditäten</a:t>
            </a:r>
            <a:r>
              <a:rPr lang="en-US" sz="1800" dirty="0"/>
              <a:t> </a:t>
            </a:r>
            <a:r>
              <a:rPr lang="en-US" sz="1800" dirty="0" err="1"/>
              <a:t>mit</a:t>
            </a:r>
            <a:r>
              <a:rPr lang="en-US" sz="1800" dirty="0"/>
              <a:t> </a:t>
            </a:r>
            <a:r>
              <a:rPr lang="en-US" sz="1800" dirty="0" err="1"/>
              <a:t>hohem</a:t>
            </a:r>
            <a:r>
              <a:rPr lang="en-US" sz="1800" dirty="0"/>
              <a:t> </a:t>
            </a:r>
            <a:r>
              <a:rPr lang="en-US" sz="1800" dirty="0" err="1"/>
              <a:t>Blutungsrisiko</a:t>
            </a:r>
            <a:r>
              <a:rPr lang="en-US" sz="1800" dirty="0"/>
              <a:t>).</a:t>
            </a:r>
          </a:p>
        </p:txBody>
      </p:sp>
      <p:sp>
        <p:nvSpPr>
          <p:cNvPr id="6" name="Lekerekített téglalap 16">
            <a:extLst>
              <a:ext uri="{FF2B5EF4-FFF2-40B4-BE49-F238E27FC236}">
                <a16:creationId xmlns:a16="http://schemas.microsoft.com/office/drawing/2014/main" id="{B98D869A-DF97-43AA-A374-2E876F75C694}"/>
              </a:ext>
            </a:extLst>
          </p:cNvPr>
          <p:cNvSpPr/>
          <p:nvPr/>
        </p:nvSpPr>
        <p:spPr bwMode="auto">
          <a:xfrm>
            <a:off x="609700" y="4227934"/>
            <a:ext cx="7994747" cy="609398"/>
          </a:xfrm>
          <a:prstGeom prst="roundRect">
            <a:avLst>
              <a:gd name="adj" fmla="val 0"/>
            </a:avLst>
          </a:prstGeom>
          <a:solidFill>
            <a:srgbClr val="3961AC"/>
          </a:solidFill>
          <a:ln w="19050" algn="ctr">
            <a:noFill/>
            <a:miter lim="800000"/>
            <a:headEnd/>
            <a:tailEnd/>
          </a:ln>
          <a:effectLst/>
        </p:spPr>
        <p:txBody>
          <a:bodyPr wrap="square" lIns="144000" tIns="0" rIns="0" bIns="0" rtlCol="0" anchor="ctr">
            <a:noAutofit/>
          </a:bodyPr>
          <a:lstStyle/>
          <a:p>
            <a:pPr lvl="0" fontAlgn="base">
              <a:spcAft>
                <a:spcPct val="0"/>
              </a:spcAft>
              <a:defRPr/>
            </a:pPr>
            <a:r>
              <a:rPr lang="en-US" sz="1400" kern="0" dirty="0" err="1">
                <a:solidFill>
                  <a:srgbClr val="FFFFFF"/>
                </a:solidFill>
              </a:rPr>
              <a:t>Für</a:t>
            </a:r>
            <a:r>
              <a:rPr lang="en-US" sz="1400" kern="0" dirty="0">
                <a:solidFill>
                  <a:srgbClr val="FFFFFF"/>
                </a:solidFill>
              </a:rPr>
              <a:t> </a:t>
            </a:r>
            <a:r>
              <a:rPr lang="en-US" sz="1400" kern="0" dirty="0" err="1">
                <a:solidFill>
                  <a:srgbClr val="FFFFFF"/>
                </a:solidFill>
              </a:rPr>
              <a:t>weitere</a:t>
            </a:r>
            <a:r>
              <a:rPr lang="en-US" sz="1400" kern="0" dirty="0">
                <a:solidFill>
                  <a:srgbClr val="FFFFFF"/>
                </a:solidFill>
              </a:rPr>
              <a:t> </a:t>
            </a:r>
            <a:r>
              <a:rPr lang="en-US" sz="1400" kern="0" dirty="0" err="1">
                <a:solidFill>
                  <a:srgbClr val="FFFFFF"/>
                </a:solidFill>
              </a:rPr>
              <a:t>Kontraindikationen</a:t>
            </a:r>
            <a:r>
              <a:rPr lang="en-US" sz="1400" kern="0" dirty="0">
                <a:solidFill>
                  <a:srgbClr val="FFFFFF"/>
                </a:solidFill>
              </a:rPr>
              <a:t> </a:t>
            </a:r>
            <a:r>
              <a:rPr lang="en-US" sz="1400" kern="0" dirty="0" err="1">
                <a:solidFill>
                  <a:srgbClr val="FFFFFF"/>
                </a:solidFill>
              </a:rPr>
              <a:t>siehe</a:t>
            </a:r>
            <a:r>
              <a:rPr lang="en-US" sz="1400" kern="0" dirty="0">
                <a:solidFill>
                  <a:srgbClr val="FFFFFF"/>
                </a:solidFill>
              </a:rPr>
              <a:t> </a:t>
            </a:r>
            <a:r>
              <a:rPr lang="en-US" sz="1400" kern="0" dirty="0" err="1">
                <a:solidFill>
                  <a:srgbClr val="FFFFFF"/>
                </a:solidFill>
              </a:rPr>
              <a:t>bitte</a:t>
            </a:r>
            <a:r>
              <a:rPr lang="en-US" sz="1400" kern="0" dirty="0">
                <a:solidFill>
                  <a:srgbClr val="FFFFFF"/>
                </a:solidFill>
              </a:rPr>
              <a:t> die von </a:t>
            </a:r>
            <a:r>
              <a:rPr lang="en-US" sz="1400" kern="0" dirty="0" err="1">
                <a:solidFill>
                  <a:srgbClr val="FFFFFF"/>
                </a:solidFill>
              </a:rPr>
              <a:t>Swissmedic</a:t>
            </a:r>
            <a:r>
              <a:rPr lang="en-US" sz="1400" kern="0" dirty="0">
                <a:solidFill>
                  <a:srgbClr val="FFFFFF"/>
                </a:solidFill>
              </a:rPr>
              <a:t> </a:t>
            </a:r>
            <a:r>
              <a:rPr lang="en-US" sz="1400" kern="0" dirty="0" err="1">
                <a:solidFill>
                  <a:srgbClr val="FFFFFF"/>
                </a:solidFill>
              </a:rPr>
              <a:t>zugelassene</a:t>
            </a:r>
            <a:r>
              <a:rPr lang="en-US" sz="1400" kern="0" dirty="0">
                <a:solidFill>
                  <a:srgbClr val="FFFFFF"/>
                </a:solidFill>
              </a:rPr>
              <a:t> </a:t>
            </a:r>
            <a:r>
              <a:rPr lang="en-US" sz="1400" kern="0" dirty="0" err="1">
                <a:solidFill>
                  <a:srgbClr val="FFFFFF"/>
                </a:solidFill>
              </a:rPr>
              <a:t>Fachinformation</a:t>
            </a:r>
            <a:r>
              <a:rPr lang="en-US" sz="1400" kern="0" dirty="0">
                <a:solidFill>
                  <a:srgbClr val="FFFFFF"/>
                </a:solidFill>
              </a:rPr>
              <a:t> von  Xarelto</a:t>
            </a:r>
            <a:r>
              <a:rPr lang="en-US" sz="1400" kern="0" baseline="30000" dirty="0">
                <a:solidFill>
                  <a:srgbClr val="FFFFFF"/>
                </a:solidFill>
              </a:rPr>
              <a:t>®</a:t>
            </a:r>
            <a:r>
              <a:rPr lang="en-US" sz="1400" kern="0" dirty="0">
                <a:solidFill>
                  <a:srgbClr val="FFFFFF"/>
                </a:solidFill>
              </a:rPr>
              <a:t> vascular.</a:t>
            </a:r>
            <a:r>
              <a:rPr lang="en-US" sz="1400" kern="0" baseline="30000" dirty="0">
                <a:solidFill>
                  <a:srgbClr val="FFFFFF"/>
                </a:solidFill>
              </a:rPr>
              <a:t>1</a:t>
            </a:r>
            <a:endParaRPr lang="en-GB" sz="1400" kern="0" baseline="30000" dirty="0">
              <a:solidFill>
                <a:srgbClr val="FFFFFF"/>
              </a:solidFill>
            </a:endParaRPr>
          </a:p>
        </p:txBody>
      </p:sp>
      <p:sp>
        <p:nvSpPr>
          <p:cNvPr id="7" name="TextBox 3">
            <a:extLst>
              <a:ext uri="{FF2B5EF4-FFF2-40B4-BE49-F238E27FC236}">
                <a16:creationId xmlns:a16="http://schemas.microsoft.com/office/drawing/2014/main" id="{B50267CE-296F-4AB4-9C76-1E5A094ECD2C}"/>
              </a:ext>
            </a:extLst>
          </p:cNvPr>
          <p:cNvSpPr txBox="1"/>
          <p:nvPr/>
        </p:nvSpPr>
        <p:spPr>
          <a:xfrm>
            <a:off x="604844" y="4930843"/>
            <a:ext cx="4183180" cy="12311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a:t>
            </a:r>
            <a:r>
              <a:rPr lang="de-CH" sz="800" dirty="0" err="1">
                <a:solidFill>
                  <a:schemeClr val="tx1">
                    <a:lumMod val="50000"/>
                    <a:lumOff val="50000"/>
                  </a:schemeClr>
                </a:solidFill>
              </a:rPr>
              <a:t>eGFR</a:t>
            </a:r>
            <a:r>
              <a:rPr lang="de-CH" sz="800" dirty="0">
                <a:solidFill>
                  <a:schemeClr val="tx1">
                    <a:lumMod val="50000"/>
                    <a:lumOff val="50000"/>
                  </a:schemeClr>
                </a:solidFill>
              </a:rPr>
              <a:t>: geschätzte glomeruläre Filtrationsrate</a:t>
            </a:r>
          </a:p>
        </p:txBody>
      </p:sp>
    </p:spTree>
    <p:extLst>
      <p:ext uri="{BB962C8B-B14F-4D97-AF65-F5344CB8AC3E}">
        <p14:creationId xmlns:p14="http://schemas.microsoft.com/office/powerpoint/2010/main" val="2887135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577009"/>
            <a:ext cx="8281175" cy="304699"/>
          </a:xfrm>
          <a:prstGeom prst="rect">
            <a:avLst/>
          </a:prstGeom>
        </p:spPr>
        <p:txBody>
          <a:bodyPr/>
          <a:lstStyle/>
          <a:p>
            <a:r>
              <a:rPr lang="en-US" sz="2200" dirty="0" err="1"/>
              <a:t>Wichtigste</a:t>
            </a:r>
            <a:r>
              <a:rPr lang="en-US" sz="2200" dirty="0"/>
              <a:t> </a:t>
            </a:r>
            <a:r>
              <a:rPr lang="en-US" sz="2200" dirty="0" err="1"/>
              <a:t>Ausschlusskriterien</a:t>
            </a:r>
            <a:r>
              <a:rPr lang="en-US" sz="2200" dirty="0"/>
              <a:t> der COMPASS-Studie</a:t>
            </a:r>
            <a:r>
              <a:rPr lang="en-US" sz="2200" baseline="30000" dirty="0"/>
              <a:t>1</a:t>
            </a:r>
            <a:endParaRPr lang="de-CH" sz="2200" baseline="30000" dirty="0"/>
          </a:p>
        </p:txBody>
      </p:sp>
      <p:sp>
        <p:nvSpPr>
          <p:cNvPr id="8" name="TextBox 3">
            <a:extLst>
              <a:ext uri="{FF2B5EF4-FFF2-40B4-BE49-F238E27FC236}">
                <a16:creationId xmlns:a16="http://schemas.microsoft.com/office/drawing/2014/main" id="{4B702BF5-639D-4089-B9EB-282CB411297F}"/>
              </a:ext>
            </a:extLst>
          </p:cNvPr>
          <p:cNvSpPr txBox="1"/>
          <p:nvPr/>
        </p:nvSpPr>
        <p:spPr>
          <a:xfrm>
            <a:off x="5508104" y="4930843"/>
            <a:ext cx="3385072" cy="123111"/>
          </a:xfrm>
          <a:prstGeom prst="rect">
            <a:avLst/>
          </a:prstGeom>
          <a:noFill/>
        </p:spPr>
        <p:txBody>
          <a:bodyPr wrap="square" lIns="0" tIns="0" rIns="0" bIns="0" rtlCol="0" anchor="b"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1. </a:t>
            </a:r>
            <a:r>
              <a:rPr kumimoji="0" lang="en-US"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Eikelboom</a:t>
            </a:r>
            <a:r>
              <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et al. N </a:t>
            </a:r>
            <a:r>
              <a:rPr kumimoji="0" lang="en-US"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Engl</a:t>
            </a:r>
            <a:r>
              <a:rPr kumimoji="0" lang="en-US"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J Med. 2017;377(14):1319–30.</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5" name="Inhaltsplatzhalter 2">
            <a:extLst>
              <a:ext uri="{FF2B5EF4-FFF2-40B4-BE49-F238E27FC236}">
                <a16:creationId xmlns:a16="http://schemas.microsoft.com/office/drawing/2014/main" id="{F605528B-D061-44FE-A928-947E7DACC3C2}"/>
              </a:ext>
            </a:extLst>
          </p:cNvPr>
          <p:cNvSpPr>
            <a:spLocks noGrp="1"/>
          </p:cNvSpPr>
          <p:nvPr>
            <p:ph sz="quarter" idx="19"/>
          </p:nvPr>
        </p:nvSpPr>
        <p:spPr>
          <a:xfrm>
            <a:off x="612776" y="1275680"/>
            <a:ext cx="8207696" cy="3384302"/>
          </a:xfrm>
        </p:spPr>
        <p:txBody>
          <a:bodyPr/>
          <a:lstStyle/>
          <a:p>
            <a:r>
              <a:rPr lang="en-US" sz="1800" dirty="0" err="1"/>
              <a:t>Geschätzte</a:t>
            </a:r>
            <a:r>
              <a:rPr lang="en-US" sz="1800" dirty="0"/>
              <a:t> </a:t>
            </a:r>
            <a:r>
              <a:rPr lang="en-US" sz="1800" dirty="0" err="1"/>
              <a:t>Filtrationsrate</a:t>
            </a:r>
            <a:r>
              <a:rPr lang="en-US" sz="1800" dirty="0"/>
              <a:t> &lt;15 ml/min</a:t>
            </a:r>
          </a:p>
          <a:p>
            <a:r>
              <a:rPr lang="en-US" sz="1800" dirty="0" err="1"/>
              <a:t>Hohes</a:t>
            </a:r>
            <a:r>
              <a:rPr lang="en-US" sz="1800" dirty="0"/>
              <a:t> </a:t>
            </a:r>
            <a:r>
              <a:rPr lang="en-US" sz="1800" dirty="0" err="1"/>
              <a:t>Blutungsrisiko</a:t>
            </a:r>
            <a:r>
              <a:rPr lang="en-US" sz="1800" dirty="0"/>
              <a:t> </a:t>
            </a:r>
          </a:p>
          <a:p>
            <a:r>
              <a:rPr lang="en-US" sz="1800" dirty="0"/>
              <a:t>EF von &lt;30% </a:t>
            </a:r>
            <a:r>
              <a:rPr lang="en-US" sz="1800" dirty="0" err="1"/>
              <a:t>oder</a:t>
            </a:r>
            <a:r>
              <a:rPr lang="en-US" sz="1800" dirty="0"/>
              <a:t> NYHA-</a:t>
            </a:r>
            <a:r>
              <a:rPr lang="en-US" sz="1800" dirty="0" err="1"/>
              <a:t>Klasse</a:t>
            </a:r>
            <a:r>
              <a:rPr lang="en-US" sz="1800" dirty="0"/>
              <a:t> III </a:t>
            </a:r>
            <a:r>
              <a:rPr lang="en-US" sz="1800" dirty="0" err="1"/>
              <a:t>oder</a:t>
            </a:r>
            <a:r>
              <a:rPr lang="en-US" sz="1800" dirty="0"/>
              <a:t> IV</a:t>
            </a:r>
          </a:p>
          <a:p>
            <a:r>
              <a:rPr lang="en-US" sz="1800" dirty="0" err="1"/>
              <a:t>Erforderliche</a:t>
            </a:r>
            <a:r>
              <a:rPr lang="en-US" sz="1800" dirty="0"/>
              <a:t> duale </a:t>
            </a:r>
            <a:r>
              <a:rPr lang="en-US" sz="1800" dirty="0" err="1"/>
              <a:t>Thrombozytenhemmung</a:t>
            </a:r>
            <a:r>
              <a:rPr lang="en-US" sz="1800" dirty="0"/>
              <a:t> </a:t>
            </a:r>
            <a:r>
              <a:rPr lang="en-US" sz="1800" dirty="0" err="1"/>
              <a:t>oder</a:t>
            </a:r>
            <a:r>
              <a:rPr lang="en-US" sz="1800" dirty="0"/>
              <a:t> </a:t>
            </a:r>
            <a:r>
              <a:rPr lang="en-US" sz="1800" dirty="0" err="1"/>
              <a:t>volle</a:t>
            </a:r>
            <a:r>
              <a:rPr lang="en-US" sz="1800" dirty="0"/>
              <a:t> </a:t>
            </a:r>
            <a:r>
              <a:rPr lang="en-US" sz="1800" dirty="0" err="1"/>
              <a:t>orale</a:t>
            </a:r>
            <a:r>
              <a:rPr lang="en-US" sz="1800" dirty="0"/>
              <a:t> </a:t>
            </a:r>
            <a:r>
              <a:rPr lang="en-US" sz="1800" dirty="0" err="1"/>
              <a:t>Antikoagulation</a:t>
            </a:r>
            <a:r>
              <a:rPr lang="en-US" sz="1800" dirty="0"/>
              <a:t> (</a:t>
            </a:r>
            <a:r>
              <a:rPr lang="en-US" sz="1800" dirty="0" err="1"/>
              <a:t>z.B</a:t>
            </a:r>
            <a:r>
              <a:rPr lang="en-US" sz="1800" dirty="0"/>
              <a:t>. </a:t>
            </a:r>
            <a:r>
              <a:rPr lang="en-US" sz="1800" dirty="0" err="1"/>
              <a:t>bei</a:t>
            </a:r>
            <a:r>
              <a:rPr lang="en-US" sz="1800" dirty="0"/>
              <a:t> </a:t>
            </a:r>
            <a:r>
              <a:rPr lang="en-US" sz="1800" dirty="0" err="1"/>
              <a:t>nvVHF</a:t>
            </a:r>
            <a:r>
              <a:rPr lang="en-US" sz="1800" dirty="0"/>
              <a:t>)</a:t>
            </a:r>
          </a:p>
          <a:p>
            <a:r>
              <a:rPr lang="en-US" sz="1800" dirty="0" err="1"/>
              <a:t>Schlaganfall</a:t>
            </a:r>
            <a:r>
              <a:rPr lang="en-US" sz="1800" dirty="0"/>
              <a:t> &lt;1 Monat </a:t>
            </a:r>
            <a:r>
              <a:rPr lang="en-US" sz="1800" dirty="0" err="1"/>
              <a:t>vor</a:t>
            </a:r>
            <a:r>
              <a:rPr lang="en-US" sz="1800" dirty="0"/>
              <a:t> der </a:t>
            </a:r>
            <a:r>
              <a:rPr lang="en-US" sz="1800" dirty="0" err="1"/>
              <a:t>Anamnese</a:t>
            </a:r>
            <a:endParaRPr lang="en-US" sz="1800" dirty="0"/>
          </a:p>
        </p:txBody>
      </p:sp>
      <p:sp>
        <p:nvSpPr>
          <p:cNvPr id="6" name="TextBox 3">
            <a:extLst>
              <a:ext uri="{FF2B5EF4-FFF2-40B4-BE49-F238E27FC236}">
                <a16:creationId xmlns:a16="http://schemas.microsoft.com/office/drawing/2014/main" id="{E7A8F11C-CF13-4367-B52B-F809074A3B8B}"/>
              </a:ext>
            </a:extLst>
          </p:cNvPr>
          <p:cNvSpPr txBox="1"/>
          <p:nvPr/>
        </p:nvSpPr>
        <p:spPr>
          <a:xfrm>
            <a:off x="604844" y="4933592"/>
            <a:ext cx="6415428" cy="123111"/>
          </a:xfrm>
          <a:prstGeom prst="rect">
            <a:avLst/>
          </a:prstGeom>
          <a:noFill/>
        </p:spPr>
        <p:txBody>
          <a:bodyPr wrap="square" lIns="0" tIns="0" rIns="0" bIns="0" rtlCol="0" anchor="b" anchorCtr="0">
            <a:spAutoFit/>
          </a:bodyPr>
          <a:lstStyle/>
          <a:p>
            <a:pPr lvl="0">
              <a:defRPr/>
            </a:pP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EF: Auswurfsfraktion; </a:t>
            </a:r>
            <a:r>
              <a:rPr lang="de-CH" sz="800" dirty="0" err="1">
                <a:solidFill>
                  <a:srgbClr val="000000">
                    <a:lumMod val="50000"/>
                    <a:lumOff val="50000"/>
                  </a:srgbClr>
                </a:solidFill>
              </a:rPr>
              <a:t>nvVHF</a:t>
            </a:r>
            <a:r>
              <a:rPr lang="de-CH" sz="800" dirty="0">
                <a:solidFill>
                  <a:srgbClr val="000000">
                    <a:lumMod val="50000"/>
                    <a:lumOff val="50000"/>
                  </a:srgbClr>
                </a:solidFill>
              </a:rPr>
              <a:t>: nicht-valvuläres Vorhofflimmern; NYHA</a:t>
            </a:r>
            <a:r>
              <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rPr>
              <a:t>: New York Heart </a:t>
            </a:r>
            <a:r>
              <a:rPr kumimoji="0" lang="de-CH" sz="800" b="0" i="0" u="none" strike="noStrike" kern="1200" cap="none" spc="0" normalizeH="0" baseline="0" noProof="0" dirty="0" err="1">
                <a:ln>
                  <a:noFill/>
                </a:ln>
                <a:solidFill>
                  <a:srgbClr val="000000">
                    <a:lumMod val="50000"/>
                    <a:lumOff val="50000"/>
                  </a:srgbClr>
                </a:solidFill>
                <a:effectLst/>
                <a:uLnTx/>
                <a:uFillTx/>
                <a:latin typeface="Arial"/>
                <a:ea typeface="+mn-ea"/>
                <a:cs typeface="+mn-cs"/>
              </a:rPr>
              <a:t>Association</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Tree>
    <p:extLst>
      <p:ext uri="{BB962C8B-B14F-4D97-AF65-F5344CB8AC3E}">
        <p14:creationId xmlns:p14="http://schemas.microsoft.com/office/powerpoint/2010/main" val="855362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p:spPr>
        <p:txBody>
          <a:bodyPr/>
          <a:lstStyle/>
          <a:p>
            <a:r>
              <a:rPr lang="en-US" sz="2200" dirty="0" err="1"/>
              <a:t>Welche</a:t>
            </a:r>
            <a:r>
              <a:rPr lang="en-US" sz="2200" dirty="0"/>
              <a:t> </a:t>
            </a:r>
            <a:r>
              <a:rPr lang="en-US" sz="2200" dirty="0" err="1"/>
              <a:t>Patienten</a:t>
            </a:r>
            <a:r>
              <a:rPr lang="en-US" sz="2200" dirty="0"/>
              <a:t> </a:t>
            </a:r>
            <a:r>
              <a:rPr lang="en-US" sz="2200" dirty="0" err="1"/>
              <a:t>dürften</a:t>
            </a:r>
            <a:r>
              <a:rPr lang="en-US" sz="2200" dirty="0"/>
              <a:t> am </a:t>
            </a:r>
            <a:r>
              <a:rPr lang="en-US" sz="2200" dirty="0" err="1"/>
              <a:t>ehesten</a:t>
            </a:r>
            <a:r>
              <a:rPr lang="en-US" sz="2200" dirty="0"/>
              <a:t> von Rivaroxaban 2.5 mg 2x </a:t>
            </a:r>
            <a:r>
              <a:rPr lang="en-US" sz="2200" dirty="0" err="1"/>
              <a:t>tgl</a:t>
            </a:r>
            <a:r>
              <a:rPr lang="en-US" sz="2200" dirty="0"/>
              <a:t>. plus ASS </a:t>
            </a:r>
            <a:r>
              <a:rPr lang="en-US" sz="2200" dirty="0" err="1"/>
              <a:t>profitieren</a:t>
            </a:r>
            <a:r>
              <a:rPr lang="en-US" sz="2200" dirty="0"/>
              <a:t>?</a:t>
            </a:r>
            <a:endParaRPr lang="de-DE" sz="2200" dirty="0"/>
          </a:p>
        </p:txBody>
      </p:sp>
      <p:sp>
        <p:nvSpPr>
          <p:cNvPr id="3" name="Lekerekített téglalap 8"/>
          <p:cNvSpPr/>
          <p:nvPr/>
        </p:nvSpPr>
        <p:spPr bwMode="auto">
          <a:xfrm>
            <a:off x="598558" y="1131590"/>
            <a:ext cx="8077898" cy="3643455"/>
          </a:xfrm>
          <a:prstGeom prst="roundRect">
            <a:avLst>
              <a:gd name="adj" fmla="val 0"/>
            </a:avLst>
          </a:prstGeom>
          <a:noFill/>
          <a:ln w="19050" algn="ctr">
            <a:solidFill>
              <a:srgbClr val="3961AC"/>
            </a:solidFill>
            <a:miter lim="800000"/>
            <a:headEnd/>
            <a:tailEnd/>
          </a:ln>
          <a:effectLst/>
        </p:spPr>
        <p:txBody>
          <a:bodyPr wrap="square" lIns="0" tIns="0" rIns="0" bIns="0" rtlCol="0" anchor="ctr">
            <a:noAutofit/>
          </a:bodyPr>
          <a:lstStyle/>
          <a:p>
            <a:pPr marL="179388" lvl="1" fontAlgn="base">
              <a:spcAft>
                <a:spcPts val="600"/>
              </a:spcAft>
              <a:buClr>
                <a:schemeClr val="bg2"/>
              </a:buClr>
              <a:buSzPct val="150000"/>
              <a:defRPr/>
            </a:pPr>
            <a:r>
              <a:rPr lang="en-US" sz="1400" dirty="0">
                <a:solidFill>
                  <a:schemeClr val="tx1">
                    <a:lumMod val="65000"/>
                    <a:lumOff val="35000"/>
                  </a:schemeClr>
                </a:solidFill>
              </a:rPr>
              <a:t>In </a:t>
            </a:r>
            <a:r>
              <a:rPr lang="en-US" sz="1400" dirty="0" err="1">
                <a:solidFill>
                  <a:schemeClr val="tx1">
                    <a:lumMod val="65000"/>
                    <a:lumOff val="35000"/>
                  </a:schemeClr>
                </a:solidFill>
              </a:rPr>
              <a:t>bestimmten</a:t>
            </a:r>
            <a:r>
              <a:rPr lang="en-US" sz="1400" dirty="0">
                <a:solidFill>
                  <a:schemeClr val="tx1">
                    <a:lumMod val="65000"/>
                    <a:lumOff val="35000"/>
                  </a:schemeClr>
                </a:solidFill>
              </a:rPr>
              <a:t> </a:t>
            </a:r>
            <a:r>
              <a:rPr lang="en-US" sz="1400" dirty="0" err="1">
                <a:solidFill>
                  <a:schemeClr val="tx1">
                    <a:lumMod val="65000"/>
                    <a:lumOff val="35000"/>
                  </a:schemeClr>
                </a:solidFill>
              </a:rPr>
              <a:t>Patienten-Subgruppen</a:t>
            </a:r>
            <a:r>
              <a:rPr lang="en-US" sz="1400" dirty="0">
                <a:solidFill>
                  <a:schemeClr val="tx1">
                    <a:lumMod val="65000"/>
                    <a:lumOff val="35000"/>
                  </a:schemeClr>
                </a:solidFill>
              </a:rPr>
              <a:t> </a:t>
            </a:r>
            <a:r>
              <a:rPr lang="en-US" sz="1400" dirty="0" err="1">
                <a:solidFill>
                  <a:schemeClr val="tx1">
                    <a:lumMod val="65000"/>
                    <a:lumOff val="35000"/>
                  </a:schemeClr>
                </a:solidFill>
              </a:rPr>
              <a:t>zeigte</a:t>
            </a:r>
            <a:r>
              <a:rPr lang="en-US" sz="1400" dirty="0">
                <a:solidFill>
                  <a:schemeClr val="tx1">
                    <a:lumMod val="65000"/>
                    <a:lumOff val="35000"/>
                  </a:schemeClr>
                </a:solidFill>
              </a:rPr>
              <a:t> </a:t>
            </a:r>
            <a:r>
              <a:rPr lang="en-US" sz="1400" dirty="0" err="1">
                <a:solidFill>
                  <a:schemeClr val="tx1">
                    <a:lumMod val="65000"/>
                    <a:lumOff val="35000"/>
                  </a:schemeClr>
                </a:solidFill>
              </a:rPr>
              <a:t>sich</a:t>
            </a:r>
            <a:r>
              <a:rPr lang="en-US" sz="1400" dirty="0">
                <a:solidFill>
                  <a:schemeClr val="tx1">
                    <a:lumMod val="65000"/>
                    <a:lumOff val="35000"/>
                  </a:schemeClr>
                </a:solidFill>
              </a:rPr>
              <a:t> </a:t>
            </a:r>
            <a:r>
              <a:rPr lang="en-US" sz="1400" dirty="0" err="1">
                <a:solidFill>
                  <a:schemeClr val="tx1">
                    <a:lumMod val="65000"/>
                    <a:lumOff val="35000"/>
                  </a:schemeClr>
                </a:solidFill>
              </a:rPr>
              <a:t>eine</a:t>
            </a:r>
            <a:r>
              <a:rPr lang="en-US" sz="1400" dirty="0">
                <a:solidFill>
                  <a:schemeClr val="tx1">
                    <a:lumMod val="65000"/>
                    <a:lumOff val="35000"/>
                  </a:schemeClr>
                </a:solidFill>
              </a:rPr>
              <a:t> </a:t>
            </a:r>
            <a:r>
              <a:rPr lang="en-US" sz="1400" dirty="0" err="1">
                <a:solidFill>
                  <a:schemeClr val="tx1">
                    <a:lumMod val="65000"/>
                    <a:lumOff val="35000"/>
                  </a:schemeClr>
                </a:solidFill>
              </a:rPr>
              <a:t>besonders</a:t>
            </a:r>
            <a:r>
              <a:rPr lang="en-US" sz="1400" dirty="0">
                <a:solidFill>
                  <a:schemeClr val="tx1">
                    <a:lumMod val="65000"/>
                    <a:lumOff val="35000"/>
                  </a:schemeClr>
                </a:solidFill>
              </a:rPr>
              <a:t> </a:t>
            </a:r>
            <a:r>
              <a:rPr lang="en-US" sz="1400" dirty="0" err="1">
                <a:solidFill>
                  <a:schemeClr val="tx1">
                    <a:lumMod val="65000"/>
                    <a:lumOff val="35000"/>
                  </a:schemeClr>
                </a:solidFill>
              </a:rPr>
              <a:t>deutliche</a:t>
            </a:r>
            <a:r>
              <a:rPr lang="en-US" sz="1400" dirty="0">
                <a:solidFill>
                  <a:schemeClr val="tx1">
                    <a:lumMod val="65000"/>
                    <a:lumOff val="35000"/>
                  </a:schemeClr>
                </a:solidFill>
              </a:rPr>
              <a:t> absolute </a:t>
            </a:r>
            <a:r>
              <a:rPr lang="en-US" sz="1400" dirty="0" err="1">
                <a:solidFill>
                  <a:schemeClr val="tx1">
                    <a:lumMod val="65000"/>
                    <a:lumOff val="35000"/>
                  </a:schemeClr>
                </a:solidFill>
              </a:rPr>
              <a:t>Risikoreduktion</a:t>
            </a:r>
            <a:r>
              <a:rPr lang="en-US" sz="1400" dirty="0">
                <a:solidFill>
                  <a:schemeClr val="tx1">
                    <a:lumMod val="65000"/>
                    <a:lumOff val="35000"/>
                  </a:schemeClr>
                </a:solidFill>
              </a:rPr>
              <a:t>. </a:t>
            </a:r>
            <a:endParaRPr lang="de-DE" sz="1400" dirty="0">
              <a:solidFill>
                <a:schemeClr val="tx1">
                  <a:lumMod val="65000"/>
                  <a:lumOff val="35000"/>
                </a:schemeClr>
              </a:solidFill>
            </a:endParaRPr>
          </a:p>
          <a:p>
            <a:pPr marL="179388" lvl="1" fontAlgn="base">
              <a:spcAft>
                <a:spcPts val="600"/>
              </a:spcAft>
              <a:buClr>
                <a:schemeClr val="bg2"/>
              </a:buClr>
              <a:buSzPct val="150000"/>
              <a:defRPr/>
            </a:pPr>
            <a:r>
              <a:rPr kumimoji="0" lang="en-GB" sz="1400" b="1" u="none" strike="noStrike" kern="0" cap="none" spc="0" normalizeH="0" noProof="0" dirty="0" err="1">
                <a:ln>
                  <a:noFill/>
                </a:ln>
                <a:solidFill>
                  <a:srgbClr val="595959"/>
                </a:solidFill>
                <a:effectLst/>
                <a:uLnTx/>
                <a:uFillTx/>
              </a:rPr>
              <a:t>Hochrisikopatienten</a:t>
            </a:r>
            <a:r>
              <a:rPr kumimoji="0" lang="en-GB" sz="1400" b="1" u="none" strike="noStrike" kern="0" cap="none" spc="0" normalizeH="0" noProof="0" dirty="0">
                <a:ln>
                  <a:noFill/>
                </a:ln>
                <a:solidFill>
                  <a:srgbClr val="595959"/>
                </a:solidFill>
                <a:effectLst/>
                <a:uLnTx/>
                <a:uFillTx/>
              </a:rPr>
              <a:t>,</a:t>
            </a:r>
            <a:r>
              <a:rPr kumimoji="0" lang="en-GB" sz="1400" b="0" i="0" u="none" strike="noStrike" kern="0" cap="none" spc="0" normalizeH="0" baseline="0" noProof="0" dirty="0">
                <a:ln>
                  <a:noFill/>
                </a:ln>
                <a:solidFill>
                  <a:srgbClr val="595959"/>
                </a:solidFill>
                <a:effectLst/>
                <a:uLnTx/>
                <a:uFillTx/>
              </a:rPr>
              <a:t> die in der COMPASS-</a:t>
            </a:r>
            <a:r>
              <a:rPr kumimoji="0" lang="en-GB" sz="1400" b="0" i="0" u="none" strike="noStrike" kern="0" cap="none" spc="0" normalizeH="0" baseline="0" noProof="0" dirty="0" err="1">
                <a:ln>
                  <a:noFill/>
                </a:ln>
                <a:solidFill>
                  <a:srgbClr val="595959"/>
                </a:solidFill>
                <a:effectLst/>
                <a:uLnTx/>
                <a:uFillTx/>
              </a:rPr>
              <a:t>Studie</a:t>
            </a:r>
            <a:r>
              <a:rPr kumimoji="0" lang="en-GB" sz="1400" b="0" i="0" u="none" strike="noStrike" kern="0" cap="none" spc="0" normalizeH="0" baseline="0" noProof="0" dirty="0">
                <a:ln>
                  <a:noFill/>
                </a:ln>
                <a:solidFill>
                  <a:srgbClr val="595959"/>
                </a:solidFill>
                <a:effectLst/>
                <a:uLnTx/>
                <a:uFillTx/>
              </a:rPr>
              <a:t> am </a:t>
            </a:r>
            <a:r>
              <a:rPr kumimoji="0" lang="en-GB" sz="1400" b="0" i="0" u="none" strike="noStrike" kern="0" cap="none" spc="0" normalizeH="0" baseline="0" noProof="0" dirty="0" err="1">
                <a:ln>
                  <a:noFill/>
                </a:ln>
                <a:solidFill>
                  <a:srgbClr val="595959"/>
                </a:solidFill>
                <a:effectLst/>
                <a:uLnTx/>
                <a:uFillTx/>
              </a:rPr>
              <a:t>meisten</a:t>
            </a:r>
            <a:r>
              <a:rPr kumimoji="0" lang="en-GB" sz="1400" b="0" i="0" u="none" strike="noStrike" kern="0" cap="none" spc="0" normalizeH="0" baseline="0" noProof="0" dirty="0">
                <a:ln>
                  <a:noFill/>
                </a:ln>
                <a:solidFill>
                  <a:srgbClr val="595959"/>
                </a:solidFill>
                <a:effectLst/>
                <a:uLnTx/>
                <a:uFillTx/>
              </a:rPr>
              <a:t> von Rivaroxaban</a:t>
            </a:r>
            <a:r>
              <a:rPr kumimoji="0" lang="en-GB" sz="1400" b="0" i="0" u="none" strike="noStrike" kern="0" cap="none" spc="0" normalizeH="0" noProof="0" dirty="0">
                <a:ln>
                  <a:noFill/>
                </a:ln>
                <a:solidFill>
                  <a:srgbClr val="595959"/>
                </a:solidFill>
                <a:effectLst/>
                <a:uLnTx/>
                <a:uFillTx/>
              </a:rPr>
              <a:t> 2.5 mg 2x </a:t>
            </a:r>
            <a:r>
              <a:rPr kumimoji="0" lang="en-GB" sz="1400" b="0" i="0" u="none" strike="noStrike" kern="0" cap="none" spc="0" normalizeH="0" noProof="0" dirty="0" err="1">
                <a:ln>
                  <a:noFill/>
                </a:ln>
                <a:solidFill>
                  <a:srgbClr val="595959"/>
                </a:solidFill>
                <a:effectLst/>
                <a:uLnTx/>
                <a:uFillTx/>
              </a:rPr>
              <a:t>tgl</a:t>
            </a:r>
            <a:r>
              <a:rPr kumimoji="0" lang="en-GB" sz="1400" b="0" i="0" u="none" strike="noStrike" kern="0" cap="none" spc="0" normalizeH="0" noProof="0" dirty="0">
                <a:ln>
                  <a:noFill/>
                </a:ln>
                <a:solidFill>
                  <a:srgbClr val="595959"/>
                </a:solidFill>
                <a:effectLst/>
                <a:uLnTx/>
                <a:uFillTx/>
              </a:rPr>
              <a:t>. + ASS 100 mg </a:t>
            </a:r>
            <a:r>
              <a:rPr kumimoji="0" lang="en-GB" sz="1400" b="0" i="0" u="none" strike="noStrike" kern="0" cap="none" spc="0" normalizeH="0" noProof="0" dirty="0" err="1">
                <a:ln>
                  <a:noFill/>
                </a:ln>
                <a:solidFill>
                  <a:srgbClr val="595959"/>
                </a:solidFill>
                <a:effectLst/>
                <a:uLnTx/>
                <a:uFillTx/>
              </a:rPr>
              <a:t>profitieren</a:t>
            </a:r>
            <a:r>
              <a:rPr kumimoji="0" lang="en-GB" sz="1400" b="0" i="0" u="none" strike="noStrike" kern="0" cap="none" spc="0" normalizeH="0" noProof="0" dirty="0">
                <a:ln>
                  <a:noFill/>
                </a:ln>
                <a:solidFill>
                  <a:srgbClr val="595959"/>
                </a:solidFill>
                <a:effectLst/>
                <a:uLnTx/>
                <a:uFillTx/>
              </a:rPr>
              <a:t>, </a:t>
            </a:r>
            <a:r>
              <a:rPr kumimoji="0" lang="en-GB" sz="1400" b="0" i="0" u="none" strike="noStrike" kern="0" cap="none" spc="0" normalizeH="0" noProof="0" dirty="0" err="1">
                <a:ln>
                  <a:noFill/>
                </a:ln>
                <a:solidFill>
                  <a:srgbClr val="595959"/>
                </a:solidFill>
                <a:effectLst/>
                <a:uLnTx/>
                <a:uFillTx/>
              </a:rPr>
              <a:t>waren</a:t>
            </a:r>
            <a:r>
              <a:rPr kumimoji="0" lang="en-GB" sz="1400" b="0" i="0" u="none" strike="noStrike" kern="0" cap="none" spc="0" normalizeH="0" noProof="0" dirty="0">
                <a:ln>
                  <a:noFill/>
                </a:ln>
                <a:solidFill>
                  <a:srgbClr val="595959"/>
                </a:solidFill>
                <a:effectLst/>
                <a:uLnTx/>
                <a:uFillTx/>
              </a:rPr>
              <a:t> </a:t>
            </a:r>
            <a:r>
              <a:rPr kumimoji="0" lang="en-GB" sz="1400" b="0" i="0" u="none" strike="noStrike" kern="0" cap="none" spc="0" normalizeH="0" noProof="0" dirty="0" err="1">
                <a:ln>
                  <a:noFill/>
                </a:ln>
                <a:solidFill>
                  <a:srgbClr val="595959"/>
                </a:solidFill>
                <a:effectLst/>
                <a:uLnTx/>
                <a:uFillTx/>
              </a:rPr>
              <a:t>unter</a:t>
            </a:r>
            <a:r>
              <a:rPr kumimoji="0" lang="en-GB" sz="1400" b="0" i="0" u="none" strike="noStrike" kern="0" cap="none" spc="0" normalizeH="0" noProof="0" dirty="0">
                <a:ln>
                  <a:noFill/>
                </a:ln>
                <a:solidFill>
                  <a:srgbClr val="595959"/>
                </a:solidFill>
                <a:effectLst/>
                <a:uLnTx/>
                <a:uFillTx/>
              </a:rPr>
              <a:t> anderem:</a:t>
            </a:r>
            <a:r>
              <a:rPr kumimoji="0" lang="en-GB" sz="1400" b="0" i="0" u="none" strike="noStrike" kern="0" cap="none" spc="0" normalizeH="0" baseline="30000" noProof="0" dirty="0">
                <a:ln>
                  <a:noFill/>
                </a:ln>
                <a:solidFill>
                  <a:srgbClr val="595959"/>
                </a:solidFill>
                <a:effectLst/>
                <a:uLnTx/>
                <a:uFillTx/>
              </a:rPr>
              <a:t>1</a:t>
            </a:r>
            <a:endParaRPr kumimoji="0" lang="en-GB" sz="1400" b="0" i="0" u="none" strike="noStrike" kern="0" cap="none" spc="0" normalizeH="0" baseline="0" noProof="0" dirty="0">
              <a:ln>
                <a:noFill/>
              </a:ln>
              <a:solidFill>
                <a:srgbClr val="595959"/>
              </a:solidFill>
              <a:effectLst/>
              <a:uLnTx/>
              <a:uFillTx/>
            </a:endParaRPr>
          </a:p>
          <a:p>
            <a:pPr marL="536575" lvl="1" indent="-266700" fontAlgn="base">
              <a:spcAft>
                <a:spcPts val="200"/>
              </a:spcAft>
              <a:buClr>
                <a:schemeClr val="bg2"/>
              </a:buClr>
              <a:buSzPct val="150000"/>
              <a:buFont typeface="Arial" panose="020B0604020202020204" pitchFamily="34" charset="0"/>
              <a:buChar char="■"/>
              <a:defRPr/>
            </a:pPr>
            <a:r>
              <a:rPr lang="en-US" sz="1200" kern="0" dirty="0" err="1">
                <a:solidFill>
                  <a:schemeClr val="bg2"/>
                </a:solidFill>
              </a:rPr>
              <a:t>Junge</a:t>
            </a:r>
            <a:r>
              <a:rPr lang="en-US" sz="1200" kern="0" dirty="0">
                <a:solidFill>
                  <a:schemeClr val="bg2"/>
                </a:solidFill>
              </a:rPr>
              <a:t> </a:t>
            </a:r>
            <a:r>
              <a:rPr lang="en-US" sz="1200" kern="0" dirty="0" err="1">
                <a:solidFill>
                  <a:schemeClr val="bg2"/>
                </a:solidFill>
              </a:rPr>
              <a:t>Patienten</a:t>
            </a:r>
            <a:r>
              <a:rPr lang="en-US" sz="1200" kern="0" dirty="0">
                <a:solidFill>
                  <a:schemeClr val="bg2"/>
                </a:solidFill>
              </a:rPr>
              <a:t> &lt;65 Jahre </a:t>
            </a:r>
            <a:r>
              <a:rPr lang="en-US" sz="1200" kern="0" dirty="0" err="1">
                <a:solidFill>
                  <a:schemeClr val="bg2"/>
                </a:solidFill>
              </a:rPr>
              <a:t>mit</a:t>
            </a:r>
            <a:r>
              <a:rPr lang="en-US" sz="1200" kern="0" dirty="0">
                <a:solidFill>
                  <a:schemeClr val="bg2"/>
                </a:solidFill>
              </a:rPr>
              <a:t> </a:t>
            </a:r>
            <a:r>
              <a:rPr lang="en-US" sz="1200" kern="0" dirty="0" err="1">
                <a:solidFill>
                  <a:schemeClr val="bg2"/>
                </a:solidFill>
              </a:rPr>
              <a:t>polyvaskulärer</a:t>
            </a:r>
            <a:r>
              <a:rPr lang="en-US" sz="1200" kern="0" dirty="0">
                <a:solidFill>
                  <a:schemeClr val="bg2"/>
                </a:solidFill>
              </a:rPr>
              <a:t> </a:t>
            </a:r>
            <a:r>
              <a:rPr lang="en-US" sz="1200" kern="0" dirty="0" err="1">
                <a:solidFill>
                  <a:schemeClr val="bg2"/>
                </a:solidFill>
              </a:rPr>
              <a:t>Erkrankung</a:t>
            </a:r>
            <a:r>
              <a:rPr lang="en-US" sz="1200" kern="0" dirty="0">
                <a:solidFill>
                  <a:schemeClr val="bg2"/>
                </a:solidFill>
              </a:rPr>
              <a:t> </a:t>
            </a:r>
            <a:r>
              <a:rPr lang="en-US" sz="1200" kern="0" dirty="0" err="1">
                <a:solidFill>
                  <a:schemeClr val="bg2"/>
                </a:solidFill>
              </a:rPr>
              <a:t>oder</a:t>
            </a:r>
            <a:r>
              <a:rPr lang="en-US" sz="1200" kern="0" dirty="0">
                <a:solidFill>
                  <a:schemeClr val="bg2"/>
                </a:solidFill>
              </a:rPr>
              <a:t> </a:t>
            </a:r>
            <a:r>
              <a:rPr lang="en-US" sz="1200" kern="0" dirty="0" err="1">
                <a:solidFill>
                  <a:schemeClr val="bg2"/>
                </a:solidFill>
              </a:rPr>
              <a:t>mehreren</a:t>
            </a:r>
            <a:r>
              <a:rPr lang="en-US" sz="1200" kern="0" dirty="0">
                <a:solidFill>
                  <a:schemeClr val="bg2"/>
                </a:solidFill>
              </a:rPr>
              <a:t> </a:t>
            </a:r>
            <a:r>
              <a:rPr lang="en-US" sz="1200" kern="0" dirty="0" err="1">
                <a:solidFill>
                  <a:schemeClr val="bg2"/>
                </a:solidFill>
              </a:rPr>
              <a:t>Risikofaktoren</a:t>
            </a:r>
            <a:r>
              <a:rPr lang="en-US" sz="1200" kern="0" dirty="0">
                <a:solidFill>
                  <a:schemeClr val="bg2"/>
                </a:solidFill>
              </a:rPr>
              <a:t>, </a:t>
            </a:r>
            <a:r>
              <a:rPr lang="en-US" sz="1200" kern="0" dirty="0" err="1">
                <a:solidFill>
                  <a:schemeClr val="bg2"/>
                </a:solidFill>
              </a:rPr>
              <a:t>z.B</a:t>
            </a:r>
            <a:r>
              <a:rPr lang="en-US" sz="1200" kern="0" dirty="0">
                <a:solidFill>
                  <a:schemeClr val="bg2"/>
                </a:solidFill>
              </a:rPr>
              <a:t>.:  </a:t>
            </a:r>
          </a:p>
          <a:p>
            <a:pPr marL="982663" lvl="2" indent="-285750" fontAlgn="base">
              <a:buClr>
                <a:schemeClr val="bg2"/>
              </a:buClr>
              <a:buSzPct val="150000"/>
              <a:buFont typeface="Symbol" panose="05050102010706020507" pitchFamily="18" charset="2"/>
              <a:buChar char="-"/>
              <a:defRPr/>
            </a:pPr>
            <a:r>
              <a:rPr lang="en-US" sz="1200" kern="0" dirty="0" err="1">
                <a:solidFill>
                  <a:srgbClr val="595959"/>
                </a:solidFill>
              </a:rPr>
              <a:t>Dokumentierte</a:t>
            </a:r>
            <a:r>
              <a:rPr lang="en-US" sz="1200" kern="0" dirty="0">
                <a:solidFill>
                  <a:srgbClr val="595959"/>
                </a:solidFill>
              </a:rPr>
              <a:t> </a:t>
            </a:r>
            <a:r>
              <a:rPr lang="en-US" sz="1200" kern="0" dirty="0" err="1">
                <a:solidFill>
                  <a:srgbClr val="595959"/>
                </a:solidFill>
              </a:rPr>
              <a:t>Atherosklerose</a:t>
            </a:r>
            <a:r>
              <a:rPr lang="en-US" sz="1200" kern="0" dirty="0">
                <a:solidFill>
                  <a:srgbClr val="595959"/>
                </a:solidFill>
              </a:rPr>
              <a:t> </a:t>
            </a:r>
            <a:r>
              <a:rPr lang="en-US" sz="1200" kern="0" dirty="0" err="1">
                <a:solidFill>
                  <a:srgbClr val="595959"/>
                </a:solidFill>
              </a:rPr>
              <a:t>oder</a:t>
            </a:r>
            <a:r>
              <a:rPr lang="en-US" sz="1200" kern="0" dirty="0">
                <a:solidFill>
                  <a:srgbClr val="595959"/>
                </a:solidFill>
              </a:rPr>
              <a:t> </a:t>
            </a:r>
            <a:r>
              <a:rPr lang="en-US" sz="1200" kern="0" dirty="0" err="1">
                <a:solidFill>
                  <a:srgbClr val="595959"/>
                </a:solidFill>
              </a:rPr>
              <a:t>Zustand</a:t>
            </a:r>
            <a:r>
              <a:rPr lang="en-US" sz="1200" kern="0" dirty="0">
                <a:solidFill>
                  <a:srgbClr val="595959"/>
                </a:solidFill>
              </a:rPr>
              <a:t> </a:t>
            </a:r>
            <a:r>
              <a:rPr lang="en-US" sz="1200" kern="0" dirty="0" err="1">
                <a:solidFill>
                  <a:srgbClr val="595959"/>
                </a:solidFill>
              </a:rPr>
              <a:t>nach</a:t>
            </a:r>
            <a:r>
              <a:rPr lang="en-US" sz="1200" kern="0" dirty="0">
                <a:solidFill>
                  <a:srgbClr val="595959"/>
                </a:solidFill>
              </a:rPr>
              <a:t> </a:t>
            </a:r>
            <a:r>
              <a:rPr lang="en-US" sz="1200" kern="0" dirty="0" err="1">
                <a:solidFill>
                  <a:srgbClr val="595959"/>
                </a:solidFill>
              </a:rPr>
              <a:t>Revaskularisation</a:t>
            </a:r>
            <a:r>
              <a:rPr lang="en-US" sz="1200" kern="0" dirty="0">
                <a:solidFill>
                  <a:srgbClr val="595959"/>
                </a:solidFill>
              </a:rPr>
              <a:t> in mind. 2 </a:t>
            </a:r>
            <a:r>
              <a:rPr lang="en-US" sz="1200" kern="0" dirty="0" err="1">
                <a:solidFill>
                  <a:srgbClr val="595959"/>
                </a:solidFill>
              </a:rPr>
              <a:t>Gefässbetten</a:t>
            </a:r>
            <a:r>
              <a:rPr lang="en-US" sz="1200" kern="0" dirty="0">
                <a:solidFill>
                  <a:srgbClr val="595959"/>
                </a:solidFill>
              </a:rPr>
              <a:t>, </a:t>
            </a:r>
            <a:r>
              <a:rPr lang="en-US" sz="1200" kern="0" dirty="0" err="1">
                <a:solidFill>
                  <a:srgbClr val="595959"/>
                </a:solidFill>
              </a:rPr>
              <a:t>oder</a:t>
            </a:r>
            <a:endParaRPr lang="en-US" sz="1200" kern="0" dirty="0">
              <a:solidFill>
                <a:srgbClr val="595959"/>
              </a:solidFill>
            </a:endParaRPr>
          </a:p>
          <a:p>
            <a:pPr marL="982663" lvl="2" indent="-285750" fontAlgn="base">
              <a:buClr>
                <a:schemeClr val="bg2"/>
              </a:buClr>
              <a:buSzPct val="150000"/>
              <a:buFont typeface="Symbol" panose="05050102010706020507" pitchFamily="18" charset="2"/>
              <a:buChar char="-"/>
              <a:defRPr/>
            </a:pPr>
            <a:r>
              <a:rPr lang="en-US" sz="1200" b="1" kern="0" dirty="0" err="1">
                <a:solidFill>
                  <a:srgbClr val="595959"/>
                </a:solidFill>
              </a:rPr>
              <a:t>Mindestens</a:t>
            </a:r>
            <a:r>
              <a:rPr lang="en-US" sz="1200" b="1" kern="0" dirty="0">
                <a:solidFill>
                  <a:srgbClr val="595959"/>
                </a:solidFill>
              </a:rPr>
              <a:t> 2 </a:t>
            </a:r>
            <a:r>
              <a:rPr lang="en-US" sz="1200" b="1" kern="0" dirty="0" err="1">
                <a:solidFill>
                  <a:srgbClr val="595959"/>
                </a:solidFill>
              </a:rPr>
              <a:t>weitere</a:t>
            </a:r>
            <a:r>
              <a:rPr lang="en-US" sz="1200" b="1" kern="0" dirty="0">
                <a:solidFill>
                  <a:srgbClr val="595959"/>
                </a:solidFill>
              </a:rPr>
              <a:t> </a:t>
            </a:r>
            <a:r>
              <a:rPr lang="en-US" sz="1200" b="1" kern="0" dirty="0" err="1">
                <a:solidFill>
                  <a:srgbClr val="595959"/>
                </a:solidFill>
              </a:rPr>
              <a:t>Risikofaktoren</a:t>
            </a:r>
            <a:r>
              <a:rPr lang="en-US" sz="1200" b="1" kern="0" dirty="0">
                <a:solidFill>
                  <a:srgbClr val="595959"/>
                </a:solidFill>
              </a:rPr>
              <a:t>:</a:t>
            </a:r>
          </a:p>
          <a:p>
            <a:pPr marL="1162050" lvl="2" indent="-179388" fontAlgn="base">
              <a:buClr>
                <a:schemeClr val="accent1"/>
              </a:buClr>
              <a:buSzPct val="150000"/>
              <a:buFont typeface="Arial" charset="0"/>
              <a:buChar char="•"/>
              <a:defRPr/>
            </a:pPr>
            <a:r>
              <a:rPr lang="en-US" sz="1200" kern="0" dirty="0">
                <a:solidFill>
                  <a:srgbClr val="595959"/>
                </a:solidFill>
              </a:rPr>
              <a:t>Diabetes mellitus</a:t>
            </a:r>
          </a:p>
          <a:p>
            <a:pPr marL="1162050" lvl="2" indent="-179388" fontAlgn="base">
              <a:buClr>
                <a:schemeClr val="accent1"/>
              </a:buClr>
              <a:buSzPct val="150000"/>
              <a:buFont typeface="Arial" charset="0"/>
              <a:buChar char="•"/>
              <a:defRPr/>
            </a:pPr>
            <a:r>
              <a:rPr lang="en-US" sz="1200" kern="0" dirty="0" err="1">
                <a:solidFill>
                  <a:srgbClr val="595959"/>
                </a:solidFill>
              </a:rPr>
              <a:t>Herzinsuffizienz</a:t>
            </a:r>
            <a:endParaRPr lang="en-US" sz="1200" kern="0" dirty="0">
              <a:solidFill>
                <a:srgbClr val="595959"/>
              </a:solidFill>
            </a:endParaRPr>
          </a:p>
          <a:p>
            <a:pPr marL="1162050" lvl="2" indent="-179388" fontAlgn="base">
              <a:buClr>
                <a:schemeClr val="accent1"/>
              </a:buClr>
              <a:buSzPct val="150000"/>
              <a:buFont typeface="Arial" charset="0"/>
              <a:buChar char="•"/>
              <a:defRPr/>
            </a:pPr>
            <a:r>
              <a:rPr lang="en-US" sz="1200" kern="0" dirty="0" err="1">
                <a:solidFill>
                  <a:srgbClr val="595959"/>
                </a:solidFill>
              </a:rPr>
              <a:t>eGFR</a:t>
            </a:r>
            <a:r>
              <a:rPr lang="en-US" sz="1200" kern="0" dirty="0">
                <a:solidFill>
                  <a:srgbClr val="595959"/>
                </a:solidFill>
              </a:rPr>
              <a:t> 30–60 ml/min</a:t>
            </a:r>
          </a:p>
          <a:p>
            <a:pPr marL="1162050" lvl="2" indent="-179388" fontAlgn="base">
              <a:buClr>
                <a:schemeClr val="accent1"/>
              </a:buClr>
              <a:buSzPct val="150000"/>
              <a:buFont typeface="Arial" charset="0"/>
              <a:buChar char="•"/>
              <a:defRPr/>
            </a:pPr>
            <a:r>
              <a:rPr lang="en-US" sz="1200" kern="0" dirty="0" err="1">
                <a:solidFill>
                  <a:srgbClr val="595959"/>
                </a:solidFill>
              </a:rPr>
              <a:t>Aktueller</a:t>
            </a:r>
            <a:r>
              <a:rPr lang="en-US" sz="1200" kern="0" dirty="0">
                <a:solidFill>
                  <a:srgbClr val="595959"/>
                </a:solidFill>
              </a:rPr>
              <a:t> </a:t>
            </a:r>
            <a:r>
              <a:rPr lang="en-US" sz="1200" kern="0" dirty="0" err="1">
                <a:solidFill>
                  <a:srgbClr val="595959"/>
                </a:solidFill>
              </a:rPr>
              <a:t>Raucher</a:t>
            </a:r>
            <a:r>
              <a:rPr lang="en-US" sz="1200" kern="0" dirty="0">
                <a:solidFill>
                  <a:srgbClr val="595959"/>
                </a:solidFill>
              </a:rPr>
              <a:t> (</a:t>
            </a:r>
            <a:r>
              <a:rPr lang="en-US" sz="1200" kern="0" dirty="0" err="1">
                <a:solidFill>
                  <a:srgbClr val="595959"/>
                </a:solidFill>
              </a:rPr>
              <a:t>während</a:t>
            </a:r>
            <a:r>
              <a:rPr lang="en-US" sz="1200" kern="0" dirty="0">
                <a:solidFill>
                  <a:srgbClr val="595959"/>
                </a:solidFill>
              </a:rPr>
              <a:t> des </a:t>
            </a:r>
            <a:r>
              <a:rPr lang="en-US" sz="1200" kern="0" dirty="0" err="1">
                <a:solidFill>
                  <a:srgbClr val="595959"/>
                </a:solidFill>
              </a:rPr>
              <a:t>letzten</a:t>
            </a:r>
            <a:r>
              <a:rPr lang="en-US" sz="1200" kern="0" dirty="0">
                <a:solidFill>
                  <a:srgbClr val="595959"/>
                </a:solidFill>
              </a:rPr>
              <a:t> </a:t>
            </a:r>
            <a:r>
              <a:rPr lang="en-US" sz="1200" kern="0" dirty="0" err="1">
                <a:solidFill>
                  <a:srgbClr val="595959"/>
                </a:solidFill>
              </a:rPr>
              <a:t>Jahres</a:t>
            </a:r>
            <a:r>
              <a:rPr lang="en-US" sz="1200" kern="0" dirty="0">
                <a:solidFill>
                  <a:srgbClr val="595959"/>
                </a:solidFill>
              </a:rPr>
              <a:t>)</a:t>
            </a:r>
          </a:p>
          <a:p>
            <a:pPr marL="1162050" lvl="2" indent="-179388" fontAlgn="base">
              <a:spcAft>
                <a:spcPts val="400"/>
              </a:spcAft>
              <a:buClr>
                <a:schemeClr val="accent1"/>
              </a:buClr>
              <a:buSzPct val="150000"/>
              <a:buFont typeface="Arial" charset="0"/>
              <a:buChar char="•"/>
              <a:defRPr/>
            </a:pPr>
            <a:r>
              <a:rPr lang="en-US" sz="1200" kern="0" dirty="0" err="1">
                <a:solidFill>
                  <a:srgbClr val="595959"/>
                </a:solidFill>
              </a:rPr>
              <a:t>Zustand</a:t>
            </a:r>
            <a:r>
              <a:rPr lang="en-US" sz="1200" kern="0" dirty="0">
                <a:solidFill>
                  <a:srgbClr val="595959"/>
                </a:solidFill>
              </a:rPr>
              <a:t> </a:t>
            </a:r>
            <a:r>
              <a:rPr lang="en-US" sz="1200" kern="0" dirty="0" err="1">
                <a:solidFill>
                  <a:srgbClr val="595959"/>
                </a:solidFill>
              </a:rPr>
              <a:t>nach</a:t>
            </a:r>
            <a:r>
              <a:rPr lang="en-US" sz="1200" kern="0" dirty="0">
                <a:solidFill>
                  <a:srgbClr val="595959"/>
                </a:solidFill>
              </a:rPr>
              <a:t> </a:t>
            </a:r>
            <a:r>
              <a:rPr lang="en-US" sz="1200" kern="0" dirty="0" err="1">
                <a:solidFill>
                  <a:srgbClr val="595959"/>
                </a:solidFill>
              </a:rPr>
              <a:t>nicht-lakunärem</a:t>
            </a:r>
            <a:r>
              <a:rPr lang="en-US" sz="1200" kern="0" dirty="0">
                <a:solidFill>
                  <a:srgbClr val="595959"/>
                </a:solidFill>
              </a:rPr>
              <a:t> </a:t>
            </a:r>
            <a:r>
              <a:rPr lang="en-US" sz="1200" kern="0" dirty="0" err="1">
                <a:solidFill>
                  <a:srgbClr val="595959"/>
                </a:solidFill>
              </a:rPr>
              <a:t>ischämischem</a:t>
            </a:r>
            <a:r>
              <a:rPr lang="en-US" sz="1200" kern="0" dirty="0">
                <a:solidFill>
                  <a:srgbClr val="595959"/>
                </a:solidFill>
              </a:rPr>
              <a:t> </a:t>
            </a:r>
            <a:r>
              <a:rPr lang="en-US" sz="1200" kern="0" dirty="0" err="1">
                <a:solidFill>
                  <a:srgbClr val="595959"/>
                </a:solidFill>
              </a:rPr>
              <a:t>Schlaganfall</a:t>
            </a:r>
            <a:r>
              <a:rPr lang="en-US" sz="1200" kern="0" dirty="0">
                <a:solidFill>
                  <a:srgbClr val="595959"/>
                </a:solidFill>
              </a:rPr>
              <a:t> (≥1 Monat </a:t>
            </a:r>
            <a:r>
              <a:rPr lang="en-US" sz="1200" kern="0" dirty="0" err="1">
                <a:solidFill>
                  <a:srgbClr val="595959"/>
                </a:solidFill>
              </a:rPr>
              <a:t>zurückliegend</a:t>
            </a:r>
            <a:r>
              <a:rPr lang="en-US" sz="1200" kern="0" dirty="0">
                <a:solidFill>
                  <a:srgbClr val="595959"/>
                </a:solidFill>
              </a:rPr>
              <a:t>)</a:t>
            </a:r>
          </a:p>
          <a:p>
            <a:pPr marL="536575" lvl="1" indent="-266700" fontAlgn="base">
              <a:spcAft>
                <a:spcPts val="200"/>
              </a:spcAft>
              <a:buClr>
                <a:schemeClr val="bg2"/>
              </a:buClr>
              <a:buSzPct val="150000"/>
              <a:buFont typeface="Arial" panose="020B0604020202020204" pitchFamily="34" charset="0"/>
              <a:buChar char="■"/>
              <a:defRPr/>
            </a:pPr>
            <a:r>
              <a:rPr lang="en-US" sz="1200" kern="0" dirty="0">
                <a:solidFill>
                  <a:schemeClr val="bg2"/>
                </a:solidFill>
              </a:rPr>
              <a:t>KHK / PAVK und Diabetes mellitus</a:t>
            </a:r>
          </a:p>
          <a:p>
            <a:pPr marL="536575" lvl="1" indent="-266700" fontAlgn="base">
              <a:spcAft>
                <a:spcPts val="200"/>
              </a:spcAft>
              <a:buClr>
                <a:schemeClr val="bg2"/>
              </a:buClr>
              <a:buSzPct val="150000"/>
              <a:buFont typeface="Arial" panose="020B0604020202020204" pitchFamily="34" charset="0"/>
              <a:buChar char="■"/>
              <a:defRPr/>
            </a:pPr>
            <a:r>
              <a:rPr lang="en-US" sz="1200" kern="0" dirty="0">
                <a:solidFill>
                  <a:schemeClr val="bg2"/>
                </a:solidFill>
              </a:rPr>
              <a:t>KHK / PAVK und </a:t>
            </a:r>
            <a:r>
              <a:rPr lang="en-US" sz="1200" kern="0" dirty="0" err="1">
                <a:solidFill>
                  <a:schemeClr val="bg2"/>
                </a:solidFill>
              </a:rPr>
              <a:t>Herzinsuffizienz</a:t>
            </a:r>
            <a:endParaRPr lang="en-US" sz="1200" kern="0" dirty="0">
              <a:solidFill>
                <a:schemeClr val="bg2"/>
              </a:solidFill>
            </a:endParaRPr>
          </a:p>
          <a:p>
            <a:pPr marL="536575" lvl="1" indent="-266700" fontAlgn="base">
              <a:spcAft>
                <a:spcPts val="200"/>
              </a:spcAft>
              <a:buClr>
                <a:schemeClr val="bg2"/>
              </a:buClr>
              <a:buSzPct val="150000"/>
              <a:buFont typeface="Arial" panose="020B0604020202020204" pitchFamily="34" charset="0"/>
              <a:buChar char="■"/>
              <a:defRPr/>
            </a:pPr>
            <a:r>
              <a:rPr lang="en-US" sz="1200" kern="0" dirty="0">
                <a:solidFill>
                  <a:schemeClr val="bg2"/>
                </a:solidFill>
              </a:rPr>
              <a:t>KHK und moderate </a:t>
            </a:r>
            <a:r>
              <a:rPr lang="en-US" sz="1200" kern="0" dirty="0" err="1">
                <a:solidFill>
                  <a:schemeClr val="bg2"/>
                </a:solidFill>
              </a:rPr>
              <a:t>Niereninsuffizienz</a:t>
            </a:r>
            <a:endParaRPr lang="en-US" sz="1200" kern="0" dirty="0">
              <a:solidFill>
                <a:schemeClr val="bg2"/>
              </a:solidFill>
            </a:endParaRPr>
          </a:p>
          <a:p>
            <a:pPr marL="536575" lvl="1" indent="-266700" fontAlgn="base">
              <a:spcAft>
                <a:spcPts val="200"/>
              </a:spcAft>
              <a:buClr>
                <a:schemeClr val="bg2"/>
              </a:buClr>
              <a:buSzPct val="150000"/>
              <a:buFont typeface="Arial" panose="020B0604020202020204" pitchFamily="34" charset="0"/>
              <a:buChar char="■"/>
              <a:defRPr/>
            </a:pPr>
            <a:r>
              <a:rPr lang="en-US" sz="1200" kern="0" dirty="0">
                <a:solidFill>
                  <a:schemeClr val="bg2"/>
                </a:solidFill>
              </a:rPr>
              <a:t>KHK und </a:t>
            </a:r>
            <a:r>
              <a:rPr lang="en-US" sz="1200" kern="0" dirty="0" err="1">
                <a:solidFill>
                  <a:schemeClr val="bg2"/>
                </a:solidFill>
              </a:rPr>
              <a:t>Nierenfunktionsstörung</a:t>
            </a:r>
            <a:r>
              <a:rPr lang="en-US" sz="1200" kern="0" dirty="0">
                <a:solidFill>
                  <a:schemeClr val="bg2"/>
                </a:solidFill>
              </a:rPr>
              <a:t> </a:t>
            </a:r>
            <a:r>
              <a:rPr lang="en-US" sz="1200" kern="0" dirty="0" err="1">
                <a:solidFill>
                  <a:schemeClr val="bg2"/>
                </a:solidFill>
              </a:rPr>
              <a:t>sowie</a:t>
            </a:r>
            <a:r>
              <a:rPr lang="en-US" sz="1200" kern="0" dirty="0">
                <a:solidFill>
                  <a:schemeClr val="bg2"/>
                </a:solidFill>
              </a:rPr>
              <a:t> </a:t>
            </a:r>
            <a:r>
              <a:rPr lang="en-US" sz="1200" kern="0" dirty="0" err="1">
                <a:solidFill>
                  <a:schemeClr val="bg2"/>
                </a:solidFill>
              </a:rPr>
              <a:t>Zustand</a:t>
            </a:r>
            <a:r>
              <a:rPr lang="en-US" sz="1200" kern="0" dirty="0">
                <a:solidFill>
                  <a:schemeClr val="bg2"/>
                </a:solidFill>
              </a:rPr>
              <a:t> </a:t>
            </a:r>
            <a:r>
              <a:rPr lang="en-US" sz="1200" kern="0" dirty="0" err="1">
                <a:solidFill>
                  <a:schemeClr val="bg2"/>
                </a:solidFill>
              </a:rPr>
              <a:t>nach</a:t>
            </a:r>
            <a:r>
              <a:rPr lang="en-US" sz="1200" kern="0" dirty="0">
                <a:solidFill>
                  <a:schemeClr val="bg2"/>
                </a:solidFill>
              </a:rPr>
              <a:t> </a:t>
            </a:r>
            <a:r>
              <a:rPr lang="en-US" sz="1200" kern="0" dirty="0" err="1">
                <a:solidFill>
                  <a:schemeClr val="bg2"/>
                </a:solidFill>
              </a:rPr>
              <a:t>Myokardinfarkt</a:t>
            </a:r>
            <a:endParaRPr lang="en-US" sz="1200" kern="0" dirty="0">
              <a:solidFill>
                <a:schemeClr val="bg2"/>
              </a:solidFill>
            </a:endParaRPr>
          </a:p>
          <a:p>
            <a:pPr marL="536575" lvl="1" indent="-266700" fontAlgn="base">
              <a:spcAft>
                <a:spcPts val="200"/>
              </a:spcAft>
              <a:buClr>
                <a:schemeClr val="bg2"/>
              </a:buClr>
              <a:buSzPct val="150000"/>
              <a:buFont typeface="Arial" panose="020B0604020202020204" pitchFamily="34" charset="0"/>
              <a:buChar char="■"/>
              <a:defRPr/>
            </a:pPr>
            <a:r>
              <a:rPr lang="en-US" sz="1200" kern="0" dirty="0">
                <a:solidFill>
                  <a:schemeClr val="bg2"/>
                </a:solidFill>
              </a:rPr>
              <a:t>KHK und </a:t>
            </a:r>
            <a:r>
              <a:rPr lang="en-US" sz="1200" kern="0" dirty="0" err="1">
                <a:solidFill>
                  <a:schemeClr val="bg2"/>
                </a:solidFill>
              </a:rPr>
              <a:t>Zustand</a:t>
            </a:r>
            <a:r>
              <a:rPr lang="en-US" sz="1200" kern="0" dirty="0">
                <a:solidFill>
                  <a:schemeClr val="bg2"/>
                </a:solidFill>
              </a:rPr>
              <a:t> </a:t>
            </a:r>
            <a:r>
              <a:rPr lang="en-US" sz="1200" kern="0" dirty="0" err="1">
                <a:solidFill>
                  <a:schemeClr val="bg2"/>
                </a:solidFill>
              </a:rPr>
              <a:t>nach</a:t>
            </a:r>
            <a:r>
              <a:rPr lang="en-US" sz="1200" kern="0" dirty="0">
                <a:solidFill>
                  <a:schemeClr val="bg2"/>
                </a:solidFill>
              </a:rPr>
              <a:t> </a:t>
            </a:r>
            <a:r>
              <a:rPr lang="en-US" sz="1200" kern="0" dirty="0" err="1">
                <a:solidFill>
                  <a:schemeClr val="bg2"/>
                </a:solidFill>
              </a:rPr>
              <a:t>Schlaganfall</a:t>
            </a:r>
            <a:endParaRPr lang="en-US" sz="1200" kern="0" dirty="0">
              <a:solidFill>
                <a:schemeClr val="bg2"/>
              </a:solidFill>
            </a:endParaRPr>
          </a:p>
          <a:p>
            <a:pPr marL="536575" lvl="1" indent="-266700" fontAlgn="base">
              <a:spcAft>
                <a:spcPts val="600"/>
              </a:spcAft>
              <a:buClr>
                <a:schemeClr val="bg2"/>
              </a:buClr>
              <a:buSzPct val="150000"/>
              <a:buFont typeface="Arial" panose="020B0604020202020204" pitchFamily="34" charset="0"/>
              <a:buChar char="■"/>
              <a:defRPr/>
            </a:pPr>
            <a:r>
              <a:rPr lang="en-US" sz="1200" kern="0" dirty="0" err="1">
                <a:solidFill>
                  <a:schemeClr val="bg2"/>
                </a:solidFill>
              </a:rPr>
              <a:t>Patienten</a:t>
            </a:r>
            <a:r>
              <a:rPr lang="en-US" sz="1200" kern="0" dirty="0">
                <a:solidFill>
                  <a:schemeClr val="bg2"/>
                </a:solidFill>
              </a:rPr>
              <a:t> </a:t>
            </a:r>
            <a:r>
              <a:rPr lang="en-US" sz="1200" kern="0" dirty="0" err="1">
                <a:solidFill>
                  <a:schemeClr val="bg2"/>
                </a:solidFill>
              </a:rPr>
              <a:t>mit</a:t>
            </a:r>
            <a:r>
              <a:rPr lang="en-US" sz="1200" kern="0" dirty="0">
                <a:solidFill>
                  <a:schemeClr val="bg2"/>
                </a:solidFill>
              </a:rPr>
              <a:t> PAVK</a:t>
            </a:r>
            <a:endParaRPr lang="en-US" sz="1200" kern="0" dirty="0">
              <a:solidFill>
                <a:srgbClr val="595959"/>
              </a:solidFill>
            </a:endParaRPr>
          </a:p>
        </p:txBody>
      </p:sp>
      <p:sp>
        <p:nvSpPr>
          <p:cNvPr id="4" name="TextBox 3">
            <a:extLst>
              <a:ext uri="{FF2B5EF4-FFF2-40B4-BE49-F238E27FC236}">
                <a16:creationId xmlns:a16="http://schemas.microsoft.com/office/drawing/2014/main" id="{EF90718A-C2B2-43E2-B945-E8F212CFA51B}"/>
              </a:ext>
            </a:extLst>
          </p:cNvPr>
          <p:cNvSpPr txBox="1"/>
          <p:nvPr/>
        </p:nvSpPr>
        <p:spPr>
          <a:xfrm>
            <a:off x="5436096" y="4968919"/>
            <a:ext cx="3457080" cy="123111"/>
          </a:xfrm>
          <a:prstGeom prst="rect">
            <a:avLst/>
          </a:prstGeom>
          <a:noFill/>
        </p:spPr>
        <p:txBody>
          <a:bodyPr wrap="square" lIns="0" tIns="0" rIns="0" bIns="0" rtlCol="0" anchor="b" anchorCtr="0">
            <a:spAutoFit/>
          </a:bodyPr>
          <a:lstStyle/>
          <a:p>
            <a:pPr algn="r">
              <a:defRPr/>
            </a:pPr>
            <a:r>
              <a:rPr lang="en-US" sz="800" dirty="0">
                <a:solidFill>
                  <a:schemeClr val="tx1">
                    <a:lumMod val="50000"/>
                    <a:lumOff val="50000"/>
                  </a:schemeClr>
                </a:solidFill>
              </a:rPr>
              <a:t>1. </a:t>
            </a:r>
            <a:r>
              <a:rPr lang="en-US" sz="800" dirty="0" err="1">
                <a:solidFill>
                  <a:schemeClr val="tx1">
                    <a:lumMod val="50000"/>
                    <a:lumOff val="50000"/>
                  </a:schemeClr>
                </a:solidFill>
              </a:rPr>
              <a:t>Eikelboom</a:t>
            </a:r>
            <a:r>
              <a:rPr lang="en-US" sz="800" dirty="0">
                <a:solidFill>
                  <a:schemeClr val="tx1">
                    <a:lumMod val="50000"/>
                    <a:lumOff val="50000"/>
                  </a:schemeClr>
                </a:solidFill>
              </a:rPr>
              <a:t> et al. N </a:t>
            </a:r>
            <a:r>
              <a:rPr lang="en-US" sz="800" dirty="0" err="1">
                <a:solidFill>
                  <a:schemeClr val="tx1">
                    <a:lumMod val="50000"/>
                    <a:lumOff val="50000"/>
                  </a:schemeClr>
                </a:solidFill>
              </a:rPr>
              <a:t>Engl</a:t>
            </a:r>
            <a:r>
              <a:rPr lang="en-US" sz="800" dirty="0">
                <a:solidFill>
                  <a:schemeClr val="tx1">
                    <a:lumMod val="50000"/>
                    <a:lumOff val="50000"/>
                  </a:schemeClr>
                </a:solidFill>
              </a:rPr>
              <a:t> J Med. 2017;377(14):1319–30.</a:t>
            </a:r>
            <a:endParaRPr lang="de-CH" sz="800" dirty="0">
              <a:solidFill>
                <a:schemeClr val="tx1">
                  <a:lumMod val="50000"/>
                  <a:lumOff val="50000"/>
                </a:schemeClr>
              </a:solidFill>
            </a:endParaRPr>
          </a:p>
        </p:txBody>
      </p:sp>
      <p:sp>
        <p:nvSpPr>
          <p:cNvPr id="5" name="TextBox 3"/>
          <p:cNvSpPr txBox="1"/>
          <p:nvPr/>
        </p:nvSpPr>
        <p:spPr>
          <a:xfrm>
            <a:off x="604844" y="4845809"/>
            <a:ext cx="3967156" cy="246221"/>
          </a:xfrm>
          <a:prstGeom prst="rect">
            <a:avLst/>
          </a:prstGeom>
          <a:noFill/>
        </p:spPr>
        <p:txBody>
          <a:bodyPr wrap="square" lIns="0" tIns="0" rIns="0" bIns="0" rtlCol="0" anchor="b" anchorCtr="0">
            <a:spAutoFit/>
          </a:bodyPr>
          <a:lstStyle/>
          <a:p>
            <a:pPr>
              <a:defRPr/>
            </a:pPr>
            <a:r>
              <a:rPr lang="de-CH" sz="800" dirty="0">
                <a:solidFill>
                  <a:schemeClr val="tx1">
                    <a:lumMod val="50000"/>
                    <a:lumOff val="50000"/>
                  </a:schemeClr>
                </a:solidFill>
              </a:rPr>
              <a:t>ASS: Acetylsalicylsäure; </a:t>
            </a:r>
            <a:r>
              <a:rPr lang="de-CH" sz="800" dirty="0" err="1">
                <a:solidFill>
                  <a:schemeClr val="tx1">
                    <a:lumMod val="50000"/>
                    <a:lumOff val="50000"/>
                  </a:schemeClr>
                </a:solidFill>
              </a:rPr>
              <a:t>eGFR</a:t>
            </a:r>
            <a:r>
              <a:rPr lang="de-CH" sz="800" dirty="0">
                <a:solidFill>
                  <a:schemeClr val="tx1">
                    <a:lumMod val="50000"/>
                    <a:lumOff val="50000"/>
                  </a:schemeClr>
                </a:solidFill>
              </a:rPr>
              <a:t>: geschätzte glomeruläre Filtrationsrate;</a:t>
            </a:r>
            <a:br>
              <a:rPr lang="de-CH" sz="800" dirty="0">
                <a:solidFill>
                  <a:schemeClr val="tx1">
                    <a:lumMod val="50000"/>
                    <a:lumOff val="50000"/>
                  </a:schemeClr>
                </a:solidFill>
              </a:rPr>
            </a:br>
            <a:r>
              <a:rPr lang="de-CH" sz="800" dirty="0">
                <a:solidFill>
                  <a:schemeClr val="tx1">
                    <a:lumMod val="50000"/>
                    <a:lumOff val="50000"/>
                  </a:schemeClr>
                </a:solidFill>
              </a:rPr>
              <a:t>KHK: Koronare Herzkrankheit; PAVK: periphere arterielle Verschlusskrankheit</a:t>
            </a:r>
          </a:p>
        </p:txBody>
      </p:sp>
    </p:spTree>
    <p:extLst>
      <p:ext uri="{BB962C8B-B14F-4D97-AF65-F5344CB8AC3E}">
        <p14:creationId xmlns:p14="http://schemas.microsoft.com/office/powerpoint/2010/main" val="1720425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err="1"/>
              <a:t>Können</a:t>
            </a:r>
            <a:r>
              <a:rPr lang="en-US" sz="2200" dirty="0"/>
              <a:t> </a:t>
            </a:r>
            <a:r>
              <a:rPr lang="en-US" sz="2200" dirty="0" err="1"/>
              <a:t>jüngere</a:t>
            </a:r>
            <a:r>
              <a:rPr lang="en-US" sz="2200" dirty="0"/>
              <a:t> </a:t>
            </a:r>
            <a:r>
              <a:rPr lang="en-US" sz="2200" dirty="0" err="1"/>
              <a:t>Patienten</a:t>
            </a:r>
            <a:r>
              <a:rPr lang="en-US" sz="2200" dirty="0"/>
              <a:t> &lt;65 Jahre </a:t>
            </a:r>
            <a:r>
              <a:rPr lang="en-US" sz="2200" dirty="0" err="1"/>
              <a:t>mit</a:t>
            </a:r>
            <a:r>
              <a:rPr lang="en-US" sz="2200" dirty="0"/>
              <a:t> </a:t>
            </a:r>
            <a:br>
              <a:rPr lang="en-US" sz="2200" dirty="0"/>
            </a:br>
            <a:r>
              <a:rPr lang="en-US" sz="2200" dirty="0"/>
              <a:t>Rivaroxaban 2.5 mg 2x </a:t>
            </a:r>
            <a:r>
              <a:rPr lang="en-US" sz="2200" dirty="0" err="1"/>
              <a:t>tgl</a:t>
            </a:r>
            <a:r>
              <a:rPr lang="en-US" sz="2200" dirty="0"/>
              <a:t>. plus ASS </a:t>
            </a:r>
            <a:r>
              <a:rPr lang="en-US" sz="2200" dirty="0" err="1"/>
              <a:t>behandelt</a:t>
            </a:r>
            <a:r>
              <a:rPr lang="en-US" sz="2200" dirty="0"/>
              <a:t> </a:t>
            </a:r>
            <a:r>
              <a:rPr lang="en-US" sz="2200" dirty="0" err="1"/>
              <a:t>werden</a:t>
            </a:r>
            <a:r>
              <a:rPr lang="en-US" sz="2200" dirty="0"/>
              <a:t>?</a:t>
            </a:r>
            <a:endParaRPr lang="de-CH" sz="2200" dirty="0"/>
          </a:p>
        </p:txBody>
      </p:sp>
      <p:sp>
        <p:nvSpPr>
          <p:cNvPr id="116" name="TextBox 3"/>
          <p:cNvSpPr txBox="1"/>
          <p:nvPr/>
        </p:nvSpPr>
        <p:spPr>
          <a:xfrm>
            <a:off x="611719" y="4931286"/>
            <a:ext cx="3839461" cy="123111"/>
          </a:xfrm>
          <a:prstGeom prst="rect">
            <a:avLst/>
          </a:prstGeom>
          <a:noFill/>
        </p:spPr>
        <p:txBody>
          <a:bodyPr wrap="square" lIns="0" tIns="0" rIns="0" bIns="0" rtlCol="0" anchor="b" anchorCtr="0">
            <a:spAutoFit/>
          </a:bodyPr>
          <a:lstStyle/>
          <a:p>
            <a:pPr lvl="0">
              <a:defRPr/>
            </a:pPr>
            <a:r>
              <a:rPr lang="de-CH" sz="800" dirty="0">
                <a:solidFill>
                  <a:schemeClr val="tx1">
                    <a:lumMod val="50000"/>
                    <a:lumOff val="50000"/>
                  </a:schemeClr>
                </a:solidFill>
              </a:rPr>
              <a:t>ASS: Acetylsalicylsäure</a:t>
            </a:r>
            <a:endParaRPr kumimoji="0" lang="de-CH" sz="800" b="0" i="0" u="none" strike="noStrike" kern="1200" cap="none" spc="0" normalizeH="0" baseline="0" noProof="0" dirty="0">
              <a:ln>
                <a:noFill/>
              </a:ln>
              <a:solidFill>
                <a:srgbClr val="000000">
                  <a:lumMod val="50000"/>
                  <a:lumOff val="50000"/>
                </a:srgbClr>
              </a:solidFill>
              <a:effectLst/>
              <a:uLnTx/>
              <a:uFillTx/>
              <a:latin typeface="Arial"/>
              <a:ea typeface="+mn-ea"/>
              <a:cs typeface="+mn-cs"/>
            </a:endParaRPr>
          </a:p>
        </p:txBody>
      </p:sp>
      <p:sp>
        <p:nvSpPr>
          <p:cNvPr id="6" name="Inhaltsplatzhalter 2">
            <a:extLst>
              <a:ext uri="{FF2B5EF4-FFF2-40B4-BE49-F238E27FC236}">
                <a16:creationId xmlns:a16="http://schemas.microsoft.com/office/drawing/2014/main" id="{6A65FBAD-116C-4F5A-BA76-FDD9A6560D75}"/>
              </a:ext>
            </a:extLst>
          </p:cNvPr>
          <p:cNvSpPr>
            <a:spLocks noGrp="1"/>
          </p:cNvSpPr>
          <p:nvPr>
            <p:ph sz="quarter" idx="19"/>
          </p:nvPr>
        </p:nvSpPr>
        <p:spPr>
          <a:xfrm>
            <a:off x="612776" y="1275680"/>
            <a:ext cx="8207696" cy="3384302"/>
          </a:xfrm>
        </p:spPr>
        <p:txBody>
          <a:bodyPr/>
          <a:lstStyle/>
          <a:p>
            <a:r>
              <a:rPr lang="en-US" dirty="0" err="1"/>
              <a:t>Jüngere</a:t>
            </a:r>
            <a:r>
              <a:rPr lang="en-US" dirty="0"/>
              <a:t> </a:t>
            </a:r>
            <a:r>
              <a:rPr lang="en-US" dirty="0" err="1"/>
              <a:t>Patienten</a:t>
            </a:r>
            <a:r>
              <a:rPr lang="en-US" dirty="0"/>
              <a:t> </a:t>
            </a:r>
            <a:r>
              <a:rPr lang="en-US" dirty="0" err="1"/>
              <a:t>stellen</a:t>
            </a:r>
            <a:r>
              <a:rPr lang="en-US" dirty="0"/>
              <a:t> </a:t>
            </a:r>
            <a:r>
              <a:rPr lang="en-US" dirty="0" err="1"/>
              <a:t>grundsätzlich</a:t>
            </a:r>
            <a:r>
              <a:rPr lang="en-US" dirty="0"/>
              <a:t> </a:t>
            </a:r>
            <a:r>
              <a:rPr lang="en-US" dirty="0" err="1"/>
              <a:t>eine</a:t>
            </a:r>
            <a:r>
              <a:rPr lang="en-US" dirty="0"/>
              <a:t> </a:t>
            </a:r>
            <a:r>
              <a:rPr lang="en-US" dirty="0" err="1"/>
              <a:t>sehr</a:t>
            </a:r>
            <a:r>
              <a:rPr lang="en-US" dirty="0"/>
              <a:t> </a:t>
            </a:r>
            <a:r>
              <a:rPr lang="en-US" dirty="0" err="1"/>
              <a:t>gute</a:t>
            </a:r>
            <a:r>
              <a:rPr lang="en-US" dirty="0"/>
              <a:t> </a:t>
            </a:r>
            <a:r>
              <a:rPr lang="en-US" dirty="0" err="1"/>
              <a:t>Zielpopulation</a:t>
            </a:r>
            <a:r>
              <a:rPr lang="en-US" dirty="0"/>
              <a:t> </a:t>
            </a:r>
            <a:r>
              <a:rPr lang="en-US" dirty="0" err="1"/>
              <a:t>dar</a:t>
            </a:r>
            <a:r>
              <a:rPr lang="en-US" dirty="0"/>
              <a:t>, </a:t>
            </a:r>
            <a:r>
              <a:rPr lang="en-US" dirty="0" err="1"/>
              <a:t>vor</a:t>
            </a:r>
            <a:r>
              <a:rPr lang="en-US" dirty="0"/>
              <a:t> </a:t>
            </a:r>
            <a:r>
              <a:rPr lang="en-US" dirty="0" err="1"/>
              <a:t>allem</a:t>
            </a:r>
            <a:r>
              <a:rPr lang="en-US" dirty="0"/>
              <a:t>, </a:t>
            </a:r>
            <a:r>
              <a:rPr lang="en-US" dirty="0" err="1"/>
              <a:t>wenn</a:t>
            </a:r>
            <a:r>
              <a:rPr lang="en-US" dirty="0"/>
              <a:t> </a:t>
            </a:r>
            <a:r>
              <a:rPr lang="en-US" dirty="0" err="1"/>
              <a:t>sie</a:t>
            </a:r>
            <a:r>
              <a:rPr lang="en-US" dirty="0"/>
              <a:t> </a:t>
            </a:r>
            <a:r>
              <a:rPr lang="en-US" dirty="0" err="1"/>
              <a:t>eine</a:t>
            </a:r>
            <a:r>
              <a:rPr lang="en-US" dirty="0"/>
              <a:t> </a:t>
            </a:r>
            <a:r>
              <a:rPr lang="en-US" dirty="0" err="1"/>
              <a:t>polyvaskuläre</a:t>
            </a:r>
            <a:r>
              <a:rPr lang="en-US" dirty="0"/>
              <a:t> </a:t>
            </a:r>
            <a:r>
              <a:rPr lang="en-US" dirty="0" err="1"/>
              <a:t>Erkrankung</a:t>
            </a:r>
            <a:r>
              <a:rPr lang="en-US" dirty="0"/>
              <a:t> und / </a:t>
            </a:r>
            <a:r>
              <a:rPr lang="en-US" dirty="0" err="1"/>
              <a:t>oder</a:t>
            </a:r>
            <a:r>
              <a:rPr lang="en-US" dirty="0"/>
              <a:t>  </a:t>
            </a:r>
            <a:r>
              <a:rPr lang="en-US" dirty="0" err="1"/>
              <a:t>mehrere</a:t>
            </a:r>
            <a:r>
              <a:rPr lang="en-US" dirty="0"/>
              <a:t> </a:t>
            </a:r>
            <a:r>
              <a:rPr lang="en-US" dirty="0" err="1"/>
              <a:t>Risikofaktoren</a:t>
            </a:r>
            <a:r>
              <a:rPr lang="en-US" dirty="0"/>
              <a:t> </a:t>
            </a:r>
            <a:r>
              <a:rPr lang="en-US" dirty="0" err="1"/>
              <a:t>aufweisen</a:t>
            </a:r>
            <a:r>
              <a:rPr lang="en-US" dirty="0"/>
              <a:t>.</a:t>
            </a:r>
            <a:endParaRPr lang="en-US" sz="1800" dirty="0"/>
          </a:p>
        </p:txBody>
      </p:sp>
    </p:spTree>
    <p:extLst>
      <p:ext uri="{BB962C8B-B14F-4D97-AF65-F5344CB8AC3E}">
        <p14:creationId xmlns:p14="http://schemas.microsoft.com/office/powerpoint/2010/main" val="2765585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1" y="272310"/>
            <a:ext cx="8281175" cy="609398"/>
          </a:xfrm>
          <a:prstGeom prst="rect">
            <a:avLst/>
          </a:prstGeom>
        </p:spPr>
        <p:txBody>
          <a:bodyPr/>
          <a:lstStyle/>
          <a:p>
            <a:r>
              <a:rPr lang="en-US" sz="2200" dirty="0" err="1"/>
              <a:t>Können</a:t>
            </a:r>
            <a:r>
              <a:rPr lang="en-US" sz="2200" dirty="0"/>
              <a:t> </a:t>
            </a:r>
            <a:r>
              <a:rPr lang="en-US" sz="2200" dirty="0" err="1"/>
              <a:t>ältere</a:t>
            </a:r>
            <a:r>
              <a:rPr lang="en-US" sz="2200" dirty="0"/>
              <a:t> </a:t>
            </a:r>
            <a:r>
              <a:rPr lang="en-US" sz="2200" dirty="0" err="1"/>
              <a:t>Patienten</a:t>
            </a:r>
            <a:r>
              <a:rPr lang="en-US" sz="2200" dirty="0"/>
              <a:t> &gt;75 Jahre </a:t>
            </a:r>
            <a:r>
              <a:rPr lang="en-US" sz="2200" dirty="0" err="1"/>
              <a:t>mit</a:t>
            </a:r>
            <a:r>
              <a:rPr lang="en-US" sz="2200" dirty="0"/>
              <a:t> </a:t>
            </a:r>
            <a:br>
              <a:rPr lang="en-US" sz="2200" dirty="0"/>
            </a:br>
            <a:r>
              <a:rPr lang="en-US" sz="2200" dirty="0"/>
              <a:t>Rivaroxaban 2.5 mg 2x </a:t>
            </a:r>
            <a:r>
              <a:rPr lang="en-US" sz="2200" dirty="0" err="1"/>
              <a:t>tgl</a:t>
            </a:r>
            <a:r>
              <a:rPr lang="en-US" sz="2200" dirty="0"/>
              <a:t>. plus ASS </a:t>
            </a:r>
            <a:r>
              <a:rPr lang="en-US" sz="2200" dirty="0" err="1"/>
              <a:t>behandelt</a:t>
            </a:r>
            <a:r>
              <a:rPr lang="en-US" sz="2200" dirty="0"/>
              <a:t> </a:t>
            </a:r>
            <a:r>
              <a:rPr lang="en-US" sz="2200" dirty="0" err="1"/>
              <a:t>werden</a:t>
            </a:r>
            <a:r>
              <a:rPr lang="en-US" sz="2200" dirty="0"/>
              <a:t>?</a:t>
            </a:r>
            <a:endParaRPr lang="de-CH" sz="2200" dirty="0"/>
          </a:p>
        </p:txBody>
      </p:sp>
      <p:sp>
        <p:nvSpPr>
          <p:cNvPr id="116" name="TextBox 3"/>
          <p:cNvSpPr txBox="1"/>
          <p:nvPr/>
        </p:nvSpPr>
        <p:spPr>
          <a:xfrm>
            <a:off x="611719" y="4931006"/>
            <a:ext cx="3839461" cy="123111"/>
          </a:xfrm>
          <a:prstGeom prst="rect">
            <a:avLst/>
          </a:prstGeom>
          <a:noFill/>
        </p:spPr>
        <p:txBody>
          <a:bodyPr wrap="square" lIns="0" tIns="0" rIns="0" bIns="0" rtlCol="0" anchor="b" anchorCtr="0">
            <a:spAutoFit/>
          </a:bodyPr>
          <a:lstStyle/>
          <a:p>
            <a:pPr lvl="0">
              <a:defRPr/>
            </a:pPr>
            <a:r>
              <a:rPr lang="de-CH" sz="800" dirty="0">
                <a:solidFill>
                  <a:schemeClr val="tx1">
                    <a:lumMod val="50000"/>
                    <a:lumOff val="50000"/>
                  </a:schemeClr>
                </a:solidFill>
              </a:rPr>
              <a:t>ASS: Acetylsalicylsäure</a:t>
            </a:r>
            <a:endParaRPr lang="de-CH" sz="800" dirty="0">
              <a:solidFill>
                <a:srgbClr val="000000">
                  <a:lumMod val="50000"/>
                  <a:lumOff val="50000"/>
                </a:srgbClr>
              </a:solidFill>
            </a:endParaRPr>
          </a:p>
        </p:txBody>
      </p:sp>
      <p:sp>
        <p:nvSpPr>
          <p:cNvPr id="6" name="Inhaltsplatzhalter 2">
            <a:extLst>
              <a:ext uri="{FF2B5EF4-FFF2-40B4-BE49-F238E27FC236}">
                <a16:creationId xmlns:a16="http://schemas.microsoft.com/office/drawing/2014/main" id="{F5CB24AF-5F62-4141-B3C8-76E4A1A3EFEE}"/>
              </a:ext>
            </a:extLst>
          </p:cNvPr>
          <p:cNvSpPr>
            <a:spLocks noGrp="1"/>
          </p:cNvSpPr>
          <p:nvPr>
            <p:ph sz="quarter" idx="19"/>
          </p:nvPr>
        </p:nvSpPr>
        <p:spPr>
          <a:xfrm>
            <a:off x="612776" y="1275680"/>
            <a:ext cx="8207696" cy="3384302"/>
          </a:xfrm>
        </p:spPr>
        <p:txBody>
          <a:bodyPr/>
          <a:lstStyle/>
          <a:p>
            <a:r>
              <a:rPr lang="en-US" dirty="0"/>
              <a:t>Bei </a:t>
            </a:r>
            <a:r>
              <a:rPr lang="en-US" dirty="0" err="1"/>
              <a:t>älteren</a:t>
            </a:r>
            <a:r>
              <a:rPr lang="en-US" dirty="0"/>
              <a:t> </a:t>
            </a:r>
            <a:r>
              <a:rPr lang="en-US" dirty="0" err="1"/>
              <a:t>Patienten</a:t>
            </a:r>
            <a:r>
              <a:rPr lang="en-US" dirty="0"/>
              <a:t> </a:t>
            </a:r>
            <a:r>
              <a:rPr lang="en-US" dirty="0" err="1"/>
              <a:t>besteht</a:t>
            </a:r>
            <a:r>
              <a:rPr lang="en-US" dirty="0"/>
              <a:t> </a:t>
            </a:r>
            <a:r>
              <a:rPr lang="en-US" dirty="0" err="1"/>
              <a:t>ein</a:t>
            </a:r>
            <a:r>
              <a:rPr lang="en-US" dirty="0"/>
              <a:t> </a:t>
            </a:r>
            <a:r>
              <a:rPr lang="en-US" dirty="0" err="1"/>
              <a:t>erhöhtes</a:t>
            </a:r>
            <a:r>
              <a:rPr lang="en-US" dirty="0"/>
              <a:t> </a:t>
            </a:r>
            <a:r>
              <a:rPr lang="en-US" dirty="0" err="1"/>
              <a:t>Blutungsrisiko</a:t>
            </a:r>
            <a:r>
              <a:rPr lang="en-US" dirty="0"/>
              <a:t>.</a:t>
            </a:r>
          </a:p>
          <a:p>
            <a:r>
              <a:rPr lang="en-US" dirty="0" err="1"/>
              <a:t>Gerade</a:t>
            </a:r>
            <a:r>
              <a:rPr lang="en-US" dirty="0"/>
              <a:t> </a:t>
            </a:r>
            <a:r>
              <a:rPr lang="en-US" dirty="0" err="1"/>
              <a:t>bei</a:t>
            </a:r>
            <a:r>
              <a:rPr lang="en-US" dirty="0"/>
              <a:t> </a:t>
            </a:r>
            <a:r>
              <a:rPr lang="en-US" dirty="0" err="1"/>
              <a:t>diesen</a:t>
            </a:r>
            <a:r>
              <a:rPr lang="en-US" dirty="0"/>
              <a:t> </a:t>
            </a:r>
            <a:r>
              <a:rPr lang="en-US" dirty="0" err="1"/>
              <a:t>Patienten</a:t>
            </a:r>
            <a:r>
              <a:rPr lang="en-US" dirty="0"/>
              <a:t> muss das </a:t>
            </a:r>
            <a:r>
              <a:rPr lang="en-US" dirty="0" err="1"/>
              <a:t>Nutzen-Risiko-Profil</a:t>
            </a:r>
            <a:r>
              <a:rPr lang="en-US" dirty="0"/>
              <a:t> </a:t>
            </a:r>
            <a:r>
              <a:rPr lang="en-US" dirty="0" err="1"/>
              <a:t>einer</a:t>
            </a:r>
            <a:r>
              <a:rPr lang="en-US" dirty="0"/>
              <a:t> </a:t>
            </a:r>
            <a:r>
              <a:rPr lang="en-US" dirty="0" err="1"/>
              <a:t>antithrombotischen</a:t>
            </a:r>
            <a:r>
              <a:rPr lang="en-US" dirty="0"/>
              <a:t> </a:t>
            </a:r>
            <a:r>
              <a:rPr lang="en-US" dirty="0" err="1"/>
              <a:t>Therapie</a:t>
            </a:r>
            <a:r>
              <a:rPr lang="en-US" dirty="0"/>
              <a:t> gut </a:t>
            </a:r>
            <a:r>
              <a:rPr lang="en-US" dirty="0" err="1"/>
              <a:t>abgewogen</a:t>
            </a:r>
            <a:r>
              <a:rPr lang="en-US" dirty="0"/>
              <a:t> </a:t>
            </a:r>
            <a:r>
              <a:rPr lang="en-US" dirty="0" err="1"/>
              <a:t>werden</a:t>
            </a:r>
            <a:r>
              <a:rPr lang="en-US" dirty="0"/>
              <a:t>. </a:t>
            </a:r>
          </a:p>
          <a:p>
            <a:r>
              <a:rPr lang="de-CH" dirty="0"/>
              <a:t>Wird davon ausgegangen, dass bei dem Patienten ein hohes kardiovaskuläres Risiko, und trotz des fortgeschrittenen Alters ein relativ geringes Blutungsrisiko besteht (z.B. falls keine relevanten Komorbiditäten vorliegen und bisher keine Blutungen auftraten), kann nach einer ausführlichen Beratung des Patienten zusätzlich zu ASS </a:t>
            </a:r>
            <a:r>
              <a:rPr lang="de-CH" dirty="0" err="1"/>
              <a:t>Rivaroxaban</a:t>
            </a:r>
            <a:r>
              <a:rPr lang="de-CH" dirty="0"/>
              <a:t> 2.5 mg 2x tgl. gegeben werden.</a:t>
            </a:r>
            <a:endParaRPr lang="en-US" sz="1800" dirty="0"/>
          </a:p>
        </p:txBody>
      </p:sp>
    </p:spTree>
    <p:extLst>
      <p:ext uri="{BB962C8B-B14F-4D97-AF65-F5344CB8AC3E}">
        <p14:creationId xmlns:p14="http://schemas.microsoft.com/office/powerpoint/2010/main" val="1042829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305b2068-c231-437a-84d0-6c4c1bdfc7bc"/>
  <p:tag name="UNDO_REDO_REVISION"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 Scienfic Slide Template">
  <a:themeElements>
    <a:clrScheme name="xarelto scientific">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a:ln w="12700">
          <a:solidFill>
            <a:srgbClr val="7C7A7A"/>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2.xml><?xml version="1.0" encoding="utf-8"?>
<a:theme xmlns:a="http://schemas.openxmlformats.org/drawingml/2006/main" name="2 Scienfic Slide Template_Titel">
  <a:themeElements>
    <a:clrScheme name="Xarelto Colours 2016">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C3D7"/>
      </a:hlink>
      <a:folHlink>
        <a:srgbClr val="C00000"/>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3.xml><?xml version="1.0" encoding="utf-8"?>
<a:theme xmlns:a="http://schemas.openxmlformats.org/drawingml/2006/main" name="3 Scienfic Slide Template">
  <a:themeElements>
    <a:clrScheme name="xarelto scientific">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4.xml><?xml version="1.0" encoding="utf-8"?>
<a:theme xmlns:a="http://schemas.openxmlformats.org/drawingml/2006/main" name="1_2 Scienfic Slide Template_Titel">
  <a:themeElements>
    <a:clrScheme name="Xarelto Colours 2016">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C3D7"/>
      </a:hlink>
      <a:folHlink>
        <a:srgbClr val="C00000"/>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5.xml><?xml version="1.0" encoding="utf-8"?>
<a:theme xmlns:a="http://schemas.openxmlformats.org/drawingml/2006/main" name="160525 Rivaroxaban Scientific Slide Template - Standard 4-3 format - Final">
  <a:themeElements>
    <a:clrScheme name="3. egyéni séma">
      <a:dk1>
        <a:srgbClr val="000000"/>
      </a:dk1>
      <a:lt1>
        <a:srgbClr val="FFFFFF"/>
      </a:lt1>
      <a:dk2>
        <a:srgbClr val="809ED5"/>
      </a:dk2>
      <a:lt2>
        <a:srgbClr val="3961AC"/>
      </a:lt2>
      <a:accent1>
        <a:srgbClr val="605F62"/>
      </a:accent1>
      <a:accent2>
        <a:srgbClr val="B3B2B5"/>
      </a:accent2>
      <a:accent3>
        <a:srgbClr val="2B4980"/>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emutató1" id="{9F206D21-45FC-44BA-8156-98BD3AEA2DA4}" vid="{89E49581-D870-44FE-997F-75908F261C37}"/>
    </a:ext>
  </a:extLst>
</a:theme>
</file>

<file path=ppt/theme/theme6.xml><?xml version="1.0" encoding="utf-8"?>
<a:theme xmlns:a="http://schemas.openxmlformats.org/drawingml/2006/main" name="1_1 Scienfic Slide Template">
  <a:themeElements>
    <a:clrScheme name="xarelto scientific">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Xarelto Fonts 2016">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tab pos="55563" algn="l"/>
          </a:tabLst>
          <a:defRPr kumimoji="0" lang="en-US" sz="1800" b="0" i="0" u="none" strike="noStrike" cap="none" normalizeH="0" baseline="0" smtClean="0">
            <a:ln>
              <a:noFill/>
            </a:ln>
            <a:solidFill>
              <a:schemeClr val="tx1"/>
            </a:solidFill>
            <a:effectLst/>
            <a:latin typeface="Arial" charset="0"/>
          </a:defRPr>
        </a:defPPr>
      </a:lstStyle>
    </a:spDef>
    <a:lnDef>
      <a:spPr>
        <a:ln w="12700">
          <a:solidFill>
            <a:srgbClr val="7C7A7A"/>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rmAutofit/>
      </a:bodyPr>
      <a:lstStyle>
        <a:defPPr>
          <a:defRPr dirty="0"/>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D6A9C45A-B17D-4525-A7D1-C21CBE461EA9}" vid="{4CA1E68B-9B22-47FA-9F1D-12988825883B}"/>
    </a:ext>
  </a:extLst>
</a:theme>
</file>

<file path=ppt/theme/theme7.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3883</Words>
  <Application>Microsoft Office PowerPoint</Application>
  <PresentationFormat>Bildschirmpräsentation (16:9)</PresentationFormat>
  <Paragraphs>431</Paragraphs>
  <Slides>29</Slides>
  <Notes>3</Notes>
  <HiddenSlides>0</HiddenSlides>
  <MMClips>0</MMClips>
  <ScaleCrop>false</ScaleCrop>
  <HeadingPairs>
    <vt:vector size="8" baseType="variant">
      <vt:variant>
        <vt:lpstr>Verwendete Schriftarten</vt:lpstr>
      </vt:variant>
      <vt:variant>
        <vt:i4>8</vt:i4>
      </vt:variant>
      <vt:variant>
        <vt:lpstr>Design</vt:lpstr>
      </vt:variant>
      <vt:variant>
        <vt:i4>6</vt:i4>
      </vt:variant>
      <vt:variant>
        <vt:lpstr>Eingebettete OLE-Server</vt:lpstr>
      </vt:variant>
      <vt:variant>
        <vt:i4>1</vt:i4>
      </vt:variant>
      <vt:variant>
        <vt:lpstr>Folientitel</vt:lpstr>
      </vt:variant>
      <vt:variant>
        <vt:i4>29</vt:i4>
      </vt:variant>
    </vt:vector>
  </HeadingPairs>
  <TitlesOfParts>
    <vt:vector size="44" baseType="lpstr">
      <vt:lpstr>.LucidaGrandeUI</vt:lpstr>
      <vt:lpstr>Arial</vt:lpstr>
      <vt:lpstr>Calibri</vt:lpstr>
      <vt:lpstr>Cambria</vt:lpstr>
      <vt:lpstr>Segoe UI</vt:lpstr>
      <vt:lpstr>Symbol</vt:lpstr>
      <vt:lpstr>Wingdings</vt:lpstr>
      <vt:lpstr>Wingdings 2</vt:lpstr>
      <vt:lpstr>1 Scienfic Slide Template</vt:lpstr>
      <vt:lpstr>2 Scienfic Slide Template_Titel</vt:lpstr>
      <vt:lpstr>3 Scienfic Slide Template</vt:lpstr>
      <vt:lpstr>1_2 Scienfic Slide Template_Titel</vt:lpstr>
      <vt:lpstr>160525 Rivaroxaban Scientific Slide Template - Standard 4-3 format - Final</vt:lpstr>
      <vt:lpstr>1_1 Scienfic Slide Template</vt:lpstr>
      <vt:lpstr>think-cell Folie</vt:lpstr>
      <vt:lpstr>PowerPoint-Präsentation</vt:lpstr>
      <vt:lpstr>Indikation</vt:lpstr>
      <vt:lpstr>PowerPoint-Präsentation</vt:lpstr>
      <vt:lpstr>Welche Patienten sollten mit Rivaroxaban 2.5 mg 2x tgl. plus ASS behandelt werden?</vt:lpstr>
      <vt:lpstr>Welche Patienten sollten nicht mit Rivaroxaban 2.5 mg 2x tgl. behandelt werden?</vt:lpstr>
      <vt:lpstr>Wichtigste Ausschlusskriterien der COMPASS-Studie1</vt:lpstr>
      <vt:lpstr>Welche Patienten dürften am ehesten von Rivaroxaban 2.5 mg 2x tgl. plus ASS profitieren?</vt:lpstr>
      <vt:lpstr>Können jüngere Patienten &lt;65 Jahre mit  Rivaroxaban 2.5 mg 2x tgl. plus ASS behandelt werden?</vt:lpstr>
      <vt:lpstr>Können ältere Patienten &gt;75 Jahre mit  Rivaroxaban 2.5 mg 2x tgl. plus ASS behandelt werden?</vt:lpstr>
      <vt:lpstr>Wie ist vorzugehen, wenn sich die Nierenfunktion eines Patienten während der Therapie mit Rivaroxaban 2.5 mg 2x tgl. plus ASS verschlechtert?</vt:lpstr>
      <vt:lpstr>Wie ist vorzugehen, wenn der Patient eine Indikation für eine volle Antikoagulation entwickelt, z.B. klinisches VHF oder TVT/LE?</vt:lpstr>
      <vt:lpstr>Wann sollte die Behandlung mit Rivaroxaban 2.5 mg 2x tgl. plus ASS eingeleitet werden?</vt:lpstr>
      <vt:lpstr>Wie werden Patienten von DAPT auf  Rivaroxaban 2.5 mg 2x tgl. plus ASS umgestellt?</vt:lpstr>
      <vt:lpstr>Worauf muss beim Follow-up von Patienten geachtet werden, die mit Rivaroxaban 2.5 mg 2x tgl. plus ASS behandelt werden?</vt:lpstr>
      <vt:lpstr>Was ist zu tun, wenn sich der Patient einem geplanten Eingriff bzw. einer geplanten Operation unterziehen muss?</vt:lpstr>
      <vt:lpstr>Was ist zu tun, wenn es beim Patienten zu einer Blutungskomplikation kommt?</vt:lpstr>
      <vt:lpstr>In welchen Dosen wird Rivaroxaban bei anderen Indikationen verabreicht?</vt:lpstr>
      <vt:lpstr>PowerPoint-Präsentation</vt:lpstr>
      <vt:lpstr>PowerPoint-Präsentation</vt:lpstr>
      <vt:lpstr>PowerPoint-Präsentation</vt:lpstr>
      <vt:lpstr>PowerPoint-Präsentation</vt:lpstr>
      <vt:lpstr>Topline-Ergebnisse der COMPASS-Studie – Wirksamkeit1</vt:lpstr>
      <vt:lpstr>Topline-Ergebnisse der COMPASS-Studie – Sicherheit1</vt:lpstr>
      <vt:lpstr>Topline-Ergebnisse der COMPASS-Studie – Klinisches Nettoergebnis1</vt:lpstr>
      <vt:lpstr>Topline-Ergebnisse der COMPASS-Studie – «Extremitäten-Outcomes»1,2</vt:lpstr>
      <vt:lpstr>PowerPoint-Präsentation</vt:lpstr>
      <vt:lpstr>Abkürzungen</vt:lpstr>
      <vt:lpstr>Xarelto® vascular – Kurzfachinformation</vt:lpstr>
      <vt:lpstr>Referenzen</vt:lpstr>
    </vt:vector>
  </TitlesOfParts>
  <Company>Bayer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Drei Argumente, die für BID sprechen…</dc:title>
  <dc:creator>Isabelle Schmid</dc:creator>
  <cp:lastModifiedBy>Daniela Spahr</cp:lastModifiedBy>
  <cp:revision>938</cp:revision>
  <cp:lastPrinted>2018-05-08T10:18:24Z</cp:lastPrinted>
  <dcterms:created xsi:type="dcterms:W3CDTF">2017-08-07T12:42:09Z</dcterms:created>
  <dcterms:modified xsi:type="dcterms:W3CDTF">2021-03-02T12:50:46Z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f850223-87a8-40c3-9eb2-432606efca2a_Enabled">
    <vt:lpwstr>True</vt:lpwstr>
  </property>
  <property fmtid="{D5CDD505-2E9C-101B-9397-08002B2CF9AE}" pid="3" name="MSIP_Label_7f850223-87a8-40c3-9eb2-432606efca2a_SiteId">
    <vt:lpwstr>fcb2b37b-5da0-466b-9b83-0014b67a7c78</vt:lpwstr>
  </property>
  <property fmtid="{D5CDD505-2E9C-101B-9397-08002B2CF9AE}" pid="4" name="MSIP_Label_7f850223-87a8-40c3-9eb2-432606efca2a_Owner">
    <vt:lpwstr>daniela.spahr@bayer.com</vt:lpwstr>
  </property>
  <property fmtid="{D5CDD505-2E9C-101B-9397-08002B2CF9AE}" pid="5" name="MSIP_Label_7f850223-87a8-40c3-9eb2-432606efca2a_SetDate">
    <vt:lpwstr>2021-03-02T09:36:00.0758874Z</vt:lpwstr>
  </property>
  <property fmtid="{D5CDD505-2E9C-101B-9397-08002B2CF9AE}" pid="6" name="MSIP_Label_7f850223-87a8-40c3-9eb2-432606efca2a_Name">
    <vt:lpwstr>NO CLASSIFICATION</vt:lpwstr>
  </property>
  <property fmtid="{D5CDD505-2E9C-101B-9397-08002B2CF9AE}" pid="7" name="MSIP_Label_7f850223-87a8-40c3-9eb2-432606efca2a_Application">
    <vt:lpwstr>Microsoft Azure Information Protection</vt:lpwstr>
  </property>
  <property fmtid="{D5CDD505-2E9C-101B-9397-08002B2CF9AE}" pid="8" name="MSIP_Label_7f850223-87a8-40c3-9eb2-432606efca2a_Extended_MSFT_Method">
    <vt:lpwstr>Manual</vt:lpwstr>
  </property>
  <property fmtid="{D5CDD505-2E9C-101B-9397-08002B2CF9AE}" pid="9" name="Sensitivity">
    <vt:lpwstr>NO CLASSIFICATION</vt:lpwstr>
  </property>
</Properties>
</file>