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slideLayouts/slideLayout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tags/tag5.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tags/tag8.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 id="2147483766" r:id="rId2"/>
    <p:sldMasterId id="2147483768" r:id="rId3"/>
    <p:sldMasterId id="2147483772" r:id="rId4"/>
    <p:sldMasterId id="2147483775" r:id="rId5"/>
    <p:sldMasterId id="2147483794" r:id="rId6"/>
  </p:sldMasterIdLst>
  <p:notesMasterIdLst>
    <p:notesMasterId r:id="rId36"/>
  </p:notesMasterIdLst>
  <p:handoutMasterIdLst>
    <p:handoutMasterId r:id="rId37"/>
  </p:handoutMasterIdLst>
  <p:sldIdLst>
    <p:sldId id="277" r:id="rId7"/>
    <p:sldId id="356" r:id="rId8"/>
    <p:sldId id="358" r:id="rId9"/>
    <p:sldId id="353" r:id="rId10"/>
    <p:sldId id="354" r:id="rId11"/>
    <p:sldId id="370" r:id="rId12"/>
    <p:sldId id="351" r:id="rId13"/>
    <p:sldId id="364" r:id="rId14"/>
    <p:sldId id="365" r:id="rId15"/>
    <p:sldId id="366" r:id="rId16"/>
    <p:sldId id="367" r:id="rId17"/>
    <p:sldId id="335" r:id="rId18"/>
    <p:sldId id="371" r:id="rId19"/>
    <p:sldId id="340" r:id="rId20"/>
    <p:sldId id="332" r:id="rId21"/>
    <p:sldId id="341" r:id="rId22"/>
    <p:sldId id="372" r:id="rId23"/>
    <p:sldId id="360" r:id="rId24"/>
    <p:sldId id="346" r:id="rId25"/>
    <p:sldId id="347" r:id="rId26"/>
    <p:sldId id="348" r:id="rId27"/>
    <p:sldId id="328" r:id="rId28"/>
    <p:sldId id="329" r:id="rId29"/>
    <p:sldId id="330" r:id="rId30"/>
    <p:sldId id="331" r:id="rId31"/>
    <p:sldId id="345" r:id="rId32"/>
    <p:sldId id="357" r:id="rId33"/>
    <p:sldId id="302" r:id="rId34"/>
    <p:sldId id="326" r:id="rId35"/>
  </p:sldIdLst>
  <p:sldSz cx="9144000" cy="5143500" type="screen16x9"/>
  <p:notesSz cx="6794500" cy="99314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sics for practical use" id="{95D30A05-C347-4887-AC2B-CAE642252E84}">
          <p14:sldIdLst>
            <p14:sldId id="277"/>
            <p14:sldId id="356"/>
            <p14:sldId id="358"/>
            <p14:sldId id="353"/>
            <p14:sldId id="354"/>
            <p14:sldId id="370"/>
            <p14:sldId id="351"/>
            <p14:sldId id="364"/>
            <p14:sldId id="365"/>
            <p14:sldId id="366"/>
            <p14:sldId id="367"/>
            <p14:sldId id="335"/>
            <p14:sldId id="371"/>
            <p14:sldId id="340"/>
            <p14:sldId id="332"/>
            <p14:sldId id="341"/>
            <p14:sldId id="372"/>
          </p14:sldIdLst>
        </p14:section>
        <p14:section name="Background &amp; Top Line Results COMPASS" id="{F2C9E9F4-8B2F-4892-A072-5DC546C01932}">
          <p14:sldIdLst>
            <p14:sldId id="360"/>
            <p14:sldId id="346"/>
            <p14:sldId id="347"/>
            <p14:sldId id="348"/>
            <p14:sldId id="328"/>
            <p14:sldId id="329"/>
            <p14:sldId id="330"/>
            <p14:sldId id="331"/>
          </p14:sldIdLst>
        </p14:section>
        <p14:section name="Appendix" id="{737480BC-5673-448A-9385-D50BEB3A1AF1}">
          <p14:sldIdLst>
            <p14:sldId id="345"/>
            <p14:sldId id="357"/>
            <p14:sldId id="302"/>
            <p14:sldId id="326"/>
          </p14:sldIdLst>
        </p14:section>
      </p14:sectionLst>
    </p:ext>
    <p:ext uri="{EFAFB233-063F-42B5-8137-9DF3F51BA10A}">
      <p15:sldGuideLst xmlns:p15="http://schemas.microsoft.com/office/powerpoint/2012/main">
        <p15:guide id="1" orient="horz" pos="1847" userDrawn="1">
          <p15:clr>
            <a:srgbClr val="A4A3A4"/>
          </p15:clr>
        </p15:guide>
        <p15:guide id="2" pos="5602">
          <p15:clr>
            <a:srgbClr val="A4A3A4"/>
          </p15:clr>
        </p15:guide>
        <p15:guide id="3" pos="2880">
          <p15:clr>
            <a:srgbClr val="A4A3A4"/>
          </p15:clr>
        </p15:guide>
        <p15:guide id="4" pos="385">
          <p15:clr>
            <a:srgbClr val="A4A3A4"/>
          </p15:clr>
        </p15:guide>
        <p15:guide id="5" orient="horz" pos="1393">
          <p15:clr>
            <a:srgbClr val="A4A3A4"/>
          </p15:clr>
        </p15:guide>
        <p15:guide id="6" pos="2336">
          <p15:clr>
            <a:srgbClr val="A4A3A4"/>
          </p15:clr>
        </p15:guide>
        <p15:guide id="7" orient="horz" pos="804">
          <p15:clr>
            <a:srgbClr val="A4A3A4"/>
          </p15:clr>
        </p15:guide>
        <p15:guide id="8" orient="horz" pos="2890">
          <p15:clr>
            <a:srgbClr val="A4A3A4"/>
          </p15:clr>
        </p15:guide>
        <p15:guide id="9" orient="horz" pos="3026">
          <p15:clr>
            <a:srgbClr val="A4A3A4"/>
          </p15:clr>
        </p15:guide>
        <p15:guide id="10" pos="3198">
          <p15:clr>
            <a:srgbClr val="A4A3A4"/>
          </p15:clr>
        </p15:guide>
        <p15:guide id="12" orient="horz" pos="1711">
          <p15:clr>
            <a:srgbClr val="A4A3A4"/>
          </p15:clr>
        </p15:guide>
        <p15:guide id="13" pos="3696">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ja Grabner" initials="AG" lastIdx="2" clrIdx="0"/>
  <p:cmAuthor id="2" name="Luca Barbic" initials="LB" lastIdx="8" clrIdx="1">
    <p:extLst>
      <p:ext uri="{19B8F6BF-5375-455C-9EA6-DF929625EA0E}">
        <p15:presenceInfo xmlns:p15="http://schemas.microsoft.com/office/powerpoint/2012/main" userId="S-1-5-21-1482476501-484061587-682003330-167860" providerId="AD"/>
      </p:ext>
    </p:extLst>
  </p:cmAuthor>
  <p:cmAuthor id="3" name="JS" initials="JS" lastIdx="19" clrIdx="2">
    <p:extLst>
      <p:ext uri="{19B8F6BF-5375-455C-9EA6-DF929625EA0E}">
        <p15:presenceInfo xmlns:p15="http://schemas.microsoft.com/office/powerpoint/2012/main" userId="J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61AC"/>
    <a:srgbClr val="FFA300"/>
    <a:srgbClr val="A190E1"/>
    <a:srgbClr val="597BBA"/>
    <a:srgbClr val="DCE5F4"/>
    <a:srgbClr val="FF8080"/>
    <a:srgbClr val="FF33CC"/>
    <a:srgbClr val="7C7A7A"/>
    <a:srgbClr val="595959"/>
    <a:srgbClr val="B4C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5314" autoAdjust="0"/>
  </p:normalViewPr>
  <p:slideViewPr>
    <p:cSldViewPr showGuides="1">
      <p:cViewPr varScale="1">
        <p:scale>
          <a:sx n="138" d="100"/>
          <a:sy n="138" d="100"/>
        </p:scale>
        <p:origin x="972" y="120"/>
      </p:cViewPr>
      <p:guideLst>
        <p:guide orient="horz" pos="1847"/>
        <p:guide pos="5602"/>
        <p:guide pos="2880"/>
        <p:guide pos="385"/>
        <p:guide orient="horz" pos="1393"/>
        <p:guide pos="2336"/>
        <p:guide orient="horz" pos="804"/>
        <p:guide orient="horz" pos="2890"/>
        <p:guide orient="horz" pos="3026"/>
        <p:guide pos="3198"/>
        <p:guide orient="horz" pos="1711"/>
        <p:guide pos="3696"/>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showGuides="1">
      <p:cViewPr varScale="1">
        <p:scale>
          <a:sx n="77" d="100"/>
          <a:sy n="77" d="100"/>
        </p:scale>
        <p:origin x="4002" y="11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1D31FDA1-A01C-42D1-AEDA-B65749EF9714}" type="datetimeFigureOut">
              <a:rPr lang="en-US" smtClean="0"/>
              <a:t>3/2/2021</a:t>
            </a:fld>
            <a:endParaRPr lang="en-US"/>
          </a:p>
        </p:txBody>
      </p:sp>
      <p:sp>
        <p:nvSpPr>
          <p:cNvPr id="4" name="Fußzeilenplatzhalter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5" name="Foliennummernplatzhalter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C16B5745-2DC2-40D4-8987-72002840A36A}" type="slidenum">
              <a:rPr lang="en-US" smtClean="0"/>
              <a:t>‹Nr.›</a:t>
            </a:fld>
            <a:endParaRPr lang="en-US"/>
          </a:p>
        </p:txBody>
      </p:sp>
    </p:spTree>
    <p:extLst>
      <p:ext uri="{BB962C8B-B14F-4D97-AF65-F5344CB8AC3E}">
        <p14:creationId xmlns:p14="http://schemas.microsoft.com/office/powerpoint/2010/main" val="670490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F5B0F40-3E1F-4825-8564-1C8688DFAFED}" type="datetimeFigureOut">
              <a:rPr lang="en-US" smtClean="0"/>
              <a:t>3/2/2021</a:t>
            </a:fld>
            <a:endParaRPr lang="en-US"/>
          </a:p>
        </p:txBody>
      </p:sp>
      <p:sp>
        <p:nvSpPr>
          <p:cNvPr id="4" name="Folienbildplatzhalt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C3DB8E9A-DE44-436B-9EF9-8D3474867497}" type="slidenum">
              <a:rPr lang="en-US" smtClean="0"/>
              <a:t>‹Nr.›</a:t>
            </a:fld>
            <a:endParaRPr lang="en-US"/>
          </a:p>
        </p:txBody>
      </p:sp>
    </p:spTree>
    <p:extLst>
      <p:ext uri="{BB962C8B-B14F-4D97-AF65-F5344CB8AC3E}">
        <p14:creationId xmlns:p14="http://schemas.microsoft.com/office/powerpoint/2010/main" val="2802887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C3DB8E9A-DE44-436B-9EF9-8D3474867497}" type="slidenum">
              <a:rPr lang="en-US" smtClean="0"/>
              <a:t>15</a:t>
            </a:fld>
            <a:endParaRPr lang="en-US"/>
          </a:p>
        </p:txBody>
      </p:sp>
    </p:spTree>
    <p:extLst>
      <p:ext uri="{BB962C8B-B14F-4D97-AF65-F5344CB8AC3E}">
        <p14:creationId xmlns:p14="http://schemas.microsoft.com/office/powerpoint/2010/main" val="4009497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3DB8E9A-DE44-436B-9EF9-8D3474867497}" type="slidenum">
              <a:rPr lang="en-US" smtClean="0"/>
              <a:t>16</a:t>
            </a:fld>
            <a:endParaRPr lang="en-US"/>
          </a:p>
        </p:txBody>
      </p:sp>
    </p:spTree>
    <p:extLst>
      <p:ext uri="{BB962C8B-B14F-4D97-AF65-F5344CB8AC3E}">
        <p14:creationId xmlns:p14="http://schemas.microsoft.com/office/powerpoint/2010/main" val="1457937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C3DB8E9A-DE44-436B-9EF9-8D3474867497}" type="slidenum">
              <a:rPr lang="en-US" smtClean="0"/>
              <a:t>19</a:t>
            </a:fld>
            <a:endParaRPr lang="en-US"/>
          </a:p>
        </p:txBody>
      </p:sp>
    </p:spTree>
    <p:extLst>
      <p:ext uri="{BB962C8B-B14F-4D97-AF65-F5344CB8AC3E}">
        <p14:creationId xmlns:p14="http://schemas.microsoft.com/office/powerpoint/2010/main" val="3981880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3DB8E9A-DE44-436B-9EF9-8D3474867497}" type="slidenum">
              <a:rPr lang="en-US" smtClean="0"/>
              <a:t>21</a:t>
            </a:fld>
            <a:endParaRPr lang="en-US"/>
          </a:p>
        </p:txBody>
      </p:sp>
    </p:spTree>
    <p:extLst>
      <p:ext uri="{BB962C8B-B14F-4D97-AF65-F5344CB8AC3E}">
        <p14:creationId xmlns:p14="http://schemas.microsoft.com/office/powerpoint/2010/main" val="1737748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7.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Title + Content">
    <p:spTree>
      <p:nvGrpSpPr>
        <p:cNvPr id="1" name=""/>
        <p:cNvGrpSpPr/>
        <p:nvPr/>
      </p:nvGrpSpPr>
      <p:grpSpPr>
        <a:xfrm>
          <a:off x="0" y="0"/>
          <a:ext cx="0" cy="0"/>
          <a:chOff x="0" y="0"/>
          <a:chExt cx="0" cy="0"/>
        </a:xfrm>
      </p:grpSpPr>
      <p:sp>
        <p:nvSpPr>
          <p:cNvPr id="5" name="Content Placeholder 4"/>
          <p:cNvSpPr>
            <a:spLocks noGrp="1"/>
          </p:cNvSpPr>
          <p:nvPr>
            <p:ph sz="quarter" idx="19"/>
          </p:nvPr>
        </p:nvSpPr>
        <p:spPr>
          <a:xfrm>
            <a:off x="612776" y="1059657"/>
            <a:ext cx="8278813" cy="842538"/>
          </a:xfrm>
          <a:prstGeom prst="rect">
            <a:avLst/>
          </a:prstGeom>
        </p:spPr>
        <p:txBody>
          <a:bodyPr/>
          <a:lstStyle>
            <a:lvl1pPr>
              <a:defRPr sz="1700"/>
            </a:lvl1pPr>
            <a:lvl2pPr>
              <a:defRPr sz="1600"/>
            </a:lvl2pPr>
            <a:lvl3pPr>
              <a:defRPr sz="1400"/>
            </a:lvl3pPr>
            <a:lvl4pPr>
              <a:defRPr sz="1400"/>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4"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3000511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8285" name="think-cell Folie" r:id="rId4" imgW="270" imgH="270" progId="TCLayout.ActiveDocument.1">
                  <p:embed/>
                </p:oleObj>
              </mc:Choice>
              <mc:Fallback>
                <p:oleObj name="think-cell Folie" r:id="rId4" imgW="270" imgH="270" progId="TCLayout.ActiveDocument.1">
                  <p:embed/>
                  <p:pic>
                    <p:nvPicPr>
                      <p:cNvPr id="2" name="Objekt 1" hidden="1"/>
                      <p:cNvPicPr/>
                      <p:nvPr/>
                    </p:nvPicPr>
                    <p:blipFill>
                      <a:blip r:embed="rId5"/>
                      <a:stretch>
                        <a:fillRect/>
                      </a:stretch>
                    </p:blipFill>
                    <p:spPr>
                      <a:xfrm>
                        <a:off x="1589" y="1192"/>
                        <a:ext cx="1587" cy="1190"/>
                      </a:xfrm>
                      <a:prstGeom prst="rect">
                        <a:avLst/>
                      </a:prstGeom>
                    </p:spPr>
                  </p:pic>
                </p:oleObj>
              </mc:Fallback>
            </mc:AlternateContent>
          </a:graphicData>
        </a:graphic>
      </p:graphicFrame>
      <p:sp>
        <p:nvSpPr>
          <p:cNvPr id="3112" name="Rectangle 40"/>
          <p:cNvSpPr>
            <a:spLocks noGrp="1" noChangeArrowheads="1"/>
          </p:cNvSpPr>
          <p:nvPr>
            <p:ph type="subTitle" sz="quarter" idx="1" hasCustomPrompt="1"/>
          </p:nvPr>
        </p:nvSpPr>
        <p:spPr>
          <a:xfrm>
            <a:off x="612776" y="2707482"/>
            <a:ext cx="7451725" cy="323165"/>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2100">
                <a:solidFill>
                  <a:schemeClr val="tx1">
                    <a:lumMod val="65000"/>
                    <a:lumOff val="35000"/>
                  </a:schemeClr>
                </a:solidFill>
              </a:defRPr>
            </a:lvl1pPr>
          </a:lstStyle>
          <a:p>
            <a:pPr lvl="0"/>
            <a:r>
              <a:rPr lang="en-GB" noProof="0" dirty="0"/>
              <a:t>Click to edit Master subtitle text</a:t>
            </a:r>
          </a:p>
        </p:txBody>
      </p:sp>
      <p:sp>
        <p:nvSpPr>
          <p:cNvPr id="3" name="Title 2"/>
          <p:cNvSpPr>
            <a:spLocks noGrp="1"/>
          </p:cNvSpPr>
          <p:nvPr>
            <p:ph type="title" hasCustomPrompt="1"/>
          </p:nvPr>
        </p:nvSpPr>
        <p:spPr>
          <a:xfrm>
            <a:off x="612776" y="2107171"/>
            <a:ext cx="7451725" cy="369332"/>
          </a:xfrm>
        </p:spPr>
        <p:txBody>
          <a:bodyPr wrap="square">
            <a:spAutoFit/>
          </a:bodyPr>
          <a:lstStyle>
            <a:lvl1pPr>
              <a:defRPr sz="2400"/>
            </a:lvl1pPr>
          </a:lstStyle>
          <a:p>
            <a:r>
              <a:rPr lang="en-GB" noProof="0" dirty="0"/>
              <a:t>Click to edit Master title text</a:t>
            </a:r>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274864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1800">
                <a:solidFill>
                  <a:schemeClr val="tx1">
                    <a:lumMod val="65000"/>
                    <a:lumOff val="35000"/>
                  </a:schemeClr>
                </a:solidFill>
              </a:defRPr>
            </a:lvl1pPr>
          </a:lstStyle>
          <a:p>
            <a:pPr lvl="0"/>
            <a:r>
              <a:rPr lang="en-GB" noProof="0" dirty="0"/>
              <a:t>Click to edit Master subtitle text</a:t>
            </a:r>
          </a:p>
        </p:txBody>
      </p:sp>
      <p:sp>
        <p:nvSpPr>
          <p:cNvPr id="3" name="Title 2"/>
          <p:cNvSpPr>
            <a:spLocks noGrp="1"/>
          </p:cNvSpPr>
          <p:nvPr>
            <p:ph type="title" hasCustomPrompt="1"/>
          </p:nvPr>
        </p:nvSpPr>
        <p:spPr>
          <a:xfrm>
            <a:off x="612775" y="2153338"/>
            <a:ext cx="7451725" cy="323165"/>
          </a:xfrm>
        </p:spPr>
        <p:txBody>
          <a:bodyPr wrap="square">
            <a:spAutoFit/>
          </a:bodyPr>
          <a:lstStyle>
            <a:lvl1pPr>
              <a:defRPr sz="2100"/>
            </a:lvl1pPr>
          </a:lstStyle>
          <a:p>
            <a:r>
              <a:rPr lang="en-GB" noProof="0" dirty="0"/>
              <a:t>Click to edit Master title text</a:t>
            </a:r>
            <a:endParaRPr lang="en-GB" dirty="0"/>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2371357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p>
            <a:r>
              <a:rPr lang="en-GB" noProof="0" dirty="0"/>
              <a:t>Click to edit Master title text</a:t>
            </a:r>
          </a:p>
        </p:txBody>
      </p:sp>
      <p:sp>
        <p:nvSpPr>
          <p:cNvPr id="7" name="Content Placeholder 6"/>
          <p:cNvSpPr>
            <a:spLocks noGrp="1"/>
          </p:cNvSpPr>
          <p:nvPr>
            <p:ph sz="quarter" idx="10" hasCustomPrompt="1"/>
          </p:nvPr>
        </p:nvSpPr>
        <p:spPr>
          <a:xfrm>
            <a:off x="611189" y="1032273"/>
            <a:ext cx="8281987" cy="364569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501131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itle 9"/>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2845329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50221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500">
                <a:solidFill>
                  <a:schemeClr val="tx1">
                    <a:lumMod val="65000"/>
                    <a:lumOff val="35000"/>
                  </a:schemeClr>
                </a:solidFill>
              </a:defRPr>
            </a:lvl1pPr>
            <a:lvl2pPr>
              <a:defRPr sz="1350"/>
            </a:lvl2pPr>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500">
                <a:solidFill>
                  <a:schemeClr val="tx1">
                    <a:lumMod val="65000"/>
                    <a:lumOff val="35000"/>
                  </a:schemeClr>
                </a:solidFill>
              </a:defRPr>
            </a:lvl1pPr>
            <a:lvl2pPr>
              <a:defRPr sz="1350"/>
            </a:lvl2pPr>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itle 1"/>
          <p:cNvSpPr>
            <a:spLocks noGrp="1"/>
          </p:cNvSpPr>
          <p:nvPr>
            <p:ph type="title" hasCustomPrompt="1"/>
          </p:nvPr>
        </p:nvSpPr>
        <p:spPr/>
        <p:txBody>
          <a:bodyPr/>
          <a:lstStyle/>
          <a:p>
            <a:r>
              <a:rPr lang="en-GB" noProof="0" dirty="0"/>
              <a:t>Click to edit Master title text</a:t>
            </a:r>
            <a:endParaRPr lang="en-GB" dirty="0"/>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564672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3581444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2860777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7130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1" y="1032579"/>
            <a:ext cx="8281175" cy="3645387"/>
          </a:xfrm>
        </p:spPr>
        <p:txBody>
          <a:bodyPr/>
          <a:lstStyle>
            <a:lvl1pPr>
              <a:defRPr>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20245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2384080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1" y="1368900"/>
            <a:ext cx="8281175" cy="3273966"/>
          </a:xfrm>
        </p:spPr>
        <p:txBody>
          <a:bodyPr/>
          <a:lstStyle>
            <a:lvl1pPr>
              <a:defRPr>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3023442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9" y="1032579"/>
            <a:ext cx="8281987" cy="1701403"/>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28319678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9" y="1368900"/>
            <a:ext cx="8281987" cy="1322784"/>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7866387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5" y="1032580"/>
            <a:ext cx="8280401" cy="170144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9" y="2808000"/>
            <a:ext cx="8281987" cy="1869966"/>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234632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5" y="1368900"/>
            <a:ext cx="8280401" cy="132309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9" y="2808000"/>
            <a:ext cx="8281987" cy="1869966"/>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39006740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5" y="1032579"/>
            <a:ext cx="8280401" cy="170235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9846441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5" y="1368900"/>
            <a:ext cx="8280401" cy="132283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8923025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9F22460F-70ED-4FCB-B14D-D45B063C1436}" type="datetimeFigureOut">
              <a:rPr lang="en-CA" smtClean="0"/>
              <a:t>2021-03-02</a:t>
            </a:fld>
            <a:endParaRPr lang="en-CA"/>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0DE69038-F227-4503-828F-05A0E67D8FEA}" type="slidenum">
              <a:rPr lang="en-CA" smtClean="0"/>
              <a:t>‹Nr.›</a:t>
            </a:fld>
            <a:endParaRPr lang="en-CA"/>
          </a:p>
        </p:txBody>
      </p:sp>
    </p:spTree>
    <p:extLst>
      <p:ext uri="{BB962C8B-B14F-4D97-AF65-F5344CB8AC3E}">
        <p14:creationId xmlns:p14="http://schemas.microsoft.com/office/powerpoint/2010/main" val="38475957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 Title + Content">
    <p:spTree>
      <p:nvGrpSpPr>
        <p:cNvPr id="1" name=""/>
        <p:cNvGrpSpPr/>
        <p:nvPr/>
      </p:nvGrpSpPr>
      <p:grpSpPr>
        <a:xfrm>
          <a:off x="0" y="0"/>
          <a:ext cx="0" cy="0"/>
          <a:chOff x="0" y="0"/>
          <a:chExt cx="0" cy="0"/>
        </a:xfrm>
      </p:grpSpPr>
      <p:sp>
        <p:nvSpPr>
          <p:cNvPr id="5" name="Content Placeholder 4"/>
          <p:cNvSpPr>
            <a:spLocks noGrp="1"/>
          </p:cNvSpPr>
          <p:nvPr>
            <p:ph sz="quarter" idx="19"/>
          </p:nvPr>
        </p:nvSpPr>
        <p:spPr>
          <a:xfrm>
            <a:off x="612776" y="1059657"/>
            <a:ext cx="8278813" cy="842538"/>
          </a:xfrm>
          <a:prstGeom prst="rect">
            <a:avLst/>
          </a:prstGeom>
        </p:spPr>
        <p:txBody>
          <a:bodyPr/>
          <a:lstStyle>
            <a:lvl1pPr>
              <a:defRPr sz="1700"/>
            </a:lvl1pPr>
            <a:lvl2pPr>
              <a:defRPr sz="1600"/>
            </a:lvl2pPr>
            <a:lvl3pPr>
              <a:defRPr sz="1400"/>
            </a:lvl3pPr>
            <a:lvl4pPr>
              <a:defRPr sz="1400"/>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4"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7252632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958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41623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403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4137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4399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220737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92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521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3071054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vmlDrawing" Target="../drawings/vmlDrawing1.v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NUL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NUL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oleObject" Target="../embeddings/oleObject2.bin"/><Relationship Id="rId5" Type="http://schemas.openxmlformats.org/officeDocument/2006/relationships/tags" Target="../tags/tag3.xml"/><Relationship Id="rId4" Type="http://schemas.openxmlformats.org/officeDocument/2006/relationships/vmlDrawing" Target="../drawings/vmlDrawing2.vml"/></Relationships>
</file>

<file path=ppt/slideMasters/_rels/slideMaster3.xml.rels><?xml version="1.0" encoding="UTF-8" standalone="yes"?>
<Relationships xmlns="http://schemas.openxmlformats.org/package/2006/relationships"><Relationship Id="rId3" Type="http://schemas.openxmlformats.org/officeDocument/2006/relationships/vmlDrawing" Target="../drawings/vmlDrawing3.vml"/><Relationship Id="rId2" Type="http://schemas.openxmlformats.org/officeDocument/2006/relationships/theme" Target="../theme/theme3.xml"/><Relationship Id="rId1" Type="http://schemas.openxmlformats.org/officeDocument/2006/relationships/slideLayout" Target="../slideLayouts/slideLayout7.xml"/><Relationship Id="rId6" Type="http://schemas.openxmlformats.org/officeDocument/2006/relationships/image" Target="NULL"/><Relationship Id="rId5" Type="http://schemas.openxmlformats.org/officeDocument/2006/relationships/oleObject" Target="../embeddings/oleObject3.bin"/><Relationship Id="rId4" Type="http://schemas.openxmlformats.org/officeDocument/2006/relationships/tags" Target="../tags/tag4.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7" Type="http://schemas.openxmlformats.org/officeDocument/2006/relationships/image" Target="NUL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oleObject" Target="../embeddings/oleObject2.bin"/><Relationship Id="rId5" Type="http://schemas.openxmlformats.org/officeDocument/2006/relationships/tags" Target="../tags/tag5.xml"/><Relationship Id="rId4" Type="http://schemas.openxmlformats.org/officeDocument/2006/relationships/vmlDrawing" Target="../drawings/vmlDrawing4.v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21" Type="http://schemas.openxmlformats.org/officeDocument/2006/relationships/tags" Target="../tags/tag6.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vmlDrawing" Target="../drawings/vmlDrawing5.v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image" Target="../media/image1.emf"/><Relationship Id="rId10" Type="http://schemas.openxmlformats.org/officeDocument/2006/relationships/slideLayout" Target="../slideLayouts/slideLayout19.xml"/><Relationship Id="rId19" Type="http://schemas.openxmlformats.org/officeDocument/2006/relationships/theme" Target="../theme/theme5.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oleObject" Target="../embeddings/oleObject4.bin"/></Relationships>
</file>

<file path=ppt/slideMasters/_rels/slideMaster6.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slideLayout" Target="../slideLayouts/slideLayout30.xml"/><Relationship Id="rId7" Type="http://schemas.openxmlformats.org/officeDocument/2006/relationships/oleObject" Target="../embeddings/oleObject1.bin"/><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ags" Target="../tags/tag8.xml"/><Relationship Id="rId5" Type="http://schemas.openxmlformats.org/officeDocument/2006/relationships/vmlDrawing" Target="../drawings/vmlDrawing7.vml"/><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7"/>
            </p:custDataLst>
            <p:extLst>
              <p:ext uri="{D42A27DB-BD31-4B8C-83A1-F6EECF244321}">
                <p14:modId xmlns:p14="http://schemas.microsoft.com/office/powerpoint/2010/main" val="3188586446"/>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3861" name="think-cell Folie" r:id="rId8" imgW="270" imgH="270" progId="TCLayout.ActiveDocument.1">
                  <p:embed/>
                </p:oleObj>
              </mc:Choice>
              <mc:Fallback>
                <p:oleObj name="think-cell Folie" r:id="rId8" imgW="270" imgH="270" progId="TCLayout.ActiveDocument.1">
                  <p:embed/>
                  <p:pic>
                    <p:nvPicPr>
                      <p:cNvPr id="0" name=""/>
                      <p:cNvPicPr/>
                      <p:nvPr/>
                    </p:nvPicPr>
                    <p:blipFill>
                      <a:blip r:embed="rId9"/>
                      <a:stretch>
                        <a:fillRect/>
                      </a:stretch>
                    </p:blipFill>
                    <p:spPr>
                      <a:xfrm>
                        <a:off x="1589" y="1192"/>
                        <a:ext cx="1587" cy="1190"/>
                      </a:xfrm>
                      <a:prstGeom prst="rect">
                        <a:avLst/>
                      </a:prstGeom>
                    </p:spPr>
                  </p:pic>
                </p:oleObj>
              </mc:Fallback>
            </mc:AlternateContent>
          </a:graphicData>
        </a:graphic>
      </p:graphicFrame>
      <p:sp>
        <p:nvSpPr>
          <p:cNvPr id="9"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
        <p:nvSpPr>
          <p:cNvPr id="10"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Line 38"/>
          <p:cNvSpPr>
            <a:spLocks noChangeShapeType="1"/>
          </p:cNvSpPr>
          <p:nvPr userDrawn="1"/>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795057356"/>
      </p:ext>
    </p:extLst>
  </p:cSld>
  <p:clrMap bg1="lt1" tx1="dk1" bg2="lt2" tx2="dk2" accent1="accent1" accent2="accent2" accent3="accent3" accent4="accent4" accent5="accent5" accent6="accent6" hlink="hlink" folHlink="folHlink"/>
  <p:sldLayoutIdLst>
    <p:sldLayoutId id="2147483751" r:id="rId1"/>
    <p:sldLayoutId id="2147483756" r:id="rId2"/>
    <p:sldLayoutId id="2147483755" r:id="rId3"/>
    <p:sldLayoutId id="2147483770" r:id="rId4"/>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1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5"/>
            </p:custDataLst>
            <p:extLst>
              <p:ext uri="{D42A27DB-BD31-4B8C-83A1-F6EECF244321}">
                <p14:modId xmlns:p14="http://schemas.microsoft.com/office/powerpoint/2010/main" val="2015378215"/>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4880" name="think-cell Folie" r:id="rId6" imgW="270" imgH="270" progId="TCLayout.ActiveDocument.1">
                  <p:embed/>
                </p:oleObj>
              </mc:Choice>
              <mc:Fallback>
                <p:oleObj name="think-cell Folie" r:id="rId6" imgW="270" imgH="270" progId="TCLayout.ActiveDocument.1">
                  <p:embed/>
                  <p:pic>
                    <p:nvPicPr>
                      <p:cNvPr id="0" name=""/>
                      <p:cNvPicPr/>
                      <p:nvPr/>
                    </p:nvPicPr>
                    <p:blipFill>
                      <a:blip r:embed="rId7"/>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Tree>
    <p:extLst>
      <p:ext uri="{BB962C8B-B14F-4D97-AF65-F5344CB8AC3E}">
        <p14:creationId xmlns:p14="http://schemas.microsoft.com/office/powerpoint/2010/main" val="3115121737"/>
      </p:ext>
    </p:extLst>
  </p:cSld>
  <p:clrMap bg1="lt1" tx1="dk1" bg2="lt2" tx2="dk2" accent1="accent1" accent2="accent2" accent3="accent3" accent4="accent4" accent5="accent5" accent6="accent6" hlink="hlink" folHlink="folHlink"/>
  <p:sldLayoutIdLst>
    <p:sldLayoutId id="2147483767" r:id="rId1"/>
    <p:sldLayoutId id="2147483771" r:id="rId2"/>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36934036"/>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5873"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699542"/>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
        <p:nvSpPr>
          <p:cNvPr id="4" name="Textfeld 3"/>
          <p:cNvSpPr txBox="1"/>
          <p:nvPr userDrawn="1"/>
        </p:nvSpPr>
        <p:spPr>
          <a:xfrm rot="16200000">
            <a:off x="-773959" y="4123816"/>
            <a:ext cx="1809201" cy="192360"/>
          </a:xfrm>
          <a:prstGeom prst="rect">
            <a:avLst/>
          </a:prstGeom>
          <a:noFill/>
        </p:spPr>
        <p:txBody>
          <a:bodyPr wrap="square" rtlCol="0">
            <a:spAutoFit/>
          </a:bodyPr>
          <a:lstStyle/>
          <a:p>
            <a:r>
              <a:rPr lang="de-DE" sz="650" dirty="0">
                <a:solidFill>
                  <a:schemeClr val="accent1"/>
                </a:solidFill>
                <a:effectLst/>
              </a:rPr>
              <a:t>FREIGABECODE</a:t>
            </a:r>
            <a:endParaRPr lang="de-CH" sz="650" dirty="0">
              <a:solidFill>
                <a:schemeClr val="accent1"/>
              </a:solidFill>
              <a:latin typeface="Arial"/>
            </a:endParaRPr>
          </a:p>
        </p:txBody>
      </p:sp>
    </p:spTree>
    <p:extLst>
      <p:ext uri="{BB962C8B-B14F-4D97-AF65-F5344CB8AC3E}">
        <p14:creationId xmlns:p14="http://schemas.microsoft.com/office/powerpoint/2010/main" val="1994367146"/>
      </p:ext>
    </p:extLst>
  </p:cSld>
  <p:clrMap bg1="lt1" tx1="dk1" bg2="lt2" tx2="dk2" accent1="accent1" accent2="accent2" accent3="accent3" accent4="accent4" accent5="accent5" accent6="accent6" hlink="hlink" folHlink="folHlink"/>
  <p:sldLayoutIdLst>
    <p:sldLayoutId id="2147483769" r:id="rId1"/>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5"/>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6237" name="think-cell Folie" r:id="rId6" imgW="270" imgH="270" progId="TCLayout.ActiveDocument.1">
                  <p:embed/>
                </p:oleObj>
              </mc:Choice>
              <mc:Fallback>
                <p:oleObj name="think-cell Folie" r:id="rId6" imgW="270" imgH="270" progId="TCLayout.ActiveDocument.1">
                  <p:embed/>
                  <p:pic>
                    <p:nvPicPr>
                      <p:cNvPr id="5" name="Objekt 4" hidden="1"/>
                      <p:cNvPicPr/>
                      <p:nvPr/>
                    </p:nvPicPr>
                    <p:blipFill>
                      <a:blip r:embed="rId7"/>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Tree>
    <p:extLst>
      <p:ext uri="{BB962C8B-B14F-4D97-AF65-F5344CB8AC3E}">
        <p14:creationId xmlns:p14="http://schemas.microsoft.com/office/powerpoint/2010/main" val="1697333326"/>
      </p:ext>
    </p:extLst>
  </p:cSld>
  <p:clrMap bg1="lt1" tx1="dk1" bg2="lt2" tx2="dk2" accent1="accent1" accent2="accent2" accent3="accent3" accent4="accent4" accent5="accent5" accent6="accent6" hlink="hlink" folHlink="folHlink"/>
  <p:sldLayoutIdLst>
    <p:sldLayoutId id="2147483773" r:id="rId1"/>
    <p:sldLayoutId id="2147483774" r:id="rId2"/>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p15:clr>
            <a:srgbClr val="F26B43"/>
          </p15:clr>
        </p15:guide>
        <p15:guide id="2" pos="385">
          <p15:clr>
            <a:srgbClr val="F26B43"/>
          </p15:clr>
        </p15:guide>
        <p15:guide id="3" pos="5602">
          <p15:clr>
            <a:srgbClr val="F26B43"/>
          </p15:clr>
        </p15:guide>
        <p15:guide id="4" orient="horz" pos="890">
          <p15:clr>
            <a:srgbClr val="F26B43"/>
          </p15:clr>
        </p15:guide>
        <p15:guide id="5" orient="horz" pos="4247">
          <p15:clr>
            <a:srgbClr val="F26B43"/>
          </p15:clr>
        </p15:guide>
        <p15:guide id="6" orient="horz" pos="4156">
          <p15:clr>
            <a:srgbClr val="F26B43"/>
          </p15:clr>
        </p15:guide>
        <p15:guide id="7" orient="horz" pos="4020">
          <p15:clr>
            <a:srgbClr val="F26B43"/>
          </p15:clr>
        </p15:guide>
        <p15:guide id="8" orient="horz" pos="3929">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1"/>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7261" name="think-cell Folie" r:id="rId22" imgW="270" imgH="270" progId="TCLayout.ActiveDocument.1">
                  <p:embed/>
                </p:oleObj>
              </mc:Choice>
              <mc:Fallback>
                <p:oleObj name="think-cell Folie" r:id="rId22" imgW="270" imgH="270" progId="TCLayout.ActiveDocument.1">
                  <p:embed/>
                  <p:pic>
                    <p:nvPicPr>
                      <p:cNvPr id="2" name="Objekt 1" hidden="1"/>
                      <p:cNvPicPr/>
                      <p:nvPr/>
                    </p:nvPicPr>
                    <p:blipFill>
                      <a:blip r:embed="rId23"/>
                      <a:stretch>
                        <a:fillRect/>
                      </a:stretch>
                    </p:blipFill>
                    <p:spPr>
                      <a:xfrm>
                        <a:off x="1589" y="1192"/>
                        <a:ext cx="1587" cy="1190"/>
                      </a:xfrm>
                      <a:prstGeom prst="rect">
                        <a:avLst/>
                      </a:prstGeom>
                    </p:spPr>
                  </p:pic>
                </p:oleObj>
              </mc:Fallback>
            </mc:AlternateContent>
          </a:graphicData>
        </a:graphic>
      </p:graphicFrame>
      <p:sp>
        <p:nvSpPr>
          <p:cNvPr id="3" name="Title Placeholder 2"/>
          <p:cNvSpPr>
            <a:spLocks noGrp="1"/>
          </p:cNvSpPr>
          <p:nvPr>
            <p:ph type="title"/>
          </p:nvPr>
        </p:nvSpPr>
        <p:spPr>
          <a:xfrm>
            <a:off x="612001" y="481077"/>
            <a:ext cx="8281175" cy="276999"/>
          </a:xfrm>
          <a:prstGeom prst="rect">
            <a:avLst/>
          </a:prstGeom>
        </p:spPr>
        <p:txBody>
          <a:bodyPr vert="horz" wrap="square" lIns="0" tIns="0" rIns="0" bIns="0" rtlCol="0" anchor="b">
            <a:spAutoFit/>
          </a:bodyPr>
          <a:lstStyle/>
          <a:p>
            <a:r>
              <a:rPr lang="en-GB" noProof="0" dirty="0"/>
              <a:t>Click to edit Master title text</a:t>
            </a:r>
          </a:p>
        </p:txBody>
      </p:sp>
      <p:sp>
        <p:nvSpPr>
          <p:cNvPr id="4"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Line 38"/>
          <p:cNvSpPr>
            <a:spLocks noChangeShapeType="1"/>
          </p:cNvSpPr>
          <p:nvPr/>
        </p:nvSpPr>
        <p:spPr bwMode="auto">
          <a:xfrm flipV="1">
            <a:off x="611188" y="789553"/>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552832464"/>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 id="2147483792" r:id="rId17"/>
    <p:sldLayoutId id="2147483793" r:id="rId18"/>
  </p:sldLayoutIdLst>
  <p:hf sldNum="0" hdr="0" dt="0"/>
  <p:txStyles>
    <p:titleStyle>
      <a:lvl1pPr algn="l" rtl="0" eaLnBrk="1" fontAlgn="base" hangingPunct="1">
        <a:spcBef>
          <a:spcPct val="0"/>
        </a:spcBef>
        <a:spcAft>
          <a:spcPct val="0"/>
        </a:spcAft>
        <a:defRPr sz="1800" b="0">
          <a:solidFill>
            <a:schemeClr val="bg2"/>
          </a:solidFill>
          <a:latin typeface="+mj-lt"/>
          <a:ea typeface="+mj-ea"/>
          <a:cs typeface="+mj-cs"/>
        </a:defRPr>
      </a:lvl1pPr>
      <a:lvl2pPr algn="l" rtl="0" eaLnBrk="1" fontAlgn="base" hangingPunct="1">
        <a:spcBef>
          <a:spcPct val="0"/>
        </a:spcBef>
        <a:spcAft>
          <a:spcPct val="0"/>
        </a:spcAft>
        <a:defRPr sz="2100" b="1">
          <a:solidFill>
            <a:schemeClr val="bg2"/>
          </a:solidFill>
          <a:latin typeface="Arial" charset="0"/>
        </a:defRPr>
      </a:lvl2pPr>
      <a:lvl3pPr algn="l" rtl="0" eaLnBrk="1" fontAlgn="base" hangingPunct="1">
        <a:spcBef>
          <a:spcPct val="0"/>
        </a:spcBef>
        <a:spcAft>
          <a:spcPct val="0"/>
        </a:spcAft>
        <a:defRPr sz="2100" b="1">
          <a:solidFill>
            <a:schemeClr val="bg2"/>
          </a:solidFill>
          <a:latin typeface="Arial" charset="0"/>
        </a:defRPr>
      </a:lvl3pPr>
      <a:lvl4pPr algn="l" rtl="0" eaLnBrk="1" fontAlgn="base" hangingPunct="1">
        <a:spcBef>
          <a:spcPct val="0"/>
        </a:spcBef>
        <a:spcAft>
          <a:spcPct val="0"/>
        </a:spcAft>
        <a:defRPr sz="2100" b="1">
          <a:solidFill>
            <a:schemeClr val="bg2"/>
          </a:solidFill>
          <a:latin typeface="Arial" charset="0"/>
        </a:defRPr>
      </a:lvl4pPr>
      <a:lvl5pPr algn="l" rtl="0" eaLnBrk="1" fontAlgn="base" hangingPunct="1">
        <a:spcBef>
          <a:spcPct val="0"/>
        </a:spcBef>
        <a:spcAft>
          <a:spcPct val="0"/>
        </a:spcAft>
        <a:defRPr sz="2100" b="1">
          <a:solidFill>
            <a:schemeClr val="bg2"/>
          </a:solidFill>
          <a:latin typeface="Arial" charset="0"/>
        </a:defRPr>
      </a:lvl5pPr>
      <a:lvl6pPr marL="342900" algn="l" rtl="0" eaLnBrk="1" fontAlgn="base" hangingPunct="1">
        <a:spcBef>
          <a:spcPct val="0"/>
        </a:spcBef>
        <a:spcAft>
          <a:spcPct val="0"/>
        </a:spcAft>
        <a:defRPr sz="2100" b="1">
          <a:solidFill>
            <a:schemeClr val="bg2"/>
          </a:solidFill>
          <a:latin typeface="Arial" charset="0"/>
        </a:defRPr>
      </a:lvl6pPr>
      <a:lvl7pPr marL="685800" algn="l" rtl="0" eaLnBrk="1" fontAlgn="base" hangingPunct="1">
        <a:spcBef>
          <a:spcPct val="0"/>
        </a:spcBef>
        <a:spcAft>
          <a:spcPct val="0"/>
        </a:spcAft>
        <a:defRPr sz="2100" b="1">
          <a:solidFill>
            <a:schemeClr val="bg2"/>
          </a:solidFill>
          <a:latin typeface="Arial" charset="0"/>
        </a:defRPr>
      </a:lvl7pPr>
      <a:lvl8pPr marL="1028700" algn="l" rtl="0" eaLnBrk="1" fontAlgn="base" hangingPunct="1">
        <a:spcBef>
          <a:spcPct val="0"/>
        </a:spcBef>
        <a:spcAft>
          <a:spcPct val="0"/>
        </a:spcAft>
        <a:defRPr sz="2100" b="1">
          <a:solidFill>
            <a:schemeClr val="bg2"/>
          </a:solidFill>
          <a:latin typeface="Arial" charset="0"/>
        </a:defRPr>
      </a:lvl8pPr>
      <a:lvl9pPr marL="1371600" algn="l" rtl="0" eaLnBrk="1" fontAlgn="base" hangingPunct="1">
        <a:spcBef>
          <a:spcPct val="0"/>
        </a:spcBef>
        <a:spcAft>
          <a:spcPct val="0"/>
        </a:spcAft>
        <a:defRPr sz="2100" b="1">
          <a:solidFill>
            <a:schemeClr val="bg2"/>
          </a:solidFill>
          <a:latin typeface="Arial" charset="0"/>
        </a:defRPr>
      </a:lvl9pPr>
    </p:titleStyle>
    <p:body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6"/>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9309" name="think-cell Folie" r:id="rId7" imgW="270" imgH="270" progId="TCLayout.ActiveDocument.1">
                  <p:embed/>
                </p:oleObj>
              </mc:Choice>
              <mc:Fallback>
                <p:oleObj name="think-cell Folie" r:id="rId7" imgW="270" imgH="270" progId="TCLayout.ActiveDocument.1">
                  <p:embed/>
                  <p:pic>
                    <p:nvPicPr>
                      <p:cNvPr id="5" name="Objekt 4" hidden="1"/>
                      <p:cNvPicPr/>
                      <p:nvPr/>
                    </p:nvPicPr>
                    <p:blipFill>
                      <a:blip r:embed="rId8"/>
                      <a:stretch>
                        <a:fillRect/>
                      </a:stretch>
                    </p:blipFill>
                    <p:spPr>
                      <a:xfrm>
                        <a:off x="1589" y="1192"/>
                        <a:ext cx="1587" cy="1190"/>
                      </a:xfrm>
                      <a:prstGeom prst="rect">
                        <a:avLst/>
                      </a:prstGeom>
                    </p:spPr>
                  </p:pic>
                </p:oleObj>
              </mc:Fallback>
            </mc:AlternateContent>
          </a:graphicData>
        </a:graphic>
      </p:graphicFrame>
      <p:sp>
        <p:nvSpPr>
          <p:cNvPr id="9"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
        <p:nvSpPr>
          <p:cNvPr id="10"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Line 38"/>
          <p:cNvSpPr>
            <a:spLocks noChangeShapeType="1"/>
          </p:cNvSpPr>
          <p:nvPr userDrawn="1"/>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890980433"/>
      </p:ext>
    </p:extLst>
  </p:cSld>
  <p:clrMap bg1="lt1" tx1="dk1" bg2="lt2" tx2="dk2" accent1="accent1" accent2="accent2" accent3="accent3" accent4="accent4" accent5="accent5" accent6="accent6" hlink="hlink" folHlink="folHlink"/>
  <p:sldLayoutIdLst>
    <p:sldLayoutId id="2147483795" r:id="rId1"/>
    <p:sldLayoutId id="2147483797" r:id="rId2"/>
    <p:sldLayoutId id="2147483798" r:id="rId3"/>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1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p15:clr>
            <a:srgbClr val="F26B43"/>
          </p15:clr>
        </p15:guide>
        <p15:guide id="2" pos="385">
          <p15:clr>
            <a:srgbClr val="F26B43"/>
          </p15:clr>
        </p15:guide>
        <p15:guide id="3" pos="5602">
          <p15:clr>
            <a:srgbClr val="F26B43"/>
          </p15:clr>
        </p15:guide>
        <p15:guide id="4" orient="horz" pos="890">
          <p15:clr>
            <a:srgbClr val="F26B43"/>
          </p15:clr>
        </p15:guide>
        <p15:guide id="5" orient="horz" pos="4247">
          <p15:clr>
            <a:srgbClr val="F26B43"/>
          </p15:clr>
        </p15:guide>
        <p15:guide id="6" orient="horz" pos="4156">
          <p15:clr>
            <a:srgbClr val="F26B43"/>
          </p15:clr>
        </p15:guide>
        <p15:guide id="7" orient="horz" pos="4020">
          <p15:clr>
            <a:srgbClr val="F26B43"/>
          </p15:clr>
        </p15:guide>
        <p15:guide id="8" orient="horz" pos="392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swissmedicinfo.ch/" TargetMode="Externa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www.swissmedicinfo.ch/"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8"/>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3" name="Title 2"/>
          <p:cNvSpPr txBox="1">
            <a:spLocks/>
          </p:cNvSpPr>
          <p:nvPr/>
        </p:nvSpPr>
        <p:spPr>
          <a:xfrm>
            <a:off x="612776" y="629846"/>
            <a:ext cx="7991672" cy="1846659"/>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fr-FR" sz="2400" b="1" kern="0" dirty="0">
                <a:solidFill>
                  <a:srgbClr val="3961AC"/>
                </a:solidFill>
              </a:rPr>
              <a:t>Rapport d’experts suisses sur l’utilisation dans la pratique quotidienne du </a:t>
            </a:r>
            <a:r>
              <a:rPr lang="fr-FR" sz="2400" b="1" kern="0" dirty="0" err="1">
                <a:solidFill>
                  <a:srgbClr val="3961AC"/>
                </a:solidFill>
              </a:rPr>
              <a:t>rivaroxaban</a:t>
            </a:r>
            <a:r>
              <a:rPr lang="fr-FR" sz="2400" b="1" kern="0" dirty="0">
                <a:solidFill>
                  <a:srgbClr val="3961AC"/>
                </a:solidFill>
              </a:rPr>
              <a:t> 2.5 mg 2x/j. plus acide acétylsalicylique chez les patients atteints de maladie coronarienne chronique et/ou d’artériopathie périphérique</a:t>
            </a:r>
            <a:endParaRPr lang="de-CH" sz="2400" b="1" kern="0" dirty="0">
              <a:solidFill>
                <a:srgbClr val="3961AC"/>
              </a:solidFill>
            </a:endParaRPr>
          </a:p>
        </p:txBody>
      </p:sp>
      <p:sp>
        <p:nvSpPr>
          <p:cNvPr id="4" name="Rectangle 40"/>
          <p:cNvSpPr txBox="1">
            <a:spLocks noChangeArrowheads="1"/>
          </p:cNvSpPr>
          <p:nvPr/>
        </p:nvSpPr>
        <p:spPr>
          <a:xfrm>
            <a:off x="612776" y="2707482"/>
            <a:ext cx="7991672" cy="83099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L="285750" lvl="0" indent="-285750">
              <a:buClr>
                <a:srgbClr val="3961AC"/>
              </a:buClr>
              <a:buFont typeface=".LucidaGrandeUI" charset="0"/>
              <a:buChar char="◆"/>
              <a:defRPr/>
            </a:pPr>
            <a:r>
              <a:rPr lang="fr-FR" sz="1800" kern="0" dirty="0">
                <a:solidFill>
                  <a:srgbClr val="000000">
                    <a:lumMod val="65000"/>
                    <a:lumOff val="35000"/>
                  </a:srgbClr>
                </a:solidFill>
              </a:rPr>
              <a:t>Le but de ces recommandations est de fournir des réponses aux questions les plus fréquentes et un guide en rapport avec un usage correct et responsable dans la pratique quotidienne.</a:t>
            </a:r>
            <a:endParaRPr lang="en-US" sz="1800" kern="0" dirty="0">
              <a:solidFill>
                <a:srgbClr val="000000">
                  <a:lumMod val="65000"/>
                  <a:lumOff val="35000"/>
                </a:srgbClr>
              </a:solidFill>
            </a:endParaRPr>
          </a:p>
        </p:txBody>
      </p:sp>
      <p:sp>
        <p:nvSpPr>
          <p:cNvPr id="5" name="Rectangle 40">
            <a:extLst>
              <a:ext uri="{FF2B5EF4-FFF2-40B4-BE49-F238E27FC236}">
                <a16:creationId xmlns:a16="http://schemas.microsoft.com/office/drawing/2014/main" id="{6EDE63D4-86F8-445C-8C51-833747CBFD80}"/>
              </a:ext>
            </a:extLst>
          </p:cNvPr>
          <p:cNvSpPr txBox="1">
            <a:spLocks noChangeArrowheads="1"/>
          </p:cNvSpPr>
          <p:nvPr/>
        </p:nvSpPr>
        <p:spPr>
          <a:xfrm>
            <a:off x="611188" y="4299942"/>
            <a:ext cx="7777236" cy="590931"/>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lvl="0">
              <a:buClr>
                <a:srgbClr val="3961AC"/>
              </a:buClr>
              <a:defRPr/>
            </a:pPr>
            <a:r>
              <a:rPr lang="en-US" sz="1200" b="1" kern="0" dirty="0">
                <a:solidFill>
                  <a:srgbClr val="000000">
                    <a:lumMod val="65000"/>
                    <a:lumOff val="35000"/>
                  </a:srgbClr>
                </a:solidFill>
              </a:rPr>
              <a:t>Auteurs:</a:t>
            </a:r>
          </a:p>
          <a:p>
            <a:pPr>
              <a:buClr>
                <a:srgbClr val="3961AC"/>
              </a:buClr>
              <a:defRPr/>
            </a:pPr>
            <a:r>
              <a:rPr lang="de-DE" sz="1200" dirty="0">
                <a:latin typeface="+mj-lt"/>
              </a:rPr>
              <a:t>Jan Steffel, </a:t>
            </a:r>
            <a:r>
              <a:rPr lang="de-CH" sz="1200" dirty="0">
                <a:latin typeface="+mj-lt"/>
              </a:rPr>
              <a:t>Rolf Engelberger, Nils Kucher, François Mach, Lucia </a:t>
            </a:r>
            <a:r>
              <a:rPr lang="de-CH" sz="1200" dirty="0" err="1">
                <a:latin typeface="+mj-lt"/>
              </a:rPr>
              <a:t>Mazzolai</a:t>
            </a:r>
            <a:r>
              <a:rPr lang="de-CH" sz="1200" dirty="0">
                <a:latin typeface="+mj-lt"/>
              </a:rPr>
              <a:t>, Giovanni </a:t>
            </a:r>
            <a:r>
              <a:rPr lang="de-CH" sz="1200" dirty="0" err="1">
                <a:latin typeface="+mj-lt"/>
              </a:rPr>
              <a:t>Pedrazzini</a:t>
            </a:r>
            <a:r>
              <a:rPr lang="de-CH" sz="1200" dirty="0">
                <a:latin typeface="+mj-lt"/>
              </a:rPr>
              <a:t>, Hans Rickli, </a:t>
            </a:r>
            <a:br>
              <a:rPr lang="de-CH" sz="1200" dirty="0">
                <a:latin typeface="+mj-lt"/>
              </a:rPr>
            </a:br>
            <a:r>
              <a:rPr lang="de-CH" sz="1200" dirty="0">
                <a:latin typeface="+mj-lt"/>
              </a:rPr>
              <a:t>Daniel Staub, Hans Stricker, Marco Valgimigli, Walter A. Wuillemin </a:t>
            </a:r>
          </a:p>
        </p:txBody>
      </p:sp>
      <p:sp>
        <p:nvSpPr>
          <p:cNvPr id="6" name="Textfeld 5"/>
          <p:cNvSpPr txBox="1"/>
          <p:nvPr/>
        </p:nvSpPr>
        <p:spPr>
          <a:xfrm rot="16200000">
            <a:off x="8046018" y="3852009"/>
            <a:ext cx="1912446" cy="216024"/>
          </a:xfrm>
          <a:prstGeom prst="rect">
            <a:avLst/>
          </a:prstGeom>
          <a:noFill/>
        </p:spPr>
        <p:txBody>
          <a:bodyPr wrap="none" lIns="0" tIns="0" rIns="0" bIns="0" rtlCol="0">
            <a:normAutofit/>
          </a:bodyPr>
          <a:lstStyle/>
          <a:p>
            <a:r>
              <a:rPr lang="de-DE" sz="1050" dirty="0">
                <a:solidFill>
                  <a:schemeClr val="tx1">
                    <a:lumMod val="75000"/>
                    <a:lumOff val="25000"/>
                  </a:schemeClr>
                </a:solidFill>
              </a:rPr>
              <a:t>PP-XAR-CH-0467-1_03.2021</a:t>
            </a:r>
          </a:p>
        </p:txBody>
      </p:sp>
    </p:spTree>
    <p:extLst>
      <p:ext uri="{BB962C8B-B14F-4D97-AF65-F5344CB8AC3E}">
        <p14:creationId xmlns:p14="http://schemas.microsoft.com/office/powerpoint/2010/main" val="3894740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327710"/>
            <a:ext cx="8281175" cy="553998"/>
          </a:xfrm>
          <a:prstGeom prst="rect">
            <a:avLst/>
          </a:prstGeom>
        </p:spPr>
        <p:txBody>
          <a:bodyPr/>
          <a:lstStyle/>
          <a:p>
            <a:r>
              <a:rPr lang="fr-FR" sz="2000" dirty="0"/>
              <a:t>Que faire pour les patients chez lesquels la fonction rénale diminue au cours du traitement par </a:t>
            </a:r>
            <a:r>
              <a:rPr lang="fr-FR" sz="2000" dirty="0" err="1"/>
              <a:t>rivaroxaban</a:t>
            </a:r>
            <a:r>
              <a:rPr lang="fr-FR" sz="2000" dirty="0"/>
              <a:t> 2.5 mg 2x/j. plus AAS ?</a:t>
            </a:r>
            <a:endParaRPr lang="de-CH" sz="2000" dirty="0"/>
          </a:p>
        </p:txBody>
      </p:sp>
      <p:sp>
        <p:nvSpPr>
          <p:cNvPr id="116" name="TextBox 3"/>
          <p:cNvSpPr txBox="1"/>
          <p:nvPr/>
        </p:nvSpPr>
        <p:spPr>
          <a:xfrm>
            <a:off x="612001" y="4948014"/>
            <a:ext cx="4399203"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a:t>
            </a:r>
            <a:r>
              <a:rPr lang="de-CH" sz="800" dirty="0">
                <a:solidFill>
                  <a:srgbClr val="000000">
                    <a:lumMod val="50000"/>
                    <a:lumOff val="50000"/>
                  </a:srgbClr>
                </a:solidFill>
              </a:rPr>
              <a:t> </a:t>
            </a:r>
            <a:r>
              <a:rPr lang="de-CH" sz="800" dirty="0" err="1">
                <a:solidFill>
                  <a:schemeClr val="tx1">
                    <a:lumMod val="50000"/>
                    <a:lumOff val="50000"/>
                  </a:schemeClr>
                </a:solidFill>
              </a:rPr>
              <a:t>DFGe</a:t>
            </a:r>
            <a:r>
              <a:rPr lang="de-CH" sz="800" dirty="0">
                <a:solidFill>
                  <a:schemeClr val="tx1">
                    <a:lumMod val="50000"/>
                    <a:lumOff val="50000"/>
                  </a:schemeClr>
                </a:solidFill>
              </a:rPr>
              <a:t>: </a:t>
            </a:r>
            <a:r>
              <a:rPr lang="de-CH" sz="800" dirty="0" err="1">
                <a:solidFill>
                  <a:schemeClr val="tx1">
                    <a:lumMod val="50000"/>
                    <a:lumOff val="50000"/>
                  </a:schemeClr>
                </a:solidFill>
              </a:rPr>
              <a:t>débit</a:t>
            </a:r>
            <a:r>
              <a:rPr lang="de-CH" sz="800" dirty="0">
                <a:solidFill>
                  <a:schemeClr val="tx1">
                    <a:lumMod val="50000"/>
                    <a:lumOff val="50000"/>
                  </a:schemeClr>
                </a:solidFill>
              </a:rPr>
              <a:t> de </a:t>
            </a:r>
            <a:r>
              <a:rPr lang="de-CH" sz="800" dirty="0" err="1">
                <a:solidFill>
                  <a:schemeClr val="tx1">
                    <a:lumMod val="50000"/>
                    <a:lumOff val="50000"/>
                  </a:schemeClr>
                </a:solidFill>
              </a:rPr>
              <a:t>filtration</a:t>
            </a:r>
            <a:r>
              <a:rPr lang="de-CH" sz="800" dirty="0">
                <a:solidFill>
                  <a:schemeClr val="tx1">
                    <a:lumMod val="50000"/>
                    <a:lumOff val="50000"/>
                  </a:schemeClr>
                </a:solidFill>
              </a:rPr>
              <a:t> </a:t>
            </a:r>
            <a:r>
              <a:rPr lang="de-CH" sz="800" dirty="0" err="1">
                <a:solidFill>
                  <a:schemeClr val="tx1">
                    <a:lumMod val="50000"/>
                    <a:lumOff val="50000"/>
                  </a:schemeClr>
                </a:solidFill>
              </a:rPr>
              <a:t>glomérulaire</a:t>
            </a:r>
            <a:r>
              <a:rPr lang="de-CH" sz="800" dirty="0">
                <a:solidFill>
                  <a:schemeClr val="tx1">
                    <a:lumMod val="50000"/>
                    <a:lumOff val="50000"/>
                  </a:schemeClr>
                </a:solidFill>
              </a:rPr>
              <a:t> </a:t>
            </a:r>
            <a:r>
              <a:rPr lang="de-CH" sz="800" dirty="0" err="1">
                <a:solidFill>
                  <a:schemeClr val="tx1">
                    <a:lumMod val="50000"/>
                    <a:lumOff val="50000"/>
                  </a:schemeClr>
                </a:solidFill>
              </a:rPr>
              <a:t>estimé</a:t>
            </a:r>
            <a:r>
              <a:rPr lang="de-CH" sz="800" dirty="0">
                <a:solidFill>
                  <a:schemeClr val="tx1">
                    <a:lumMod val="50000"/>
                    <a:lumOff val="50000"/>
                  </a:schemeClr>
                </a:solidFill>
              </a:rPr>
              <a:t>; Hb: </a:t>
            </a:r>
            <a:r>
              <a:rPr lang="de-CH" sz="800" dirty="0" err="1">
                <a:solidFill>
                  <a:schemeClr val="tx1">
                    <a:lumMod val="50000"/>
                    <a:lumOff val="50000"/>
                  </a:schemeClr>
                </a:solidFill>
              </a:rPr>
              <a:t>hémoglobine</a:t>
            </a:r>
            <a:endParaRPr lang="de-CH" sz="800" dirty="0">
              <a:solidFill>
                <a:schemeClr val="tx1">
                  <a:lumMod val="50000"/>
                  <a:lumOff val="50000"/>
                </a:schemeClr>
              </a:solidFill>
            </a:endParaRPr>
          </a:p>
        </p:txBody>
      </p:sp>
      <p:sp>
        <p:nvSpPr>
          <p:cNvPr id="7" name="Inhaltsplatzhalter 2">
            <a:extLst>
              <a:ext uri="{FF2B5EF4-FFF2-40B4-BE49-F238E27FC236}">
                <a16:creationId xmlns:a16="http://schemas.microsoft.com/office/drawing/2014/main" id="{CCEFBAAA-1405-4258-97F1-57DAE99D9621}"/>
              </a:ext>
            </a:extLst>
          </p:cNvPr>
          <p:cNvSpPr>
            <a:spLocks noGrp="1"/>
          </p:cNvSpPr>
          <p:nvPr>
            <p:ph sz="quarter" idx="19"/>
          </p:nvPr>
        </p:nvSpPr>
        <p:spPr>
          <a:xfrm>
            <a:off x="612776" y="1275680"/>
            <a:ext cx="8207696" cy="2592214"/>
          </a:xfrm>
        </p:spPr>
        <p:txBody>
          <a:bodyPr/>
          <a:lstStyle/>
          <a:p>
            <a:r>
              <a:rPr lang="fr-FR" dirty="0"/>
              <a:t>Évaluation et traitement de tous les signes et symptômes possibles de saignement (y compris le contrôle de l’</a:t>
            </a:r>
            <a:r>
              <a:rPr lang="fr-FR" dirty="0" err="1"/>
              <a:t>Hb</a:t>
            </a:r>
            <a:r>
              <a:rPr lang="fr-FR" dirty="0"/>
              <a:t>, rechercher de sang occulte dans les selles, etc.).</a:t>
            </a:r>
          </a:p>
          <a:p>
            <a:r>
              <a:rPr lang="fr-FR" dirty="0"/>
              <a:t>Vérifier la présence d’autres effets secondaires. </a:t>
            </a:r>
          </a:p>
          <a:p>
            <a:r>
              <a:rPr lang="fr-FR" dirty="0"/>
              <a:t>Renforcer l’éducation du patient notamment en ce qui concerne l’observance, les signes et symptômes de saignement. </a:t>
            </a:r>
          </a:p>
          <a:p>
            <a:r>
              <a:rPr lang="fr-FR" dirty="0"/>
              <a:t>Vérification de la prise de médicaments concomitants et de médicaments en vente libre, en particulier les médicaments augmentant le risque hémorragique (anti-inflammatoires non stéroïdiens, etc.). </a:t>
            </a:r>
          </a:p>
          <a:p>
            <a:r>
              <a:rPr lang="fr-FR" dirty="0"/>
              <a:t>Évaluation et traitement des facteurs de risque hémorragique modifiables. </a:t>
            </a:r>
          </a:p>
          <a:p>
            <a:r>
              <a:rPr lang="fr-FR" dirty="0"/>
              <a:t>En cas de </a:t>
            </a:r>
            <a:r>
              <a:rPr lang="fr-FR" dirty="0" err="1"/>
              <a:t>DFGe</a:t>
            </a:r>
            <a:r>
              <a:rPr lang="fr-FR" dirty="0"/>
              <a:t> &gt;30 ml/min, il est possible que poursuivre le traitement.</a:t>
            </a:r>
          </a:p>
          <a:p>
            <a:r>
              <a:rPr lang="fr-FR" dirty="0"/>
              <a:t>En cas de </a:t>
            </a:r>
            <a:r>
              <a:rPr lang="fr-FR" dirty="0" err="1"/>
              <a:t>DFGe</a:t>
            </a:r>
            <a:r>
              <a:rPr lang="fr-FR" dirty="0"/>
              <a:t> &lt;30 ml/min, le traitement doit être arrêté.</a:t>
            </a:r>
            <a:endParaRPr lang="en-US" dirty="0"/>
          </a:p>
        </p:txBody>
      </p:sp>
    </p:spTree>
    <p:extLst>
      <p:ext uri="{BB962C8B-B14F-4D97-AF65-F5344CB8AC3E}">
        <p14:creationId xmlns:p14="http://schemas.microsoft.com/office/powerpoint/2010/main" val="3053393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327710"/>
            <a:ext cx="8281175" cy="553998"/>
          </a:xfrm>
          <a:prstGeom prst="rect">
            <a:avLst/>
          </a:prstGeom>
        </p:spPr>
        <p:txBody>
          <a:bodyPr/>
          <a:lstStyle/>
          <a:p>
            <a:r>
              <a:rPr lang="fr-FR" sz="2000" dirty="0"/>
              <a:t>Comment procéder si le patient développe une indication d’anticoagulation complète – p.ex. FA clinique ou TVP/EP ?</a:t>
            </a:r>
            <a:endParaRPr lang="de-CH" sz="2000" dirty="0"/>
          </a:p>
        </p:txBody>
      </p:sp>
      <p:sp>
        <p:nvSpPr>
          <p:cNvPr id="116" name="TextBox 3"/>
          <p:cNvSpPr txBox="1"/>
          <p:nvPr/>
        </p:nvSpPr>
        <p:spPr>
          <a:xfrm>
            <a:off x="604844" y="4825184"/>
            <a:ext cx="4111171" cy="246221"/>
          </a:xfrm>
          <a:prstGeom prst="rect">
            <a:avLst/>
          </a:prstGeom>
          <a:noFill/>
        </p:spPr>
        <p:txBody>
          <a:bodyPr wrap="square" lIns="0" tIns="0" rIns="0" bIns="0" rtlCol="0" anchor="b" anchorCtr="0">
            <a:spAutoFit/>
          </a:bodyPr>
          <a:lstStyle/>
          <a:p>
            <a:pPr lvl="0">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AVC: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accident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vasculaire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cérébral</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lang="de-CH" sz="800" dirty="0">
                <a:solidFill>
                  <a:srgbClr val="000000">
                    <a:lumMod val="50000"/>
                    <a:lumOff val="50000"/>
                  </a:srgbClr>
                </a:solidFill>
              </a:rPr>
              <a:t>EP: </a:t>
            </a:r>
            <a:r>
              <a:rPr lang="de-CH" sz="800" dirty="0" err="1">
                <a:solidFill>
                  <a:srgbClr val="000000">
                    <a:lumMod val="50000"/>
                    <a:lumOff val="50000"/>
                  </a:srgbClr>
                </a:solidFill>
              </a:rPr>
              <a:t>embolie</a:t>
            </a:r>
            <a:r>
              <a:rPr lang="de-CH" sz="800" dirty="0">
                <a:solidFill>
                  <a:srgbClr val="000000">
                    <a:lumMod val="50000"/>
                    <a:lumOff val="50000"/>
                  </a:srgbClr>
                </a:solidFill>
              </a:rPr>
              <a:t> </a:t>
            </a:r>
            <a:r>
              <a:rPr lang="de-CH" sz="800" dirty="0" err="1">
                <a:solidFill>
                  <a:srgbClr val="000000">
                    <a:lumMod val="50000"/>
                    <a:lumOff val="50000"/>
                  </a:srgbClr>
                </a:solidFill>
              </a:rPr>
              <a:t>pulmonaire</a:t>
            </a:r>
            <a:r>
              <a:rPr lang="de-CH" sz="800" dirty="0">
                <a:solidFill>
                  <a:srgbClr val="000000">
                    <a:lumMod val="50000"/>
                    <a:lumOff val="50000"/>
                  </a:srgbClr>
                </a:solidFill>
              </a:rPr>
              <a:t>; FA: </a:t>
            </a:r>
            <a:r>
              <a:rPr lang="de-CH" sz="800" dirty="0" err="1">
                <a:solidFill>
                  <a:srgbClr val="000000">
                    <a:lumMod val="50000"/>
                    <a:lumOff val="50000"/>
                  </a:srgbClr>
                </a:solidFill>
              </a:rPr>
              <a:t>fibrillation</a:t>
            </a:r>
            <a:r>
              <a:rPr lang="de-CH" sz="800" dirty="0">
                <a:solidFill>
                  <a:srgbClr val="000000">
                    <a:lumMod val="50000"/>
                    <a:lumOff val="50000"/>
                  </a:srgbClr>
                </a:solidFill>
              </a:rPr>
              <a:t> </a:t>
            </a:r>
            <a:r>
              <a:rPr lang="de-CH" sz="800" dirty="0" err="1">
                <a:solidFill>
                  <a:srgbClr val="000000">
                    <a:lumMod val="50000"/>
                    <a:lumOff val="50000"/>
                  </a:srgbClr>
                </a:solidFill>
              </a:rPr>
              <a:t>auriculaire</a:t>
            </a:r>
            <a:r>
              <a:rPr lang="de-CH" sz="800" dirty="0">
                <a:solidFill>
                  <a:srgbClr val="000000">
                    <a:lumMod val="50000"/>
                    <a:lumOff val="50000"/>
                  </a:srgbClr>
                </a:solidFill>
              </a:rPr>
              <a:t>; TVP</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thrombose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veineuse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profonde</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7" name="Lekerekített téglalap 16">
            <a:extLst>
              <a:ext uri="{FF2B5EF4-FFF2-40B4-BE49-F238E27FC236}">
                <a16:creationId xmlns:a16="http://schemas.microsoft.com/office/drawing/2014/main" id="{BBD28D81-F812-4984-A357-428296B8C3E9}"/>
              </a:ext>
            </a:extLst>
          </p:cNvPr>
          <p:cNvSpPr/>
          <p:nvPr/>
        </p:nvSpPr>
        <p:spPr bwMode="auto">
          <a:xfrm>
            <a:off x="609701" y="2487200"/>
            <a:ext cx="7819200" cy="997196"/>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IMPORTANT</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a:p>
            <a:pPr lvl="0" fontAlgn="base">
              <a:spcAft>
                <a:spcPct val="0"/>
              </a:spcAft>
              <a:defRPr/>
            </a:pPr>
            <a:r>
              <a:rPr kumimoji="0" lang="en-US" sz="1200" b="0" i="0" u="none" strike="noStrike" kern="0" cap="none" spc="0" normalizeH="0" baseline="0" noProof="0" dirty="0">
                <a:ln>
                  <a:noFill/>
                </a:ln>
                <a:solidFill>
                  <a:srgbClr val="FFFFFF"/>
                </a:solidFill>
                <a:effectLst/>
                <a:uLnTx/>
                <a:uFillTx/>
                <a:latin typeface="Arial"/>
                <a:ea typeface="+mn-ea"/>
                <a:cs typeface="+mn-cs"/>
              </a:rPr>
              <a:t>Rivaroxaban 2.5 mg 2x/j. plus AAS </a:t>
            </a:r>
            <a:r>
              <a:rPr lang="fr-FR" sz="1200" kern="0" dirty="0">
                <a:solidFill>
                  <a:srgbClr val="FFFFFF"/>
                </a:solidFill>
              </a:rPr>
              <a:t>ne protège pas suffisamment contre un AVC ou une embolie systémique chez les patients atteints de FA et n’offre pas d’effet thérapeutique suffisant en cas de TVP/EP </a:t>
            </a:r>
            <a:r>
              <a:rPr lang="en-US" sz="1200" kern="0" dirty="0">
                <a:solidFill>
                  <a:srgbClr val="FFFFFF"/>
                </a:solidFill>
                <a:latin typeface="Arial"/>
              </a:rPr>
              <a:t>!</a:t>
            </a:r>
            <a:endParaRPr kumimoji="0" lang="en-US" sz="1200" b="0" i="0" u="none" strike="noStrike" kern="0" cap="none" spc="0" normalizeH="0" baseline="0" noProof="0" dirty="0">
              <a:ln>
                <a:noFill/>
              </a:ln>
              <a:solidFill>
                <a:srgbClr val="FFFFFF"/>
              </a:solidFill>
              <a:effectLst/>
              <a:uLnTx/>
              <a:uFillTx/>
              <a:latin typeface="Arial"/>
              <a:ea typeface="+mn-ea"/>
              <a:cs typeface="+mn-cs"/>
            </a:endParaRPr>
          </a:p>
        </p:txBody>
      </p:sp>
      <p:sp>
        <p:nvSpPr>
          <p:cNvPr id="8" name="Inhaltsplatzhalter 2">
            <a:extLst>
              <a:ext uri="{FF2B5EF4-FFF2-40B4-BE49-F238E27FC236}">
                <a16:creationId xmlns:a16="http://schemas.microsoft.com/office/drawing/2014/main" id="{6EEC5051-52D0-4FAE-A1CA-FC611F2F9E81}"/>
              </a:ext>
            </a:extLst>
          </p:cNvPr>
          <p:cNvSpPr>
            <a:spLocks noGrp="1"/>
          </p:cNvSpPr>
          <p:nvPr>
            <p:ph sz="quarter" idx="19"/>
          </p:nvPr>
        </p:nvSpPr>
        <p:spPr>
          <a:xfrm>
            <a:off x="611560" y="1687829"/>
            <a:ext cx="8207696" cy="792014"/>
          </a:xfrm>
        </p:spPr>
        <p:txBody>
          <a:bodyPr/>
          <a:lstStyle/>
          <a:p>
            <a:r>
              <a:rPr lang="fr-FR" dirty="0"/>
              <a:t>Passage à une anticoagulation à dose thérapeutique.</a:t>
            </a:r>
          </a:p>
          <a:p>
            <a:r>
              <a:rPr lang="fr-FR" dirty="0"/>
              <a:t>Vérifier si le traitement par AAS 100 mg peut être interrompu.</a:t>
            </a:r>
            <a:endParaRPr lang="en-US" dirty="0"/>
          </a:p>
        </p:txBody>
      </p:sp>
    </p:spTree>
    <p:extLst>
      <p:ext uri="{BB962C8B-B14F-4D97-AF65-F5344CB8AC3E}">
        <p14:creationId xmlns:p14="http://schemas.microsoft.com/office/powerpoint/2010/main" val="3602984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Quand le traitement par </a:t>
            </a:r>
            <a:r>
              <a:rPr lang="fr-FR" sz="2200" dirty="0" err="1"/>
              <a:t>rivaroxaban</a:t>
            </a:r>
            <a:r>
              <a:rPr lang="fr-FR" sz="2200" dirty="0"/>
              <a:t> 2.5 mg 2x/j. plus AAS devrait-il être initié ?</a:t>
            </a:r>
            <a:endParaRPr lang="de-CH" sz="2200" dirty="0"/>
          </a:p>
        </p:txBody>
      </p:sp>
      <p:sp>
        <p:nvSpPr>
          <p:cNvPr id="116" name="TextBox 3"/>
          <p:cNvSpPr txBox="1"/>
          <p:nvPr/>
        </p:nvSpPr>
        <p:spPr>
          <a:xfrm>
            <a:off x="611560" y="4927108"/>
            <a:ext cx="4248472"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DAPT: double </a:t>
            </a:r>
            <a:r>
              <a:rPr lang="de-CH" sz="800" dirty="0" err="1">
                <a:solidFill>
                  <a:schemeClr val="tx1">
                    <a:lumMod val="50000"/>
                    <a:lumOff val="50000"/>
                  </a:schemeClr>
                </a:solidFill>
              </a:rPr>
              <a:t>antiagrégation</a:t>
            </a:r>
            <a:r>
              <a:rPr lang="de-CH" sz="800" dirty="0">
                <a:solidFill>
                  <a:schemeClr val="tx1">
                    <a:lumMod val="50000"/>
                    <a:lumOff val="50000"/>
                  </a:schemeClr>
                </a:solidFill>
              </a:rPr>
              <a:t> </a:t>
            </a:r>
            <a:r>
              <a:rPr lang="de-CH" sz="800" dirty="0" err="1">
                <a:solidFill>
                  <a:schemeClr val="tx1">
                    <a:lumMod val="50000"/>
                    <a:lumOff val="50000"/>
                  </a:schemeClr>
                </a:solidFill>
              </a:rPr>
              <a:t>plaquettaire</a:t>
            </a:r>
            <a:endParaRPr lang="de-CH" sz="800" dirty="0">
              <a:solidFill>
                <a:schemeClr val="tx1">
                  <a:lumMod val="50000"/>
                  <a:lumOff val="50000"/>
                </a:schemeClr>
              </a:solidFill>
            </a:endParaRPr>
          </a:p>
        </p:txBody>
      </p:sp>
      <p:sp>
        <p:nvSpPr>
          <p:cNvPr id="7" name="Lekerekített téglalap 8">
            <a:extLst>
              <a:ext uri="{FF2B5EF4-FFF2-40B4-BE49-F238E27FC236}">
                <a16:creationId xmlns:a16="http://schemas.microsoft.com/office/drawing/2014/main" id="{BFDE878B-3864-4B96-BC43-1775AF6F0A9F}"/>
              </a:ext>
            </a:extLst>
          </p:cNvPr>
          <p:cNvSpPr/>
          <p:nvPr/>
        </p:nvSpPr>
        <p:spPr bwMode="auto">
          <a:xfrm>
            <a:off x="611560" y="1424792"/>
            <a:ext cx="7776864" cy="2803142"/>
          </a:xfrm>
          <a:prstGeom prst="roundRect">
            <a:avLst>
              <a:gd name="adj" fmla="val 0"/>
            </a:avLst>
          </a:prstGeom>
          <a:noFill/>
          <a:ln w="19050" algn="ctr">
            <a:solidFill>
              <a:srgbClr val="3961AC"/>
            </a:solidFill>
            <a:miter lim="800000"/>
            <a:headEnd/>
            <a:tailEnd/>
          </a:ln>
          <a:effectLst/>
        </p:spPr>
        <p:txBody>
          <a:bodyPr wrap="square" lIns="0" tIns="0" rIns="0" bIns="0" rtlCol="0" anchor="ctr">
            <a:noAutofit/>
          </a:bodyPr>
          <a:lstStyle/>
          <a:p>
            <a:pPr marL="625475" lvl="1" indent="-266700" fontAlgn="base">
              <a:spcAft>
                <a:spcPts val="600"/>
              </a:spcAft>
              <a:buClr>
                <a:schemeClr val="bg2"/>
              </a:buClr>
              <a:buSzPct val="150000"/>
              <a:buFont typeface="Arial" panose="020B0604020202020204" pitchFamily="34" charset="0"/>
              <a:buChar char="■"/>
              <a:defRPr/>
            </a:pPr>
            <a:r>
              <a:rPr lang="fr-FR" sz="1600" kern="0" dirty="0">
                <a:solidFill>
                  <a:srgbClr val="595959"/>
                </a:solidFill>
              </a:rPr>
              <a:t>En général, à n’importe quel moment en l’absence de la nécessité d’une </a:t>
            </a:r>
            <a:br>
              <a:rPr lang="fr-FR" sz="1600" kern="0" dirty="0">
                <a:solidFill>
                  <a:srgbClr val="595959"/>
                </a:solidFill>
              </a:rPr>
            </a:br>
            <a:r>
              <a:rPr lang="fr-FR" sz="1600" kern="0" dirty="0">
                <a:solidFill>
                  <a:srgbClr val="595959"/>
                </a:solidFill>
              </a:rPr>
              <a:t>double </a:t>
            </a:r>
            <a:r>
              <a:rPr lang="fr-FR" sz="1600" kern="0" dirty="0" err="1">
                <a:solidFill>
                  <a:srgbClr val="595959"/>
                </a:solidFill>
              </a:rPr>
              <a:t>antiagrégation</a:t>
            </a:r>
            <a:r>
              <a:rPr lang="fr-FR" sz="1600" kern="0" dirty="0">
                <a:solidFill>
                  <a:srgbClr val="595959"/>
                </a:solidFill>
              </a:rPr>
              <a:t> plaquettaire (DAPT).</a:t>
            </a:r>
          </a:p>
          <a:p>
            <a:pPr marL="625475" lvl="1" indent="-266700" fontAlgn="base">
              <a:spcAft>
                <a:spcPts val="600"/>
              </a:spcAft>
              <a:buClr>
                <a:schemeClr val="bg2"/>
              </a:buClr>
              <a:buSzPct val="150000"/>
              <a:buFont typeface="Arial" panose="020B0604020202020204" pitchFamily="34" charset="0"/>
              <a:buChar char="■"/>
              <a:defRPr/>
            </a:pPr>
            <a:r>
              <a:rPr lang="fr-FR" sz="1600" kern="0" dirty="0">
                <a:solidFill>
                  <a:srgbClr val="595959"/>
                </a:solidFill>
              </a:rPr>
              <a:t>Si aucune intervention vasculaire supplémentaire n’est prévue (cathéter, </a:t>
            </a:r>
            <a:br>
              <a:rPr lang="fr-FR" sz="1600" kern="0" dirty="0">
                <a:solidFill>
                  <a:srgbClr val="595959"/>
                </a:solidFill>
              </a:rPr>
            </a:br>
            <a:r>
              <a:rPr lang="fr-FR" sz="1600" kern="0" dirty="0">
                <a:solidFill>
                  <a:srgbClr val="595959"/>
                </a:solidFill>
              </a:rPr>
              <a:t>stent, etc.).</a:t>
            </a:r>
          </a:p>
          <a:p>
            <a:pPr marL="625475" lvl="1" indent="-266700" fontAlgn="base">
              <a:spcAft>
                <a:spcPts val="600"/>
              </a:spcAft>
              <a:buClr>
                <a:schemeClr val="bg2"/>
              </a:buClr>
              <a:buSzPct val="150000"/>
              <a:buFont typeface="Arial" panose="020B0604020202020204" pitchFamily="34" charset="0"/>
              <a:buChar char="■"/>
              <a:defRPr/>
            </a:pPr>
            <a:r>
              <a:rPr lang="fr-FR" sz="1600" kern="0" dirty="0">
                <a:solidFill>
                  <a:srgbClr val="595959"/>
                </a:solidFill>
              </a:rPr>
              <a:t>Dans l’idéal: prévoir le moment où le </a:t>
            </a:r>
            <a:r>
              <a:rPr lang="fr-FR" sz="1600" kern="0" dirty="0" err="1">
                <a:solidFill>
                  <a:srgbClr val="595959"/>
                </a:solidFill>
              </a:rPr>
              <a:t>rivaroxaban</a:t>
            </a:r>
            <a:r>
              <a:rPr lang="fr-FR" sz="1600" kern="0" dirty="0">
                <a:solidFill>
                  <a:srgbClr val="595959"/>
                </a:solidFill>
              </a:rPr>
              <a:t> 2.5 mg 2x/j. plus AAS </a:t>
            </a:r>
            <a:br>
              <a:rPr lang="fr-FR" sz="1600" kern="0" dirty="0">
                <a:solidFill>
                  <a:srgbClr val="595959"/>
                </a:solidFill>
              </a:rPr>
            </a:br>
            <a:r>
              <a:rPr lang="fr-FR" sz="1600" kern="0" dirty="0">
                <a:solidFill>
                  <a:srgbClr val="595959"/>
                </a:solidFill>
              </a:rPr>
              <a:t>pourrait être débuté (p.ex. lorsque la DAPT n’est plus nécessaire) au moment de la </a:t>
            </a:r>
            <a:r>
              <a:rPr lang="fr-FR" sz="1600" kern="0" dirty="0" err="1">
                <a:solidFill>
                  <a:srgbClr val="595959"/>
                </a:solidFill>
              </a:rPr>
              <a:t>cathétérisation</a:t>
            </a:r>
            <a:r>
              <a:rPr lang="fr-FR" sz="1600" kern="0" dirty="0">
                <a:solidFill>
                  <a:srgbClr val="595959"/>
                </a:solidFill>
              </a:rPr>
              <a:t> ou de la sortie d’hôpital.</a:t>
            </a:r>
            <a:endParaRPr lang="en-US" sz="1600" kern="0" dirty="0">
              <a:solidFill>
                <a:srgbClr val="595959"/>
              </a:solidFill>
            </a:endParaRPr>
          </a:p>
        </p:txBody>
      </p:sp>
    </p:spTree>
    <p:extLst>
      <p:ext uri="{BB962C8B-B14F-4D97-AF65-F5344CB8AC3E}">
        <p14:creationId xmlns:p14="http://schemas.microsoft.com/office/powerpoint/2010/main" val="1571275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Comment réaliser le passage d’une double </a:t>
            </a:r>
            <a:r>
              <a:rPr lang="fr-FR" sz="2200" dirty="0" err="1"/>
              <a:t>antiagrégation</a:t>
            </a:r>
            <a:r>
              <a:rPr lang="fr-FR" sz="2200" dirty="0"/>
              <a:t> plaquettaire vers le </a:t>
            </a:r>
            <a:r>
              <a:rPr lang="fr-FR" sz="2200" dirty="0" err="1"/>
              <a:t>rivaroxaban</a:t>
            </a:r>
            <a:r>
              <a:rPr lang="fr-FR" sz="2200" dirty="0"/>
              <a:t> 2.5 mg 2x/j. plus AAS ?</a:t>
            </a:r>
            <a:endParaRPr lang="de-CH" sz="2200" dirty="0"/>
          </a:p>
        </p:txBody>
      </p:sp>
      <p:sp>
        <p:nvSpPr>
          <p:cNvPr id="116" name="TextBox 3"/>
          <p:cNvSpPr txBox="1"/>
          <p:nvPr/>
        </p:nvSpPr>
        <p:spPr>
          <a:xfrm>
            <a:off x="604845" y="4927108"/>
            <a:ext cx="339109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DAPT: double </a:t>
            </a:r>
            <a:r>
              <a:rPr lang="de-CH" sz="800" dirty="0" err="1">
                <a:solidFill>
                  <a:schemeClr val="tx1">
                    <a:lumMod val="50000"/>
                    <a:lumOff val="50000"/>
                  </a:schemeClr>
                </a:solidFill>
              </a:rPr>
              <a:t>antiagrégation</a:t>
            </a:r>
            <a:r>
              <a:rPr lang="de-CH" sz="800" dirty="0">
                <a:solidFill>
                  <a:schemeClr val="tx1">
                    <a:lumMod val="50000"/>
                    <a:lumOff val="50000"/>
                  </a:schemeClr>
                </a:solidFill>
              </a:rPr>
              <a:t> </a:t>
            </a:r>
            <a:r>
              <a:rPr lang="de-CH" sz="800" dirty="0" err="1">
                <a:solidFill>
                  <a:schemeClr val="tx1">
                    <a:lumMod val="50000"/>
                    <a:lumOff val="50000"/>
                  </a:schemeClr>
                </a:solidFill>
              </a:rPr>
              <a:t>plaquettaire</a:t>
            </a:r>
            <a:endParaRPr lang="de-CH" sz="800" dirty="0">
              <a:solidFill>
                <a:schemeClr val="tx1">
                  <a:lumMod val="50000"/>
                  <a:lumOff val="50000"/>
                </a:schemeClr>
              </a:solidFill>
            </a:endParaRPr>
          </a:p>
        </p:txBody>
      </p:sp>
      <p:sp>
        <p:nvSpPr>
          <p:cNvPr id="40" name="Lekerekített téglalap 16">
            <a:extLst>
              <a:ext uri="{FF2B5EF4-FFF2-40B4-BE49-F238E27FC236}">
                <a16:creationId xmlns:a16="http://schemas.microsoft.com/office/drawing/2014/main" id="{BBD28D81-F812-4984-A357-428296B8C3E9}"/>
              </a:ext>
            </a:extLst>
          </p:cNvPr>
          <p:cNvSpPr/>
          <p:nvPr/>
        </p:nvSpPr>
        <p:spPr bwMode="auto">
          <a:xfrm>
            <a:off x="662400" y="3673171"/>
            <a:ext cx="7219916" cy="712818"/>
          </a:xfrm>
          <a:prstGeom prst="roundRect">
            <a:avLst>
              <a:gd name="adj" fmla="val 0"/>
            </a:avLst>
          </a:prstGeom>
          <a:noFill/>
          <a:ln w="19050" algn="ctr">
            <a:noFill/>
            <a:miter lim="800000"/>
            <a:headEnd/>
            <a:tailEnd/>
          </a:ln>
          <a:effectLst/>
        </p:spPr>
        <p:txBody>
          <a:bodyPr wrap="square" lIns="144000" tIns="0" rIns="0" bIns="0" rtlCol="0" anchor="ctr">
            <a:noAutofit/>
          </a:bodyPr>
          <a:lstStyle/>
          <a:p>
            <a:pPr lvl="0" fontAlgn="base">
              <a:spcAft>
                <a:spcPct val="0"/>
              </a:spcAft>
              <a:defRPr/>
            </a:pPr>
            <a:r>
              <a:rPr lang="en-US" sz="1400" kern="0" dirty="0">
                <a:solidFill>
                  <a:schemeClr val="tx1">
                    <a:lumMod val="65000"/>
                    <a:lumOff val="35000"/>
                  </a:schemeClr>
                </a:solidFill>
              </a:rPr>
              <a:t>Remarque: </a:t>
            </a:r>
            <a:r>
              <a:rPr lang="fr-FR" sz="1400" kern="0" dirty="0">
                <a:solidFill>
                  <a:schemeClr val="tx1">
                    <a:lumMod val="65000"/>
                    <a:lumOff val="35000"/>
                  </a:schemeClr>
                </a:solidFill>
              </a:rPr>
              <a:t>aucune donnée d’essai randomisé n’est disponible concernant le moment optimal de l’initiation du </a:t>
            </a:r>
            <a:r>
              <a:rPr lang="fr-FR" sz="1400" kern="0" dirty="0" err="1">
                <a:solidFill>
                  <a:schemeClr val="tx1">
                    <a:lumMod val="65000"/>
                    <a:lumOff val="35000"/>
                  </a:schemeClr>
                </a:solidFill>
              </a:rPr>
              <a:t>rivaroxaban</a:t>
            </a:r>
            <a:r>
              <a:rPr lang="fr-FR" sz="1400" kern="0" dirty="0">
                <a:solidFill>
                  <a:schemeClr val="tx1">
                    <a:lumMod val="65000"/>
                    <a:lumOff val="35000"/>
                  </a:schemeClr>
                </a:solidFill>
              </a:rPr>
              <a:t> 2.5 mg 2x/j. plus AAS lorsque la durée de la DAPT est terminée.</a:t>
            </a:r>
            <a:endParaRPr lang="en-US" sz="1400" kern="0" dirty="0">
              <a:solidFill>
                <a:schemeClr val="tx1">
                  <a:lumMod val="65000"/>
                  <a:lumOff val="35000"/>
                </a:schemeClr>
              </a:solidFill>
            </a:endParaRPr>
          </a:p>
        </p:txBody>
      </p:sp>
      <p:grpSp>
        <p:nvGrpSpPr>
          <p:cNvPr id="7" name="Gruppieren 6">
            <a:extLst>
              <a:ext uri="{FF2B5EF4-FFF2-40B4-BE49-F238E27FC236}">
                <a16:creationId xmlns:a16="http://schemas.microsoft.com/office/drawing/2014/main" id="{CD016F20-3FC9-4FFC-B628-DDF575E4BCAA}"/>
              </a:ext>
            </a:extLst>
          </p:cNvPr>
          <p:cNvGrpSpPr/>
          <p:nvPr/>
        </p:nvGrpSpPr>
        <p:grpSpPr>
          <a:xfrm>
            <a:off x="933072" y="1419622"/>
            <a:ext cx="7258444" cy="1859447"/>
            <a:chOff x="2051720" y="1275606"/>
            <a:chExt cx="5021148" cy="1368152"/>
          </a:xfrm>
        </p:grpSpPr>
        <p:sp>
          <p:nvSpPr>
            <p:cNvPr id="9" name="Pfeil nach rechts 4">
              <a:extLst>
                <a:ext uri="{FF2B5EF4-FFF2-40B4-BE49-F238E27FC236}">
                  <a16:creationId xmlns:a16="http://schemas.microsoft.com/office/drawing/2014/main" id="{D42AC54F-DF37-4EDB-8D53-4D8FA2D39A4C}"/>
                </a:ext>
              </a:extLst>
            </p:cNvPr>
            <p:cNvSpPr/>
            <p:nvPr/>
          </p:nvSpPr>
          <p:spPr bwMode="auto">
            <a:xfrm>
              <a:off x="2051720" y="1358450"/>
              <a:ext cx="936104" cy="288032"/>
            </a:xfrm>
            <a:prstGeom prst="rightArrow">
              <a:avLst/>
            </a:prstGeom>
            <a:solidFill>
              <a:srgbClr val="92D050"/>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0" name="Pfeil nach rechts 10">
              <a:extLst>
                <a:ext uri="{FF2B5EF4-FFF2-40B4-BE49-F238E27FC236}">
                  <a16:creationId xmlns:a16="http://schemas.microsoft.com/office/drawing/2014/main" id="{52CD470E-F451-4961-A3F8-10806AF0F5A9}"/>
                </a:ext>
              </a:extLst>
            </p:cNvPr>
            <p:cNvSpPr/>
            <p:nvPr/>
          </p:nvSpPr>
          <p:spPr bwMode="auto">
            <a:xfrm>
              <a:off x="2051720" y="1652090"/>
              <a:ext cx="936104" cy="288032"/>
            </a:xfrm>
            <a:prstGeom prst="rightArrow">
              <a:avLst/>
            </a:prstGeom>
            <a:solidFill>
              <a:schemeClr val="accent6">
                <a:lumMod val="60000"/>
                <a:lumOff val="40000"/>
              </a:schemeClr>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1" name="Pfeil nach rechts 11">
              <a:extLst>
                <a:ext uri="{FF2B5EF4-FFF2-40B4-BE49-F238E27FC236}">
                  <a16:creationId xmlns:a16="http://schemas.microsoft.com/office/drawing/2014/main" id="{7C308B21-1E92-4415-A23B-4CC61A9E96B3}"/>
                </a:ext>
              </a:extLst>
            </p:cNvPr>
            <p:cNvSpPr/>
            <p:nvPr/>
          </p:nvSpPr>
          <p:spPr bwMode="auto">
            <a:xfrm>
              <a:off x="2051720" y="1950418"/>
              <a:ext cx="936104" cy="288032"/>
            </a:xfrm>
            <a:prstGeom prst="rightArrow">
              <a:avLst/>
            </a:prstGeom>
            <a:solidFill>
              <a:srgbClr val="00B0F0"/>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2" name="Textfeld 11">
              <a:extLst>
                <a:ext uri="{FF2B5EF4-FFF2-40B4-BE49-F238E27FC236}">
                  <a16:creationId xmlns:a16="http://schemas.microsoft.com/office/drawing/2014/main" id="{B9EE5849-722D-4CB8-864F-6F55780BBD47}"/>
                </a:ext>
              </a:extLst>
            </p:cNvPr>
            <p:cNvSpPr txBox="1"/>
            <p:nvPr/>
          </p:nvSpPr>
          <p:spPr>
            <a:xfrm>
              <a:off x="3722192" y="1275606"/>
              <a:ext cx="1514354" cy="288032"/>
            </a:xfrm>
            <a:prstGeom prst="rect">
              <a:avLst/>
            </a:prstGeom>
            <a:noFill/>
          </p:spPr>
          <p:txBody>
            <a:bodyPr wrap="square" lIns="0" tIns="0" rIns="0" bIns="0" rtlCol="0">
              <a:normAutofit/>
            </a:bodyPr>
            <a:lstStyle/>
            <a:p>
              <a:pPr marL="0" lvl="1"/>
              <a:r>
                <a:rPr lang="de-CH" sz="1200" b="1" kern="0" dirty="0" err="1">
                  <a:solidFill>
                    <a:srgbClr val="595959"/>
                  </a:solidFill>
                </a:rPr>
                <a:t>Prétraitement</a:t>
              </a:r>
              <a:r>
                <a:rPr lang="de-CH" sz="1200" b="1" kern="0" dirty="0">
                  <a:solidFill>
                    <a:srgbClr val="595959"/>
                  </a:solidFill>
                </a:rPr>
                <a:t> </a:t>
              </a:r>
              <a:r>
                <a:rPr lang="de-CH" sz="1200" b="1" kern="0" dirty="0" err="1">
                  <a:solidFill>
                    <a:srgbClr val="595959"/>
                  </a:solidFill>
                </a:rPr>
                <a:t>avec</a:t>
              </a:r>
              <a:r>
                <a:rPr lang="de-CH" sz="1200" b="1" kern="0" dirty="0">
                  <a:solidFill>
                    <a:srgbClr val="595959"/>
                  </a:solidFill>
                </a:rPr>
                <a:t> DAPT</a:t>
              </a:r>
              <a:endParaRPr lang="de-DE" sz="1200" b="1" dirty="0"/>
            </a:p>
          </p:txBody>
        </p:sp>
        <p:sp>
          <p:nvSpPr>
            <p:cNvPr id="14" name="Textfeld 13">
              <a:extLst>
                <a:ext uri="{FF2B5EF4-FFF2-40B4-BE49-F238E27FC236}">
                  <a16:creationId xmlns:a16="http://schemas.microsoft.com/office/drawing/2014/main" id="{CA6591D1-26A6-4A82-A409-9F0D5AABB2A7}"/>
                </a:ext>
              </a:extLst>
            </p:cNvPr>
            <p:cNvSpPr txBox="1"/>
            <p:nvPr/>
          </p:nvSpPr>
          <p:spPr>
            <a:xfrm>
              <a:off x="3059831" y="1447868"/>
              <a:ext cx="375143" cy="144016"/>
            </a:xfrm>
            <a:prstGeom prst="rect">
              <a:avLst/>
            </a:prstGeom>
            <a:noFill/>
          </p:spPr>
          <p:txBody>
            <a:bodyPr wrap="square" lIns="0" tIns="0" rIns="0" bIns="0" rtlCol="0">
              <a:normAutofit/>
            </a:bodyPr>
            <a:lstStyle/>
            <a:p>
              <a:pPr marL="0" lvl="1"/>
              <a:r>
                <a:rPr lang="de-CH" sz="1050" b="1" kern="0" dirty="0">
                  <a:solidFill>
                    <a:srgbClr val="92D050"/>
                  </a:solidFill>
                </a:rPr>
                <a:t>STOP</a:t>
              </a:r>
              <a:endParaRPr lang="de-DE" sz="1050" b="1" dirty="0">
                <a:solidFill>
                  <a:srgbClr val="92D050"/>
                </a:solidFill>
              </a:endParaRPr>
            </a:p>
          </p:txBody>
        </p:sp>
        <p:sp>
          <p:nvSpPr>
            <p:cNvPr id="15" name="Textfeld 14">
              <a:extLst>
                <a:ext uri="{FF2B5EF4-FFF2-40B4-BE49-F238E27FC236}">
                  <a16:creationId xmlns:a16="http://schemas.microsoft.com/office/drawing/2014/main" id="{AB4753C4-5BE8-4A39-974E-9F50D3E53769}"/>
                </a:ext>
              </a:extLst>
            </p:cNvPr>
            <p:cNvSpPr txBox="1"/>
            <p:nvPr/>
          </p:nvSpPr>
          <p:spPr>
            <a:xfrm>
              <a:off x="3059831" y="1740293"/>
              <a:ext cx="375143" cy="144016"/>
            </a:xfrm>
            <a:prstGeom prst="rect">
              <a:avLst/>
            </a:prstGeom>
            <a:noFill/>
          </p:spPr>
          <p:txBody>
            <a:bodyPr wrap="square" lIns="0" tIns="0" rIns="0" bIns="0" rtlCol="0">
              <a:normAutofit/>
            </a:bodyPr>
            <a:lstStyle/>
            <a:p>
              <a:pPr marL="0" lvl="1"/>
              <a:r>
                <a:rPr lang="de-CH" sz="1050" b="1" kern="0" dirty="0">
                  <a:solidFill>
                    <a:schemeClr val="accent6">
                      <a:lumMod val="60000"/>
                      <a:lumOff val="40000"/>
                    </a:schemeClr>
                  </a:solidFill>
                </a:rPr>
                <a:t>STOP</a:t>
              </a:r>
              <a:endParaRPr lang="de-DE" sz="1050" b="1" dirty="0">
                <a:solidFill>
                  <a:schemeClr val="accent6">
                    <a:lumMod val="60000"/>
                    <a:lumOff val="40000"/>
                  </a:schemeClr>
                </a:solidFill>
              </a:endParaRPr>
            </a:p>
          </p:txBody>
        </p:sp>
        <p:sp>
          <p:nvSpPr>
            <p:cNvPr id="16" name="Textfeld 15">
              <a:extLst>
                <a:ext uri="{FF2B5EF4-FFF2-40B4-BE49-F238E27FC236}">
                  <a16:creationId xmlns:a16="http://schemas.microsoft.com/office/drawing/2014/main" id="{02DC7C53-4EE2-4FB0-A753-259D407D089A}"/>
                </a:ext>
              </a:extLst>
            </p:cNvPr>
            <p:cNvSpPr txBox="1"/>
            <p:nvPr/>
          </p:nvSpPr>
          <p:spPr>
            <a:xfrm>
              <a:off x="3059831" y="2032718"/>
              <a:ext cx="375143" cy="144016"/>
            </a:xfrm>
            <a:prstGeom prst="rect">
              <a:avLst/>
            </a:prstGeom>
            <a:noFill/>
          </p:spPr>
          <p:txBody>
            <a:bodyPr wrap="square" lIns="0" tIns="0" rIns="0" bIns="0" rtlCol="0">
              <a:normAutofit/>
            </a:bodyPr>
            <a:lstStyle/>
            <a:p>
              <a:pPr marL="0" lvl="1"/>
              <a:r>
                <a:rPr lang="de-CH" sz="1050" b="1" kern="0" dirty="0">
                  <a:solidFill>
                    <a:srgbClr val="00B0F0"/>
                  </a:solidFill>
                </a:rPr>
                <a:t>STOP</a:t>
              </a:r>
              <a:endParaRPr lang="de-DE" sz="1050" b="1" dirty="0">
                <a:solidFill>
                  <a:srgbClr val="00B0F0"/>
                </a:solidFill>
              </a:endParaRPr>
            </a:p>
          </p:txBody>
        </p:sp>
        <p:sp>
          <p:nvSpPr>
            <p:cNvPr id="17" name="Textfeld 16">
              <a:extLst>
                <a:ext uri="{FF2B5EF4-FFF2-40B4-BE49-F238E27FC236}">
                  <a16:creationId xmlns:a16="http://schemas.microsoft.com/office/drawing/2014/main" id="{23E8C3D5-7C79-47FE-B855-3A48CD55BFEB}"/>
                </a:ext>
              </a:extLst>
            </p:cNvPr>
            <p:cNvSpPr txBox="1"/>
            <p:nvPr/>
          </p:nvSpPr>
          <p:spPr>
            <a:xfrm>
              <a:off x="2123728" y="1437651"/>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Prasugrel</a:t>
              </a:r>
              <a:endParaRPr lang="de-DE" sz="900" b="1" dirty="0">
                <a:solidFill>
                  <a:schemeClr val="bg1"/>
                </a:solidFill>
              </a:endParaRPr>
            </a:p>
          </p:txBody>
        </p:sp>
        <p:sp>
          <p:nvSpPr>
            <p:cNvPr id="18" name="Textfeld 17">
              <a:extLst>
                <a:ext uri="{FF2B5EF4-FFF2-40B4-BE49-F238E27FC236}">
                  <a16:creationId xmlns:a16="http://schemas.microsoft.com/office/drawing/2014/main" id="{DDCCEE71-11B8-45B0-9B7C-FECB48BEB074}"/>
                </a:ext>
              </a:extLst>
            </p:cNvPr>
            <p:cNvSpPr txBox="1"/>
            <p:nvPr/>
          </p:nvSpPr>
          <p:spPr>
            <a:xfrm>
              <a:off x="2123728" y="1730036"/>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Clopidogrel</a:t>
              </a:r>
              <a:endParaRPr lang="de-DE" sz="1050" b="1" dirty="0">
                <a:solidFill>
                  <a:schemeClr val="bg1"/>
                </a:solidFill>
              </a:endParaRPr>
            </a:p>
          </p:txBody>
        </p:sp>
        <p:sp>
          <p:nvSpPr>
            <p:cNvPr id="19" name="Textfeld 18">
              <a:extLst>
                <a:ext uri="{FF2B5EF4-FFF2-40B4-BE49-F238E27FC236}">
                  <a16:creationId xmlns:a16="http://schemas.microsoft.com/office/drawing/2014/main" id="{F4D2B501-8CDF-4BB6-B462-23DF429EBF00}"/>
                </a:ext>
              </a:extLst>
            </p:cNvPr>
            <p:cNvSpPr txBox="1"/>
            <p:nvPr/>
          </p:nvSpPr>
          <p:spPr>
            <a:xfrm>
              <a:off x="2123728" y="2030400"/>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Ticagrélor</a:t>
              </a:r>
              <a:endParaRPr lang="de-DE" sz="900" b="1" dirty="0">
                <a:solidFill>
                  <a:schemeClr val="bg1"/>
                </a:solidFill>
              </a:endParaRPr>
            </a:p>
          </p:txBody>
        </p:sp>
        <p:sp>
          <p:nvSpPr>
            <p:cNvPr id="20" name="Pfeil nach rechts 20">
              <a:extLst>
                <a:ext uri="{FF2B5EF4-FFF2-40B4-BE49-F238E27FC236}">
                  <a16:creationId xmlns:a16="http://schemas.microsoft.com/office/drawing/2014/main" id="{FDBCFE52-AD24-40EC-8E86-1FE966359E2E}"/>
                </a:ext>
              </a:extLst>
            </p:cNvPr>
            <p:cNvSpPr/>
            <p:nvPr/>
          </p:nvSpPr>
          <p:spPr bwMode="auto">
            <a:xfrm>
              <a:off x="2051720" y="2211388"/>
              <a:ext cx="4968552" cy="288032"/>
            </a:xfrm>
            <a:prstGeom prst="rightArrow">
              <a:avLst/>
            </a:prstGeom>
            <a:solidFill>
              <a:schemeClr val="accent1"/>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21" name="Textfeld 20">
              <a:extLst>
                <a:ext uri="{FF2B5EF4-FFF2-40B4-BE49-F238E27FC236}">
                  <a16:creationId xmlns:a16="http://schemas.microsoft.com/office/drawing/2014/main" id="{4FC9D236-E9DF-4017-86E4-73A5FB410207}"/>
                </a:ext>
              </a:extLst>
            </p:cNvPr>
            <p:cNvSpPr txBox="1"/>
            <p:nvPr/>
          </p:nvSpPr>
          <p:spPr>
            <a:xfrm>
              <a:off x="2123728" y="2296800"/>
              <a:ext cx="720080" cy="144016"/>
            </a:xfrm>
            <a:prstGeom prst="rect">
              <a:avLst/>
            </a:prstGeom>
            <a:noFill/>
          </p:spPr>
          <p:txBody>
            <a:bodyPr wrap="square" lIns="0" tIns="0" rIns="0" bIns="0" rtlCol="0">
              <a:noAutofit/>
            </a:bodyPr>
            <a:lstStyle/>
            <a:p>
              <a:pPr marL="0" lvl="1"/>
              <a:r>
                <a:rPr lang="de-CH" sz="1050" b="1" kern="0" dirty="0">
                  <a:solidFill>
                    <a:schemeClr val="bg1"/>
                  </a:solidFill>
                </a:rPr>
                <a:t>AAS</a:t>
              </a:r>
              <a:endParaRPr lang="de-DE" sz="800" b="1" dirty="0">
                <a:solidFill>
                  <a:schemeClr val="bg1"/>
                </a:solidFill>
              </a:endParaRPr>
            </a:p>
          </p:txBody>
        </p:sp>
        <p:sp>
          <p:nvSpPr>
            <p:cNvPr id="25" name="Textfeld 24">
              <a:extLst>
                <a:ext uri="{FF2B5EF4-FFF2-40B4-BE49-F238E27FC236}">
                  <a16:creationId xmlns:a16="http://schemas.microsoft.com/office/drawing/2014/main" id="{BFF53869-AFC8-4C16-BFC5-BF25BB1BEA18}"/>
                </a:ext>
              </a:extLst>
            </p:cNvPr>
            <p:cNvSpPr txBox="1"/>
            <p:nvPr/>
          </p:nvSpPr>
          <p:spPr>
            <a:xfrm>
              <a:off x="5078107" y="2296800"/>
              <a:ext cx="1224136" cy="144016"/>
            </a:xfrm>
            <a:prstGeom prst="rect">
              <a:avLst/>
            </a:prstGeom>
            <a:noFill/>
          </p:spPr>
          <p:txBody>
            <a:bodyPr wrap="square" lIns="0" tIns="0" rIns="0" bIns="0" rtlCol="0">
              <a:noAutofit/>
            </a:bodyPr>
            <a:lstStyle/>
            <a:p>
              <a:pPr marL="0" lvl="1"/>
              <a:r>
                <a:rPr lang="de-CH" sz="1050" b="1" kern="0" dirty="0">
                  <a:solidFill>
                    <a:schemeClr val="bg1"/>
                  </a:solidFill>
                </a:rPr>
                <a:t>AAS 100 mg 1x/j.</a:t>
              </a:r>
              <a:endParaRPr lang="de-DE" sz="1050" b="1" dirty="0">
                <a:solidFill>
                  <a:schemeClr val="bg1"/>
                </a:solidFill>
              </a:endParaRPr>
            </a:p>
          </p:txBody>
        </p:sp>
        <p:sp>
          <p:nvSpPr>
            <p:cNvPr id="26" name="Pfeil nach rechts 27">
              <a:extLst>
                <a:ext uri="{FF2B5EF4-FFF2-40B4-BE49-F238E27FC236}">
                  <a16:creationId xmlns:a16="http://schemas.microsoft.com/office/drawing/2014/main" id="{58D23154-55C6-44D1-B4DC-B625559810D8}"/>
                </a:ext>
              </a:extLst>
            </p:cNvPr>
            <p:cNvSpPr/>
            <p:nvPr/>
          </p:nvSpPr>
          <p:spPr bwMode="auto">
            <a:xfrm>
              <a:off x="5022000" y="1519200"/>
              <a:ext cx="2050868" cy="643161"/>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84036" h="643161">
                  <a:moveTo>
                    <a:pt x="0" y="92853"/>
                  </a:moveTo>
                  <a:lnTo>
                    <a:pt x="1436787" y="92853"/>
                  </a:lnTo>
                  <a:lnTo>
                    <a:pt x="1440460" y="0"/>
                  </a:lnTo>
                  <a:lnTo>
                    <a:pt x="1584036" y="310564"/>
                  </a:lnTo>
                  <a:lnTo>
                    <a:pt x="1436787" y="643161"/>
                  </a:lnTo>
                  <a:lnTo>
                    <a:pt x="1436787" y="528274"/>
                  </a:lnTo>
                  <a:lnTo>
                    <a:pt x="0" y="528274"/>
                  </a:lnTo>
                  <a:lnTo>
                    <a:pt x="0" y="92853"/>
                  </a:lnTo>
                  <a:close/>
                </a:path>
              </a:pathLst>
            </a:cu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27" name="Textfeld 26">
              <a:extLst>
                <a:ext uri="{FF2B5EF4-FFF2-40B4-BE49-F238E27FC236}">
                  <a16:creationId xmlns:a16="http://schemas.microsoft.com/office/drawing/2014/main" id="{7A70D10D-03ED-4E0D-BCCA-50075E34A009}"/>
                </a:ext>
              </a:extLst>
            </p:cNvPr>
            <p:cNvSpPr txBox="1"/>
            <p:nvPr/>
          </p:nvSpPr>
          <p:spPr>
            <a:xfrm>
              <a:off x="5076824" y="1764000"/>
              <a:ext cx="1799431" cy="144016"/>
            </a:xfrm>
            <a:prstGeom prst="rect">
              <a:avLst/>
            </a:prstGeom>
            <a:noFill/>
          </p:spPr>
          <p:txBody>
            <a:bodyPr wrap="square" lIns="0" tIns="0" rIns="0" bIns="0" rtlCol="0">
              <a:noAutofit/>
            </a:bodyPr>
            <a:lstStyle/>
            <a:p>
              <a:pPr marL="0" lvl="1"/>
              <a:r>
                <a:rPr lang="de-CH" sz="1050" b="1" kern="0" dirty="0" err="1">
                  <a:solidFill>
                    <a:schemeClr val="bg1"/>
                  </a:solidFill>
                </a:rPr>
                <a:t>Initier</a:t>
              </a:r>
              <a:r>
                <a:rPr lang="de-CH" sz="1050" b="1" kern="0" dirty="0">
                  <a:solidFill>
                    <a:schemeClr val="bg1"/>
                  </a:solidFill>
                </a:rPr>
                <a:t> </a:t>
              </a:r>
              <a:r>
                <a:rPr lang="de-CH" sz="1050" b="1" kern="0" dirty="0" err="1">
                  <a:solidFill>
                    <a:schemeClr val="bg1"/>
                  </a:solidFill>
                </a:rPr>
                <a:t>rivaroxaban</a:t>
              </a:r>
              <a:r>
                <a:rPr lang="de-CH" sz="1050" b="1" kern="0" dirty="0">
                  <a:solidFill>
                    <a:schemeClr val="bg1"/>
                  </a:solidFill>
                </a:rPr>
                <a:t> 2.5 mg 2x/j.</a:t>
              </a:r>
              <a:endParaRPr lang="de-DE" sz="1050" b="1" dirty="0">
                <a:solidFill>
                  <a:schemeClr val="bg1"/>
                </a:solidFill>
              </a:endParaRPr>
            </a:p>
          </p:txBody>
        </p:sp>
        <p:sp>
          <p:nvSpPr>
            <p:cNvPr id="28" name="Textfeld 27">
              <a:extLst>
                <a:ext uri="{FF2B5EF4-FFF2-40B4-BE49-F238E27FC236}">
                  <a16:creationId xmlns:a16="http://schemas.microsoft.com/office/drawing/2014/main" id="{24BE335C-BE75-4BDF-8FB4-4DD1E83E7E98}"/>
                </a:ext>
              </a:extLst>
            </p:cNvPr>
            <p:cNvSpPr txBox="1"/>
            <p:nvPr/>
          </p:nvSpPr>
          <p:spPr>
            <a:xfrm>
              <a:off x="5076825" y="2088000"/>
              <a:ext cx="1224136" cy="144016"/>
            </a:xfrm>
            <a:prstGeom prst="rect">
              <a:avLst/>
            </a:prstGeom>
            <a:noFill/>
          </p:spPr>
          <p:txBody>
            <a:bodyPr wrap="square" lIns="0" tIns="0" rIns="0" bIns="0" rtlCol="0">
              <a:noAutofit/>
            </a:bodyPr>
            <a:lstStyle/>
            <a:p>
              <a:pPr marL="0" lvl="1"/>
              <a:r>
                <a:rPr lang="de-CH" sz="1050" b="1" kern="0" dirty="0">
                  <a:solidFill>
                    <a:schemeClr val="accent1"/>
                  </a:solidFill>
                </a:rPr>
                <a:t>plus</a:t>
              </a:r>
              <a:endParaRPr lang="de-DE" sz="900" b="1" dirty="0">
                <a:solidFill>
                  <a:schemeClr val="accent1"/>
                </a:solidFill>
              </a:endParaRPr>
            </a:p>
          </p:txBody>
        </p:sp>
        <p:sp>
          <p:nvSpPr>
            <p:cNvPr id="29" name="Textfeld 28">
              <a:extLst>
                <a:ext uri="{FF2B5EF4-FFF2-40B4-BE49-F238E27FC236}">
                  <a16:creationId xmlns:a16="http://schemas.microsoft.com/office/drawing/2014/main" id="{4FFCA9B8-B1E5-42D9-8023-67BAE7FB5273}"/>
                </a:ext>
              </a:extLst>
            </p:cNvPr>
            <p:cNvSpPr txBox="1"/>
            <p:nvPr/>
          </p:nvSpPr>
          <p:spPr>
            <a:xfrm>
              <a:off x="2161477" y="2499742"/>
              <a:ext cx="4464224" cy="144016"/>
            </a:xfrm>
            <a:prstGeom prst="rect">
              <a:avLst/>
            </a:prstGeom>
            <a:noFill/>
          </p:spPr>
          <p:txBody>
            <a:bodyPr wrap="square" lIns="0" tIns="0" rIns="0" bIns="0" rtlCol="0">
              <a:noAutofit/>
            </a:bodyPr>
            <a:lstStyle/>
            <a:p>
              <a:pPr marL="0" lvl="1"/>
              <a:r>
                <a:rPr lang="de-CH" sz="1050" kern="0" dirty="0" err="1"/>
                <a:t>Jours</a:t>
              </a:r>
              <a:r>
                <a:rPr lang="de-CH" sz="1050" kern="0" dirty="0"/>
                <a:t> ......... 8 …..... 7 ........ 6 ........ 5 ........ 4 …..... 3 …..... 2 ........ 1 ...    0 ...................................... </a:t>
              </a:r>
              <a:endParaRPr lang="de-DE" sz="1050" dirty="0"/>
            </a:p>
          </p:txBody>
        </p:sp>
        <p:cxnSp>
          <p:nvCxnSpPr>
            <p:cNvPr id="36" name="Gerade Verbindung 37">
              <a:extLst>
                <a:ext uri="{FF2B5EF4-FFF2-40B4-BE49-F238E27FC236}">
                  <a16:creationId xmlns:a16="http://schemas.microsoft.com/office/drawing/2014/main" id="{5FEE1892-5C25-47A2-9F8E-80782ED27B44}"/>
                </a:ext>
              </a:extLst>
            </p:cNvPr>
            <p:cNvCxnSpPr/>
            <p:nvPr/>
          </p:nvCxnSpPr>
          <p:spPr>
            <a:xfrm>
              <a:off x="2999824" y="1440000"/>
              <a:ext cx="0" cy="1008112"/>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Gerade Verbindung 43">
              <a:extLst>
                <a:ext uri="{FF2B5EF4-FFF2-40B4-BE49-F238E27FC236}">
                  <a16:creationId xmlns:a16="http://schemas.microsoft.com/office/drawing/2014/main" id="{B3B9809F-1B0E-46A5-A0EB-8CB1D45B0F4E}"/>
                </a:ext>
              </a:extLst>
            </p:cNvPr>
            <p:cNvCxnSpPr/>
            <p:nvPr/>
          </p:nvCxnSpPr>
          <p:spPr>
            <a:xfrm>
              <a:off x="5022000" y="1440000"/>
              <a:ext cx="0" cy="12037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4922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327710"/>
            <a:ext cx="8281175" cy="553998"/>
          </a:xfrm>
          <a:prstGeom prst="rect">
            <a:avLst/>
          </a:prstGeom>
        </p:spPr>
        <p:txBody>
          <a:bodyPr/>
          <a:lstStyle/>
          <a:p>
            <a:r>
              <a:rPr lang="fr-FR" sz="2000" dirty="0"/>
              <a:t>De quoi faut-il tenir compte lors du suivi des patients sous </a:t>
            </a:r>
            <a:r>
              <a:rPr lang="fr-FR" sz="2000" dirty="0" err="1"/>
              <a:t>rivaroxaban</a:t>
            </a:r>
            <a:r>
              <a:rPr lang="fr-FR" sz="2000" dirty="0"/>
              <a:t> 2.5 mg 2x/j. plus AAS ?</a:t>
            </a:r>
            <a:endParaRPr lang="de-CH" sz="2000" dirty="0"/>
          </a:p>
        </p:txBody>
      </p:sp>
      <p:sp>
        <p:nvSpPr>
          <p:cNvPr id="116" name="TextBox 3"/>
          <p:cNvSpPr txBox="1"/>
          <p:nvPr/>
        </p:nvSpPr>
        <p:spPr>
          <a:xfrm>
            <a:off x="604844" y="4934863"/>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Hb: </a:t>
            </a:r>
            <a:r>
              <a:rPr lang="de-CH" sz="800" dirty="0" err="1">
                <a:solidFill>
                  <a:schemeClr val="tx1">
                    <a:lumMod val="50000"/>
                    <a:lumOff val="50000"/>
                  </a:schemeClr>
                </a:solidFill>
              </a:rPr>
              <a:t>hémoglobine</a:t>
            </a:r>
            <a:endParaRPr lang="de-CH" sz="800" dirty="0">
              <a:solidFill>
                <a:schemeClr val="tx1">
                  <a:lumMod val="50000"/>
                  <a:lumOff val="50000"/>
                </a:schemeClr>
              </a:solidFill>
            </a:endParaRPr>
          </a:p>
        </p:txBody>
      </p:sp>
      <p:sp>
        <p:nvSpPr>
          <p:cNvPr id="7" name="Lekerekített téglalap 16">
            <a:extLst>
              <a:ext uri="{FF2B5EF4-FFF2-40B4-BE49-F238E27FC236}">
                <a16:creationId xmlns:a16="http://schemas.microsoft.com/office/drawing/2014/main" id="{BBD28D81-F812-4984-A357-428296B8C3E9}"/>
              </a:ext>
            </a:extLst>
          </p:cNvPr>
          <p:cNvSpPr/>
          <p:nvPr/>
        </p:nvSpPr>
        <p:spPr bwMode="auto">
          <a:xfrm>
            <a:off x="609701" y="3982591"/>
            <a:ext cx="7819200" cy="812993"/>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fr-FR" sz="1600" kern="0" dirty="0">
                <a:solidFill>
                  <a:srgbClr val="FFFFFF"/>
                </a:solidFill>
              </a:rPr>
              <a:t>En cas de doute concernant la continuation du traitement, en rediscuter idéalement avec le professionnel en soins de santé qui estimait le traitement indiqué.</a:t>
            </a:r>
            <a:endParaRPr lang="en-US" sz="1600" kern="0" dirty="0">
              <a:solidFill>
                <a:srgbClr val="FFFFFF"/>
              </a:solidFill>
            </a:endParaRPr>
          </a:p>
        </p:txBody>
      </p:sp>
      <p:sp>
        <p:nvSpPr>
          <p:cNvPr id="8" name="Inhaltsplatzhalter 2">
            <a:extLst>
              <a:ext uri="{FF2B5EF4-FFF2-40B4-BE49-F238E27FC236}">
                <a16:creationId xmlns:a16="http://schemas.microsoft.com/office/drawing/2014/main" id="{AA88F58A-55E7-4715-ADE1-2DBB525B1A79}"/>
              </a:ext>
            </a:extLst>
          </p:cNvPr>
          <p:cNvSpPr>
            <a:spLocks noGrp="1"/>
          </p:cNvSpPr>
          <p:nvPr>
            <p:ph sz="quarter" idx="19"/>
          </p:nvPr>
        </p:nvSpPr>
        <p:spPr>
          <a:xfrm>
            <a:off x="612776" y="1275680"/>
            <a:ext cx="8207696" cy="2304182"/>
          </a:xfrm>
        </p:spPr>
        <p:txBody>
          <a:bodyPr/>
          <a:lstStyle/>
          <a:p>
            <a:r>
              <a:rPr lang="fr-FR" dirty="0"/>
              <a:t>Évaluation et traitement de tous les signes et symptômes possibles de saignement (y compris le contrôle de l’</a:t>
            </a:r>
            <a:r>
              <a:rPr lang="fr-FR" dirty="0" err="1"/>
              <a:t>Hb</a:t>
            </a:r>
            <a:r>
              <a:rPr lang="fr-FR" dirty="0"/>
              <a:t>, rechercher de sang occulte dans les selles, etc.).</a:t>
            </a:r>
          </a:p>
          <a:p>
            <a:r>
              <a:rPr lang="fr-FR" dirty="0"/>
              <a:t>Vérifier la présence d’autres effets secondaires.</a:t>
            </a:r>
          </a:p>
          <a:p>
            <a:r>
              <a:rPr lang="fr-FR" dirty="0"/>
              <a:t>Renforcer l’éducation du patient notamment en ce qui concerne l’observance, les signes et symptômes de saignement.</a:t>
            </a:r>
          </a:p>
          <a:p>
            <a:r>
              <a:rPr lang="fr-FR" dirty="0"/>
              <a:t>Vérification de la prise de médicaments concomitants et de médicaments en vente libre, en particulier les médicaments augmentant le risque hémorragique (anti-inflammatoires non stéroïdiens, etc.).</a:t>
            </a:r>
          </a:p>
          <a:p>
            <a:r>
              <a:rPr lang="fr-FR" dirty="0"/>
              <a:t>Évaluation et traitement des facteurs de risque hémorragique modifiables.</a:t>
            </a:r>
            <a:endParaRPr lang="en-US" dirty="0"/>
          </a:p>
        </p:txBody>
      </p:sp>
    </p:spTree>
    <p:extLst>
      <p:ext uri="{BB962C8B-B14F-4D97-AF65-F5344CB8AC3E}">
        <p14:creationId xmlns:p14="http://schemas.microsoft.com/office/powerpoint/2010/main" val="2548941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Que faire si le patient doit subir une intervention/</a:t>
            </a:r>
            <a:br>
              <a:rPr lang="fr-FR" sz="2200" dirty="0"/>
            </a:br>
            <a:r>
              <a:rPr lang="fr-FR" sz="2200" dirty="0"/>
              <a:t>opération planifiée ?</a:t>
            </a:r>
            <a:endParaRPr lang="de-CH" sz="2200" baseline="30000" dirty="0"/>
          </a:p>
        </p:txBody>
      </p:sp>
      <p:sp>
        <p:nvSpPr>
          <p:cNvPr id="5" name="Rechteck 4"/>
          <p:cNvSpPr/>
          <p:nvPr/>
        </p:nvSpPr>
        <p:spPr bwMode="auto">
          <a:xfrm>
            <a:off x="1043608" y="3946386"/>
            <a:ext cx="6912768" cy="504056"/>
          </a:xfrm>
          <a:prstGeom prst="rect">
            <a:avLst/>
          </a:prstGeom>
          <a:solidFill>
            <a:schemeClr val="accent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1" name="Pfeil nach rechts 27"/>
          <p:cNvSpPr/>
          <p:nvPr/>
        </p:nvSpPr>
        <p:spPr bwMode="auto">
          <a:xfrm>
            <a:off x="5854677" y="2942266"/>
            <a:ext cx="2160000" cy="540000"/>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84036" h="643161">
                <a:moveTo>
                  <a:pt x="0" y="92853"/>
                </a:moveTo>
                <a:lnTo>
                  <a:pt x="1436787" y="92853"/>
                </a:lnTo>
                <a:lnTo>
                  <a:pt x="1440460" y="0"/>
                </a:lnTo>
                <a:lnTo>
                  <a:pt x="1584036" y="310564"/>
                </a:lnTo>
                <a:lnTo>
                  <a:pt x="1436787" y="643161"/>
                </a:lnTo>
                <a:lnTo>
                  <a:pt x="1436787" y="528274"/>
                </a:lnTo>
                <a:lnTo>
                  <a:pt x="0" y="528274"/>
                </a:lnTo>
                <a:lnTo>
                  <a:pt x="0" y="92853"/>
                </a:lnTo>
                <a:close/>
              </a:path>
            </a:pathLst>
          </a:cu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2" name="Textfeld 11"/>
          <p:cNvSpPr txBox="1"/>
          <p:nvPr/>
        </p:nvSpPr>
        <p:spPr>
          <a:xfrm>
            <a:off x="5962098" y="3115058"/>
            <a:ext cx="1799431" cy="216023"/>
          </a:xfrm>
          <a:prstGeom prst="rect">
            <a:avLst/>
          </a:prstGeom>
          <a:noFill/>
        </p:spPr>
        <p:txBody>
          <a:bodyPr wrap="square" lIns="0" tIns="0" rIns="0" bIns="0" rtlCol="0">
            <a:noAutofit/>
          </a:bodyPr>
          <a:lstStyle/>
          <a:p>
            <a:pPr marL="0" lvl="1"/>
            <a:r>
              <a:rPr lang="de-CH" sz="1200" b="1" kern="0" dirty="0">
                <a:solidFill>
                  <a:schemeClr val="bg1"/>
                </a:solidFill>
              </a:rPr>
              <a:t>GO</a:t>
            </a:r>
            <a:endParaRPr lang="de-DE" sz="1200" b="1" dirty="0">
              <a:solidFill>
                <a:schemeClr val="bg1"/>
              </a:solidFill>
            </a:endParaRPr>
          </a:p>
        </p:txBody>
      </p:sp>
      <p:sp>
        <p:nvSpPr>
          <p:cNvPr id="15" name="Pfeil nach rechts 27"/>
          <p:cNvSpPr/>
          <p:nvPr/>
        </p:nvSpPr>
        <p:spPr bwMode="auto">
          <a:xfrm>
            <a:off x="1687647" y="2938721"/>
            <a:ext cx="3100377" cy="540000"/>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 name="connsiteX0" fmla="*/ 685816 w 2269852"/>
              <a:gd name="connsiteY0" fmla="*/ 92853 h 643161"/>
              <a:gd name="connsiteX1" fmla="*/ 2122603 w 2269852"/>
              <a:gd name="connsiteY1" fmla="*/ 92853 h 643161"/>
              <a:gd name="connsiteX2" fmla="*/ 2126276 w 2269852"/>
              <a:gd name="connsiteY2" fmla="*/ 0 h 643161"/>
              <a:gd name="connsiteX3" fmla="*/ 2269852 w 2269852"/>
              <a:gd name="connsiteY3" fmla="*/ 310564 h 643161"/>
              <a:gd name="connsiteX4" fmla="*/ 2122603 w 2269852"/>
              <a:gd name="connsiteY4" fmla="*/ 643161 h 643161"/>
              <a:gd name="connsiteX5" fmla="*/ 2122603 w 2269852"/>
              <a:gd name="connsiteY5" fmla="*/ 528274 h 643161"/>
              <a:gd name="connsiteX6" fmla="*/ 0 w 2269852"/>
              <a:gd name="connsiteY6" fmla="*/ 534463 h 643161"/>
              <a:gd name="connsiteX7" fmla="*/ 685816 w 2269852"/>
              <a:gd name="connsiteY7" fmla="*/ 92853 h 643161"/>
              <a:gd name="connsiteX0" fmla="*/ 0 w 2273662"/>
              <a:gd name="connsiteY0" fmla="*/ 92853 h 643161"/>
              <a:gd name="connsiteX1" fmla="*/ 2126413 w 2273662"/>
              <a:gd name="connsiteY1" fmla="*/ 92853 h 643161"/>
              <a:gd name="connsiteX2" fmla="*/ 2130086 w 2273662"/>
              <a:gd name="connsiteY2" fmla="*/ 0 h 643161"/>
              <a:gd name="connsiteX3" fmla="*/ 2273662 w 2273662"/>
              <a:gd name="connsiteY3" fmla="*/ 310564 h 643161"/>
              <a:gd name="connsiteX4" fmla="*/ 2126413 w 2273662"/>
              <a:gd name="connsiteY4" fmla="*/ 643161 h 643161"/>
              <a:gd name="connsiteX5" fmla="*/ 2126413 w 2273662"/>
              <a:gd name="connsiteY5" fmla="*/ 528274 h 643161"/>
              <a:gd name="connsiteX6" fmla="*/ 3810 w 2273662"/>
              <a:gd name="connsiteY6" fmla="*/ 534463 h 643161"/>
              <a:gd name="connsiteX7" fmla="*/ 0 w 2273662"/>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3662" h="643161">
                <a:moveTo>
                  <a:pt x="0" y="92853"/>
                </a:moveTo>
                <a:lnTo>
                  <a:pt x="2126413" y="92853"/>
                </a:lnTo>
                <a:lnTo>
                  <a:pt x="2130086" y="0"/>
                </a:lnTo>
                <a:lnTo>
                  <a:pt x="2273662" y="310564"/>
                </a:lnTo>
                <a:lnTo>
                  <a:pt x="2126413" y="643161"/>
                </a:lnTo>
                <a:lnTo>
                  <a:pt x="2126413" y="528274"/>
                </a:lnTo>
                <a:lnTo>
                  <a:pt x="3810" y="534463"/>
                </a:lnTo>
                <a:lnTo>
                  <a:pt x="0" y="92853"/>
                </a:lnTo>
                <a:close/>
              </a:path>
            </a:pathLst>
          </a:custGeom>
          <a:solidFill>
            <a:schemeClr val="bg2"/>
          </a:solidFill>
          <a:ln w="12700"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6" name="Textfeld 15"/>
          <p:cNvSpPr txBox="1"/>
          <p:nvPr/>
        </p:nvSpPr>
        <p:spPr>
          <a:xfrm>
            <a:off x="3347378" y="3111513"/>
            <a:ext cx="1150863" cy="216023"/>
          </a:xfrm>
          <a:prstGeom prst="rect">
            <a:avLst/>
          </a:prstGeom>
          <a:noFill/>
        </p:spPr>
        <p:txBody>
          <a:bodyPr wrap="square" lIns="0" tIns="0" rIns="0" bIns="0" rtlCol="0">
            <a:noAutofit/>
          </a:bodyPr>
          <a:lstStyle/>
          <a:p>
            <a:pPr marL="0" lvl="1"/>
            <a:r>
              <a:rPr lang="de-CH" sz="1200" b="1" kern="0" dirty="0">
                <a:solidFill>
                  <a:schemeClr val="bg1"/>
                </a:solidFill>
              </a:rPr>
              <a:t>STOP</a:t>
            </a:r>
            <a:endParaRPr lang="de-DE" sz="1200" b="1" dirty="0">
              <a:solidFill>
                <a:schemeClr val="bg1"/>
              </a:solidFill>
            </a:endParaRPr>
          </a:p>
        </p:txBody>
      </p:sp>
      <p:sp>
        <p:nvSpPr>
          <p:cNvPr id="17" name="Textfeld 16"/>
          <p:cNvSpPr txBox="1"/>
          <p:nvPr/>
        </p:nvSpPr>
        <p:spPr>
          <a:xfrm>
            <a:off x="1043608" y="3514338"/>
            <a:ext cx="1512168" cy="432048"/>
          </a:xfrm>
          <a:prstGeom prst="rect">
            <a:avLst/>
          </a:prstGeom>
          <a:noFill/>
        </p:spPr>
        <p:txBody>
          <a:bodyPr wrap="square" lIns="0" tIns="0" rIns="0" bIns="0" rtlCol="0">
            <a:normAutofit/>
          </a:bodyPr>
          <a:lstStyle/>
          <a:p>
            <a:pPr marL="0" lvl="1"/>
            <a:r>
              <a:rPr lang="de-CH" sz="1100" b="1" kern="0" dirty="0" err="1">
                <a:solidFill>
                  <a:srgbClr val="3961AC"/>
                </a:solidFill>
              </a:rPr>
              <a:t>Rivaroxaban</a:t>
            </a:r>
            <a:br>
              <a:rPr lang="de-CH" sz="1100" b="1" kern="0" dirty="0">
                <a:solidFill>
                  <a:srgbClr val="3961AC"/>
                </a:solidFill>
              </a:rPr>
            </a:br>
            <a:r>
              <a:rPr lang="de-CH" sz="1100" b="1" kern="0" dirty="0">
                <a:solidFill>
                  <a:srgbClr val="3961AC"/>
                </a:solidFill>
              </a:rPr>
              <a:t>2.5 mg 2x/j.</a:t>
            </a:r>
            <a:endParaRPr lang="de-DE" sz="1100" b="1" dirty="0">
              <a:solidFill>
                <a:srgbClr val="3961AC"/>
              </a:solidFill>
            </a:endParaRPr>
          </a:p>
        </p:txBody>
      </p:sp>
      <p:sp>
        <p:nvSpPr>
          <p:cNvPr id="18" name="Textfeld 17"/>
          <p:cNvSpPr txBox="1"/>
          <p:nvPr/>
        </p:nvSpPr>
        <p:spPr>
          <a:xfrm>
            <a:off x="2376000" y="2794258"/>
            <a:ext cx="5544616" cy="144016"/>
          </a:xfrm>
          <a:prstGeom prst="rect">
            <a:avLst/>
          </a:prstGeom>
          <a:noFill/>
        </p:spPr>
        <p:txBody>
          <a:bodyPr wrap="square" lIns="0" tIns="0" rIns="0" bIns="0" rtlCol="0">
            <a:noAutofit/>
          </a:bodyPr>
          <a:lstStyle/>
          <a:p>
            <a:pPr marL="0" lvl="1"/>
            <a:r>
              <a:rPr lang="de-CH" sz="1200" kern="0" dirty="0"/>
              <a:t>-3	-2	-1	Jour 0	      1	         2</a:t>
            </a:r>
            <a:endParaRPr lang="de-DE" sz="1200" dirty="0"/>
          </a:p>
        </p:txBody>
      </p:sp>
      <p:cxnSp>
        <p:nvCxnSpPr>
          <p:cNvPr id="19" name="Gerade Verbindung 18"/>
          <p:cNvCxnSpPr/>
          <p:nvPr/>
        </p:nvCxnSpPr>
        <p:spPr>
          <a:xfrm>
            <a:off x="194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2915816"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3870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482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5850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689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5075335" y="3076168"/>
            <a:ext cx="792088" cy="320454"/>
          </a:xfrm>
          <a:prstGeom prst="rect">
            <a:avLst/>
          </a:prstGeom>
          <a:noFill/>
        </p:spPr>
        <p:txBody>
          <a:bodyPr wrap="square" lIns="0" tIns="0" rIns="0" bIns="0" rtlCol="0">
            <a:normAutofit/>
          </a:bodyPr>
          <a:lstStyle/>
          <a:p>
            <a:pPr marL="0" lvl="1"/>
            <a:r>
              <a:rPr lang="de-CH" sz="900" b="1" kern="0" dirty="0"/>
              <a:t>INTER-</a:t>
            </a:r>
            <a:br>
              <a:rPr lang="de-CH" sz="900" b="1" kern="0" dirty="0"/>
            </a:br>
            <a:r>
              <a:rPr lang="de-CH" sz="900" b="1" kern="0" dirty="0"/>
              <a:t>VENTION</a:t>
            </a:r>
            <a:endParaRPr lang="de-DE" sz="900" b="1" dirty="0"/>
          </a:p>
        </p:txBody>
      </p:sp>
      <p:sp>
        <p:nvSpPr>
          <p:cNvPr id="27" name="Textfeld 26"/>
          <p:cNvSpPr txBox="1"/>
          <p:nvPr/>
        </p:nvSpPr>
        <p:spPr>
          <a:xfrm>
            <a:off x="1115616" y="4018394"/>
            <a:ext cx="1512168" cy="432048"/>
          </a:xfrm>
          <a:prstGeom prst="rect">
            <a:avLst/>
          </a:prstGeom>
          <a:noFill/>
        </p:spPr>
        <p:txBody>
          <a:bodyPr wrap="square" lIns="0" tIns="0" rIns="0" bIns="0" rtlCol="0">
            <a:normAutofit/>
          </a:bodyPr>
          <a:lstStyle/>
          <a:p>
            <a:pPr marL="0" lvl="1"/>
            <a:r>
              <a:rPr lang="de-CH" sz="1100" b="1" kern="0" dirty="0"/>
              <a:t>AAS</a:t>
            </a:r>
            <a:br>
              <a:rPr lang="de-CH" sz="1100" b="1" kern="0" dirty="0"/>
            </a:br>
            <a:r>
              <a:rPr lang="de-CH" sz="1100" b="1" kern="0" dirty="0"/>
              <a:t>100 mg 1x/j.</a:t>
            </a:r>
            <a:endParaRPr lang="de-DE" sz="1100" b="1" dirty="0"/>
          </a:p>
        </p:txBody>
      </p:sp>
      <p:sp>
        <p:nvSpPr>
          <p:cNvPr id="28" name="Textfeld 27"/>
          <p:cNvSpPr txBox="1"/>
          <p:nvPr/>
        </p:nvSpPr>
        <p:spPr>
          <a:xfrm>
            <a:off x="1115616" y="4542507"/>
            <a:ext cx="7272808" cy="198055"/>
          </a:xfrm>
          <a:prstGeom prst="rect">
            <a:avLst/>
          </a:prstGeom>
          <a:noFill/>
        </p:spPr>
        <p:txBody>
          <a:bodyPr wrap="square" lIns="0" tIns="0" rIns="0" bIns="0" rtlCol="0">
            <a:noAutofit/>
          </a:bodyPr>
          <a:lstStyle/>
          <a:p>
            <a:pPr marL="0" lvl="1"/>
            <a:r>
              <a:rPr lang="de-CH" sz="900" kern="0" dirty="0">
                <a:solidFill>
                  <a:schemeClr val="accent1"/>
                </a:solidFill>
              </a:rPr>
              <a:t>* </a:t>
            </a:r>
            <a:r>
              <a:rPr lang="fr-FR" sz="900" kern="0" dirty="0">
                <a:solidFill>
                  <a:schemeClr val="accent1"/>
                </a:solidFill>
              </a:rPr>
              <a:t>En cas de risque hémorragique élevé, interrompre le </a:t>
            </a:r>
            <a:r>
              <a:rPr lang="fr-FR" sz="900" kern="0" dirty="0" err="1">
                <a:solidFill>
                  <a:schemeClr val="accent1"/>
                </a:solidFill>
              </a:rPr>
              <a:t>rivaroxaban</a:t>
            </a:r>
            <a:r>
              <a:rPr lang="fr-FR" sz="900" kern="0" dirty="0">
                <a:solidFill>
                  <a:schemeClr val="accent1"/>
                </a:solidFill>
              </a:rPr>
              <a:t> 2.5 mg au minimum 24 h avant l’opération</a:t>
            </a:r>
            <a:endParaRPr lang="de-DE" sz="900" dirty="0">
              <a:solidFill>
                <a:schemeClr val="accent1"/>
              </a:solidFill>
            </a:endParaRPr>
          </a:p>
        </p:txBody>
      </p:sp>
      <p:pic>
        <p:nvPicPr>
          <p:cNvPr id="6" name="Bild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50000" y="4018394"/>
            <a:ext cx="375019" cy="363101"/>
          </a:xfrm>
          <a:prstGeom prst="rect">
            <a:avLst/>
          </a:prstGeom>
        </p:spPr>
      </p:pic>
      <p:pic>
        <p:nvPicPr>
          <p:cNvPr id="30" name="Bild 2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03848" y="4018394"/>
            <a:ext cx="375019" cy="363101"/>
          </a:xfrm>
          <a:prstGeom prst="rect">
            <a:avLst/>
          </a:prstGeom>
        </p:spPr>
      </p:pic>
      <p:pic>
        <p:nvPicPr>
          <p:cNvPr id="31" name="Bild 3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67944" y="4018394"/>
            <a:ext cx="375019" cy="363101"/>
          </a:xfrm>
          <a:prstGeom prst="rect">
            <a:avLst/>
          </a:prstGeom>
        </p:spPr>
      </p:pic>
      <p:pic>
        <p:nvPicPr>
          <p:cNvPr id="32" name="Bild 3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48064" y="4018394"/>
            <a:ext cx="375019" cy="363101"/>
          </a:xfrm>
          <a:prstGeom prst="rect">
            <a:avLst/>
          </a:prstGeom>
        </p:spPr>
      </p:pic>
      <p:pic>
        <p:nvPicPr>
          <p:cNvPr id="33" name="Bild 3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74000" y="4018394"/>
            <a:ext cx="375019" cy="363101"/>
          </a:xfrm>
          <a:prstGeom prst="rect">
            <a:avLst/>
          </a:prstGeom>
        </p:spPr>
      </p:pic>
      <p:pic>
        <p:nvPicPr>
          <p:cNvPr id="34" name="Bild 3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236296" y="4018394"/>
            <a:ext cx="375019" cy="363101"/>
          </a:xfrm>
          <a:prstGeom prst="rect">
            <a:avLst/>
          </a:prstGeom>
        </p:spPr>
      </p:pic>
      <p:pic>
        <p:nvPicPr>
          <p:cNvPr id="29" name="Bild 2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070000" y="3514338"/>
            <a:ext cx="347718" cy="336502"/>
          </a:xfrm>
          <a:prstGeom prst="rect">
            <a:avLst/>
          </a:prstGeom>
        </p:spPr>
      </p:pic>
      <p:pic>
        <p:nvPicPr>
          <p:cNvPr id="36" name="Bild 3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466000" y="3514338"/>
            <a:ext cx="347718" cy="336502"/>
          </a:xfrm>
          <a:prstGeom prst="rect">
            <a:avLst/>
          </a:prstGeom>
        </p:spPr>
      </p:pic>
      <p:pic>
        <p:nvPicPr>
          <p:cNvPr id="38" name="Bild 37"/>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023872" y="3514338"/>
            <a:ext cx="347718" cy="336502"/>
          </a:xfrm>
          <a:prstGeom prst="rect">
            <a:avLst/>
          </a:prstGeom>
        </p:spPr>
      </p:pic>
      <p:pic>
        <p:nvPicPr>
          <p:cNvPr id="39" name="Bild 3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419872" y="3514338"/>
            <a:ext cx="347718" cy="336502"/>
          </a:xfrm>
          <a:prstGeom prst="rect">
            <a:avLst/>
          </a:prstGeom>
        </p:spPr>
      </p:pic>
      <p:pic>
        <p:nvPicPr>
          <p:cNvPr id="40" name="Bild 39"/>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887968" y="3514338"/>
            <a:ext cx="347718" cy="336502"/>
          </a:xfrm>
          <a:prstGeom prst="rect">
            <a:avLst/>
          </a:prstGeom>
        </p:spPr>
      </p:pic>
      <p:pic>
        <p:nvPicPr>
          <p:cNvPr id="41" name="Bild 40"/>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283968" y="3514338"/>
            <a:ext cx="347718" cy="336502"/>
          </a:xfrm>
          <a:prstGeom prst="rect">
            <a:avLst/>
          </a:prstGeom>
        </p:spPr>
      </p:pic>
      <p:pic>
        <p:nvPicPr>
          <p:cNvPr id="42" name="Bild 4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976200" y="3514338"/>
            <a:ext cx="347718" cy="336502"/>
          </a:xfrm>
          <a:prstGeom prst="rect">
            <a:avLst/>
          </a:prstGeom>
        </p:spPr>
      </p:pic>
      <p:pic>
        <p:nvPicPr>
          <p:cNvPr id="43" name="Bild 4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72200" y="3514338"/>
            <a:ext cx="347718" cy="336502"/>
          </a:xfrm>
          <a:prstGeom prst="rect">
            <a:avLst/>
          </a:prstGeom>
        </p:spPr>
      </p:pic>
      <p:pic>
        <p:nvPicPr>
          <p:cNvPr id="45" name="Bild 4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056320" y="3514338"/>
            <a:ext cx="347718" cy="336502"/>
          </a:xfrm>
          <a:prstGeom prst="rect">
            <a:avLst/>
          </a:prstGeom>
        </p:spPr>
      </p:pic>
      <p:pic>
        <p:nvPicPr>
          <p:cNvPr id="46" name="Bild 4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452320" y="3514338"/>
            <a:ext cx="347718" cy="336502"/>
          </a:xfrm>
          <a:prstGeom prst="rect">
            <a:avLst/>
          </a:prstGeom>
        </p:spPr>
      </p:pic>
      <p:sp>
        <p:nvSpPr>
          <p:cNvPr id="47" name="Textfeld 46"/>
          <p:cNvSpPr txBox="1"/>
          <p:nvPr/>
        </p:nvSpPr>
        <p:spPr>
          <a:xfrm>
            <a:off x="4230000" y="3462508"/>
            <a:ext cx="936600" cy="144016"/>
          </a:xfrm>
          <a:prstGeom prst="rect">
            <a:avLst/>
          </a:prstGeom>
          <a:noFill/>
        </p:spPr>
        <p:txBody>
          <a:bodyPr wrap="square" lIns="0" tIns="0" rIns="0" bIns="0" rtlCol="0">
            <a:noAutofit/>
          </a:bodyPr>
          <a:lstStyle/>
          <a:p>
            <a:pPr marL="0" lvl="1"/>
            <a:r>
              <a:rPr lang="de-CH" sz="1000" kern="0" dirty="0"/>
              <a:t>*          *</a:t>
            </a:r>
            <a:endParaRPr lang="de-DE" sz="1000" dirty="0"/>
          </a:p>
        </p:txBody>
      </p:sp>
      <p:cxnSp>
        <p:nvCxnSpPr>
          <p:cNvPr id="48" name="Gerade Verbindung mit Pfeil 47"/>
          <p:cNvCxnSpPr/>
          <p:nvPr/>
        </p:nvCxnSpPr>
        <p:spPr>
          <a:xfrm>
            <a:off x="4932040" y="3010282"/>
            <a:ext cx="0" cy="504056"/>
          </a:xfrm>
          <a:prstGeom prst="straightConnector1">
            <a:avLst/>
          </a:prstGeom>
          <a:ln w="50800">
            <a:solidFill>
              <a:srgbClr val="7C7A7A"/>
            </a:solidFill>
            <a:tailEnd type="triangle"/>
          </a:ln>
        </p:spPr>
        <p:style>
          <a:lnRef idx="1">
            <a:schemeClr val="accent1"/>
          </a:lnRef>
          <a:fillRef idx="0">
            <a:schemeClr val="accent1"/>
          </a:fillRef>
          <a:effectRef idx="0">
            <a:schemeClr val="accent1"/>
          </a:effectRef>
          <a:fontRef idx="minor">
            <a:schemeClr val="tx1"/>
          </a:fontRef>
        </p:style>
      </p:cxnSp>
      <p:sp>
        <p:nvSpPr>
          <p:cNvPr id="50" name="Textfeld 49">
            <a:extLst>
              <a:ext uri="{FF2B5EF4-FFF2-40B4-BE49-F238E27FC236}">
                <a16:creationId xmlns:a16="http://schemas.microsoft.com/office/drawing/2014/main" id="{0AAFDEE8-4120-4C13-BCDE-D10C803027F1}"/>
              </a:ext>
            </a:extLst>
          </p:cNvPr>
          <p:cNvSpPr txBox="1"/>
          <p:nvPr/>
        </p:nvSpPr>
        <p:spPr>
          <a:xfrm>
            <a:off x="597216" y="4744108"/>
            <a:ext cx="8439280" cy="210390"/>
          </a:xfrm>
          <a:prstGeom prst="rect">
            <a:avLst/>
          </a:prstGeom>
          <a:noFill/>
        </p:spPr>
        <p:txBody>
          <a:bodyPr wrap="square" lIns="0" tIns="0" rIns="0" bIns="0" rtlCol="0">
            <a:noAutofit/>
          </a:bodyPr>
          <a:lstStyle/>
          <a:p>
            <a:pPr marL="0" lvl="1"/>
            <a:r>
              <a:rPr lang="fr-FR" sz="900" kern="0" dirty="0">
                <a:solidFill>
                  <a:schemeClr val="tx1">
                    <a:lumMod val="65000"/>
                    <a:lumOff val="35000"/>
                  </a:schemeClr>
                </a:solidFill>
              </a:rPr>
              <a:t>Il n’existe aucune donnée d’étude clinique randomisée à laquelle se référer</a:t>
            </a:r>
            <a:r>
              <a:rPr lang="de-CH" sz="900" kern="0" dirty="0">
                <a:solidFill>
                  <a:schemeClr val="tx1">
                    <a:lumMod val="65000"/>
                    <a:lumOff val="35000"/>
                  </a:schemeClr>
                </a:solidFill>
              </a:rPr>
              <a:t>. </a:t>
            </a:r>
            <a:r>
              <a:rPr lang="fr-FR" sz="900" kern="0" dirty="0">
                <a:solidFill>
                  <a:schemeClr val="tx1">
                    <a:lumMod val="65000"/>
                    <a:lumOff val="35000"/>
                  </a:schemeClr>
                </a:solidFill>
              </a:rPr>
              <a:t>Le groupe d’experts propose la procédure sur la base du protocole de l’étude COMPASS.</a:t>
            </a:r>
            <a:endParaRPr lang="de-DE" sz="900" dirty="0">
              <a:solidFill>
                <a:schemeClr val="tx1">
                  <a:lumMod val="65000"/>
                  <a:lumOff val="35000"/>
                </a:schemeClr>
              </a:solidFill>
            </a:endParaRPr>
          </a:p>
        </p:txBody>
      </p:sp>
      <p:sp>
        <p:nvSpPr>
          <p:cNvPr id="44" name="Inhaltsplatzhalter 2">
            <a:extLst>
              <a:ext uri="{FF2B5EF4-FFF2-40B4-BE49-F238E27FC236}">
                <a16:creationId xmlns:a16="http://schemas.microsoft.com/office/drawing/2014/main" id="{A41829CD-4F33-41BC-9E00-1E49EEBC6605}"/>
              </a:ext>
            </a:extLst>
          </p:cNvPr>
          <p:cNvSpPr>
            <a:spLocks noGrp="1"/>
          </p:cNvSpPr>
          <p:nvPr>
            <p:ph sz="quarter" idx="19"/>
          </p:nvPr>
        </p:nvSpPr>
        <p:spPr>
          <a:xfrm>
            <a:off x="612776" y="1155558"/>
            <a:ext cx="8207696" cy="1555810"/>
          </a:xfrm>
        </p:spPr>
        <p:txBody>
          <a:bodyPr/>
          <a:lstStyle/>
          <a:p>
            <a:pPr lvl="0"/>
            <a:r>
              <a:rPr lang="fr-FR" sz="1200" dirty="0"/>
              <a:t>Chez les patients à faible risque hémorragique, pause de la prise du </a:t>
            </a:r>
            <a:r>
              <a:rPr lang="fr-FR" sz="1200" dirty="0" err="1"/>
              <a:t>rivaroxaban</a:t>
            </a:r>
            <a:r>
              <a:rPr lang="fr-FR" sz="1200" dirty="0"/>
              <a:t> à faible dose seulement le jour de l’opération / intervention.</a:t>
            </a:r>
          </a:p>
          <a:p>
            <a:pPr lvl="0"/>
            <a:r>
              <a:rPr lang="fr-FR" sz="1200" dirty="0"/>
              <a:t>Chez les patients à risque hémorragique élevé (ou pour les opérations où même de petites hémorragies pourraient poser problème, p.ex. neurochirurgie), pause de la prise du </a:t>
            </a:r>
            <a:r>
              <a:rPr lang="fr-FR" sz="1200" dirty="0" err="1"/>
              <a:t>rivaroxaban</a:t>
            </a:r>
            <a:r>
              <a:rPr lang="fr-FR" sz="1200" dirty="0"/>
              <a:t> ≥24 h avant l’opération / intervention.</a:t>
            </a:r>
          </a:p>
          <a:p>
            <a:pPr lvl="0"/>
            <a:r>
              <a:rPr lang="fr-FR" sz="1200" dirty="0"/>
              <a:t>Continuer l’AAS 100 mg 1x/j. sans aucune interruption thérapeutique si possible, si non considéré comme contre-indiqué compte tenu de l’intervention prévue.</a:t>
            </a:r>
          </a:p>
          <a:p>
            <a:pPr lvl="0"/>
            <a:r>
              <a:rPr lang="fr-FR" sz="1200" dirty="0"/>
              <a:t>Assurer une communication optimale entre le chirurgien, le médecin de famille et le patient !</a:t>
            </a:r>
            <a:endParaRPr lang="de-CH" sz="1200" dirty="0"/>
          </a:p>
        </p:txBody>
      </p:sp>
      <p:sp>
        <p:nvSpPr>
          <p:cNvPr id="49" name="TextBox 3">
            <a:extLst>
              <a:ext uri="{FF2B5EF4-FFF2-40B4-BE49-F238E27FC236}">
                <a16:creationId xmlns:a16="http://schemas.microsoft.com/office/drawing/2014/main" id="{FB702FC3-4CE3-41BA-B3CE-D92F1BB57896}"/>
              </a:ext>
            </a:extLst>
          </p:cNvPr>
          <p:cNvSpPr txBox="1"/>
          <p:nvPr/>
        </p:nvSpPr>
        <p:spPr>
          <a:xfrm>
            <a:off x="604844" y="4933592"/>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756073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bwMode="auto">
          <a:xfrm>
            <a:off x="3059832" y="3846162"/>
            <a:ext cx="65" cy="276999"/>
          </a:xfrm>
          <a:prstGeom prst="rect">
            <a:avLst/>
          </a:prstGeom>
          <a:gradFill>
            <a:gsLst>
              <a:gs pos="21000">
                <a:schemeClr val="bg2">
                  <a:lumMod val="20000"/>
                  <a:lumOff val="80000"/>
                </a:schemeClr>
              </a:gs>
              <a:gs pos="100000">
                <a:schemeClr val="bg1"/>
              </a:gs>
            </a:gsLst>
            <a:lin ang="5400000" scaled="1"/>
          </a:gra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25" name="Rechteck 24"/>
          <p:cNvSpPr/>
          <p:nvPr/>
        </p:nvSpPr>
        <p:spPr bwMode="auto">
          <a:xfrm>
            <a:off x="5796136" y="3846162"/>
            <a:ext cx="65" cy="276999"/>
          </a:xfrm>
          <a:prstGeom prst="rect">
            <a:avLst/>
          </a:prstGeom>
          <a:gradFill>
            <a:gsLst>
              <a:gs pos="21000">
                <a:schemeClr val="bg2">
                  <a:lumMod val="20000"/>
                  <a:lumOff val="80000"/>
                </a:schemeClr>
              </a:gs>
              <a:gs pos="100000">
                <a:schemeClr val="bg1"/>
              </a:gs>
            </a:gsLst>
            <a:lin ang="5400000" scaled="1"/>
          </a:gra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2" name="Titel 1"/>
          <p:cNvSpPr>
            <a:spLocks noGrp="1"/>
          </p:cNvSpPr>
          <p:nvPr>
            <p:ph type="title"/>
          </p:nvPr>
        </p:nvSpPr>
        <p:spPr>
          <a:xfrm>
            <a:off x="612001" y="272310"/>
            <a:ext cx="8281175" cy="609398"/>
          </a:xfrm>
          <a:prstGeom prst="rect">
            <a:avLst/>
          </a:prstGeom>
        </p:spPr>
        <p:txBody>
          <a:bodyPr/>
          <a:lstStyle/>
          <a:p>
            <a:r>
              <a:rPr lang="fr-FR" sz="2200" dirty="0"/>
              <a:t>Que faire si le patient développe une complication hémorragique ?</a:t>
            </a:r>
            <a:endParaRPr lang="en-US" sz="2200" dirty="0"/>
          </a:p>
        </p:txBody>
      </p:sp>
      <p:sp>
        <p:nvSpPr>
          <p:cNvPr id="10" name="TextBox 3">
            <a:extLst>
              <a:ext uri="{FF2B5EF4-FFF2-40B4-BE49-F238E27FC236}">
                <a16:creationId xmlns:a16="http://schemas.microsoft.com/office/drawing/2014/main" id="{EF90718A-C2B2-43E2-B945-E8F212CFA51B}"/>
              </a:ext>
            </a:extLst>
          </p:cNvPr>
          <p:cNvSpPr txBox="1"/>
          <p:nvPr/>
        </p:nvSpPr>
        <p:spPr>
          <a:xfrm>
            <a:off x="303311" y="4737546"/>
            <a:ext cx="8281988" cy="246221"/>
          </a:xfrm>
          <a:prstGeom prst="rect">
            <a:avLst/>
          </a:prstGeom>
          <a:noFill/>
        </p:spPr>
        <p:txBody>
          <a:bodyPr wrap="square" lIns="0" tIns="0" rIns="0" bIns="0" rtlCol="0" anchor="b" anchorCtr="0">
            <a:spAutoFit/>
          </a:bodyPr>
          <a:lstStyle/>
          <a:p>
            <a:pPr algn="r">
              <a:defRPr/>
            </a:pPr>
            <a:r>
              <a:rPr lang="fr-FR" sz="800" kern="0" dirty="0">
                <a:solidFill>
                  <a:schemeClr val="tx1">
                    <a:lumMod val="65000"/>
                    <a:lumOff val="35000"/>
                  </a:schemeClr>
                </a:solidFill>
              </a:rPr>
              <a:t>Il n’existe aucune donnée d’étude clinique randomisée à laquelle se référer</a:t>
            </a:r>
            <a:r>
              <a:rPr lang="en-US" sz="800" dirty="0">
                <a:solidFill>
                  <a:schemeClr val="tx1">
                    <a:lumMod val="65000"/>
                    <a:lumOff val="35000"/>
                  </a:schemeClr>
                </a:solidFill>
              </a:rPr>
              <a:t>. Les </a:t>
            </a:r>
            <a:r>
              <a:rPr lang="en-US" sz="800" dirty="0" err="1">
                <a:solidFill>
                  <a:schemeClr val="tx1">
                    <a:lumMod val="65000"/>
                    <a:lumOff val="35000"/>
                  </a:schemeClr>
                </a:solidFill>
              </a:rPr>
              <a:t>recommandations</a:t>
            </a:r>
            <a:r>
              <a:rPr lang="en-US" sz="800" dirty="0">
                <a:solidFill>
                  <a:schemeClr val="tx1">
                    <a:lumMod val="65000"/>
                    <a:lumOff val="35000"/>
                  </a:schemeClr>
                </a:solidFill>
              </a:rPr>
              <a:t> se </a:t>
            </a:r>
            <a:r>
              <a:rPr lang="en-US" sz="800" dirty="0" err="1">
                <a:solidFill>
                  <a:schemeClr val="tx1">
                    <a:lumMod val="65000"/>
                    <a:lumOff val="35000"/>
                  </a:schemeClr>
                </a:solidFill>
              </a:rPr>
              <a:t>basent</a:t>
            </a:r>
            <a:r>
              <a:rPr lang="en-US" sz="800" dirty="0">
                <a:solidFill>
                  <a:schemeClr val="tx1">
                    <a:lumMod val="65000"/>
                    <a:lumOff val="35000"/>
                  </a:schemeClr>
                </a:solidFill>
              </a:rPr>
              <a:t> sur les directives du </a:t>
            </a:r>
            <a:r>
              <a:rPr lang="en-US" sz="800" dirty="0" err="1">
                <a:solidFill>
                  <a:schemeClr val="tx1">
                    <a:lumMod val="65000"/>
                    <a:lumOff val="35000"/>
                  </a:schemeClr>
                </a:solidFill>
              </a:rPr>
              <a:t>groupe</a:t>
            </a:r>
            <a:r>
              <a:rPr lang="en-US" sz="800" dirty="0">
                <a:solidFill>
                  <a:schemeClr val="tx1">
                    <a:lumMod val="65000"/>
                    <a:lumOff val="35000"/>
                  </a:schemeClr>
                </a:solidFill>
              </a:rPr>
              <a:t> </a:t>
            </a:r>
            <a:r>
              <a:rPr lang="en-US" sz="800" dirty="0" err="1">
                <a:solidFill>
                  <a:schemeClr val="tx1">
                    <a:lumMod val="65000"/>
                    <a:lumOff val="35000"/>
                  </a:schemeClr>
                </a:solidFill>
              </a:rPr>
              <a:t>d’experts</a:t>
            </a:r>
            <a:r>
              <a:rPr lang="en-US" sz="800" dirty="0">
                <a:solidFill>
                  <a:schemeClr val="tx1">
                    <a:lumMod val="65000"/>
                    <a:lumOff val="35000"/>
                  </a:schemeClr>
                </a:solidFill>
              </a:rPr>
              <a:t> «Rivaroxaban et </a:t>
            </a:r>
            <a:r>
              <a:rPr lang="en-US" sz="800" dirty="0" err="1">
                <a:solidFill>
                  <a:schemeClr val="tx1">
                    <a:lumMod val="65000"/>
                    <a:lumOff val="35000"/>
                  </a:schemeClr>
                </a:solidFill>
              </a:rPr>
              <a:t>anesthésiologie</a:t>
            </a:r>
            <a:r>
              <a:rPr lang="en-US" sz="800" dirty="0">
                <a:solidFill>
                  <a:schemeClr val="tx1">
                    <a:lumMod val="65000"/>
                    <a:lumOff val="35000"/>
                  </a:schemeClr>
                </a:solidFill>
              </a:rPr>
              <a:t>» (directive SSAR); </a:t>
            </a:r>
            <a:r>
              <a:rPr lang="en-US" sz="800" dirty="0" err="1">
                <a:solidFill>
                  <a:schemeClr val="tx1">
                    <a:lumMod val="65000"/>
                    <a:lumOff val="35000"/>
                  </a:schemeClr>
                </a:solidFill>
              </a:rPr>
              <a:t>mai</a:t>
            </a:r>
            <a:r>
              <a:rPr lang="en-US" sz="800" dirty="0">
                <a:solidFill>
                  <a:schemeClr val="tx1">
                    <a:lumMod val="65000"/>
                    <a:lumOff val="35000"/>
                  </a:schemeClr>
                </a:solidFill>
              </a:rPr>
              <a:t> 2019, www.sgar-ssar.ch</a:t>
            </a:r>
          </a:p>
        </p:txBody>
      </p:sp>
      <p:sp>
        <p:nvSpPr>
          <p:cNvPr id="13" name="Textfeld 12"/>
          <p:cNvSpPr txBox="1"/>
          <p:nvPr/>
        </p:nvSpPr>
        <p:spPr>
          <a:xfrm>
            <a:off x="5796136" y="1656854"/>
            <a:ext cx="2591968" cy="252000"/>
          </a:xfrm>
          <a:prstGeom prst="rect">
            <a:avLst/>
          </a:prstGeom>
          <a:solidFill>
            <a:schemeClr val="bg2"/>
          </a:solidFill>
        </p:spPr>
        <p:txBody>
          <a:bodyPr wrap="square" lIns="0" tIns="0" rIns="0" bIns="0" rtlCol="0" anchor="ctr" anchorCtr="0">
            <a:normAutofit/>
          </a:bodyPr>
          <a:lstStyle/>
          <a:p>
            <a:pPr algn="ctr"/>
            <a:r>
              <a:rPr lang="en-US" sz="900" b="1" dirty="0" err="1">
                <a:solidFill>
                  <a:schemeClr val="bg1"/>
                </a:solidFill>
              </a:rPr>
              <a:t>Hémorragie</a:t>
            </a:r>
            <a:r>
              <a:rPr lang="en-US" sz="900" b="1" dirty="0">
                <a:solidFill>
                  <a:schemeClr val="bg1"/>
                </a:solidFill>
              </a:rPr>
              <a:t> </a:t>
            </a:r>
            <a:r>
              <a:rPr lang="en-US" sz="900" b="1" dirty="0" err="1">
                <a:solidFill>
                  <a:schemeClr val="bg1"/>
                </a:solidFill>
              </a:rPr>
              <a:t>sévère</a:t>
            </a:r>
            <a:r>
              <a:rPr lang="en-US" sz="900" b="1" dirty="0">
                <a:solidFill>
                  <a:schemeClr val="bg1"/>
                </a:solidFill>
              </a:rPr>
              <a:t> </a:t>
            </a:r>
            <a:r>
              <a:rPr lang="en-US" sz="900" b="1" dirty="0" err="1">
                <a:solidFill>
                  <a:schemeClr val="bg1"/>
                </a:solidFill>
              </a:rPr>
              <a:t>voire</a:t>
            </a:r>
            <a:r>
              <a:rPr lang="en-US" sz="900" b="1" dirty="0">
                <a:solidFill>
                  <a:schemeClr val="bg1"/>
                </a:solidFill>
              </a:rPr>
              <a:t> </a:t>
            </a:r>
            <a:r>
              <a:rPr lang="en-US" sz="900" b="1" dirty="0" err="1">
                <a:solidFill>
                  <a:schemeClr val="bg1"/>
                </a:solidFill>
              </a:rPr>
              <a:t>mortelle</a:t>
            </a:r>
            <a:endParaRPr lang="en-US" sz="900" b="1" dirty="0">
              <a:solidFill>
                <a:schemeClr val="bg1"/>
              </a:solidFill>
            </a:endParaRPr>
          </a:p>
        </p:txBody>
      </p:sp>
      <p:sp>
        <p:nvSpPr>
          <p:cNvPr id="14" name="Textfeld 13"/>
          <p:cNvSpPr txBox="1"/>
          <p:nvPr/>
        </p:nvSpPr>
        <p:spPr>
          <a:xfrm>
            <a:off x="3059832" y="1656854"/>
            <a:ext cx="2591968" cy="252000"/>
          </a:xfrm>
          <a:prstGeom prst="rect">
            <a:avLst/>
          </a:prstGeom>
          <a:solidFill>
            <a:schemeClr val="bg2"/>
          </a:solidFill>
        </p:spPr>
        <p:txBody>
          <a:bodyPr wrap="square" lIns="0" tIns="0" rIns="0" bIns="0" rtlCol="0" anchor="ctr" anchorCtr="0">
            <a:normAutofit/>
          </a:bodyPr>
          <a:lstStyle/>
          <a:p>
            <a:pPr algn="ctr"/>
            <a:r>
              <a:rPr lang="en-US" sz="900" b="1" dirty="0" err="1">
                <a:solidFill>
                  <a:schemeClr val="bg1"/>
                </a:solidFill>
              </a:rPr>
              <a:t>Hémorragie</a:t>
            </a:r>
            <a:r>
              <a:rPr lang="en-US" sz="900" b="1" dirty="0">
                <a:solidFill>
                  <a:schemeClr val="bg1"/>
                </a:solidFill>
              </a:rPr>
              <a:t> </a:t>
            </a:r>
            <a:r>
              <a:rPr lang="en-US" sz="900" b="1" dirty="0" err="1">
                <a:solidFill>
                  <a:schemeClr val="bg1"/>
                </a:solidFill>
              </a:rPr>
              <a:t>modérée</a:t>
            </a:r>
            <a:endParaRPr lang="en-US" sz="900" b="1" dirty="0">
              <a:solidFill>
                <a:schemeClr val="bg1"/>
              </a:solidFill>
            </a:endParaRPr>
          </a:p>
        </p:txBody>
      </p:sp>
      <p:sp>
        <p:nvSpPr>
          <p:cNvPr id="15" name="Textfeld 14"/>
          <p:cNvSpPr txBox="1"/>
          <p:nvPr/>
        </p:nvSpPr>
        <p:spPr>
          <a:xfrm>
            <a:off x="612312" y="1656854"/>
            <a:ext cx="2159488" cy="252000"/>
          </a:xfrm>
          <a:prstGeom prst="rect">
            <a:avLst/>
          </a:prstGeom>
          <a:solidFill>
            <a:schemeClr val="bg2"/>
          </a:solidFill>
        </p:spPr>
        <p:txBody>
          <a:bodyPr wrap="square" lIns="0" tIns="0" rIns="0" bIns="0" rtlCol="0" anchor="ctr" anchorCtr="0">
            <a:noAutofit/>
          </a:bodyPr>
          <a:lstStyle/>
          <a:p>
            <a:pPr algn="ctr"/>
            <a:r>
              <a:rPr lang="en-US" sz="900" b="1" dirty="0" err="1">
                <a:solidFill>
                  <a:schemeClr val="bg1"/>
                </a:solidFill>
              </a:rPr>
              <a:t>Hémorragie</a:t>
            </a:r>
            <a:r>
              <a:rPr lang="en-US" sz="900" b="1" dirty="0">
                <a:solidFill>
                  <a:schemeClr val="bg1"/>
                </a:solidFill>
              </a:rPr>
              <a:t> </a:t>
            </a:r>
            <a:r>
              <a:rPr lang="en-US" sz="900" b="1" dirty="0" err="1">
                <a:solidFill>
                  <a:schemeClr val="bg1"/>
                </a:solidFill>
              </a:rPr>
              <a:t>légère</a:t>
            </a:r>
            <a:endParaRPr lang="en-US" sz="900" b="1" dirty="0">
              <a:solidFill>
                <a:schemeClr val="bg1"/>
              </a:solidFill>
            </a:endParaRPr>
          </a:p>
        </p:txBody>
      </p:sp>
      <p:sp>
        <p:nvSpPr>
          <p:cNvPr id="16" name="Textfeld 15"/>
          <p:cNvSpPr txBox="1"/>
          <p:nvPr/>
        </p:nvSpPr>
        <p:spPr>
          <a:xfrm>
            <a:off x="3059832" y="1940220"/>
            <a:ext cx="5328592" cy="251999"/>
          </a:xfrm>
          <a:prstGeom prst="rect">
            <a:avLst/>
          </a:prstGeom>
          <a:noFill/>
          <a:ln w="12700">
            <a:solidFill>
              <a:schemeClr val="tx1"/>
            </a:solidFill>
          </a:ln>
        </p:spPr>
        <p:txBody>
          <a:bodyPr wrap="square" lIns="0" tIns="0" rIns="0" bIns="0" rtlCol="0" anchor="ctr" anchorCtr="0">
            <a:normAutofit/>
          </a:bodyPr>
          <a:lstStyle/>
          <a:p>
            <a:pPr algn="ctr"/>
            <a:r>
              <a:rPr lang="en-US" sz="900" dirty="0" err="1"/>
              <a:t>Traitement</a:t>
            </a:r>
            <a:r>
              <a:rPr lang="en-US" sz="900" dirty="0"/>
              <a:t> à </a:t>
            </a:r>
            <a:r>
              <a:rPr lang="en-US" sz="900" dirty="0" err="1"/>
              <a:t>l’hôpital</a:t>
            </a:r>
            <a:endParaRPr lang="en-US" sz="900" dirty="0"/>
          </a:p>
        </p:txBody>
      </p:sp>
      <p:sp>
        <p:nvSpPr>
          <p:cNvPr id="17" name="Textfeld 16"/>
          <p:cNvSpPr txBox="1"/>
          <p:nvPr/>
        </p:nvSpPr>
        <p:spPr>
          <a:xfrm>
            <a:off x="611188" y="1936378"/>
            <a:ext cx="2160612" cy="251999"/>
          </a:xfrm>
          <a:prstGeom prst="rect">
            <a:avLst/>
          </a:prstGeom>
          <a:solidFill>
            <a:schemeClr val="bg1"/>
          </a:solidFill>
          <a:ln w="12700">
            <a:solidFill>
              <a:schemeClr val="tx1"/>
            </a:solidFill>
          </a:ln>
        </p:spPr>
        <p:txBody>
          <a:bodyPr wrap="square" lIns="0" tIns="0" rIns="0" bIns="0" rtlCol="0" anchor="ctr" anchorCtr="0">
            <a:noAutofit/>
          </a:bodyPr>
          <a:lstStyle/>
          <a:p>
            <a:pPr algn="ctr"/>
            <a:r>
              <a:rPr lang="fr-FR" sz="900" dirty="0"/>
              <a:t>En règle générale, traitement </a:t>
            </a:r>
            <a:br>
              <a:rPr lang="fr-FR" sz="900" dirty="0"/>
            </a:br>
            <a:r>
              <a:rPr lang="fr-FR" sz="900" dirty="0"/>
              <a:t>ambulatoire possible</a:t>
            </a:r>
            <a:endParaRPr lang="en-US" sz="900" dirty="0"/>
          </a:p>
        </p:txBody>
      </p:sp>
      <p:sp>
        <p:nvSpPr>
          <p:cNvPr id="18" name="Textfeld 17"/>
          <p:cNvSpPr txBox="1"/>
          <p:nvPr/>
        </p:nvSpPr>
        <p:spPr>
          <a:xfrm>
            <a:off x="611188" y="2369170"/>
            <a:ext cx="2160612" cy="864095"/>
          </a:xfrm>
          <a:prstGeom prst="rect">
            <a:avLst/>
          </a:prstGeom>
          <a:solidFill>
            <a:schemeClr val="bg1"/>
          </a:solidFill>
          <a:ln w="12700">
            <a:solidFill>
              <a:schemeClr val="bg2"/>
            </a:solidFill>
          </a:ln>
        </p:spPr>
        <p:txBody>
          <a:bodyPr wrap="square" lIns="0" tIns="0" rIns="0" bIns="0" rtlCol="0" anchor="ctr" anchorCtr="0">
            <a:noAutofit/>
          </a:bodyPr>
          <a:lstStyle/>
          <a:p>
            <a:pPr marL="180000" indent="-108000">
              <a:buFont typeface="Arial" charset="0"/>
              <a:buChar char="•"/>
            </a:pPr>
            <a:r>
              <a:rPr lang="en-US" sz="900" dirty="0" err="1"/>
              <a:t>Interrompre</a:t>
            </a:r>
            <a:r>
              <a:rPr lang="en-US" sz="900" dirty="0"/>
              <a:t> le rivaroxaban </a:t>
            </a:r>
            <a:r>
              <a:rPr lang="en-US" sz="900" dirty="0" err="1"/>
              <a:t>ou</a:t>
            </a:r>
            <a:r>
              <a:rPr lang="en-US" sz="900" dirty="0"/>
              <a:t> retarder la </a:t>
            </a:r>
            <a:r>
              <a:rPr lang="en-US" sz="900" dirty="0" err="1"/>
              <a:t>prochaine</a:t>
            </a:r>
            <a:r>
              <a:rPr lang="en-US" sz="900" dirty="0"/>
              <a:t> </a:t>
            </a:r>
            <a:r>
              <a:rPr lang="en-US" sz="900" dirty="0" err="1"/>
              <a:t>prise</a:t>
            </a:r>
            <a:endParaRPr lang="en-US" sz="900" dirty="0"/>
          </a:p>
          <a:p>
            <a:pPr marL="180000" indent="-108000">
              <a:buFont typeface="Arial" charset="0"/>
              <a:buChar char="•"/>
            </a:pPr>
            <a:r>
              <a:rPr lang="en-US" sz="900" dirty="0" err="1"/>
              <a:t>Vérifier</a:t>
            </a:r>
            <a:r>
              <a:rPr lang="en-US" sz="900" dirty="0"/>
              <a:t> </a:t>
            </a:r>
            <a:r>
              <a:rPr lang="en-US" sz="900" dirty="0" err="1"/>
              <a:t>l’indication</a:t>
            </a:r>
            <a:r>
              <a:rPr lang="en-US" sz="900" dirty="0"/>
              <a:t>, le risqué, le </a:t>
            </a:r>
            <a:r>
              <a:rPr lang="en-US" sz="900" dirty="0" err="1"/>
              <a:t>bénéfice</a:t>
            </a:r>
            <a:endParaRPr lang="en-US" sz="900" dirty="0"/>
          </a:p>
        </p:txBody>
      </p:sp>
      <p:sp>
        <p:nvSpPr>
          <p:cNvPr id="21" name="Textfeld 20"/>
          <p:cNvSpPr txBox="1"/>
          <p:nvPr/>
        </p:nvSpPr>
        <p:spPr>
          <a:xfrm>
            <a:off x="5796135" y="3380436"/>
            <a:ext cx="2664097" cy="862577"/>
          </a:xfrm>
          <a:prstGeom prst="rect">
            <a:avLst/>
          </a:prstGeom>
          <a:solidFill>
            <a:schemeClr val="bg1"/>
          </a:solidFill>
          <a:ln w="12700">
            <a:solidFill>
              <a:schemeClr val="tx1"/>
            </a:solidFill>
          </a:ln>
        </p:spPr>
        <p:txBody>
          <a:bodyPr wrap="square" lIns="0" tIns="0" rIns="0" bIns="0" rtlCol="0" anchor="ctr" anchorCtr="0">
            <a:normAutofit/>
          </a:bodyPr>
          <a:lstStyle/>
          <a:p>
            <a:pPr marL="268288" indent="-107950"/>
            <a:r>
              <a:rPr lang="en-US" sz="750" dirty="0"/>
              <a:t>1) </a:t>
            </a:r>
            <a:r>
              <a:rPr lang="en-US" sz="750" dirty="0" err="1"/>
              <a:t>Acide</a:t>
            </a:r>
            <a:r>
              <a:rPr lang="en-US" sz="750" dirty="0"/>
              <a:t> </a:t>
            </a:r>
            <a:r>
              <a:rPr lang="en-US" sz="750" dirty="0" err="1"/>
              <a:t>tranexamique</a:t>
            </a:r>
            <a:r>
              <a:rPr lang="en-US" sz="750" dirty="0"/>
              <a:t> </a:t>
            </a:r>
            <a:br>
              <a:rPr lang="en-US" sz="750" dirty="0"/>
            </a:br>
            <a:r>
              <a:rPr lang="en-US" sz="750" dirty="0"/>
              <a:t>(bolus initial de 1 à 2 g par </a:t>
            </a:r>
            <a:r>
              <a:rPr lang="en-US" sz="750" dirty="0" err="1"/>
              <a:t>voie</a:t>
            </a:r>
            <a:r>
              <a:rPr lang="en-US" sz="750" dirty="0"/>
              <a:t> </a:t>
            </a:r>
            <a:r>
              <a:rPr lang="en-US" sz="750" dirty="0" err="1"/>
              <a:t>i.v.</a:t>
            </a:r>
            <a:r>
              <a:rPr lang="en-US" sz="750" dirty="0"/>
              <a:t>)</a:t>
            </a:r>
          </a:p>
          <a:p>
            <a:pPr marL="268288" indent="-107950"/>
            <a:r>
              <a:rPr lang="en-US" sz="750" dirty="0"/>
              <a:t>2) </a:t>
            </a:r>
            <a:r>
              <a:rPr lang="en-US" sz="750" dirty="0" err="1"/>
              <a:t>Desmopressine</a:t>
            </a:r>
            <a:r>
              <a:rPr lang="en-US" sz="750" dirty="0"/>
              <a:t> (0,3 </a:t>
            </a:r>
            <a:r>
              <a:rPr lang="el-GR" sz="750" dirty="0"/>
              <a:t>μ</a:t>
            </a:r>
            <a:r>
              <a:rPr lang="en-US" sz="750" dirty="0"/>
              <a:t>g/kg PC) </a:t>
            </a:r>
            <a:br>
              <a:rPr lang="en-US" sz="750" dirty="0"/>
            </a:br>
            <a:r>
              <a:rPr lang="en-US" sz="750" i="1" dirty="0"/>
              <a:t>Cave: </a:t>
            </a:r>
            <a:r>
              <a:rPr lang="en-US" sz="750" i="1" dirty="0" err="1"/>
              <a:t>Hyponatrémie</a:t>
            </a:r>
            <a:endParaRPr lang="en-US" sz="750" i="1" dirty="0"/>
          </a:p>
          <a:p>
            <a:pPr marL="268288" indent="-107950"/>
            <a:r>
              <a:rPr lang="en-US" sz="750" dirty="0"/>
              <a:t>3) </a:t>
            </a:r>
            <a:r>
              <a:rPr lang="en-US" sz="750" dirty="0" err="1"/>
              <a:t>Éventuellement</a:t>
            </a:r>
            <a:r>
              <a:rPr lang="en-US" sz="750" dirty="0"/>
              <a:t> </a:t>
            </a:r>
            <a:r>
              <a:rPr lang="en-US" sz="750" dirty="0" err="1"/>
              <a:t>envisager</a:t>
            </a:r>
            <a:r>
              <a:rPr lang="en-US" sz="750" dirty="0"/>
              <a:t>: </a:t>
            </a:r>
            <a:br>
              <a:rPr lang="en-US" sz="750" dirty="0"/>
            </a:br>
            <a:r>
              <a:rPr lang="en-US" sz="750" dirty="0" err="1"/>
              <a:t>Préparations</a:t>
            </a:r>
            <a:r>
              <a:rPr lang="en-US" sz="750" dirty="0"/>
              <a:t> de CCP (20–50 UI/kg PC) ; </a:t>
            </a:r>
            <a:br>
              <a:rPr lang="en-US" sz="750" dirty="0"/>
            </a:br>
            <a:r>
              <a:rPr lang="en-US" sz="750" dirty="0"/>
              <a:t>le </a:t>
            </a:r>
            <a:r>
              <a:rPr lang="en-US" sz="750" dirty="0" err="1"/>
              <a:t>cas</a:t>
            </a:r>
            <a:r>
              <a:rPr lang="en-US" sz="750" dirty="0"/>
              <a:t> </a:t>
            </a:r>
            <a:r>
              <a:rPr lang="en-US" sz="750" dirty="0" err="1"/>
              <a:t>échéant</a:t>
            </a:r>
            <a:r>
              <a:rPr lang="en-US" sz="750" dirty="0"/>
              <a:t> </a:t>
            </a:r>
            <a:r>
              <a:rPr lang="en-US" sz="750" dirty="0" err="1"/>
              <a:t>répéter</a:t>
            </a:r>
            <a:r>
              <a:rPr lang="en-US" sz="750" dirty="0"/>
              <a:t> </a:t>
            </a:r>
            <a:r>
              <a:rPr lang="en-US" sz="750" dirty="0" err="1"/>
              <a:t>l’administration</a:t>
            </a:r>
            <a:endParaRPr lang="en-US" sz="750" dirty="0"/>
          </a:p>
        </p:txBody>
      </p:sp>
      <p:sp>
        <p:nvSpPr>
          <p:cNvPr id="22" name="Textfeld 21"/>
          <p:cNvSpPr txBox="1"/>
          <p:nvPr/>
        </p:nvSpPr>
        <p:spPr>
          <a:xfrm>
            <a:off x="3059832" y="3794229"/>
            <a:ext cx="2592288" cy="448784"/>
          </a:xfrm>
          <a:prstGeom prst="rect">
            <a:avLst/>
          </a:prstGeom>
          <a:solidFill>
            <a:schemeClr val="bg1"/>
          </a:solidFill>
          <a:ln w="12700">
            <a:solidFill>
              <a:schemeClr val="tx1"/>
            </a:solidFill>
          </a:ln>
        </p:spPr>
        <p:txBody>
          <a:bodyPr wrap="square" lIns="0" tIns="0" rIns="0" bIns="0" rtlCol="0" anchor="ctr" anchorCtr="0">
            <a:normAutofit/>
          </a:bodyPr>
          <a:lstStyle/>
          <a:p>
            <a:pPr algn="ctr"/>
            <a:r>
              <a:rPr lang="en-US" sz="750" dirty="0"/>
              <a:t>Desmopressin (0,3 </a:t>
            </a:r>
            <a:r>
              <a:rPr lang="el-GR" sz="750" dirty="0"/>
              <a:t>μ</a:t>
            </a:r>
            <a:r>
              <a:rPr lang="en-US" sz="750" dirty="0"/>
              <a:t>g / kg PC) </a:t>
            </a:r>
            <a:br>
              <a:rPr lang="en-US" sz="750" dirty="0"/>
            </a:br>
            <a:r>
              <a:rPr lang="en-US" sz="750" i="1" dirty="0"/>
              <a:t>Cave: </a:t>
            </a:r>
            <a:r>
              <a:rPr lang="en-US" sz="750" i="1" dirty="0" err="1"/>
              <a:t>Hyponatrémie</a:t>
            </a:r>
            <a:endParaRPr lang="en-US" sz="750" i="1" dirty="0"/>
          </a:p>
        </p:txBody>
      </p:sp>
      <p:sp>
        <p:nvSpPr>
          <p:cNvPr id="23" name="Textfeld 22"/>
          <p:cNvSpPr txBox="1"/>
          <p:nvPr/>
        </p:nvSpPr>
        <p:spPr>
          <a:xfrm>
            <a:off x="3059832" y="4173459"/>
            <a:ext cx="2664296" cy="576064"/>
          </a:xfrm>
          <a:prstGeom prst="rect">
            <a:avLst/>
          </a:prstGeom>
          <a:noFill/>
          <a:ln w="12700">
            <a:noFill/>
          </a:ln>
        </p:spPr>
        <p:txBody>
          <a:bodyPr wrap="square" lIns="0" tIns="0" rIns="0" bIns="0" rtlCol="0" anchor="ctr" anchorCtr="0">
            <a:normAutofit/>
          </a:bodyPr>
          <a:lstStyle/>
          <a:p>
            <a:pPr>
              <a:spcAft>
                <a:spcPts val="200"/>
              </a:spcAft>
            </a:pPr>
            <a:r>
              <a:rPr lang="fr-FR" sz="750" b="1" i="1" dirty="0"/>
              <a:t>Non recommandé : administration de PFC</a:t>
            </a:r>
            <a:r>
              <a:rPr lang="en-US" sz="750" b="1" i="1" dirty="0"/>
              <a:t>.</a:t>
            </a:r>
          </a:p>
          <a:p>
            <a:r>
              <a:rPr lang="en-US" sz="750" b="1" i="1" dirty="0"/>
              <a:t>Important: </a:t>
            </a:r>
            <a:r>
              <a:rPr lang="fr-FR" sz="750" i="1" dirty="0"/>
              <a:t>La vitamine K ou la protamine n’influencent ni la concentration plasmatique ni l’action du </a:t>
            </a:r>
            <a:r>
              <a:rPr lang="fr-FR" sz="750" i="1" dirty="0" err="1"/>
              <a:t>rivaroxaban</a:t>
            </a:r>
            <a:r>
              <a:rPr lang="fr-FR" sz="750" i="1" dirty="0"/>
              <a:t>.</a:t>
            </a:r>
            <a:endParaRPr lang="en-US" sz="750" i="1" dirty="0"/>
          </a:p>
        </p:txBody>
      </p:sp>
      <p:sp>
        <p:nvSpPr>
          <p:cNvPr id="24" name="Textfeld 23"/>
          <p:cNvSpPr txBox="1"/>
          <p:nvPr/>
        </p:nvSpPr>
        <p:spPr>
          <a:xfrm>
            <a:off x="5796136" y="4173459"/>
            <a:ext cx="2612245" cy="576064"/>
          </a:xfrm>
          <a:prstGeom prst="rect">
            <a:avLst/>
          </a:prstGeom>
          <a:noFill/>
          <a:ln w="12700">
            <a:noFill/>
          </a:ln>
        </p:spPr>
        <p:txBody>
          <a:bodyPr wrap="square" lIns="0" tIns="0" rIns="0" bIns="0" rtlCol="0" anchor="ctr" anchorCtr="0">
            <a:normAutofit/>
          </a:bodyPr>
          <a:lstStyle/>
          <a:p>
            <a:pPr>
              <a:spcAft>
                <a:spcPts val="200"/>
              </a:spcAft>
            </a:pPr>
            <a:r>
              <a:rPr lang="fr-FR" sz="750" b="1" i="1" dirty="0"/>
              <a:t>Non recommandé : administration de PFC</a:t>
            </a:r>
            <a:r>
              <a:rPr lang="en-US" sz="750" b="1" i="1" dirty="0"/>
              <a:t>.</a:t>
            </a:r>
          </a:p>
          <a:p>
            <a:r>
              <a:rPr lang="en-US" sz="750" b="1" i="1" dirty="0"/>
              <a:t>Important: </a:t>
            </a:r>
            <a:r>
              <a:rPr lang="fr-FR" sz="750" i="1" dirty="0"/>
              <a:t>La vitamine K ou la protamine n’influencent ni la concentration plasmatique ni l’action du </a:t>
            </a:r>
            <a:r>
              <a:rPr lang="fr-FR" sz="750" i="1" dirty="0" err="1"/>
              <a:t>rivaroxaban</a:t>
            </a:r>
            <a:r>
              <a:rPr lang="fr-FR" sz="750" i="1" dirty="0"/>
              <a:t>.</a:t>
            </a:r>
            <a:endParaRPr lang="en-US" sz="750" i="1" dirty="0"/>
          </a:p>
        </p:txBody>
      </p:sp>
      <p:cxnSp>
        <p:nvCxnSpPr>
          <p:cNvPr id="26" name="Gerade Verbindung mit Pfeil 25"/>
          <p:cNvCxnSpPr>
            <a:stCxn id="17" idx="2"/>
            <a:endCxn id="18" idx="0"/>
          </p:cNvCxnSpPr>
          <p:nvPr/>
        </p:nvCxnSpPr>
        <p:spPr>
          <a:xfrm>
            <a:off x="1691494" y="2188377"/>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a:off x="4355976" y="2187505"/>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p:nvPr/>
        </p:nvCxnSpPr>
        <p:spPr>
          <a:xfrm>
            <a:off x="7092280" y="2187505"/>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Gerade Verbindung mit Pfeil 34"/>
          <p:cNvCxnSpPr/>
          <p:nvPr/>
        </p:nvCxnSpPr>
        <p:spPr>
          <a:xfrm>
            <a:off x="4355976" y="3182189"/>
            <a:ext cx="0" cy="200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Gerade Verbindung mit Pfeil 35"/>
          <p:cNvCxnSpPr/>
          <p:nvPr/>
        </p:nvCxnSpPr>
        <p:spPr>
          <a:xfrm>
            <a:off x="7092280" y="3182189"/>
            <a:ext cx="0" cy="200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a:cxnSpLocks/>
            <a:endCxn id="22" idx="0"/>
          </p:cNvCxnSpPr>
          <p:nvPr/>
        </p:nvCxnSpPr>
        <p:spPr>
          <a:xfrm>
            <a:off x="4355976" y="3555104"/>
            <a:ext cx="0" cy="2391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p:cNvSpPr txBox="1"/>
          <p:nvPr/>
        </p:nvSpPr>
        <p:spPr>
          <a:xfrm>
            <a:off x="3059832" y="3386493"/>
            <a:ext cx="2592288" cy="216024"/>
          </a:xfrm>
          <a:prstGeom prst="rect">
            <a:avLst/>
          </a:prstGeom>
          <a:solidFill>
            <a:schemeClr val="bg1"/>
          </a:solidFill>
          <a:ln w="12700">
            <a:solidFill>
              <a:schemeClr val="tx1"/>
            </a:solidFill>
          </a:ln>
        </p:spPr>
        <p:txBody>
          <a:bodyPr wrap="square" lIns="0" tIns="0" rIns="0" bIns="0" rtlCol="0" anchor="ctr" anchorCtr="0">
            <a:normAutofit/>
          </a:bodyPr>
          <a:lstStyle/>
          <a:p>
            <a:pPr algn="ctr"/>
            <a:r>
              <a:rPr lang="fr-FR" sz="750" dirty="0"/>
              <a:t>Acide tranexamique (bolus initial de 1 à 2 g par voie </a:t>
            </a:r>
            <a:r>
              <a:rPr lang="fr-FR" sz="750" dirty="0" err="1"/>
              <a:t>i.v</a:t>
            </a:r>
            <a:r>
              <a:rPr lang="fr-FR" sz="750" dirty="0"/>
              <a:t>.)</a:t>
            </a:r>
            <a:endParaRPr lang="en-US" sz="750" dirty="0"/>
          </a:p>
        </p:txBody>
      </p:sp>
      <p:cxnSp>
        <p:nvCxnSpPr>
          <p:cNvPr id="42" name="Gerade Verbindung mit Pfeil 41"/>
          <p:cNvCxnSpPr/>
          <p:nvPr/>
        </p:nvCxnSpPr>
        <p:spPr>
          <a:xfrm>
            <a:off x="1691680" y="1476061"/>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Gerade Verbindung mit Pfeil 42"/>
          <p:cNvCxnSpPr/>
          <p:nvPr/>
        </p:nvCxnSpPr>
        <p:spPr>
          <a:xfrm>
            <a:off x="4356162" y="1475189"/>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Gerade Verbindung mit Pfeil 43"/>
          <p:cNvCxnSpPr/>
          <p:nvPr/>
        </p:nvCxnSpPr>
        <p:spPr>
          <a:xfrm>
            <a:off x="7092466" y="1475189"/>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Gerade Verbindung 44"/>
          <p:cNvCxnSpPr/>
          <p:nvPr/>
        </p:nvCxnSpPr>
        <p:spPr>
          <a:xfrm>
            <a:off x="1691680" y="1472000"/>
            <a:ext cx="5400600" cy="0"/>
          </a:xfrm>
          <a:prstGeom prst="line">
            <a:avLst/>
          </a:prstGeom>
          <a:ln/>
        </p:spPr>
        <p:style>
          <a:lnRef idx="1">
            <a:schemeClr val="dk1"/>
          </a:lnRef>
          <a:fillRef idx="0">
            <a:schemeClr val="dk1"/>
          </a:fillRef>
          <a:effectRef idx="0">
            <a:schemeClr val="dk1"/>
          </a:effectRef>
          <a:fontRef idx="minor">
            <a:schemeClr val="tx1"/>
          </a:fontRef>
        </p:style>
      </p:cxnSp>
      <p:sp>
        <p:nvSpPr>
          <p:cNvPr id="39" name="Pfeil nach unten 38"/>
          <p:cNvSpPr/>
          <p:nvPr/>
        </p:nvSpPr>
        <p:spPr bwMode="auto">
          <a:xfrm>
            <a:off x="4229967" y="1258597"/>
            <a:ext cx="251698" cy="188135"/>
          </a:xfrm>
          <a:prstGeom prst="downArrow">
            <a:avLst/>
          </a:prstGeom>
          <a:solidFill>
            <a:schemeClr val="accent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4" name="Textfeld 3"/>
          <p:cNvSpPr txBox="1"/>
          <p:nvPr/>
        </p:nvSpPr>
        <p:spPr>
          <a:xfrm>
            <a:off x="611188" y="1059582"/>
            <a:ext cx="7777236" cy="215280"/>
          </a:xfrm>
          <a:prstGeom prst="rect">
            <a:avLst/>
          </a:prstGeom>
          <a:solidFill>
            <a:schemeClr val="accent2"/>
          </a:solidFill>
        </p:spPr>
        <p:txBody>
          <a:bodyPr wrap="square" lIns="0" tIns="0" rIns="0" bIns="0" rtlCol="0" anchor="ctr" anchorCtr="0">
            <a:normAutofit/>
          </a:bodyPr>
          <a:lstStyle/>
          <a:p>
            <a:pPr algn="ctr"/>
            <a:r>
              <a:rPr lang="fr-FR" sz="1100" b="1" dirty="0"/>
              <a:t>Hémorragie chez un patient et suspicion de prise de </a:t>
            </a:r>
            <a:r>
              <a:rPr lang="fr-FR" sz="1100" b="1" dirty="0" err="1"/>
              <a:t>rivaroxaban</a:t>
            </a:r>
            <a:endParaRPr lang="en-US" sz="1100" b="1" baseline="30000" dirty="0"/>
          </a:p>
        </p:txBody>
      </p:sp>
      <p:sp>
        <p:nvSpPr>
          <p:cNvPr id="19" name="Textfeld 18"/>
          <p:cNvSpPr txBox="1"/>
          <p:nvPr/>
        </p:nvSpPr>
        <p:spPr>
          <a:xfrm>
            <a:off x="3059832" y="2368848"/>
            <a:ext cx="5328592" cy="864095"/>
          </a:xfrm>
          <a:prstGeom prst="rect">
            <a:avLst/>
          </a:prstGeom>
          <a:solidFill>
            <a:schemeClr val="bg1"/>
          </a:solidFill>
          <a:ln w="12700">
            <a:solidFill>
              <a:schemeClr val="bg2"/>
            </a:solidFill>
          </a:ln>
        </p:spPr>
        <p:txBody>
          <a:bodyPr wrap="square" lIns="0" tIns="0" rIns="0" bIns="0" rtlCol="0" anchor="ctr" anchorCtr="0">
            <a:noAutofit/>
          </a:bodyPr>
          <a:lstStyle/>
          <a:p>
            <a:pPr marL="72000"/>
            <a:r>
              <a:rPr lang="fr-FR" sz="750" b="1" dirty="0"/>
              <a:t>Appliquer les mesures usuelles et les algorithmes thérapeutiques pour l’hémostase </a:t>
            </a:r>
            <a:r>
              <a:rPr lang="en-US" sz="750" b="1" dirty="0"/>
              <a:t>:</a:t>
            </a:r>
          </a:p>
          <a:p>
            <a:pPr marL="180000" indent="-108000">
              <a:buFont typeface="Arial" charset="0"/>
              <a:buChar char="•"/>
            </a:pPr>
            <a:r>
              <a:rPr lang="en-US" sz="750" dirty="0" err="1"/>
              <a:t>chirurgie</a:t>
            </a:r>
            <a:endParaRPr lang="en-US" sz="750" dirty="0"/>
          </a:p>
          <a:p>
            <a:pPr marL="180000" indent="-108000">
              <a:buFont typeface="Arial" charset="0"/>
              <a:buChar char="•"/>
            </a:pPr>
            <a:r>
              <a:rPr lang="en-US" sz="750" dirty="0" err="1"/>
              <a:t>remplissage</a:t>
            </a:r>
            <a:r>
              <a:rPr lang="en-US" sz="750" dirty="0"/>
              <a:t> </a:t>
            </a:r>
            <a:r>
              <a:rPr lang="en-US" sz="750" dirty="0" err="1"/>
              <a:t>vasculaire</a:t>
            </a:r>
            <a:endParaRPr lang="en-US" sz="750" dirty="0"/>
          </a:p>
          <a:p>
            <a:pPr marL="180000" indent="-108000">
              <a:buFont typeface="Arial" charset="0"/>
              <a:buChar char="•"/>
            </a:pPr>
            <a:r>
              <a:rPr lang="en-US" sz="750" dirty="0" err="1"/>
              <a:t>évaluer</a:t>
            </a:r>
            <a:r>
              <a:rPr lang="en-US" sz="750" dirty="0"/>
              <a:t> </a:t>
            </a:r>
            <a:r>
              <a:rPr lang="en-US" sz="750" dirty="0" err="1"/>
              <a:t>radiologie</a:t>
            </a:r>
            <a:r>
              <a:rPr lang="en-US" sz="750" dirty="0"/>
              <a:t> </a:t>
            </a:r>
            <a:r>
              <a:rPr lang="en-US" sz="750" dirty="0" err="1"/>
              <a:t>interventionnelle</a:t>
            </a:r>
            <a:endParaRPr lang="en-US" sz="750" dirty="0"/>
          </a:p>
          <a:p>
            <a:pPr marL="180000" indent="-108000">
              <a:buFont typeface="Arial" charset="0"/>
              <a:buChar char="•"/>
            </a:pPr>
            <a:r>
              <a:rPr lang="en-US" sz="750" dirty="0"/>
              <a:t>etc.</a:t>
            </a:r>
          </a:p>
          <a:p>
            <a:pPr marL="72000"/>
            <a:r>
              <a:rPr lang="fr-FR" sz="750" dirty="0"/>
              <a:t>Si des analyses du taux plasmatique ont été demandées, ne pas attendre le résultat, mais agir en fonction de la situation clinique</a:t>
            </a:r>
            <a:r>
              <a:rPr lang="en-US" sz="750" dirty="0"/>
              <a:t>.</a:t>
            </a:r>
          </a:p>
        </p:txBody>
      </p:sp>
      <p:sp>
        <p:nvSpPr>
          <p:cNvPr id="30" name="TextBox 3">
            <a:extLst>
              <a:ext uri="{FF2B5EF4-FFF2-40B4-BE49-F238E27FC236}">
                <a16:creationId xmlns:a16="http://schemas.microsoft.com/office/drawing/2014/main" id="{FF2C7D1D-A6D3-4975-8208-9E9EACBBA0FF}"/>
              </a:ext>
            </a:extLst>
          </p:cNvPr>
          <p:cNvSpPr txBox="1"/>
          <p:nvPr/>
        </p:nvSpPr>
        <p:spPr>
          <a:xfrm>
            <a:off x="604844" y="4939482"/>
            <a:ext cx="3839461" cy="123111"/>
          </a:xfrm>
          <a:prstGeom prst="rect">
            <a:avLst/>
          </a:prstGeom>
          <a:noFill/>
        </p:spPr>
        <p:txBody>
          <a:bodyPr wrap="square" lIns="0" tIns="0" rIns="0" bIns="0" rtlCol="0" anchor="b" anchorCtr="0">
            <a:spAutoFit/>
          </a:bodyPr>
          <a:lstStyle/>
          <a:p>
            <a:pPr>
              <a:defRPr/>
            </a:pPr>
            <a:r>
              <a:rPr lang="en-US" sz="800" dirty="0">
                <a:solidFill>
                  <a:schemeClr val="tx1">
                    <a:lumMod val="50000"/>
                    <a:lumOff val="50000"/>
                  </a:schemeClr>
                </a:solidFill>
              </a:rPr>
              <a:t>PC : </a:t>
            </a:r>
            <a:r>
              <a:rPr lang="en-US" sz="800" dirty="0" err="1">
                <a:solidFill>
                  <a:schemeClr val="tx1">
                    <a:lumMod val="50000"/>
                    <a:lumOff val="50000"/>
                  </a:schemeClr>
                </a:solidFill>
              </a:rPr>
              <a:t>poids</a:t>
            </a:r>
            <a:r>
              <a:rPr lang="en-US" sz="800" dirty="0">
                <a:solidFill>
                  <a:schemeClr val="tx1">
                    <a:lumMod val="50000"/>
                    <a:lumOff val="50000"/>
                  </a:schemeClr>
                </a:solidFill>
              </a:rPr>
              <a:t> </a:t>
            </a:r>
            <a:r>
              <a:rPr lang="en-US" sz="800" dirty="0" err="1">
                <a:solidFill>
                  <a:schemeClr val="tx1">
                    <a:lumMod val="50000"/>
                    <a:lumOff val="50000"/>
                  </a:schemeClr>
                </a:solidFill>
              </a:rPr>
              <a:t>corporel</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064513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Quelles sont les doses du </a:t>
            </a:r>
            <a:r>
              <a:rPr lang="fr-FR" sz="2200" dirty="0" err="1"/>
              <a:t>rivaroxaban</a:t>
            </a:r>
            <a:r>
              <a:rPr lang="fr-FR" sz="2200" dirty="0"/>
              <a:t> utilisées dans d’autres indications?</a:t>
            </a:r>
            <a:endParaRPr lang="de-CH" sz="2200" baseline="30000" dirty="0"/>
          </a:p>
        </p:txBody>
      </p:sp>
      <p:sp>
        <p:nvSpPr>
          <p:cNvPr id="8" name="TextBox 3">
            <a:extLst>
              <a:ext uri="{FF2B5EF4-FFF2-40B4-BE49-F238E27FC236}">
                <a16:creationId xmlns:a16="http://schemas.microsoft.com/office/drawing/2014/main" id="{4B702BF5-639D-4089-B9EB-282CB411297F}"/>
              </a:ext>
            </a:extLst>
          </p:cNvPr>
          <p:cNvSpPr txBox="1"/>
          <p:nvPr/>
        </p:nvSpPr>
        <p:spPr>
          <a:xfrm>
            <a:off x="611188" y="4968919"/>
            <a:ext cx="8281988" cy="123111"/>
          </a:xfrm>
          <a:prstGeom prst="rect">
            <a:avLst/>
          </a:prstGeom>
          <a:noFill/>
        </p:spPr>
        <p:txBody>
          <a:bodyPr wrap="square" lIns="0" tIns="0" rIns="0" bIns="0" rtlCol="0" anchor="b"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www.swissmedicinfo.ch.</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12" name="Rechteck 11">
            <a:extLst>
              <a:ext uri="{FF2B5EF4-FFF2-40B4-BE49-F238E27FC236}">
                <a16:creationId xmlns:a16="http://schemas.microsoft.com/office/drawing/2014/main" id="{A67BF3AE-D42D-44C1-BE99-4C456C71D3CE}"/>
              </a:ext>
            </a:extLst>
          </p:cNvPr>
          <p:cNvSpPr/>
          <p:nvPr/>
        </p:nvSpPr>
        <p:spPr>
          <a:xfrm>
            <a:off x="538301" y="4444241"/>
            <a:ext cx="8281175" cy="723275"/>
          </a:xfrm>
          <a:prstGeom prst="rect">
            <a:avLst/>
          </a:prstGeom>
        </p:spPr>
        <p:txBody>
          <a:bodyPr wrap="square">
            <a:spAutoFit/>
          </a:bodyPr>
          <a:lstStyle/>
          <a:p>
            <a:pPr lvl="0" defTabSz="685800">
              <a:defRPr/>
            </a:pPr>
            <a:r>
              <a:rPr lang="fr-FR" sz="800" baseline="30000" dirty="0">
                <a:solidFill>
                  <a:srgbClr val="000000">
                    <a:lumMod val="50000"/>
                    <a:lumOff val="50000"/>
                  </a:srgbClr>
                </a:solidFill>
              </a:rPr>
              <a:t># </a:t>
            </a:r>
            <a:r>
              <a:rPr lang="fr-FR" sz="800" dirty="0">
                <a:solidFill>
                  <a:srgbClr val="000000">
                    <a:lumMod val="50000"/>
                    <a:lumOff val="50000"/>
                  </a:srgbClr>
                </a:solidFill>
              </a:rPr>
              <a:t>Selon information professionnelle, utiliser avec prudence chez les patients avec </a:t>
            </a:r>
            <a:r>
              <a:rPr lang="fr-FR" sz="800" dirty="0" err="1">
                <a:solidFill>
                  <a:srgbClr val="000000">
                    <a:lumMod val="50000"/>
                    <a:lumOff val="50000"/>
                  </a:srgbClr>
                </a:solidFill>
              </a:rPr>
              <a:t>DFGe</a:t>
            </a:r>
            <a:r>
              <a:rPr lang="fr-FR" sz="800" dirty="0">
                <a:solidFill>
                  <a:srgbClr val="000000">
                    <a:lumMod val="50000"/>
                    <a:lumOff val="50000"/>
                  </a:srgbClr>
                </a:solidFill>
              </a:rPr>
              <a:t> &lt;30 ml/min. L’avis des experts: Il vaut mieux s’abstenir d’administrer du </a:t>
            </a:r>
            <a:r>
              <a:rPr lang="fr-FR" sz="800" dirty="0" err="1">
                <a:solidFill>
                  <a:srgbClr val="000000">
                    <a:lumMod val="50000"/>
                    <a:lumOff val="50000"/>
                  </a:srgbClr>
                </a:solidFill>
              </a:rPr>
              <a:t>rivaroxaban</a:t>
            </a:r>
            <a:r>
              <a:rPr lang="fr-FR" sz="800" dirty="0">
                <a:solidFill>
                  <a:srgbClr val="000000">
                    <a:lumMod val="50000"/>
                    <a:lumOff val="50000"/>
                  </a:srgbClr>
                </a:solidFill>
              </a:rPr>
              <a:t> lorsque le </a:t>
            </a:r>
            <a:r>
              <a:rPr lang="fr-FR" sz="800" dirty="0" err="1">
                <a:solidFill>
                  <a:srgbClr val="000000">
                    <a:lumMod val="50000"/>
                    <a:lumOff val="50000"/>
                  </a:srgbClr>
                </a:solidFill>
              </a:rPr>
              <a:t>DFGe</a:t>
            </a:r>
            <a:r>
              <a:rPr lang="fr-FR" sz="800" dirty="0">
                <a:solidFill>
                  <a:srgbClr val="000000">
                    <a:lumMod val="50000"/>
                    <a:lumOff val="50000"/>
                  </a:srgbClr>
                </a:solidFill>
              </a:rPr>
              <a:t> est &lt;30 ml/min car cette valeur constituait un critère d’exclusion dans les études d’autorisation. Si le </a:t>
            </a:r>
            <a:r>
              <a:rPr lang="fr-FR" sz="800" dirty="0" err="1">
                <a:solidFill>
                  <a:srgbClr val="000000">
                    <a:lumMod val="50000"/>
                    <a:lumOff val="50000"/>
                  </a:srgbClr>
                </a:solidFill>
              </a:rPr>
              <a:t>DFGe</a:t>
            </a:r>
            <a:r>
              <a:rPr lang="fr-FR" sz="800" dirty="0">
                <a:solidFill>
                  <a:srgbClr val="000000">
                    <a:lumMod val="50000"/>
                    <a:lumOff val="50000"/>
                  </a:srgbClr>
                </a:solidFill>
              </a:rPr>
              <a:t> de patients sous </a:t>
            </a:r>
            <a:r>
              <a:rPr lang="fr-FR" sz="800" dirty="0" err="1">
                <a:solidFill>
                  <a:srgbClr val="000000">
                    <a:lumMod val="50000"/>
                    <a:lumOff val="50000"/>
                  </a:srgbClr>
                </a:solidFill>
              </a:rPr>
              <a:t>rivaroxaban</a:t>
            </a:r>
            <a:r>
              <a:rPr lang="fr-FR" sz="800" dirty="0">
                <a:solidFill>
                  <a:srgbClr val="000000">
                    <a:lumMod val="50000"/>
                    <a:lumOff val="50000"/>
                  </a:srgbClr>
                </a:solidFill>
              </a:rPr>
              <a:t> se dégrade et baisse en dessous de 30 ml/min, le traitement peut être poursuivi en maintenant une surveillance attentive.</a:t>
            </a:r>
            <a:br>
              <a:rPr lang="fr-FR" sz="750" dirty="0">
                <a:solidFill>
                  <a:srgbClr val="000000">
                    <a:lumMod val="50000"/>
                    <a:lumOff val="50000"/>
                  </a:srgbClr>
                </a:solidFill>
              </a:rPr>
            </a:br>
            <a:endParaRPr lang="fr-FR" sz="100" dirty="0">
              <a:solidFill>
                <a:srgbClr val="000000">
                  <a:lumMod val="50000"/>
                  <a:lumOff val="50000"/>
                </a:srgbClr>
              </a:solidFill>
            </a:endParaRPr>
          </a:p>
          <a:p>
            <a:pPr defTabSz="685800">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AVC: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accident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vasculaire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cérébral</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DFGe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débit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de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filtration</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glomérulaire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estimé</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b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b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EP: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embolie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pulmonaire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lang="de-CH" sz="800" dirty="0">
                <a:solidFill>
                  <a:srgbClr val="000000">
                    <a:lumMod val="50000"/>
                    <a:lumOff val="50000"/>
                  </a:srgbClr>
                </a:solidFill>
              </a:rPr>
              <a:t>TVP: </a:t>
            </a:r>
            <a:r>
              <a:rPr lang="de-CH" sz="800" dirty="0" err="1">
                <a:solidFill>
                  <a:srgbClr val="000000">
                    <a:lumMod val="50000"/>
                    <a:lumOff val="50000"/>
                  </a:srgbClr>
                </a:solidFill>
              </a:rPr>
              <a:t>thrombose</a:t>
            </a:r>
            <a:r>
              <a:rPr lang="de-CH" sz="800" dirty="0">
                <a:solidFill>
                  <a:srgbClr val="000000">
                    <a:lumMod val="50000"/>
                    <a:lumOff val="50000"/>
                  </a:srgbClr>
                </a:solidFill>
              </a:rPr>
              <a:t> </a:t>
            </a:r>
            <a:r>
              <a:rPr lang="de-CH" sz="800" dirty="0" err="1">
                <a:solidFill>
                  <a:srgbClr val="000000">
                    <a:lumMod val="50000"/>
                    <a:lumOff val="50000"/>
                  </a:srgbClr>
                </a:solidFill>
              </a:rPr>
              <a:t>veineuse</a:t>
            </a:r>
            <a:r>
              <a:rPr lang="de-CH" sz="800" dirty="0">
                <a:solidFill>
                  <a:srgbClr val="000000">
                    <a:lumMod val="50000"/>
                    <a:lumOff val="50000"/>
                  </a:srgbClr>
                </a:solidFill>
              </a:rPr>
              <a:t> </a:t>
            </a:r>
            <a:r>
              <a:rPr lang="de-CH" sz="800" dirty="0" err="1">
                <a:solidFill>
                  <a:srgbClr val="000000">
                    <a:lumMod val="50000"/>
                    <a:lumOff val="50000"/>
                  </a:srgbClr>
                </a:solidFill>
              </a:rPr>
              <a:t>profonde</a:t>
            </a:r>
            <a:r>
              <a:rPr lang="de-CH" sz="800" dirty="0">
                <a:solidFill>
                  <a:srgbClr val="000000">
                    <a:lumMod val="50000"/>
                    <a:lumOff val="50000"/>
                  </a:srgbClr>
                </a:solidFill>
              </a:rPr>
              <a:t> </a:t>
            </a:r>
            <a:endPar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graphicFrame>
        <p:nvGraphicFramePr>
          <p:cNvPr id="13" name="Inhaltsplatzhalter 4">
            <a:extLst>
              <a:ext uri="{FF2B5EF4-FFF2-40B4-BE49-F238E27FC236}">
                <a16:creationId xmlns:a16="http://schemas.microsoft.com/office/drawing/2014/main" id="{7514CE82-7516-4B8B-8BE9-DAA191004A6C}"/>
              </a:ext>
            </a:extLst>
          </p:cNvPr>
          <p:cNvGraphicFramePr>
            <a:graphicFrameLocks/>
          </p:cNvGraphicFramePr>
          <p:nvPr>
            <p:extLst>
              <p:ext uri="{D42A27DB-BD31-4B8C-83A1-F6EECF244321}">
                <p14:modId xmlns:p14="http://schemas.microsoft.com/office/powerpoint/2010/main" val="1199697896"/>
              </p:ext>
            </p:extLst>
          </p:nvPr>
        </p:nvGraphicFramePr>
        <p:xfrm>
          <a:off x="611188" y="933602"/>
          <a:ext cx="8077603" cy="3525574"/>
        </p:xfrm>
        <a:graphic>
          <a:graphicData uri="http://schemas.openxmlformats.org/drawingml/2006/table">
            <a:tbl>
              <a:tblPr firstRow="1" firstCol="1" bandRow="1">
                <a:effectLst/>
              </a:tblPr>
              <a:tblGrid>
                <a:gridCol w="3456756">
                  <a:extLst>
                    <a:ext uri="{9D8B030D-6E8A-4147-A177-3AD203B41FA5}">
                      <a16:colId xmlns:a16="http://schemas.microsoft.com/office/drawing/2014/main" val="20000"/>
                    </a:ext>
                  </a:extLst>
                </a:gridCol>
                <a:gridCol w="1008112">
                  <a:extLst>
                    <a:ext uri="{9D8B030D-6E8A-4147-A177-3AD203B41FA5}">
                      <a16:colId xmlns:a16="http://schemas.microsoft.com/office/drawing/2014/main" val="3564730472"/>
                    </a:ext>
                  </a:extLst>
                </a:gridCol>
                <a:gridCol w="1043386">
                  <a:extLst>
                    <a:ext uri="{9D8B030D-6E8A-4147-A177-3AD203B41FA5}">
                      <a16:colId xmlns:a16="http://schemas.microsoft.com/office/drawing/2014/main" val="2404544845"/>
                    </a:ext>
                  </a:extLst>
                </a:gridCol>
                <a:gridCol w="2569349">
                  <a:extLst>
                    <a:ext uri="{9D8B030D-6E8A-4147-A177-3AD203B41FA5}">
                      <a16:colId xmlns:a16="http://schemas.microsoft.com/office/drawing/2014/main" val="552108007"/>
                    </a:ext>
                  </a:extLst>
                </a:gridCol>
              </a:tblGrid>
              <a:tr h="1665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dirty="0">
                        <a:solidFill>
                          <a:schemeClr val="tx1"/>
                        </a:solidFill>
                        <a:latin typeface="+mj-lt"/>
                        <a:cs typeface="Segoe UI" panose="020B0502040204020203" pitchFamily="34" charset="0"/>
                      </a:endParaRPr>
                    </a:p>
                  </a:txBody>
                  <a:tcPr marL="72000" marR="0" marT="36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900" b="1" dirty="0" err="1">
                          <a:solidFill>
                            <a:schemeClr val="tx1"/>
                          </a:solidFill>
                          <a:latin typeface="+mj-lt"/>
                          <a:cs typeface="Segoe UI" panose="020B0502040204020203" pitchFamily="34" charset="0"/>
                        </a:rPr>
                        <a:t>DFGe</a:t>
                      </a:r>
                      <a:endParaRPr lang="de-CH" b="1" dirty="0"/>
                    </a:p>
                  </a:txBody>
                  <a:tcPr marL="0" marR="0" marT="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de-CH"/>
                    </a:p>
                  </a:txBody>
                  <a:tcPr marL="0" marR="0" marT="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900" dirty="0">
                          <a:solidFill>
                            <a:schemeClr val="tx1"/>
                          </a:solidFill>
                          <a:latin typeface="+mj-lt"/>
                          <a:cs typeface="Segoe UI" panose="020B0502040204020203" pitchFamily="34" charset="0"/>
                        </a:rPr>
                        <a:t>À </a:t>
                      </a:r>
                      <a:r>
                        <a:rPr lang="en-US" sz="900" dirty="0" err="1">
                          <a:solidFill>
                            <a:schemeClr val="tx1"/>
                          </a:solidFill>
                          <a:latin typeface="+mj-lt"/>
                          <a:cs typeface="Segoe UI" panose="020B0502040204020203" pitchFamily="34" charset="0"/>
                        </a:rPr>
                        <a:t>noter</a:t>
                      </a:r>
                      <a:endParaRPr lang="en-US" sz="900" dirty="0">
                        <a:solidFill>
                          <a:schemeClr val="tx1"/>
                        </a:solidFill>
                        <a:latin typeface="+mj-lt"/>
                        <a:cs typeface="Segoe UI" panose="020B0502040204020203" pitchFamily="34" charset="0"/>
                      </a:endParaRPr>
                    </a:p>
                  </a:txBody>
                  <a:tcPr marL="72000" marR="0" marT="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5868307"/>
                  </a:ext>
                </a:extLst>
              </a:tr>
              <a:tr h="17564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dirty="0">
                        <a:solidFill>
                          <a:schemeClr val="tx1"/>
                        </a:solidFill>
                        <a:latin typeface="+mj-lt"/>
                        <a:cs typeface="Segoe UI" panose="020B0502040204020203" pitchFamily="34" charset="0"/>
                      </a:endParaRPr>
                    </a:p>
                  </a:txBody>
                  <a:tcPr marL="72000" marR="0" marT="36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lang="en-US" sz="900" kern="1200">
                          <a:solidFill>
                            <a:schemeClr val="tx1"/>
                          </a:solidFill>
                          <a:effectLst/>
                          <a:latin typeface="+mj-lt"/>
                          <a:ea typeface="+mn-ea"/>
                          <a:cs typeface="Segoe UI" panose="020B0502040204020203" pitchFamily="34" charset="0"/>
                        </a:rPr>
                        <a:t>≥ 50 ml/min</a:t>
                      </a:r>
                      <a:endParaRPr lang="en-US" sz="900" dirty="0">
                        <a:solidFill>
                          <a:schemeClr val="tx1"/>
                        </a:solidFill>
                        <a:latin typeface="+mj-lt"/>
                        <a:cs typeface="Segoe UI" panose="020B0502040204020203" pitchFamily="34" charset="0"/>
                      </a:endParaRPr>
                    </a:p>
                  </a:txBody>
                  <a:tcPr marL="0" marR="0" marT="36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30000" noProof="0" dirty="0">
                          <a:ln>
                            <a:noFill/>
                          </a:ln>
                          <a:solidFill>
                            <a:schemeClr val="tx1"/>
                          </a:solidFill>
                          <a:effectLst/>
                          <a:uLnTx/>
                          <a:uFillTx/>
                          <a:latin typeface="+mj-lt"/>
                          <a:ea typeface="+mn-ea"/>
                          <a:cs typeface="Segoe UI" panose="020B0502040204020203" pitchFamily="34" charset="0"/>
                          <a:sym typeface="Wingdings"/>
                        </a:rPr>
                        <a:t>#</a:t>
                      </a:r>
                      <a:r>
                        <a:rPr lang="en-US" sz="900" kern="1200" dirty="0">
                          <a:solidFill>
                            <a:schemeClr val="tx1"/>
                          </a:solidFill>
                          <a:effectLst/>
                          <a:latin typeface="+mj-lt"/>
                          <a:ea typeface="+mn-ea"/>
                          <a:cs typeface="Segoe UI" panose="020B0502040204020203" pitchFamily="34" charset="0"/>
                        </a:rPr>
                        <a:t>15 – 49 ml/min</a:t>
                      </a:r>
                      <a:endParaRPr lang="en-US" sz="900" dirty="0">
                        <a:solidFill>
                          <a:schemeClr val="tx1"/>
                        </a:solidFill>
                        <a:latin typeface="+mj-lt"/>
                        <a:cs typeface="Segoe UI" panose="020B0502040204020203" pitchFamily="34" charset="0"/>
                      </a:endParaRPr>
                    </a:p>
                  </a:txBody>
                  <a:tcPr marL="0" marR="0" marT="36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kern="1200" dirty="0">
                        <a:solidFill>
                          <a:schemeClr val="tx1"/>
                        </a:solidFill>
                        <a:latin typeface="+mj-lt"/>
                        <a:ea typeface="+mn-ea"/>
                        <a:cs typeface="Segoe UI" panose="020B0502040204020203" pitchFamily="34" charset="0"/>
                      </a:endParaRPr>
                    </a:p>
                  </a:txBody>
                  <a:tcPr marL="72000" marR="0" marT="3600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884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baseline="0" dirty="0">
                          <a:solidFill>
                            <a:schemeClr val="bg1"/>
                          </a:solidFill>
                          <a:latin typeface="+mj-lt"/>
                          <a:cs typeface="Segoe UI" panose="020B0502040204020203" pitchFamily="34" charset="0"/>
                        </a:rPr>
                        <a:t>Rivaroxaban (Xarelto</a:t>
                      </a:r>
                      <a:r>
                        <a:rPr lang="en-US" sz="800" b="1" baseline="30000" dirty="0">
                          <a:solidFill>
                            <a:schemeClr val="bg1"/>
                          </a:solidFill>
                          <a:latin typeface="+mj-lt"/>
                          <a:cs typeface="Segoe UI" panose="020B0502040204020203" pitchFamily="34" charset="0"/>
                        </a:rPr>
                        <a:t>®</a:t>
                      </a:r>
                      <a:r>
                        <a:rPr lang="en-US" sz="800" b="1" baseline="0" dirty="0">
                          <a:solidFill>
                            <a:schemeClr val="bg1"/>
                          </a:solidFill>
                          <a:latin typeface="+mj-lt"/>
                          <a:cs typeface="Segoe UI" panose="020B0502040204020203" pitchFamily="34" charset="0"/>
                        </a:rPr>
                        <a:t>)</a:t>
                      </a:r>
                      <a:endParaRPr lang="en-US" sz="800" baseline="0" dirty="0">
                        <a:solidFill>
                          <a:schemeClr val="bg1"/>
                        </a:solidFill>
                        <a:latin typeface="+mj-lt"/>
                        <a:cs typeface="Segoe UI" panose="020B0502040204020203" pitchFamily="34" charset="0"/>
                      </a:endParaRPr>
                    </a:p>
                  </a:txBody>
                  <a:tcPr marL="72000" marR="0" marT="1800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3">
                  <a:txBody>
                    <a:bodyPr/>
                    <a:lstStyle/>
                    <a:p>
                      <a:endParaRPr lang="de-CH" dirty="0"/>
                    </a:p>
                  </a:txBody>
                  <a:tcPr marL="0" marR="0" marT="1800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de-CH"/>
                    </a:p>
                  </a:txBody>
                  <a:tcPr>
                    <a:lnL w="12700" cmpd="sng">
                      <a:noFill/>
                      <a:prstDash val="solid"/>
                    </a:lnL>
                    <a:lnT w="12700" cmpd="sng">
                      <a:noFill/>
                      <a:prstDash val="solid"/>
                    </a:lnT>
                  </a:tcPr>
                </a:tc>
                <a:tc hMerge="1">
                  <a:txBody>
                    <a:bodyPr/>
                    <a:lstStyle/>
                    <a:p>
                      <a:pPr>
                        <a:lnSpc>
                          <a:spcPct val="100000"/>
                        </a:lnSpc>
                      </a:pPr>
                      <a:endParaRPr lang="de-CH" sz="750" dirty="0">
                        <a:solidFill>
                          <a:srgbClr val="5B68A3"/>
                        </a:solidFill>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extLst>
                  <a:ext uri="{0D108BD9-81ED-4DB2-BD59-A6C34878D82A}">
                    <a16:rowId xmlns:a16="http://schemas.microsoft.com/office/drawing/2014/main" val="2020955650"/>
                  </a:ext>
                </a:extLst>
              </a:tr>
              <a:tr h="40271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kern="1200" dirty="0">
                          <a:solidFill>
                            <a:schemeClr val="accent1"/>
                          </a:solidFill>
                          <a:latin typeface="+mj-lt"/>
                          <a:ea typeface="+mn-ea"/>
                          <a:cs typeface="Segoe UI" panose="020B0502040204020203" pitchFamily="34" charset="0"/>
                        </a:rPr>
                        <a:t>Prévention des thromboses</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600" b="0" kern="1200" dirty="0">
                        <a:solidFill>
                          <a:srgbClr val="DD1927"/>
                        </a:solidFill>
                        <a:effectLst/>
                        <a:latin typeface="Arial" panose="020B0604020202020204" pitchFamily="34" charset="0"/>
                        <a:ea typeface="+mn-ea"/>
                        <a:cs typeface="Arial" panose="020B0604020202020204" pitchFamily="34" charset="0"/>
                      </a:endParaRPr>
                    </a:p>
                    <a:p>
                      <a:r>
                        <a:rPr lang="en-US" sz="800" b="0" kern="1200" dirty="0">
                          <a:solidFill>
                            <a:schemeClr val="accent1"/>
                          </a:solidFill>
                          <a:latin typeface="+mj-lt"/>
                          <a:ea typeface="+mn-ea"/>
                          <a:cs typeface="Segoe UI" panose="020B0502040204020203" pitchFamily="34" charset="0"/>
                        </a:rPr>
                        <a:t>Après interventions </a:t>
                      </a:r>
                      <a:r>
                        <a:rPr lang="en-US" sz="800" b="0" kern="1200" dirty="0" err="1">
                          <a:solidFill>
                            <a:schemeClr val="accent1"/>
                          </a:solidFill>
                          <a:latin typeface="+mj-lt"/>
                          <a:ea typeface="+mn-ea"/>
                          <a:cs typeface="Segoe UI" panose="020B0502040204020203" pitchFamily="34" charset="0"/>
                        </a:rPr>
                        <a:t>orthopédiques</a:t>
                      </a:r>
                      <a:r>
                        <a:rPr lang="en-US" sz="800" b="0" kern="1200" dirty="0">
                          <a:solidFill>
                            <a:schemeClr val="accent1"/>
                          </a:solidFill>
                          <a:latin typeface="+mj-lt"/>
                          <a:ea typeface="+mn-ea"/>
                          <a:cs typeface="Segoe UI" panose="020B0502040204020203" pitchFamily="34" charset="0"/>
                        </a:rPr>
                        <a:t> majeures</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10 mg : prise en dehors des repas</a:t>
                      </a:r>
                      <a:br>
                        <a:rPr lang="fr-FR" sz="800" b="0" kern="1200" dirty="0">
                          <a:solidFill>
                            <a:schemeClr val="accent1"/>
                          </a:solidFill>
                          <a:latin typeface="+mj-lt"/>
                          <a:ea typeface="+mn-ea"/>
                          <a:cs typeface="Segoe UI" panose="020B0502040204020203" pitchFamily="34" charset="0"/>
                        </a:rPr>
                      </a:br>
                      <a:endParaRPr lang="en-US" sz="500" b="0" kern="1200" dirty="0">
                        <a:solidFill>
                          <a:schemeClr val="accent1"/>
                        </a:solidFill>
                        <a:latin typeface="+mj-lt"/>
                        <a:ea typeface="+mn-ea"/>
                        <a:cs typeface="Segoe UI" panose="020B0502040204020203" pitchFamily="34" charset="0"/>
                      </a:endParaRPr>
                    </a:p>
                    <a:p>
                      <a:r>
                        <a:rPr lang="fr-FR" sz="800" b="0" kern="1200" dirty="0">
                          <a:solidFill>
                            <a:schemeClr val="accent1"/>
                          </a:solidFill>
                          <a:latin typeface="+mj-lt"/>
                          <a:ea typeface="+mn-ea"/>
                          <a:cs typeface="Segoe UI" panose="020B0502040204020203" pitchFamily="34" charset="0"/>
                        </a:rPr>
                        <a:t>Aucune administration préop., première dose 6–10 h après la suture de la plaie, pour autant que l’hémostase soit assurée.</a:t>
                      </a:r>
                      <a:endParaRPr lang="en-US" sz="800" b="0" kern="1200" dirty="0">
                        <a:solidFill>
                          <a:schemeClr val="accent1"/>
                        </a:solidFill>
                        <a:latin typeface="+mj-lt"/>
                        <a:ea typeface="+mn-ea"/>
                        <a:cs typeface="Segoe UI" panose="020B0502040204020203" pitchFamily="34" charset="0"/>
                      </a:endParaRPr>
                    </a:p>
                  </a:txBody>
                  <a:tcPr marL="72000" marR="0" marT="1800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255931424"/>
                  </a:ext>
                </a:extLst>
              </a:tr>
              <a:tr h="4047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accent1"/>
                          </a:solidFill>
                          <a:latin typeface="+mj-lt"/>
                          <a:ea typeface="+mn-ea"/>
                          <a:cs typeface="Segoe UI" panose="020B0502040204020203" pitchFamily="34" charset="0"/>
                        </a:rPr>
                        <a:t>Prévention des AVC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algn="l" defTabSz="914400" rtl="0" eaLnBrk="1" latinLnBrk="0" hangingPunct="1"/>
                      <a:r>
                        <a:rPr lang="fr-FR" sz="800" b="0" kern="1200" dirty="0">
                          <a:solidFill>
                            <a:schemeClr val="accent1"/>
                          </a:solidFill>
                          <a:latin typeface="+mj-lt"/>
                          <a:ea typeface="+mn-ea"/>
                          <a:cs typeface="Segoe UI" panose="020B0502040204020203" pitchFamily="34" charset="0"/>
                        </a:rPr>
                        <a:t>Patients avec fibrillation auriculaire non valvulaire</a:t>
                      </a:r>
                      <a:endParaRPr lang="en-US" sz="800" b="0" kern="1200" dirty="0">
                        <a:solidFill>
                          <a:schemeClr val="accent1"/>
                        </a:solidFill>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a:solidFill>
                            <a:schemeClr val="accent1"/>
                          </a:solidFill>
                          <a:latin typeface="+mj-lt"/>
                          <a:ea typeface="+mn-ea"/>
                          <a:cs typeface="Segoe UI" panose="020B0502040204020203" pitchFamily="34" charset="0"/>
                        </a:rPr>
                        <a:t>1x 20 mg</a:t>
                      </a:r>
                      <a:endParaRPr lang="en-US" sz="800" b="0" kern="1200" dirty="0">
                        <a:solidFill>
                          <a:schemeClr val="accent1"/>
                        </a:solidFill>
                        <a:latin typeface="+mj-lt"/>
                        <a:ea typeface="+mn-ea"/>
                        <a:cs typeface="Segoe UI" panose="020B0502040204020203" pitchFamily="34" charset="0"/>
                      </a:endParaRP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15 et 20 mg : prise au cours d’un repas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10 mg : prise en dehors des repas</a:t>
                      </a:r>
                      <a:endParaRPr lang="en-US" sz="800" b="0" kern="1200" dirty="0">
                        <a:solidFill>
                          <a:schemeClr val="accent1"/>
                        </a:solidFill>
                        <a:latin typeface="+mj-lt"/>
                        <a:ea typeface="+mn-ea"/>
                        <a:cs typeface="Segoe UI" panose="020B0502040204020203" pitchFamily="34" charset="0"/>
                      </a:endParaRPr>
                    </a:p>
                  </a:txBody>
                  <a:tcPr marL="72000" marR="0" marT="18000" marB="0"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483342680"/>
                  </a:ext>
                </a:extLst>
              </a:tr>
              <a:tr h="335915">
                <a:tc>
                  <a:txBody>
                    <a:bodyPr/>
                    <a:lstStyle/>
                    <a:p>
                      <a:pPr marL="0" indent="0" algn="l" defTabSz="914400" rtl="0" eaLnBrk="1" fontAlgn="auto" latinLnBrk="0" hangingPunct="1">
                        <a:spcBef>
                          <a:spcPts val="0"/>
                        </a:spcBef>
                        <a:spcAft>
                          <a:spcPts val="0"/>
                        </a:spcAft>
                        <a:buClrTx/>
                        <a:buSzTx/>
                        <a:buNone/>
                        <a:tabLst/>
                        <a:defRPr/>
                      </a:pPr>
                      <a:r>
                        <a:rPr lang="fr-FR" sz="800" b="0" kern="1200" dirty="0">
                          <a:solidFill>
                            <a:schemeClr val="accent1"/>
                          </a:solidFill>
                          <a:latin typeface="+mj-lt"/>
                          <a:ea typeface="+mn-ea"/>
                          <a:cs typeface="Segoe UI" panose="020B0502040204020203" pitchFamily="34" charset="0"/>
                        </a:rPr>
                        <a:t>Patients avec fibrillation auriculaire non valvulaire après angioplastie</a:t>
                      </a:r>
                    </a:p>
                    <a:p>
                      <a:pPr marL="0" indent="0" algn="l" defTabSz="914400" rtl="0" eaLnBrk="1" fontAlgn="auto" latinLnBrk="0" hangingPunct="1">
                        <a:spcBef>
                          <a:spcPts val="0"/>
                        </a:spcBef>
                        <a:spcAft>
                          <a:spcPts val="0"/>
                        </a:spcAft>
                        <a:buClrTx/>
                        <a:buSzTx/>
                        <a:buNone/>
                        <a:tabLst/>
                        <a:defRPr/>
                      </a:pPr>
                      <a:r>
                        <a:rPr lang="fr-FR" sz="800" b="0" kern="1200" dirty="0">
                          <a:solidFill>
                            <a:schemeClr val="accent1"/>
                          </a:solidFill>
                          <a:latin typeface="+mj-lt"/>
                          <a:ea typeface="+mn-ea"/>
                          <a:cs typeface="Segoe UI" panose="020B0502040204020203" pitchFamily="34" charset="0"/>
                        </a:rPr>
                        <a:t>coronaire avec pose de stent, en association avec un inhibiteur de P2Y</a:t>
                      </a:r>
                      <a:r>
                        <a:rPr lang="fr-FR" sz="800" b="0" kern="1200" baseline="-25000" dirty="0">
                          <a:solidFill>
                            <a:schemeClr val="accent1"/>
                          </a:solidFill>
                          <a:latin typeface="+mj-lt"/>
                          <a:ea typeface="+mn-ea"/>
                          <a:cs typeface="Segoe UI" panose="020B0502040204020203" pitchFamily="34" charset="0"/>
                        </a:rPr>
                        <a:t>12</a:t>
                      </a:r>
                      <a:endParaRPr lang="en-US" sz="800" b="0" kern="1200" baseline="-25000" dirty="0">
                        <a:solidFill>
                          <a:schemeClr val="accent1"/>
                        </a:solidFill>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b="0" kern="1200" dirty="0">
                        <a:solidFill>
                          <a:schemeClr val="accent1"/>
                        </a:solidFill>
                        <a:latin typeface="+mj-lt"/>
                        <a:ea typeface="+mn-ea"/>
                        <a:cs typeface="Segoe UI" panose="020B0502040204020203"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14288012"/>
                  </a:ext>
                </a:extLst>
              </a:tr>
              <a:tr h="25707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kern="1200" dirty="0" err="1">
                          <a:solidFill>
                            <a:schemeClr val="accent1"/>
                          </a:solidFill>
                          <a:latin typeface="+mj-lt"/>
                          <a:ea typeface="+mn-ea"/>
                          <a:cs typeface="Segoe UI" panose="020B0502040204020203" pitchFamily="34" charset="0"/>
                        </a:rPr>
                        <a:t>Traitement</a:t>
                      </a:r>
                      <a:r>
                        <a:rPr lang="en-US" sz="800" b="1" kern="1200" dirty="0">
                          <a:solidFill>
                            <a:schemeClr val="accent1"/>
                          </a:solidFill>
                          <a:latin typeface="+mj-lt"/>
                          <a:ea typeface="+mn-ea"/>
                          <a:cs typeface="Segoe UI" panose="020B0502040204020203" pitchFamily="34" charset="0"/>
                        </a:rPr>
                        <a:t> de la TVP et de l’EP</a:t>
                      </a:r>
                    </a:p>
                    <a:p>
                      <a:endParaRPr lang="en-US" sz="500" b="0" kern="1200" dirty="0">
                        <a:solidFill>
                          <a:schemeClr val="accent1"/>
                        </a:solidFill>
                        <a:latin typeface="+mj-lt"/>
                        <a:ea typeface="+mn-ea"/>
                        <a:cs typeface="Segoe UI" panose="020B0502040204020203" pitchFamily="34" charset="0"/>
                      </a:endParaRPr>
                    </a:p>
                    <a:p>
                      <a:r>
                        <a:rPr lang="fr-FR" sz="800" b="0" kern="1200" dirty="0">
                          <a:solidFill>
                            <a:schemeClr val="accent1"/>
                          </a:solidFill>
                          <a:latin typeface="+mj-lt"/>
                          <a:ea typeface="+mn-ea"/>
                          <a:cs typeface="Segoe UI" panose="020B0502040204020203" pitchFamily="34" charset="0"/>
                        </a:rPr>
                        <a:t>Phase aiguë, du 1</a:t>
                      </a:r>
                      <a:r>
                        <a:rPr lang="fr-FR" sz="800" b="0" kern="1200" baseline="30000" dirty="0">
                          <a:solidFill>
                            <a:schemeClr val="accent1"/>
                          </a:solidFill>
                          <a:latin typeface="+mj-lt"/>
                          <a:ea typeface="+mn-ea"/>
                          <a:cs typeface="Segoe UI" panose="020B0502040204020203" pitchFamily="34" charset="0"/>
                        </a:rPr>
                        <a:t>er</a:t>
                      </a:r>
                      <a:r>
                        <a:rPr lang="fr-FR" sz="800" b="0" kern="1200" dirty="0">
                          <a:solidFill>
                            <a:schemeClr val="accent1"/>
                          </a:solidFill>
                          <a:latin typeface="+mj-lt"/>
                          <a:ea typeface="+mn-ea"/>
                          <a:cs typeface="Segoe UI" panose="020B0502040204020203" pitchFamily="34" charset="0"/>
                        </a:rPr>
                        <a:t> au 21</a:t>
                      </a:r>
                      <a:r>
                        <a:rPr lang="fr-FR" sz="800" b="0" kern="1200" baseline="30000" dirty="0">
                          <a:solidFill>
                            <a:schemeClr val="accent1"/>
                          </a:solidFill>
                          <a:latin typeface="+mj-lt"/>
                          <a:ea typeface="+mn-ea"/>
                          <a:cs typeface="Segoe UI" panose="020B0502040204020203" pitchFamily="34" charset="0"/>
                        </a:rPr>
                        <a:t>ème</a:t>
                      </a:r>
                      <a:r>
                        <a:rPr lang="fr-FR" sz="800" b="0" kern="1200" dirty="0">
                          <a:solidFill>
                            <a:schemeClr val="accent1"/>
                          </a:solidFill>
                          <a:latin typeface="+mj-lt"/>
                          <a:ea typeface="+mn-ea"/>
                          <a:cs typeface="Segoe UI" panose="020B0502040204020203" pitchFamily="34" charset="0"/>
                        </a:rPr>
                        <a:t> jour</a:t>
                      </a:r>
                      <a:endParaRPr lang="en-US" sz="800" b="0" kern="1200" dirty="0">
                        <a:solidFill>
                          <a:schemeClr val="accent1"/>
                        </a:solidFill>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endParaRPr lang="en-US" sz="800" b="0" kern="1200">
                        <a:solidFill>
                          <a:schemeClr val="accent1"/>
                        </a:solidFill>
                        <a:latin typeface="+mj-lt"/>
                        <a:ea typeface="+mn-ea"/>
                        <a:cs typeface="Segoe UI" panose="020B0502040204020203" pitchFamily="34" charset="0"/>
                      </a:endParaRPr>
                    </a:p>
                    <a:p>
                      <a:pPr algn="ctr">
                        <a:lnSpc>
                          <a:spcPct val="100000"/>
                        </a:lnSpc>
                      </a:pPr>
                      <a:endParaRPr lang="en-US" sz="800" b="0" kern="1200">
                        <a:solidFill>
                          <a:schemeClr val="accent1"/>
                        </a:solidFill>
                        <a:latin typeface="+mj-lt"/>
                        <a:ea typeface="+mn-ea"/>
                        <a:cs typeface="Segoe UI" panose="020B0502040204020203" pitchFamily="34" charset="0"/>
                      </a:endParaRPr>
                    </a:p>
                    <a:p>
                      <a:pPr algn="ctr">
                        <a:lnSpc>
                          <a:spcPct val="100000"/>
                        </a:lnSpc>
                      </a:pPr>
                      <a:r>
                        <a:rPr lang="en-US" sz="800" b="0" kern="1200">
                          <a:solidFill>
                            <a:schemeClr val="accent1"/>
                          </a:solidFill>
                          <a:latin typeface="+mj-lt"/>
                          <a:ea typeface="+mn-ea"/>
                          <a:cs typeface="Segoe UI" panose="020B0502040204020203" pitchFamily="34" charset="0"/>
                        </a:rPr>
                        <a:t>2x 15 mg</a:t>
                      </a:r>
                      <a:endParaRPr lang="en-US" sz="800" b="0" kern="1200" dirty="0">
                        <a:solidFill>
                          <a:schemeClr val="accent1"/>
                        </a:solidFill>
                        <a:latin typeface="+mj-lt"/>
                        <a:ea typeface="+mn-ea"/>
                        <a:cs typeface="Segoe UI" panose="020B0502040204020203" pitchFamily="34" charset="0"/>
                      </a:endParaRP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2x 15 mg</a:t>
                      </a:r>
                    </a:p>
                  </a:txBody>
                  <a:tcPr marL="0" marR="0" marT="18000" marB="0">
                    <a:lnL w="6350" cap="flat" cmpd="sng" algn="ctr">
                      <a:solidFill>
                        <a:srgbClr val="000000">
                          <a:lumMod val="50000"/>
                          <a:lumOff val="50000"/>
                        </a:srgb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15 et 20 mg : prise au cours d’un repas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10 mg : prise en dehors des repas</a:t>
                      </a:r>
                      <a:endParaRPr lang="en-US" sz="800" b="0" kern="1200" dirty="0">
                        <a:solidFill>
                          <a:schemeClr val="accent1"/>
                        </a:solidFill>
                        <a:latin typeface="+mj-lt"/>
                        <a:ea typeface="+mn-ea"/>
                        <a:cs typeface="Segoe UI" panose="020B0502040204020203" pitchFamily="34" charset="0"/>
                      </a:endParaRPr>
                    </a:p>
                  </a:txBody>
                  <a:tcPr marL="72000" marR="0" marT="18000" marB="0" anchor="ctr">
                    <a:lnL w="12700"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3425502574"/>
                  </a:ext>
                </a:extLst>
              </a:tr>
              <a:tr h="1518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Prévention au long cours à partir du 22</a:t>
                      </a:r>
                      <a:r>
                        <a:rPr lang="fr-FR" sz="800" b="0" kern="1200" baseline="30000" dirty="0">
                          <a:solidFill>
                            <a:schemeClr val="accent1"/>
                          </a:solidFill>
                          <a:latin typeface="+mj-lt"/>
                          <a:ea typeface="+mn-ea"/>
                          <a:cs typeface="Segoe UI" panose="020B0502040204020203" pitchFamily="34" charset="0"/>
                        </a:rPr>
                        <a:t>ème</a:t>
                      </a:r>
                      <a:r>
                        <a:rPr lang="fr-FR" sz="800" b="0" kern="1200" dirty="0">
                          <a:solidFill>
                            <a:schemeClr val="accent1"/>
                          </a:solidFill>
                          <a:latin typeface="+mj-lt"/>
                          <a:ea typeface="+mn-ea"/>
                          <a:cs typeface="Segoe UI" panose="020B0502040204020203" pitchFamily="34" charset="0"/>
                        </a:rPr>
                        <a:t> jour</a:t>
                      </a:r>
                      <a:endParaRPr lang="en-US" sz="800" b="0" kern="1200" dirty="0">
                        <a:solidFill>
                          <a:schemeClr val="accent1"/>
                        </a:solidFill>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a:solidFill>
                            <a:schemeClr val="accent1"/>
                          </a:solidFill>
                          <a:latin typeface="+mj-lt"/>
                          <a:ea typeface="+mn-ea"/>
                          <a:cs typeface="Segoe UI" panose="020B0502040204020203" pitchFamily="34" charset="0"/>
                        </a:rPr>
                        <a:t>1x 20 mg</a:t>
                      </a:r>
                      <a:endParaRPr lang="en-US" sz="800" b="0" kern="1200" dirty="0">
                        <a:solidFill>
                          <a:schemeClr val="accent1"/>
                        </a:solidFill>
                        <a:latin typeface="+mj-lt"/>
                        <a:ea typeface="+mn-ea"/>
                        <a:cs typeface="Segoe UI" panose="020B0502040204020203" pitchFamily="34" charset="0"/>
                      </a:endParaRP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a:solidFill>
                            <a:schemeClr val="accent1"/>
                          </a:solidFill>
                          <a:latin typeface="+mj-lt"/>
                          <a:ea typeface="+mn-ea"/>
                          <a:cs typeface="Segoe UI" panose="020B0502040204020203" pitchFamily="34" charset="0"/>
                        </a:rPr>
                        <a:t>1x 20 mg</a:t>
                      </a:r>
                      <a:endParaRPr lang="en-US" sz="800" b="0" kern="1200" dirty="0">
                        <a:solidFill>
                          <a:schemeClr val="accent1"/>
                        </a:solidFill>
                        <a:latin typeface="+mj-lt"/>
                        <a:ea typeface="+mn-ea"/>
                        <a:cs typeface="Segoe UI" panose="020B0502040204020203" pitchFamily="34" charset="0"/>
                      </a:endParaRPr>
                    </a:p>
                  </a:txBody>
                  <a:tcPr marL="0" marR="0" marT="18000" marB="0">
                    <a:lnL w="6350" cap="flat" cmpd="sng" algn="ctr">
                      <a:solidFill>
                        <a:srgbClr val="000000">
                          <a:lumMod val="50000"/>
                          <a:lumOff val="50000"/>
                        </a:srgb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07407334"/>
                  </a:ext>
                </a:extLst>
              </a:tr>
              <a:tr h="158058">
                <a:tc>
                  <a:txBody>
                    <a:bodyPr/>
                    <a:lstStyle/>
                    <a:p>
                      <a:pPr marL="0" indent="0" fontAlgn="auto">
                        <a:spcBef>
                          <a:spcPts val="0"/>
                        </a:spcBef>
                        <a:spcAft>
                          <a:spcPts val="0"/>
                        </a:spcAft>
                        <a:buClrTx/>
                        <a:buSzTx/>
                        <a:buNone/>
                        <a:tabLst/>
                        <a:defRPr/>
                      </a:pPr>
                      <a:r>
                        <a:rPr lang="fr-FR" sz="800" b="0" kern="1200" dirty="0">
                          <a:solidFill>
                            <a:schemeClr val="accent1"/>
                          </a:solidFill>
                          <a:latin typeface="+mj-lt"/>
                          <a:ea typeface="+mn-ea"/>
                          <a:cs typeface="Segoe UI" panose="020B0502040204020203" pitchFamily="34" charset="0"/>
                        </a:rPr>
                        <a:t>Traitement à long terme à partir du 7</a:t>
                      </a:r>
                      <a:r>
                        <a:rPr lang="fr-FR" sz="800" b="0" kern="1200" baseline="30000" dirty="0">
                          <a:solidFill>
                            <a:schemeClr val="accent1"/>
                          </a:solidFill>
                          <a:latin typeface="+mj-lt"/>
                          <a:ea typeface="+mn-ea"/>
                          <a:cs typeface="Segoe UI" panose="020B0502040204020203" pitchFamily="34" charset="0"/>
                        </a:rPr>
                        <a:t>ème</a:t>
                      </a:r>
                      <a:r>
                        <a:rPr lang="fr-FR" sz="800" b="0" kern="1200" dirty="0">
                          <a:solidFill>
                            <a:schemeClr val="accent1"/>
                          </a:solidFill>
                          <a:latin typeface="+mj-lt"/>
                          <a:ea typeface="+mn-ea"/>
                          <a:cs typeface="Segoe UI" panose="020B0502040204020203" pitchFamily="34" charset="0"/>
                        </a:rPr>
                        <a:t> mois</a:t>
                      </a:r>
                      <a:endParaRPr lang="en-US" sz="800" b="0" kern="1200" dirty="0">
                        <a:solidFill>
                          <a:schemeClr val="accent1"/>
                        </a:solidFill>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 OU </a:t>
                      </a:r>
                      <a:br>
                        <a:rPr lang="en-US" sz="800" b="0" kern="1200" dirty="0">
                          <a:solidFill>
                            <a:schemeClr val="accent1"/>
                          </a:solidFill>
                          <a:latin typeface="+mj-lt"/>
                          <a:ea typeface="+mn-ea"/>
                          <a:cs typeface="Segoe UI" panose="020B0502040204020203" pitchFamily="34" charset="0"/>
                        </a:rPr>
                      </a:br>
                      <a:r>
                        <a:rPr lang="en-US" sz="800" b="0" kern="1200" dirty="0">
                          <a:solidFill>
                            <a:schemeClr val="accent1"/>
                          </a:solidFill>
                          <a:latin typeface="+mj-lt"/>
                          <a:ea typeface="+mn-ea"/>
                          <a:cs typeface="Segoe UI" panose="020B0502040204020203" pitchFamily="34" charset="0"/>
                        </a:rPr>
                        <a:t>1x 10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 OU </a:t>
                      </a:r>
                      <a:br>
                        <a:rPr lang="en-US" sz="800" b="0" kern="1200" dirty="0">
                          <a:solidFill>
                            <a:schemeClr val="accent1"/>
                          </a:solidFill>
                          <a:latin typeface="+mj-lt"/>
                          <a:ea typeface="+mn-ea"/>
                          <a:cs typeface="Segoe UI" panose="020B0502040204020203" pitchFamily="34" charset="0"/>
                        </a:rPr>
                      </a:br>
                      <a:r>
                        <a:rPr lang="en-US" sz="800" b="0" kern="1200" dirty="0">
                          <a:solidFill>
                            <a:schemeClr val="accent1"/>
                          </a:solidFill>
                          <a:latin typeface="+mj-lt"/>
                          <a:ea typeface="+mn-ea"/>
                          <a:cs typeface="Segoe UI" panose="020B0502040204020203" pitchFamily="34" charset="0"/>
                        </a:rPr>
                        <a:t>1x 10 mg</a:t>
                      </a:r>
                    </a:p>
                  </a:txBody>
                  <a:tcPr marL="0" marR="0" marT="18000" marB="0">
                    <a:lnL w="6350" cap="flat" cmpd="sng" algn="ctr">
                      <a:solidFill>
                        <a:srgbClr val="000000">
                          <a:lumMod val="50000"/>
                          <a:lumOff val="50000"/>
                        </a:srgb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54958449"/>
                  </a:ext>
                </a:extLst>
              </a:tr>
              <a:tr h="171674">
                <a:tc gridSpan="4">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1"/>
                          </a:solidFill>
                          <a:effectLst/>
                          <a:latin typeface="+mj-lt"/>
                          <a:ea typeface="+mn-ea"/>
                          <a:cs typeface="Segoe UI" panose="020B0502040204020203" pitchFamily="34" charset="0"/>
                        </a:rPr>
                        <a:t>Rivaroxaban (Xarelto</a:t>
                      </a:r>
                      <a:r>
                        <a:rPr lang="en-US" sz="800" b="1" kern="1200" baseline="30000" dirty="0">
                          <a:solidFill>
                            <a:schemeClr val="bg1"/>
                          </a:solidFill>
                          <a:effectLst/>
                          <a:latin typeface="+mj-lt"/>
                          <a:ea typeface="+mn-ea"/>
                          <a:cs typeface="Segoe UI" panose="020B0502040204020203" pitchFamily="34" charset="0"/>
                        </a:rPr>
                        <a:t>®</a:t>
                      </a:r>
                      <a:r>
                        <a:rPr lang="en-US" sz="800" b="1" kern="1200" dirty="0">
                          <a:solidFill>
                            <a:schemeClr val="bg1"/>
                          </a:solidFill>
                          <a:effectLst/>
                          <a:latin typeface="+mj-lt"/>
                          <a:ea typeface="+mn-ea"/>
                          <a:cs typeface="Segoe UI" panose="020B0502040204020203" pitchFamily="34" charset="0"/>
                        </a:rPr>
                        <a:t> vascular)</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de-CH"/>
                    </a:p>
                  </a:txBody>
                  <a:tcPr>
                    <a:lnL w="6350" cap="flat" cmpd="sng" algn="ctr">
                      <a:solidFill>
                        <a:srgbClr val="000000">
                          <a:lumMod val="50000"/>
                          <a:lumOff val="50000"/>
                        </a:srgbClr>
                      </a:solidFill>
                      <a:prstDash val="solid"/>
                      <a:round/>
                      <a:headEnd type="none" w="med" len="med"/>
                      <a:tailEnd type="none" w="med" len="med"/>
                    </a:lnL>
                    <a:lnT w="12700" cmpd="sng">
                      <a:noFill/>
                      <a:prstDash val="solid"/>
                    </a:lnT>
                  </a:tcPr>
                </a:tc>
                <a:tc hMerge="1">
                  <a:txBody>
                    <a:bodyPr/>
                    <a:lstStyle/>
                    <a:p>
                      <a:endParaRPr lang="de-CH"/>
                    </a:p>
                  </a:txBody>
                  <a:tcPr>
                    <a:lnL w="6350" cap="flat" cmpd="sng" algn="ctr">
                      <a:solidFill>
                        <a:srgbClr val="000000">
                          <a:lumMod val="50000"/>
                          <a:lumOff val="50000"/>
                        </a:srgbClr>
                      </a:solidFill>
                      <a:prstDash val="solid"/>
                      <a:round/>
                      <a:headEnd type="none" w="med" len="med"/>
                      <a:tailEnd type="none" w="med" len="med"/>
                    </a:lnL>
                    <a:lnT w="12700" cmpd="sng">
                      <a:noFill/>
                      <a:prstDash val="solid"/>
                    </a:lnT>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750" dirty="0">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extLst>
                  <a:ext uri="{0D108BD9-81ED-4DB2-BD59-A6C34878D82A}">
                    <a16:rowId xmlns:a16="http://schemas.microsoft.com/office/drawing/2014/main" val="516377035"/>
                  </a:ext>
                </a:extLst>
              </a:tr>
              <a:tr h="193605">
                <a:tc gridSpan="4">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indent="0" fontAlgn="auto">
                        <a:spcBef>
                          <a:spcPts val="0"/>
                        </a:spcBef>
                        <a:spcAft>
                          <a:spcPts val="0"/>
                        </a:spcAft>
                        <a:buClrTx/>
                        <a:buSzTx/>
                        <a:buNone/>
                        <a:tabLst/>
                        <a:defRPr/>
                      </a:pPr>
                      <a:r>
                        <a:rPr lang="en-US" sz="800" b="1" kern="1200" dirty="0" err="1">
                          <a:solidFill>
                            <a:schemeClr val="accent1"/>
                          </a:solidFill>
                          <a:latin typeface="+mj-lt"/>
                          <a:ea typeface="+mn-ea"/>
                          <a:cs typeface="Segoe UI" panose="020B0502040204020203" pitchFamily="34" charset="0"/>
                        </a:rPr>
                        <a:t>Prévention</a:t>
                      </a:r>
                      <a:r>
                        <a:rPr lang="en-US" sz="800" b="1" kern="1200" dirty="0">
                          <a:solidFill>
                            <a:schemeClr val="accent1"/>
                          </a:solidFill>
                          <a:latin typeface="+mj-lt"/>
                          <a:ea typeface="+mn-ea"/>
                          <a:cs typeface="Segoe UI" panose="020B0502040204020203" pitchFamily="34" charset="0"/>
                        </a:rPr>
                        <a:t> </a:t>
                      </a:r>
                      <a:r>
                        <a:rPr lang="en-US" sz="800" b="1" kern="1200" dirty="0" err="1">
                          <a:solidFill>
                            <a:schemeClr val="accent1"/>
                          </a:solidFill>
                          <a:latin typeface="+mj-lt"/>
                          <a:ea typeface="+mn-ea"/>
                          <a:cs typeface="Segoe UI" panose="020B0502040204020203" pitchFamily="34" charset="0"/>
                        </a:rPr>
                        <a:t>d’événements</a:t>
                      </a:r>
                      <a:r>
                        <a:rPr lang="en-US" sz="800" b="1" kern="1200" dirty="0">
                          <a:solidFill>
                            <a:schemeClr val="accent1"/>
                          </a:solidFill>
                          <a:latin typeface="+mj-lt"/>
                          <a:ea typeface="+mn-ea"/>
                          <a:cs typeface="Segoe UI" panose="020B0502040204020203" pitchFamily="34" charset="0"/>
                        </a:rPr>
                        <a:t> </a:t>
                      </a:r>
                      <a:r>
                        <a:rPr lang="en-US" sz="800" b="1" kern="1200" dirty="0" err="1">
                          <a:solidFill>
                            <a:schemeClr val="accent1"/>
                          </a:solidFill>
                          <a:latin typeface="+mj-lt"/>
                          <a:ea typeface="+mn-ea"/>
                          <a:cs typeface="Segoe UI" panose="020B0502040204020203" pitchFamily="34" charset="0"/>
                        </a:rPr>
                        <a:t>athérothrombotiques</a:t>
                      </a:r>
                      <a:r>
                        <a:rPr lang="en-US" sz="800" b="1" kern="1200" dirty="0">
                          <a:solidFill>
                            <a:schemeClr val="accent1"/>
                          </a:solidFill>
                          <a:latin typeface="+mj-lt"/>
                          <a:ea typeface="+mn-ea"/>
                          <a:cs typeface="Segoe UI" panose="020B0502040204020203" pitchFamily="34" charset="0"/>
                        </a:rPr>
                        <a:t> graves </a:t>
                      </a:r>
                      <a:r>
                        <a:rPr lang="en-US" sz="800" b="0" kern="1200" dirty="0">
                          <a:solidFill>
                            <a:schemeClr val="accent1"/>
                          </a:solidFill>
                          <a:latin typeface="+mj-lt"/>
                          <a:ea typeface="+mn-ea"/>
                          <a:cs typeface="Segoe UI" panose="020B0502040204020203" pitchFamily="34" charset="0"/>
                        </a:rPr>
                        <a:t>(AVC, </a:t>
                      </a:r>
                      <a:r>
                        <a:rPr lang="en-US" sz="800" b="0" kern="1200" dirty="0" err="1">
                          <a:solidFill>
                            <a:schemeClr val="accent1"/>
                          </a:solidFill>
                          <a:latin typeface="+mj-lt"/>
                          <a:ea typeface="+mn-ea"/>
                          <a:cs typeface="Segoe UI" panose="020B0502040204020203" pitchFamily="34" charset="0"/>
                        </a:rPr>
                        <a:t>infarctus</a:t>
                      </a:r>
                      <a:r>
                        <a:rPr lang="en-US" sz="800" b="0" kern="1200" dirty="0">
                          <a:solidFill>
                            <a:schemeClr val="accent1"/>
                          </a:solidFill>
                          <a:latin typeface="+mj-lt"/>
                          <a:ea typeface="+mn-ea"/>
                          <a:cs typeface="Segoe UI" panose="020B0502040204020203" pitchFamily="34" charset="0"/>
                        </a:rPr>
                        <a:t> du </a:t>
                      </a:r>
                      <a:r>
                        <a:rPr lang="en-US" sz="800" b="0" kern="1200" dirty="0" err="1">
                          <a:solidFill>
                            <a:schemeClr val="accent1"/>
                          </a:solidFill>
                          <a:latin typeface="+mj-lt"/>
                          <a:ea typeface="+mn-ea"/>
                          <a:cs typeface="Segoe UI" panose="020B0502040204020203" pitchFamily="34" charset="0"/>
                        </a:rPr>
                        <a:t>myocarde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décès</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d’origine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cardiovasculaire</a:t>
                      </a:r>
                      <a:r>
                        <a:rPr lang="en-US" sz="800" b="0" kern="1200" dirty="0">
                          <a:solidFill>
                            <a:schemeClr val="accent1"/>
                          </a:solidFill>
                          <a:latin typeface="+mj-lt"/>
                          <a:ea typeface="+mn-ea"/>
                          <a:cs typeface="Segoe UI" panose="020B0502040204020203" pitchFamily="34" charset="0"/>
                        </a:rPr>
                        <a:t>)</a:t>
                      </a:r>
                    </a:p>
                  </a:txBody>
                  <a:tcPr marL="72000" marR="0" marT="1800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de-CH"/>
                    </a:p>
                  </a:txBody>
                  <a:tcPr>
                    <a:lnL w="12700" cmpd="sng">
                      <a:noFill/>
                      <a:prstDash val="solid"/>
                    </a:lnL>
                  </a:tcPr>
                </a:tc>
                <a:tc hMerge="1">
                  <a:txBody>
                    <a:bodyPr/>
                    <a:lstStyle/>
                    <a:p>
                      <a:endParaRPr lang="de-CH"/>
                    </a:p>
                  </a:txBody>
                  <a:tcPr>
                    <a:lnL w="12700" cmpd="sng">
                      <a:noFill/>
                      <a:prstDash val="soli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2"/>
                        </a:solidFill>
                        <a:effectLst/>
                        <a:latin typeface="Arial" panose="020B0604020202020204" pitchFamily="34" charset="0"/>
                        <a:ea typeface="+mn-ea"/>
                        <a:cs typeface="Arial" panose="020B0604020202020204" pitchFamily="34" charset="0"/>
                      </a:endParaRPr>
                    </a:p>
                  </a:txBody>
                  <a:tcPr marL="72000" marR="0" marT="18000" marB="0" anchor="ct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50807789"/>
                  </a:ext>
                </a:extLst>
              </a:tr>
              <a:tr h="40566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indent="0" fontAlgn="auto">
                        <a:spcBef>
                          <a:spcPts val="0"/>
                        </a:spcBef>
                        <a:spcAft>
                          <a:spcPts val="0"/>
                        </a:spcAft>
                        <a:buClrTx/>
                        <a:buSzTx/>
                        <a:buNone/>
                        <a:tabLst/>
                        <a:defRPr/>
                      </a:pPr>
                      <a:r>
                        <a:rPr lang="fr-FR" sz="800" b="0" dirty="0">
                          <a:solidFill>
                            <a:schemeClr val="accent1"/>
                          </a:solidFill>
                          <a:latin typeface="+mj-lt"/>
                          <a:cs typeface="Segoe UI" panose="020B0502040204020203" pitchFamily="34" charset="0"/>
                        </a:rPr>
                        <a:t>Patients avec maladie coronarienne ou artériopathie périphérique manifeste et risque élevé d’événement ischémique en association avec l’AAS</a:t>
                      </a:r>
                    </a:p>
                  </a:txBody>
                  <a:tcPr marL="72000" marR="0" marT="18000" marB="0" anchor="ctr">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accent1"/>
                          </a:solidFill>
                          <a:latin typeface="+mj-lt"/>
                          <a:cs typeface="Segoe UI" panose="020B0502040204020203" pitchFamily="34" charset="0"/>
                        </a:rPr>
                        <a:t>2x 2.5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accent1"/>
                          </a:solidFill>
                          <a:latin typeface="+mj-lt"/>
                          <a:cs typeface="Segoe UI" panose="020B0502040204020203" pitchFamily="34" charset="0"/>
                        </a:rPr>
                        <a:t>2x 2.5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b="0" kern="1200" dirty="0">
                          <a:solidFill>
                            <a:schemeClr val="accent1"/>
                          </a:solidFill>
                          <a:latin typeface="+mj-lt"/>
                          <a:ea typeface="+mn-ea"/>
                          <a:cs typeface="Segoe UI" panose="020B0502040204020203" pitchFamily="34" charset="0"/>
                        </a:rPr>
                        <a:t>Prise en dehors des repas</a:t>
                      </a:r>
                    </a:p>
                  </a:txBody>
                  <a:tcPr marL="7200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088723089"/>
                  </a:ext>
                </a:extLst>
              </a:tr>
            </a:tbl>
          </a:graphicData>
        </a:graphic>
      </p:graphicFrame>
    </p:spTree>
    <p:extLst>
      <p:ext uri="{BB962C8B-B14F-4D97-AF65-F5344CB8AC3E}">
        <p14:creationId xmlns:p14="http://schemas.microsoft.com/office/powerpoint/2010/main" val="112908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612776" y="1368509"/>
            <a:ext cx="7991672" cy="1107996"/>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err="1">
                <a:ln>
                  <a:noFill/>
                </a:ln>
                <a:solidFill>
                  <a:srgbClr val="3961AC"/>
                </a:solidFill>
                <a:effectLst/>
                <a:uLnTx/>
                <a:uFillTx/>
                <a:latin typeface="Arial"/>
                <a:ea typeface="+mj-ea"/>
                <a:cs typeface="+mj-cs"/>
              </a:rPr>
              <a:t>Partie</a:t>
            </a:r>
            <a:r>
              <a:rPr kumimoji="0" lang="en-US" sz="2400" b="1" i="0" u="none" strike="noStrike" kern="0" cap="none" spc="0" normalizeH="0" baseline="0" noProof="0" dirty="0">
                <a:ln>
                  <a:noFill/>
                </a:ln>
                <a:solidFill>
                  <a:srgbClr val="3961AC"/>
                </a:solidFill>
                <a:effectLst/>
                <a:uLnTx/>
                <a:uFillTx/>
                <a:latin typeface="Arial"/>
                <a:ea typeface="+mj-ea"/>
                <a:cs typeface="+mj-cs"/>
              </a:rPr>
              <a:t> II	</a:t>
            </a:r>
            <a:br>
              <a:rPr kumimoji="0" lang="en-US" sz="2400" b="1" i="0" u="none" strike="noStrike" kern="0" cap="none" spc="0" normalizeH="0" baseline="0" noProof="0" dirty="0">
                <a:ln>
                  <a:noFill/>
                </a:ln>
                <a:solidFill>
                  <a:srgbClr val="3961AC"/>
                </a:solidFill>
                <a:effectLst/>
                <a:uLnTx/>
                <a:uFillTx/>
                <a:latin typeface="Arial"/>
                <a:ea typeface="+mj-ea"/>
                <a:cs typeface="+mj-cs"/>
              </a:rPr>
            </a:b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Contexte</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scientifique</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r>
              <a:rPr lang="en-US" sz="2400" b="1" kern="0" dirty="0">
                <a:solidFill>
                  <a:srgbClr val="000000">
                    <a:lumMod val="65000"/>
                    <a:lumOff val="35000"/>
                  </a:srgbClr>
                </a:solidFill>
                <a:latin typeface="Arial"/>
              </a:rPr>
              <a:t>&amp;</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b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b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resumé des </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données</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de </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l’étude</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COMPASS</a:t>
            </a:r>
            <a:endParaRPr kumimoji="0" lang="de-CH" sz="2400" b="1" i="0" u="none" strike="noStrike" kern="0" cap="none" spc="0" normalizeH="0" baseline="0" noProof="0" dirty="0">
              <a:ln>
                <a:noFill/>
              </a:ln>
              <a:solidFill>
                <a:srgbClr val="000000">
                  <a:lumMod val="65000"/>
                  <a:lumOff val="35000"/>
                </a:srgbClr>
              </a:solidFill>
              <a:effectLst/>
              <a:uLnTx/>
              <a:uFillTx/>
              <a:latin typeface="Arial"/>
              <a:ea typeface="+mj-ea"/>
              <a:cs typeface="+mj-cs"/>
            </a:endParaRPr>
          </a:p>
        </p:txBody>
      </p:sp>
    </p:spTree>
    <p:extLst>
      <p:ext uri="{BB962C8B-B14F-4D97-AF65-F5344CB8AC3E}">
        <p14:creationId xmlns:p14="http://schemas.microsoft.com/office/powerpoint/2010/main" val="3588817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ekerekített téglalap 8"/>
          <p:cNvSpPr/>
          <p:nvPr/>
        </p:nvSpPr>
        <p:spPr bwMode="auto">
          <a:xfrm>
            <a:off x="611188" y="1276351"/>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GB" sz="1400" b="0" i="0" strike="noStrike" kern="0" cap="none" spc="0" normalizeH="0" baseline="0" dirty="0">
              <a:ln>
                <a:noFill/>
              </a:ln>
              <a:solidFill>
                <a:srgbClr val="595959"/>
              </a:solidFill>
              <a:effectLst/>
              <a:uLnTx/>
              <a:uFillTx/>
            </a:endParaRPr>
          </a:p>
        </p:txBody>
      </p:sp>
      <p:cxnSp>
        <p:nvCxnSpPr>
          <p:cNvPr id="8" name="Gerade Verbindung 7"/>
          <p:cNvCxnSpPr/>
          <p:nvPr/>
        </p:nvCxnSpPr>
        <p:spPr>
          <a:xfrm>
            <a:off x="1872000" y="20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1872000" y="25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1872000" y="29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1872000" y="34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1872000" y="34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sp>
        <p:nvSpPr>
          <p:cNvPr id="16" name="Rechteck 15"/>
          <p:cNvSpPr/>
          <p:nvPr/>
        </p:nvSpPr>
        <p:spPr bwMode="auto">
          <a:xfrm>
            <a:off x="2088000" y="2067694"/>
            <a:ext cx="792000" cy="180020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7" name="Rechteck 16"/>
          <p:cNvSpPr/>
          <p:nvPr/>
        </p:nvSpPr>
        <p:spPr bwMode="auto">
          <a:xfrm>
            <a:off x="3636000" y="2787854"/>
            <a:ext cx="792000" cy="108004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8" name="Rechteck 17"/>
          <p:cNvSpPr/>
          <p:nvPr/>
        </p:nvSpPr>
        <p:spPr bwMode="auto">
          <a:xfrm>
            <a:off x="5184000" y="2916000"/>
            <a:ext cx="792000" cy="951894"/>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9" name="Rechteck 18"/>
          <p:cNvSpPr/>
          <p:nvPr/>
        </p:nvSpPr>
        <p:spPr bwMode="auto">
          <a:xfrm>
            <a:off x="6696000" y="3147814"/>
            <a:ext cx="792000" cy="72008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cxnSp>
        <p:nvCxnSpPr>
          <p:cNvPr id="14" name="Gerade Verbindung 13"/>
          <p:cNvCxnSpPr/>
          <p:nvPr/>
        </p:nvCxnSpPr>
        <p:spPr>
          <a:xfrm>
            <a:off x="1872000" y="3870000"/>
            <a:ext cx="5976000" cy="0"/>
          </a:xfrm>
          <a:prstGeom prst="line">
            <a:avLst/>
          </a:prstGeom>
          <a:ln w="12700">
            <a:solidFill>
              <a:srgbClr val="7C7A7A"/>
            </a:solidFill>
          </a:ln>
        </p:spPr>
        <p:style>
          <a:lnRef idx="1">
            <a:schemeClr val="accent1"/>
          </a:lnRef>
          <a:fillRef idx="0">
            <a:schemeClr val="accent1"/>
          </a:fillRef>
          <a:effectRef idx="0">
            <a:schemeClr val="accent1"/>
          </a:effectRef>
          <a:fontRef idx="minor">
            <a:schemeClr val="tx1"/>
          </a:fontRef>
        </p:style>
      </p:cxnSp>
      <p:sp>
        <p:nvSpPr>
          <p:cNvPr id="20" name="TextBox 3"/>
          <p:cNvSpPr txBox="1"/>
          <p:nvPr/>
        </p:nvSpPr>
        <p:spPr>
          <a:xfrm>
            <a:off x="1331640" y="2139702"/>
            <a:ext cx="153888" cy="1654418"/>
          </a:xfrm>
          <a:prstGeom prst="rect">
            <a:avLst/>
          </a:prstGeom>
          <a:noFill/>
        </p:spPr>
        <p:txBody>
          <a:bodyPr vert="vert270" wrap="square" lIns="0" tIns="0" rIns="0" bIns="0" rtlCol="0" anchor="b" anchorCtr="0">
            <a:spAutoFit/>
          </a:bodyPr>
          <a:lstStyle/>
          <a:p>
            <a:pPr algn="ctr"/>
            <a:r>
              <a:rPr lang="de-CH" sz="1000" b="1" dirty="0"/>
              <a:t>Espérance de </a:t>
            </a:r>
            <a:r>
              <a:rPr lang="de-CH" sz="1000" b="1" dirty="0" err="1"/>
              <a:t>vie</a:t>
            </a:r>
            <a:r>
              <a:rPr lang="de-CH" sz="1000" b="1" dirty="0"/>
              <a:t> (</a:t>
            </a:r>
            <a:r>
              <a:rPr lang="de-CH" sz="1000" b="1" dirty="0" err="1"/>
              <a:t>années</a:t>
            </a:r>
            <a:r>
              <a:rPr lang="de-CH" sz="1000" b="1" dirty="0"/>
              <a:t>)</a:t>
            </a:r>
          </a:p>
        </p:txBody>
      </p:sp>
      <p:sp>
        <p:nvSpPr>
          <p:cNvPr id="22" name="Textfeld 21"/>
          <p:cNvSpPr txBox="1"/>
          <p:nvPr/>
        </p:nvSpPr>
        <p:spPr>
          <a:xfrm>
            <a:off x="1547664" y="1779662"/>
            <a:ext cx="216024" cy="2376264"/>
          </a:xfrm>
          <a:prstGeom prst="rect">
            <a:avLst/>
          </a:prstGeom>
          <a:noFill/>
        </p:spPr>
        <p:txBody>
          <a:bodyPr wrap="square" lIns="0" tIns="0" rIns="0" bIns="0" rtlCol="0">
            <a:noAutofit/>
          </a:bodyPr>
          <a:lstStyle/>
          <a:p>
            <a:pPr marL="0" lvl="1" algn="r">
              <a:lnSpc>
                <a:spcPts val="3500"/>
              </a:lnSpc>
            </a:pPr>
            <a:r>
              <a:rPr lang="de-CH" sz="1000" kern="0" dirty="0">
                <a:ln w="0"/>
                <a:effectLst>
                  <a:outerShdw blurRad="38100" dist="19050" dir="2700000" algn="tl" rotWithShape="0">
                    <a:schemeClr val="dk1">
                      <a:alpha val="40000"/>
                    </a:schemeClr>
                  </a:outerShdw>
                </a:effectLst>
              </a:rPr>
              <a:t>20</a:t>
            </a:r>
            <a:endParaRPr lang="de-CH" sz="1000" kern="0" dirty="0"/>
          </a:p>
          <a:p>
            <a:pPr marL="0" lvl="1" algn="r">
              <a:lnSpc>
                <a:spcPts val="3500"/>
              </a:lnSpc>
            </a:pPr>
            <a:r>
              <a:rPr lang="de-CH" sz="1000" kern="0"/>
              <a:t>15</a:t>
            </a:r>
            <a:endParaRPr lang="de-CH" sz="1000" kern="0" dirty="0"/>
          </a:p>
          <a:p>
            <a:pPr marL="0" lvl="1" algn="r">
              <a:lnSpc>
                <a:spcPts val="3500"/>
              </a:lnSpc>
            </a:pPr>
            <a:r>
              <a:rPr lang="de-CH" sz="1000" kern="0"/>
              <a:t>10</a:t>
            </a:r>
            <a:endParaRPr lang="de-CH" sz="1000" kern="0" dirty="0"/>
          </a:p>
          <a:p>
            <a:pPr marL="0" lvl="1" algn="r">
              <a:lnSpc>
                <a:spcPts val="3500"/>
              </a:lnSpc>
            </a:pPr>
            <a:r>
              <a:rPr lang="de-CH" sz="1000" kern="0"/>
              <a:t>5</a:t>
            </a:r>
            <a:endParaRPr lang="de-CH" sz="1000" kern="0" dirty="0"/>
          </a:p>
          <a:p>
            <a:pPr marL="0" lvl="1" algn="r">
              <a:lnSpc>
                <a:spcPts val="3500"/>
              </a:lnSpc>
            </a:pPr>
            <a:r>
              <a:rPr lang="de-CH" sz="1000" kern="0"/>
              <a:t>0</a:t>
            </a:r>
            <a:endParaRPr lang="de-DE" sz="1000" dirty="0"/>
          </a:p>
        </p:txBody>
      </p:sp>
      <p:sp>
        <p:nvSpPr>
          <p:cNvPr id="23" name="Textfeld 22"/>
          <p:cNvSpPr txBox="1"/>
          <p:nvPr/>
        </p:nvSpPr>
        <p:spPr>
          <a:xfrm>
            <a:off x="2123728" y="3924000"/>
            <a:ext cx="720080" cy="324135"/>
          </a:xfrm>
          <a:prstGeom prst="rect">
            <a:avLst/>
          </a:prstGeom>
          <a:noFill/>
        </p:spPr>
        <p:txBody>
          <a:bodyPr wrap="square" lIns="0" tIns="0" rIns="0" bIns="0" rtlCol="0">
            <a:noAutofit/>
          </a:bodyPr>
          <a:lstStyle/>
          <a:p>
            <a:pPr marL="0" lvl="1" algn="ctr"/>
            <a:r>
              <a:rPr lang="de-CH" sz="1000" kern="0" dirty="0" err="1"/>
              <a:t>Sain</a:t>
            </a:r>
            <a:endParaRPr lang="de-DE" sz="1000" dirty="0"/>
          </a:p>
        </p:txBody>
      </p:sp>
      <p:sp>
        <p:nvSpPr>
          <p:cNvPr id="24" name="Textfeld 23"/>
          <p:cNvSpPr txBox="1"/>
          <p:nvPr/>
        </p:nvSpPr>
        <p:spPr>
          <a:xfrm>
            <a:off x="3445091" y="3924000"/>
            <a:ext cx="1152128" cy="324135"/>
          </a:xfrm>
          <a:prstGeom prst="rect">
            <a:avLst/>
          </a:prstGeom>
          <a:noFill/>
        </p:spPr>
        <p:txBody>
          <a:bodyPr wrap="square" lIns="0" tIns="0" rIns="0" bIns="0" rtlCol="0">
            <a:noAutofit/>
          </a:bodyPr>
          <a:lstStyle/>
          <a:p>
            <a:pPr marL="0" lvl="1" algn="ctr"/>
            <a:r>
              <a:rPr lang="de-CH" sz="1000" kern="0" dirty="0" err="1"/>
              <a:t>Antécédent</a:t>
            </a:r>
            <a:r>
              <a:rPr lang="de-CH" sz="1000" kern="0" dirty="0"/>
              <a:t> de </a:t>
            </a:r>
            <a:r>
              <a:rPr lang="de-CH" sz="1000" kern="0" dirty="0" err="1"/>
              <a:t>maladie</a:t>
            </a:r>
            <a:r>
              <a:rPr lang="de-CH" sz="1000" kern="0" dirty="0"/>
              <a:t> </a:t>
            </a:r>
            <a:r>
              <a:rPr lang="de-CH" sz="1000" kern="0" dirty="0" err="1"/>
              <a:t>cardiovasculaire</a:t>
            </a:r>
            <a:endParaRPr lang="de-DE" sz="1000" dirty="0"/>
          </a:p>
        </p:txBody>
      </p:sp>
      <p:sp>
        <p:nvSpPr>
          <p:cNvPr id="25" name="Textfeld 24"/>
          <p:cNvSpPr txBox="1"/>
          <p:nvPr/>
        </p:nvSpPr>
        <p:spPr>
          <a:xfrm>
            <a:off x="5004048" y="3924000"/>
            <a:ext cx="1240784" cy="324135"/>
          </a:xfrm>
          <a:prstGeom prst="rect">
            <a:avLst/>
          </a:prstGeom>
          <a:noFill/>
        </p:spPr>
        <p:txBody>
          <a:bodyPr wrap="square" lIns="0" tIns="0" rIns="0" bIns="0" rtlCol="0">
            <a:noAutofit/>
          </a:bodyPr>
          <a:lstStyle/>
          <a:p>
            <a:pPr marL="0" lvl="1" algn="ctr"/>
            <a:r>
              <a:rPr lang="de-CH" sz="1000" kern="0" dirty="0" err="1"/>
              <a:t>Antécédent</a:t>
            </a:r>
            <a:r>
              <a:rPr lang="de-CH" sz="1000" kern="0" dirty="0"/>
              <a:t> </a:t>
            </a:r>
            <a:r>
              <a:rPr lang="de-CH" sz="1000" kern="0" dirty="0" err="1"/>
              <a:t>d’infarctus</a:t>
            </a:r>
            <a:r>
              <a:rPr lang="de-CH" sz="1000" kern="0" dirty="0"/>
              <a:t> du </a:t>
            </a:r>
            <a:r>
              <a:rPr lang="de-CH" sz="1000" kern="0" dirty="0" err="1"/>
              <a:t>myocarde</a:t>
            </a:r>
            <a:endParaRPr lang="de-DE" sz="1000" dirty="0"/>
          </a:p>
        </p:txBody>
      </p:sp>
      <p:sp>
        <p:nvSpPr>
          <p:cNvPr id="26" name="Textfeld 25"/>
          <p:cNvSpPr txBox="1"/>
          <p:nvPr/>
        </p:nvSpPr>
        <p:spPr>
          <a:xfrm>
            <a:off x="6516000" y="3924000"/>
            <a:ext cx="1168776" cy="324135"/>
          </a:xfrm>
          <a:prstGeom prst="rect">
            <a:avLst/>
          </a:prstGeom>
          <a:noFill/>
        </p:spPr>
        <p:txBody>
          <a:bodyPr wrap="square" lIns="0" tIns="0" rIns="0" bIns="0" rtlCol="0">
            <a:noAutofit/>
          </a:bodyPr>
          <a:lstStyle/>
          <a:p>
            <a:pPr marL="0" lvl="1" algn="ctr"/>
            <a:r>
              <a:rPr lang="de-CH" sz="1000" kern="0" dirty="0" err="1"/>
              <a:t>Antécédent</a:t>
            </a:r>
            <a:r>
              <a:rPr lang="de-CH" sz="1000" kern="0" dirty="0"/>
              <a:t> </a:t>
            </a:r>
            <a:r>
              <a:rPr lang="de-CH" sz="1000" kern="0" dirty="0" err="1"/>
              <a:t>d’AVC</a:t>
            </a:r>
            <a:endParaRPr lang="de-DE" sz="1000" dirty="0"/>
          </a:p>
        </p:txBody>
      </p:sp>
      <p:sp>
        <p:nvSpPr>
          <p:cNvPr id="28" name="Textfeld 27"/>
          <p:cNvSpPr txBox="1"/>
          <p:nvPr/>
        </p:nvSpPr>
        <p:spPr>
          <a:xfrm>
            <a:off x="2123729" y="206769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20.0</a:t>
            </a:r>
            <a:endParaRPr lang="de-DE" sz="1200" b="1" dirty="0">
              <a:solidFill>
                <a:schemeClr val="bg1"/>
              </a:solidFill>
            </a:endParaRPr>
          </a:p>
        </p:txBody>
      </p:sp>
      <p:sp>
        <p:nvSpPr>
          <p:cNvPr id="29" name="Textfeld 28"/>
          <p:cNvSpPr txBox="1"/>
          <p:nvPr/>
        </p:nvSpPr>
        <p:spPr>
          <a:xfrm>
            <a:off x="3688454" y="278777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12.3</a:t>
            </a:r>
            <a:endParaRPr lang="de-DE" sz="1200" b="1" dirty="0">
              <a:solidFill>
                <a:schemeClr val="bg1"/>
              </a:solidFill>
            </a:endParaRPr>
          </a:p>
        </p:txBody>
      </p:sp>
      <p:sp>
        <p:nvSpPr>
          <p:cNvPr id="30" name="Textfeld 29"/>
          <p:cNvSpPr txBox="1"/>
          <p:nvPr/>
        </p:nvSpPr>
        <p:spPr>
          <a:xfrm>
            <a:off x="5220072" y="2932113"/>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10.8</a:t>
            </a:r>
            <a:endParaRPr lang="de-DE" sz="1200" b="1" dirty="0">
              <a:solidFill>
                <a:schemeClr val="bg1"/>
              </a:solidFill>
            </a:endParaRPr>
          </a:p>
        </p:txBody>
      </p:sp>
      <p:sp>
        <p:nvSpPr>
          <p:cNvPr id="31" name="Textfeld 30"/>
          <p:cNvSpPr txBox="1"/>
          <p:nvPr/>
        </p:nvSpPr>
        <p:spPr>
          <a:xfrm>
            <a:off x="6732240" y="314781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8.0</a:t>
            </a:r>
            <a:endParaRPr lang="de-DE" sz="1200" b="1" dirty="0">
              <a:solidFill>
                <a:schemeClr val="bg1"/>
              </a:solidFill>
            </a:endParaRPr>
          </a:p>
        </p:txBody>
      </p:sp>
      <p:sp>
        <p:nvSpPr>
          <p:cNvPr id="32" name="Textfeld 31"/>
          <p:cNvSpPr txBox="1"/>
          <p:nvPr/>
        </p:nvSpPr>
        <p:spPr>
          <a:xfrm>
            <a:off x="611188" y="1491630"/>
            <a:ext cx="7777236" cy="288032"/>
          </a:xfrm>
          <a:prstGeom prst="rect">
            <a:avLst/>
          </a:prstGeom>
          <a:noFill/>
        </p:spPr>
        <p:txBody>
          <a:bodyPr wrap="square" lIns="0" tIns="0" rIns="0" bIns="0" rtlCol="0">
            <a:normAutofit/>
          </a:bodyPr>
          <a:lstStyle/>
          <a:p>
            <a:pPr marL="0" lvl="1" algn="ctr"/>
            <a:r>
              <a:rPr lang="de-CH" sz="1400" b="1" kern="0" dirty="0">
                <a:solidFill>
                  <a:srgbClr val="595959"/>
                </a:solidFill>
              </a:rPr>
              <a:t>Espérance de </a:t>
            </a:r>
            <a:r>
              <a:rPr lang="de-CH" sz="1400" b="1" kern="0" dirty="0" err="1">
                <a:solidFill>
                  <a:srgbClr val="595959"/>
                </a:solidFill>
              </a:rPr>
              <a:t>vie</a:t>
            </a:r>
            <a:r>
              <a:rPr lang="de-CH" sz="1400" b="1" kern="0" dirty="0">
                <a:solidFill>
                  <a:srgbClr val="595959"/>
                </a:solidFill>
              </a:rPr>
              <a:t> des </a:t>
            </a:r>
            <a:r>
              <a:rPr lang="de-CH" sz="1400" b="1" kern="0" dirty="0" err="1">
                <a:solidFill>
                  <a:srgbClr val="595959"/>
                </a:solidFill>
              </a:rPr>
              <a:t>patients</a:t>
            </a:r>
            <a:r>
              <a:rPr lang="de-CH" sz="1400" b="1" kern="0" dirty="0">
                <a:solidFill>
                  <a:srgbClr val="595959"/>
                </a:solidFill>
              </a:rPr>
              <a:t> &gt;59 ans</a:t>
            </a:r>
            <a:r>
              <a:rPr lang="de-CH" sz="1400" b="1" kern="0" baseline="30000" dirty="0">
                <a:solidFill>
                  <a:srgbClr val="595959"/>
                </a:solidFill>
              </a:rPr>
              <a:t>1</a:t>
            </a:r>
            <a:endParaRPr lang="de-DE" sz="1400" b="1" baseline="30000" dirty="0"/>
          </a:p>
        </p:txBody>
      </p:sp>
      <p:grpSp>
        <p:nvGrpSpPr>
          <p:cNvPr id="40" name="Gruppierung 39"/>
          <p:cNvGrpSpPr/>
          <p:nvPr/>
        </p:nvGrpSpPr>
        <p:grpSpPr>
          <a:xfrm>
            <a:off x="3500792" y="2067694"/>
            <a:ext cx="1071208" cy="674981"/>
            <a:chOff x="2483768" y="195486"/>
            <a:chExt cx="1071208" cy="674981"/>
          </a:xfrm>
        </p:grpSpPr>
        <p:sp>
          <p:nvSpPr>
            <p:cNvPr id="34" name="Pfeil nach unten 33"/>
            <p:cNvSpPr/>
            <p:nvPr/>
          </p:nvSpPr>
          <p:spPr bwMode="auto">
            <a:xfrm>
              <a:off x="2483768" y="195486"/>
              <a:ext cx="1071208" cy="674981"/>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610989">
                  <a:moveTo>
                    <a:pt x="0" y="404498"/>
                  </a:moveTo>
                  <a:lnTo>
                    <a:pt x="200637" y="404498"/>
                  </a:lnTo>
                  <a:lnTo>
                    <a:pt x="200637" y="0"/>
                  </a:lnTo>
                  <a:lnTo>
                    <a:pt x="889426" y="0"/>
                  </a:lnTo>
                  <a:lnTo>
                    <a:pt x="884713" y="404498"/>
                  </a:lnTo>
                  <a:lnTo>
                    <a:pt x="1071208" y="409211"/>
                  </a:lnTo>
                  <a:lnTo>
                    <a:pt x="528535" y="610989"/>
                  </a:lnTo>
                  <a:lnTo>
                    <a:pt x="0" y="404498"/>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5" name="TextBox 3"/>
            <p:cNvSpPr txBox="1"/>
            <p:nvPr/>
          </p:nvSpPr>
          <p:spPr>
            <a:xfrm>
              <a:off x="2682000" y="252000"/>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7.7</a:t>
              </a:r>
            </a:p>
            <a:p>
              <a:pPr algn="ctr">
                <a:lnSpc>
                  <a:spcPts val="1000"/>
                </a:lnSpc>
              </a:pPr>
              <a:r>
                <a:rPr lang="de-CH" sz="1000" dirty="0" err="1">
                  <a:solidFill>
                    <a:srgbClr val="595959"/>
                  </a:solidFill>
                </a:rPr>
                <a:t>années</a:t>
              </a:r>
              <a:r>
                <a:rPr lang="de-CH" sz="1000" dirty="0">
                  <a:solidFill>
                    <a:srgbClr val="595959"/>
                  </a:solidFill>
                </a:rPr>
                <a:t> en </a:t>
              </a:r>
              <a:r>
                <a:rPr lang="de-CH" sz="1000" dirty="0" err="1">
                  <a:solidFill>
                    <a:srgbClr val="595959"/>
                  </a:solidFill>
                </a:rPr>
                <a:t>moins</a:t>
              </a:r>
              <a:endParaRPr lang="de-CH" sz="1000" dirty="0">
                <a:solidFill>
                  <a:srgbClr val="595959"/>
                </a:solidFill>
              </a:endParaRPr>
            </a:p>
          </p:txBody>
        </p:sp>
      </p:grpSp>
      <p:grpSp>
        <p:nvGrpSpPr>
          <p:cNvPr id="41" name="Gruppierung 40"/>
          <p:cNvGrpSpPr/>
          <p:nvPr/>
        </p:nvGrpSpPr>
        <p:grpSpPr>
          <a:xfrm>
            <a:off x="5058000" y="2070000"/>
            <a:ext cx="1071208" cy="769249"/>
            <a:chOff x="4644008" y="101218"/>
            <a:chExt cx="1071208" cy="769249"/>
          </a:xfrm>
        </p:grpSpPr>
        <p:sp>
          <p:nvSpPr>
            <p:cNvPr id="36" name="Pfeil nach unten 33"/>
            <p:cNvSpPr/>
            <p:nvPr/>
          </p:nvSpPr>
          <p:spPr bwMode="auto">
            <a:xfrm>
              <a:off x="4644008" y="101218"/>
              <a:ext cx="1071208" cy="769249"/>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532494 h 738985"/>
                <a:gd name="connsiteX1" fmla="*/ 200637 w 1071208"/>
                <a:gd name="connsiteY1" fmla="*/ 532494 h 738985"/>
                <a:gd name="connsiteX2" fmla="*/ 181784 w 1071208"/>
                <a:gd name="connsiteY2" fmla="*/ 0 h 738985"/>
                <a:gd name="connsiteX3" fmla="*/ 889426 w 1071208"/>
                <a:gd name="connsiteY3" fmla="*/ 127996 h 738985"/>
                <a:gd name="connsiteX4" fmla="*/ 884713 w 1071208"/>
                <a:gd name="connsiteY4" fmla="*/ 532494 h 738985"/>
                <a:gd name="connsiteX5" fmla="*/ 1071208 w 1071208"/>
                <a:gd name="connsiteY5" fmla="*/ 537207 h 738985"/>
                <a:gd name="connsiteX6" fmla="*/ 528535 w 1071208"/>
                <a:gd name="connsiteY6" fmla="*/ 738985 h 738985"/>
                <a:gd name="connsiteX7" fmla="*/ 0 w 1071208"/>
                <a:gd name="connsiteY7" fmla="*/ 532494 h 738985"/>
                <a:gd name="connsiteX0" fmla="*/ 0 w 1071208"/>
                <a:gd name="connsiteY0" fmla="*/ 489829 h 696320"/>
                <a:gd name="connsiteX1" fmla="*/ 200637 w 1071208"/>
                <a:gd name="connsiteY1" fmla="*/ 489829 h 696320"/>
                <a:gd name="connsiteX2" fmla="*/ 210065 w 1071208"/>
                <a:gd name="connsiteY2" fmla="*/ 0 h 696320"/>
                <a:gd name="connsiteX3" fmla="*/ 889426 w 1071208"/>
                <a:gd name="connsiteY3" fmla="*/ 85331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9426 w 1071208"/>
                <a:gd name="connsiteY3" fmla="*/ 85331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94139 w 1071208"/>
                <a:gd name="connsiteY3" fmla="*/ 4267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4712 w 1071208"/>
                <a:gd name="connsiteY3" fmla="*/ 8533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9425 w 1071208"/>
                <a:gd name="connsiteY3" fmla="*/ 0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696320">
                  <a:moveTo>
                    <a:pt x="0" y="489829"/>
                  </a:moveTo>
                  <a:lnTo>
                    <a:pt x="200637" y="489829"/>
                  </a:lnTo>
                  <a:cubicBezTo>
                    <a:pt x="200637" y="326553"/>
                    <a:pt x="200638" y="163276"/>
                    <a:pt x="200638" y="0"/>
                  </a:cubicBezTo>
                  <a:lnTo>
                    <a:pt x="889425" y="0"/>
                  </a:lnTo>
                  <a:cubicBezTo>
                    <a:pt x="889425" y="160432"/>
                    <a:pt x="884713" y="329397"/>
                    <a:pt x="884713" y="489829"/>
                  </a:cubicBezTo>
                  <a:lnTo>
                    <a:pt x="1071208" y="494542"/>
                  </a:lnTo>
                  <a:lnTo>
                    <a:pt x="528535" y="696320"/>
                  </a:lnTo>
                  <a:lnTo>
                    <a:pt x="0" y="489829"/>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7" name="TextBox 3"/>
            <p:cNvSpPr txBox="1"/>
            <p:nvPr/>
          </p:nvSpPr>
          <p:spPr>
            <a:xfrm>
              <a:off x="4842240" y="155218"/>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9.2</a:t>
              </a:r>
            </a:p>
            <a:p>
              <a:pPr algn="ctr">
                <a:lnSpc>
                  <a:spcPts val="1000"/>
                </a:lnSpc>
              </a:pPr>
              <a:r>
                <a:rPr lang="de-CH" sz="1000" dirty="0" err="1">
                  <a:solidFill>
                    <a:srgbClr val="595959"/>
                  </a:solidFill>
                </a:rPr>
                <a:t>années</a:t>
              </a:r>
              <a:r>
                <a:rPr lang="de-CH" sz="1000" dirty="0">
                  <a:solidFill>
                    <a:srgbClr val="595959"/>
                  </a:solidFill>
                </a:rPr>
                <a:t> en </a:t>
              </a:r>
              <a:r>
                <a:rPr lang="de-CH" sz="1000" dirty="0" err="1">
                  <a:solidFill>
                    <a:srgbClr val="595959"/>
                  </a:solidFill>
                </a:rPr>
                <a:t>moins</a:t>
              </a:r>
              <a:endParaRPr lang="de-CH" sz="1000" dirty="0">
                <a:solidFill>
                  <a:srgbClr val="595959"/>
                </a:solidFill>
              </a:endParaRPr>
            </a:p>
          </p:txBody>
        </p:sp>
      </p:grpSp>
      <p:sp>
        <p:nvSpPr>
          <p:cNvPr id="38" name="Pfeil nach unten 33"/>
          <p:cNvSpPr/>
          <p:nvPr/>
        </p:nvSpPr>
        <p:spPr bwMode="auto">
          <a:xfrm>
            <a:off x="6588224" y="2064801"/>
            <a:ext cx="1071208" cy="1037913"/>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728756 h 935247"/>
              <a:gd name="connsiteX1" fmla="*/ 200637 w 1071208"/>
              <a:gd name="connsiteY1" fmla="*/ 728756 h 935247"/>
              <a:gd name="connsiteX2" fmla="*/ 205351 w 1071208"/>
              <a:gd name="connsiteY2" fmla="*/ 0 h 935247"/>
              <a:gd name="connsiteX3" fmla="*/ 889426 w 1071208"/>
              <a:gd name="connsiteY3" fmla="*/ 324258 h 935247"/>
              <a:gd name="connsiteX4" fmla="*/ 884713 w 1071208"/>
              <a:gd name="connsiteY4" fmla="*/ 728756 h 935247"/>
              <a:gd name="connsiteX5" fmla="*/ 1071208 w 1071208"/>
              <a:gd name="connsiteY5" fmla="*/ 733469 h 935247"/>
              <a:gd name="connsiteX6" fmla="*/ 528535 w 1071208"/>
              <a:gd name="connsiteY6" fmla="*/ 935247 h 935247"/>
              <a:gd name="connsiteX7" fmla="*/ 0 w 1071208"/>
              <a:gd name="connsiteY7" fmla="*/ 728756 h 935247"/>
              <a:gd name="connsiteX0" fmla="*/ 0 w 1071208"/>
              <a:gd name="connsiteY0" fmla="*/ 733022 h 939513"/>
              <a:gd name="connsiteX1" fmla="*/ 200637 w 1071208"/>
              <a:gd name="connsiteY1" fmla="*/ 733022 h 939513"/>
              <a:gd name="connsiteX2" fmla="*/ 205351 w 1071208"/>
              <a:gd name="connsiteY2" fmla="*/ 4266 h 939513"/>
              <a:gd name="connsiteX3" fmla="*/ 894139 w 1071208"/>
              <a:gd name="connsiteY3" fmla="*/ 0 h 939513"/>
              <a:gd name="connsiteX4" fmla="*/ 884713 w 1071208"/>
              <a:gd name="connsiteY4" fmla="*/ 733022 h 939513"/>
              <a:gd name="connsiteX5" fmla="*/ 1071208 w 1071208"/>
              <a:gd name="connsiteY5" fmla="*/ 737735 h 939513"/>
              <a:gd name="connsiteX6" fmla="*/ 528535 w 1071208"/>
              <a:gd name="connsiteY6" fmla="*/ 939513 h 939513"/>
              <a:gd name="connsiteX7" fmla="*/ 0 w 1071208"/>
              <a:gd name="connsiteY7" fmla="*/ 733022 h 939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939513">
                <a:moveTo>
                  <a:pt x="0" y="733022"/>
                </a:moveTo>
                <a:lnTo>
                  <a:pt x="200637" y="733022"/>
                </a:lnTo>
                <a:cubicBezTo>
                  <a:pt x="202208" y="490103"/>
                  <a:pt x="203780" y="247185"/>
                  <a:pt x="205351" y="4266"/>
                </a:cubicBezTo>
                <a:lnTo>
                  <a:pt x="894139" y="0"/>
                </a:lnTo>
                <a:lnTo>
                  <a:pt x="884713" y="733022"/>
                </a:lnTo>
                <a:lnTo>
                  <a:pt x="1071208" y="737735"/>
                </a:lnTo>
                <a:lnTo>
                  <a:pt x="528535" y="939513"/>
                </a:lnTo>
                <a:lnTo>
                  <a:pt x="0" y="733022"/>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9" name="TextBox 3"/>
          <p:cNvSpPr txBox="1"/>
          <p:nvPr/>
        </p:nvSpPr>
        <p:spPr>
          <a:xfrm>
            <a:off x="6786456" y="2124000"/>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12</a:t>
            </a:r>
          </a:p>
          <a:p>
            <a:pPr algn="ctr">
              <a:lnSpc>
                <a:spcPts val="1000"/>
              </a:lnSpc>
            </a:pPr>
            <a:r>
              <a:rPr lang="de-CH" sz="1000" dirty="0" err="1">
                <a:solidFill>
                  <a:srgbClr val="595959"/>
                </a:solidFill>
              </a:rPr>
              <a:t>années</a:t>
            </a:r>
            <a:r>
              <a:rPr lang="de-CH" sz="1000" dirty="0">
                <a:solidFill>
                  <a:srgbClr val="595959"/>
                </a:solidFill>
              </a:rPr>
              <a:t> en </a:t>
            </a:r>
            <a:r>
              <a:rPr lang="de-CH" sz="1000" dirty="0" err="1">
                <a:solidFill>
                  <a:srgbClr val="595959"/>
                </a:solidFill>
              </a:rPr>
              <a:t>moins</a:t>
            </a:r>
            <a:endParaRPr lang="de-CH" sz="1000" dirty="0">
              <a:solidFill>
                <a:srgbClr val="595959"/>
              </a:solidFill>
            </a:endParaRPr>
          </a:p>
        </p:txBody>
      </p:sp>
      <p:sp>
        <p:nvSpPr>
          <p:cNvPr id="33" name="Titel 1">
            <a:extLst>
              <a:ext uri="{FF2B5EF4-FFF2-40B4-BE49-F238E27FC236}">
                <a16:creationId xmlns:a16="http://schemas.microsoft.com/office/drawing/2014/main" id="{A4BF4606-D054-43FC-A3EE-8A32C07BEA64}"/>
              </a:ext>
            </a:extLst>
          </p:cNvPr>
          <p:cNvSpPr txBox="1">
            <a:spLocks/>
          </p:cNvSpPr>
          <p:nvPr/>
        </p:nvSpPr>
        <p:spPr>
          <a:xfrm>
            <a:off x="612001" y="272310"/>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sz="2200" kern="0" dirty="0" err="1"/>
              <a:t>Espérance</a:t>
            </a:r>
            <a:r>
              <a:rPr lang="en-US" sz="2200" kern="0" dirty="0"/>
              <a:t> de vie des patients &gt;59 </a:t>
            </a:r>
            <a:r>
              <a:rPr lang="en-US" sz="2200" kern="0" dirty="0" err="1"/>
              <a:t>ans</a:t>
            </a:r>
            <a:endParaRPr lang="de-CH" sz="2200" kern="0" baseline="30000" dirty="0"/>
          </a:p>
        </p:txBody>
      </p:sp>
      <p:sp>
        <p:nvSpPr>
          <p:cNvPr id="2" name="Rechteck 1">
            <a:extLst>
              <a:ext uri="{FF2B5EF4-FFF2-40B4-BE49-F238E27FC236}">
                <a16:creationId xmlns:a16="http://schemas.microsoft.com/office/drawing/2014/main" id="{447FEDDD-5931-4F46-BFA8-FFEFC0078649}"/>
              </a:ext>
            </a:extLst>
          </p:cNvPr>
          <p:cNvSpPr/>
          <p:nvPr/>
        </p:nvSpPr>
        <p:spPr>
          <a:xfrm>
            <a:off x="4479666" y="1475296"/>
            <a:ext cx="184667" cy="2192908"/>
          </a:xfrm>
          <a:prstGeom prst="rect">
            <a:avLst/>
          </a:prstGeom>
        </p:spPr>
        <p:txBody>
          <a:bodyPr wrap="none">
            <a:spAutoFit/>
          </a:bodyPr>
          <a:lstStyle/>
          <a:p>
            <a:pPr>
              <a:spcAft>
                <a:spcPts val="0"/>
              </a:spcAft>
              <a:tabLst>
                <a:tab pos="139700" algn="l"/>
                <a:tab pos="457200" algn="l"/>
              </a:tabLst>
            </a:pPr>
            <a:r>
              <a:rPr lang="en-US" baseline="30000" dirty="0">
                <a:latin typeface="Arial" panose="020B0604020202020204" pitchFamily="34" charset="0"/>
                <a:ea typeface="MS Mincho" panose="02020609040205080304" pitchFamily="49" charset="-128"/>
                <a:cs typeface="Times New Roman" panose="02020603050405020304" pitchFamily="18" charset="0"/>
              </a:rPr>
              <a:t>Steg PG et al., One-year cardiovascular event rates in outpatients with atherothrombosis. JAMA 2007 297(11):1197-1206  </a:t>
            </a:r>
            <a:endParaRPr lang="de-DE" sz="3600" baseline="300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42" name="TextBox 3">
            <a:extLst>
              <a:ext uri="{FF2B5EF4-FFF2-40B4-BE49-F238E27FC236}">
                <a16:creationId xmlns:a16="http://schemas.microsoft.com/office/drawing/2014/main" id="{65B27124-B797-43C8-8F88-6C16E8B6B80D}"/>
              </a:ext>
            </a:extLst>
          </p:cNvPr>
          <p:cNvSpPr txBox="1"/>
          <p:nvPr/>
        </p:nvSpPr>
        <p:spPr>
          <a:xfrm>
            <a:off x="5508104" y="4930844"/>
            <a:ext cx="3385072"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Steg et al. JAMA 2007 297(11):1197-1206.</a:t>
            </a:r>
            <a:endParaRPr lang="de-CH" sz="800" dirty="0">
              <a:solidFill>
                <a:schemeClr val="tx1">
                  <a:lumMod val="50000"/>
                  <a:lumOff val="50000"/>
                </a:schemeClr>
              </a:solidFill>
            </a:endParaRPr>
          </a:p>
        </p:txBody>
      </p:sp>
      <p:sp>
        <p:nvSpPr>
          <p:cNvPr id="43" name="Textfeld 42">
            <a:extLst>
              <a:ext uri="{FF2B5EF4-FFF2-40B4-BE49-F238E27FC236}">
                <a16:creationId xmlns:a16="http://schemas.microsoft.com/office/drawing/2014/main" id="{5D40C020-45E3-4E6D-BD8F-8646C60A2345}"/>
              </a:ext>
            </a:extLst>
          </p:cNvPr>
          <p:cNvSpPr txBox="1"/>
          <p:nvPr/>
        </p:nvSpPr>
        <p:spPr>
          <a:xfrm>
            <a:off x="7092280" y="4664173"/>
            <a:ext cx="1512168" cy="207017"/>
          </a:xfrm>
          <a:prstGeom prst="rect">
            <a:avLst/>
          </a:prstGeom>
          <a:noFill/>
        </p:spPr>
        <p:txBody>
          <a:bodyPr wrap="square" lIns="0" tIns="0" rIns="0" bIns="0" rtlCol="0">
            <a:normAutofit/>
          </a:bodyPr>
          <a:lstStyle/>
          <a:p>
            <a:r>
              <a:rPr lang="de-CH" sz="700" dirty="0" err="1">
                <a:solidFill>
                  <a:schemeClr val="tx1">
                    <a:lumMod val="50000"/>
                    <a:lumOff val="50000"/>
                  </a:schemeClr>
                </a:solidFill>
              </a:rPr>
              <a:t>Adapté</a:t>
            </a:r>
            <a:r>
              <a:rPr lang="de-CH" sz="700" dirty="0">
                <a:solidFill>
                  <a:schemeClr val="tx1">
                    <a:lumMod val="50000"/>
                    <a:lumOff val="50000"/>
                  </a:schemeClr>
                </a:solidFill>
              </a:rPr>
              <a:t> </a:t>
            </a:r>
            <a:r>
              <a:rPr lang="de-CH" sz="700" dirty="0" err="1">
                <a:solidFill>
                  <a:schemeClr val="tx1">
                    <a:lumMod val="50000"/>
                    <a:lumOff val="50000"/>
                  </a:schemeClr>
                </a:solidFill>
              </a:rPr>
              <a:t>d’après</a:t>
            </a:r>
            <a:r>
              <a:rPr lang="de-CH" sz="700" dirty="0">
                <a:solidFill>
                  <a:schemeClr val="tx1">
                    <a:lumMod val="50000"/>
                    <a:lumOff val="50000"/>
                  </a:schemeClr>
                </a:solidFill>
              </a:rPr>
              <a:t> Steg et al. 2007</a:t>
            </a:r>
            <a:r>
              <a:rPr lang="de-CH" sz="700" baseline="30000" dirty="0">
                <a:solidFill>
                  <a:schemeClr val="tx1">
                    <a:lumMod val="50000"/>
                    <a:lumOff val="50000"/>
                  </a:schemeClr>
                </a:solidFill>
              </a:rPr>
              <a:t>1</a:t>
            </a:r>
          </a:p>
        </p:txBody>
      </p:sp>
      <p:sp>
        <p:nvSpPr>
          <p:cNvPr id="44" name="TextBox 3">
            <a:extLst>
              <a:ext uri="{FF2B5EF4-FFF2-40B4-BE49-F238E27FC236}">
                <a16:creationId xmlns:a16="http://schemas.microsoft.com/office/drawing/2014/main" id="{89DFBEB1-CAD5-42D1-A733-715C443BE71B}"/>
              </a:ext>
            </a:extLst>
          </p:cNvPr>
          <p:cNvSpPr txBox="1"/>
          <p:nvPr/>
        </p:nvSpPr>
        <p:spPr>
          <a:xfrm>
            <a:off x="604844" y="4939482"/>
            <a:ext cx="3839461" cy="123111"/>
          </a:xfrm>
          <a:prstGeom prst="rect">
            <a:avLst/>
          </a:prstGeom>
          <a:noFill/>
        </p:spPr>
        <p:txBody>
          <a:bodyPr wrap="square" lIns="0" tIns="0" rIns="0" bIns="0" rtlCol="0" anchor="b" anchorCtr="0">
            <a:spAutoFit/>
          </a:bodyPr>
          <a:lstStyle/>
          <a:p>
            <a:pPr>
              <a:defRPr/>
            </a:pPr>
            <a:r>
              <a:rPr lang="en-US" sz="800" dirty="0">
                <a:solidFill>
                  <a:schemeClr val="tx1">
                    <a:lumMod val="50000"/>
                    <a:lumOff val="50000"/>
                  </a:schemeClr>
                </a:solidFill>
              </a:rPr>
              <a:t>AVC: accident </a:t>
            </a:r>
            <a:r>
              <a:rPr lang="en-US" sz="800" dirty="0" err="1">
                <a:solidFill>
                  <a:schemeClr val="tx1">
                    <a:lumMod val="50000"/>
                    <a:lumOff val="50000"/>
                  </a:schemeClr>
                </a:solidFill>
              </a:rPr>
              <a:t>vasculaire</a:t>
            </a:r>
            <a:r>
              <a:rPr lang="en-US" sz="800" dirty="0">
                <a:solidFill>
                  <a:schemeClr val="tx1">
                    <a:lumMod val="50000"/>
                    <a:lumOff val="50000"/>
                  </a:schemeClr>
                </a:solidFill>
              </a:rPr>
              <a:t> </a:t>
            </a:r>
            <a:r>
              <a:rPr lang="en-US" sz="800" dirty="0" err="1">
                <a:solidFill>
                  <a:schemeClr val="tx1">
                    <a:lumMod val="50000"/>
                    <a:lumOff val="50000"/>
                  </a:schemeClr>
                </a:solidFill>
              </a:rPr>
              <a:t>cérébral</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67483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err="1"/>
              <a:t>Indication</a:t>
            </a:r>
            <a:endParaRPr lang="en-US" dirty="0"/>
          </a:p>
        </p:txBody>
      </p:sp>
      <p:sp>
        <p:nvSpPr>
          <p:cNvPr id="3" name="Rectangle 2"/>
          <p:cNvSpPr/>
          <p:nvPr/>
        </p:nvSpPr>
        <p:spPr>
          <a:xfrm>
            <a:off x="616545" y="1472724"/>
            <a:ext cx="7992888" cy="1938992"/>
          </a:xfrm>
          <a:prstGeom prst="rect">
            <a:avLst/>
          </a:prstGeom>
          <a:solidFill>
            <a:schemeClr val="tx2">
              <a:lumMod val="20000"/>
              <a:lumOff val="80000"/>
            </a:schemeClr>
          </a:solidFill>
        </p:spPr>
        <p:txBody>
          <a:bodyPr wrap="square">
            <a:spAutoFit/>
          </a:bodyPr>
          <a:lstStyle/>
          <a:p>
            <a:r>
              <a:rPr lang="de-CH" sz="2000" dirty="0">
                <a:latin typeface="Calibri" panose="020F0502020204030204" pitchFamily="34" charset="0"/>
                <a:cs typeface="Calibri" panose="020F0502020204030204" pitchFamily="34" charset="0"/>
              </a:rPr>
              <a:t>“</a:t>
            </a:r>
            <a:r>
              <a:rPr lang="fr-FR" sz="2000" dirty="0">
                <a:latin typeface="Calibri" panose="020F0502020204030204" pitchFamily="34" charset="0"/>
                <a:cs typeface="Calibri" panose="020F0502020204030204" pitchFamily="34" charset="0"/>
              </a:rPr>
              <a:t>Xarelto </a:t>
            </a:r>
            <a:r>
              <a:rPr lang="fr-FR" sz="2000" dirty="0" err="1">
                <a:latin typeface="Calibri" panose="020F0502020204030204" pitchFamily="34" charset="0"/>
                <a:cs typeface="Calibri" panose="020F0502020204030204" pitchFamily="34" charset="0"/>
              </a:rPr>
              <a:t>vascular</a:t>
            </a:r>
            <a:r>
              <a:rPr lang="fr-FR" sz="2000" dirty="0">
                <a:latin typeface="Calibri" panose="020F0502020204030204" pitchFamily="34" charset="0"/>
                <a:cs typeface="Calibri" panose="020F0502020204030204" pitchFamily="34" charset="0"/>
              </a:rPr>
              <a:t>, administré en association avec de l'acide acétylsalicylique (AAS), est indiqué pour la prévention des événements </a:t>
            </a:r>
            <a:r>
              <a:rPr lang="fr-FR" sz="2000" dirty="0" err="1">
                <a:latin typeface="Calibri" panose="020F0502020204030204" pitchFamily="34" charset="0"/>
                <a:cs typeface="Calibri" panose="020F0502020204030204" pitchFamily="34" charset="0"/>
              </a:rPr>
              <a:t>athérothrombotiques</a:t>
            </a:r>
            <a:r>
              <a:rPr lang="fr-FR" sz="2000" dirty="0">
                <a:latin typeface="Calibri" panose="020F0502020204030204" pitchFamily="34" charset="0"/>
                <a:cs typeface="Calibri" panose="020F0502020204030204" pitchFamily="34" charset="0"/>
              </a:rPr>
              <a:t> graves (accident vasculaire cérébral, infarctus du myocarde, décès d'origine cardiovasculaire) chez les patients présentant une maladie coronarienne ou une artériopathie périphérique manifeste et à haut risque d'événements ischémiques</a:t>
            </a:r>
            <a:r>
              <a:rPr lang="de-CH" sz="2000" dirty="0">
                <a:latin typeface="Calibri" panose="020F0502020204030204" pitchFamily="34" charset="0"/>
                <a:cs typeface="Calibri" panose="020F0502020204030204" pitchFamily="34" charset="0"/>
              </a:rPr>
              <a:t>.”</a:t>
            </a:r>
            <a:r>
              <a:rPr lang="de-CH" sz="2000" baseline="30000" dirty="0">
                <a:latin typeface="Calibri" panose="020F0502020204030204" pitchFamily="34" charset="0"/>
                <a:cs typeface="Calibri" panose="020F0502020204030204" pitchFamily="34" charset="0"/>
              </a:rPr>
              <a:t>1</a:t>
            </a:r>
          </a:p>
        </p:txBody>
      </p:sp>
      <p:sp>
        <p:nvSpPr>
          <p:cNvPr id="4" name="Textfeld 3"/>
          <p:cNvSpPr txBox="1"/>
          <p:nvPr/>
        </p:nvSpPr>
        <p:spPr>
          <a:xfrm>
            <a:off x="3203848" y="4819614"/>
            <a:ext cx="5042012" cy="288032"/>
          </a:xfrm>
          <a:prstGeom prst="rect">
            <a:avLst/>
          </a:prstGeom>
          <a:noFill/>
        </p:spPr>
        <p:txBody>
          <a:bodyPr wrap="none" lIns="0" tIns="0" rIns="0" bIns="0" rtlCol="0">
            <a:normAutofit/>
          </a:bodyPr>
          <a:lstStyle/>
          <a:p>
            <a:r>
              <a:rPr lang="en-US" sz="1100" dirty="0"/>
              <a:t>1. Information </a:t>
            </a:r>
            <a:r>
              <a:rPr lang="en-US" sz="1100" dirty="0" err="1"/>
              <a:t>professionnelle</a:t>
            </a:r>
            <a:r>
              <a:rPr lang="en-US" sz="1100" dirty="0"/>
              <a:t> de Xarelto</a:t>
            </a:r>
            <a:r>
              <a:rPr lang="en-US" sz="1100" baseline="30000" dirty="0"/>
              <a:t>® </a:t>
            </a:r>
            <a:r>
              <a:rPr lang="en-US" sz="1100" dirty="0"/>
              <a:t>vascular, </a:t>
            </a:r>
            <a:r>
              <a:rPr lang="en-US" sz="1100" dirty="0">
                <a:hlinkClick r:id="rId2"/>
              </a:rPr>
              <a:t>www.swissmedicinfo.ch</a:t>
            </a:r>
            <a:endParaRPr lang="de-DE" sz="1100" dirty="0"/>
          </a:p>
        </p:txBody>
      </p:sp>
    </p:spTree>
    <p:extLst>
      <p:ext uri="{BB962C8B-B14F-4D97-AF65-F5344CB8AC3E}">
        <p14:creationId xmlns:p14="http://schemas.microsoft.com/office/powerpoint/2010/main" val="3026844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kerekített téglalap 8"/>
          <p:cNvSpPr/>
          <p:nvPr/>
        </p:nvSpPr>
        <p:spPr bwMode="auto">
          <a:xfrm>
            <a:off x="611188" y="1276351"/>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US" sz="1400" b="0" i="0" u="none" strike="noStrike" kern="0" cap="none" spc="0" normalizeH="0" baseline="0">
              <a:ln>
                <a:noFill/>
              </a:ln>
              <a:solidFill>
                <a:srgbClr val="595959"/>
              </a:solidFill>
              <a:effectLst/>
              <a:uLnTx/>
              <a:uFillTx/>
            </a:endParaRPr>
          </a:p>
        </p:txBody>
      </p:sp>
      <p:sp>
        <p:nvSpPr>
          <p:cNvPr id="6" name="Textfeld 5"/>
          <p:cNvSpPr txBox="1"/>
          <p:nvPr/>
        </p:nvSpPr>
        <p:spPr>
          <a:xfrm>
            <a:off x="611188" y="1779662"/>
            <a:ext cx="7777236" cy="288032"/>
          </a:xfrm>
          <a:prstGeom prst="rect">
            <a:avLst/>
          </a:prstGeom>
          <a:noFill/>
        </p:spPr>
        <p:txBody>
          <a:bodyPr wrap="square" lIns="0" tIns="0" rIns="0" bIns="0" rtlCol="0">
            <a:noAutofit/>
          </a:bodyPr>
          <a:lstStyle/>
          <a:p>
            <a:pPr marL="0" lvl="1" algn="ctr"/>
            <a:r>
              <a:rPr lang="en-US" sz="1000" kern="0">
                <a:solidFill>
                  <a:srgbClr val="595959"/>
                </a:solidFill>
              </a:rPr>
              <a:t>n = 64‘977</a:t>
            </a:r>
            <a:endParaRPr lang="en-US" sz="1000"/>
          </a:p>
        </p:txBody>
      </p:sp>
      <p:sp>
        <p:nvSpPr>
          <p:cNvPr id="8" name="Textfeld 7"/>
          <p:cNvSpPr txBox="1"/>
          <p:nvPr/>
        </p:nvSpPr>
        <p:spPr>
          <a:xfrm>
            <a:off x="611188" y="1491630"/>
            <a:ext cx="7777236" cy="288032"/>
          </a:xfrm>
          <a:prstGeom prst="rect">
            <a:avLst/>
          </a:prstGeom>
          <a:noFill/>
        </p:spPr>
        <p:txBody>
          <a:bodyPr wrap="square" lIns="0" tIns="0" rIns="0" bIns="0" rtlCol="0">
            <a:noAutofit/>
          </a:bodyPr>
          <a:lstStyle/>
          <a:p>
            <a:pPr marL="0" lvl="1" algn="ctr"/>
            <a:r>
              <a:rPr lang="en-US" sz="1400" b="1" kern="0" dirty="0" err="1">
                <a:solidFill>
                  <a:srgbClr val="595959"/>
                </a:solidFill>
              </a:rPr>
              <a:t>Résultats</a:t>
            </a:r>
            <a:r>
              <a:rPr lang="en-US" sz="1400" b="1" kern="0" dirty="0">
                <a:solidFill>
                  <a:srgbClr val="595959"/>
                </a:solidFill>
              </a:rPr>
              <a:t> sur 4 ans</a:t>
            </a:r>
            <a:r>
              <a:rPr lang="en-US" sz="1400" b="1" kern="0" baseline="30000" dirty="0">
                <a:solidFill>
                  <a:srgbClr val="595959"/>
                </a:solidFill>
              </a:rPr>
              <a:t>1</a:t>
            </a:r>
            <a:endParaRPr lang="en-US" sz="1400" b="1" baseline="30000" dirty="0"/>
          </a:p>
        </p:txBody>
      </p:sp>
      <p:cxnSp>
        <p:nvCxnSpPr>
          <p:cNvPr id="9" name="Gerade Verbindung 8"/>
          <p:cNvCxnSpPr/>
          <p:nvPr/>
        </p:nvCxnSpPr>
        <p:spPr>
          <a:xfrm>
            <a:off x="1872000" y="20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1872000" y="3870000"/>
            <a:ext cx="5976000" cy="0"/>
          </a:xfrm>
          <a:prstGeom prst="line">
            <a:avLst/>
          </a:prstGeom>
          <a:ln w="12700">
            <a:solidFill>
              <a:srgbClr val="7C7A7A"/>
            </a:solidFill>
          </a:ln>
        </p:spPr>
        <p:style>
          <a:lnRef idx="1">
            <a:schemeClr val="accent1"/>
          </a:lnRef>
          <a:fillRef idx="0">
            <a:schemeClr val="accent1"/>
          </a:fillRef>
          <a:effectRef idx="0">
            <a:schemeClr val="accent1"/>
          </a:effectRef>
          <a:fontRef idx="minor">
            <a:schemeClr val="tx1"/>
          </a:fontRef>
        </p:style>
      </p:cxnSp>
      <p:sp>
        <p:nvSpPr>
          <p:cNvPr id="14" name="TextBox 3"/>
          <p:cNvSpPr txBox="1"/>
          <p:nvPr/>
        </p:nvSpPr>
        <p:spPr>
          <a:xfrm>
            <a:off x="1177751" y="1995686"/>
            <a:ext cx="307777" cy="1872208"/>
          </a:xfrm>
          <a:prstGeom prst="rect">
            <a:avLst/>
          </a:prstGeom>
          <a:noFill/>
        </p:spPr>
        <p:txBody>
          <a:bodyPr vert="vert270" wrap="square" lIns="0" tIns="0" rIns="0" bIns="0" rtlCol="0" anchor="b" anchorCtr="0">
            <a:spAutoFit/>
          </a:bodyPr>
          <a:lstStyle/>
          <a:p>
            <a:pPr algn="ctr"/>
            <a:r>
              <a:rPr lang="en-US" sz="1000" b="1" dirty="0"/>
              <a:t>AVC, </a:t>
            </a:r>
            <a:r>
              <a:rPr lang="en-US" sz="1000" b="1" dirty="0" err="1"/>
              <a:t>infarctus</a:t>
            </a:r>
            <a:r>
              <a:rPr lang="en-US" sz="1000" b="1" dirty="0"/>
              <a:t> du </a:t>
            </a:r>
            <a:r>
              <a:rPr lang="en-US" sz="1000" b="1" dirty="0" err="1"/>
              <a:t>myocarde</a:t>
            </a:r>
            <a:r>
              <a:rPr lang="en-US" sz="1000" b="1" dirty="0"/>
              <a:t>, </a:t>
            </a:r>
            <a:r>
              <a:rPr lang="en-US" sz="1000" b="1" dirty="0" err="1"/>
              <a:t>décès</a:t>
            </a:r>
            <a:r>
              <a:rPr lang="en-US" sz="1000" b="1" dirty="0"/>
              <a:t> </a:t>
            </a:r>
            <a:r>
              <a:rPr lang="en-US" sz="1000" b="1" dirty="0" err="1"/>
              <a:t>cardiovasculaire</a:t>
            </a:r>
            <a:r>
              <a:rPr lang="en-US" sz="1000" b="1" dirty="0"/>
              <a:t> (%)</a:t>
            </a:r>
          </a:p>
        </p:txBody>
      </p:sp>
      <p:sp>
        <p:nvSpPr>
          <p:cNvPr id="15" name="Textfeld 14"/>
          <p:cNvSpPr txBox="1"/>
          <p:nvPr/>
        </p:nvSpPr>
        <p:spPr>
          <a:xfrm>
            <a:off x="1547664" y="1851670"/>
            <a:ext cx="216024" cy="2376264"/>
          </a:xfrm>
          <a:prstGeom prst="rect">
            <a:avLst/>
          </a:prstGeom>
          <a:noFill/>
        </p:spPr>
        <p:txBody>
          <a:bodyPr wrap="square" lIns="0" tIns="0" rIns="0" bIns="0" rtlCol="0">
            <a:noAutofit/>
          </a:bodyPr>
          <a:lstStyle/>
          <a:p>
            <a:pPr marL="0" lvl="1" algn="r">
              <a:lnSpc>
                <a:spcPts val="2800"/>
              </a:lnSpc>
            </a:pPr>
            <a:r>
              <a:rPr lang="en-US" sz="1000" kern="0">
                <a:ln w="0"/>
                <a:effectLst>
                  <a:outerShdw blurRad="38100" dist="19050" dir="2700000" algn="tl" rotWithShape="0">
                    <a:schemeClr val="dk1">
                      <a:alpha val="40000"/>
                    </a:schemeClr>
                  </a:outerShdw>
                </a:effectLst>
              </a:rPr>
              <a:t>25</a:t>
            </a:r>
          </a:p>
          <a:p>
            <a:pPr marL="0" lvl="1" algn="r">
              <a:lnSpc>
                <a:spcPts val="2800"/>
              </a:lnSpc>
            </a:pPr>
            <a:r>
              <a:rPr lang="en-US" sz="1000" kern="0">
                <a:ln w="0"/>
                <a:effectLst>
                  <a:outerShdw blurRad="38100" dist="19050" dir="2700000" algn="tl" rotWithShape="0">
                    <a:schemeClr val="dk1">
                      <a:alpha val="40000"/>
                    </a:schemeClr>
                  </a:outerShdw>
                </a:effectLst>
              </a:rPr>
              <a:t>20</a:t>
            </a:r>
            <a:endParaRPr lang="en-US" sz="1000" kern="0"/>
          </a:p>
          <a:p>
            <a:pPr marL="0" lvl="1" algn="r">
              <a:lnSpc>
                <a:spcPts val="2800"/>
              </a:lnSpc>
            </a:pPr>
            <a:r>
              <a:rPr lang="en-US" sz="1000" kern="0"/>
              <a:t>15</a:t>
            </a:r>
          </a:p>
          <a:p>
            <a:pPr marL="0" lvl="1" algn="r">
              <a:lnSpc>
                <a:spcPts val="2800"/>
              </a:lnSpc>
            </a:pPr>
            <a:r>
              <a:rPr lang="en-US" sz="1000" kern="0"/>
              <a:t>10</a:t>
            </a:r>
          </a:p>
          <a:p>
            <a:pPr marL="0" lvl="1" algn="r">
              <a:lnSpc>
                <a:spcPts val="2800"/>
              </a:lnSpc>
            </a:pPr>
            <a:r>
              <a:rPr lang="en-US" sz="1000" kern="0"/>
              <a:t>5</a:t>
            </a:r>
          </a:p>
          <a:p>
            <a:pPr marL="0" lvl="1" algn="r">
              <a:lnSpc>
                <a:spcPts val="2800"/>
              </a:lnSpc>
            </a:pPr>
            <a:r>
              <a:rPr lang="en-US" sz="1000" kern="0"/>
              <a:t>0</a:t>
            </a:r>
            <a:endParaRPr lang="en-US" sz="1000"/>
          </a:p>
        </p:txBody>
      </p:sp>
      <p:sp>
        <p:nvSpPr>
          <p:cNvPr id="16" name="Textfeld 15"/>
          <p:cNvSpPr txBox="1"/>
          <p:nvPr/>
        </p:nvSpPr>
        <p:spPr>
          <a:xfrm>
            <a:off x="2339752" y="3924000"/>
            <a:ext cx="1306297" cy="591966"/>
          </a:xfrm>
          <a:prstGeom prst="rect">
            <a:avLst/>
          </a:prstGeom>
          <a:noFill/>
        </p:spPr>
        <p:txBody>
          <a:bodyPr wrap="square" lIns="0" tIns="0" rIns="0" bIns="0" rtlCol="0">
            <a:noAutofit/>
          </a:bodyPr>
          <a:lstStyle/>
          <a:p>
            <a:pPr marL="0" lvl="1" algn="ctr"/>
            <a:r>
              <a:rPr lang="en-US" sz="1000" b="1" kern="0" dirty="0" err="1"/>
              <a:t>Évènement</a:t>
            </a:r>
            <a:r>
              <a:rPr lang="en-US" sz="1000" b="1" kern="0" dirty="0"/>
              <a:t> </a:t>
            </a:r>
            <a:r>
              <a:rPr lang="en-US" sz="1000" b="1" kern="0" dirty="0" err="1"/>
              <a:t>ischémique</a:t>
            </a:r>
            <a:br>
              <a:rPr lang="en-US" sz="1000" b="1" kern="0" dirty="0"/>
            </a:br>
            <a:r>
              <a:rPr lang="en-US" sz="1000" b="1" kern="0" dirty="0"/>
              <a:t>&lt;1 an</a:t>
            </a:r>
            <a:br>
              <a:rPr lang="en-US" sz="1000" kern="0" dirty="0"/>
            </a:br>
            <a:r>
              <a:rPr lang="en-US" sz="1000" kern="0" dirty="0"/>
              <a:t>n = 6‘150</a:t>
            </a:r>
            <a:endParaRPr lang="en-US" sz="1000" dirty="0"/>
          </a:p>
        </p:txBody>
      </p:sp>
      <p:sp>
        <p:nvSpPr>
          <p:cNvPr id="17" name="Textfeld 16"/>
          <p:cNvSpPr txBox="1"/>
          <p:nvPr/>
        </p:nvSpPr>
        <p:spPr>
          <a:xfrm>
            <a:off x="4294121" y="3924000"/>
            <a:ext cx="1240784" cy="663875"/>
          </a:xfrm>
          <a:prstGeom prst="rect">
            <a:avLst/>
          </a:prstGeom>
          <a:noFill/>
        </p:spPr>
        <p:txBody>
          <a:bodyPr wrap="square" lIns="0" tIns="0" rIns="0" bIns="0" rtlCol="0">
            <a:noAutofit/>
          </a:bodyPr>
          <a:lstStyle/>
          <a:p>
            <a:pPr marL="0" lvl="1" algn="ctr"/>
            <a:r>
              <a:rPr lang="en-US" sz="1000" b="1" kern="0" dirty="0" err="1"/>
              <a:t>Évènement</a:t>
            </a:r>
            <a:r>
              <a:rPr lang="en-US" sz="1000" b="1" kern="0" dirty="0"/>
              <a:t> </a:t>
            </a:r>
            <a:r>
              <a:rPr lang="en-US" sz="1000" b="1" kern="0" dirty="0" err="1"/>
              <a:t>ischémique</a:t>
            </a:r>
            <a:br>
              <a:rPr lang="en-US" sz="1000" b="1" kern="0" dirty="0"/>
            </a:br>
            <a:r>
              <a:rPr lang="en-US" sz="1000" b="1" kern="0" dirty="0"/>
              <a:t>&gt;1 an</a:t>
            </a:r>
            <a:br>
              <a:rPr lang="en-US" sz="1000" kern="0" dirty="0"/>
            </a:br>
            <a:r>
              <a:rPr lang="en-US" sz="1000" kern="0" dirty="0"/>
              <a:t>n = 15‘740</a:t>
            </a:r>
            <a:endParaRPr lang="en-US" sz="1000" dirty="0"/>
          </a:p>
        </p:txBody>
      </p:sp>
      <p:sp>
        <p:nvSpPr>
          <p:cNvPr id="18" name="Textfeld 17"/>
          <p:cNvSpPr txBox="1"/>
          <p:nvPr/>
        </p:nvSpPr>
        <p:spPr>
          <a:xfrm>
            <a:off x="6028376" y="3924000"/>
            <a:ext cx="1423944" cy="663875"/>
          </a:xfrm>
          <a:prstGeom prst="rect">
            <a:avLst/>
          </a:prstGeom>
          <a:noFill/>
        </p:spPr>
        <p:txBody>
          <a:bodyPr wrap="square" lIns="0" tIns="0" rIns="0" bIns="0" rtlCol="0">
            <a:noAutofit/>
          </a:bodyPr>
          <a:lstStyle/>
          <a:p>
            <a:pPr marL="0" lvl="1" algn="ctr"/>
            <a:r>
              <a:rPr lang="en-US" sz="1000" b="1" kern="0" dirty="0" err="1"/>
              <a:t>Maladie</a:t>
            </a:r>
            <a:r>
              <a:rPr lang="en-US" sz="1000" b="1" kern="0" dirty="0"/>
              <a:t> </a:t>
            </a:r>
            <a:br>
              <a:rPr lang="en-US" sz="1000" b="1" kern="0" dirty="0"/>
            </a:br>
            <a:r>
              <a:rPr lang="en-US" sz="1000" b="1" kern="0" dirty="0" err="1"/>
              <a:t>coronarienne</a:t>
            </a:r>
            <a:r>
              <a:rPr lang="en-US" sz="1000" b="1" kern="0" dirty="0"/>
              <a:t> stable</a:t>
            </a:r>
            <a:br>
              <a:rPr lang="en-US" sz="1000" b="1" kern="0" dirty="0"/>
            </a:br>
            <a:r>
              <a:rPr lang="en-US" sz="1000" kern="0" dirty="0"/>
              <a:t>n = 15‘264</a:t>
            </a:r>
            <a:endParaRPr lang="en-US" sz="1000" dirty="0"/>
          </a:p>
        </p:txBody>
      </p:sp>
      <p:cxnSp>
        <p:nvCxnSpPr>
          <p:cNvPr id="22" name="Gerade Verbindung 21"/>
          <p:cNvCxnSpPr/>
          <p:nvPr/>
        </p:nvCxnSpPr>
        <p:spPr>
          <a:xfrm>
            <a:off x="1872000" y="243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1872000" y="279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1872000" y="315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p:nvCxnSpPr>
        <p:spPr>
          <a:xfrm>
            <a:off x="1872000" y="351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sp>
        <p:nvSpPr>
          <p:cNvPr id="10" name="Rechteck 9"/>
          <p:cNvSpPr/>
          <p:nvPr/>
        </p:nvSpPr>
        <p:spPr bwMode="auto">
          <a:xfrm>
            <a:off x="2566033" y="2355726"/>
            <a:ext cx="792000" cy="1512168"/>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1" name="Rechteck 10"/>
          <p:cNvSpPr/>
          <p:nvPr/>
        </p:nvSpPr>
        <p:spPr bwMode="auto">
          <a:xfrm>
            <a:off x="4474073" y="2643758"/>
            <a:ext cx="792000" cy="1224136"/>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2" name="Rechteck 11"/>
          <p:cNvSpPr/>
          <p:nvPr/>
        </p:nvSpPr>
        <p:spPr bwMode="auto">
          <a:xfrm>
            <a:off x="6335960" y="3003798"/>
            <a:ext cx="792000" cy="864096"/>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9" name="Textfeld 18"/>
          <p:cNvSpPr txBox="1"/>
          <p:nvPr/>
        </p:nvSpPr>
        <p:spPr>
          <a:xfrm>
            <a:off x="2618487" y="2355726"/>
            <a:ext cx="720080" cy="216023"/>
          </a:xfrm>
          <a:prstGeom prst="rect">
            <a:avLst/>
          </a:prstGeom>
          <a:noFill/>
        </p:spPr>
        <p:txBody>
          <a:bodyPr wrap="square" lIns="0" tIns="0" rIns="0" bIns="0" rtlCol="0">
            <a:noAutofit/>
          </a:bodyPr>
          <a:lstStyle/>
          <a:p>
            <a:pPr marL="0" lvl="1" algn="ctr"/>
            <a:r>
              <a:rPr lang="en-US" sz="1200" b="1" kern="0">
                <a:solidFill>
                  <a:schemeClr val="bg1"/>
                </a:solidFill>
              </a:rPr>
              <a:t>21.1</a:t>
            </a:r>
            <a:endParaRPr lang="en-US" sz="1200" b="1">
              <a:solidFill>
                <a:schemeClr val="bg1"/>
              </a:solidFill>
            </a:endParaRPr>
          </a:p>
        </p:txBody>
      </p:sp>
      <p:sp>
        <p:nvSpPr>
          <p:cNvPr id="20" name="Textfeld 19"/>
          <p:cNvSpPr txBox="1"/>
          <p:nvPr/>
        </p:nvSpPr>
        <p:spPr>
          <a:xfrm>
            <a:off x="4510145" y="2643758"/>
            <a:ext cx="720080" cy="216023"/>
          </a:xfrm>
          <a:prstGeom prst="rect">
            <a:avLst/>
          </a:prstGeom>
          <a:noFill/>
        </p:spPr>
        <p:txBody>
          <a:bodyPr wrap="square" lIns="0" tIns="0" rIns="0" bIns="0" rtlCol="0">
            <a:noAutofit/>
          </a:bodyPr>
          <a:lstStyle/>
          <a:p>
            <a:pPr marL="0" lvl="1" algn="ctr"/>
            <a:r>
              <a:rPr lang="en-US" sz="1200" b="1" kern="0">
                <a:solidFill>
                  <a:schemeClr val="bg1"/>
                </a:solidFill>
              </a:rPr>
              <a:t>17.2</a:t>
            </a:r>
            <a:endParaRPr lang="en-US" sz="1200" b="1">
              <a:solidFill>
                <a:schemeClr val="bg1"/>
              </a:solidFill>
            </a:endParaRPr>
          </a:p>
        </p:txBody>
      </p:sp>
      <p:sp>
        <p:nvSpPr>
          <p:cNvPr id="21" name="Textfeld 20"/>
          <p:cNvSpPr txBox="1"/>
          <p:nvPr/>
        </p:nvSpPr>
        <p:spPr>
          <a:xfrm>
            <a:off x="6372200" y="3003798"/>
            <a:ext cx="720080" cy="216023"/>
          </a:xfrm>
          <a:prstGeom prst="rect">
            <a:avLst/>
          </a:prstGeom>
          <a:noFill/>
        </p:spPr>
        <p:txBody>
          <a:bodyPr wrap="square" lIns="0" tIns="0" rIns="0" bIns="0" rtlCol="0">
            <a:noAutofit/>
          </a:bodyPr>
          <a:lstStyle/>
          <a:p>
            <a:pPr marL="0" lvl="1" algn="ctr"/>
            <a:r>
              <a:rPr lang="en-US" sz="1200" b="1" kern="0">
                <a:solidFill>
                  <a:schemeClr val="bg1"/>
                </a:solidFill>
              </a:rPr>
              <a:t>12.2</a:t>
            </a:r>
            <a:endParaRPr lang="en-US" sz="1200" b="1">
              <a:solidFill>
                <a:schemeClr val="bg1"/>
              </a:solidFill>
            </a:endParaRPr>
          </a:p>
        </p:txBody>
      </p:sp>
      <p:sp>
        <p:nvSpPr>
          <p:cNvPr id="26" name="Titel 1">
            <a:extLst>
              <a:ext uri="{FF2B5EF4-FFF2-40B4-BE49-F238E27FC236}">
                <a16:creationId xmlns:a16="http://schemas.microsoft.com/office/drawing/2014/main" id="{1DE95F99-F281-4A9E-ADEF-3234F9B595D3}"/>
              </a:ext>
            </a:extLst>
          </p:cNvPr>
          <p:cNvSpPr txBox="1">
            <a:spLocks/>
          </p:cNvSpPr>
          <p:nvPr/>
        </p:nvSpPr>
        <p:spPr>
          <a:xfrm>
            <a:off x="612001" y="272310"/>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sz="2200" kern="0" dirty="0" err="1"/>
              <a:t>Résultats</a:t>
            </a:r>
            <a:r>
              <a:rPr lang="en-US" sz="2200" kern="0" dirty="0"/>
              <a:t> sur 4 </a:t>
            </a:r>
            <a:r>
              <a:rPr lang="en-US" sz="2200" kern="0" dirty="0" err="1"/>
              <a:t>ans</a:t>
            </a:r>
            <a:endParaRPr lang="en-US" sz="2200" kern="0" baseline="30000" dirty="0"/>
          </a:p>
        </p:txBody>
      </p:sp>
      <p:sp>
        <p:nvSpPr>
          <p:cNvPr id="27" name="TextBox 3">
            <a:extLst>
              <a:ext uri="{FF2B5EF4-FFF2-40B4-BE49-F238E27FC236}">
                <a16:creationId xmlns:a16="http://schemas.microsoft.com/office/drawing/2014/main" id="{4B5A3FBE-270D-4E97-A1E0-F9574DF18760}"/>
              </a:ext>
            </a:extLst>
          </p:cNvPr>
          <p:cNvSpPr txBox="1"/>
          <p:nvPr/>
        </p:nvSpPr>
        <p:spPr>
          <a:xfrm>
            <a:off x="5004049" y="4930843"/>
            <a:ext cx="3889128"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Bhatt et al. JAMA 2010;304(12):1350-57.</a:t>
            </a:r>
          </a:p>
        </p:txBody>
      </p:sp>
      <p:sp>
        <p:nvSpPr>
          <p:cNvPr id="28" name="Textfeld 27">
            <a:extLst>
              <a:ext uri="{FF2B5EF4-FFF2-40B4-BE49-F238E27FC236}">
                <a16:creationId xmlns:a16="http://schemas.microsoft.com/office/drawing/2014/main" id="{D52236DB-BC54-4B15-B748-3AB5CFE118A3}"/>
              </a:ext>
            </a:extLst>
          </p:cNvPr>
          <p:cNvSpPr txBox="1"/>
          <p:nvPr/>
        </p:nvSpPr>
        <p:spPr>
          <a:xfrm>
            <a:off x="7092280" y="4664173"/>
            <a:ext cx="1512168" cy="207017"/>
          </a:xfrm>
          <a:prstGeom prst="rect">
            <a:avLst/>
          </a:prstGeom>
          <a:noFill/>
        </p:spPr>
        <p:txBody>
          <a:bodyPr wrap="square" lIns="0" tIns="0" rIns="0" bIns="0" rtlCol="0">
            <a:normAutofit/>
          </a:bodyPr>
          <a:lstStyle/>
          <a:p>
            <a:r>
              <a:rPr lang="de-CH" sz="700" dirty="0" err="1">
                <a:solidFill>
                  <a:schemeClr val="tx1">
                    <a:lumMod val="50000"/>
                    <a:lumOff val="50000"/>
                  </a:schemeClr>
                </a:solidFill>
              </a:rPr>
              <a:t>Adapté</a:t>
            </a:r>
            <a:r>
              <a:rPr lang="en-US" sz="700" dirty="0">
                <a:solidFill>
                  <a:schemeClr val="tx1">
                    <a:lumMod val="50000"/>
                    <a:lumOff val="50000"/>
                  </a:schemeClr>
                </a:solidFill>
              </a:rPr>
              <a:t> </a:t>
            </a:r>
            <a:r>
              <a:rPr lang="en-US" sz="700" dirty="0" err="1">
                <a:solidFill>
                  <a:schemeClr val="tx1">
                    <a:lumMod val="50000"/>
                    <a:lumOff val="50000"/>
                  </a:schemeClr>
                </a:solidFill>
              </a:rPr>
              <a:t>d’après</a:t>
            </a:r>
            <a:r>
              <a:rPr lang="en-US" sz="700" dirty="0">
                <a:solidFill>
                  <a:schemeClr val="tx1">
                    <a:lumMod val="50000"/>
                    <a:lumOff val="50000"/>
                  </a:schemeClr>
                </a:solidFill>
              </a:rPr>
              <a:t> Bhatt et al. 2010</a:t>
            </a:r>
            <a:r>
              <a:rPr lang="en-US" sz="700" baseline="30000" dirty="0">
                <a:solidFill>
                  <a:schemeClr val="tx1">
                    <a:lumMod val="50000"/>
                    <a:lumOff val="50000"/>
                  </a:schemeClr>
                </a:solidFill>
              </a:rPr>
              <a:t>1</a:t>
            </a:r>
          </a:p>
        </p:txBody>
      </p:sp>
      <p:sp>
        <p:nvSpPr>
          <p:cNvPr id="29" name="TextBox 3">
            <a:extLst>
              <a:ext uri="{FF2B5EF4-FFF2-40B4-BE49-F238E27FC236}">
                <a16:creationId xmlns:a16="http://schemas.microsoft.com/office/drawing/2014/main" id="{E2A31068-17ED-45F3-B026-062737EC15B5}"/>
              </a:ext>
            </a:extLst>
          </p:cNvPr>
          <p:cNvSpPr txBox="1"/>
          <p:nvPr/>
        </p:nvSpPr>
        <p:spPr>
          <a:xfrm>
            <a:off x="604844" y="4939482"/>
            <a:ext cx="3839461" cy="123111"/>
          </a:xfrm>
          <a:prstGeom prst="rect">
            <a:avLst/>
          </a:prstGeom>
          <a:noFill/>
        </p:spPr>
        <p:txBody>
          <a:bodyPr wrap="square" lIns="0" tIns="0" rIns="0" bIns="0" rtlCol="0" anchor="b" anchorCtr="0">
            <a:spAutoFit/>
          </a:bodyPr>
          <a:lstStyle/>
          <a:p>
            <a:pPr>
              <a:defRPr/>
            </a:pPr>
            <a:r>
              <a:rPr lang="en-US" sz="800" dirty="0">
                <a:solidFill>
                  <a:schemeClr val="tx1">
                    <a:lumMod val="50000"/>
                    <a:lumOff val="50000"/>
                  </a:schemeClr>
                </a:solidFill>
              </a:rPr>
              <a:t>AVC: accident </a:t>
            </a:r>
            <a:r>
              <a:rPr lang="en-US" sz="800" dirty="0" err="1">
                <a:solidFill>
                  <a:schemeClr val="tx1">
                    <a:lumMod val="50000"/>
                    <a:lumOff val="50000"/>
                  </a:schemeClr>
                </a:solidFill>
              </a:rPr>
              <a:t>vasculaire</a:t>
            </a:r>
            <a:r>
              <a:rPr lang="en-US" sz="800" dirty="0">
                <a:solidFill>
                  <a:schemeClr val="tx1">
                    <a:lumMod val="50000"/>
                    <a:lumOff val="50000"/>
                  </a:schemeClr>
                </a:solidFill>
              </a:rPr>
              <a:t> </a:t>
            </a:r>
            <a:r>
              <a:rPr lang="en-US" sz="800" dirty="0" err="1">
                <a:solidFill>
                  <a:schemeClr val="tx1">
                    <a:lumMod val="50000"/>
                    <a:lumOff val="50000"/>
                  </a:schemeClr>
                </a:solidFill>
              </a:rPr>
              <a:t>cérébral</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788798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Bild 10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64800" y="3507109"/>
            <a:ext cx="686588" cy="360040"/>
          </a:xfrm>
          <a:prstGeom prst="rect">
            <a:avLst/>
          </a:prstGeom>
        </p:spPr>
      </p:pic>
      <p:sp>
        <p:nvSpPr>
          <p:cNvPr id="8" name="Lekerekített téglalap 8"/>
          <p:cNvSpPr/>
          <p:nvPr/>
        </p:nvSpPr>
        <p:spPr bwMode="auto">
          <a:xfrm>
            <a:off x="611188" y="1059582"/>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GB" sz="1400" b="0" i="0" u="none" strike="noStrike" kern="0" cap="none" spc="0" normalizeH="0" baseline="0" noProof="0" dirty="0">
              <a:ln>
                <a:noFill/>
              </a:ln>
              <a:solidFill>
                <a:srgbClr val="595959"/>
              </a:solidFill>
              <a:effectLst/>
              <a:uLnTx/>
              <a:uFillTx/>
            </a:endParaRPr>
          </a:p>
        </p:txBody>
      </p:sp>
      <p:sp>
        <p:nvSpPr>
          <p:cNvPr id="9" name="Textfeld 8"/>
          <p:cNvSpPr txBox="1"/>
          <p:nvPr/>
        </p:nvSpPr>
        <p:spPr>
          <a:xfrm>
            <a:off x="611188" y="1274861"/>
            <a:ext cx="7777236" cy="288032"/>
          </a:xfrm>
          <a:prstGeom prst="rect">
            <a:avLst/>
          </a:prstGeom>
          <a:noFill/>
        </p:spPr>
        <p:txBody>
          <a:bodyPr wrap="square" lIns="0" tIns="0" rIns="0" bIns="0" rtlCol="0">
            <a:noAutofit/>
          </a:bodyPr>
          <a:lstStyle/>
          <a:p>
            <a:pPr marL="0" lvl="1" algn="ctr"/>
            <a:r>
              <a:rPr lang="de-CH" sz="1400" b="1" kern="0" dirty="0">
                <a:solidFill>
                  <a:srgbClr val="595959"/>
                </a:solidFill>
              </a:rPr>
              <a:t>Formation du </a:t>
            </a:r>
            <a:r>
              <a:rPr lang="de-CH" sz="1400" b="1" kern="0" dirty="0" err="1">
                <a:solidFill>
                  <a:srgbClr val="595959"/>
                </a:solidFill>
              </a:rPr>
              <a:t>thrombus</a:t>
            </a:r>
            <a:endParaRPr lang="de-DE" sz="1400" b="1" dirty="0"/>
          </a:p>
        </p:txBody>
      </p:sp>
      <p:sp>
        <p:nvSpPr>
          <p:cNvPr id="11" name="Textfeld 10"/>
          <p:cNvSpPr txBox="1"/>
          <p:nvPr/>
        </p:nvSpPr>
        <p:spPr>
          <a:xfrm>
            <a:off x="5634251" y="2319351"/>
            <a:ext cx="771292" cy="219760"/>
          </a:xfrm>
          <a:prstGeom prst="rect">
            <a:avLst/>
          </a:prstGeom>
          <a:solidFill>
            <a:srgbClr val="FFA300"/>
          </a:solidFill>
        </p:spPr>
        <p:txBody>
          <a:bodyPr wrap="square" lIns="0" tIns="0" rIns="0" bIns="0" rtlCol="0" anchor="ctr">
            <a:normAutofit/>
          </a:bodyPr>
          <a:lstStyle/>
          <a:p>
            <a:pPr marL="0" lvl="1" algn="ctr"/>
            <a:r>
              <a:rPr lang="de-CH" sz="1000" b="1" kern="0" dirty="0" err="1">
                <a:solidFill>
                  <a:schemeClr val="bg1"/>
                </a:solidFill>
              </a:rPr>
              <a:t>Thrombine</a:t>
            </a:r>
            <a:endParaRPr lang="de-DE" sz="1000" b="1" dirty="0">
              <a:solidFill>
                <a:schemeClr val="bg1"/>
              </a:solidFill>
            </a:endParaRPr>
          </a:p>
        </p:txBody>
      </p:sp>
      <p:sp>
        <p:nvSpPr>
          <p:cNvPr id="12" name="Textfeld 11"/>
          <p:cNvSpPr txBox="1"/>
          <p:nvPr/>
        </p:nvSpPr>
        <p:spPr>
          <a:xfrm>
            <a:off x="6891929" y="2319351"/>
            <a:ext cx="914397" cy="219760"/>
          </a:xfrm>
          <a:prstGeom prst="rect">
            <a:avLst/>
          </a:prstGeom>
          <a:solidFill>
            <a:srgbClr val="FFA300"/>
          </a:solidFill>
        </p:spPr>
        <p:txBody>
          <a:bodyPr wrap="square" lIns="0" tIns="0" rIns="0" bIns="0" rtlCol="0" anchor="ctr">
            <a:noAutofit/>
          </a:bodyPr>
          <a:lstStyle/>
          <a:p>
            <a:pPr marL="0" lvl="1" algn="ctr"/>
            <a:r>
              <a:rPr lang="de-CH" sz="1000" b="1" kern="0" dirty="0" err="1">
                <a:solidFill>
                  <a:schemeClr val="bg1"/>
                </a:solidFill>
              </a:rPr>
              <a:t>Prothrombine</a:t>
            </a:r>
            <a:endParaRPr lang="de-DE" sz="1000" b="1" dirty="0">
              <a:solidFill>
                <a:schemeClr val="bg1"/>
              </a:solidFill>
            </a:endParaRPr>
          </a:p>
        </p:txBody>
      </p:sp>
      <p:sp>
        <p:nvSpPr>
          <p:cNvPr id="13" name="Textfeld 12"/>
          <p:cNvSpPr txBox="1"/>
          <p:nvPr/>
        </p:nvSpPr>
        <p:spPr>
          <a:xfrm>
            <a:off x="6473860" y="3109472"/>
            <a:ext cx="906452" cy="259518"/>
          </a:xfrm>
          <a:prstGeom prst="rect">
            <a:avLst/>
          </a:prstGeom>
          <a:solidFill>
            <a:srgbClr val="FFA300"/>
          </a:solidFill>
        </p:spPr>
        <p:txBody>
          <a:bodyPr wrap="square" lIns="0" tIns="0" rIns="0" bIns="0" rtlCol="0" anchor="ctr">
            <a:normAutofit/>
          </a:bodyPr>
          <a:lstStyle/>
          <a:p>
            <a:pPr marL="0" lvl="1" algn="ctr"/>
            <a:r>
              <a:rPr lang="de-CH" sz="1000" b="1" kern="0" dirty="0" err="1">
                <a:solidFill>
                  <a:schemeClr val="bg1"/>
                </a:solidFill>
              </a:rPr>
              <a:t>Fibrinogène</a:t>
            </a:r>
            <a:endParaRPr lang="de-DE" sz="1000" b="1" dirty="0">
              <a:solidFill>
                <a:schemeClr val="bg1"/>
              </a:solidFill>
            </a:endParaRPr>
          </a:p>
        </p:txBody>
      </p:sp>
      <p:sp>
        <p:nvSpPr>
          <p:cNvPr id="14" name="Textfeld 13"/>
          <p:cNvSpPr txBox="1"/>
          <p:nvPr/>
        </p:nvSpPr>
        <p:spPr>
          <a:xfrm>
            <a:off x="5147295" y="3109472"/>
            <a:ext cx="576833" cy="259518"/>
          </a:xfrm>
          <a:prstGeom prst="rect">
            <a:avLst/>
          </a:prstGeom>
          <a:solidFill>
            <a:srgbClr val="FFA300"/>
          </a:solidFill>
        </p:spPr>
        <p:txBody>
          <a:bodyPr wrap="square" lIns="0" tIns="0" rIns="0" bIns="0" rtlCol="0" anchor="ctr">
            <a:normAutofit/>
          </a:bodyPr>
          <a:lstStyle/>
          <a:p>
            <a:pPr marL="0" lvl="1" algn="ctr"/>
            <a:r>
              <a:rPr lang="de-CH" sz="1000" b="1" kern="0" dirty="0" err="1">
                <a:solidFill>
                  <a:schemeClr val="bg1"/>
                </a:solidFill>
              </a:rPr>
              <a:t>Fibrine</a:t>
            </a:r>
            <a:endParaRPr lang="de-DE" sz="1000" b="1" dirty="0">
              <a:solidFill>
                <a:schemeClr val="bg1"/>
              </a:solidFill>
            </a:endParaRPr>
          </a:p>
        </p:txBody>
      </p:sp>
      <p:sp>
        <p:nvSpPr>
          <p:cNvPr id="15" name="Textfeld 14"/>
          <p:cNvSpPr txBox="1"/>
          <p:nvPr/>
        </p:nvSpPr>
        <p:spPr>
          <a:xfrm>
            <a:off x="2771800" y="4067231"/>
            <a:ext cx="1008112" cy="216024"/>
          </a:xfrm>
          <a:prstGeom prst="rect">
            <a:avLst/>
          </a:prstGeom>
          <a:solidFill>
            <a:srgbClr val="7030A0"/>
          </a:solidFill>
        </p:spPr>
        <p:txBody>
          <a:bodyPr wrap="square" lIns="0" tIns="0" rIns="0" bIns="0" rtlCol="0" anchor="ctr">
            <a:normAutofit/>
          </a:bodyPr>
          <a:lstStyle/>
          <a:p>
            <a:pPr marL="0" lvl="1" algn="ctr"/>
            <a:r>
              <a:rPr lang="de-CH" sz="1000" b="1" kern="0" dirty="0" err="1">
                <a:solidFill>
                  <a:schemeClr val="bg1"/>
                </a:solidFill>
              </a:rPr>
              <a:t>Caillot</a:t>
            </a:r>
            <a:endParaRPr lang="de-DE" sz="800" b="1" dirty="0">
              <a:solidFill>
                <a:schemeClr val="bg1"/>
              </a:solidFill>
            </a:endParaRPr>
          </a:p>
        </p:txBody>
      </p:sp>
      <p:sp>
        <p:nvSpPr>
          <p:cNvPr id="16" name="Textfeld 15"/>
          <p:cNvSpPr txBox="1"/>
          <p:nvPr/>
        </p:nvSpPr>
        <p:spPr>
          <a:xfrm>
            <a:off x="2736000" y="2375231"/>
            <a:ext cx="432048" cy="198000"/>
          </a:xfrm>
          <a:prstGeom prst="rect">
            <a:avLst/>
          </a:prstGeom>
          <a:solidFill>
            <a:srgbClr val="A190E1"/>
          </a:solidFill>
        </p:spPr>
        <p:txBody>
          <a:bodyPr wrap="square" lIns="0" tIns="0" rIns="0" bIns="0" rtlCol="0" anchor="ctr">
            <a:normAutofit/>
          </a:bodyPr>
          <a:lstStyle/>
          <a:p>
            <a:pPr marL="0" lvl="1" algn="ctr"/>
            <a:r>
              <a:rPr lang="de-CH" sz="1000" b="1" kern="0" dirty="0">
                <a:solidFill>
                  <a:schemeClr val="bg1"/>
                </a:solidFill>
              </a:rPr>
              <a:t>TXA</a:t>
            </a:r>
            <a:r>
              <a:rPr lang="de-CH" sz="1000" b="1" kern="0" baseline="-25000" dirty="0">
                <a:solidFill>
                  <a:schemeClr val="bg1"/>
                </a:solidFill>
              </a:rPr>
              <a:t>2</a:t>
            </a:r>
            <a:endParaRPr lang="de-DE" sz="1000" b="1" baseline="-25000" dirty="0">
              <a:solidFill>
                <a:schemeClr val="bg1"/>
              </a:solidFill>
            </a:endParaRPr>
          </a:p>
        </p:txBody>
      </p:sp>
      <p:sp>
        <p:nvSpPr>
          <p:cNvPr id="18" name="Textfeld 17"/>
          <p:cNvSpPr txBox="1"/>
          <p:nvPr/>
        </p:nvSpPr>
        <p:spPr>
          <a:xfrm>
            <a:off x="4266000" y="2177231"/>
            <a:ext cx="720080" cy="432048"/>
          </a:xfrm>
          <a:prstGeom prst="rect">
            <a:avLst/>
          </a:prstGeom>
          <a:noFill/>
        </p:spPr>
        <p:txBody>
          <a:bodyPr wrap="square" lIns="0" tIns="0" rIns="0" bIns="0" rtlCol="0" anchor="ctr">
            <a:normAutofit lnSpcReduction="10000"/>
          </a:bodyPr>
          <a:lstStyle/>
          <a:p>
            <a:pPr marL="0" lvl="1"/>
            <a:r>
              <a:rPr lang="de-CH" sz="1000" b="1" kern="0" dirty="0" err="1">
                <a:solidFill>
                  <a:srgbClr val="FFA300"/>
                </a:solidFill>
              </a:rPr>
              <a:t>Récepteur</a:t>
            </a:r>
            <a:r>
              <a:rPr lang="de-CH" sz="1000" b="1" kern="0" dirty="0">
                <a:solidFill>
                  <a:srgbClr val="FFA300"/>
                </a:solidFill>
              </a:rPr>
              <a:t> de </a:t>
            </a:r>
            <a:r>
              <a:rPr lang="de-CH" sz="1000" b="1" kern="0" dirty="0" err="1">
                <a:solidFill>
                  <a:srgbClr val="FFA300"/>
                </a:solidFill>
              </a:rPr>
              <a:t>thrombine</a:t>
            </a:r>
            <a:endParaRPr lang="de-DE" sz="1000" b="1" baseline="-25000" dirty="0">
              <a:solidFill>
                <a:srgbClr val="FFA300"/>
              </a:solidFill>
            </a:endParaRPr>
          </a:p>
        </p:txBody>
      </p:sp>
      <p:grpSp>
        <p:nvGrpSpPr>
          <p:cNvPr id="25" name="Gruppierung 24"/>
          <p:cNvGrpSpPr/>
          <p:nvPr/>
        </p:nvGrpSpPr>
        <p:grpSpPr>
          <a:xfrm>
            <a:off x="2286000" y="2382601"/>
            <a:ext cx="360040" cy="188404"/>
            <a:chOff x="2051720" y="3363838"/>
            <a:chExt cx="360040" cy="188404"/>
          </a:xfrm>
        </p:grpSpPr>
        <p:cxnSp>
          <p:nvCxnSpPr>
            <p:cNvPr id="22" name="Gerade Verbindung 21"/>
            <p:cNvCxnSpPr/>
            <p:nvPr/>
          </p:nvCxnSpPr>
          <p:spPr>
            <a:xfrm>
              <a:off x="2051720" y="3456000"/>
              <a:ext cx="36004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flipV="1">
              <a:off x="2411760" y="3363838"/>
              <a:ext cx="0" cy="1884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7" name="Textfeld 16"/>
          <p:cNvSpPr txBox="1"/>
          <p:nvPr/>
        </p:nvSpPr>
        <p:spPr>
          <a:xfrm>
            <a:off x="1619672" y="2066949"/>
            <a:ext cx="720080" cy="792088"/>
          </a:xfrm>
          <a:prstGeom prst="rect">
            <a:avLst/>
          </a:prstGeom>
          <a:solidFill>
            <a:schemeClr val="accent2"/>
          </a:solidFill>
        </p:spPr>
        <p:txBody>
          <a:bodyPr wrap="square" lIns="0" tIns="0" rIns="0" bIns="0" rtlCol="0" anchor="ctr">
            <a:normAutofit/>
          </a:bodyPr>
          <a:lstStyle/>
          <a:p>
            <a:pPr marL="0" lvl="1" algn="ctr"/>
            <a:r>
              <a:rPr lang="de-CH" sz="1000" b="1" kern="0" dirty="0"/>
              <a:t>AAS :</a:t>
            </a:r>
            <a:br>
              <a:rPr lang="de-CH" sz="1000" b="1" kern="0" dirty="0"/>
            </a:br>
            <a:r>
              <a:rPr lang="de-CH" sz="1000" b="1" kern="0" dirty="0"/>
              <a:t>Inhibition</a:t>
            </a:r>
            <a:br>
              <a:rPr lang="de-CH" sz="1000" b="1" kern="0" dirty="0"/>
            </a:br>
            <a:r>
              <a:rPr lang="de-CH" sz="1000" b="1" kern="0" dirty="0"/>
              <a:t>de TXA</a:t>
            </a:r>
            <a:r>
              <a:rPr lang="de-CH" sz="1000" b="1" kern="0" baseline="-25000" dirty="0"/>
              <a:t>2</a:t>
            </a:r>
            <a:endParaRPr lang="de-DE" sz="1000" b="1" kern="0" dirty="0"/>
          </a:p>
        </p:txBody>
      </p:sp>
      <p:grpSp>
        <p:nvGrpSpPr>
          <p:cNvPr id="26" name="Gruppierung 25"/>
          <p:cNvGrpSpPr/>
          <p:nvPr/>
        </p:nvGrpSpPr>
        <p:grpSpPr>
          <a:xfrm rot="5400000">
            <a:off x="6534657" y="2069231"/>
            <a:ext cx="360040" cy="188404"/>
            <a:chOff x="2051720" y="3363838"/>
            <a:chExt cx="360040" cy="188404"/>
          </a:xfrm>
        </p:grpSpPr>
        <p:cxnSp>
          <p:nvCxnSpPr>
            <p:cNvPr id="27" name="Gerade Verbindung 26"/>
            <p:cNvCxnSpPr/>
            <p:nvPr/>
          </p:nvCxnSpPr>
          <p:spPr>
            <a:xfrm>
              <a:off x="2051720" y="3456000"/>
              <a:ext cx="36004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flipV="1">
              <a:off x="2411760" y="3363838"/>
              <a:ext cx="0" cy="1884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0" name="Textfeld 9"/>
          <p:cNvSpPr txBox="1"/>
          <p:nvPr/>
        </p:nvSpPr>
        <p:spPr>
          <a:xfrm>
            <a:off x="5911985" y="1594787"/>
            <a:ext cx="1584176" cy="399832"/>
          </a:xfrm>
          <a:prstGeom prst="rect">
            <a:avLst/>
          </a:prstGeom>
          <a:solidFill>
            <a:srgbClr val="92D050"/>
          </a:solidFill>
        </p:spPr>
        <p:txBody>
          <a:bodyPr wrap="square" lIns="0" tIns="0" rIns="0" bIns="0" rtlCol="0" anchor="ctr">
            <a:normAutofit/>
          </a:bodyPr>
          <a:lstStyle/>
          <a:p>
            <a:pPr marL="0" lvl="1" algn="ctr"/>
            <a:r>
              <a:rPr lang="de-CH" sz="1000" b="1" kern="0" dirty="0" err="1">
                <a:solidFill>
                  <a:schemeClr val="bg1"/>
                </a:solidFill>
              </a:rPr>
              <a:t>Rivaroxaban</a:t>
            </a:r>
            <a:r>
              <a:rPr lang="de-CH" sz="1000" b="1" kern="0" dirty="0">
                <a:solidFill>
                  <a:schemeClr val="bg1"/>
                </a:solidFill>
              </a:rPr>
              <a:t> :</a:t>
            </a:r>
            <a:br>
              <a:rPr lang="de-CH" sz="1000" b="1" kern="0" dirty="0">
                <a:solidFill>
                  <a:schemeClr val="bg1"/>
                </a:solidFill>
              </a:rPr>
            </a:br>
            <a:r>
              <a:rPr lang="de-CH" sz="1000" b="1" kern="0" dirty="0">
                <a:solidFill>
                  <a:schemeClr val="bg1"/>
                </a:solidFill>
              </a:rPr>
              <a:t>Inhibition du </a:t>
            </a:r>
            <a:r>
              <a:rPr lang="de-CH" sz="1000" b="1" kern="0" dirty="0" err="1">
                <a:solidFill>
                  <a:schemeClr val="bg1"/>
                </a:solidFill>
              </a:rPr>
              <a:t>facteur</a:t>
            </a:r>
            <a:r>
              <a:rPr lang="de-CH" sz="1000" b="1" kern="0" dirty="0">
                <a:solidFill>
                  <a:schemeClr val="bg1"/>
                </a:solidFill>
              </a:rPr>
              <a:t> </a:t>
            </a:r>
            <a:r>
              <a:rPr lang="de-CH" sz="1000" b="1" kern="0" dirty="0" err="1">
                <a:solidFill>
                  <a:schemeClr val="bg1"/>
                </a:solidFill>
              </a:rPr>
              <a:t>Xa</a:t>
            </a:r>
            <a:endParaRPr lang="de-DE" sz="1000" b="1" dirty="0">
              <a:solidFill>
                <a:schemeClr val="bg1"/>
              </a:solidFill>
            </a:endParaRPr>
          </a:p>
        </p:txBody>
      </p:sp>
      <p:cxnSp>
        <p:nvCxnSpPr>
          <p:cNvPr id="30" name="Gerade Verbindung mit Pfeil 29"/>
          <p:cNvCxnSpPr/>
          <p:nvPr/>
        </p:nvCxnSpPr>
        <p:spPr>
          <a:xfrm flipH="1">
            <a:off x="6416041" y="2426989"/>
            <a:ext cx="432048" cy="0"/>
          </a:xfrm>
          <a:prstGeom prst="straightConnector1">
            <a:avLst/>
          </a:prstGeom>
          <a:ln w="50800">
            <a:solidFill>
              <a:srgbClr val="FFA3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Gerade Verbindung mit Pfeil 31"/>
          <p:cNvCxnSpPr/>
          <p:nvPr/>
        </p:nvCxnSpPr>
        <p:spPr>
          <a:xfrm flipH="1">
            <a:off x="5724128" y="3219077"/>
            <a:ext cx="720080" cy="0"/>
          </a:xfrm>
          <a:prstGeom prst="straightConnector1">
            <a:avLst/>
          </a:prstGeom>
          <a:ln w="50800">
            <a:solidFill>
              <a:srgbClr val="FFA3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a:cxnSpLocks/>
          </p:cNvCxnSpPr>
          <p:nvPr/>
        </p:nvCxnSpPr>
        <p:spPr>
          <a:xfrm flipH="1">
            <a:off x="4878000" y="2426989"/>
            <a:ext cx="702112" cy="0"/>
          </a:xfrm>
          <a:prstGeom prst="straightConnector1">
            <a:avLst/>
          </a:prstGeom>
          <a:ln w="50800">
            <a:solidFill>
              <a:srgbClr val="7030A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p:nvPr/>
        </p:nvCxnSpPr>
        <p:spPr>
          <a:xfrm>
            <a:off x="3923928" y="2715021"/>
            <a:ext cx="0" cy="864096"/>
          </a:xfrm>
          <a:prstGeom prst="straightConnector1">
            <a:avLst/>
          </a:prstGeom>
          <a:ln w="50800">
            <a:solidFill>
              <a:srgbClr val="7030A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p:nvPr/>
        </p:nvCxnSpPr>
        <p:spPr>
          <a:xfrm>
            <a:off x="6048000" y="2571005"/>
            <a:ext cx="0" cy="575965"/>
          </a:xfrm>
          <a:prstGeom prst="straightConnector1">
            <a:avLst/>
          </a:prstGeom>
          <a:ln w="50800">
            <a:solidFill>
              <a:srgbClr val="FFA300"/>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53" name="Gruppierung 52"/>
          <p:cNvGrpSpPr/>
          <p:nvPr/>
        </p:nvGrpSpPr>
        <p:grpSpPr>
          <a:xfrm>
            <a:off x="4864672" y="3363093"/>
            <a:ext cx="597614" cy="771959"/>
            <a:chOff x="6012160" y="3723878"/>
            <a:chExt cx="575965" cy="771959"/>
          </a:xfrm>
        </p:grpSpPr>
        <p:cxnSp>
          <p:nvCxnSpPr>
            <p:cNvPr id="43" name="Gerade Verbindung mit Pfeil 42"/>
            <p:cNvCxnSpPr/>
            <p:nvPr/>
          </p:nvCxnSpPr>
          <p:spPr>
            <a:xfrm rot="5400000">
              <a:off x="6300143" y="4207854"/>
              <a:ext cx="0" cy="575965"/>
            </a:xfrm>
            <a:prstGeom prst="straightConnector1">
              <a:avLst/>
            </a:prstGeom>
            <a:ln w="50800">
              <a:solidFill>
                <a:srgbClr val="FFA3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7" name="Gerade Verbindung 46"/>
            <p:cNvCxnSpPr/>
            <p:nvPr/>
          </p:nvCxnSpPr>
          <p:spPr>
            <a:xfrm>
              <a:off x="6566400" y="3723878"/>
              <a:ext cx="0" cy="720080"/>
            </a:xfrm>
            <a:prstGeom prst="line">
              <a:avLst/>
            </a:prstGeom>
            <a:ln w="50800">
              <a:solidFill>
                <a:srgbClr val="FFA300"/>
              </a:solidFill>
              <a:prstDash val="sysDot"/>
            </a:ln>
          </p:spPr>
          <p:style>
            <a:lnRef idx="1">
              <a:schemeClr val="accent1"/>
            </a:lnRef>
            <a:fillRef idx="0">
              <a:schemeClr val="accent1"/>
            </a:fillRef>
            <a:effectRef idx="0">
              <a:schemeClr val="accent1"/>
            </a:effectRef>
            <a:fontRef idx="minor">
              <a:schemeClr val="tx1"/>
            </a:fontRef>
          </p:style>
        </p:cxnSp>
      </p:grpSp>
      <p:grpSp>
        <p:nvGrpSpPr>
          <p:cNvPr id="78" name="Gruppierung 77"/>
          <p:cNvGrpSpPr/>
          <p:nvPr/>
        </p:nvGrpSpPr>
        <p:grpSpPr>
          <a:xfrm>
            <a:off x="2915816" y="2499444"/>
            <a:ext cx="648073" cy="648072"/>
            <a:chOff x="2411760" y="3219822"/>
            <a:chExt cx="648073" cy="648072"/>
          </a:xfrm>
        </p:grpSpPr>
        <p:grpSp>
          <p:nvGrpSpPr>
            <p:cNvPr id="74" name="Gruppierung 73"/>
            <p:cNvGrpSpPr/>
            <p:nvPr/>
          </p:nvGrpSpPr>
          <p:grpSpPr>
            <a:xfrm>
              <a:off x="2411760" y="3219822"/>
              <a:ext cx="648073" cy="648072"/>
              <a:chOff x="2843808" y="3240000"/>
              <a:chExt cx="648073" cy="648072"/>
            </a:xfrm>
          </p:grpSpPr>
          <p:sp>
            <p:nvSpPr>
              <p:cNvPr id="72" name="Bogen 71"/>
              <p:cNvSpPr/>
              <p:nvPr/>
            </p:nvSpPr>
            <p:spPr>
              <a:xfrm rot="10800000">
                <a:off x="2843809"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73" name="Bogen 72"/>
              <p:cNvSpPr/>
              <p:nvPr/>
            </p:nvSpPr>
            <p:spPr>
              <a:xfrm flipV="1">
                <a:off x="2843808"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grpSp>
        <p:cxnSp>
          <p:nvCxnSpPr>
            <p:cNvPr id="75" name="Gerade Verbindung mit Pfeil 74"/>
            <p:cNvCxnSpPr/>
            <p:nvPr/>
          </p:nvCxnSpPr>
          <p:spPr>
            <a:xfrm flipV="1">
              <a:off x="2411760" y="3363838"/>
              <a:ext cx="0" cy="216024"/>
            </a:xfrm>
            <a:prstGeom prst="straightConnector1">
              <a:avLst/>
            </a:prstGeom>
            <a:ln w="50800">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88" name="Gruppierung 87"/>
          <p:cNvGrpSpPr/>
          <p:nvPr/>
        </p:nvGrpSpPr>
        <p:grpSpPr>
          <a:xfrm>
            <a:off x="2915816" y="1562893"/>
            <a:ext cx="648073" cy="792088"/>
            <a:chOff x="2123728" y="3435846"/>
            <a:chExt cx="648073" cy="792088"/>
          </a:xfrm>
        </p:grpSpPr>
        <p:grpSp>
          <p:nvGrpSpPr>
            <p:cNvPr id="79" name="Gruppierung 78"/>
            <p:cNvGrpSpPr/>
            <p:nvPr/>
          </p:nvGrpSpPr>
          <p:grpSpPr>
            <a:xfrm rot="10800000">
              <a:off x="2123728" y="3435846"/>
              <a:ext cx="648073" cy="648072"/>
              <a:chOff x="2411760" y="3219822"/>
              <a:chExt cx="648073" cy="648072"/>
            </a:xfrm>
          </p:grpSpPr>
          <p:grpSp>
            <p:nvGrpSpPr>
              <p:cNvPr id="80" name="Gruppierung 79"/>
              <p:cNvGrpSpPr/>
              <p:nvPr/>
            </p:nvGrpSpPr>
            <p:grpSpPr>
              <a:xfrm>
                <a:off x="2411760" y="3219822"/>
                <a:ext cx="648073" cy="648072"/>
                <a:chOff x="2843808" y="3240000"/>
                <a:chExt cx="648073" cy="648072"/>
              </a:xfrm>
            </p:grpSpPr>
            <p:sp>
              <p:nvSpPr>
                <p:cNvPr id="82" name="Bogen 81"/>
                <p:cNvSpPr/>
                <p:nvPr/>
              </p:nvSpPr>
              <p:spPr>
                <a:xfrm rot="10800000">
                  <a:off x="2843809"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83" name="Bogen 82"/>
                <p:cNvSpPr/>
                <p:nvPr/>
              </p:nvSpPr>
              <p:spPr>
                <a:xfrm flipV="1">
                  <a:off x="2843808"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grpSp>
          <p:cxnSp>
            <p:nvCxnSpPr>
              <p:cNvPr id="81" name="Gerade Verbindung mit Pfeil 80"/>
              <p:cNvCxnSpPr/>
              <p:nvPr/>
            </p:nvCxnSpPr>
            <p:spPr>
              <a:xfrm flipV="1">
                <a:off x="2411760" y="3363838"/>
                <a:ext cx="0" cy="216024"/>
              </a:xfrm>
              <a:prstGeom prst="straightConnector1">
                <a:avLst/>
              </a:prstGeom>
              <a:ln w="50800">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grpSp>
        <p:cxnSp>
          <p:nvCxnSpPr>
            <p:cNvPr id="85" name="Gerade Verbindung 84"/>
            <p:cNvCxnSpPr/>
            <p:nvPr/>
          </p:nvCxnSpPr>
          <p:spPr>
            <a:xfrm flipV="1">
              <a:off x="2123729" y="3723878"/>
              <a:ext cx="0" cy="504056"/>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grpSp>
      <p:pic>
        <p:nvPicPr>
          <p:cNvPr id="89" name="Bild 8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75856" y="2024802"/>
            <a:ext cx="686588" cy="360040"/>
          </a:xfrm>
          <a:prstGeom prst="rect">
            <a:avLst/>
          </a:prstGeom>
        </p:spPr>
      </p:pic>
      <p:pic>
        <p:nvPicPr>
          <p:cNvPr id="90" name="Bild 8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91880" y="2231231"/>
            <a:ext cx="686588" cy="360040"/>
          </a:xfrm>
          <a:prstGeom prst="rect">
            <a:avLst/>
          </a:prstGeom>
        </p:spPr>
      </p:pic>
      <p:pic>
        <p:nvPicPr>
          <p:cNvPr id="91" name="Bild 9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31840" y="2358312"/>
            <a:ext cx="686588" cy="360040"/>
          </a:xfrm>
          <a:prstGeom prst="rect">
            <a:avLst/>
          </a:prstGeom>
        </p:spPr>
      </p:pic>
      <p:pic>
        <p:nvPicPr>
          <p:cNvPr id="92" name="Bild 9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79912" y="3579117"/>
            <a:ext cx="686588" cy="360040"/>
          </a:xfrm>
          <a:prstGeom prst="rect">
            <a:avLst/>
          </a:prstGeom>
        </p:spPr>
      </p:pic>
      <p:pic>
        <p:nvPicPr>
          <p:cNvPr id="93" name="Bild 9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91880" y="3795141"/>
            <a:ext cx="686588" cy="360040"/>
          </a:xfrm>
          <a:prstGeom prst="rect">
            <a:avLst/>
          </a:prstGeom>
        </p:spPr>
      </p:pic>
      <p:pic>
        <p:nvPicPr>
          <p:cNvPr id="94" name="Bild 93"/>
          <p:cNvPicPr>
            <a:picLocks noChangeAspect="1"/>
          </p:cNvPicPr>
          <p:nvPr/>
        </p:nvPicPr>
        <p:blipFill>
          <a:blip r:embed="rId4">
            <a:extLst>
              <a:ext uri="{28A0092B-C50C-407E-A947-70E740481C1C}">
                <a14:useLocalDpi xmlns:a14="http://schemas.microsoft.com/office/drawing/2010/main"/>
              </a:ext>
            </a:extLst>
          </a:blip>
          <a:stretch>
            <a:fillRect/>
          </a:stretch>
        </p:blipFill>
        <p:spPr>
          <a:xfrm flipH="1">
            <a:off x="3693032" y="3795141"/>
            <a:ext cx="1295400" cy="571500"/>
          </a:xfrm>
          <a:prstGeom prst="rect">
            <a:avLst/>
          </a:prstGeom>
        </p:spPr>
      </p:pic>
      <p:pic>
        <p:nvPicPr>
          <p:cNvPr id="95" name="Bild 94"/>
          <p:cNvPicPr>
            <a:picLocks noChangeAspect="1"/>
          </p:cNvPicPr>
          <p:nvPr/>
        </p:nvPicPr>
        <p:blipFill>
          <a:blip r:embed="rId4">
            <a:extLst>
              <a:ext uri="{28A0092B-C50C-407E-A947-70E740481C1C}">
                <a14:useLocalDpi xmlns:a14="http://schemas.microsoft.com/office/drawing/2010/main"/>
              </a:ext>
            </a:extLst>
          </a:blip>
          <a:stretch>
            <a:fillRect/>
          </a:stretch>
        </p:blipFill>
        <p:spPr>
          <a:xfrm rot="1800000" flipH="1">
            <a:off x="3937599" y="3711755"/>
            <a:ext cx="1091200" cy="481412"/>
          </a:xfrm>
          <a:prstGeom prst="rect">
            <a:avLst/>
          </a:prstGeom>
        </p:spPr>
      </p:pic>
      <p:pic>
        <p:nvPicPr>
          <p:cNvPr id="96" name="Bild 95"/>
          <p:cNvPicPr>
            <a:picLocks noChangeAspect="1"/>
          </p:cNvPicPr>
          <p:nvPr/>
        </p:nvPicPr>
        <p:blipFill>
          <a:blip r:embed="rId4">
            <a:extLst>
              <a:ext uri="{28A0092B-C50C-407E-A947-70E740481C1C}">
                <a14:useLocalDpi xmlns:a14="http://schemas.microsoft.com/office/drawing/2010/main"/>
              </a:ext>
            </a:extLst>
          </a:blip>
          <a:stretch>
            <a:fillRect/>
          </a:stretch>
        </p:blipFill>
        <p:spPr>
          <a:xfrm rot="-3300000" flipH="1">
            <a:off x="3823547" y="3823783"/>
            <a:ext cx="1295400" cy="571500"/>
          </a:xfrm>
          <a:prstGeom prst="rect">
            <a:avLst/>
          </a:prstGeom>
        </p:spPr>
      </p:pic>
      <p:pic>
        <p:nvPicPr>
          <p:cNvPr id="97" name="Bild 96"/>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95936" y="3939157"/>
            <a:ext cx="686588" cy="360040"/>
          </a:xfrm>
          <a:prstGeom prst="rect">
            <a:avLst/>
          </a:prstGeom>
        </p:spPr>
      </p:pic>
      <p:pic>
        <p:nvPicPr>
          <p:cNvPr id="98" name="Bild 9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680594" y="4011165"/>
            <a:ext cx="686588" cy="360040"/>
          </a:xfrm>
          <a:prstGeom prst="rect">
            <a:avLst/>
          </a:prstGeom>
        </p:spPr>
      </p:pic>
      <p:pic>
        <p:nvPicPr>
          <p:cNvPr id="99" name="Bild 9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02348" y="3795141"/>
            <a:ext cx="639688" cy="335446"/>
          </a:xfrm>
          <a:prstGeom prst="rect">
            <a:avLst/>
          </a:prstGeom>
        </p:spPr>
      </p:pic>
      <p:pic>
        <p:nvPicPr>
          <p:cNvPr id="100" name="Bild 9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11960" y="3795141"/>
            <a:ext cx="686588" cy="360040"/>
          </a:xfrm>
          <a:prstGeom prst="rect">
            <a:avLst/>
          </a:prstGeom>
        </p:spPr>
      </p:pic>
      <p:pic>
        <p:nvPicPr>
          <p:cNvPr id="102" name="Bild 10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572000" y="3795141"/>
            <a:ext cx="576833" cy="302486"/>
          </a:xfrm>
          <a:prstGeom prst="rect">
            <a:avLst/>
          </a:prstGeom>
        </p:spPr>
      </p:pic>
      <p:pic>
        <p:nvPicPr>
          <p:cNvPr id="103" name="Bild 10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355976" y="4083173"/>
            <a:ext cx="576833" cy="302486"/>
          </a:xfrm>
          <a:prstGeom prst="rect">
            <a:avLst/>
          </a:prstGeom>
        </p:spPr>
      </p:pic>
      <p:pic>
        <p:nvPicPr>
          <p:cNvPr id="104" name="Bild 10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62971" y="3579117"/>
            <a:ext cx="576833" cy="302486"/>
          </a:xfrm>
          <a:prstGeom prst="rect">
            <a:avLst/>
          </a:prstGeom>
        </p:spPr>
      </p:pic>
      <p:sp>
        <p:nvSpPr>
          <p:cNvPr id="105" name="Dreieck 104"/>
          <p:cNvSpPr/>
          <p:nvPr/>
        </p:nvSpPr>
        <p:spPr bwMode="auto">
          <a:xfrm rot="16200000">
            <a:off x="4031940" y="2319424"/>
            <a:ext cx="216024" cy="144016"/>
          </a:xfrm>
          <a:prstGeom prst="triangle">
            <a:avLst/>
          </a:prstGeom>
          <a:solidFill>
            <a:srgbClr val="FFA300"/>
          </a:soli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57" name="Titel 1">
            <a:extLst>
              <a:ext uri="{FF2B5EF4-FFF2-40B4-BE49-F238E27FC236}">
                <a16:creationId xmlns:a16="http://schemas.microsoft.com/office/drawing/2014/main" id="{86BCA839-A664-49A5-908A-AA8592D46233}"/>
              </a:ext>
            </a:extLst>
          </p:cNvPr>
          <p:cNvSpPr txBox="1">
            <a:spLocks/>
          </p:cNvSpPr>
          <p:nvPr/>
        </p:nvSpPr>
        <p:spPr>
          <a:xfrm>
            <a:off x="541936" y="142718"/>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fr-FR" dirty="0"/>
              <a:t>Double inhibition de la formation de thrombus par le </a:t>
            </a:r>
            <a:r>
              <a:rPr lang="fr-FR" dirty="0" err="1"/>
              <a:t>rivaroxaban</a:t>
            </a:r>
            <a:r>
              <a:rPr lang="fr-FR" dirty="0"/>
              <a:t> et AAS</a:t>
            </a:r>
            <a:endParaRPr lang="de-CH" sz="2200" kern="0" baseline="30000" dirty="0"/>
          </a:p>
        </p:txBody>
      </p:sp>
      <p:sp>
        <p:nvSpPr>
          <p:cNvPr id="2" name="Textfeld 1"/>
          <p:cNvSpPr txBox="1"/>
          <p:nvPr/>
        </p:nvSpPr>
        <p:spPr>
          <a:xfrm>
            <a:off x="604844" y="4659982"/>
            <a:ext cx="6703460" cy="250962"/>
          </a:xfrm>
          <a:prstGeom prst="rect">
            <a:avLst/>
          </a:prstGeom>
          <a:noFill/>
        </p:spPr>
        <p:txBody>
          <a:bodyPr wrap="square" lIns="0" tIns="0" rIns="0" bIns="0" rtlCol="0">
            <a:normAutofit fontScale="55000" lnSpcReduction="20000"/>
          </a:bodyPr>
          <a:lstStyle/>
          <a:p>
            <a:r>
              <a:rPr lang="fr-FR" dirty="0">
                <a:solidFill>
                  <a:schemeClr val="tx1">
                    <a:lumMod val="65000"/>
                    <a:lumOff val="35000"/>
                  </a:schemeClr>
                </a:solidFill>
              </a:rPr>
              <a:t>Les lignes pointillées symbolisent l’activation inhibée en raison de l’anticoagulation plus </a:t>
            </a:r>
            <a:r>
              <a:rPr lang="fr-FR" dirty="0" err="1">
                <a:solidFill>
                  <a:schemeClr val="tx1">
                    <a:lumMod val="65000"/>
                    <a:lumOff val="35000"/>
                  </a:schemeClr>
                </a:solidFill>
              </a:rPr>
              <a:t>antiagrégation</a:t>
            </a:r>
            <a:r>
              <a:rPr lang="fr-FR" dirty="0">
                <a:solidFill>
                  <a:schemeClr val="tx1">
                    <a:lumMod val="65000"/>
                    <a:lumOff val="35000"/>
                  </a:schemeClr>
                </a:solidFill>
              </a:rPr>
              <a:t> plaquettaire</a:t>
            </a:r>
            <a:endParaRPr lang="de-DE" dirty="0">
              <a:solidFill>
                <a:schemeClr val="tx1">
                  <a:lumMod val="65000"/>
                  <a:lumOff val="35000"/>
                </a:schemeClr>
              </a:solidFill>
            </a:endParaRPr>
          </a:p>
        </p:txBody>
      </p:sp>
      <p:sp>
        <p:nvSpPr>
          <p:cNvPr id="3" name="Textfeld 2"/>
          <p:cNvSpPr txBox="1"/>
          <p:nvPr/>
        </p:nvSpPr>
        <p:spPr>
          <a:xfrm>
            <a:off x="6516216" y="4430661"/>
            <a:ext cx="914400" cy="239880"/>
          </a:xfrm>
          <a:prstGeom prst="rect">
            <a:avLst/>
          </a:prstGeom>
          <a:noFill/>
        </p:spPr>
        <p:txBody>
          <a:bodyPr wrap="none" lIns="0" tIns="0" rIns="0" bIns="0" rtlCol="0">
            <a:normAutofit/>
          </a:bodyPr>
          <a:lstStyle/>
          <a:p>
            <a:r>
              <a:rPr lang="de-DE" sz="800" dirty="0" err="1">
                <a:solidFill>
                  <a:schemeClr val="tx1">
                    <a:lumMod val="50000"/>
                    <a:lumOff val="50000"/>
                  </a:schemeClr>
                </a:solidFill>
              </a:rPr>
              <a:t>Modifié</a:t>
            </a:r>
            <a:r>
              <a:rPr lang="de-DE" sz="800" dirty="0">
                <a:solidFill>
                  <a:schemeClr val="tx1">
                    <a:lumMod val="50000"/>
                    <a:lumOff val="50000"/>
                  </a:schemeClr>
                </a:solidFill>
              </a:rPr>
              <a:t> </a:t>
            </a:r>
            <a:r>
              <a:rPr lang="de-DE" sz="800" dirty="0" err="1">
                <a:solidFill>
                  <a:schemeClr val="tx1">
                    <a:lumMod val="50000"/>
                    <a:lumOff val="50000"/>
                  </a:schemeClr>
                </a:solidFill>
              </a:rPr>
              <a:t>selon</a:t>
            </a:r>
            <a:r>
              <a:rPr lang="de-DE" sz="800" dirty="0">
                <a:solidFill>
                  <a:schemeClr val="tx1">
                    <a:lumMod val="50000"/>
                    <a:lumOff val="50000"/>
                  </a:schemeClr>
                </a:solidFill>
              </a:rPr>
              <a:t> Steffel J &amp; Braunwald </a:t>
            </a:r>
            <a:r>
              <a:rPr lang="de-CH" sz="800" dirty="0">
                <a:solidFill>
                  <a:schemeClr val="tx1">
                    <a:lumMod val="50000"/>
                    <a:lumOff val="50000"/>
                  </a:schemeClr>
                </a:solidFill>
              </a:rPr>
              <a:t>E</a:t>
            </a:r>
            <a:r>
              <a:rPr lang="de-CH" sz="800" baseline="30000" dirty="0">
                <a:solidFill>
                  <a:schemeClr val="tx1">
                    <a:lumMod val="50000"/>
                    <a:lumOff val="50000"/>
                  </a:schemeClr>
                </a:solidFill>
              </a:rPr>
              <a:t>1</a:t>
            </a:r>
            <a:endParaRPr lang="de-DE" sz="800" baseline="30000" dirty="0">
              <a:solidFill>
                <a:schemeClr val="tx1">
                  <a:lumMod val="50000"/>
                  <a:lumOff val="50000"/>
                </a:schemeClr>
              </a:solidFill>
            </a:endParaRPr>
          </a:p>
        </p:txBody>
      </p:sp>
      <p:sp>
        <p:nvSpPr>
          <p:cNvPr id="61" name="TextBox 3">
            <a:extLst>
              <a:ext uri="{FF2B5EF4-FFF2-40B4-BE49-F238E27FC236}">
                <a16:creationId xmlns:a16="http://schemas.microsoft.com/office/drawing/2014/main" id="{4B5A3FBE-270D-4E97-A1E0-F9574DF18760}"/>
              </a:ext>
            </a:extLst>
          </p:cNvPr>
          <p:cNvSpPr txBox="1"/>
          <p:nvPr/>
        </p:nvSpPr>
        <p:spPr>
          <a:xfrm>
            <a:off x="5004049" y="4930843"/>
            <a:ext cx="3889128"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Steffel</a:t>
            </a:r>
            <a:r>
              <a:rPr lang="en-US" sz="800" dirty="0">
                <a:solidFill>
                  <a:schemeClr val="tx1">
                    <a:lumMod val="50000"/>
                    <a:lumOff val="50000"/>
                  </a:schemeClr>
                </a:solidFill>
              </a:rPr>
              <a:t> J, </a:t>
            </a:r>
            <a:r>
              <a:rPr lang="en-US" sz="800" dirty="0" err="1">
                <a:solidFill>
                  <a:schemeClr val="tx1">
                    <a:lumMod val="50000"/>
                    <a:lumOff val="50000"/>
                  </a:schemeClr>
                </a:solidFill>
              </a:rPr>
              <a:t>Braunwald</a:t>
            </a:r>
            <a:r>
              <a:rPr lang="en-US" sz="800" dirty="0">
                <a:solidFill>
                  <a:schemeClr val="tx1">
                    <a:lumMod val="50000"/>
                    <a:lumOff val="50000"/>
                  </a:schemeClr>
                </a:solidFill>
              </a:rPr>
              <a:t> E. Eur Heart J 2011; 32:1968–1976.</a:t>
            </a:r>
          </a:p>
        </p:txBody>
      </p:sp>
      <p:sp>
        <p:nvSpPr>
          <p:cNvPr id="62" name="TextBox 3">
            <a:extLst>
              <a:ext uri="{FF2B5EF4-FFF2-40B4-BE49-F238E27FC236}">
                <a16:creationId xmlns:a16="http://schemas.microsoft.com/office/drawing/2014/main" id="{C48027DE-3348-4D77-B648-29C57B31C98D}"/>
              </a:ext>
            </a:extLst>
          </p:cNvPr>
          <p:cNvSpPr txBox="1"/>
          <p:nvPr/>
        </p:nvSpPr>
        <p:spPr>
          <a:xfrm>
            <a:off x="604844" y="4933592"/>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3501704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77009"/>
            <a:ext cx="8281175" cy="304699"/>
          </a:xfrm>
        </p:spPr>
        <p:txBody>
          <a:bodyPr/>
          <a:lstStyle/>
          <a:p>
            <a:r>
              <a:rPr lang="de-CH" sz="2200" dirty="0" err="1"/>
              <a:t>Résultats</a:t>
            </a:r>
            <a:r>
              <a:rPr lang="de-CH" sz="2200" dirty="0"/>
              <a:t> </a:t>
            </a:r>
            <a:r>
              <a:rPr lang="de-CH" sz="2200" dirty="0" err="1"/>
              <a:t>primaires</a:t>
            </a:r>
            <a:r>
              <a:rPr lang="de-CH" sz="2200" dirty="0"/>
              <a:t> </a:t>
            </a:r>
            <a:r>
              <a:rPr lang="de-CH" sz="2200" dirty="0" err="1"/>
              <a:t>d’éfficacité</a:t>
            </a:r>
            <a:r>
              <a:rPr lang="de-CH" sz="2200" dirty="0"/>
              <a:t> de </a:t>
            </a:r>
            <a:r>
              <a:rPr lang="de-CH" sz="2200" dirty="0" err="1"/>
              <a:t>l’étude</a:t>
            </a:r>
            <a:r>
              <a:rPr lang="de-CH" sz="2200" dirty="0"/>
              <a:t> COMPASS</a:t>
            </a:r>
            <a:r>
              <a:rPr lang="de-CH"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365251396"/>
              </p:ext>
            </p:extLst>
          </p:nvPr>
        </p:nvGraphicFramePr>
        <p:xfrm>
          <a:off x="612451" y="1280070"/>
          <a:ext cx="7986841" cy="3048587"/>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CH" sz="1200" b="1" i="0" u="none" strike="noStrike" kern="1200" cap="none" normalizeH="0" baseline="0" dirty="0" err="1">
                          <a:ln>
                            <a:noFill/>
                          </a:ln>
                          <a:solidFill>
                            <a:srgbClr val="595959"/>
                          </a:solidFill>
                          <a:effectLst/>
                          <a:latin typeface="+mn-lt"/>
                          <a:ea typeface="+mn-ea"/>
                          <a:cs typeface="+mn-cs"/>
                        </a:rPr>
                        <a:t>Principaux</a:t>
                      </a:r>
                      <a:r>
                        <a:rPr kumimoji="0" lang="de-CH" sz="1200" b="1" i="0" u="none" strike="noStrike" kern="1200" cap="none" normalizeH="0" baseline="0" dirty="0">
                          <a:ln>
                            <a:noFill/>
                          </a:ln>
                          <a:solidFill>
                            <a:srgbClr val="595959"/>
                          </a:solidFill>
                          <a:effectLst/>
                          <a:latin typeface="+mn-lt"/>
                          <a:ea typeface="+mn-ea"/>
                          <a:cs typeface="+mn-cs"/>
                        </a:rPr>
                        <a:t> </a:t>
                      </a:r>
                      <a:r>
                        <a:rPr kumimoji="0" lang="de-CH" sz="1200" b="1" i="0" u="none" strike="noStrike" kern="1200" cap="none" normalizeH="0" baseline="0" dirty="0" err="1">
                          <a:ln>
                            <a:noFill/>
                          </a:ln>
                          <a:solidFill>
                            <a:srgbClr val="595959"/>
                          </a:solidFill>
                          <a:effectLst/>
                          <a:latin typeface="+mn-lt"/>
                          <a:ea typeface="+mn-ea"/>
                          <a:cs typeface="+mn-cs"/>
                        </a:rPr>
                        <a:t>critères</a:t>
                      </a:r>
                      <a:endParaRPr kumimoji="0" lang="de-CH" sz="1200" b="1" i="0" u="none" strike="noStrike" kern="1200" cap="none" normalizeH="0" baseline="0" dirty="0">
                        <a:ln>
                          <a:noFill/>
                        </a:ln>
                        <a:solidFill>
                          <a:srgbClr val="595959"/>
                        </a:solidFill>
                        <a:effectLst/>
                        <a:latin typeface="+mn-lt"/>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CH" sz="1200" b="1" i="0" u="none" strike="noStrike" kern="1200" cap="none" normalizeH="0" baseline="0" dirty="0" err="1">
                          <a:ln>
                            <a:noFill/>
                          </a:ln>
                          <a:solidFill>
                            <a:srgbClr val="595959"/>
                          </a:solidFill>
                          <a:effectLst/>
                          <a:latin typeface="+mn-lt"/>
                          <a:ea typeface="+mn-ea"/>
                          <a:cs typeface="+mn-cs"/>
                        </a:rPr>
                        <a:t>d’efficacité</a:t>
                      </a:r>
                      <a:r>
                        <a:rPr kumimoji="0" lang="de-CH" sz="1200" b="1" i="0" u="none" strike="noStrike" kern="1200" cap="none" normalizeH="0" baseline="0" dirty="0">
                          <a:ln>
                            <a:noFill/>
                          </a:ln>
                          <a:solidFill>
                            <a:srgbClr val="595959"/>
                          </a:solidFill>
                          <a:effectLst/>
                          <a:latin typeface="+mn-lt"/>
                          <a:ea typeface="+mn-ea"/>
                          <a:cs typeface="+mn-cs"/>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CH" sz="1200" b="1" i="0" u="none" strike="noStrike" kern="1200" cap="none" normalizeH="0" baseline="0" dirty="0">
                          <a:ln>
                            <a:noFill/>
                          </a:ln>
                          <a:solidFill>
                            <a:srgbClr val="595959"/>
                          </a:solidFill>
                          <a:effectLst/>
                          <a:latin typeface="+mn-lt"/>
                          <a:ea typeface="+mn-ea"/>
                          <a:cs typeface="+mn-cs"/>
                        </a:rPr>
                        <a:t>n (%)</a:t>
                      </a: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2x/j. +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AAS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AAS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2x/j. + AAS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a:t>
                      </a:r>
                      <a:r>
                        <a:rPr kumimoji="0" lang="de-CH" sz="1100" b="1" i="0" u="none" strike="noStrike" cap="none" normalizeH="0" baseline="0" dirty="0" err="1">
                          <a:ln>
                            <a:noFill/>
                          </a:ln>
                          <a:solidFill>
                            <a:schemeClr val="bg1"/>
                          </a:solidFill>
                          <a:effectLst/>
                          <a:latin typeface="+mn-lt"/>
                        </a:rPr>
                        <a:t>seul</a:t>
                      </a:r>
                      <a:r>
                        <a:rPr kumimoji="0" lang="de-CH" sz="1100" b="0" i="0" u="none" strike="noStrike" cap="none" normalizeH="0" baseline="0" dirty="0">
                          <a:ln>
                            <a:noFill/>
                          </a:ln>
                          <a:solidFill>
                            <a:schemeClr val="bg1"/>
                          </a:solidFill>
                          <a:effectLst/>
                          <a:latin typeface="+mn-lt"/>
                        </a:rPr>
                        <a:t> – </a:t>
                      </a:r>
                      <a:r>
                        <a:rPr kumimoji="0" lang="fr-FR" sz="1100" b="0" i="0" u="none" strike="noStrike" cap="none" normalizeH="0" baseline="0" dirty="0">
                          <a:ln>
                            <a:noFill/>
                          </a:ln>
                          <a:solidFill>
                            <a:schemeClr val="bg1"/>
                          </a:solidFill>
                          <a:effectLst/>
                          <a:latin typeface="+mn-lt"/>
                        </a:rPr>
                        <a:t>calculé</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pour 1.9 an</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(durée de l’étude</a:t>
                      </a:r>
                      <a:r>
                        <a:rPr kumimoji="0" lang="de-CH" sz="1100" b="0" i="0" u="none" strike="noStrike" cap="none" normalizeH="0" baseline="0" dirty="0">
                          <a:ln>
                            <a:noFill/>
                          </a:ln>
                          <a:solidFill>
                            <a:schemeClr val="bg1"/>
                          </a:solidFill>
                          <a:effectLst/>
                          <a:latin typeface="+mn-lt"/>
                        </a:rPr>
                        <a:t>)</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(IC à 95%)</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Valeur p</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err="1">
                          <a:ln>
                            <a:noFill/>
                          </a:ln>
                          <a:solidFill>
                            <a:srgbClr val="595959"/>
                          </a:solidFill>
                          <a:effectLst/>
                          <a:latin typeface="+mn-lt"/>
                        </a:rPr>
                        <a:t>Mortalité</a:t>
                      </a:r>
                      <a:r>
                        <a:rPr kumimoji="0" lang="de-CH" sz="1200" b="1" i="0" u="none" strike="noStrike" cap="none" normalizeH="0" baseline="0" dirty="0">
                          <a:ln>
                            <a:noFill/>
                          </a:ln>
                          <a:solidFill>
                            <a:srgbClr val="595959"/>
                          </a:solidFill>
                          <a:effectLst/>
                          <a:latin typeface="+mn-lt"/>
                        </a:rPr>
                        <a:t> CV, </a:t>
                      </a:r>
                      <a:br>
                        <a:rPr kumimoji="0" lang="de-CH" sz="1200" b="1" i="0" u="none" strike="noStrike" cap="none" normalizeH="0" baseline="0" dirty="0">
                          <a:ln>
                            <a:noFill/>
                          </a:ln>
                          <a:solidFill>
                            <a:srgbClr val="595959"/>
                          </a:solidFill>
                          <a:effectLst/>
                          <a:latin typeface="+mn-lt"/>
                        </a:rPr>
                      </a:br>
                      <a:r>
                        <a:rPr kumimoji="0" lang="de-CH" sz="1200" b="1" i="0" u="none" strike="noStrike" cap="none" normalizeH="0" baseline="0" dirty="0">
                          <a:ln>
                            <a:noFill/>
                          </a:ln>
                          <a:solidFill>
                            <a:srgbClr val="595959"/>
                          </a:solidFill>
                          <a:effectLst/>
                          <a:latin typeface="+mn-lt"/>
                        </a:rPr>
                        <a:t>AVC </a:t>
                      </a:r>
                      <a:r>
                        <a:rPr kumimoji="0" lang="de-CH" sz="1200" b="1" i="0" u="none" strike="noStrike" cap="none" normalizeH="0" baseline="0" dirty="0" err="1">
                          <a:ln>
                            <a:noFill/>
                          </a:ln>
                          <a:solidFill>
                            <a:srgbClr val="595959"/>
                          </a:solidFill>
                          <a:effectLst/>
                          <a:latin typeface="+mn-lt"/>
                        </a:rPr>
                        <a:t>ou</a:t>
                      </a:r>
                      <a:r>
                        <a:rPr kumimoji="0" lang="de-CH" sz="1200" b="1" i="0" u="none" strike="noStrike" cap="none" normalizeH="0" baseline="0" dirty="0">
                          <a:ln>
                            <a:noFill/>
                          </a:ln>
                          <a:solidFill>
                            <a:srgbClr val="595959"/>
                          </a:solidFill>
                          <a:effectLst/>
                          <a:latin typeface="+mn-lt"/>
                        </a:rPr>
                        <a:t> IM</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defRPr/>
                      </a:pPr>
                      <a:r>
                        <a:rPr kumimoji="0" lang="de-DE" sz="1200" b="1" i="0" u="none" strike="noStrike" kern="1200" cap="none" normalizeH="0" baseline="0" dirty="0">
                          <a:ln>
                            <a:noFill/>
                          </a:ln>
                          <a:solidFill>
                            <a:srgbClr val="595959"/>
                          </a:solidFill>
                          <a:effectLst/>
                          <a:latin typeface="+mn-lt"/>
                          <a:ea typeface="+mn-ea"/>
                          <a:cs typeface="+mn-cs"/>
                          <a:sym typeface="Wingdings"/>
                        </a:rPr>
                        <a:t>379 (4.1)</a:t>
                      </a:r>
                      <a:endParaRPr kumimoji="0" lang="de-DE" sz="1200" b="1" i="0" u="none" strike="noStrike" kern="1200" cap="none" normalizeH="0" baseline="0" dirty="0">
                        <a:ln>
                          <a:noFill/>
                        </a:ln>
                        <a:solidFill>
                          <a:srgbClr val="595959"/>
                        </a:solidFill>
                        <a:effectLst/>
                        <a:latin typeface="+mn-lt"/>
                        <a:ea typeface="+mn-ea"/>
                        <a:cs typeface="+mn-cs"/>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496 (5.4)</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0.76 (0.66–0.86)</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&lt;0.001 </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77</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err="1">
                          <a:ln>
                            <a:noFill/>
                          </a:ln>
                          <a:solidFill>
                            <a:srgbClr val="595959"/>
                          </a:solidFill>
                          <a:effectLst/>
                          <a:latin typeface="+mn-lt"/>
                        </a:rPr>
                        <a:t>Mortalité</a:t>
                      </a:r>
                      <a:r>
                        <a:rPr kumimoji="0" lang="de-CH" sz="1200" b="0" i="0" u="none" strike="noStrike" cap="none" normalizeH="0" baseline="0" dirty="0">
                          <a:ln>
                            <a:noFill/>
                          </a:ln>
                          <a:solidFill>
                            <a:srgbClr val="595959"/>
                          </a:solidFill>
                          <a:effectLst/>
                          <a:latin typeface="+mn-lt"/>
                        </a:rPr>
                        <a:t> CV</a:t>
                      </a:r>
                    </a:p>
                  </a:txBody>
                  <a:tcPr marL="2160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160 (1.7)</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203 (2.2)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0.78 (0.64–0.96)</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0.02</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200</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AVC</a:t>
                      </a:r>
                      <a:endParaRPr kumimoji="0" lang="de-CH" sz="1200" b="1" i="0" u="none" strike="noStrike" cap="none" normalizeH="0" baseline="0" dirty="0">
                        <a:ln>
                          <a:noFill/>
                        </a:ln>
                        <a:solidFill>
                          <a:schemeClr val="bg2"/>
                        </a:solidFill>
                        <a:effectLst/>
                        <a:latin typeface="+mn-lt"/>
                      </a:endParaRPr>
                    </a:p>
                  </a:txBody>
                  <a:tcPr marL="2160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85725" marR="0" lvl="0" indent="0" algn="ctr" defTabSz="914400" rtl="0" eaLnBrk="0" fontAlgn="b" latinLnBrk="0" hangingPunct="0">
                        <a:lnSpc>
                          <a:spcPct val="12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83 (0.9)</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142 (1.6)</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0.58 (0.44–0.76)</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&lt;0.001 </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143</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IM</a:t>
                      </a:r>
                    </a:p>
                  </a:txBody>
                  <a:tcPr marL="216000" marR="86400" marT="43200" marB="432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178 (1.9)</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205 (2.2)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0.86 (0.70–1.05)</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0.14</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a:t>
                      </a:r>
                      <a:r>
                        <a:rPr kumimoji="0" lang="en-US" sz="1100" b="0" i="0" u="none" strike="noStrike" kern="1200" cap="none" normalizeH="0" baseline="0" dirty="0" err="1">
                          <a:ln>
                            <a:noFill/>
                          </a:ln>
                          <a:solidFill>
                            <a:srgbClr val="595959"/>
                          </a:solidFill>
                          <a:effectLst/>
                          <a:latin typeface="+mn-lt"/>
                          <a:ea typeface="+mn-ea"/>
                          <a:cs typeface="+mn-cs"/>
                        </a:rPr>
                        <a:t>n.s</a:t>
                      </a:r>
                      <a:r>
                        <a:rPr kumimoji="0" lang="en-US" sz="1100" b="0" i="0" u="none" strike="noStrike" kern="1200" cap="none" normalizeH="0" baseline="0" dirty="0">
                          <a:ln>
                            <a:noFill/>
                          </a:ln>
                          <a:solidFill>
                            <a:srgbClr val="595959"/>
                          </a:solidFill>
                          <a:effectLst/>
                          <a:latin typeface="+mn-lt"/>
                          <a:ea typeface="+mn-ea"/>
                          <a:cs typeface="+mn-cs"/>
                        </a:rPr>
                        <a:t>.)</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7" name="Textfeld 6">
            <a:extLst>
              <a:ext uri="{FF2B5EF4-FFF2-40B4-BE49-F238E27FC236}">
                <a16:creationId xmlns:a16="http://schemas.microsoft.com/office/drawing/2014/main" id="{4AE982C6-6F34-4579-AFD7-42A5239F21F7}"/>
              </a:ext>
            </a:extLst>
          </p:cNvPr>
          <p:cNvSpPr txBox="1"/>
          <p:nvPr/>
        </p:nvSpPr>
        <p:spPr>
          <a:xfrm>
            <a:off x="6156176" y="4492004"/>
            <a:ext cx="2443116" cy="360040"/>
          </a:xfrm>
          <a:prstGeom prst="rect">
            <a:avLst/>
          </a:prstGeom>
          <a:noFill/>
        </p:spPr>
        <p:txBody>
          <a:bodyPr wrap="square" lIns="0" tIns="0" rIns="0" bIns="0" rtlCol="0">
            <a:normAutofit/>
          </a:bodyPr>
          <a:lstStyle/>
          <a:p>
            <a:r>
              <a:rPr lang="de-CH" sz="800" dirty="0" err="1">
                <a:solidFill>
                  <a:schemeClr val="tx1">
                    <a:lumMod val="50000"/>
                    <a:lumOff val="50000"/>
                  </a:schemeClr>
                </a:solidFill>
              </a:rPr>
              <a:t>Adapté</a:t>
            </a:r>
            <a:r>
              <a:rPr lang="de-CH" sz="800" dirty="0">
                <a:solidFill>
                  <a:schemeClr val="tx1">
                    <a:lumMod val="50000"/>
                    <a:lumOff val="50000"/>
                  </a:schemeClr>
                </a:solidFill>
              </a:rPr>
              <a:t> </a:t>
            </a:r>
            <a:r>
              <a:rPr lang="de-CH" sz="800" dirty="0" err="1">
                <a:solidFill>
                  <a:schemeClr val="tx1">
                    <a:lumMod val="50000"/>
                    <a:lumOff val="50000"/>
                  </a:schemeClr>
                </a:solidFill>
              </a:rPr>
              <a:t>d’après</a:t>
            </a:r>
            <a:r>
              <a:rPr lang="de-CH" sz="800" dirty="0">
                <a:solidFill>
                  <a:schemeClr val="tx1">
                    <a:lumMod val="50000"/>
                    <a:lumOff val="50000"/>
                  </a:schemeClr>
                </a:solidFill>
              </a:rPr>
              <a:t>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p>
        </p:txBody>
      </p:sp>
      <p:sp>
        <p:nvSpPr>
          <p:cNvPr id="6" name="TextBox 3">
            <a:extLst>
              <a:ext uri="{FF2B5EF4-FFF2-40B4-BE49-F238E27FC236}">
                <a16:creationId xmlns:a16="http://schemas.microsoft.com/office/drawing/2014/main" id="{628A7714-703E-4536-B099-03B2029B7E99}"/>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F31CACB6-3C15-4E23-BF9B-980E115F66BA}"/>
              </a:ext>
            </a:extLst>
          </p:cNvPr>
          <p:cNvSpPr txBox="1"/>
          <p:nvPr/>
        </p:nvSpPr>
        <p:spPr>
          <a:xfrm>
            <a:off x="604844" y="4810482"/>
            <a:ext cx="4327196"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IC: </a:t>
            </a:r>
            <a:r>
              <a:rPr lang="de-CH" sz="800" dirty="0" err="1">
                <a:solidFill>
                  <a:schemeClr val="tx1">
                    <a:lumMod val="50000"/>
                    <a:lumOff val="50000"/>
                  </a:schemeClr>
                </a:solidFill>
              </a:rPr>
              <a:t>intervalle</a:t>
            </a:r>
            <a:r>
              <a:rPr lang="de-CH" sz="800" dirty="0">
                <a:solidFill>
                  <a:schemeClr val="tx1">
                    <a:lumMod val="50000"/>
                    <a:lumOff val="50000"/>
                  </a:schemeClr>
                </a:solidFill>
              </a:rPr>
              <a:t> de </a:t>
            </a:r>
            <a:r>
              <a:rPr lang="de-CH" sz="800" dirty="0" err="1">
                <a:solidFill>
                  <a:schemeClr val="tx1">
                    <a:lumMod val="50000"/>
                    <a:lumOff val="50000"/>
                  </a:schemeClr>
                </a:solidFill>
              </a:rPr>
              <a:t>confiance</a:t>
            </a:r>
            <a:r>
              <a:rPr lang="de-CH" sz="800" dirty="0">
                <a:solidFill>
                  <a:schemeClr val="tx1">
                    <a:lumMod val="50000"/>
                    <a:lumOff val="50000"/>
                  </a:schemeClr>
                </a:solidFill>
              </a:rPr>
              <a:t>; CV: </a:t>
            </a:r>
            <a:r>
              <a:rPr lang="de-CH" sz="800" dirty="0" err="1">
                <a:solidFill>
                  <a:schemeClr val="tx1">
                    <a:lumMod val="50000"/>
                    <a:lumOff val="50000"/>
                  </a:schemeClr>
                </a:solidFill>
              </a:rPr>
              <a:t>cardiovasculaire</a:t>
            </a:r>
            <a:r>
              <a:rPr lang="de-CH" sz="800" dirty="0">
                <a:solidFill>
                  <a:schemeClr val="tx1">
                    <a:lumMod val="50000"/>
                    <a:lumOff val="50000"/>
                  </a:schemeClr>
                </a:solidFill>
              </a:rPr>
              <a:t>; IM: </a:t>
            </a:r>
            <a:r>
              <a:rPr lang="de-CH" sz="800" dirty="0" err="1">
                <a:solidFill>
                  <a:schemeClr val="tx1">
                    <a:lumMod val="50000"/>
                    <a:lumOff val="50000"/>
                  </a:schemeClr>
                </a:solidFill>
              </a:rPr>
              <a:t>infarctus</a:t>
            </a:r>
            <a:r>
              <a:rPr lang="de-CH" sz="800" dirty="0">
                <a:solidFill>
                  <a:schemeClr val="tx1">
                    <a:lumMod val="50000"/>
                    <a:lumOff val="50000"/>
                  </a:schemeClr>
                </a:solidFill>
              </a:rPr>
              <a:t> du </a:t>
            </a:r>
            <a:r>
              <a:rPr lang="de-CH" sz="800" dirty="0" err="1">
                <a:solidFill>
                  <a:schemeClr val="tx1">
                    <a:lumMod val="50000"/>
                    <a:lumOff val="50000"/>
                  </a:schemeClr>
                </a:solidFill>
              </a:rPr>
              <a:t>myocarde</a:t>
            </a:r>
            <a:r>
              <a:rPr lang="de-CH" sz="800" dirty="0">
                <a:solidFill>
                  <a:schemeClr val="tx1">
                    <a:lumMod val="50000"/>
                    <a:lumOff val="50000"/>
                  </a:schemeClr>
                </a:solidFill>
              </a:rPr>
              <a:t>; NNT: </a:t>
            </a:r>
            <a:r>
              <a:rPr lang="de-CH" sz="800" dirty="0" err="1">
                <a:solidFill>
                  <a:schemeClr val="tx1">
                    <a:lumMod val="50000"/>
                    <a:lumOff val="50000"/>
                  </a:schemeClr>
                </a:solidFill>
              </a:rPr>
              <a:t>nombre</a:t>
            </a:r>
            <a:r>
              <a:rPr lang="de-CH" sz="800" dirty="0">
                <a:solidFill>
                  <a:schemeClr val="tx1">
                    <a:lumMod val="50000"/>
                    <a:lumOff val="50000"/>
                  </a:schemeClr>
                </a:solidFill>
              </a:rPr>
              <a:t> </a:t>
            </a:r>
            <a:r>
              <a:rPr lang="de-CH" sz="800" dirty="0" err="1">
                <a:solidFill>
                  <a:schemeClr val="tx1">
                    <a:lumMod val="50000"/>
                    <a:lumOff val="50000"/>
                  </a:schemeClr>
                </a:solidFill>
              </a:rPr>
              <a:t>nécessaire</a:t>
            </a:r>
            <a:r>
              <a:rPr lang="de-CH" sz="800" dirty="0">
                <a:solidFill>
                  <a:schemeClr val="tx1">
                    <a:lumMod val="50000"/>
                    <a:lumOff val="50000"/>
                  </a:schemeClr>
                </a:solidFill>
              </a:rPr>
              <a:t> </a:t>
            </a:r>
            <a:r>
              <a:rPr lang="de-CH" sz="800" dirty="0" err="1">
                <a:solidFill>
                  <a:schemeClr val="tx1">
                    <a:lumMod val="50000"/>
                    <a:lumOff val="50000"/>
                  </a:schemeClr>
                </a:solidFill>
              </a:rPr>
              <a:t>pour</a:t>
            </a:r>
            <a:r>
              <a:rPr lang="de-CH" sz="800" dirty="0">
                <a:solidFill>
                  <a:schemeClr val="tx1">
                    <a:lumMod val="50000"/>
                    <a:lumOff val="50000"/>
                  </a:schemeClr>
                </a:solidFill>
              </a:rPr>
              <a:t> </a:t>
            </a:r>
            <a:r>
              <a:rPr lang="de-CH" sz="800" dirty="0" err="1">
                <a:solidFill>
                  <a:schemeClr val="tx1">
                    <a:lumMod val="50000"/>
                    <a:lumOff val="50000"/>
                  </a:schemeClr>
                </a:solidFill>
              </a:rPr>
              <a:t>traiter</a:t>
            </a:r>
            <a:r>
              <a:rPr lang="de-CH" sz="800" dirty="0">
                <a:solidFill>
                  <a:schemeClr val="tx1">
                    <a:lumMod val="50000"/>
                    <a:lumOff val="50000"/>
                  </a:schemeClr>
                </a:solidFill>
              </a:rPr>
              <a:t>; </a:t>
            </a:r>
            <a:r>
              <a:rPr lang="de-CH" sz="800" dirty="0" err="1">
                <a:solidFill>
                  <a:schemeClr val="tx1">
                    <a:lumMod val="50000"/>
                    <a:lumOff val="50000"/>
                  </a:schemeClr>
                </a:solidFill>
              </a:rPr>
              <a:t>n.s</a:t>
            </a:r>
            <a:r>
              <a:rPr lang="de-CH" sz="800" dirty="0">
                <a:solidFill>
                  <a:schemeClr val="tx1">
                    <a:lumMod val="50000"/>
                    <a:lumOff val="50000"/>
                  </a:schemeClr>
                </a:solidFill>
              </a:rPr>
              <a:t>. = non </a:t>
            </a:r>
            <a:r>
              <a:rPr lang="de-CH" sz="800" dirty="0" err="1">
                <a:solidFill>
                  <a:schemeClr val="tx1">
                    <a:lumMod val="50000"/>
                    <a:lumOff val="50000"/>
                  </a:schemeClr>
                </a:solidFill>
              </a:rPr>
              <a:t>significatif</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3973271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77009"/>
            <a:ext cx="8281175" cy="304699"/>
          </a:xfrm>
        </p:spPr>
        <p:txBody>
          <a:bodyPr/>
          <a:lstStyle/>
          <a:p>
            <a:r>
              <a:rPr lang="fr-FR" sz="2200" dirty="0"/>
              <a:t>Résultats primaires de sécurité de l’étude COMPASS</a:t>
            </a:r>
            <a:r>
              <a:rPr lang="de-CH"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2604828505"/>
              </p:ext>
            </p:extLst>
          </p:nvPr>
        </p:nvGraphicFramePr>
        <p:xfrm>
          <a:off x="612451" y="1280070"/>
          <a:ext cx="7986841" cy="2601758"/>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1" i="0" u="none" strike="noStrike" kern="1200" cap="none" normalizeH="0" baseline="0" dirty="0">
                          <a:ln>
                            <a:noFill/>
                          </a:ln>
                          <a:solidFill>
                            <a:srgbClr val="595959"/>
                          </a:solidFill>
                          <a:effectLst/>
                          <a:latin typeface="+mn-lt"/>
                          <a:ea typeface="+mn-ea"/>
                          <a:cs typeface="+mn-cs"/>
                        </a:rPr>
                        <a:t>Taux à la durée</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1" i="0" u="none" strike="noStrike" kern="1200" cap="none" normalizeH="0" baseline="0" dirty="0">
                          <a:ln>
                            <a:noFill/>
                          </a:ln>
                          <a:solidFill>
                            <a:srgbClr val="595959"/>
                          </a:solidFill>
                          <a:effectLst/>
                          <a:latin typeface="+mn-lt"/>
                          <a:ea typeface="+mn-ea"/>
                          <a:cs typeface="+mn-cs"/>
                        </a:rPr>
                        <a:t>moyenne</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1" i="0" u="none" strike="noStrike" kern="1200" cap="none" normalizeH="0" baseline="0" dirty="0">
                          <a:ln>
                            <a:noFill/>
                          </a:ln>
                          <a:solidFill>
                            <a:srgbClr val="595959"/>
                          </a:solidFill>
                          <a:effectLst/>
                          <a:latin typeface="+mn-lt"/>
                          <a:ea typeface="+mn-ea"/>
                          <a:cs typeface="+mn-cs"/>
                        </a:rPr>
                        <a:t>du suivi</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1" i="0" u="none" strike="noStrike" kern="1200" cap="none" normalizeH="0" baseline="0" dirty="0">
                          <a:ln>
                            <a:noFill/>
                          </a:ln>
                          <a:solidFill>
                            <a:srgbClr val="595959"/>
                          </a:solidFill>
                          <a:effectLst/>
                          <a:latin typeface="+mn-lt"/>
                          <a:ea typeface="+mn-ea"/>
                          <a:cs typeface="+mn-cs"/>
                        </a:rPr>
                        <a:t>de 23 mois</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2x/j. +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AAS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AAS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2x/j. + AAS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NNH</a:t>
                      </a:r>
                      <a:r>
                        <a:rPr kumimoji="0" lang="de-CH" sz="1100" b="0" i="0" u="none" strike="noStrike" cap="none" normalizeH="0" baseline="0" dirty="0">
                          <a:ln>
                            <a:noFill/>
                          </a:ln>
                          <a:solidFill>
                            <a:schemeClr val="bg1"/>
                          </a:solidFill>
                          <a:effectLst/>
                          <a:latin typeface="+mn-lt"/>
                        </a:rPr>
                        <a:t> – </a:t>
                      </a:r>
                      <a:r>
                        <a:rPr kumimoji="0" lang="fr-FR" sz="1100" b="0" i="0" u="none" strike="noStrike" cap="none" normalizeH="0" baseline="0" dirty="0">
                          <a:ln>
                            <a:noFill/>
                          </a:ln>
                          <a:solidFill>
                            <a:schemeClr val="bg1"/>
                          </a:solidFill>
                          <a:effectLst/>
                          <a:latin typeface="+mn-lt"/>
                        </a:rPr>
                        <a:t>calculé</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pour 1.9 an</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a:t>
                      </a:r>
                      <a:r>
                        <a:rPr kumimoji="0" lang="fr-FR" sz="1100" b="0" i="0" u="none" strike="noStrike" cap="none" normalizeH="0" baseline="0" dirty="0">
                          <a:ln>
                            <a:noFill/>
                          </a:ln>
                          <a:solidFill>
                            <a:schemeClr val="bg1"/>
                          </a:solidFill>
                          <a:effectLst/>
                          <a:latin typeface="+mn-lt"/>
                        </a:rPr>
                        <a:t>durée de l’étude</a:t>
                      </a:r>
                      <a:r>
                        <a:rPr kumimoji="0" lang="de-CH" sz="1100" b="0" i="0" u="none" strike="noStrike" cap="none" normalizeH="0" baseline="0" dirty="0">
                          <a:ln>
                            <a:noFill/>
                          </a:ln>
                          <a:solidFill>
                            <a:schemeClr val="bg1"/>
                          </a:solidFill>
                          <a:effectLst/>
                          <a:latin typeface="+mn-lt"/>
                        </a:rPr>
                        <a:t>)</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(IC à 95%)</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Valeur p</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err="1">
                          <a:ln>
                            <a:noFill/>
                          </a:ln>
                          <a:solidFill>
                            <a:srgbClr val="595959"/>
                          </a:solidFill>
                          <a:effectLst/>
                          <a:latin typeface="+mn-lt"/>
                        </a:rPr>
                        <a:t>Hémorragie</a:t>
                      </a:r>
                      <a:endParaRPr kumimoji="0" lang="de-CH" sz="1200" b="1" i="0" u="none" strike="noStrike" cap="none" normalizeH="0" baseline="0" dirty="0">
                        <a:ln>
                          <a:noFill/>
                        </a:ln>
                        <a:solidFill>
                          <a:srgbClr val="595959"/>
                        </a:solidFill>
                        <a:effectLst/>
                        <a:latin typeface="+mn-lt"/>
                      </a:endParaRP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a:ln>
                            <a:noFill/>
                          </a:ln>
                          <a:solidFill>
                            <a:srgbClr val="595959"/>
                          </a:solidFill>
                          <a:effectLst/>
                          <a:latin typeface="+mn-lt"/>
                        </a:rPr>
                        <a:t>majeure ISTH</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err="1">
                          <a:ln>
                            <a:noFill/>
                          </a:ln>
                          <a:solidFill>
                            <a:srgbClr val="595959"/>
                          </a:solidFill>
                          <a:effectLst/>
                          <a:latin typeface="+mn-lt"/>
                        </a:rPr>
                        <a:t>modifiée</a:t>
                      </a:r>
                      <a:r>
                        <a:rPr kumimoji="0" lang="de-CH" sz="1200" b="1" i="0" u="none" strike="noStrike" cap="none" normalizeH="0" baseline="0" dirty="0">
                          <a:ln>
                            <a:noFill/>
                          </a:ln>
                          <a:solidFill>
                            <a:srgbClr val="595959"/>
                          </a:solidFill>
                          <a:effectLst/>
                          <a:latin typeface="+mn-lt"/>
                        </a:rPr>
                        <a:t>*</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288 (3.1%)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170 (1.9%)</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1.70 (1.40–2.05)</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&lt;0.001</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83</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err="1">
                          <a:ln>
                            <a:noFill/>
                          </a:ln>
                          <a:solidFill>
                            <a:srgbClr val="595959"/>
                          </a:solidFill>
                          <a:effectLst/>
                          <a:latin typeface="+mn-lt"/>
                        </a:rPr>
                        <a:t>Hémorragie</a:t>
                      </a:r>
                      <a:r>
                        <a:rPr kumimoji="0" lang="de-CH" sz="1200" b="0" i="0" u="none" strike="noStrike" cap="none" normalizeH="0" baseline="0" dirty="0">
                          <a:ln>
                            <a:noFill/>
                          </a:ln>
                          <a:solidFill>
                            <a:srgbClr val="595959"/>
                          </a:solidFill>
                          <a:effectLst/>
                          <a:latin typeface="+mn-lt"/>
                        </a:rPr>
                        <a:t> fatale</a:t>
                      </a: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15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10 (0.1%)</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1.49 (0.67–3.33)</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0.32</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1" u="none" strike="noStrike" kern="1200" cap="none" normalizeH="0" baseline="0" dirty="0">
                          <a:ln>
                            <a:noFill/>
                          </a:ln>
                          <a:solidFill>
                            <a:srgbClr val="595959"/>
                          </a:solidFill>
                          <a:effectLst/>
                          <a:latin typeface="+mn-lt"/>
                          <a:ea typeface="+mn-ea"/>
                          <a:cs typeface="+mn-cs"/>
                        </a:rPr>
                        <a:t>(</a:t>
                      </a:r>
                      <a:r>
                        <a:rPr kumimoji="0" lang="en-US" sz="1100" b="0" i="1" u="none" strike="noStrike" kern="1200" cap="none" normalizeH="0" baseline="0" dirty="0" err="1">
                          <a:ln>
                            <a:noFill/>
                          </a:ln>
                          <a:solidFill>
                            <a:srgbClr val="595959"/>
                          </a:solidFill>
                          <a:effectLst/>
                          <a:latin typeface="+mn-lt"/>
                          <a:ea typeface="+mn-ea"/>
                          <a:cs typeface="+mn-cs"/>
                        </a:rPr>
                        <a:t>n.s</a:t>
                      </a:r>
                      <a:r>
                        <a:rPr kumimoji="0" lang="en-US" sz="1100" b="0" i="1" u="none" strike="noStrike" kern="1200" cap="none" normalizeH="0" baseline="0" dirty="0">
                          <a:ln>
                            <a:noFill/>
                          </a:ln>
                          <a:solidFill>
                            <a:srgbClr val="595959"/>
                          </a:solidFill>
                          <a:effectLst/>
                          <a:latin typeface="+mn-lt"/>
                          <a:ea typeface="+mn-ea"/>
                          <a:cs typeface="+mn-cs"/>
                        </a:rPr>
                        <a:t>.)</a:t>
                      </a:r>
                      <a:endParaRPr kumimoji="0" lang="de-CH" sz="1100" b="0" i="1"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HIC non fatale</a:t>
                      </a:r>
                      <a:endParaRPr kumimoji="0" lang="de-CH" sz="1200" b="1" i="0" u="none" strike="noStrike" cap="none" normalizeH="0" baseline="0" dirty="0">
                        <a:ln>
                          <a:noFill/>
                        </a:ln>
                        <a:solidFill>
                          <a:schemeClr val="bg2"/>
                        </a:solidFill>
                        <a:effectLst/>
                        <a:latin typeface="+mn-lt"/>
                      </a:endParaRP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21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19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1.10 (0.59–2.04)</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0.77</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1" u="none" strike="noStrike" kern="1200" cap="none" normalizeH="0" baseline="0" dirty="0">
                          <a:ln>
                            <a:noFill/>
                          </a:ln>
                          <a:solidFill>
                            <a:srgbClr val="595959"/>
                          </a:solidFill>
                          <a:effectLst/>
                          <a:latin typeface="+mn-lt"/>
                          <a:ea typeface="+mn-ea"/>
                          <a:cs typeface="+mn-cs"/>
                        </a:rPr>
                        <a:t>(</a:t>
                      </a:r>
                      <a:r>
                        <a:rPr kumimoji="0" lang="en-US" sz="1100" b="0" i="1" u="none" strike="noStrike" kern="1200" cap="none" normalizeH="0" baseline="0" dirty="0" err="1">
                          <a:ln>
                            <a:noFill/>
                          </a:ln>
                          <a:solidFill>
                            <a:srgbClr val="595959"/>
                          </a:solidFill>
                          <a:effectLst/>
                          <a:latin typeface="+mn-lt"/>
                          <a:ea typeface="+mn-ea"/>
                          <a:cs typeface="+mn-cs"/>
                        </a:rPr>
                        <a:t>n.s</a:t>
                      </a:r>
                      <a:r>
                        <a:rPr kumimoji="0" lang="en-US" sz="1100" b="0" i="1" u="none" strike="noStrike" kern="1200" cap="none" normalizeH="0" baseline="0" dirty="0">
                          <a:ln>
                            <a:noFill/>
                          </a:ln>
                          <a:solidFill>
                            <a:srgbClr val="595959"/>
                          </a:solidFill>
                          <a:effectLst/>
                          <a:latin typeface="+mn-lt"/>
                          <a:ea typeface="+mn-ea"/>
                          <a:cs typeface="+mn-cs"/>
                        </a:rPr>
                        <a:t>.)</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4" name="Textfeld 3">
            <a:extLst>
              <a:ext uri="{FF2B5EF4-FFF2-40B4-BE49-F238E27FC236}">
                <a16:creationId xmlns:a16="http://schemas.microsoft.com/office/drawing/2014/main" id="{3EB46814-1E54-424B-AA83-F9674F97EE09}"/>
              </a:ext>
            </a:extLst>
          </p:cNvPr>
          <p:cNvSpPr txBox="1"/>
          <p:nvPr/>
        </p:nvSpPr>
        <p:spPr>
          <a:xfrm>
            <a:off x="5862988" y="4065333"/>
            <a:ext cx="2736304" cy="360040"/>
          </a:xfrm>
          <a:prstGeom prst="rect">
            <a:avLst/>
          </a:prstGeom>
          <a:noFill/>
        </p:spPr>
        <p:txBody>
          <a:bodyPr wrap="square" lIns="0" tIns="0" rIns="0" bIns="0" rtlCol="0">
            <a:normAutofit/>
          </a:bodyPr>
          <a:lstStyle/>
          <a:p>
            <a:r>
              <a:rPr lang="de-CH" sz="800" dirty="0" err="1">
                <a:solidFill>
                  <a:schemeClr val="tx1">
                    <a:lumMod val="50000"/>
                    <a:lumOff val="50000"/>
                  </a:schemeClr>
                </a:solidFill>
              </a:rPr>
              <a:t>Adapté</a:t>
            </a:r>
            <a:r>
              <a:rPr lang="de-CH" sz="800" dirty="0">
                <a:solidFill>
                  <a:schemeClr val="tx1">
                    <a:lumMod val="50000"/>
                    <a:lumOff val="50000"/>
                  </a:schemeClr>
                </a:solidFill>
              </a:rPr>
              <a:t> </a:t>
            </a:r>
            <a:r>
              <a:rPr lang="de-CH" sz="800" dirty="0" err="1">
                <a:solidFill>
                  <a:schemeClr val="tx1">
                    <a:lumMod val="50000"/>
                    <a:lumOff val="50000"/>
                  </a:schemeClr>
                </a:solidFill>
              </a:rPr>
              <a:t>d’après</a:t>
            </a:r>
            <a:r>
              <a:rPr lang="de-CH" sz="800" dirty="0">
                <a:solidFill>
                  <a:schemeClr val="tx1">
                    <a:lumMod val="50000"/>
                    <a:lumOff val="50000"/>
                  </a:schemeClr>
                </a:solidFill>
              </a:rPr>
              <a:t>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p>
        </p:txBody>
      </p:sp>
      <p:sp>
        <p:nvSpPr>
          <p:cNvPr id="5" name="Rechteck 4">
            <a:extLst>
              <a:ext uri="{FF2B5EF4-FFF2-40B4-BE49-F238E27FC236}">
                <a16:creationId xmlns:a16="http://schemas.microsoft.com/office/drawing/2014/main" id="{6D42472F-77C9-4546-86BC-33AEC725B603}"/>
              </a:ext>
            </a:extLst>
          </p:cNvPr>
          <p:cNvSpPr/>
          <p:nvPr/>
        </p:nvSpPr>
        <p:spPr>
          <a:xfrm>
            <a:off x="646703" y="3826644"/>
            <a:ext cx="4572000" cy="925894"/>
          </a:xfrm>
          <a:prstGeom prst="rect">
            <a:avLst/>
          </a:prstGeom>
        </p:spPr>
        <p:txBody>
          <a:bodyPr>
            <a:spAutoFit/>
          </a:bodyPr>
          <a:lstStyle/>
          <a:p>
            <a:pPr>
              <a:lnSpc>
                <a:spcPts val="1500"/>
              </a:lnSpc>
              <a:spcAft>
                <a:spcPts val="200"/>
              </a:spcAft>
              <a:defRPr/>
            </a:pPr>
            <a:r>
              <a:rPr lang="en-US" sz="800" dirty="0">
                <a:solidFill>
                  <a:schemeClr val="tx1">
                    <a:lumMod val="50000"/>
                    <a:lumOff val="50000"/>
                  </a:schemeClr>
                </a:solidFill>
              </a:rPr>
              <a:t>* </a:t>
            </a:r>
            <a:r>
              <a:rPr lang="fr-FR" sz="800" dirty="0">
                <a:solidFill>
                  <a:schemeClr val="tx1">
                    <a:lumMod val="50000"/>
                    <a:lumOff val="50000"/>
                  </a:schemeClr>
                </a:solidFill>
              </a:rPr>
              <a:t>Hémorragies majeures définies selon une classification ISTH modifiée </a:t>
            </a:r>
            <a:r>
              <a:rPr lang="en-US" sz="800" dirty="0">
                <a:solidFill>
                  <a:schemeClr val="tx1">
                    <a:lumMod val="50000"/>
                    <a:lumOff val="50000"/>
                  </a:schemeClr>
                </a:solidFill>
              </a:rPr>
              <a:t>:</a:t>
            </a:r>
            <a:endParaRPr lang="de-CH" sz="800" dirty="0">
              <a:solidFill>
                <a:schemeClr val="tx1">
                  <a:lumMod val="50000"/>
                  <a:lumOff val="50000"/>
                </a:schemeClr>
              </a:solidFill>
            </a:endParaRPr>
          </a:p>
          <a:p>
            <a:pPr marL="180975" lvl="0" indent="-142875">
              <a:buFont typeface="Symbol" panose="05050102010706020507" pitchFamily="18" charset="2"/>
              <a:buChar char=""/>
              <a:defRPr/>
            </a:pPr>
            <a:r>
              <a:rPr lang="en-US" sz="800" dirty="0" err="1">
                <a:solidFill>
                  <a:schemeClr val="tx1">
                    <a:lumMod val="50000"/>
                    <a:lumOff val="50000"/>
                  </a:schemeClr>
                </a:solidFill>
              </a:rPr>
              <a:t>Hémorragie</a:t>
            </a:r>
            <a:r>
              <a:rPr lang="en-US" sz="800" dirty="0">
                <a:solidFill>
                  <a:schemeClr val="tx1">
                    <a:lumMod val="50000"/>
                    <a:lumOff val="50000"/>
                  </a:schemeClr>
                </a:solidFill>
              </a:rPr>
              <a:t> fatale</a:t>
            </a:r>
            <a:endParaRPr lang="de-CH" sz="800" dirty="0">
              <a:solidFill>
                <a:schemeClr val="tx1">
                  <a:lumMod val="50000"/>
                  <a:lumOff val="50000"/>
                </a:schemeClr>
              </a:solidFill>
            </a:endParaRPr>
          </a:p>
          <a:p>
            <a:pPr marL="180975" lvl="0" indent="-142875">
              <a:buFont typeface="Symbol" panose="05050102010706020507" pitchFamily="18" charset="2"/>
              <a:buChar char=""/>
              <a:defRPr/>
            </a:pPr>
            <a:r>
              <a:rPr lang="en-US" sz="800" dirty="0" err="1">
                <a:solidFill>
                  <a:schemeClr val="tx1">
                    <a:lumMod val="50000"/>
                    <a:lumOff val="50000"/>
                  </a:schemeClr>
                </a:solidFill>
              </a:rPr>
              <a:t>Hémorragie</a:t>
            </a:r>
            <a:r>
              <a:rPr lang="en-US" sz="800" dirty="0">
                <a:solidFill>
                  <a:schemeClr val="tx1">
                    <a:lumMod val="50000"/>
                    <a:lumOff val="50000"/>
                  </a:schemeClr>
                </a:solidFill>
              </a:rPr>
              <a:t> s</a:t>
            </a:r>
            <a:r>
              <a:rPr lang="de-CH" sz="800" dirty="0" err="1">
                <a:solidFill>
                  <a:schemeClr val="tx1">
                    <a:lumMod val="50000"/>
                    <a:lumOff val="50000"/>
                  </a:schemeClr>
                </a:solidFill>
              </a:rPr>
              <a:t>ymptomatique</a:t>
            </a:r>
            <a:r>
              <a:rPr lang="de-CH" sz="800" dirty="0">
                <a:solidFill>
                  <a:schemeClr val="tx1">
                    <a:lumMod val="50000"/>
                    <a:lumOff val="50000"/>
                  </a:schemeClr>
                </a:solidFill>
              </a:rPr>
              <a:t> </a:t>
            </a:r>
            <a:r>
              <a:rPr lang="de-CH" sz="800" dirty="0" err="1">
                <a:solidFill>
                  <a:schemeClr val="tx1">
                    <a:lumMod val="50000"/>
                    <a:lumOff val="50000"/>
                  </a:schemeClr>
                </a:solidFill>
              </a:rPr>
              <a:t>dans</a:t>
            </a:r>
            <a:r>
              <a:rPr lang="de-CH" sz="800" dirty="0">
                <a:solidFill>
                  <a:schemeClr val="tx1">
                    <a:lumMod val="50000"/>
                    <a:lumOff val="50000"/>
                  </a:schemeClr>
                </a:solidFill>
              </a:rPr>
              <a:t> </a:t>
            </a:r>
            <a:r>
              <a:rPr lang="de-CH" sz="800" dirty="0" err="1">
                <a:solidFill>
                  <a:schemeClr val="tx1">
                    <a:lumMod val="50000"/>
                    <a:lumOff val="50000"/>
                  </a:schemeClr>
                </a:solidFill>
              </a:rPr>
              <a:t>un</a:t>
            </a:r>
            <a:r>
              <a:rPr lang="de-CH" sz="800" dirty="0">
                <a:solidFill>
                  <a:schemeClr val="tx1">
                    <a:lumMod val="50000"/>
                    <a:lumOff val="50000"/>
                  </a:schemeClr>
                </a:solidFill>
              </a:rPr>
              <a:t> </a:t>
            </a:r>
            <a:r>
              <a:rPr lang="de-CH" sz="800" dirty="0" err="1">
                <a:solidFill>
                  <a:schemeClr val="tx1">
                    <a:lumMod val="50000"/>
                    <a:lumOff val="50000"/>
                  </a:schemeClr>
                </a:solidFill>
              </a:rPr>
              <a:t>organe</a:t>
            </a:r>
            <a:r>
              <a:rPr lang="de-CH" sz="800" dirty="0">
                <a:solidFill>
                  <a:schemeClr val="tx1">
                    <a:lumMod val="50000"/>
                    <a:lumOff val="50000"/>
                  </a:schemeClr>
                </a:solidFill>
              </a:rPr>
              <a:t> </a:t>
            </a:r>
            <a:r>
              <a:rPr lang="de-CH" sz="800" dirty="0" err="1">
                <a:solidFill>
                  <a:schemeClr val="tx1">
                    <a:lumMod val="50000"/>
                    <a:lumOff val="50000"/>
                  </a:schemeClr>
                </a:solidFill>
              </a:rPr>
              <a:t>crititique</a:t>
            </a:r>
            <a:endParaRPr lang="de-CH" sz="800" dirty="0">
              <a:solidFill>
                <a:schemeClr val="tx1">
                  <a:lumMod val="50000"/>
                  <a:lumOff val="50000"/>
                </a:schemeClr>
              </a:solidFill>
            </a:endParaRPr>
          </a:p>
          <a:p>
            <a:pPr marL="180975" lvl="0" indent="-142875">
              <a:buFont typeface="Symbol" panose="05050102010706020507" pitchFamily="18" charset="2"/>
              <a:buChar char=""/>
              <a:defRPr/>
            </a:pPr>
            <a:r>
              <a:rPr lang="fr-FR" sz="800" dirty="0">
                <a:solidFill>
                  <a:schemeClr val="tx1">
                    <a:lumMod val="50000"/>
                    <a:lumOff val="50000"/>
                  </a:schemeClr>
                </a:solidFill>
              </a:rPr>
              <a:t>Hémorragie symptomatique sur le site chirurgical nécessitant une </a:t>
            </a:r>
            <a:r>
              <a:rPr lang="fr-FR" sz="800" dirty="0" err="1">
                <a:solidFill>
                  <a:schemeClr val="tx1">
                    <a:lumMod val="50000"/>
                    <a:lumOff val="50000"/>
                  </a:schemeClr>
                </a:solidFill>
              </a:rPr>
              <a:t>réopération</a:t>
            </a:r>
            <a:endParaRPr lang="fr-FR" sz="800" dirty="0">
              <a:solidFill>
                <a:schemeClr val="tx1">
                  <a:lumMod val="50000"/>
                  <a:lumOff val="50000"/>
                </a:schemeClr>
              </a:solidFill>
            </a:endParaRPr>
          </a:p>
          <a:p>
            <a:pPr marL="180975" lvl="0" indent="-142875">
              <a:buFont typeface="Symbol" panose="05050102010706020507" pitchFamily="18" charset="2"/>
              <a:buChar char=""/>
              <a:defRPr/>
            </a:pPr>
            <a:r>
              <a:rPr lang="fr-FR" sz="800" dirty="0">
                <a:solidFill>
                  <a:schemeClr val="tx1">
                    <a:lumMod val="50000"/>
                    <a:lumOff val="50000"/>
                  </a:schemeClr>
                </a:solidFill>
              </a:rPr>
              <a:t>Hémorragie entraînant une hospitalisation (inclut une présentation dans un établissement de soins aigus sans nuitée)</a:t>
            </a:r>
            <a:endParaRPr lang="de-CH" sz="800" dirty="0">
              <a:solidFill>
                <a:schemeClr val="tx1">
                  <a:lumMod val="50000"/>
                  <a:lumOff val="50000"/>
                </a:schemeClr>
              </a:solidFill>
            </a:endParaRPr>
          </a:p>
        </p:txBody>
      </p:sp>
      <p:sp>
        <p:nvSpPr>
          <p:cNvPr id="7" name="TextBox 3">
            <a:extLst>
              <a:ext uri="{FF2B5EF4-FFF2-40B4-BE49-F238E27FC236}">
                <a16:creationId xmlns:a16="http://schemas.microsoft.com/office/drawing/2014/main" id="{2F1DBBAE-9E68-4764-98C4-5DD138B55AC4}"/>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7CCD9B55-941F-41DC-BD77-70853766980D}"/>
              </a:ext>
            </a:extLst>
          </p:cNvPr>
          <p:cNvSpPr txBox="1"/>
          <p:nvPr/>
        </p:nvSpPr>
        <p:spPr>
          <a:xfrm>
            <a:off x="604843" y="4810482"/>
            <a:ext cx="5191293"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HIC: </a:t>
            </a:r>
            <a:r>
              <a:rPr lang="de-CH" sz="800" dirty="0" err="1">
                <a:solidFill>
                  <a:schemeClr val="tx1">
                    <a:lumMod val="50000"/>
                    <a:lumOff val="50000"/>
                  </a:schemeClr>
                </a:solidFill>
              </a:rPr>
              <a:t>hémorragie</a:t>
            </a:r>
            <a:r>
              <a:rPr lang="de-CH" sz="800" dirty="0">
                <a:solidFill>
                  <a:schemeClr val="tx1">
                    <a:lumMod val="50000"/>
                    <a:lumOff val="50000"/>
                  </a:schemeClr>
                </a:solidFill>
              </a:rPr>
              <a:t> </a:t>
            </a:r>
            <a:r>
              <a:rPr lang="de-CH" sz="800" dirty="0" err="1">
                <a:solidFill>
                  <a:schemeClr val="tx1">
                    <a:lumMod val="50000"/>
                    <a:lumOff val="50000"/>
                  </a:schemeClr>
                </a:solidFill>
              </a:rPr>
              <a:t>intracrânienne</a:t>
            </a:r>
            <a:r>
              <a:rPr lang="de-CH" sz="800" dirty="0">
                <a:solidFill>
                  <a:schemeClr val="tx1">
                    <a:lumMod val="50000"/>
                    <a:lumOff val="50000"/>
                  </a:schemeClr>
                </a:solidFill>
              </a:rPr>
              <a:t>;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IC: </a:t>
            </a:r>
            <a:r>
              <a:rPr lang="de-CH" sz="800" dirty="0" err="1">
                <a:solidFill>
                  <a:schemeClr val="tx1">
                    <a:lumMod val="50000"/>
                    <a:lumOff val="50000"/>
                  </a:schemeClr>
                </a:solidFill>
              </a:rPr>
              <a:t>intervalle</a:t>
            </a:r>
            <a:r>
              <a:rPr lang="de-CH" sz="800" dirty="0">
                <a:solidFill>
                  <a:schemeClr val="tx1">
                    <a:lumMod val="50000"/>
                    <a:lumOff val="50000"/>
                  </a:schemeClr>
                </a:solidFill>
              </a:rPr>
              <a:t> de </a:t>
            </a:r>
            <a:r>
              <a:rPr lang="de-CH" sz="800" dirty="0" err="1">
                <a:solidFill>
                  <a:schemeClr val="tx1">
                    <a:lumMod val="50000"/>
                    <a:lumOff val="50000"/>
                  </a:schemeClr>
                </a:solidFill>
              </a:rPr>
              <a:t>confiance</a:t>
            </a:r>
            <a:r>
              <a:rPr lang="de-CH" sz="800" dirty="0">
                <a:solidFill>
                  <a:schemeClr val="tx1">
                    <a:lumMod val="50000"/>
                    <a:lumOff val="50000"/>
                  </a:schemeClr>
                </a:solidFill>
              </a:rPr>
              <a:t>; ISTH: International Society on </a:t>
            </a:r>
            <a:r>
              <a:rPr lang="de-CH" sz="800" dirty="0" err="1">
                <a:solidFill>
                  <a:schemeClr val="tx1">
                    <a:lumMod val="50000"/>
                    <a:lumOff val="50000"/>
                  </a:schemeClr>
                </a:solidFill>
              </a:rPr>
              <a:t>Thrombosis</a:t>
            </a:r>
            <a:r>
              <a:rPr lang="de-CH" sz="800" dirty="0">
                <a:solidFill>
                  <a:schemeClr val="tx1">
                    <a:lumMod val="50000"/>
                    <a:lumOff val="50000"/>
                  </a:schemeClr>
                </a:solidFill>
              </a:rPr>
              <a:t> and </a:t>
            </a:r>
            <a:r>
              <a:rPr lang="de-CH" sz="800" dirty="0" err="1">
                <a:solidFill>
                  <a:schemeClr val="tx1">
                    <a:lumMod val="50000"/>
                    <a:lumOff val="50000"/>
                  </a:schemeClr>
                </a:solidFill>
              </a:rPr>
              <a:t>Haemostasis</a:t>
            </a:r>
            <a:r>
              <a:rPr lang="de-CH" sz="800" dirty="0">
                <a:solidFill>
                  <a:schemeClr val="tx1">
                    <a:lumMod val="50000"/>
                    <a:lumOff val="50000"/>
                  </a:schemeClr>
                </a:solidFill>
              </a:rPr>
              <a:t>; NNH: </a:t>
            </a:r>
            <a:r>
              <a:rPr lang="de-CH" sz="800" dirty="0" err="1">
                <a:solidFill>
                  <a:schemeClr val="tx1">
                    <a:lumMod val="50000"/>
                    <a:lumOff val="50000"/>
                  </a:schemeClr>
                </a:solidFill>
              </a:rPr>
              <a:t>nombre</a:t>
            </a:r>
            <a:r>
              <a:rPr lang="de-CH" sz="800" dirty="0">
                <a:solidFill>
                  <a:schemeClr val="tx1">
                    <a:lumMod val="50000"/>
                    <a:lumOff val="50000"/>
                  </a:schemeClr>
                </a:solidFill>
              </a:rPr>
              <a:t> </a:t>
            </a:r>
            <a:r>
              <a:rPr lang="de-CH" sz="800" dirty="0" err="1">
                <a:solidFill>
                  <a:schemeClr val="tx1">
                    <a:lumMod val="50000"/>
                    <a:lumOff val="50000"/>
                  </a:schemeClr>
                </a:solidFill>
              </a:rPr>
              <a:t>nécessaire</a:t>
            </a:r>
            <a:r>
              <a:rPr lang="de-CH" sz="800" dirty="0">
                <a:solidFill>
                  <a:schemeClr val="tx1">
                    <a:lumMod val="50000"/>
                    <a:lumOff val="50000"/>
                  </a:schemeClr>
                </a:solidFill>
              </a:rPr>
              <a:t> </a:t>
            </a:r>
            <a:r>
              <a:rPr lang="de-CH" sz="800" dirty="0" err="1">
                <a:solidFill>
                  <a:schemeClr val="tx1">
                    <a:lumMod val="50000"/>
                    <a:lumOff val="50000"/>
                  </a:schemeClr>
                </a:solidFill>
              </a:rPr>
              <a:t>pour</a:t>
            </a:r>
            <a:r>
              <a:rPr lang="de-CH" sz="800" dirty="0">
                <a:solidFill>
                  <a:schemeClr val="tx1">
                    <a:lumMod val="50000"/>
                    <a:lumOff val="50000"/>
                  </a:schemeClr>
                </a:solidFill>
              </a:rPr>
              <a:t> </a:t>
            </a:r>
            <a:r>
              <a:rPr lang="de-CH" sz="800" dirty="0" err="1">
                <a:solidFill>
                  <a:schemeClr val="tx1">
                    <a:lumMod val="50000"/>
                    <a:lumOff val="50000"/>
                  </a:schemeClr>
                </a:solidFill>
              </a:rPr>
              <a:t>nuire</a:t>
            </a:r>
            <a:r>
              <a:rPr lang="de-CH" sz="800" dirty="0">
                <a:solidFill>
                  <a:schemeClr val="tx1">
                    <a:lumMod val="50000"/>
                    <a:lumOff val="50000"/>
                  </a:schemeClr>
                </a:solidFill>
              </a:rPr>
              <a:t>; </a:t>
            </a:r>
            <a:r>
              <a:rPr lang="de-CH" sz="800" dirty="0" err="1">
                <a:solidFill>
                  <a:schemeClr val="tx1">
                    <a:lumMod val="50000"/>
                    <a:lumOff val="50000"/>
                  </a:schemeClr>
                </a:solidFill>
              </a:rPr>
              <a:t>n.s</a:t>
            </a:r>
            <a:r>
              <a:rPr lang="de-CH" sz="800" dirty="0">
                <a:solidFill>
                  <a:schemeClr val="tx1">
                    <a:lumMod val="50000"/>
                    <a:lumOff val="50000"/>
                  </a:schemeClr>
                </a:solidFill>
              </a:rPr>
              <a:t>. = non </a:t>
            </a:r>
            <a:r>
              <a:rPr lang="de-CH" sz="800" dirty="0" err="1">
                <a:solidFill>
                  <a:schemeClr val="tx1">
                    <a:lumMod val="50000"/>
                    <a:lumOff val="50000"/>
                  </a:schemeClr>
                </a:solidFill>
              </a:rPr>
              <a:t>significatif</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2446595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77009"/>
            <a:ext cx="8281175" cy="304699"/>
          </a:xfrm>
        </p:spPr>
        <p:txBody>
          <a:bodyPr/>
          <a:lstStyle/>
          <a:p>
            <a:r>
              <a:rPr lang="de-CH" sz="2200" dirty="0" err="1"/>
              <a:t>Résultat</a:t>
            </a:r>
            <a:r>
              <a:rPr lang="de-CH" sz="2200" dirty="0"/>
              <a:t> de </a:t>
            </a:r>
            <a:r>
              <a:rPr lang="de-CH" sz="2200" dirty="0" err="1"/>
              <a:t>l’étude</a:t>
            </a:r>
            <a:r>
              <a:rPr lang="de-CH" sz="2200" dirty="0"/>
              <a:t> COMPASS – </a:t>
            </a:r>
            <a:r>
              <a:rPr lang="de-CH" sz="2200" dirty="0" err="1"/>
              <a:t>bénéfice</a:t>
            </a:r>
            <a:r>
              <a:rPr lang="de-CH" sz="2200" dirty="0"/>
              <a:t> </a:t>
            </a:r>
            <a:r>
              <a:rPr lang="de-CH" sz="2200" dirty="0" err="1"/>
              <a:t>clinique</a:t>
            </a:r>
            <a:r>
              <a:rPr lang="de-CH" sz="2200" dirty="0"/>
              <a:t> </a:t>
            </a:r>
            <a:r>
              <a:rPr lang="de-CH" sz="2200" dirty="0" err="1"/>
              <a:t>net</a:t>
            </a:r>
            <a:r>
              <a:rPr lang="en-US"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318980736"/>
              </p:ext>
            </p:extLst>
          </p:nvPr>
        </p:nvGraphicFramePr>
        <p:xfrm>
          <a:off x="612451" y="1280070"/>
          <a:ext cx="7986841" cy="1440182"/>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err="1">
                          <a:ln>
                            <a:noFill/>
                          </a:ln>
                          <a:solidFill>
                            <a:srgbClr val="595959"/>
                          </a:solidFill>
                          <a:effectLst/>
                          <a:latin typeface="+mn-lt"/>
                          <a:ea typeface="+mn-ea"/>
                          <a:cs typeface="+mn-cs"/>
                        </a:rPr>
                        <a:t>Résultat</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2x/j. +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AAS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AAS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2x/j. + AAS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a:t>
                      </a:r>
                      <a:r>
                        <a:rPr kumimoji="0" lang="de-CH" sz="1100" b="1" i="0" u="none" strike="noStrike" cap="none" normalizeH="0" baseline="0" dirty="0" err="1">
                          <a:ln>
                            <a:noFill/>
                          </a:ln>
                          <a:solidFill>
                            <a:schemeClr val="bg1"/>
                          </a:solidFill>
                          <a:effectLst/>
                          <a:latin typeface="+mn-lt"/>
                        </a:rPr>
                        <a:t>seul</a:t>
                      </a:r>
                      <a:r>
                        <a:rPr kumimoji="0" lang="de-CH" sz="1100" b="0" i="0" u="none" strike="noStrike" cap="none" normalizeH="0" baseline="0" dirty="0">
                          <a:ln>
                            <a:noFill/>
                          </a:ln>
                          <a:solidFill>
                            <a:schemeClr val="bg1"/>
                          </a:solidFill>
                          <a:effectLst/>
                          <a:latin typeface="+mn-lt"/>
                        </a:rPr>
                        <a:t> – </a:t>
                      </a:r>
                      <a:r>
                        <a:rPr kumimoji="0" lang="fr-FR" sz="1100" b="0" i="0" u="none" strike="noStrike" cap="none" normalizeH="0" baseline="0" dirty="0">
                          <a:ln>
                            <a:noFill/>
                          </a:ln>
                          <a:solidFill>
                            <a:schemeClr val="bg1"/>
                          </a:solidFill>
                          <a:effectLst/>
                          <a:latin typeface="+mn-lt"/>
                        </a:rPr>
                        <a:t>calculé</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pour 1.9 an</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(durée de l’étude</a:t>
                      </a:r>
                      <a:r>
                        <a:rPr kumimoji="0" lang="de-CH" sz="1100" b="0" i="0" u="none" strike="noStrike" cap="none" normalizeH="0" baseline="0" dirty="0">
                          <a:ln>
                            <a:noFill/>
                          </a:ln>
                          <a:solidFill>
                            <a:schemeClr val="bg1"/>
                          </a:solidFill>
                          <a:effectLst/>
                          <a:latin typeface="+mn-lt"/>
                        </a:rPr>
                        <a:t>)</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(IC à 95%)</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Valeur p</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1" i="0" u="none" strike="noStrike" cap="none" normalizeH="0" baseline="0" dirty="0" err="1">
                          <a:ln>
                            <a:noFill/>
                          </a:ln>
                          <a:solidFill>
                            <a:srgbClr val="595959"/>
                          </a:solidFill>
                          <a:effectLst/>
                          <a:latin typeface="+mn-lt"/>
                        </a:rPr>
                        <a:t>Bénéfice</a:t>
                      </a:r>
                      <a:r>
                        <a:rPr kumimoji="0" lang="de-CH" sz="1400" b="1" i="0" u="none" strike="noStrike" cap="none" normalizeH="0" baseline="0" dirty="0">
                          <a:ln>
                            <a:noFill/>
                          </a:ln>
                          <a:solidFill>
                            <a:srgbClr val="595959"/>
                          </a:solidFill>
                          <a:effectLst/>
                          <a:latin typeface="+mn-lt"/>
                        </a:rPr>
                        <a:t> </a:t>
                      </a:r>
                      <a:r>
                        <a:rPr kumimoji="0" lang="de-CH" sz="1400" b="1" i="0" u="none" strike="noStrike" cap="none" normalizeH="0" baseline="0" dirty="0" err="1">
                          <a:ln>
                            <a:noFill/>
                          </a:ln>
                          <a:solidFill>
                            <a:srgbClr val="595959"/>
                          </a:solidFill>
                          <a:effectLst/>
                          <a:latin typeface="+mn-lt"/>
                        </a:rPr>
                        <a:t>clinique</a:t>
                      </a:r>
                      <a:r>
                        <a:rPr kumimoji="0" lang="de-CH" sz="1400" b="1" i="0" u="none" strike="noStrike" cap="none" normalizeH="0" baseline="0" dirty="0">
                          <a:ln>
                            <a:noFill/>
                          </a:ln>
                          <a:solidFill>
                            <a:srgbClr val="595959"/>
                          </a:solidFill>
                          <a:effectLst/>
                          <a:latin typeface="+mn-lt"/>
                        </a:rPr>
                        <a:t> </a:t>
                      </a:r>
                      <a:r>
                        <a:rPr kumimoji="0" lang="de-CH" sz="1400" b="1" i="0" u="none" strike="noStrike" cap="none" normalizeH="0" baseline="0" dirty="0" err="1">
                          <a:ln>
                            <a:noFill/>
                          </a:ln>
                          <a:solidFill>
                            <a:srgbClr val="595959"/>
                          </a:solidFill>
                          <a:effectLst/>
                          <a:latin typeface="+mn-lt"/>
                        </a:rPr>
                        <a:t>net</a:t>
                      </a:r>
                      <a:r>
                        <a:rPr kumimoji="0" lang="de-CH" sz="1400" b="1" i="0" u="none" strike="noStrike" cap="none" normalizeH="0" baseline="0" dirty="0">
                          <a:ln>
                            <a:noFill/>
                          </a:ln>
                          <a:solidFill>
                            <a:srgbClr val="595959"/>
                          </a:solidFill>
                          <a:effectLst/>
                          <a:latin typeface="+mn-lt"/>
                        </a:rPr>
                        <a:t>*</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1" i="0" u="none" strike="noStrike" kern="1200" cap="none" normalizeH="0" baseline="0" dirty="0">
                          <a:ln>
                            <a:noFill/>
                          </a:ln>
                          <a:solidFill>
                            <a:srgbClr val="595959"/>
                          </a:solidFill>
                          <a:effectLst/>
                          <a:latin typeface="+mn-lt"/>
                          <a:ea typeface="+mn-ea"/>
                          <a:cs typeface="+mn-cs"/>
                        </a:rPr>
                        <a:t>431 (4.7%)</a:t>
                      </a:r>
                      <a:endParaRPr kumimoji="0" lang="de-CH" sz="14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1" i="0" u="none" strike="noStrike" kern="1200" cap="none" normalizeH="0" baseline="0" dirty="0">
                          <a:ln>
                            <a:noFill/>
                          </a:ln>
                          <a:solidFill>
                            <a:srgbClr val="595959"/>
                          </a:solidFill>
                          <a:effectLst/>
                          <a:latin typeface="+mn-lt"/>
                          <a:ea typeface="+mn-ea"/>
                          <a:cs typeface="+mn-cs"/>
                        </a:rPr>
                        <a:t>534 (5.9%)</a:t>
                      </a:r>
                      <a:endParaRPr kumimoji="0" lang="de-CH" sz="14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0.80 (0.70–0.91)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&lt;0.001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83</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bl>
          </a:graphicData>
        </a:graphic>
      </p:graphicFrame>
      <p:sp>
        <p:nvSpPr>
          <p:cNvPr id="7" name="Textfeld 6">
            <a:extLst>
              <a:ext uri="{FF2B5EF4-FFF2-40B4-BE49-F238E27FC236}">
                <a16:creationId xmlns:a16="http://schemas.microsoft.com/office/drawing/2014/main" id="{9094C89C-57B8-4E7A-BD85-47A838D595BC}"/>
              </a:ext>
            </a:extLst>
          </p:cNvPr>
          <p:cNvSpPr txBox="1"/>
          <p:nvPr/>
        </p:nvSpPr>
        <p:spPr>
          <a:xfrm>
            <a:off x="5862988" y="2859782"/>
            <a:ext cx="2736304" cy="360040"/>
          </a:xfrm>
          <a:prstGeom prst="rect">
            <a:avLst/>
          </a:prstGeom>
          <a:noFill/>
        </p:spPr>
        <p:txBody>
          <a:bodyPr wrap="square" lIns="0" tIns="0" rIns="0" bIns="0" rtlCol="0">
            <a:normAutofit/>
          </a:bodyPr>
          <a:lstStyle/>
          <a:p>
            <a:r>
              <a:rPr lang="en-US" sz="800" dirty="0" err="1">
                <a:solidFill>
                  <a:schemeClr val="tx1">
                    <a:lumMod val="50000"/>
                    <a:lumOff val="50000"/>
                  </a:schemeClr>
                </a:solidFill>
              </a:rPr>
              <a:t>Adapté</a:t>
            </a:r>
            <a:r>
              <a:rPr lang="en-US" sz="800" dirty="0">
                <a:solidFill>
                  <a:schemeClr val="tx1">
                    <a:lumMod val="50000"/>
                    <a:lumOff val="50000"/>
                  </a:schemeClr>
                </a:solidFill>
              </a:rPr>
              <a:t> </a:t>
            </a:r>
            <a:r>
              <a:rPr lang="en-US" sz="800" dirty="0" err="1">
                <a:solidFill>
                  <a:schemeClr val="tx1">
                    <a:lumMod val="50000"/>
                    <a:lumOff val="50000"/>
                  </a:schemeClr>
                </a:solidFill>
              </a:rPr>
              <a:t>d’après</a:t>
            </a:r>
            <a:r>
              <a:rPr lang="en-US" sz="800" dirty="0">
                <a:solidFill>
                  <a:schemeClr val="tx1">
                    <a:lumMod val="50000"/>
                    <a:lumOff val="50000"/>
                  </a:schemeClr>
                </a:solidFill>
              </a:rPr>
              <a:t>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a:t>
            </a:r>
            <a:r>
              <a:rPr lang="en-US" sz="800" baseline="30000" dirty="0">
                <a:solidFill>
                  <a:schemeClr val="tx1">
                    <a:lumMod val="50000"/>
                    <a:lumOff val="50000"/>
                  </a:schemeClr>
                </a:solidFill>
              </a:rPr>
              <a:t>1</a:t>
            </a:r>
          </a:p>
        </p:txBody>
      </p:sp>
      <p:sp>
        <p:nvSpPr>
          <p:cNvPr id="6" name="TextBox 3">
            <a:extLst>
              <a:ext uri="{FF2B5EF4-FFF2-40B4-BE49-F238E27FC236}">
                <a16:creationId xmlns:a16="http://schemas.microsoft.com/office/drawing/2014/main" id="{F9A24394-4360-4A1F-BF0F-97351B6D328D}"/>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a:solidFill>
                  <a:schemeClr val="tx1">
                    <a:lumMod val="50000"/>
                    <a:lumOff val="50000"/>
                  </a:schemeClr>
                </a:solidFill>
              </a:rPr>
              <a:t>1. Eikelboom et al. N Engl J Med. 2017;377(14):1319–30.</a:t>
            </a:r>
          </a:p>
        </p:txBody>
      </p:sp>
      <p:sp>
        <p:nvSpPr>
          <p:cNvPr id="8" name="TextBox 3">
            <a:extLst>
              <a:ext uri="{FF2B5EF4-FFF2-40B4-BE49-F238E27FC236}">
                <a16:creationId xmlns:a16="http://schemas.microsoft.com/office/drawing/2014/main" id="{C15E3D15-34C6-4491-9104-B0C506E27150}"/>
              </a:ext>
            </a:extLst>
          </p:cNvPr>
          <p:cNvSpPr txBox="1"/>
          <p:nvPr/>
        </p:nvSpPr>
        <p:spPr>
          <a:xfrm>
            <a:off x="604844" y="4810482"/>
            <a:ext cx="4183180"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IC: </a:t>
            </a:r>
            <a:r>
              <a:rPr lang="de-CH" sz="800" dirty="0" err="1">
                <a:solidFill>
                  <a:schemeClr val="tx1">
                    <a:lumMod val="50000"/>
                    <a:lumOff val="50000"/>
                  </a:schemeClr>
                </a:solidFill>
              </a:rPr>
              <a:t>intervalle</a:t>
            </a:r>
            <a:r>
              <a:rPr lang="de-CH" sz="800" dirty="0">
                <a:solidFill>
                  <a:schemeClr val="tx1">
                    <a:lumMod val="50000"/>
                    <a:lumOff val="50000"/>
                  </a:schemeClr>
                </a:solidFill>
              </a:rPr>
              <a:t> de </a:t>
            </a:r>
            <a:r>
              <a:rPr lang="de-CH" sz="800" dirty="0" err="1">
                <a:solidFill>
                  <a:schemeClr val="tx1">
                    <a:lumMod val="50000"/>
                    <a:lumOff val="50000"/>
                  </a:schemeClr>
                </a:solidFill>
              </a:rPr>
              <a:t>confiance</a:t>
            </a:r>
            <a:r>
              <a:rPr lang="en-US" sz="800" dirty="0">
                <a:solidFill>
                  <a:schemeClr val="tx1">
                    <a:lumMod val="50000"/>
                    <a:lumOff val="50000"/>
                  </a:schemeClr>
                </a:solidFill>
              </a:rPr>
              <a:t>; NNT:</a:t>
            </a:r>
            <a:r>
              <a:rPr lang="de-CH" sz="800" dirty="0" err="1">
                <a:solidFill>
                  <a:schemeClr val="tx1">
                    <a:lumMod val="50000"/>
                    <a:lumOff val="50000"/>
                  </a:schemeClr>
                </a:solidFill>
              </a:rPr>
              <a:t>nombre</a:t>
            </a:r>
            <a:r>
              <a:rPr lang="de-CH" sz="800" dirty="0">
                <a:solidFill>
                  <a:schemeClr val="tx1">
                    <a:lumMod val="50000"/>
                    <a:lumOff val="50000"/>
                  </a:schemeClr>
                </a:solidFill>
              </a:rPr>
              <a:t> </a:t>
            </a:r>
            <a:r>
              <a:rPr lang="de-CH" sz="800" dirty="0" err="1">
                <a:solidFill>
                  <a:schemeClr val="tx1">
                    <a:lumMod val="50000"/>
                    <a:lumOff val="50000"/>
                  </a:schemeClr>
                </a:solidFill>
              </a:rPr>
              <a:t>nécessaire</a:t>
            </a:r>
            <a:r>
              <a:rPr lang="de-CH" sz="800" dirty="0">
                <a:solidFill>
                  <a:schemeClr val="tx1">
                    <a:lumMod val="50000"/>
                    <a:lumOff val="50000"/>
                  </a:schemeClr>
                </a:solidFill>
              </a:rPr>
              <a:t> </a:t>
            </a:r>
            <a:r>
              <a:rPr lang="de-CH" sz="800" dirty="0" err="1">
                <a:solidFill>
                  <a:schemeClr val="tx1">
                    <a:lumMod val="50000"/>
                    <a:lumOff val="50000"/>
                  </a:schemeClr>
                </a:solidFill>
              </a:rPr>
              <a:t>pour</a:t>
            </a:r>
            <a:r>
              <a:rPr lang="de-CH" sz="800" dirty="0">
                <a:solidFill>
                  <a:schemeClr val="tx1">
                    <a:lumMod val="50000"/>
                    <a:lumOff val="50000"/>
                  </a:schemeClr>
                </a:solidFill>
              </a:rPr>
              <a:t> </a:t>
            </a:r>
            <a:r>
              <a:rPr lang="de-CH" sz="800" dirty="0" err="1">
                <a:solidFill>
                  <a:schemeClr val="tx1">
                    <a:lumMod val="50000"/>
                    <a:lumOff val="50000"/>
                  </a:schemeClr>
                </a:solidFill>
              </a:rPr>
              <a:t>traiter</a:t>
            </a:r>
            <a:endParaRPr lang="en-US" sz="800" dirty="0">
              <a:solidFill>
                <a:schemeClr val="tx1">
                  <a:lumMod val="50000"/>
                  <a:lumOff val="50000"/>
                </a:schemeClr>
              </a:solidFill>
            </a:endParaRPr>
          </a:p>
        </p:txBody>
      </p:sp>
      <p:sp>
        <p:nvSpPr>
          <p:cNvPr id="9" name="Rechteck 8">
            <a:extLst>
              <a:ext uri="{FF2B5EF4-FFF2-40B4-BE49-F238E27FC236}">
                <a16:creationId xmlns:a16="http://schemas.microsoft.com/office/drawing/2014/main" id="{E514DD1D-FD69-410A-8497-77D97DD2930C}"/>
              </a:ext>
            </a:extLst>
          </p:cNvPr>
          <p:cNvSpPr/>
          <p:nvPr/>
        </p:nvSpPr>
        <p:spPr>
          <a:xfrm>
            <a:off x="467544" y="4524728"/>
            <a:ext cx="4572000" cy="338554"/>
          </a:xfrm>
          <a:prstGeom prst="rect">
            <a:avLst/>
          </a:prstGeom>
        </p:spPr>
        <p:txBody>
          <a:bodyPr>
            <a:spAutoFit/>
          </a:bodyPr>
          <a:lstStyle/>
          <a:p>
            <a:pPr>
              <a:spcAft>
                <a:spcPts val="600"/>
              </a:spcAft>
              <a:tabLst>
                <a:tab pos="61913" algn="l"/>
              </a:tabLst>
              <a:defRPr/>
            </a:pPr>
            <a:r>
              <a:rPr lang="en-US" sz="800" dirty="0">
                <a:solidFill>
                  <a:schemeClr val="tx1">
                    <a:lumMod val="50000"/>
                    <a:lumOff val="50000"/>
                  </a:schemeClr>
                </a:solidFill>
              </a:rPr>
              <a:t>* </a:t>
            </a:r>
            <a:r>
              <a:rPr lang="fr-FR" sz="800" dirty="0">
                <a:solidFill>
                  <a:schemeClr val="tx1">
                    <a:lumMod val="50000"/>
                    <a:lumOff val="50000"/>
                  </a:schemeClr>
                </a:solidFill>
              </a:rPr>
              <a:t>Mort cardiovasculaire, accident vasculaire cérébral, infarctus du myocarde, hémorragie fatale, ou symptomatique d’un organe critique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3153666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0711"/>
            <a:ext cx="8281175" cy="830997"/>
          </a:xfrm>
        </p:spPr>
        <p:txBody>
          <a:bodyPr/>
          <a:lstStyle/>
          <a:p>
            <a:r>
              <a:rPr lang="fr-FR" sz="2000" dirty="0"/>
              <a:t>Critères d’évaluation relatifs aux ischémies des membres inférieurs chez les patients atteints d’artériopathie périphérique dans l’étude COMPASS</a:t>
            </a:r>
            <a:r>
              <a:rPr lang="de-CH" sz="2000" baseline="30000" dirty="0"/>
              <a:t>1,2</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2318021108"/>
              </p:ext>
            </p:extLst>
          </p:nvPr>
        </p:nvGraphicFramePr>
        <p:xfrm>
          <a:off x="612451" y="1280070"/>
          <a:ext cx="7986841" cy="2591782"/>
        </p:xfrm>
        <a:graphic>
          <a:graphicData uri="http://schemas.openxmlformats.org/drawingml/2006/table">
            <a:tbl>
              <a:tblPr/>
              <a:tblGrid>
                <a:gridCol w="1604969">
                  <a:extLst>
                    <a:ext uri="{9D8B030D-6E8A-4147-A177-3AD203B41FA5}">
                      <a16:colId xmlns:a16="http://schemas.microsoft.com/office/drawing/2014/main" val="20000"/>
                    </a:ext>
                  </a:extLst>
                </a:gridCol>
                <a:gridCol w="1439582">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err="1">
                          <a:ln>
                            <a:noFill/>
                          </a:ln>
                          <a:solidFill>
                            <a:srgbClr val="595959"/>
                          </a:solidFill>
                          <a:effectLst/>
                          <a:latin typeface="+mn-lt"/>
                          <a:ea typeface="+mn-ea"/>
                          <a:cs typeface="+mn-cs"/>
                        </a:rPr>
                        <a:t>Résultat</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2x/j. +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AAS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AAS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2x/j. + AAS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AAS </a:t>
                      </a:r>
                      <a:r>
                        <a:rPr kumimoji="0" lang="de-CH" sz="1100" b="1" i="0" u="none" strike="noStrike" cap="none" normalizeH="0" baseline="0" dirty="0" err="1">
                          <a:ln>
                            <a:noFill/>
                          </a:ln>
                          <a:solidFill>
                            <a:schemeClr val="bg1"/>
                          </a:solidFill>
                          <a:effectLst/>
                          <a:latin typeface="+mn-lt"/>
                        </a:rPr>
                        <a:t>seul</a:t>
                      </a:r>
                      <a:r>
                        <a:rPr kumimoji="0" lang="de-CH" sz="1100" b="0" i="0" u="none" strike="noStrike" cap="none" normalizeH="0" baseline="0" dirty="0">
                          <a:ln>
                            <a:noFill/>
                          </a:ln>
                          <a:solidFill>
                            <a:schemeClr val="bg1"/>
                          </a:solidFill>
                          <a:effectLst/>
                          <a:latin typeface="+mn-lt"/>
                        </a:rPr>
                        <a:t> – </a:t>
                      </a:r>
                      <a:r>
                        <a:rPr kumimoji="0" lang="fr-FR" sz="1100" b="0" i="0" u="none" strike="noStrike" cap="none" normalizeH="0" baseline="0" dirty="0">
                          <a:ln>
                            <a:noFill/>
                          </a:ln>
                          <a:solidFill>
                            <a:schemeClr val="bg1"/>
                          </a:solidFill>
                          <a:effectLst/>
                          <a:latin typeface="+mn-lt"/>
                        </a:rPr>
                        <a:t>calculé</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pour 1.9 an</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fr-FR" sz="1100" b="0" i="0" u="none" strike="noStrike" cap="none" normalizeH="0" baseline="0" dirty="0">
                          <a:ln>
                            <a:noFill/>
                          </a:ln>
                          <a:solidFill>
                            <a:schemeClr val="bg1"/>
                          </a:solidFill>
                          <a:effectLst/>
                          <a:latin typeface="+mn-lt"/>
                        </a:rPr>
                        <a:t>(durée de l’étude</a:t>
                      </a:r>
                      <a:r>
                        <a:rPr kumimoji="0" lang="de-CH" sz="1100" b="0" i="0" u="none" strike="noStrike" cap="none" normalizeH="0" baseline="0" dirty="0">
                          <a:ln>
                            <a:noFill/>
                          </a:ln>
                          <a:solidFill>
                            <a:schemeClr val="bg1"/>
                          </a:solidFill>
                          <a:effectLst/>
                          <a:latin typeface="+mn-lt"/>
                        </a:rPr>
                        <a:t>)</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(n=2’492)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(n=2’504)</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(IC à 95%)</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Valeur p</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fr-FR" sz="1400" b="0" i="0" u="none" strike="noStrike" cap="none" normalizeH="0" baseline="0" dirty="0">
                          <a:ln>
                            <a:noFill/>
                          </a:ln>
                          <a:solidFill>
                            <a:srgbClr val="595959"/>
                          </a:solidFill>
                          <a:effectLst/>
                          <a:latin typeface="+mn-lt"/>
                        </a:rPr>
                        <a:t>Ischémies</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fr-FR" sz="1400" b="0" i="0" u="none" strike="noStrike" cap="none" normalizeH="0" baseline="0" dirty="0">
                          <a:ln>
                            <a:noFill/>
                          </a:ln>
                          <a:solidFill>
                            <a:srgbClr val="595959"/>
                          </a:solidFill>
                          <a:effectLst/>
                          <a:latin typeface="+mn-lt"/>
                        </a:rPr>
                        <a:t>sévères des</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fr-FR" sz="1400" b="0" i="0" u="none" strike="noStrike" cap="none" normalizeH="0" baseline="0" dirty="0">
                          <a:ln>
                            <a:noFill/>
                          </a:ln>
                          <a:solidFill>
                            <a:srgbClr val="595959"/>
                          </a:solidFill>
                          <a:effectLst/>
                          <a:latin typeface="+mn-lt"/>
                        </a:rPr>
                        <a:t>membres</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fr-FR" sz="1400" b="0" i="0" u="none" strike="noStrike" cap="none" normalizeH="0" baseline="0" dirty="0">
                          <a:ln>
                            <a:noFill/>
                          </a:ln>
                          <a:solidFill>
                            <a:srgbClr val="595959"/>
                          </a:solidFill>
                          <a:effectLst/>
                          <a:latin typeface="+mn-lt"/>
                        </a:rPr>
                        <a:t>inférieurs («MALE»)*</a:t>
                      </a:r>
                      <a:endParaRPr kumimoji="0" lang="de-CH" sz="1400" b="0" i="0" u="none" strike="noStrike" cap="none" normalizeH="0" baseline="0" dirty="0">
                        <a:ln>
                          <a:noFill/>
                        </a:ln>
                        <a:solidFill>
                          <a:srgbClr val="595959"/>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30 (1.2%)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56 (2.2%)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0.54 (0.35–0.84)</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0.005</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de-CH" sz="1200" b="0" i="0" u="none" strike="noStrike" kern="1200" cap="none" normalizeH="0" baseline="0" dirty="0">
                          <a:ln>
                            <a:noFill/>
                          </a:ln>
                          <a:solidFill>
                            <a:srgbClr val="595959"/>
                          </a:solidFill>
                          <a:effectLst/>
                          <a:latin typeface="+mn-lt"/>
                          <a:ea typeface="+mn-ea"/>
                          <a:cs typeface="+mn-cs"/>
                        </a:rPr>
                        <a:t>100</a:t>
                      </a: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0" i="0" u="none" strike="noStrike" cap="none" normalizeH="0" baseline="0" dirty="0">
                          <a:ln>
                            <a:noFill/>
                          </a:ln>
                          <a:solidFill>
                            <a:srgbClr val="595959"/>
                          </a:solidFill>
                          <a:effectLst/>
                          <a:latin typeface="+mn-lt"/>
                        </a:rPr>
                        <a:t>Amputation</a:t>
                      </a:r>
                    </a:p>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0" i="0" u="none" strike="noStrike" cap="none" normalizeH="0" baseline="0" dirty="0">
                          <a:ln>
                            <a:noFill/>
                          </a:ln>
                          <a:solidFill>
                            <a:srgbClr val="595959"/>
                          </a:solidFill>
                          <a:effectLst/>
                          <a:latin typeface="+mn-lt"/>
                        </a:rPr>
                        <a:t>majeure</a:t>
                      </a: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5 (0.2%)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17 (0.7%)</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0.30 (0.11–0.80)</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  0.01</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200</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21705347"/>
                  </a:ext>
                </a:extLst>
              </a:tr>
            </a:tbl>
          </a:graphicData>
        </a:graphic>
      </p:graphicFrame>
      <p:sp>
        <p:nvSpPr>
          <p:cNvPr id="5" name="Rechteck 4">
            <a:extLst>
              <a:ext uri="{FF2B5EF4-FFF2-40B4-BE49-F238E27FC236}">
                <a16:creationId xmlns:a16="http://schemas.microsoft.com/office/drawing/2014/main" id="{ABC3EBC9-D0FF-4071-9373-15E92EFF600F}"/>
              </a:ext>
            </a:extLst>
          </p:cNvPr>
          <p:cNvSpPr/>
          <p:nvPr/>
        </p:nvSpPr>
        <p:spPr>
          <a:xfrm>
            <a:off x="467544" y="4501157"/>
            <a:ext cx="5688191" cy="338554"/>
          </a:xfrm>
          <a:prstGeom prst="rect">
            <a:avLst/>
          </a:prstGeom>
        </p:spPr>
        <p:txBody>
          <a:bodyPr wrap="square">
            <a:spAutoFit/>
          </a:bodyPr>
          <a:lstStyle/>
          <a:p>
            <a:pPr>
              <a:tabLst>
                <a:tab pos="66675" algn="l"/>
              </a:tabLst>
              <a:defRPr/>
            </a:pPr>
            <a:r>
              <a:rPr lang="en-US" sz="800" dirty="0">
                <a:solidFill>
                  <a:schemeClr val="tx1">
                    <a:lumMod val="50000"/>
                    <a:lumOff val="50000"/>
                  </a:schemeClr>
                </a:solidFill>
              </a:rPr>
              <a:t>* </a:t>
            </a:r>
            <a:r>
              <a:rPr lang="fr-FR" sz="800" dirty="0">
                <a:solidFill>
                  <a:schemeClr val="tx1">
                    <a:lumMod val="50000"/>
                    <a:lumOff val="50000"/>
                  </a:schemeClr>
                </a:solidFill>
              </a:rPr>
              <a:t>Major adverse </a:t>
            </a:r>
            <a:r>
              <a:rPr lang="fr-FR" sz="800" dirty="0" err="1">
                <a:solidFill>
                  <a:schemeClr val="tx1">
                    <a:lumMod val="50000"/>
                    <a:lumOff val="50000"/>
                  </a:schemeClr>
                </a:solidFill>
              </a:rPr>
              <a:t>limb</a:t>
            </a:r>
            <a:r>
              <a:rPr lang="fr-FR" sz="800" dirty="0">
                <a:solidFill>
                  <a:schemeClr val="tx1">
                    <a:lumMod val="50000"/>
                    <a:lumOff val="50000"/>
                  </a:schemeClr>
                </a:solidFill>
              </a:rPr>
              <a:t> </a:t>
            </a:r>
            <a:r>
              <a:rPr lang="fr-FR" sz="800" dirty="0" err="1">
                <a:solidFill>
                  <a:schemeClr val="tx1">
                    <a:lumMod val="50000"/>
                    <a:lumOff val="50000"/>
                  </a:schemeClr>
                </a:solidFill>
              </a:rPr>
              <a:t>event</a:t>
            </a:r>
            <a:r>
              <a:rPr lang="fr-FR" sz="800" dirty="0">
                <a:solidFill>
                  <a:schemeClr val="tx1">
                    <a:lumMod val="50000"/>
                    <a:lumOff val="50000"/>
                  </a:schemeClr>
                </a:solidFill>
              </a:rPr>
              <a:t> = développement d’une ischémie aiguë ou chronique des membres inférieurs y compris toutes amputations majeures supplémentaires en raison d’un événement vasculaire</a:t>
            </a:r>
            <a:endParaRPr lang="en-US" sz="800" dirty="0">
              <a:solidFill>
                <a:schemeClr val="tx1">
                  <a:lumMod val="50000"/>
                  <a:lumOff val="50000"/>
                </a:schemeClr>
              </a:solidFill>
            </a:endParaRPr>
          </a:p>
        </p:txBody>
      </p:sp>
      <p:sp>
        <p:nvSpPr>
          <p:cNvPr id="7" name="Textfeld 6">
            <a:extLst>
              <a:ext uri="{FF2B5EF4-FFF2-40B4-BE49-F238E27FC236}">
                <a16:creationId xmlns:a16="http://schemas.microsoft.com/office/drawing/2014/main" id="{2B8EEDB2-CD5E-4605-AE91-CA242A5A001C}"/>
              </a:ext>
            </a:extLst>
          </p:cNvPr>
          <p:cNvSpPr txBox="1"/>
          <p:nvPr/>
        </p:nvSpPr>
        <p:spPr>
          <a:xfrm>
            <a:off x="5862988" y="3976206"/>
            <a:ext cx="2736304" cy="360040"/>
          </a:xfrm>
          <a:prstGeom prst="rect">
            <a:avLst/>
          </a:prstGeom>
          <a:noFill/>
        </p:spPr>
        <p:txBody>
          <a:bodyPr wrap="square" lIns="0" tIns="0" rIns="0" bIns="0" rtlCol="0">
            <a:normAutofit/>
          </a:bodyPr>
          <a:lstStyle/>
          <a:p>
            <a:r>
              <a:rPr lang="de-CH" sz="800" dirty="0" err="1">
                <a:solidFill>
                  <a:schemeClr val="tx1">
                    <a:lumMod val="50000"/>
                    <a:lumOff val="50000"/>
                  </a:schemeClr>
                </a:solidFill>
              </a:rPr>
              <a:t>Adapté</a:t>
            </a:r>
            <a:r>
              <a:rPr lang="de-CH" sz="800" dirty="0">
                <a:solidFill>
                  <a:schemeClr val="tx1">
                    <a:lumMod val="50000"/>
                    <a:lumOff val="50000"/>
                  </a:schemeClr>
                </a:solidFill>
              </a:rPr>
              <a:t> </a:t>
            </a:r>
            <a:r>
              <a:rPr lang="de-CH" sz="800" dirty="0" err="1">
                <a:solidFill>
                  <a:schemeClr val="tx1">
                    <a:lumMod val="50000"/>
                    <a:lumOff val="50000"/>
                  </a:schemeClr>
                </a:solidFill>
              </a:rPr>
              <a:t>d’après</a:t>
            </a:r>
            <a:r>
              <a:rPr lang="de-CH" sz="800" dirty="0">
                <a:solidFill>
                  <a:schemeClr val="tx1">
                    <a:lumMod val="50000"/>
                    <a:lumOff val="50000"/>
                  </a:schemeClr>
                </a:solidFill>
              </a:rPr>
              <a:t>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r>
              <a:rPr lang="de-CH" sz="800" dirty="0">
                <a:solidFill>
                  <a:schemeClr val="tx1">
                    <a:lumMod val="50000"/>
                    <a:lumOff val="50000"/>
                  </a:schemeClr>
                </a:solidFill>
              </a:rPr>
              <a:t> et Anand et al., Lancet 2018</a:t>
            </a:r>
            <a:r>
              <a:rPr lang="de-CH" sz="800" baseline="30000" dirty="0">
                <a:solidFill>
                  <a:schemeClr val="tx1">
                    <a:lumMod val="50000"/>
                    <a:lumOff val="50000"/>
                  </a:schemeClr>
                </a:solidFill>
              </a:rPr>
              <a:t>2</a:t>
            </a:r>
          </a:p>
        </p:txBody>
      </p:sp>
      <p:sp>
        <p:nvSpPr>
          <p:cNvPr id="9" name="TextBox 3">
            <a:extLst>
              <a:ext uri="{FF2B5EF4-FFF2-40B4-BE49-F238E27FC236}">
                <a16:creationId xmlns:a16="http://schemas.microsoft.com/office/drawing/2014/main" id="{A8844D2E-1A73-4407-8B06-082850A65018}"/>
              </a:ext>
            </a:extLst>
          </p:cNvPr>
          <p:cNvSpPr txBox="1"/>
          <p:nvPr/>
        </p:nvSpPr>
        <p:spPr>
          <a:xfrm>
            <a:off x="5436096" y="4845809"/>
            <a:ext cx="3457080" cy="24622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 </a:t>
            </a:r>
            <a:br>
              <a:rPr lang="en-US" sz="800" dirty="0">
                <a:solidFill>
                  <a:schemeClr val="tx1">
                    <a:lumMod val="50000"/>
                    <a:lumOff val="50000"/>
                  </a:schemeClr>
                </a:solidFill>
              </a:rPr>
            </a:br>
            <a:r>
              <a:rPr lang="en-US" sz="800" dirty="0">
                <a:solidFill>
                  <a:schemeClr val="tx1">
                    <a:lumMod val="50000"/>
                    <a:lumOff val="50000"/>
                  </a:schemeClr>
                </a:solidFill>
              </a:rPr>
              <a:t>2. Anand et al. Lancet. 2018;391(10117):219-29.</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D56FA948-49DB-42D3-8AEB-7105DAE0C682}"/>
              </a:ext>
            </a:extLst>
          </p:cNvPr>
          <p:cNvSpPr txBox="1"/>
          <p:nvPr/>
        </p:nvSpPr>
        <p:spPr>
          <a:xfrm>
            <a:off x="604844" y="4810482"/>
            <a:ext cx="4111172"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IC: </a:t>
            </a:r>
            <a:r>
              <a:rPr lang="de-CH" sz="800" dirty="0" err="1">
                <a:solidFill>
                  <a:schemeClr val="tx1">
                    <a:lumMod val="50000"/>
                    <a:lumOff val="50000"/>
                  </a:schemeClr>
                </a:solidFill>
              </a:rPr>
              <a:t>intervalle</a:t>
            </a:r>
            <a:r>
              <a:rPr lang="de-CH" sz="800" dirty="0">
                <a:solidFill>
                  <a:schemeClr val="tx1">
                    <a:lumMod val="50000"/>
                    <a:lumOff val="50000"/>
                  </a:schemeClr>
                </a:solidFill>
              </a:rPr>
              <a:t> de </a:t>
            </a:r>
            <a:r>
              <a:rPr lang="de-CH" sz="800" dirty="0" err="1">
                <a:solidFill>
                  <a:schemeClr val="tx1">
                    <a:lumMod val="50000"/>
                    <a:lumOff val="50000"/>
                  </a:schemeClr>
                </a:solidFill>
              </a:rPr>
              <a:t>confiance</a:t>
            </a:r>
            <a:r>
              <a:rPr lang="en-US" sz="800" dirty="0">
                <a:solidFill>
                  <a:schemeClr val="tx1">
                    <a:lumMod val="50000"/>
                    <a:lumOff val="50000"/>
                  </a:schemeClr>
                </a:solidFill>
              </a:rPr>
              <a:t>; MALE: </a:t>
            </a:r>
            <a:r>
              <a:rPr lang="en-US" sz="800" dirty="0" err="1">
                <a:solidFill>
                  <a:schemeClr val="tx1">
                    <a:lumMod val="50000"/>
                    <a:lumOff val="50000"/>
                  </a:schemeClr>
                </a:solidFill>
              </a:rPr>
              <a:t>ischémie</a:t>
            </a:r>
            <a:r>
              <a:rPr lang="en-US" sz="800" dirty="0">
                <a:solidFill>
                  <a:schemeClr val="tx1">
                    <a:lumMod val="50000"/>
                    <a:lumOff val="50000"/>
                  </a:schemeClr>
                </a:solidFill>
              </a:rPr>
              <a:t> </a:t>
            </a:r>
            <a:r>
              <a:rPr lang="en-US" sz="800" dirty="0" err="1">
                <a:solidFill>
                  <a:schemeClr val="tx1">
                    <a:lumMod val="50000"/>
                    <a:lumOff val="50000"/>
                  </a:schemeClr>
                </a:solidFill>
              </a:rPr>
              <a:t>sévère</a:t>
            </a:r>
            <a:r>
              <a:rPr lang="en-US" sz="800" dirty="0">
                <a:solidFill>
                  <a:schemeClr val="tx1">
                    <a:lumMod val="50000"/>
                    <a:lumOff val="50000"/>
                  </a:schemeClr>
                </a:solidFill>
              </a:rPr>
              <a:t> des members </a:t>
            </a:r>
            <a:r>
              <a:rPr lang="en-US" sz="800" dirty="0" err="1">
                <a:solidFill>
                  <a:schemeClr val="tx1">
                    <a:lumMod val="50000"/>
                    <a:lumOff val="50000"/>
                  </a:schemeClr>
                </a:solidFill>
              </a:rPr>
              <a:t>inférieurs</a:t>
            </a:r>
            <a:r>
              <a:rPr lang="en-US" sz="800" dirty="0">
                <a:solidFill>
                  <a:schemeClr val="tx1">
                    <a:lumMod val="50000"/>
                    <a:lumOff val="50000"/>
                  </a:schemeClr>
                </a:solidFill>
              </a:rPr>
              <a:t>; NNT:</a:t>
            </a:r>
            <a:r>
              <a:rPr lang="de-CH" sz="800" dirty="0" err="1">
                <a:solidFill>
                  <a:schemeClr val="tx1">
                    <a:lumMod val="50000"/>
                    <a:lumOff val="50000"/>
                  </a:schemeClr>
                </a:solidFill>
              </a:rPr>
              <a:t>nombre</a:t>
            </a:r>
            <a:r>
              <a:rPr lang="de-CH" sz="800" dirty="0">
                <a:solidFill>
                  <a:schemeClr val="tx1">
                    <a:lumMod val="50000"/>
                    <a:lumOff val="50000"/>
                  </a:schemeClr>
                </a:solidFill>
              </a:rPr>
              <a:t> </a:t>
            </a:r>
            <a:r>
              <a:rPr lang="de-CH" sz="800" dirty="0" err="1">
                <a:solidFill>
                  <a:schemeClr val="tx1">
                    <a:lumMod val="50000"/>
                    <a:lumOff val="50000"/>
                  </a:schemeClr>
                </a:solidFill>
              </a:rPr>
              <a:t>nécessaire</a:t>
            </a:r>
            <a:r>
              <a:rPr lang="de-CH" sz="800" dirty="0">
                <a:solidFill>
                  <a:schemeClr val="tx1">
                    <a:lumMod val="50000"/>
                    <a:lumOff val="50000"/>
                  </a:schemeClr>
                </a:solidFill>
              </a:rPr>
              <a:t> </a:t>
            </a:r>
            <a:r>
              <a:rPr lang="de-CH" sz="800" dirty="0" err="1">
                <a:solidFill>
                  <a:schemeClr val="tx1">
                    <a:lumMod val="50000"/>
                    <a:lumOff val="50000"/>
                  </a:schemeClr>
                </a:solidFill>
              </a:rPr>
              <a:t>pour</a:t>
            </a:r>
            <a:r>
              <a:rPr lang="de-CH" sz="800" dirty="0">
                <a:solidFill>
                  <a:schemeClr val="tx1">
                    <a:lumMod val="50000"/>
                    <a:lumOff val="50000"/>
                  </a:schemeClr>
                </a:solidFill>
              </a:rPr>
              <a:t> </a:t>
            </a:r>
            <a:r>
              <a:rPr lang="de-CH" sz="800" dirty="0" err="1">
                <a:solidFill>
                  <a:schemeClr val="tx1">
                    <a:lumMod val="50000"/>
                    <a:lumOff val="50000"/>
                  </a:schemeClr>
                </a:solidFill>
              </a:rPr>
              <a:t>traiter</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113044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8"/>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3" name="Title 2"/>
          <p:cNvSpPr txBox="1">
            <a:spLocks/>
          </p:cNvSpPr>
          <p:nvPr/>
        </p:nvSpPr>
        <p:spPr>
          <a:xfrm>
            <a:off x="612776" y="2107172"/>
            <a:ext cx="7775648" cy="369332"/>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sz="2400" b="1" kern="0" dirty="0" err="1">
                <a:solidFill>
                  <a:srgbClr val="3961AC"/>
                </a:solidFill>
              </a:rPr>
              <a:t>Annexe</a:t>
            </a:r>
            <a:endParaRPr kumimoji="0" lang="de-CH" sz="2400" b="1" i="0" u="none" strike="noStrike" kern="0" cap="none" spc="0" normalizeH="0" baseline="0" dirty="0">
              <a:ln>
                <a:noFill/>
              </a:ln>
              <a:solidFill>
                <a:srgbClr val="3961AC"/>
              </a:solidFill>
              <a:effectLst/>
              <a:uLnTx/>
              <a:uFillTx/>
              <a:latin typeface="Arial"/>
            </a:endParaRPr>
          </a:p>
        </p:txBody>
      </p:sp>
    </p:spTree>
    <p:extLst>
      <p:ext uri="{BB962C8B-B14F-4D97-AF65-F5344CB8AC3E}">
        <p14:creationId xmlns:p14="http://schemas.microsoft.com/office/powerpoint/2010/main" val="442065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612001" y="1059582"/>
            <a:ext cx="4392047" cy="3888432"/>
          </a:xfrm>
          <a:prstGeom prst="rect">
            <a:avLst/>
          </a:prstGeom>
        </p:spPr>
        <p:txBody>
          <a:bodyPr vert="horz" lIns="0" tIns="0" rIns="0" bIns="0" rtlCol="0">
            <a:noAutofit/>
          </a:bodyPr>
          <a:lstStyle/>
          <a:p>
            <a:pPr defTabSz="449263">
              <a:tabLst>
                <a:tab pos="804863" algn="l"/>
              </a:tabLst>
            </a:pPr>
            <a:r>
              <a:rPr lang="en-US" sz="1200" dirty="0"/>
              <a:t>AAS 	</a:t>
            </a:r>
            <a:r>
              <a:rPr lang="en-US" sz="1200" dirty="0" err="1"/>
              <a:t>acide</a:t>
            </a:r>
            <a:r>
              <a:rPr lang="en-US" sz="1200" dirty="0"/>
              <a:t> </a:t>
            </a:r>
            <a:r>
              <a:rPr lang="en-US" sz="1200" dirty="0" err="1"/>
              <a:t>acétylsalicylique</a:t>
            </a:r>
            <a:endParaRPr lang="en-US" sz="1200" dirty="0"/>
          </a:p>
          <a:p>
            <a:pPr defTabSz="449263">
              <a:tabLst>
                <a:tab pos="804863" algn="l"/>
              </a:tabLst>
            </a:pPr>
            <a:r>
              <a:rPr lang="en-US" sz="1200" dirty="0"/>
              <a:t>AVC	accident </a:t>
            </a:r>
            <a:r>
              <a:rPr lang="en-US" sz="1200" dirty="0" err="1"/>
              <a:t>vasculaire</a:t>
            </a:r>
            <a:r>
              <a:rPr lang="en-US" sz="1200" dirty="0"/>
              <a:t> </a:t>
            </a:r>
            <a:r>
              <a:rPr lang="en-US" sz="1200" dirty="0" err="1"/>
              <a:t>cérébral</a:t>
            </a:r>
            <a:endParaRPr lang="en-US" sz="1200" dirty="0"/>
          </a:p>
          <a:p>
            <a:pPr defTabSz="449263">
              <a:tabLst>
                <a:tab pos="804863" algn="l"/>
              </a:tabLst>
            </a:pPr>
            <a:r>
              <a:rPr lang="en-US" sz="1200" dirty="0"/>
              <a:t>CV 	</a:t>
            </a:r>
            <a:r>
              <a:rPr lang="en-US" sz="1200" dirty="0" err="1"/>
              <a:t>cardiovasculaire</a:t>
            </a:r>
            <a:endParaRPr lang="en-US" sz="1200" dirty="0"/>
          </a:p>
          <a:p>
            <a:pPr defTabSz="449263">
              <a:tabLst>
                <a:tab pos="804863" algn="l"/>
              </a:tabLst>
            </a:pPr>
            <a:r>
              <a:rPr lang="en-US" sz="1200" dirty="0"/>
              <a:t>DAPT 	double </a:t>
            </a:r>
            <a:r>
              <a:rPr lang="en-US" sz="1200" dirty="0" err="1"/>
              <a:t>antiagrégation</a:t>
            </a:r>
            <a:r>
              <a:rPr lang="en-US" sz="1200" dirty="0"/>
              <a:t> </a:t>
            </a:r>
            <a:r>
              <a:rPr lang="en-US" sz="1200" dirty="0" err="1"/>
              <a:t>plaquettaire</a:t>
            </a:r>
            <a:endParaRPr lang="en-US" sz="1200" dirty="0"/>
          </a:p>
          <a:p>
            <a:pPr defTabSz="449263">
              <a:tabLst>
                <a:tab pos="804863" algn="l"/>
              </a:tabLst>
            </a:pPr>
            <a:r>
              <a:rPr lang="en-US" sz="1200" dirty="0" err="1"/>
              <a:t>DFGe</a:t>
            </a:r>
            <a:r>
              <a:rPr lang="en-US" sz="1200" dirty="0"/>
              <a:t> 	</a:t>
            </a:r>
            <a:r>
              <a:rPr lang="en-US" sz="1200" dirty="0" err="1"/>
              <a:t>débit</a:t>
            </a:r>
            <a:r>
              <a:rPr lang="en-US" sz="1200" dirty="0"/>
              <a:t> de filtration </a:t>
            </a:r>
            <a:r>
              <a:rPr lang="en-US" sz="1200" dirty="0" err="1"/>
              <a:t>glomérulaire</a:t>
            </a:r>
            <a:r>
              <a:rPr lang="en-US" sz="1200" dirty="0"/>
              <a:t> </a:t>
            </a:r>
            <a:r>
              <a:rPr lang="en-US" sz="1200" dirty="0" err="1"/>
              <a:t>estimé</a:t>
            </a:r>
            <a:endParaRPr lang="en-US" sz="1200" dirty="0"/>
          </a:p>
          <a:p>
            <a:pPr defTabSz="449263">
              <a:tabLst>
                <a:tab pos="804863" algn="l"/>
              </a:tabLst>
            </a:pPr>
            <a:r>
              <a:rPr lang="en-US" sz="1200" dirty="0"/>
              <a:t>EP 	</a:t>
            </a:r>
            <a:r>
              <a:rPr lang="en-US" sz="1200" dirty="0" err="1"/>
              <a:t>embolie</a:t>
            </a:r>
            <a:r>
              <a:rPr lang="en-US" sz="1200" dirty="0"/>
              <a:t> </a:t>
            </a:r>
            <a:r>
              <a:rPr lang="en-US" sz="1200" dirty="0" err="1"/>
              <a:t>pulmonaire</a:t>
            </a:r>
            <a:endParaRPr lang="en-US" sz="1200" dirty="0"/>
          </a:p>
          <a:p>
            <a:pPr defTabSz="449263">
              <a:tabLst>
                <a:tab pos="804863" algn="l"/>
              </a:tabLst>
            </a:pPr>
            <a:r>
              <a:rPr lang="en-US" sz="1200" dirty="0"/>
              <a:t>FA	fibrillation </a:t>
            </a:r>
            <a:r>
              <a:rPr lang="en-US" sz="1200" dirty="0" err="1"/>
              <a:t>auriculaire</a:t>
            </a:r>
            <a:endParaRPr lang="en-US" sz="1200" dirty="0"/>
          </a:p>
          <a:p>
            <a:pPr defTabSz="449263">
              <a:tabLst>
                <a:tab pos="804863" algn="l"/>
              </a:tabLst>
            </a:pPr>
            <a:r>
              <a:rPr lang="en-US" sz="1200" dirty="0" err="1"/>
              <a:t>FAnv</a:t>
            </a:r>
            <a:r>
              <a:rPr lang="en-US" sz="1200" dirty="0"/>
              <a:t> 	fibrillation </a:t>
            </a:r>
            <a:r>
              <a:rPr lang="en-US" sz="1200" dirty="0" err="1"/>
              <a:t>auriculaire</a:t>
            </a:r>
            <a:r>
              <a:rPr lang="en-US" sz="1200" dirty="0"/>
              <a:t> non </a:t>
            </a:r>
            <a:r>
              <a:rPr lang="en-US" sz="1200" dirty="0" err="1"/>
              <a:t>valvulaire</a:t>
            </a:r>
            <a:endParaRPr lang="en-US" sz="1200" dirty="0"/>
          </a:p>
          <a:p>
            <a:pPr defTabSz="449263">
              <a:tabLst>
                <a:tab pos="804863" algn="l"/>
              </a:tabLst>
            </a:pPr>
            <a:r>
              <a:rPr lang="en-US" sz="1200" dirty="0"/>
              <a:t>Hb	</a:t>
            </a:r>
            <a:r>
              <a:rPr lang="en-US" sz="1200" dirty="0" err="1"/>
              <a:t>hémoglobine</a:t>
            </a:r>
            <a:endParaRPr lang="en-US" sz="1200" dirty="0"/>
          </a:p>
          <a:p>
            <a:pPr defTabSz="449263">
              <a:tabLst>
                <a:tab pos="804863" algn="l"/>
              </a:tabLst>
            </a:pPr>
            <a:r>
              <a:rPr lang="en-US" sz="1200" dirty="0"/>
              <a:t>HIC 	</a:t>
            </a:r>
            <a:r>
              <a:rPr lang="en-US" sz="1200" dirty="0" err="1"/>
              <a:t>hémorragie</a:t>
            </a:r>
            <a:r>
              <a:rPr lang="en-US" sz="1200" dirty="0"/>
              <a:t> </a:t>
            </a:r>
            <a:r>
              <a:rPr lang="en-US" sz="1200" dirty="0" err="1"/>
              <a:t>intracrânienne</a:t>
            </a:r>
            <a:endParaRPr lang="en-US" sz="1200" dirty="0"/>
          </a:p>
          <a:p>
            <a:pPr defTabSz="449263">
              <a:tabLst>
                <a:tab pos="804863" algn="l"/>
              </a:tabLst>
            </a:pPr>
            <a:r>
              <a:rPr lang="en-US" sz="1200" dirty="0"/>
              <a:t>HR	hazard ratio</a:t>
            </a:r>
          </a:p>
          <a:p>
            <a:pPr defTabSz="449263">
              <a:tabLst>
                <a:tab pos="804863" algn="l"/>
              </a:tabLst>
            </a:pPr>
            <a:r>
              <a:rPr lang="en-US" sz="1200" dirty="0"/>
              <a:t>IC	</a:t>
            </a:r>
            <a:r>
              <a:rPr lang="en-US" sz="1200" dirty="0" err="1"/>
              <a:t>intervalle</a:t>
            </a:r>
            <a:r>
              <a:rPr lang="en-US" sz="1200" dirty="0"/>
              <a:t> de </a:t>
            </a:r>
            <a:r>
              <a:rPr lang="en-US" sz="1200" dirty="0" err="1"/>
              <a:t>confiance</a:t>
            </a:r>
            <a:br>
              <a:rPr lang="en-US" sz="1200" dirty="0"/>
            </a:br>
            <a:r>
              <a:rPr lang="en-US" sz="1200" dirty="0"/>
              <a:t>IM 	</a:t>
            </a:r>
            <a:r>
              <a:rPr lang="en-US" sz="1200" dirty="0" err="1"/>
              <a:t>infarctus</a:t>
            </a:r>
            <a:r>
              <a:rPr lang="en-US" sz="1200" dirty="0"/>
              <a:t> du </a:t>
            </a:r>
            <a:r>
              <a:rPr lang="en-US" sz="1200" dirty="0" err="1"/>
              <a:t>myocarde</a:t>
            </a:r>
            <a:endParaRPr lang="en-US" sz="1200" dirty="0"/>
          </a:p>
          <a:p>
            <a:pPr defTabSz="449263">
              <a:tabLst>
                <a:tab pos="804863" algn="l"/>
              </a:tabLst>
            </a:pPr>
            <a:r>
              <a:rPr lang="en-US" sz="1200" dirty="0"/>
              <a:t>ISTH 	International Society on Thrombosis</a:t>
            </a:r>
          </a:p>
          <a:p>
            <a:pPr defTabSz="449263">
              <a:tabLst>
                <a:tab pos="804863" algn="l"/>
              </a:tabLst>
            </a:pPr>
            <a:r>
              <a:rPr lang="en-US" sz="1200" dirty="0"/>
              <a:t>	and </a:t>
            </a:r>
            <a:r>
              <a:rPr lang="en-US" sz="1200" dirty="0" err="1"/>
              <a:t>Haemostasis</a:t>
            </a:r>
            <a:endParaRPr lang="en-US" sz="1200" dirty="0"/>
          </a:p>
          <a:p>
            <a:pPr defTabSz="449263">
              <a:tabLst>
                <a:tab pos="804863" algn="l"/>
              </a:tabLst>
            </a:pPr>
            <a:endParaRPr lang="en-US" sz="1200" dirty="0"/>
          </a:p>
        </p:txBody>
      </p:sp>
      <p:sp>
        <p:nvSpPr>
          <p:cNvPr id="6" name="Titel 1"/>
          <p:cNvSpPr>
            <a:spLocks noGrp="1"/>
          </p:cNvSpPr>
          <p:nvPr>
            <p:ph type="title" idx="4294967295"/>
          </p:nvPr>
        </p:nvSpPr>
        <p:spPr>
          <a:xfrm>
            <a:off x="612001" y="576263"/>
            <a:ext cx="8280400" cy="304800"/>
          </a:xfrm>
        </p:spPr>
        <p:txBody>
          <a:bodyPr/>
          <a:lstStyle/>
          <a:p>
            <a:r>
              <a:rPr lang="de-CH" sz="2200" spc="-20" dirty="0" err="1"/>
              <a:t>Abréviations</a:t>
            </a:r>
            <a:endParaRPr lang="de-CH" sz="2200" dirty="0"/>
          </a:p>
        </p:txBody>
      </p:sp>
      <p:sp>
        <p:nvSpPr>
          <p:cNvPr id="5" name="Rechteck 4"/>
          <p:cNvSpPr/>
          <p:nvPr/>
        </p:nvSpPr>
        <p:spPr>
          <a:xfrm>
            <a:off x="4644007" y="1071943"/>
            <a:ext cx="4392047" cy="3888432"/>
          </a:xfrm>
          <a:prstGeom prst="rect">
            <a:avLst/>
          </a:prstGeom>
        </p:spPr>
        <p:txBody>
          <a:bodyPr vert="horz" lIns="0" tIns="0" rIns="0" bIns="0" rtlCol="0">
            <a:noAutofit/>
          </a:bodyPr>
          <a:lstStyle/>
          <a:p>
            <a:pPr defTabSz="449263">
              <a:tabLst>
                <a:tab pos="804863" algn="l"/>
              </a:tabLst>
            </a:pPr>
            <a:r>
              <a:rPr lang="en-US" sz="1200" dirty="0"/>
              <a:t>MACE 	Major Adverse Cardiovascular Events</a:t>
            </a:r>
          </a:p>
          <a:p>
            <a:pPr defTabSz="449263">
              <a:tabLst>
                <a:tab pos="804863" algn="l"/>
              </a:tabLst>
            </a:pPr>
            <a:r>
              <a:rPr lang="en-US" sz="1200" dirty="0"/>
              <a:t>	(</a:t>
            </a:r>
            <a:r>
              <a:rPr lang="en-US" sz="1200" dirty="0" err="1"/>
              <a:t>événements</a:t>
            </a:r>
            <a:r>
              <a:rPr lang="en-US" sz="1200" dirty="0"/>
              <a:t> </a:t>
            </a:r>
            <a:r>
              <a:rPr lang="en-US" sz="1200" dirty="0" err="1"/>
              <a:t>cardiovasculaires</a:t>
            </a:r>
            <a:r>
              <a:rPr lang="en-US" sz="1200" dirty="0"/>
              <a:t> </a:t>
            </a:r>
            <a:r>
              <a:rPr lang="en-US" sz="1200" dirty="0" err="1"/>
              <a:t>majeurs</a:t>
            </a:r>
            <a:r>
              <a:rPr lang="en-US" sz="1200" dirty="0"/>
              <a:t>)</a:t>
            </a:r>
          </a:p>
          <a:p>
            <a:pPr defTabSz="449263">
              <a:tabLst>
                <a:tab pos="804863" algn="l"/>
              </a:tabLst>
            </a:pPr>
            <a:r>
              <a:rPr lang="en-US" sz="1200" dirty="0"/>
              <a:t>MALE 	Major Adverse Limb Events</a:t>
            </a:r>
          </a:p>
          <a:p>
            <a:pPr defTabSz="449263">
              <a:tabLst>
                <a:tab pos="804863" algn="l"/>
              </a:tabLst>
            </a:pPr>
            <a:r>
              <a:rPr lang="en-US" sz="1200" dirty="0"/>
              <a:t>	(</a:t>
            </a:r>
            <a:r>
              <a:rPr lang="en-US" sz="1200" dirty="0" err="1"/>
              <a:t>événements</a:t>
            </a:r>
            <a:r>
              <a:rPr lang="en-US" sz="1200" dirty="0"/>
              <a:t> </a:t>
            </a:r>
            <a:r>
              <a:rPr lang="en-US" sz="1200" dirty="0" err="1"/>
              <a:t>majeurs</a:t>
            </a:r>
            <a:r>
              <a:rPr lang="en-US" sz="1200" dirty="0"/>
              <a:t> </a:t>
            </a:r>
            <a:r>
              <a:rPr lang="en-US" sz="1200" dirty="0" err="1"/>
              <a:t>touchant</a:t>
            </a:r>
            <a:r>
              <a:rPr lang="en-US" sz="1200" dirty="0"/>
              <a:t> les </a:t>
            </a:r>
            <a:r>
              <a:rPr lang="en-US" sz="1200" dirty="0" err="1"/>
              <a:t>membres</a:t>
            </a:r>
            <a:r>
              <a:rPr lang="en-US" sz="1200" dirty="0"/>
              <a:t> 	</a:t>
            </a:r>
            <a:r>
              <a:rPr lang="en-US" sz="1200" dirty="0" err="1"/>
              <a:t>inférieurs</a:t>
            </a:r>
            <a:r>
              <a:rPr lang="en-US" sz="1200" dirty="0"/>
              <a:t>)</a:t>
            </a:r>
          </a:p>
          <a:p>
            <a:pPr defTabSz="449263">
              <a:tabLst>
                <a:tab pos="804863" algn="l"/>
              </a:tabLst>
            </a:pPr>
            <a:r>
              <a:rPr lang="en-US" sz="1200" dirty="0"/>
              <a:t>NNH 	Number Needed to Harm </a:t>
            </a:r>
            <a:br>
              <a:rPr lang="en-US" sz="1200" dirty="0"/>
            </a:br>
            <a:r>
              <a:rPr lang="en-US" sz="1200" dirty="0"/>
              <a:t>	(</a:t>
            </a:r>
            <a:r>
              <a:rPr lang="en-US" sz="1200" dirty="0" err="1"/>
              <a:t>nombre</a:t>
            </a:r>
            <a:r>
              <a:rPr lang="en-US" sz="1200" dirty="0"/>
              <a:t> </a:t>
            </a:r>
            <a:r>
              <a:rPr lang="en-US" sz="1200" dirty="0" err="1"/>
              <a:t>nécessaire</a:t>
            </a:r>
            <a:r>
              <a:rPr lang="en-US" sz="1200" dirty="0"/>
              <a:t> pour </a:t>
            </a:r>
            <a:r>
              <a:rPr lang="en-US" sz="1200" dirty="0" err="1"/>
              <a:t>nuire</a:t>
            </a:r>
            <a:r>
              <a:rPr lang="en-US" sz="1200" dirty="0"/>
              <a:t>)</a:t>
            </a:r>
          </a:p>
          <a:p>
            <a:pPr defTabSz="449263">
              <a:tabLst>
                <a:tab pos="804863" algn="l"/>
              </a:tabLst>
            </a:pPr>
            <a:r>
              <a:rPr lang="en-US" sz="1200" dirty="0"/>
              <a:t>NNT 	Number Needed to Treat</a:t>
            </a:r>
          </a:p>
          <a:p>
            <a:pPr defTabSz="449263">
              <a:tabLst>
                <a:tab pos="804863" algn="l"/>
              </a:tabLst>
            </a:pPr>
            <a:r>
              <a:rPr lang="en-US" sz="1200" dirty="0"/>
              <a:t>	(</a:t>
            </a:r>
            <a:r>
              <a:rPr lang="en-US" sz="1200" dirty="0" err="1"/>
              <a:t>nombre</a:t>
            </a:r>
            <a:r>
              <a:rPr lang="en-US" sz="1200" dirty="0"/>
              <a:t> </a:t>
            </a:r>
            <a:r>
              <a:rPr lang="en-US" sz="1200" dirty="0" err="1"/>
              <a:t>nécessaire</a:t>
            </a:r>
            <a:r>
              <a:rPr lang="en-US" sz="1200" dirty="0"/>
              <a:t> pour </a:t>
            </a:r>
            <a:r>
              <a:rPr lang="en-US" sz="1200" dirty="0" err="1"/>
              <a:t>traiter</a:t>
            </a:r>
            <a:r>
              <a:rPr lang="en-US" sz="1200" dirty="0"/>
              <a:t>)</a:t>
            </a:r>
          </a:p>
          <a:p>
            <a:pPr defTabSz="449263">
              <a:tabLst>
                <a:tab pos="804863" algn="l"/>
              </a:tabLst>
            </a:pPr>
            <a:r>
              <a:rPr lang="en-US" sz="1200" dirty="0" err="1"/>
              <a:t>n.s</a:t>
            </a:r>
            <a:r>
              <a:rPr lang="en-US" sz="1200" dirty="0"/>
              <a:t>. 	non </a:t>
            </a:r>
            <a:r>
              <a:rPr lang="en-US" sz="1200" dirty="0" err="1"/>
              <a:t>significatif</a:t>
            </a:r>
            <a:endParaRPr lang="en-US" sz="1200" dirty="0"/>
          </a:p>
          <a:p>
            <a:pPr defTabSz="449263">
              <a:tabLst>
                <a:tab pos="804863" algn="l"/>
              </a:tabLst>
            </a:pPr>
            <a:r>
              <a:rPr lang="en-US" sz="1200" dirty="0"/>
              <a:t>NYHA	New York Heart Association</a:t>
            </a:r>
          </a:p>
          <a:p>
            <a:pPr defTabSz="449263">
              <a:tabLst>
                <a:tab pos="804863" algn="l"/>
              </a:tabLst>
            </a:pPr>
            <a:r>
              <a:rPr lang="en-US" sz="1200" dirty="0"/>
              <a:t>PC	</a:t>
            </a:r>
            <a:r>
              <a:rPr lang="en-US" sz="1200" dirty="0" err="1"/>
              <a:t>poids</a:t>
            </a:r>
            <a:r>
              <a:rPr lang="en-US" sz="1200" dirty="0"/>
              <a:t> </a:t>
            </a:r>
            <a:r>
              <a:rPr lang="en-US" sz="1200" dirty="0" err="1"/>
              <a:t>corporel</a:t>
            </a:r>
            <a:endParaRPr lang="en-US" sz="1200" dirty="0"/>
          </a:p>
          <a:p>
            <a:pPr defTabSz="449263">
              <a:tabLst>
                <a:tab pos="804863" algn="l"/>
              </a:tabLst>
            </a:pPr>
            <a:r>
              <a:rPr lang="en-US" sz="1200" dirty="0"/>
              <a:t>TVP 	thrombose </a:t>
            </a:r>
            <a:r>
              <a:rPr lang="en-US" sz="1200" dirty="0" err="1"/>
              <a:t>veineuse</a:t>
            </a:r>
            <a:r>
              <a:rPr lang="en-US" sz="1200" dirty="0"/>
              <a:t> profonde</a:t>
            </a:r>
            <a:endParaRPr lang="de-DE" sz="1200" dirty="0"/>
          </a:p>
        </p:txBody>
      </p:sp>
    </p:spTree>
    <p:extLst>
      <p:ext uri="{BB962C8B-B14F-4D97-AF65-F5344CB8AC3E}">
        <p14:creationId xmlns:p14="http://schemas.microsoft.com/office/powerpoint/2010/main" val="4141230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577009"/>
            <a:ext cx="8281175" cy="304699"/>
          </a:xfrm>
        </p:spPr>
        <p:txBody>
          <a:bodyPr/>
          <a:lstStyle/>
          <a:p>
            <a:r>
              <a:rPr lang="de-CH" sz="2200" spc="-20" dirty="0"/>
              <a:t>Xarelto</a:t>
            </a:r>
            <a:r>
              <a:rPr lang="de-CH" sz="2200" spc="-20" baseline="30000" dirty="0"/>
              <a:t>®</a:t>
            </a:r>
            <a:r>
              <a:rPr lang="de-CH" sz="2200" spc="-20" dirty="0"/>
              <a:t> </a:t>
            </a:r>
            <a:r>
              <a:rPr lang="de-CH" sz="2200" spc="-20" dirty="0" err="1"/>
              <a:t>vascular</a:t>
            </a:r>
            <a:r>
              <a:rPr lang="de-CH" sz="2200" spc="-20" dirty="0"/>
              <a:t> – Information </a:t>
            </a:r>
            <a:r>
              <a:rPr lang="de-CH" sz="2200" spc="-20" dirty="0" err="1"/>
              <a:t>professionnelle</a:t>
            </a:r>
            <a:r>
              <a:rPr lang="de-CH" sz="2200" spc="-20" dirty="0"/>
              <a:t> </a:t>
            </a:r>
            <a:r>
              <a:rPr lang="de-CH" sz="2200" spc="-20" dirty="0" err="1"/>
              <a:t>abrégée</a:t>
            </a:r>
            <a:endParaRPr lang="de-CH" sz="2200" dirty="0"/>
          </a:p>
        </p:txBody>
      </p:sp>
      <p:sp>
        <p:nvSpPr>
          <p:cNvPr id="5" name="Inhaltsplatzhalter 2"/>
          <p:cNvSpPr>
            <a:spLocks noGrp="1"/>
          </p:cNvSpPr>
          <p:nvPr>
            <p:ph sz="quarter" idx="19"/>
          </p:nvPr>
        </p:nvSpPr>
        <p:spPr>
          <a:xfrm>
            <a:off x="612776" y="1276350"/>
            <a:ext cx="8280399" cy="2664221"/>
          </a:xfrm>
        </p:spPr>
        <p:txBody>
          <a:bodyPr/>
          <a:lstStyle/>
          <a:p>
            <a:pPr marL="0" indent="0">
              <a:buNone/>
            </a:pPr>
            <a:r>
              <a:rPr lang="fr-FR" sz="900" b="1" dirty="0">
                <a:latin typeface="Arial" panose="020B0604020202020204" pitchFamily="34" charset="0"/>
                <a:ea typeface="MS Mincho"/>
              </a:rPr>
              <a:t>Information professionnelle abrégée de Xarelto</a:t>
            </a:r>
            <a:r>
              <a:rPr lang="fr-FR" sz="900" b="1" baseline="30000" dirty="0">
                <a:latin typeface="Arial" panose="020B0604020202020204" pitchFamily="34" charset="0"/>
                <a:ea typeface="MS Mincho"/>
              </a:rPr>
              <a:t>®</a:t>
            </a:r>
            <a:r>
              <a:rPr lang="fr-FR" sz="900" b="1" dirty="0">
                <a:latin typeface="Arial" panose="020B0604020202020204" pitchFamily="34" charset="0"/>
                <a:ea typeface="MS Mincho"/>
              </a:rPr>
              <a:t> </a:t>
            </a:r>
            <a:r>
              <a:rPr lang="fr-FR" sz="900" b="1" dirty="0" err="1">
                <a:latin typeface="Arial" panose="020B0604020202020204" pitchFamily="34" charset="0"/>
                <a:ea typeface="MS Mincho"/>
              </a:rPr>
              <a:t>vascular</a:t>
            </a:r>
            <a:r>
              <a:rPr lang="fr-FR" sz="900" b="1" dirty="0">
                <a:latin typeface="Arial" panose="020B0604020202020204" pitchFamily="34" charset="0"/>
                <a:ea typeface="MS Mincho"/>
              </a:rPr>
              <a:t> (</a:t>
            </a:r>
            <a:r>
              <a:rPr lang="fr-FR" sz="900" b="1" dirty="0" err="1">
                <a:latin typeface="Arial" panose="020B0604020202020204" pitchFamily="34" charset="0"/>
                <a:ea typeface="MS Mincho"/>
              </a:rPr>
              <a:t>rivaroxaban</a:t>
            </a:r>
            <a:r>
              <a:rPr lang="fr-FR" sz="900" b="1" dirty="0">
                <a:latin typeface="Arial" panose="020B0604020202020204" pitchFamily="34" charset="0"/>
                <a:ea typeface="MS Mincho"/>
              </a:rPr>
              <a:t>):</a:t>
            </a:r>
          </a:p>
          <a:p>
            <a:pPr marL="0" indent="0" algn="just">
              <a:buNone/>
            </a:pPr>
            <a:r>
              <a:rPr lang="fr-FR" sz="900" dirty="0">
                <a:latin typeface="Arial" panose="020B0604020202020204" pitchFamily="34" charset="0"/>
                <a:ea typeface="MS Mincho"/>
              </a:rPr>
              <a:t>Inhibiteur direct du facteur Xa </a:t>
            </a:r>
            <a:r>
              <a:rPr lang="fr-FR" sz="900" b="1" dirty="0">
                <a:latin typeface="Arial" panose="020B0604020202020204" pitchFamily="34" charset="0"/>
                <a:ea typeface="MS Mincho"/>
              </a:rPr>
              <a:t>C: </a:t>
            </a:r>
            <a:r>
              <a:rPr lang="fr-FR" sz="900" dirty="0">
                <a:latin typeface="Arial" panose="020B0604020202020204" pitchFamily="34" charset="0"/>
                <a:ea typeface="MS Mincho"/>
              </a:rPr>
              <a:t>Comprimés pelliculés contenant 2.5 mg de </a:t>
            </a:r>
            <a:r>
              <a:rPr lang="fr-FR" sz="900" dirty="0" err="1">
                <a:latin typeface="Arial" panose="020B0604020202020204" pitchFamily="34" charset="0"/>
                <a:ea typeface="MS Mincho"/>
              </a:rPr>
              <a:t>rivaroxaban</a:t>
            </a:r>
            <a:r>
              <a:rPr lang="fr-FR" sz="900" dirty="0">
                <a:latin typeface="Arial" panose="020B0604020202020204" pitchFamily="34" charset="0"/>
                <a:ea typeface="MS Mincho"/>
              </a:rPr>
              <a:t> </a:t>
            </a:r>
            <a:r>
              <a:rPr lang="fr-FR" sz="900" b="1" dirty="0">
                <a:latin typeface="Arial" panose="020B0604020202020204" pitchFamily="34" charset="0"/>
                <a:ea typeface="MS Mincho"/>
              </a:rPr>
              <a:t>I: </a:t>
            </a:r>
            <a:r>
              <a:rPr lang="fr-FR" sz="900" dirty="0">
                <a:latin typeface="Arial" panose="020B0604020202020204" pitchFamily="34" charset="0"/>
                <a:ea typeface="MS Mincho"/>
              </a:rPr>
              <a:t>En association avec de l’acide acétylsalicylique (AAS) pour la prévention des événements </a:t>
            </a:r>
            <a:r>
              <a:rPr lang="fr-FR" sz="900" dirty="0" err="1">
                <a:latin typeface="Arial" panose="020B0604020202020204" pitchFamily="34" charset="0"/>
                <a:ea typeface="MS Mincho"/>
              </a:rPr>
              <a:t>athérothrombotiques</a:t>
            </a:r>
            <a:r>
              <a:rPr lang="fr-FR" sz="900" dirty="0">
                <a:latin typeface="Arial" panose="020B0604020202020204" pitchFamily="34" charset="0"/>
                <a:ea typeface="MS Mincho"/>
              </a:rPr>
              <a:t> graves (accident vasculaire cérébral, infarctus du myocarde, décès d’origine cardiovasculaire) chez les patients présentant une maladie coronarienne ou une artériopathie périphérique manifeste et à haut risque d’événements ischémiques</a:t>
            </a:r>
            <a:r>
              <a:rPr lang="fr-CH" sz="900" dirty="0">
                <a:latin typeface="Arial" panose="020B0604020202020204" pitchFamily="34" charset="0"/>
                <a:ea typeface="MS Mincho"/>
              </a:rPr>
              <a:t>.</a:t>
            </a:r>
            <a:r>
              <a:rPr lang="fr-CH" sz="900" b="1" dirty="0">
                <a:latin typeface="Arial" panose="020B0604020202020204" pitchFamily="34" charset="0"/>
                <a:ea typeface="MS Mincho"/>
              </a:rPr>
              <a:t> </a:t>
            </a:r>
            <a:r>
              <a:rPr lang="fr-FR" sz="900" b="1" dirty="0">
                <a:latin typeface="Arial" panose="020B0604020202020204" pitchFamily="34" charset="0"/>
                <a:ea typeface="MS Mincho"/>
              </a:rPr>
              <a:t>P:</a:t>
            </a:r>
            <a:r>
              <a:rPr lang="fr-FR" sz="900" dirty="0">
                <a:latin typeface="Arial" panose="020B0604020202020204" pitchFamily="34" charset="0"/>
                <a:ea typeface="MS Mincho"/>
              </a:rPr>
              <a:t>  2.5 mg 2x par jour. </a:t>
            </a:r>
            <a:r>
              <a:rPr lang="fr-FR" sz="900" b="1" dirty="0">
                <a:latin typeface="Arial" panose="020B0604020202020204" pitchFamily="34" charset="0"/>
                <a:ea typeface="MS Mincho"/>
              </a:rPr>
              <a:t>CI: </a:t>
            </a:r>
            <a:r>
              <a:rPr lang="fr-FR" sz="900" dirty="0">
                <a:latin typeface="Arial" panose="020B0604020202020204" pitchFamily="34" charset="0"/>
                <a:ea typeface="MS Mincho"/>
              </a:rPr>
              <a:t>Hypersensibilité aux composants, endocardite bactérienne aiguë, hémorragies cliniquement significatives, antécédents d’AVC hémorragique ou lacunaire, d’AVC ischémique (&lt;1 mois) hépatopathie/insuffisance hépatique (IH) sévère avec risque hémorragique significativement accru, légère IH avec coagulopathie,  insuffisance cardiaque sévère (NYHA III-IV, LVEF ≤30%), insuffisance rénale (IR) nécessitant une dialyse, ulcère gastro-intestinal aigu ou maladie GI ulcéreuse, grossesse, allaitement. </a:t>
            </a:r>
            <a:r>
              <a:rPr lang="fr-FR" sz="900" b="1" dirty="0">
                <a:latin typeface="Arial" panose="020B0604020202020204" pitchFamily="34" charset="0"/>
                <a:ea typeface="MS Mincho"/>
              </a:rPr>
              <a:t>MG:</a:t>
            </a:r>
            <a:r>
              <a:rPr lang="fr-FR" sz="900" dirty="0">
                <a:latin typeface="Arial" panose="020B0604020202020204" pitchFamily="34" charset="0"/>
                <a:ea typeface="MS Mincho"/>
              </a:rPr>
              <a:t> Co-médication (voir «IA»), âge &lt;18 ans, prothèse valvulaire, médicaments influençant l'hémostase. </a:t>
            </a:r>
            <a:r>
              <a:rPr lang="fr-FR" sz="900" b="1" dirty="0">
                <a:latin typeface="Arial" panose="020B0604020202020204" pitchFamily="34" charset="0"/>
                <a:ea typeface="MS Mincho"/>
              </a:rPr>
              <a:t>Pr: </a:t>
            </a:r>
            <a:r>
              <a:rPr lang="fr-FR" sz="900" dirty="0">
                <a:latin typeface="Arial" panose="020B0604020202020204" pitchFamily="34" charset="0"/>
                <a:ea typeface="MS Mincho"/>
              </a:rPr>
              <a:t>IR (</a:t>
            </a:r>
            <a:r>
              <a:rPr lang="fr-FR" sz="900" dirty="0" err="1">
                <a:latin typeface="Arial" panose="020B0604020202020204" pitchFamily="34" charset="0"/>
                <a:ea typeface="MS Mincho"/>
              </a:rPr>
              <a:t>ClCr</a:t>
            </a:r>
            <a:r>
              <a:rPr lang="fr-FR" sz="900" dirty="0">
                <a:latin typeface="Arial" panose="020B0604020202020204" pitchFamily="34" charset="0"/>
                <a:ea typeface="MS Mincho"/>
              </a:rPr>
              <a:t> de 15 à 29 ml/min), risque accru d'hémorragies incontrôlées, diathèse congénitale ou hémorragique, hémorragie intracrânienne ou intracérébrale, ulcère GI/maladie GI ulcéreuse récents, hypertension sévère non contrôlée, rétinopathie vasculaire, anomalies vasculaires intrarachidiennes ou intracérébrales, chirurgies cérébrales, spinales ou oculaires récentes, antécédents de bronchiectasie ou d'hémorragie pulmonaire, ponction et anesthésie rachidiennes, l'administration doit être arrêtée au moins 24 h avant le procédé invasif/l'intervention chirurgicale, administration simultanée de médicaments influençant l'hémostase, SAPL, des cas isolés d'agranulocytose et de SJS ont été rapportés. </a:t>
            </a:r>
            <a:r>
              <a:rPr lang="fr-FR" sz="900" b="1" dirty="0">
                <a:latin typeface="Arial" panose="020B0604020202020204" pitchFamily="34" charset="0"/>
                <a:ea typeface="MS Mincho"/>
              </a:rPr>
              <a:t>EI fréquents: </a:t>
            </a:r>
            <a:r>
              <a:rPr lang="fr-FR" sz="900" dirty="0">
                <a:latin typeface="Arial" panose="020B0604020202020204" pitchFamily="34" charset="0"/>
                <a:ea typeface="MS Mincho"/>
              </a:rPr>
              <a:t>Hémorragies, anémie, vertige, céphalées, saignements oculaires, hématomes, épistaxis, hémoptysie, nausées, constipation, diarrhées, taux accru d'enzymes hépatiques (ASAT, ALAT), prurit, éruption cutanée, douleurs des extrémités, fièvre, œdème périphérique, asthénie. </a:t>
            </a:r>
            <a:r>
              <a:rPr lang="fr-FR" sz="900" b="1" dirty="0">
                <a:latin typeface="Arial" panose="020B0604020202020204" pitchFamily="34" charset="0"/>
                <a:ea typeface="MS Mincho"/>
              </a:rPr>
              <a:t>IA: </a:t>
            </a:r>
            <a:r>
              <a:rPr lang="fr-FR" sz="900" dirty="0">
                <a:latin typeface="Arial" panose="020B0604020202020204" pitchFamily="34" charset="0"/>
                <a:ea typeface="MS Mincho"/>
              </a:rPr>
              <a:t>Inhibiteurs puissants du CYP 3A4 et de la P-gp (ritonavir, </a:t>
            </a:r>
            <a:r>
              <a:rPr lang="fr-FR" sz="900" dirty="0" err="1">
                <a:latin typeface="Arial" panose="020B0604020202020204" pitchFamily="34" charset="0"/>
                <a:ea typeface="MS Mincho"/>
              </a:rPr>
              <a:t>kétoconazole</a:t>
            </a:r>
            <a:r>
              <a:rPr lang="fr-FR" sz="900" dirty="0">
                <a:latin typeface="Arial" panose="020B0604020202020204" pitchFamily="34" charset="0"/>
                <a:ea typeface="MS Mincho"/>
              </a:rPr>
              <a:t>), inducteurs puissants du CYP 3A4 et de la P-gp (rifampicine, carbamazépine, phénobarbital, millepertuis), médicaments influençant l'hémostase. </a:t>
            </a:r>
            <a:r>
              <a:rPr lang="fr-FR" sz="900" b="1" dirty="0">
                <a:latin typeface="Arial" panose="020B0604020202020204" pitchFamily="34" charset="0"/>
                <a:ea typeface="MS Mincho"/>
              </a:rPr>
              <a:t>Prés.</a:t>
            </a:r>
            <a:r>
              <a:rPr lang="fr-FR" sz="900" dirty="0">
                <a:latin typeface="Arial" panose="020B0604020202020204" pitchFamily="34" charset="0"/>
                <a:ea typeface="MS Mincho"/>
              </a:rPr>
              <a:t>: 28, 56 et 98 </a:t>
            </a:r>
            <a:r>
              <a:rPr lang="fr-FR" sz="900" dirty="0" err="1">
                <a:latin typeface="Arial" panose="020B0604020202020204" pitchFamily="34" charset="0"/>
                <a:ea typeface="MS Mincho"/>
              </a:rPr>
              <a:t>cpr</a:t>
            </a:r>
            <a:r>
              <a:rPr lang="fr-FR" sz="900" dirty="0">
                <a:latin typeface="Arial" panose="020B0604020202020204" pitchFamily="34" charset="0"/>
                <a:ea typeface="MS Mincho"/>
              </a:rPr>
              <a:t>. </a:t>
            </a:r>
            <a:r>
              <a:rPr lang="fr-FR" sz="900" dirty="0" err="1">
                <a:latin typeface="Arial" panose="020B0604020202020204" pitchFamily="34" charset="0"/>
                <a:ea typeface="MS Mincho"/>
              </a:rPr>
              <a:t>pell</a:t>
            </a:r>
            <a:r>
              <a:rPr lang="fr-FR" sz="900" dirty="0">
                <a:latin typeface="Arial" panose="020B0604020202020204" pitchFamily="34" charset="0"/>
                <a:ea typeface="MS Mincho"/>
              </a:rPr>
              <a:t>. de 2.5 mg. (B), admis aux caisses (limitation à prendre en considération).</a:t>
            </a:r>
          </a:p>
          <a:p>
            <a:pPr marL="0" indent="0" algn="just">
              <a:buNone/>
            </a:pPr>
            <a:r>
              <a:rPr lang="fr-FR" sz="900" dirty="0">
                <a:latin typeface="Arial" panose="020B0604020202020204" pitchFamily="34" charset="0"/>
                <a:ea typeface="MS Mincho"/>
              </a:rPr>
              <a:t>Pour de plus amples informations: voir </a:t>
            </a:r>
            <a:r>
              <a:rPr lang="fr-FR" sz="900" dirty="0">
                <a:latin typeface="Arial" panose="020B0604020202020204" pitchFamily="34" charset="0"/>
                <a:ea typeface="MS Mincho"/>
                <a:hlinkClick r:id="rId2"/>
              </a:rPr>
              <a:t>www.swissmedicinfo.ch</a:t>
            </a:r>
            <a:r>
              <a:rPr lang="fr-FR" sz="900" dirty="0">
                <a:latin typeface="Arial" panose="020B0604020202020204" pitchFamily="34" charset="0"/>
                <a:ea typeface="MS Mincho"/>
              </a:rPr>
              <a:t>.</a:t>
            </a:r>
          </a:p>
          <a:p>
            <a:pPr marL="0" indent="0" algn="just">
              <a:buNone/>
            </a:pPr>
            <a:r>
              <a:rPr lang="fr-FR" sz="900" dirty="0">
                <a:latin typeface="Arial" panose="020B0604020202020204" pitchFamily="34" charset="0"/>
                <a:ea typeface="MS Mincho"/>
              </a:rPr>
              <a:t>Distribution: Bayer (Schweiz) AG, </a:t>
            </a:r>
            <a:r>
              <a:rPr lang="de-DE" sz="900" dirty="0" err="1">
                <a:latin typeface="Arial" panose="020B0604020202020204" pitchFamily="34" charset="0"/>
                <a:ea typeface="MS Mincho"/>
              </a:rPr>
              <a:t>Uetlibergstr</a:t>
            </a:r>
            <a:r>
              <a:rPr lang="de-DE" sz="900" dirty="0">
                <a:latin typeface="Arial" panose="020B0604020202020204" pitchFamily="34" charset="0"/>
                <a:ea typeface="MS Mincho"/>
              </a:rPr>
              <a:t>. 132</a:t>
            </a:r>
            <a:r>
              <a:rPr lang="fr-FR" sz="900" dirty="0">
                <a:latin typeface="Arial" panose="020B0604020202020204" pitchFamily="34" charset="0"/>
                <a:ea typeface="MS Mincho"/>
              </a:rPr>
              <a:t>, 8045 Zurich</a:t>
            </a:r>
            <a:r>
              <a:rPr lang="de-DE" sz="900" dirty="0">
                <a:latin typeface="Arial" panose="020B0604020202020204" pitchFamily="34" charset="0"/>
                <a:ea typeface="MS Mincho"/>
              </a:rPr>
              <a:t>.</a:t>
            </a:r>
            <a:endParaRPr lang="de-DE" sz="1400" dirty="0">
              <a:latin typeface="Times New Roman" panose="02020603050405020304" pitchFamily="18" charset="0"/>
              <a:ea typeface="MS Mincho"/>
            </a:endParaRPr>
          </a:p>
          <a:p>
            <a:pPr marL="0" indent="0" algn="just" fontAlgn="t">
              <a:spcAft>
                <a:spcPts val="0"/>
              </a:spcAft>
              <a:buNone/>
            </a:pPr>
            <a:r>
              <a:rPr lang="de-CH" sz="900" dirty="0">
                <a:latin typeface="Arial" panose="020B0604020202020204" pitchFamily="34" charset="0"/>
                <a:ea typeface="MS Mincho"/>
              </a:rPr>
              <a:t>MA-M_RIV-CH-0090-1_03.2020</a:t>
            </a:r>
          </a:p>
          <a:p>
            <a:pPr marL="0" indent="0" algn="just">
              <a:buNone/>
            </a:pPr>
            <a:endParaRPr lang="de-DE" sz="900" dirty="0"/>
          </a:p>
        </p:txBody>
      </p:sp>
    </p:spTree>
    <p:extLst>
      <p:ext uri="{BB962C8B-B14F-4D97-AF65-F5344CB8AC3E}">
        <p14:creationId xmlns:p14="http://schemas.microsoft.com/office/powerpoint/2010/main" val="4025467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612001" y="1059582"/>
            <a:ext cx="8281175" cy="3888432"/>
          </a:xfrm>
          <a:prstGeom prst="rect">
            <a:avLst/>
          </a:prstGeom>
        </p:spPr>
        <p:txBody>
          <a:bodyPr vert="horz" lIns="0" tIns="0" rIns="0" bIns="0" rtlCol="0">
            <a:noAutofit/>
          </a:bodyPr>
          <a:lstStyle/>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Anand et al. COMPASS Investigators. Rivaroxaban with or without aspirin in patients with stable peripheral or carotid artery disease: an international, </a:t>
            </a:r>
            <a:r>
              <a:rPr lang="en-US" sz="900" dirty="0" err="1">
                <a:solidFill>
                  <a:srgbClr val="595959"/>
                </a:solidFill>
              </a:rPr>
              <a:t>randomised</a:t>
            </a:r>
            <a:r>
              <a:rPr lang="en-US" sz="900" dirty="0">
                <a:solidFill>
                  <a:srgbClr val="595959"/>
                </a:solidFill>
              </a:rPr>
              <a:t>, double-blind, placebo-controlled trial. Lancet. 2018;391(10117):219–29.</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Antithrombotic Trialists' Collaboration. Collaborative meta-analysis of </a:t>
            </a:r>
            <a:r>
              <a:rPr lang="en-US" sz="900" dirty="0" err="1">
                <a:solidFill>
                  <a:srgbClr val="595959"/>
                </a:solidFill>
              </a:rPr>
              <a:t>randomised</a:t>
            </a:r>
            <a:r>
              <a:rPr lang="en-US" sz="900" dirty="0">
                <a:solidFill>
                  <a:srgbClr val="595959"/>
                </a:solidFill>
              </a:rPr>
              <a:t> trials of antiplatelet therapy for prevention of death, myocardial infarction, and stroke in high risk patients. BMJ 2002;324:71–86.</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de-DE" sz="900" dirty="0">
                <a:solidFill>
                  <a:srgbClr val="595959"/>
                </a:solidFill>
              </a:rPr>
              <a:t>Bayer </a:t>
            </a:r>
            <a:r>
              <a:rPr lang="de-DE" sz="900" dirty="0" err="1">
                <a:solidFill>
                  <a:srgbClr val="595959"/>
                </a:solidFill>
              </a:rPr>
              <a:t>Pharma</a:t>
            </a:r>
            <a:r>
              <a:rPr lang="de-DE" sz="900" dirty="0">
                <a:solidFill>
                  <a:srgbClr val="595959"/>
                </a:solidFill>
              </a:rPr>
              <a:t> AG. Xarelto</a:t>
            </a:r>
            <a:r>
              <a:rPr lang="de-DE" sz="900" baseline="30000" dirty="0">
                <a:solidFill>
                  <a:srgbClr val="595959"/>
                </a:solidFill>
              </a:rPr>
              <a:t>®</a:t>
            </a:r>
            <a:r>
              <a:rPr lang="de-DE" sz="900" dirty="0">
                <a:solidFill>
                  <a:srgbClr val="595959"/>
                </a:solidFill>
              </a:rPr>
              <a:t> (</a:t>
            </a:r>
            <a:r>
              <a:rPr lang="de-DE" sz="900" dirty="0" err="1">
                <a:solidFill>
                  <a:srgbClr val="595959"/>
                </a:solidFill>
              </a:rPr>
              <a:t>rivaroxaban</a:t>
            </a:r>
            <a:r>
              <a:rPr lang="de-DE" sz="900" dirty="0">
                <a:solidFill>
                  <a:srgbClr val="595959"/>
                </a:solidFill>
              </a:rPr>
              <a:t>) </a:t>
            </a:r>
            <a:r>
              <a:rPr lang="de-DE" sz="900" dirty="0" err="1">
                <a:solidFill>
                  <a:srgbClr val="595959"/>
                </a:solidFill>
              </a:rPr>
              <a:t>SmPC</a:t>
            </a:r>
            <a:r>
              <a:rPr lang="de-DE" sz="900" dirty="0">
                <a:solidFill>
                  <a:srgbClr val="595959"/>
                </a:solidFill>
              </a:rPr>
              <a:t> on www.swissmedicinfo.ch</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Bhatt et al., Comparative Determinants of 4-year cardiovascular event rates in stable outpatients at risk of or with atherothrombosis. JAMA 2010;304(12):1350-57.</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CTT Collaboration. Efficacy and safety of LDL-lowering therapy among men and women: meta-analysis of individual data from 174,000 participants in 27 </a:t>
            </a:r>
            <a:r>
              <a:rPr lang="en-US" sz="900" dirty="0" err="1">
                <a:solidFill>
                  <a:srgbClr val="595959"/>
                </a:solidFill>
              </a:rPr>
              <a:t>randomised</a:t>
            </a:r>
            <a:r>
              <a:rPr lang="en-US" sz="900" dirty="0">
                <a:solidFill>
                  <a:srgbClr val="595959"/>
                </a:solidFill>
              </a:rPr>
              <a:t> trials. Lancet 2015;385:1397-405. </a:t>
            </a:r>
            <a:endParaRPr lang="de-DE" sz="900" dirty="0">
              <a:solidFill>
                <a:srgbClr val="595959"/>
              </a:solidFill>
            </a:endParaRP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err="1">
                <a:solidFill>
                  <a:srgbClr val="595959"/>
                </a:solidFill>
              </a:rPr>
              <a:t>Eikelboom</a:t>
            </a:r>
            <a:r>
              <a:rPr lang="en-US" sz="900" dirty="0">
                <a:solidFill>
                  <a:srgbClr val="595959"/>
                </a:solidFill>
              </a:rPr>
              <a:t> et al. Rivaroxaban with or without aspirin in stable cardiovascular disease. N </a:t>
            </a:r>
            <a:r>
              <a:rPr lang="en-US" sz="900" dirty="0" err="1">
                <a:solidFill>
                  <a:srgbClr val="595959"/>
                </a:solidFill>
              </a:rPr>
              <a:t>Engl</a:t>
            </a:r>
            <a:r>
              <a:rPr lang="en-US" sz="900" dirty="0">
                <a:solidFill>
                  <a:srgbClr val="595959"/>
                </a:solidFill>
              </a:rPr>
              <a:t> J Med. 2017;377(14):1319–30.</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HOPE Investigators. Effects of an angiotensin-converting-enzyme inhibitor, ramipril, on cardiovascular events in high-risk patients. N </a:t>
            </a:r>
            <a:r>
              <a:rPr lang="en-US" sz="900" dirty="0" err="1">
                <a:solidFill>
                  <a:srgbClr val="595959"/>
                </a:solidFill>
              </a:rPr>
              <a:t>Engl</a:t>
            </a:r>
            <a:r>
              <a:rPr lang="en-US" sz="900" dirty="0">
                <a:solidFill>
                  <a:srgbClr val="595959"/>
                </a:solidFill>
              </a:rPr>
              <a:t> J Med 2000;342:145-53.</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Steffel  J, </a:t>
            </a:r>
            <a:r>
              <a:rPr lang="en-US" sz="900" dirty="0" err="1">
                <a:solidFill>
                  <a:srgbClr val="595959"/>
                </a:solidFill>
              </a:rPr>
              <a:t>Braunwald</a:t>
            </a:r>
            <a:r>
              <a:rPr lang="en-US" sz="900" dirty="0">
                <a:solidFill>
                  <a:srgbClr val="595959"/>
                </a:solidFill>
              </a:rPr>
              <a:t> E. Novel oral anticoagulants: focus on stroke prevention and treatment of venous thromboembolism. Eur Heart J 2011; 32:1968–1976.</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Steg et al. One-year cardiovascular event rates in outpatients with atherothrombosis. JAMA 2007 297(11):1197-1206.</a:t>
            </a:r>
            <a:endParaRPr lang="de-CH" sz="900" dirty="0">
              <a:solidFill>
                <a:srgbClr val="595959"/>
              </a:solidFill>
            </a:endParaRPr>
          </a:p>
        </p:txBody>
      </p:sp>
      <p:sp>
        <p:nvSpPr>
          <p:cNvPr id="6" name="Titel 1"/>
          <p:cNvSpPr>
            <a:spLocks noGrp="1"/>
          </p:cNvSpPr>
          <p:nvPr>
            <p:ph type="title"/>
          </p:nvPr>
        </p:nvSpPr>
        <p:spPr>
          <a:xfrm>
            <a:off x="612001" y="577009"/>
            <a:ext cx="8281175" cy="304699"/>
          </a:xfrm>
        </p:spPr>
        <p:txBody>
          <a:bodyPr/>
          <a:lstStyle/>
          <a:p>
            <a:r>
              <a:rPr lang="de-CH" sz="2200" spc="-20" dirty="0" err="1"/>
              <a:t>Références</a:t>
            </a:r>
            <a:endParaRPr lang="de-CH" sz="2200" dirty="0"/>
          </a:p>
        </p:txBody>
      </p:sp>
    </p:spTree>
    <p:extLst>
      <p:ext uri="{BB962C8B-B14F-4D97-AF65-F5344CB8AC3E}">
        <p14:creationId xmlns:p14="http://schemas.microsoft.com/office/powerpoint/2010/main" val="34426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612776" y="1737841"/>
            <a:ext cx="7991672" cy="738664"/>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sz="2400" b="1" kern="0" dirty="0" err="1">
                <a:solidFill>
                  <a:srgbClr val="3961AC"/>
                </a:solidFill>
              </a:rPr>
              <a:t>Partie</a:t>
            </a:r>
            <a:r>
              <a:rPr lang="en-US" sz="2400" b="1" kern="0" dirty="0">
                <a:solidFill>
                  <a:srgbClr val="3961AC"/>
                </a:solidFill>
              </a:rPr>
              <a:t> I	</a:t>
            </a:r>
            <a:br>
              <a:rPr lang="en-US" sz="2400" b="1" kern="0" dirty="0">
                <a:solidFill>
                  <a:srgbClr val="3961AC"/>
                </a:solidFill>
              </a:rPr>
            </a:br>
            <a:r>
              <a:rPr lang="en-US" sz="2400" b="1" kern="0" dirty="0">
                <a:solidFill>
                  <a:schemeClr val="tx1">
                    <a:lumMod val="65000"/>
                    <a:lumOff val="35000"/>
                  </a:schemeClr>
                </a:solidFill>
              </a:rPr>
              <a:t>Bases pour </a:t>
            </a:r>
            <a:r>
              <a:rPr lang="en-US" sz="2400" b="1" kern="0" dirty="0" err="1">
                <a:solidFill>
                  <a:schemeClr val="tx1">
                    <a:lumMod val="65000"/>
                    <a:lumOff val="35000"/>
                  </a:schemeClr>
                </a:solidFill>
              </a:rPr>
              <a:t>l’utilisation</a:t>
            </a:r>
            <a:r>
              <a:rPr lang="en-US" sz="2400" b="1" kern="0" dirty="0">
                <a:solidFill>
                  <a:schemeClr val="tx1">
                    <a:lumMod val="65000"/>
                    <a:lumOff val="35000"/>
                  </a:schemeClr>
                </a:solidFill>
              </a:rPr>
              <a:t> dans la </a:t>
            </a:r>
            <a:r>
              <a:rPr lang="en-US" sz="2400" b="1" kern="0" dirty="0" err="1">
                <a:solidFill>
                  <a:schemeClr val="tx1">
                    <a:lumMod val="65000"/>
                    <a:lumOff val="35000"/>
                  </a:schemeClr>
                </a:solidFill>
              </a:rPr>
              <a:t>pratique</a:t>
            </a:r>
            <a:r>
              <a:rPr lang="en-US" sz="2400" b="1" kern="0" dirty="0">
                <a:solidFill>
                  <a:schemeClr val="tx1">
                    <a:lumMod val="65000"/>
                    <a:lumOff val="35000"/>
                  </a:schemeClr>
                </a:solidFill>
              </a:rPr>
              <a:t> </a:t>
            </a:r>
            <a:r>
              <a:rPr lang="en-US" sz="2400" b="1" kern="0" dirty="0" err="1">
                <a:solidFill>
                  <a:schemeClr val="tx1">
                    <a:lumMod val="65000"/>
                    <a:lumOff val="35000"/>
                  </a:schemeClr>
                </a:solidFill>
              </a:rPr>
              <a:t>quotidienne</a:t>
            </a:r>
            <a:endParaRPr kumimoji="0" lang="de-CH" sz="2400" b="1" i="0" u="none" strike="noStrike" kern="0" cap="none" spc="0" normalizeH="0" baseline="0" dirty="0">
              <a:ln>
                <a:noFill/>
              </a:ln>
              <a:solidFill>
                <a:schemeClr val="tx1">
                  <a:lumMod val="65000"/>
                  <a:lumOff val="35000"/>
                </a:schemeClr>
              </a:solidFill>
              <a:effectLst/>
              <a:uLnTx/>
              <a:uFillTx/>
              <a:latin typeface="Arial"/>
            </a:endParaRPr>
          </a:p>
        </p:txBody>
      </p:sp>
    </p:spTree>
    <p:extLst>
      <p:ext uri="{BB962C8B-B14F-4D97-AF65-F5344CB8AC3E}">
        <p14:creationId xmlns:p14="http://schemas.microsoft.com/office/powerpoint/2010/main" val="158881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Quels patients devraient être traités par </a:t>
            </a:r>
            <a:br>
              <a:rPr lang="fr-FR" sz="2200" dirty="0"/>
            </a:br>
            <a:r>
              <a:rPr lang="fr-FR" sz="2200" dirty="0" err="1"/>
              <a:t>rivaroxaban</a:t>
            </a:r>
            <a:r>
              <a:rPr lang="fr-FR" sz="2200" dirty="0"/>
              <a:t> 2.5 mg 2x/j. plus AAS ?</a:t>
            </a:r>
            <a:endParaRPr lang="de-CH" sz="2200" baseline="30000" dirty="0"/>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r>
              <a:rPr lang="fr-FR" sz="1800" dirty="0"/>
              <a:t>Les patients qui rempliraient les critères d’inclusion et d’exclusion de l’étude COMPASS (voir annexe) sont éligibles au traitement conformément au label suisse</a:t>
            </a:r>
            <a:r>
              <a:rPr lang="fr-FR" sz="1800" baseline="30000" dirty="0"/>
              <a:t>1</a:t>
            </a:r>
            <a:r>
              <a:rPr lang="en-US" sz="1800" dirty="0"/>
              <a:t>. </a:t>
            </a:r>
          </a:p>
          <a:p>
            <a:r>
              <a:rPr lang="fr-FR" sz="1800" dirty="0"/>
              <a:t>Dans l’étude, les résultats étaient cohérents parmi les sous-groupes en fonction</a:t>
            </a:r>
          </a:p>
          <a:p>
            <a:pPr lvl="1">
              <a:spcBef>
                <a:spcPts val="300"/>
              </a:spcBef>
              <a:buFont typeface="Symbol" panose="05050102010706020507" pitchFamily="18" charset="2"/>
              <a:buChar char="-"/>
            </a:pPr>
            <a:r>
              <a:rPr lang="en-US" sz="1700" dirty="0"/>
              <a:t>de </a:t>
            </a:r>
            <a:r>
              <a:rPr lang="en-US" sz="1700" dirty="0" err="1"/>
              <a:t>l’âge</a:t>
            </a:r>
            <a:r>
              <a:rPr lang="en-US" sz="1700" dirty="0"/>
              <a:t>, du </a:t>
            </a:r>
            <a:r>
              <a:rPr lang="en-US" sz="1700" dirty="0" err="1"/>
              <a:t>sexe</a:t>
            </a:r>
            <a:endParaRPr lang="en-US" sz="1700" dirty="0"/>
          </a:p>
          <a:p>
            <a:pPr lvl="1">
              <a:spcBef>
                <a:spcPts val="300"/>
              </a:spcBef>
              <a:buFont typeface="Symbol" panose="05050102010706020507" pitchFamily="18" charset="2"/>
              <a:buChar char="-"/>
            </a:pPr>
            <a:r>
              <a:rPr lang="en-US" sz="1700" dirty="0"/>
              <a:t>de la </a:t>
            </a:r>
            <a:r>
              <a:rPr lang="en-US" sz="1700" dirty="0" err="1"/>
              <a:t>région</a:t>
            </a:r>
            <a:r>
              <a:rPr lang="en-US" sz="1700" dirty="0"/>
              <a:t> </a:t>
            </a:r>
            <a:r>
              <a:rPr lang="en-US" sz="1700" dirty="0" err="1"/>
              <a:t>géographique</a:t>
            </a:r>
            <a:r>
              <a:rPr lang="en-US" sz="1700" dirty="0"/>
              <a:t>, de la race </a:t>
            </a:r>
            <a:r>
              <a:rPr lang="en-US" sz="1700" dirty="0" err="1"/>
              <a:t>ou</a:t>
            </a:r>
            <a:r>
              <a:rPr lang="en-US" sz="1700" dirty="0"/>
              <a:t> du </a:t>
            </a:r>
            <a:r>
              <a:rPr lang="en-US" sz="1700" dirty="0" err="1"/>
              <a:t>groupe</a:t>
            </a:r>
            <a:r>
              <a:rPr lang="en-US" sz="1700" dirty="0"/>
              <a:t> </a:t>
            </a:r>
            <a:r>
              <a:rPr lang="en-US" sz="1700" dirty="0" err="1"/>
              <a:t>ethnique</a:t>
            </a:r>
            <a:endParaRPr lang="en-US" sz="1700" dirty="0"/>
          </a:p>
          <a:p>
            <a:pPr lvl="1">
              <a:spcBef>
                <a:spcPts val="300"/>
              </a:spcBef>
              <a:buFont typeface="Symbol" panose="05050102010706020507" pitchFamily="18" charset="2"/>
              <a:buChar char="-"/>
            </a:pPr>
            <a:r>
              <a:rPr lang="en-US" sz="1700" dirty="0"/>
              <a:t>du </a:t>
            </a:r>
            <a:r>
              <a:rPr lang="en-US" sz="1700" dirty="0" err="1"/>
              <a:t>poids</a:t>
            </a:r>
            <a:r>
              <a:rPr lang="en-US" sz="1700" dirty="0"/>
              <a:t> </a:t>
            </a:r>
            <a:r>
              <a:rPr lang="en-US" sz="1700" dirty="0" err="1"/>
              <a:t>corporel</a:t>
            </a:r>
            <a:endParaRPr lang="en-US" sz="1700" dirty="0"/>
          </a:p>
          <a:p>
            <a:pPr lvl="1">
              <a:spcBef>
                <a:spcPts val="300"/>
              </a:spcBef>
              <a:buFont typeface="Symbol" panose="05050102010706020507" pitchFamily="18" charset="2"/>
              <a:buChar char="-"/>
            </a:pPr>
            <a:r>
              <a:rPr lang="en-US" sz="1700" dirty="0"/>
              <a:t>de la </a:t>
            </a:r>
            <a:r>
              <a:rPr lang="en-US" sz="1700" dirty="0" err="1"/>
              <a:t>fonction</a:t>
            </a:r>
            <a:r>
              <a:rPr lang="en-US" sz="1700" dirty="0"/>
              <a:t> </a:t>
            </a:r>
            <a:r>
              <a:rPr lang="en-US" sz="1700" dirty="0" err="1"/>
              <a:t>rénale</a:t>
            </a:r>
            <a:r>
              <a:rPr lang="en-US" sz="1700" dirty="0"/>
              <a:t> </a:t>
            </a:r>
            <a:r>
              <a:rPr lang="fr-FR" sz="1700" dirty="0"/>
              <a:t>et des antécédents de facteurs de risque (tabagisme, hypertension, diabète ou dyslipidémie).</a:t>
            </a:r>
            <a:endParaRPr lang="en-US" sz="1700" dirty="0"/>
          </a:p>
        </p:txBody>
      </p:sp>
      <p:sp>
        <p:nvSpPr>
          <p:cNvPr id="6" name="Lekerekített téglalap 16">
            <a:extLst>
              <a:ext uri="{FF2B5EF4-FFF2-40B4-BE49-F238E27FC236}">
                <a16:creationId xmlns:a16="http://schemas.microsoft.com/office/drawing/2014/main" id="{B98D869A-DF97-43AA-A374-2E876F75C694}"/>
              </a:ext>
            </a:extLst>
          </p:cNvPr>
          <p:cNvSpPr/>
          <p:nvPr/>
        </p:nvSpPr>
        <p:spPr bwMode="auto">
          <a:xfrm>
            <a:off x="609701" y="4261792"/>
            <a:ext cx="7819200" cy="609398"/>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fr-FR" sz="1400" kern="0" dirty="0">
                <a:solidFill>
                  <a:schemeClr val="bg1"/>
                </a:solidFill>
              </a:rPr>
              <a:t>Les données suggèrent toutefois que le rapport bénéfice-risque peut s’avérer particulièrement favorable chez certains patients.</a:t>
            </a:r>
            <a:r>
              <a:rPr lang="en-US" sz="1400" kern="0" dirty="0">
                <a:solidFill>
                  <a:schemeClr val="bg1"/>
                </a:solidFill>
                <a:sym typeface="Wingdings" panose="05000000000000000000" pitchFamily="2" charset="2"/>
              </a:rPr>
              <a:t> </a:t>
            </a:r>
            <a:r>
              <a:rPr lang="en-US" sz="1400" kern="0" dirty="0" err="1">
                <a:solidFill>
                  <a:schemeClr val="bg1"/>
                </a:solidFill>
              </a:rPr>
              <a:t>voir</a:t>
            </a:r>
            <a:r>
              <a:rPr lang="en-US" sz="1400" kern="0" dirty="0">
                <a:solidFill>
                  <a:schemeClr val="bg1"/>
                </a:solidFill>
              </a:rPr>
              <a:t> slide 7</a:t>
            </a:r>
            <a:endParaRPr kumimoji="0" lang="en-GB" sz="1400" b="0" i="0" u="none" strike="noStrike" kern="0" cap="none" spc="0" normalizeH="0" baseline="30000" noProof="0" dirty="0">
              <a:ln>
                <a:noFill/>
              </a:ln>
              <a:solidFill>
                <a:schemeClr val="bg1"/>
              </a:solidFill>
              <a:effectLst/>
              <a:uLnTx/>
              <a:uFillTx/>
            </a:endParaRPr>
          </a:p>
        </p:txBody>
      </p:sp>
      <p:sp>
        <p:nvSpPr>
          <p:cNvPr id="9" name="TextBox 3">
            <a:extLst>
              <a:ext uri="{FF2B5EF4-FFF2-40B4-BE49-F238E27FC236}">
                <a16:creationId xmlns:a16="http://schemas.microsoft.com/office/drawing/2014/main" id="{BDCBF8D4-E901-4587-B465-CCE9B9CCD43D}"/>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20A53D8A-D75F-4A8F-9075-2834AEBA7EAB}"/>
              </a:ext>
            </a:extLst>
          </p:cNvPr>
          <p:cNvSpPr txBox="1"/>
          <p:nvPr/>
        </p:nvSpPr>
        <p:spPr>
          <a:xfrm>
            <a:off x="604844" y="4930843"/>
            <a:ext cx="4183180"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1042671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Quels patients </a:t>
            </a:r>
            <a:r>
              <a:rPr lang="fr-FR" sz="2200" u="sng" dirty="0"/>
              <a:t>ne</a:t>
            </a:r>
            <a:r>
              <a:rPr lang="fr-FR" sz="2200" dirty="0"/>
              <a:t> devraient </a:t>
            </a:r>
            <a:r>
              <a:rPr lang="fr-FR" sz="2200" u="sng" dirty="0"/>
              <a:t>pas</a:t>
            </a:r>
            <a:r>
              <a:rPr lang="fr-FR" sz="2200" dirty="0"/>
              <a:t> être traités par </a:t>
            </a:r>
            <a:br>
              <a:rPr lang="fr-FR" sz="2200" dirty="0"/>
            </a:br>
            <a:r>
              <a:rPr lang="fr-FR" sz="2200" dirty="0" err="1"/>
              <a:t>rivaroxaban</a:t>
            </a:r>
            <a:r>
              <a:rPr lang="fr-FR" sz="2200" dirty="0"/>
              <a:t> 2.5 mg 2x/j. plus AAS ?</a:t>
            </a:r>
            <a:endParaRPr lang="de-CH" sz="2200" baseline="30000" dirty="0"/>
          </a:p>
        </p:txBody>
      </p:sp>
      <p:sp>
        <p:nvSpPr>
          <p:cNvPr id="8" name="TextBox 3">
            <a:extLst>
              <a:ext uri="{FF2B5EF4-FFF2-40B4-BE49-F238E27FC236}">
                <a16:creationId xmlns:a16="http://schemas.microsoft.com/office/drawing/2014/main" id="{4B702BF5-639D-4089-B9EB-282CB411297F}"/>
              </a:ext>
            </a:extLst>
          </p:cNvPr>
          <p:cNvSpPr txBox="1"/>
          <p:nvPr/>
        </p:nvSpPr>
        <p:spPr>
          <a:xfrm>
            <a:off x="611188" y="4968919"/>
            <a:ext cx="8281988" cy="123111"/>
          </a:xfrm>
          <a:prstGeom prst="rect">
            <a:avLst/>
          </a:prstGeom>
          <a:noFill/>
        </p:spPr>
        <p:txBody>
          <a:bodyPr wrap="square" lIns="0" tIns="0" rIns="0" bIns="0" rtlCol="0" anchor="b" anchorCtr="0">
            <a:spAutoFit/>
          </a:bodyPr>
          <a:lstStyle/>
          <a:p>
            <a:pPr algn="r"/>
            <a:r>
              <a:rPr lang="de-CH" sz="800" dirty="0">
                <a:solidFill>
                  <a:schemeClr val="tx1">
                    <a:lumMod val="50000"/>
                    <a:lumOff val="50000"/>
                  </a:schemeClr>
                </a:solidFill>
              </a:rPr>
              <a:t>1. Information </a:t>
            </a:r>
            <a:r>
              <a:rPr lang="de-CH" sz="800" dirty="0" err="1">
                <a:solidFill>
                  <a:schemeClr val="tx1">
                    <a:lumMod val="50000"/>
                    <a:lumOff val="50000"/>
                  </a:schemeClr>
                </a:solidFill>
              </a:rPr>
              <a:t>professionnelle</a:t>
            </a:r>
            <a:r>
              <a:rPr lang="de-CH" sz="800" dirty="0">
                <a:solidFill>
                  <a:schemeClr val="tx1">
                    <a:lumMod val="50000"/>
                    <a:lumOff val="50000"/>
                  </a:schemeClr>
                </a:solidFill>
              </a:rPr>
              <a:t> Xarelto</a:t>
            </a:r>
            <a:r>
              <a:rPr lang="de-CH" sz="800" baseline="30000" dirty="0">
                <a:solidFill>
                  <a:schemeClr val="tx1">
                    <a:lumMod val="50000"/>
                    <a:lumOff val="50000"/>
                  </a:schemeClr>
                </a:solidFill>
              </a:rPr>
              <a:t>®</a:t>
            </a:r>
            <a:r>
              <a:rPr lang="de-CH" sz="800" dirty="0">
                <a:solidFill>
                  <a:schemeClr val="tx1">
                    <a:lumMod val="50000"/>
                    <a:lumOff val="50000"/>
                  </a:schemeClr>
                </a:solidFill>
              </a:rPr>
              <a:t> </a:t>
            </a:r>
            <a:r>
              <a:rPr lang="de-CH" sz="800" dirty="0" err="1">
                <a:solidFill>
                  <a:schemeClr val="tx1">
                    <a:lumMod val="50000"/>
                    <a:lumOff val="50000"/>
                  </a:schemeClr>
                </a:solidFill>
              </a:rPr>
              <a:t>vascular</a:t>
            </a:r>
            <a:r>
              <a:rPr lang="de-CH" sz="800" dirty="0">
                <a:solidFill>
                  <a:schemeClr val="tx1">
                    <a:lumMod val="50000"/>
                    <a:lumOff val="50000"/>
                  </a:schemeClr>
                </a:solidFill>
              </a:rPr>
              <a:t>, www.swissmedicinfo.ch.</a:t>
            </a:r>
            <a:endParaRPr lang="fr-FR" sz="800" dirty="0">
              <a:solidFill>
                <a:schemeClr val="tx1">
                  <a:lumMod val="50000"/>
                  <a:lumOff val="50000"/>
                </a:schemeClr>
              </a:solidFill>
            </a:endParaRPr>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pPr marL="0" indent="0">
              <a:buNone/>
            </a:pPr>
            <a:r>
              <a:rPr lang="en-US" sz="1800" dirty="0"/>
              <a:t>Les patients avec</a:t>
            </a:r>
          </a:p>
          <a:p>
            <a:r>
              <a:rPr lang="en-US" sz="1800" dirty="0"/>
              <a:t>… </a:t>
            </a:r>
            <a:r>
              <a:rPr lang="fr-FR" sz="1800" dirty="0"/>
              <a:t>une insuffisance rénale sévère (</a:t>
            </a:r>
            <a:r>
              <a:rPr lang="fr-FR" sz="1800" dirty="0" err="1"/>
              <a:t>DFGe</a:t>
            </a:r>
            <a:r>
              <a:rPr lang="fr-FR" sz="1800" dirty="0"/>
              <a:t> &lt;30ml/min),</a:t>
            </a:r>
            <a:endParaRPr lang="en-US" sz="1800" dirty="0"/>
          </a:p>
          <a:p>
            <a:r>
              <a:rPr lang="en-US" sz="1800" dirty="0"/>
              <a:t>… </a:t>
            </a:r>
            <a:r>
              <a:rPr lang="fr-FR" sz="1800" dirty="0"/>
              <a:t>une maladie grave du foie et une insuffisance hépatique sévère</a:t>
            </a:r>
            <a:r>
              <a:rPr lang="en-US" sz="1800" dirty="0"/>
              <a:t>,</a:t>
            </a:r>
          </a:p>
          <a:p>
            <a:r>
              <a:rPr lang="en-US" sz="1800" dirty="0"/>
              <a:t>… </a:t>
            </a:r>
            <a:r>
              <a:rPr lang="en-US" sz="1800" dirty="0" err="1"/>
              <a:t>une</a:t>
            </a:r>
            <a:r>
              <a:rPr lang="en-US" sz="1800" dirty="0"/>
              <a:t> </a:t>
            </a:r>
            <a:r>
              <a:rPr lang="en-US" sz="1800" dirty="0" err="1"/>
              <a:t>maladie</a:t>
            </a:r>
            <a:r>
              <a:rPr lang="en-US" sz="1800" dirty="0"/>
              <a:t> gastro-</a:t>
            </a:r>
            <a:r>
              <a:rPr lang="en-US" sz="1800" dirty="0" err="1"/>
              <a:t>intestinale</a:t>
            </a:r>
            <a:r>
              <a:rPr lang="en-US" sz="1800" dirty="0"/>
              <a:t> </a:t>
            </a:r>
            <a:r>
              <a:rPr lang="en-US" sz="1800" dirty="0" err="1"/>
              <a:t>ulcéreuse</a:t>
            </a:r>
            <a:r>
              <a:rPr lang="en-US" sz="1800" dirty="0"/>
              <a:t>,</a:t>
            </a:r>
          </a:p>
          <a:p>
            <a:r>
              <a:rPr lang="en-US" sz="1800" dirty="0"/>
              <a:t>… </a:t>
            </a:r>
            <a:r>
              <a:rPr lang="fr-FR" sz="1800" dirty="0"/>
              <a:t>un risque non modifiable d’hémorragies gastro-intestinales et</a:t>
            </a:r>
            <a:endParaRPr lang="en-US" sz="1800" dirty="0"/>
          </a:p>
          <a:p>
            <a:pPr>
              <a:tabLst>
                <a:tab pos="522288" algn="l"/>
              </a:tabLst>
            </a:pPr>
            <a:r>
              <a:rPr lang="en-US" sz="1800" dirty="0"/>
              <a:t>… </a:t>
            </a:r>
            <a:r>
              <a:rPr lang="fr-FR" sz="1800" dirty="0"/>
              <a:t>une fibrillation auriculaire et/ou une thrombose veineuse profonde 	nécessitant une anticoagulation à dose thérapeutique</a:t>
            </a:r>
            <a:r>
              <a:rPr lang="en-US" sz="1800" dirty="0"/>
              <a:t>, </a:t>
            </a:r>
          </a:p>
          <a:p>
            <a:pPr>
              <a:tabLst>
                <a:tab pos="522288" algn="l"/>
              </a:tabLst>
            </a:pPr>
            <a:r>
              <a:rPr lang="en-US" sz="1800" dirty="0"/>
              <a:t>… </a:t>
            </a:r>
            <a:r>
              <a:rPr lang="fr-FR" sz="1800" dirty="0"/>
              <a:t>un très haut risque hémorragique (p.ex. en cas d’antécédents 	d’hémorragies ou de comorbidités à haut risque hémorragique)</a:t>
            </a:r>
            <a:r>
              <a:rPr lang="en-US" sz="1800" dirty="0"/>
              <a:t>.</a:t>
            </a:r>
          </a:p>
        </p:txBody>
      </p:sp>
      <p:sp>
        <p:nvSpPr>
          <p:cNvPr id="6" name="Lekerekített téglalap 16">
            <a:extLst>
              <a:ext uri="{FF2B5EF4-FFF2-40B4-BE49-F238E27FC236}">
                <a16:creationId xmlns:a16="http://schemas.microsoft.com/office/drawing/2014/main" id="{B98D869A-DF97-43AA-A374-2E876F75C694}"/>
              </a:ext>
            </a:extLst>
          </p:cNvPr>
          <p:cNvSpPr/>
          <p:nvPr/>
        </p:nvSpPr>
        <p:spPr bwMode="auto">
          <a:xfrm>
            <a:off x="609700" y="4227934"/>
            <a:ext cx="7994747" cy="609398"/>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fr-FR" sz="1400" kern="0" dirty="0">
                <a:solidFill>
                  <a:srgbClr val="FFFFFF"/>
                </a:solidFill>
              </a:rPr>
              <a:t>Pour une information complète concernant les contre-indications, veuillez consulter l’information professionnelle approuvée par </a:t>
            </a:r>
            <a:r>
              <a:rPr lang="fr-FR" sz="1400" kern="0" dirty="0" err="1">
                <a:solidFill>
                  <a:srgbClr val="FFFFFF"/>
                </a:solidFill>
              </a:rPr>
              <a:t>Swissmedic</a:t>
            </a:r>
            <a:r>
              <a:rPr lang="fr-FR" sz="1400" kern="0" dirty="0">
                <a:solidFill>
                  <a:srgbClr val="FFFFFF"/>
                </a:solidFill>
              </a:rPr>
              <a:t> de</a:t>
            </a:r>
            <a:r>
              <a:rPr lang="en-US" sz="1400" kern="0" dirty="0">
                <a:solidFill>
                  <a:srgbClr val="FFFFFF"/>
                </a:solidFill>
              </a:rPr>
              <a:t> Xarelto</a:t>
            </a:r>
            <a:r>
              <a:rPr lang="en-US" sz="1400" kern="0" baseline="30000" dirty="0">
                <a:solidFill>
                  <a:srgbClr val="FFFFFF"/>
                </a:solidFill>
              </a:rPr>
              <a:t>®</a:t>
            </a:r>
            <a:r>
              <a:rPr lang="en-US" sz="1400" kern="0" dirty="0">
                <a:solidFill>
                  <a:srgbClr val="FFFFFF"/>
                </a:solidFill>
              </a:rPr>
              <a:t> vascular.</a:t>
            </a:r>
            <a:r>
              <a:rPr lang="en-US" sz="1400" kern="0" baseline="30000" dirty="0">
                <a:solidFill>
                  <a:srgbClr val="FFFFFF"/>
                </a:solidFill>
              </a:rPr>
              <a:t>1</a:t>
            </a:r>
            <a:endParaRPr lang="en-GB" sz="1400" kern="0" baseline="30000" dirty="0">
              <a:solidFill>
                <a:srgbClr val="FFFFFF"/>
              </a:solidFill>
            </a:endParaRPr>
          </a:p>
        </p:txBody>
      </p:sp>
      <p:sp>
        <p:nvSpPr>
          <p:cNvPr id="7" name="TextBox 3">
            <a:extLst>
              <a:ext uri="{FF2B5EF4-FFF2-40B4-BE49-F238E27FC236}">
                <a16:creationId xmlns:a16="http://schemas.microsoft.com/office/drawing/2014/main" id="{B50267CE-296F-4AB4-9C76-1E5A094ECD2C}"/>
              </a:ext>
            </a:extLst>
          </p:cNvPr>
          <p:cNvSpPr txBox="1"/>
          <p:nvPr/>
        </p:nvSpPr>
        <p:spPr>
          <a:xfrm>
            <a:off x="604844" y="4930843"/>
            <a:ext cx="4183180"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a:t>
            </a:r>
            <a:r>
              <a:rPr lang="de-CH" sz="800" dirty="0" err="1">
                <a:solidFill>
                  <a:schemeClr val="tx1">
                    <a:lumMod val="50000"/>
                    <a:lumOff val="50000"/>
                  </a:schemeClr>
                </a:solidFill>
              </a:rPr>
              <a:t>DFGe</a:t>
            </a:r>
            <a:r>
              <a:rPr lang="de-CH" sz="800" dirty="0">
                <a:solidFill>
                  <a:schemeClr val="tx1">
                    <a:lumMod val="50000"/>
                    <a:lumOff val="50000"/>
                  </a:schemeClr>
                </a:solidFill>
              </a:rPr>
              <a:t>: </a:t>
            </a:r>
            <a:r>
              <a:rPr lang="de-CH" sz="800" dirty="0" err="1">
                <a:solidFill>
                  <a:schemeClr val="tx1">
                    <a:lumMod val="50000"/>
                    <a:lumOff val="50000"/>
                  </a:schemeClr>
                </a:solidFill>
              </a:rPr>
              <a:t>débit</a:t>
            </a:r>
            <a:r>
              <a:rPr lang="de-CH" sz="800" dirty="0">
                <a:solidFill>
                  <a:schemeClr val="tx1">
                    <a:lumMod val="50000"/>
                    <a:lumOff val="50000"/>
                  </a:schemeClr>
                </a:solidFill>
              </a:rPr>
              <a:t> de </a:t>
            </a:r>
            <a:r>
              <a:rPr lang="de-CH" sz="800" dirty="0" err="1">
                <a:solidFill>
                  <a:schemeClr val="tx1">
                    <a:lumMod val="50000"/>
                    <a:lumOff val="50000"/>
                  </a:schemeClr>
                </a:solidFill>
              </a:rPr>
              <a:t>filtration</a:t>
            </a:r>
            <a:r>
              <a:rPr lang="de-CH" sz="800" dirty="0">
                <a:solidFill>
                  <a:schemeClr val="tx1">
                    <a:lumMod val="50000"/>
                    <a:lumOff val="50000"/>
                  </a:schemeClr>
                </a:solidFill>
              </a:rPr>
              <a:t> </a:t>
            </a:r>
            <a:r>
              <a:rPr lang="de-CH" sz="800" dirty="0" err="1">
                <a:solidFill>
                  <a:schemeClr val="tx1">
                    <a:lumMod val="50000"/>
                    <a:lumOff val="50000"/>
                  </a:schemeClr>
                </a:solidFill>
              </a:rPr>
              <a:t>glomérulaire</a:t>
            </a:r>
            <a:r>
              <a:rPr lang="de-CH" sz="800" dirty="0">
                <a:solidFill>
                  <a:schemeClr val="tx1">
                    <a:lumMod val="50000"/>
                    <a:lumOff val="50000"/>
                  </a:schemeClr>
                </a:solidFill>
              </a:rPr>
              <a:t> </a:t>
            </a:r>
            <a:r>
              <a:rPr lang="de-CH" sz="800" dirty="0" err="1">
                <a:solidFill>
                  <a:schemeClr val="tx1">
                    <a:lumMod val="50000"/>
                    <a:lumOff val="50000"/>
                  </a:schemeClr>
                </a:solidFill>
              </a:rPr>
              <a:t>estimé</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2887135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577009"/>
            <a:ext cx="8281175" cy="304699"/>
          </a:xfrm>
          <a:prstGeom prst="rect">
            <a:avLst/>
          </a:prstGeom>
        </p:spPr>
        <p:txBody>
          <a:bodyPr/>
          <a:lstStyle/>
          <a:p>
            <a:r>
              <a:rPr lang="en-US" sz="2200" dirty="0" err="1"/>
              <a:t>Principaux</a:t>
            </a:r>
            <a:r>
              <a:rPr lang="en-US" sz="2200" dirty="0"/>
              <a:t> </a:t>
            </a:r>
            <a:r>
              <a:rPr lang="en-US" sz="2200" dirty="0" err="1"/>
              <a:t>critères</a:t>
            </a:r>
            <a:r>
              <a:rPr lang="en-US" sz="2200" dirty="0"/>
              <a:t> </a:t>
            </a:r>
            <a:r>
              <a:rPr lang="en-US" sz="2200" dirty="0" err="1"/>
              <a:t>d’exclusion</a:t>
            </a:r>
            <a:r>
              <a:rPr lang="en-US" sz="2200" dirty="0"/>
              <a:t> de </a:t>
            </a:r>
            <a:r>
              <a:rPr lang="en-US" sz="2200" dirty="0" err="1"/>
              <a:t>l’étude</a:t>
            </a:r>
            <a:r>
              <a:rPr lang="en-US" sz="2200" dirty="0"/>
              <a:t> COMPASS</a:t>
            </a:r>
            <a:r>
              <a:rPr lang="en-US" sz="2200" baseline="30000" dirty="0"/>
              <a:t>1</a:t>
            </a:r>
            <a:endParaRPr lang="de-CH" sz="2200" baseline="30000" dirty="0"/>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r>
              <a:rPr lang="fr-FR" sz="1800" dirty="0"/>
              <a:t>Débit de filtration glomérulaire estimé &lt;15 ml/min</a:t>
            </a:r>
          </a:p>
          <a:p>
            <a:r>
              <a:rPr lang="en-US" sz="1800" dirty="0" err="1"/>
              <a:t>Risque</a:t>
            </a:r>
            <a:r>
              <a:rPr lang="en-US" sz="1800" dirty="0"/>
              <a:t> </a:t>
            </a:r>
            <a:r>
              <a:rPr lang="en-US" sz="1800" dirty="0" err="1"/>
              <a:t>hémorragique</a:t>
            </a:r>
            <a:r>
              <a:rPr lang="en-US" sz="1800" dirty="0"/>
              <a:t> </a:t>
            </a:r>
            <a:r>
              <a:rPr lang="en-US" sz="1800" dirty="0" err="1"/>
              <a:t>élevé</a:t>
            </a:r>
            <a:r>
              <a:rPr lang="en-US" sz="1800" dirty="0"/>
              <a:t> </a:t>
            </a:r>
          </a:p>
          <a:p>
            <a:r>
              <a:rPr lang="fr-FR" sz="1800" dirty="0"/>
              <a:t>Fraction d’éjection &lt;30% ou classe NYHA III ou IV</a:t>
            </a:r>
            <a:endParaRPr lang="en-US" sz="1800" dirty="0"/>
          </a:p>
          <a:p>
            <a:r>
              <a:rPr lang="fr-FR" sz="1800" dirty="0"/>
              <a:t>Nécessité d’un antiagrégant plaquettaire ou d’une anticoagulation orale à dose thérapeutique (p.ex. en cas de </a:t>
            </a:r>
            <a:r>
              <a:rPr lang="fr-FR" sz="1800" dirty="0" err="1"/>
              <a:t>FAnv</a:t>
            </a:r>
            <a:r>
              <a:rPr lang="fr-FR" sz="1800" dirty="0"/>
              <a:t>)</a:t>
            </a:r>
            <a:endParaRPr lang="en-US" sz="1800" dirty="0"/>
          </a:p>
          <a:p>
            <a:r>
              <a:rPr lang="en-US" sz="1800" dirty="0" err="1"/>
              <a:t>Antécédents</a:t>
            </a:r>
            <a:r>
              <a:rPr lang="en-US" sz="1800" dirty="0"/>
              <a:t> </a:t>
            </a:r>
            <a:r>
              <a:rPr lang="en-US" sz="1800" dirty="0" err="1"/>
              <a:t>d’AVC</a:t>
            </a:r>
            <a:r>
              <a:rPr lang="en-US" sz="1800" dirty="0"/>
              <a:t> &lt;1 </a:t>
            </a:r>
            <a:r>
              <a:rPr lang="en-US" sz="1800" dirty="0" err="1"/>
              <a:t>mois</a:t>
            </a:r>
            <a:endParaRPr lang="en-US" sz="1800" dirty="0"/>
          </a:p>
        </p:txBody>
      </p:sp>
      <p:sp>
        <p:nvSpPr>
          <p:cNvPr id="6" name="TextBox 3">
            <a:extLst>
              <a:ext uri="{FF2B5EF4-FFF2-40B4-BE49-F238E27FC236}">
                <a16:creationId xmlns:a16="http://schemas.microsoft.com/office/drawing/2014/main" id="{E7A8F11C-CF13-4367-B52B-F809074A3B8B}"/>
              </a:ext>
            </a:extLst>
          </p:cNvPr>
          <p:cNvSpPr txBox="1"/>
          <p:nvPr/>
        </p:nvSpPr>
        <p:spPr>
          <a:xfrm>
            <a:off x="604844" y="4968918"/>
            <a:ext cx="6415428" cy="123111"/>
          </a:xfrm>
          <a:prstGeom prst="rect">
            <a:avLst/>
          </a:prstGeom>
          <a:noFill/>
        </p:spPr>
        <p:txBody>
          <a:bodyPr wrap="square" lIns="0" tIns="0" rIns="0" bIns="0" rtlCol="0" anchor="b" anchorCtr="0">
            <a:spAutoFit/>
          </a:bodyPr>
          <a:lstStyle/>
          <a:p>
            <a:pPr lvl="0">
              <a:defRPr/>
            </a:pP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AVC: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accident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vasculaire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cérébral</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FAnv</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fibrillation</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auriculaire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non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valvulaire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lang="de-CH" sz="800" dirty="0">
                <a:solidFill>
                  <a:srgbClr val="000000">
                    <a:lumMod val="50000"/>
                    <a:lumOff val="50000"/>
                  </a:srgbClr>
                </a:solidFill>
              </a:rPr>
              <a:t>NYHA</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New York Heart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Association</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7" name="TextBox 3">
            <a:extLst>
              <a:ext uri="{FF2B5EF4-FFF2-40B4-BE49-F238E27FC236}">
                <a16:creationId xmlns:a16="http://schemas.microsoft.com/office/drawing/2014/main" id="{5E9BE9F7-2F8F-4094-BC26-84F76E26C8AA}"/>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855362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p:spPr>
        <p:txBody>
          <a:bodyPr/>
          <a:lstStyle/>
          <a:p>
            <a:r>
              <a:rPr lang="fr-FR" sz="2200" dirty="0"/>
              <a:t>Quels sont les patients les plus susceptibles de tirer un bénéfice du </a:t>
            </a:r>
            <a:r>
              <a:rPr lang="fr-FR" sz="2200" dirty="0" err="1"/>
              <a:t>rivaroxaban</a:t>
            </a:r>
            <a:r>
              <a:rPr lang="fr-FR" sz="2200" dirty="0"/>
              <a:t> 2.5 mg 2x/j. plus AAS ?</a:t>
            </a:r>
            <a:endParaRPr lang="de-DE" sz="2200" dirty="0"/>
          </a:p>
        </p:txBody>
      </p:sp>
      <p:sp>
        <p:nvSpPr>
          <p:cNvPr id="3" name="Lekerekített téglalap 8"/>
          <p:cNvSpPr/>
          <p:nvPr/>
        </p:nvSpPr>
        <p:spPr bwMode="auto">
          <a:xfrm>
            <a:off x="598558" y="1060827"/>
            <a:ext cx="8077898" cy="3784982"/>
          </a:xfrm>
          <a:prstGeom prst="roundRect">
            <a:avLst>
              <a:gd name="adj" fmla="val 0"/>
            </a:avLst>
          </a:prstGeom>
          <a:noFill/>
          <a:ln w="19050" algn="ctr">
            <a:solidFill>
              <a:srgbClr val="3961AC"/>
            </a:solidFill>
            <a:miter lim="800000"/>
            <a:headEnd/>
            <a:tailEnd/>
          </a:ln>
          <a:effectLst/>
        </p:spPr>
        <p:txBody>
          <a:bodyPr wrap="square" lIns="0" tIns="0" rIns="0" bIns="0" rtlCol="0" anchor="ctr">
            <a:noAutofit/>
          </a:bodyPr>
          <a:lstStyle/>
          <a:p>
            <a:pPr marL="179388" lvl="1" fontAlgn="base">
              <a:spcAft>
                <a:spcPts val="600"/>
              </a:spcAft>
              <a:buClr>
                <a:schemeClr val="bg2"/>
              </a:buClr>
              <a:buSzPct val="150000"/>
              <a:defRPr/>
            </a:pPr>
            <a:r>
              <a:rPr lang="fr-FR" sz="1400" dirty="0">
                <a:solidFill>
                  <a:schemeClr val="tx1">
                    <a:lumMod val="65000"/>
                    <a:lumOff val="35000"/>
                  </a:schemeClr>
                </a:solidFill>
              </a:rPr>
              <a:t>Dans certains sous-groupes de patients, la réduction du risque absolu était particulièrement prononcée</a:t>
            </a:r>
            <a:r>
              <a:rPr lang="en-US" sz="1400" dirty="0">
                <a:solidFill>
                  <a:schemeClr val="tx1">
                    <a:lumMod val="65000"/>
                    <a:lumOff val="35000"/>
                  </a:schemeClr>
                </a:solidFill>
              </a:rPr>
              <a:t>. </a:t>
            </a:r>
            <a:endParaRPr lang="de-DE" sz="1400" dirty="0">
              <a:solidFill>
                <a:schemeClr val="tx1">
                  <a:lumMod val="65000"/>
                  <a:lumOff val="35000"/>
                </a:schemeClr>
              </a:solidFill>
            </a:endParaRPr>
          </a:p>
          <a:p>
            <a:pPr marL="179388" lvl="1" fontAlgn="base">
              <a:spcAft>
                <a:spcPts val="600"/>
              </a:spcAft>
              <a:buClr>
                <a:schemeClr val="bg2"/>
              </a:buClr>
              <a:buSzPct val="150000"/>
              <a:defRPr/>
            </a:pPr>
            <a:r>
              <a:rPr lang="fr-FR" sz="1400" b="1" kern="0" dirty="0">
                <a:solidFill>
                  <a:srgbClr val="595959"/>
                </a:solidFill>
              </a:rPr>
              <a:t>Les patients à risque élevé </a:t>
            </a:r>
            <a:r>
              <a:rPr lang="fr-FR" sz="1400" kern="0" dirty="0">
                <a:solidFill>
                  <a:srgbClr val="595959"/>
                </a:solidFill>
              </a:rPr>
              <a:t>qui ont tiré le meilleur bénéfice de </a:t>
            </a:r>
            <a:r>
              <a:rPr lang="fr-FR" sz="1400" kern="0" dirty="0" err="1">
                <a:solidFill>
                  <a:srgbClr val="595959"/>
                </a:solidFill>
              </a:rPr>
              <a:t>rivaroxaban</a:t>
            </a:r>
            <a:r>
              <a:rPr lang="fr-FR" sz="1400" kern="0" dirty="0">
                <a:solidFill>
                  <a:srgbClr val="595959"/>
                </a:solidFill>
              </a:rPr>
              <a:t> 2.5 mg 2x/j. plus AAS dans l’étude COMPASS englobaient </a:t>
            </a:r>
            <a:r>
              <a:rPr kumimoji="0" lang="en-GB" sz="1400" i="0" u="none" strike="noStrike" kern="0" cap="none" spc="0" normalizeH="0" noProof="0" dirty="0">
                <a:ln>
                  <a:noFill/>
                </a:ln>
                <a:solidFill>
                  <a:srgbClr val="595959"/>
                </a:solidFill>
                <a:effectLst/>
                <a:uLnTx/>
                <a:uFillTx/>
              </a:rPr>
              <a:t>:</a:t>
            </a:r>
            <a:r>
              <a:rPr kumimoji="0" lang="en-GB" sz="1400" b="0" i="0" u="none" strike="noStrike" kern="0" cap="none" spc="0" normalizeH="0" baseline="30000" noProof="0" dirty="0">
                <a:ln>
                  <a:noFill/>
                </a:ln>
                <a:solidFill>
                  <a:srgbClr val="595959"/>
                </a:solidFill>
                <a:effectLst/>
                <a:uLnTx/>
                <a:uFillTx/>
              </a:rPr>
              <a:t>1</a:t>
            </a:r>
            <a:endParaRPr kumimoji="0" lang="en-GB" sz="1400" b="0" i="0" u="none" strike="noStrike" kern="0" cap="none" spc="0" normalizeH="0" baseline="0" noProof="0" dirty="0">
              <a:ln>
                <a:noFill/>
              </a:ln>
              <a:solidFill>
                <a:srgbClr val="595959"/>
              </a:solidFill>
              <a:effectLst/>
              <a:uLnTx/>
              <a:uFillTx/>
            </a:endParaRP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patients &lt;65 ans présentant une maladie polyvasculaire ou des facteurs de risque multiples, p.ex. </a:t>
            </a:r>
            <a:r>
              <a:rPr lang="en-US" sz="1200" kern="0" dirty="0">
                <a:solidFill>
                  <a:schemeClr val="bg2"/>
                </a:solidFill>
              </a:rPr>
              <a:t>:  </a:t>
            </a:r>
          </a:p>
          <a:p>
            <a:pPr marL="982663" lvl="2" indent="-285750" fontAlgn="base">
              <a:buClr>
                <a:schemeClr val="bg2"/>
              </a:buClr>
              <a:buSzPct val="150000"/>
              <a:buFont typeface="Symbol" panose="05050102010706020507" pitchFamily="18" charset="2"/>
              <a:buChar char="-"/>
              <a:defRPr/>
            </a:pPr>
            <a:r>
              <a:rPr lang="fr-FR" sz="1200" kern="0" dirty="0">
                <a:solidFill>
                  <a:srgbClr val="595959"/>
                </a:solidFill>
              </a:rPr>
              <a:t>athérosclérose ou revascularisation documentée impliquant au moins 2 lits vasculaires ou</a:t>
            </a:r>
          </a:p>
          <a:p>
            <a:pPr marL="982663" lvl="2" indent="-285750" fontAlgn="base">
              <a:buClr>
                <a:schemeClr val="bg2"/>
              </a:buClr>
              <a:buSzPct val="150000"/>
              <a:buFont typeface="Symbol" panose="05050102010706020507" pitchFamily="18" charset="2"/>
              <a:buChar char="-"/>
              <a:defRPr/>
            </a:pPr>
            <a:r>
              <a:rPr lang="fr-FR" sz="1200" b="1" kern="0" dirty="0">
                <a:solidFill>
                  <a:srgbClr val="595959"/>
                </a:solidFill>
              </a:rPr>
              <a:t>au moins 2 facteurs de risque supplémentaires </a:t>
            </a:r>
            <a:r>
              <a:rPr lang="en-US" sz="1200" b="1" kern="0" dirty="0">
                <a:solidFill>
                  <a:srgbClr val="595959"/>
                </a:solidFill>
              </a:rPr>
              <a:t>:</a:t>
            </a:r>
          </a:p>
          <a:p>
            <a:pPr marL="1162050" lvl="2" indent="-179388" fontAlgn="base">
              <a:buClr>
                <a:schemeClr val="accent1"/>
              </a:buClr>
              <a:buSzPct val="150000"/>
              <a:buFont typeface="Arial" charset="0"/>
              <a:buChar char="•"/>
              <a:defRPr/>
            </a:pPr>
            <a:r>
              <a:rPr lang="fr-FR" sz="1200" kern="0" dirty="0">
                <a:solidFill>
                  <a:srgbClr val="595959"/>
                </a:solidFill>
              </a:rPr>
              <a:t>tabagisme actif (au cours de l’année écoulée)</a:t>
            </a:r>
            <a:endParaRPr lang="en-US" sz="1200" kern="0" dirty="0">
              <a:solidFill>
                <a:srgbClr val="595959"/>
              </a:solidFill>
            </a:endParaRPr>
          </a:p>
          <a:p>
            <a:pPr marL="1162050" lvl="2" indent="-179388" fontAlgn="base">
              <a:buClr>
                <a:schemeClr val="accent1"/>
              </a:buClr>
              <a:buSzPct val="150000"/>
              <a:buFont typeface="Arial" charset="0"/>
              <a:buChar char="•"/>
              <a:defRPr/>
            </a:pPr>
            <a:r>
              <a:rPr lang="en-US" sz="1200" kern="0" dirty="0" err="1">
                <a:solidFill>
                  <a:srgbClr val="595959"/>
                </a:solidFill>
              </a:rPr>
              <a:t>diabète</a:t>
            </a:r>
            <a:r>
              <a:rPr lang="en-US" sz="1200" kern="0" dirty="0">
                <a:solidFill>
                  <a:srgbClr val="595959"/>
                </a:solidFill>
              </a:rPr>
              <a:t> </a:t>
            </a:r>
            <a:r>
              <a:rPr lang="en-US" sz="1200" kern="0" dirty="0" err="1">
                <a:solidFill>
                  <a:srgbClr val="595959"/>
                </a:solidFill>
              </a:rPr>
              <a:t>sucré</a:t>
            </a:r>
            <a:endParaRPr lang="en-US" sz="1200" kern="0" dirty="0">
              <a:solidFill>
                <a:srgbClr val="595959"/>
              </a:solidFill>
            </a:endParaRPr>
          </a:p>
          <a:p>
            <a:pPr marL="1162050" lvl="2" indent="-179388" fontAlgn="base">
              <a:buClr>
                <a:schemeClr val="accent1"/>
              </a:buClr>
              <a:buSzPct val="150000"/>
              <a:buFont typeface="Arial" charset="0"/>
              <a:buChar char="•"/>
              <a:defRPr/>
            </a:pPr>
            <a:r>
              <a:rPr lang="en-US" sz="1200" kern="0" dirty="0" err="1">
                <a:solidFill>
                  <a:srgbClr val="595959"/>
                </a:solidFill>
              </a:rPr>
              <a:t>DFGe</a:t>
            </a:r>
            <a:r>
              <a:rPr lang="en-US" sz="1200" kern="0" dirty="0">
                <a:solidFill>
                  <a:srgbClr val="595959"/>
                </a:solidFill>
              </a:rPr>
              <a:t> entre 30 et 60 ml/min</a:t>
            </a:r>
          </a:p>
          <a:p>
            <a:pPr marL="1162050" lvl="2" indent="-179388" fontAlgn="base">
              <a:buClr>
                <a:schemeClr val="accent1"/>
              </a:buClr>
              <a:buSzPct val="150000"/>
              <a:buFont typeface="Arial" charset="0"/>
              <a:buChar char="•"/>
              <a:defRPr/>
            </a:pPr>
            <a:r>
              <a:rPr lang="en-US" sz="1200" kern="0" dirty="0" err="1">
                <a:solidFill>
                  <a:srgbClr val="595959"/>
                </a:solidFill>
              </a:rPr>
              <a:t>insuffisance</a:t>
            </a:r>
            <a:r>
              <a:rPr lang="en-US" sz="1200" kern="0" dirty="0">
                <a:solidFill>
                  <a:srgbClr val="595959"/>
                </a:solidFill>
              </a:rPr>
              <a:t> </a:t>
            </a:r>
            <a:r>
              <a:rPr lang="en-US" sz="1200" kern="0" dirty="0" err="1">
                <a:solidFill>
                  <a:srgbClr val="595959"/>
                </a:solidFill>
              </a:rPr>
              <a:t>cardiaque</a:t>
            </a:r>
            <a:endParaRPr lang="en-US" sz="1200" kern="0" dirty="0">
              <a:solidFill>
                <a:srgbClr val="595959"/>
              </a:solidFill>
            </a:endParaRPr>
          </a:p>
          <a:p>
            <a:pPr marL="1162050" lvl="2" indent="-179388" fontAlgn="base">
              <a:spcAft>
                <a:spcPts val="400"/>
              </a:spcAft>
              <a:buClr>
                <a:schemeClr val="accent1"/>
              </a:buClr>
              <a:buSzPct val="150000"/>
              <a:buFont typeface="Arial" charset="0"/>
              <a:buChar char="•"/>
              <a:defRPr/>
            </a:pPr>
            <a:r>
              <a:rPr lang="fr-FR" sz="1200" kern="0" dirty="0">
                <a:solidFill>
                  <a:srgbClr val="595959"/>
                </a:solidFill>
              </a:rPr>
              <a:t>antécédents d’AVC ischémique non lacunaire (datant ≥1 mois)</a:t>
            </a:r>
            <a:endParaRPr lang="en-US" sz="1200" kern="0" dirty="0">
              <a:solidFill>
                <a:srgbClr val="595959"/>
              </a:solidFill>
            </a:endParaRP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maladie coronarienne et insuffisance rénale modérée</a:t>
            </a: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maladie coronarienne et fonction rénale compromise ainsi que des antécédents d’infarctus du myocarde</a:t>
            </a: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maladie coronarienne/artériopathie périphérique et diabète sucré</a:t>
            </a: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maladie coronarienne/artériopathie périphérique et insuffisance cardiaque</a:t>
            </a: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maladie coronarienne et antécédents d’AVC</a:t>
            </a:r>
          </a:p>
          <a:p>
            <a:pPr marL="536575" lvl="1" indent="-266700" fontAlgn="base">
              <a:spcAft>
                <a:spcPts val="200"/>
              </a:spcAft>
              <a:buClr>
                <a:schemeClr val="bg2"/>
              </a:buClr>
              <a:buSzPct val="150000"/>
              <a:buFont typeface="Arial" panose="020B0604020202020204" pitchFamily="34" charset="0"/>
              <a:buChar char="■"/>
              <a:defRPr/>
            </a:pPr>
            <a:r>
              <a:rPr lang="fr-FR" sz="1200" kern="0" dirty="0">
                <a:solidFill>
                  <a:schemeClr val="bg2"/>
                </a:solidFill>
              </a:rPr>
              <a:t>patients atteints d’artériopathie périphérique</a:t>
            </a:r>
            <a:endParaRPr lang="en-US" sz="1200" kern="0" dirty="0">
              <a:solidFill>
                <a:srgbClr val="595959"/>
              </a:solidFill>
            </a:endParaRPr>
          </a:p>
        </p:txBody>
      </p:sp>
      <p:sp>
        <p:nvSpPr>
          <p:cNvPr id="4" name="TextBox 3">
            <a:extLst>
              <a:ext uri="{FF2B5EF4-FFF2-40B4-BE49-F238E27FC236}">
                <a16:creationId xmlns:a16="http://schemas.microsoft.com/office/drawing/2014/main" id="{EF90718A-C2B2-43E2-B945-E8F212CFA51B}"/>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5" name="TextBox 3"/>
          <p:cNvSpPr txBox="1"/>
          <p:nvPr/>
        </p:nvSpPr>
        <p:spPr>
          <a:xfrm>
            <a:off x="604844" y="4968919"/>
            <a:ext cx="5047276"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r>
              <a:rPr lang="de-CH" sz="800" dirty="0">
                <a:solidFill>
                  <a:schemeClr val="tx1">
                    <a:lumMod val="50000"/>
                    <a:lumOff val="50000"/>
                  </a:schemeClr>
                </a:solidFill>
              </a:rPr>
              <a:t>; </a:t>
            </a:r>
            <a:r>
              <a:rPr lang="de-CH" sz="800" dirty="0">
                <a:solidFill>
                  <a:srgbClr val="000000">
                    <a:lumMod val="50000"/>
                    <a:lumOff val="50000"/>
                  </a:srgbClr>
                </a:solidFill>
              </a:rPr>
              <a:t>AVC: </a:t>
            </a:r>
            <a:r>
              <a:rPr lang="de-CH" sz="800" dirty="0" err="1">
                <a:solidFill>
                  <a:srgbClr val="000000">
                    <a:lumMod val="50000"/>
                    <a:lumOff val="50000"/>
                  </a:srgbClr>
                </a:solidFill>
              </a:rPr>
              <a:t>accident</a:t>
            </a:r>
            <a:r>
              <a:rPr lang="de-CH" sz="800" dirty="0">
                <a:solidFill>
                  <a:srgbClr val="000000">
                    <a:lumMod val="50000"/>
                    <a:lumOff val="50000"/>
                  </a:srgbClr>
                </a:solidFill>
              </a:rPr>
              <a:t> </a:t>
            </a:r>
            <a:r>
              <a:rPr lang="de-CH" sz="800" dirty="0" err="1">
                <a:solidFill>
                  <a:srgbClr val="000000">
                    <a:lumMod val="50000"/>
                    <a:lumOff val="50000"/>
                  </a:srgbClr>
                </a:solidFill>
              </a:rPr>
              <a:t>vasculaire</a:t>
            </a:r>
            <a:r>
              <a:rPr lang="de-CH" sz="800" dirty="0">
                <a:solidFill>
                  <a:srgbClr val="000000">
                    <a:lumMod val="50000"/>
                    <a:lumOff val="50000"/>
                  </a:srgbClr>
                </a:solidFill>
              </a:rPr>
              <a:t> </a:t>
            </a:r>
            <a:r>
              <a:rPr lang="de-CH" sz="800" dirty="0" err="1">
                <a:solidFill>
                  <a:srgbClr val="000000">
                    <a:lumMod val="50000"/>
                    <a:lumOff val="50000"/>
                  </a:srgbClr>
                </a:solidFill>
              </a:rPr>
              <a:t>cérébral</a:t>
            </a:r>
            <a:r>
              <a:rPr lang="de-CH" sz="800" dirty="0">
                <a:solidFill>
                  <a:srgbClr val="000000">
                    <a:lumMod val="50000"/>
                    <a:lumOff val="50000"/>
                  </a:srgbClr>
                </a:solidFill>
              </a:rPr>
              <a:t>; </a:t>
            </a:r>
            <a:r>
              <a:rPr lang="de-CH" sz="800" dirty="0" err="1">
                <a:solidFill>
                  <a:schemeClr val="tx1">
                    <a:lumMod val="50000"/>
                    <a:lumOff val="50000"/>
                  </a:schemeClr>
                </a:solidFill>
              </a:rPr>
              <a:t>DFGe</a:t>
            </a:r>
            <a:r>
              <a:rPr lang="de-CH" sz="800" dirty="0">
                <a:solidFill>
                  <a:schemeClr val="tx1">
                    <a:lumMod val="50000"/>
                    <a:lumOff val="50000"/>
                  </a:schemeClr>
                </a:solidFill>
              </a:rPr>
              <a:t>: </a:t>
            </a:r>
            <a:r>
              <a:rPr lang="de-CH" sz="800" dirty="0" err="1">
                <a:solidFill>
                  <a:schemeClr val="tx1">
                    <a:lumMod val="50000"/>
                    <a:lumOff val="50000"/>
                  </a:schemeClr>
                </a:solidFill>
              </a:rPr>
              <a:t>débit</a:t>
            </a:r>
            <a:r>
              <a:rPr lang="de-CH" sz="800" dirty="0">
                <a:solidFill>
                  <a:schemeClr val="tx1">
                    <a:lumMod val="50000"/>
                    <a:lumOff val="50000"/>
                  </a:schemeClr>
                </a:solidFill>
              </a:rPr>
              <a:t> de </a:t>
            </a:r>
            <a:r>
              <a:rPr lang="de-CH" sz="800" dirty="0" err="1">
                <a:solidFill>
                  <a:schemeClr val="tx1">
                    <a:lumMod val="50000"/>
                    <a:lumOff val="50000"/>
                  </a:schemeClr>
                </a:solidFill>
              </a:rPr>
              <a:t>filtration</a:t>
            </a:r>
            <a:r>
              <a:rPr lang="de-CH" sz="800" dirty="0">
                <a:solidFill>
                  <a:schemeClr val="tx1">
                    <a:lumMod val="50000"/>
                    <a:lumOff val="50000"/>
                  </a:schemeClr>
                </a:solidFill>
              </a:rPr>
              <a:t> </a:t>
            </a:r>
            <a:r>
              <a:rPr lang="de-CH" sz="800" dirty="0" err="1">
                <a:solidFill>
                  <a:schemeClr val="tx1">
                    <a:lumMod val="50000"/>
                    <a:lumOff val="50000"/>
                  </a:schemeClr>
                </a:solidFill>
              </a:rPr>
              <a:t>glomérulaire</a:t>
            </a:r>
            <a:r>
              <a:rPr lang="de-CH" sz="800" dirty="0">
                <a:solidFill>
                  <a:schemeClr val="tx1">
                    <a:lumMod val="50000"/>
                    <a:lumOff val="50000"/>
                  </a:schemeClr>
                </a:solidFill>
              </a:rPr>
              <a:t> </a:t>
            </a:r>
            <a:r>
              <a:rPr lang="de-CH" sz="800" dirty="0" err="1">
                <a:solidFill>
                  <a:schemeClr val="tx1">
                    <a:lumMod val="50000"/>
                    <a:lumOff val="50000"/>
                  </a:schemeClr>
                </a:solidFill>
              </a:rPr>
              <a:t>estimé</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1720425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Les patients plus jeunes, de moins de 65 ans, peuvent-ils être traités par </a:t>
            </a:r>
            <a:r>
              <a:rPr lang="fr-FR" sz="2200" dirty="0" err="1"/>
              <a:t>rivaroxaban</a:t>
            </a:r>
            <a:r>
              <a:rPr lang="fr-FR" sz="2200" dirty="0"/>
              <a:t> 2.5 mg 2x/j. plus AAS ?</a:t>
            </a:r>
            <a:endParaRPr lang="de-CH" sz="2200" dirty="0"/>
          </a:p>
        </p:txBody>
      </p:sp>
      <p:sp>
        <p:nvSpPr>
          <p:cNvPr id="6" name="Inhaltsplatzhalter 2">
            <a:extLst>
              <a:ext uri="{FF2B5EF4-FFF2-40B4-BE49-F238E27FC236}">
                <a16:creationId xmlns:a16="http://schemas.microsoft.com/office/drawing/2014/main" id="{6A65FBAD-116C-4F5A-BA76-FDD9A6560D75}"/>
              </a:ext>
            </a:extLst>
          </p:cNvPr>
          <p:cNvSpPr>
            <a:spLocks noGrp="1"/>
          </p:cNvSpPr>
          <p:nvPr>
            <p:ph sz="quarter" idx="19"/>
          </p:nvPr>
        </p:nvSpPr>
        <p:spPr>
          <a:xfrm>
            <a:off x="612776" y="1275680"/>
            <a:ext cx="8207696" cy="3384302"/>
          </a:xfrm>
        </p:spPr>
        <p:txBody>
          <a:bodyPr/>
          <a:lstStyle/>
          <a:p>
            <a:r>
              <a:rPr lang="fr-FR" dirty="0"/>
              <a:t>Les patients plus jeunes représentent généralement une très bonne population cible, surtout en présence d’une maladie polyvasculaire et/ou de plusieurs facteurs de risque</a:t>
            </a:r>
            <a:r>
              <a:rPr lang="en-US" dirty="0"/>
              <a:t>.</a:t>
            </a:r>
            <a:endParaRPr lang="en-US" sz="1800" dirty="0"/>
          </a:p>
        </p:txBody>
      </p:sp>
      <p:sp>
        <p:nvSpPr>
          <p:cNvPr id="5" name="TextBox 3">
            <a:extLst>
              <a:ext uri="{FF2B5EF4-FFF2-40B4-BE49-F238E27FC236}">
                <a16:creationId xmlns:a16="http://schemas.microsoft.com/office/drawing/2014/main" id="{A541E10D-833B-49C9-9709-66433E03D8FC}"/>
              </a:ext>
            </a:extLst>
          </p:cNvPr>
          <p:cNvSpPr txBox="1"/>
          <p:nvPr/>
        </p:nvSpPr>
        <p:spPr>
          <a:xfrm>
            <a:off x="604844" y="4968919"/>
            <a:ext cx="5047276"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2765585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fr-FR" sz="2200" dirty="0"/>
              <a:t>Les patients âgés de plus de 75 ans peuvent-ils être traités par </a:t>
            </a:r>
            <a:r>
              <a:rPr lang="fr-FR" sz="2200" dirty="0" err="1"/>
              <a:t>rivaroxaban</a:t>
            </a:r>
            <a:r>
              <a:rPr lang="fr-FR" sz="2200" dirty="0"/>
              <a:t> 2.5 mg 2x/j. plus AAS ?</a:t>
            </a:r>
            <a:endParaRPr lang="de-CH" sz="2200" dirty="0"/>
          </a:p>
        </p:txBody>
      </p:sp>
      <p:sp>
        <p:nvSpPr>
          <p:cNvPr id="6" name="Inhaltsplatzhalter 2">
            <a:extLst>
              <a:ext uri="{FF2B5EF4-FFF2-40B4-BE49-F238E27FC236}">
                <a16:creationId xmlns:a16="http://schemas.microsoft.com/office/drawing/2014/main" id="{F5CB24AF-5F62-4141-B3C8-76E4A1A3EFEE}"/>
              </a:ext>
            </a:extLst>
          </p:cNvPr>
          <p:cNvSpPr>
            <a:spLocks noGrp="1"/>
          </p:cNvSpPr>
          <p:nvPr>
            <p:ph sz="quarter" idx="19"/>
          </p:nvPr>
        </p:nvSpPr>
        <p:spPr>
          <a:xfrm>
            <a:off x="612776" y="1275680"/>
            <a:ext cx="8207696" cy="3384302"/>
          </a:xfrm>
        </p:spPr>
        <p:txBody>
          <a:bodyPr/>
          <a:lstStyle/>
          <a:p>
            <a:r>
              <a:rPr lang="fr-FR" dirty="0"/>
              <a:t>Les patients âgés présentent un risque hémorragique accru</a:t>
            </a:r>
            <a:r>
              <a:rPr lang="en-US" dirty="0"/>
              <a:t>.</a:t>
            </a:r>
          </a:p>
          <a:p>
            <a:r>
              <a:rPr lang="fr-FR" dirty="0"/>
              <a:t>Particulièrement chez ces patients, le profil bénéfice/risque de tout traitement antithrombotique doit être évalué</a:t>
            </a:r>
            <a:r>
              <a:rPr lang="en-US" dirty="0"/>
              <a:t>. </a:t>
            </a:r>
          </a:p>
          <a:p>
            <a:r>
              <a:rPr lang="fr-FR" dirty="0"/>
              <a:t>Si le patient est estimé présenter un risque élevé d’événements cardiovasculaires et malgré l’âge avancé un risque hémorragique relativement faible (p.ex. pas de comorbidités pertinentes ni antécédents d’hémorragies), le </a:t>
            </a:r>
            <a:r>
              <a:rPr lang="fr-FR" dirty="0" err="1"/>
              <a:t>rivaroxaban</a:t>
            </a:r>
            <a:r>
              <a:rPr lang="fr-FR" dirty="0"/>
              <a:t> 2.5 mg 2x/j. peut être ajouté à l’AAS après une consultation exhaustive du patient.</a:t>
            </a:r>
            <a:endParaRPr lang="en-US" sz="1800" dirty="0"/>
          </a:p>
        </p:txBody>
      </p:sp>
      <p:sp>
        <p:nvSpPr>
          <p:cNvPr id="5" name="TextBox 3">
            <a:extLst>
              <a:ext uri="{FF2B5EF4-FFF2-40B4-BE49-F238E27FC236}">
                <a16:creationId xmlns:a16="http://schemas.microsoft.com/office/drawing/2014/main" id="{71E0C60C-65B2-453B-96C7-F0DB1D1DAF48}"/>
              </a:ext>
            </a:extLst>
          </p:cNvPr>
          <p:cNvSpPr txBox="1"/>
          <p:nvPr/>
        </p:nvSpPr>
        <p:spPr>
          <a:xfrm>
            <a:off x="604844" y="4968919"/>
            <a:ext cx="5047276"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AAS: </a:t>
            </a:r>
            <a:r>
              <a:rPr lang="de-CH" sz="800" dirty="0" err="1">
                <a:solidFill>
                  <a:schemeClr val="tx1">
                    <a:lumMod val="50000"/>
                    <a:lumOff val="50000"/>
                  </a:schemeClr>
                </a:solidFill>
              </a:rPr>
              <a:t>acide</a:t>
            </a:r>
            <a:r>
              <a:rPr lang="de-CH" sz="800" dirty="0">
                <a:solidFill>
                  <a:schemeClr val="tx1">
                    <a:lumMod val="50000"/>
                    <a:lumOff val="50000"/>
                  </a:schemeClr>
                </a:solidFill>
              </a:rPr>
              <a:t> </a:t>
            </a:r>
            <a:r>
              <a:rPr lang="de-CH" sz="800" dirty="0" err="1">
                <a:solidFill>
                  <a:schemeClr val="tx1">
                    <a:lumMod val="50000"/>
                    <a:lumOff val="50000"/>
                  </a:schemeClr>
                </a:solidFill>
              </a:rPr>
              <a:t>acétylsalicylique</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1042829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305b2068-c231-437a-84d0-6c4c1bdfc7bc"/>
  <p:tag name="UNDO_REDO_REVISION"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a:ln w="12700">
          <a:solidFill>
            <a:srgbClr val="7C7A7A"/>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2.xml><?xml version="1.0" encoding="utf-8"?>
<a:theme xmlns:a="http://schemas.openxmlformats.org/drawingml/2006/main" name="2 Scienfic Slide Template_Titel">
  <a:themeElements>
    <a:clrScheme name="Xarelto Colours 2016">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C3D7"/>
      </a:hlink>
      <a:folHlink>
        <a:srgbClr val="C00000"/>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3.xml><?xml version="1.0" encoding="utf-8"?>
<a:theme xmlns:a="http://schemas.openxmlformats.org/drawingml/2006/main" name="3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4.xml><?xml version="1.0" encoding="utf-8"?>
<a:theme xmlns:a="http://schemas.openxmlformats.org/drawingml/2006/main" name="1_2 Scienfic Slide Template_Titel">
  <a:themeElements>
    <a:clrScheme name="Xarelto Colours 2016">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C3D7"/>
      </a:hlink>
      <a:folHlink>
        <a:srgbClr val="C00000"/>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5.xml><?xml version="1.0" encoding="utf-8"?>
<a:theme xmlns:a="http://schemas.openxmlformats.org/drawingml/2006/main" name="160525 Rivaroxaban Scientific Slide Template - Standard 4-3 format - Final">
  <a:themeElements>
    <a:clrScheme name="3. egyéni séma">
      <a:dk1>
        <a:srgbClr val="000000"/>
      </a:dk1>
      <a:lt1>
        <a:srgbClr val="FFFFFF"/>
      </a:lt1>
      <a:dk2>
        <a:srgbClr val="809ED5"/>
      </a:dk2>
      <a:lt2>
        <a:srgbClr val="3961AC"/>
      </a:lt2>
      <a:accent1>
        <a:srgbClr val="605F62"/>
      </a:accent1>
      <a:accent2>
        <a:srgbClr val="B3B2B5"/>
      </a:accent2>
      <a:accent3>
        <a:srgbClr val="2B4980"/>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emutató1" id="{9F206D21-45FC-44BA-8156-98BD3AEA2DA4}" vid="{89E49581-D870-44FE-997F-75908F261C37}"/>
    </a:ext>
  </a:extLst>
</a:theme>
</file>

<file path=ppt/theme/theme6.xml><?xml version="1.0" encoding="utf-8"?>
<a:theme xmlns:a="http://schemas.openxmlformats.org/drawingml/2006/main" name="1_1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a:ln w="12700">
          <a:solidFill>
            <a:srgbClr val="7C7A7A"/>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7.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4400</Words>
  <Application>Microsoft Office PowerPoint</Application>
  <PresentationFormat>Bildschirmpräsentation (16:9)</PresentationFormat>
  <Paragraphs>451</Paragraphs>
  <Slides>29</Slides>
  <Notes>4</Notes>
  <HiddenSlides>0</HiddenSlides>
  <MMClips>0</MMClips>
  <ScaleCrop>false</ScaleCrop>
  <HeadingPairs>
    <vt:vector size="8" baseType="variant">
      <vt:variant>
        <vt:lpstr>Verwendete Schriftarten</vt:lpstr>
      </vt:variant>
      <vt:variant>
        <vt:i4>8</vt:i4>
      </vt:variant>
      <vt:variant>
        <vt:lpstr>Design</vt:lpstr>
      </vt:variant>
      <vt:variant>
        <vt:i4>6</vt:i4>
      </vt:variant>
      <vt:variant>
        <vt:lpstr>Eingebettete OLE-Server</vt:lpstr>
      </vt:variant>
      <vt:variant>
        <vt:i4>1</vt:i4>
      </vt:variant>
      <vt:variant>
        <vt:lpstr>Folientitel</vt:lpstr>
      </vt:variant>
      <vt:variant>
        <vt:i4>29</vt:i4>
      </vt:variant>
    </vt:vector>
  </HeadingPairs>
  <TitlesOfParts>
    <vt:vector size="44" baseType="lpstr">
      <vt:lpstr>.LucidaGrandeUI</vt:lpstr>
      <vt:lpstr>Arial</vt:lpstr>
      <vt:lpstr>Calibri</vt:lpstr>
      <vt:lpstr>Cambria</vt:lpstr>
      <vt:lpstr>Symbol</vt:lpstr>
      <vt:lpstr>Times New Roman</vt:lpstr>
      <vt:lpstr>Wingdings</vt:lpstr>
      <vt:lpstr>Wingdings 2</vt:lpstr>
      <vt:lpstr>1 Scienfic Slide Template</vt:lpstr>
      <vt:lpstr>2 Scienfic Slide Template_Titel</vt:lpstr>
      <vt:lpstr>3 Scienfic Slide Template</vt:lpstr>
      <vt:lpstr>1_2 Scienfic Slide Template_Titel</vt:lpstr>
      <vt:lpstr>160525 Rivaroxaban Scientific Slide Template - Standard 4-3 format - Final</vt:lpstr>
      <vt:lpstr>1_1 Scienfic Slide Template</vt:lpstr>
      <vt:lpstr>think-cell Folie</vt:lpstr>
      <vt:lpstr>PowerPoint-Präsentation</vt:lpstr>
      <vt:lpstr>Indication</vt:lpstr>
      <vt:lpstr>PowerPoint-Präsentation</vt:lpstr>
      <vt:lpstr>Quels patients devraient être traités par  rivaroxaban 2.5 mg 2x/j. plus AAS ?</vt:lpstr>
      <vt:lpstr>Quels patients ne devraient pas être traités par  rivaroxaban 2.5 mg 2x/j. plus AAS ?</vt:lpstr>
      <vt:lpstr>Principaux critères d’exclusion de l’étude COMPASS1</vt:lpstr>
      <vt:lpstr>Quels sont les patients les plus susceptibles de tirer un bénéfice du rivaroxaban 2.5 mg 2x/j. plus AAS ?</vt:lpstr>
      <vt:lpstr>Les patients plus jeunes, de moins de 65 ans, peuvent-ils être traités par rivaroxaban 2.5 mg 2x/j. plus AAS ?</vt:lpstr>
      <vt:lpstr>Les patients âgés de plus de 75 ans peuvent-ils être traités par rivaroxaban 2.5 mg 2x/j. plus AAS ?</vt:lpstr>
      <vt:lpstr>Que faire pour les patients chez lesquels la fonction rénale diminue au cours du traitement par rivaroxaban 2.5 mg 2x/j. plus AAS ?</vt:lpstr>
      <vt:lpstr>Comment procéder si le patient développe une indication d’anticoagulation complète – p.ex. FA clinique ou TVP/EP ?</vt:lpstr>
      <vt:lpstr>Quand le traitement par rivaroxaban 2.5 mg 2x/j. plus AAS devrait-il être initié ?</vt:lpstr>
      <vt:lpstr>Comment réaliser le passage d’une double antiagrégation plaquettaire vers le rivaroxaban 2.5 mg 2x/j. plus AAS ?</vt:lpstr>
      <vt:lpstr>De quoi faut-il tenir compte lors du suivi des patients sous rivaroxaban 2.5 mg 2x/j. plus AAS ?</vt:lpstr>
      <vt:lpstr>Que faire si le patient doit subir une intervention/ opération planifiée ?</vt:lpstr>
      <vt:lpstr>Que faire si le patient développe une complication hémorragique ?</vt:lpstr>
      <vt:lpstr>Quelles sont les doses du rivaroxaban utilisées dans d’autres indications?</vt:lpstr>
      <vt:lpstr>PowerPoint-Präsentation</vt:lpstr>
      <vt:lpstr>PowerPoint-Präsentation</vt:lpstr>
      <vt:lpstr>PowerPoint-Präsentation</vt:lpstr>
      <vt:lpstr>PowerPoint-Präsentation</vt:lpstr>
      <vt:lpstr>Résultats primaires d’éfficacité de l’étude COMPASS1</vt:lpstr>
      <vt:lpstr>Résultats primaires de sécurité de l’étude COMPASS1</vt:lpstr>
      <vt:lpstr>Résultat de l’étude COMPASS – bénéfice clinique net1</vt:lpstr>
      <vt:lpstr>Critères d’évaluation relatifs aux ischémies des membres inférieurs chez les patients atteints d’artériopathie périphérique dans l’étude COMPASS1,2</vt:lpstr>
      <vt:lpstr>PowerPoint-Präsentation</vt:lpstr>
      <vt:lpstr>Abréviations</vt:lpstr>
      <vt:lpstr>Xarelto® vascular – Information professionnelle abrégée</vt:lpstr>
      <vt:lpstr>Références</vt:lpstr>
    </vt:vector>
  </TitlesOfParts>
  <Company>Bayer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Drei Argumente, die für BID sprechen…</dc:title>
  <dc:creator>Isabelle Schmid</dc:creator>
  <cp:lastModifiedBy>Daniela Spahr</cp:lastModifiedBy>
  <cp:revision>977</cp:revision>
  <cp:lastPrinted>2018-05-08T10:18:24Z</cp:lastPrinted>
  <dcterms:created xsi:type="dcterms:W3CDTF">2017-08-07T12:42:09Z</dcterms:created>
  <dcterms:modified xsi:type="dcterms:W3CDTF">2021-03-02T12:51:44Z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850223-87a8-40c3-9eb2-432606efca2a_Enabled">
    <vt:lpwstr>True</vt:lpwstr>
  </property>
  <property fmtid="{D5CDD505-2E9C-101B-9397-08002B2CF9AE}" pid="3" name="MSIP_Label_7f850223-87a8-40c3-9eb2-432606efca2a_SiteId">
    <vt:lpwstr>fcb2b37b-5da0-466b-9b83-0014b67a7c78</vt:lpwstr>
  </property>
  <property fmtid="{D5CDD505-2E9C-101B-9397-08002B2CF9AE}" pid="4" name="MSIP_Label_7f850223-87a8-40c3-9eb2-432606efca2a_Owner">
    <vt:lpwstr>daniela.spahr@bayer.com</vt:lpwstr>
  </property>
  <property fmtid="{D5CDD505-2E9C-101B-9397-08002B2CF9AE}" pid="5" name="MSIP_Label_7f850223-87a8-40c3-9eb2-432606efca2a_SetDate">
    <vt:lpwstr>2021-03-02T09:59:53.8290124Z</vt:lpwstr>
  </property>
  <property fmtid="{D5CDD505-2E9C-101B-9397-08002B2CF9AE}" pid="6" name="MSIP_Label_7f850223-87a8-40c3-9eb2-432606efca2a_Name">
    <vt:lpwstr>NO CLASSIFICATION</vt:lpwstr>
  </property>
  <property fmtid="{D5CDD505-2E9C-101B-9397-08002B2CF9AE}" pid="7" name="MSIP_Label_7f850223-87a8-40c3-9eb2-432606efca2a_Application">
    <vt:lpwstr>Microsoft Azure Information Protection</vt:lpwstr>
  </property>
  <property fmtid="{D5CDD505-2E9C-101B-9397-08002B2CF9AE}" pid="8" name="MSIP_Label_7f850223-87a8-40c3-9eb2-432606efca2a_Extended_MSFT_Method">
    <vt:lpwstr>Manual</vt:lpwstr>
  </property>
  <property fmtid="{D5CDD505-2E9C-101B-9397-08002B2CF9AE}" pid="9" name="Sensitivity">
    <vt:lpwstr>NO CLASSIFICATION</vt:lpwstr>
  </property>
</Properties>
</file>