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7" r:id="rId1"/>
  </p:sldMasterIdLst>
  <p:notesMasterIdLst>
    <p:notesMasterId r:id="rId27"/>
  </p:notesMasterIdLst>
  <p:sldIdLst>
    <p:sldId id="262" r:id="rId2"/>
    <p:sldId id="266" r:id="rId3"/>
    <p:sldId id="291" r:id="rId4"/>
    <p:sldId id="292" r:id="rId5"/>
    <p:sldId id="269" r:id="rId6"/>
    <p:sldId id="293" r:id="rId7"/>
    <p:sldId id="265" r:id="rId8"/>
    <p:sldId id="263" r:id="rId9"/>
    <p:sldId id="285" r:id="rId10"/>
    <p:sldId id="6155" r:id="rId11"/>
    <p:sldId id="273" r:id="rId12"/>
    <p:sldId id="277" r:id="rId13"/>
    <p:sldId id="287" r:id="rId14"/>
    <p:sldId id="274" r:id="rId15"/>
    <p:sldId id="275" r:id="rId16"/>
    <p:sldId id="276" r:id="rId17"/>
    <p:sldId id="280" r:id="rId18"/>
    <p:sldId id="264" r:id="rId19"/>
    <p:sldId id="278" r:id="rId20"/>
    <p:sldId id="282" r:id="rId21"/>
    <p:sldId id="279" r:id="rId22"/>
    <p:sldId id="281" r:id="rId23"/>
    <p:sldId id="289" r:id="rId24"/>
    <p:sldId id="283" r:id="rId25"/>
    <p:sldId id="284" r:id="rId26"/>
  </p:sldIdLst>
  <p:sldSz cx="9144000" cy="5143500" type="screen16x9"/>
  <p:notesSz cx="6797675" cy="9872663"/>
  <p:custDataLst>
    <p:tags r:id="rId28"/>
  </p:custDataLst>
  <p:defaultTex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Intro Nettonutzen" id="{0BA87508-44E0-44FF-B3D2-8EF01C08C3E7}">
          <p14:sldIdLst>
            <p14:sldId id="262"/>
            <p14:sldId id="266"/>
            <p14:sldId id="291"/>
          </p14:sldIdLst>
        </p14:section>
        <p14:section name="Klinischer Fall" id="{ECC6AA25-A34E-4DF4-8ACD-8A18950685F9}">
          <p14:sldIdLst>
            <p14:sldId id="292"/>
            <p14:sldId id="269"/>
            <p14:sldId id="293"/>
            <p14:sldId id="265"/>
            <p14:sldId id="263"/>
            <p14:sldId id="285"/>
            <p14:sldId id="6155"/>
            <p14:sldId id="273"/>
            <p14:sldId id="277"/>
            <p14:sldId id="287"/>
            <p14:sldId id="274"/>
            <p14:sldId id="275"/>
            <p14:sldId id="276"/>
            <p14:sldId id="280"/>
            <p14:sldId id="264"/>
            <p14:sldId id="278"/>
            <p14:sldId id="282"/>
            <p14:sldId id="279"/>
            <p14:sldId id="281"/>
            <p14:sldId id="289"/>
            <p14:sldId id="283"/>
            <p14:sldId id="284"/>
          </p14:sldIdLst>
        </p14:section>
      </p14:sectionLst>
    </p:ext>
    <p:ext uri="{EFAFB233-063F-42B5-8137-9DF3F51BA10A}">
      <p15:sldGuideLst xmlns:p15="http://schemas.microsoft.com/office/powerpoint/2012/main">
        <p15:guide id="3" orient="horz" pos="4247">
          <p15:clr>
            <a:srgbClr val="A4A3A4"/>
          </p15:clr>
        </p15:guide>
        <p15:guide id="4" orient="horz" pos="3929">
          <p15:clr>
            <a:srgbClr val="A4A3A4"/>
          </p15:clr>
        </p15:guide>
        <p15:guide id="5" orient="horz" pos="3498">
          <p15:clr>
            <a:srgbClr val="A4A3A4"/>
          </p15:clr>
        </p15:guide>
        <p15:guide id="8" pos="2880">
          <p15:clr>
            <a:srgbClr val="A4A3A4"/>
          </p15:clr>
        </p15:guide>
        <p15:guide id="9" pos="385" userDrawn="1">
          <p15:clr>
            <a:srgbClr val="A4A3A4"/>
          </p15:clr>
        </p15:guide>
        <p15:guide id="10" pos="5579" userDrawn="1">
          <p15:clr>
            <a:srgbClr val="A4A3A4"/>
          </p15:clr>
        </p15:guide>
        <p15:guide id="11" pos="2993" userDrawn="1">
          <p15:clr>
            <a:srgbClr val="A4A3A4"/>
          </p15:clr>
        </p15:guide>
        <p15:guide id="14" orient="horz" pos="3162" userDrawn="1">
          <p15:clr>
            <a:srgbClr val="A4A3A4"/>
          </p15:clr>
        </p15:guide>
        <p15:guide id="15" orient="horz" pos="169" userDrawn="1">
          <p15:clr>
            <a:srgbClr val="A4A3A4"/>
          </p15:clr>
        </p15:guide>
        <p15:guide id="16" pos="2767" userDrawn="1">
          <p15:clr>
            <a:srgbClr val="A4A3A4"/>
          </p15:clr>
        </p15:guide>
        <p15:guide id="18" orient="horz" pos="804" userDrawn="1">
          <p15:clr>
            <a:srgbClr val="A4A3A4"/>
          </p15:clr>
        </p15:guide>
        <p15:guide id="19" orient="horz" pos="2368" userDrawn="1">
          <p15:clr>
            <a:srgbClr val="A4A3A4"/>
          </p15:clr>
        </p15:guide>
      </p15:sldGuideLst>
    </p:ext>
    <p:ext uri="{2D200454-40CA-4A62-9FC3-DE9A4176ACB9}">
      <p15:notesGuideLst xmlns:p15="http://schemas.microsoft.com/office/powerpoint/2012/main">
        <p15:guide id="1" orient="horz" pos="3109">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5F62"/>
    <a:srgbClr val="3961AC"/>
    <a:srgbClr val="B3B2B5"/>
    <a:srgbClr val="8A8C8E"/>
    <a:srgbClr val="6689CC"/>
    <a:srgbClr val="D5D4D2"/>
    <a:srgbClr val="809ED5"/>
    <a:srgbClr val="2B4981"/>
    <a:srgbClr val="439FE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2"/>
    <p:restoredTop sz="82482" autoAdjust="0"/>
  </p:normalViewPr>
  <p:slideViewPr>
    <p:cSldViewPr snapToGrid="0">
      <p:cViewPr varScale="1">
        <p:scale>
          <a:sx n="120" d="100"/>
          <a:sy n="120" d="100"/>
        </p:scale>
        <p:origin x="1062" y="84"/>
      </p:cViewPr>
      <p:guideLst>
        <p:guide orient="horz" pos="4247"/>
        <p:guide orient="horz" pos="3929"/>
        <p:guide orient="horz" pos="3498"/>
        <p:guide pos="2880"/>
        <p:guide pos="385"/>
        <p:guide pos="5579"/>
        <p:guide pos="2993"/>
        <p:guide orient="horz" pos="3162"/>
        <p:guide orient="horz" pos="169"/>
        <p:guide pos="2767"/>
        <p:guide orient="horz" pos="804"/>
        <p:guide orient="horz" pos="2368"/>
      </p:guideLst>
    </p:cSldViewPr>
  </p:slideViewPr>
  <p:notesTextViewPr>
    <p:cViewPr>
      <p:scale>
        <a:sx n="1" d="1"/>
        <a:sy n="1" d="1"/>
      </p:scale>
      <p:origin x="0" y="0"/>
    </p:cViewPr>
  </p:notesTextViewPr>
  <p:notesViewPr>
    <p:cSldViewPr snapToGrid="0">
      <p:cViewPr>
        <p:scale>
          <a:sx n="1" d="2"/>
          <a:sy n="1" d="2"/>
        </p:scale>
        <p:origin x="0" y="0"/>
      </p:cViewPr>
      <p:guideLst>
        <p:guide orient="horz" pos="3109"/>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sz="1050" b="0" i="0"/>
              <a:t>Garfield-AF-Risiko – Ergebnisse über 2 Jahre</a:t>
            </a:r>
            <a:r>
              <a:rPr lang="de-DE" sz="1050" b="0" i="0" baseline="30000"/>
              <a:t>4</a:t>
            </a:r>
            <a:r>
              <a:rPr lang="de-DE" sz="1050" b="0" i="0"/>
              <a:t> (%)</a:t>
            </a:r>
            <a:r>
              <a:rPr lang="de-DE" sz="1050" b="0" i="0" baseline="0"/>
              <a:t> </a:t>
            </a:r>
          </a:p>
          <a:p>
            <a:pPr>
              <a:defRPr/>
            </a:pPr>
            <a:r>
              <a:rPr lang="de-DE" sz="1050" b="0" i="0" baseline="0"/>
              <a:t>berechnet für Herrn Meier</a:t>
            </a:r>
          </a:p>
        </c:rich>
      </c:tx>
      <c:layout>
        <c:manualLayout>
          <c:xMode val="edge"/>
          <c:yMode val="edge"/>
          <c:x val="0.1219889680419511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3.7696645888987829E-2"/>
          <c:y val="0.31833410601143564"/>
          <c:w val="0.93088948253685566"/>
          <c:h val="0.48898933704218822"/>
        </c:manualLayout>
      </c:layout>
      <c:barChart>
        <c:barDir val="col"/>
        <c:grouping val="clustered"/>
        <c:varyColors val="0"/>
        <c:ser>
          <c:idx val="0"/>
          <c:order val="0"/>
          <c:tx>
            <c:strRef>
              <c:f>Tabelle1!$B$1</c:f>
              <c:strCache>
                <c:ptCount val="1"/>
                <c:pt idx="0">
                  <c:v>Kein orales Antikoagulans</c:v>
                </c:pt>
              </c:strCache>
            </c:strRef>
          </c:tx>
          <c:spPr>
            <a:solidFill>
              <a:srgbClr val="605F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Mortalität</c:v>
                </c:pt>
                <c:pt idx="1">
                  <c:v>Ischämischer Schlaganfall/SE</c:v>
                </c:pt>
                <c:pt idx="2">
                  <c:v>Schwere Blutungen (inkl. hämorrhagischer Schlaganfall)</c:v>
                </c:pt>
              </c:strCache>
            </c:strRef>
          </c:cat>
          <c:val>
            <c:numRef>
              <c:f>Tabelle1!$B$2:$B$4</c:f>
              <c:numCache>
                <c:formatCode>General</c:formatCode>
                <c:ptCount val="3"/>
                <c:pt idx="0">
                  <c:v>11.5</c:v>
                </c:pt>
                <c:pt idx="1">
                  <c:v>13.1</c:v>
                </c:pt>
                <c:pt idx="2">
                  <c:v>1.8</c:v>
                </c:pt>
              </c:numCache>
            </c:numRef>
          </c:val>
          <c:extLst>
            <c:ext xmlns:c16="http://schemas.microsoft.com/office/drawing/2014/chart" uri="{C3380CC4-5D6E-409C-BE32-E72D297353CC}">
              <c16:uniqueId val="{00000000-1D45-F040-A33D-73F8FE0124E2}"/>
            </c:ext>
          </c:extLst>
        </c:ser>
        <c:ser>
          <c:idx val="1"/>
          <c:order val="1"/>
          <c:tx>
            <c:strRef>
              <c:f>Tabelle1!$C$1</c:f>
              <c:strCache>
                <c:ptCount val="1"/>
                <c:pt idx="0">
                  <c:v>VKA</c:v>
                </c:pt>
              </c:strCache>
            </c:strRef>
          </c:tx>
          <c:spPr>
            <a:solidFill>
              <a:srgbClr val="8A8C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Mortalität</c:v>
                </c:pt>
                <c:pt idx="1">
                  <c:v>Ischämischer Schlaganfall/SE</c:v>
                </c:pt>
                <c:pt idx="2">
                  <c:v>Schwere Blutungen (inkl. hämorrhagischer Schlaganfall)</c:v>
                </c:pt>
              </c:strCache>
            </c:strRef>
          </c:cat>
          <c:val>
            <c:numRef>
              <c:f>Tabelle1!$C$2:$C$4</c:f>
              <c:numCache>
                <c:formatCode>General</c:formatCode>
                <c:ptCount val="3"/>
                <c:pt idx="0">
                  <c:v>9.6999999999999993</c:v>
                </c:pt>
                <c:pt idx="1">
                  <c:v>9.4</c:v>
                </c:pt>
                <c:pt idx="2">
                  <c:v>3.4</c:v>
                </c:pt>
              </c:numCache>
            </c:numRef>
          </c:val>
          <c:extLst>
            <c:ext xmlns:c16="http://schemas.microsoft.com/office/drawing/2014/chart" uri="{C3380CC4-5D6E-409C-BE32-E72D297353CC}">
              <c16:uniqueId val="{00000001-1D45-F040-A33D-73F8FE0124E2}"/>
            </c:ext>
          </c:extLst>
        </c:ser>
        <c:ser>
          <c:idx val="2"/>
          <c:order val="2"/>
          <c:tx>
            <c:strRef>
              <c:f>Tabelle1!$D$1</c:f>
              <c:strCache>
                <c:ptCount val="1"/>
                <c:pt idx="0">
                  <c:v>NOAK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Mortalität</c:v>
                </c:pt>
                <c:pt idx="1">
                  <c:v>Ischämischer Schlaganfall/SE</c:v>
                </c:pt>
                <c:pt idx="2">
                  <c:v>Schwere Blutungen (inkl. hämorrhagischer Schlaganfall)</c:v>
                </c:pt>
              </c:strCache>
            </c:strRef>
          </c:cat>
          <c:val>
            <c:numRef>
              <c:f>Tabelle1!$D$2:$D$4</c:f>
              <c:numCache>
                <c:formatCode>General</c:formatCode>
                <c:ptCount val="3"/>
                <c:pt idx="0">
                  <c:v>7.8</c:v>
                </c:pt>
                <c:pt idx="1">
                  <c:v>7.6</c:v>
                </c:pt>
                <c:pt idx="2">
                  <c:v>2.2999999999999998</c:v>
                </c:pt>
              </c:numCache>
            </c:numRef>
          </c:val>
          <c:extLst>
            <c:ext xmlns:c16="http://schemas.microsoft.com/office/drawing/2014/chart" uri="{C3380CC4-5D6E-409C-BE32-E72D297353CC}">
              <c16:uniqueId val="{00000002-1D45-F040-A33D-73F8FE0124E2}"/>
            </c:ext>
          </c:extLst>
        </c:ser>
        <c:dLbls>
          <c:dLblPos val="outEnd"/>
          <c:showLegendKey val="0"/>
          <c:showVal val="1"/>
          <c:showCatName val="0"/>
          <c:showSerName val="0"/>
          <c:showPercent val="0"/>
          <c:showBubbleSize val="0"/>
        </c:dLbls>
        <c:gapWidth val="150"/>
        <c:overlap val="-25"/>
        <c:axId val="138347424"/>
        <c:axId val="179748992"/>
      </c:barChart>
      <c:catAx>
        <c:axId val="13834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79748992"/>
        <c:crosses val="autoZero"/>
        <c:auto val="1"/>
        <c:lblAlgn val="ctr"/>
        <c:lblOffset val="100"/>
        <c:noMultiLvlLbl val="0"/>
      </c:catAx>
      <c:valAx>
        <c:axId val="179748992"/>
        <c:scaling>
          <c:orientation val="minMax"/>
        </c:scaling>
        <c:delete val="1"/>
        <c:axPos val="l"/>
        <c:numFmt formatCode="General" sourceLinked="1"/>
        <c:majorTickMark val="none"/>
        <c:minorTickMark val="none"/>
        <c:tickLblPos val="nextTo"/>
        <c:crossAx val="138347424"/>
        <c:crosses val="autoZero"/>
        <c:crossBetween val="between"/>
      </c:valAx>
      <c:spPr>
        <a:noFill/>
        <a:ln>
          <a:noFill/>
        </a:ln>
        <a:effectLst/>
      </c:spPr>
    </c:plotArea>
    <c:legend>
      <c:legendPos val="b"/>
      <c:layout>
        <c:manualLayout>
          <c:xMode val="edge"/>
          <c:yMode val="edge"/>
          <c:x val="0.20557831206094787"/>
          <c:y val="0.18576765569463766"/>
          <c:w val="0.58884312852478482"/>
          <c:h val="7.82564518621542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20765113090025E-2"/>
          <c:y val="7.937917740603613E-2"/>
          <c:w val="0.93517779323654149"/>
          <c:h val="0.72740856550547672"/>
        </c:manualLayout>
      </c:layout>
      <c:scatterChart>
        <c:scatterStyle val="lineMarker"/>
        <c:varyColors val="0"/>
        <c:ser>
          <c:idx val="0"/>
          <c:order val="0"/>
          <c:tx>
            <c:strRef>
              <c:f>Sheet1!$B$1</c:f>
              <c:strCache>
                <c:ptCount val="1"/>
                <c:pt idx="0">
                  <c:v>HR (95% CI)</c:v>
                </c:pt>
              </c:strCache>
            </c:strRef>
          </c:tx>
          <c:spPr>
            <a:ln w="25400" cap="rnd">
              <a:noFill/>
              <a:round/>
            </a:ln>
            <a:effectLst/>
          </c:spPr>
          <c:marker>
            <c:symbol val="diamond"/>
            <c:size val="11"/>
            <c:spPr>
              <a:solidFill>
                <a:srgbClr val="3961AC"/>
              </a:solidFill>
              <a:ln w="9525">
                <a:noFill/>
              </a:ln>
              <a:effectLst/>
            </c:spPr>
          </c:marker>
          <c:errBars>
            <c:errDir val="y"/>
            <c:errBarType val="both"/>
            <c:errValType val="cust"/>
            <c:noEndCap val="0"/>
            <c:plus>
              <c:numRef>
                <c:f>Sheet1!$F$2:$F$6</c:f>
                <c:numCache>
                  <c:formatCode>General</c:formatCode>
                  <c:ptCount val="5"/>
                  <c:pt idx="0">
                    <c:v>0.19999999999999996</c:v>
                  </c:pt>
                  <c:pt idx="1">
                    <c:v>0.24</c:v>
                  </c:pt>
                  <c:pt idx="2">
                    <c:v>0.30000000000000004</c:v>
                  </c:pt>
                  <c:pt idx="3">
                    <c:v>0.35000000000000009</c:v>
                  </c:pt>
                  <c:pt idx="4">
                    <c:v>0.47999999999999976</c:v>
                  </c:pt>
                </c:numCache>
              </c:numRef>
            </c:plus>
            <c:minus>
              <c:numRef>
                <c:f>Sheet1!$F$2:$F$6</c:f>
                <c:numCache>
                  <c:formatCode>General</c:formatCode>
                  <c:ptCount val="5"/>
                  <c:pt idx="0">
                    <c:v>0.19999999999999996</c:v>
                  </c:pt>
                  <c:pt idx="1">
                    <c:v>0.24</c:v>
                  </c:pt>
                  <c:pt idx="2">
                    <c:v>0.30000000000000004</c:v>
                  </c:pt>
                  <c:pt idx="3">
                    <c:v>0.35000000000000009</c:v>
                  </c:pt>
                  <c:pt idx="4">
                    <c:v>0.47999999999999976</c:v>
                  </c:pt>
                </c:numCache>
              </c:numRef>
            </c:minus>
            <c:spPr>
              <a:noFill/>
              <a:ln w="28575" cap="flat" cmpd="sng" algn="ctr">
                <a:solidFill>
                  <a:srgbClr val="3961AC"/>
                </a:solidFill>
                <a:round/>
              </a:ln>
              <a:effectLst/>
            </c:spPr>
          </c:errBars>
          <c:xVal>
            <c:strRef>
              <c:f>Sheet1!$A$2:$A$6</c:f>
              <c:strCache>
                <c:ptCount val="5"/>
                <c:pt idx="0">
                  <c:v>Diabetes</c:v>
                </c:pt>
                <c:pt idx="1">
                  <c:v>Vascular disease</c:v>
                </c:pt>
                <c:pt idx="2">
                  <c:v>Renal disease</c:v>
                </c:pt>
                <c:pt idx="3">
                  <c:v>Stroke/TIA/SE</c:v>
                </c:pt>
                <c:pt idx="4">
                  <c:v>Age &gt;= 75</c:v>
                </c:pt>
              </c:strCache>
            </c:strRef>
          </c:xVal>
          <c:yVal>
            <c:numRef>
              <c:f>Sheet1!$B$2:$B$6</c:f>
              <c:numCache>
                <c:formatCode>General</c:formatCode>
                <c:ptCount val="5"/>
                <c:pt idx="0">
                  <c:v>1.23</c:v>
                </c:pt>
                <c:pt idx="1">
                  <c:v>1.35</c:v>
                </c:pt>
                <c:pt idx="2">
                  <c:v>1.62</c:v>
                </c:pt>
                <c:pt idx="3">
                  <c:v>2.14</c:v>
                </c:pt>
                <c:pt idx="4">
                  <c:v>2.3199999999999998</c:v>
                </c:pt>
              </c:numCache>
            </c:numRef>
          </c:yVal>
          <c:smooth val="0"/>
          <c:extLst>
            <c:ext xmlns:c16="http://schemas.microsoft.com/office/drawing/2014/chart" uri="{C3380CC4-5D6E-409C-BE32-E72D297353CC}">
              <c16:uniqueId val="{00000000-B204-4EC5-B3A3-0A49D5F64EDC}"/>
            </c:ext>
          </c:extLst>
        </c:ser>
        <c:dLbls>
          <c:showLegendKey val="0"/>
          <c:showVal val="0"/>
          <c:showCatName val="0"/>
          <c:showSerName val="0"/>
          <c:showPercent val="0"/>
          <c:showBubbleSize val="0"/>
        </c:dLbls>
        <c:axId val="467312696"/>
        <c:axId val="467306816"/>
      </c:scatterChart>
      <c:valAx>
        <c:axId val="467312696"/>
        <c:scaling>
          <c:orientation val="minMax"/>
        </c:scaling>
        <c:delete val="0"/>
        <c:axPos val="b"/>
        <c:majorTickMark val="none"/>
        <c:minorTickMark val="none"/>
        <c:tickLblPos val="none"/>
        <c:spPr>
          <a:noFill/>
          <a:ln w="12700">
            <a:solidFill>
              <a:schemeClr val="tx1">
                <a:lumMod val="65000"/>
                <a:lumOff val="35000"/>
              </a:schemeClr>
            </a:solid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de-DE"/>
          </a:p>
        </c:txPr>
        <c:crossAx val="467306816"/>
        <c:crossesAt val="0"/>
        <c:crossBetween val="midCat"/>
      </c:valAx>
      <c:valAx>
        <c:axId val="467306816"/>
        <c:scaling>
          <c:orientation val="minMax"/>
          <c:max val="3"/>
          <c:min val="0.5"/>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de-DE"/>
          </a:p>
        </c:txPr>
        <c:crossAx val="467312696"/>
        <c:crosses val="autoZero"/>
        <c:crossBetween val="midCat"/>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Sheet1!$A$2:$A$2</c:f>
              <c:strCache>
                <c:ptCount val="1"/>
                <c:pt idx="0">
                  <c:v>Total</c:v>
                </c:pt>
              </c:strCache>
            </c:strRef>
          </c:cat>
          <c:val>
            <c:numRef>
              <c:f>Sheet1!$B$2:$B$2</c:f>
              <c:numCache>
                <c:formatCode>General</c:formatCode>
                <c:ptCount val="1"/>
                <c:pt idx="0">
                  <c:v>2.2999999999999998</c:v>
                </c:pt>
              </c:numCache>
            </c:numRef>
          </c:val>
          <c:extLst>
            <c:ext xmlns:c16="http://schemas.microsoft.com/office/drawing/2014/chart" uri="{C3380CC4-5D6E-409C-BE32-E72D297353CC}">
              <c16:uniqueId val="{00000000-1D2A-43FB-9FBF-4EBFE5E30412}"/>
            </c:ext>
          </c:extLst>
        </c:ser>
        <c:dLbls>
          <c:showLegendKey val="0"/>
          <c:showVal val="0"/>
          <c:showCatName val="0"/>
          <c:showSerName val="0"/>
          <c:showPercent val="0"/>
          <c:showBubbleSize val="0"/>
        </c:dLbls>
        <c:gapWidth val="100"/>
        <c:overlap val="-19"/>
        <c:axId val="467306424"/>
        <c:axId val="467304072"/>
      </c:barChart>
      <c:catAx>
        <c:axId val="467306424"/>
        <c:scaling>
          <c:orientation val="minMax"/>
        </c:scaling>
        <c:delete val="0"/>
        <c:axPos val="b"/>
        <c:numFmt formatCode="General" sourceLinked="1"/>
        <c:majorTickMark val="out"/>
        <c:minorTickMark val="none"/>
        <c:tickLblPos val="nextTo"/>
        <c:spPr>
          <a:noFill/>
          <a:ln w="12700" cap="flat" cmpd="sng" algn="ctr">
            <a:solidFill>
              <a:schemeClr val="tx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67304072"/>
        <c:crosses val="autoZero"/>
        <c:auto val="1"/>
        <c:lblAlgn val="ctr"/>
        <c:lblOffset val="100"/>
        <c:noMultiLvlLbl val="0"/>
      </c:catAx>
      <c:valAx>
        <c:axId val="467304072"/>
        <c:scaling>
          <c:orientation val="minMax"/>
          <c:max val="3"/>
        </c:scaling>
        <c:delete val="0"/>
        <c:axPos val="l"/>
        <c:numFmt formatCode="General" sourceLinked="1"/>
        <c:majorTickMark val="out"/>
        <c:minorTickMark val="none"/>
        <c:tickLblPos val="nextTo"/>
        <c:spPr>
          <a:noFill/>
          <a:ln w="12700">
            <a:solidFill>
              <a:schemeClr val="tx1">
                <a:lumMod val="65000"/>
                <a:lumOff val="3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67306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65000"/>
              <a:lumOff val="35000"/>
            </a:schemeClr>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951300498874368E-2"/>
          <c:y val="0.22646676014813219"/>
          <c:w val="0.90184418987679349"/>
          <c:h val="0.43180296983425015"/>
        </c:manualLayout>
      </c:layout>
      <c:barChart>
        <c:barDir val="col"/>
        <c:grouping val="clustered"/>
        <c:varyColors val="0"/>
        <c:ser>
          <c:idx val="0"/>
          <c:order val="0"/>
          <c:tx>
            <c:strRef>
              <c:f>Sheet1!$B$1</c:f>
              <c:strCache>
                <c:ptCount val="1"/>
                <c:pt idx="0">
                  <c:v>Warfarin</c:v>
                </c:pt>
              </c:strCache>
            </c:strRef>
          </c:tx>
          <c:spPr>
            <a:solidFill>
              <a:srgbClr val="B3B2B5"/>
            </a:solidFill>
            <a:ln>
              <a:noFill/>
            </a:ln>
          </c:spPr>
          <c:invertIfNegative val="0"/>
          <c:dLbls>
            <c:dLbl>
              <c:idx val="0"/>
              <c:layout>
                <c:manualLayout>
                  <c:x val="0"/>
                  <c:y val="0.11455576336567742"/>
                </c:manualLayout>
              </c:layout>
              <c:tx>
                <c:rich>
                  <a:bodyPr/>
                  <a:lstStyle/>
                  <a:p>
                    <a:r>
                      <a:rPr lang="en-US"/>
                      <a:t>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A20-0045-9B0C-9752C9048146}"/>
                </c:ext>
              </c:extLst>
            </c:dLbl>
            <c:dLbl>
              <c:idx val="1"/>
              <c:layout>
                <c:manualLayout>
                  <c:x val="-1.5337423312884561E-3"/>
                  <c:y val="0.11896175426435729"/>
                </c:manualLayout>
              </c:layout>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A20-0045-9B0C-9752C9048146}"/>
                </c:ext>
              </c:extLst>
            </c:dLbl>
            <c:numFmt formatCode="#,##0.0" sourceLinked="0"/>
            <c:spPr>
              <a:noFill/>
              <a:ln>
                <a:noFill/>
              </a:ln>
              <a:effectLst/>
            </c:spPr>
            <c:txPr>
              <a:bodyPr wrap="square" lIns="38100" tIns="19050" rIns="38100" bIns="19050" anchor="ctr">
                <a:spAutoFit/>
              </a:bodyPr>
              <a:lstStyle/>
              <a:p>
                <a:pPr>
                  <a:defRPr sz="1400" b="1">
                    <a:solidFill>
                      <a:schemeClr val="bg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Sheet1!$B$2:$B$3</c:f>
              <c:numCache>
                <c:formatCode>General</c:formatCode>
                <c:ptCount val="2"/>
                <c:pt idx="0">
                  <c:v>3.44</c:v>
                </c:pt>
                <c:pt idx="1">
                  <c:v>2.16</c:v>
                </c:pt>
              </c:numCache>
            </c:numRef>
          </c:val>
          <c:extLst>
            <c:ext xmlns:c16="http://schemas.microsoft.com/office/drawing/2014/chart" uri="{C3380CC4-5D6E-409C-BE32-E72D297353CC}">
              <c16:uniqueId val="{00000000-AA20-0045-9B0C-9752C9048146}"/>
            </c:ext>
          </c:extLst>
        </c:ser>
        <c:ser>
          <c:idx val="1"/>
          <c:order val="1"/>
          <c:tx>
            <c:strRef>
              <c:f>Sheet1!$C$1</c:f>
              <c:strCache>
                <c:ptCount val="1"/>
                <c:pt idx="0">
                  <c:v>Rivaroxaban</c:v>
                </c:pt>
              </c:strCache>
            </c:strRef>
          </c:tx>
          <c:spPr>
            <a:solidFill>
              <a:schemeClr val="bg2"/>
            </a:solidFill>
            <a:ln>
              <a:noFill/>
            </a:ln>
          </c:spPr>
          <c:invertIfNegative val="0"/>
          <c:dLbls>
            <c:dLbl>
              <c:idx val="0"/>
              <c:layout>
                <c:manualLayout>
                  <c:x val="0"/>
                  <c:y val="0.12336774516303728"/>
                </c:manualLayout>
              </c:layout>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A20-0045-9B0C-9752C9048146}"/>
                </c:ext>
              </c:extLst>
            </c:dLbl>
            <c:dLbl>
              <c:idx val="1"/>
              <c:layout>
                <c:manualLayout>
                  <c:x val="0"/>
                  <c:y val="0.11896175426435729"/>
                </c:manualLayout>
              </c:layout>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A20-0045-9B0C-9752C9048146}"/>
                </c:ext>
              </c:extLst>
            </c:dLbl>
            <c:numFmt formatCode="#,##0.0" sourceLinked="0"/>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Sheet1!$C$2:$C$3</c:f>
              <c:numCache>
                <c:formatCode>General</c:formatCode>
                <c:ptCount val="2"/>
                <c:pt idx="0">
                  <c:v>2.95</c:v>
                </c:pt>
                <c:pt idx="1">
                  <c:v>1.92</c:v>
                </c:pt>
              </c:numCache>
            </c:numRef>
          </c:val>
          <c:extLst>
            <c:ext xmlns:c16="http://schemas.microsoft.com/office/drawing/2014/chart" uri="{C3380CC4-5D6E-409C-BE32-E72D297353CC}">
              <c16:uniqueId val="{00000001-AA20-0045-9B0C-9752C9048146}"/>
            </c:ext>
          </c:extLst>
        </c:ser>
        <c:dLbls>
          <c:dLblPos val="outEnd"/>
          <c:showLegendKey val="0"/>
          <c:showVal val="1"/>
          <c:showCatName val="0"/>
          <c:showSerName val="0"/>
          <c:showPercent val="0"/>
          <c:showBubbleSize val="0"/>
        </c:dLbls>
        <c:gapWidth val="126"/>
        <c:axId val="48542464"/>
        <c:axId val="48544000"/>
      </c:barChart>
      <c:catAx>
        <c:axId val="48542464"/>
        <c:scaling>
          <c:orientation val="minMax"/>
        </c:scaling>
        <c:delete val="0"/>
        <c:axPos val="b"/>
        <c:numFmt formatCode="General" sourceLinked="0"/>
        <c:majorTickMark val="out"/>
        <c:minorTickMark val="none"/>
        <c:tickLblPos val="nextTo"/>
        <c:spPr>
          <a:ln w="12700" cap="sq">
            <a:solidFill>
              <a:srgbClr val="B3B2B5"/>
            </a:solidFill>
          </a:ln>
        </c:spPr>
        <c:txPr>
          <a:bodyPr/>
          <a:lstStyle/>
          <a:p>
            <a:pPr>
              <a:defRPr lang="de-DE"/>
            </a:pPr>
            <a:endParaRPr lang="de-DE"/>
          </a:p>
        </c:txPr>
        <c:crossAx val="48544000"/>
        <c:crosses val="autoZero"/>
        <c:auto val="1"/>
        <c:lblAlgn val="ctr"/>
        <c:lblOffset val="100"/>
        <c:noMultiLvlLbl val="0"/>
      </c:catAx>
      <c:valAx>
        <c:axId val="48544000"/>
        <c:scaling>
          <c:orientation val="minMax"/>
          <c:max val="4"/>
          <c:min val="0"/>
        </c:scaling>
        <c:delete val="0"/>
        <c:axPos val="l"/>
        <c:title>
          <c:tx>
            <c:rich>
              <a:bodyPr rot="-5400000" vert="horz"/>
              <a:lstStyle/>
              <a:p>
                <a:pPr>
                  <a:defRPr lang="de-DE" sz="1200">
                    <a:solidFill>
                      <a:schemeClr val="tx1">
                        <a:lumMod val="65000"/>
                        <a:lumOff val="35000"/>
                      </a:schemeClr>
                    </a:solidFill>
                  </a:defRPr>
                </a:pPr>
                <a:r>
                  <a:rPr lang="de-DE" sz="1200" b="1">
                    <a:solidFill>
                      <a:schemeClr val="tx1">
                        <a:lumMod val="65000"/>
                        <a:lumOff val="35000"/>
                      </a:schemeClr>
                    </a:solidFill>
                  </a:rPr>
                  <a:t>Ereignisse (% pro Jahr)</a:t>
                </a:r>
              </a:p>
            </c:rich>
          </c:tx>
          <c:layout>
            <c:manualLayout>
              <c:xMode val="edge"/>
              <c:yMode val="edge"/>
              <c:x val="1.0759021303318681E-2"/>
              <c:y val="0.1961536740239776"/>
            </c:manualLayout>
          </c:layout>
          <c:overlay val="0"/>
        </c:title>
        <c:numFmt formatCode="#,##0" sourceLinked="0"/>
        <c:majorTickMark val="out"/>
        <c:minorTickMark val="none"/>
        <c:tickLblPos val="nextTo"/>
        <c:spPr>
          <a:noFill/>
          <a:ln w="12700" cap="sq">
            <a:solidFill>
              <a:srgbClr val="B3B2B5"/>
            </a:solidFill>
          </a:ln>
        </c:spPr>
        <c:txPr>
          <a:bodyPr/>
          <a:lstStyle/>
          <a:p>
            <a:pPr>
              <a:defRPr lang="de-DE" sz="1200" baseline="0">
                <a:solidFill>
                  <a:schemeClr val="tx1">
                    <a:lumMod val="65000"/>
                    <a:lumOff val="35000"/>
                  </a:schemeClr>
                </a:solidFill>
              </a:defRPr>
            </a:pPr>
            <a:endParaRPr lang="de-DE"/>
          </a:p>
        </c:txPr>
        <c:crossAx val="48542464"/>
        <c:crosses val="autoZero"/>
        <c:crossBetween val="between"/>
        <c:majorUnit val="1"/>
      </c:valAx>
      <c:spPr>
        <a:noFill/>
        <a:ln>
          <a:noFill/>
        </a:ln>
      </c:spPr>
    </c:plotArea>
    <c:plotVisOnly val="1"/>
    <c:dispBlanksAs val="gap"/>
    <c:showDLblsOverMax val="0"/>
  </c:chart>
  <c:spPr>
    <a:noFill/>
  </c:spPr>
  <c:txPr>
    <a:bodyPr/>
    <a:lstStyle/>
    <a:p>
      <a:pPr>
        <a:defRPr sz="1800"/>
      </a:pPr>
      <a:endParaRPr lang="de-D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9474378432891E-2"/>
          <c:y val="0.15797123022089146"/>
          <c:w val="0.82466870848260043"/>
          <c:h val="0.71763827762778765"/>
        </c:manualLayout>
      </c:layout>
      <c:scatterChart>
        <c:scatterStyle val="lineMarker"/>
        <c:varyColors val="0"/>
        <c:ser>
          <c:idx val="0"/>
          <c:order val="0"/>
          <c:tx>
            <c:strRef>
              <c:f>Sheet1!$A$3:$A$8</c:f>
              <c:strCache>
                <c:ptCount val="6"/>
                <c:pt idx="0">
                  <c:v>Net clinical benefit</c:v>
                </c:pt>
                <c:pt idx="1">
                  <c:v>All-cause mortality</c:v>
                </c:pt>
                <c:pt idx="2">
                  <c:v>Stroke, TIA, SE</c:v>
                </c:pt>
                <c:pt idx="3">
                  <c:v>Major bleeding</c:v>
                </c:pt>
                <c:pt idx="4">
                  <c:v>CKD 5</c:v>
                </c:pt>
                <c:pt idx="5">
                  <c:v>Initiation of chronic RRT</c:v>
                </c:pt>
              </c:strCache>
            </c:strRef>
          </c:tx>
          <c:spPr>
            <a:ln w="28575">
              <a:noFill/>
            </a:ln>
          </c:spPr>
          <c:marker>
            <c:symbol val="diamond"/>
            <c:size val="10"/>
            <c:spPr>
              <a:solidFill>
                <a:schemeClr val="bg2"/>
              </a:solidFill>
              <a:ln>
                <a:solidFill>
                  <a:schemeClr val="tx1">
                    <a:lumMod val="85000"/>
                    <a:lumOff val="15000"/>
                  </a:schemeClr>
                </a:solidFill>
              </a:ln>
            </c:spPr>
          </c:marker>
          <c:dPt>
            <c:idx val="0"/>
            <c:marker>
              <c:spPr>
                <a:solidFill>
                  <a:schemeClr val="bg2"/>
                </a:solidFill>
                <a:ln>
                  <a:solidFill>
                    <a:schemeClr val="bg2"/>
                  </a:solidFill>
                </a:ln>
              </c:spPr>
            </c:marker>
            <c:bubble3D val="0"/>
            <c:extLst>
              <c:ext xmlns:c16="http://schemas.microsoft.com/office/drawing/2014/chart" uri="{C3380CC4-5D6E-409C-BE32-E72D297353CC}">
                <c16:uniqueId val="{00000000-D8FC-42B8-AF41-07F3B00A0DE6}"/>
              </c:ext>
            </c:extLst>
          </c:dPt>
          <c:dPt>
            <c:idx val="1"/>
            <c:marker>
              <c:spPr>
                <a:solidFill>
                  <a:schemeClr val="bg2"/>
                </a:solidFill>
                <a:ln>
                  <a:solidFill>
                    <a:schemeClr val="bg2"/>
                  </a:solidFill>
                </a:ln>
              </c:spPr>
            </c:marker>
            <c:bubble3D val="0"/>
            <c:extLst>
              <c:ext xmlns:c16="http://schemas.microsoft.com/office/drawing/2014/chart" uri="{C3380CC4-5D6E-409C-BE32-E72D297353CC}">
                <c16:uniqueId val="{00000001-D8FC-42B8-AF41-07F3B00A0DE6}"/>
              </c:ext>
            </c:extLst>
          </c:dPt>
          <c:dPt>
            <c:idx val="2"/>
            <c:marker>
              <c:spPr>
                <a:solidFill>
                  <a:schemeClr val="bg2"/>
                </a:solidFill>
                <a:ln>
                  <a:solidFill>
                    <a:schemeClr val="bg2"/>
                  </a:solidFill>
                </a:ln>
              </c:spPr>
            </c:marker>
            <c:bubble3D val="0"/>
            <c:extLst>
              <c:ext xmlns:c16="http://schemas.microsoft.com/office/drawing/2014/chart" uri="{C3380CC4-5D6E-409C-BE32-E72D297353CC}">
                <c16:uniqueId val="{00000002-D8FC-42B8-AF41-07F3B00A0DE6}"/>
              </c:ext>
            </c:extLst>
          </c:dPt>
          <c:dPt>
            <c:idx val="3"/>
            <c:marker>
              <c:spPr>
                <a:solidFill>
                  <a:schemeClr val="bg2"/>
                </a:solidFill>
                <a:ln>
                  <a:solidFill>
                    <a:schemeClr val="bg2"/>
                  </a:solidFill>
                </a:ln>
              </c:spPr>
            </c:marker>
            <c:bubble3D val="0"/>
            <c:extLst>
              <c:ext xmlns:c16="http://schemas.microsoft.com/office/drawing/2014/chart" uri="{C3380CC4-5D6E-409C-BE32-E72D297353CC}">
                <c16:uniqueId val="{00000003-D8FC-42B8-AF41-07F3B00A0DE6}"/>
              </c:ext>
            </c:extLst>
          </c:dPt>
          <c:dPt>
            <c:idx val="4"/>
            <c:marker>
              <c:spPr>
                <a:solidFill>
                  <a:schemeClr val="bg2"/>
                </a:solidFill>
                <a:ln>
                  <a:solidFill>
                    <a:schemeClr val="bg2"/>
                  </a:solidFill>
                </a:ln>
              </c:spPr>
            </c:marker>
            <c:bubble3D val="0"/>
            <c:extLst>
              <c:ext xmlns:c16="http://schemas.microsoft.com/office/drawing/2014/chart" uri="{C3380CC4-5D6E-409C-BE32-E72D297353CC}">
                <c16:uniqueId val="{00000004-D8FC-42B8-AF41-07F3B00A0DE6}"/>
              </c:ext>
            </c:extLst>
          </c:dPt>
          <c:dPt>
            <c:idx val="5"/>
            <c:marker>
              <c:spPr>
                <a:solidFill>
                  <a:schemeClr val="bg2"/>
                </a:solidFill>
                <a:ln>
                  <a:solidFill>
                    <a:schemeClr val="bg2"/>
                  </a:solidFill>
                </a:ln>
              </c:spPr>
            </c:marker>
            <c:bubble3D val="0"/>
            <c:extLst>
              <c:ext xmlns:c16="http://schemas.microsoft.com/office/drawing/2014/chart" uri="{C3380CC4-5D6E-409C-BE32-E72D297353CC}">
                <c16:uniqueId val="{00000005-D8FC-42B8-AF41-07F3B00A0DE6}"/>
              </c:ext>
            </c:extLst>
          </c:dPt>
          <c:errBars>
            <c:errDir val="y"/>
            <c:errBarType val="plus"/>
            <c:errValType val="percentage"/>
            <c:noEndCap val="1"/>
            <c:val val="5"/>
            <c:spPr>
              <a:ln>
                <a:noFill/>
              </a:ln>
            </c:spPr>
          </c:errBars>
          <c:errBars>
            <c:errDir val="x"/>
            <c:errBarType val="both"/>
            <c:errValType val="cust"/>
            <c:noEndCap val="0"/>
            <c:plus>
              <c:numRef>
                <c:f>Sheet1!$G$3:$G$8</c:f>
                <c:numCache>
                  <c:formatCode>General</c:formatCode>
                  <c:ptCount val="6"/>
                  <c:pt idx="0">
                    <c:v>0.27999999999999992</c:v>
                  </c:pt>
                  <c:pt idx="1">
                    <c:v>0.35000000000000009</c:v>
                  </c:pt>
                  <c:pt idx="2">
                    <c:v>0.81</c:v>
                  </c:pt>
                  <c:pt idx="3">
                    <c:v>0.76</c:v>
                  </c:pt>
                  <c:pt idx="4">
                    <c:v>0.30999999999999994</c:v>
                  </c:pt>
                  <c:pt idx="5">
                    <c:v>0.55000000000000004</c:v>
                  </c:pt>
                </c:numCache>
              </c:numRef>
            </c:plus>
            <c:minus>
              <c:numRef>
                <c:f>Sheet1!$F$3:$F$8</c:f>
                <c:numCache>
                  <c:formatCode>General</c:formatCode>
                  <c:ptCount val="6"/>
                  <c:pt idx="0">
                    <c:v>0.21000000000000008</c:v>
                  </c:pt>
                  <c:pt idx="1">
                    <c:v>0.24</c:v>
                  </c:pt>
                  <c:pt idx="2">
                    <c:v>0.16999999999999998</c:v>
                  </c:pt>
                  <c:pt idx="3">
                    <c:v>0.36999999999999994</c:v>
                  </c:pt>
                  <c:pt idx="4">
                    <c:v>0.18000000000000002</c:v>
                  </c:pt>
                  <c:pt idx="5">
                    <c:v>7.0000000000000007E-2</c:v>
                  </c:pt>
                </c:numCache>
              </c:numRef>
            </c:minus>
            <c:spPr>
              <a:ln w="12700">
                <a:solidFill>
                  <a:schemeClr val="bg2"/>
                </a:solidFill>
              </a:ln>
            </c:spPr>
          </c:errBars>
          <c:xVal>
            <c:numRef>
              <c:f>Sheet1!$C$3:$C$8</c:f>
              <c:numCache>
                <c:formatCode>General</c:formatCode>
                <c:ptCount val="6"/>
                <c:pt idx="0">
                  <c:v>0.68</c:v>
                </c:pt>
                <c:pt idx="1">
                  <c:v>0.72</c:v>
                </c:pt>
                <c:pt idx="2">
                  <c:v>0.22</c:v>
                </c:pt>
                <c:pt idx="3">
                  <c:v>0.7</c:v>
                </c:pt>
                <c:pt idx="4">
                  <c:v>0.4</c:v>
                </c:pt>
                <c:pt idx="5">
                  <c:v>0.08</c:v>
                </c:pt>
              </c:numCache>
            </c:numRef>
          </c:xVal>
          <c:yVal>
            <c:numRef>
              <c:f>Sheet1!$B$3:$B$8</c:f>
              <c:numCache>
                <c:formatCode>General</c:formatCode>
                <c:ptCount val="6"/>
                <c:pt idx="0">
                  <c:v>7</c:v>
                </c:pt>
                <c:pt idx="1">
                  <c:v>6</c:v>
                </c:pt>
                <c:pt idx="2">
                  <c:v>5</c:v>
                </c:pt>
                <c:pt idx="3">
                  <c:v>4</c:v>
                </c:pt>
                <c:pt idx="4">
                  <c:v>2</c:v>
                </c:pt>
                <c:pt idx="5">
                  <c:v>1</c:v>
                </c:pt>
              </c:numCache>
            </c:numRef>
          </c:yVal>
          <c:smooth val="0"/>
          <c:extLst>
            <c:ext xmlns:c16="http://schemas.microsoft.com/office/drawing/2014/chart" uri="{C3380CC4-5D6E-409C-BE32-E72D297353CC}">
              <c16:uniqueId val="{00000006-D8FC-42B8-AF41-07F3B00A0DE6}"/>
            </c:ext>
          </c:extLst>
        </c:ser>
        <c:dLbls>
          <c:showLegendKey val="0"/>
          <c:showVal val="0"/>
          <c:showCatName val="0"/>
          <c:showSerName val="0"/>
          <c:showPercent val="0"/>
          <c:showBubbleSize val="0"/>
        </c:dLbls>
        <c:axId val="43336064"/>
        <c:axId val="43337600"/>
      </c:scatterChart>
      <c:valAx>
        <c:axId val="43336064"/>
        <c:scaling>
          <c:orientation val="minMax"/>
          <c:max val="2"/>
          <c:min val="0"/>
        </c:scaling>
        <c:delete val="0"/>
        <c:axPos val="b"/>
        <c:numFmt formatCode="General" sourceLinked="1"/>
        <c:majorTickMark val="out"/>
        <c:minorTickMark val="none"/>
        <c:tickLblPos val="nextTo"/>
        <c:spPr>
          <a:ln w="12700">
            <a:solidFill>
              <a:schemeClr val="tx1"/>
            </a:solidFill>
          </a:ln>
        </c:spPr>
        <c:txPr>
          <a:bodyPr/>
          <a:lstStyle/>
          <a:p>
            <a:pPr>
              <a:defRPr sz="1000">
                <a:solidFill>
                  <a:schemeClr val="tx1">
                    <a:lumMod val="65000"/>
                    <a:lumOff val="35000"/>
                  </a:schemeClr>
                </a:solidFill>
              </a:defRPr>
            </a:pPr>
            <a:endParaRPr lang="de-DE"/>
          </a:p>
        </c:txPr>
        <c:crossAx val="43337600"/>
        <c:crosses val="autoZero"/>
        <c:crossBetween val="midCat"/>
        <c:majorUnit val="0.5"/>
      </c:valAx>
      <c:valAx>
        <c:axId val="43337600"/>
        <c:scaling>
          <c:orientation val="minMax"/>
          <c:max val="7.5"/>
          <c:min val="0.5"/>
        </c:scaling>
        <c:delete val="0"/>
        <c:axPos val="l"/>
        <c:numFmt formatCode="General" sourceLinked="1"/>
        <c:majorTickMark val="none"/>
        <c:minorTickMark val="none"/>
        <c:tickLblPos val="none"/>
        <c:spPr>
          <a:ln w="12700">
            <a:solidFill>
              <a:schemeClr val="tx1"/>
            </a:solidFill>
            <a:prstDash val="dash"/>
          </a:ln>
        </c:spPr>
        <c:crossAx val="43336064"/>
        <c:crossesAt val="1"/>
        <c:crossBetween val="midCat"/>
      </c:valAx>
    </c:plotArea>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65648261304297"/>
          <c:y val="5.0947749773651123E-2"/>
          <c:w val="0.73625610287975674"/>
          <c:h val="0.7873892524702587"/>
        </c:manualLayout>
      </c:layout>
      <c:scatterChart>
        <c:scatterStyle val="lineMarker"/>
        <c:varyColors val="0"/>
        <c:ser>
          <c:idx val="0"/>
          <c:order val="0"/>
          <c:tx>
            <c:strRef>
              <c:f>Sheet1!$A$3:$A$7</c:f>
              <c:strCache>
                <c:ptCount val="5"/>
                <c:pt idx="0">
                  <c:v>&gt;=30% decline in eGFR</c:v>
                </c:pt>
                <c:pt idx="1">
                  <c:v>Doubling of creatinine</c:v>
                </c:pt>
                <c:pt idx="2">
                  <c:v>Acute kidney injury</c:v>
                </c:pt>
                <c:pt idx="3">
                  <c:v>Kidney failure</c:v>
                </c:pt>
              </c:strCache>
            </c:strRef>
          </c:tx>
          <c:spPr>
            <a:ln w="28575">
              <a:noFill/>
            </a:ln>
          </c:spPr>
          <c:marker>
            <c:symbol val="diamond"/>
            <c:size val="10"/>
            <c:spPr>
              <a:solidFill>
                <a:schemeClr val="bg2"/>
              </a:solidFill>
              <a:ln>
                <a:solidFill>
                  <a:schemeClr val="bg2"/>
                </a:solidFill>
              </a:ln>
            </c:spPr>
          </c:marker>
          <c:dPt>
            <c:idx val="0"/>
            <c:bubble3D val="0"/>
            <c:extLst>
              <c:ext xmlns:c16="http://schemas.microsoft.com/office/drawing/2014/chart" uri="{C3380CC4-5D6E-409C-BE32-E72D297353CC}">
                <c16:uniqueId val="{00000000-B65B-4048-951E-2FC810793B0B}"/>
              </c:ext>
            </c:extLst>
          </c:dPt>
          <c:dPt>
            <c:idx val="1"/>
            <c:bubble3D val="0"/>
            <c:extLst>
              <c:ext xmlns:c16="http://schemas.microsoft.com/office/drawing/2014/chart" uri="{C3380CC4-5D6E-409C-BE32-E72D297353CC}">
                <c16:uniqueId val="{00000001-B65B-4048-951E-2FC810793B0B}"/>
              </c:ext>
            </c:extLst>
          </c:dPt>
          <c:dPt>
            <c:idx val="2"/>
            <c:bubble3D val="0"/>
            <c:extLst>
              <c:ext xmlns:c16="http://schemas.microsoft.com/office/drawing/2014/chart" uri="{C3380CC4-5D6E-409C-BE32-E72D297353CC}">
                <c16:uniqueId val="{00000002-B65B-4048-951E-2FC810793B0B}"/>
              </c:ext>
            </c:extLst>
          </c:dPt>
          <c:dPt>
            <c:idx val="3"/>
            <c:bubble3D val="0"/>
            <c:extLst>
              <c:ext xmlns:c16="http://schemas.microsoft.com/office/drawing/2014/chart" uri="{C3380CC4-5D6E-409C-BE32-E72D297353CC}">
                <c16:uniqueId val="{00000003-B65B-4048-951E-2FC810793B0B}"/>
              </c:ext>
            </c:extLst>
          </c:dPt>
          <c:dPt>
            <c:idx val="5"/>
            <c:bubble3D val="0"/>
            <c:extLst>
              <c:ext xmlns:c16="http://schemas.microsoft.com/office/drawing/2014/chart" uri="{C3380CC4-5D6E-409C-BE32-E72D297353CC}">
                <c16:uniqueId val="{00000004-B65B-4048-951E-2FC810793B0B}"/>
              </c:ext>
            </c:extLst>
          </c:dPt>
          <c:dPt>
            <c:idx val="6"/>
            <c:bubble3D val="0"/>
            <c:extLst>
              <c:ext xmlns:c16="http://schemas.microsoft.com/office/drawing/2014/chart" uri="{C3380CC4-5D6E-409C-BE32-E72D297353CC}">
                <c16:uniqueId val="{00000005-B65B-4048-951E-2FC810793B0B}"/>
              </c:ext>
            </c:extLst>
          </c:dPt>
          <c:errBars>
            <c:errDir val="y"/>
            <c:errBarType val="plus"/>
            <c:errValType val="percentage"/>
            <c:noEndCap val="1"/>
            <c:val val="5"/>
            <c:spPr>
              <a:ln>
                <a:noFill/>
              </a:ln>
            </c:spPr>
          </c:errBars>
          <c:errBars>
            <c:errDir val="x"/>
            <c:errBarType val="both"/>
            <c:errValType val="cust"/>
            <c:noEndCap val="0"/>
            <c:plus>
              <c:numRef>
                <c:f>Sheet1!$G$3:$G$7</c:f>
                <c:numCache>
                  <c:formatCode>General</c:formatCode>
                  <c:ptCount val="5"/>
                  <c:pt idx="0">
                    <c:v>0.14000000000000001</c:v>
                  </c:pt>
                  <c:pt idx="1">
                    <c:v>0.28999999999999998</c:v>
                  </c:pt>
                  <c:pt idx="2">
                    <c:v>0.15000000000000002</c:v>
                  </c:pt>
                  <c:pt idx="3">
                    <c:v>0.51999999999999991</c:v>
                  </c:pt>
                  <c:pt idx="4">
                    <c:v>0</c:v>
                  </c:pt>
                </c:numCache>
              </c:numRef>
            </c:plus>
            <c:minus>
              <c:numRef>
                <c:f>Sheet1!$F$3:$F$7</c:f>
                <c:numCache>
                  <c:formatCode>General</c:formatCode>
                  <c:ptCount val="5"/>
                  <c:pt idx="0">
                    <c:v>0.10999999999999999</c:v>
                  </c:pt>
                  <c:pt idx="1">
                    <c:v>0.18</c:v>
                  </c:pt>
                  <c:pt idx="2">
                    <c:v>0.12</c:v>
                  </c:pt>
                  <c:pt idx="3">
                    <c:v>0.28000000000000003</c:v>
                  </c:pt>
                  <c:pt idx="4">
                    <c:v>0</c:v>
                  </c:pt>
                </c:numCache>
              </c:numRef>
            </c:minus>
            <c:spPr>
              <a:ln w="19050">
                <a:solidFill>
                  <a:schemeClr val="bg2"/>
                </a:solidFill>
              </a:ln>
            </c:spPr>
          </c:errBars>
          <c:xVal>
            <c:numRef>
              <c:f>Sheet1!$C$3:$C$7</c:f>
              <c:numCache>
                <c:formatCode>General</c:formatCode>
                <c:ptCount val="5"/>
                <c:pt idx="0">
                  <c:v>0.73</c:v>
                </c:pt>
                <c:pt idx="1">
                  <c:v>0.46</c:v>
                </c:pt>
                <c:pt idx="2">
                  <c:v>0.69</c:v>
                </c:pt>
                <c:pt idx="3">
                  <c:v>0.63</c:v>
                </c:pt>
              </c:numCache>
            </c:numRef>
          </c:xVal>
          <c:yVal>
            <c:numRef>
              <c:f>Sheet1!$B$3:$B$7</c:f>
              <c:numCache>
                <c:formatCode>General</c:formatCode>
                <c:ptCount val="5"/>
                <c:pt idx="0">
                  <c:v>4.5</c:v>
                </c:pt>
                <c:pt idx="1">
                  <c:v>3.45</c:v>
                </c:pt>
                <c:pt idx="2">
                  <c:v>2.35</c:v>
                </c:pt>
                <c:pt idx="3">
                  <c:v>1.25</c:v>
                </c:pt>
              </c:numCache>
            </c:numRef>
          </c:yVal>
          <c:smooth val="0"/>
          <c:extLst>
            <c:ext xmlns:c16="http://schemas.microsoft.com/office/drawing/2014/chart" uri="{C3380CC4-5D6E-409C-BE32-E72D297353CC}">
              <c16:uniqueId val="{00000006-B65B-4048-951E-2FC810793B0B}"/>
            </c:ext>
          </c:extLst>
        </c:ser>
        <c:dLbls>
          <c:showLegendKey val="0"/>
          <c:showVal val="0"/>
          <c:showCatName val="0"/>
          <c:showSerName val="0"/>
          <c:showPercent val="0"/>
          <c:showBubbleSize val="0"/>
        </c:dLbls>
        <c:axId val="37443456"/>
        <c:axId val="37444992"/>
      </c:scatterChart>
      <c:valAx>
        <c:axId val="37443456"/>
        <c:scaling>
          <c:logBase val="10"/>
          <c:orientation val="minMax"/>
          <c:max val="10"/>
          <c:min val="0.1"/>
        </c:scaling>
        <c:delete val="0"/>
        <c:axPos val="b"/>
        <c:numFmt formatCode="General" sourceLinked="1"/>
        <c:majorTickMark val="out"/>
        <c:minorTickMark val="none"/>
        <c:tickLblPos val="nextTo"/>
        <c:spPr>
          <a:ln w="12700">
            <a:solidFill>
              <a:srgbClr val="000000">
                <a:lumMod val="65000"/>
                <a:lumOff val="35000"/>
              </a:srgbClr>
            </a:solidFill>
          </a:ln>
        </c:spPr>
        <c:txPr>
          <a:bodyPr/>
          <a:lstStyle/>
          <a:p>
            <a:pPr>
              <a:defRPr sz="1000">
                <a:solidFill>
                  <a:schemeClr val="tx1">
                    <a:lumMod val="65000"/>
                    <a:lumOff val="35000"/>
                  </a:schemeClr>
                </a:solidFill>
              </a:defRPr>
            </a:pPr>
            <a:endParaRPr lang="de-DE"/>
          </a:p>
        </c:txPr>
        <c:crossAx val="37444992"/>
        <c:crosses val="autoZero"/>
        <c:crossBetween val="midCat"/>
      </c:valAx>
      <c:valAx>
        <c:axId val="37444992"/>
        <c:scaling>
          <c:orientation val="minMax"/>
          <c:max val="5.5"/>
          <c:min val="0.5"/>
        </c:scaling>
        <c:delete val="0"/>
        <c:axPos val="l"/>
        <c:numFmt formatCode="General" sourceLinked="1"/>
        <c:majorTickMark val="none"/>
        <c:minorTickMark val="none"/>
        <c:tickLblPos val="none"/>
        <c:spPr>
          <a:ln w="12700">
            <a:solidFill>
              <a:srgbClr val="000000">
                <a:lumMod val="65000"/>
                <a:lumOff val="35000"/>
              </a:srgbClr>
            </a:solidFill>
            <a:prstDash val="dash"/>
          </a:ln>
        </c:spPr>
        <c:crossAx val="37443456"/>
        <c:crossesAt val="1"/>
        <c:crossBetween val="midCat"/>
      </c:valAx>
    </c:plotArea>
    <c:plotVisOnly val="1"/>
    <c:dispBlanksAs val="gap"/>
    <c:showDLblsOverMax val="0"/>
  </c:chart>
  <c:txPr>
    <a:bodyPr/>
    <a:lstStyle/>
    <a:p>
      <a:pPr>
        <a:defRPr sz="1800"/>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VKA</c:v>
                </c:pt>
              </c:strCache>
            </c:strRef>
          </c:tx>
          <c:spPr>
            <a:solidFill>
              <a:srgbClr val="B3B2B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Schwere Blutung</c:v>
                </c:pt>
                <c:pt idx="1">
                  <c:v>Kritische Organblutung</c:v>
                </c:pt>
                <c:pt idx="2">
                  <c:v>ICH</c:v>
                </c:pt>
                <c:pt idx="3">
                  <c:v>Tödliche Blutung</c:v>
                </c:pt>
              </c:strCache>
            </c:strRef>
          </c:cat>
          <c:val>
            <c:numRef>
              <c:f>Tabelle1!$B$2:$B$5</c:f>
              <c:numCache>
                <c:formatCode>General</c:formatCode>
                <c:ptCount val="4"/>
                <c:pt idx="0">
                  <c:v>4.7</c:v>
                </c:pt>
                <c:pt idx="1">
                  <c:v>1.4</c:v>
                </c:pt>
                <c:pt idx="2">
                  <c:v>0.9</c:v>
                </c:pt>
                <c:pt idx="3">
                  <c:v>0.7</c:v>
                </c:pt>
              </c:numCache>
            </c:numRef>
          </c:val>
          <c:extLst>
            <c:ext xmlns:c16="http://schemas.microsoft.com/office/drawing/2014/chart" uri="{C3380CC4-5D6E-409C-BE32-E72D297353CC}">
              <c16:uniqueId val="{00000000-0AA0-4988-ACAF-8A6B3ECD3F28}"/>
            </c:ext>
          </c:extLst>
        </c:ser>
        <c:ser>
          <c:idx val="1"/>
          <c:order val="1"/>
          <c:tx>
            <c:strRef>
              <c:f>Tabelle1!$C$1</c:f>
              <c:strCache>
                <c:ptCount val="1"/>
                <c:pt idx="0">
                  <c:v>Rivaroxaban</c:v>
                </c:pt>
              </c:strCache>
            </c:strRef>
          </c:tx>
          <c:spPr>
            <a:solidFill>
              <a:srgbClr val="3961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Schwere Blutung</c:v>
                </c:pt>
                <c:pt idx="1">
                  <c:v>Kritische Organblutung</c:v>
                </c:pt>
                <c:pt idx="2">
                  <c:v>ICH</c:v>
                </c:pt>
                <c:pt idx="3">
                  <c:v>Tödliche Blutung</c:v>
                </c:pt>
              </c:strCache>
            </c:strRef>
          </c:cat>
          <c:val>
            <c:numRef>
              <c:f>Tabelle1!$C$2:$C$5</c:f>
              <c:numCache>
                <c:formatCode>General</c:formatCode>
                <c:ptCount val="4"/>
                <c:pt idx="0">
                  <c:v>4.5</c:v>
                </c:pt>
                <c:pt idx="1">
                  <c:v>0.8</c:v>
                </c:pt>
                <c:pt idx="2">
                  <c:v>0.7</c:v>
                </c:pt>
                <c:pt idx="3">
                  <c:v>0.3</c:v>
                </c:pt>
              </c:numCache>
            </c:numRef>
          </c:val>
          <c:extLst>
            <c:ext xmlns:c16="http://schemas.microsoft.com/office/drawing/2014/chart" uri="{C3380CC4-5D6E-409C-BE32-E72D297353CC}">
              <c16:uniqueId val="{00000001-0AA0-4988-ACAF-8A6B3ECD3F28}"/>
            </c:ext>
          </c:extLst>
        </c:ser>
        <c:dLbls>
          <c:dLblPos val="outEnd"/>
          <c:showLegendKey val="0"/>
          <c:showVal val="1"/>
          <c:showCatName val="0"/>
          <c:showSerName val="0"/>
          <c:showPercent val="0"/>
          <c:showBubbleSize val="0"/>
        </c:dLbls>
        <c:gapWidth val="150"/>
        <c:axId val="396937967"/>
        <c:axId val="396939615"/>
      </c:barChart>
      <c:catAx>
        <c:axId val="396937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96939615"/>
        <c:crosses val="autoZero"/>
        <c:auto val="1"/>
        <c:lblAlgn val="ctr"/>
        <c:lblOffset val="100"/>
        <c:noMultiLvlLbl val="0"/>
      </c:catAx>
      <c:valAx>
        <c:axId val="396939615"/>
        <c:scaling>
          <c:orientation val="minMax"/>
        </c:scaling>
        <c:delete val="1"/>
        <c:axPos val="l"/>
        <c:numFmt formatCode="General" sourceLinked="1"/>
        <c:majorTickMark val="none"/>
        <c:minorTickMark val="none"/>
        <c:tickLblPos val="nextTo"/>
        <c:crossAx val="396937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59343039989471E-2"/>
          <c:y val="6.2647253274917603E-2"/>
          <c:w val="0.72506630420684814"/>
          <c:h val="0.79133086770742622"/>
        </c:manualLayout>
      </c:layout>
      <c:lineChart>
        <c:grouping val="standard"/>
        <c:varyColors val="0"/>
        <c:ser>
          <c:idx val="0"/>
          <c:order val="0"/>
          <c:tx>
            <c:strRef>
              <c:f>Sheet1!$B$1</c:f>
              <c:strCache>
                <c:ptCount val="1"/>
                <c:pt idx="0">
                  <c:v>≥1 modifiable risk factor</c:v>
                </c:pt>
              </c:strCache>
            </c:strRef>
          </c:tx>
          <c:spPr>
            <a:ln w="28575">
              <a:solidFill>
                <a:schemeClr val="bg2"/>
              </a:solidFill>
            </a:ln>
          </c:spPr>
          <c:marker>
            <c:symbol val="none"/>
          </c:marker>
          <c:cat>
            <c:numRef>
              <c:f>Sheet1!$A$2:$A$14</c:f>
              <c:numCache>
                <c:formatCode>General</c:formatCode>
                <c:ptCount val="13"/>
                <c:pt idx="0">
                  <c:v>0</c:v>
                </c:pt>
                <c:pt idx="1">
                  <c:v>30</c:v>
                </c:pt>
                <c:pt idx="2">
                  <c:v>60</c:v>
                </c:pt>
                <c:pt idx="3">
                  <c:v>90</c:v>
                </c:pt>
                <c:pt idx="4">
                  <c:v>120</c:v>
                </c:pt>
                <c:pt idx="5">
                  <c:v>150</c:v>
                </c:pt>
                <c:pt idx="6">
                  <c:v>180</c:v>
                </c:pt>
                <c:pt idx="7">
                  <c:v>210</c:v>
                </c:pt>
                <c:pt idx="8">
                  <c:v>240</c:v>
                </c:pt>
                <c:pt idx="9">
                  <c:v>270</c:v>
                </c:pt>
                <c:pt idx="10">
                  <c:v>300</c:v>
                </c:pt>
                <c:pt idx="11">
                  <c:v>330</c:v>
                </c:pt>
                <c:pt idx="12">
                  <c:v>360</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0-1147-481C-8E42-5535BDB9E241}"/>
            </c:ext>
          </c:extLst>
        </c:ser>
        <c:ser>
          <c:idx val="1"/>
          <c:order val="1"/>
          <c:tx>
            <c:strRef>
              <c:f>Sheet1!$C$1</c:f>
              <c:strCache>
                <c:ptCount val="1"/>
                <c:pt idx="0">
                  <c:v>No modifiable risk factor</c:v>
                </c:pt>
              </c:strCache>
            </c:strRef>
          </c:tx>
          <c:spPr>
            <a:ln w="28575">
              <a:solidFill>
                <a:schemeClr val="tx2"/>
              </a:solidFill>
            </a:ln>
          </c:spPr>
          <c:marker>
            <c:symbol val="none"/>
          </c:marker>
          <c:cat>
            <c:numRef>
              <c:f>Sheet1!$A$2:$A$14</c:f>
              <c:numCache>
                <c:formatCode>General</c:formatCode>
                <c:ptCount val="13"/>
                <c:pt idx="0">
                  <c:v>0</c:v>
                </c:pt>
                <c:pt idx="1">
                  <c:v>30</c:v>
                </c:pt>
                <c:pt idx="2">
                  <c:v>60</c:v>
                </c:pt>
                <c:pt idx="3">
                  <c:v>90</c:v>
                </c:pt>
                <c:pt idx="4">
                  <c:v>120</c:v>
                </c:pt>
                <c:pt idx="5">
                  <c:v>150</c:v>
                </c:pt>
                <c:pt idx="6">
                  <c:v>180</c:v>
                </c:pt>
                <c:pt idx="7">
                  <c:v>210</c:v>
                </c:pt>
                <c:pt idx="8">
                  <c:v>240</c:v>
                </c:pt>
                <c:pt idx="9">
                  <c:v>270</c:v>
                </c:pt>
                <c:pt idx="10">
                  <c:v>300</c:v>
                </c:pt>
                <c:pt idx="11">
                  <c:v>330</c:v>
                </c:pt>
                <c:pt idx="12">
                  <c:v>360</c:v>
                </c:pt>
              </c:numCache>
            </c:numRef>
          </c:cat>
          <c:val>
            <c:numRef>
              <c:f>Sheet1!$C$2:$C$14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1-1147-481C-8E42-5535BDB9E241}"/>
            </c:ext>
          </c:extLst>
        </c:ser>
        <c:dLbls>
          <c:showLegendKey val="0"/>
          <c:showVal val="0"/>
          <c:showCatName val="0"/>
          <c:showSerName val="0"/>
          <c:showPercent val="0"/>
          <c:showBubbleSize val="0"/>
        </c:dLbls>
        <c:smooth val="0"/>
        <c:axId val="248521088"/>
        <c:axId val="248524160"/>
      </c:lineChart>
      <c:catAx>
        <c:axId val="248521088"/>
        <c:scaling>
          <c:orientation val="minMax"/>
        </c:scaling>
        <c:delete val="0"/>
        <c:axPos val="b"/>
        <c:numFmt formatCode="General" sourceLinked="0"/>
        <c:majorTickMark val="out"/>
        <c:minorTickMark val="none"/>
        <c:tickLblPos val="nextTo"/>
        <c:spPr>
          <a:ln w="12700">
            <a:solidFill>
              <a:srgbClr val="000000">
                <a:lumMod val="65000"/>
                <a:lumOff val="35000"/>
              </a:srgbClr>
            </a:solidFill>
          </a:ln>
        </c:spPr>
        <c:txPr>
          <a:bodyPr/>
          <a:lstStyle/>
          <a:p>
            <a:pPr>
              <a:defRPr lang="de-DE" sz="1200" smtId="4294967295">
                <a:solidFill>
                  <a:schemeClr val="tx1">
                    <a:lumMod val="65000"/>
                    <a:lumOff val="35000"/>
                  </a:schemeClr>
                </a:solidFill>
              </a:defRPr>
            </a:pPr>
            <a:endParaRPr lang="de-DE"/>
          </a:p>
        </c:txPr>
        <c:crossAx val="248524160"/>
        <c:crosses val="autoZero"/>
        <c:auto val="0"/>
        <c:lblAlgn val="ctr"/>
        <c:lblOffset val="100"/>
        <c:tickLblSkip val="1"/>
        <c:tickMarkSkip val="1"/>
        <c:noMultiLvlLbl val="0"/>
      </c:catAx>
      <c:valAx>
        <c:axId val="248524160"/>
        <c:scaling>
          <c:orientation val="minMax"/>
          <c:max val="5.000000000000001E-2"/>
        </c:scaling>
        <c:delete val="0"/>
        <c:axPos val="l"/>
        <c:numFmt formatCode="#,##0.00" sourceLinked="0"/>
        <c:majorTickMark val="out"/>
        <c:minorTickMark val="none"/>
        <c:tickLblPos val="nextTo"/>
        <c:spPr>
          <a:ln w="12700">
            <a:solidFill>
              <a:srgbClr val="000000">
                <a:lumMod val="65000"/>
                <a:lumOff val="35000"/>
              </a:srgbClr>
            </a:solidFill>
          </a:ln>
        </c:spPr>
        <c:txPr>
          <a:bodyPr/>
          <a:lstStyle/>
          <a:p>
            <a:pPr>
              <a:defRPr lang="de-DE" sz="1200" smtId="4294967295">
                <a:solidFill>
                  <a:schemeClr val="tx1">
                    <a:lumMod val="65000"/>
                    <a:lumOff val="35000"/>
                  </a:schemeClr>
                </a:solidFill>
              </a:defRPr>
            </a:pPr>
            <a:endParaRPr lang="de-DE"/>
          </a:p>
        </c:txPr>
        <c:crossAx val="248521088"/>
        <c:crosses val="autoZero"/>
        <c:crossBetween val="midCat"/>
        <c:majorUnit val="1.0000000000000007E-2"/>
      </c:valAx>
      <c:spPr>
        <a:ln w="28575"/>
      </c:spPr>
    </c:plotArea>
    <c:plotVisOnly val="1"/>
    <c:dispBlanksAs val="gap"/>
    <c:showDLblsOverMax val="0"/>
  </c:chart>
  <c:txPr>
    <a:bodyPr/>
    <a:lstStyle/>
    <a:p>
      <a:pPr>
        <a:defRPr sz="1800" smtId="4294967295"/>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Frequency of dose</c:v>
                </c:pt>
              </c:strCache>
            </c:strRef>
          </c:tx>
          <c:spPr>
            <a:solidFill>
              <a:schemeClr val="accent1"/>
            </a:solidFill>
            <a:ln>
              <a:noFill/>
            </a:ln>
            <a:effectLst/>
          </c:spPr>
          <c:invertIfNegative val="0"/>
          <c:dLbls>
            <c:delete val="1"/>
          </c:dLbls>
          <c:cat>
            <c:numRef>
              <c:f>Sheet1!$A$2</c:f>
              <c:numCache>
                <c:formatCode>General</c:formatCode>
                <c:ptCount val="1"/>
              </c:numCache>
            </c:numRef>
          </c:cat>
          <c:val>
            <c:numRef>
              <c:f>Sheet1!$B$2</c:f>
              <c:numCache>
                <c:formatCode>General</c:formatCode>
                <c:ptCount val="1"/>
                <c:pt idx="0">
                  <c:v>42.8</c:v>
                </c:pt>
              </c:numCache>
            </c:numRef>
          </c:val>
          <c:extLst>
            <c:ext xmlns:c16="http://schemas.microsoft.com/office/drawing/2014/chart" uri="{C3380CC4-5D6E-409C-BE32-E72D297353CC}">
              <c16:uniqueId val="{00000000-C2F4-4BF1-B877-3762462BEF24}"/>
            </c:ext>
          </c:extLst>
        </c:ser>
        <c:ser>
          <c:idx val="1"/>
          <c:order val="1"/>
          <c:tx>
            <c:strRef>
              <c:f>Sheet1!$C$1</c:f>
              <c:strCache>
                <c:ptCount val="1"/>
                <c:pt idx="0">
                  <c:v>Timing around meals</c:v>
                </c:pt>
              </c:strCache>
            </c:strRef>
          </c:tx>
          <c:spPr>
            <a:solidFill>
              <a:srgbClr val="8A8C8E"/>
            </a:solidFill>
            <a:ln>
              <a:noFill/>
            </a:ln>
            <a:effectLst/>
          </c:spPr>
          <c:invertIfNegative val="0"/>
          <c:dLbls>
            <c:delete val="1"/>
          </c:dLbls>
          <c:cat>
            <c:numRef>
              <c:f>Sheet1!$A$2</c:f>
              <c:numCache>
                <c:formatCode>General</c:formatCode>
                <c:ptCount val="1"/>
              </c:numCache>
            </c:numRef>
          </c:cat>
          <c:val>
            <c:numRef>
              <c:f>Sheet1!$C$2</c:f>
              <c:numCache>
                <c:formatCode>General</c:formatCode>
                <c:ptCount val="1"/>
                <c:pt idx="0">
                  <c:v>21.5</c:v>
                </c:pt>
              </c:numCache>
            </c:numRef>
          </c:val>
          <c:extLst>
            <c:ext xmlns:c16="http://schemas.microsoft.com/office/drawing/2014/chart" uri="{C3380CC4-5D6E-409C-BE32-E72D297353CC}">
              <c16:uniqueId val="{00000001-C2F4-4BF1-B877-3762462BEF24}"/>
            </c:ext>
          </c:extLst>
        </c:ser>
        <c:ser>
          <c:idx val="2"/>
          <c:order val="2"/>
          <c:tx>
            <c:strRef>
              <c:f>Sheet1!$D$1</c:f>
              <c:strCache>
                <c:ptCount val="1"/>
                <c:pt idx="0">
                  <c:v>Size of pills</c:v>
                </c:pt>
              </c:strCache>
            </c:strRef>
          </c:tx>
          <c:spPr>
            <a:solidFill>
              <a:srgbClr val="6689CC"/>
            </a:solidFill>
            <a:ln>
              <a:noFill/>
            </a:ln>
            <a:effectLst/>
          </c:spPr>
          <c:invertIfNegative val="0"/>
          <c:dLbls>
            <c:delete val="1"/>
          </c:dLbls>
          <c:cat>
            <c:numRef>
              <c:f>Sheet1!$A$2</c:f>
              <c:numCache>
                <c:formatCode>General</c:formatCode>
                <c:ptCount val="1"/>
              </c:numCache>
            </c:numRef>
          </c:cat>
          <c:val>
            <c:numRef>
              <c:f>Sheet1!$D$2</c:f>
              <c:numCache>
                <c:formatCode>General</c:formatCode>
                <c:ptCount val="1"/>
                <c:pt idx="0">
                  <c:v>10.6</c:v>
                </c:pt>
              </c:numCache>
            </c:numRef>
          </c:val>
          <c:extLst>
            <c:ext xmlns:c16="http://schemas.microsoft.com/office/drawing/2014/chart" uri="{C3380CC4-5D6E-409C-BE32-E72D297353CC}">
              <c16:uniqueId val="{00000002-C2F4-4BF1-B877-3762462BEF24}"/>
            </c:ext>
          </c:extLst>
        </c:ser>
        <c:ser>
          <c:idx val="3"/>
          <c:order val="3"/>
          <c:tx>
            <c:strRef>
              <c:f>Sheet1!$E$1</c:f>
              <c:strCache>
                <c:ptCount val="1"/>
                <c:pt idx="0">
                  <c:v>Distance from doctor2</c:v>
                </c:pt>
              </c:strCache>
            </c:strRef>
          </c:tx>
          <c:spPr>
            <a:solidFill>
              <a:srgbClr val="3961AC"/>
            </a:solidFill>
            <a:ln>
              <a:noFill/>
            </a:ln>
            <a:effectLst/>
          </c:spPr>
          <c:invertIfNegative val="0"/>
          <c:dLbls>
            <c:delete val="1"/>
          </c:dLbls>
          <c:cat>
            <c:numRef>
              <c:f>Sheet1!$A$2</c:f>
              <c:numCache>
                <c:formatCode>General</c:formatCode>
                <c:ptCount val="1"/>
              </c:numCache>
            </c:numRef>
          </c:cat>
          <c:val>
            <c:numRef>
              <c:f>Sheet1!$E$2</c:f>
              <c:numCache>
                <c:formatCode>General</c:formatCode>
                <c:ptCount val="1"/>
                <c:pt idx="0">
                  <c:v>25</c:v>
                </c:pt>
              </c:numCache>
            </c:numRef>
          </c:val>
          <c:extLst>
            <c:ext xmlns:c16="http://schemas.microsoft.com/office/drawing/2014/chart" uri="{C3380CC4-5D6E-409C-BE32-E72D297353CC}">
              <c16:uniqueId val="{00000003-C2F4-4BF1-B877-3762462BEF24}"/>
            </c:ext>
          </c:extLst>
        </c:ser>
        <c:dLbls>
          <c:dLblPos val="ctr"/>
          <c:showLegendKey val="0"/>
          <c:showVal val="1"/>
          <c:showCatName val="0"/>
          <c:showSerName val="0"/>
          <c:showPercent val="0"/>
          <c:showBubbleSize val="0"/>
        </c:dLbls>
        <c:gapWidth val="150"/>
        <c:overlap val="100"/>
        <c:axId val="1756335823"/>
        <c:axId val="1940903423"/>
      </c:barChart>
      <c:catAx>
        <c:axId val="1756335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40903423"/>
        <c:crosses val="autoZero"/>
        <c:auto val="1"/>
        <c:lblAlgn val="ctr"/>
        <c:lblOffset val="100"/>
        <c:noMultiLvlLbl val="0"/>
      </c:catAx>
      <c:valAx>
        <c:axId val="1940903423"/>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de-DE" sz="1200" b="1">
                    <a:solidFill>
                      <a:schemeClr val="tx1">
                        <a:lumMod val="65000"/>
                        <a:lumOff val="35000"/>
                      </a:schemeClr>
                    </a:solidFill>
                  </a:rPr>
                  <a:t>Relative Bedeutung (%)</a:t>
                </a:r>
              </a:p>
            </c:rich>
          </c:tx>
          <c:layout>
            <c:manualLayout>
              <c:xMode val="edge"/>
              <c:yMode val="edge"/>
              <c:x val="5.6161763567819753E-2"/>
              <c:y val="0.1709870377610664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de-DE"/>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756335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0.20492</cdr:x>
      <cdr:y>0</cdr:y>
    </cdr:from>
    <cdr:to>
      <cdr:x>0.812</cdr:x>
      <cdr:y>0.81985</cdr:y>
    </cdr:to>
    <cdr:sp macro="" textlink="">
      <cdr:nvSpPr>
        <cdr:cNvPr id="6" name="TextBox 5"/>
        <cdr:cNvSpPr txBox="1"/>
      </cdr:nvSpPr>
      <cdr:spPr>
        <a:xfrm xmlns:a="http://schemas.openxmlformats.org/drawingml/2006/main">
          <a:off x="1722898" y="0"/>
          <a:ext cx="5104119" cy="39811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0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4186"/>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89239"/>
            <a:ext cx="5438775" cy="44429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6899"/>
            <a:ext cx="2946400" cy="49418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6899"/>
            <a:ext cx="2946400" cy="494185"/>
          </a:xfrm>
          <a:prstGeom prst="rect">
            <a:avLst/>
          </a:prstGeom>
        </p:spPr>
        <p:txBody>
          <a:bodyPr vert="horz" lIns="91440" tIns="45720" rIns="91440" bIns="45720" rtlCol="0" anchor="b"/>
          <a:lstStyle>
            <a:lvl1pPr algn="r">
              <a:defRPr sz="1200"/>
            </a:lvl1pPr>
          </a:lstStyle>
          <a:p>
            <a:fld id="{4FE12A04-9E3C-4CA4-8E37-57D068AB06B1}" type="slidenum">
              <a:rPr lang="en-GB" smtClean="0"/>
              <a:pPr/>
              <a:t>‹Nr.›</a:t>
            </a:fld>
            <a:endParaRPr lang="en-GB"/>
          </a:p>
        </p:txBody>
      </p:sp>
    </p:spTree>
    <p:extLst>
      <p:ext uri="{BB962C8B-B14F-4D97-AF65-F5344CB8AC3E}">
        <p14:creationId xmlns:p14="http://schemas.microsoft.com/office/powerpoint/2010/main" val="4165730992"/>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271463" indent="-185738"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444500" indent="-173038" algn="l" defTabSz="914400" rtl="0" eaLnBrk="1" latinLnBrk="0" hangingPunct="1">
      <a:buFont typeface="Arial" panose="020B0604020202020204" pitchFamily="34" charset="0"/>
      <a:buChar char="–"/>
      <a:defRPr sz="1100" kern="1200">
        <a:solidFill>
          <a:schemeClr val="tx1"/>
        </a:solidFill>
        <a:latin typeface="+mn-lt"/>
        <a:ea typeface="+mn-ea"/>
        <a:cs typeface="+mn-cs"/>
      </a:defRPr>
    </a:lvl3pPr>
    <a:lvl4pPr marL="630238" indent="-185738" algn="l" defTabSz="914400" rtl="0" eaLnBrk="1" latinLnBrk="0" hangingPunct="1">
      <a:buFont typeface="Arial" panose="020B0604020202020204" pitchFamily="34" charset="0"/>
      <a:buChar char="–"/>
      <a:defRPr sz="1100" kern="1200">
        <a:solidFill>
          <a:schemeClr val="tx1"/>
        </a:solidFill>
        <a:latin typeface="+mn-lt"/>
        <a:ea typeface="+mn-ea"/>
        <a:cs typeface="+mn-cs"/>
      </a:defRPr>
    </a:lvl4pPr>
    <a:lvl5pPr marL="803275" indent="-173038" algn="l" defTabSz="914400" rtl="0" eaLnBrk="1" latinLnBrk="0" hangingPunct="1">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a:t>
            </a:fld>
            <a:endParaRPr lang="en-GB"/>
          </a:p>
        </p:txBody>
      </p:sp>
    </p:spTree>
    <p:extLst>
      <p:ext uri="{BB962C8B-B14F-4D97-AF65-F5344CB8AC3E}">
        <p14:creationId xmlns:p14="http://schemas.microsoft.com/office/powerpoint/2010/main" val="250840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12A04-9E3C-4CA4-8E37-57D068AB06B1}" type="slidenum">
              <a:rPr lang="en-GB" smtClean="0"/>
              <a:pPr/>
              <a:t>10</a:t>
            </a:fld>
            <a:endParaRPr lang="en-GB" dirty="0"/>
          </a:p>
        </p:txBody>
      </p:sp>
    </p:spTree>
    <p:extLst>
      <p:ext uri="{BB962C8B-B14F-4D97-AF65-F5344CB8AC3E}">
        <p14:creationId xmlns:p14="http://schemas.microsoft.com/office/powerpoint/2010/main" val="425179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11</a:t>
            </a:fld>
            <a:endParaRPr lang="en-GB"/>
          </a:p>
        </p:txBody>
      </p:sp>
    </p:spTree>
    <p:extLst>
      <p:ext uri="{BB962C8B-B14F-4D97-AF65-F5344CB8AC3E}">
        <p14:creationId xmlns:p14="http://schemas.microsoft.com/office/powerpoint/2010/main" val="2930876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12</a:t>
            </a:fld>
            <a:endParaRPr lang="en-GB"/>
          </a:p>
        </p:txBody>
      </p:sp>
    </p:spTree>
    <p:extLst>
      <p:ext uri="{BB962C8B-B14F-4D97-AF65-F5344CB8AC3E}">
        <p14:creationId xmlns:p14="http://schemas.microsoft.com/office/powerpoint/2010/main" val="883648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4FE12A04-9E3C-4CA4-8E37-57D068AB06B1}" type="slidenum">
              <a:rPr lang="en-GB" smtClean="0"/>
              <a:pPr/>
              <a:t>13</a:t>
            </a:fld>
            <a:endParaRPr lang="en-GB"/>
          </a:p>
        </p:txBody>
      </p:sp>
    </p:spTree>
    <p:extLst>
      <p:ext uri="{BB962C8B-B14F-4D97-AF65-F5344CB8AC3E}">
        <p14:creationId xmlns:p14="http://schemas.microsoft.com/office/powerpoint/2010/main" val="3236946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14</a:t>
            </a:fld>
            <a:endParaRPr lang="en-GB"/>
          </a:p>
        </p:txBody>
      </p:sp>
    </p:spTree>
    <p:extLst>
      <p:ext uri="{BB962C8B-B14F-4D97-AF65-F5344CB8AC3E}">
        <p14:creationId xmlns:p14="http://schemas.microsoft.com/office/powerpoint/2010/main" val="3456658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15</a:t>
            </a:fld>
            <a:endParaRPr lang="en-GB"/>
          </a:p>
        </p:txBody>
      </p:sp>
    </p:spTree>
    <p:extLst>
      <p:ext uri="{BB962C8B-B14F-4D97-AF65-F5344CB8AC3E}">
        <p14:creationId xmlns:p14="http://schemas.microsoft.com/office/powerpoint/2010/main" val="3358652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16</a:t>
            </a:fld>
            <a:endParaRPr lang="en-GB"/>
          </a:p>
        </p:txBody>
      </p:sp>
    </p:spTree>
    <p:extLst>
      <p:ext uri="{BB962C8B-B14F-4D97-AF65-F5344CB8AC3E}">
        <p14:creationId xmlns:p14="http://schemas.microsoft.com/office/powerpoint/2010/main" val="2773440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17</a:t>
            </a:fld>
            <a:endParaRPr lang="en-GB"/>
          </a:p>
        </p:txBody>
      </p:sp>
    </p:spTree>
    <p:extLst>
      <p:ext uri="{BB962C8B-B14F-4D97-AF65-F5344CB8AC3E}">
        <p14:creationId xmlns:p14="http://schemas.microsoft.com/office/powerpoint/2010/main" val="2040563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18</a:t>
            </a:fld>
            <a:endParaRPr lang="en-GB"/>
          </a:p>
        </p:txBody>
      </p:sp>
    </p:spTree>
    <p:extLst>
      <p:ext uri="{BB962C8B-B14F-4D97-AF65-F5344CB8AC3E}">
        <p14:creationId xmlns:p14="http://schemas.microsoft.com/office/powerpoint/2010/main" val="3218670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19</a:t>
            </a:fld>
            <a:endParaRPr lang="en-GB"/>
          </a:p>
        </p:txBody>
      </p:sp>
    </p:spTree>
    <p:extLst>
      <p:ext uri="{BB962C8B-B14F-4D97-AF65-F5344CB8AC3E}">
        <p14:creationId xmlns:p14="http://schemas.microsoft.com/office/powerpoint/2010/main" val="299567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a:t>
            </a:fld>
            <a:endParaRPr lang="en-GB"/>
          </a:p>
        </p:txBody>
      </p:sp>
    </p:spTree>
    <p:extLst>
      <p:ext uri="{BB962C8B-B14F-4D97-AF65-F5344CB8AC3E}">
        <p14:creationId xmlns:p14="http://schemas.microsoft.com/office/powerpoint/2010/main" val="4285758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20</a:t>
            </a:fld>
            <a:endParaRPr lang="en-GB"/>
          </a:p>
        </p:txBody>
      </p:sp>
    </p:spTree>
    <p:extLst>
      <p:ext uri="{BB962C8B-B14F-4D97-AF65-F5344CB8AC3E}">
        <p14:creationId xmlns:p14="http://schemas.microsoft.com/office/powerpoint/2010/main" val="297775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21</a:t>
            </a:fld>
            <a:endParaRPr lang="en-GB"/>
          </a:p>
        </p:txBody>
      </p:sp>
    </p:spTree>
    <p:extLst>
      <p:ext uri="{BB962C8B-B14F-4D97-AF65-F5344CB8AC3E}">
        <p14:creationId xmlns:p14="http://schemas.microsoft.com/office/powerpoint/2010/main" val="1375723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22</a:t>
            </a:fld>
            <a:endParaRPr lang="en-GB"/>
          </a:p>
        </p:txBody>
      </p:sp>
    </p:spTree>
    <p:extLst>
      <p:ext uri="{BB962C8B-B14F-4D97-AF65-F5344CB8AC3E}">
        <p14:creationId xmlns:p14="http://schemas.microsoft.com/office/powerpoint/2010/main" val="4223475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4FE12A04-9E3C-4CA4-8E37-57D068AB06B1}" type="slidenum">
              <a:rPr lang="en-GB" smtClean="0"/>
              <a:pPr/>
              <a:t>23</a:t>
            </a:fld>
            <a:endParaRPr lang="en-GB"/>
          </a:p>
        </p:txBody>
      </p:sp>
    </p:spTree>
    <p:extLst>
      <p:ext uri="{BB962C8B-B14F-4D97-AF65-F5344CB8AC3E}">
        <p14:creationId xmlns:p14="http://schemas.microsoft.com/office/powerpoint/2010/main" val="431003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24</a:t>
            </a:fld>
            <a:endParaRPr lang="en-GB"/>
          </a:p>
        </p:txBody>
      </p:sp>
    </p:spTree>
    <p:extLst>
      <p:ext uri="{BB962C8B-B14F-4D97-AF65-F5344CB8AC3E}">
        <p14:creationId xmlns:p14="http://schemas.microsoft.com/office/powerpoint/2010/main" val="257989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25</a:t>
            </a:fld>
            <a:endParaRPr lang="en-GB"/>
          </a:p>
        </p:txBody>
      </p:sp>
    </p:spTree>
    <p:extLst>
      <p:ext uri="{BB962C8B-B14F-4D97-AF65-F5344CB8AC3E}">
        <p14:creationId xmlns:p14="http://schemas.microsoft.com/office/powerpoint/2010/main" val="55891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a:p>
        </p:txBody>
      </p:sp>
      <p:sp>
        <p:nvSpPr>
          <p:cNvPr id="4" name="Slide Number Placeholder 3"/>
          <p:cNvSpPr>
            <a:spLocks noGrp="1"/>
          </p:cNvSpPr>
          <p:nvPr>
            <p:ph type="sldNum" sz="quarter" idx="10"/>
          </p:nvPr>
        </p:nvSpPr>
        <p:spPr/>
        <p:txBody>
          <a:bodyPr/>
          <a:lstStyle/>
          <a:p>
            <a:fld id="{4FE12A04-9E3C-4CA4-8E37-57D068AB06B1}" type="slidenum">
              <a:rPr lang="en-GB" smtClean="0"/>
              <a:pPr/>
              <a:t>3</a:t>
            </a:fld>
            <a:endParaRPr lang="en-GB"/>
          </a:p>
        </p:txBody>
      </p:sp>
    </p:spTree>
    <p:extLst>
      <p:ext uri="{BB962C8B-B14F-4D97-AF65-F5344CB8AC3E}">
        <p14:creationId xmlns:p14="http://schemas.microsoft.com/office/powerpoint/2010/main" val="315666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4</a:t>
            </a:fld>
            <a:endParaRPr lang="en-GB"/>
          </a:p>
        </p:txBody>
      </p:sp>
    </p:spTree>
    <p:extLst>
      <p:ext uri="{BB962C8B-B14F-4D97-AF65-F5344CB8AC3E}">
        <p14:creationId xmlns:p14="http://schemas.microsoft.com/office/powerpoint/2010/main" val="317910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5</a:t>
            </a:fld>
            <a:endParaRPr lang="en-GB"/>
          </a:p>
        </p:txBody>
      </p:sp>
    </p:spTree>
    <p:extLst>
      <p:ext uri="{BB962C8B-B14F-4D97-AF65-F5344CB8AC3E}">
        <p14:creationId xmlns:p14="http://schemas.microsoft.com/office/powerpoint/2010/main" val="351028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6</a:t>
            </a:fld>
            <a:endParaRPr lang="en-GB"/>
          </a:p>
        </p:txBody>
      </p:sp>
    </p:spTree>
    <p:extLst>
      <p:ext uri="{BB962C8B-B14F-4D97-AF65-F5344CB8AC3E}">
        <p14:creationId xmlns:p14="http://schemas.microsoft.com/office/powerpoint/2010/main" val="369557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7</a:t>
            </a:fld>
            <a:endParaRPr lang="en-GB"/>
          </a:p>
        </p:txBody>
      </p:sp>
    </p:spTree>
    <p:extLst>
      <p:ext uri="{BB962C8B-B14F-4D97-AF65-F5344CB8AC3E}">
        <p14:creationId xmlns:p14="http://schemas.microsoft.com/office/powerpoint/2010/main" val="38616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8</a:t>
            </a:fld>
            <a:endParaRPr lang="en-GB"/>
          </a:p>
        </p:txBody>
      </p:sp>
    </p:spTree>
    <p:extLst>
      <p:ext uri="{BB962C8B-B14F-4D97-AF65-F5344CB8AC3E}">
        <p14:creationId xmlns:p14="http://schemas.microsoft.com/office/powerpoint/2010/main" val="2055252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9</a:t>
            </a:fld>
            <a:endParaRPr lang="en-GB"/>
          </a:p>
        </p:txBody>
      </p:sp>
    </p:spTree>
    <p:extLst>
      <p:ext uri="{BB962C8B-B14F-4D97-AF65-F5344CB8AC3E}">
        <p14:creationId xmlns:p14="http://schemas.microsoft.com/office/powerpoint/2010/main" val="4271174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5" y="2707482"/>
            <a:ext cx="7451725"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lang="en-GB" sz="2400" noProof="0" dirty="0">
                <a:solidFill>
                  <a:schemeClr val="tx1">
                    <a:lumMod val="65000"/>
                    <a:lumOff val="35000"/>
                  </a:schemeClr>
                </a:solidFill>
                <a:latin typeface="+mn-lt"/>
                <a:ea typeface="+mn-ea"/>
                <a:cs typeface="+mn-cs"/>
              </a:defRPr>
            </a:lvl1pPr>
          </a:lstStyle>
          <a:p>
            <a:pPr marL="0" lvl="0" indent="0" algn="l" rtl="0" eaLnBrk="1" fontAlgn="base" hangingPunct="1">
              <a:spcBef>
                <a:spcPct val="200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3" name="Title 2"/>
          <p:cNvSpPr>
            <a:spLocks noGrp="1"/>
          </p:cNvSpPr>
          <p:nvPr>
            <p:ph type="title" hasCustomPrompt="1"/>
          </p:nvPr>
        </p:nvSpPr>
        <p:spPr>
          <a:xfrm>
            <a:off x="612775" y="2045616"/>
            <a:ext cx="7451725" cy="430887"/>
          </a:xfrm>
        </p:spPr>
        <p:txBody>
          <a:bodyPr wrap="square">
            <a:spAutoFit/>
          </a:bodyPr>
          <a:lstStyle>
            <a:lvl1pPr algn="l" rtl="0" eaLnBrk="1" fontAlgn="base" hangingPunct="1">
              <a:spcBef>
                <a:spcPct val="0"/>
              </a:spcBef>
              <a:spcAft>
                <a:spcPct val="0"/>
              </a:spcAft>
              <a:defRPr lang="en-GB" sz="2800" b="0" noProof="0" dirty="0">
                <a:solidFill>
                  <a:schemeClr val="bg2"/>
                </a:solidFill>
                <a:latin typeface="+mj-lt"/>
                <a:ea typeface="+mj-ea"/>
                <a:cs typeface="+mj-cs"/>
              </a:defRPr>
            </a:lvl1pPr>
          </a:lstStyle>
          <a:p>
            <a:r>
              <a:rPr lang="en-GB" noProof="0"/>
              <a:t>Click to edit Master title text</a:t>
            </a:r>
          </a:p>
        </p:txBody>
      </p:sp>
      <p:sp>
        <p:nvSpPr>
          <p:cNvPr id="5" name="Line 38"/>
          <p:cNvSpPr>
            <a:spLocks noChangeShapeType="1"/>
          </p:cNvSpPr>
          <p:nvPr userDrawn="1"/>
        </p:nvSpPr>
        <p:spPr bwMode="auto">
          <a:xfrm flipV="1">
            <a:off x="611188" y="2566988"/>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6">
            <a:extLst>
              <a:ext uri="{FF2B5EF4-FFF2-40B4-BE49-F238E27FC236}">
                <a16:creationId xmlns:a16="http://schemas.microsoft.com/office/drawing/2014/main" id="{2F34ED36-EA78-463F-84E6-8B4F9915A446}"/>
              </a:ext>
            </a:extLst>
          </p:cNvPr>
          <p:cNvSpPr/>
          <p:nvPr userDrawn="1"/>
        </p:nvSpPr>
        <p:spPr>
          <a:xfrm rot="16200000">
            <a:off x="8451182" y="4507839"/>
            <a:ext cx="1200970" cy="184666"/>
          </a:xfrm>
          <a:prstGeom prst="rect">
            <a:avLst/>
          </a:prstGeom>
        </p:spPr>
        <p:txBody>
          <a:bodyPr wrap="none">
            <a:spAutoFit/>
          </a:bodyPr>
          <a:ls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sz="600" b="0" i="0" dirty="0">
                <a:solidFill>
                  <a:srgbClr val="666666"/>
                </a:solidFill>
                <a:effectLst/>
                <a:latin typeface="Arial" panose="020B0604020202020204" pitchFamily="34" charset="0"/>
              </a:rPr>
              <a:t>PP-XAR-CH-0516-2_08.2022</a:t>
            </a:r>
            <a:endParaRPr lang="de-DE" sz="600" dirty="0"/>
          </a:p>
        </p:txBody>
      </p:sp>
    </p:spTree>
    <p:extLst>
      <p:ext uri="{BB962C8B-B14F-4D97-AF65-F5344CB8AC3E}">
        <p14:creationId xmlns:p14="http://schemas.microsoft.com/office/powerpoint/2010/main" val="192005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5" name="Table Placeholder 4"/>
          <p:cNvSpPr>
            <a:spLocks noGrp="1"/>
          </p:cNvSpPr>
          <p:nvPr>
            <p:ph type="tbl" sz="quarter" idx="11" hasCustomPrompt="1"/>
          </p:nvPr>
        </p:nvSpPr>
        <p:spPr>
          <a:xfrm>
            <a:off x="612000" y="1032579"/>
            <a:ext cx="8281175" cy="3645387"/>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301911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5" name="Table Placeholder 4"/>
          <p:cNvSpPr>
            <a:spLocks noGrp="1"/>
          </p:cNvSpPr>
          <p:nvPr>
            <p:ph type="tbl" sz="quarter" idx="11" hasCustomPrompt="1"/>
          </p:nvPr>
        </p:nvSpPr>
        <p:spPr>
          <a:xfrm>
            <a:off x="612000" y="1368900"/>
            <a:ext cx="8281175" cy="3273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4"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292701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able Placeholder 2"/>
          <p:cNvSpPr>
            <a:spLocks noGrp="1"/>
          </p:cNvSpPr>
          <p:nvPr>
            <p:ph type="tbl" sz="quarter" idx="18" hasCustomPrompt="1"/>
          </p:nvPr>
        </p:nvSpPr>
        <p:spPr>
          <a:xfrm>
            <a:off x="611188" y="1032579"/>
            <a:ext cx="8281987" cy="1701403"/>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2310198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able Placeholder 2"/>
          <p:cNvSpPr>
            <a:spLocks noGrp="1"/>
          </p:cNvSpPr>
          <p:nvPr>
            <p:ph type="tbl" sz="quarter" idx="18" hasCustomPrompt="1"/>
          </p:nvPr>
        </p:nvSpPr>
        <p:spPr>
          <a:xfrm>
            <a:off x="611188" y="1368900"/>
            <a:ext cx="8281987" cy="1322784"/>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5"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422034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Content Placeholder 5"/>
          <p:cNvSpPr>
            <a:spLocks noGrp="1"/>
          </p:cNvSpPr>
          <p:nvPr>
            <p:ph sz="quarter" idx="16" hasCustomPrompt="1"/>
          </p:nvPr>
        </p:nvSpPr>
        <p:spPr>
          <a:xfrm>
            <a:off x="612774" y="1032579"/>
            <a:ext cx="8280401" cy="1701449"/>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able Placeholder 2"/>
          <p:cNvSpPr>
            <a:spLocks noGrp="1"/>
          </p:cNvSpPr>
          <p:nvPr>
            <p:ph type="tbl" sz="quarter" idx="18" hasCustomPrompt="1"/>
          </p:nvPr>
        </p:nvSpPr>
        <p:spPr>
          <a:xfrm>
            <a:off x="611188" y="2808000"/>
            <a:ext cx="8281987" cy="1869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828580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Content Placeholder 5"/>
          <p:cNvSpPr>
            <a:spLocks noGrp="1"/>
          </p:cNvSpPr>
          <p:nvPr>
            <p:ph sz="quarter" idx="16" hasCustomPrompt="1"/>
          </p:nvPr>
        </p:nvSpPr>
        <p:spPr>
          <a:xfrm>
            <a:off x="612774" y="1368900"/>
            <a:ext cx="8280401" cy="132309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able Placeholder 2"/>
          <p:cNvSpPr>
            <a:spLocks noGrp="1"/>
          </p:cNvSpPr>
          <p:nvPr>
            <p:ph type="tbl" sz="quarter" idx="18" hasCustomPrompt="1"/>
          </p:nvPr>
        </p:nvSpPr>
        <p:spPr>
          <a:xfrm>
            <a:off x="611188" y="2808000"/>
            <a:ext cx="8281987" cy="1869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6"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10344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5"/>
          <p:cNvSpPr>
            <a:spLocks noGrp="1"/>
          </p:cNvSpPr>
          <p:nvPr>
            <p:ph sz="quarter" idx="17" hasCustomPrompt="1"/>
          </p:nvPr>
        </p:nvSpPr>
        <p:spPr>
          <a:xfrm>
            <a:off x="612774" y="1032579"/>
            <a:ext cx="8280401" cy="1702359"/>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72518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5"/>
          <p:cNvSpPr>
            <a:spLocks noGrp="1"/>
          </p:cNvSpPr>
          <p:nvPr>
            <p:ph sz="quarter" idx="17" hasCustomPrompt="1"/>
          </p:nvPr>
        </p:nvSpPr>
        <p:spPr>
          <a:xfrm>
            <a:off x="612774" y="1368900"/>
            <a:ext cx="8280401" cy="132283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75507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divider">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6" y="2707481"/>
            <a:ext cx="7451724"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lang="en-GB" sz="2400" noProof="0" dirty="0">
                <a:solidFill>
                  <a:schemeClr val="tx1">
                    <a:lumMod val="65000"/>
                    <a:lumOff val="35000"/>
                  </a:schemeClr>
                </a:solidFill>
                <a:latin typeface="+mn-lt"/>
                <a:ea typeface="+mn-ea"/>
                <a:cs typeface="+mn-cs"/>
              </a:defRPr>
            </a:lvl1pPr>
          </a:lstStyle>
          <a:p>
            <a:pPr marL="0" lvl="0" indent="0" algn="l" rtl="0" eaLnBrk="1" fontAlgn="base" hangingPunct="1">
              <a:spcBef>
                <a:spcPct val="200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3" name="Title 2"/>
          <p:cNvSpPr>
            <a:spLocks noGrp="1"/>
          </p:cNvSpPr>
          <p:nvPr>
            <p:ph type="title" hasCustomPrompt="1"/>
          </p:nvPr>
        </p:nvSpPr>
        <p:spPr>
          <a:xfrm>
            <a:off x="612774" y="2045616"/>
            <a:ext cx="7451725" cy="430887"/>
          </a:xfrm>
        </p:spPr>
        <p:txBody>
          <a:bodyPr wrap="square">
            <a:spAutoFit/>
          </a:bodyPr>
          <a:lstStyle>
            <a:lvl1pPr algn="l" rtl="0" eaLnBrk="1" fontAlgn="base" hangingPunct="1">
              <a:spcBef>
                <a:spcPct val="0"/>
              </a:spcBef>
              <a:spcAft>
                <a:spcPct val="0"/>
              </a:spcAft>
              <a:defRPr lang="en-GB" sz="2800" b="0" noProof="0" dirty="0">
                <a:solidFill>
                  <a:schemeClr val="bg2"/>
                </a:solidFill>
                <a:latin typeface="+mj-lt"/>
                <a:ea typeface="+mj-ea"/>
                <a:cs typeface="+mj-cs"/>
              </a:defRPr>
            </a:lvl1pPr>
          </a:lstStyle>
          <a:p>
            <a:r>
              <a:rPr lang="en-GB" noProof="0"/>
              <a:t>Click to edit Master title text</a:t>
            </a:r>
            <a:endParaRPr lang="en-GB"/>
          </a:p>
        </p:txBody>
      </p:sp>
      <p:sp>
        <p:nvSpPr>
          <p:cNvPr id="4" name="Rectangle 6">
            <a:extLst>
              <a:ext uri="{FF2B5EF4-FFF2-40B4-BE49-F238E27FC236}">
                <a16:creationId xmlns:a16="http://schemas.microsoft.com/office/drawing/2014/main" id="{2F34ED36-EA78-463F-84E6-8B4F9915A446}"/>
              </a:ext>
            </a:extLst>
          </p:cNvPr>
          <p:cNvSpPr/>
          <p:nvPr userDrawn="1"/>
        </p:nvSpPr>
        <p:spPr>
          <a:xfrm rot="16200000">
            <a:off x="8451182" y="4520718"/>
            <a:ext cx="1200970" cy="184666"/>
          </a:xfrm>
          <a:prstGeom prst="rect">
            <a:avLst/>
          </a:prstGeom>
        </p:spPr>
        <p:txBody>
          <a:bodyPr wrap="none">
            <a:spAutoFit/>
          </a:bodyPr>
          <a:ls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sz="600" b="0" i="0" dirty="0">
                <a:solidFill>
                  <a:srgbClr val="666666"/>
                </a:solidFill>
                <a:effectLst/>
                <a:latin typeface="Arial" panose="020B0604020202020204" pitchFamily="34" charset="0"/>
              </a:rPr>
              <a:t>PP-XAR-CH-0516-2_08.2022</a:t>
            </a:r>
            <a:endParaRPr lang="de-DE" sz="600" dirty="0"/>
          </a:p>
        </p:txBody>
      </p:sp>
    </p:spTree>
    <p:extLst>
      <p:ext uri="{BB962C8B-B14F-4D97-AF65-F5344CB8AC3E}">
        <p14:creationId xmlns:p14="http://schemas.microsoft.com/office/powerpoint/2010/main" val="124506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lgn="l" rtl="0" eaLnBrk="1" fontAlgn="base" hangingPunct="1">
              <a:spcBef>
                <a:spcPct val="0"/>
              </a:spcBef>
              <a:spcAft>
                <a:spcPct val="0"/>
              </a:spcAft>
              <a:defRPr lang="en-GB" sz="2400" b="0" noProof="0" dirty="0">
                <a:solidFill>
                  <a:schemeClr val="bg2"/>
                </a:solidFill>
                <a:latin typeface="+mj-lt"/>
                <a:ea typeface="+mj-ea"/>
                <a:cs typeface="+mj-cs"/>
              </a:defRPr>
            </a:lvl1pPr>
          </a:lstStyle>
          <a:p>
            <a:r>
              <a:rPr lang="en-GB" noProof="0"/>
              <a:t>Click to edit Master title text</a:t>
            </a:r>
          </a:p>
        </p:txBody>
      </p:sp>
      <p:sp>
        <p:nvSpPr>
          <p:cNvPr id="7" name="Content Placeholder 6"/>
          <p:cNvSpPr>
            <a:spLocks noGrp="1"/>
          </p:cNvSpPr>
          <p:nvPr>
            <p:ph sz="quarter" idx="10" hasCustomPrompt="1"/>
          </p:nvPr>
        </p:nvSpPr>
        <p:spPr>
          <a:xfrm>
            <a:off x="611188" y="1032272"/>
            <a:ext cx="8281987" cy="3645694"/>
          </a:xfrm>
        </p:spPr>
        <p:txBody>
          <a:bodyPr/>
          <a:lstStyle>
            <a:lvl1pPr>
              <a:defRPr lang="en-US" sz="1800" dirty="0">
                <a:solidFill>
                  <a:schemeClr val="tx1">
                    <a:lumMod val="65000"/>
                    <a:lumOff val="35000"/>
                  </a:schemeClr>
                </a:solidFill>
                <a:latin typeface="+mn-lt"/>
                <a:ea typeface="+mn-ea"/>
                <a:cs typeface="+mn-cs"/>
              </a:defRPr>
            </a:lvl1pPr>
          </a:lstStyle>
          <a:p>
            <a:pPr marL="268288" lvl="0"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2683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lang="en-GB" sz="1800" b="1" noProof="0" dirty="0">
                <a:solidFill>
                  <a:schemeClr val="tx1">
                    <a:lumMod val="65000"/>
                    <a:lumOff val="35000"/>
                  </a:schemeClr>
                </a:solidFill>
                <a:latin typeface="+mn-lt"/>
                <a:ea typeface="+mn-ea"/>
                <a:cs typeface="+mn-cs"/>
              </a:defRPr>
            </a:lvl1pPr>
          </a:lstStyle>
          <a:p>
            <a:pPr marL="0" lvl="0" indent="0" algn="l" rtl="0" eaLnBrk="1" fontAlgn="base" hangingPunct="1">
              <a:spcBef>
                <a:spcPts val="6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9" name="Content Placeholder 8"/>
          <p:cNvSpPr>
            <a:spLocks noGrp="1"/>
          </p:cNvSpPr>
          <p:nvPr>
            <p:ph sz="quarter" idx="19" hasCustomPrompt="1"/>
          </p:nvPr>
        </p:nvSpPr>
        <p:spPr>
          <a:xfrm>
            <a:off x="612776" y="1368281"/>
            <a:ext cx="8280400" cy="3309685"/>
          </a:xfrm>
          <a:prstGeom prst="rect">
            <a:avLst/>
          </a:prstGeom>
        </p:spPr>
        <p:txBody>
          <a:bodyPr/>
          <a:lstStyle>
            <a:lvl1pPr>
              <a:defRPr lang="en-US" sz="1800" dirty="0">
                <a:solidFill>
                  <a:schemeClr val="tx1">
                    <a:lumMod val="65000"/>
                    <a:lumOff val="35000"/>
                  </a:schemeClr>
                </a:solidFill>
                <a:latin typeface="+mn-lt"/>
                <a:ea typeface="+mn-ea"/>
                <a:cs typeface="+mn-cs"/>
              </a:defRPr>
            </a:lvl1pPr>
            <a:lvl2pPr>
              <a:defRPr lang="en-US" sz="1600" dirty="0">
                <a:solidFill>
                  <a:schemeClr val="tx1">
                    <a:lumMod val="65000"/>
                    <a:lumOff val="35000"/>
                  </a:schemeClr>
                </a:solidFill>
                <a:latin typeface="+mn-lt"/>
              </a:defRPr>
            </a:lvl2pPr>
            <a:lvl3pPr>
              <a:defRPr lang="en-US" sz="1400" dirty="0">
                <a:solidFill>
                  <a:schemeClr val="tx1">
                    <a:lumMod val="65000"/>
                    <a:lumOff val="35000"/>
                  </a:schemeClr>
                </a:solidFill>
                <a:latin typeface="+mn-lt"/>
              </a:defRPr>
            </a:lvl3pPr>
            <a:lvl4pPr>
              <a:defRPr lang="en-US" sz="1400" dirty="0">
                <a:solidFill>
                  <a:schemeClr val="tx1">
                    <a:lumMod val="65000"/>
                    <a:lumOff val="35000"/>
                  </a:schemeClr>
                </a:solidFill>
                <a:latin typeface="+mn-lt"/>
              </a:defRPr>
            </a:lvl4pPr>
          </a:lstStyle>
          <a:p>
            <a:pPr marL="268288" lvl="0"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US"/>
              <a:t>Click to edit Master text styles</a:t>
            </a:r>
          </a:p>
          <a:p>
            <a:pPr marL="546100" lvl="1"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pPr>
            <a:r>
              <a:rPr lang="en-US"/>
              <a:t>Second level</a:t>
            </a:r>
          </a:p>
          <a:p>
            <a:pPr marL="835025" lvl="2" indent="-287338" algn="l" rtl="0" eaLnBrk="1" fontAlgn="base" hangingPunct="1">
              <a:spcBef>
                <a:spcPct val="25000"/>
              </a:spcBef>
              <a:spcAft>
                <a:spcPct val="0"/>
              </a:spcAft>
              <a:buClr>
                <a:schemeClr val="bg2"/>
              </a:buClr>
              <a:buFont typeface="Arial" panose="020B0604020202020204" pitchFamily="34" charset="0"/>
              <a:buChar char="–"/>
              <a:tabLst>
                <a:tab pos="1238250" algn="l"/>
              </a:tabLst>
            </a:pPr>
            <a:r>
              <a:rPr lang="en-US"/>
              <a:t>Third level</a:t>
            </a:r>
          </a:p>
          <a:p>
            <a:pPr marL="1103313" lvl="3" indent="-266700" algn="l" rtl="0" eaLnBrk="1" fontAlgn="base" hangingPunct="1">
              <a:spcBef>
                <a:spcPct val="25000"/>
              </a:spcBef>
              <a:spcAft>
                <a:spcPct val="0"/>
              </a:spcAft>
              <a:buClr>
                <a:schemeClr val="bg2"/>
              </a:buClr>
              <a:buFont typeface="Arial" charset="0"/>
              <a:buChar char="–"/>
              <a:tabLst>
                <a:tab pos="1238250" algn="l"/>
              </a:tabLst>
            </a:pPr>
            <a:r>
              <a:rPr lang="en-US"/>
              <a:t>Fourth level</a:t>
            </a:r>
          </a:p>
        </p:txBody>
      </p:sp>
      <p:sp>
        <p:nvSpPr>
          <p:cNvPr id="10" name="Title 9"/>
          <p:cNvSpPr>
            <a:spLocks noGrp="1"/>
          </p:cNvSpPr>
          <p:nvPr>
            <p:ph type="title" hasCustomPrompt="1"/>
          </p:nvPr>
        </p:nvSpPr>
        <p:spPr/>
        <p:txBody>
          <a:bodyPr/>
          <a:lstStyle/>
          <a:p>
            <a:r>
              <a:rPr lang="en-GB" noProof="0"/>
              <a:t>Click to edit Master title text</a:t>
            </a:r>
            <a:endParaRPr lang="en-GB"/>
          </a:p>
        </p:txBody>
      </p:sp>
    </p:spTree>
    <p:extLst>
      <p:ext uri="{BB962C8B-B14F-4D97-AF65-F5344CB8AC3E}">
        <p14:creationId xmlns:p14="http://schemas.microsoft.com/office/powerpoint/2010/main" val="41419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21" hasCustomPrompt="1"/>
          </p:nvPr>
        </p:nvSpPr>
        <p:spPr>
          <a:xfrm>
            <a:off x="612774" y="1032579"/>
            <a:ext cx="4032000" cy="3645387"/>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5"/>
          <p:cNvSpPr>
            <a:spLocks noGrp="1"/>
          </p:cNvSpPr>
          <p:nvPr>
            <p:ph sz="quarter" idx="22" hasCustomPrompt="1"/>
          </p:nvPr>
        </p:nvSpPr>
        <p:spPr>
          <a:xfrm>
            <a:off x="4860480" y="1032579"/>
            <a:ext cx="4032000" cy="3645387"/>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1147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line + 2 Contents">
    <p:spTree>
      <p:nvGrpSpPr>
        <p:cNvPr id="1" name=""/>
        <p:cNvGrpSpPr/>
        <p:nvPr/>
      </p:nvGrpSpPr>
      <p:grpSpPr>
        <a:xfrm>
          <a:off x="0" y="0"/>
          <a:ext cx="0" cy="0"/>
          <a:chOff x="0" y="0"/>
          <a:chExt cx="0" cy="0"/>
        </a:xfrm>
      </p:grpSpPr>
      <p:sp>
        <p:nvSpPr>
          <p:cNvPr id="8" name="Content Placeholder 7"/>
          <p:cNvSpPr>
            <a:spLocks noGrp="1"/>
          </p:cNvSpPr>
          <p:nvPr>
            <p:ph sz="quarter" idx="22" hasCustomPrompt="1"/>
          </p:nvPr>
        </p:nvSpPr>
        <p:spPr>
          <a:xfrm>
            <a:off x="612774" y="1368900"/>
            <a:ext cx="4032000" cy="3309066"/>
          </a:xfrm>
        </p:spPr>
        <p:txBody>
          <a:bodyPr/>
          <a:lstStyle>
            <a:lvl1pPr>
              <a:defRPr sz="1800">
                <a:solidFill>
                  <a:schemeClr val="tx1">
                    <a:lumMod val="65000"/>
                    <a:lumOff val="35000"/>
                  </a:schemeClr>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7"/>
          <p:cNvSpPr>
            <a:spLocks noGrp="1"/>
          </p:cNvSpPr>
          <p:nvPr>
            <p:ph sz="quarter" idx="23" hasCustomPrompt="1"/>
          </p:nvPr>
        </p:nvSpPr>
        <p:spPr>
          <a:xfrm>
            <a:off x="4860480" y="1368900"/>
            <a:ext cx="4032000" cy="3309066"/>
          </a:xfrm>
        </p:spPr>
        <p:txBody>
          <a:bodyPr/>
          <a:lstStyle>
            <a:lvl1pPr>
              <a:defRPr sz="1800">
                <a:solidFill>
                  <a:schemeClr val="tx1">
                    <a:lumMod val="65000"/>
                    <a:lumOff val="35000"/>
                  </a:schemeClr>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hasCustomPrompt="1"/>
          </p:nvPr>
        </p:nvSpPr>
        <p:spPr/>
        <p:txBody>
          <a:bodyPr/>
          <a:lstStyle/>
          <a:p>
            <a:r>
              <a:rPr lang="en-GB" noProof="0"/>
              <a:t>Click to edit Master title text</a:t>
            </a:r>
            <a:endParaRPr lang="en-GB"/>
          </a:p>
        </p:txBody>
      </p:sp>
      <p:sp>
        <p:nvSpPr>
          <p:cNvPr id="7"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183680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a:t>Click to edit Master title text</a:t>
            </a:r>
            <a:endParaRPr lang="en-GB"/>
          </a:p>
        </p:txBody>
      </p:sp>
    </p:spTree>
    <p:extLst>
      <p:ext uri="{BB962C8B-B14F-4D97-AF65-F5344CB8AC3E}">
        <p14:creationId xmlns:p14="http://schemas.microsoft.com/office/powerpoint/2010/main" val="218478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211090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02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12000" y="388744"/>
            <a:ext cx="8281175" cy="369332"/>
          </a:xfrm>
          <a:prstGeom prst="rect">
            <a:avLst/>
          </a:prstGeom>
        </p:spPr>
        <p:txBody>
          <a:bodyPr vert="horz" wrap="square" lIns="0" tIns="0" rIns="0" bIns="0" rtlCol="0" anchor="b">
            <a:spAutoFit/>
          </a:bodyPr>
          <a:lstStyle/>
          <a:p>
            <a:r>
              <a:rPr lang="en-GB" noProof="0"/>
              <a:t>Click to edit Master title text</a:t>
            </a:r>
          </a:p>
        </p:txBody>
      </p:sp>
      <p:sp>
        <p:nvSpPr>
          <p:cNvPr id="4" name="Text Placeholder 3"/>
          <p:cNvSpPr>
            <a:spLocks noGrp="1"/>
          </p:cNvSpPr>
          <p:nvPr>
            <p:ph type="body" idx="1"/>
          </p:nvPr>
        </p:nvSpPr>
        <p:spPr>
          <a:xfrm>
            <a:off x="611188" y="1032355"/>
            <a:ext cx="8281987" cy="3645611"/>
          </a:xfrm>
          <a:prstGeom prst="rect">
            <a:avLst/>
          </a:prstGeom>
        </p:spPr>
        <p:txBody>
          <a:bodyPr vert="horz" lIns="0" tIns="0" rIns="0" bIns="0" rtlCol="0">
            <a:noAutofit/>
          </a:bodyPr>
          <a:lstStyle/>
          <a:p>
            <a:pPr lvl="0"/>
            <a:r>
              <a:rPr lang="en-US" dirty="0"/>
              <a:t>Click to edit Master text styles</a:t>
            </a:r>
          </a:p>
          <a:p>
            <a:pPr marL="546100" lvl="1"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pPr>
            <a:r>
              <a:rPr lang="en-US" dirty="0"/>
              <a:t>Second level</a:t>
            </a:r>
          </a:p>
          <a:p>
            <a:pPr marL="835025" lvl="2" indent="-287338" algn="l" rtl="0" eaLnBrk="1" fontAlgn="base" hangingPunct="1">
              <a:spcBef>
                <a:spcPct val="25000"/>
              </a:spcBef>
              <a:spcAft>
                <a:spcPct val="0"/>
              </a:spcAft>
              <a:buClr>
                <a:schemeClr val="bg2"/>
              </a:buClr>
              <a:buFont typeface="Arial" panose="020B0604020202020204" pitchFamily="34" charset="0"/>
              <a:buChar char="–"/>
              <a:tabLst>
                <a:tab pos="1238250" algn="l"/>
              </a:tabLst>
            </a:pPr>
            <a:r>
              <a:rPr lang="en-US" dirty="0"/>
              <a:t>Third level</a:t>
            </a:r>
          </a:p>
          <a:p>
            <a:pPr marL="1103313" lvl="3" indent="-266700" algn="l" rtl="0" eaLnBrk="1" fontAlgn="base" hangingPunct="1">
              <a:spcBef>
                <a:spcPct val="25000"/>
              </a:spcBef>
              <a:spcAft>
                <a:spcPct val="0"/>
              </a:spcAft>
              <a:buClr>
                <a:schemeClr val="bg2"/>
              </a:buClr>
              <a:buFont typeface="Arial" charset="0"/>
              <a:buChar char="–"/>
              <a:tabLst>
                <a:tab pos="1238250" algn="l"/>
              </a:tabLst>
            </a:pPr>
            <a:r>
              <a:rPr lang="en-US" dirty="0"/>
              <a:t>Fourth level</a:t>
            </a:r>
          </a:p>
        </p:txBody>
      </p:sp>
      <p:sp>
        <p:nvSpPr>
          <p:cNvPr id="5" name="Line 38"/>
          <p:cNvSpPr>
            <a:spLocks noChangeShapeType="1"/>
          </p:cNvSpPr>
          <p:nvPr/>
        </p:nvSpPr>
        <p:spPr bwMode="auto">
          <a:xfrm flipV="1">
            <a:off x="611188" y="789553"/>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6">
            <a:extLst>
              <a:ext uri="{FF2B5EF4-FFF2-40B4-BE49-F238E27FC236}">
                <a16:creationId xmlns:a16="http://schemas.microsoft.com/office/drawing/2014/main" id="{019E97E0-E9C6-4E3B-818D-BA1928E2F58C}"/>
              </a:ext>
            </a:extLst>
          </p:cNvPr>
          <p:cNvSpPr/>
          <p:nvPr userDrawn="1"/>
        </p:nvSpPr>
        <p:spPr>
          <a:xfrm rot="16200000">
            <a:off x="8429541" y="4476425"/>
            <a:ext cx="1244251" cy="184666"/>
          </a:xfrm>
          <a:prstGeom prst="rect">
            <a:avLst/>
          </a:prstGeom>
        </p:spPr>
        <p:txBody>
          <a:bodyPr wrap="square">
            <a:spAutoFit/>
          </a:bodyPr>
          <a:lstStyle/>
          <a:p>
            <a:r>
              <a:rPr lang="de-DE" sz="600" b="0" i="0" dirty="0">
                <a:solidFill>
                  <a:schemeClr val="tx1">
                    <a:lumMod val="50000"/>
                    <a:lumOff val="50000"/>
                  </a:schemeClr>
                </a:solidFill>
                <a:effectLst/>
                <a:latin typeface="Arial" panose="020B0604020202020204" pitchFamily="34" charset="0"/>
              </a:rPr>
              <a:t>PP-XAR-CH-0516-2_08.2022</a:t>
            </a:r>
            <a:endParaRPr lang="de-DE" sz="600" dirty="0">
              <a:solidFill>
                <a:schemeClr val="tx1">
                  <a:lumMod val="50000"/>
                  <a:lumOff val="50000"/>
                </a:schemeClr>
              </a:solidFill>
            </a:endParaRPr>
          </a:p>
        </p:txBody>
      </p:sp>
    </p:spTree>
    <p:extLst>
      <p:ext uri="{BB962C8B-B14F-4D97-AF65-F5344CB8AC3E}">
        <p14:creationId xmlns:p14="http://schemas.microsoft.com/office/powerpoint/2010/main" val="319924745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3" r:id="rId4"/>
    <p:sldLayoutId id="2147483774" r:id="rId5"/>
    <p:sldLayoutId id="2147483775" r:id="rId6"/>
    <p:sldLayoutId id="2147483771" r:id="rId7"/>
    <p:sldLayoutId id="2147483779" r:id="rId8"/>
    <p:sldLayoutId id="2147483772" r:id="rId9"/>
    <p:sldLayoutId id="2147483777" r:id="rId10"/>
    <p:sldLayoutId id="2147483780" r:id="rId11"/>
    <p:sldLayoutId id="2147483776" r:id="rId12"/>
    <p:sldLayoutId id="2147483781" r:id="rId13"/>
    <p:sldLayoutId id="2147483778" r:id="rId14"/>
    <p:sldLayoutId id="2147483782" r:id="rId15"/>
    <p:sldLayoutId id="2147483783" r:id="rId16"/>
    <p:sldLayoutId id="2147483784" r:id="rId17"/>
  </p:sldLayoutIdLst>
  <p:hf sldNum="0" hdr="0" dt="0"/>
  <p:txStyles>
    <p:titleStyle>
      <a:lvl1pPr algn="l" rtl="0" eaLnBrk="1" fontAlgn="base" hangingPunct="1">
        <a:spcBef>
          <a:spcPct val="0"/>
        </a:spcBef>
        <a:spcAft>
          <a:spcPct val="0"/>
        </a:spcAft>
        <a:defRPr lang="en-GB" sz="2400" b="0" noProof="0" dirty="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p:titleStyle>
    <p:bodyStyle>
      <a:lvl1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defRPr lang="en-US" sz="180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1.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8">
            <a:extLst>
              <a:ext uri="{FF2B5EF4-FFF2-40B4-BE49-F238E27FC236}">
                <a16:creationId xmlns:a16="http://schemas.microsoft.com/office/drawing/2014/main" id="{D4748E2E-069B-AB41-AE36-076C3B201260}"/>
              </a:ext>
            </a:extLst>
          </p:cNvPr>
          <p:cNvSpPr>
            <a:spLocks noChangeShapeType="1"/>
          </p:cNvSpPr>
          <p:nvPr/>
        </p:nvSpPr>
        <p:spPr bwMode="auto">
          <a:xfrm flipV="1">
            <a:off x="611188" y="2566988"/>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ndParaRPr>
          </a:p>
        </p:txBody>
      </p:sp>
      <p:sp>
        <p:nvSpPr>
          <p:cNvPr id="10" name="Title 2">
            <a:extLst>
              <a:ext uri="{FF2B5EF4-FFF2-40B4-BE49-F238E27FC236}">
                <a16:creationId xmlns:a16="http://schemas.microsoft.com/office/drawing/2014/main" id="{EE2AE12B-50AB-D342-8CDD-6C65FEF352A6}"/>
              </a:ext>
            </a:extLst>
          </p:cNvPr>
          <p:cNvSpPr txBox="1">
            <a:spLocks/>
          </p:cNvSpPr>
          <p:nvPr/>
        </p:nvSpPr>
        <p:spPr>
          <a:xfrm>
            <a:off x="612776" y="1491624"/>
            <a:ext cx="8339200" cy="984885"/>
          </a:xfrm>
          <a:prstGeom prst="rect">
            <a:avLst/>
          </a:prstGeom>
        </p:spPr>
        <p:txBody>
          <a:bodyPr vert="horz" wrap="square" lIns="0" tIns="0" rIns="0" bIns="0" rtlCol="0" anchor="b">
            <a:spAutoFit/>
          </a:bodyPr>
          <a:lstStyle>
            <a:lvl1pPr algn="l" rtl="0" eaLnBrk="1" fontAlgn="base" hangingPunct="1">
              <a:spcBef>
                <a:spcPct val="0"/>
              </a:spcBef>
              <a:spcAft>
                <a:spcPct val="0"/>
              </a:spcAft>
              <a:defRPr sz="3200" b="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a:defRPr/>
            </a:pPr>
            <a:r>
              <a:rPr lang="de-DE" b="1" dirty="0">
                <a:solidFill>
                  <a:srgbClr val="3961AC"/>
                </a:solidFill>
              </a:rPr>
              <a:t>Klinische Präsentation von </a:t>
            </a:r>
          </a:p>
          <a:p>
            <a:pPr>
              <a:defRPr/>
            </a:pPr>
            <a:r>
              <a:rPr lang="de-DE" b="1" dirty="0">
                <a:solidFill>
                  <a:srgbClr val="3961AC"/>
                </a:solidFill>
              </a:rPr>
              <a:t>Patienten mit </a:t>
            </a:r>
            <a:r>
              <a:rPr lang="de-DE" b="1" dirty="0" err="1">
                <a:solidFill>
                  <a:srgbClr val="3961AC"/>
                </a:solidFill>
              </a:rPr>
              <a:t>nvVHF</a:t>
            </a:r>
            <a:endParaRPr lang="de-DE" b="1" dirty="0">
              <a:solidFill>
                <a:srgbClr val="3961AC"/>
              </a:solidFill>
            </a:endParaRPr>
          </a:p>
        </p:txBody>
      </p:sp>
      <p:sp>
        <p:nvSpPr>
          <p:cNvPr id="11" name="Rectangle 40">
            <a:extLst>
              <a:ext uri="{FF2B5EF4-FFF2-40B4-BE49-F238E27FC236}">
                <a16:creationId xmlns:a16="http://schemas.microsoft.com/office/drawing/2014/main" id="{73F53FA0-A043-D146-803F-6E364D973D8E}"/>
              </a:ext>
            </a:extLst>
          </p:cNvPr>
          <p:cNvSpPr txBox="1">
            <a:spLocks noChangeArrowheads="1"/>
          </p:cNvSpPr>
          <p:nvPr/>
        </p:nvSpPr>
        <p:spPr>
          <a:xfrm>
            <a:off x="612776" y="2707482"/>
            <a:ext cx="8423720" cy="276999"/>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sz="280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sz="160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sz="160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de-DE" sz="1800" dirty="0"/>
              <a:t>Management von Patienten mit </a:t>
            </a:r>
            <a:r>
              <a:rPr lang="de-DE" sz="1800" dirty="0" err="1"/>
              <a:t>nvVHF</a:t>
            </a:r>
            <a:r>
              <a:rPr lang="de-DE" sz="1800" dirty="0"/>
              <a:t> und Niereninsuffizienz</a:t>
            </a:r>
          </a:p>
        </p:txBody>
      </p:sp>
    </p:spTree>
    <p:extLst>
      <p:ext uri="{BB962C8B-B14F-4D97-AF65-F5344CB8AC3E}">
        <p14:creationId xmlns:p14="http://schemas.microsoft.com/office/powerpoint/2010/main" val="112465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a:extLst>
              <a:ext uri="{FF2B5EF4-FFF2-40B4-BE49-F238E27FC236}">
                <a16:creationId xmlns:a16="http://schemas.microsoft.com/office/drawing/2014/main" id="{361F8092-904A-4371-8D85-77E62F3F8C46}"/>
              </a:ext>
            </a:extLst>
          </p:cNvPr>
          <p:cNvSpPr>
            <a:spLocks noGrp="1"/>
          </p:cNvSpPr>
          <p:nvPr>
            <p:ph type="title"/>
          </p:nvPr>
        </p:nvSpPr>
        <p:spPr>
          <a:xfrm>
            <a:off x="612000" y="142523"/>
            <a:ext cx="8281175" cy="615553"/>
          </a:xfrm>
        </p:spPr>
        <p:txBody>
          <a:bodyPr/>
          <a:lstStyle/>
          <a:p>
            <a:r>
              <a:rPr lang="de-DE" sz="2000" dirty="0"/>
              <a:t>‚Real-</a:t>
            </a:r>
            <a:r>
              <a:rPr lang="de-DE" sz="2000" dirty="0" err="1"/>
              <a:t>life</a:t>
            </a:r>
            <a:r>
              <a:rPr lang="de-DE" sz="2000" dirty="0"/>
              <a:t>‘ Daten untermauern das gute Wirksamkeits- und Sicherheitsprofil von Rivaroxaban bei Patienten mit Niereninsuffizienz</a:t>
            </a:r>
            <a:r>
              <a:rPr lang="de-DE" sz="2000" baseline="30000" dirty="0"/>
              <a:t>29</a:t>
            </a:r>
            <a:endParaRPr lang="de-DE" sz="2000" dirty="0"/>
          </a:p>
        </p:txBody>
      </p:sp>
      <p:sp>
        <p:nvSpPr>
          <p:cNvPr id="64" name="Content Placeholder 63">
            <a:extLst>
              <a:ext uri="{FF2B5EF4-FFF2-40B4-BE49-F238E27FC236}">
                <a16:creationId xmlns:a16="http://schemas.microsoft.com/office/drawing/2014/main" id="{133AE73B-5EF5-491F-9F0D-15BD13654D53}"/>
              </a:ext>
            </a:extLst>
          </p:cNvPr>
          <p:cNvSpPr>
            <a:spLocks noGrp="1"/>
          </p:cNvSpPr>
          <p:nvPr>
            <p:ph type="subTitle" sz="quarter" idx="1"/>
          </p:nvPr>
        </p:nvSpPr>
        <p:spPr>
          <a:xfrm>
            <a:off x="611188" y="848281"/>
            <a:ext cx="8418512" cy="431879"/>
          </a:xfrm>
        </p:spPr>
        <p:txBody>
          <a:bodyPr/>
          <a:lstStyle/>
          <a:p>
            <a:pPr marL="0" indent="0">
              <a:buNone/>
            </a:pPr>
            <a:r>
              <a:rPr lang="de-CH" sz="1300" b="0" dirty="0"/>
              <a:t>XARENO war eine multizentrische, prospektive, nicht-interventionelle Registerstudie durchgeführt in der Schweiz, Deutschland, Österreich, Frankreich, Belgien und Luxemburg</a:t>
            </a:r>
          </a:p>
          <a:p>
            <a:pPr marL="0" indent="0">
              <a:buNone/>
            </a:pPr>
            <a:r>
              <a:rPr lang="de-CH" sz="1300" b="0" dirty="0"/>
              <a:t>Inzidenz-Risiko-Verhältnisse (IIR) und 95%-Konfidenzintervalle (CI) nach 1 Jahr Follow-</a:t>
            </a:r>
            <a:r>
              <a:rPr lang="de-CH" sz="1300" b="0" dirty="0" err="1"/>
              <a:t>up</a:t>
            </a:r>
            <a:r>
              <a:rPr lang="de-CH" sz="1300" b="0" dirty="0"/>
              <a:t> Rivaroxaban vs. VKA*:</a:t>
            </a:r>
          </a:p>
        </p:txBody>
      </p:sp>
      <p:sp>
        <p:nvSpPr>
          <p:cNvPr id="8" name="Rectangle 7">
            <a:extLst>
              <a:ext uri="{FF2B5EF4-FFF2-40B4-BE49-F238E27FC236}">
                <a16:creationId xmlns:a16="http://schemas.microsoft.com/office/drawing/2014/main" id="{0E12760C-1555-4DFE-A7F9-C58197F15B8C}"/>
              </a:ext>
            </a:extLst>
          </p:cNvPr>
          <p:cNvSpPr/>
          <p:nvPr/>
        </p:nvSpPr>
        <p:spPr bwMode="auto">
          <a:xfrm>
            <a:off x="664204" y="1920095"/>
            <a:ext cx="8176956" cy="1931924"/>
          </a:xfrm>
          <a:prstGeom prst="rect">
            <a:avLst/>
          </a:prstGeom>
          <a:noFill/>
          <a:ln w="19050" algn="ctr">
            <a:noFill/>
            <a:miter lim="800000"/>
            <a:headEnd/>
            <a:tailEnd/>
          </a:ln>
          <a:effectLst/>
        </p:spPr>
        <p:txBody>
          <a:bodyPr wrap="square" lIns="0" tIns="0" rIns="0" bIns="0" rtlCol="0" anchor="ctr">
            <a:noAutofit/>
          </a:bodyPr>
          <a:lstStyle/>
          <a:p>
            <a:pPr algn="ctr" defTabSz="685766" fontAlgn="auto">
              <a:spcBef>
                <a:spcPts val="0"/>
              </a:spcBef>
              <a:spcAft>
                <a:spcPts val="0"/>
              </a:spcAft>
              <a:defRPr/>
            </a:pPr>
            <a:endParaRPr lang="de-CH" sz="1200" dirty="0">
              <a:solidFill>
                <a:srgbClr val="000000">
                  <a:lumMod val="65000"/>
                  <a:lumOff val="35000"/>
                </a:srgbClr>
              </a:solidFill>
              <a:latin typeface="Arial"/>
            </a:endParaRPr>
          </a:p>
        </p:txBody>
      </p:sp>
      <p:sp>
        <p:nvSpPr>
          <p:cNvPr id="9" name="Rectangle: Rounded Corners 8">
            <a:extLst>
              <a:ext uri="{FF2B5EF4-FFF2-40B4-BE49-F238E27FC236}">
                <a16:creationId xmlns:a16="http://schemas.microsoft.com/office/drawing/2014/main" id="{2386B70A-A71B-4713-A46A-0CD5F40A49EB}"/>
              </a:ext>
            </a:extLst>
          </p:cNvPr>
          <p:cNvSpPr/>
          <p:nvPr/>
        </p:nvSpPr>
        <p:spPr bwMode="auto">
          <a:xfrm>
            <a:off x="1034779" y="1609981"/>
            <a:ext cx="7858396" cy="438404"/>
          </a:xfrm>
          <a:prstGeom prst="roundRect">
            <a:avLst>
              <a:gd name="adj" fmla="val 50000"/>
            </a:avLst>
          </a:prstGeom>
          <a:solidFill>
            <a:schemeClr val="bg2"/>
          </a:solidFill>
          <a:ln w="19050" algn="ctr">
            <a:noFill/>
            <a:miter lim="800000"/>
            <a:headEnd/>
            <a:tailEnd/>
          </a:ln>
          <a:effectLst/>
        </p:spPr>
        <p:txBody>
          <a:bodyPr wrap="square" lIns="0" tIns="0" rIns="0" bIns="0" rtlCol="0" anchor="ctr">
            <a:noAutofit/>
          </a:bodyPr>
          <a:lstStyle/>
          <a:p>
            <a:pPr algn="ctr" defTabSz="685766" fontAlgn="auto">
              <a:spcBef>
                <a:spcPts val="0"/>
              </a:spcBef>
              <a:spcAft>
                <a:spcPts val="0"/>
              </a:spcAft>
              <a:defRPr/>
            </a:pPr>
            <a:endParaRPr lang="de-CH" sz="1200" dirty="0">
              <a:solidFill>
                <a:srgbClr val="000000">
                  <a:lumMod val="65000"/>
                  <a:lumOff val="35000"/>
                </a:srgbClr>
              </a:solidFill>
              <a:latin typeface="Arial"/>
            </a:endParaRPr>
          </a:p>
        </p:txBody>
      </p:sp>
      <p:sp>
        <p:nvSpPr>
          <p:cNvPr id="13" name="Rectangle 12">
            <a:extLst>
              <a:ext uri="{FF2B5EF4-FFF2-40B4-BE49-F238E27FC236}">
                <a16:creationId xmlns:a16="http://schemas.microsoft.com/office/drawing/2014/main" id="{02FD0094-8F98-4EDC-BF71-B1830365B1F7}"/>
              </a:ext>
            </a:extLst>
          </p:cNvPr>
          <p:cNvSpPr/>
          <p:nvPr/>
        </p:nvSpPr>
        <p:spPr>
          <a:xfrm>
            <a:off x="7308304" y="1690684"/>
            <a:ext cx="1598938" cy="276999"/>
          </a:xfrm>
          <a:prstGeom prst="rect">
            <a:avLst/>
          </a:prstGeom>
        </p:spPr>
        <p:txBody>
          <a:bodyPr wrap="square">
            <a:spAutoFit/>
          </a:bodyPr>
          <a:lstStyle/>
          <a:p>
            <a:pPr algn="ctr" defTabSz="685766">
              <a:defRPr/>
            </a:pPr>
            <a:r>
              <a:rPr lang="de-CH" sz="1200" b="1" dirty="0">
                <a:solidFill>
                  <a:srgbClr val="FFFFFF"/>
                </a:solidFill>
                <a:latin typeface="Arial"/>
              </a:rPr>
              <a:t>IRR (95% CI)</a:t>
            </a:r>
            <a:endParaRPr lang="de-CH" sz="1200" b="1" baseline="30000" dirty="0">
              <a:solidFill>
                <a:srgbClr val="FFFFFF"/>
              </a:solidFill>
              <a:latin typeface="Arial"/>
            </a:endParaRPr>
          </a:p>
        </p:txBody>
      </p:sp>
      <p:grpSp>
        <p:nvGrpSpPr>
          <p:cNvPr id="14" name="Group 13">
            <a:extLst>
              <a:ext uri="{FF2B5EF4-FFF2-40B4-BE49-F238E27FC236}">
                <a16:creationId xmlns:a16="http://schemas.microsoft.com/office/drawing/2014/main" id="{2B8038A2-4E94-406F-88DD-CE4B39A95B51}"/>
              </a:ext>
            </a:extLst>
          </p:cNvPr>
          <p:cNvGrpSpPr/>
          <p:nvPr/>
        </p:nvGrpSpPr>
        <p:grpSpPr>
          <a:xfrm>
            <a:off x="1034779" y="4116915"/>
            <a:ext cx="7924740" cy="338930"/>
            <a:chOff x="982600" y="3987776"/>
            <a:chExt cx="7924740" cy="382452"/>
          </a:xfrm>
        </p:grpSpPr>
        <p:grpSp>
          <p:nvGrpSpPr>
            <p:cNvPr id="15" name="Group 14">
              <a:extLst>
                <a:ext uri="{FF2B5EF4-FFF2-40B4-BE49-F238E27FC236}">
                  <a16:creationId xmlns:a16="http://schemas.microsoft.com/office/drawing/2014/main" id="{E747F913-3F15-4E78-AC82-2B82A60A970F}"/>
                </a:ext>
              </a:extLst>
            </p:cNvPr>
            <p:cNvGrpSpPr/>
            <p:nvPr/>
          </p:nvGrpSpPr>
          <p:grpSpPr>
            <a:xfrm>
              <a:off x="982600" y="3987776"/>
              <a:ext cx="7858396" cy="378083"/>
              <a:chOff x="13000078" y="-1644955"/>
              <a:chExt cx="9198056" cy="504111"/>
            </a:xfrm>
            <a:solidFill>
              <a:schemeClr val="accent2"/>
            </a:solidFill>
          </p:grpSpPr>
          <p:sp>
            <p:nvSpPr>
              <p:cNvPr id="19" name="Rectangle: Rounded Corners 18">
                <a:extLst>
                  <a:ext uri="{FF2B5EF4-FFF2-40B4-BE49-F238E27FC236}">
                    <a16:creationId xmlns:a16="http://schemas.microsoft.com/office/drawing/2014/main" id="{CF2C06FE-B920-4192-8F5B-3E18F85D628E}"/>
                  </a:ext>
                </a:extLst>
              </p:cNvPr>
              <p:cNvSpPr/>
              <p:nvPr/>
            </p:nvSpPr>
            <p:spPr>
              <a:xfrm>
                <a:off x="13009663" y="-1644844"/>
                <a:ext cx="9188471" cy="504000"/>
              </a:xfrm>
              <a:prstGeom prst="roundRect">
                <a:avLst>
                  <a:gd name="adj" fmla="val 50000"/>
                </a:avLst>
              </a:prstGeom>
              <a:grpFill/>
            </p:spPr>
            <p:txBody>
              <a:bodyPr wrap="square" anchor="ctr">
                <a:noAutofit/>
              </a:bodyPr>
              <a:lstStyle/>
              <a:p>
                <a:pPr algn="ctr" defTabSz="685766">
                  <a:defRPr/>
                </a:pPr>
                <a:endParaRPr lang="de-CH" sz="1600" dirty="0">
                  <a:solidFill>
                    <a:schemeClr val="tx1">
                      <a:lumMod val="65000"/>
                      <a:lumOff val="35000"/>
                    </a:schemeClr>
                  </a:solidFill>
                  <a:latin typeface="Arial"/>
                  <a:ea typeface="Calibri"/>
                  <a:cs typeface="Times New Roman"/>
                </a:endParaRPr>
              </a:p>
            </p:txBody>
          </p:sp>
          <p:sp>
            <p:nvSpPr>
              <p:cNvPr id="20" name="Rectangle: Rounded Corners 19">
                <a:extLst>
                  <a:ext uri="{FF2B5EF4-FFF2-40B4-BE49-F238E27FC236}">
                    <a16:creationId xmlns:a16="http://schemas.microsoft.com/office/drawing/2014/main" id="{62E283C5-1CEE-406A-A273-E4287760CD26}"/>
                  </a:ext>
                </a:extLst>
              </p:cNvPr>
              <p:cNvSpPr/>
              <p:nvPr/>
            </p:nvSpPr>
            <p:spPr>
              <a:xfrm>
                <a:off x="13000078" y="-1644955"/>
                <a:ext cx="2480877" cy="504000"/>
              </a:xfrm>
              <a:prstGeom prst="roundRect">
                <a:avLst>
                  <a:gd name="adj" fmla="val 50000"/>
                </a:avLst>
              </a:prstGeom>
              <a:solidFill>
                <a:schemeClr val="bg2"/>
              </a:solidFill>
            </p:spPr>
            <p:txBody>
              <a:bodyPr wrap="square" anchor="ctr">
                <a:noAutofit/>
              </a:bodyPr>
              <a:lstStyle/>
              <a:p>
                <a:pPr defTabSz="685766">
                  <a:defRPr/>
                </a:pPr>
                <a:r>
                  <a:rPr lang="de-CH" sz="1100" b="1" dirty="0">
                    <a:solidFill>
                      <a:srgbClr val="FFFFFF"/>
                    </a:solidFill>
                    <a:latin typeface="Arial"/>
                  </a:rPr>
                  <a:t>Einleitung einer Nierenersatztherapie</a:t>
                </a:r>
              </a:p>
            </p:txBody>
          </p:sp>
        </p:grpSp>
        <p:sp>
          <p:nvSpPr>
            <p:cNvPr id="18" name="TextBox 17">
              <a:extLst>
                <a:ext uri="{FF2B5EF4-FFF2-40B4-BE49-F238E27FC236}">
                  <a16:creationId xmlns:a16="http://schemas.microsoft.com/office/drawing/2014/main" id="{7D1C0661-80D2-4CB5-80C4-E0258A8F1477}"/>
                </a:ext>
              </a:extLst>
            </p:cNvPr>
            <p:cNvSpPr txBox="1"/>
            <p:nvPr/>
          </p:nvSpPr>
          <p:spPr>
            <a:xfrm>
              <a:off x="7204176" y="4022929"/>
              <a:ext cx="1703164" cy="347299"/>
            </a:xfrm>
            <a:prstGeom prst="rect">
              <a:avLst/>
            </a:prstGeom>
            <a:noFill/>
          </p:spPr>
          <p:txBody>
            <a:bodyPr wrap="square">
              <a:spAutoFit/>
            </a:bodyPr>
            <a:lstStyle/>
            <a:p>
              <a:pPr lvl="0" algn="ctr" fontAlgn="auto">
                <a:spcBef>
                  <a:spcPts val="0"/>
                </a:spcBef>
                <a:spcAft>
                  <a:spcPts val="0"/>
                </a:spcAft>
                <a:defRPr/>
              </a:pPr>
              <a:r>
                <a:rPr lang="de-CH" sz="1400" b="1" dirty="0">
                  <a:solidFill>
                    <a:schemeClr val="bg2"/>
                  </a:solidFill>
                </a:rPr>
                <a:t>0.08 (0.01–0.63)</a:t>
              </a:r>
            </a:p>
          </p:txBody>
        </p:sp>
      </p:grpSp>
      <p:grpSp>
        <p:nvGrpSpPr>
          <p:cNvPr id="21" name="Group 20">
            <a:extLst>
              <a:ext uri="{FF2B5EF4-FFF2-40B4-BE49-F238E27FC236}">
                <a16:creationId xmlns:a16="http://schemas.microsoft.com/office/drawing/2014/main" id="{8736AB16-4113-4670-AF39-A7D823AB75F1}"/>
              </a:ext>
            </a:extLst>
          </p:cNvPr>
          <p:cNvGrpSpPr/>
          <p:nvPr/>
        </p:nvGrpSpPr>
        <p:grpSpPr>
          <a:xfrm>
            <a:off x="1042971" y="2108284"/>
            <a:ext cx="7916548" cy="344977"/>
            <a:chOff x="1042971" y="1993824"/>
            <a:chExt cx="7916548" cy="392300"/>
          </a:xfrm>
        </p:grpSpPr>
        <p:grpSp>
          <p:nvGrpSpPr>
            <p:cNvPr id="22" name="Group 21">
              <a:extLst>
                <a:ext uri="{FF2B5EF4-FFF2-40B4-BE49-F238E27FC236}">
                  <a16:creationId xmlns:a16="http://schemas.microsoft.com/office/drawing/2014/main" id="{7DF5E764-D638-4110-9418-74E288E0ABA6}"/>
                </a:ext>
              </a:extLst>
            </p:cNvPr>
            <p:cNvGrpSpPr/>
            <p:nvPr/>
          </p:nvGrpSpPr>
          <p:grpSpPr>
            <a:xfrm>
              <a:off x="1042971" y="1993824"/>
              <a:ext cx="7850204" cy="378084"/>
              <a:chOff x="991106" y="2129087"/>
              <a:chExt cx="7495817" cy="378084"/>
            </a:xfrm>
          </p:grpSpPr>
          <p:sp>
            <p:nvSpPr>
              <p:cNvPr id="26" name="Rectangle: Rounded Corners 25">
                <a:extLst>
                  <a:ext uri="{FF2B5EF4-FFF2-40B4-BE49-F238E27FC236}">
                    <a16:creationId xmlns:a16="http://schemas.microsoft.com/office/drawing/2014/main" id="{96074EE4-55E1-4D04-A7CA-E23DAA7D2E35}"/>
                  </a:ext>
                </a:extLst>
              </p:cNvPr>
              <p:cNvSpPr/>
              <p:nvPr/>
            </p:nvSpPr>
            <p:spPr>
              <a:xfrm>
                <a:off x="991106" y="2129171"/>
                <a:ext cx="7495817" cy="378000"/>
              </a:xfrm>
              <a:prstGeom prst="roundRect">
                <a:avLst>
                  <a:gd name="adj" fmla="val 50000"/>
                </a:avLst>
              </a:prstGeom>
              <a:solidFill>
                <a:schemeClr val="accent2"/>
              </a:solidFill>
            </p:spPr>
            <p:txBody>
              <a:bodyPr wrap="square" anchor="ctr">
                <a:noAutofit/>
              </a:bodyPr>
              <a:lstStyle/>
              <a:p>
                <a:pPr defTabSz="685766">
                  <a:defRPr/>
                </a:pPr>
                <a:endParaRPr lang="de-CH" sz="1600" dirty="0">
                  <a:solidFill>
                    <a:schemeClr val="tx1">
                      <a:lumMod val="65000"/>
                      <a:lumOff val="35000"/>
                    </a:schemeClr>
                  </a:solidFill>
                  <a:latin typeface="Arial"/>
                </a:endParaRPr>
              </a:p>
            </p:txBody>
          </p:sp>
          <p:sp>
            <p:nvSpPr>
              <p:cNvPr id="27" name="Rectangle: Rounded Corners 26">
                <a:extLst>
                  <a:ext uri="{FF2B5EF4-FFF2-40B4-BE49-F238E27FC236}">
                    <a16:creationId xmlns:a16="http://schemas.microsoft.com/office/drawing/2014/main" id="{1BAE5AFA-DC78-42ED-BFDE-F6E89A31A3A8}"/>
                  </a:ext>
                </a:extLst>
              </p:cNvPr>
              <p:cNvSpPr/>
              <p:nvPr/>
            </p:nvSpPr>
            <p:spPr>
              <a:xfrm>
                <a:off x="991107" y="2129087"/>
                <a:ext cx="1972348" cy="378000"/>
              </a:xfrm>
              <a:prstGeom prst="roundRect">
                <a:avLst>
                  <a:gd name="adj" fmla="val 50000"/>
                </a:avLst>
              </a:prstGeom>
              <a:solidFill>
                <a:schemeClr val="bg2"/>
              </a:solidFill>
            </p:spPr>
            <p:txBody>
              <a:bodyPr wrap="square" anchor="ctr">
                <a:noAutofit/>
              </a:bodyPr>
              <a:lstStyle/>
              <a:p>
                <a:pPr defTabSz="685766">
                  <a:defRPr/>
                </a:pPr>
                <a:r>
                  <a:rPr lang="de-CH" sz="1100" b="1" dirty="0">
                    <a:solidFill>
                      <a:srgbClr val="FFFFFF"/>
                    </a:solidFill>
                  </a:rPr>
                  <a:t>Klinischer Nettonutzen</a:t>
                </a:r>
                <a:r>
                  <a:rPr lang="de-CH" sz="1100" b="1" baseline="30000" dirty="0">
                    <a:solidFill>
                      <a:srgbClr val="FFFFFF"/>
                    </a:solidFill>
                  </a:rPr>
                  <a:t>#</a:t>
                </a:r>
              </a:p>
            </p:txBody>
          </p:sp>
        </p:grpSp>
        <p:sp>
          <p:nvSpPr>
            <p:cNvPr id="25" name="TextBox 24">
              <a:extLst>
                <a:ext uri="{FF2B5EF4-FFF2-40B4-BE49-F238E27FC236}">
                  <a16:creationId xmlns:a16="http://schemas.microsoft.com/office/drawing/2014/main" id="{30976ED1-2381-481D-962D-699524B55BC8}"/>
                </a:ext>
              </a:extLst>
            </p:cNvPr>
            <p:cNvSpPr txBox="1"/>
            <p:nvPr/>
          </p:nvSpPr>
          <p:spPr>
            <a:xfrm>
              <a:off x="7256355" y="2023367"/>
              <a:ext cx="1703164" cy="362757"/>
            </a:xfrm>
            <a:prstGeom prst="rect">
              <a:avLst/>
            </a:prstGeom>
            <a:noFill/>
          </p:spPr>
          <p:txBody>
            <a:bodyPr wrap="square">
              <a:spAutoFit/>
            </a:bodyPr>
            <a:lstStyle/>
            <a:p>
              <a:pPr algn="ctr" defTabSz="914378" fontAlgn="auto">
                <a:lnSpc>
                  <a:spcPct val="115000"/>
                </a:lnSpc>
                <a:spcBef>
                  <a:spcPts val="0"/>
                </a:spcBef>
                <a:spcAft>
                  <a:spcPts val="0"/>
                </a:spcAft>
                <a:defRPr/>
              </a:pPr>
              <a:r>
                <a:rPr lang="de-CH" sz="1400" b="1" dirty="0">
                  <a:solidFill>
                    <a:schemeClr val="bg2"/>
                  </a:solidFill>
                  <a:latin typeface="Arial"/>
                </a:rPr>
                <a:t>0.68 (0.47–0.96)</a:t>
              </a:r>
            </a:p>
          </p:txBody>
        </p:sp>
      </p:grpSp>
      <p:grpSp>
        <p:nvGrpSpPr>
          <p:cNvPr id="28" name="Group 27">
            <a:extLst>
              <a:ext uri="{FF2B5EF4-FFF2-40B4-BE49-F238E27FC236}">
                <a16:creationId xmlns:a16="http://schemas.microsoft.com/office/drawing/2014/main" id="{B0D88817-E961-408C-83A8-B96654059230}"/>
              </a:ext>
            </a:extLst>
          </p:cNvPr>
          <p:cNvGrpSpPr/>
          <p:nvPr/>
        </p:nvGrpSpPr>
        <p:grpSpPr>
          <a:xfrm>
            <a:off x="1042971" y="2457924"/>
            <a:ext cx="7916548" cy="338690"/>
            <a:chOff x="1042971" y="2392512"/>
            <a:chExt cx="7916548" cy="385151"/>
          </a:xfrm>
        </p:grpSpPr>
        <p:grpSp>
          <p:nvGrpSpPr>
            <p:cNvPr id="29" name="Group 28">
              <a:extLst>
                <a:ext uri="{FF2B5EF4-FFF2-40B4-BE49-F238E27FC236}">
                  <a16:creationId xmlns:a16="http://schemas.microsoft.com/office/drawing/2014/main" id="{58FD3F4E-1DB3-4337-B451-551E3626D82C}"/>
                </a:ext>
              </a:extLst>
            </p:cNvPr>
            <p:cNvGrpSpPr/>
            <p:nvPr/>
          </p:nvGrpSpPr>
          <p:grpSpPr>
            <a:xfrm>
              <a:off x="1042971" y="2392512"/>
              <a:ext cx="7850202" cy="378083"/>
              <a:chOff x="13009666" y="-1644955"/>
              <a:chExt cx="9188465" cy="504111"/>
            </a:xfrm>
            <a:solidFill>
              <a:schemeClr val="bg2"/>
            </a:solidFill>
          </p:grpSpPr>
          <p:sp>
            <p:nvSpPr>
              <p:cNvPr id="33" name="Rectangle: Rounded Corners 32">
                <a:extLst>
                  <a:ext uri="{FF2B5EF4-FFF2-40B4-BE49-F238E27FC236}">
                    <a16:creationId xmlns:a16="http://schemas.microsoft.com/office/drawing/2014/main" id="{CCA473EA-E006-4EDD-97FD-3F372380E7E6}"/>
                  </a:ext>
                </a:extLst>
              </p:cNvPr>
              <p:cNvSpPr/>
              <p:nvPr/>
            </p:nvSpPr>
            <p:spPr>
              <a:xfrm>
                <a:off x="13019249" y="-1644844"/>
                <a:ext cx="9178882" cy="504000"/>
              </a:xfrm>
              <a:prstGeom prst="roundRect">
                <a:avLst>
                  <a:gd name="adj" fmla="val 50000"/>
                </a:avLst>
              </a:prstGeom>
              <a:solidFill>
                <a:schemeClr val="accent2"/>
              </a:solidFill>
            </p:spPr>
            <p:txBody>
              <a:bodyPr wrap="square" anchor="ctr">
                <a:noAutofit/>
              </a:bodyPr>
              <a:lstStyle/>
              <a:p>
                <a:pPr algn="ctr" defTabSz="685766">
                  <a:defRPr/>
                </a:pPr>
                <a:endParaRPr lang="de-CH" sz="1600" dirty="0">
                  <a:solidFill>
                    <a:schemeClr val="tx1">
                      <a:lumMod val="65000"/>
                      <a:lumOff val="35000"/>
                    </a:schemeClr>
                  </a:solidFill>
                  <a:latin typeface="Arial"/>
                  <a:ea typeface="Calibri"/>
                  <a:cs typeface="Times New Roman"/>
                </a:endParaRPr>
              </a:p>
            </p:txBody>
          </p:sp>
          <p:sp>
            <p:nvSpPr>
              <p:cNvPr id="34" name="Rectangle: Rounded Corners 33">
                <a:extLst>
                  <a:ext uri="{FF2B5EF4-FFF2-40B4-BE49-F238E27FC236}">
                    <a16:creationId xmlns:a16="http://schemas.microsoft.com/office/drawing/2014/main" id="{A2FDF021-6D80-451E-BC29-15BC522900D0}"/>
                  </a:ext>
                </a:extLst>
              </p:cNvPr>
              <p:cNvSpPr/>
              <p:nvPr/>
            </p:nvSpPr>
            <p:spPr>
              <a:xfrm>
                <a:off x="13009666" y="-1644955"/>
                <a:ext cx="2417730" cy="504000"/>
              </a:xfrm>
              <a:prstGeom prst="roundRect">
                <a:avLst>
                  <a:gd name="adj" fmla="val 50000"/>
                </a:avLst>
              </a:prstGeom>
              <a:solidFill>
                <a:schemeClr val="bg2"/>
              </a:solidFill>
            </p:spPr>
            <p:txBody>
              <a:bodyPr wrap="square" anchor="ctr">
                <a:noAutofit/>
              </a:bodyPr>
              <a:lstStyle/>
              <a:p>
                <a:pPr defTabSz="685766">
                  <a:defRPr/>
                </a:pPr>
                <a:r>
                  <a:rPr lang="de-CH" sz="1100" b="1" dirty="0">
                    <a:solidFill>
                      <a:srgbClr val="FFFFFF"/>
                    </a:solidFill>
                    <a:latin typeface="Arial"/>
                  </a:rPr>
                  <a:t>Mortalität</a:t>
                </a:r>
              </a:p>
            </p:txBody>
          </p:sp>
        </p:grpSp>
        <p:sp>
          <p:nvSpPr>
            <p:cNvPr id="32" name="TextBox 31">
              <a:extLst>
                <a:ext uri="{FF2B5EF4-FFF2-40B4-BE49-F238E27FC236}">
                  <a16:creationId xmlns:a16="http://schemas.microsoft.com/office/drawing/2014/main" id="{F81A5CDE-BFCB-4D1F-AD21-7569DFB6A40A}"/>
                </a:ext>
              </a:extLst>
            </p:cNvPr>
            <p:cNvSpPr txBox="1"/>
            <p:nvPr/>
          </p:nvSpPr>
          <p:spPr>
            <a:xfrm>
              <a:off x="7256355" y="2427666"/>
              <a:ext cx="1703164" cy="349997"/>
            </a:xfrm>
            <a:prstGeom prst="rect">
              <a:avLst/>
            </a:prstGeom>
            <a:noFill/>
          </p:spPr>
          <p:txBody>
            <a:bodyPr wrap="square">
              <a:spAutoFit/>
            </a:bodyPr>
            <a:lstStyle/>
            <a:p>
              <a:pPr lvl="0" algn="ctr" fontAlgn="auto">
                <a:spcBef>
                  <a:spcPts val="0"/>
                </a:spcBef>
                <a:spcAft>
                  <a:spcPts val="0"/>
                </a:spcAft>
                <a:defRPr/>
              </a:pPr>
              <a:r>
                <a:rPr lang="de-CH" sz="1400" dirty="0"/>
                <a:t>0.72 (0.48–1.07)</a:t>
              </a:r>
            </a:p>
          </p:txBody>
        </p:sp>
      </p:grpSp>
      <p:grpSp>
        <p:nvGrpSpPr>
          <p:cNvPr id="35" name="Group 34">
            <a:extLst>
              <a:ext uri="{FF2B5EF4-FFF2-40B4-BE49-F238E27FC236}">
                <a16:creationId xmlns:a16="http://schemas.microsoft.com/office/drawing/2014/main" id="{D0D338DD-B404-4642-9AB1-3C8960688C39}"/>
              </a:ext>
            </a:extLst>
          </p:cNvPr>
          <p:cNvGrpSpPr/>
          <p:nvPr/>
        </p:nvGrpSpPr>
        <p:grpSpPr>
          <a:xfrm>
            <a:off x="1034779" y="3759753"/>
            <a:ext cx="7924740" cy="338929"/>
            <a:chOff x="1034779" y="3588575"/>
            <a:chExt cx="7924740" cy="382451"/>
          </a:xfrm>
        </p:grpSpPr>
        <p:grpSp>
          <p:nvGrpSpPr>
            <p:cNvPr id="36" name="Group 35">
              <a:extLst>
                <a:ext uri="{FF2B5EF4-FFF2-40B4-BE49-F238E27FC236}">
                  <a16:creationId xmlns:a16="http://schemas.microsoft.com/office/drawing/2014/main" id="{CC0D5E74-3974-4A19-9E20-2304F0042389}"/>
                </a:ext>
              </a:extLst>
            </p:cNvPr>
            <p:cNvGrpSpPr/>
            <p:nvPr/>
          </p:nvGrpSpPr>
          <p:grpSpPr>
            <a:xfrm>
              <a:off x="1034779" y="3588575"/>
              <a:ext cx="7858396" cy="378080"/>
              <a:chOff x="13000078" y="-1644950"/>
              <a:chExt cx="9198056" cy="504106"/>
            </a:xfrm>
            <a:solidFill>
              <a:schemeClr val="bg2"/>
            </a:solidFill>
          </p:grpSpPr>
          <p:sp>
            <p:nvSpPr>
              <p:cNvPr id="40" name="Rectangle: Rounded Corners 39">
                <a:extLst>
                  <a:ext uri="{FF2B5EF4-FFF2-40B4-BE49-F238E27FC236}">
                    <a16:creationId xmlns:a16="http://schemas.microsoft.com/office/drawing/2014/main" id="{2C868FAD-BD3C-4808-B670-A2A5C321E7CF}"/>
                  </a:ext>
                </a:extLst>
              </p:cNvPr>
              <p:cNvSpPr/>
              <p:nvPr/>
            </p:nvSpPr>
            <p:spPr>
              <a:xfrm>
                <a:off x="13000078" y="-1644844"/>
                <a:ext cx="9198056" cy="504000"/>
              </a:xfrm>
              <a:prstGeom prst="roundRect">
                <a:avLst>
                  <a:gd name="adj" fmla="val 50000"/>
                </a:avLst>
              </a:prstGeom>
              <a:solidFill>
                <a:schemeClr val="accent2"/>
              </a:solidFill>
            </p:spPr>
            <p:txBody>
              <a:bodyPr wrap="square" anchor="ctr">
                <a:noAutofit/>
              </a:bodyPr>
              <a:lstStyle/>
              <a:p>
                <a:pPr algn="ctr" defTabSz="685766">
                  <a:defRPr/>
                </a:pPr>
                <a:endParaRPr lang="de-CH" sz="1600" dirty="0">
                  <a:solidFill>
                    <a:schemeClr val="tx1">
                      <a:lumMod val="65000"/>
                      <a:lumOff val="35000"/>
                    </a:schemeClr>
                  </a:solidFill>
                  <a:latin typeface="Arial"/>
                  <a:ea typeface="Calibri"/>
                  <a:cs typeface="Times New Roman"/>
                </a:endParaRPr>
              </a:p>
            </p:txBody>
          </p:sp>
          <p:sp>
            <p:nvSpPr>
              <p:cNvPr id="41" name="Rectangle: Rounded Corners 40">
                <a:extLst>
                  <a:ext uri="{FF2B5EF4-FFF2-40B4-BE49-F238E27FC236}">
                    <a16:creationId xmlns:a16="http://schemas.microsoft.com/office/drawing/2014/main" id="{B970FE4F-FF72-44B8-A3D4-36ED98543C79}"/>
                  </a:ext>
                </a:extLst>
              </p:cNvPr>
              <p:cNvSpPr/>
              <p:nvPr/>
            </p:nvSpPr>
            <p:spPr>
              <a:xfrm>
                <a:off x="13000080" y="-1644950"/>
                <a:ext cx="2417730" cy="504000"/>
              </a:xfrm>
              <a:prstGeom prst="roundRect">
                <a:avLst>
                  <a:gd name="adj" fmla="val 50000"/>
                </a:avLst>
              </a:prstGeom>
              <a:solidFill>
                <a:schemeClr val="bg2"/>
              </a:solidFill>
            </p:spPr>
            <p:txBody>
              <a:bodyPr wrap="square" anchor="ctr">
                <a:noAutofit/>
              </a:bodyPr>
              <a:lstStyle/>
              <a:p>
                <a:pPr defTabSz="685766">
                  <a:defRPr/>
                </a:pPr>
                <a:r>
                  <a:rPr lang="de-CH" sz="1100" b="1" dirty="0">
                    <a:solidFill>
                      <a:srgbClr val="FFFFFF"/>
                    </a:solidFill>
                    <a:latin typeface="Arial"/>
                  </a:rPr>
                  <a:t>CKD </a:t>
                </a:r>
                <a:r>
                  <a:rPr lang="de-CH" sz="1100" b="1" dirty="0" err="1">
                    <a:solidFill>
                      <a:srgbClr val="FFFFFF"/>
                    </a:solidFill>
                    <a:latin typeface="Arial"/>
                  </a:rPr>
                  <a:t>stage</a:t>
                </a:r>
                <a:r>
                  <a:rPr lang="de-CH" sz="1100" b="1" dirty="0">
                    <a:solidFill>
                      <a:srgbClr val="FFFFFF"/>
                    </a:solidFill>
                    <a:latin typeface="Arial"/>
                  </a:rPr>
                  <a:t> V</a:t>
                </a:r>
                <a:r>
                  <a:rPr lang="de-CH" sz="1100" b="1" baseline="30000" dirty="0">
                    <a:solidFill>
                      <a:srgbClr val="FFFFFF"/>
                    </a:solidFill>
                    <a:latin typeface="Arial"/>
                  </a:rPr>
                  <a:t>+</a:t>
                </a:r>
              </a:p>
            </p:txBody>
          </p:sp>
        </p:grpSp>
        <p:sp>
          <p:nvSpPr>
            <p:cNvPr id="39" name="TextBox 38">
              <a:extLst>
                <a:ext uri="{FF2B5EF4-FFF2-40B4-BE49-F238E27FC236}">
                  <a16:creationId xmlns:a16="http://schemas.microsoft.com/office/drawing/2014/main" id="{F93CE8CB-2692-4DD6-9005-079CE69865DC}"/>
                </a:ext>
              </a:extLst>
            </p:cNvPr>
            <p:cNvSpPr txBox="1"/>
            <p:nvPr/>
          </p:nvSpPr>
          <p:spPr>
            <a:xfrm>
              <a:off x="7256355" y="3623727"/>
              <a:ext cx="1703164" cy="347299"/>
            </a:xfrm>
            <a:prstGeom prst="rect">
              <a:avLst/>
            </a:prstGeom>
            <a:noFill/>
          </p:spPr>
          <p:txBody>
            <a:bodyPr wrap="square">
              <a:spAutoFit/>
            </a:bodyPr>
            <a:lstStyle/>
            <a:p>
              <a:pPr lvl="0" algn="ctr" fontAlgn="auto">
                <a:spcBef>
                  <a:spcPts val="0"/>
                </a:spcBef>
                <a:spcAft>
                  <a:spcPts val="0"/>
                </a:spcAft>
                <a:defRPr/>
              </a:pPr>
              <a:r>
                <a:rPr lang="de-CH" sz="1400" b="1" dirty="0">
                  <a:solidFill>
                    <a:schemeClr val="bg2"/>
                  </a:solidFill>
                </a:rPr>
                <a:t>0.40 (0.22–0.71)</a:t>
              </a:r>
            </a:p>
          </p:txBody>
        </p:sp>
      </p:grpSp>
      <p:grpSp>
        <p:nvGrpSpPr>
          <p:cNvPr id="42" name="Group 41">
            <a:extLst>
              <a:ext uri="{FF2B5EF4-FFF2-40B4-BE49-F238E27FC236}">
                <a16:creationId xmlns:a16="http://schemas.microsoft.com/office/drawing/2014/main" id="{FA9BC3EF-7A55-46EF-A847-4EE27E858D28}"/>
              </a:ext>
            </a:extLst>
          </p:cNvPr>
          <p:cNvGrpSpPr/>
          <p:nvPr/>
        </p:nvGrpSpPr>
        <p:grpSpPr>
          <a:xfrm>
            <a:off x="1042970" y="2807563"/>
            <a:ext cx="7916549" cy="338690"/>
            <a:chOff x="1042970" y="2791199"/>
            <a:chExt cx="7916549" cy="385151"/>
          </a:xfrm>
        </p:grpSpPr>
        <p:grpSp>
          <p:nvGrpSpPr>
            <p:cNvPr id="43" name="Group 42">
              <a:extLst>
                <a:ext uri="{FF2B5EF4-FFF2-40B4-BE49-F238E27FC236}">
                  <a16:creationId xmlns:a16="http://schemas.microsoft.com/office/drawing/2014/main" id="{31DA06E2-9218-459C-A75A-003715EAA314}"/>
                </a:ext>
              </a:extLst>
            </p:cNvPr>
            <p:cNvGrpSpPr/>
            <p:nvPr/>
          </p:nvGrpSpPr>
          <p:grpSpPr>
            <a:xfrm>
              <a:off x="1042970" y="2791199"/>
              <a:ext cx="7850205" cy="378083"/>
              <a:chOff x="13000078" y="-1644955"/>
              <a:chExt cx="9188469" cy="504111"/>
            </a:xfrm>
            <a:solidFill>
              <a:schemeClr val="accent2"/>
            </a:solidFill>
          </p:grpSpPr>
          <p:sp>
            <p:nvSpPr>
              <p:cNvPr id="47" name="Rectangle: Rounded Corners 46">
                <a:extLst>
                  <a:ext uri="{FF2B5EF4-FFF2-40B4-BE49-F238E27FC236}">
                    <a16:creationId xmlns:a16="http://schemas.microsoft.com/office/drawing/2014/main" id="{A1E0F468-4831-4937-B8EA-698D8E7F2261}"/>
                  </a:ext>
                </a:extLst>
              </p:cNvPr>
              <p:cNvSpPr/>
              <p:nvPr/>
            </p:nvSpPr>
            <p:spPr>
              <a:xfrm>
                <a:off x="13000078" y="-1644844"/>
                <a:ext cx="9188469" cy="504000"/>
              </a:xfrm>
              <a:prstGeom prst="roundRect">
                <a:avLst>
                  <a:gd name="adj" fmla="val 50000"/>
                </a:avLst>
              </a:prstGeom>
              <a:grpFill/>
            </p:spPr>
            <p:txBody>
              <a:bodyPr wrap="square" anchor="ctr">
                <a:noAutofit/>
              </a:bodyPr>
              <a:lstStyle/>
              <a:p>
                <a:pPr algn="ctr" defTabSz="685766">
                  <a:defRPr/>
                </a:pPr>
                <a:endParaRPr lang="de-CH" sz="1200" dirty="0">
                  <a:solidFill>
                    <a:schemeClr val="tx1">
                      <a:lumMod val="65000"/>
                      <a:lumOff val="35000"/>
                    </a:schemeClr>
                  </a:solidFill>
                  <a:latin typeface="Arial"/>
                  <a:ea typeface="Calibri"/>
                  <a:cs typeface="Times New Roman"/>
                </a:endParaRPr>
              </a:p>
            </p:txBody>
          </p:sp>
          <p:sp>
            <p:nvSpPr>
              <p:cNvPr id="48" name="Rectangle: Rounded Corners 47">
                <a:extLst>
                  <a:ext uri="{FF2B5EF4-FFF2-40B4-BE49-F238E27FC236}">
                    <a16:creationId xmlns:a16="http://schemas.microsoft.com/office/drawing/2014/main" id="{47FF9077-DB50-4553-91D4-EFBEAB8B3B0D}"/>
                  </a:ext>
                </a:extLst>
              </p:cNvPr>
              <p:cNvSpPr/>
              <p:nvPr/>
            </p:nvSpPr>
            <p:spPr>
              <a:xfrm>
                <a:off x="13000079" y="-1644955"/>
                <a:ext cx="2408143" cy="504000"/>
              </a:xfrm>
              <a:prstGeom prst="roundRect">
                <a:avLst>
                  <a:gd name="adj" fmla="val 50000"/>
                </a:avLst>
              </a:prstGeom>
              <a:solidFill>
                <a:schemeClr val="bg2"/>
              </a:solidFill>
            </p:spPr>
            <p:txBody>
              <a:bodyPr wrap="square" anchor="ctr">
                <a:noAutofit/>
              </a:bodyPr>
              <a:lstStyle/>
              <a:p>
                <a:pPr defTabSz="685766">
                  <a:defRPr/>
                </a:pPr>
                <a:r>
                  <a:rPr lang="de-CH" sz="1100" b="1" dirty="0">
                    <a:solidFill>
                      <a:srgbClr val="FFFFFF"/>
                    </a:solidFill>
                    <a:latin typeface="Arial"/>
                  </a:rPr>
                  <a:t>Schlaganfall, TIA, SE</a:t>
                </a:r>
              </a:p>
            </p:txBody>
          </p:sp>
        </p:grpSp>
        <p:sp>
          <p:nvSpPr>
            <p:cNvPr id="46" name="TextBox 45">
              <a:extLst>
                <a:ext uri="{FF2B5EF4-FFF2-40B4-BE49-F238E27FC236}">
                  <a16:creationId xmlns:a16="http://schemas.microsoft.com/office/drawing/2014/main" id="{3585EB26-3A76-43EB-8D41-5DCD0AA4A8C1}"/>
                </a:ext>
              </a:extLst>
            </p:cNvPr>
            <p:cNvSpPr txBox="1"/>
            <p:nvPr/>
          </p:nvSpPr>
          <p:spPr>
            <a:xfrm>
              <a:off x="7256355" y="2826353"/>
              <a:ext cx="1703164" cy="349997"/>
            </a:xfrm>
            <a:prstGeom prst="rect">
              <a:avLst/>
            </a:prstGeom>
            <a:noFill/>
          </p:spPr>
          <p:txBody>
            <a:bodyPr wrap="square">
              <a:spAutoFit/>
            </a:bodyPr>
            <a:lstStyle/>
            <a:p>
              <a:pPr lvl="0" algn="ctr" fontAlgn="auto">
                <a:spcBef>
                  <a:spcPts val="0"/>
                </a:spcBef>
                <a:spcAft>
                  <a:spcPts val="0"/>
                </a:spcAft>
                <a:defRPr/>
              </a:pPr>
              <a:r>
                <a:rPr lang="de-CH" sz="1400" dirty="0"/>
                <a:t>0.22 (0.05–1.03)</a:t>
              </a:r>
            </a:p>
          </p:txBody>
        </p:sp>
      </p:grpSp>
      <p:grpSp>
        <p:nvGrpSpPr>
          <p:cNvPr id="49" name="Group 48">
            <a:extLst>
              <a:ext uri="{FF2B5EF4-FFF2-40B4-BE49-F238E27FC236}">
                <a16:creationId xmlns:a16="http://schemas.microsoft.com/office/drawing/2014/main" id="{29891705-E734-409E-9A09-F697EF3C7B3B}"/>
              </a:ext>
            </a:extLst>
          </p:cNvPr>
          <p:cNvGrpSpPr/>
          <p:nvPr/>
        </p:nvGrpSpPr>
        <p:grpSpPr>
          <a:xfrm>
            <a:off x="1042969" y="3157211"/>
            <a:ext cx="7916550" cy="338691"/>
            <a:chOff x="1042969" y="3189886"/>
            <a:chExt cx="7916550" cy="385151"/>
          </a:xfrm>
        </p:grpSpPr>
        <p:grpSp>
          <p:nvGrpSpPr>
            <p:cNvPr id="50" name="Group 49">
              <a:extLst>
                <a:ext uri="{FF2B5EF4-FFF2-40B4-BE49-F238E27FC236}">
                  <a16:creationId xmlns:a16="http://schemas.microsoft.com/office/drawing/2014/main" id="{FDCFB103-44A8-4D71-BF3A-2966981C5CE5}"/>
                </a:ext>
              </a:extLst>
            </p:cNvPr>
            <p:cNvGrpSpPr/>
            <p:nvPr/>
          </p:nvGrpSpPr>
          <p:grpSpPr>
            <a:xfrm>
              <a:off x="1042969" y="3189886"/>
              <a:ext cx="7850205" cy="378084"/>
              <a:chOff x="983684" y="2129087"/>
              <a:chExt cx="7503245" cy="378084"/>
            </a:xfrm>
          </p:grpSpPr>
          <p:sp>
            <p:nvSpPr>
              <p:cNvPr id="54" name="Rectangle: Rounded Corners 53">
                <a:extLst>
                  <a:ext uri="{FF2B5EF4-FFF2-40B4-BE49-F238E27FC236}">
                    <a16:creationId xmlns:a16="http://schemas.microsoft.com/office/drawing/2014/main" id="{175386B8-3668-4C4A-9432-53F06C00E503}"/>
                  </a:ext>
                </a:extLst>
              </p:cNvPr>
              <p:cNvSpPr/>
              <p:nvPr/>
            </p:nvSpPr>
            <p:spPr>
              <a:xfrm>
                <a:off x="983684" y="2129171"/>
                <a:ext cx="7503245" cy="378000"/>
              </a:xfrm>
              <a:prstGeom prst="roundRect">
                <a:avLst>
                  <a:gd name="adj" fmla="val 50000"/>
                </a:avLst>
              </a:prstGeom>
              <a:solidFill>
                <a:schemeClr val="accent2"/>
              </a:solidFill>
            </p:spPr>
            <p:txBody>
              <a:bodyPr wrap="square" anchor="ctr">
                <a:noAutofit/>
              </a:bodyPr>
              <a:lstStyle/>
              <a:p>
                <a:pPr algn="ctr" defTabSz="685766">
                  <a:defRPr/>
                </a:pPr>
                <a:endParaRPr lang="de-CH" sz="1600" dirty="0">
                  <a:solidFill>
                    <a:schemeClr val="tx1">
                      <a:lumMod val="65000"/>
                      <a:lumOff val="35000"/>
                    </a:schemeClr>
                  </a:solidFill>
                  <a:latin typeface="Arial"/>
                </a:endParaRPr>
              </a:p>
            </p:txBody>
          </p:sp>
          <p:sp>
            <p:nvSpPr>
              <p:cNvPr id="55" name="Rectangle: Rounded Corners 54">
                <a:extLst>
                  <a:ext uri="{FF2B5EF4-FFF2-40B4-BE49-F238E27FC236}">
                    <a16:creationId xmlns:a16="http://schemas.microsoft.com/office/drawing/2014/main" id="{A166AE7B-2461-406D-929F-34355372A295}"/>
                  </a:ext>
                </a:extLst>
              </p:cNvPr>
              <p:cNvSpPr/>
              <p:nvPr/>
            </p:nvSpPr>
            <p:spPr>
              <a:xfrm>
                <a:off x="991513" y="2129087"/>
                <a:ext cx="1966476" cy="378000"/>
              </a:xfrm>
              <a:prstGeom prst="roundRect">
                <a:avLst>
                  <a:gd name="adj" fmla="val 50000"/>
                </a:avLst>
              </a:prstGeom>
              <a:solidFill>
                <a:schemeClr val="bg2"/>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100" b="1" dirty="0">
                    <a:solidFill>
                      <a:schemeClr val="bg1"/>
                    </a:solidFill>
                  </a:rPr>
                  <a:t>Schwere Blutungen</a:t>
                </a:r>
              </a:p>
            </p:txBody>
          </p:sp>
        </p:grpSp>
        <p:sp>
          <p:nvSpPr>
            <p:cNvPr id="53" name="TextBox 52">
              <a:extLst>
                <a:ext uri="{FF2B5EF4-FFF2-40B4-BE49-F238E27FC236}">
                  <a16:creationId xmlns:a16="http://schemas.microsoft.com/office/drawing/2014/main" id="{5C56F9F8-66EE-48B3-9B48-81D01D8C7059}"/>
                </a:ext>
              </a:extLst>
            </p:cNvPr>
            <p:cNvSpPr txBox="1"/>
            <p:nvPr/>
          </p:nvSpPr>
          <p:spPr>
            <a:xfrm>
              <a:off x="7256355" y="3225040"/>
              <a:ext cx="1703164" cy="349997"/>
            </a:xfrm>
            <a:prstGeom prst="rect">
              <a:avLst/>
            </a:prstGeom>
            <a:noFill/>
          </p:spPr>
          <p:txBody>
            <a:bodyPr wrap="square">
              <a:spAutoFit/>
            </a:bodyPr>
            <a:lstStyle/>
            <a:p>
              <a:pPr lvl="0" algn="ctr" fontAlgn="auto">
                <a:spcBef>
                  <a:spcPts val="0"/>
                </a:spcBef>
                <a:spcAft>
                  <a:spcPts val="0"/>
                </a:spcAft>
                <a:defRPr/>
              </a:pPr>
              <a:r>
                <a:rPr lang="de-CH" sz="1400" dirty="0"/>
                <a:t>0.70 (0.33–1.46)</a:t>
              </a:r>
            </a:p>
          </p:txBody>
        </p:sp>
      </p:grpSp>
      <p:graphicFrame>
        <p:nvGraphicFramePr>
          <p:cNvPr id="56" name="Chart 55">
            <a:extLst>
              <a:ext uri="{FF2B5EF4-FFF2-40B4-BE49-F238E27FC236}">
                <a16:creationId xmlns:a16="http://schemas.microsoft.com/office/drawing/2014/main" id="{7381E672-C546-4F70-8C9F-2C09659321C9}"/>
              </a:ext>
            </a:extLst>
          </p:cNvPr>
          <p:cNvGraphicFramePr/>
          <p:nvPr>
            <p:extLst>
              <p:ext uri="{D42A27DB-BD31-4B8C-83A1-F6EECF244321}">
                <p14:modId xmlns:p14="http://schemas.microsoft.com/office/powerpoint/2010/main" val="1571990714"/>
              </p:ext>
            </p:extLst>
          </p:nvPr>
        </p:nvGraphicFramePr>
        <p:xfrm>
          <a:off x="3186838" y="1607993"/>
          <a:ext cx="4043196" cy="3271697"/>
        </p:xfrm>
        <a:graphic>
          <a:graphicData uri="http://schemas.openxmlformats.org/drawingml/2006/chart">
            <c:chart xmlns:c="http://schemas.openxmlformats.org/drawingml/2006/chart" xmlns:r="http://schemas.openxmlformats.org/officeDocument/2006/relationships" r:id="rId3"/>
          </a:graphicData>
        </a:graphic>
      </p:graphicFrame>
      <p:grpSp>
        <p:nvGrpSpPr>
          <p:cNvPr id="57" name="Group 56">
            <a:extLst>
              <a:ext uri="{FF2B5EF4-FFF2-40B4-BE49-F238E27FC236}">
                <a16:creationId xmlns:a16="http://schemas.microsoft.com/office/drawing/2014/main" id="{CC296AF2-7372-4C51-A82B-CC30F167D2FB}"/>
              </a:ext>
            </a:extLst>
          </p:cNvPr>
          <p:cNvGrpSpPr/>
          <p:nvPr/>
        </p:nvGrpSpPr>
        <p:grpSpPr>
          <a:xfrm>
            <a:off x="3950006" y="4738135"/>
            <a:ext cx="2467283" cy="405365"/>
            <a:chOff x="4848641" y="4623674"/>
            <a:chExt cx="2467283" cy="405365"/>
          </a:xfrm>
        </p:grpSpPr>
        <p:sp>
          <p:nvSpPr>
            <p:cNvPr id="58" name="TextBox 37">
              <a:extLst>
                <a:ext uri="{FF2B5EF4-FFF2-40B4-BE49-F238E27FC236}">
                  <a16:creationId xmlns:a16="http://schemas.microsoft.com/office/drawing/2014/main" id="{3EE16948-4313-4373-AAF1-386C0CA3DF5F}"/>
                </a:ext>
              </a:extLst>
            </p:cNvPr>
            <p:cNvSpPr txBox="1">
              <a:spLocks noChangeArrowheads="1"/>
            </p:cNvSpPr>
            <p:nvPr/>
          </p:nvSpPr>
          <p:spPr bwMode="auto">
            <a:xfrm>
              <a:off x="4880085" y="4659707"/>
              <a:ext cx="1181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5000"/>
                </a:spcAft>
                <a:buClr>
                  <a:srgbClr val="EC008C"/>
                </a:buClr>
                <a:buChar char="•"/>
                <a:defRPr sz="2400">
                  <a:solidFill>
                    <a:schemeClr val="bg1"/>
                  </a:solidFill>
                  <a:latin typeface="Arial" charset="0"/>
                  <a:cs typeface="Arial" charset="0"/>
                </a:defRPr>
              </a:lvl1pPr>
              <a:lvl2pPr marL="742950" indent="-285750" eaLnBrk="0" hangingPunct="0">
                <a:spcAft>
                  <a:spcPct val="35000"/>
                </a:spcAft>
                <a:buClr>
                  <a:srgbClr val="EC008C"/>
                </a:buClr>
                <a:buChar char="–"/>
                <a:defRPr sz="2000">
                  <a:solidFill>
                    <a:schemeClr val="bg1"/>
                  </a:solidFill>
                  <a:latin typeface="Arial" charset="0"/>
                  <a:cs typeface="Arial" charset="0"/>
                </a:defRPr>
              </a:lvl2pPr>
              <a:lvl3pPr marL="1143000" indent="-228600" eaLnBrk="0" hangingPunct="0">
                <a:spcAft>
                  <a:spcPct val="35000"/>
                </a:spcAft>
                <a:buClr>
                  <a:srgbClr val="EC008C"/>
                </a:buClr>
                <a:buChar char="•"/>
                <a:defRPr>
                  <a:solidFill>
                    <a:schemeClr val="bg1"/>
                  </a:solidFill>
                  <a:latin typeface="Arial" charset="0"/>
                  <a:cs typeface="Arial" charset="0"/>
                </a:defRPr>
              </a:lvl3pPr>
              <a:lvl4pPr marL="1600200" indent="-228600" eaLnBrk="0" hangingPunct="0">
                <a:spcAft>
                  <a:spcPct val="35000"/>
                </a:spcAft>
                <a:buClr>
                  <a:srgbClr val="EC008C"/>
                </a:buClr>
                <a:buChar char="–"/>
                <a:defRPr sz="1600">
                  <a:solidFill>
                    <a:schemeClr val="bg1"/>
                  </a:solidFill>
                  <a:latin typeface="Arial" charset="0"/>
                  <a:cs typeface="Arial" charset="0"/>
                </a:defRPr>
              </a:lvl4pPr>
              <a:lvl5pPr marL="2057400" indent="-228600" eaLnBrk="0" hangingPunct="0">
                <a:spcAft>
                  <a:spcPct val="35000"/>
                </a:spcAft>
                <a:buClr>
                  <a:srgbClr val="EC008C"/>
                </a:buClr>
                <a:buChar char="»"/>
                <a:defRPr sz="1600">
                  <a:solidFill>
                    <a:schemeClr val="bg1"/>
                  </a:solidFill>
                  <a:latin typeface="Arial" charset="0"/>
                  <a:cs typeface="Arial" charset="0"/>
                </a:defRPr>
              </a:lvl5pPr>
              <a:lvl6pPr marL="25146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6pPr>
              <a:lvl7pPr marL="29718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7pPr>
              <a:lvl8pPr marL="34290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8pPr>
              <a:lvl9pPr marL="38862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9pPr>
            </a:lstStyle>
            <a:p>
              <a:pPr algn="ctr" eaLnBrk="1" hangingPunct="1">
                <a:lnSpc>
                  <a:spcPct val="90000"/>
                </a:lnSpc>
                <a:spcAft>
                  <a:spcPct val="0"/>
                </a:spcAft>
                <a:buClrTx/>
                <a:buFontTx/>
                <a:buNone/>
              </a:pPr>
              <a:r>
                <a:rPr lang="de-CH" altLang="en-US" sz="1000" b="1" dirty="0">
                  <a:solidFill>
                    <a:schemeClr val="tx1">
                      <a:lumMod val="65000"/>
                      <a:lumOff val="35000"/>
                    </a:schemeClr>
                  </a:solidFill>
                </a:rPr>
                <a:t>Rivaroxaban besser</a:t>
              </a:r>
            </a:p>
          </p:txBody>
        </p:sp>
        <p:sp>
          <p:nvSpPr>
            <p:cNvPr id="59" name="TextBox 38">
              <a:extLst>
                <a:ext uri="{FF2B5EF4-FFF2-40B4-BE49-F238E27FC236}">
                  <a16:creationId xmlns:a16="http://schemas.microsoft.com/office/drawing/2014/main" id="{2B63DCAE-C3F4-44D4-B511-521A58E620CE}"/>
                </a:ext>
              </a:extLst>
            </p:cNvPr>
            <p:cNvSpPr txBox="1">
              <a:spLocks noChangeArrowheads="1"/>
            </p:cNvSpPr>
            <p:nvPr/>
          </p:nvSpPr>
          <p:spPr bwMode="auto">
            <a:xfrm>
              <a:off x="6330901" y="4659707"/>
              <a:ext cx="816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5000"/>
                </a:spcAft>
                <a:buClr>
                  <a:srgbClr val="EC008C"/>
                </a:buClr>
                <a:buChar char="•"/>
                <a:defRPr sz="2400">
                  <a:solidFill>
                    <a:schemeClr val="bg1"/>
                  </a:solidFill>
                  <a:latin typeface="Arial" charset="0"/>
                  <a:cs typeface="Arial" charset="0"/>
                </a:defRPr>
              </a:lvl1pPr>
              <a:lvl2pPr marL="742950" indent="-285750" eaLnBrk="0" hangingPunct="0">
                <a:spcAft>
                  <a:spcPct val="35000"/>
                </a:spcAft>
                <a:buClr>
                  <a:srgbClr val="EC008C"/>
                </a:buClr>
                <a:buChar char="–"/>
                <a:defRPr sz="2000">
                  <a:solidFill>
                    <a:schemeClr val="bg1"/>
                  </a:solidFill>
                  <a:latin typeface="Arial" charset="0"/>
                  <a:cs typeface="Arial" charset="0"/>
                </a:defRPr>
              </a:lvl2pPr>
              <a:lvl3pPr marL="1143000" indent="-228600" eaLnBrk="0" hangingPunct="0">
                <a:spcAft>
                  <a:spcPct val="35000"/>
                </a:spcAft>
                <a:buClr>
                  <a:srgbClr val="EC008C"/>
                </a:buClr>
                <a:buChar char="•"/>
                <a:defRPr>
                  <a:solidFill>
                    <a:schemeClr val="bg1"/>
                  </a:solidFill>
                  <a:latin typeface="Arial" charset="0"/>
                  <a:cs typeface="Arial" charset="0"/>
                </a:defRPr>
              </a:lvl3pPr>
              <a:lvl4pPr marL="1600200" indent="-228600" eaLnBrk="0" hangingPunct="0">
                <a:spcAft>
                  <a:spcPct val="35000"/>
                </a:spcAft>
                <a:buClr>
                  <a:srgbClr val="EC008C"/>
                </a:buClr>
                <a:buChar char="–"/>
                <a:defRPr sz="1600">
                  <a:solidFill>
                    <a:schemeClr val="bg1"/>
                  </a:solidFill>
                  <a:latin typeface="Arial" charset="0"/>
                  <a:cs typeface="Arial" charset="0"/>
                </a:defRPr>
              </a:lvl4pPr>
              <a:lvl5pPr marL="2057400" indent="-228600" eaLnBrk="0" hangingPunct="0">
                <a:spcAft>
                  <a:spcPct val="35000"/>
                </a:spcAft>
                <a:buClr>
                  <a:srgbClr val="EC008C"/>
                </a:buClr>
                <a:buChar char="»"/>
                <a:defRPr sz="1600">
                  <a:solidFill>
                    <a:schemeClr val="bg1"/>
                  </a:solidFill>
                  <a:latin typeface="Arial" charset="0"/>
                  <a:cs typeface="Arial" charset="0"/>
                </a:defRPr>
              </a:lvl5pPr>
              <a:lvl6pPr marL="25146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6pPr>
              <a:lvl7pPr marL="29718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7pPr>
              <a:lvl8pPr marL="34290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8pPr>
              <a:lvl9pPr marL="38862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9pPr>
            </a:lstStyle>
            <a:p>
              <a:pPr algn="ctr" eaLnBrk="1" hangingPunct="1">
                <a:lnSpc>
                  <a:spcPct val="90000"/>
                </a:lnSpc>
                <a:spcAft>
                  <a:spcPct val="0"/>
                </a:spcAft>
                <a:buClrTx/>
                <a:buFontTx/>
                <a:buNone/>
              </a:pPr>
              <a:r>
                <a:rPr lang="de-CH" altLang="en-US" sz="1000" b="1" dirty="0">
                  <a:solidFill>
                    <a:schemeClr val="tx1">
                      <a:lumMod val="65000"/>
                      <a:lumOff val="35000"/>
                    </a:schemeClr>
                  </a:solidFill>
                </a:rPr>
                <a:t> VKA besser</a:t>
              </a:r>
            </a:p>
          </p:txBody>
        </p:sp>
        <p:cxnSp>
          <p:nvCxnSpPr>
            <p:cNvPr id="60" name="Straight Arrow Connector 59">
              <a:extLst>
                <a:ext uri="{FF2B5EF4-FFF2-40B4-BE49-F238E27FC236}">
                  <a16:creationId xmlns:a16="http://schemas.microsoft.com/office/drawing/2014/main" id="{A6FEA88D-DED5-4F58-946C-0133C7FBAB4A}"/>
                </a:ext>
              </a:extLst>
            </p:cNvPr>
            <p:cNvCxnSpPr/>
            <p:nvPr/>
          </p:nvCxnSpPr>
          <p:spPr bwMode="auto">
            <a:xfrm>
              <a:off x="6161031" y="4623674"/>
              <a:ext cx="1154893" cy="0"/>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Straight Arrow Connector 60">
              <a:extLst>
                <a:ext uri="{FF2B5EF4-FFF2-40B4-BE49-F238E27FC236}">
                  <a16:creationId xmlns:a16="http://schemas.microsoft.com/office/drawing/2014/main" id="{CFEDC5B8-DC09-4339-995F-E91F6F3CC5DA}"/>
                </a:ext>
              </a:extLst>
            </p:cNvPr>
            <p:cNvCxnSpPr/>
            <p:nvPr/>
          </p:nvCxnSpPr>
          <p:spPr bwMode="auto">
            <a:xfrm flipH="1">
              <a:off x="4848641" y="4623674"/>
              <a:ext cx="1163519" cy="0"/>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2" name="TextBox 61">
            <a:extLst>
              <a:ext uri="{FF2B5EF4-FFF2-40B4-BE49-F238E27FC236}">
                <a16:creationId xmlns:a16="http://schemas.microsoft.com/office/drawing/2014/main" id="{370650DE-17F3-4367-B4D5-14138CADCF50}"/>
              </a:ext>
            </a:extLst>
          </p:cNvPr>
          <p:cNvSpPr txBox="1"/>
          <p:nvPr/>
        </p:nvSpPr>
        <p:spPr>
          <a:xfrm>
            <a:off x="327712" y="4588192"/>
            <a:ext cx="3124148" cy="492443"/>
          </a:xfrm>
          <a:prstGeom prst="rect">
            <a:avLst/>
          </a:prstGeom>
          <a:noFill/>
        </p:spPr>
        <p:txBody>
          <a:bodyPr wrap="square" lIns="0" tIns="0" rIns="0" bIns="0" rtlCol="0" anchor="b" anchorCtr="0">
            <a:spAutoFit/>
          </a:bodyPr>
          <a:lstStyle/>
          <a:p>
            <a:r>
              <a:rPr lang="en-GB" sz="800" dirty="0">
                <a:solidFill>
                  <a:schemeClr val="tx1">
                    <a:lumMod val="65000"/>
                    <a:lumOff val="35000"/>
                  </a:schemeClr>
                </a:solidFill>
              </a:rPr>
              <a:t>*</a:t>
            </a:r>
            <a:r>
              <a:rPr lang="en-GB" sz="600" dirty="0">
                <a:solidFill>
                  <a:schemeClr val="tx1">
                    <a:lumMod val="65000"/>
                    <a:lumOff val="35000"/>
                  </a:schemeClr>
                </a:solidFill>
              </a:rPr>
              <a:t>PSMA propensity score matched analysis; .#</a:t>
            </a:r>
            <a:r>
              <a:rPr lang="de-DE" sz="600" dirty="0">
                <a:solidFill>
                  <a:schemeClr val="tx1">
                    <a:lumMod val="65000"/>
                    <a:lumOff val="35000"/>
                  </a:schemeClr>
                </a:solidFill>
              </a:rPr>
              <a:t> Klinischer Nettonutzen (Schlaganfall und andere thromboembolische Ereignisse, schwere Blutungen und Gesamtmortalität).</a:t>
            </a:r>
          </a:p>
          <a:p>
            <a:r>
              <a:rPr lang="de-DE" sz="600" dirty="0">
                <a:solidFill>
                  <a:schemeClr val="tx1">
                    <a:lumMod val="65000"/>
                    <a:lumOff val="35000"/>
                  </a:schemeClr>
                </a:solidFill>
              </a:rPr>
              <a:t>+</a:t>
            </a:r>
            <a:r>
              <a:rPr lang="de-DE" sz="800" b="0" i="0" dirty="0">
                <a:solidFill>
                  <a:srgbClr val="202122"/>
                </a:solidFill>
                <a:effectLst/>
                <a:latin typeface="Arial" panose="020B0604020202020204" pitchFamily="34" charset="0"/>
              </a:rPr>
              <a:t> </a:t>
            </a:r>
            <a:r>
              <a:rPr lang="de-DE" sz="600" dirty="0">
                <a:solidFill>
                  <a:schemeClr val="tx1">
                    <a:lumMod val="65000"/>
                    <a:lumOff val="35000"/>
                  </a:schemeClr>
                </a:solidFill>
              </a:rPr>
              <a:t>Chronische Nierenkrankheit, Stadium  5 – chronische Urämie, terminale Nierenkrankheit </a:t>
            </a:r>
            <a:r>
              <a:rPr lang="de-DE" sz="600" dirty="0" err="1">
                <a:solidFill>
                  <a:schemeClr val="tx1">
                    <a:lumMod val="65000"/>
                    <a:lumOff val="35000"/>
                  </a:schemeClr>
                </a:solidFill>
              </a:rPr>
              <a:t>CrCl</a:t>
            </a:r>
            <a:r>
              <a:rPr lang="de-DE" sz="600" dirty="0">
                <a:solidFill>
                  <a:schemeClr val="tx1">
                    <a:lumMod val="65000"/>
                    <a:lumOff val="35000"/>
                  </a:schemeClr>
                </a:solidFill>
              </a:rPr>
              <a:t> &lt; 15ml/min/1.73 m</a:t>
            </a:r>
            <a:r>
              <a:rPr lang="de-DE" sz="600" baseline="30000" dirty="0">
                <a:solidFill>
                  <a:schemeClr val="tx1">
                    <a:lumMod val="65000"/>
                    <a:lumOff val="35000"/>
                  </a:schemeClr>
                </a:solidFill>
              </a:rPr>
              <a:t>2</a:t>
            </a:r>
            <a:endParaRPr lang="en-GB" sz="600" baseline="30000" dirty="0">
              <a:solidFill>
                <a:schemeClr val="tx1">
                  <a:lumMod val="65000"/>
                  <a:lumOff val="35000"/>
                </a:schemeClr>
              </a:solidFill>
            </a:endParaRPr>
          </a:p>
        </p:txBody>
      </p:sp>
      <p:sp>
        <p:nvSpPr>
          <p:cNvPr id="10" name="Rectangle 9">
            <a:extLst>
              <a:ext uri="{FF2B5EF4-FFF2-40B4-BE49-F238E27FC236}">
                <a16:creationId xmlns:a16="http://schemas.microsoft.com/office/drawing/2014/main" id="{8FA773AE-3C1C-4AB4-9E67-567B80DDF2AE}"/>
              </a:ext>
            </a:extLst>
          </p:cNvPr>
          <p:cNvSpPr/>
          <p:nvPr/>
        </p:nvSpPr>
        <p:spPr>
          <a:xfrm>
            <a:off x="1758464" y="1584357"/>
            <a:ext cx="2085090" cy="276999"/>
          </a:xfrm>
          <a:prstGeom prst="rect">
            <a:avLst/>
          </a:prstGeom>
        </p:spPr>
        <p:txBody>
          <a:bodyPr wrap="square">
            <a:spAutoFit/>
          </a:bodyPr>
          <a:lstStyle/>
          <a:p>
            <a:pPr algn="ctr" defTabSz="685766">
              <a:defRPr/>
            </a:pPr>
            <a:r>
              <a:rPr lang="de-CH" sz="1200" b="1" dirty="0">
                <a:solidFill>
                  <a:srgbClr val="FFFFFF"/>
                </a:solidFill>
                <a:latin typeface="Arial"/>
              </a:rPr>
              <a:t>N=1’461</a:t>
            </a:r>
          </a:p>
        </p:txBody>
      </p:sp>
      <p:sp>
        <p:nvSpPr>
          <p:cNvPr id="2" name="Rectangle 1">
            <a:extLst>
              <a:ext uri="{FF2B5EF4-FFF2-40B4-BE49-F238E27FC236}">
                <a16:creationId xmlns:a16="http://schemas.microsoft.com/office/drawing/2014/main" id="{5B746ABB-7679-45A6-A3CB-88F1EC23DDF8}"/>
              </a:ext>
            </a:extLst>
          </p:cNvPr>
          <p:cNvSpPr/>
          <p:nvPr/>
        </p:nvSpPr>
        <p:spPr bwMode="auto">
          <a:xfrm>
            <a:off x="302840" y="3755383"/>
            <a:ext cx="8590335" cy="696514"/>
          </a:xfrm>
          <a:prstGeom prst="rect">
            <a:avLst/>
          </a:prstGeom>
          <a:noFill/>
          <a:ln w="19050" algn="ctr">
            <a:solidFill>
              <a:schemeClr val="bg2"/>
            </a:solidFill>
            <a:prstDash val="sysDot"/>
            <a:miter lim="800000"/>
            <a:headEnd/>
            <a:tailEnd/>
          </a:ln>
          <a:effectLst/>
        </p:spPr>
        <p:txBody>
          <a:bodyPr wrap="square" lIns="0" tIns="0" rIns="0" bIns="0" rtlCol="0" anchor="ctr">
            <a:noAutofit/>
          </a:bodyPr>
          <a:lstStyle/>
          <a:p>
            <a:pPr algn="ctr"/>
            <a:endParaRPr lang="en-GB" sz="1600" dirty="0">
              <a:solidFill>
                <a:schemeClr val="tx1">
                  <a:lumMod val="65000"/>
                  <a:lumOff val="35000"/>
                </a:schemeClr>
              </a:solidFill>
            </a:endParaRPr>
          </a:p>
        </p:txBody>
      </p:sp>
      <p:sp>
        <p:nvSpPr>
          <p:cNvPr id="51" name="Freeform: Shape 50">
            <a:extLst>
              <a:ext uri="{FF2B5EF4-FFF2-40B4-BE49-F238E27FC236}">
                <a16:creationId xmlns:a16="http://schemas.microsoft.com/office/drawing/2014/main" id="{FCEFED08-8BF6-450A-94ED-0C63B838C84A}"/>
              </a:ext>
            </a:extLst>
          </p:cNvPr>
          <p:cNvSpPr/>
          <p:nvPr/>
        </p:nvSpPr>
        <p:spPr>
          <a:xfrm>
            <a:off x="366173" y="3869499"/>
            <a:ext cx="298031" cy="507055"/>
          </a:xfrm>
          <a:custGeom>
            <a:avLst/>
            <a:gdLst>
              <a:gd name="connsiteX0" fmla="*/ 595730 w 707429"/>
              <a:gd name="connsiteY0" fmla="*/ 477539 h 1203584"/>
              <a:gd name="connsiteX1" fmla="*/ 452196 w 707429"/>
              <a:gd name="connsiteY1" fmla="*/ 477539 h 1203584"/>
              <a:gd name="connsiteX2" fmla="*/ 495573 w 707429"/>
              <a:gd name="connsiteY2" fmla="*/ 90687 h 1203584"/>
              <a:gd name="connsiteX3" fmla="*/ 240712 w 707429"/>
              <a:gd name="connsiteY3" fmla="*/ 24598 h 1203584"/>
              <a:gd name="connsiteX4" fmla="*/ 0 w 707429"/>
              <a:gd name="connsiteY4" fmla="*/ 514772 h 1203584"/>
              <a:gd name="connsiteX5" fmla="*/ 240712 w 707429"/>
              <a:gd name="connsiteY5" fmla="*/ 1004946 h 1203584"/>
              <a:gd name="connsiteX6" fmla="*/ 495573 w 707429"/>
              <a:gd name="connsiteY6" fmla="*/ 938857 h 1203584"/>
              <a:gd name="connsiteX7" fmla="*/ 452196 w 707429"/>
              <a:gd name="connsiteY7" fmla="*/ 552005 h 1203584"/>
              <a:gd name="connsiteX8" fmla="*/ 595730 w 707429"/>
              <a:gd name="connsiteY8" fmla="*/ 552005 h 1203584"/>
              <a:gd name="connsiteX9" fmla="*/ 632963 w 707429"/>
              <a:gd name="connsiteY9" fmla="*/ 589238 h 1203584"/>
              <a:gd name="connsiteX10" fmla="*/ 632963 w 707429"/>
              <a:gd name="connsiteY10" fmla="*/ 1203585 h 1203584"/>
              <a:gd name="connsiteX11" fmla="*/ 707429 w 707429"/>
              <a:gd name="connsiteY11" fmla="*/ 1203585 h 1203584"/>
              <a:gd name="connsiteX12" fmla="*/ 707429 w 707429"/>
              <a:gd name="connsiteY12" fmla="*/ 589238 h 1203584"/>
              <a:gd name="connsiteX13" fmla="*/ 595730 w 707429"/>
              <a:gd name="connsiteY13" fmla="*/ 477539 h 12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7429" h="1203584">
                <a:moveTo>
                  <a:pt x="595730" y="477539"/>
                </a:moveTo>
                <a:lnTo>
                  <a:pt x="452196" y="477539"/>
                </a:lnTo>
                <a:cubicBezTo>
                  <a:pt x="479935" y="374031"/>
                  <a:pt x="601129" y="252837"/>
                  <a:pt x="495573" y="90687"/>
                </a:cubicBezTo>
                <a:cubicBezTo>
                  <a:pt x="442348" y="3524"/>
                  <a:pt x="329586" y="-25715"/>
                  <a:pt x="240712" y="24598"/>
                </a:cubicBezTo>
                <a:cubicBezTo>
                  <a:pt x="93083" y="111910"/>
                  <a:pt x="0" y="299751"/>
                  <a:pt x="0" y="514772"/>
                </a:cubicBezTo>
                <a:cubicBezTo>
                  <a:pt x="0" y="729793"/>
                  <a:pt x="93083" y="917634"/>
                  <a:pt x="240712" y="1004946"/>
                </a:cubicBezTo>
                <a:cubicBezTo>
                  <a:pt x="329586" y="1055259"/>
                  <a:pt x="442348" y="1026020"/>
                  <a:pt x="495573" y="938857"/>
                </a:cubicBezTo>
                <a:cubicBezTo>
                  <a:pt x="601501" y="776707"/>
                  <a:pt x="479935" y="655513"/>
                  <a:pt x="452196" y="552005"/>
                </a:cubicBezTo>
                <a:lnTo>
                  <a:pt x="595730" y="552005"/>
                </a:lnTo>
                <a:cubicBezTo>
                  <a:pt x="616294" y="552005"/>
                  <a:pt x="632963" y="568674"/>
                  <a:pt x="632963" y="589238"/>
                </a:cubicBezTo>
                <a:lnTo>
                  <a:pt x="632963" y="1203585"/>
                </a:lnTo>
                <a:lnTo>
                  <a:pt x="707429" y="1203585"/>
                </a:lnTo>
                <a:lnTo>
                  <a:pt x="707429" y="589238"/>
                </a:lnTo>
                <a:cubicBezTo>
                  <a:pt x="707429" y="527548"/>
                  <a:pt x="657420" y="477539"/>
                  <a:pt x="595730" y="477539"/>
                </a:cubicBezTo>
                <a:close/>
              </a:path>
            </a:pathLst>
          </a:custGeom>
          <a:solidFill>
            <a:schemeClr val="bg2"/>
          </a:solidFill>
          <a:ln w="18554" cap="flat">
            <a:noFill/>
            <a:prstDash val="solid"/>
            <a:miter/>
          </a:ln>
        </p:spPr>
        <p:txBody>
          <a:bodyPr rtlCol="0" anchor="ctr"/>
          <a:lstStyle/>
          <a:p>
            <a:endParaRPr lang="de-CH" dirty="0"/>
          </a:p>
        </p:txBody>
      </p:sp>
      <p:sp>
        <p:nvSpPr>
          <p:cNvPr id="52" name="Freeform: Shape 51">
            <a:extLst>
              <a:ext uri="{FF2B5EF4-FFF2-40B4-BE49-F238E27FC236}">
                <a16:creationId xmlns:a16="http://schemas.microsoft.com/office/drawing/2014/main" id="{84A08403-A4BE-47F4-BE06-7FDE7EF13236}"/>
              </a:ext>
            </a:extLst>
          </p:cNvPr>
          <p:cNvSpPr/>
          <p:nvPr/>
        </p:nvSpPr>
        <p:spPr>
          <a:xfrm flipH="1">
            <a:off x="690525" y="3869499"/>
            <a:ext cx="298031" cy="507055"/>
          </a:xfrm>
          <a:custGeom>
            <a:avLst/>
            <a:gdLst>
              <a:gd name="connsiteX0" fmla="*/ 595730 w 707429"/>
              <a:gd name="connsiteY0" fmla="*/ 477539 h 1203584"/>
              <a:gd name="connsiteX1" fmla="*/ 452196 w 707429"/>
              <a:gd name="connsiteY1" fmla="*/ 477539 h 1203584"/>
              <a:gd name="connsiteX2" fmla="*/ 495573 w 707429"/>
              <a:gd name="connsiteY2" fmla="*/ 90687 h 1203584"/>
              <a:gd name="connsiteX3" fmla="*/ 240712 w 707429"/>
              <a:gd name="connsiteY3" fmla="*/ 24598 h 1203584"/>
              <a:gd name="connsiteX4" fmla="*/ 0 w 707429"/>
              <a:gd name="connsiteY4" fmla="*/ 514772 h 1203584"/>
              <a:gd name="connsiteX5" fmla="*/ 240712 w 707429"/>
              <a:gd name="connsiteY5" fmla="*/ 1004946 h 1203584"/>
              <a:gd name="connsiteX6" fmla="*/ 495573 w 707429"/>
              <a:gd name="connsiteY6" fmla="*/ 938857 h 1203584"/>
              <a:gd name="connsiteX7" fmla="*/ 452196 w 707429"/>
              <a:gd name="connsiteY7" fmla="*/ 552005 h 1203584"/>
              <a:gd name="connsiteX8" fmla="*/ 595730 w 707429"/>
              <a:gd name="connsiteY8" fmla="*/ 552005 h 1203584"/>
              <a:gd name="connsiteX9" fmla="*/ 632963 w 707429"/>
              <a:gd name="connsiteY9" fmla="*/ 589238 h 1203584"/>
              <a:gd name="connsiteX10" fmla="*/ 632963 w 707429"/>
              <a:gd name="connsiteY10" fmla="*/ 1203585 h 1203584"/>
              <a:gd name="connsiteX11" fmla="*/ 707429 w 707429"/>
              <a:gd name="connsiteY11" fmla="*/ 1203585 h 1203584"/>
              <a:gd name="connsiteX12" fmla="*/ 707429 w 707429"/>
              <a:gd name="connsiteY12" fmla="*/ 589238 h 1203584"/>
              <a:gd name="connsiteX13" fmla="*/ 595730 w 707429"/>
              <a:gd name="connsiteY13" fmla="*/ 477539 h 12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7429" h="1203584">
                <a:moveTo>
                  <a:pt x="595730" y="477539"/>
                </a:moveTo>
                <a:lnTo>
                  <a:pt x="452196" y="477539"/>
                </a:lnTo>
                <a:cubicBezTo>
                  <a:pt x="479935" y="374031"/>
                  <a:pt x="601129" y="252837"/>
                  <a:pt x="495573" y="90687"/>
                </a:cubicBezTo>
                <a:cubicBezTo>
                  <a:pt x="442348" y="3524"/>
                  <a:pt x="329586" y="-25715"/>
                  <a:pt x="240712" y="24598"/>
                </a:cubicBezTo>
                <a:cubicBezTo>
                  <a:pt x="93083" y="111910"/>
                  <a:pt x="0" y="299751"/>
                  <a:pt x="0" y="514772"/>
                </a:cubicBezTo>
                <a:cubicBezTo>
                  <a:pt x="0" y="729793"/>
                  <a:pt x="93083" y="917634"/>
                  <a:pt x="240712" y="1004946"/>
                </a:cubicBezTo>
                <a:cubicBezTo>
                  <a:pt x="329586" y="1055259"/>
                  <a:pt x="442348" y="1026020"/>
                  <a:pt x="495573" y="938857"/>
                </a:cubicBezTo>
                <a:cubicBezTo>
                  <a:pt x="601501" y="776707"/>
                  <a:pt x="479935" y="655513"/>
                  <a:pt x="452196" y="552005"/>
                </a:cubicBezTo>
                <a:lnTo>
                  <a:pt x="595730" y="552005"/>
                </a:lnTo>
                <a:cubicBezTo>
                  <a:pt x="616294" y="552005"/>
                  <a:pt x="632963" y="568674"/>
                  <a:pt x="632963" y="589238"/>
                </a:cubicBezTo>
                <a:lnTo>
                  <a:pt x="632963" y="1203585"/>
                </a:lnTo>
                <a:lnTo>
                  <a:pt x="707429" y="1203585"/>
                </a:lnTo>
                <a:lnTo>
                  <a:pt x="707429" y="589238"/>
                </a:lnTo>
                <a:cubicBezTo>
                  <a:pt x="707429" y="527548"/>
                  <a:pt x="657420" y="477539"/>
                  <a:pt x="595730" y="477539"/>
                </a:cubicBezTo>
                <a:close/>
              </a:path>
            </a:pathLst>
          </a:custGeom>
          <a:solidFill>
            <a:schemeClr val="bg2"/>
          </a:solidFill>
          <a:ln w="18554" cap="flat">
            <a:noFill/>
            <a:prstDash val="solid"/>
            <a:miter/>
          </a:ln>
        </p:spPr>
        <p:txBody>
          <a:bodyPr rtlCol="0" anchor="ctr"/>
          <a:lstStyle/>
          <a:p>
            <a:endParaRPr lang="de-CH" dirty="0"/>
          </a:p>
        </p:txBody>
      </p:sp>
      <p:sp>
        <p:nvSpPr>
          <p:cNvPr id="66" name="Rectangle 9">
            <a:extLst>
              <a:ext uri="{FF2B5EF4-FFF2-40B4-BE49-F238E27FC236}">
                <a16:creationId xmlns:a16="http://schemas.microsoft.com/office/drawing/2014/main" id="{A4B6A342-D28A-4ABA-84A6-2A41C8E0A061}"/>
              </a:ext>
            </a:extLst>
          </p:cNvPr>
          <p:cNvSpPr/>
          <p:nvPr/>
        </p:nvSpPr>
        <p:spPr>
          <a:xfrm>
            <a:off x="1156993" y="1594990"/>
            <a:ext cx="2755787" cy="461665"/>
          </a:xfrm>
          <a:prstGeom prst="rect">
            <a:avLst/>
          </a:prstGeom>
        </p:spPr>
        <p:txBody>
          <a:bodyPr wrap="square">
            <a:spAutoFit/>
          </a:bodyPr>
          <a:lstStyle/>
          <a:p>
            <a:pPr defTabSz="685766">
              <a:spcBef>
                <a:spcPts val="0"/>
              </a:spcBef>
              <a:defRPr/>
            </a:pPr>
            <a:r>
              <a:rPr lang="de-CH" sz="1200" b="1" dirty="0" err="1">
                <a:solidFill>
                  <a:srgbClr val="FFFFFF"/>
                </a:solidFill>
                <a:latin typeface="Arial"/>
              </a:rPr>
              <a:t>nvVHF</a:t>
            </a:r>
            <a:r>
              <a:rPr lang="de-CH" sz="1200" b="1" dirty="0">
                <a:solidFill>
                  <a:srgbClr val="FFFFFF"/>
                </a:solidFill>
                <a:latin typeface="Arial"/>
              </a:rPr>
              <a:t> Patienten </a:t>
            </a:r>
          </a:p>
          <a:p>
            <a:pPr defTabSz="685766">
              <a:spcBef>
                <a:spcPts val="0"/>
              </a:spcBef>
              <a:defRPr/>
            </a:pPr>
            <a:r>
              <a:rPr kumimoji="0" lang="de-CH" sz="1200" b="0" i="0" u="none" strike="noStrike" kern="1200" cap="none" spc="0" normalizeH="0" baseline="0" dirty="0">
                <a:ln>
                  <a:noFill/>
                </a:ln>
                <a:solidFill>
                  <a:srgbClr val="FFFFFF"/>
                </a:solidFill>
                <a:effectLst/>
                <a:uLnTx/>
                <a:uFillTx/>
              </a:rPr>
              <a:t>eGFR/</a:t>
            </a:r>
            <a:r>
              <a:rPr kumimoji="0" lang="de-CH" sz="1200" b="0" i="0" u="none" strike="noStrike" kern="1200" cap="none" spc="0" normalizeH="0" baseline="0" dirty="0" err="1">
                <a:ln>
                  <a:noFill/>
                </a:ln>
                <a:solidFill>
                  <a:srgbClr val="FFFFFF"/>
                </a:solidFill>
                <a:effectLst/>
                <a:uLnTx/>
                <a:uFillTx/>
              </a:rPr>
              <a:t>CrCl</a:t>
            </a:r>
            <a:r>
              <a:rPr kumimoji="0" lang="de-CH" sz="1200" b="0" i="0" u="none" strike="noStrike" kern="1200" cap="none" spc="0" normalizeH="0" baseline="0" dirty="0">
                <a:ln>
                  <a:noFill/>
                </a:ln>
                <a:solidFill>
                  <a:srgbClr val="FFFFFF"/>
                </a:solidFill>
                <a:effectLst/>
                <a:uLnTx/>
                <a:uFillTx/>
              </a:rPr>
              <a:t> 15–49 ml/min/1.73 m</a:t>
            </a:r>
            <a:r>
              <a:rPr kumimoji="0" lang="de-CH" sz="1200" b="0" i="0" u="none" strike="noStrike" kern="1200" cap="none" spc="0" normalizeH="0" baseline="30000" dirty="0">
                <a:ln>
                  <a:noFill/>
                </a:ln>
                <a:solidFill>
                  <a:srgbClr val="FFFFFF"/>
                </a:solidFill>
                <a:effectLst/>
                <a:uLnTx/>
                <a:uFillTx/>
              </a:rPr>
              <a:t>2</a:t>
            </a:r>
            <a:endParaRPr lang="de-CH" sz="1200" b="1" dirty="0">
              <a:solidFill>
                <a:srgbClr val="FFFFFF"/>
              </a:solidFill>
              <a:latin typeface="Arial"/>
            </a:endParaRPr>
          </a:p>
        </p:txBody>
      </p:sp>
    </p:spTree>
    <p:extLst>
      <p:ext uri="{BB962C8B-B14F-4D97-AF65-F5344CB8AC3E}">
        <p14:creationId xmlns:p14="http://schemas.microsoft.com/office/powerpoint/2010/main" val="51653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327710"/>
            <a:ext cx="8274053" cy="5539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000" dirty="0"/>
              <a:t>Beim Schutz Ihrer </a:t>
            </a:r>
            <a:r>
              <a:rPr lang="de-DE" sz="2000" dirty="0" err="1"/>
              <a:t>nvVHF</a:t>
            </a:r>
            <a:r>
              <a:rPr lang="de-DE" sz="2000" dirty="0"/>
              <a:t>-Patienten mit Niereninsuffizienz sind auch die Nierenfunktionsparameter von Bedeutung</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733420"/>
            <a:ext cx="8274051" cy="323165"/>
          </a:xfrm>
          <a:prstGeom prst="rect">
            <a:avLst/>
          </a:prstGeom>
          <a:noFill/>
        </p:spPr>
        <p:txBody>
          <a:bodyPr wrap="square" lIns="0" tIns="0" rIns="0" bIns="0" rtlCol="0" anchor="b" anchorCtr="0">
            <a:spAutoFit/>
          </a:bodyPr>
          <a:lstStyle/>
          <a:p>
            <a:pPr>
              <a:spcBef>
                <a:spcPts val="0"/>
              </a:spcBef>
            </a:pPr>
            <a:r>
              <a:rPr lang="de-DE" sz="700" dirty="0">
                <a:solidFill>
                  <a:srgbClr val="B3B2B5"/>
                </a:solidFill>
                <a:cs typeface="Arial" charset="0"/>
              </a:rPr>
              <a:t>* Definiert als Hospitalisierung oder Behandlung in der Notaufnahme mit einem primären oder sekundären AKI-Diagnoseschlüssel.</a:t>
            </a:r>
          </a:p>
          <a:p>
            <a:pPr>
              <a:spcBef>
                <a:spcPts val="0"/>
              </a:spcBef>
            </a:pPr>
            <a:r>
              <a:rPr lang="de-DE" sz="700" dirty="0">
                <a:solidFill>
                  <a:srgbClr val="B3B2B5"/>
                </a:solidFill>
                <a:cs typeface="Arial" charset="0"/>
              </a:rPr>
              <a:t>† Definiert als </a:t>
            </a:r>
            <a:r>
              <a:rPr lang="de-DE" sz="700" dirty="0" err="1">
                <a:solidFill>
                  <a:srgbClr val="B3B2B5"/>
                </a:solidFill>
                <a:cs typeface="Arial" charset="0"/>
              </a:rPr>
              <a:t>eGFR</a:t>
            </a:r>
            <a:r>
              <a:rPr lang="de-DE" sz="700" dirty="0">
                <a:solidFill>
                  <a:srgbClr val="B3B2B5"/>
                </a:solidFill>
                <a:cs typeface="Arial" charset="0"/>
              </a:rPr>
              <a:t> &lt;15 ml/min/1,73 m2, Zustand nach Nierentransplantation oder langfristig dialysepflichtig. </a:t>
            </a:r>
            <a:br>
              <a:rPr lang="de-DE" sz="700" dirty="0">
                <a:solidFill>
                  <a:srgbClr val="B3B2B5"/>
                </a:solidFill>
                <a:cs typeface="Arial" charset="0"/>
              </a:rPr>
            </a:br>
            <a:r>
              <a:rPr lang="de-DE" sz="700" dirty="0" err="1">
                <a:solidFill>
                  <a:srgbClr val="B3B2B5"/>
                </a:solidFill>
                <a:cs typeface="Arial" charset="0"/>
              </a:rPr>
              <a:t>eGFR</a:t>
            </a:r>
            <a:r>
              <a:rPr lang="de-DE" sz="700" dirty="0">
                <a:solidFill>
                  <a:srgbClr val="B3B2B5"/>
                </a:solidFill>
                <a:cs typeface="Arial" charset="0"/>
              </a:rPr>
              <a:t>: </a:t>
            </a:r>
            <a:r>
              <a:rPr lang="de-DE" sz="700" dirty="0" err="1">
                <a:solidFill>
                  <a:srgbClr val="B3B2B5"/>
                </a:solidFill>
                <a:cs typeface="Arial" charset="0"/>
              </a:rPr>
              <a:t>estimated</a:t>
            </a:r>
            <a:r>
              <a:rPr lang="de-DE" sz="700" dirty="0">
                <a:solidFill>
                  <a:srgbClr val="B3B2B5"/>
                </a:solidFill>
                <a:cs typeface="Arial" charset="0"/>
              </a:rPr>
              <a:t> </a:t>
            </a:r>
            <a:r>
              <a:rPr lang="de-DE" sz="700" dirty="0" err="1">
                <a:solidFill>
                  <a:srgbClr val="B3B2B5"/>
                </a:solidFill>
                <a:cs typeface="Arial" charset="0"/>
              </a:rPr>
              <a:t>glomerular</a:t>
            </a:r>
            <a:r>
              <a:rPr lang="de-DE" sz="700" dirty="0">
                <a:solidFill>
                  <a:srgbClr val="B3B2B5"/>
                </a:solidFill>
                <a:cs typeface="Arial" charset="0"/>
              </a:rPr>
              <a:t> </a:t>
            </a:r>
            <a:r>
              <a:rPr lang="de-DE" sz="700" dirty="0" err="1">
                <a:solidFill>
                  <a:srgbClr val="B3B2B5"/>
                </a:solidFill>
                <a:cs typeface="Arial" charset="0"/>
              </a:rPr>
              <a:t>filtration</a:t>
            </a:r>
            <a:r>
              <a:rPr lang="de-DE" sz="700" dirty="0">
                <a:solidFill>
                  <a:srgbClr val="B3B2B5"/>
                </a:solidFill>
                <a:cs typeface="Arial" charset="0"/>
              </a:rPr>
              <a:t> rate (geschätzte </a:t>
            </a:r>
            <a:r>
              <a:rPr lang="de-DE" sz="700" dirty="0" err="1">
                <a:solidFill>
                  <a:srgbClr val="B3B2B5"/>
                </a:solidFill>
                <a:cs typeface="Arial" charset="0"/>
              </a:rPr>
              <a:t>glomeruläre</a:t>
            </a:r>
            <a:r>
              <a:rPr lang="de-DE" sz="700" dirty="0">
                <a:solidFill>
                  <a:srgbClr val="B3B2B5"/>
                </a:solidFill>
                <a:cs typeface="Arial" charset="0"/>
              </a:rPr>
              <a:t> Filtrationsrate); HR: </a:t>
            </a:r>
            <a:r>
              <a:rPr lang="de-DE" sz="700" dirty="0" err="1">
                <a:solidFill>
                  <a:srgbClr val="B3B2B5"/>
                </a:solidFill>
                <a:cs typeface="Arial" charset="0"/>
              </a:rPr>
              <a:t>Hazard</a:t>
            </a:r>
            <a:r>
              <a:rPr lang="de-DE" sz="700" dirty="0">
                <a:solidFill>
                  <a:srgbClr val="B3B2B5"/>
                </a:solidFill>
                <a:cs typeface="Arial" charset="0"/>
              </a:rPr>
              <a:t> Ratio; </a:t>
            </a:r>
            <a:r>
              <a:rPr lang="de-DE" sz="700" dirty="0" err="1">
                <a:solidFill>
                  <a:srgbClr val="B3B2B5"/>
                </a:solidFill>
                <a:cs typeface="Arial" charset="0"/>
              </a:rPr>
              <a:t>nvVHF</a:t>
            </a:r>
            <a:r>
              <a:rPr lang="de-DE" sz="700" dirty="0">
                <a:solidFill>
                  <a:srgbClr val="B3B2B5"/>
                </a:solidFill>
                <a:cs typeface="Arial" charset="0"/>
              </a:rPr>
              <a:t>: nicht-</a:t>
            </a:r>
            <a:r>
              <a:rPr lang="de-DE" sz="700" dirty="0" err="1">
                <a:solidFill>
                  <a:srgbClr val="B3B2B5"/>
                </a:solidFill>
                <a:cs typeface="Arial" charset="0"/>
              </a:rPr>
              <a:t>valvuläres</a:t>
            </a:r>
            <a:r>
              <a:rPr lang="de-DE" sz="700" dirty="0">
                <a:solidFill>
                  <a:srgbClr val="B3B2B5"/>
                </a:solidFill>
                <a:cs typeface="Arial" charset="0"/>
              </a:rPr>
              <a:t> Vorhofflimmern</a:t>
            </a:r>
          </a:p>
        </p:txBody>
      </p:sp>
      <p:sp>
        <p:nvSpPr>
          <p:cNvPr id="64" name="Rectangle 126">
            <a:extLst>
              <a:ext uri="{FF2B5EF4-FFF2-40B4-BE49-F238E27FC236}">
                <a16:creationId xmlns:a16="http://schemas.microsoft.com/office/drawing/2014/main" id="{CF5FE23B-9098-421E-8349-BD03A19993C0}"/>
              </a:ext>
            </a:extLst>
          </p:cNvPr>
          <p:cNvSpPr/>
          <p:nvPr/>
        </p:nvSpPr>
        <p:spPr>
          <a:xfrm>
            <a:off x="4518256" y="1101716"/>
            <a:ext cx="1279881" cy="261610"/>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100" b="1" i="0" u="none" strike="noStrike" cap="none" normalizeH="0" baseline="0" noProof="0">
                <a:ln>
                  <a:noFill/>
                </a:ln>
                <a:solidFill>
                  <a:srgbClr val="FFFFFF"/>
                </a:solidFill>
                <a:uLnTx/>
                <a:uFillTx/>
                <a:latin typeface="Arial" charset="0"/>
                <a:ea typeface="+mn-ea"/>
                <a:cs typeface="+mn-cs"/>
              </a:rPr>
              <a:t>HR (95 % KI)</a:t>
            </a:r>
          </a:p>
        </p:txBody>
      </p:sp>
      <p:sp>
        <p:nvSpPr>
          <p:cNvPr id="65" name="Rectangle 127">
            <a:extLst>
              <a:ext uri="{FF2B5EF4-FFF2-40B4-BE49-F238E27FC236}">
                <a16:creationId xmlns:a16="http://schemas.microsoft.com/office/drawing/2014/main" id="{A8AFF6ED-6AE5-48D9-B975-69F05D8EA60B}"/>
              </a:ext>
            </a:extLst>
          </p:cNvPr>
          <p:cNvSpPr/>
          <p:nvPr/>
        </p:nvSpPr>
        <p:spPr>
          <a:xfrm>
            <a:off x="3217256" y="1101716"/>
            <a:ext cx="1151665" cy="261610"/>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100" b="1" i="0" u="none" strike="noStrike" cap="none" normalizeH="0" baseline="0" noProof="0">
                <a:ln>
                  <a:noFill/>
                </a:ln>
                <a:solidFill>
                  <a:srgbClr val="FFFFFF"/>
                </a:solidFill>
                <a:uLnTx/>
                <a:uFillTx/>
                <a:latin typeface="Arial" charset="0"/>
                <a:ea typeface="+mn-ea"/>
                <a:cs typeface="+mn-cs"/>
              </a:rPr>
              <a:t>Ereignisse (n)</a:t>
            </a:r>
          </a:p>
        </p:txBody>
      </p:sp>
      <p:sp>
        <p:nvSpPr>
          <p:cNvPr id="66" name="Rectangle 128">
            <a:extLst>
              <a:ext uri="{FF2B5EF4-FFF2-40B4-BE49-F238E27FC236}">
                <a16:creationId xmlns:a16="http://schemas.microsoft.com/office/drawing/2014/main" id="{FD48BA2C-09EF-4CA3-820A-BAA5A41A4B64}"/>
              </a:ext>
            </a:extLst>
          </p:cNvPr>
          <p:cNvSpPr/>
          <p:nvPr/>
        </p:nvSpPr>
        <p:spPr>
          <a:xfrm>
            <a:off x="828386" y="1101716"/>
            <a:ext cx="2592288" cy="261610"/>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100" b="1" i="0" u="none" strike="noStrike" cap="none" normalizeH="0" baseline="0" noProof="0">
                <a:ln>
                  <a:noFill/>
                </a:ln>
                <a:solidFill>
                  <a:srgbClr val="FFFFFF"/>
                </a:solidFill>
                <a:uLnTx/>
                <a:uFillTx/>
                <a:latin typeface="Arial" charset="0"/>
                <a:ea typeface="+mn-ea"/>
                <a:cs typeface="+mn-cs"/>
              </a:rPr>
              <a:t>AF-Patienten</a:t>
            </a:r>
            <a:r>
              <a:rPr kumimoji="0" lang="de-DE" sz="1100" b="1" i="0" u="none" strike="noStrike" cap="none" normalizeH="0" baseline="30000" noProof="0">
                <a:ln>
                  <a:noFill/>
                </a:ln>
                <a:solidFill>
                  <a:srgbClr val="FFFFFF"/>
                </a:solidFill>
                <a:uLnTx/>
                <a:uFillTx/>
                <a:latin typeface="Arial" charset="0"/>
                <a:ea typeface="+mn-ea"/>
                <a:cs typeface="+mn-cs"/>
              </a:rPr>
              <a:t>1</a:t>
            </a:r>
          </a:p>
        </p:txBody>
      </p:sp>
      <p:sp>
        <p:nvSpPr>
          <p:cNvPr id="82" name="Rectangle 27">
            <a:extLst>
              <a:ext uri="{FF2B5EF4-FFF2-40B4-BE49-F238E27FC236}">
                <a16:creationId xmlns:a16="http://schemas.microsoft.com/office/drawing/2014/main" id="{A0FB57D2-78D4-41BA-9B89-30B77848F010}"/>
              </a:ext>
            </a:extLst>
          </p:cNvPr>
          <p:cNvSpPr/>
          <p:nvPr/>
        </p:nvSpPr>
        <p:spPr bwMode="auto">
          <a:xfrm>
            <a:off x="611189" y="1283874"/>
            <a:ext cx="7616020" cy="3091556"/>
          </a:xfrm>
          <a:prstGeom prst="rect">
            <a:avLst/>
          </a:prstGeom>
          <a:noFill/>
          <a:ln w="1905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88" name="Rectangle 6">
            <a:extLst>
              <a:ext uri="{FF2B5EF4-FFF2-40B4-BE49-F238E27FC236}">
                <a16:creationId xmlns:a16="http://schemas.microsoft.com/office/drawing/2014/main" id="{44DE489E-1E2B-46E0-AE79-3419019E27A9}"/>
              </a:ext>
            </a:extLst>
          </p:cNvPr>
          <p:cNvSpPr>
            <a:spLocks noChangeArrowheads="1"/>
          </p:cNvSpPr>
          <p:nvPr/>
        </p:nvSpPr>
        <p:spPr bwMode="auto">
          <a:xfrm flipH="1">
            <a:off x="731277" y="3930027"/>
            <a:ext cx="4749941" cy="546496"/>
          </a:xfrm>
          <a:prstGeom prst="roundRect">
            <a:avLst/>
          </a:prstGeom>
          <a:solidFill>
            <a:schemeClr val="bg2"/>
          </a:solidFill>
          <a:ln w="15875">
            <a:solidFill>
              <a:schemeClr val="bg2"/>
            </a:solidFill>
            <a:round/>
            <a:headEnd/>
            <a:tailEnd/>
          </a:ln>
        </p:spPr>
        <p:txBody>
          <a:bodyPr lIns="20250" rIns="20250" anchor="ct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de-DE" sz="1200" b="1" i="0" u="none" strike="noStrike" cap="none" normalizeH="0" baseline="0" noProof="0" dirty="0">
                <a:ln>
                  <a:noFill/>
                </a:ln>
                <a:solidFill>
                  <a:srgbClr val="FFFFFF"/>
                </a:solidFill>
                <a:uLnTx/>
                <a:uFillTx/>
                <a:latin typeface="Arial"/>
                <a:ea typeface="+mn-ea"/>
                <a:cs typeface="+mn-cs"/>
              </a:rPr>
              <a:t> </a:t>
            </a:r>
            <a:r>
              <a:rPr lang="de-DE" sz="1200" b="1" dirty="0">
                <a:solidFill>
                  <a:srgbClr val="FFFFFF"/>
                </a:solidFill>
                <a:latin typeface="Arial"/>
                <a:ea typeface="+mn-ea"/>
                <a:cs typeface="+mn-cs"/>
              </a:rPr>
              <a:t>In der aktualisierten Leitlinie </a:t>
            </a:r>
            <a:r>
              <a:rPr kumimoji="0" lang="de-DE" sz="1200" b="1" i="0" u="none" strike="noStrike" cap="none" normalizeH="0" baseline="0" noProof="0" dirty="0">
                <a:ln>
                  <a:noFill/>
                </a:ln>
                <a:solidFill>
                  <a:srgbClr val="FFFFFF"/>
                </a:solidFill>
                <a:uLnTx/>
                <a:uFillTx/>
                <a:latin typeface="Arial"/>
                <a:ea typeface="+mn-ea"/>
                <a:cs typeface="+mn-cs"/>
              </a:rPr>
              <a:t>2019 </a:t>
            </a:r>
            <a:br>
              <a:rPr kumimoji="0" lang="de-DE" sz="1200" b="1" i="0" u="none" strike="noStrike" cap="none" normalizeH="0" baseline="0" noProof="0" dirty="0">
                <a:ln>
                  <a:noFill/>
                </a:ln>
                <a:solidFill>
                  <a:srgbClr val="FFFFFF"/>
                </a:solidFill>
                <a:uLnTx/>
                <a:uFillTx/>
                <a:latin typeface="Arial"/>
                <a:ea typeface="+mn-ea"/>
                <a:cs typeface="+mn-cs"/>
              </a:rPr>
            </a:br>
            <a:r>
              <a:rPr kumimoji="0" lang="de-DE" sz="1200" b="1" i="0" u="none" strike="noStrike" cap="none" normalizeH="0" baseline="0" noProof="0" dirty="0">
                <a:ln>
                  <a:noFill/>
                </a:ln>
                <a:solidFill>
                  <a:srgbClr val="FFFFFF"/>
                </a:solidFill>
                <a:uLnTx/>
                <a:uFillTx/>
                <a:latin typeface="Arial"/>
                <a:ea typeface="+mn-ea"/>
                <a:cs typeface="+mn-cs"/>
              </a:rPr>
              <a:t> aufgeführt</a:t>
            </a:r>
            <a:r>
              <a:rPr lang="de-DE" sz="1200" b="1" baseline="30000" dirty="0">
                <a:solidFill>
                  <a:srgbClr val="FFFFFF"/>
                </a:solidFill>
                <a:latin typeface="Arial"/>
                <a:ea typeface="+mn-ea"/>
                <a:cs typeface="+mn-cs"/>
              </a:rPr>
              <a:t>18</a:t>
            </a:r>
          </a:p>
        </p:txBody>
      </p:sp>
      <p:grpSp>
        <p:nvGrpSpPr>
          <p:cNvPr id="3" name="Gruppieren 2">
            <a:extLst>
              <a:ext uri="{FF2B5EF4-FFF2-40B4-BE49-F238E27FC236}">
                <a16:creationId xmlns:a16="http://schemas.microsoft.com/office/drawing/2014/main" id="{0D3D071D-A798-4A2C-9C9B-73FFD0BA46B3}"/>
              </a:ext>
            </a:extLst>
          </p:cNvPr>
          <p:cNvGrpSpPr/>
          <p:nvPr/>
        </p:nvGrpSpPr>
        <p:grpSpPr>
          <a:xfrm>
            <a:off x="707063" y="1301292"/>
            <a:ext cx="7474456" cy="2941796"/>
            <a:chOff x="707063" y="1500395"/>
            <a:chExt cx="7474456" cy="2941796"/>
          </a:xfrm>
        </p:grpSpPr>
        <p:grpSp>
          <p:nvGrpSpPr>
            <p:cNvPr id="67" name="Group 11">
              <a:extLst>
                <a:ext uri="{FF2B5EF4-FFF2-40B4-BE49-F238E27FC236}">
                  <a16:creationId xmlns:a16="http://schemas.microsoft.com/office/drawing/2014/main" id="{5316E245-99FF-4F82-84A8-D82AF0419EDF}"/>
                </a:ext>
              </a:extLst>
            </p:cNvPr>
            <p:cNvGrpSpPr/>
            <p:nvPr/>
          </p:nvGrpSpPr>
          <p:grpSpPr>
            <a:xfrm>
              <a:off x="710177" y="3316786"/>
              <a:ext cx="7337236" cy="378083"/>
              <a:chOff x="12504711" y="-1644955"/>
              <a:chExt cx="9684570" cy="504111"/>
            </a:xfrm>
          </p:grpSpPr>
          <p:sp>
            <p:nvSpPr>
              <p:cNvPr id="68" name="Rectangle: Rounded Corners 12">
                <a:extLst>
                  <a:ext uri="{FF2B5EF4-FFF2-40B4-BE49-F238E27FC236}">
                    <a16:creationId xmlns:a16="http://schemas.microsoft.com/office/drawing/2014/main" id="{367843A1-B6E2-4F1F-AE74-E0EEAE66839F}"/>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Rectangle: Rounded Corners 13">
                <a:extLst>
                  <a:ext uri="{FF2B5EF4-FFF2-40B4-BE49-F238E27FC236}">
                    <a16:creationId xmlns:a16="http://schemas.microsoft.com/office/drawing/2014/main" id="{208E243A-B337-41A3-9CD7-9D896F7AC2E6}"/>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70" name="Group 14">
              <a:extLst>
                <a:ext uri="{FF2B5EF4-FFF2-40B4-BE49-F238E27FC236}">
                  <a16:creationId xmlns:a16="http://schemas.microsoft.com/office/drawing/2014/main" id="{0AF7A820-3073-407E-A856-E4622B22758E}"/>
                </a:ext>
              </a:extLst>
            </p:cNvPr>
            <p:cNvGrpSpPr/>
            <p:nvPr/>
          </p:nvGrpSpPr>
          <p:grpSpPr>
            <a:xfrm>
              <a:off x="709139" y="2830732"/>
              <a:ext cx="7337236" cy="378083"/>
              <a:chOff x="12504711" y="-1644955"/>
              <a:chExt cx="9684570" cy="504111"/>
            </a:xfrm>
          </p:grpSpPr>
          <p:sp>
            <p:nvSpPr>
              <p:cNvPr id="71" name="Rectangle: Rounded Corners 15">
                <a:extLst>
                  <a:ext uri="{FF2B5EF4-FFF2-40B4-BE49-F238E27FC236}">
                    <a16:creationId xmlns:a16="http://schemas.microsoft.com/office/drawing/2014/main" id="{DC25F426-B13D-4D7A-9411-80BF71708594}"/>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72" name="Rectangle: Rounded Corners 16">
                <a:extLst>
                  <a:ext uri="{FF2B5EF4-FFF2-40B4-BE49-F238E27FC236}">
                    <a16:creationId xmlns:a16="http://schemas.microsoft.com/office/drawing/2014/main" id="{4E9599F4-81E9-4E4A-BC7D-243BFA715755}"/>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73" name="Group 17">
              <a:extLst>
                <a:ext uri="{FF2B5EF4-FFF2-40B4-BE49-F238E27FC236}">
                  <a16:creationId xmlns:a16="http://schemas.microsoft.com/office/drawing/2014/main" id="{8C7949CB-58FF-4F95-BD6C-86AD367FC32C}"/>
                </a:ext>
              </a:extLst>
            </p:cNvPr>
            <p:cNvGrpSpPr/>
            <p:nvPr/>
          </p:nvGrpSpPr>
          <p:grpSpPr>
            <a:xfrm>
              <a:off x="708101" y="2344678"/>
              <a:ext cx="7337236" cy="378083"/>
              <a:chOff x="12504711" y="-1644955"/>
              <a:chExt cx="9684570" cy="504111"/>
            </a:xfrm>
          </p:grpSpPr>
          <p:sp>
            <p:nvSpPr>
              <p:cNvPr id="74" name="Rectangle: Rounded Corners 18">
                <a:extLst>
                  <a:ext uri="{FF2B5EF4-FFF2-40B4-BE49-F238E27FC236}">
                    <a16:creationId xmlns:a16="http://schemas.microsoft.com/office/drawing/2014/main" id="{3C21F066-C5B7-443B-A572-4224454085FA}"/>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75" name="Rectangle: Rounded Corners 19">
                <a:extLst>
                  <a:ext uri="{FF2B5EF4-FFF2-40B4-BE49-F238E27FC236}">
                    <a16:creationId xmlns:a16="http://schemas.microsoft.com/office/drawing/2014/main" id="{93737AC7-9F38-4EC5-9AE8-6BD151137832}"/>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76" name="Group 20">
              <a:extLst>
                <a:ext uri="{FF2B5EF4-FFF2-40B4-BE49-F238E27FC236}">
                  <a16:creationId xmlns:a16="http://schemas.microsoft.com/office/drawing/2014/main" id="{EF1CE5FF-78F7-439D-BC7C-83651B9FB2D7}"/>
                </a:ext>
              </a:extLst>
            </p:cNvPr>
            <p:cNvGrpSpPr/>
            <p:nvPr/>
          </p:nvGrpSpPr>
          <p:grpSpPr>
            <a:xfrm>
              <a:off x="707063" y="1876109"/>
              <a:ext cx="7337236" cy="378083"/>
              <a:chOff x="12504711" y="-1644955"/>
              <a:chExt cx="9684570" cy="504111"/>
            </a:xfrm>
          </p:grpSpPr>
          <p:sp>
            <p:nvSpPr>
              <p:cNvPr id="77" name="Rectangle: Rounded Corners 21">
                <a:extLst>
                  <a:ext uri="{FF2B5EF4-FFF2-40B4-BE49-F238E27FC236}">
                    <a16:creationId xmlns:a16="http://schemas.microsoft.com/office/drawing/2014/main" id="{543C04D9-D315-4F32-B5C6-8113D89B85C8}"/>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78" name="Rectangle: Rounded Corners 22">
                <a:extLst>
                  <a:ext uri="{FF2B5EF4-FFF2-40B4-BE49-F238E27FC236}">
                    <a16:creationId xmlns:a16="http://schemas.microsoft.com/office/drawing/2014/main" id="{E772BEB0-AACE-4CE2-A688-5F7D911A8636}"/>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80" name="TextBox 25">
              <a:extLst>
                <a:ext uri="{FF2B5EF4-FFF2-40B4-BE49-F238E27FC236}">
                  <a16:creationId xmlns:a16="http://schemas.microsoft.com/office/drawing/2014/main" id="{84658CFE-76A7-493C-A08E-5E3C356DF0EE}"/>
                </a:ext>
              </a:extLst>
            </p:cNvPr>
            <p:cNvSpPr txBox="1"/>
            <p:nvPr/>
          </p:nvSpPr>
          <p:spPr>
            <a:xfrm>
              <a:off x="5672164" y="4063529"/>
              <a:ext cx="1115174" cy="378662"/>
            </a:xfrm>
            <a:prstGeom prst="rect">
              <a:avLst/>
            </a:prstGeom>
            <a:noFill/>
          </p:spPr>
          <p:txBody>
            <a:bodyPr wrap="square" lIns="67500" tIns="35100" rIns="67500" bIns="351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000" b="1" i="0" u="none" strike="noStrike" cap="none" normalizeH="0" baseline="0" noProof="0" dirty="0">
                  <a:ln>
                    <a:noFill/>
                  </a:ln>
                  <a:solidFill>
                    <a:schemeClr val="tx1">
                      <a:lumMod val="65000"/>
                      <a:lumOff val="35000"/>
                    </a:schemeClr>
                  </a:solidFill>
                  <a:uLnTx/>
                  <a:uFillTx/>
                  <a:latin typeface="Arial" charset="0"/>
                  <a:ea typeface="+mn-ea"/>
                  <a:cs typeface="+mn-cs"/>
                </a:rPr>
                <a:t>Rivaroxaban besser</a:t>
              </a:r>
            </a:p>
          </p:txBody>
        </p:sp>
        <p:sp>
          <p:nvSpPr>
            <p:cNvPr id="81" name="TextBox 26">
              <a:extLst>
                <a:ext uri="{FF2B5EF4-FFF2-40B4-BE49-F238E27FC236}">
                  <a16:creationId xmlns:a16="http://schemas.microsoft.com/office/drawing/2014/main" id="{4BE01D17-164D-4947-98E3-70BB24442CA0}"/>
                </a:ext>
              </a:extLst>
            </p:cNvPr>
            <p:cNvSpPr txBox="1"/>
            <p:nvPr/>
          </p:nvSpPr>
          <p:spPr>
            <a:xfrm>
              <a:off x="6863350" y="4129251"/>
              <a:ext cx="924469" cy="224774"/>
            </a:xfrm>
            <a:prstGeom prst="rect">
              <a:avLst/>
            </a:prstGeom>
            <a:noFill/>
          </p:spPr>
          <p:txBody>
            <a:bodyPr wrap="square" lIns="67500" tIns="35100" rIns="67500" bIns="35100" rtlCol="0" anchor="ctr">
              <a:spAutoFit/>
            </a:bodyPr>
            <a:lstStyle/>
            <a:p>
              <a:pPr lvl="0" algn="ctr">
                <a:defRPr/>
              </a:pPr>
              <a:r>
                <a:rPr lang="de-DE" sz="1000" b="1" dirty="0">
                  <a:solidFill>
                    <a:schemeClr val="tx1">
                      <a:lumMod val="65000"/>
                      <a:lumOff val="35000"/>
                    </a:schemeClr>
                  </a:solidFill>
                </a:rPr>
                <a:t>VKA besser</a:t>
              </a:r>
            </a:p>
          </p:txBody>
        </p:sp>
        <p:graphicFrame>
          <p:nvGraphicFramePr>
            <p:cNvPr id="34" name="Content Placeholder 3">
              <a:extLst>
                <a:ext uri="{FF2B5EF4-FFF2-40B4-BE49-F238E27FC236}">
                  <a16:creationId xmlns:a16="http://schemas.microsoft.com/office/drawing/2014/main" id="{E10BBC3D-1220-4C16-9AD9-61863783C232}"/>
                </a:ext>
              </a:extLst>
            </p:cNvPr>
            <p:cNvGraphicFramePr>
              <a:graphicFrameLocks/>
            </p:cNvGraphicFramePr>
            <p:nvPr>
              <p:extLst>
                <p:ext uri="{D42A27DB-BD31-4B8C-83A1-F6EECF244321}">
                  <p14:modId xmlns:p14="http://schemas.microsoft.com/office/powerpoint/2010/main" val="2550292650"/>
                </p:ext>
              </p:extLst>
            </p:nvPr>
          </p:nvGraphicFramePr>
          <p:xfrm>
            <a:off x="798312" y="1813081"/>
            <a:ext cx="5346819" cy="1932272"/>
          </p:xfrm>
          <a:graphic>
            <a:graphicData uri="http://schemas.openxmlformats.org/drawingml/2006/table">
              <a:tbl>
                <a:tblPr firstRow="1" bandRow="1">
                  <a:tableStyleId>{2D5ABB26-0587-4C30-8999-92F81FD0307C}</a:tableStyleId>
                </a:tblPr>
                <a:tblGrid>
                  <a:gridCol w="2538012">
                    <a:extLst>
                      <a:ext uri="{9D8B030D-6E8A-4147-A177-3AD203B41FA5}">
                        <a16:colId xmlns:a16="http://schemas.microsoft.com/office/drawing/2014/main" val="20000"/>
                      </a:ext>
                    </a:extLst>
                  </a:gridCol>
                  <a:gridCol w="697631">
                    <a:extLst>
                      <a:ext uri="{9D8B030D-6E8A-4147-A177-3AD203B41FA5}">
                        <a16:colId xmlns:a16="http://schemas.microsoft.com/office/drawing/2014/main" val="20001"/>
                      </a:ext>
                    </a:extLst>
                  </a:gridCol>
                  <a:gridCol w="1812022">
                    <a:extLst>
                      <a:ext uri="{9D8B030D-6E8A-4147-A177-3AD203B41FA5}">
                        <a16:colId xmlns:a16="http://schemas.microsoft.com/office/drawing/2014/main" val="20002"/>
                      </a:ext>
                    </a:extLst>
                  </a:gridCol>
                  <a:gridCol w="299154">
                    <a:extLst>
                      <a:ext uri="{9D8B030D-6E8A-4147-A177-3AD203B41FA5}">
                        <a16:colId xmlns:a16="http://schemas.microsoft.com/office/drawing/2014/main" val="20004"/>
                      </a:ext>
                    </a:extLst>
                  </a:gridCol>
                </a:tblGrid>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r>
                          <a:rPr lang="de-DE" sz="1100" b="1" noProof="0" dirty="0">
                            <a:solidFill>
                              <a:schemeClr val="bg1"/>
                            </a:solidFill>
                          </a:rPr>
                          <a:t>Abnahme der eGFR ≥ 30 %</a:t>
                        </a:r>
                      </a:p>
                    </a:txBody>
                    <a:tcPr marL="68580" marR="68580" marT="34290" marB="34290" anchor="ctr"/>
                  </a:tc>
                  <a:tc>
                    <a:txBody>
                      <a:bodyPr/>
                      <a:lstStyle/>
                      <a:p>
                        <a:pPr algn="ctr"/>
                        <a:r>
                          <a:rPr lang="de-DE" sz="1200">
                            <a:solidFill>
                              <a:schemeClr val="tx1">
                                <a:lumMod val="65000"/>
                                <a:lumOff val="35000"/>
                              </a:schemeClr>
                            </a:solidFill>
                          </a:rPr>
                          <a:t>208</a:t>
                        </a:r>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de-DE" sz="1200">
                            <a:solidFill>
                              <a:schemeClr val="tx1">
                                <a:lumMod val="65000"/>
                                <a:lumOff val="35000"/>
                              </a:schemeClr>
                            </a:solidFill>
                          </a:rPr>
                          <a:t>0.73 (0.62</a:t>
                        </a:r>
                        <a:r>
                          <a:rPr lang="de-DE" sz="1350" b="0" i="0">
                            <a:solidFill>
                              <a:schemeClr val="tx1">
                                <a:lumMod val="65000"/>
                                <a:lumOff val="35000"/>
                              </a:schemeClr>
                            </a:solidFill>
                            <a:latin typeface="+mn-lt"/>
                            <a:ea typeface="+mn-ea"/>
                            <a:cs typeface="+mn-cs"/>
                          </a:rPr>
                          <a:t>–</a:t>
                        </a:r>
                        <a:r>
                          <a:rPr lang="de-DE" sz="1200">
                            <a:solidFill>
                              <a:schemeClr val="tx1">
                                <a:lumMod val="65000"/>
                                <a:lumOff val="35000"/>
                              </a:schemeClr>
                            </a:solidFill>
                          </a:rPr>
                          <a:t>0.87)</a:t>
                        </a:r>
                      </a:p>
                    </a:txBody>
                    <a:tcPr marL="68580" marR="68580" marT="34290" marB="34290" anchor="ctr"/>
                  </a:tc>
                  <a:tc>
                    <a:txBody>
                      <a:bodyPr/>
                      <a:lstStyle/>
                      <a:p>
                        <a:pPr algn="l" rtl="0"/>
                        <a:endParaRPr lang="en-GB" sz="1200"/>
                      </a:p>
                    </a:txBody>
                    <a:tcPr marL="68580" marR="68580" marT="34290" marB="34290" anchor="ctr"/>
                  </a:tc>
                  <a:extLst>
                    <a:ext uri="{0D108BD9-81ED-4DB2-BD59-A6C34878D82A}">
                      <a16:rowId xmlns:a16="http://schemas.microsoft.com/office/drawing/2014/main" val="10001"/>
                    </a:ext>
                  </a:extLst>
                </a:tr>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r>
                          <a:rPr lang="de-DE" sz="1100" b="1" noProof="0" dirty="0">
                            <a:solidFill>
                              <a:schemeClr val="bg1"/>
                            </a:solidFill>
                          </a:rPr>
                          <a:t>Verdopplung des Serumkreatinins</a:t>
                        </a:r>
                      </a:p>
                    </a:txBody>
                    <a:tcPr marL="68580" marR="68580" marT="34290" marB="34290" anchor="ctr"/>
                  </a:tc>
                  <a:tc>
                    <a:txBody>
                      <a:bodyPr/>
                      <a:lstStyle/>
                      <a:p>
                        <a:pPr algn="ctr"/>
                        <a:r>
                          <a:rPr lang="de-DE" sz="1200" dirty="0">
                            <a:solidFill>
                              <a:schemeClr val="tx1">
                                <a:lumMod val="65000"/>
                                <a:lumOff val="35000"/>
                              </a:schemeClr>
                            </a:solidFill>
                          </a:rPr>
                          <a:t>21</a:t>
                        </a:r>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de-DE" sz="1200">
                            <a:solidFill>
                              <a:schemeClr val="tx1">
                                <a:lumMod val="65000"/>
                                <a:lumOff val="35000"/>
                              </a:schemeClr>
                            </a:solidFill>
                          </a:rPr>
                          <a:t>0.46 (0.28</a:t>
                        </a:r>
                        <a:r>
                          <a:rPr lang="de-DE" sz="1350" b="0" i="0">
                            <a:solidFill>
                              <a:schemeClr val="tx1">
                                <a:lumMod val="65000"/>
                                <a:lumOff val="35000"/>
                              </a:schemeClr>
                            </a:solidFill>
                            <a:latin typeface="+mn-lt"/>
                            <a:ea typeface="+mn-ea"/>
                            <a:cs typeface="+mn-cs"/>
                          </a:rPr>
                          <a:t>–</a:t>
                        </a:r>
                        <a:r>
                          <a:rPr lang="de-DE" sz="1200">
                            <a:solidFill>
                              <a:schemeClr val="tx1">
                                <a:lumMod val="65000"/>
                                <a:lumOff val="35000"/>
                              </a:schemeClr>
                            </a:solidFill>
                          </a:rPr>
                          <a:t>0.75)</a:t>
                        </a:r>
                      </a:p>
                    </a:txBody>
                    <a:tcPr marL="68580" marR="68580" marT="34290" marB="34290" anchor="ctr"/>
                  </a:tc>
                  <a:tc>
                    <a:txBody>
                      <a:bodyPr/>
                      <a:lstStyle/>
                      <a:p>
                        <a:pPr algn="l" rtl="0"/>
                        <a:endParaRPr lang="en-GB" sz="1200"/>
                      </a:p>
                    </a:txBody>
                    <a:tcPr marL="68580" marR="68580" marT="34290" marB="34290" anchor="ctr"/>
                  </a:tc>
                  <a:extLst>
                    <a:ext uri="{0D108BD9-81ED-4DB2-BD59-A6C34878D82A}">
                      <a16:rowId xmlns:a16="http://schemas.microsoft.com/office/drawing/2014/main" val="10002"/>
                    </a:ext>
                  </a:extLst>
                </a:tr>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r>
                          <a:rPr lang="de-DE" sz="1100" b="1" noProof="0" dirty="0">
                            <a:solidFill>
                              <a:schemeClr val="bg1"/>
                            </a:solidFill>
                          </a:rPr>
                          <a:t>Akute Nierenschädigung*</a:t>
                        </a:r>
                      </a:p>
                    </a:txBody>
                    <a:tcPr marL="68580" marR="68580" marT="34290" marB="34290" anchor="ctr"/>
                  </a:tc>
                  <a:tc>
                    <a:txBody>
                      <a:bodyPr/>
                      <a:lstStyle/>
                      <a:p>
                        <a:pPr algn="ctr"/>
                        <a:r>
                          <a:rPr lang="de-DE" sz="1200">
                            <a:solidFill>
                              <a:schemeClr val="tx1">
                                <a:lumMod val="65000"/>
                                <a:lumOff val="35000"/>
                              </a:schemeClr>
                            </a:solidFill>
                          </a:rPr>
                          <a:t>145</a:t>
                        </a:r>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de-DE" sz="1200">
                            <a:solidFill>
                              <a:schemeClr val="tx1">
                                <a:lumMod val="65000"/>
                                <a:lumOff val="35000"/>
                              </a:schemeClr>
                            </a:solidFill>
                          </a:rPr>
                          <a:t>0.69 (0.57</a:t>
                        </a:r>
                        <a:r>
                          <a:rPr lang="de-DE" sz="1350" b="0" i="0">
                            <a:solidFill>
                              <a:schemeClr val="tx1">
                                <a:lumMod val="65000"/>
                                <a:lumOff val="35000"/>
                              </a:schemeClr>
                            </a:solidFill>
                            <a:latin typeface="+mn-lt"/>
                            <a:ea typeface="+mn-ea"/>
                            <a:cs typeface="+mn-cs"/>
                          </a:rPr>
                          <a:t>–</a:t>
                        </a:r>
                        <a:r>
                          <a:rPr lang="de-DE" sz="1200">
                            <a:solidFill>
                              <a:schemeClr val="tx1">
                                <a:lumMod val="65000"/>
                                <a:lumOff val="35000"/>
                              </a:schemeClr>
                            </a:solidFill>
                          </a:rPr>
                          <a:t>0.84)</a:t>
                        </a:r>
                      </a:p>
                    </a:txBody>
                    <a:tcPr marL="68580" marR="68580" marT="34290" marB="34290" anchor="ctr"/>
                  </a:tc>
                  <a:tc>
                    <a:txBody>
                      <a:bodyPr/>
                      <a:lstStyle/>
                      <a:p>
                        <a:pPr algn="l" rtl="0"/>
                        <a:endParaRPr lang="en-GB" sz="1200"/>
                      </a:p>
                    </a:txBody>
                    <a:tcPr marL="68580" marR="68580" marT="34290" marB="34290" anchor="ctr"/>
                  </a:tc>
                  <a:extLst>
                    <a:ext uri="{0D108BD9-81ED-4DB2-BD59-A6C34878D82A}">
                      <a16:rowId xmlns:a16="http://schemas.microsoft.com/office/drawing/2014/main" val="10003"/>
                    </a:ext>
                  </a:extLst>
                </a:tr>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r>
                          <a:rPr lang="de-DE" sz="1100" b="1" noProof="0" dirty="0">
                            <a:solidFill>
                              <a:schemeClr val="bg1"/>
                            </a:solidFill>
                          </a:rPr>
                          <a:t>Nierenversagen</a:t>
                        </a:r>
                        <a:r>
                          <a:rPr lang="de-DE" sz="1100" b="1" baseline="30000" noProof="0" dirty="0">
                            <a:solidFill>
                              <a:schemeClr val="bg1"/>
                            </a:solidFill>
                          </a:rPr>
                          <a:t>†</a:t>
                        </a:r>
                      </a:p>
                    </a:txBody>
                    <a:tcPr marL="68580" marR="68580" marT="34290" marB="34290" anchor="ctr"/>
                  </a:tc>
                  <a:tc>
                    <a:txBody>
                      <a:bodyPr/>
                      <a:lstStyle/>
                      <a:p>
                        <a:pPr algn="ctr"/>
                        <a:r>
                          <a:rPr lang="de-DE" sz="1200">
                            <a:solidFill>
                              <a:schemeClr val="tx1">
                                <a:lumMod val="65000"/>
                                <a:lumOff val="35000"/>
                              </a:schemeClr>
                            </a:solidFill>
                          </a:rPr>
                          <a:t>14</a:t>
                        </a:r>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de-DE" sz="1200">
                            <a:solidFill>
                              <a:schemeClr val="tx1">
                                <a:lumMod val="65000"/>
                                <a:lumOff val="35000"/>
                              </a:schemeClr>
                            </a:solidFill>
                          </a:rPr>
                          <a:t>0.63 (0.35</a:t>
                        </a:r>
                        <a:r>
                          <a:rPr lang="de-DE" sz="1350" b="0" i="0">
                            <a:solidFill>
                              <a:schemeClr val="tx1">
                                <a:lumMod val="65000"/>
                                <a:lumOff val="35000"/>
                              </a:schemeClr>
                            </a:solidFill>
                            <a:latin typeface="+mn-lt"/>
                            <a:ea typeface="+mn-ea"/>
                            <a:cs typeface="+mn-cs"/>
                          </a:rPr>
                          <a:t>–</a:t>
                        </a:r>
                        <a:r>
                          <a:rPr lang="de-DE" sz="1200">
                            <a:solidFill>
                              <a:schemeClr val="tx1">
                                <a:lumMod val="65000"/>
                                <a:lumOff val="35000"/>
                              </a:schemeClr>
                            </a:solidFill>
                          </a:rPr>
                          <a:t>1.15)</a:t>
                        </a:r>
                      </a:p>
                    </a:txBody>
                    <a:tcPr marL="68580" marR="68580" marT="34290" marB="34290" anchor="ctr"/>
                  </a:tc>
                  <a:tc>
                    <a:txBody>
                      <a:bodyPr/>
                      <a:lstStyle/>
                      <a:p>
                        <a:pPr algn="l" rtl="0"/>
                        <a:endParaRPr lang="en-GB" sz="1200" dirty="0"/>
                      </a:p>
                    </a:txBody>
                    <a:tcPr marL="68580" marR="68580" marT="34290" marB="34290" anchor="ctr"/>
                  </a:tc>
                  <a:extLst>
                    <a:ext uri="{0D108BD9-81ED-4DB2-BD59-A6C34878D82A}">
                      <a16:rowId xmlns:a16="http://schemas.microsoft.com/office/drawing/2014/main" val="10004"/>
                    </a:ext>
                  </a:extLst>
                </a:tr>
              </a:tbl>
            </a:graphicData>
          </a:graphic>
        </p:graphicFrame>
        <p:graphicFrame>
          <p:nvGraphicFramePr>
            <p:cNvPr id="38" name="Chart 19">
              <a:extLst>
                <a:ext uri="{FF2B5EF4-FFF2-40B4-BE49-F238E27FC236}">
                  <a16:creationId xmlns:a16="http://schemas.microsoft.com/office/drawing/2014/main" id="{572693FC-78FB-4037-A6DF-E75E249E71BF}"/>
                </a:ext>
              </a:extLst>
            </p:cNvPr>
            <p:cNvGraphicFramePr/>
            <p:nvPr>
              <p:extLst>
                <p:ext uri="{D42A27DB-BD31-4B8C-83A1-F6EECF244321}">
                  <p14:modId xmlns:p14="http://schemas.microsoft.com/office/powerpoint/2010/main" val="3597463361"/>
                </p:ext>
              </p:extLst>
            </p:nvPr>
          </p:nvGraphicFramePr>
          <p:xfrm>
            <a:off x="5481219" y="1500395"/>
            <a:ext cx="2700300" cy="2807141"/>
          </p:xfrm>
          <a:graphic>
            <a:graphicData uri="http://schemas.openxmlformats.org/drawingml/2006/chart">
              <c:chart xmlns:c="http://schemas.openxmlformats.org/drawingml/2006/chart" xmlns:r="http://schemas.openxmlformats.org/officeDocument/2006/relationships" r:id="rId3"/>
            </a:graphicData>
          </a:graphic>
        </p:graphicFrame>
      </p:grpSp>
      <p:sp>
        <p:nvSpPr>
          <p:cNvPr id="83" name="Rectangle: Rounded Corners 28">
            <a:extLst>
              <a:ext uri="{FF2B5EF4-FFF2-40B4-BE49-F238E27FC236}">
                <a16:creationId xmlns:a16="http://schemas.microsoft.com/office/drawing/2014/main" id="{9017D099-44AD-45AF-9370-A37D539F4025}"/>
              </a:ext>
            </a:extLst>
          </p:cNvPr>
          <p:cNvSpPr/>
          <p:nvPr/>
        </p:nvSpPr>
        <p:spPr bwMode="auto">
          <a:xfrm>
            <a:off x="611187" y="1081168"/>
            <a:ext cx="7616021" cy="280330"/>
          </a:xfrm>
          <a:prstGeom prst="roundRect">
            <a:avLst>
              <a:gd name="adj" fmla="val 22818"/>
            </a:avLst>
          </a:prstGeom>
          <a:solidFill>
            <a:schemeClr val="bg2"/>
          </a:solidFill>
          <a:ln w="1905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0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84" name="Rectangle 29">
            <a:extLst>
              <a:ext uri="{FF2B5EF4-FFF2-40B4-BE49-F238E27FC236}">
                <a16:creationId xmlns:a16="http://schemas.microsoft.com/office/drawing/2014/main" id="{3556CF64-8CE7-4108-AA11-0F717429F121}"/>
              </a:ext>
            </a:extLst>
          </p:cNvPr>
          <p:cNvSpPr/>
          <p:nvPr/>
        </p:nvSpPr>
        <p:spPr>
          <a:xfrm>
            <a:off x="3403178" y="1082666"/>
            <a:ext cx="1279881" cy="276999"/>
          </a:xfrm>
          <a:prstGeom prst="rect">
            <a:avLst/>
          </a:prstGeom>
        </p:spPr>
        <p:txBody>
          <a:bodyPr wrap="square">
            <a:sp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de-DE" sz="1200" b="1" i="0" u="none" strike="noStrike" cap="none" normalizeH="0" baseline="0" noProof="0">
                <a:ln>
                  <a:noFill/>
                </a:ln>
                <a:solidFill>
                  <a:srgbClr val="FFFFFF"/>
                </a:solidFill>
                <a:uLnTx/>
                <a:uFillTx/>
                <a:latin typeface="Arial" charset="0"/>
                <a:ea typeface="+mn-ea"/>
                <a:cs typeface="+mn-cs"/>
              </a:rPr>
              <a:t>Ereignisse (n)</a:t>
            </a:r>
          </a:p>
        </p:txBody>
      </p:sp>
      <p:sp>
        <p:nvSpPr>
          <p:cNvPr id="85" name="Rectangle 31">
            <a:extLst>
              <a:ext uri="{FF2B5EF4-FFF2-40B4-BE49-F238E27FC236}">
                <a16:creationId xmlns:a16="http://schemas.microsoft.com/office/drawing/2014/main" id="{1B4738BB-C04A-4B49-BC3B-6A955F411EA3}"/>
              </a:ext>
            </a:extLst>
          </p:cNvPr>
          <p:cNvSpPr/>
          <p:nvPr/>
        </p:nvSpPr>
        <p:spPr>
          <a:xfrm>
            <a:off x="751472" y="1082666"/>
            <a:ext cx="2877834" cy="276999"/>
          </a:xfrm>
          <a:prstGeom prst="rect">
            <a:avLst/>
          </a:prstGeom>
        </p:spPr>
        <p:txBody>
          <a:bodyPr wrap="square">
            <a:spAutoFit/>
          </a:bodyPr>
          <a:lstStyle/>
          <a:p>
            <a:pPr>
              <a:defRPr/>
            </a:pPr>
            <a:r>
              <a:rPr lang="de-DE" sz="1200" b="1" dirty="0">
                <a:solidFill>
                  <a:srgbClr val="FFFFFF"/>
                </a:solidFill>
              </a:rPr>
              <a:t>nvVHF</a:t>
            </a:r>
            <a:r>
              <a:rPr lang="de-DE" sz="1200" b="1" baseline="0" dirty="0">
                <a:solidFill>
                  <a:srgbClr val="FFFFFF"/>
                </a:solidFill>
              </a:rPr>
              <a:t>-Patienten</a:t>
            </a:r>
            <a:r>
              <a:rPr lang="de-DE" sz="1200" b="1" baseline="30000" dirty="0">
                <a:solidFill>
                  <a:srgbClr val="FFFFFF"/>
                </a:solidFill>
              </a:rPr>
              <a:t>17</a:t>
            </a:r>
          </a:p>
        </p:txBody>
      </p:sp>
      <p:sp>
        <p:nvSpPr>
          <p:cNvPr id="33" name="Rectangle 29">
            <a:extLst>
              <a:ext uri="{FF2B5EF4-FFF2-40B4-BE49-F238E27FC236}">
                <a16:creationId xmlns:a16="http://schemas.microsoft.com/office/drawing/2014/main" id="{64EF1256-A062-4E08-A902-8166830A3F6D}"/>
              </a:ext>
            </a:extLst>
          </p:cNvPr>
          <p:cNvSpPr/>
          <p:nvPr/>
        </p:nvSpPr>
        <p:spPr>
          <a:xfrm>
            <a:off x="5055207" y="1080822"/>
            <a:ext cx="1279881" cy="276999"/>
          </a:xfrm>
          <a:prstGeom prst="rect">
            <a:avLst/>
          </a:prstGeom>
        </p:spPr>
        <p:txBody>
          <a:bodyPr wrap="square">
            <a:sp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de-DE" sz="1200" b="1" i="0" u="none" strike="noStrike" cap="none" normalizeH="0" baseline="0" noProof="0">
                <a:ln>
                  <a:noFill/>
                </a:ln>
                <a:solidFill>
                  <a:srgbClr val="FFFFFF"/>
                </a:solidFill>
                <a:uLnTx/>
                <a:uFillTx/>
                <a:latin typeface="Arial" charset="0"/>
                <a:ea typeface="+mn-ea"/>
                <a:cs typeface="+mn-cs"/>
              </a:rPr>
              <a:t>HR (95% KI)</a:t>
            </a:r>
          </a:p>
        </p:txBody>
      </p:sp>
      <p:sp>
        <p:nvSpPr>
          <p:cNvPr id="40" name="Rectangle 35">
            <a:extLst>
              <a:ext uri="{FF2B5EF4-FFF2-40B4-BE49-F238E27FC236}">
                <a16:creationId xmlns:a16="http://schemas.microsoft.com/office/drawing/2014/main" id="{D7668DF6-6905-4542-B758-84B29229900F}"/>
              </a:ext>
            </a:extLst>
          </p:cNvPr>
          <p:cNvSpPr/>
          <p:nvPr/>
        </p:nvSpPr>
        <p:spPr>
          <a:xfrm>
            <a:off x="732526" y="1382477"/>
            <a:ext cx="1967781" cy="276999"/>
          </a:xfrm>
          <a:prstGeom prst="rect">
            <a:avLst/>
          </a:prstGeom>
        </p:spPr>
        <p:txBody>
          <a:bodyPr wrap="square">
            <a:spAutoFit/>
          </a:bodyPr>
          <a:lstStyle/>
          <a:p>
            <a:pPr>
              <a:spcAft>
                <a:spcPts val="450"/>
              </a:spcAft>
            </a:pPr>
            <a:r>
              <a:rPr lang="de-DE" sz="1200" b="1" dirty="0">
                <a:solidFill>
                  <a:schemeClr val="tx1">
                    <a:lumMod val="65000"/>
                    <a:lumOff val="35000"/>
                  </a:schemeClr>
                </a:solidFill>
              </a:rPr>
              <a:t> (n = 6670)</a:t>
            </a:r>
          </a:p>
        </p:txBody>
      </p:sp>
      <p:grpSp>
        <p:nvGrpSpPr>
          <p:cNvPr id="42" name="Group 10">
            <a:extLst>
              <a:ext uri="{FF2B5EF4-FFF2-40B4-BE49-F238E27FC236}">
                <a16:creationId xmlns:a16="http://schemas.microsoft.com/office/drawing/2014/main" id="{7DB8C9AE-0C06-4C14-839D-659A40BFAC16}"/>
              </a:ext>
            </a:extLst>
          </p:cNvPr>
          <p:cNvGrpSpPr/>
          <p:nvPr/>
        </p:nvGrpSpPr>
        <p:grpSpPr>
          <a:xfrm>
            <a:off x="3481023" y="4023801"/>
            <a:ext cx="1918528" cy="322431"/>
            <a:chOff x="2567608" y="7596391"/>
            <a:chExt cx="3816424" cy="641394"/>
          </a:xfrm>
        </p:grpSpPr>
        <p:sp>
          <p:nvSpPr>
            <p:cNvPr id="43" name="Rectangle: Rounded Corners 48">
              <a:extLst>
                <a:ext uri="{FF2B5EF4-FFF2-40B4-BE49-F238E27FC236}">
                  <a16:creationId xmlns:a16="http://schemas.microsoft.com/office/drawing/2014/main" id="{CF93D574-D428-4ECA-BDF5-82913E332E42}"/>
                </a:ext>
              </a:extLst>
            </p:cNvPr>
            <p:cNvSpPr/>
            <p:nvPr/>
          </p:nvSpPr>
          <p:spPr>
            <a:xfrm>
              <a:off x="2567608" y="7596391"/>
              <a:ext cx="3816424" cy="641394"/>
            </a:xfrm>
            <a:prstGeom prst="roundRect">
              <a:avLst>
                <a:gd name="adj" fmla="val 50000"/>
              </a:avLst>
            </a:prstGeom>
            <a:solidFill>
              <a:schemeClr val="bg1"/>
            </a:solidFill>
          </p:spPr>
          <p:txBody>
            <a:bodyPr wrap="square" anchor="ctr">
              <a:noAutofit/>
            </a:bodyPr>
            <a:lstStyle/>
            <a:p>
              <a:pPr algn="ctr" fontAlgn="base">
                <a:spcBef>
                  <a:spcPct val="50000"/>
                </a:spcBef>
                <a:spcAft>
                  <a:spcPct val="0"/>
                </a:spcAft>
              </a:pPr>
              <a:endParaRPr lang="en-GB" sz="1200" b="1">
                <a:solidFill>
                  <a:schemeClr val="bg1"/>
                </a:solidFill>
              </a:endParaRPr>
            </a:p>
          </p:txBody>
        </p:sp>
        <p:pic>
          <p:nvPicPr>
            <p:cNvPr id="44" name="Picture 2" descr="Image result for AHA logo">
              <a:extLst>
                <a:ext uri="{FF2B5EF4-FFF2-40B4-BE49-F238E27FC236}">
                  <a16:creationId xmlns:a16="http://schemas.microsoft.com/office/drawing/2014/main" id="{3944D4B8-772B-4E8C-9B0D-A63CDBEFBB2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92956" y="7605917"/>
              <a:ext cx="982952" cy="598444"/>
            </a:xfrm>
            <a:prstGeom prst="roundRect">
              <a:avLst>
                <a:gd name="adj" fmla="val 29400"/>
              </a:avLst>
            </a:prstGeom>
            <a:noFill/>
            <a:extLst>
              <a:ext uri="{909E8E84-426E-40DD-AFC4-6F175D3DCCD1}">
                <a14:hiddenFill xmlns:a14="http://schemas.microsoft.com/office/drawing/2010/main">
                  <a:solidFill>
                    <a:srgbClr val="FFFFFF"/>
                  </a:solidFill>
                </a14:hiddenFill>
              </a:ext>
            </a:extLst>
          </p:spPr>
        </p:pic>
        <p:pic>
          <p:nvPicPr>
            <p:cNvPr id="45" name="Picture 4" descr="American College of Cardiology">
              <a:extLst>
                <a:ext uri="{FF2B5EF4-FFF2-40B4-BE49-F238E27FC236}">
                  <a16:creationId xmlns:a16="http://schemas.microsoft.com/office/drawing/2014/main" id="{5FA568DC-B283-4607-A356-508155DEF1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076" y="7725304"/>
              <a:ext cx="1315692" cy="40523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Image result for heart rhythm society logo">
              <a:extLst>
                <a:ext uri="{FF2B5EF4-FFF2-40B4-BE49-F238E27FC236}">
                  <a16:creationId xmlns:a16="http://schemas.microsoft.com/office/drawing/2014/main" id="{6206CF52-C374-455A-ABF8-D794EDB519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5235" y="7739546"/>
              <a:ext cx="1050920" cy="3765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45344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Ellipse 43">
            <a:extLst>
              <a:ext uri="{FF2B5EF4-FFF2-40B4-BE49-F238E27FC236}">
                <a16:creationId xmlns:a16="http://schemas.microsoft.com/office/drawing/2014/main" id="{4EE74DFF-C4C0-BA4A-996D-4DE5999AF1AB}"/>
              </a:ext>
            </a:extLst>
          </p:cNvPr>
          <p:cNvSpPr/>
          <p:nvPr/>
        </p:nvSpPr>
        <p:spPr bwMode="auto">
          <a:xfrm>
            <a:off x="2207279" y="1824420"/>
            <a:ext cx="2386847"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400" dirty="0"/>
              <a:t>Bedeutung von Sicherheit für Ihre Patienten mit </a:t>
            </a:r>
            <a:r>
              <a:rPr lang="de-DE" sz="2400" dirty="0" err="1"/>
              <a:t>nvVHF</a:t>
            </a:r>
            <a:endParaRPr lang="de-DE" sz="2400" dirty="0"/>
          </a:p>
        </p:txBody>
      </p:sp>
      <p:pic>
        <p:nvPicPr>
          <p:cNvPr id="32" name="Grafik 31" descr="Medizin">
            <a:extLst>
              <a:ext uri="{FF2B5EF4-FFF2-40B4-BE49-F238E27FC236}">
                <a16:creationId xmlns:a16="http://schemas.microsoft.com/office/drawing/2014/main" id="{9D9B61BB-3EB3-4DAA-B183-0BFDB366F55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33" name="Ellipse 45">
            <a:hlinkClick r:id="" action="ppaction://noaction"/>
            <a:extLst>
              <a:ext uri="{FF2B5EF4-FFF2-40B4-BE49-F238E27FC236}">
                <a16:creationId xmlns:a16="http://schemas.microsoft.com/office/drawing/2014/main" id="{0EF3C7A6-A07F-4ECD-86B9-A224FD774922}"/>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34" name="Grafik 33" descr="Tageskalender">
            <a:extLst>
              <a:ext uri="{FF2B5EF4-FFF2-40B4-BE49-F238E27FC236}">
                <a16:creationId xmlns:a16="http://schemas.microsoft.com/office/drawing/2014/main" id="{5BF0C3B3-FD8A-4BA7-A5F6-B7D704E716E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35" name="Ellipse 47">
            <a:hlinkClick r:id="" action="ppaction://noaction"/>
            <a:extLst>
              <a:ext uri="{FF2B5EF4-FFF2-40B4-BE49-F238E27FC236}">
                <a16:creationId xmlns:a16="http://schemas.microsoft.com/office/drawing/2014/main" id="{7D9B42FC-6FC5-4170-903F-7BD96CA2A977}"/>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36" name="Line 44">
            <a:extLst>
              <a:ext uri="{FF2B5EF4-FFF2-40B4-BE49-F238E27FC236}">
                <a16:creationId xmlns:a16="http://schemas.microsoft.com/office/drawing/2014/main" id="{699828AF-0DC6-4D3C-ADEE-A2BBCEEB6BD1}"/>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7" name="Line 44">
            <a:extLst>
              <a:ext uri="{FF2B5EF4-FFF2-40B4-BE49-F238E27FC236}">
                <a16:creationId xmlns:a16="http://schemas.microsoft.com/office/drawing/2014/main" id="{3AD61C11-3763-4117-9483-FD12FC1D3605}"/>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8" name="Line 44">
            <a:extLst>
              <a:ext uri="{FF2B5EF4-FFF2-40B4-BE49-F238E27FC236}">
                <a16:creationId xmlns:a16="http://schemas.microsoft.com/office/drawing/2014/main" id="{7CCFD12E-4651-4ACC-9A7E-E597D11B438C}"/>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9" name="Line 44">
            <a:extLst>
              <a:ext uri="{FF2B5EF4-FFF2-40B4-BE49-F238E27FC236}">
                <a16:creationId xmlns:a16="http://schemas.microsoft.com/office/drawing/2014/main" id="{AF73337B-DE79-4EB0-890C-2C2B272F9E81}"/>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40" name="Grafik 39" descr="Gehirn im Kopf">
            <a:extLst>
              <a:ext uri="{FF2B5EF4-FFF2-40B4-BE49-F238E27FC236}">
                <a16:creationId xmlns:a16="http://schemas.microsoft.com/office/drawing/2014/main" id="{39AED9C6-8B68-4939-ACB2-DEEC1EF7BD2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41" name="Ellipse 43">
            <a:extLst>
              <a:ext uri="{FF2B5EF4-FFF2-40B4-BE49-F238E27FC236}">
                <a16:creationId xmlns:a16="http://schemas.microsoft.com/office/drawing/2014/main" id="{98F52EDB-9129-4252-B379-40ED635CC763}"/>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2" name="Grafik 41" descr="Infusion">
            <a:extLst>
              <a:ext uri="{FF2B5EF4-FFF2-40B4-BE49-F238E27FC236}">
                <a16:creationId xmlns:a16="http://schemas.microsoft.com/office/drawing/2014/main" id="{C5681CE8-8C35-45B6-9AC6-542F404CC3B9}"/>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43" name="Ellipse 44">
            <a:extLst>
              <a:ext uri="{FF2B5EF4-FFF2-40B4-BE49-F238E27FC236}">
                <a16:creationId xmlns:a16="http://schemas.microsoft.com/office/drawing/2014/main" id="{4C3359FF-F650-4C12-904A-29334A604E3A}"/>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44" name="Abgerundetes Rechteck 76">
            <a:extLst>
              <a:ext uri="{FF2B5EF4-FFF2-40B4-BE49-F238E27FC236}">
                <a16:creationId xmlns:a16="http://schemas.microsoft.com/office/drawing/2014/main" id="{4642F9E8-2672-45CA-8463-EA088029F782}"/>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noAutofit/>
          </a:bodyPr>
          <a:lstStyle/>
          <a:p>
            <a:pPr marL="0" lvl="3" algn="ctr">
              <a:lnSpc>
                <a:spcPct val="90000"/>
              </a:lnSpc>
              <a:spcBef>
                <a:spcPts val="1000"/>
              </a:spcBef>
              <a:buClr>
                <a:srgbClr val="006ABB"/>
              </a:buClr>
              <a:buSzPct val="100000"/>
            </a:pPr>
            <a:r>
              <a:rPr lang="de-DE" sz="1400" dirty="0">
                <a:solidFill>
                  <a:srgbClr val="000000">
                    <a:lumMod val="65000"/>
                    <a:lumOff val="35000"/>
                  </a:srgbClr>
                </a:solidFill>
              </a:rPr>
              <a:t> Nettonutzen</a:t>
            </a:r>
          </a:p>
        </p:txBody>
      </p:sp>
      <p:pic>
        <p:nvPicPr>
          <p:cNvPr id="45" name="Grafik 44" descr="Waage der Justitia">
            <a:hlinkClick r:id="" action="ppaction://noaction"/>
            <a:extLst>
              <a:ext uri="{FF2B5EF4-FFF2-40B4-BE49-F238E27FC236}">
                <a16:creationId xmlns:a16="http://schemas.microsoft.com/office/drawing/2014/main" id="{B31103D4-7227-46A7-9ACF-2F7DC228FC87}"/>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46" name="Textfeld 45">
            <a:extLst>
              <a:ext uri="{FF2B5EF4-FFF2-40B4-BE49-F238E27FC236}">
                <a16:creationId xmlns:a16="http://schemas.microsoft.com/office/drawing/2014/main" id="{B910088F-1299-4E49-A4A0-A03E34B455C0}"/>
              </a:ext>
            </a:extLst>
          </p:cNvPr>
          <p:cNvSpPr txBox="1"/>
          <p:nvPr/>
        </p:nvSpPr>
        <p:spPr>
          <a:xfrm>
            <a:off x="596393" y="3474618"/>
            <a:ext cx="1681380" cy="309958"/>
          </a:xfrm>
          <a:prstGeom prst="rect">
            <a:avLst/>
          </a:prstGeom>
          <a:noFill/>
        </p:spPr>
        <p:txBody>
          <a:bodyPr wrap="squar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400" i="0" u="none" strike="noStrike" cap="none" normalizeH="0" baseline="0" noProof="0">
                <a:ln>
                  <a:noFill/>
                </a:ln>
                <a:solidFill>
                  <a:schemeClr val="tx1">
                    <a:lumMod val="65000"/>
                    <a:lumOff val="35000"/>
                  </a:schemeClr>
                </a:solidFill>
                <a:uLnTx/>
                <a:uFillTx/>
                <a:latin typeface="Arial" charset="0"/>
                <a:ea typeface="+mn-ea"/>
                <a:cs typeface="+mn-cs"/>
              </a:rPr>
              <a:t>Kein Schlaganfall</a:t>
            </a:r>
          </a:p>
        </p:txBody>
      </p:sp>
      <p:sp>
        <p:nvSpPr>
          <p:cNvPr id="47" name="Textfeld 46">
            <a:extLst>
              <a:ext uri="{FF2B5EF4-FFF2-40B4-BE49-F238E27FC236}">
                <a16:creationId xmlns:a16="http://schemas.microsoft.com/office/drawing/2014/main" id="{7DB0B447-F1C8-465C-B754-C500FF670AA5}"/>
              </a:ext>
            </a:extLst>
          </p:cNvPr>
          <p:cNvSpPr txBox="1"/>
          <p:nvPr/>
        </p:nvSpPr>
        <p:spPr>
          <a:xfrm>
            <a:off x="7003196" y="3459230"/>
            <a:ext cx="1822976"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DE" sz="1400">
                <a:solidFill>
                  <a:srgbClr val="000000">
                    <a:lumMod val="65000"/>
                    <a:lumOff val="35000"/>
                  </a:srgbClr>
                </a:solidFill>
              </a:rPr>
              <a:t>Einfache Therapie </a:t>
            </a:r>
            <a:br>
              <a:rPr lang="de-DE" sz="1400">
                <a:solidFill>
                  <a:srgbClr val="000000">
                    <a:lumMod val="65000"/>
                    <a:lumOff val="35000"/>
                  </a:srgbClr>
                </a:solidFill>
              </a:rPr>
            </a:br>
            <a:r>
              <a:rPr lang="de-DE" sz="1400">
                <a:solidFill>
                  <a:srgbClr val="000000">
                    <a:lumMod val="65000"/>
                    <a:lumOff val="35000"/>
                  </a:srgbClr>
                </a:solidFill>
              </a:rPr>
              <a:t>unterstützt Adhärenz</a:t>
            </a:r>
          </a:p>
        </p:txBody>
      </p:sp>
      <p:sp>
        <p:nvSpPr>
          <p:cNvPr id="48" name="Textfeld 47">
            <a:extLst>
              <a:ext uri="{FF2B5EF4-FFF2-40B4-BE49-F238E27FC236}">
                <a16:creationId xmlns:a16="http://schemas.microsoft.com/office/drawing/2014/main" id="{CA7159E7-7ADA-4934-914D-BB7BDF4503E8}"/>
              </a:ext>
            </a:extLst>
          </p:cNvPr>
          <p:cNvSpPr txBox="1"/>
          <p:nvPr/>
        </p:nvSpPr>
        <p:spPr>
          <a:xfrm>
            <a:off x="2601778" y="3459230"/>
            <a:ext cx="1613240"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DE" sz="1400" b="1">
                <a:solidFill>
                  <a:srgbClr val="3961AC"/>
                </a:solidFill>
              </a:rPr>
              <a:t>Keine kritischen </a:t>
            </a:r>
            <a:br>
              <a:rPr lang="de-DE" sz="1400" b="1">
                <a:solidFill>
                  <a:srgbClr val="3961AC"/>
                </a:solidFill>
              </a:rPr>
            </a:br>
            <a:r>
              <a:rPr lang="de-DE" sz="1400" b="1">
                <a:solidFill>
                  <a:srgbClr val="3961AC"/>
                </a:solidFill>
              </a:rPr>
              <a:t>Blutungen</a:t>
            </a:r>
          </a:p>
        </p:txBody>
      </p:sp>
      <p:sp>
        <p:nvSpPr>
          <p:cNvPr id="49" name="Textfeld 48">
            <a:extLst>
              <a:ext uri="{FF2B5EF4-FFF2-40B4-BE49-F238E27FC236}">
                <a16:creationId xmlns:a16="http://schemas.microsoft.com/office/drawing/2014/main" id="{4F96D702-7CF4-4733-9768-C46EC6BDCAA1}"/>
              </a:ext>
            </a:extLst>
          </p:cNvPr>
          <p:cNvSpPr txBox="1"/>
          <p:nvPr/>
        </p:nvSpPr>
        <p:spPr>
          <a:xfrm>
            <a:off x="4775292" y="3459030"/>
            <a:ext cx="1837405" cy="309958"/>
          </a:xfrm>
          <a:prstGeom prst="rect">
            <a:avLst/>
          </a:prstGeom>
          <a:noFill/>
        </p:spPr>
        <p:txBody>
          <a:bodyPr wrap="squar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400" b="0" i="0" u="none" strike="noStrike" cap="none" normalizeH="0" baseline="0" noProof="0">
                <a:ln>
                  <a:noFill/>
                </a:ln>
                <a:solidFill>
                  <a:srgbClr val="000000">
                    <a:lumMod val="65000"/>
                    <a:lumOff val="35000"/>
                  </a:srgbClr>
                </a:solidFill>
                <a:uLnTx/>
                <a:uFillTx/>
                <a:latin typeface="Arial" charset="0"/>
                <a:ea typeface="+mn-ea"/>
                <a:cs typeface="+mn-cs"/>
              </a:rPr>
              <a:t>Korrekte Dosierung</a:t>
            </a:r>
          </a:p>
        </p:txBody>
      </p:sp>
    </p:spTree>
    <p:extLst>
      <p:ext uri="{BB962C8B-B14F-4D97-AF65-F5344CB8AC3E}">
        <p14:creationId xmlns:p14="http://schemas.microsoft.com/office/powerpoint/2010/main" val="889125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50711"/>
            <a:ext cx="8274053" cy="8309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000" dirty="0"/>
              <a:t>Rivaroxaban zeigte im Vergleich zu VKA bei Patienten mit </a:t>
            </a:r>
            <a:r>
              <a:rPr lang="de-DE" sz="2000" dirty="0" err="1"/>
              <a:t>nvVHF</a:t>
            </a:r>
            <a:r>
              <a:rPr lang="de-DE" sz="2000" dirty="0"/>
              <a:t> und moderater eingeschränkter Nierenfunktion ein konsistentes Sicherheitsprofil</a:t>
            </a:r>
          </a:p>
        </p:txBody>
      </p:sp>
      <p:grpSp>
        <p:nvGrpSpPr>
          <p:cNvPr id="48" name="Group 13">
            <a:extLst>
              <a:ext uri="{FF2B5EF4-FFF2-40B4-BE49-F238E27FC236}">
                <a16:creationId xmlns:a16="http://schemas.microsoft.com/office/drawing/2014/main" id="{BD97C696-1DCB-4A50-BE52-FB4321F8F73C}"/>
              </a:ext>
            </a:extLst>
          </p:cNvPr>
          <p:cNvGrpSpPr/>
          <p:nvPr/>
        </p:nvGrpSpPr>
        <p:grpSpPr>
          <a:xfrm>
            <a:off x="6680034" y="1644504"/>
            <a:ext cx="2353616" cy="833178"/>
            <a:chOff x="336318" y="2321140"/>
            <a:chExt cx="2353616" cy="1110900"/>
          </a:xfrm>
        </p:grpSpPr>
        <p:sp>
          <p:nvSpPr>
            <p:cNvPr id="49" name="Rectangle 14">
              <a:extLst>
                <a:ext uri="{FF2B5EF4-FFF2-40B4-BE49-F238E27FC236}">
                  <a16:creationId xmlns:a16="http://schemas.microsoft.com/office/drawing/2014/main" id="{781AF918-CFDE-4C81-983F-67028A73DDF6}"/>
                </a:ext>
              </a:extLst>
            </p:cNvPr>
            <p:cNvSpPr/>
            <p:nvPr/>
          </p:nvSpPr>
          <p:spPr bwMode="auto">
            <a:xfrm>
              <a:off x="336318" y="2441428"/>
              <a:ext cx="108000" cy="144000"/>
            </a:xfrm>
            <a:prstGeom prst="rect">
              <a:avLst/>
            </a:prstGeom>
            <a:solidFill>
              <a:srgbClr val="B3B2B5"/>
            </a:solidFill>
            <a:ln w="19050" algn="ctr">
              <a:solidFill>
                <a:srgbClr val="B3B2B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50" name="TextBox 15">
              <a:extLst>
                <a:ext uri="{FF2B5EF4-FFF2-40B4-BE49-F238E27FC236}">
                  <a16:creationId xmlns:a16="http://schemas.microsoft.com/office/drawing/2014/main" id="{FCADE23B-9D13-43F5-BF68-E06325661C70}"/>
                </a:ext>
              </a:extLst>
            </p:cNvPr>
            <p:cNvSpPr txBox="1"/>
            <p:nvPr/>
          </p:nvSpPr>
          <p:spPr>
            <a:xfrm>
              <a:off x="467570" y="2322671"/>
              <a:ext cx="489534" cy="372239"/>
            </a:xfrm>
            <a:prstGeom prst="rect">
              <a:avLst/>
            </a:prstGeom>
            <a:noFill/>
          </p:spPr>
          <p:txBody>
            <a:bodyPr wrap="none" lIns="90000" tIns="46800" rIns="90000" bIns="46800" rtlCol="0" anchor="ctr">
              <a:spAutoFit/>
            </a:bodyPr>
            <a:lstStyle/>
            <a:p>
              <a:r>
                <a:rPr lang="de-DE" sz="1200">
                  <a:solidFill>
                    <a:srgbClr val="000000">
                      <a:lumMod val="65000"/>
                      <a:lumOff val="35000"/>
                    </a:srgbClr>
                  </a:solidFill>
                </a:rPr>
                <a:t>VKA</a:t>
              </a:r>
            </a:p>
          </p:txBody>
        </p:sp>
        <p:sp>
          <p:nvSpPr>
            <p:cNvPr id="51" name="Rectangle 20">
              <a:extLst>
                <a:ext uri="{FF2B5EF4-FFF2-40B4-BE49-F238E27FC236}">
                  <a16:creationId xmlns:a16="http://schemas.microsoft.com/office/drawing/2014/main" id="{C4ED70DE-56D8-422B-A4AB-2772254CB36D}"/>
                </a:ext>
              </a:extLst>
            </p:cNvPr>
            <p:cNvSpPr/>
            <p:nvPr/>
          </p:nvSpPr>
          <p:spPr bwMode="auto">
            <a:xfrm>
              <a:off x="1091316" y="2435045"/>
              <a:ext cx="108000" cy="144000"/>
            </a:xfrm>
            <a:prstGeom prst="rect">
              <a:avLst/>
            </a:prstGeom>
            <a:solidFill>
              <a:srgbClr val="3961AC"/>
            </a:solidFill>
            <a:ln w="19050" algn="ctr">
              <a:solidFill>
                <a:srgbClr val="3961AC"/>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52" name="TextBox 23">
              <a:extLst>
                <a:ext uri="{FF2B5EF4-FFF2-40B4-BE49-F238E27FC236}">
                  <a16:creationId xmlns:a16="http://schemas.microsoft.com/office/drawing/2014/main" id="{0AF00CE0-73A0-4A7F-B3B5-502E2A634CC1}"/>
                </a:ext>
              </a:extLst>
            </p:cNvPr>
            <p:cNvSpPr txBox="1"/>
            <p:nvPr/>
          </p:nvSpPr>
          <p:spPr>
            <a:xfrm>
              <a:off x="1222568" y="2321140"/>
              <a:ext cx="1467366" cy="1110900"/>
            </a:xfrm>
            <a:prstGeom prst="rect">
              <a:avLst/>
            </a:prstGeom>
            <a:noFill/>
          </p:spPr>
          <p:txBody>
            <a:bodyPr wrap="none" lIns="90000" tIns="46800" rIns="90000" bIns="46800" rtlCol="0" anchor="ctr">
              <a:spAutoFit/>
            </a:bodyPr>
            <a:lstStyle/>
            <a:p>
              <a:r>
                <a:rPr lang="de-DE" sz="1200" dirty="0">
                  <a:solidFill>
                    <a:srgbClr val="000000">
                      <a:lumMod val="65000"/>
                      <a:lumOff val="35000"/>
                    </a:srgbClr>
                  </a:solidFill>
                </a:rPr>
                <a:t>Rivaroxaban 15mg</a:t>
              </a:r>
            </a:p>
            <a:p>
              <a:r>
                <a:rPr lang="de-DE" sz="1200" dirty="0">
                  <a:solidFill>
                    <a:srgbClr val="000000">
                      <a:lumMod val="65000"/>
                      <a:lumOff val="35000"/>
                    </a:srgbClr>
                  </a:solidFill>
                </a:rPr>
                <a:t>n = 2950</a:t>
              </a:r>
            </a:p>
            <a:p>
              <a:endParaRPr lang="de-DE" sz="1200" dirty="0">
                <a:solidFill>
                  <a:srgbClr val="000000">
                    <a:lumMod val="65000"/>
                    <a:lumOff val="35000"/>
                  </a:srgbClr>
                </a:solidFill>
              </a:endParaRPr>
            </a:p>
          </p:txBody>
        </p:sp>
      </p:grpSp>
      <p:sp>
        <p:nvSpPr>
          <p:cNvPr id="23" name="Abgerundetes Rechteck 31">
            <a:extLst>
              <a:ext uri="{FF2B5EF4-FFF2-40B4-BE49-F238E27FC236}">
                <a16:creationId xmlns:a16="http://schemas.microsoft.com/office/drawing/2014/main" id="{45D3840A-F471-4D7D-B1EE-26D9E7FB23F9}"/>
              </a:ext>
            </a:extLst>
          </p:cNvPr>
          <p:cNvSpPr>
            <a:spLocks noChangeArrowheads="1"/>
          </p:cNvSpPr>
          <p:nvPr/>
        </p:nvSpPr>
        <p:spPr bwMode="auto">
          <a:xfrm>
            <a:off x="611188" y="4431459"/>
            <a:ext cx="8245475" cy="36776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DE" sz="1200" dirty="0">
                <a:solidFill>
                  <a:srgbClr val="000000">
                    <a:lumMod val="65000"/>
                    <a:lumOff val="35000"/>
                  </a:srgbClr>
                </a:solidFill>
              </a:rPr>
              <a:t>Das gute Sicherheits- und Wirksamkeitsprofil spricht für die Anwendung von Rivaroxaban</a:t>
            </a:r>
            <a:br>
              <a:rPr lang="de-DE" sz="1200" dirty="0">
                <a:solidFill>
                  <a:srgbClr val="000000">
                    <a:lumMod val="65000"/>
                    <a:lumOff val="35000"/>
                  </a:srgbClr>
                </a:solidFill>
              </a:rPr>
            </a:br>
            <a:r>
              <a:rPr lang="de-DE" sz="1200" dirty="0">
                <a:solidFill>
                  <a:srgbClr val="000000">
                    <a:lumMod val="65000"/>
                    <a:lumOff val="35000"/>
                  </a:srgbClr>
                </a:solidFill>
              </a:rPr>
              <a:t>für die Schlaganfallprävention bei Patienten mit mittelschwerer Nierenfunktionsstörung (</a:t>
            </a:r>
            <a:r>
              <a:rPr lang="de-DE" sz="1200" dirty="0" err="1">
                <a:solidFill>
                  <a:srgbClr val="000000">
                    <a:lumMod val="65000"/>
                    <a:lumOff val="35000"/>
                  </a:srgbClr>
                </a:solidFill>
              </a:rPr>
              <a:t>CrCl</a:t>
            </a:r>
            <a:r>
              <a:rPr lang="de-DE" sz="1200" dirty="0">
                <a:solidFill>
                  <a:srgbClr val="000000">
                    <a:lumMod val="65000"/>
                    <a:lumOff val="35000"/>
                  </a:srgbClr>
                </a:solidFill>
              </a:rPr>
              <a:t> 30–49 ml/min).</a:t>
            </a:r>
            <a:r>
              <a:rPr lang="de-DE" sz="1200" baseline="30000" dirty="0">
                <a:solidFill>
                  <a:srgbClr val="000000">
                    <a:lumMod val="65000"/>
                    <a:lumOff val="35000"/>
                  </a:srgbClr>
                </a:solidFill>
              </a:rPr>
              <a:t>7</a:t>
            </a:r>
            <a:r>
              <a:rPr lang="de-DE" sz="1200" dirty="0">
                <a:solidFill>
                  <a:srgbClr val="000000">
                    <a:lumMod val="65000"/>
                    <a:lumOff val="35000"/>
                  </a:srgbClr>
                </a:solidFill>
              </a:rPr>
              <a:t> </a:t>
            </a:r>
          </a:p>
        </p:txBody>
      </p:sp>
      <p:sp>
        <p:nvSpPr>
          <p:cNvPr id="25" name="Content Placeholder 8">
            <a:extLst>
              <a:ext uri="{FF2B5EF4-FFF2-40B4-BE49-F238E27FC236}">
                <a16:creationId xmlns:a16="http://schemas.microsoft.com/office/drawing/2014/main" id="{89F38EA5-EAED-4FD0-AB2D-E3D4096E3382}"/>
              </a:ext>
            </a:extLst>
          </p:cNvPr>
          <p:cNvSpPr txBox="1">
            <a:spLocks/>
          </p:cNvSpPr>
          <p:nvPr/>
        </p:nvSpPr>
        <p:spPr>
          <a:xfrm>
            <a:off x="863600" y="2722563"/>
            <a:ext cx="8280400" cy="1870075"/>
          </a:xfrm>
          <a:prstGeom prst="rect">
            <a:avLst/>
          </a:prstGeom>
        </p:spPr>
        <p:txBody>
          <a:bodyPr vert="horz" lIns="0" tIns="0" rIns="0" bIns="0" rtlCol="0">
            <a:noAutofit/>
          </a:bodyPr>
          <a:lstStyle>
            <a:lvl1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defRPr lang="en-US" sz="180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endParaRPr lang="en-GB" kern="0"/>
          </a:p>
          <a:p>
            <a:endParaRPr lang="en-GB" kern="0"/>
          </a:p>
          <a:p>
            <a:endParaRPr lang="en-GB" kern="0"/>
          </a:p>
          <a:p>
            <a:endParaRPr lang="en-GB" kern="0"/>
          </a:p>
          <a:p>
            <a:endParaRPr lang="en-GB" kern="0"/>
          </a:p>
          <a:p>
            <a:endParaRPr lang="en-GB" kern="0"/>
          </a:p>
          <a:p>
            <a:endParaRPr lang="en-GB" kern="0"/>
          </a:p>
          <a:p>
            <a:endParaRPr lang="en-GB" kern="0"/>
          </a:p>
        </p:txBody>
      </p:sp>
      <p:grpSp>
        <p:nvGrpSpPr>
          <p:cNvPr id="27" name="Group 2">
            <a:extLst>
              <a:ext uri="{FF2B5EF4-FFF2-40B4-BE49-F238E27FC236}">
                <a16:creationId xmlns:a16="http://schemas.microsoft.com/office/drawing/2014/main" id="{D9D8A34E-80CA-4D4A-A955-5B84EBACC78A}"/>
              </a:ext>
            </a:extLst>
          </p:cNvPr>
          <p:cNvGrpSpPr/>
          <p:nvPr/>
        </p:nvGrpSpPr>
        <p:grpSpPr>
          <a:xfrm>
            <a:off x="626407" y="1660179"/>
            <a:ext cx="6579247" cy="2242232"/>
            <a:chOff x="691225" y="1694079"/>
            <a:chExt cx="6579247" cy="2360700"/>
          </a:xfrm>
        </p:grpSpPr>
        <p:sp>
          <p:nvSpPr>
            <p:cNvPr id="28" name="TextBox 53">
              <a:extLst>
                <a:ext uri="{FF2B5EF4-FFF2-40B4-BE49-F238E27FC236}">
                  <a16:creationId xmlns:a16="http://schemas.microsoft.com/office/drawing/2014/main" id="{05A703D4-14BE-48ED-BD87-D59037E6FE13}"/>
                </a:ext>
              </a:extLst>
            </p:cNvPr>
            <p:cNvSpPr txBox="1"/>
            <p:nvPr/>
          </p:nvSpPr>
          <p:spPr>
            <a:xfrm rot="16200000">
              <a:off x="6956" y="2906664"/>
              <a:ext cx="1832384" cy="463846"/>
            </a:xfrm>
            <a:prstGeom prst="rect">
              <a:avLst/>
            </a:prstGeom>
            <a:noFill/>
          </p:spPr>
          <p:txBody>
            <a:bodyPr wrap="squar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200" b="1" i="0" u="none" strike="noStrike" cap="none" normalizeH="0" baseline="0" noProof="0">
                  <a:ln>
                    <a:noFill/>
                  </a:ln>
                  <a:solidFill>
                    <a:schemeClr val="tx1">
                      <a:lumMod val="65000"/>
                      <a:lumOff val="35000"/>
                    </a:schemeClr>
                  </a:solidFill>
                  <a:uLnTx/>
                  <a:uFillTx/>
                  <a:latin typeface="Arial" charset="0"/>
                  <a:ea typeface="+mn-ea"/>
                  <a:cs typeface="+mn-cs"/>
                </a:rPr>
                <a:t>Ereignisrate</a:t>
              </a:r>
              <a:br>
                <a:rPr kumimoji="0" lang="de-DE" sz="1200" b="1" i="0" u="none" strike="noStrike" cap="none" normalizeH="0" baseline="0" noProof="0">
                  <a:ln>
                    <a:noFill/>
                  </a:ln>
                  <a:solidFill>
                    <a:schemeClr val="tx1">
                      <a:lumMod val="65000"/>
                      <a:lumOff val="35000"/>
                    </a:schemeClr>
                  </a:solidFill>
                  <a:uLnTx/>
                  <a:uFillTx/>
                  <a:latin typeface="Arial" charset="0"/>
                  <a:ea typeface="+mn-ea"/>
                  <a:cs typeface="+mn-cs"/>
                </a:rPr>
              </a:br>
              <a:r>
                <a:rPr kumimoji="0" lang="de-DE" sz="1200" b="1" i="0" u="none" strike="noStrike" cap="none" normalizeH="0" baseline="0" noProof="0">
                  <a:ln>
                    <a:noFill/>
                  </a:ln>
                  <a:solidFill>
                    <a:schemeClr val="tx1">
                      <a:lumMod val="65000"/>
                      <a:lumOff val="35000"/>
                    </a:schemeClr>
                  </a:solidFill>
                  <a:uLnTx/>
                  <a:uFillTx/>
                  <a:latin typeface="Arial" charset="0"/>
                  <a:ea typeface="+mn-ea"/>
                  <a:cs typeface="+mn-cs"/>
                </a:rPr>
                <a:t>(% pro Jahr)</a:t>
              </a:r>
            </a:p>
          </p:txBody>
        </p:sp>
        <p:grpSp>
          <p:nvGrpSpPr>
            <p:cNvPr id="29" name="Group 3">
              <a:extLst>
                <a:ext uri="{FF2B5EF4-FFF2-40B4-BE49-F238E27FC236}">
                  <a16:creationId xmlns:a16="http://schemas.microsoft.com/office/drawing/2014/main" id="{C01CBE7B-2A57-4488-90B0-16F022A4D1A4}"/>
                </a:ext>
              </a:extLst>
            </p:cNvPr>
            <p:cNvGrpSpPr/>
            <p:nvPr/>
          </p:nvGrpSpPr>
          <p:grpSpPr>
            <a:xfrm>
              <a:off x="865416" y="1694079"/>
              <a:ext cx="6405056" cy="1579494"/>
              <a:chOff x="865416" y="1724746"/>
              <a:chExt cx="6405056" cy="2105992"/>
            </a:xfrm>
          </p:grpSpPr>
          <p:grpSp>
            <p:nvGrpSpPr>
              <p:cNvPr id="63" name="Group 15">
                <a:extLst>
                  <a:ext uri="{FF2B5EF4-FFF2-40B4-BE49-F238E27FC236}">
                    <a16:creationId xmlns:a16="http://schemas.microsoft.com/office/drawing/2014/main" id="{657A86C9-1E65-4CEF-B128-0849671CF899}"/>
                  </a:ext>
                </a:extLst>
              </p:cNvPr>
              <p:cNvGrpSpPr/>
              <p:nvPr/>
            </p:nvGrpSpPr>
            <p:grpSpPr>
              <a:xfrm>
                <a:off x="2448678" y="2825366"/>
                <a:ext cx="4821794" cy="1005372"/>
                <a:chOff x="1420563" y="2560173"/>
                <a:chExt cx="4821794" cy="1005372"/>
              </a:xfrm>
            </p:grpSpPr>
            <p:sp>
              <p:nvSpPr>
                <p:cNvPr id="65" name="TextBox 12">
                  <a:extLst>
                    <a:ext uri="{FF2B5EF4-FFF2-40B4-BE49-F238E27FC236}">
                      <a16:creationId xmlns:a16="http://schemas.microsoft.com/office/drawing/2014/main" id="{3F58D2CD-684C-4DCD-8E67-86F5B7358CB4}"/>
                    </a:ext>
                  </a:extLst>
                </p:cNvPr>
                <p:cNvSpPr txBox="1"/>
                <p:nvPr/>
              </p:nvSpPr>
              <p:spPr>
                <a:xfrm>
                  <a:off x="1420563" y="2560173"/>
                  <a:ext cx="1690360" cy="64807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t>HR=0.55</a:t>
                  </a:r>
                  <a:br>
                    <a:rPr kumimoji="0" lang="de-DE"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br>
                  <a:r>
                    <a:rPr kumimoji="0" lang="de-DE"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t>(95% KI 0.30–1.00)</a:t>
                  </a:r>
                </a:p>
              </p:txBody>
            </p:sp>
            <p:sp>
              <p:nvSpPr>
                <p:cNvPr id="66" name="TextBox 12">
                  <a:extLst>
                    <a:ext uri="{FF2B5EF4-FFF2-40B4-BE49-F238E27FC236}">
                      <a16:creationId xmlns:a16="http://schemas.microsoft.com/office/drawing/2014/main" id="{60CD57CB-0D88-4FF2-9A7E-E5F7F7B73917}"/>
                    </a:ext>
                  </a:extLst>
                </p:cNvPr>
                <p:cNvSpPr txBox="1"/>
                <p:nvPr/>
              </p:nvSpPr>
              <p:spPr>
                <a:xfrm>
                  <a:off x="2967821" y="2778553"/>
                  <a:ext cx="1690360" cy="64807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t>HR=0.81</a:t>
                  </a:r>
                  <a:br>
                    <a:rPr kumimoji="0" lang="de-DE"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br>
                  <a:r>
                    <a:rPr kumimoji="0" lang="de-DE" sz="1200" b="0" i="0" u="none" strike="noStrike" cap="none" normalizeH="0" baseline="0" noProof="0">
                      <a:ln>
                        <a:noFill/>
                      </a:ln>
                      <a:solidFill>
                        <a:schemeClr val="tx1">
                          <a:lumMod val="65000"/>
                          <a:lumOff val="35000"/>
                        </a:schemeClr>
                      </a:solidFill>
                      <a:uLnTx/>
                      <a:uFillTx/>
                      <a:latin typeface="Arial" charset="0"/>
                      <a:ea typeface="ＭＳ Ｐゴシック" pitchFamily="34" charset="-128"/>
                      <a:cs typeface="+mn-cs"/>
                    </a:rPr>
                    <a:t>(95% KI 0.41–1.60)</a:t>
                  </a:r>
                </a:p>
              </p:txBody>
            </p:sp>
            <p:sp>
              <p:nvSpPr>
                <p:cNvPr id="67" name="TextBox 12">
                  <a:extLst>
                    <a:ext uri="{FF2B5EF4-FFF2-40B4-BE49-F238E27FC236}">
                      <a16:creationId xmlns:a16="http://schemas.microsoft.com/office/drawing/2014/main" id="{4C24A376-D928-4065-90D4-48E463A86FAB}"/>
                    </a:ext>
                  </a:extLst>
                </p:cNvPr>
                <p:cNvSpPr txBox="1"/>
                <p:nvPr/>
              </p:nvSpPr>
              <p:spPr>
                <a:xfrm>
                  <a:off x="4551997" y="2917469"/>
                  <a:ext cx="1690360" cy="64807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dirty="0">
                      <a:ln>
                        <a:noFill/>
                      </a:ln>
                      <a:solidFill>
                        <a:schemeClr val="tx1">
                          <a:lumMod val="65000"/>
                          <a:lumOff val="35000"/>
                        </a:schemeClr>
                      </a:solidFill>
                      <a:uLnTx/>
                      <a:uFillTx/>
                      <a:latin typeface="Arial" charset="0"/>
                      <a:ea typeface="ＭＳ Ｐゴシック" pitchFamily="34" charset="-128"/>
                      <a:cs typeface="+mn-cs"/>
                    </a:rPr>
                    <a:t>HR=0.39</a:t>
                  </a:r>
                  <a:br>
                    <a:rPr kumimoji="0" lang="de-DE" sz="1200" b="0" i="0" u="none" strike="noStrike" cap="none" normalizeH="0" baseline="0" noProof="0" dirty="0">
                      <a:ln>
                        <a:noFill/>
                      </a:ln>
                      <a:solidFill>
                        <a:schemeClr val="tx1">
                          <a:lumMod val="65000"/>
                          <a:lumOff val="35000"/>
                        </a:schemeClr>
                      </a:solidFill>
                      <a:uLnTx/>
                      <a:uFillTx/>
                      <a:latin typeface="Arial" charset="0"/>
                      <a:ea typeface="ＭＳ Ｐゴシック" pitchFamily="34" charset="-128"/>
                      <a:cs typeface="+mn-cs"/>
                    </a:rPr>
                  </a:br>
                  <a:r>
                    <a:rPr kumimoji="0" lang="de-DE" sz="1200" b="0" i="0" u="none" strike="noStrike" cap="none" normalizeH="0" baseline="0" noProof="0" dirty="0">
                      <a:ln>
                        <a:noFill/>
                      </a:ln>
                      <a:solidFill>
                        <a:schemeClr val="tx1">
                          <a:lumMod val="65000"/>
                          <a:lumOff val="35000"/>
                        </a:schemeClr>
                      </a:solidFill>
                      <a:uLnTx/>
                      <a:uFillTx/>
                      <a:latin typeface="Arial" charset="0"/>
                      <a:ea typeface="ＭＳ Ｐゴシック" pitchFamily="34" charset="-128"/>
                      <a:cs typeface="+mn-cs"/>
                    </a:rPr>
                    <a:t>(95% KI 0.15–0.99)</a:t>
                  </a:r>
                </a:p>
              </p:txBody>
            </p:sp>
          </p:grpSp>
          <p:sp>
            <p:nvSpPr>
              <p:cNvPr id="64" name="TextBox 12">
                <a:extLst>
                  <a:ext uri="{FF2B5EF4-FFF2-40B4-BE49-F238E27FC236}">
                    <a16:creationId xmlns:a16="http://schemas.microsoft.com/office/drawing/2014/main" id="{81F0EF30-CB7E-4580-A238-722B656AA094}"/>
                  </a:ext>
                </a:extLst>
              </p:cNvPr>
              <p:cNvSpPr txBox="1"/>
              <p:nvPr/>
            </p:nvSpPr>
            <p:spPr>
              <a:xfrm>
                <a:off x="865416" y="1724746"/>
                <a:ext cx="1690360" cy="64807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dirty="0">
                    <a:ln>
                      <a:noFill/>
                    </a:ln>
                    <a:solidFill>
                      <a:schemeClr val="tx1">
                        <a:lumMod val="65000"/>
                        <a:lumOff val="35000"/>
                      </a:schemeClr>
                    </a:solidFill>
                    <a:uLnTx/>
                    <a:uFillTx/>
                    <a:latin typeface="Arial" charset="0"/>
                    <a:ea typeface="ＭＳ Ｐゴシック" pitchFamily="34" charset="-128"/>
                    <a:cs typeface="+mn-cs"/>
                  </a:rPr>
                  <a:t>HR=0.95</a:t>
                </a:r>
                <a:br>
                  <a:rPr kumimoji="0" lang="de-DE" sz="1200" b="0" i="0" u="none" strike="noStrike" cap="none" normalizeH="0" baseline="0" noProof="0" dirty="0">
                    <a:ln>
                      <a:noFill/>
                    </a:ln>
                    <a:solidFill>
                      <a:schemeClr val="tx1">
                        <a:lumMod val="65000"/>
                        <a:lumOff val="35000"/>
                      </a:schemeClr>
                    </a:solidFill>
                    <a:uLnTx/>
                    <a:uFillTx/>
                    <a:latin typeface="Arial" charset="0"/>
                    <a:ea typeface="ＭＳ Ｐゴシック" pitchFamily="34" charset="-128"/>
                    <a:cs typeface="+mn-cs"/>
                  </a:rPr>
                </a:br>
                <a:r>
                  <a:rPr kumimoji="0" lang="de-DE" sz="1200" b="0" i="0" u="none" strike="noStrike" cap="none" normalizeH="0" baseline="0" noProof="0" dirty="0">
                    <a:ln>
                      <a:noFill/>
                    </a:ln>
                    <a:solidFill>
                      <a:schemeClr val="tx1">
                        <a:lumMod val="65000"/>
                        <a:lumOff val="35000"/>
                      </a:schemeClr>
                    </a:solidFill>
                    <a:uLnTx/>
                    <a:uFillTx/>
                    <a:latin typeface="Arial" charset="0"/>
                    <a:ea typeface="ＭＳ Ｐゴシック" pitchFamily="34" charset="-128"/>
                    <a:cs typeface="+mn-cs"/>
                  </a:rPr>
                  <a:t>(95% KI 0.72–1.26)</a:t>
                </a:r>
              </a:p>
            </p:txBody>
          </p:sp>
        </p:grpSp>
      </p:grpSp>
      <p:sp>
        <p:nvSpPr>
          <p:cNvPr id="40" name="TextBox 3">
            <a:extLst>
              <a:ext uri="{FF2B5EF4-FFF2-40B4-BE49-F238E27FC236}">
                <a16:creationId xmlns:a16="http://schemas.microsoft.com/office/drawing/2014/main" id="{9886690B-FBB0-F441-900E-D287788685FC}"/>
              </a:ext>
            </a:extLst>
          </p:cNvPr>
          <p:cNvSpPr txBox="1"/>
          <p:nvPr/>
        </p:nvSpPr>
        <p:spPr>
          <a:xfrm>
            <a:off x="619123" y="4841141"/>
            <a:ext cx="8274051" cy="215444"/>
          </a:xfrm>
          <a:prstGeom prst="rect">
            <a:avLst/>
          </a:prstGeom>
          <a:noFill/>
        </p:spPr>
        <p:txBody>
          <a:bodyPr wrap="square" lIns="0" tIns="0" rIns="0" bIns="0" rtlCol="0" anchor="b" anchorCtr="0">
            <a:spAutoFit/>
          </a:bodyPr>
          <a:lstStyle>
            <a:defPPr>
              <a:defRPr lang="en-US"/>
            </a:defPPr>
            <a:lvl1pPr>
              <a:defRPr sz="700">
                <a:solidFill>
                  <a:srgbClr val="B3B2B5"/>
                </a:solidFill>
                <a:cs typeface="Arial" charset="0"/>
              </a:defRPr>
            </a:lvl1pPr>
          </a:lstStyle>
          <a:p>
            <a:br>
              <a:rPr lang="de-DE" dirty="0"/>
            </a:br>
            <a:r>
              <a:rPr lang="de-DE" dirty="0"/>
              <a:t>KI: Konfidenzintervall; GI: gastrointestinal; HR: </a:t>
            </a:r>
            <a:r>
              <a:rPr lang="de-DE" dirty="0" err="1"/>
              <a:t>Hazard</a:t>
            </a:r>
            <a:r>
              <a:rPr lang="de-DE" dirty="0"/>
              <a:t> Ratio; ICH: </a:t>
            </a:r>
            <a:r>
              <a:rPr lang="de-DE" dirty="0" err="1"/>
              <a:t>intracranial</a:t>
            </a:r>
            <a:r>
              <a:rPr lang="de-DE" dirty="0"/>
              <a:t> </a:t>
            </a:r>
            <a:r>
              <a:rPr lang="de-DE" dirty="0" err="1"/>
              <a:t>haemorrhage</a:t>
            </a:r>
            <a:r>
              <a:rPr lang="de-DE" dirty="0"/>
              <a:t> (intrakranielle Blutung); </a:t>
            </a:r>
            <a:r>
              <a:rPr lang="de-DE" dirty="0" err="1"/>
              <a:t>nvVHF</a:t>
            </a:r>
            <a:r>
              <a:rPr lang="de-DE" dirty="0"/>
              <a:t>: non-</a:t>
            </a:r>
            <a:r>
              <a:rPr lang="de-DE" dirty="0" err="1"/>
              <a:t>valvular</a:t>
            </a:r>
            <a:r>
              <a:rPr lang="de-DE" dirty="0"/>
              <a:t> </a:t>
            </a:r>
            <a:r>
              <a:rPr lang="de-DE" dirty="0" err="1"/>
              <a:t>atrial</a:t>
            </a:r>
            <a:r>
              <a:rPr lang="de-DE" dirty="0"/>
              <a:t> </a:t>
            </a:r>
            <a:r>
              <a:rPr lang="de-DE" dirty="0" err="1"/>
              <a:t>fibrillation</a:t>
            </a:r>
            <a:r>
              <a:rPr lang="de-DE" dirty="0"/>
              <a:t> (nicht-</a:t>
            </a:r>
            <a:r>
              <a:rPr lang="de-DE" dirty="0" err="1"/>
              <a:t>valvuläres</a:t>
            </a:r>
            <a:r>
              <a:rPr lang="de-DE" dirty="0"/>
              <a:t> Vorhofflimmern)</a:t>
            </a:r>
          </a:p>
        </p:txBody>
      </p:sp>
      <p:sp>
        <p:nvSpPr>
          <p:cNvPr id="34" name="Subtitle 1">
            <a:extLst>
              <a:ext uri="{FF2B5EF4-FFF2-40B4-BE49-F238E27FC236}">
                <a16:creationId xmlns:a16="http://schemas.microsoft.com/office/drawing/2014/main" id="{584F10BE-9A53-4AC0-B46C-05C1A08F5968}"/>
              </a:ext>
            </a:extLst>
          </p:cNvPr>
          <p:cNvSpPr>
            <a:spLocks noGrp="1"/>
          </p:cNvSpPr>
          <p:nvPr>
            <p:ph type="subTitle" sz="quarter" idx="1"/>
          </p:nvPr>
        </p:nvSpPr>
        <p:spPr>
          <a:xfrm>
            <a:off x="612776" y="1110805"/>
            <a:ext cx="8280400" cy="689420"/>
          </a:xfrm>
        </p:spPr>
        <p:txBody>
          <a:bodyPr/>
          <a:lstStyle/>
          <a:p>
            <a:r>
              <a:rPr lang="de-DE" sz="1400" b="1" dirty="0"/>
              <a:t>Primärer Sicherheitsendpunkte in ROCKET AF: </a:t>
            </a:r>
            <a:br>
              <a:rPr lang="de-DE" sz="1400" b="1" dirty="0"/>
            </a:br>
            <a:r>
              <a:rPr lang="de-DE" sz="1400" b="1" dirty="0"/>
              <a:t>schwere oder klinisch relevante nicht-schwere Blutungen</a:t>
            </a:r>
            <a:r>
              <a:rPr lang="de-DE" sz="1400" b="1" baseline="30000" dirty="0"/>
              <a:t>7</a:t>
            </a:r>
          </a:p>
          <a:p>
            <a:endParaRPr lang="en-US" altLang="en-US" sz="1400" b="1" dirty="0"/>
          </a:p>
        </p:txBody>
      </p:sp>
      <p:graphicFrame>
        <p:nvGraphicFramePr>
          <p:cNvPr id="38" name="Diagramm 37">
            <a:extLst>
              <a:ext uri="{FF2B5EF4-FFF2-40B4-BE49-F238E27FC236}">
                <a16:creationId xmlns:a16="http://schemas.microsoft.com/office/drawing/2014/main" id="{F3AF1638-8FD6-494F-B971-32690E1F2172}"/>
              </a:ext>
            </a:extLst>
          </p:cNvPr>
          <p:cNvGraphicFramePr/>
          <p:nvPr>
            <p:extLst>
              <p:ext uri="{D42A27DB-BD31-4B8C-83A1-F6EECF244321}">
                <p14:modId xmlns:p14="http://schemas.microsoft.com/office/powerpoint/2010/main" val="16937765"/>
              </p:ext>
            </p:extLst>
          </p:nvPr>
        </p:nvGraphicFramePr>
        <p:xfrm>
          <a:off x="712235" y="2071395"/>
          <a:ext cx="6490996" cy="2099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435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400" dirty="0"/>
              <a:t>Das Management der modifizierbaren Blutungsrisiken jedes einzelnen </a:t>
            </a:r>
            <a:r>
              <a:rPr lang="de-DE" sz="2400" dirty="0" err="1"/>
              <a:t>nvVHF</a:t>
            </a:r>
            <a:r>
              <a:rPr lang="de-DE" sz="2400" dirty="0"/>
              <a:t>-Patienten ist entscheidend</a:t>
            </a:r>
            <a:r>
              <a:rPr lang="de-DE" sz="2400" baseline="30000" dirty="0"/>
              <a:t>3</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600050"/>
            <a:ext cx="8274051" cy="456535"/>
          </a:xfrm>
          <a:prstGeom prst="rect">
            <a:avLst/>
          </a:prstGeom>
          <a:noFill/>
        </p:spPr>
        <p:txBody>
          <a:bodyPr wrap="square" lIns="0" tIns="0" rIns="0" bIns="0" rtlCol="0" anchor="b" anchorCtr="0">
            <a:spAutoFit/>
          </a:bodyPr>
          <a:lstStyle/>
          <a:p>
            <a:pPr>
              <a:spcBef>
                <a:spcPts val="0"/>
              </a:spcBef>
              <a:spcAft>
                <a:spcPts val="200"/>
              </a:spcAft>
            </a:pPr>
            <a:r>
              <a:rPr lang="de-DE" sz="700" dirty="0">
                <a:solidFill>
                  <a:srgbClr val="B3B2B5"/>
                </a:solidFill>
                <a:cs typeface="Arial" charset="0"/>
              </a:rPr>
              <a:t>* Patienten mit mechanischen Herzklappen oder mittlerer bis schwerer </a:t>
            </a:r>
            <a:r>
              <a:rPr lang="de-DE" sz="700" dirty="0" err="1">
                <a:solidFill>
                  <a:srgbClr val="B3B2B5"/>
                </a:solidFill>
                <a:cs typeface="Arial" charset="0"/>
              </a:rPr>
              <a:t>Mitralstenose</a:t>
            </a:r>
            <a:r>
              <a:rPr lang="de-DE" sz="700" dirty="0">
                <a:solidFill>
                  <a:srgbClr val="B3B2B5"/>
                </a:solidFill>
                <a:cs typeface="Arial" charset="0"/>
              </a:rPr>
              <a:t> ausgeschlossen.</a:t>
            </a:r>
          </a:p>
          <a:p>
            <a:pPr>
              <a:spcBef>
                <a:spcPts val="0"/>
              </a:spcBef>
              <a:spcAft>
                <a:spcPts val="200"/>
              </a:spcAft>
            </a:pPr>
            <a:r>
              <a:rPr lang="de-DE" sz="700" dirty="0" err="1">
                <a:solidFill>
                  <a:srgbClr val="B3B2B5"/>
                </a:solidFill>
                <a:cs typeface="Arial" charset="0"/>
              </a:rPr>
              <a:t>nvVHF</a:t>
            </a:r>
            <a:r>
              <a:rPr lang="de-DE" sz="700" dirty="0">
                <a:solidFill>
                  <a:srgbClr val="B3B2B5"/>
                </a:solidFill>
                <a:cs typeface="Arial" charset="0"/>
              </a:rPr>
              <a:t>: non-</a:t>
            </a:r>
            <a:r>
              <a:rPr lang="de-DE" sz="700" dirty="0" err="1">
                <a:solidFill>
                  <a:srgbClr val="B3B2B5"/>
                </a:solidFill>
                <a:cs typeface="Arial" charset="0"/>
              </a:rPr>
              <a:t>valvular</a:t>
            </a:r>
            <a:r>
              <a:rPr lang="de-DE" sz="700" dirty="0">
                <a:solidFill>
                  <a:srgbClr val="B3B2B5"/>
                </a:solidFill>
                <a:cs typeface="Arial" charset="0"/>
              </a:rPr>
              <a:t> </a:t>
            </a:r>
            <a:r>
              <a:rPr lang="de-DE" sz="700" dirty="0" err="1">
                <a:solidFill>
                  <a:srgbClr val="B3B2B5"/>
                </a:solidFill>
                <a:cs typeface="Arial" charset="0"/>
              </a:rPr>
              <a:t>atrial</a:t>
            </a:r>
            <a:r>
              <a:rPr lang="de-DE" sz="700" dirty="0">
                <a:solidFill>
                  <a:srgbClr val="B3B2B5"/>
                </a:solidFill>
                <a:cs typeface="Arial" charset="0"/>
              </a:rPr>
              <a:t> </a:t>
            </a:r>
            <a:r>
              <a:rPr lang="de-DE" sz="700" dirty="0" err="1">
                <a:solidFill>
                  <a:srgbClr val="B3B2B5"/>
                </a:solidFill>
                <a:cs typeface="Arial" charset="0"/>
              </a:rPr>
              <a:t>fibrillation</a:t>
            </a:r>
            <a:r>
              <a:rPr lang="de-DE" sz="700" dirty="0">
                <a:solidFill>
                  <a:srgbClr val="B3B2B5"/>
                </a:solidFill>
                <a:cs typeface="Arial" charset="0"/>
              </a:rPr>
              <a:t> (nicht-</a:t>
            </a:r>
            <a:r>
              <a:rPr lang="de-DE" sz="700" dirty="0" err="1">
                <a:solidFill>
                  <a:srgbClr val="B3B2B5"/>
                </a:solidFill>
                <a:cs typeface="Arial" charset="0"/>
              </a:rPr>
              <a:t>valvuläres</a:t>
            </a:r>
            <a:r>
              <a:rPr lang="de-DE" sz="700" dirty="0">
                <a:solidFill>
                  <a:srgbClr val="B3B2B5"/>
                </a:solidFill>
                <a:cs typeface="Arial" charset="0"/>
              </a:rPr>
              <a:t> Vorhofflimmern); ESC: European Society </a:t>
            </a:r>
            <a:r>
              <a:rPr lang="de-DE" sz="700" dirty="0" err="1">
                <a:solidFill>
                  <a:srgbClr val="B3B2B5"/>
                </a:solidFill>
                <a:cs typeface="Arial" charset="0"/>
              </a:rPr>
              <a:t>of</a:t>
            </a:r>
            <a:r>
              <a:rPr lang="de-DE" sz="700" dirty="0">
                <a:solidFill>
                  <a:srgbClr val="B3B2B5"/>
                </a:solidFill>
                <a:cs typeface="Arial" charset="0"/>
              </a:rPr>
              <a:t> </a:t>
            </a:r>
            <a:r>
              <a:rPr lang="de-DE" sz="700" dirty="0" err="1">
                <a:solidFill>
                  <a:srgbClr val="B3B2B5"/>
                </a:solidFill>
                <a:cs typeface="Arial" charset="0"/>
              </a:rPr>
              <a:t>Cardiology</a:t>
            </a:r>
            <a:r>
              <a:rPr lang="de-DE" sz="700" dirty="0">
                <a:solidFill>
                  <a:srgbClr val="B3B2B5"/>
                </a:solidFill>
                <a:cs typeface="Arial" charset="0"/>
              </a:rPr>
              <a:t> (Europäische Gesellschaft für Kardiologie); HAS-BLED: </a:t>
            </a:r>
            <a:r>
              <a:rPr lang="de-DE" sz="700" dirty="0" err="1">
                <a:solidFill>
                  <a:srgbClr val="B3B2B5"/>
                </a:solidFill>
                <a:cs typeface="Arial" charset="0"/>
              </a:rPr>
              <a:t>hypertension</a:t>
            </a:r>
            <a:r>
              <a:rPr lang="de-DE" sz="700" dirty="0">
                <a:solidFill>
                  <a:srgbClr val="B3B2B5"/>
                </a:solidFill>
                <a:cs typeface="Arial" charset="0"/>
              </a:rPr>
              <a:t>, abnormal renal/</a:t>
            </a:r>
            <a:r>
              <a:rPr lang="de-DE" sz="700" dirty="0" err="1">
                <a:solidFill>
                  <a:srgbClr val="B3B2B5"/>
                </a:solidFill>
                <a:cs typeface="Arial" charset="0"/>
              </a:rPr>
              <a:t>liver</a:t>
            </a:r>
            <a:r>
              <a:rPr lang="de-DE" sz="700" dirty="0">
                <a:solidFill>
                  <a:srgbClr val="B3B2B5"/>
                </a:solidFill>
                <a:cs typeface="Arial" charset="0"/>
              </a:rPr>
              <a:t> </a:t>
            </a:r>
            <a:r>
              <a:rPr lang="de-DE" sz="700" dirty="0" err="1">
                <a:solidFill>
                  <a:srgbClr val="B3B2B5"/>
                </a:solidFill>
                <a:cs typeface="Arial" charset="0"/>
              </a:rPr>
              <a:t>function</a:t>
            </a:r>
            <a:r>
              <a:rPr lang="de-DE" sz="700" dirty="0">
                <a:solidFill>
                  <a:srgbClr val="B3B2B5"/>
                </a:solidFill>
                <a:cs typeface="Arial" charset="0"/>
              </a:rPr>
              <a:t>, </a:t>
            </a:r>
            <a:r>
              <a:rPr lang="de-DE" sz="700" dirty="0" err="1">
                <a:solidFill>
                  <a:srgbClr val="B3B2B5"/>
                </a:solidFill>
                <a:cs typeface="Arial" charset="0"/>
              </a:rPr>
              <a:t>stroke</a:t>
            </a:r>
            <a:r>
              <a:rPr lang="de-DE" sz="700" dirty="0">
                <a:solidFill>
                  <a:srgbClr val="B3B2B5"/>
                </a:solidFill>
                <a:cs typeface="Arial" charset="0"/>
              </a:rPr>
              <a:t>, </a:t>
            </a:r>
            <a:r>
              <a:rPr lang="de-DE" sz="700" dirty="0" err="1">
                <a:solidFill>
                  <a:srgbClr val="B3B2B5"/>
                </a:solidFill>
                <a:cs typeface="Arial" charset="0"/>
              </a:rPr>
              <a:t>bleeding</a:t>
            </a:r>
            <a:r>
              <a:rPr lang="de-DE" sz="700" dirty="0">
                <a:solidFill>
                  <a:srgbClr val="B3B2B5"/>
                </a:solidFill>
                <a:cs typeface="Arial" charset="0"/>
              </a:rPr>
              <a:t> </a:t>
            </a:r>
            <a:r>
              <a:rPr lang="de-DE" sz="700" dirty="0" err="1">
                <a:solidFill>
                  <a:srgbClr val="B3B2B5"/>
                </a:solidFill>
                <a:cs typeface="Arial" charset="0"/>
              </a:rPr>
              <a:t>history</a:t>
            </a:r>
            <a:r>
              <a:rPr lang="de-DE" sz="700" dirty="0">
                <a:solidFill>
                  <a:srgbClr val="B3B2B5"/>
                </a:solidFill>
                <a:cs typeface="Arial" charset="0"/>
              </a:rPr>
              <a:t> </a:t>
            </a:r>
            <a:r>
              <a:rPr lang="de-DE" sz="700" dirty="0" err="1">
                <a:solidFill>
                  <a:srgbClr val="B3B2B5"/>
                </a:solidFill>
                <a:cs typeface="Arial" charset="0"/>
              </a:rPr>
              <a:t>or</a:t>
            </a:r>
            <a:r>
              <a:rPr lang="de-DE" sz="700" dirty="0">
                <a:solidFill>
                  <a:srgbClr val="B3B2B5"/>
                </a:solidFill>
                <a:cs typeface="Arial" charset="0"/>
              </a:rPr>
              <a:t> </a:t>
            </a:r>
            <a:r>
              <a:rPr lang="de-DE" sz="700" dirty="0" err="1">
                <a:solidFill>
                  <a:srgbClr val="B3B2B5"/>
                </a:solidFill>
                <a:cs typeface="Arial" charset="0"/>
              </a:rPr>
              <a:t>predisposition</a:t>
            </a:r>
            <a:r>
              <a:rPr lang="de-DE" sz="700" dirty="0">
                <a:solidFill>
                  <a:srgbClr val="B3B2B5"/>
                </a:solidFill>
                <a:cs typeface="Arial" charset="0"/>
              </a:rPr>
              <a:t>, labile INR, </a:t>
            </a:r>
            <a:r>
              <a:rPr lang="de-DE" sz="700" dirty="0" err="1">
                <a:solidFill>
                  <a:srgbClr val="B3B2B5"/>
                </a:solidFill>
                <a:cs typeface="Arial" charset="0"/>
              </a:rPr>
              <a:t>elderly</a:t>
            </a:r>
            <a:r>
              <a:rPr lang="de-DE" sz="700" dirty="0">
                <a:solidFill>
                  <a:srgbClr val="B3B2B5"/>
                </a:solidFill>
                <a:cs typeface="Arial" charset="0"/>
              </a:rPr>
              <a:t> (&gt;65 </a:t>
            </a:r>
            <a:r>
              <a:rPr lang="de-DE" sz="700" dirty="0" err="1">
                <a:solidFill>
                  <a:srgbClr val="B3B2B5"/>
                </a:solidFill>
                <a:cs typeface="Arial" charset="0"/>
              </a:rPr>
              <a:t>years</a:t>
            </a:r>
            <a:r>
              <a:rPr lang="de-DE" sz="700" dirty="0">
                <a:solidFill>
                  <a:srgbClr val="B3B2B5"/>
                </a:solidFill>
                <a:cs typeface="Arial" charset="0"/>
              </a:rPr>
              <a:t>), </a:t>
            </a:r>
            <a:r>
              <a:rPr lang="de-DE" sz="700" dirty="0" err="1">
                <a:solidFill>
                  <a:srgbClr val="B3B2B5"/>
                </a:solidFill>
                <a:cs typeface="Arial" charset="0"/>
              </a:rPr>
              <a:t>drugs</a:t>
            </a:r>
            <a:r>
              <a:rPr lang="de-DE" sz="700" dirty="0">
                <a:solidFill>
                  <a:srgbClr val="B3B2B5"/>
                </a:solidFill>
                <a:cs typeface="Arial" charset="0"/>
              </a:rPr>
              <a:t>/</a:t>
            </a:r>
            <a:r>
              <a:rPr lang="de-DE" sz="700" dirty="0" err="1">
                <a:solidFill>
                  <a:srgbClr val="B3B2B5"/>
                </a:solidFill>
                <a:cs typeface="Arial" charset="0"/>
              </a:rPr>
              <a:t>alcohol</a:t>
            </a:r>
            <a:r>
              <a:rPr lang="de-DE" sz="700" dirty="0">
                <a:solidFill>
                  <a:srgbClr val="B3B2B5"/>
                </a:solidFill>
                <a:cs typeface="Arial" charset="0"/>
              </a:rPr>
              <a:t> </a:t>
            </a:r>
            <a:r>
              <a:rPr lang="de-DE" sz="700" dirty="0" err="1">
                <a:solidFill>
                  <a:srgbClr val="B3B2B5"/>
                </a:solidFill>
                <a:cs typeface="Arial" charset="0"/>
              </a:rPr>
              <a:t>concomitantly</a:t>
            </a:r>
            <a:r>
              <a:rPr lang="de-DE" sz="700" dirty="0">
                <a:solidFill>
                  <a:srgbClr val="B3B2B5"/>
                </a:solidFill>
                <a:cs typeface="Arial" charset="0"/>
              </a:rPr>
              <a:t> (Bluthochdruck, abnormale Nieren-/Leberfunktion, Schlaganfall, Blutungshistorie oder -prädisposition, </a:t>
            </a:r>
            <a:br>
              <a:rPr lang="de-DE" sz="700" dirty="0">
                <a:solidFill>
                  <a:srgbClr val="B3B2B5"/>
                </a:solidFill>
                <a:cs typeface="Arial" charset="0"/>
              </a:rPr>
            </a:br>
            <a:r>
              <a:rPr lang="de-DE" sz="700" dirty="0">
                <a:solidFill>
                  <a:srgbClr val="B3B2B5"/>
                </a:solidFill>
                <a:cs typeface="Arial" charset="0"/>
              </a:rPr>
              <a:t>labile International </a:t>
            </a:r>
            <a:r>
              <a:rPr lang="de-DE" sz="700" dirty="0" err="1">
                <a:solidFill>
                  <a:srgbClr val="B3B2B5"/>
                </a:solidFill>
                <a:cs typeface="Arial" charset="0"/>
              </a:rPr>
              <a:t>Normalized</a:t>
            </a:r>
            <a:r>
              <a:rPr lang="de-DE" sz="700" dirty="0">
                <a:solidFill>
                  <a:srgbClr val="B3B2B5"/>
                </a:solidFill>
                <a:cs typeface="Arial" charset="0"/>
              </a:rPr>
              <a:t> Ratio, Ältere (&gt;65 Jahre), Drogen/Alkohol begleitend); OAK: orales </a:t>
            </a:r>
            <a:r>
              <a:rPr lang="de-DE" sz="700" dirty="0" err="1">
                <a:solidFill>
                  <a:srgbClr val="B3B2B5"/>
                </a:solidFill>
                <a:cs typeface="Arial" charset="0"/>
              </a:rPr>
              <a:t>Antikoagulans</a:t>
            </a:r>
            <a:endParaRPr lang="de-DE" sz="700" dirty="0">
              <a:solidFill>
                <a:srgbClr val="B3B2B5"/>
              </a:solidFill>
              <a:cs typeface="Arial" charset="0"/>
            </a:endParaRPr>
          </a:p>
        </p:txBody>
      </p:sp>
      <p:sp>
        <p:nvSpPr>
          <p:cNvPr id="32" name="Subtitle 1">
            <a:extLst>
              <a:ext uri="{FF2B5EF4-FFF2-40B4-BE49-F238E27FC236}">
                <a16:creationId xmlns:a16="http://schemas.microsoft.com/office/drawing/2014/main" id="{4A91BA2A-EB0D-4F7A-8F07-F2A3C9147BC2}"/>
              </a:ext>
            </a:extLst>
          </p:cNvPr>
          <p:cNvSpPr txBox="1">
            <a:spLocks/>
          </p:cNvSpPr>
          <p:nvPr/>
        </p:nvSpPr>
        <p:spPr>
          <a:xfrm>
            <a:off x="612776" y="1228789"/>
            <a:ext cx="8280400" cy="689420"/>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de-DE" sz="1400" b="1"/>
              <a:t>ESC-Empfehlungen 2020:</a:t>
            </a:r>
            <a:r>
              <a:rPr lang="de-DE" sz="1400" b="1" baseline="30000"/>
              <a:t>3</a:t>
            </a:r>
          </a:p>
          <a:p>
            <a:r>
              <a:rPr lang="de-DE" sz="1400"/>
              <a:t>Nicht modifizierbare und teilweise modifizierbare Blutungsrisiken sind wichtige Faktoren für Blutungsereignisse im Zusammenspiel mit modifizierbaren Faktoren</a:t>
            </a:r>
          </a:p>
        </p:txBody>
      </p:sp>
      <p:graphicFrame>
        <p:nvGraphicFramePr>
          <p:cNvPr id="33" name="Content Placeholder 4">
            <a:extLst>
              <a:ext uri="{FF2B5EF4-FFF2-40B4-BE49-F238E27FC236}">
                <a16:creationId xmlns:a16="http://schemas.microsoft.com/office/drawing/2014/main" id="{0D3A96B8-849B-4398-AEDF-FA39CB2F120D}"/>
              </a:ext>
            </a:extLst>
          </p:cNvPr>
          <p:cNvGraphicFramePr>
            <a:graphicFrameLocks/>
          </p:cNvGraphicFramePr>
          <p:nvPr>
            <p:extLst>
              <p:ext uri="{D42A27DB-BD31-4B8C-83A1-F6EECF244321}">
                <p14:modId xmlns:p14="http://schemas.microsoft.com/office/powerpoint/2010/main" val="3001836613"/>
              </p:ext>
            </p:extLst>
          </p:nvPr>
        </p:nvGraphicFramePr>
        <p:xfrm>
          <a:off x="619122" y="2008738"/>
          <a:ext cx="8237541" cy="2280920"/>
        </p:xfrm>
        <a:graphic>
          <a:graphicData uri="http://schemas.openxmlformats.org/drawingml/2006/table">
            <a:tbl>
              <a:tblPr firstRow="1" bandRow="1">
                <a:tableStyleId>{9D7B26C5-4107-4FEC-AEDC-1716B250A1EF}</a:tableStyleId>
              </a:tblPr>
              <a:tblGrid>
                <a:gridCol w="6335361">
                  <a:extLst>
                    <a:ext uri="{9D8B030D-6E8A-4147-A177-3AD203B41FA5}">
                      <a16:colId xmlns:a16="http://schemas.microsoft.com/office/drawing/2014/main" val="158057105"/>
                    </a:ext>
                  </a:extLst>
                </a:gridCol>
                <a:gridCol w="951090">
                  <a:extLst>
                    <a:ext uri="{9D8B030D-6E8A-4147-A177-3AD203B41FA5}">
                      <a16:colId xmlns:a16="http://schemas.microsoft.com/office/drawing/2014/main" val="375632211"/>
                    </a:ext>
                  </a:extLst>
                </a:gridCol>
                <a:gridCol w="951090">
                  <a:extLst>
                    <a:ext uri="{9D8B030D-6E8A-4147-A177-3AD203B41FA5}">
                      <a16:colId xmlns:a16="http://schemas.microsoft.com/office/drawing/2014/main" val="2424362976"/>
                    </a:ext>
                  </a:extLst>
                </a:gridCol>
              </a:tblGrid>
              <a:tr h="167751">
                <a:tc>
                  <a:txBody>
                    <a:bodyPr/>
                    <a:lstStyle/>
                    <a:p>
                      <a:r>
                        <a:rPr lang="de-DE" sz="1100" cap="all" baseline="0" dirty="0">
                          <a:solidFill>
                            <a:schemeClr val="bg1"/>
                          </a:solidFill>
                        </a:rPr>
                        <a:t>Empfehlung</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tc>
                  <a:txBody>
                    <a:bodyPr/>
                    <a:lstStyle/>
                    <a:p>
                      <a:pPr algn="ctr"/>
                      <a:r>
                        <a:rPr lang="de-DE" sz="1100" cap="all" baseline="0">
                          <a:solidFill>
                            <a:schemeClr val="bg1"/>
                          </a:solidFill>
                        </a:rPr>
                        <a:t>Klasse</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tc>
                  <a:txBody>
                    <a:bodyPr/>
                    <a:lstStyle/>
                    <a:p>
                      <a:pPr algn="ctr"/>
                      <a:r>
                        <a:rPr lang="de-DE" sz="1100" cap="all" baseline="0">
                          <a:solidFill>
                            <a:schemeClr val="bg1"/>
                          </a:solidFill>
                        </a:rPr>
                        <a:t>Stufe</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39726007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lumMod val="65000"/>
                              <a:lumOff val="35000"/>
                            </a:schemeClr>
                          </a:solidFill>
                        </a:rPr>
                        <a:t>Für die Beurteilung des Blutungsrisikos wird eine formale, strukturierte Beurteilung des Blutungsrisikos anhand eines Risiko-</a:t>
                      </a:r>
                      <a:r>
                        <a:rPr lang="de-DE" sz="900" dirty="0" err="1">
                          <a:solidFill>
                            <a:schemeClr val="tx1">
                              <a:lumMod val="65000"/>
                              <a:lumOff val="35000"/>
                            </a:schemeClr>
                          </a:solidFill>
                        </a:rPr>
                        <a:t>Scores</a:t>
                      </a:r>
                      <a:r>
                        <a:rPr lang="de-DE" sz="900" dirty="0">
                          <a:solidFill>
                            <a:schemeClr val="tx1">
                              <a:lumMod val="65000"/>
                              <a:lumOff val="35000"/>
                            </a:schemeClr>
                          </a:solidFill>
                        </a:rPr>
                        <a:t> empfohlen. Sie soll dazu beitragen, bei allen </a:t>
                      </a:r>
                      <a:r>
                        <a:rPr lang="de-DE" sz="900" dirty="0" err="1">
                          <a:solidFill>
                            <a:schemeClr val="tx1">
                              <a:lumMod val="65000"/>
                              <a:lumOff val="35000"/>
                            </a:schemeClr>
                          </a:solidFill>
                        </a:rPr>
                        <a:t>nvVHF</a:t>
                      </a:r>
                      <a:r>
                        <a:rPr lang="de-DE" sz="900" dirty="0">
                          <a:solidFill>
                            <a:schemeClr val="tx1">
                              <a:lumMod val="65000"/>
                              <a:lumOff val="35000"/>
                            </a:schemeClr>
                          </a:solidFill>
                        </a:rPr>
                        <a:t>-Patienten nicht modifizierbare Blutungsrisikofaktoren zu identifizieren bzw. modifizierbare Blutungsrisikofaktoren anzugehen, sowie Patienten mit einem potenziell hohen Blutungsrisiko zu identifizieren, für die eine frühe und häufigere klinische Beurteilung und Nachbeobachtung anberaumt werden sollte.</a:t>
                      </a:r>
                    </a:p>
                  </a:txBody>
                  <a:tcPr>
                    <a:lnT w="12700" cmpd="sng">
                      <a:noFill/>
                    </a:lnT>
                    <a:solidFill>
                      <a:schemeClr val="bg1">
                        <a:lumMod val="95000"/>
                      </a:schemeClr>
                    </a:solidFill>
                  </a:tcPr>
                </a:tc>
                <a:tc>
                  <a:txBody>
                    <a:bodyPr/>
                    <a:lstStyle/>
                    <a:p>
                      <a:pPr algn="ctr"/>
                      <a:r>
                        <a:rPr lang="de-DE" sz="1100" baseline="0">
                          <a:solidFill>
                            <a:schemeClr val="tx1"/>
                          </a:solidFill>
                        </a:rPr>
                        <a:t>I</a:t>
                      </a:r>
                    </a:p>
                  </a:txBody>
                  <a:tcPr>
                    <a:lnT w="12700" cmpd="sng">
                      <a:noFill/>
                    </a:lnT>
                    <a:solidFill>
                      <a:srgbClr val="00B050">
                        <a:alpha val="60000"/>
                      </a:srgbClr>
                    </a:solidFill>
                  </a:tcPr>
                </a:tc>
                <a:tc>
                  <a:txBody>
                    <a:bodyPr/>
                    <a:lstStyle/>
                    <a:p>
                      <a:pPr algn="ctr"/>
                      <a:r>
                        <a:rPr lang="de-DE" sz="1100" baseline="0">
                          <a:solidFill>
                            <a:schemeClr val="bg1"/>
                          </a:solidFill>
                        </a:rPr>
                        <a:t>B</a:t>
                      </a:r>
                    </a:p>
                  </a:txBody>
                  <a:tcPr>
                    <a:lnT w="12700" cmpd="sng">
                      <a:noFill/>
                    </a:lnT>
                    <a:solidFill>
                      <a:schemeClr val="bg2"/>
                    </a:solidFill>
                  </a:tcPr>
                </a:tc>
                <a:extLst>
                  <a:ext uri="{0D108BD9-81ED-4DB2-BD59-A6C34878D82A}">
                    <a16:rowId xmlns:a16="http://schemas.microsoft.com/office/drawing/2014/main" val="27182266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a:solidFill>
                            <a:schemeClr val="tx1">
                              <a:lumMod val="65000"/>
                              <a:lumOff val="35000"/>
                            </a:schemeClr>
                          </a:solidFill>
                        </a:rPr>
                        <a:t>Für eine formale Beurteilung des Blutungsrisikos anhand eines Risiko-Scores sollte der HAS-BLED-Score in Erwägung gezogen werden, um modifizierbare Blutungsrisikofaktoren anzugehen und Patienten mit hohem Blutungsrisiko </a:t>
                      </a:r>
                      <a:br>
                        <a:rPr lang="de-DE" sz="900">
                          <a:solidFill>
                            <a:schemeClr val="tx1">
                              <a:lumMod val="65000"/>
                              <a:lumOff val="35000"/>
                            </a:schemeClr>
                          </a:solidFill>
                        </a:rPr>
                      </a:br>
                      <a:r>
                        <a:rPr lang="de-DE" sz="900">
                          <a:solidFill>
                            <a:schemeClr val="tx1">
                              <a:lumMod val="65000"/>
                              <a:lumOff val="35000"/>
                            </a:schemeClr>
                          </a:solidFill>
                        </a:rPr>
                        <a:t>(HAS-BLED-Score ≥3) für eine frühe und häufigere klinische Beurteilung und Nachbeobachtung zu identifizieren.</a:t>
                      </a:r>
                    </a:p>
                  </a:txBody>
                  <a:tcPr/>
                </a:tc>
                <a:tc>
                  <a:txBody>
                    <a:bodyPr/>
                    <a:lstStyle/>
                    <a:p>
                      <a:pPr algn="ctr"/>
                      <a:r>
                        <a:rPr lang="de-DE" sz="1100" baseline="0">
                          <a:solidFill>
                            <a:schemeClr val="tx1"/>
                          </a:solidFill>
                        </a:rPr>
                        <a:t>IIa</a:t>
                      </a:r>
                    </a:p>
                  </a:txBody>
                  <a:tcPr>
                    <a:solidFill>
                      <a:srgbClr val="FFFF00">
                        <a:alpha val="60000"/>
                      </a:srgbClr>
                    </a:solidFill>
                  </a:tcPr>
                </a:tc>
                <a:tc>
                  <a:txBody>
                    <a:bodyPr/>
                    <a:lstStyle/>
                    <a:p>
                      <a:pPr algn="ctr"/>
                      <a:r>
                        <a:rPr lang="de-DE" sz="1100" baseline="0">
                          <a:solidFill>
                            <a:schemeClr val="bg1"/>
                          </a:solidFill>
                        </a:rPr>
                        <a:t>B</a:t>
                      </a:r>
                    </a:p>
                  </a:txBody>
                  <a:tcPr>
                    <a:solidFill>
                      <a:schemeClr val="bg2"/>
                    </a:solidFill>
                  </a:tcPr>
                </a:tc>
                <a:extLst>
                  <a:ext uri="{0D108BD9-81ED-4DB2-BD59-A6C34878D82A}">
                    <a16:rowId xmlns:a16="http://schemas.microsoft.com/office/drawing/2014/main" val="11633524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dirty="0">
                          <a:solidFill>
                            <a:schemeClr val="tx1">
                              <a:lumMod val="65000"/>
                              <a:lumOff val="35000"/>
                            </a:schemeClr>
                          </a:solidFill>
                        </a:rPr>
                        <a:t>Es wird empfohlen, das Schlaganfall- und Blutungsrisiko regelmässig neu zu beurteilen, um fundierte Entscheidungen über die Behandlung treffen und potenziell modifizierbare Blutungsrisikofaktoren angehen zu können.</a:t>
                      </a:r>
                    </a:p>
                  </a:txBody>
                  <a:tcPr>
                    <a:lnB>
                      <a:noFill/>
                    </a:lnB>
                    <a:solidFill>
                      <a:schemeClr val="bg1">
                        <a:lumMod val="95000"/>
                      </a:schemeClr>
                    </a:solidFill>
                  </a:tcPr>
                </a:tc>
                <a:tc>
                  <a:txBody>
                    <a:bodyPr/>
                    <a:lstStyle/>
                    <a:p>
                      <a:pPr algn="ctr"/>
                      <a:r>
                        <a:rPr lang="de-DE" sz="1100" baseline="0">
                          <a:solidFill>
                            <a:schemeClr val="tx1"/>
                          </a:solidFill>
                        </a:rPr>
                        <a:t>I</a:t>
                      </a:r>
                    </a:p>
                  </a:txBody>
                  <a:tcPr>
                    <a:lnB>
                      <a:noFill/>
                    </a:lnB>
                    <a:solidFill>
                      <a:srgbClr val="00B050">
                        <a:alpha val="60000"/>
                      </a:srgbClr>
                    </a:solidFill>
                  </a:tcPr>
                </a:tc>
                <a:tc>
                  <a:txBody>
                    <a:bodyPr/>
                    <a:lstStyle/>
                    <a:p>
                      <a:pPr algn="ctr"/>
                      <a:r>
                        <a:rPr lang="de-DE" sz="1100" baseline="0">
                          <a:solidFill>
                            <a:schemeClr val="bg1"/>
                          </a:solidFill>
                        </a:rPr>
                        <a:t>B</a:t>
                      </a:r>
                    </a:p>
                  </a:txBody>
                  <a:tcPr>
                    <a:lnB>
                      <a:noFill/>
                    </a:lnB>
                    <a:solidFill>
                      <a:schemeClr val="bg2"/>
                    </a:solidFill>
                  </a:tcPr>
                </a:tc>
                <a:extLst>
                  <a:ext uri="{0D108BD9-81ED-4DB2-BD59-A6C34878D82A}">
                    <a16:rowId xmlns:a16="http://schemas.microsoft.com/office/drawing/2014/main" val="11867175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900">
                          <a:solidFill>
                            <a:schemeClr val="tx1">
                              <a:lumMod val="65000"/>
                              <a:lumOff val="35000"/>
                            </a:schemeClr>
                          </a:solidFill>
                        </a:rPr>
                        <a:t>Auch wenn keine keine absoluten Kontraindikationen gegen OAK vorliegen, sollte das geschätzte Blutungsrisiko allein nicht als die Grundlage für Behandlungsentscheidungen zum Einsatz von OAK zur Schlaganfallprävention dienen.</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de-DE" sz="1100" baseline="0">
                          <a:solidFill>
                            <a:schemeClr val="tx1"/>
                          </a:solidFill>
                        </a:rPr>
                        <a:t>III</a:t>
                      </a:r>
                    </a:p>
                  </a:txBody>
                  <a:tcPr>
                    <a:lnL>
                      <a:noFill/>
                    </a:lnL>
                    <a:lnR>
                      <a:noFill/>
                    </a:lnR>
                    <a:lnT>
                      <a:noFill/>
                    </a:lnT>
                    <a:lnB w="12700" cmpd="sng">
                      <a:noFill/>
                    </a:lnB>
                    <a:lnTlToBr w="12700" cmpd="sng">
                      <a:noFill/>
                      <a:prstDash val="solid"/>
                    </a:lnTlToBr>
                    <a:lnBlToTr w="12700" cmpd="sng">
                      <a:noFill/>
                      <a:prstDash val="solid"/>
                    </a:lnBlToTr>
                    <a:solidFill>
                      <a:srgbClr val="FF0000">
                        <a:alpha val="60000"/>
                      </a:srgbClr>
                    </a:solidFill>
                  </a:tcPr>
                </a:tc>
                <a:tc>
                  <a:txBody>
                    <a:bodyPr/>
                    <a:lstStyle/>
                    <a:p>
                      <a:pPr algn="ctr"/>
                      <a:r>
                        <a:rPr lang="de-DE" sz="1100" baseline="0" dirty="0">
                          <a:solidFill>
                            <a:schemeClr val="bg1"/>
                          </a:solidFill>
                        </a:rPr>
                        <a:t>B</a:t>
                      </a:r>
                    </a:p>
                  </a:txBody>
                  <a:tcPr>
                    <a:lnL>
                      <a:noFill/>
                    </a:lnL>
                    <a:lnR>
                      <a:noFill/>
                    </a:lnR>
                    <a:lnT>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7035659"/>
                  </a:ext>
                </a:extLst>
              </a:tr>
            </a:tbl>
          </a:graphicData>
        </a:graphic>
      </p:graphicFrame>
    </p:spTree>
    <p:extLst>
      <p:ext uri="{BB962C8B-B14F-4D97-AF65-F5344CB8AC3E}">
        <p14:creationId xmlns:p14="http://schemas.microsoft.com/office/powerpoint/2010/main" val="357863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72310"/>
            <a:ext cx="8274053" cy="6093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200" dirty="0"/>
              <a:t>Das Management der modifizierbaren Blutungsrisiken jedes einzelnen </a:t>
            </a:r>
            <a:r>
              <a:rPr lang="de-DE" sz="2200" dirty="0" err="1"/>
              <a:t>nvVHF</a:t>
            </a:r>
            <a:r>
              <a:rPr lang="de-DE" sz="2200" dirty="0"/>
              <a:t>-Patienten ist entscheidend</a:t>
            </a:r>
            <a:r>
              <a:rPr lang="de-DE" sz="2200" baseline="30000" dirty="0"/>
              <a:t>3</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483510"/>
            <a:ext cx="8274051" cy="573075"/>
          </a:xfrm>
          <a:prstGeom prst="rect">
            <a:avLst/>
          </a:prstGeom>
          <a:noFill/>
        </p:spPr>
        <p:txBody>
          <a:bodyPr wrap="square" lIns="0" tIns="0" rIns="0" bIns="0" rtlCol="0" anchor="b" anchorCtr="0">
            <a:noAutofit/>
          </a:bodyPr>
          <a:lstStyle/>
          <a:p>
            <a:pPr>
              <a:spcBef>
                <a:spcPts val="0"/>
              </a:spcBef>
              <a:spcAft>
                <a:spcPts val="0"/>
              </a:spcAft>
            </a:pPr>
            <a:r>
              <a:rPr lang="de-DE" sz="700" dirty="0">
                <a:solidFill>
                  <a:srgbClr val="B3B2B5"/>
                </a:solidFill>
                <a:cs typeface="Arial" charset="0"/>
              </a:rPr>
              <a:t>* Bei Patienten, die eine VKA-Behandlung erhalten.</a:t>
            </a:r>
          </a:p>
          <a:p>
            <a:pPr>
              <a:spcBef>
                <a:spcPts val="0"/>
              </a:spcBef>
              <a:spcAft>
                <a:spcPts val="0"/>
              </a:spcAft>
            </a:pPr>
            <a:r>
              <a:rPr lang="de-DE" sz="700" dirty="0">
                <a:solidFill>
                  <a:srgbClr val="B3B2B5"/>
                </a:solidFill>
                <a:cs typeface="Arial" charset="0"/>
              </a:rPr>
              <a:t>CKD-EPI: </a:t>
            </a:r>
            <a:r>
              <a:rPr lang="de-DE" sz="700" dirty="0" err="1">
                <a:solidFill>
                  <a:srgbClr val="B3B2B5"/>
                </a:solidFill>
                <a:cs typeface="Arial" charset="0"/>
              </a:rPr>
              <a:t>Chronic</a:t>
            </a:r>
            <a:r>
              <a:rPr lang="de-DE" sz="700" dirty="0">
                <a:solidFill>
                  <a:srgbClr val="B3B2B5"/>
                </a:solidFill>
                <a:cs typeface="Arial" charset="0"/>
              </a:rPr>
              <a:t> </a:t>
            </a:r>
            <a:r>
              <a:rPr lang="de-DE" sz="700" dirty="0" err="1">
                <a:solidFill>
                  <a:srgbClr val="B3B2B5"/>
                </a:solidFill>
                <a:cs typeface="Arial" charset="0"/>
              </a:rPr>
              <a:t>Kidney</a:t>
            </a:r>
            <a:r>
              <a:rPr lang="de-DE" sz="700" dirty="0">
                <a:solidFill>
                  <a:srgbClr val="B3B2B5"/>
                </a:solidFill>
                <a:cs typeface="Arial" charset="0"/>
              </a:rPr>
              <a:t> </a:t>
            </a:r>
            <a:r>
              <a:rPr lang="de-DE" sz="700" dirty="0" err="1">
                <a:solidFill>
                  <a:srgbClr val="B3B2B5"/>
                </a:solidFill>
                <a:cs typeface="Arial" charset="0"/>
              </a:rPr>
              <a:t>Disease</a:t>
            </a:r>
            <a:r>
              <a:rPr lang="de-DE" sz="700" dirty="0">
                <a:solidFill>
                  <a:srgbClr val="B3B2B5"/>
                </a:solidFill>
                <a:cs typeface="Arial" charset="0"/>
              </a:rPr>
              <a:t> </a:t>
            </a:r>
            <a:r>
              <a:rPr lang="de-DE" sz="700" dirty="0" err="1">
                <a:solidFill>
                  <a:srgbClr val="B3B2B5"/>
                </a:solidFill>
                <a:cs typeface="Arial" charset="0"/>
              </a:rPr>
              <a:t>Epidemiology</a:t>
            </a:r>
            <a:r>
              <a:rPr lang="de-DE" sz="700" dirty="0">
                <a:solidFill>
                  <a:srgbClr val="B3B2B5"/>
                </a:solidFill>
                <a:cs typeface="Arial" charset="0"/>
              </a:rPr>
              <a:t> </a:t>
            </a:r>
            <a:r>
              <a:rPr lang="de-DE" sz="700" dirty="0" err="1">
                <a:solidFill>
                  <a:srgbClr val="B3B2B5"/>
                </a:solidFill>
                <a:cs typeface="Arial" charset="0"/>
              </a:rPr>
              <a:t>Collaboration</a:t>
            </a:r>
            <a:r>
              <a:rPr lang="de-DE" sz="700" dirty="0">
                <a:solidFill>
                  <a:srgbClr val="B3B2B5"/>
                </a:solidFill>
                <a:cs typeface="Arial" charset="0"/>
              </a:rPr>
              <a:t>; </a:t>
            </a:r>
            <a:r>
              <a:rPr lang="de-DE" sz="700" dirty="0" err="1">
                <a:solidFill>
                  <a:srgbClr val="B3B2B5"/>
                </a:solidFill>
                <a:cs typeface="Arial" charset="0"/>
              </a:rPr>
              <a:t>cTnT-hs</a:t>
            </a:r>
            <a:r>
              <a:rPr lang="de-DE" sz="700" dirty="0">
                <a:solidFill>
                  <a:srgbClr val="B3B2B5"/>
                </a:solidFill>
                <a:cs typeface="Arial" charset="0"/>
              </a:rPr>
              <a:t>: hochsensitives </a:t>
            </a:r>
            <a:r>
              <a:rPr lang="de-DE" sz="700" dirty="0" err="1">
                <a:solidFill>
                  <a:srgbClr val="B3B2B5"/>
                </a:solidFill>
                <a:cs typeface="Arial" charset="0"/>
              </a:rPr>
              <a:t>Troponin</a:t>
            </a:r>
            <a:r>
              <a:rPr lang="de-DE" sz="700" dirty="0">
                <a:solidFill>
                  <a:srgbClr val="B3B2B5"/>
                </a:solidFill>
                <a:cs typeface="Arial" charset="0"/>
              </a:rPr>
              <a:t>; </a:t>
            </a:r>
            <a:r>
              <a:rPr lang="de-DE" sz="700" dirty="0" err="1">
                <a:solidFill>
                  <a:srgbClr val="B3B2B5"/>
                </a:solidFill>
                <a:cs typeface="Arial" charset="0"/>
              </a:rPr>
              <a:t>CrCl</a:t>
            </a:r>
            <a:r>
              <a:rPr lang="de-DE" sz="700" dirty="0">
                <a:solidFill>
                  <a:srgbClr val="B3B2B5"/>
                </a:solidFill>
                <a:cs typeface="Arial" charset="0"/>
              </a:rPr>
              <a:t>: </a:t>
            </a:r>
            <a:r>
              <a:rPr lang="de-DE" sz="700" dirty="0" err="1">
                <a:solidFill>
                  <a:srgbClr val="B3B2B5"/>
                </a:solidFill>
                <a:cs typeface="Arial" charset="0"/>
              </a:rPr>
              <a:t>creatinine</a:t>
            </a:r>
            <a:r>
              <a:rPr lang="de-DE" sz="700" dirty="0">
                <a:solidFill>
                  <a:srgbClr val="B3B2B5"/>
                </a:solidFill>
                <a:cs typeface="Arial" charset="0"/>
              </a:rPr>
              <a:t> </a:t>
            </a:r>
            <a:r>
              <a:rPr lang="de-DE" sz="700" dirty="0" err="1">
                <a:solidFill>
                  <a:srgbClr val="B3B2B5"/>
                </a:solidFill>
                <a:cs typeface="Arial" charset="0"/>
              </a:rPr>
              <a:t>clearance</a:t>
            </a:r>
            <a:r>
              <a:rPr lang="de-DE" sz="700" dirty="0">
                <a:solidFill>
                  <a:srgbClr val="B3B2B5"/>
                </a:solidFill>
                <a:cs typeface="Arial" charset="0"/>
              </a:rPr>
              <a:t> (Kreatinin-</a:t>
            </a:r>
            <a:r>
              <a:rPr lang="de-DE" sz="700" dirty="0" err="1">
                <a:solidFill>
                  <a:srgbClr val="B3B2B5"/>
                </a:solidFill>
                <a:cs typeface="Arial" charset="0"/>
              </a:rPr>
              <a:t>Clearance</a:t>
            </a:r>
            <a:r>
              <a:rPr lang="de-DE" sz="700" dirty="0">
                <a:solidFill>
                  <a:srgbClr val="B3B2B5"/>
                </a:solidFill>
                <a:cs typeface="Arial" charset="0"/>
              </a:rPr>
              <a:t>); GDF: </a:t>
            </a:r>
            <a:r>
              <a:rPr lang="de-DE" sz="700" dirty="0" err="1">
                <a:solidFill>
                  <a:srgbClr val="B3B2B5"/>
                </a:solidFill>
                <a:cs typeface="Arial" charset="0"/>
              </a:rPr>
              <a:t>growth</a:t>
            </a:r>
            <a:r>
              <a:rPr lang="de-DE" sz="700" dirty="0">
                <a:solidFill>
                  <a:srgbClr val="B3B2B5"/>
                </a:solidFill>
                <a:cs typeface="Arial" charset="0"/>
              </a:rPr>
              <a:t> </a:t>
            </a:r>
            <a:r>
              <a:rPr lang="de-DE" sz="700" dirty="0" err="1">
                <a:solidFill>
                  <a:srgbClr val="B3B2B5"/>
                </a:solidFill>
                <a:cs typeface="Arial" charset="0"/>
              </a:rPr>
              <a:t>differentiation</a:t>
            </a:r>
            <a:r>
              <a:rPr lang="de-DE" sz="700" dirty="0">
                <a:solidFill>
                  <a:srgbClr val="B3B2B5"/>
                </a:solidFill>
                <a:cs typeface="Arial" charset="0"/>
              </a:rPr>
              <a:t> factor-15 </a:t>
            </a:r>
            <a:br>
              <a:rPr lang="de-DE" sz="700" dirty="0">
                <a:solidFill>
                  <a:srgbClr val="B3B2B5"/>
                </a:solidFill>
                <a:cs typeface="Arial" charset="0"/>
              </a:rPr>
            </a:br>
            <a:r>
              <a:rPr lang="de-DE" sz="700" dirty="0">
                <a:solidFill>
                  <a:srgbClr val="B3B2B5"/>
                </a:solidFill>
                <a:cs typeface="Arial" charset="0"/>
              </a:rPr>
              <a:t>(Wachstums-Differenzierungsfaktor 15), INR: International </a:t>
            </a:r>
            <a:r>
              <a:rPr lang="de-DE" sz="700" dirty="0" err="1">
                <a:solidFill>
                  <a:srgbClr val="B3B2B5"/>
                </a:solidFill>
                <a:cs typeface="Arial" charset="0"/>
              </a:rPr>
              <a:t>Normalized</a:t>
            </a:r>
            <a:r>
              <a:rPr lang="de-DE" sz="700" dirty="0">
                <a:solidFill>
                  <a:srgbClr val="B3B2B5"/>
                </a:solidFill>
                <a:cs typeface="Arial" charset="0"/>
              </a:rPr>
              <a:t> Ratio; NSAR, non-</a:t>
            </a:r>
            <a:r>
              <a:rPr lang="de-DE" sz="700" dirty="0" err="1">
                <a:solidFill>
                  <a:srgbClr val="B3B2B5"/>
                </a:solidFill>
                <a:cs typeface="Arial" charset="0"/>
              </a:rPr>
              <a:t>steroidal</a:t>
            </a:r>
            <a:r>
              <a:rPr lang="de-DE" sz="700" dirty="0">
                <a:solidFill>
                  <a:srgbClr val="B3B2B5"/>
                </a:solidFill>
                <a:cs typeface="Arial" charset="0"/>
              </a:rPr>
              <a:t> anti-</a:t>
            </a:r>
            <a:r>
              <a:rPr lang="de-DE" sz="700" dirty="0" err="1">
                <a:solidFill>
                  <a:srgbClr val="B3B2B5"/>
                </a:solidFill>
                <a:cs typeface="Arial" charset="0"/>
              </a:rPr>
              <a:t>inflammatory</a:t>
            </a:r>
            <a:r>
              <a:rPr lang="de-DE" sz="700" dirty="0">
                <a:solidFill>
                  <a:srgbClr val="B3B2B5"/>
                </a:solidFill>
                <a:cs typeface="Arial" charset="0"/>
              </a:rPr>
              <a:t> </a:t>
            </a:r>
            <a:r>
              <a:rPr lang="de-DE" sz="700" dirty="0" err="1">
                <a:solidFill>
                  <a:srgbClr val="B3B2B5"/>
                </a:solidFill>
                <a:cs typeface="Arial" charset="0"/>
              </a:rPr>
              <a:t>drug</a:t>
            </a:r>
            <a:r>
              <a:rPr lang="de-DE" sz="700" dirty="0">
                <a:solidFill>
                  <a:srgbClr val="B3B2B5"/>
                </a:solidFill>
                <a:cs typeface="Arial" charset="0"/>
              </a:rPr>
              <a:t> (</a:t>
            </a:r>
            <a:r>
              <a:rPr lang="de-DE" sz="700" dirty="0" err="1">
                <a:solidFill>
                  <a:srgbClr val="B3B2B5"/>
                </a:solidFill>
                <a:cs typeface="Arial" charset="0"/>
              </a:rPr>
              <a:t>nichtsteroidales</a:t>
            </a:r>
            <a:r>
              <a:rPr lang="de-DE" sz="700" dirty="0">
                <a:solidFill>
                  <a:srgbClr val="B3B2B5"/>
                </a:solidFill>
                <a:cs typeface="Arial" charset="0"/>
              </a:rPr>
              <a:t> Antirheumatikum); OAK: orales </a:t>
            </a:r>
            <a:r>
              <a:rPr lang="de-DE" sz="700" dirty="0" err="1">
                <a:solidFill>
                  <a:srgbClr val="B3B2B5"/>
                </a:solidFill>
                <a:cs typeface="Arial" charset="0"/>
              </a:rPr>
              <a:t>Antikoagulans</a:t>
            </a:r>
            <a:r>
              <a:rPr lang="de-DE" sz="700" dirty="0">
                <a:solidFill>
                  <a:srgbClr val="B3B2B5"/>
                </a:solidFill>
                <a:cs typeface="Arial" charset="0"/>
              </a:rPr>
              <a:t>; SBP: </a:t>
            </a:r>
            <a:r>
              <a:rPr lang="de-DE" sz="700" dirty="0" err="1">
                <a:solidFill>
                  <a:srgbClr val="B3B2B5"/>
                </a:solidFill>
                <a:cs typeface="Arial" charset="0"/>
              </a:rPr>
              <a:t>systolic</a:t>
            </a:r>
            <a:r>
              <a:rPr lang="de-DE" sz="700" dirty="0">
                <a:solidFill>
                  <a:srgbClr val="B3B2B5"/>
                </a:solidFill>
                <a:cs typeface="Arial" charset="0"/>
              </a:rPr>
              <a:t> </a:t>
            </a:r>
            <a:r>
              <a:rPr lang="de-DE" sz="700" dirty="0" err="1">
                <a:solidFill>
                  <a:srgbClr val="B3B2B5"/>
                </a:solidFill>
                <a:cs typeface="Arial" charset="0"/>
              </a:rPr>
              <a:t>blood</a:t>
            </a:r>
            <a:br>
              <a:rPr lang="de-DE" sz="700" dirty="0">
                <a:solidFill>
                  <a:srgbClr val="B3B2B5"/>
                </a:solidFill>
                <a:cs typeface="Arial" charset="0"/>
              </a:rPr>
            </a:br>
            <a:r>
              <a:rPr lang="de-DE" sz="700" dirty="0" err="1">
                <a:solidFill>
                  <a:srgbClr val="B3B2B5"/>
                </a:solidFill>
                <a:cs typeface="Arial" charset="0"/>
              </a:rPr>
              <a:t>pressure</a:t>
            </a:r>
            <a:r>
              <a:rPr lang="de-DE" sz="700" dirty="0">
                <a:solidFill>
                  <a:srgbClr val="B3B2B5"/>
                </a:solidFill>
                <a:cs typeface="Arial" charset="0"/>
              </a:rPr>
              <a:t> (systolischer Blutdruck); TTR: time in </a:t>
            </a:r>
            <a:r>
              <a:rPr lang="de-DE" sz="700" dirty="0" err="1">
                <a:solidFill>
                  <a:srgbClr val="B3B2B5"/>
                </a:solidFill>
                <a:cs typeface="Arial" charset="0"/>
              </a:rPr>
              <a:t>target</a:t>
            </a:r>
            <a:r>
              <a:rPr lang="de-DE" sz="700" dirty="0">
                <a:solidFill>
                  <a:srgbClr val="B3B2B5"/>
                </a:solidFill>
                <a:cs typeface="Arial" charset="0"/>
              </a:rPr>
              <a:t> </a:t>
            </a:r>
            <a:r>
              <a:rPr lang="de-DE" sz="700" dirty="0" err="1">
                <a:solidFill>
                  <a:srgbClr val="B3B2B5"/>
                </a:solidFill>
                <a:cs typeface="Arial" charset="0"/>
              </a:rPr>
              <a:t>range</a:t>
            </a:r>
            <a:r>
              <a:rPr lang="de-DE" sz="700" dirty="0">
                <a:solidFill>
                  <a:srgbClr val="B3B2B5"/>
                </a:solidFill>
                <a:cs typeface="Arial" charset="0"/>
              </a:rPr>
              <a:t> (Zeit im therapeutischen Bereich);</a:t>
            </a:r>
            <a:r>
              <a:rPr lang="de-DE" sz="1200" b="0" i="0" dirty="0">
                <a:solidFill>
                  <a:schemeClr val="tx1"/>
                </a:solidFill>
                <a:latin typeface="+mn-lt"/>
                <a:ea typeface="+mn-ea"/>
                <a:cs typeface="+mn-cs"/>
              </a:rPr>
              <a:t> </a:t>
            </a:r>
            <a:r>
              <a:rPr lang="de-DE" sz="700" dirty="0">
                <a:solidFill>
                  <a:srgbClr val="B3B2B5"/>
                </a:solidFill>
                <a:cs typeface="Arial" charset="0"/>
              </a:rPr>
              <a:t>VKA: Vitamin-K-Antagonist.</a:t>
            </a:r>
          </a:p>
        </p:txBody>
      </p:sp>
      <p:graphicFrame>
        <p:nvGraphicFramePr>
          <p:cNvPr id="7" name="Content Placeholder 7">
            <a:extLst>
              <a:ext uri="{FF2B5EF4-FFF2-40B4-BE49-F238E27FC236}">
                <a16:creationId xmlns:a16="http://schemas.microsoft.com/office/drawing/2014/main" id="{70BF7FDD-4887-4F43-AD25-F728D9098313}"/>
              </a:ext>
            </a:extLst>
          </p:cNvPr>
          <p:cNvGraphicFramePr>
            <a:graphicFrameLocks/>
          </p:cNvGraphicFramePr>
          <p:nvPr>
            <p:extLst>
              <p:ext uri="{D42A27DB-BD31-4B8C-83A1-F6EECF244321}">
                <p14:modId xmlns:p14="http://schemas.microsoft.com/office/powerpoint/2010/main" val="2567041557"/>
              </p:ext>
            </p:extLst>
          </p:nvPr>
        </p:nvGraphicFramePr>
        <p:xfrm>
          <a:off x="611188" y="1276349"/>
          <a:ext cx="8245476" cy="2933100"/>
        </p:xfrm>
        <a:graphic>
          <a:graphicData uri="http://schemas.openxmlformats.org/drawingml/2006/table">
            <a:tbl>
              <a:tblPr firstRow="1" bandRow="1">
                <a:tableStyleId>{F2DE63D5-997A-4646-A377-4702673A728D}</a:tableStyleId>
              </a:tblPr>
              <a:tblGrid>
                <a:gridCol w="2061369">
                  <a:extLst>
                    <a:ext uri="{9D8B030D-6E8A-4147-A177-3AD203B41FA5}">
                      <a16:colId xmlns:a16="http://schemas.microsoft.com/office/drawing/2014/main" val="1655931714"/>
                    </a:ext>
                  </a:extLst>
                </a:gridCol>
                <a:gridCol w="2061369">
                  <a:extLst>
                    <a:ext uri="{9D8B030D-6E8A-4147-A177-3AD203B41FA5}">
                      <a16:colId xmlns:a16="http://schemas.microsoft.com/office/drawing/2014/main" val="2560883444"/>
                    </a:ext>
                  </a:extLst>
                </a:gridCol>
                <a:gridCol w="2061369">
                  <a:extLst>
                    <a:ext uri="{9D8B030D-6E8A-4147-A177-3AD203B41FA5}">
                      <a16:colId xmlns:a16="http://schemas.microsoft.com/office/drawing/2014/main" val="1311150582"/>
                    </a:ext>
                  </a:extLst>
                </a:gridCol>
                <a:gridCol w="2061369">
                  <a:extLst>
                    <a:ext uri="{9D8B030D-6E8A-4147-A177-3AD203B41FA5}">
                      <a16:colId xmlns:a16="http://schemas.microsoft.com/office/drawing/2014/main" val="1270102338"/>
                    </a:ext>
                  </a:extLst>
                </a:gridCol>
              </a:tblGrid>
              <a:tr h="441360">
                <a:tc>
                  <a:txBody>
                    <a:bodyPr/>
                    <a:lstStyle/>
                    <a:p>
                      <a:pPr algn="l"/>
                      <a:r>
                        <a:rPr lang="de-DE" sz="1100" cap="all" baseline="0" dirty="0"/>
                        <a:t>Nicht-modifizierbar</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de-DE" sz="1100" cap="all" baseline="0"/>
                        <a:t>Potenziell modifizierbar</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de-DE" sz="1100" cap="all" baseline="0"/>
                        <a:t>Modifizierbar</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de-DE" sz="1100" cap="all" baseline="0"/>
                        <a:t>Biomarker</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1234952005"/>
                  </a:ext>
                </a:extLst>
              </a:tr>
              <a:tr h="2261973">
                <a:tc>
                  <a:txBody>
                    <a:bodyPr/>
                    <a:lstStyle/>
                    <a:p>
                      <a:pPr marL="176213" indent="-176213" algn="l" rtl="0" eaLnBrk="1" fontAlgn="base"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de-DE" sz="1000">
                          <a:solidFill>
                            <a:schemeClr val="tx1">
                              <a:lumMod val="65000"/>
                              <a:lumOff val="35000"/>
                            </a:schemeClr>
                          </a:solidFill>
                          <a:latin typeface="+mn-lt"/>
                          <a:ea typeface="+mn-ea"/>
                          <a:cs typeface="+mn-cs"/>
                        </a:rPr>
                        <a:t>Alter &gt; 65 Jahre</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de-DE" sz="1000">
                          <a:solidFill>
                            <a:schemeClr val="tx1">
                              <a:lumMod val="65000"/>
                              <a:lumOff val="35000"/>
                            </a:schemeClr>
                          </a:solidFill>
                          <a:latin typeface="+mn-lt"/>
                          <a:ea typeface="+mn-ea"/>
                          <a:cs typeface="+mn-cs"/>
                        </a:rPr>
                        <a:t>Frühere schwere Blutungen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de-DE" sz="1000">
                          <a:solidFill>
                            <a:schemeClr val="tx1">
                              <a:lumMod val="65000"/>
                              <a:lumOff val="35000"/>
                            </a:schemeClr>
                          </a:solidFill>
                          <a:latin typeface="+mn-lt"/>
                          <a:ea typeface="+mn-ea"/>
                          <a:cs typeface="+mn-cs"/>
                        </a:rPr>
                        <a:t>Schwere Niereninsuffizienz </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de-DE" sz="1000">
                          <a:solidFill>
                            <a:schemeClr val="tx1">
                              <a:lumMod val="65000"/>
                              <a:lumOff val="35000"/>
                            </a:schemeClr>
                          </a:solidFill>
                          <a:latin typeface="+mn-lt"/>
                          <a:ea typeface="+mn-ea"/>
                          <a:cs typeface="+mn-cs"/>
                        </a:rPr>
                        <a:t>Schwere Leberfunktionsstörung</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de-DE" sz="1000">
                          <a:solidFill>
                            <a:schemeClr val="tx1">
                              <a:lumMod val="65000"/>
                              <a:lumOff val="35000"/>
                            </a:schemeClr>
                          </a:solidFill>
                          <a:latin typeface="+mn-lt"/>
                          <a:ea typeface="+mn-ea"/>
                          <a:cs typeface="+mn-cs"/>
                        </a:rPr>
                        <a:t>Malignität</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de-DE" sz="1000">
                          <a:solidFill>
                            <a:schemeClr val="tx1">
                              <a:lumMod val="65000"/>
                              <a:lumOff val="35000"/>
                            </a:schemeClr>
                          </a:solidFill>
                          <a:latin typeface="+mn-lt"/>
                          <a:ea typeface="+mn-ea"/>
                          <a:cs typeface="+mn-cs"/>
                        </a:rPr>
                        <a:t>Genetische Faktoren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de-DE" sz="1000">
                          <a:solidFill>
                            <a:schemeClr val="tx1">
                              <a:lumMod val="65000"/>
                              <a:lumOff val="35000"/>
                            </a:schemeClr>
                          </a:solidFill>
                          <a:latin typeface="+mn-lt"/>
                          <a:ea typeface="+mn-ea"/>
                          <a:cs typeface="+mn-cs"/>
                        </a:rPr>
                        <a:t>Frühere Schlaganfälle, Mikroangiopathie usw.</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de-DE" sz="1000">
                          <a:solidFill>
                            <a:schemeClr val="tx1">
                              <a:lumMod val="65000"/>
                              <a:lumOff val="35000"/>
                            </a:schemeClr>
                          </a:solidFill>
                          <a:latin typeface="+mn-lt"/>
                          <a:ea typeface="+mn-ea"/>
                          <a:cs typeface="+mn-cs"/>
                        </a:rPr>
                        <a:t>Diabetes mellitus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de-DE" sz="1000">
                          <a:solidFill>
                            <a:schemeClr val="tx1">
                              <a:lumMod val="65000"/>
                              <a:lumOff val="35000"/>
                            </a:schemeClr>
                          </a:solidFill>
                          <a:latin typeface="+mn-lt"/>
                          <a:ea typeface="+mn-ea"/>
                          <a:cs typeface="+mn-cs"/>
                        </a:rPr>
                        <a:t>Kognitive Beeinträchtigung/Demenz</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a:solidFill>
                            <a:schemeClr val="tx1">
                              <a:lumMod val="65000"/>
                              <a:lumOff val="35000"/>
                            </a:schemeClr>
                          </a:solidFill>
                          <a:latin typeface="+mn-lt"/>
                          <a:ea typeface="+mn-ea"/>
                          <a:cs typeface="+mn-cs"/>
                        </a:rPr>
                        <a:t>Extreme Schwäche ± extremes Sturzrisiko</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a:solidFill>
                            <a:schemeClr val="tx1">
                              <a:lumMod val="65000"/>
                              <a:lumOff val="35000"/>
                            </a:schemeClr>
                          </a:solidFill>
                          <a:latin typeface="+mn-lt"/>
                          <a:ea typeface="+mn-ea"/>
                          <a:cs typeface="+mn-cs"/>
                        </a:rPr>
                        <a:t>Anämie</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a:solidFill>
                            <a:schemeClr val="tx1">
                              <a:lumMod val="65000"/>
                              <a:lumOff val="35000"/>
                            </a:schemeClr>
                          </a:solidFill>
                          <a:latin typeface="+mn-lt"/>
                          <a:ea typeface="+mn-ea"/>
                          <a:cs typeface="+mn-cs"/>
                        </a:rPr>
                        <a:t>Verringerte Thrombozytenzahl oder -funktion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a:solidFill>
                            <a:schemeClr val="tx1">
                              <a:lumMod val="65000"/>
                              <a:lumOff val="35000"/>
                            </a:schemeClr>
                          </a:solidFill>
                          <a:latin typeface="+mn-lt"/>
                          <a:ea typeface="+mn-ea"/>
                          <a:cs typeface="+mn-cs"/>
                        </a:rPr>
                        <a:t>Nierenfunktionsstörung</a:t>
                      </a:r>
                      <a:br>
                        <a:rPr lang="de-DE" sz="1000">
                          <a:solidFill>
                            <a:schemeClr val="tx1">
                              <a:lumMod val="65000"/>
                              <a:lumOff val="35000"/>
                            </a:schemeClr>
                          </a:solidFill>
                          <a:latin typeface="+mn-lt"/>
                          <a:ea typeface="+mn-ea"/>
                          <a:cs typeface="+mn-cs"/>
                        </a:rPr>
                      </a:br>
                      <a:r>
                        <a:rPr lang="de-DE" sz="1000">
                          <a:solidFill>
                            <a:schemeClr val="tx1">
                              <a:lumMod val="65000"/>
                              <a:lumOff val="35000"/>
                            </a:schemeClr>
                          </a:solidFill>
                          <a:latin typeface="+mn-lt"/>
                          <a:ea typeface="+mn-ea"/>
                          <a:cs typeface="+mn-cs"/>
                        </a:rPr>
                        <a:t>(CrCl &lt;60 ml/min)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a:solidFill>
                            <a:schemeClr val="tx1">
                              <a:lumMod val="65000"/>
                              <a:lumOff val="35000"/>
                            </a:schemeClr>
                          </a:solidFill>
                          <a:latin typeface="+mn-lt"/>
                          <a:ea typeface="+mn-ea"/>
                          <a:cs typeface="+mn-cs"/>
                        </a:rPr>
                        <a:t>VKA-Managementstrategie</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dirty="0">
                          <a:solidFill>
                            <a:schemeClr val="tx1">
                              <a:lumMod val="65000"/>
                              <a:lumOff val="35000"/>
                            </a:schemeClr>
                          </a:solidFill>
                          <a:latin typeface="+mn-lt"/>
                          <a:ea typeface="+mn-ea"/>
                          <a:cs typeface="+mn-cs"/>
                        </a:rPr>
                        <a:t>Bluthochdruck/erhöhter </a:t>
                      </a:r>
                      <a:r>
                        <a:rPr lang="de-DE" sz="1000" dirty="0" err="1">
                          <a:solidFill>
                            <a:schemeClr val="tx1">
                              <a:lumMod val="65000"/>
                              <a:lumOff val="35000"/>
                            </a:schemeClr>
                          </a:solidFill>
                          <a:latin typeface="+mn-lt"/>
                          <a:ea typeface="+mn-ea"/>
                          <a:cs typeface="+mn-cs"/>
                        </a:rPr>
                        <a:t>SBD</a:t>
                      </a:r>
                      <a:endParaRPr lang="de-DE" sz="1000" dirty="0">
                        <a:solidFill>
                          <a:schemeClr val="tx1">
                            <a:lumMod val="65000"/>
                            <a:lumOff val="35000"/>
                          </a:schemeClr>
                        </a:solidFill>
                        <a:latin typeface="+mn-lt"/>
                        <a:ea typeface="+mn-ea"/>
                        <a:cs typeface="+mn-cs"/>
                      </a:endParaRP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dirty="0">
                          <a:solidFill>
                            <a:schemeClr val="tx1">
                              <a:lumMod val="65000"/>
                              <a:lumOff val="35000"/>
                            </a:schemeClr>
                          </a:solidFill>
                          <a:latin typeface="+mn-lt"/>
                          <a:ea typeface="+mn-ea"/>
                          <a:cs typeface="+mn-cs"/>
                        </a:rPr>
                        <a:t>Begleitend </a:t>
                      </a:r>
                      <a:r>
                        <a:rPr lang="de-DE" sz="1000" dirty="0" err="1">
                          <a:solidFill>
                            <a:schemeClr val="tx1">
                              <a:lumMod val="65000"/>
                              <a:lumOff val="35000"/>
                            </a:schemeClr>
                          </a:solidFill>
                          <a:latin typeface="+mn-lt"/>
                          <a:ea typeface="+mn-ea"/>
                          <a:cs typeface="+mn-cs"/>
                        </a:rPr>
                        <a:t>Thrombozytenaggregations</a:t>
                      </a:r>
                      <a:r>
                        <a:rPr lang="de-DE" sz="1000" dirty="0">
                          <a:solidFill>
                            <a:schemeClr val="tx1">
                              <a:lumMod val="65000"/>
                              <a:lumOff val="35000"/>
                            </a:schemeClr>
                          </a:solidFill>
                          <a:latin typeface="+mn-lt"/>
                          <a:ea typeface="+mn-ea"/>
                          <a:cs typeface="+mn-cs"/>
                        </a:rPr>
                        <a:t>-hemmung/NSAR</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dirty="0" err="1">
                          <a:solidFill>
                            <a:schemeClr val="tx1">
                              <a:lumMod val="65000"/>
                              <a:lumOff val="35000"/>
                            </a:schemeClr>
                          </a:solidFill>
                          <a:latin typeface="+mn-lt"/>
                          <a:ea typeface="+mn-ea"/>
                          <a:cs typeface="+mn-cs"/>
                        </a:rPr>
                        <a:t>Übermässiger</a:t>
                      </a:r>
                      <a:r>
                        <a:rPr lang="de-DE" sz="1000" dirty="0">
                          <a:solidFill>
                            <a:schemeClr val="tx1">
                              <a:lumMod val="65000"/>
                              <a:lumOff val="35000"/>
                            </a:schemeClr>
                          </a:solidFill>
                          <a:latin typeface="+mn-lt"/>
                          <a:ea typeface="+mn-ea"/>
                          <a:cs typeface="+mn-cs"/>
                        </a:rPr>
                        <a:t> Alkoholkonsum</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dirty="0">
                          <a:solidFill>
                            <a:schemeClr val="tx1">
                              <a:lumMod val="65000"/>
                              <a:lumOff val="35000"/>
                            </a:schemeClr>
                          </a:solidFill>
                          <a:latin typeface="+mn-lt"/>
                          <a:ea typeface="+mn-ea"/>
                          <a:cs typeface="+mn-cs"/>
                        </a:rPr>
                        <a:t>Mangelnde OAK-Adhärenz</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dirty="0">
                          <a:solidFill>
                            <a:schemeClr val="tx1">
                              <a:lumMod val="65000"/>
                              <a:lumOff val="35000"/>
                            </a:schemeClr>
                          </a:solidFill>
                          <a:latin typeface="+mn-lt"/>
                          <a:ea typeface="+mn-ea"/>
                          <a:cs typeface="+mn-cs"/>
                        </a:rPr>
                        <a:t>Gefährliche Hobbys/Tätigkeiten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dirty="0">
                          <a:solidFill>
                            <a:schemeClr val="tx1">
                              <a:lumMod val="65000"/>
                              <a:lumOff val="35000"/>
                            </a:schemeClr>
                          </a:solidFill>
                          <a:latin typeface="+mn-lt"/>
                          <a:ea typeface="+mn-ea"/>
                          <a:cs typeface="+mn-cs"/>
                        </a:rPr>
                        <a:t>Überbrückungstherapie mit Heparin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dirty="0">
                          <a:solidFill>
                            <a:schemeClr val="tx1">
                              <a:lumMod val="65000"/>
                              <a:lumOff val="35000"/>
                            </a:schemeClr>
                          </a:solidFill>
                          <a:latin typeface="+mn-lt"/>
                          <a:ea typeface="+mn-ea"/>
                          <a:cs typeface="+mn-cs"/>
                        </a:rPr>
                        <a:t>INR-Kontrolle (Ziel: 2.0–3.0), Ziel-TTR &gt;70 %*</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dirty="0">
                          <a:solidFill>
                            <a:schemeClr val="tx1">
                              <a:lumMod val="65000"/>
                              <a:lumOff val="35000"/>
                            </a:schemeClr>
                          </a:solidFill>
                          <a:latin typeface="+mn-lt"/>
                          <a:ea typeface="+mn-ea"/>
                          <a:cs typeface="+mn-cs"/>
                        </a:rPr>
                        <a:t>Geeignete Auswahl von OAK und korrekte Dosierung</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dirty="0">
                          <a:solidFill>
                            <a:schemeClr val="tx1">
                              <a:lumMod val="65000"/>
                              <a:lumOff val="35000"/>
                            </a:schemeClr>
                          </a:solidFill>
                          <a:latin typeface="+mn-lt"/>
                          <a:ea typeface="+mn-ea"/>
                          <a:cs typeface="+mn-cs"/>
                        </a:rPr>
                        <a:t>GDF-15</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dirty="0" err="1">
                          <a:solidFill>
                            <a:schemeClr val="tx1">
                              <a:lumMod val="65000"/>
                              <a:lumOff val="35000"/>
                            </a:schemeClr>
                          </a:solidFill>
                          <a:latin typeface="+mn-lt"/>
                          <a:ea typeface="+mn-ea"/>
                          <a:cs typeface="+mn-cs"/>
                        </a:rPr>
                        <a:t>Cystatin</a:t>
                      </a:r>
                      <a:r>
                        <a:rPr lang="de-DE" sz="1000" dirty="0">
                          <a:solidFill>
                            <a:schemeClr val="tx1">
                              <a:lumMod val="65000"/>
                              <a:lumOff val="35000"/>
                            </a:schemeClr>
                          </a:solidFill>
                          <a:latin typeface="+mn-lt"/>
                          <a:ea typeface="+mn-ea"/>
                          <a:cs typeface="+mn-cs"/>
                        </a:rPr>
                        <a:t> C/CKD-EPI</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dirty="0" err="1">
                          <a:solidFill>
                            <a:schemeClr val="tx1">
                              <a:lumMod val="65000"/>
                              <a:lumOff val="35000"/>
                            </a:schemeClr>
                          </a:solidFill>
                          <a:latin typeface="+mn-lt"/>
                          <a:ea typeface="+mn-ea"/>
                          <a:cs typeface="+mn-cs"/>
                        </a:rPr>
                        <a:t>cTnT-hs</a:t>
                      </a:r>
                      <a:endParaRPr lang="de-DE" sz="1000" dirty="0">
                        <a:solidFill>
                          <a:schemeClr val="tx1">
                            <a:lumMod val="65000"/>
                            <a:lumOff val="35000"/>
                          </a:schemeClr>
                        </a:solidFill>
                        <a:latin typeface="+mn-lt"/>
                        <a:ea typeface="+mn-ea"/>
                        <a:cs typeface="+mn-cs"/>
                      </a:endParaRP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de-DE" sz="1000" dirty="0">
                          <a:solidFill>
                            <a:schemeClr val="tx1">
                              <a:lumMod val="65000"/>
                              <a:lumOff val="35000"/>
                            </a:schemeClr>
                          </a:solidFill>
                          <a:latin typeface="+mn-lt"/>
                          <a:ea typeface="+mn-ea"/>
                          <a:cs typeface="+mn-cs"/>
                        </a:rPr>
                        <a:t>Von-Willebrand-Faktor (+ andere Gerinnungsmarker)</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6138739"/>
                  </a:ext>
                </a:extLst>
              </a:tr>
            </a:tbl>
          </a:graphicData>
        </a:graphic>
      </p:graphicFrame>
      <p:sp>
        <p:nvSpPr>
          <p:cNvPr id="9" name="Rechteck 8">
            <a:extLst>
              <a:ext uri="{FF2B5EF4-FFF2-40B4-BE49-F238E27FC236}">
                <a16:creationId xmlns:a16="http://schemas.microsoft.com/office/drawing/2014/main" id="{C0BFA7B4-D902-41C4-8E86-FC45005852DA}"/>
              </a:ext>
            </a:extLst>
          </p:cNvPr>
          <p:cNvSpPr/>
          <p:nvPr/>
        </p:nvSpPr>
        <p:spPr bwMode="auto">
          <a:xfrm>
            <a:off x="4733925" y="1733429"/>
            <a:ext cx="2020835" cy="2476020"/>
          </a:xfrm>
          <a:prstGeom prst="rect">
            <a:avLst/>
          </a:prstGeom>
          <a:noFill/>
          <a:ln w="28575" algn="ctr">
            <a:solidFill>
              <a:srgbClr val="809ED5"/>
            </a:solid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11" name="Rechteck 10">
            <a:extLst>
              <a:ext uri="{FF2B5EF4-FFF2-40B4-BE49-F238E27FC236}">
                <a16:creationId xmlns:a16="http://schemas.microsoft.com/office/drawing/2014/main" id="{3F985E0A-D3EB-4D75-B9A1-68BB33AFE0B2}"/>
              </a:ext>
            </a:extLst>
          </p:cNvPr>
          <p:cNvSpPr/>
          <p:nvPr/>
        </p:nvSpPr>
        <p:spPr bwMode="auto">
          <a:xfrm>
            <a:off x="2686457" y="2625707"/>
            <a:ext cx="1840050" cy="354678"/>
          </a:xfrm>
          <a:prstGeom prst="rect">
            <a:avLst/>
          </a:prstGeom>
          <a:noFill/>
          <a:ln w="28575" algn="ctr">
            <a:solidFill>
              <a:srgbClr val="809ED5"/>
            </a:solid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Tree>
    <p:extLst>
      <p:ext uri="{BB962C8B-B14F-4D97-AF65-F5344CB8AC3E}">
        <p14:creationId xmlns:p14="http://schemas.microsoft.com/office/powerpoint/2010/main" val="164789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72310"/>
            <a:ext cx="8274053" cy="6093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200" dirty="0"/>
              <a:t>Was wäre, wenn Sie bestimmte Blutungsrisikofaktoren Ihrer Patienten besser einstellen könnten?</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41141"/>
            <a:ext cx="8274051" cy="215444"/>
          </a:xfrm>
          <a:prstGeom prst="rect">
            <a:avLst/>
          </a:prstGeom>
          <a:noFill/>
        </p:spPr>
        <p:txBody>
          <a:bodyPr wrap="square" lIns="0" tIns="0" rIns="0" bIns="0" rtlCol="0" anchor="b" anchorCtr="0">
            <a:spAutoFit/>
          </a:bodyPr>
          <a:lstStyle/>
          <a:p>
            <a:pPr marL="88900" indent="-88900">
              <a:spcBef>
                <a:spcPts val="0"/>
              </a:spcBef>
              <a:spcAft>
                <a:spcPts val="0"/>
              </a:spcAft>
              <a:buFont typeface="Arial" panose="020B0604020202020204" pitchFamily="34" charset="0"/>
              <a:buChar char="•"/>
            </a:pPr>
            <a:r>
              <a:rPr lang="de-DE" sz="700">
                <a:solidFill>
                  <a:srgbClr val="B3B2B5"/>
                </a:solidFill>
                <a:cs typeface="Arial" charset="0"/>
              </a:rPr>
              <a:t>Gemäss der Definition von schweren Blutungen der International Society of Thrombosis and Haemostasis (ISTH). </a:t>
            </a:r>
          </a:p>
          <a:p>
            <a:pPr marL="88900" indent="-88900">
              <a:spcBef>
                <a:spcPts val="0"/>
              </a:spcBef>
              <a:spcAft>
                <a:spcPts val="0"/>
              </a:spcAft>
            </a:pPr>
            <a:r>
              <a:rPr lang="de-DE" sz="700">
                <a:solidFill>
                  <a:srgbClr val="B3B2B5"/>
                </a:solidFill>
                <a:cs typeface="Arial" charset="0"/>
              </a:rPr>
              <a:t>†	Ggü. Patienten mit nicht-modifizierbaren Risikofaktoren. </a:t>
            </a:r>
          </a:p>
        </p:txBody>
      </p:sp>
      <p:sp>
        <p:nvSpPr>
          <p:cNvPr id="9" name="Subtitle 1">
            <a:extLst>
              <a:ext uri="{FF2B5EF4-FFF2-40B4-BE49-F238E27FC236}">
                <a16:creationId xmlns:a16="http://schemas.microsoft.com/office/drawing/2014/main" id="{1A154217-499B-4C49-8F66-1AF001E9DC65}"/>
              </a:ext>
            </a:extLst>
          </p:cNvPr>
          <p:cNvSpPr txBox="1">
            <a:spLocks/>
          </p:cNvSpPr>
          <p:nvPr/>
        </p:nvSpPr>
        <p:spPr>
          <a:xfrm>
            <a:off x="612776" y="1228789"/>
            <a:ext cx="8280400"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de-DE" sz="1400" b="1" dirty="0"/>
              <a:t>Prospektives Register mit ‚real-</a:t>
            </a:r>
            <a:r>
              <a:rPr lang="de-DE" sz="1400" b="1" dirty="0" err="1"/>
              <a:t>life</a:t>
            </a:r>
            <a:r>
              <a:rPr lang="de-DE" sz="1400" b="1" dirty="0"/>
              <a:t>‘ Daten aus XANTUS:</a:t>
            </a:r>
            <a:r>
              <a:rPr lang="de-DE" sz="1400" b="1" baseline="30000" dirty="0"/>
              <a:t>20</a:t>
            </a:r>
            <a:r>
              <a:rPr lang="de-DE" sz="1400" b="1" dirty="0"/>
              <a:t> </a:t>
            </a:r>
            <a:br>
              <a:rPr lang="de-DE" sz="1400" b="1" dirty="0"/>
            </a:br>
            <a:r>
              <a:rPr lang="de-DE" sz="1400" b="1" dirty="0" err="1"/>
              <a:t>nvVHF</a:t>
            </a:r>
            <a:r>
              <a:rPr lang="de-DE" sz="1400" b="1" dirty="0"/>
              <a:t>-Patienten unter Rivaroxaban (N = 6‘784)</a:t>
            </a:r>
          </a:p>
        </p:txBody>
      </p:sp>
      <p:grpSp>
        <p:nvGrpSpPr>
          <p:cNvPr id="10" name="Group 40">
            <a:extLst>
              <a:ext uri="{FF2B5EF4-FFF2-40B4-BE49-F238E27FC236}">
                <a16:creationId xmlns:a16="http://schemas.microsoft.com/office/drawing/2014/main" id="{61802F63-ACDA-4860-8F65-DA83A53A77E5}"/>
              </a:ext>
            </a:extLst>
          </p:cNvPr>
          <p:cNvGrpSpPr/>
          <p:nvPr/>
        </p:nvGrpSpPr>
        <p:grpSpPr>
          <a:xfrm>
            <a:off x="603925" y="1595129"/>
            <a:ext cx="6377622" cy="3069823"/>
            <a:chOff x="3762359" y="1120725"/>
            <a:chExt cx="5788039" cy="3069823"/>
          </a:xfrm>
        </p:grpSpPr>
        <p:grpSp>
          <p:nvGrpSpPr>
            <p:cNvPr id="11" name="Group 29">
              <a:extLst>
                <a:ext uri="{FF2B5EF4-FFF2-40B4-BE49-F238E27FC236}">
                  <a16:creationId xmlns:a16="http://schemas.microsoft.com/office/drawing/2014/main" id="{3280AFBD-A428-40D2-A5F4-5E2417E40A7C}"/>
                </a:ext>
              </a:extLst>
            </p:cNvPr>
            <p:cNvGrpSpPr/>
            <p:nvPr/>
          </p:nvGrpSpPr>
          <p:grpSpPr>
            <a:xfrm>
              <a:off x="3762359" y="1120725"/>
              <a:ext cx="5788039" cy="3069823"/>
              <a:chOff x="4241472" y="935882"/>
              <a:chExt cx="5383249" cy="3226649"/>
            </a:xfrm>
          </p:grpSpPr>
          <p:grpSp>
            <p:nvGrpSpPr>
              <p:cNvPr id="17" name="Group 28">
                <a:extLst>
                  <a:ext uri="{FF2B5EF4-FFF2-40B4-BE49-F238E27FC236}">
                    <a16:creationId xmlns:a16="http://schemas.microsoft.com/office/drawing/2014/main" id="{52B124EB-BF85-4E3F-8057-886F16027160}"/>
                  </a:ext>
                </a:extLst>
              </p:cNvPr>
              <p:cNvGrpSpPr/>
              <p:nvPr/>
            </p:nvGrpSpPr>
            <p:grpSpPr>
              <a:xfrm>
                <a:off x="4241472" y="1003726"/>
                <a:ext cx="4480414" cy="3158805"/>
                <a:chOff x="4241472" y="1003726"/>
                <a:chExt cx="4480414" cy="3158805"/>
              </a:xfrm>
            </p:grpSpPr>
            <p:sp>
              <p:nvSpPr>
                <p:cNvPr id="19" name="TextBox 9">
                  <a:extLst>
                    <a:ext uri="{FF2B5EF4-FFF2-40B4-BE49-F238E27FC236}">
                      <a16:creationId xmlns:a16="http://schemas.microsoft.com/office/drawing/2014/main" id="{EE467FAA-8178-43D7-86E1-568DE4688D45}"/>
                    </a:ext>
                  </a:extLst>
                </p:cNvPr>
                <p:cNvSpPr txBox="1"/>
                <p:nvPr/>
              </p:nvSpPr>
              <p:spPr>
                <a:xfrm rot="16200000">
                  <a:off x="2887055" y="2358143"/>
                  <a:ext cx="2962202" cy="253367"/>
                </a:xfrm>
                <a:prstGeom prst="rect">
                  <a:avLst/>
                </a:prstGeom>
                <a:noFill/>
              </p:spPr>
              <p:txBody>
                <a:bodyPr wrap="square" lIns="0" tIns="0" rIns="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a:defRPr kumimoji="0" lang="de-DE" sz="800" b="1" i="0" u="none" strike="noStrike" kern="1200" normalizeH="0" baseline="0" noProof="0">
                      <a:solidFill>
                        <a:srgbClr val="000000">
                          <a:lumMod val="65000"/>
                          <a:lumOff val="35000"/>
                        </a:srgbClr>
                      </a:solidFill>
                      <a:uLnTx/>
                      <a:uFillTx/>
                      <a:latin typeface="+mn-lt"/>
                      <a:ea typeface="+mn-ea"/>
                      <a:cs typeface="+mn-cs"/>
                    </a:defRPr>
                  </a:pPr>
                  <a:r>
                    <a:rPr lang="de-DE" sz="1200" b="1">
                      <a:solidFill>
                        <a:schemeClr val="tx1">
                          <a:lumMod val="65000"/>
                          <a:lumOff val="35000"/>
                        </a:schemeClr>
                      </a:solidFill>
                      <a:cs typeface="Arial" pitchFamily="34" charset="0"/>
                    </a:rPr>
                    <a:t>Kumulative Wahrscheinlichkeit von</a:t>
                  </a:r>
                  <a:br>
                    <a:rPr lang="de-DE" sz="1200" b="1">
                      <a:solidFill>
                        <a:schemeClr val="tx1">
                          <a:lumMod val="65000"/>
                          <a:lumOff val="35000"/>
                        </a:schemeClr>
                      </a:solidFill>
                      <a:cs typeface="Arial" pitchFamily="34" charset="0"/>
                    </a:rPr>
                  </a:br>
                  <a:r>
                    <a:rPr lang="de-DE" sz="1200" b="1">
                      <a:solidFill>
                        <a:schemeClr val="tx1">
                          <a:lumMod val="65000"/>
                          <a:lumOff val="35000"/>
                        </a:schemeClr>
                      </a:solidFill>
                      <a:cs typeface="Arial" pitchFamily="34" charset="0"/>
                    </a:rPr>
                    <a:t>schweren Blutungsereignissen (%)</a:t>
                  </a:r>
                </a:p>
              </p:txBody>
            </p:sp>
            <p:sp>
              <p:nvSpPr>
                <p:cNvPr id="20" name="TextBox 9">
                  <a:extLst>
                    <a:ext uri="{FF2B5EF4-FFF2-40B4-BE49-F238E27FC236}">
                      <a16:creationId xmlns:a16="http://schemas.microsoft.com/office/drawing/2014/main" id="{FFD05264-651C-489B-9789-DB682616CE83}"/>
                    </a:ext>
                  </a:extLst>
                </p:cNvPr>
                <p:cNvSpPr txBox="1"/>
                <p:nvPr/>
              </p:nvSpPr>
              <p:spPr>
                <a:xfrm>
                  <a:off x="4924979" y="3968431"/>
                  <a:ext cx="3796907" cy="194100"/>
                </a:xfrm>
                <a:prstGeom prst="rect">
                  <a:avLst/>
                </a:prstGeom>
                <a:noFill/>
              </p:spPr>
              <p:txBody>
                <a:bodyPr wrap="square" lIns="0" tIns="0" rIns="0" bIns="0" anchor="b">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a:defRPr kumimoji="0" b="0" i="0" normalizeH="0" noProof="0">
                      <a:uLnTx/>
                      <a:uFillTx/>
                      <a:latin typeface="Arial" pitchFamily="34" charset="0"/>
                      <a:ea typeface="+mn-ea"/>
                      <a:cs typeface="+mn-cs"/>
                    </a:defRPr>
                  </a:pPr>
                  <a:r>
                    <a:rPr lang="de-DE" sz="1200" b="1">
                      <a:solidFill>
                        <a:schemeClr val="tx1">
                          <a:lumMod val="65000"/>
                          <a:lumOff val="35000"/>
                        </a:schemeClr>
                      </a:solidFill>
                      <a:cs typeface="Arial" pitchFamily="34" charset="0"/>
                    </a:rPr>
                    <a:t>Zeit (Tage)</a:t>
                  </a:r>
                </a:p>
              </p:txBody>
            </p:sp>
            <p:grpSp>
              <p:nvGrpSpPr>
                <p:cNvPr id="21" name="Group 25">
                  <a:extLst>
                    <a:ext uri="{FF2B5EF4-FFF2-40B4-BE49-F238E27FC236}">
                      <a16:creationId xmlns:a16="http://schemas.microsoft.com/office/drawing/2014/main" id="{2CF65EE8-044A-4C1B-BA3B-261F76C7C13B}"/>
                    </a:ext>
                  </a:extLst>
                </p:cNvPr>
                <p:cNvGrpSpPr/>
                <p:nvPr/>
              </p:nvGrpSpPr>
              <p:grpSpPr>
                <a:xfrm>
                  <a:off x="4988478" y="1108807"/>
                  <a:ext cx="3716290" cy="2490903"/>
                  <a:chOff x="5293467" y="1074420"/>
                  <a:chExt cx="2947667" cy="1975721"/>
                </a:xfrm>
              </p:grpSpPr>
              <p:pic>
                <p:nvPicPr>
                  <p:cNvPr id="22" name="Picture 22">
                    <a:extLst>
                      <a:ext uri="{FF2B5EF4-FFF2-40B4-BE49-F238E27FC236}">
                        <a16:creationId xmlns:a16="http://schemas.microsoft.com/office/drawing/2014/main" id="{77388E47-CAD5-4097-8EB8-C10654A594A7}"/>
                      </a:ext>
                    </a:extLst>
                  </p:cNvPr>
                  <p:cNvPicPr>
                    <a:picLocks noChangeAspect="1"/>
                  </p:cNvPicPr>
                  <p:nvPr/>
                </p:nvPicPr>
                <p:blipFill rotWithShape="1">
                  <a:blip r:embed="rId3">
                    <a:duotone>
                      <a:schemeClr val="bg2">
                        <a:shade val="45000"/>
                        <a:satMod val="135000"/>
                      </a:schemeClr>
                      <a:prstClr val="white"/>
                    </a:duotone>
                  </a:blip>
                  <a:srcRect l="292" r="351"/>
                  <a:stretch/>
                </p:blipFill>
                <p:spPr>
                  <a:xfrm>
                    <a:off x="5293467" y="1075181"/>
                    <a:ext cx="2947667" cy="1974960"/>
                  </a:xfrm>
                  <a:prstGeom prst="rect">
                    <a:avLst/>
                  </a:prstGeom>
                </p:spPr>
              </p:pic>
              <p:sp>
                <p:nvSpPr>
                  <p:cNvPr id="23" name="Rectangle 24">
                    <a:extLst>
                      <a:ext uri="{FF2B5EF4-FFF2-40B4-BE49-F238E27FC236}">
                        <a16:creationId xmlns:a16="http://schemas.microsoft.com/office/drawing/2014/main" id="{23E469D7-F899-463E-A997-17DF678BFE10}"/>
                      </a:ext>
                    </a:extLst>
                  </p:cNvPr>
                  <p:cNvSpPr/>
                  <p:nvPr/>
                </p:nvSpPr>
                <p:spPr bwMode="auto">
                  <a:xfrm>
                    <a:off x="5440680" y="1074420"/>
                    <a:ext cx="1805940" cy="297180"/>
                  </a:xfrm>
                  <a:prstGeom prst="rect">
                    <a:avLst/>
                  </a:prstGeom>
                  <a:solidFill>
                    <a:schemeClr val="bg1"/>
                  </a:solidFill>
                  <a:ln w="19050" algn="ctr">
                    <a:noFill/>
                    <a:miter lim="800000"/>
                    <a:headEnd/>
                    <a:tailEnd/>
                  </a:ln>
                  <a:effectLst/>
                </p:spPr>
                <p:txBody>
                  <a:bodyPr wrap="square" lIns="0" tIns="0" rIns="0" bIns="0" rtlCol="0" anchor="ctr">
                    <a:noAutofit/>
                  </a:bodyPr>
                  <a:lstStyle/>
                  <a:p>
                    <a:pPr algn="ctr"/>
                    <a:endParaRPr lang="en-GB" sz="1600">
                      <a:solidFill>
                        <a:schemeClr val="tx1">
                          <a:lumMod val="65000"/>
                          <a:lumOff val="35000"/>
                        </a:schemeClr>
                      </a:solidFill>
                    </a:endParaRPr>
                  </a:p>
                </p:txBody>
              </p:sp>
            </p:grpSp>
          </p:grpSp>
          <p:graphicFrame>
            <p:nvGraphicFramePr>
              <p:cNvPr id="18" name="Content Placeholder 7">
                <a:extLst>
                  <a:ext uri="{FF2B5EF4-FFF2-40B4-BE49-F238E27FC236}">
                    <a16:creationId xmlns:a16="http://schemas.microsoft.com/office/drawing/2014/main" id="{CDDA48E6-01C4-4174-9988-87020CE95634}"/>
                  </a:ext>
                </a:extLst>
              </p:cNvPr>
              <p:cNvGraphicFramePr/>
              <p:nvPr>
                <p:extLst>
                  <p:ext uri="{D42A27DB-BD31-4B8C-83A1-F6EECF244321}">
                    <p14:modId xmlns:p14="http://schemas.microsoft.com/office/powerpoint/2010/main" val="1535002022"/>
                  </p:ext>
                </p:extLst>
              </p:nvPr>
            </p:nvGraphicFramePr>
            <p:xfrm>
              <a:off x="4504118" y="935882"/>
              <a:ext cx="5120603" cy="3128115"/>
            </p:xfrm>
            <a:graphic>
              <a:graphicData uri="http://schemas.openxmlformats.org/drawingml/2006/chart">
                <c:chart xmlns:c="http://schemas.openxmlformats.org/drawingml/2006/chart" xmlns:r="http://schemas.openxmlformats.org/officeDocument/2006/relationships" r:id="rId4"/>
              </a:graphicData>
            </a:graphic>
          </p:graphicFrame>
        </p:grpSp>
        <p:sp>
          <p:nvSpPr>
            <p:cNvPr id="13" name="TextBox 33">
              <a:extLst>
                <a:ext uri="{FF2B5EF4-FFF2-40B4-BE49-F238E27FC236}">
                  <a16:creationId xmlns:a16="http://schemas.microsoft.com/office/drawing/2014/main" id="{A6486055-69FA-4398-B5CC-46BEEBD3B986}"/>
                </a:ext>
              </a:extLst>
            </p:cNvPr>
            <p:cNvSpPr txBox="1"/>
            <p:nvPr/>
          </p:nvSpPr>
          <p:spPr>
            <a:xfrm>
              <a:off x="5146675" y="1148685"/>
              <a:ext cx="1828042" cy="833178"/>
            </a:xfrm>
            <a:prstGeom prst="rect">
              <a:avLst/>
            </a:prstGeom>
            <a:noFill/>
          </p:spPr>
          <p:txBody>
            <a:bodyPr wrap="square" lIns="90000" tIns="46800" rIns="90000" bIns="46800" rtlCol="0" anchor="ctr">
              <a:spAutoFit/>
            </a:bodyPr>
            <a:lstStyle/>
            <a:p>
              <a:r>
                <a:rPr lang="de-DE" sz="1200">
                  <a:solidFill>
                    <a:schemeClr val="tx1">
                      <a:lumMod val="65000"/>
                      <a:lumOff val="35000"/>
                    </a:schemeClr>
                  </a:solidFill>
                </a:rPr>
                <a:t>Nicht-modifizierbarer Risikofaktor</a:t>
              </a:r>
              <a:br>
                <a:rPr lang="de-DE" sz="1200">
                  <a:solidFill>
                    <a:schemeClr val="tx1">
                      <a:lumMod val="65000"/>
                      <a:lumOff val="35000"/>
                    </a:schemeClr>
                  </a:solidFill>
                </a:rPr>
              </a:br>
              <a:r>
                <a:rPr lang="de-DE" sz="1200">
                  <a:solidFill>
                    <a:schemeClr val="tx1">
                      <a:lumMod val="65000"/>
                      <a:lumOff val="35000"/>
                    </a:schemeClr>
                  </a:solidFill>
                </a:rPr>
                <a:t>≥1 modifizierbarer Risikofaktor</a:t>
              </a:r>
            </a:p>
          </p:txBody>
        </p:sp>
        <p:cxnSp>
          <p:nvCxnSpPr>
            <p:cNvPr id="14" name="Straight Connector 34">
              <a:extLst>
                <a:ext uri="{FF2B5EF4-FFF2-40B4-BE49-F238E27FC236}">
                  <a16:creationId xmlns:a16="http://schemas.microsoft.com/office/drawing/2014/main" id="{804F36D8-6A17-4A69-A1FD-608BF121D35B}"/>
                </a:ext>
              </a:extLst>
            </p:cNvPr>
            <p:cNvCxnSpPr>
              <a:cxnSpLocks/>
            </p:cNvCxnSpPr>
            <p:nvPr/>
          </p:nvCxnSpPr>
          <p:spPr bwMode="auto">
            <a:xfrm>
              <a:off x="4785046" y="1468722"/>
              <a:ext cx="360000" cy="0"/>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Straight Connector 35">
              <a:extLst>
                <a:ext uri="{FF2B5EF4-FFF2-40B4-BE49-F238E27FC236}">
                  <a16:creationId xmlns:a16="http://schemas.microsoft.com/office/drawing/2014/main" id="{CCD3BAD7-8F36-4E13-99B7-5638CF071503}"/>
                </a:ext>
              </a:extLst>
            </p:cNvPr>
            <p:cNvCxnSpPr>
              <a:cxnSpLocks/>
            </p:cNvCxnSpPr>
            <p:nvPr/>
          </p:nvCxnSpPr>
          <p:spPr bwMode="auto">
            <a:xfrm>
              <a:off x="4791904" y="1654650"/>
              <a:ext cx="360000" cy="0"/>
            </a:xfrm>
            <a:prstGeom prst="line">
              <a:avLst/>
            </a:prstGeom>
            <a:noFill/>
            <a:ln w="19050" cap="flat" cmpd="sng" algn="ctr">
              <a:solidFill>
                <a:srgbClr val="3961AC"/>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4" name="Rectangle: Rounded Corners 18">
            <a:extLst>
              <a:ext uri="{FF2B5EF4-FFF2-40B4-BE49-F238E27FC236}">
                <a16:creationId xmlns:a16="http://schemas.microsoft.com/office/drawing/2014/main" id="{B660C40D-BAC7-4F46-9372-6389A985380B}"/>
              </a:ext>
            </a:extLst>
          </p:cNvPr>
          <p:cNvSpPr/>
          <p:nvPr/>
        </p:nvSpPr>
        <p:spPr>
          <a:xfrm>
            <a:off x="6275037" y="1283724"/>
            <a:ext cx="2567775" cy="2130879"/>
          </a:xfrm>
          <a:prstGeom prst="roundRect">
            <a:avLst>
              <a:gd name="adj" fmla="val 12063"/>
            </a:avLst>
          </a:prstGeom>
          <a:solidFill>
            <a:schemeClr val="bg1"/>
          </a:solidFill>
          <a:ln w="28575">
            <a:solidFill>
              <a:srgbClr val="3961AC"/>
            </a:solidFill>
          </a:ln>
          <a:effectLst/>
        </p:spPr>
        <p:txBody>
          <a:bodyPr wrap="square" lIns="36000" tIns="0" rIns="3600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marL="176213" indent="-176213">
              <a:spcBef>
                <a:spcPts val="0"/>
              </a:spcBef>
              <a:defRPr kumimoji="0" b="0" i="0" normalizeH="0" noProof="0">
                <a:uLnTx/>
                <a:uFillTx/>
                <a:latin typeface="Arial" pitchFamily="34" charset="0"/>
                <a:ea typeface="+mn-ea"/>
                <a:cs typeface="+mn-cs"/>
              </a:defRPr>
            </a:pPr>
            <a:endParaRPr lang="en-GB" sz="1200" b="1">
              <a:solidFill>
                <a:schemeClr val="tx1">
                  <a:lumMod val="65000"/>
                  <a:lumOff val="35000"/>
                </a:schemeClr>
              </a:solidFill>
            </a:endParaRPr>
          </a:p>
          <a:p>
            <a:pPr algn="ctr">
              <a:spcBef>
                <a:spcPts val="0"/>
              </a:spcBef>
              <a:spcAft>
                <a:spcPts val="600"/>
              </a:spcAft>
              <a:defRPr kumimoji="0" b="0" i="0" normalizeH="0" noProof="0">
                <a:uLnTx/>
                <a:uFillTx/>
                <a:latin typeface="Arial" pitchFamily="34" charset="0"/>
                <a:ea typeface="+mn-ea"/>
                <a:cs typeface="+mn-cs"/>
              </a:defRPr>
            </a:pPr>
            <a:r>
              <a:rPr lang="de-DE" sz="1200" b="1">
                <a:solidFill>
                  <a:schemeClr val="tx1">
                    <a:lumMod val="65000"/>
                    <a:lumOff val="35000"/>
                  </a:schemeClr>
                </a:solidFill>
              </a:rPr>
              <a:t>Modifizierbare Risikofaktoren assoziiert mit schweren Blutungsereignissen</a:t>
            </a:r>
            <a:r>
              <a:rPr lang="de-DE" sz="1200" b="1" baseline="30000">
                <a:solidFill>
                  <a:schemeClr val="tx1">
                    <a:lumMod val="65000"/>
                    <a:lumOff val="35000"/>
                  </a:schemeClr>
                </a:solidFill>
                <a:latin typeface="Univers" panose="020B0503020202020204" pitchFamily="34" charset="0"/>
              </a:rPr>
              <a:t>*</a:t>
            </a:r>
            <a:r>
              <a:rPr lang="de-DE" sz="1200" b="1" baseline="30000">
                <a:solidFill>
                  <a:schemeClr val="tx1">
                    <a:lumMod val="65000"/>
                    <a:lumOff val="35000"/>
                  </a:schemeClr>
                </a:solidFill>
              </a:rPr>
              <a:t> </a:t>
            </a:r>
            <a:r>
              <a:rPr lang="de-DE" sz="1200">
                <a:solidFill>
                  <a:schemeClr val="tx1">
                    <a:lumMod val="65000"/>
                    <a:lumOff val="35000"/>
                  </a:schemeClr>
                </a:solidFill>
              </a:rPr>
              <a:t> </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de-DE" sz="1200">
                <a:solidFill>
                  <a:schemeClr val="tx1">
                    <a:lumMod val="65000"/>
                    <a:lumOff val="35000"/>
                  </a:schemeClr>
                </a:solidFill>
                <a:latin typeface="+mn-lt"/>
              </a:rPr>
              <a:t>Begleitend Thrombozyten-aggregationshemmung, </a:t>
            </a:r>
            <a:br>
              <a:rPr lang="de-DE" sz="1200">
                <a:solidFill>
                  <a:schemeClr val="tx1">
                    <a:lumMod val="65000"/>
                    <a:lumOff val="35000"/>
                  </a:schemeClr>
                </a:solidFill>
                <a:latin typeface="+mn-lt"/>
              </a:rPr>
            </a:br>
            <a:r>
              <a:rPr lang="de-DE" sz="1200">
                <a:solidFill>
                  <a:schemeClr val="tx1">
                    <a:lumMod val="65000"/>
                    <a:lumOff val="35000"/>
                  </a:schemeClr>
                </a:solidFill>
                <a:latin typeface="+mn-lt"/>
              </a:rPr>
              <a:t>NSAR oder Paracetamol</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de-DE" sz="1200">
                <a:solidFill>
                  <a:schemeClr val="tx1">
                    <a:lumMod val="65000"/>
                    <a:lumOff val="35000"/>
                  </a:schemeClr>
                </a:solidFill>
                <a:latin typeface="+mn-lt"/>
              </a:rPr>
              <a:t>Nicht eingestellter Bluthochdruck</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de-DE" sz="1200">
                <a:solidFill>
                  <a:schemeClr val="tx1">
                    <a:lumMod val="65000"/>
                    <a:lumOff val="35000"/>
                  </a:schemeClr>
                </a:solidFill>
                <a:latin typeface="+mn-lt"/>
              </a:rPr>
              <a:t>Starker Alkoholkonsum</a:t>
            </a:r>
          </a:p>
          <a:p>
            <a:pPr marL="176213" indent="-176213">
              <a:spcBef>
                <a:spcPts val="0"/>
              </a:spcBef>
              <a:defRPr kumimoji="0" b="0" i="0" normalizeH="0" noProof="0">
                <a:uLnTx/>
                <a:uFillTx/>
                <a:latin typeface="Arial" pitchFamily="34" charset="0"/>
                <a:ea typeface="+mn-ea"/>
                <a:cs typeface="+mn-cs"/>
              </a:defRPr>
            </a:pPr>
            <a:endParaRPr lang="en-GB" sz="1200">
              <a:solidFill>
                <a:schemeClr val="tx1">
                  <a:lumMod val="65000"/>
                  <a:lumOff val="35000"/>
                </a:schemeClr>
              </a:solidFill>
            </a:endParaRPr>
          </a:p>
        </p:txBody>
      </p:sp>
      <p:sp>
        <p:nvSpPr>
          <p:cNvPr id="25" name="Rectangle: Rounded Corners 41">
            <a:extLst>
              <a:ext uri="{FF2B5EF4-FFF2-40B4-BE49-F238E27FC236}">
                <a16:creationId xmlns:a16="http://schemas.microsoft.com/office/drawing/2014/main" id="{F78AA9BE-4705-4FC6-BECB-5E8E4F8C718E}"/>
              </a:ext>
            </a:extLst>
          </p:cNvPr>
          <p:cNvSpPr/>
          <p:nvPr/>
        </p:nvSpPr>
        <p:spPr>
          <a:xfrm>
            <a:off x="6275037" y="3684537"/>
            <a:ext cx="2567775" cy="913414"/>
          </a:xfrm>
          <a:prstGeom prst="roundRect">
            <a:avLst/>
          </a:prstGeom>
          <a:solidFill>
            <a:schemeClr val="bg1"/>
          </a:solidFill>
          <a:ln w="28575">
            <a:solidFill>
              <a:srgbClr val="3961AC"/>
            </a:solidFill>
          </a:ln>
          <a:effectLst/>
        </p:spPr>
        <p:txBody>
          <a:bodyPr wrap="square" lIns="36000" tIns="0" rIns="3600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a:spcBef>
                <a:spcPts val="0"/>
              </a:spcBef>
              <a:defRPr kumimoji="0" b="0" i="0" normalizeH="0" noProof="0">
                <a:uLnTx/>
                <a:uFillTx/>
                <a:latin typeface="Arial" pitchFamily="34" charset="0"/>
                <a:ea typeface="+mn-ea"/>
                <a:cs typeface="+mn-cs"/>
              </a:defRPr>
            </a:pPr>
            <a:r>
              <a:rPr lang="de-DE" sz="1200">
                <a:solidFill>
                  <a:schemeClr val="tx1">
                    <a:lumMod val="65000"/>
                    <a:lumOff val="35000"/>
                  </a:schemeClr>
                </a:solidFill>
              </a:rPr>
              <a:t>Patienten mit ≥1 dieser</a:t>
            </a:r>
            <a:br>
              <a:rPr lang="de-DE" sz="1200">
                <a:solidFill>
                  <a:schemeClr val="tx1">
                    <a:lumMod val="65000"/>
                    <a:lumOff val="35000"/>
                  </a:schemeClr>
                </a:solidFill>
              </a:rPr>
            </a:br>
            <a:r>
              <a:rPr lang="de-DE" sz="1200">
                <a:solidFill>
                  <a:schemeClr val="tx1">
                    <a:lumMod val="65000"/>
                    <a:lumOff val="35000"/>
                  </a:schemeClr>
                </a:solidFill>
              </a:rPr>
              <a:t>Risikofaktoren weisen ein</a:t>
            </a:r>
            <a:br>
              <a:rPr lang="de-DE" sz="1200">
                <a:solidFill>
                  <a:schemeClr val="tx1">
                    <a:lumMod val="65000"/>
                    <a:lumOff val="35000"/>
                  </a:schemeClr>
                </a:solidFill>
              </a:rPr>
            </a:br>
            <a:r>
              <a:rPr lang="de-DE" sz="1200" b="1">
                <a:solidFill>
                  <a:schemeClr val="bg2"/>
                </a:solidFill>
              </a:rPr>
              <a:t>2-fach erhöhtes </a:t>
            </a:r>
            <a:r>
              <a:rPr lang="de-DE" sz="1200">
                <a:solidFill>
                  <a:schemeClr val="tx1">
                    <a:lumMod val="65000"/>
                    <a:lumOff val="35000"/>
                  </a:schemeClr>
                </a:solidFill>
              </a:rPr>
              <a:t>Risiko schwerer Blutungen auf</a:t>
            </a:r>
            <a:r>
              <a:rPr lang="de-DE" sz="1200" baseline="30000">
                <a:solidFill>
                  <a:schemeClr val="tx1">
                    <a:lumMod val="65000"/>
                    <a:lumOff val="35000"/>
                  </a:schemeClr>
                </a:solidFill>
                <a:latin typeface="Univers" panose="020B0503020202020204" pitchFamily="34" charset="0"/>
              </a:rPr>
              <a:t>†</a:t>
            </a:r>
          </a:p>
        </p:txBody>
      </p:sp>
    </p:spTree>
    <p:extLst>
      <p:ext uri="{BB962C8B-B14F-4D97-AF65-F5344CB8AC3E}">
        <p14:creationId xmlns:p14="http://schemas.microsoft.com/office/powerpoint/2010/main" val="2788863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Ellipse 43">
            <a:extLst>
              <a:ext uri="{FF2B5EF4-FFF2-40B4-BE49-F238E27FC236}">
                <a16:creationId xmlns:a16="http://schemas.microsoft.com/office/drawing/2014/main" id="{4EE74DFF-C4C0-BA4A-996D-4DE5999AF1AB}"/>
              </a:ext>
            </a:extLst>
          </p:cNvPr>
          <p:cNvSpPr/>
          <p:nvPr/>
        </p:nvSpPr>
        <p:spPr bwMode="auto">
          <a:xfrm>
            <a:off x="4517766" y="1824420"/>
            <a:ext cx="2386847"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400" dirty="0"/>
              <a:t>Was Sicherheit für Ihre Patienten mit </a:t>
            </a:r>
            <a:r>
              <a:rPr lang="de-DE" sz="2400" dirty="0" err="1"/>
              <a:t>nvVHF</a:t>
            </a:r>
            <a:r>
              <a:rPr lang="de-DE" sz="2400" dirty="0"/>
              <a:t> bedeutet</a:t>
            </a:r>
          </a:p>
        </p:txBody>
      </p:sp>
      <p:pic>
        <p:nvPicPr>
          <p:cNvPr id="32" name="Grafik 31" descr="Medizin">
            <a:extLst>
              <a:ext uri="{FF2B5EF4-FFF2-40B4-BE49-F238E27FC236}">
                <a16:creationId xmlns:a16="http://schemas.microsoft.com/office/drawing/2014/main" id="{ABEA498A-74CE-41E9-A543-B04310FD6AB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33" name="Ellipse 45">
            <a:hlinkClick r:id="" action="ppaction://noaction"/>
            <a:extLst>
              <a:ext uri="{FF2B5EF4-FFF2-40B4-BE49-F238E27FC236}">
                <a16:creationId xmlns:a16="http://schemas.microsoft.com/office/drawing/2014/main" id="{4FCA3B9D-156C-403D-9D89-B54182031368}"/>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34" name="Grafik 33" descr="Tageskalender">
            <a:extLst>
              <a:ext uri="{FF2B5EF4-FFF2-40B4-BE49-F238E27FC236}">
                <a16:creationId xmlns:a16="http://schemas.microsoft.com/office/drawing/2014/main" id="{0678D255-B1DB-4E98-A9CC-23D33EF234A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35" name="Ellipse 47">
            <a:hlinkClick r:id="" action="ppaction://noaction"/>
            <a:extLst>
              <a:ext uri="{FF2B5EF4-FFF2-40B4-BE49-F238E27FC236}">
                <a16:creationId xmlns:a16="http://schemas.microsoft.com/office/drawing/2014/main" id="{E0132138-0F03-4E97-8C79-C79300E190FD}"/>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36" name="Line 44">
            <a:extLst>
              <a:ext uri="{FF2B5EF4-FFF2-40B4-BE49-F238E27FC236}">
                <a16:creationId xmlns:a16="http://schemas.microsoft.com/office/drawing/2014/main" id="{1F04BDFA-8C16-4790-B5DC-BEC117CD66DF}"/>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7" name="Line 44">
            <a:extLst>
              <a:ext uri="{FF2B5EF4-FFF2-40B4-BE49-F238E27FC236}">
                <a16:creationId xmlns:a16="http://schemas.microsoft.com/office/drawing/2014/main" id="{67575EE4-46E7-48BA-858B-A1344B37E58D}"/>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8" name="Line 44">
            <a:extLst>
              <a:ext uri="{FF2B5EF4-FFF2-40B4-BE49-F238E27FC236}">
                <a16:creationId xmlns:a16="http://schemas.microsoft.com/office/drawing/2014/main" id="{AA6CF74B-D85A-4FB4-A811-4D05E414234E}"/>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9" name="Line 44">
            <a:extLst>
              <a:ext uri="{FF2B5EF4-FFF2-40B4-BE49-F238E27FC236}">
                <a16:creationId xmlns:a16="http://schemas.microsoft.com/office/drawing/2014/main" id="{73D47272-3202-4F32-98AC-883416E4377D}"/>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40" name="Grafik 39" descr="Gehirn im Kopf">
            <a:extLst>
              <a:ext uri="{FF2B5EF4-FFF2-40B4-BE49-F238E27FC236}">
                <a16:creationId xmlns:a16="http://schemas.microsoft.com/office/drawing/2014/main" id="{24A2AE5F-98D2-4981-A531-FA2190A2EC6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41" name="Ellipse 43">
            <a:extLst>
              <a:ext uri="{FF2B5EF4-FFF2-40B4-BE49-F238E27FC236}">
                <a16:creationId xmlns:a16="http://schemas.microsoft.com/office/drawing/2014/main" id="{4D0FB296-24D6-43BC-9724-D9C323E0D57C}"/>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2" name="Grafik 41" descr="Infusion">
            <a:extLst>
              <a:ext uri="{FF2B5EF4-FFF2-40B4-BE49-F238E27FC236}">
                <a16:creationId xmlns:a16="http://schemas.microsoft.com/office/drawing/2014/main" id="{A446600C-89C7-46D6-8FE7-8A4F62E9B5F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43" name="Ellipse 44">
            <a:extLst>
              <a:ext uri="{FF2B5EF4-FFF2-40B4-BE49-F238E27FC236}">
                <a16:creationId xmlns:a16="http://schemas.microsoft.com/office/drawing/2014/main" id="{F187767E-6D0C-444E-A1BB-356A94642A3C}"/>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44" name="Abgerundetes Rechteck 76">
            <a:extLst>
              <a:ext uri="{FF2B5EF4-FFF2-40B4-BE49-F238E27FC236}">
                <a16:creationId xmlns:a16="http://schemas.microsoft.com/office/drawing/2014/main" id="{0D109CD8-6D07-40F8-B4C0-2B0958FE8F86}"/>
              </a:ext>
            </a:extLst>
          </p:cNvPr>
          <p:cNvSpPr>
            <a:spLocks noChangeArrowheads="1"/>
          </p:cNvSpPr>
          <p:nvPr/>
        </p:nvSpPr>
        <p:spPr bwMode="auto">
          <a:xfrm>
            <a:off x="1371749" y="4522704"/>
            <a:ext cx="7488000" cy="214527"/>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DE" sz="1400">
                <a:solidFill>
                  <a:srgbClr val="000000">
                    <a:lumMod val="65000"/>
                    <a:lumOff val="35000"/>
                  </a:srgbClr>
                </a:solidFill>
              </a:rPr>
              <a:t>Nettonutzen</a:t>
            </a:r>
            <a:endParaRPr lang="de-DE" sz="1400" dirty="0">
              <a:solidFill>
                <a:srgbClr val="000000">
                  <a:lumMod val="65000"/>
                  <a:lumOff val="35000"/>
                </a:srgbClr>
              </a:solidFill>
            </a:endParaRPr>
          </a:p>
        </p:txBody>
      </p:sp>
      <p:pic>
        <p:nvPicPr>
          <p:cNvPr id="45" name="Grafik 44" descr="Waage der Justitia">
            <a:hlinkClick r:id="" action="ppaction://noaction"/>
            <a:extLst>
              <a:ext uri="{FF2B5EF4-FFF2-40B4-BE49-F238E27FC236}">
                <a16:creationId xmlns:a16="http://schemas.microsoft.com/office/drawing/2014/main" id="{67CE920A-B59E-4863-BAA8-9F4DFA64AC7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46" name="Textfeld 45">
            <a:extLst>
              <a:ext uri="{FF2B5EF4-FFF2-40B4-BE49-F238E27FC236}">
                <a16:creationId xmlns:a16="http://schemas.microsoft.com/office/drawing/2014/main" id="{C2F60DFD-0289-49A2-B1DD-8B5B487CB051}"/>
              </a:ext>
            </a:extLst>
          </p:cNvPr>
          <p:cNvSpPr txBox="1"/>
          <p:nvPr/>
        </p:nvSpPr>
        <p:spPr>
          <a:xfrm>
            <a:off x="596393" y="3474618"/>
            <a:ext cx="1681380" cy="309958"/>
          </a:xfrm>
          <a:prstGeom prst="rect">
            <a:avLst/>
          </a:prstGeom>
          <a:noFill/>
        </p:spPr>
        <p:txBody>
          <a:bodyPr wrap="squar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400" i="0" u="none" strike="noStrike" cap="none" normalizeH="0" baseline="0" noProof="0">
                <a:ln>
                  <a:noFill/>
                </a:ln>
                <a:solidFill>
                  <a:schemeClr val="tx1">
                    <a:lumMod val="65000"/>
                    <a:lumOff val="35000"/>
                  </a:schemeClr>
                </a:solidFill>
                <a:uLnTx/>
                <a:uFillTx/>
                <a:latin typeface="Arial" charset="0"/>
                <a:ea typeface="+mn-ea"/>
                <a:cs typeface="+mn-cs"/>
              </a:rPr>
              <a:t>Kein Schlaganfall</a:t>
            </a:r>
          </a:p>
        </p:txBody>
      </p:sp>
      <p:sp>
        <p:nvSpPr>
          <p:cNvPr id="47" name="Textfeld 46">
            <a:extLst>
              <a:ext uri="{FF2B5EF4-FFF2-40B4-BE49-F238E27FC236}">
                <a16:creationId xmlns:a16="http://schemas.microsoft.com/office/drawing/2014/main" id="{D40B0939-86F3-453D-A023-37F387FD970B}"/>
              </a:ext>
            </a:extLst>
          </p:cNvPr>
          <p:cNvSpPr txBox="1"/>
          <p:nvPr/>
        </p:nvSpPr>
        <p:spPr>
          <a:xfrm>
            <a:off x="7003196" y="3459230"/>
            <a:ext cx="1822976"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DE" sz="1400">
                <a:solidFill>
                  <a:srgbClr val="000000">
                    <a:lumMod val="65000"/>
                    <a:lumOff val="35000"/>
                  </a:srgbClr>
                </a:solidFill>
              </a:rPr>
              <a:t>Einfache Therapie </a:t>
            </a:r>
            <a:br>
              <a:rPr lang="de-DE" sz="1400">
                <a:solidFill>
                  <a:srgbClr val="000000">
                    <a:lumMod val="65000"/>
                    <a:lumOff val="35000"/>
                  </a:srgbClr>
                </a:solidFill>
              </a:rPr>
            </a:br>
            <a:r>
              <a:rPr lang="de-DE" sz="1400">
                <a:solidFill>
                  <a:srgbClr val="000000">
                    <a:lumMod val="65000"/>
                    <a:lumOff val="35000"/>
                  </a:srgbClr>
                </a:solidFill>
              </a:rPr>
              <a:t>unterstützt Adhärenz</a:t>
            </a:r>
          </a:p>
        </p:txBody>
      </p:sp>
      <p:sp>
        <p:nvSpPr>
          <p:cNvPr id="48" name="Textfeld 47">
            <a:extLst>
              <a:ext uri="{FF2B5EF4-FFF2-40B4-BE49-F238E27FC236}">
                <a16:creationId xmlns:a16="http://schemas.microsoft.com/office/drawing/2014/main" id="{FBC30E83-5628-49C2-9F86-2A9C7DAB266F}"/>
              </a:ext>
            </a:extLst>
          </p:cNvPr>
          <p:cNvSpPr txBox="1"/>
          <p:nvPr/>
        </p:nvSpPr>
        <p:spPr>
          <a:xfrm>
            <a:off x="2660288" y="3459230"/>
            <a:ext cx="1496220"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DE" sz="1400">
                <a:solidFill>
                  <a:schemeClr val="tx1">
                    <a:lumMod val="65000"/>
                    <a:lumOff val="35000"/>
                  </a:schemeClr>
                </a:solidFill>
              </a:rPr>
              <a:t>Keine kritischen </a:t>
            </a:r>
            <a:br>
              <a:rPr lang="de-DE" sz="1400">
                <a:solidFill>
                  <a:schemeClr val="tx1">
                    <a:lumMod val="65000"/>
                    <a:lumOff val="35000"/>
                  </a:schemeClr>
                </a:solidFill>
              </a:rPr>
            </a:br>
            <a:r>
              <a:rPr lang="de-DE" sz="1400">
                <a:solidFill>
                  <a:schemeClr val="tx1">
                    <a:lumMod val="65000"/>
                    <a:lumOff val="35000"/>
                  </a:schemeClr>
                </a:solidFill>
              </a:rPr>
              <a:t>Blutungen</a:t>
            </a:r>
          </a:p>
        </p:txBody>
      </p:sp>
      <p:sp>
        <p:nvSpPr>
          <p:cNvPr id="49" name="Textfeld 48">
            <a:extLst>
              <a:ext uri="{FF2B5EF4-FFF2-40B4-BE49-F238E27FC236}">
                <a16:creationId xmlns:a16="http://schemas.microsoft.com/office/drawing/2014/main" id="{FD700A4E-9934-4752-95C8-33C83465F82E}"/>
              </a:ext>
            </a:extLst>
          </p:cNvPr>
          <p:cNvSpPr txBox="1"/>
          <p:nvPr/>
        </p:nvSpPr>
        <p:spPr>
          <a:xfrm>
            <a:off x="4775292" y="3459030"/>
            <a:ext cx="1837405" cy="309958"/>
          </a:xfrm>
          <a:prstGeom prst="rect">
            <a:avLst/>
          </a:prstGeom>
          <a:noFill/>
        </p:spPr>
        <p:txBody>
          <a:bodyPr wrap="squar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400" b="1" i="0" u="none" strike="noStrike" cap="none" normalizeH="0" baseline="0" noProof="0">
                <a:ln>
                  <a:noFill/>
                </a:ln>
                <a:solidFill>
                  <a:srgbClr val="3961AC"/>
                </a:solidFill>
                <a:uLnTx/>
                <a:uFillTx/>
                <a:latin typeface="Arial" charset="0"/>
                <a:ea typeface="+mn-ea"/>
                <a:cs typeface="+mn-cs"/>
              </a:rPr>
              <a:t>Korrekte Dosierung</a:t>
            </a:r>
          </a:p>
        </p:txBody>
      </p:sp>
    </p:spTree>
    <p:extLst>
      <p:ext uri="{BB962C8B-B14F-4D97-AF65-F5344CB8AC3E}">
        <p14:creationId xmlns:p14="http://schemas.microsoft.com/office/powerpoint/2010/main" val="166907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26" name="Egyenes összekötő 217">
            <a:extLst>
              <a:ext uri="{FF2B5EF4-FFF2-40B4-BE49-F238E27FC236}">
                <a16:creationId xmlns:a16="http://schemas.microsoft.com/office/drawing/2014/main" id="{2CA2AFA6-B2DF-4086-9A94-DF6B28D1BBF8}"/>
              </a:ext>
            </a:extLst>
          </p:cNvPr>
          <p:cNvCxnSpPr/>
          <p:nvPr/>
        </p:nvCxnSpPr>
        <p:spPr bwMode="auto">
          <a:xfrm>
            <a:off x="7914099" y="3228147"/>
            <a:ext cx="0" cy="13771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7" name="Line 38">
            <a:extLst>
              <a:ext uri="{FF2B5EF4-FFF2-40B4-BE49-F238E27FC236}">
                <a16:creationId xmlns:a16="http://schemas.microsoft.com/office/drawing/2014/main" id="{206F7D2B-3A53-4B5C-B4AC-2163AF7C5FCE}"/>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Titel 1">
            <a:extLst>
              <a:ext uri="{FF2B5EF4-FFF2-40B4-BE49-F238E27FC236}">
                <a16:creationId xmlns:a16="http://schemas.microsoft.com/office/drawing/2014/main" id="{CF420028-E66C-4A48-97C9-01E55B394B7F}"/>
              </a:ext>
            </a:extLst>
          </p:cNvPr>
          <p:cNvSpPr txBox="1">
            <a:spLocks/>
          </p:cNvSpPr>
          <p:nvPr/>
        </p:nvSpPr>
        <p:spPr>
          <a:xfrm>
            <a:off x="612001" y="272310"/>
            <a:ext cx="8281175" cy="6093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200" dirty="0"/>
              <a:t>Die richtige Dosis für den richtigen Patienten: NOAK-Dosierungsschemata zur Schlaganfallprävention bei </a:t>
            </a:r>
            <a:r>
              <a:rPr lang="de-DE" sz="2200" dirty="0" err="1"/>
              <a:t>nvVHF</a:t>
            </a:r>
            <a:endParaRPr lang="de-DE" sz="2200" dirty="0"/>
          </a:p>
        </p:txBody>
      </p:sp>
      <p:sp>
        <p:nvSpPr>
          <p:cNvPr id="131" name="TextBox 3">
            <a:extLst>
              <a:ext uri="{FF2B5EF4-FFF2-40B4-BE49-F238E27FC236}">
                <a16:creationId xmlns:a16="http://schemas.microsoft.com/office/drawing/2014/main" id="{A12DA703-D75E-4C80-B047-66F4D69C79C7}"/>
              </a:ext>
            </a:extLst>
          </p:cNvPr>
          <p:cNvSpPr txBox="1"/>
          <p:nvPr/>
        </p:nvSpPr>
        <p:spPr>
          <a:xfrm>
            <a:off x="619123" y="4679559"/>
            <a:ext cx="8274051" cy="377026"/>
          </a:xfrm>
          <a:prstGeom prst="rect">
            <a:avLst/>
          </a:prstGeom>
          <a:noFill/>
        </p:spPr>
        <p:txBody>
          <a:bodyPr wrap="square" lIns="0" tIns="0" rIns="0" bIns="0" rtlCol="0" anchor="b" anchorCtr="0">
            <a:spAutoFit/>
          </a:bodyPr>
          <a:lstStyle/>
          <a:p>
            <a:pPr marL="85725" lvl="1" indent="-77788">
              <a:tabLst>
                <a:tab pos="80963" algn="l"/>
              </a:tabLst>
            </a:pPr>
            <a:r>
              <a:rPr lang="de-DE" sz="700" dirty="0">
                <a:solidFill>
                  <a:srgbClr val="B3B2B5"/>
                </a:solidFill>
                <a:cs typeface="Arial" charset="0"/>
              </a:rPr>
              <a:t>*	Für alle neuen oralen </a:t>
            </a:r>
            <a:r>
              <a:rPr lang="de-DE" sz="700" dirty="0" err="1">
                <a:solidFill>
                  <a:srgbClr val="B3B2B5"/>
                </a:solidFill>
                <a:cs typeface="Arial" charset="0"/>
              </a:rPr>
              <a:t>Antikoagulanzien</a:t>
            </a:r>
            <a:r>
              <a:rPr lang="de-DE" sz="700" dirty="0">
                <a:solidFill>
                  <a:srgbClr val="B3B2B5"/>
                </a:solidFill>
                <a:cs typeface="Arial" charset="0"/>
              </a:rPr>
              <a:t> gibt es nur wenig Evidenz zu Patienten mit einer </a:t>
            </a:r>
            <a:r>
              <a:rPr lang="de-DE" sz="700" dirty="0" err="1">
                <a:solidFill>
                  <a:srgbClr val="B3B2B5"/>
                </a:solidFill>
                <a:cs typeface="Arial" charset="0"/>
              </a:rPr>
              <a:t>CrCl</a:t>
            </a:r>
            <a:r>
              <a:rPr lang="de-DE" sz="700" dirty="0">
                <a:solidFill>
                  <a:srgbClr val="B3B2B5"/>
                </a:solidFill>
                <a:cs typeface="Arial" charset="0"/>
              </a:rPr>
              <a:t> zwischen 15–29 ml/min. Das Blutungsrisiko kann entsprechend erhöht sein. </a:t>
            </a:r>
            <a:r>
              <a:rPr lang="de-DE" sz="700" dirty="0" err="1">
                <a:solidFill>
                  <a:srgbClr val="B3B2B5"/>
                </a:solidFill>
                <a:cs typeface="Arial" charset="0"/>
              </a:rPr>
              <a:t>Rivaroxaban</a:t>
            </a:r>
            <a:r>
              <a:rPr lang="de-DE" sz="700" dirty="0">
                <a:solidFill>
                  <a:srgbClr val="B3B2B5"/>
                </a:solidFill>
                <a:cs typeface="Arial" charset="0"/>
              </a:rPr>
              <a:t> sollte daher bei</a:t>
            </a:r>
            <a:br>
              <a:rPr lang="de-DE" sz="700" dirty="0">
                <a:solidFill>
                  <a:srgbClr val="B3B2B5"/>
                </a:solidFill>
                <a:cs typeface="Arial" charset="0"/>
              </a:rPr>
            </a:br>
            <a:r>
              <a:rPr lang="de-DE" sz="700" dirty="0">
                <a:solidFill>
                  <a:srgbClr val="B3B2B5"/>
                </a:solidFill>
                <a:cs typeface="Arial" charset="0"/>
              </a:rPr>
              <a:t>Patienten mit einer </a:t>
            </a:r>
            <a:r>
              <a:rPr lang="de-DE" sz="700" dirty="0" err="1">
                <a:solidFill>
                  <a:srgbClr val="B3B2B5"/>
                </a:solidFill>
                <a:cs typeface="Arial" charset="0"/>
              </a:rPr>
              <a:t>CrCl</a:t>
            </a:r>
            <a:r>
              <a:rPr lang="de-DE" sz="700" dirty="0">
                <a:solidFill>
                  <a:srgbClr val="B3B2B5"/>
                </a:solidFill>
                <a:cs typeface="Arial" charset="0"/>
              </a:rPr>
              <a:t> von 15–29 ml/min mit Vorsicht angewendet werden. Kontraindiziert bei </a:t>
            </a:r>
            <a:r>
              <a:rPr lang="de-DE" sz="700" dirty="0" err="1">
                <a:solidFill>
                  <a:srgbClr val="B3B2B5"/>
                </a:solidFill>
                <a:cs typeface="Arial" charset="0"/>
              </a:rPr>
              <a:t>CrCl</a:t>
            </a:r>
            <a:r>
              <a:rPr lang="de-DE" sz="700" dirty="0">
                <a:solidFill>
                  <a:srgbClr val="B3B2B5"/>
                </a:solidFill>
                <a:cs typeface="Arial" charset="0"/>
              </a:rPr>
              <a:t> &lt;15 ml/min.</a:t>
            </a:r>
            <a:r>
              <a:rPr lang="de-DE" sz="700" baseline="30000" dirty="0">
                <a:solidFill>
                  <a:srgbClr val="B3B2B5"/>
                </a:solidFill>
                <a:cs typeface="Arial" charset="0"/>
              </a:rPr>
              <a:t>17</a:t>
            </a:r>
          </a:p>
          <a:p>
            <a:pPr>
              <a:tabLst>
                <a:tab pos="80963" algn="l"/>
              </a:tabLst>
            </a:pPr>
            <a:r>
              <a:rPr lang="de-DE" sz="700" dirty="0" err="1">
                <a:solidFill>
                  <a:srgbClr val="B3B2B5"/>
                </a:solidFill>
                <a:cs typeface="Arial" charset="0"/>
              </a:rPr>
              <a:t>bid</a:t>
            </a:r>
            <a:r>
              <a:rPr lang="de-DE" sz="700" dirty="0">
                <a:solidFill>
                  <a:srgbClr val="B3B2B5"/>
                </a:solidFill>
                <a:cs typeface="Arial" charset="0"/>
              </a:rPr>
              <a:t>: zweimal täglich; </a:t>
            </a:r>
            <a:r>
              <a:rPr lang="de-DE" sz="700" dirty="0" err="1">
                <a:solidFill>
                  <a:srgbClr val="B3B2B5"/>
                </a:solidFill>
                <a:cs typeface="Arial" charset="0"/>
              </a:rPr>
              <a:t>CrCl</a:t>
            </a:r>
            <a:r>
              <a:rPr lang="de-DE" sz="700" dirty="0">
                <a:solidFill>
                  <a:srgbClr val="B3B2B5"/>
                </a:solidFill>
                <a:cs typeface="Arial" charset="0"/>
              </a:rPr>
              <a:t>: </a:t>
            </a:r>
            <a:r>
              <a:rPr lang="de-DE" sz="700" dirty="0" err="1">
                <a:solidFill>
                  <a:srgbClr val="B3B2B5"/>
                </a:solidFill>
                <a:cs typeface="Arial" charset="0"/>
              </a:rPr>
              <a:t>Creatinine</a:t>
            </a:r>
            <a:r>
              <a:rPr lang="de-DE" sz="700" dirty="0">
                <a:solidFill>
                  <a:srgbClr val="B3B2B5"/>
                </a:solidFill>
                <a:cs typeface="Arial" charset="0"/>
              </a:rPr>
              <a:t> </a:t>
            </a:r>
            <a:r>
              <a:rPr lang="de-DE" sz="700" dirty="0" err="1">
                <a:solidFill>
                  <a:srgbClr val="B3B2B5"/>
                </a:solidFill>
                <a:cs typeface="Arial" charset="0"/>
              </a:rPr>
              <a:t>Clearance</a:t>
            </a:r>
            <a:r>
              <a:rPr lang="de-DE" sz="700" dirty="0">
                <a:solidFill>
                  <a:srgbClr val="B3B2B5"/>
                </a:solidFill>
                <a:cs typeface="Arial" charset="0"/>
              </a:rPr>
              <a:t> (Kreatinin-</a:t>
            </a:r>
            <a:r>
              <a:rPr lang="de-DE" sz="700" dirty="0" err="1">
                <a:solidFill>
                  <a:srgbClr val="B3B2B5"/>
                </a:solidFill>
                <a:cs typeface="Arial" charset="0"/>
              </a:rPr>
              <a:t>Clearance</a:t>
            </a:r>
            <a:r>
              <a:rPr lang="de-DE" sz="700" dirty="0">
                <a:solidFill>
                  <a:srgbClr val="B3B2B5"/>
                </a:solidFill>
                <a:cs typeface="Arial" charset="0"/>
              </a:rPr>
              <a:t>); NOAK: nicht-Vitamin-K-abhängiges orales </a:t>
            </a:r>
            <a:r>
              <a:rPr lang="de-DE" sz="700" dirty="0" err="1">
                <a:solidFill>
                  <a:srgbClr val="B3B2B5"/>
                </a:solidFill>
                <a:cs typeface="Arial" charset="0"/>
              </a:rPr>
              <a:t>Antikoagulans</a:t>
            </a:r>
            <a:r>
              <a:rPr lang="de-DE" sz="700" dirty="0">
                <a:solidFill>
                  <a:srgbClr val="B3B2B5"/>
                </a:solidFill>
                <a:cs typeface="Arial" charset="0"/>
              </a:rPr>
              <a:t>: TE: </a:t>
            </a:r>
            <a:r>
              <a:rPr lang="de-DE" sz="700" dirty="0" err="1">
                <a:solidFill>
                  <a:srgbClr val="B3B2B5"/>
                </a:solidFill>
                <a:cs typeface="Arial" charset="0"/>
              </a:rPr>
              <a:t>Thromboembolie</a:t>
            </a:r>
            <a:r>
              <a:rPr lang="de-DE" sz="700" dirty="0">
                <a:solidFill>
                  <a:srgbClr val="B3B2B5"/>
                </a:solidFill>
                <a:cs typeface="Arial" charset="0"/>
              </a:rPr>
              <a:t> </a:t>
            </a:r>
          </a:p>
        </p:txBody>
      </p:sp>
      <p:sp>
        <p:nvSpPr>
          <p:cNvPr id="132" name="Rechteck 11">
            <a:extLst>
              <a:ext uri="{FF2B5EF4-FFF2-40B4-BE49-F238E27FC236}">
                <a16:creationId xmlns:a16="http://schemas.microsoft.com/office/drawing/2014/main" id="{199E2683-6ED5-47C8-B015-98B4B8B7EAEA}"/>
              </a:ext>
            </a:extLst>
          </p:cNvPr>
          <p:cNvSpPr>
            <a:spLocks noChangeArrowheads="1"/>
          </p:cNvSpPr>
          <p:nvPr/>
        </p:nvSpPr>
        <p:spPr>
          <a:xfrm>
            <a:off x="618562" y="1048854"/>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sz="1200" b="1" i="0" u="none" strike="noStrike" cap="none" normalizeH="0" baseline="0" noProof="0">
                <a:ln>
                  <a:noFill/>
                </a:ln>
                <a:solidFill>
                  <a:srgbClr val="3961AC"/>
                </a:solidFill>
                <a:uLnTx/>
                <a:uFillTx/>
                <a:latin typeface="Arial"/>
                <a:ea typeface="ＭＳ Ｐゴシック" charset="0"/>
                <a:cs typeface="+mn-cs"/>
              </a:rPr>
              <a:t>Rivaroxaban</a:t>
            </a:r>
            <a:r>
              <a:rPr lang="de-DE" sz="1200" b="1" baseline="30000">
                <a:solidFill>
                  <a:srgbClr val="3961AC"/>
                </a:solidFill>
                <a:latin typeface="Arial"/>
                <a:ea typeface="ＭＳ Ｐゴシック" charset="0"/>
              </a:rPr>
              <a:t>21</a:t>
            </a:r>
            <a:r>
              <a:rPr kumimoji="0" lang="de-DE" sz="1200" b="1" i="0" u="none" strike="noStrike" cap="none" normalizeH="0" baseline="0" noProof="0">
                <a:ln>
                  <a:noFill/>
                </a:ln>
                <a:solidFill>
                  <a:srgbClr val="3961AC"/>
                </a:solidFill>
                <a:uLnTx/>
                <a:uFillTx/>
                <a:latin typeface="Arial"/>
                <a:ea typeface="ＭＳ Ｐゴシック" charset="0"/>
                <a:cs typeface="+mn-cs"/>
              </a:rPr>
              <a:t>*</a:t>
            </a:r>
          </a:p>
        </p:txBody>
      </p:sp>
      <p:sp>
        <p:nvSpPr>
          <p:cNvPr id="133" name="Rechteck 11">
            <a:extLst>
              <a:ext uri="{FF2B5EF4-FFF2-40B4-BE49-F238E27FC236}">
                <a16:creationId xmlns:a16="http://schemas.microsoft.com/office/drawing/2014/main" id="{724BDEEE-EAE7-4156-B4AA-64B29E0B7AEC}"/>
              </a:ext>
            </a:extLst>
          </p:cNvPr>
          <p:cNvSpPr>
            <a:spLocks noChangeArrowheads="1"/>
          </p:cNvSpPr>
          <p:nvPr/>
        </p:nvSpPr>
        <p:spPr>
          <a:xfrm>
            <a:off x="4831787" y="1048854"/>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sz="1200" b="1" i="0" u="none" strike="noStrike" cap="none" normalizeH="0" baseline="0" noProof="0">
                <a:ln>
                  <a:noFill/>
                </a:ln>
                <a:solidFill>
                  <a:srgbClr val="000000">
                    <a:lumMod val="65000"/>
                    <a:lumOff val="35000"/>
                  </a:srgbClr>
                </a:solidFill>
                <a:uLnTx/>
                <a:uFillTx/>
                <a:latin typeface="Arial"/>
                <a:ea typeface="ＭＳ Ｐゴシック" charset="0"/>
                <a:cs typeface="+mn-cs"/>
              </a:rPr>
              <a:t>Apixaban</a:t>
            </a:r>
            <a:r>
              <a:rPr kumimoji="0" lang="de-DE" sz="1200" b="1" i="0" u="none" strike="noStrike" cap="none" normalizeH="0" baseline="30000" noProof="0">
                <a:ln>
                  <a:noFill/>
                </a:ln>
                <a:solidFill>
                  <a:srgbClr val="000000">
                    <a:lumMod val="65000"/>
                    <a:lumOff val="35000"/>
                  </a:srgbClr>
                </a:solidFill>
                <a:uLnTx/>
                <a:uFillTx/>
                <a:latin typeface="Arial"/>
                <a:ea typeface="ＭＳ Ｐゴシック" charset="0"/>
              </a:rPr>
              <a:t>22</a:t>
            </a:r>
            <a:endParaRPr lang="de-DE" sz="1200" b="1" baseline="30000">
              <a:solidFill>
                <a:srgbClr val="000000">
                  <a:lumMod val="65000"/>
                  <a:lumOff val="35000"/>
                </a:srgbClr>
              </a:solidFill>
              <a:latin typeface="Arial"/>
              <a:ea typeface="ＭＳ Ｐゴシック" charset="0"/>
              <a:cs typeface="+mn-cs"/>
            </a:endParaRPr>
          </a:p>
        </p:txBody>
      </p:sp>
      <p:sp>
        <p:nvSpPr>
          <p:cNvPr id="135" name="Rechteck 11">
            <a:extLst>
              <a:ext uri="{FF2B5EF4-FFF2-40B4-BE49-F238E27FC236}">
                <a16:creationId xmlns:a16="http://schemas.microsoft.com/office/drawing/2014/main" id="{46013C24-460C-4516-817F-38FF205F3199}"/>
              </a:ext>
            </a:extLst>
          </p:cNvPr>
          <p:cNvSpPr>
            <a:spLocks noChangeArrowheads="1"/>
          </p:cNvSpPr>
          <p:nvPr/>
        </p:nvSpPr>
        <p:spPr>
          <a:xfrm>
            <a:off x="618562" y="2787398"/>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sz="1200" b="1" i="0" u="none" strike="noStrike" cap="none" normalizeH="0" baseline="0" noProof="0">
                <a:ln>
                  <a:noFill/>
                </a:ln>
                <a:solidFill>
                  <a:srgbClr val="000000">
                    <a:lumMod val="65000"/>
                    <a:lumOff val="35000"/>
                  </a:srgbClr>
                </a:solidFill>
                <a:uLnTx/>
                <a:uFillTx/>
                <a:latin typeface="Arial"/>
                <a:ea typeface="ＭＳ Ｐゴシック" charset="0"/>
                <a:cs typeface="+mn-cs"/>
              </a:rPr>
              <a:t>Dabigatran</a:t>
            </a:r>
            <a:r>
              <a:rPr kumimoji="0" lang="de-DE" sz="1200" b="1" i="0" u="none" strike="noStrike" cap="none" normalizeH="0" baseline="30000" noProof="0">
                <a:ln>
                  <a:noFill/>
                </a:ln>
                <a:solidFill>
                  <a:srgbClr val="000000">
                    <a:lumMod val="65000"/>
                    <a:lumOff val="35000"/>
                  </a:srgbClr>
                </a:solidFill>
                <a:uLnTx/>
                <a:uFillTx/>
                <a:latin typeface="Arial"/>
                <a:ea typeface="ＭＳ Ｐゴシック" charset="0"/>
              </a:rPr>
              <a:t>23</a:t>
            </a:r>
            <a:endParaRPr lang="de-DE" sz="1200" b="1" baseline="30000">
              <a:solidFill>
                <a:srgbClr val="000000">
                  <a:lumMod val="65000"/>
                  <a:lumOff val="35000"/>
                </a:srgbClr>
              </a:solidFill>
              <a:latin typeface="Arial"/>
              <a:ea typeface="ＭＳ Ｐゴシック" charset="0"/>
              <a:cs typeface="+mn-cs"/>
            </a:endParaRPr>
          </a:p>
        </p:txBody>
      </p:sp>
      <p:sp>
        <p:nvSpPr>
          <p:cNvPr id="136" name="Rechteck 11">
            <a:extLst>
              <a:ext uri="{FF2B5EF4-FFF2-40B4-BE49-F238E27FC236}">
                <a16:creationId xmlns:a16="http://schemas.microsoft.com/office/drawing/2014/main" id="{CE71B8EE-8AAE-48C5-85F8-C62125E9D988}"/>
              </a:ext>
            </a:extLst>
          </p:cNvPr>
          <p:cNvSpPr>
            <a:spLocks noChangeArrowheads="1"/>
          </p:cNvSpPr>
          <p:nvPr/>
        </p:nvSpPr>
        <p:spPr>
          <a:xfrm>
            <a:off x="4831787" y="2787398"/>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sz="1200" b="1" i="0" u="none" strike="noStrike" cap="none" normalizeH="0" baseline="0" noProof="0">
                <a:ln>
                  <a:noFill/>
                </a:ln>
                <a:solidFill>
                  <a:srgbClr val="000000">
                    <a:lumMod val="65000"/>
                    <a:lumOff val="35000"/>
                  </a:srgbClr>
                </a:solidFill>
                <a:uLnTx/>
                <a:uFillTx/>
                <a:latin typeface="Arial"/>
                <a:ea typeface="ＭＳ Ｐゴシック" charset="0"/>
                <a:cs typeface="+mn-cs"/>
              </a:rPr>
              <a:t>Edoxaban</a:t>
            </a:r>
            <a:r>
              <a:rPr kumimoji="0" lang="de-DE" sz="1200" b="1" i="0" u="none" strike="noStrike" cap="none" normalizeH="0" baseline="30000" noProof="0">
                <a:ln>
                  <a:noFill/>
                </a:ln>
                <a:solidFill>
                  <a:srgbClr val="000000">
                    <a:lumMod val="65000"/>
                    <a:lumOff val="35000"/>
                  </a:srgbClr>
                </a:solidFill>
                <a:uLnTx/>
                <a:uFillTx/>
                <a:latin typeface="Arial"/>
                <a:ea typeface="ＭＳ Ｐゴシック" charset="0"/>
              </a:rPr>
              <a:t>24</a:t>
            </a:r>
            <a:endParaRPr lang="de-DE" sz="1200" b="1" baseline="30000">
              <a:solidFill>
                <a:srgbClr val="000000">
                  <a:lumMod val="65000"/>
                  <a:lumOff val="35000"/>
                </a:srgbClr>
              </a:solidFill>
              <a:latin typeface="Arial"/>
              <a:ea typeface="ＭＳ Ｐゴシック" charset="0"/>
              <a:cs typeface="+mn-cs"/>
            </a:endParaRPr>
          </a:p>
        </p:txBody>
      </p:sp>
      <p:sp>
        <p:nvSpPr>
          <p:cNvPr id="137" name="Lekerekített téglalap 10">
            <a:extLst>
              <a:ext uri="{FF2B5EF4-FFF2-40B4-BE49-F238E27FC236}">
                <a16:creationId xmlns:a16="http://schemas.microsoft.com/office/drawing/2014/main" id="{ACDF8FAA-ABD2-4289-A60D-A8C94D9250FF}"/>
              </a:ext>
            </a:extLst>
          </p:cNvPr>
          <p:cNvSpPr/>
          <p:nvPr/>
        </p:nvSpPr>
        <p:spPr bwMode="auto">
          <a:xfrm>
            <a:off x="641422" y="1568012"/>
            <a:ext cx="900000" cy="172137"/>
          </a:xfrm>
          <a:prstGeom prst="roundRect">
            <a:avLst/>
          </a:prstGeom>
          <a:no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&lt;15 ml/min</a:t>
            </a:r>
          </a:p>
        </p:txBody>
      </p:sp>
      <p:sp>
        <p:nvSpPr>
          <p:cNvPr id="138" name="Lekerekített téglalap 14">
            <a:extLst>
              <a:ext uri="{FF2B5EF4-FFF2-40B4-BE49-F238E27FC236}">
                <a16:creationId xmlns:a16="http://schemas.microsoft.com/office/drawing/2014/main" id="{8DEB7132-8A8D-4587-9A55-A7C5F892B69B}"/>
              </a:ext>
            </a:extLst>
          </p:cNvPr>
          <p:cNvSpPr/>
          <p:nvPr/>
        </p:nvSpPr>
        <p:spPr bwMode="auto">
          <a:xfrm>
            <a:off x="641422" y="1935784"/>
            <a:ext cx="900000" cy="275420"/>
          </a:xfrm>
          <a:prstGeom prst="roundRect">
            <a:avLst/>
          </a:prstGeom>
          <a:noFill/>
          <a:ln w="12700" algn="ctr">
            <a:solidFill>
              <a:schemeClr val="bg2"/>
            </a:solidFill>
            <a:miter lim="800000"/>
            <a:headEnd/>
            <a:tailEnd/>
          </a:ln>
          <a:effectLst/>
        </p:spPr>
        <p:txBody>
          <a:bodyPr wrap="square" lIns="0" tIns="0" rIns="0" bIns="0" rtlCol="0" anchor="ctr">
            <a:noAutofit/>
          </a:bodyPr>
          <a:lstStyle/>
          <a:p>
            <a:pPr lvl="0" algn="ctr" fontAlgn="auto">
              <a:spcBef>
                <a:spcPts val="0"/>
              </a:spcBef>
              <a:spcAft>
                <a:spcPts val="0"/>
              </a:spcAft>
              <a:defRPr/>
            </a:pPr>
            <a:r>
              <a:rPr lang="de-DE" sz="750" dirty="0">
                <a:solidFill>
                  <a:srgbClr val="000000">
                    <a:lumMod val="65000"/>
                    <a:lumOff val="35000"/>
                  </a:srgbClr>
                </a:solidFill>
              </a:rPr>
              <a:t>Kontraindiziert</a:t>
            </a:r>
          </a:p>
        </p:txBody>
      </p:sp>
      <p:sp>
        <p:nvSpPr>
          <p:cNvPr id="139" name="Lekerekített téglalap 9">
            <a:extLst>
              <a:ext uri="{FF2B5EF4-FFF2-40B4-BE49-F238E27FC236}">
                <a16:creationId xmlns:a16="http://schemas.microsoft.com/office/drawing/2014/main" id="{E99BE295-5E26-4FD0-90C5-9623721F15AD}"/>
              </a:ext>
            </a:extLst>
          </p:cNvPr>
          <p:cNvSpPr/>
          <p:nvPr/>
        </p:nvSpPr>
        <p:spPr bwMode="auto">
          <a:xfrm>
            <a:off x="2171828" y="1053845"/>
            <a:ext cx="900000" cy="172137"/>
          </a:xfrm>
          <a:prstGeom prst="roundRect">
            <a:avLst/>
          </a:prstGeom>
          <a:noFill/>
          <a:ln w="12700" cap="sq"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Schätzung CrCl</a:t>
            </a:r>
          </a:p>
        </p:txBody>
      </p:sp>
      <p:sp>
        <p:nvSpPr>
          <p:cNvPr id="140" name="Lekerekített téglalap 11">
            <a:extLst>
              <a:ext uri="{FF2B5EF4-FFF2-40B4-BE49-F238E27FC236}">
                <a16:creationId xmlns:a16="http://schemas.microsoft.com/office/drawing/2014/main" id="{46B98979-5DF4-459D-9B2A-B244F138CAEA}"/>
              </a:ext>
            </a:extLst>
          </p:cNvPr>
          <p:cNvSpPr/>
          <p:nvPr/>
        </p:nvSpPr>
        <p:spPr bwMode="auto">
          <a:xfrm>
            <a:off x="2171828" y="1568012"/>
            <a:ext cx="900000" cy="172137"/>
          </a:xfrm>
          <a:prstGeom prst="roundRect">
            <a:avLst/>
          </a:prstGeom>
          <a:no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15–49 ml/min*</a:t>
            </a:r>
          </a:p>
        </p:txBody>
      </p:sp>
      <p:sp>
        <p:nvSpPr>
          <p:cNvPr id="141" name="Lekerekített téglalap 15">
            <a:extLst>
              <a:ext uri="{FF2B5EF4-FFF2-40B4-BE49-F238E27FC236}">
                <a16:creationId xmlns:a16="http://schemas.microsoft.com/office/drawing/2014/main" id="{5FD6B259-B7FE-48E6-8C49-ECB2530C8236}"/>
              </a:ext>
            </a:extLst>
          </p:cNvPr>
          <p:cNvSpPr/>
          <p:nvPr/>
        </p:nvSpPr>
        <p:spPr bwMode="auto">
          <a:xfrm>
            <a:off x="2171828" y="1935784"/>
            <a:ext cx="900000" cy="275420"/>
          </a:xfrm>
          <a:prstGeom prst="roundRect">
            <a:avLst/>
          </a:prstGeom>
          <a:solidFill>
            <a:srgbClr val="3961AC">
              <a:alpha val="60000"/>
            </a:srgbClr>
          </a:solidFill>
          <a:ln w="12700" algn="ctr">
            <a:solidFill>
              <a:srgbClr val="3961AC">
                <a:alpha val="60000"/>
              </a:srgbClr>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dirty="0">
                <a:ln>
                  <a:noFill/>
                </a:ln>
                <a:solidFill>
                  <a:srgbClr val="FFFFFF"/>
                </a:solidFill>
                <a:uLnTx/>
                <a:uFillTx/>
                <a:latin typeface="Arial" charset="0"/>
                <a:ea typeface="+mn-ea"/>
                <a:cs typeface="+mn-cs"/>
              </a:rPr>
              <a:t>15 mg </a:t>
            </a:r>
            <a:r>
              <a:rPr kumimoji="0" lang="de-DE" sz="750" b="0" i="0" u="none" strike="noStrike" cap="none" normalizeH="0" baseline="0" noProof="0" dirty="0" err="1">
                <a:ln>
                  <a:noFill/>
                </a:ln>
                <a:solidFill>
                  <a:srgbClr val="FFFFFF"/>
                </a:solidFill>
                <a:uLnTx/>
                <a:uFillTx/>
                <a:latin typeface="Arial" charset="0"/>
                <a:ea typeface="+mn-ea"/>
                <a:cs typeface="+mn-cs"/>
              </a:rPr>
              <a:t>od</a:t>
            </a:r>
            <a:endParaRPr kumimoji="0" lang="de-DE" sz="750" b="0" i="0" u="none" strike="noStrike" cap="none" normalizeH="0" baseline="0" noProof="0" dirty="0">
              <a:ln>
                <a:noFill/>
              </a:ln>
              <a:solidFill>
                <a:srgbClr val="FFFFFF"/>
              </a:solidFill>
              <a:uLnTx/>
              <a:uFillTx/>
              <a:latin typeface="Arial" charset="0"/>
              <a:ea typeface="+mn-ea"/>
              <a:cs typeface="+mn-cs"/>
            </a:endParaRPr>
          </a:p>
        </p:txBody>
      </p:sp>
      <p:sp>
        <p:nvSpPr>
          <p:cNvPr id="142" name="Lekerekített téglalap 13">
            <a:extLst>
              <a:ext uri="{FF2B5EF4-FFF2-40B4-BE49-F238E27FC236}">
                <a16:creationId xmlns:a16="http://schemas.microsoft.com/office/drawing/2014/main" id="{174DD547-5F56-4A36-A378-B2B0575629DC}"/>
              </a:ext>
            </a:extLst>
          </p:cNvPr>
          <p:cNvSpPr/>
          <p:nvPr/>
        </p:nvSpPr>
        <p:spPr bwMode="auto">
          <a:xfrm>
            <a:off x="3702234" y="1568012"/>
            <a:ext cx="900000" cy="172137"/>
          </a:xfrm>
          <a:prstGeom prst="roundRect">
            <a:avLst/>
          </a:prstGeom>
          <a:no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≥50 ml/min</a:t>
            </a:r>
          </a:p>
        </p:txBody>
      </p:sp>
      <p:sp>
        <p:nvSpPr>
          <p:cNvPr id="143" name="Lekerekített téglalap 16">
            <a:extLst>
              <a:ext uri="{FF2B5EF4-FFF2-40B4-BE49-F238E27FC236}">
                <a16:creationId xmlns:a16="http://schemas.microsoft.com/office/drawing/2014/main" id="{621DA85B-1105-48EA-936C-1B5311321116}"/>
              </a:ext>
            </a:extLst>
          </p:cNvPr>
          <p:cNvSpPr/>
          <p:nvPr/>
        </p:nvSpPr>
        <p:spPr bwMode="auto">
          <a:xfrm>
            <a:off x="3702234" y="1935784"/>
            <a:ext cx="900000" cy="275420"/>
          </a:xfrm>
          <a:prstGeom prst="roundRect">
            <a:avLst/>
          </a:prstGeom>
          <a:solidFill>
            <a:schemeClr val="bg2"/>
          </a:solid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dirty="0">
                <a:ln>
                  <a:noFill/>
                </a:ln>
                <a:solidFill>
                  <a:srgbClr val="FFFFFF"/>
                </a:solidFill>
                <a:uLnTx/>
                <a:uFillTx/>
                <a:latin typeface="Arial" charset="0"/>
                <a:ea typeface="+mn-ea"/>
                <a:cs typeface="+mn-cs"/>
              </a:rPr>
              <a:t>20 mg </a:t>
            </a:r>
            <a:r>
              <a:rPr kumimoji="0" lang="de-DE" sz="750" b="0" i="0" u="none" strike="noStrike" cap="none" normalizeH="0" baseline="0" noProof="0" dirty="0" err="1">
                <a:ln>
                  <a:noFill/>
                </a:ln>
                <a:solidFill>
                  <a:srgbClr val="FFFFFF"/>
                </a:solidFill>
                <a:uLnTx/>
                <a:uFillTx/>
                <a:latin typeface="Arial" charset="0"/>
                <a:ea typeface="+mn-ea"/>
                <a:cs typeface="+mn-cs"/>
              </a:rPr>
              <a:t>od</a:t>
            </a:r>
            <a:endParaRPr kumimoji="0" lang="de-DE" sz="750" b="0" i="0" u="none" strike="noStrike" cap="none" normalizeH="0" baseline="0" noProof="0" dirty="0">
              <a:ln>
                <a:noFill/>
              </a:ln>
              <a:solidFill>
                <a:srgbClr val="FFFFFF"/>
              </a:solidFill>
              <a:uLnTx/>
              <a:uFillTx/>
              <a:latin typeface="Arial" charset="0"/>
              <a:ea typeface="+mn-ea"/>
              <a:cs typeface="+mn-cs"/>
            </a:endParaRPr>
          </a:p>
        </p:txBody>
      </p:sp>
      <p:cxnSp>
        <p:nvCxnSpPr>
          <p:cNvPr id="144" name="Egyenes összekötő 100">
            <a:extLst>
              <a:ext uri="{FF2B5EF4-FFF2-40B4-BE49-F238E27FC236}">
                <a16:creationId xmlns:a16="http://schemas.microsoft.com/office/drawing/2014/main" id="{58D565A6-9750-4D8A-856A-7D3F6D663753}"/>
              </a:ext>
            </a:extLst>
          </p:cNvPr>
          <p:cNvCxnSpPr/>
          <p:nvPr/>
        </p:nvCxnSpPr>
        <p:spPr bwMode="auto">
          <a:xfrm>
            <a:off x="2621828" y="1225982"/>
            <a:ext cx="0" cy="342030"/>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5" name="Egyenes összekötő 102">
            <a:extLst>
              <a:ext uri="{FF2B5EF4-FFF2-40B4-BE49-F238E27FC236}">
                <a16:creationId xmlns:a16="http://schemas.microsoft.com/office/drawing/2014/main" id="{D8B33B3D-4828-4C08-A80E-3EBCC9380B6F}"/>
              </a:ext>
            </a:extLst>
          </p:cNvPr>
          <p:cNvCxnSpPr/>
          <p:nvPr/>
        </p:nvCxnSpPr>
        <p:spPr bwMode="auto">
          <a:xfrm>
            <a:off x="2621828" y="1740149"/>
            <a:ext cx="0" cy="195635"/>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6" name="Egyenes összekötő 104">
            <a:extLst>
              <a:ext uri="{FF2B5EF4-FFF2-40B4-BE49-F238E27FC236}">
                <a16:creationId xmlns:a16="http://schemas.microsoft.com/office/drawing/2014/main" id="{29F66656-E7C5-4473-BE33-724F76B7E7CF}"/>
              </a:ext>
            </a:extLst>
          </p:cNvPr>
          <p:cNvCxnSpPr/>
          <p:nvPr/>
        </p:nvCxnSpPr>
        <p:spPr bwMode="auto">
          <a:xfrm>
            <a:off x="1091422" y="1395626"/>
            <a:ext cx="3060812" cy="0"/>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7" name="Egyenes összekötő 106">
            <a:extLst>
              <a:ext uri="{FF2B5EF4-FFF2-40B4-BE49-F238E27FC236}">
                <a16:creationId xmlns:a16="http://schemas.microsoft.com/office/drawing/2014/main" id="{3F960245-B067-4BC0-8FA9-776BA82F042C}"/>
              </a:ext>
            </a:extLst>
          </p:cNvPr>
          <p:cNvCxnSpPr/>
          <p:nvPr/>
        </p:nvCxnSpPr>
        <p:spPr bwMode="auto">
          <a:xfrm flipH="1">
            <a:off x="1091422" y="1398814"/>
            <a:ext cx="850" cy="166920"/>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8" name="Egyenes összekötő 110">
            <a:extLst>
              <a:ext uri="{FF2B5EF4-FFF2-40B4-BE49-F238E27FC236}">
                <a16:creationId xmlns:a16="http://schemas.microsoft.com/office/drawing/2014/main" id="{B03A2CD6-B9DC-435E-A672-B23E4156BA46}"/>
              </a:ext>
            </a:extLst>
          </p:cNvPr>
          <p:cNvCxnSpPr/>
          <p:nvPr/>
        </p:nvCxnSpPr>
        <p:spPr bwMode="auto">
          <a:xfrm>
            <a:off x="4152234" y="1396537"/>
            <a:ext cx="0" cy="171474"/>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9" name="Egyenes összekötő 112">
            <a:extLst>
              <a:ext uri="{FF2B5EF4-FFF2-40B4-BE49-F238E27FC236}">
                <a16:creationId xmlns:a16="http://schemas.microsoft.com/office/drawing/2014/main" id="{3915A6BC-E4D7-4ECC-8C59-909537CAFE71}"/>
              </a:ext>
            </a:extLst>
          </p:cNvPr>
          <p:cNvCxnSpPr/>
          <p:nvPr/>
        </p:nvCxnSpPr>
        <p:spPr bwMode="auto">
          <a:xfrm>
            <a:off x="1091422" y="1740149"/>
            <a:ext cx="0" cy="195635"/>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0" name="Egyenes összekötő 114">
            <a:extLst>
              <a:ext uri="{FF2B5EF4-FFF2-40B4-BE49-F238E27FC236}">
                <a16:creationId xmlns:a16="http://schemas.microsoft.com/office/drawing/2014/main" id="{0E5A0696-EF6C-4F15-9CC4-5BE546B47DD9}"/>
              </a:ext>
            </a:extLst>
          </p:cNvPr>
          <p:cNvCxnSpPr/>
          <p:nvPr/>
        </p:nvCxnSpPr>
        <p:spPr bwMode="auto">
          <a:xfrm>
            <a:off x="4152234" y="1740149"/>
            <a:ext cx="0" cy="195635"/>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1" name="Egyenes összekötő 198">
            <a:extLst>
              <a:ext uri="{FF2B5EF4-FFF2-40B4-BE49-F238E27FC236}">
                <a16:creationId xmlns:a16="http://schemas.microsoft.com/office/drawing/2014/main" id="{E2804C4B-2820-4522-8B0A-C77DE00C8FEA}"/>
              </a:ext>
            </a:extLst>
          </p:cNvPr>
          <p:cNvCxnSpPr/>
          <p:nvPr/>
        </p:nvCxnSpPr>
        <p:spPr bwMode="auto">
          <a:xfrm>
            <a:off x="5221359" y="1324618"/>
            <a:ext cx="240030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2" name="Lekerekített téglalap 69">
            <a:extLst>
              <a:ext uri="{FF2B5EF4-FFF2-40B4-BE49-F238E27FC236}">
                <a16:creationId xmlns:a16="http://schemas.microsoft.com/office/drawing/2014/main" id="{84AD850B-E656-4303-86DC-AE7F1AC52F2E}"/>
              </a:ext>
            </a:extLst>
          </p:cNvPr>
          <p:cNvSpPr/>
          <p:nvPr/>
        </p:nvSpPr>
        <p:spPr bwMode="auto">
          <a:xfrm>
            <a:off x="6716053" y="2359302"/>
            <a:ext cx="720000"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2.5 mg bid</a:t>
            </a:r>
          </a:p>
        </p:txBody>
      </p:sp>
      <p:sp>
        <p:nvSpPr>
          <p:cNvPr id="153" name="Lekerekített téglalap 70">
            <a:extLst>
              <a:ext uri="{FF2B5EF4-FFF2-40B4-BE49-F238E27FC236}">
                <a16:creationId xmlns:a16="http://schemas.microsoft.com/office/drawing/2014/main" id="{E29BBB9E-D2E2-4E78-8628-D8A0E2AC35B2}"/>
              </a:ext>
            </a:extLst>
          </p:cNvPr>
          <p:cNvSpPr/>
          <p:nvPr/>
        </p:nvSpPr>
        <p:spPr bwMode="auto">
          <a:xfrm>
            <a:off x="7714369" y="2359302"/>
            <a:ext cx="720000"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5 mg bid</a:t>
            </a:r>
          </a:p>
        </p:txBody>
      </p:sp>
      <p:cxnSp>
        <p:nvCxnSpPr>
          <p:cNvPr id="154" name="Egyenes összekötő 200">
            <a:extLst>
              <a:ext uri="{FF2B5EF4-FFF2-40B4-BE49-F238E27FC236}">
                <a16:creationId xmlns:a16="http://schemas.microsoft.com/office/drawing/2014/main" id="{2C9A5E66-8B92-4D1C-BD78-9D32CBA246DD}"/>
              </a:ext>
            </a:extLst>
          </p:cNvPr>
          <p:cNvCxnSpPr/>
          <p:nvPr/>
        </p:nvCxnSpPr>
        <p:spPr bwMode="auto">
          <a:xfrm>
            <a:off x="5228520" y="1324618"/>
            <a:ext cx="0" cy="10930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5" name="Egyenes összekötő 202">
            <a:extLst>
              <a:ext uri="{FF2B5EF4-FFF2-40B4-BE49-F238E27FC236}">
                <a16:creationId xmlns:a16="http://schemas.microsoft.com/office/drawing/2014/main" id="{9B48B188-11BA-42A8-85D5-BC73C4CF9861}"/>
              </a:ext>
            </a:extLst>
          </p:cNvPr>
          <p:cNvCxnSpPr/>
          <p:nvPr/>
        </p:nvCxnSpPr>
        <p:spPr bwMode="auto">
          <a:xfrm>
            <a:off x="7614495" y="1271034"/>
            <a:ext cx="0" cy="111584"/>
          </a:xfrm>
          <a:prstGeom prst="line">
            <a:avLst/>
          </a:prstGeom>
          <a:noFill/>
          <a:ln w="1270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6" name="Egyenes összekötő 206">
            <a:extLst>
              <a:ext uri="{FF2B5EF4-FFF2-40B4-BE49-F238E27FC236}">
                <a16:creationId xmlns:a16="http://schemas.microsoft.com/office/drawing/2014/main" id="{D81A084A-F8DA-4570-AA37-116DD571ADD0}"/>
              </a:ext>
            </a:extLst>
          </p:cNvPr>
          <p:cNvCxnSpPr/>
          <p:nvPr/>
        </p:nvCxnSpPr>
        <p:spPr bwMode="auto">
          <a:xfrm>
            <a:off x="5222969" y="1602438"/>
            <a:ext cx="0" cy="96396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7" name="Egyenes összekötő 207">
            <a:extLst>
              <a:ext uri="{FF2B5EF4-FFF2-40B4-BE49-F238E27FC236}">
                <a16:creationId xmlns:a16="http://schemas.microsoft.com/office/drawing/2014/main" id="{6AED158B-C3B9-4FD0-B037-D19ACEE98D94}"/>
              </a:ext>
            </a:extLst>
          </p:cNvPr>
          <p:cNvCxnSpPr/>
          <p:nvPr/>
        </p:nvCxnSpPr>
        <p:spPr bwMode="auto">
          <a:xfrm>
            <a:off x="6581869" y="1454427"/>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8" name="Egyenes összekötő 209">
            <a:extLst>
              <a:ext uri="{FF2B5EF4-FFF2-40B4-BE49-F238E27FC236}">
                <a16:creationId xmlns:a16="http://schemas.microsoft.com/office/drawing/2014/main" id="{9C9047EE-06CF-4373-A46D-D3271D551C9B}"/>
              </a:ext>
            </a:extLst>
          </p:cNvPr>
          <p:cNvCxnSpPr/>
          <p:nvPr/>
        </p:nvCxnSpPr>
        <p:spPr bwMode="auto">
          <a:xfrm>
            <a:off x="6568057" y="1552919"/>
            <a:ext cx="13812" cy="33675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9" name="Egyenes összekötő 210">
            <a:extLst>
              <a:ext uri="{FF2B5EF4-FFF2-40B4-BE49-F238E27FC236}">
                <a16:creationId xmlns:a16="http://schemas.microsoft.com/office/drawing/2014/main" id="{285BF0CB-C9C9-42B2-A815-A62B0227C96E}"/>
              </a:ext>
            </a:extLst>
          </p:cNvPr>
          <p:cNvCxnSpPr/>
          <p:nvPr/>
        </p:nvCxnSpPr>
        <p:spPr bwMode="auto">
          <a:xfrm>
            <a:off x="6581869" y="2000962"/>
            <a:ext cx="0" cy="6196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0" name="Egyenes összekötő 211">
            <a:extLst>
              <a:ext uri="{FF2B5EF4-FFF2-40B4-BE49-F238E27FC236}">
                <a16:creationId xmlns:a16="http://schemas.microsoft.com/office/drawing/2014/main" id="{8E8AA450-13AE-4A2D-9C10-D8D57CFAE603}"/>
              </a:ext>
            </a:extLst>
          </p:cNvPr>
          <p:cNvCxnSpPr>
            <a:cxnSpLocks/>
          </p:cNvCxnSpPr>
          <p:nvPr/>
        </p:nvCxnSpPr>
        <p:spPr bwMode="auto">
          <a:xfrm>
            <a:off x="6584704" y="1461631"/>
            <a:ext cx="1983741"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1" name="Egyenes összekötő 215">
            <a:extLst>
              <a:ext uri="{FF2B5EF4-FFF2-40B4-BE49-F238E27FC236}">
                <a16:creationId xmlns:a16="http://schemas.microsoft.com/office/drawing/2014/main" id="{1DDB06E7-E65D-4B87-A39A-9D67CC893B8F}"/>
              </a:ext>
            </a:extLst>
          </p:cNvPr>
          <p:cNvCxnSpPr>
            <a:cxnSpLocks/>
          </p:cNvCxnSpPr>
          <p:nvPr/>
        </p:nvCxnSpPr>
        <p:spPr bwMode="auto">
          <a:xfrm>
            <a:off x="8563409" y="1458097"/>
            <a:ext cx="0" cy="8844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2" name="Egyenes összekötő 216">
            <a:extLst>
              <a:ext uri="{FF2B5EF4-FFF2-40B4-BE49-F238E27FC236}">
                <a16:creationId xmlns:a16="http://schemas.microsoft.com/office/drawing/2014/main" id="{8C9A54AD-70F0-4C8C-9A88-43D3F28C21EC}"/>
              </a:ext>
            </a:extLst>
          </p:cNvPr>
          <p:cNvCxnSpPr/>
          <p:nvPr/>
        </p:nvCxnSpPr>
        <p:spPr bwMode="auto">
          <a:xfrm>
            <a:off x="7578819" y="1408882"/>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3" name="Egyenes összekötő 217">
            <a:extLst>
              <a:ext uri="{FF2B5EF4-FFF2-40B4-BE49-F238E27FC236}">
                <a16:creationId xmlns:a16="http://schemas.microsoft.com/office/drawing/2014/main" id="{F53CEA63-95A0-413D-B3E2-1739C39F65C6}"/>
              </a:ext>
            </a:extLst>
          </p:cNvPr>
          <p:cNvCxnSpPr/>
          <p:nvPr/>
        </p:nvCxnSpPr>
        <p:spPr bwMode="auto">
          <a:xfrm>
            <a:off x="7568908" y="1544681"/>
            <a:ext cx="9911" cy="31203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3" name="Egyenes összekötő 220">
            <a:extLst>
              <a:ext uri="{FF2B5EF4-FFF2-40B4-BE49-F238E27FC236}">
                <a16:creationId xmlns:a16="http://schemas.microsoft.com/office/drawing/2014/main" id="{589DFBCF-96A2-4E6B-940E-539D2E4B385F}"/>
              </a:ext>
            </a:extLst>
          </p:cNvPr>
          <p:cNvCxnSpPr>
            <a:cxnSpLocks/>
            <a:stCxn id="295" idx="2"/>
            <a:endCxn id="298" idx="0"/>
          </p:cNvCxnSpPr>
          <p:nvPr/>
        </p:nvCxnSpPr>
        <p:spPr bwMode="auto">
          <a:xfrm>
            <a:off x="8574209" y="1786253"/>
            <a:ext cx="0" cy="7100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6" name="Egyenes összekötő 221">
            <a:extLst>
              <a:ext uri="{FF2B5EF4-FFF2-40B4-BE49-F238E27FC236}">
                <a16:creationId xmlns:a16="http://schemas.microsoft.com/office/drawing/2014/main" id="{465E84C5-0176-4E06-8BDB-26150FA70A76}"/>
              </a:ext>
            </a:extLst>
          </p:cNvPr>
          <p:cNvCxnSpPr/>
          <p:nvPr/>
        </p:nvCxnSpPr>
        <p:spPr bwMode="auto">
          <a:xfrm>
            <a:off x="7577231" y="2000962"/>
            <a:ext cx="0" cy="6196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9" name="Egyenes összekötő 222">
            <a:extLst>
              <a:ext uri="{FF2B5EF4-FFF2-40B4-BE49-F238E27FC236}">
                <a16:creationId xmlns:a16="http://schemas.microsoft.com/office/drawing/2014/main" id="{DAE2AB18-7D0A-4469-8C45-68B5837D5B12}"/>
              </a:ext>
            </a:extLst>
          </p:cNvPr>
          <p:cNvCxnSpPr>
            <a:cxnSpLocks/>
          </p:cNvCxnSpPr>
          <p:nvPr/>
        </p:nvCxnSpPr>
        <p:spPr bwMode="auto">
          <a:xfrm>
            <a:off x="8563409" y="2029390"/>
            <a:ext cx="0" cy="29526"/>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8" name="Egyenes összekötő 223">
            <a:extLst>
              <a:ext uri="{FF2B5EF4-FFF2-40B4-BE49-F238E27FC236}">
                <a16:creationId xmlns:a16="http://schemas.microsoft.com/office/drawing/2014/main" id="{A5DA71AE-BC04-4F3F-BFBB-BA6B5E9FA75B}"/>
              </a:ext>
            </a:extLst>
          </p:cNvPr>
          <p:cNvCxnSpPr/>
          <p:nvPr/>
        </p:nvCxnSpPr>
        <p:spPr bwMode="auto">
          <a:xfrm>
            <a:off x="7086693" y="2291689"/>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9" name="Egyenes összekötő 225">
            <a:extLst>
              <a:ext uri="{FF2B5EF4-FFF2-40B4-BE49-F238E27FC236}">
                <a16:creationId xmlns:a16="http://schemas.microsoft.com/office/drawing/2014/main" id="{79065791-BE6D-49E7-A695-357F582A8EC7}"/>
              </a:ext>
            </a:extLst>
          </p:cNvPr>
          <p:cNvCxnSpPr/>
          <p:nvPr/>
        </p:nvCxnSpPr>
        <p:spPr bwMode="auto">
          <a:xfrm>
            <a:off x="8097000" y="2290447"/>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0" name="Egyenes összekötő 226">
            <a:extLst>
              <a:ext uri="{FF2B5EF4-FFF2-40B4-BE49-F238E27FC236}">
                <a16:creationId xmlns:a16="http://schemas.microsoft.com/office/drawing/2014/main" id="{6D68957A-2735-4CD0-92F0-BCDBCC9DACA7}"/>
              </a:ext>
            </a:extLst>
          </p:cNvPr>
          <p:cNvCxnSpPr>
            <a:cxnSpLocks/>
          </p:cNvCxnSpPr>
          <p:nvPr/>
        </p:nvCxnSpPr>
        <p:spPr bwMode="auto">
          <a:xfrm>
            <a:off x="6586609" y="2061688"/>
            <a:ext cx="197680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4" name="Egyenes összekötő 227">
            <a:extLst>
              <a:ext uri="{FF2B5EF4-FFF2-40B4-BE49-F238E27FC236}">
                <a16:creationId xmlns:a16="http://schemas.microsoft.com/office/drawing/2014/main" id="{5D6F6CE6-AA5C-421C-A20A-116E46357358}"/>
              </a:ext>
            </a:extLst>
          </p:cNvPr>
          <p:cNvCxnSpPr/>
          <p:nvPr/>
        </p:nvCxnSpPr>
        <p:spPr bwMode="auto">
          <a:xfrm>
            <a:off x="7086693" y="2063965"/>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4" name="Egyenes összekötő 228">
            <a:extLst>
              <a:ext uri="{FF2B5EF4-FFF2-40B4-BE49-F238E27FC236}">
                <a16:creationId xmlns:a16="http://schemas.microsoft.com/office/drawing/2014/main" id="{C868531A-658D-456A-A469-71B09E181B3F}"/>
              </a:ext>
            </a:extLst>
          </p:cNvPr>
          <p:cNvCxnSpPr/>
          <p:nvPr/>
        </p:nvCxnSpPr>
        <p:spPr bwMode="auto">
          <a:xfrm>
            <a:off x="8093962" y="2063965"/>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5" name="Lekerekített téglalap 53">
            <a:extLst>
              <a:ext uri="{FF2B5EF4-FFF2-40B4-BE49-F238E27FC236}">
                <a16:creationId xmlns:a16="http://schemas.microsoft.com/office/drawing/2014/main" id="{6288A7B8-001D-44FA-A851-226397749CF5}"/>
              </a:ext>
            </a:extLst>
          </p:cNvPr>
          <p:cNvSpPr/>
          <p:nvPr/>
        </p:nvSpPr>
        <p:spPr bwMode="auto">
          <a:xfrm>
            <a:off x="5816053" y="1055708"/>
            <a:ext cx="90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Schätzung CrCl</a:t>
            </a:r>
          </a:p>
        </p:txBody>
      </p:sp>
      <p:sp>
        <p:nvSpPr>
          <p:cNvPr id="266" name="Lekerekített téglalap 54">
            <a:extLst>
              <a:ext uri="{FF2B5EF4-FFF2-40B4-BE49-F238E27FC236}">
                <a16:creationId xmlns:a16="http://schemas.microsoft.com/office/drawing/2014/main" id="{C83E5EB2-A369-49FC-B0ED-EF7F04A8CBB3}"/>
              </a:ext>
            </a:extLst>
          </p:cNvPr>
          <p:cNvSpPr/>
          <p:nvPr/>
        </p:nvSpPr>
        <p:spPr bwMode="auto">
          <a:xfrm>
            <a:off x="4854646" y="1431558"/>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&lt;15 ml/min</a:t>
            </a:r>
          </a:p>
        </p:txBody>
      </p:sp>
      <p:sp>
        <p:nvSpPr>
          <p:cNvPr id="267" name="Lekerekített téglalap 56">
            <a:extLst>
              <a:ext uri="{FF2B5EF4-FFF2-40B4-BE49-F238E27FC236}">
                <a16:creationId xmlns:a16="http://schemas.microsoft.com/office/drawing/2014/main" id="{0FE96983-7098-4F9C-B541-BE713E4B0C01}"/>
              </a:ext>
            </a:extLst>
          </p:cNvPr>
          <p:cNvSpPr/>
          <p:nvPr/>
        </p:nvSpPr>
        <p:spPr bwMode="auto">
          <a:xfrm>
            <a:off x="7208908" y="1239518"/>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a:t>
            </a:r>
            <a:r>
              <a:rPr lang="de-DE" sz="750">
                <a:solidFill>
                  <a:srgbClr val="000000">
                    <a:lumMod val="65000"/>
                    <a:lumOff val="35000"/>
                  </a:srgbClr>
                </a:solidFill>
              </a:rPr>
              <a:t>15</a:t>
            </a: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 ml/min</a:t>
            </a:r>
          </a:p>
        </p:txBody>
      </p:sp>
      <p:sp>
        <p:nvSpPr>
          <p:cNvPr id="268" name="Lekerekített téglalap 57">
            <a:extLst>
              <a:ext uri="{FF2B5EF4-FFF2-40B4-BE49-F238E27FC236}">
                <a16:creationId xmlns:a16="http://schemas.microsoft.com/office/drawing/2014/main" id="{C7E9A565-C96F-4063-A22C-EC6B4F8EC485}"/>
              </a:ext>
            </a:extLst>
          </p:cNvPr>
          <p:cNvSpPr/>
          <p:nvPr/>
        </p:nvSpPr>
        <p:spPr bwMode="auto">
          <a:xfrm>
            <a:off x="6208057" y="1519967"/>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Kontrolle Alter</a:t>
            </a:r>
          </a:p>
        </p:txBody>
      </p:sp>
      <p:sp>
        <p:nvSpPr>
          <p:cNvPr id="269" name="Lekerekített téglalap 58">
            <a:extLst>
              <a:ext uri="{FF2B5EF4-FFF2-40B4-BE49-F238E27FC236}">
                <a16:creationId xmlns:a16="http://schemas.microsoft.com/office/drawing/2014/main" id="{9BE9AE9C-5957-4A2C-AD62-AC7A71866FD3}"/>
              </a:ext>
            </a:extLst>
          </p:cNvPr>
          <p:cNvSpPr/>
          <p:nvPr/>
        </p:nvSpPr>
        <p:spPr bwMode="auto">
          <a:xfrm>
            <a:off x="7180108" y="1519967"/>
            <a:ext cx="792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Kontrolle Gewicht</a:t>
            </a:r>
          </a:p>
        </p:txBody>
      </p:sp>
      <p:sp>
        <p:nvSpPr>
          <p:cNvPr id="295" name="Lekerekített téglalap 59">
            <a:extLst>
              <a:ext uri="{FF2B5EF4-FFF2-40B4-BE49-F238E27FC236}">
                <a16:creationId xmlns:a16="http://schemas.microsoft.com/office/drawing/2014/main" id="{E0FE76C9-0893-44F5-A62D-4F24F4EF8B3B}"/>
              </a:ext>
            </a:extLst>
          </p:cNvPr>
          <p:cNvSpPr/>
          <p:nvPr/>
        </p:nvSpPr>
        <p:spPr bwMode="auto">
          <a:xfrm>
            <a:off x="8196209" y="1530066"/>
            <a:ext cx="756000" cy="25618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dirty="0">
                <a:ln>
                  <a:noFill/>
                </a:ln>
                <a:solidFill>
                  <a:srgbClr val="000000">
                    <a:lumMod val="65000"/>
                    <a:lumOff val="35000"/>
                  </a:srgbClr>
                </a:solidFill>
                <a:uLnTx/>
                <a:uFillTx/>
                <a:latin typeface="Arial" charset="0"/>
                <a:ea typeface="+mn-ea"/>
                <a:cs typeface="+mn-cs"/>
              </a:rPr>
              <a:t>Kontrolle Serum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750" dirty="0">
                <a:solidFill>
                  <a:srgbClr val="000000">
                    <a:lumMod val="65000"/>
                    <a:lumOff val="35000"/>
                  </a:srgbClr>
                </a:solidFill>
              </a:rPr>
              <a:t>K</a:t>
            </a:r>
            <a:r>
              <a:rPr kumimoji="0" lang="de-DE" sz="750" b="0" i="0" u="none" strike="noStrike" cap="none" normalizeH="0" baseline="0" noProof="0" dirty="0" err="1">
                <a:ln>
                  <a:noFill/>
                </a:ln>
                <a:solidFill>
                  <a:srgbClr val="000000">
                    <a:lumMod val="65000"/>
                    <a:lumOff val="35000"/>
                  </a:srgbClr>
                </a:solidFill>
                <a:uLnTx/>
                <a:uFillTx/>
                <a:latin typeface="Arial" charset="0"/>
                <a:ea typeface="+mn-ea"/>
                <a:cs typeface="+mn-cs"/>
              </a:rPr>
              <a:t>reatinin</a:t>
            </a:r>
            <a:endParaRPr kumimoji="0" lang="de-DE" sz="750" b="0" i="0" u="none" strike="noStrike" cap="none" normalizeH="0" baseline="0" noProof="0" dirty="0">
              <a:ln>
                <a:noFill/>
              </a:ln>
              <a:solidFill>
                <a:srgbClr val="000000">
                  <a:lumMod val="65000"/>
                  <a:lumOff val="35000"/>
                </a:srgbClr>
              </a:solidFill>
              <a:uLnTx/>
              <a:uFillTx/>
              <a:latin typeface="Arial" charset="0"/>
              <a:ea typeface="+mn-ea"/>
              <a:cs typeface="+mn-cs"/>
            </a:endParaRPr>
          </a:p>
        </p:txBody>
      </p:sp>
      <p:sp>
        <p:nvSpPr>
          <p:cNvPr id="296" name="Lekerekített téglalap 60">
            <a:extLst>
              <a:ext uri="{FF2B5EF4-FFF2-40B4-BE49-F238E27FC236}">
                <a16:creationId xmlns:a16="http://schemas.microsoft.com/office/drawing/2014/main" id="{259FC2C2-F7B7-4963-9702-0A0CF665A54E}"/>
              </a:ext>
            </a:extLst>
          </p:cNvPr>
          <p:cNvSpPr/>
          <p:nvPr/>
        </p:nvSpPr>
        <p:spPr bwMode="auto">
          <a:xfrm>
            <a:off x="6214407" y="1863629"/>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≥80 Jahre</a:t>
            </a:r>
          </a:p>
        </p:txBody>
      </p:sp>
      <p:sp>
        <p:nvSpPr>
          <p:cNvPr id="297" name="Lekerekített téglalap 61">
            <a:extLst>
              <a:ext uri="{FF2B5EF4-FFF2-40B4-BE49-F238E27FC236}">
                <a16:creationId xmlns:a16="http://schemas.microsoft.com/office/drawing/2014/main" id="{DC16638C-9E13-444F-B346-F8C97DE61301}"/>
              </a:ext>
            </a:extLst>
          </p:cNvPr>
          <p:cNvSpPr/>
          <p:nvPr/>
        </p:nvSpPr>
        <p:spPr bwMode="auto">
          <a:xfrm>
            <a:off x="7208908" y="1855391"/>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≤60 kg</a:t>
            </a:r>
          </a:p>
        </p:txBody>
      </p:sp>
      <p:sp>
        <p:nvSpPr>
          <p:cNvPr id="298" name="Lekerekített téglalap 64">
            <a:extLst>
              <a:ext uri="{FF2B5EF4-FFF2-40B4-BE49-F238E27FC236}">
                <a16:creationId xmlns:a16="http://schemas.microsoft.com/office/drawing/2014/main" id="{2BB304E4-76DC-440D-AC0D-2B406BA05884}"/>
              </a:ext>
            </a:extLst>
          </p:cNvPr>
          <p:cNvSpPr/>
          <p:nvPr/>
        </p:nvSpPr>
        <p:spPr bwMode="auto">
          <a:xfrm>
            <a:off x="8196209" y="1857253"/>
            <a:ext cx="756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≥133 µmol/I</a:t>
            </a:r>
          </a:p>
        </p:txBody>
      </p:sp>
      <p:sp>
        <p:nvSpPr>
          <p:cNvPr id="299" name="Lekerekített téglalap 65">
            <a:extLst>
              <a:ext uri="{FF2B5EF4-FFF2-40B4-BE49-F238E27FC236}">
                <a16:creationId xmlns:a16="http://schemas.microsoft.com/office/drawing/2014/main" id="{83D9F9C6-7E2D-4A2D-8AFD-899FEB791B64}"/>
              </a:ext>
            </a:extLst>
          </p:cNvPr>
          <p:cNvSpPr/>
          <p:nvPr/>
        </p:nvSpPr>
        <p:spPr bwMode="auto">
          <a:xfrm>
            <a:off x="6716053" y="2114900"/>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 2 Merkmale</a:t>
            </a:r>
          </a:p>
        </p:txBody>
      </p:sp>
      <p:sp>
        <p:nvSpPr>
          <p:cNvPr id="300" name="Lekerekített téglalap 66">
            <a:extLst>
              <a:ext uri="{FF2B5EF4-FFF2-40B4-BE49-F238E27FC236}">
                <a16:creationId xmlns:a16="http://schemas.microsoft.com/office/drawing/2014/main" id="{08BD19AE-7674-4DF0-8401-007AFCB92E35}"/>
              </a:ext>
            </a:extLst>
          </p:cNvPr>
          <p:cNvSpPr/>
          <p:nvPr/>
        </p:nvSpPr>
        <p:spPr bwMode="auto">
          <a:xfrm>
            <a:off x="7714369" y="2114900"/>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≤1 Merkmal</a:t>
            </a:r>
          </a:p>
        </p:txBody>
      </p:sp>
      <p:sp>
        <p:nvSpPr>
          <p:cNvPr id="301" name="Lekerekített téglalap 67">
            <a:extLst>
              <a:ext uri="{FF2B5EF4-FFF2-40B4-BE49-F238E27FC236}">
                <a16:creationId xmlns:a16="http://schemas.microsoft.com/office/drawing/2014/main" id="{B47BE888-B9BE-4CF3-9B94-122C2162CB94}"/>
              </a:ext>
            </a:extLst>
          </p:cNvPr>
          <p:cNvSpPr/>
          <p:nvPr/>
        </p:nvSpPr>
        <p:spPr bwMode="auto">
          <a:xfrm>
            <a:off x="4854647" y="2363405"/>
            <a:ext cx="720000"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Nicht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empfohlen</a:t>
            </a:r>
          </a:p>
        </p:txBody>
      </p:sp>
      <p:sp>
        <p:nvSpPr>
          <p:cNvPr id="302" name="Lekerekített téglalap 31">
            <a:extLst>
              <a:ext uri="{FF2B5EF4-FFF2-40B4-BE49-F238E27FC236}">
                <a16:creationId xmlns:a16="http://schemas.microsoft.com/office/drawing/2014/main" id="{BBB81698-B86E-4701-BA04-5AC6BB1FAA4C}"/>
              </a:ext>
            </a:extLst>
          </p:cNvPr>
          <p:cNvSpPr/>
          <p:nvPr/>
        </p:nvSpPr>
        <p:spPr bwMode="auto">
          <a:xfrm>
            <a:off x="2624758" y="2805014"/>
            <a:ext cx="756000" cy="172137"/>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Schätzung CrCl</a:t>
            </a:r>
          </a:p>
        </p:txBody>
      </p:sp>
      <p:sp>
        <p:nvSpPr>
          <p:cNvPr id="303" name="Lekerekített téglalap 37">
            <a:extLst>
              <a:ext uri="{FF2B5EF4-FFF2-40B4-BE49-F238E27FC236}">
                <a16:creationId xmlns:a16="http://schemas.microsoft.com/office/drawing/2014/main" id="{EE20506F-85F2-4055-B611-135A6E582636}"/>
              </a:ext>
            </a:extLst>
          </p:cNvPr>
          <p:cNvSpPr/>
          <p:nvPr/>
        </p:nvSpPr>
        <p:spPr bwMode="auto">
          <a:xfrm>
            <a:off x="1700480" y="3858769"/>
            <a:ext cx="864000" cy="394673"/>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Niedriges TE-Risiko und hohes Blutungsrisiko</a:t>
            </a:r>
          </a:p>
        </p:txBody>
      </p:sp>
      <p:sp>
        <p:nvSpPr>
          <p:cNvPr id="304" name="Lekerekített téglalap 38">
            <a:extLst>
              <a:ext uri="{FF2B5EF4-FFF2-40B4-BE49-F238E27FC236}">
                <a16:creationId xmlns:a16="http://schemas.microsoft.com/office/drawing/2014/main" id="{2DD2F82D-14D2-47C9-BE23-C55FEC3E3F51}"/>
              </a:ext>
            </a:extLst>
          </p:cNvPr>
          <p:cNvSpPr/>
          <p:nvPr/>
        </p:nvSpPr>
        <p:spPr bwMode="auto">
          <a:xfrm>
            <a:off x="2843731" y="3351368"/>
            <a:ext cx="489287" cy="275420"/>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Alter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&lt;75 Jahre</a:t>
            </a:r>
          </a:p>
        </p:txBody>
      </p:sp>
      <p:sp>
        <p:nvSpPr>
          <p:cNvPr id="305" name="Lekerekített téglalap 39">
            <a:extLst>
              <a:ext uri="{FF2B5EF4-FFF2-40B4-BE49-F238E27FC236}">
                <a16:creationId xmlns:a16="http://schemas.microsoft.com/office/drawing/2014/main" id="{4D054030-2818-4E74-8FEC-0AAF20357013}"/>
              </a:ext>
            </a:extLst>
          </p:cNvPr>
          <p:cNvSpPr/>
          <p:nvPr/>
        </p:nvSpPr>
        <p:spPr bwMode="auto">
          <a:xfrm>
            <a:off x="3455974" y="3351368"/>
            <a:ext cx="698130" cy="275420"/>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Alter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75–80 Jahre</a:t>
            </a:r>
          </a:p>
        </p:txBody>
      </p:sp>
      <p:sp>
        <p:nvSpPr>
          <p:cNvPr id="306" name="Lekerekített téglalap 41">
            <a:extLst>
              <a:ext uri="{FF2B5EF4-FFF2-40B4-BE49-F238E27FC236}">
                <a16:creationId xmlns:a16="http://schemas.microsoft.com/office/drawing/2014/main" id="{5307C470-973B-4484-A026-1720771671FA}"/>
              </a:ext>
            </a:extLst>
          </p:cNvPr>
          <p:cNvSpPr/>
          <p:nvPr/>
        </p:nvSpPr>
        <p:spPr bwMode="auto">
          <a:xfrm>
            <a:off x="4230086" y="3497208"/>
            <a:ext cx="581035" cy="603767"/>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Alter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≥80 Jahre und/oder begleitend Verapamil</a:t>
            </a:r>
          </a:p>
        </p:txBody>
      </p:sp>
      <p:sp>
        <p:nvSpPr>
          <p:cNvPr id="307" name="Lekerekített téglalap 42">
            <a:extLst>
              <a:ext uri="{FF2B5EF4-FFF2-40B4-BE49-F238E27FC236}">
                <a16:creationId xmlns:a16="http://schemas.microsoft.com/office/drawing/2014/main" id="{3E58250A-6B00-4AC1-AB0B-3F37CC05B3B9}"/>
              </a:ext>
            </a:extLst>
          </p:cNvPr>
          <p:cNvSpPr/>
          <p:nvPr/>
        </p:nvSpPr>
        <p:spPr bwMode="auto">
          <a:xfrm>
            <a:off x="607156" y="4288689"/>
            <a:ext cx="752701" cy="280375"/>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dirty="0">
                <a:ln>
                  <a:noFill/>
                </a:ln>
                <a:solidFill>
                  <a:srgbClr val="000000">
                    <a:lumMod val="65000"/>
                    <a:lumOff val="35000"/>
                  </a:srgbClr>
                </a:solidFill>
                <a:uLnTx/>
                <a:uFillTx/>
                <a:latin typeface="Arial" charset="0"/>
                <a:ea typeface="+mn-ea"/>
                <a:cs typeface="+mn-cs"/>
              </a:rPr>
              <a:t>Kontraindiziert</a:t>
            </a:r>
          </a:p>
        </p:txBody>
      </p:sp>
      <p:sp>
        <p:nvSpPr>
          <p:cNvPr id="308" name="Lekerekített téglalap 43">
            <a:extLst>
              <a:ext uri="{FF2B5EF4-FFF2-40B4-BE49-F238E27FC236}">
                <a16:creationId xmlns:a16="http://schemas.microsoft.com/office/drawing/2014/main" id="{B4365FA6-A37A-4223-8402-1E80DBAF7D02}"/>
              </a:ext>
            </a:extLst>
          </p:cNvPr>
          <p:cNvSpPr/>
          <p:nvPr/>
        </p:nvSpPr>
        <p:spPr bwMode="auto">
          <a:xfrm>
            <a:off x="3214328" y="3696224"/>
            <a:ext cx="698931" cy="550839"/>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Niedriges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TE-Risiko und hohes Blutungsrisiko</a:t>
            </a:r>
          </a:p>
        </p:txBody>
      </p:sp>
      <p:sp>
        <p:nvSpPr>
          <p:cNvPr id="309" name="Lekerekített téglalap 45">
            <a:extLst>
              <a:ext uri="{FF2B5EF4-FFF2-40B4-BE49-F238E27FC236}">
                <a16:creationId xmlns:a16="http://schemas.microsoft.com/office/drawing/2014/main" id="{D7418ABD-81FC-4415-B3EB-B7B58CBE94B4}"/>
              </a:ext>
            </a:extLst>
          </p:cNvPr>
          <p:cNvSpPr/>
          <p:nvPr/>
        </p:nvSpPr>
        <p:spPr bwMode="auto">
          <a:xfrm>
            <a:off x="1912152" y="4293644"/>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bid</a:t>
            </a:r>
          </a:p>
        </p:txBody>
      </p:sp>
      <p:sp>
        <p:nvSpPr>
          <p:cNvPr id="310" name="Lekerekített téglalap 46">
            <a:extLst>
              <a:ext uri="{FF2B5EF4-FFF2-40B4-BE49-F238E27FC236}">
                <a16:creationId xmlns:a16="http://schemas.microsoft.com/office/drawing/2014/main" id="{0683976F-73A5-418C-855B-822715A97294}"/>
              </a:ext>
            </a:extLst>
          </p:cNvPr>
          <p:cNvSpPr/>
          <p:nvPr/>
        </p:nvSpPr>
        <p:spPr bwMode="auto">
          <a:xfrm>
            <a:off x="2392979" y="4293644"/>
            <a:ext cx="440061"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150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bid</a:t>
            </a:r>
          </a:p>
        </p:txBody>
      </p:sp>
      <p:sp>
        <p:nvSpPr>
          <p:cNvPr id="311" name="Lekerekített téglalap 47">
            <a:extLst>
              <a:ext uri="{FF2B5EF4-FFF2-40B4-BE49-F238E27FC236}">
                <a16:creationId xmlns:a16="http://schemas.microsoft.com/office/drawing/2014/main" id="{A7AD78F3-EEA0-48B0-985F-582585E2A84D}"/>
              </a:ext>
            </a:extLst>
          </p:cNvPr>
          <p:cNvSpPr/>
          <p:nvPr/>
        </p:nvSpPr>
        <p:spPr bwMode="auto">
          <a:xfrm>
            <a:off x="2868344" y="4293644"/>
            <a:ext cx="440061"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150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bid</a:t>
            </a:r>
          </a:p>
        </p:txBody>
      </p:sp>
      <p:sp>
        <p:nvSpPr>
          <p:cNvPr id="312" name="Lekerekített téglalap 49">
            <a:extLst>
              <a:ext uri="{FF2B5EF4-FFF2-40B4-BE49-F238E27FC236}">
                <a16:creationId xmlns:a16="http://schemas.microsoft.com/office/drawing/2014/main" id="{A11B9F8F-BCE8-41B8-8FA4-8AA4133BC019}"/>
              </a:ext>
            </a:extLst>
          </p:cNvPr>
          <p:cNvSpPr/>
          <p:nvPr/>
        </p:nvSpPr>
        <p:spPr bwMode="auto">
          <a:xfrm>
            <a:off x="3343763" y="4293644"/>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bid</a:t>
            </a:r>
          </a:p>
        </p:txBody>
      </p:sp>
      <p:sp>
        <p:nvSpPr>
          <p:cNvPr id="313" name="Lekerekített téglalap 50">
            <a:extLst>
              <a:ext uri="{FF2B5EF4-FFF2-40B4-BE49-F238E27FC236}">
                <a16:creationId xmlns:a16="http://schemas.microsoft.com/office/drawing/2014/main" id="{5D88D009-1D6A-4C87-ADD7-DEE130B95073}"/>
              </a:ext>
            </a:extLst>
          </p:cNvPr>
          <p:cNvSpPr/>
          <p:nvPr/>
        </p:nvSpPr>
        <p:spPr bwMode="auto">
          <a:xfrm>
            <a:off x="3821566" y="4293644"/>
            <a:ext cx="440061"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150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bid</a:t>
            </a:r>
          </a:p>
        </p:txBody>
      </p:sp>
      <p:sp>
        <p:nvSpPr>
          <p:cNvPr id="314" name="Lekerekített téglalap 51">
            <a:extLst>
              <a:ext uri="{FF2B5EF4-FFF2-40B4-BE49-F238E27FC236}">
                <a16:creationId xmlns:a16="http://schemas.microsoft.com/office/drawing/2014/main" id="{6BCCDB50-E61B-4A39-991D-DCD3A8CAC705}"/>
              </a:ext>
            </a:extLst>
          </p:cNvPr>
          <p:cNvSpPr/>
          <p:nvPr/>
        </p:nvSpPr>
        <p:spPr bwMode="auto">
          <a:xfrm>
            <a:off x="4300573" y="4293644"/>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bid</a:t>
            </a:r>
          </a:p>
        </p:txBody>
      </p:sp>
      <p:cxnSp>
        <p:nvCxnSpPr>
          <p:cNvPr id="315" name="Egyenes összekötő 119">
            <a:extLst>
              <a:ext uri="{FF2B5EF4-FFF2-40B4-BE49-F238E27FC236}">
                <a16:creationId xmlns:a16="http://schemas.microsoft.com/office/drawing/2014/main" id="{1C2CF601-4CA4-4AB6-AC13-51BB910FCA8F}"/>
              </a:ext>
            </a:extLst>
          </p:cNvPr>
          <p:cNvCxnSpPr>
            <a:cxnSpLocks/>
          </p:cNvCxnSpPr>
          <p:nvPr/>
        </p:nvCxnSpPr>
        <p:spPr bwMode="auto">
          <a:xfrm flipV="1">
            <a:off x="977652" y="3043474"/>
            <a:ext cx="2824371"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6" name="Egyenes összekötő 121">
            <a:extLst>
              <a:ext uri="{FF2B5EF4-FFF2-40B4-BE49-F238E27FC236}">
                <a16:creationId xmlns:a16="http://schemas.microsoft.com/office/drawing/2014/main" id="{48479702-66FE-4E31-9B42-44AC7F1CB78B}"/>
              </a:ext>
            </a:extLst>
          </p:cNvPr>
          <p:cNvCxnSpPr>
            <a:cxnSpLocks/>
          </p:cNvCxnSpPr>
          <p:nvPr/>
        </p:nvCxnSpPr>
        <p:spPr bwMode="auto">
          <a:xfrm>
            <a:off x="2999383" y="2977151"/>
            <a:ext cx="0" cy="6471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7" name="Egyenes összekötő 124">
            <a:extLst>
              <a:ext uri="{FF2B5EF4-FFF2-40B4-BE49-F238E27FC236}">
                <a16:creationId xmlns:a16="http://schemas.microsoft.com/office/drawing/2014/main" id="{656E1FDE-B176-42F1-BEFC-C9B76BF780B1}"/>
              </a:ext>
            </a:extLst>
          </p:cNvPr>
          <p:cNvCxnSpPr/>
          <p:nvPr/>
        </p:nvCxnSpPr>
        <p:spPr bwMode="auto">
          <a:xfrm flipV="1">
            <a:off x="2132182" y="3043475"/>
            <a:ext cx="0" cy="11234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8" name="Egyenes összekötő 130">
            <a:extLst>
              <a:ext uri="{FF2B5EF4-FFF2-40B4-BE49-F238E27FC236}">
                <a16:creationId xmlns:a16="http://schemas.microsoft.com/office/drawing/2014/main" id="{1E6EF28F-4FEC-4241-A126-CC0CA05710A9}"/>
              </a:ext>
            </a:extLst>
          </p:cNvPr>
          <p:cNvCxnSpPr>
            <a:cxnSpLocks/>
          </p:cNvCxnSpPr>
          <p:nvPr/>
        </p:nvCxnSpPr>
        <p:spPr bwMode="auto">
          <a:xfrm flipV="1">
            <a:off x="3803837" y="3039066"/>
            <a:ext cx="0" cy="11840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9" name="Egyenes összekötő 136">
            <a:extLst>
              <a:ext uri="{FF2B5EF4-FFF2-40B4-BE49-F238E27FC236}">
                <a16:creationId xmlns:a16="http://schemas.microsoft.com/office/drawing/2014/main" id="{768E1DA7-15C1-4827-B3C0-7E5221C09DBA}"/>
              </a:ext>
            </a:extLst>
          </p:cNvPr>
          <p:cNvCxnSpPr>
            <a:cxnSpLocks/>
          </p:cNvCxnSpPr>
          <p:nvPr/>
        </p:nvCxnSpPr>
        <p:spPr bwMode="auto">
          <a:xfrm>
            <a:off x="2132182" y="3262596"/>
            <a:ext cx="1" cy="596173"/>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0" name="Egyenes összekötő 145">
            <a:extLst>
              <a:ext uri="{FF2B5EF4-FFF2-40B4-BE49-F238E27FC236}">
                <a16:creationId xmlns:a16="http://schemas.microsoft.com/office/drawing/2014/main" id="{F631C47B-2B57-40B7-AF87-C4C1D761E94A}"/>
              </a:ext>
            </a:extLst>
          </p:cNvPr>
          <p:cNvCxnSpPr>
            <a:cxnSpLocks/>
          </p:cNvCxnSpPr>
          <p:nvPr/>
        </p:nvCxnSpPr>
        <p:spPr bwMode="auto">
          <a:xfrm flipH="1">
            <a:off x="3088374" y="3307111"/>
            <a:ext cx="1430564" cy="318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1" name="Egyenes összekötő 150">
            <a:extLst>
              <a:ext uri="{FF2B5EF4-FFF2-40B4-BE49-F238E27FC236}">
                <a16:creationId xmlns:a16="http://schemas.microsoft.com/office/drawing/2014/main" id="{FD520108-775E-4C7C-BF57-154A8EC9C51F}"/>
              </a:ext>
            </a:extLst>
          </p:cNvPr>
          <p:cNvCxnSpPr/>
          <p:nvPr/>
        </p:nvCxnSpPr>
        <p:spPr bwMode="auto">
          <a:xfrm flipH="1">
            <a:off x="3805039" y="3244440"/>
            <a:ext cx="261" cy="10692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2" name="Egyenes összekötő 154">
            <a:extLst>
              <a:ext uri="{FF2B5EF4-FFF2-40B4-BE49-F238E27FC236}">
                <a16:creationId xmlns:a16="http://schemas.microsoft.com/office/drawing/2014/main" id="{09CBEB7C-CF8A-45CE-844F-9928F1654055}"/>
              </a:ext>
            </a:extLst>
          </p:cNvPr>
          <p:cNvCxnSpPr>
            <a:cxnSpLocks/>
          </p:cNvCxnSpPr>
          <p:nvPr/>
        </p:nvCxnSpPr>
        <p:spPr bwMode="auto">
          <a:xfrm>
            <a:off x="4520604" y="3302000"/>
            <a:ext cx="0" cy="19520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3" name="Egyenes összekötő 157">
            <a:extLst>
              <a:ext uri="{FF2B5EF4-FFF2-40B4-BE49-F238E27FC236}">
                <a16:creationId xmlns:a16="http://schemas.microsoft.com/office/drawing/2014/main" id="{CCF51B92-FF17-48A1-9CF7-78B87466DA5F}"/>
              </a:ext>
            </a:extLst>
          </p:cNvPr>
          <p:cNvCxnSpPr>
            <a:cxnSpLocks/>
          </p:cNvCxnSpPr>
          <p:nvPr/>
        </p:nvCxnSpPr>
        <p:spPr bwMode="auto">
          <a:xfrm>
            <a:off x="3088375" y="3307567"/>
            <a:ext cx="0" cy="43801"/>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4" name="Egyenes összekötő 168">
            <a:extLst>
              <a:ext uri="{FF2B5EF4-FFF2-40B4-BE49-F238E27FC236}">
                <a16:creationId xmlns:a16="http://schemas.microsoft.com/office/drawing/2014/main" id="{1993FFA1-9E1C-416B-8573-46D645A87835}"/>
              </a:ext>
            </a:extLst>
          </p:cNvPr>
          <p:cNvCxnSpPr>
            <a:cxnSpLocks/>
          </p:cNvCxnSpPr>
          <p:nvPr/>
        </p:nvCxnSpPr>
        <p:spPr bwMode="auto">
          <a:xfrm flipV="1">
            <a:off x="2132183" y="4253442"/>
            <a:ext cx="0" cy="4020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5" name="Egyenes összekötő 169">
            <a:extLst>
              <a:ext uri="{FF2B5EF4-FFF2-40B4-BE49-F238E27FC236}">
                <a16:creationId xmlns:a16="http://schemas.microsoft.com/office/drawing/2014/main" id="{A116B3AC-6ADC-4CCD-A521-B98BD5B2980F}"/>
              </a:ext>
            </a:extLst>
          </p:cNvPr>
          <p:cNvCxnSpPr>
            <a:cxnSpLocks/>
          </p:cNvCxnSpPr>
          <p:nvPr/>
        </p:nvCxnSpPr>
        <p:spPr bwMode="auto">
          <a:xfrm flipV="1">
            <a:off x="2607500" y="3302000"/>
            <a:ext cx="0" cy="107000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6" name="Egyenes összekötő 170">
            <a:extLst>
              <a:ext uri="{FF2B5EF4-FFF2-40B4-BE49-F238E27FC236}">
                <a16:creationId xmlns:a16="http://schemas.microsoft.com/office/drawing/2014/main" id="{8FBD68DB-F4E5-407A-9D5D-B4CD25F43A0B}"/>
              </a:ext>
            </a:extLst>
          </p:cNvPr>
          <p:cNvCxnSpPr>
            <a:cxnSpLocks/>
          </p:cNvCxnSpPr>
          <p:nvPr/>
        </p:nvCxnSpPr>
        <p:spPr bwMode="auto">
          <a:xfrm flipV="1">
            <a:off x="3088374" y="3628880"/>
            <a:ext cx="0" cy="732713"/>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7" name="Egyenes összekötő 174">
            <a:extLst>
              <a:ext uri="{FF2B5EF4-FFF2-40B4-BE49-F238E27FC236}">
                <a16:creationId xmlns:a16="http://schemas.microsoft.com/office/drawing/2014/main" id="{7B7B1299-8D33-46A7-97DC-28679D3CC886}"/>
              </a:ext>
            </a:extLst>
          </p:cNvPr>
          <p:cNvCxnSpPr>
            <a:cxnSpLocks/>
          </p:cNvCxnSpPr>
          <p:nvPr/>
        </p:nvCxnSpPr>
        <p:spPr bwMode="auto">
          <a:xfrm>
            <a:off x="3801603" y="3665194"/>
            <a:ext cx="246165"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8" name="Egyenes összekötő 176">
            <a:extLst>
              <a:ext uri="{FF2B5EF4-FFF2-40B4-BE49-F238E27FC236}">
                <a16:creationId xmlns:a16="http://schemas.microsoft.com/office/drawing/2014/main" id="{0C7709AD-B0B0-453B-A85B-49407A8A3DEF}"/>
              </a:ext>
            </a:extLst>
          </p:cNvPr>
          <p:cNvCxnSpPr>
            <a:cxnSpLocks/>
          </p:cNvCxnSpPr>
          <p:nvPr/>
        </p:nvCxnSpPr>
        <p:spPr bwMode="auto">
          <a:xfrm flipV="1">
            <a:off x="4044862" y="3664990"/>
            <a:ext cx="0" cy="692376"/>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9" name="Egyenes összekötő 182">
            <a:extLst>
              <a:ext uri="{FF2B5EF4-FFF2-40B4-BE49-F238E27FC236}">
                <a16:creationId xmlns:a16="http://schemas.microsoft.com/office/drawing/2014/main" id="{518B4F58-0F8A-4DAC-9ACB-AB44D0971FF5}"/>
              </a:ext>
            </a:extLst>
          </p:cNvPr>
          <p:cNvCxnSpPr>
            <a:cxnSpLocks/>
          </p:cNvCxnSpPr>
          <p:nvPr/>
        </p:nvCxnSpPr>
        <p:spPr bwMode="auto">
          <a:xfrm>
            <a:off x="3805039" y="3626787"/>
            <a:ext cx="0" cy="6943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0" name="Egyenes összekötő 190">
            <a:extLst>
              <a:ext uri="{FF2B5EF4-FFF2-40B4-BE49-F238E27FC236}">
                <a16:creationId xmlns:a16="http://schemas.microsoft.com/office/drawing/2014/main" id="{2BC71943-8DD0-4FCA-A234-A9D9EC830EEA}"/>
              </a:ext>
            </a:extLst>
          </p:cNvPr>
          <p:cNvCxnSpPr>
            <a:cxnSpLocks/>
          </p:cNvCxnSpPr>
          <p:nvPr/>
        </p:nvCxnSpPr>
        <p:spPr bwMode="auto">
          <a:xfrm flipH="1" flipV="1">
            <a:off x="983367" y="3272183"/>
            <a:ext cx="140" cy="1016506"/>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1" name="Egyenes összekötő 192">
            <a:extLst>
              <a:ext uri="{FF2B5EF4-FFF2-40B4-BE49-F238E27FC236}">
                <a16:creationId xmlns:a16="http://schemas.microsoft.com/office/drawing/2014/main" id="{0F52B05A-CD92-4755-AA4B-F6A4B69F8E52}"/>
              </a:ext>
            </a:extLst>
          </p:cNvPr>
          <p:cNvCxnSpPr>
            <a:cxnSpLocks/>
          </p:cNvCxnSpPr>
          <p:nvPr/>
        </p:nvCxnSpPr>
        <p:spPr bwMode="auto">
          <a:xfrm>
            <a:off x="3563794" y="4247063"/>
            <a:ext cx="0" cy="46581"/>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2" name="Egyenes összekötő 176">
            <a:extLst>
              <a:ext uri="{FF2B5EF4-FFF2-40B4-BE49-F238E27FC236}">
                <a16:creationId xmlns:a16="http://schemas.microsoft.com/office/drawing/2014/main" id="{C3DF170F-1FCE-4F43-8664-C8C16A976F4D}"/>
              </a:ext>
            </a:extLst>
          </p:cNvPr>
          <p:cNvCxnSpPr>
            <a:cxnSpLocks/>
          </p:cNvCxnSpPr>
          <p:nvPr/>
        </p:nvCxnSpPr>
        <p:spPr bwMode="auto">
          <a:xfrm flipV="1">
            <a:off x="4520604" y="4100975"/>
            <a:ext cx="0" cy="19266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3" name="Egyenes összekötő 174">
            <a:extLst>
              <a:ext uri="{FF2B5EF4-FFF2-40B4-BE49-F238E27FC236}">
                <a16:creationId xmlns:a16="http://schemas.microsoft.com/office/drawing/2014/main" id="{6C597DDC-FB21-4F8C-97EF-B9B8ECB6AC4A}"/>
              </a:ext>
            </a:extLst>
          </p:cNvPr>
          <p:cNvCxnSpPr>
            <a:cxnSpLocks/>
          </p:cNvCxnSpPr>
          <p:nvPr/>
        </p:nvCxnSpPr>
        <p:spPr bwMode="auto">
          <a:xfrm flipV="1">
            <a:off x="3088144" y="3666459"/>
            <a:ext cx="25200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4" name="Egyenes összekötő 182">
            <a:extLst>
              <a:ext uri="{FF2B5EF4-FFF2-40B4-BE49-F238E27FC236}">
                <a16:creationId xmlns:a16="http://schemas.microsoft.com/office/drawing/2014/main" id="{10667A81-1F03-4528-879E-F1210828D463}"/>
              </a:ext>
            </a:extLst>
          </p:cNvPr>
          <p:cNvCxnSpPr>
            <a:cxnSpLocks/>
          </p:cNvCxnSpPr>
          <p:nvPr/>
        </p:nvCxnSpPr>
        <p:spPr bwMode="auto">
          <a:xfrm>
            <a:off x="3336284" y="3667816"/>
            <a:ext cx="0" cy="2840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5" name="Egyenes összekötő 138">
            <a:extLst>
              <a:ext uri="{FF2B5EF4-FFF2-40B4-BE49-F238E27FC236}">
                <a16:creationId xmlns:a16="http://schemas.microsoft.com/office/drawing/2014/main" id="{617E61C0-78CC-4D38-9C6A-CF5B42608D1C}"/>
              </a:ext>
            </a:extLst>
          </p:cNvPr>
          <p:cNvCxnSpPr>
            <a:cxnSpLocks/>
          </p:cNvCxnSpPr>
          <p:nvPr/>
        </p:nvCxnSpPr>
        <p:spPr bwMode="auto">
          <a:xfrm flipH="1">
            <a:off x="1656188" y="3300477"/>
            <a:ext cx="951312" cy="1524"/>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36" name="Lekerekített téglalap 41">
            <a:extLst>
              <a:ext uri="{FF2B5EF4-FFF2-40B4-BE49-F238E27FC236}">
                <a16:creationId xmlns:a16="http://schemas.microsoft.com/office/drawing/2014/main" id="{A3953DD2-1CE3-4FD4-9633-28BDC33A2ED8}"/>
              </a:ext>
            </a:extLst>
          </p:cNvPr>
          <p:cNvSpPr/>
          <p:nvPr/>
        </p:nvSpPr>
        <p:spPr bwMode="auto">
          <a:xfrm>
            <a:off x="1183108" y="3343469"/>
            <a:ext cx="936000" cy="462737"/>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Alter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≥80 Jahre und/oder begleitend Verapamil</a:t>
            </a:r>
          </a:p>
        </p:txBody>
      </p:sp>
      <p:sp>
        <p:nvSpPr>
          <p:cNvPr id="337" name="Lekerekített téglalap 51">
            <a:extLst>
              <a:ext uri="{FF2B5EF4-FFF2-40B4-BE49-F238E27FC236}">
                <a16:creationId xmlns:a16="http://schemas.microsoft.com/office/drawing/2014/main" id="{5CD1AE0F-7F7E-4171-8783-0CFEB9FD19D5}"/>
              </a:ext>
            </a:extLst>
          </p:cNvPr>
          <p:cNvSpPr/>
          <p:nvPr/>
        </p:nvSpPr>
        <p:spPr bwMode="auto">
          <a:xfrm>
            <a:off x="1429719" y="4288689"/>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chemeClr val="tx1">
                    <a:lumMod val="65000"/>
                    <a:lumOff val="35000"/>
                  </a:schemeClr>
                </a:solidFill>
                <a:uLnTx/>
                <a:uFillTx/>
                <a:latin typeface="Arial" charset="0"/>
                <a:ea typeface="+mn-ea"/>
                <a:cs typeface="+mn-cs"/>
              </a:rPr>
              <a:t>bid</a:t>
            </a:r>
          </a:p>
        </p:txBody>
      </p:sp>
      <p:cxnSp>
        <p:nvCxnSpPr>
          <p:cNvPr id="338" name="Egyenes összekötő 176">
            <a:extLst>
              <a:ext uri="{FF2B5EF4-FFF2-40B4-BE49-F238E27FC236}">
                <a16:creationId xmlns:a16="http://schemas.microsoft.com/office/drawing/2014/main" id="{D68E4FCE-BA07-42FF-B523-3AFE2B57E9D3}"/>
              </a:ext>
            </a:extLst>
          </p:cNvPr>
          <p:cNvCxnSpPr>
            <a:cxnSpLocks/>
          </p:cNvCxnSpPr>
          <p:nvPr/>
        </p:nvCxnSpPr>
        <p:spPr bwMode="auto">
          <a:xfrm flipV="1">
            <a:off x="1649750" y="3806206"/>
            <a:ext cx="6437" cy="482483"/>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9" name="Egyenes összekötő 176">
            <a:extLst>
              <a:ext uri="{FF2B5EF4-FFF2-40B4-BE49-F238E27FC236}">
                <a16:creationId xmlns:a16="http://schemas.microsoft.com/office/drawing/2014/main" id="{68107271-E65D-45FE-B0A5-95D7336B48B7}"/>
              </a:ext>
            </a:extLst>
          </p:cNvPr>
          <p:cNvCxnSpPr>
            <a:cxnSpLocks/>
          </p:cNvCxnSpPr>
          <p:nvPr/>
        </p:nvCxnSpPr>
        <p:spPr bwMode="auto">
          <a:xfrm>
            <a:off x="1656187" y="3268412"/>
            <a:ext cx="0" cy="7505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0" name="Egyenes összekötő 124">
            <a:extLst>
              <a:ext uri="{FF2B5EF4-FFF2-40B4-BE49-F238E27FC236}">
                <a16:creationId xmlns:a16="http://schemas.microsoft.com/office/drawing/2014/main" id="{8E3D302E-C789-4715-B7E4-4D4A05F783B9}"/>
              </a:ext>
            </a:extLst>
          </p:cNvPr>
          <p:cNvCxnSpPr>
            <a:cxnSpLocks/>
          </p:cNvCxnSpPr>
          <p:nvPr/>
        </p:nvCxnSpPr>
        <p:spPr bwMode="auto">
          <a:xfrm flipV="1">
            <a:off x="983367" y="3047873"/>
            <a:ext cx="0" cy="11160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41" name="Lekerekített téglalap 34">
            <a:extLst>
              <a:ext uri="{FF2B5EF4-FFF2-40B4-BE49-F238E27FC236}">
                <a16:creationId xmlns:a16="http://schemas.microsoft.com/office/drawing/2014/main" id="{7789F993-9AED-4400-86A8-4B612E60F360}"/>
              </a:ext>
            </a:extLst>
          </p:cNvPr>
          <p:cNvSpPr/>
          <p:nvPr/>
        </p:nvSpPr>
        <p:spPr bwMode="auto">
          <a:xfrm>
            <a:off x="3319547" y="3090459"/>
            <a:ext cx="900000" cy="172137"/>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&gt;50 ml/min</a:t>
            </a:r>
          </a:p>
        </p:txBody>
      </p:sp>
      <p:sp>
        <p:nvSpPr>
          <p:cNvPr id="342" name="Lekerekített téglalap 33">
            <a:extLst>
              <a:ext uri="{FF2B5EF4-FFF2-40B4-BE49-F238E27FC236}">
                <a16:creationId xmlns:a16="http://schemas.microsoft.com/office/drawing/2014/main" id="{A8201D64-84F7-4F40-AB07-3CF29AB0E699}"/>
              </a:ext>
            </a:extLst>
          </p:cNvPr>
          <p:cNvSpPr/>
          <p:nvPr/>
        </p:nvSpPr>
        <p:spPr bwMode="auto">
          <a:xfrm>
            <a:off x="1637182" y="3090459"/>
            <a:ext cx="990000" cy="172137"/>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30–50 ml/min</a:t>
            </a:r>
          </a:p>
        </p:txBody>
      </p:sp>
      <p:sp>
        <p:nvSpPr>
          <p:cNvPr id="343" name="Lekerekített téglalap 32">
            <a:extLst>
              <a:ext uri="{FF2B5EF4-FFF2-40B4-BE49-F238E27FC236}">
                <a16:creationId xmlns:a16="http://schemas.microsoft.com/office/drawing/2014/main" id="{433F5A76-68A6-4712-B7C3-CFB0076C16AD}"/>
              </a:ext>
            </a:extLst>
          </p:cNvPr>
          <p:cNvSpPr/>
          <p:nvPr/>
        </p:nvSpPr>
        <p:spPr bwMode="auto">
          <a:xfrm>
            <a:off x="618562" y="3100046"/>
            <a:ext cx="729610" cy="172137"/>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&lt;30 ml/min</a:t>
            </a:r>
          </a:p>
        </p:txBody>
      </p:sp>
      <p:cxnSp>
        <p:nvCxnSpPr>
          <p:cNvPr id="344" name="Egyenes összekötő 245">
            <a:extLst>
              <a:ext uri="{FF2B5EF4-FFF2-40B4-BE49-F238E27FC236}">
                <a16:creationId xmlns:a16="http://schemas.microsoft.com/office/drawing/2014/main" id="{6DBE6D11-9ED3-4CA9-BFF1-FF6F2DCD3851}"/>
              </a:ext>
            </a:extLst>
          </p:cNvPr>
          <p:cNvCxnSpPr/>
          <p:nvPr/>
        </p:nvCxnSpPr>
        <p:spPr bwMode="auto">
          <a:xfrm>
            <a:off x="5658874" y="3036664"/>
            <a:ext cx="2251075"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5" name="Egyenes összekötő 234">
            <a:extLst>
              <a:ext uri="{FF2B5EF4-FFF2-40B4-BE49-F238E27FC236}">
                <a16:creationId xmlns:a16="http://schemas.microsoft.com/office/drawing/2014/main" id="{EBD17CAF-8205-4208-B296-6267ED5E6180}"/>
              </a:ext>
            </a:extLst>
          </p:cNvPr>
          <p:cNvCxnSpPr/>
          <p:nvPr/>
        </p:nvCxnSpPr>
        <p:spPr bwMode="auto">
          <a:xfrm>
            <a:off x="6788856" y="2908077"/>
            <a:ext cx="0" cy="34083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6" name="Egyenes összekötő 235">
            <a:extLst>
              <a:ext uri="{FF2B5EF4-FFF2-40B4-BE49-F238E27FC236}">
                <a16:creationId xmlns:a16="http://schemas.microsoft.com/office/drawing/2014/main" id="{8D2D820C-BE4C-4D98-A951-FD0C5A2B24DD}"/>
              </a:ext>
            </a:extLst>
          </p:cNvPr>
          <p:cNvCxnSpPr/>
          <p:nvPr/>
        </p:nvCxnSpPr>
        <p:spPr bwMode="auto">
          <a:xfrm>
            <a:off x="5663318" y="3031502"/>
            <a:ext cx="0" cy="17213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7" name="Egyenes összekötő 237">
            <a:extLst>
              <a:ext uri="{FF2B5EF4-FFF2-40B4-BE49-F238E27FC236}">
                <a16:creationId xmlns:a16="http://schemas.microsoft.com/office/drawing/2014/main" id="{7537C815-4075-4083-9787-47AB4E29861D}"/>
              </a:ext>
            </a:extLst>
          </p:cNvPr>
          <p:cNvCxnSpPr/>
          <p:nvPr/>
        </p:nvCxnSpPr>
        <p:spPr bwMode="auto">
          <a:xfrm>
            <a:off x="7908044" y="3036664"/>
            <a:ext cx="0" cy="13784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8" name="Egyenes összekötő 247">
            <a:extLst>
              <a:ext uri="{FF2B5EF4-FFF2-40B4-BE49-F238E27FC236}">
                <a16:creationId xmlns:a16="http://schemas.microsoft.com/office/drawing/2014/main" id="{ECFAC9D6-FD5F-45FE-9E33-B5902775D236}"/>
              </a:ext>
            </a:extLst>
          </p:cNvPr>
          <p:cNvCxnSpPr/>
          <p:nvPr/>
        </p:nvCxnSpPr>
        <p:spPr bwMode="auto">
          <a:xfrm>
            <a:off x="5661731" y="3137190"/>
            <a:ext cx="3175" cy="60917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9" name="Egyenes összekötő 250">
            <a:extLst>
              <a:ext uri="{FF2B5EF4-FFF2-40B4-BE49-F238E27FC236}">
                <a16:creationId xmlns:a16="http://schemas.microsoft.com/office/drawing/2014/main" id="{09F3D02D-86EF-47CC-8982-B2BB0289BA3A}"/>
              </a:ext>
            </a:extLst>
          </p:cNvPr>
          <p:cNvCxnSpPr/>
          <p:nvPr/>
        </p:nvCxnSpPr>
        <p:spPr bwMode="auto">
          <a:xfrm flipH="1">
            <a:off x="6786079" y="3132058"/>
            <a:ext cx="2777" cy="60917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0" name="Egyenes összekötő 253">
            <a:extLst>
              <a:ext uri="{FF2B5EF4-FFF2-40B4-BE49-F238E27FC236}">
                <a16:creationId xmlns:a16="http://schemas.microsoft.com/office/drawing/2014/main" id="{11654A63-E5BB-4BE0-BDBF-3BBD86C3091F}"/>
              </a:ext>
            </a:extLst>
          </p:cNvPr>
          <p:cNvCxnSpPr/>
          <p:nvPr/>
        </p:nvCxnSpPr>
        <p:spPr bwMode="auto">
          <a:xfrm>
            <a:off x="7906456" y="3344546"/>
            <a:ext cx="0" cy="12448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1" name="Egyenes összekötő 255">
            <a:extLst>
              <a:ext uri="{FF2B5EF4-FFF2-40B4-BE49-F238E27FC236}">
                <a16:creationId xmlns:a16="http://schemas.microsoft.com/office/drawing/2014/main" id="{927632CD-71C7-487A-A16B-C856869DBA32}"/>
              </a:ext>
            </a:extLst>
          </p:cNvPr>
          <p:cNvCxnSpPr/>
          <p:nvPr/>
        </p:nvCxnSpPr>
        <p:spPr bwMode="auto">
          <a:xfrm>
            <a:off x="7592449" y="3682771"/>
            <a:ext cx="70485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2" name="Egyenes összekötő 258">
            <a:extLst>
              <a:ext uri="{FF2B5EF4-FFF2-40B4-BE49-F238E27FC236}">
                <a16:creationId xmlns:a16="http://schemas.microsoft.com/office/drawing/2014/main" id="{E2A5C9F5-6B1B-4C9C-8FEF-8A60B5C5EE3C}"/>
              </a:ext>
            </a:extLst>
          </p:cNvPr>
          <p:cNvCxnSpPr/>
          <p:nvPr/>
        </p:nvCxnSpPr>
        <p:spPr bwMode="auto">
          <a:xfrm>
            <a:off x="7906456" y="3584698"/>
            <a:ext cx="0" cy="10202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3" name="Egyenes összekötő 260">
            <a:extLst>
              <a:ext uri="{FF2B5EF4-FFF2-40B4-BE49-F238E27FC236}">
                <a16:creationId xmlns:a16="http://schemas.microsoft.com/office/drawing/2014/main" id="{71F3F853-8E8D-44DA-8F17-FBE47FE4C5C7}"/>
              </a:ext>
            </a:extLst>
          </p:cNvPr>
          <p:cNvCxnSpPr/>
          <p:nvPr/>
        </p:nvCxnSpPr>
        <p:spPr bwMode="auto">
          <a:xfrm>
            <a:off x="7597687" y="3683682"/>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4" name="Egyenes összekötő 263">
            <a:extLst>
              <a:ext uri="{FF2B5EF4-FFF2-40B4-BE49-F238E27FC236}">
                <a16:creationId xmlns:a16="http://schemas.microsoft.com/office/drawing/2014/main" id="{3E1E01C7-8A6D-4BB6-9FC3-5AB77C2F16D8}"/>
              </a:ext>
            </a:extLst>
          </p:cNvPr>
          <p:cNvCxnSpPr/>
          <p:nvPr/>
        </p:nvCxnSpPr>
        <p:spPr bwMode="auto">
          <a:xfrm>
            <a:off x="8296188" y="3832177"/>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5" name="Egyenes összekötő 264">
            <a:extLst>
              <a:ext uri="{FF2B5EF4-FFF2-40B4-BE49-F238E27FC236}">
                <a16:creationId xmlns:a16="http://schemas.microsoft.com/office/drawing/2014/main" id="{8239EF12-4C9E-40E7-A89A-1D4F5B9D55B9}"/>
              </a:ext>
            </a:extLst>
          </p:cNvPr>
          <p:cNvCxnSpPr/>
          <p:nvPr/>
        </p:nvCxnSpPr>
        <p:spPr bwMode="auto">
          <a:xfrm>
            <a:off x="7600862" y="3890665"/>
            <a:ext cx="0" cy="20656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6" name="Egyenes összekötő 265">
            <a:extLst>
              <a:ext uri="{FF2B5EF4-FFF2-40B4-BE49-F238E27FC236}">
                <a16:creationId xmlns:a16="http://schemas.microsoft.com/office/drawing/2014/main" id="{4CF31BEE-5215-498D-891E-BEF923E671F0}"/>
              </a:ext>
            </a:extLst>
          </p:cNvPr>
          <p:cNvCxnSpPr/>
          <p:nvPr/>
        </p:nvCxnSpPr>
        <p:spPr bwMode="auto">
          <a:xfrm>
            <a:off x="8286662" y="3886205"/>
            <a:ext cx="0" cy="20656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57" name="Lekerekített téglalap 18">
            <a:extLst>
              <a:ext uri="{FF2B5EF4-FFF2-40B4-BE49-F238E27FC236}">
                <a16:creationId xmlns:a16="http://schemas.microsoft.com/office/drawing/2014/main" id="{C9C19072-2C65-4789-AF3C-6A4C4B40C027}"/>
              </a:ext>
            </a:extLst>
          </p:cNvPr>
          <p:cNvSpPr/>
          <p:nvPr/>
        </p:nvSpPr>
        <p:spPr bwMode="auto">
          <a:xfrm>
            <a:off x="6383048" y="2810904"/>
            <a:ext cx="828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Schätzung CrCl</a:t>
            </a:r>
          </a:p>
        </p:txBody>
      </p:sp>
      <p:sp>
        <p:nvSpPr>
          <p:cNvPr id="358" name="Lekerekített téglalap 19">
            <a:extLst>
              <a:ext uri="{FF2B5EF4-FFF2-40B4-BE49-F238E27FC236}">
                <a16:creationId xmlns:a16="http://schemas.microsoft.com/office/drawing/2014/main" id="{7809CDB7-519F-4B23-A978-5340528DEE0B}"/>
              </a:ext>
            </a:extLst>
          </p:cNvPr>
          <p:cNvSpPr/>
          <p:nvPr/>
        </p:nvSpPr>
        <p:spPr bwMode="auto">
          <a:xfrm>
            <a:off x="5361377" y="3092403"/>
            <a:ext cx="611822"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&lt;15 ml/min</a:t>
            </a:r>
          </a:p>
        </p:txBody>
      </p:sp>
      <p:sp>
        <p:nvSpPr>
          <p:cNvPr id="359" name="Lekerekített téglalap 20">
            <a:extLst>
              <a:ext uri="{FF2B5EF4-FFF2-40B4-BE49-F238E27FC236}">
                <a16:creationId xmlns:a16="http://schemas.microsoft.com/office/drawing/2014/main" id="{43DF452D-1FAE-490C-92E6-901A1BD12685}"/>
              </a:ext>
            </a:extLst>
          </p:cNvPr>
          <p:cNvSpPr/>
          <p:nvPr/>
        </p:nvSpPr>
        <p:spPr bwMode="auto">
          <a:xfrm>
            <a:off x="6411031" y="3088985"/>
            <a:ext cx="75565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15–50 ml/min</a:t>
            </a:r>
          </a:p>
        </p:txBody>
      </p:sp>
      <p:sp>
        <p:nvSpPr>
          <p:cNvPr id="360" name="Lekerekített téglalap 21">
            <a:extLst>
              <a:ext uri="{FF2B5EF4-FFF2-40B4-BE49-F238E27FC236}">
                <a16:creationId xmlns:a16="http://schemas.microsoft.com/office/drawing/2014/main" id="{B21AC524-423C-45CF-B94B-634872333A71}"/>
              </a:ext>
            </a:extLst>
          </p:cNvPr>
          <p:cNvSpPr/>
          <p:nvPr/>
        </p:nvSpPr>
        <p:spPr bwMode="auto">
          <a:xfrm>
            <a:off x="7592450" y="3085947"/>
            <a:ext cx="59055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&gt;50 ml/min</a:t>
            </a:r>
          </a:p>
        </p:txBody>
      </p:sp>
      <p:sp>
        <p:nvSpPr>
          <p:cNvPr id="361" name="Lekerekített téglalap 22">
            <a:extLst>
              <a:ext uri="{FF2B5EF4-FFF2-40B4-BE49-F238E27FC236}">
                <a16:creationId xmlns:a16="http://schemas.microsoft.com/office/drawing/2014/main" id="{7AF7840B-2FAB-41A8-802D-726456AFF75E}"/>
              </a:ext>
            </a:extLst>
          </p:cNvPr>
          <p:cNvSpPr/>
          <p:nvPr/>
        </p:nvSpPr>
        <p:spPr bwMode="auto">
          <a:xfrm>
            <a:off x="5297876" y="3746369"/>
            <a:ext cx="734059"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Nicht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empfohlen</a:t>
            </a:r>
          </a:p>
        </p:txBody>
      </p:sp>
      <p:sp>
        <p:nvSpPr>
          <p:cNvPr id="362" name="Lekerekített téglalap 23">
            <a:extLst>
              <a:ext uri="{FF2B5EF4-FFF2-40B4-BE49-F238E27FC236}">
                <a16:creationId xmlns:a16="http://schemas.microsoft.com/office/drawing/2014/main" id="{79437F45-9219-4885-B31D-90B799B1704B}"/>
              </a:ext>
            </a:extLst>
          </p:cNvPr>
          <p:cNvSpPr/>
          <p:nvPr/>
        </p:nvSpPr>
        <p:spPr bwMode="auto">
          <a:xfrm>
            <a:off x="6487708" y="3741237"/>
            <a:ext cx="59674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dirty="0">
                <a:ln>
                  <a:noFill/>
                </a:ln>
                <a:solidFill>
                  <a:schemeClr val="tx1">
                    <a:lumMod val="65000"/>
                    <a:lumOff val="35000"/>
                  </a:schemeClr>
                </a:solidFill>
                <a:uLnTx/>
                <a:uFillTx/>
                <a:latin typeface="Arial" charset="0"/>
                <a:ea typeface="+mn-ea"/>
                <a:cs typeface="+mn-cs"/>
              </a:rPr>
              <a:t>30 mg </a:t>
            </a:r>
            <a:r>
              <a:rPr kumimoji="0" lang="de-DE" sz="750" b="0" i="0" u="none" strike="noStrike" cap="none" normalizeH="0" baseline="0" noProof="0" dirty="0" err="1">
                <a:ln>
                  <a:noFill/>
                </a:ln>
                <a:solidFill>
                  <a:schemeClr val="tx1">
                    <a:lumMod val="65000"/>
                    <a:lumOff val="35000"/>
                  </a:schemeClr>
                </a:solidFill>
                <a:uLnTx/>
                <a:uFillTx/>
                <a:latin typeface="Arial" charset="0"/>
                <a:ea typeface="+mn-ea"/>
                <a:cs typeface="+mn-cs"/>
              </a:rPr>
              <a:t>od</a:t>
            </a:r>
            <a:endParaRPr kumimoji="0" lang="de-DE" sz="750" b="0" i="0" u="none" strike="noStrike" cap="none" normalizeH="0" baseline="0" noProof="0" dirty="0">
              <a:ln>
                <a:noFill/>
              </a:ln>
              <a:solidFill>
                <a:schemeClr val="tx1">
                  <a:lumMod val="65000"/>
                  <a:lumOff val="35000"/>
                </a:schemeClr>
              </a:solidFill>
              <a:uLnTx/>
              <a:uFillTx/>
              <a:latin typeface="Arial" charset="0"/>
              <a:ea typeface="+mn-ea"/>
              <a:cs typeface="+mn-cs"/>
            </a:endParaRPr>
          </a:p>
        </p:txBody>
      </p:sp>
      <p:sp>
        <p:nvSpPr>
          <p:cNvPr id="363" name="Lekerekített téglalap 27">
            <a:extLst>
              <a:ext uri="{FF2B5EF4-FFF2-40B4-BE49-F238E27FC236}">
                <a16:creationId xmlns:a16="http://schemas.microsoft.com/office/drawing/2014/main" id="{93D52191-61A5-4F7A-A619-AEA2F2D5638C}"/>
              </a:ext>
            </a:extLst>
          </p:cNvPr>
          <p:cNvSpPr/>
          <p:nvPr/>
        </p:nvSpPr>
        <p:spPr bwMode="auto">
          <a:xfrm>
            <a:off x="7582925" y="3348944"/>
            <a:ext cx="590550"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dirty="0">
                <a:ln>
                  <a:noFill/>
                </a:ln>
                <a:solidFill>
                  <a:schemeClr val="tx1">
                    <a:lumMod val="65000"/>
                    <a:lumOff val="35000"/>
                  </a:schemeClr>
                </a:solidFill>
                <a:uLnTx/>
                <a:uFillTx/>
                <a:latin typeface="Arial" charset="0"/>
                <a:ea typeface="+mn-ea"/>
                <a:cs typeface="+mn-cs"/>
              </a:rPr>
              <a:t>60 mg </a:t>
            </a:r>
            <a:r>
              <a:rPr kumimoji="0" lang="de-DE" sz="750" b="0" i="0" u="none" strike="noStrike" cap="none" normalizeH="0" baseline="0" noProof="0" dirty="0" err="1">
                <a:ln>
                  <a:noFill/>
                </a:ln>
                <a:solidFill>
                  <a:schemeClr val="tx1">
                    <a:lumMod val="65000"/>
                    <a:lumOff val="35000"/>
                  </a:schemeClr>
                </a:solidFill>
                <a:uLnTx/>
                <a:uFillTx/>
                <a:latin typeface="Arial" charset="0"/>
                <a:ea typeface="+mn-ea"/>
                <a:cs typeface="+mn-cs"/>
              </a:rPr>
              <a:t>od</a:t>
            </a:r>
            <a:endParaRPr kumimoji="0" lang="de-DE" sz="750" b="0" i="0" u="none" strike="noStrike" cap="none" normalizeH="0" baseline="0" noProof="0" dirty="0">
              <a:ln>
                <a:noFill/>
              </a:ln>
              <a:solidFill>
                <a:schemeClr val="tx1">
                  <a:lumMod val="65000"/>
                  <a:lumOff val="35000"/>
                </a:schemeClr>
              </a:solidFill>
              <a:uLnTx/>
              <a:uFillTx/>
              <a:latin typeface="Arial" charset="0"/>
              <a:ea typeface="+mn-ea"/>
              <a:cs typeface="+mn-cs"/>
            </a:endParaRPr>
          </a:p>
        </p:txBody>
      </p:sp>
      <p:sp>
        <p:nvSpPr>
          <p:cNvPr id="364" name="Lekerekített téglalap 28">
            <a:extLst>
              <a:ext uri="{FF2B5EF4-FFF2-40B4-BE49-F238E27FC236}">
                <a16:creationId xmlns:a16="http://schemas.microsoft.com/office/drawing/2014/main" id="{74A4CA00-ECB9-40F0-9D6D-FDD80C406768}"/>
              </a:ext>
            </a:extLst>
          </p:cNvPr>
          <p:cNvSpPr/>
          <p:nvPr/>
        </p:nvSpPr>
        <p:spPr bwMode="auto">
          <a:xfrm>
            <a:off x="7286141" y="3745569"/>
            <a:ext cx="590550"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≤60 kg</a:t>
            </a:r>
          </a:p>
        </p:txBody>
      </p:sp>
      <p:sp>
        <p:nvSpPr>
          <p:cNvPr id="365" name="Lekerekített téglalap 29">
            <a:extLst>
              <a:ext uri="{FF2B5EF4-FFF2-40B4-BE49-F238E27FC236}">
                <a16:creationId xmlns:a16="http://schemas.microsoft.com/office/drawing/2014/main" id="{EA015FED-6A8A-49DE-B9DD-E526694DC280}"/>
              </a:ext>
            </a:extLst>
          </p:cNvPr>
          <p:cNvSpPr/>
          <p:nvPr/>
        </p:nvSpPr>
        <p:spPr bwMode="auto">
          <a:xfrm>
            <a:off x="7979800" y="3742532"/>
            <a:ext cx="590550"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P-gp-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a:ln>
                  <a:noFill/>
                </a:ln>
                <a:solidFill>
                  <a:srgbClr val="000000">
                    <a:lumMod val="65000"/>
                    <a:lumOff val="35000"/>
                  </a:srgbClr>
                </a:solidFill>
                <a:uLnTx/>
                <a:uFillTx/>
                <a:latin typeface="Arial" charset="0"/>
                <a:ea typeface="+mn-ea"/>
                <a:cs typeface="+mn-cs"/>
              </a:rPr>
              <a:t>Inhibitoren</a:t>
            </a:r>
          </a:p>
        </p:txBody>
      </p:sp>
      <p:cxnSp>
        <p:nvCxnSpPr>
          <p:cNvPr id="366" name="Egyenes összekötő 260">
            <a:extLst>
              <a:ext uri="{FF2B5EF4-FFF2-40B4-BE49-F238E27FC236}">
                <a16:creationId xmlns:a16="http://schemas.microsoft.com/office/drawing/2014/main" id="{01FF7A63-3595-4F72-AD21-F990CA8C97D1}"/>
              </a:ext>
            </a:extLst>
          </p:cNvPr>
          <p:cNvCxnSpPr/>
          <p:nvPr/>
        </p:nvCxnSpPr>
        <p:spPr bwMode="auto">
          <a:xfrm>
            <a:off x="8297983" y="3683682"/>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67" name="Lekerekített téglalap 25">
            <a:extLst>
              <a:ext uri="{FF2B5EF4-FFF2-40B4-BE49-F238E27FC236}">
                <a16:creationId xmlns:a16="http://schemas.microsoft.com/office/drawing/2014/main" id="{1DB99D95-7B79-4E17-92B9-7C214043BF4C}"/>
              </a:ext>
            </a:extLst>
          </p:cNvPr>
          <p:cNvSpPr/>
          <p:nvPr/>
        </p:nvSpPr>
        <p:spPr bwMode="auto">
          <a:xfrm>
            <a:off x="7283046" y="4094079"/>
            <a:ext cx="59674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dirty="0">
                <a:ln>
                  <a:noFill/>
                </a:ln>
                <a:solidFill>
                  <a:schemeClr val="tx1">
                    <a:lumMod val="65000"/>
                    <a:lumOff val="35000"/>
                  </a:schemeClr>
                </a:solidFill>
                <a:uLnTx/>
                <a:uFillTx/>
                <a:latin typeface="Arial" charset="0"/>
                <a:ea typeface="+mn-ea"/>
                <a:cs typeface="+mn-cs"/>
              </a:rPr>
              <a:t>30 mg </a:t>
            </a:r>
            <a:r>
              <a:rPr kumimoji="0" lang="de-DE" sz="750" b="0" i="0" u="none" strike="noStrike" cap="none" normalizeH="0" baseline="0" noProof="0" dirty="0" err="1">
                <a:ln>
                  <a:noFill/>
                </a:ln>
                <a:solidFill>
                  <a:schemeClr val="tx1">
                    <a:lumMod val="65000"/>
                    <a:lumOff val="35000"/>
                  </a:schemeClr>
                </a:solidFill>
                <a:uLnTx/>
                <a:uFillTx/>
                <a:latin typeface="Arial" charset="0"/>
                <a:ea typeface="+mn-ea"/>
                <a:cs typeface="+mn-cs"/>
              </a:rPr>
              <a:t>od</a:t>
            </a:r>
            <a:endParaRPr kumimoji="0" lang="de-DE" sz="750" b="0" i="0" u="none" strike="noStrike" cap="none" normalizeH="0" baseline="0" noProof="0" dirty="0">
              <a:ln>
                <a:noFill/>
              </a:ln>
              <a:solidFill>
                <a:schemeClr val="tx1">
                  <a:lumMod val="65000"/>
                  <a:lumOff val="35000"/>
                </a:schemeClr>
              </a:solidFill>
              <a:uLnTx/>
              <a:uFillTx/>
              <a:latin typeface="Arial" charset="0"/>
              <a:ea typeface="+mn-ea"/>
              <a:cs typeface="+mn-cs"/>
            </a:endParaRPr>
          </a:p>
        </p:txBody>
      </p:sp>
      <p:sp>
        <p:nvSpPr>
          <p:cNvPr id="368" name="Lekerekített téglalap 26">
            <a:extLst>
              <a:ext uri="{FF2B5EF4-FFF2-40B4-BE49-F238E27FC236}">
                <a16:creationId xmlns:a16="http://schemas.microsoft.com/office/drawing/2014/main" id="{32B4C8F1-EAF1-41AD-AA9B-EC0DD09DE32D}"/>
              </a:ext>
            </a:extLst>
          </p:cNvPr>
          <p:cNvSpPr/>
          <p:nvPr/>
        </p:nvSpPr>
        <p:spPr bwMode="auto">
          <a:xfrm>
            <a:off x="7979958" y="4094079"/>
            <a:ext cx="59674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750" b="0" i="0" u="none" strike="noStrike" cap="none" normalizeH="0" baseline="0" noProof="0" dirty="0">
                <a:ln>
                  <a:noFill/>
                </a:ln>
                <a:solidFill>
                  <a:schemeClr val="tx1">
                    <a:lumMod val="65000"/>
                    <a:lumOff val="35000"/>
                  </a:schemeClr>
                </a:solidFill>
                <a:uLnTx/>
                <a:uFillTx/>
                <a:latin typeface="Arial" charset="0"/>
                <a:ea typeface="+mn-ea"/>
                <a:cs typeface="+mn-cs"/>
              </a:rPr>
              <a:t>30 mg </a:t>
            </a:r>
            <a:r>
              <a:rPr kumimoji="0" lang="de-DE" sz="750" b="0" i="0" u="none" strike="noStrike" cap="none" normalizeH="0" baseline="0" noProof="0" dirty="0" err="1">
                <a:ln>
                  <a:noFill/>
                </a:ln>
                <a:solidFill>
                  <a:schemeClr val="tx1">
                    <a:lumMod val="65000"/>
                    <a:lumOff val="35000"/>
                  </a:schemeClr>
                </a:solidFill>
                <a:uLnTx/>
                <a:uFillTx/>
                <a:latin typeface="Arial" charset="0"/>
                <a:ea typeface="+mn-ea"/>
                <a:cs typeface="+mn-cs"/>
              </a:rPr>
              <a:t>od</a:t>
            </a:r>
            <a:endParaRPr kumimoji="0" lang="de-DE" sz="750" b="0" i="0" u="none" strike="noStrike" cap="none" normalizeH="0" baseline="0" noProof="0" dirty="0">
              <a:ln>
                <a:noFill/>
              </a:ln>
              <a:solidFill>
                <a:schemeClr val="tx1">
                  <a:lumMod val="65000"/>
                  <a:lumOff val="35000"/>
                </a:schemeClr>
              </a:solidFill>
              <a:uLnTx/>
              <a:uFillTx/>
              <a:latin typeface="Arial" charset="0"/>
              <a:ea typeface="+mn-ea"/>
              <a:cs typeface="+mn-cs"/>
            </a:endParaRPr>
          </a:p>
        </p:txBody>
      </p:sp>
      <p:cxnSp>
        <p:nvCxnSpPr>
          <p:cNvPr id="370" name="Egyenes összekötő 209">
            <a:extLst>
              <a:ext uri="{FF2B5EF4-FFF2-40B4-BE49-F238E27FC236}">
                <a16:creationId xmlns:a16="http://schemas.microsoft.com/office/drawing/2014/main" id="{06D1848E-7572-41EB-BA80-278DDBD9A5F1}"/>
              </a:ext>
            </a:extLst>
          </p:cNvPr>
          <p:cNvCxnSpPr>
            <a:stCxn id="265" idx="2"/>
          </p:cNvCxnSpPr>
          <p:nvPr/>
        </p:nvCxnSpPr>
        <p:spPr bwMode="auto">
          <a:xfrm>
            <a:off x="6266053" y="1227845"/>
            <a:ext cx="0" cy="929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61520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dirty="0"/>
              <a:t>Falsche Niedrig-Dosierung war bei </a:t>
            </a:r>
            <a:r>
              <a:rPr lang="de-DE" sz="2400" dirty="0" err="1"/>
              <a:t>Apixaban</a:t>
            </a:r>
            <a:r>
              <a:rPr lang="de-DE" sz="2400" dirty="0"/>
              <a:t> </a:t>
            </a:r>
            <a:br>
              <a:rPr lang="de-DE" sz="2400" dirty="0"/>
            </a:br>
            <a:r>
              <a:rPr lang="de-DE" sz="2400" dirty="0"/>
              <a:t>mit höheren Schlaganfallraten assoziiert</a:t>
            </a:r>
            <a:r>
              <a:rPr lang="de-DE" sz="2400" baseline="30000" dirty="0"/>
              <a:t>25</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15493"/>
            <a:ext cx="8274051" cy="241092"/>
          </a:xfrm>
          <a:prstGeom prst="rect">
            <a:avLst/>
          </a:prstGeom>
          <a:noFill/>
        </p:spPr>
        <p:txBody>
          <a:bodyPr wrap="square" lIns="0" tIns="0" rIns="0" bIns="0" rtlCol="0" anchor="b" anchorCtr="0">
            <a:spAutoFit/>
          </a:bodyPr>
          <a:lstStyle/>
          <a:p>
            <a:pPr marL="88900" indent="-88900">
              <a:spcBef>
                <a:spcPts val="0"/>
              </a:spcBef>
              <a:spcAft>
                <a:spcPts val="200"/>
              </a:spcAft>
            </a:pPr>
            <a:r>
              <a:rPr lang="de-DE" sz="700" dirty="0">
                <a:solidFill>
                  <a:srgbClr val="B3B2B5"/>
                </a:solidFill>
                <a:cs typeface="Arial" charset="0"/>
              </a:rPr>
              <a:t>Die Ergebnisse sind nicht für einen direkten Vergleich zwischen NOAK vorgesehen.  </a:t>
            </a:r>
          </a:p>
          <a:p>
            <a:pPr marL="88900" indent="-88900">
              <a:spcBef>
                <a:spcPts val="0"/>
              </a:spcBef>
              <a:spcAft>
                <a:spcPts val="200"/>
              </a:spcAft>
            </a:pPr>
            <a:r>
              <a:rPr lang="de-DE" sz="700" dirty="0">
                <a:solidFill>
                  <a:srgbClr val="B3B2B5"/>
                </a:solidFill>
                <a:cs typeface="Arial" charset="0"/>
              </a:rPr>
              <a:t>NOAK: nicht Vitamin-K-antagonistisches orales </a:t>
            </a:r>
            <a:r>
              <a:rPr lang="de-DE" sz="700" dirty="0" err="1">
                <a:solidFill>
                  <a:srgbClr val="B3B2B5"/>
                </a:solidFill>
                <a:cs typeface="Arial" charset="0"/>
              </a:rPr>
              <a:t>Antikoagulans</a:t>
            </a:r>
            <a:r>
              <a:rPr lang="de-DE" sz="700" dirty="0">
                <a:solidFill>
                  <a:srgbClr val="B3B2B5"/>
                </a:solidFill>
                <a:cs typeface="Arial" charset="0"/>
              </a:rPr>
              <a:t>; </a:t>
            </a:r>
            <a:r>
              <a:rPr lang="de-DE" sz="700" dirty="0" err="1">
                <a:solidFill>
                  <a:srgbClr val="B3B2B5"/>
                </a:solidFill>
                <a:cs typeface="Arial" charset="0"/>
              </a:rPr>
              <a:t>nvVHF</a:t>
            </a:r>
            <a:r>
              <a:rPr lang="de-DE" sz="700" dirty="0">
                <a:solidFill>
                  <a:srgbClr val="B3B2B5"/>
                </a:solidFill>
                <a:cs typeface="Arial" charset="0"/>
              </a:rPr>
              <a:t>: nicht-</a:t>
            </a:r>
            <a:r>
              <a:rPr lang="de-DE" sz="700" dirty="0" err="1">
                <a:solidFill>
                  <a:srgbClr val="B3B2B5"/>
                </a:solidFill>
                <a:cs typeface="Arial" charset="0"/>
              </a:rPr>
              <a:t>valvuläres</a:t>
            </a:r>
            <a:r>
              <a:rPr lang="de-DE" sz="700" dirty="0">
                <a:solidFill>
                  <a:srgbClr val="B3B2B5"/>
                </a:solidFill>
                <a:cs typeface="Arial" charset="0"/>
              </a:rPr>
              <a:t> Vorhofflimmern; SE: systemische Embolie</a:t>
            </a:r>
          </a:p>
        </p:txBody>
      </p:sp>
      <p:sp>
        <p:nvSpPr>
          <p:cNvPr id="13" name="Rectangle: Rounded Corners 18">
            <a:extLst>
              <a:ext uri="{FF2B5EF4-FFF2-40B4-BE49-F238E27FC236}">
                <a16:creationId xmlns:a16="http://schemas.microsoft.com/office/drawing/2014/main" id="{3FF3922B-21E1-4BF6-9E62-3B4438EDA54D}"/>
              </a:ext>
            </a:extLst>
          </p:cNvPr>
          <p:cNvSpPr/>
          <p:nvPr/>
        </p:nvSpPr>
        <p:spPr>
          <a:xfrm>
            <a:off x="6288888" y="1989528"/>
            <a:ext cx="2567775" cy="1081033"/>
          </a:xfrm>
          <a:prstGeom prst="roundRect">
            <a:avLst>
              <a:gd name="adj" fmla="val 12063"/>
            </a:avLst>
          </a:prstGeom>
          <a:solidFill>
            <a:schemeClr val="bg1"/>
          </a:solidFill>
          <a:ln w="19050">
            <a:solidFill>
              <a:srgbClr val="3961AC"/>
            </a:solidFill>
          </a:ln>
          <a:effectLst/>
        </p:spPr>
        <p:txBody>
          <a:bodyPr wrap="square" lIns="36000" tIns="0" rIns="3600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de-DE" sz="1200" dirty="0" err="1">
                <a:solidFill>
                  <a:schemeClr val="tx1">
                    <a:lumMod val="65000"/>
                    <a:lumOff val="35000"/>
                  </a:schemeClr>
                </a:solidFill>
                <a:latin typeface="+mn-lt"/>
              </a:rPr>
              <a:t>nvVHF</a:t>
            </a:r>
            <a:r>
              <a:rPr lang="de-DE" sz="1200" dirty="0">
                <a:solidFill>
                  <a:schemeClr val="tx1">
                    <a:lumMod val="65000"/>
                    <a:lumOff val="35000"/>
                  </a:schemeClr>
                </a:solidFill>
                <a:latin typeface="+mn-lt"/>
              </a:rPr>
              <a:t>-Patienten ohne nierenbedingte Indikation für Dosisreduktion</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de-DE" sz="1200" dirty="0" err="1">
                <a:solidFill>
                  <a:schemeClr val="tx1">
                    <a:lumMod val="65000"/>
                    <a:lumOff val="35000"/>
                  </a:schemeClr>
                </a:solidFill>
                <a:latin typeface="+mn-lt"/>
              </a:rPr>
              <a:t>Hazard</a:t>
            </a:r>
            <a:r>
              <a:rPr lang="de-DE" sz="1200" dirty="0">
                <a:solidFill>
                  <a:schemeClr val="tx1">
                    <a:lumMod val="65000"/>
                    <a:lumOff val="35000"/>
                  </a:schemeClr>
                </a:solidFill>
                <a:latin typeface="+mn-lt"/>
              </a:rPr>
              <a:t> </a:t>
            </a:r>
            <a:r>
              <a:rPr lang="de-DE" sz="1200" dirty="0" err="1">
                <a:solidFill>
                  <a:schemeClr val="tx1">
                    <a:lumMod val="65000"/>
                    <a:lumOff val="35000"/>
                  </a:schemeClr>
                </a:solidFill>
                <a:latin typeface="+mn-lt"/>
              </a:rPr>
              <a:t>Ratios</a:t>
            </a:r>
            <a:r>
              <a:rPr lang="de-DE" sz="1200" dirty="0">
                <a:solidFill>
                  <a:schemeClr val="tx1">
                    <a:lumMod val="65000"/>
                    <a:lumOff val="35000"/>
                  </a:schemeClr>
                </a:solidFill>
                <a:latin typeface="+mn-lt"/>
              </a:rPr>
              <a:t> für Standard- </a:t>
            </a:r>
            <a:br>
              <a:rPr lang="de-DE" sz="1200" dirty="0">
                <a:solidFill>
                  <a:schemeClr val="tx1">
                    <a:lumMod val="65000"/>
                    <a:lumOff val="35000"/>
                  </a:schemeClr>
                </a:solidFill>
                <a:latin typeface="+mn-lt"/>
              </a:rPr>
            </a:br>
            <a:r>
              <a:rPr lang="de-DE" sz="1200" dirty="0" err="1">
                <a:solidFill>
                  <a:schemeClr val="tx1">
                    <a:lumMod val="65000"/>
                    <a:lumOff val="35000"/>
                  </a:schemeClr>
                </a:solidFill>
                <a:latin typeface="+mn-lt"/>
              </a:rPr>
              <a:t>ggü</a:t>
            </a:r>
            <a:r>
              <a:rPr lang="de-DE" sz="1200" dirty="0">
                <a:solidFill>
                  <a:schemeClr val="tx1">
                    <a:lumMod val="65000"/>
                    <a:lumOff val="35000"/>
                  </a:schemeClr>
                </a:solidFill>
                <a:latin typeface="+mn-lt"/>
              </a:rPr>
              <a:t>. reduzierter NOAK-Dosis</a:t>
            </a:r>
          </a:p>
        </p:txBody>
      </p:sp>
      <p:grpSp>
        <p:nvGrpSpPr>
          <p:cNvPr id="14" name="Group 2">
            <a:extLst>
              <a:ext uri="{FF2B5EF4-FFF2-40B4-BE49-F238E27FC236}">
                <a16:creationId xmlns:a16="http://schemas.microsoft.com/office/drawing/2014/main" id="{B8950DEC-751C-4750-9A4B-019056830E75}"/>
              </a:ext>
            </a:extLst>
          </p:cNvPr>
          <p:cNvGrpSpPr/>
          <p:nvPr/>
        </p:nvGrpSpPr>
        <p:grpSpPr>
          <a:xfrm>
            <a:off x="551127" y="1222142"/>
            <a:ext cx="4050369" cy="2964430"/>
            <a:chOff x="850091" y="1615934"/>
            <a:chExt cx="5400492" cy="3952571"/>
          </a:xfrm>
        </p:grpSpPr>
        <p:sp>
          <p:nvSpPr>
            <p:cNvPr id="16" name="Freeform: Shape 5">
              <a:extLst>
                <a:ext uri="{FF2B5EF4-FFF2-40B4-BE49-F238E27FC236}">
                  <a16:creationId xmlns:a16="http://schemas.microsoft.com/office/drawing/2014/main" id="{F44F8CFC-A9AC-4AE6-8E5C-5091068EE72F}"/>
                </a:ext>
              </a:extLst>
            </p:cNvPr>
            <p:cNvSpPr/>
            <p:nvPr/>
          </p:nvSpPr>
          <p:spPr bwMode="auto">
            <a:xfrm>
              <a:off x="1812357" y="1779793"/>
              <a:ext cx="0" cy="3467100"/>
            </a:xfrm>
            <a:custGeom>
              <a:avLst/>
              <a:gdLst>
                <a:gd name="connsiteX0" fmla="*/ 0 w 0"/>
                <a:gd name="connsiteY0" fmla="*/ 0 h 3467100"/>
                <a:gd name="connsiteX1" fmla="*/ 0 w 0"/>
                <a:gd name="connsiteY1" fmla="*/ 3467100 h 3467100"/>
              </a:gdLst>
              <a:ahLst/>
              <a:cxnLst>
                <a:cxn ang="0">
                  <a:pos x="connsiteX0" y="connsiteY0"/>
                </a:cxn>
                <a:cxn ang="0">
                  <a:pos x="connsiteX1" y="connsiteY1"/>
                </a:cxn>
              </a:cxnLst>
              <a:rect l="l" t="t" r="r" b="b"/>
              <a:pathLst>
                <a:path h="3467100">
                  <a:moveTo>
                    <a:pt x="0" y="0"/>
                  </a:moveTo>
                  <a:lnTo>
                    <a:pt x="0" y="3467100"/>
                  </a:lnTo>
                </a:path>
              </a:pathLst>
            </a:custGeom>
            <a:noFill/>
            <a:ln w="12700" algn="ctr">
              <a:solidFill>
                <a:schemeClr val="tx1">
                  <a:lumMod val="65000"/>
                  <a:lumOff val="35000"/>
                </a:schemeClr>
              </a:solidFill>
              <a:miter lim="800000"/>
              <a:headEnd/>
              <a:tailEnd/>
            </a:ln>
            <a:effectLst/>
          </p:spPr>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17" name="Rectangle 8">
              <a:extLst>
                <a:ext uri="{FF2B5EF4-FFF2-40B4-BE49-F238E27FC236}">
                  <a16:creationId xmlns:a16="http://schemas.microsoft.com/office/drawing/2014/main" id="{C1D57A23-4A6B-458E-97A8-48E2D6EBCA9B}"/>
                </a:ext>
              </a:extLst>
            </p:cNvPr>
            <p:cNvSpPr/>
            <p:nvPr/>
          </p:nvSpPr>
          <p:spPr bwMode="auto">
            <a:xfrm>
              <a:off x="2127660" y="1887743"/>
              <a:ext cx="472954" cy="2655094"/>
            </a:xfrm>
            <a:prstGeom prst="rect">
              <a:avLst/>
            </a:prstGeom>
            <a:solidFill>
              <a:srgbClr val="B3B2B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18" name="Rectangle 9">
              <a:extLst>
                <a:ext uri="{FF2B5EF4-FFF2-40B4-BE49-F238E27FC236}">
                  <a16:creationId xmlns:a16="http://schemas.microsoft.com/office/drawing/2014/main" id="{F3FEC11F-C8B3-4D05-B5EE-C461136891A7}"/>
                </a:ext>
              </a:extLst>
            </p:cNvPr>
            <p:cNvSpPr/>
            <p:nvPr/>
          </p:nvSpPr>
          <p:spPr bwMode="auto">
            <a:xfrm>
              <a:off x="2694862" y="4357893"/>
              <a:ext cx="472954" cy="190024"/>
            </a:xfrm>
            <a:prstGeom prst="rect">
              <a:avLst/>
            </a:prstGeom>
            <a:solidFill>
              <a:srgbClr val="809ED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19" name="Rectangle 10">
              <a:extLst>
                <a:ext uri="{FF2B5EF4-FFF2-40B4-BE49-F238E27FC236}">
                  <a16:creationId xmlns:a16="http://schemas.microsoft.com/office/drawing/2014/main" id="{66D891F6-D2BC-448A-B676-1D0A0E475346}"/>
                </a:ext>
              </a:extLst>
            </p:cNvPr>
            <p:cNvSpPr/>
            <p:nvPr/>
          </p:nvSpPr>
          <p:spPr bwMode="auto">
            <a:xfrm>
              <a:off x="3559160" y="4550774"/>
              <a:ext cx="472954" cy="80169"/>
            </a:xfrm>
            <a:prstGeom prst="rect">
              <a:avLst/>
            </a:prstGeom>
            <a:solidFill>
              <a:srgbClr val="B3B2B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20" name="Rectangle 11">
              <a:extLst>
                <a:ext uri="{FF2B5EF4-FFF2-40B4-BE49-F238E27FC236}">
                  <a16:creationId xmlns:a16="http://schemas.microsoft.com/office/drawing/2014/main" id="{DB446B7A-7763-42C4-8B9F-ACD0C1F9ECAD}"/>
                </a:ext>
              </a:extLst>
            </p:cNvPr>
            <p:cNvSpPr/>
            <p:nvPr/>
          </p:nvSpPr>
          <p:spPr bwMode="auto">
            <a:xfrm>
              <a:off x="4128932" y="4542837"/>
              <a:ext cx="472954" cy="74613"/>
            </a:xfrm>
            <a:prstGeom prst="rect">
              <a:avLst/>
            </a:prstGeom>
            <a:solidFill>
              <a:srgbClr val="809ED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21" name="Rectangle 12">
              <a:extLst>
                <a:ext uri="{FF2B5EF4-FFF2-40B4-BE49-F238E27FC236}">
                  <a16:creationId xmlns:a16="http://schemas.microsoft.com/office/drawing/2014/main" id="{7085365A-988D-439E-A123-2148B8F064B2}"/>
                </a:ext>
              </a:extLst>
            </p:cNvPr>
            <p:cNvSpPr/>
            <p:nvPr/>
          </p:nvSpPr>
          <p:spPr bwMode="auto">
            <a:xfrm>
              <a:off x="4994301" y="4547599"/>
              <a:ext cx="472954" cy="223044"/>
            </a:xfrm>
            <a:prstGeom prst="rect">
              <a:avLst/>
            </a:prstGeom>
            <a:solidFill>
              <a:srgbClr val="B3B2B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22" name="Rectangle 13">
              <a:extLst>
                <a:ext uri="{FF2B5EF4-FFF2-40B4-BE49-F238E27FC236}">
                  <a16:creationId xmlns:a16="http://schemas.microsoft.com/office/drawing/2014/main" id="{D2E90816-6D29-4A40-815F-6D57E51ECEC4}"/>
                </a:ext>
              </a:extLst>
            </p:cNvPr>
            <p:cNvSpPr/>
            <p:nvPr/>
          </p:nvSpPr>
          <p:spPr bwMode="auto">
            <a:xfrm>
              <a:off x="5555505" y="4481717"/>
              <a:ext cx="472954" cy="61120"/>
            </a:xfrm>
            <a:prstGeom prst="rect">
              <a:avLst/>
            </a:prstGeom>
            <a:solidFill>
              <a:srgbClr val="809ED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cxnSp>
          <p:nvCxnSpPr>
            <p:cNvPr id="23" name="Straight Connector 16">
              <a:extLst>
                <a:ext uri="{FF2B5EF4-FFF2-40B4-BE49-F238E27FC236}">
                  <a16:creationId xmlns:a16="http://schemas.microsoft.com/office/drawing/2014/main" id="{A7ED4BBE-35C7-4ED0-925C-2EE854E2DAB2}"/>
                </a:ext>
              </a:extLst>
            </p:cNvPr>
            <p:cNvCxnSpPr/>
            <p:nvPr/>
          </p:nvCxnSpPr>
          <p:spPr bwMode="auto">
            <a:xfrm>
              <a:off x="1664770" y="1786143"/>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Straight Connector 17">
              <a:extLst>
                <a:ext uri="{FF2B5EF4-FFF2-40B4-BE49-F238E27FC236}">
                  <a16:creationId xmlns:a16="http://schemas.microsoft.com/office/drawing/2014/main" id="{84CF22A2-0A19-4E9B-8199-E02D6008E1CD}"/>
                </a:ext>
              </a:extLst>
            </p:cNvPr>
            <p:cNvCxnSpPr/>
            <p:nvPr/>
          </p:nvCxnSpPr>
          <p:spPr bwMode="auto">
            <a:xfrm>
              <a:off x="1664770" y="2131186"/>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18">
              <a:extLst>
                <a:ext uri="{FF2B5EF4-FFF2-40B4-BE49-F238E27FC236}">
                  <a16:creationId xmlns:a16="http://schemas.microsoft.com/office/drawing/2014/main" id="{FA486EB3-C13F-4BFD-9219-51C584ABE4EE}"/>
                </a:ext>
              </a:extLst>
            </p:cNvPr>
            <p:cNvCxnSpPr/>
            <p:nvPr/>
          </p:nvCxnSpPr>
          <p:spPr bwMode="auto">
            <a:xfrm>
              <a:off x="1664770" y="2476229"/>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Straight Connector 19">
              <a:extLst>
                <a:ext uri="{FF2B5EF4-FFF2-40B4-BE49-F238E27FC236}">
                  <a16:creationId xmlns:a16="http://schemas.microsoft.com/office/drawing/2014/main" id="{F1D4AAD3-A07E-4D2E-8568-27AB91A781AF}"/>
                </a:ext>
              </a:extLst>
            </p:cNvPr>
            <p:cNvCxnSpPr/>
            <p:nvPr/>
          </p:nvCxnSpPr>
          <p:spPr bwMode="auto">
            <a:xfrm>
              <a:off x="1664770" y="2821272"/>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Straight Connector 20">
              <a:extLst>
                <a:ext uri="{FF2B5EF4-FFF2-40B4-BE49-F238E27FC236}">
                  <a16:creationId xmlns:a16="http://schemas.microsoft.com/office/drawing/2014/main" id="{63884A6E-E077-4940-9F78-8A6956639EE6}"/>
                </a:ext>
              </a:extLst>
            </p:cNvPr>
            <p:cNvCxnSpPr/>
            <p:nvPr/>
          </p:nvCxnSpPr>
          <p:spPr bwMode="auto">
            <a:xfrm>
              <a:off x="1664770" y="3166315"/>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Straight Connector 21">
              <a:extLst>
                <a:ext uri="{FF2B5EF4-FFF2-40B4-BE49-F238E27FC236}">
                  <a16:creationId xmlns:a16="http://schemas.microsoft.com/office/drawing/2014/main" id="{72DEC236-6464-4E47-B48A-80FB1A5BC072}"/>
                </a:ext>
              </a:extLst>
            </p:cNvPr>
            <p:cNvCxnSpPr/>
            <p:nvPr/>
          </p:nvCxnSpPr>
          <p:spPr bwMode="auto">
            <a:xfrm>
              <a:off x="1664770" y="3511358"/>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Straight Connector 22">
              <a:extLst>
                <a:ext uri="{FF2B5EF4-FFF2-40B4-BE49-F238E27FC236}">
                  <a16:creationId xmlns:a16="http://schemas.microsoft.com/office/drawing/2014/main" id="{C286DE7D-2050-4E36-BBAD-931A44AC0F28}"/>
                </a:ext>
              </a:extLst>
            </p:cNvPr>
            <p:cNvCxnSpPr/>
            <p:nvPr/>
          </p:nvCxnSpPr>
          <p:spPr bwMode="auto">
            <a:xfrm>
              <a:off x="1664770" y="3856401"/>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Straight Connector 23">
              <a:extLst>
                <a:ext uri="{FF2B5EF4-FFF2-40B4-BE49-F238E27FC236}">
                  <a16:creationId xmlns:a16="http://schemas.microsoft.com/office/drawing/2014/main" id="{62C0ABB2-43B0-475A-B501-4FEDFF8E51BF}"/>
                </a:ext>
              </a:extLst>
            </p:cNvPr>
            <p:cNvCxnSpPr/>
            <p:nvPr/>
          </p:nvCxnSpPr>
          <p:spPr bwMode="auto">
            <a:xfrm>
              <a:off x="1664770" y="4201444"/>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Connector 24">
              <a:extLst>
                <a:ext uri="{FF2B5EF4-FFF2-40B4-BE49-F238E27FC236}">
                  <a16:creationId xmlns:a16="http://schemas.microsoft.com/office/drawing/2014/main" id="{CB29717A-4DE9-439C-874D-0A328955B027}"/>
                </a:ext>
              </a:extLst>
            </p:cNvPr>
            <p:cNvCxnSpPr/>
            <p:nvPr/>
          </p:nvCxnSpPr>
          <p:spPr bwMode="auto">
            <a:xfrm>
              <a:off x="1664770" y="4546487"/>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Straight Connector 25">
              <a:extLst>
                <a:ext uri="{FF2B5EF4-FFF2-40B4-BE49-F238E27FC236}">
                  <a16:creationId xmlns:a16="http://schemas.microsoft.com/office/drawing/2014/main" id="{26BBB9E9-69AF-4D7E-8B2C-84A0B9FAB619}"/>
                </a:ext>
              </a:extLst>
            </p:cNvPr>
            <p:cNvCxnSpPr/>
            <p:nvPr/>
          </p:nvCxnSpPr>
          <p:spPr bwMode="auto">
            <a:xfrm>
              <a:off x="1664770" y="4891530"/>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Straight Connector 26">
              <a:extLst>
                <a:ext uri="{FF2B5EF4-FFF2-40B4-BE49-F238E27FC236}">
                  <a16:creationId xmlns:a16="http://schemas.microsoft.com/office/drawing/2014/main" id="{5BAB52D3-B445-448E-8F5F-CBED665F5C5D}"/>
                </a:ext>
              </a:extLst>
            </p:cNvPr>
            <p:cNvCxnSpPr/>
            <p:nvPr/>
          </p:nvCxnSpPr>
          <p:spPr bwMode="auto">
            <a:xfrm>
              <a:off x="1664770" y="5236576"/>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5" name="TextBox 27">
              <a:extLst>
                <a:ext uri="{FF2B5EF4-FFF2-40B4-BE49-F238E27FC236}">
                  <a16:creationId xmlns:a16="http://schemas.microsoft.com/office/drawing/2014/main" id="{A57A98AA-F6FC-44A4-B56F-C7979E676562}"/>
                </a:ext>
              </a:extLst>
            </p:cNvPr>
            <p:cNvSpPr txBox="1"/>
            <p:nvPr/>
          </p:nvSpPr>
          <p:spPr>
            <a:xfrm>
              <a:off x="1233005" y="1615934"/>
              <a:ext cx="466024" cy="340735"/>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5,0</a:t>
              </a:r>
            </a:p>
          </p:txBody>
        </p:sp>
        <p:sp>
          <p:nvSpPr>
            <p:cNvPr id="36" name="TextBox 28">
              <a:extLst>
                <a:ext uri="{FF2B5EF4-FFF2-40B4-BE49-F238E27FC236}">
                  <a16:creationId xmlns:a16="http://schemas.microsoft.com/office/drawing/2014/main" id="{3A648C31-A6CA-4488-9232-C67BAD7C13DB}"/>
                </a:ext>
              </a:extLst>
            </p:cNvPr>
            <p:cNvSpPr txBox="1"/>
            <p:nvPr/>
          </p:nvSpPr>
          <p:spPr>
            <a:xfrm>
              <a:off x="1233005" y="1960976"/>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4,5</a:t>
              </a:r>
            </a:p>
          </p:txBody>
        </p:sp>
        <p:sp>
          <p:nvSpPr>
            <p:cNvPr id="37" name="TextBox 29">
              <a:extLst>
                <a:ext uri="{FF2B5EF4-FFF2-40B4-BE49-F238E27FC236}">
                  <a16:creationId xmlns:a16="http://schemas.microsoft.com/office/drawing/2014/main" id="{278578B7-0990-4497-BF4E-7B37BA9ECC79}"/>
                </a:ext>
              </a:extLst>
            </p:cNvPr>
            <p:cNvSpPr txBox="1"/>
            <p:nvPr/>
          </p:nvSpPr>
          <p:spPr>
            <a:xfrm>
              <a:off x="1233005" y="2306019"/>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4,0</a:t>
              </a:r>
            </a:p>
          </p:txBody>
        </p:sp>
        <p:sp>
          <p:nvSpPr>
            <p:cNvPr id="38" name="TextBox 30">
              <a:extLst>
                <a:ext uri="{FF2B5EF4-FFF2-40B4-BE49-F238E27FC236}">
                  <a16:creationId xmlns:a16="http://schemas.microsoft.com/office/drawing/2014/main" id="{15B287AC-0A0C-487C-B115-DD4D41672972}"/>
                </a:ext>
              </a:extLst>
            </p:cNvPr>
            <p:cNvSpPr txBox="1"/>
            <p:nvPr/>
          </p:nvSpPr>
          <p:spPr>
            <a:xfrm>
              <a:off x="1233005" y="2651061"/>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3,5</a:t>
              </a:r>
            </a:p>
          </p:txBody>
        </p:sp>
        <p:sp>
          <p:nvSpPr>
            <p:cNvPr id="39" name="TextBox 31">
              <a:extLst>
                <a:ext uri="{FF2B5EF4-FFF2-40B4-BE49-F238E27FC236}">
                  <a16:creationId xmlns:a16="http://schemas.microsoft.com/office/drawing/2014/main" id="{FA943E6E-0CAA-4A7C-BCCE-C8C11E7FD112}"/>
                </a:ext>
              </a:extLst>
            </p:cNvPr>
            <p:cNvSpPr txBox="1"/>
            <p:nvPr/>
          </p:nvSpPr>
          <p:spPr>
            <a:xfrm>
              <a:off x="1233005" y="2996105"/>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3,0</a:t>
              </a:r>
            </a:p>
          </p:txBody>
        </p:sp>
        <p:sp>
          <p:nvSpPr>
            <p:cNvPr id="40" name="TextBox 32">
              <a:extLst>
                <a:ext uri="{FF2B5EF4-FFF2-40B4-BE49-F238E27FC236}">
                  <a16:creationId xmlns:a16="http://schemas.microsoft.com/office/drawing/2014/main" id="{084D2BC1-3107-48DC-A63C-F9D859A08E0A}"/>
                </a:ext>
              </a:extLst>
            </p:cNvPr>
            <p:cNvSpPr txBox="1"/>
            <p:nvPr/>
          </p:nvSpPr>
          <p:spPr>
            <a:xfrm>
              <a:off x="1233005" y="3341148"/>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2,5</a:t>
              </a:r>
            </a:p>
          </p:txBody>
        </p:sp>
        <p:sp>
          <p:nvSpPr>
            <p:cNvPr id="41" name="TextBox 33">
              <a:extLst>
                <a:ext uri="{FF2B5EF4-FFF2-40B4-BE49-F238E27FC236}">
                  <a16:creationId xmlns:a16="http://schemas.microsoft.com/office/drawing/2014/main" id="{321753F5-DE40-42BF-B16C-CF2C3762B438}"/>
                </a:ext>
              </a:extLst>
            </p:cNvPr>
            <p:cNvSpPr txBox="1"/>
            <p:nvPr/>
          </p:nvSpPr>
          <p:spPr>
            <a:xfrm>
              <a:off x="1233005" y="3686192"/>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2,0</a:t>
              </a:r>
            </a:p>
          </p:txBody>
        </p:sp>
        <p:sp>
          <p:nvSpPr>
            <p:cNvPr id="42" name="TextBox 34">
              <a:extLst>
                <a:ext uri="{FF2B5EF4-FFF2-40B4-BE49-F238E27FC236}">
                  <a16:creationId xmlns:a16="http://schemas.microsoft.com/office/drawing/2014/main" id="{E7E29C45-4454-43F3-A879-73F65C620AB0}"/>
                </a:ext>
              </a:extLst>
            </p:cNvPr>
            <p:cNvSpPr txBox="1"/>
            <p:nvPr/>
          </p:nvSpPr>
          <p:spPr>
            <a:xfrm>
              <a:off x="1233005" y="4031234"/>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1,5</a:t>
              </a:r>
            </a:p>
          </p:txBody>
        </p:sp>
        <p:sp>
          <p:nvSpPr>
            <p:cNvPr id="43" name="TextBox 35">
              <a:extLst>
                <a:ext uri="{FF2B5EF4-FFF2-40B4-BE49-F238E27FC236}">
                  <a16:creationId xmlns:a16="http://schemas.microsoft.com/office/drawing/2014/main" id="{B4E28005-DEB5-4503-B447-09AD5B6980FC}"/>
                </a:ext>
              </a:extLst>
            </p:cNvPr>
            <p:cNvSpPr txBox="1"/>
            <p:nvPr/>
          </p:nvSpPr>
          <p:spPr>
            <a:xfrm>
              <a:off x="1233005" y="4376278"/>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1,0</a:t>
              </a:r>
            </a:p>
          </p:txBody>
        </p:sp>
        <p:sp>
          <p:nvSpPr>
            <p:cNvPr id="44" name="TextBox 36">
              <a:extLst>
                <a:ext uri="{FF2B5EF4-FFF2-40B4-BE49-F238E27FC236}">
                  <a16:creationId xmlns:a16="http://schemas.microsoft.com/office/drawing/2014/main" id="{3697E844-3E18-401F-837D-47DE6CBC29F0}"/>
                </a:ext>
              </a:extLst>
            </p:cNvPr>
            <p:cNvSpPr txBox="1"/>
            <p:nvPr/>
          </p:nvSpPr>
          <p:spPr>
            <a:xfrm>
              <a:off x="1233005" y="4721319"/>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0,5</a:t>
              </a:r>
            </a:p>
          </p:txBody>
        </p:sp>
        <p:sp>
          <p:nvSpPr>
            <p:cNvPr id="45" name="TextBox 37">
              <a:extLst>
                <a:ext uri="{FF2B5EF4-FFF2-40B4-BE49-F238E27FC236}">
                  <a16:creationId xmlns:a16="http://schemas.microsoft.com/office/drawing/2014/main" id="{F93A767D-DDF5-42E3-AE20-F44975EEBF38}"/>
                </a:ext>
              </a:extLst>
            </p:cNvPr>
            <p:cNvSpPr txBox="1"/>
            <p:nvPr/>
          </p:nvSpPr>
          <p:spPr>
            <a:xfrm>
              <a:off x="1434157" y="5066364"/>
              <a:ext cx="295037"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0</a:t>
              </a:r>
            </a:p>
          </p:txBody>
        </p:sp>
        <p:sp>
          <p:nvSpPr>
            <p:cNvPr id="46" name="TextBox 43">
              <a:extLst>
                <a:ext uri="{FF2B5EF4-FFF2-40B4-BE49-F238E27FC236}">
                  <a16:creationId xmlns:a16="http://schemas.microsoft.com/office/drawing/2014/main" id="{80879F1F-D527-403D-90E6-EDDA6D24CF7E}"/>
                </a:ext>
              </a:extLst>
            </p:cNvPr>
            <p:cNvSpPr txBox="1"/>
            <p:nvPr/>
          </p:nvSpPr>
          <p:spPr>
            <a:xfrm>
              <a:off x="2025037" y="5227771"/>
              <a:ext cx="1032419"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Apixaban</a:t>
              </a:r>
            </a:p>
          </p:txBody>
        </p:sp>
        <p:sp>
          <p:nvSpPr>
            <p:cNvPr id="47" name="TextBox 44">
              <a:extLst>
                <a:ext uri="{FF2B5EF4-FFF2-40B4-BE49-F238E27FC236}">
                  <a16:creationId xmlns:a16="http://schemas.microsoft.com/office/drawing/2014/main" id="{5FF4FE3B-DD2D-4CE8-8566-8129E2511355}"/>
                </a:ext>
              </a:extLst>
            </p:cNvPr>
            <p:cNvSpPr txBox="1"/>
            <p:nvPr/>
          </p:nvSpPr>
          <p:spPr>
            <a:xfrm rot="16200000">
              <a:off x="337538" y="3366064"/>
              <a:ext cx="1365842" cy="340735"/>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1" i="0" u="none" strike="noStrike" cap="none" normalizeH="0" baseline="0" noProof="0">
                  <a:ln>
                    <a:noFill/>
                  </a:ln>
                  <a:solidFill>
                    <a:schemeClr val="tx1">
                      <a:lumMod val="65000"/>
                      <a:lumOff val="35000"/>
                    </a:schemeClr>
                  </a:solidFill>
                  <a:uLnTx/>
                  <a:uFillTx/>
                  <a:latin typeface="Arial" charset="0"/>
                  <a:ea typeface="+mn-ea"/>
                  <a:cs typeface="+mn-cs"/>
                </a:rPr>
                <a:t>Hazard Ratio</a:t>
              </a:r>
            </a:p>
          </p:txBody>
        </p:sp>
        <p:sp>
          <p:nvSpPr>
            <p:cNvPr id="48" name="TextBox 45">
              <a:extLst>
                <a:ext uri="{FF2B5EF4-FFF2-40B4-BE49-F238E27FC236}">
                  <a16:creationId xmlns:a16="http://schemas.microsoft.com/office/drawing/2014/main" id="{C94F7344-9A5A-43BD-B20B-8B140AC35FCC}"/>
                </a:ext>
              </a:extLst>
            </p:cNvPr>
            <p:cNvSpPr txBox="1"/>
            <p:nvPr/>
          </p:nvSpPr>
          <p:spPr>
            <a:xfrm>
              <a:off x="4739382" y="5227769"/>
              <a:ext cx="1327371"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rgbClr val="3961AC"/>
                  </a:solidFill>
                  <a:uLnTx/>
                  <a:uFillTx/>
                  <a:latin typeface="Arial" charset="0"/>
                  <a:ea typeface="+mn-ea"/>
                  <a:cs typeface="+mn-cs"/>
                </a:rPr>
                <a:t>Rivaroxaban</a:t>
              </a:r>
            </a:p>
          </p:txBody>
        </p:sp>
        <p:grpSp>
          <p:nvGrpSpPr>
            <p:cNvPr id="49" name="Group 52">
              <a:extLst>
                <a:ext uri="{FF2B5EF4-FFF2-40B4-BE49-F238E27FC236}">
                  <a16:creationId xmlns:a16="http://schemas.microsoft.com/office/drawing/2014/main" id="{C34F7E50-1EB6-46B4-A9CF-0E6130921A9B}"/>
                </a:ext>
              </a:extLst>
            </p:cNvPr>
            <p:cNvGrpSpPr/>
            <p:nvPr/>
          </p:nvGrpSpPr>
          <p:grpSpPr>
            <a:xfrm>
              <a:off x="2807528" y="2872706"/>
              <a:ext cx="242873" cy="2063750"/>
              <a:chOff x="4953950" y="3023313"/>
              <a:chExt cx="180000" cy="2063750"/>
            </a:xfrm>
          </p:grpSpPr>
          <p:cxnSp>
            <p:nvCxnSpPr>
              <p:cNvPr id="75" name="Straight Connector 47">
                <a:extLst>
                  <a:ext uri="{FF2B5EF4-FFF2-40B4-BE49-F238E27FC236}">
                    <a16:creationId xmlns:a16="http://schemas.microsoft.com/office/drawing/2014/main" id="{26D1259C-B313-42DF-BF8C-502124489B13}"/>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 name="Straight Connector 49">
                <a:extLst>
                  <a:ext uri="{FF2B5EF4-FFF2-40B4-BE49-F238E27FC236}">
                    <a16:creationId xmlns:a16="http://schemas.microsoft.com/office/drawing/2014/main" id="{0744AA94-AC0C-4C29-8E1F-9EF540CB0161}"/>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7" name="Straight Connector 51">
                <a:extLst>
                  <a:ext uri="{FF2B5EF4-FFF2-40B4-BE49-F238E27FC236}">
                    <a16:creationId xmlns:a16="http://schemas.microsoft.com/office/drawing/2014/main" id="{61A042BD-001F-45BB-A262-6273A673E5EE}"/>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0" name="Group 53">
              <a:extLst>
                <a:ext uri="{FF2B5EF4-FFF2-40B4-BE49-F238E27FC236}">
                  <a16:creationId xmlns:a16="http://schemas.microsoft.com/office/drawing/2014/main" id="{1D7BFCE6-7389-4130-ADEF-CDDB58492C45}"/>
                </a:ext>
              </a:extLst>
            </p:cNvPr>
            <p:cNvGrpSpPr/>
            <p:nvPr/>
          </p:nvGrpSpPr>
          <p:grpSpPr>
            <a:xfrm>
              <a:off x="3664328" y="3285456"/>
              <a:ext cx="242873" cy="1758237"/>
              <a:chOff x="4953950" y="3023313"/>
              <a:chExt cx="180000" cy="2063750"/>
            </a:xfrm>
          </p:grpSpPr>
          <p:cxnSp>
            <p:nvCxnSpPr>
              <p:cNvPr id="72" name="Straight Connector 54">
                <a:extLst>
                  <a:ext uri="{FF2B5EF4-FFF2-40B4-BE49-F238E27FC236}">
                    <a16:creationId xmlns:a16="http://schemas.microsoft.com/office/drawing/2014/main" id="{956D324B-3195-4DAF-A86A-09E7BCAE278D}"/>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Straight Connector 55">
                <a:extLst>
                  <a:ext uri="{FF2B5EF4-FFF2-40B4-BE49-F238E27FC236}">
                    <a16:creationId xmlns:a16="http://schemas.microsoft.com/office/drawing/2014/main" id="{01F140E2-2455-4BD4-8DDC-E4529C829ACA}"/>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Straight Connector 56">
                <a:extLst>
                  <a:ext uri="{FF2B5EF4-FFF2-40B4-BE49-F238E27FC236}">
                    <a16:creationId xmlns:a16="http://schemas.microsoft.com/office/drawing/2014/main" id="{804A3DED-5E9E-4C24-8396-6593DED351F6}"/>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1" name="Group 57">
              <a:extLst>
                <a:ext uri="{FF2B5EF4-FFF2-40B4-BE49-F238E27FC236}">
                  <a16:creationId xmlns:a16="http://schemas.microsoft.com/office/drawing/2014/main" id="{584D37B5-F05C-406A-A1CA-5338C2E0C2F5}"/>
                </a:ext>
              </a:extLst>
            </p:cNvPr>
            <p:cNvGrpSpPr/>
            <p:nvPr/>
          </p:nvGrpSpPr>
          <p:grpSpPr>
            <a:xfrm>
              <a:off x="4246952" y="3971256"/>
              <a:ext cx="242873" cy="996237"/>
              <a:chOff x="4953950" y="3023313"/>
              <a:chExt cx="180000" cy="2063750"/>
            </a:xfrm>
          </p:grpSpPr>
          <p:cxnSp>
            <p:nvCxnSpPr>
              <p:cNvPr id="69" name="Straight Connector 58">
                <a:extLst>
                  <a:ext uri="{FF2B5EF4-FFF2-40B4-BE49-F238E27FC236}">
                    <a16:creationId xmlns:a16="http://schemas.microsoft.com/office/drawing/2014/main" id="{B885F829-015A-46F4-AFE8-354D30CE623B}"/>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 name="Straight Connector 59">
                <a:extLst>
                  <a:ext uri="{FF2B5EF4-FFF2-40B4-BE49-F238E27FC236}">
                    <a16:creationId xmlns:a16="http://schemas.microsoft.com/office/drawing/2014/main" id="{DBBCD43F-30B6-4B20-82E8-30AE0201D750}"/>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 name="Straight Connector 60">
                <a:extLst>
                  <a:ext uri="{FF2B5EF4-FFF2-40B4-BE49-F238E27FC236}">
                    <a16:creationId xmlns:a16="http://schemas.microsoft.com/office/drawing/2014/main" id="{8007FE0E-6B71-4F2B-89E1-D4F303D2275B}"/>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2" name="Group 61">
              <a:extLst>
                <a:ext uri="{FF2B5EF4-FFF2-40B4-BE49-F238E27FC236}">
                  <a16:creationId xmlns:a16="http://schemas.microsoft.com/office/drawing/2014/main" id="{5F089150-1B57-4B71-A415-3E3E4D0D2431}"/>
                </a:ext>
              </a:extLst>
            </p:cNvPr>
            <p:cNvGrpSpPr/>
            <p:nvPr/>
          </p:nvGrpSpPr>
          <p:grpSpPr>
            <a:xfrm>
              <a:off x="5112321" y="3825206"/>
              <a:ext cx="242873" cy="1250237"/>
              <a:chOff x="4953950" y="3023313"/>
              <a:chExt cx="180000" cy="2063750"/>
            </a:xfrm>
          </p:grpSpPr>
          <p:cxnSp>
            <p:nvCxnSpPr>
              <p:cNvPr id="66" name="Straight Connector 62">
                <a:extLst>
                  <a:ext uri="{FF2B5EF4-FFF2-40B4-BE49-F238E27FC236}">
                    <a16:creationId xmlns:a16="http://schemas.microsoft.com/office/drawing/2014/main" id="{13BA89D2-BC17-49BD-B438-822696983EED}"/>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Straight Connector 63">
                <a:extLst>
                  <a:ext uri="{FF2B5EF4-FFF2-40B4-BE49-F238E27FC236}">
                    <a16:creationId xmlns:a16="http://schemas.microsoft.com/office/drawing/2014/main" id="{99F8CD17-C358-4256-A9CB-3BDBF127DBE7}"/>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Straight Connector 64">
                <a:extLst>
                  <a:ext uri="{FF2B5EF4-FFF2-40B4-BE49-F238E27FC236}">
                    <a16:creationId xmlns:a16="http://schemas.microsoft.com/office/drawing/2014/main" id="{66619756-862F-4592-9FF7-05A8871019B6}"/>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3" name="Group 65">
              <a:extLst>
                <a:ext uri="{FF2B5EF4-FFF2-40B4-BE49-F238E27FC236}">
                  <a16:creationId xmlns:a16="http://schemas.microsoft.com/office/drawing/2014/main" id="{E240797D-C670-4332-AF99-7ADE8BFE95F0}"/>
                </a:ext>
              </a:extLst>
            </p:cNvPr>
            <p:cNvGrpSpPr/>
            <p:nvPr/>
          </p:nvGrpSpPr>
          <p:grpSpPr>
            <a:xfrm>
              <a:off x="5677809" y="3977606"/>
              <a:ext cx="242873" cy="812087"/>
              <a:chOff x="4953950" y="3023313"/>
              <a:chExt cx="180000" cy="2063750"/>
            </a:xfrm>
          </p:grpSpPr>
          <p:cxnSp>
            <p:nvCxnSpPr>
              <p:cNvPr id="63" name="Straight Connector 66">
                <a:extLst>
                  <a:ext uri="{FF2B5EF4-FFF2-40B4-BE49-F238E27FC236}">
                    <a16:creationId xmlns:a16="http://schemas.microsoft.com/office/drawing/2014/main" id="{64986B79-887F-44F2-A449-764DE201D357}"/>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4" name="Straight Connector 67">
                <a:extLst>
                  <a:ext uri="{FF2B5EF4-FFF2-40B4-BE49-F238E27FC236}">
                    <a16:creationId xmlns:a16="http://schemas.microsoft.com/office/drawing/2014/main" id="{068851E8-D6E6-4BFF-A9DE-1A1914ABD8A9}"/>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5" name="Straight Connector 68">
                <a:extLst>
                  <a:ext uri="{FF2B5EF4-FFF2-40B4-BE49-F238E27FC236}">
                    <a16:creationId xmlns:a16="http://schemas.microsoft.com/office/drawing/2014/main" id="{43BBBC4D-05B8-4103-B57E-F9D6C3B7FDFA}"/>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54" name="Straight Connector 7">
              <a:extLst>
                <a:ext uri="{FF2B5EF4-FFF2-40B4-BE49-F238E27FC236}">
                  <a16:creationId xmlns:a16="http://schemas.microsoft.com/office/drawing/2014/main" id="{ED3E2860-0782-4A14-BED3-DFA1452EFF5A}"/>
                </a:ext>
              </a:extLst>
            </p:cNvPr>
            <p:cNvCxnSpPr/>
            <p:nvPr/>
          </p:nvCxnSpPr>
          <p:spPr bwMode="auto">
            <a:xfrm flipH="1">
              <a:off x="1812357" y="4543631"/>
              <a:ext cx="4438226"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 name="TextBox 71">
              <a:extLst>
                <a:ext uri="{FF2B5EF4-FFF2-40B4-BE49-F238E27FC236}">
                  <a16:creationId xmlns:a16="http://schemas.microsoft.com/office/drawing/2014/main" id="{19EDA3A6-1DC1-4CA4-B305-9F73D81371D6}"/>
                </a:ext>
              </a:extLst>
            </p:cNvPr>
            <p:cNvSpPr txBox="1"/>
            <p:nvPr/>
          </p:nvSpPr>
          <p:spPr>
            <a:xfrm>
              <a:off x="3385014" y="5227769"/>
              <a:ext cx="1179895"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Dabigatran</a:t>
              </a:r>
            </a:p>
          </p:txBody>
        </p:sp>
        <p:grpSp>
          <p:nvGrpSpPr>
            <p:cNvPr id="56" name="Group 84">
              <a:extLst>
                <a:ext uri="{FF2B5EF4-FFF2-40B4-BE49-F238E27FC236}">
                  <a16:creationId xmlns:a16="http://schemas.microsoft.com/office/drawing/2014/main" id="{F0B9EAF8-8AC2-4E81-9355-240C3F4C0F4C}"/>
                </a:ext>
              </a:extLst>
            </p:cNvPr>
            <p:cNvGrpSpPr/>
            <p:nvPr/>
          </p:nvGrpSpPr>
          <p:grpSpPr>
            <a:xfrm>
              <a:off x="2245982" y="1692481"/>
              <a:ext cx="242873" cy="2630909"/>
              <a:chOff x="4537772" y="1843088"/>
              <a:chExt cx="180000" cy="2630909"/>
            </a:xfrm>
          </p:grpSpPr>
          <p:grpSp>
            <p:nvGrpSpPr>
              <p:cNvPr id="57" name="Group 74">
                <a:extLst>
                  <a:ext uri="{FF2B5EF4-FFF2-40B4-BE49-F238E27FC236}">
                    <a16:creationId xmlns:a16="http://schemas.microsoft.com/office/drawing/2014/main" id="{64E27F23-7B5E-4C94-B90A-2F2C2EF2E84F}"/>
                  </a:ext>
                </a:extLst>
              </p:cNvPr>
              <p:cNvGrpSpPr/>
              <p:nvPr/>
            </p:nvGrpSpPr>
            <p:grpSpPr>
              <a:xfrm>
                <a:off x="4537772" y="1966912"/>
                <a:ext cx="180000" cy="2507085"/>
                <a:chOff x="4953950" y="3042731"/>
                <a:chExt cx="180000" cy="2044332"/>
              </a:xfrm>
            </p:grpSpPr>
            <p:cxnSp>
              <p:nvCxnSpPr>
                <p:cNvPr id="61" name="Straight Connector 75">
                  <a:extLst>
                    <a:ext uri="{FF2B5EF4-FFF2-40B4-BE49-F238E27FC236}">
                      <a16:creationId xmlns:a16="http://schemas.microsoft.com/office/drawing/2014/main" id="{55307C40-4EF5-45EE-BAC7-885A216895A2}"/>
                    </a:ext>
                  </a:extLst>
                </p:cNvPr>
                <p:cNvCxnSpPr/>
                <p:nvPr/>
              </p:nvCxnSpPr>
              <p:spPr bwMode="auto">
                <a:xfrm>
                  <a:off x="5043950" y="3042731"/>
                  <a:ext cx="0" cy="2043619"/>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Straight Connector 77">
                  <a:extLst>
                    <a:ext uri="{FF2B5EF4-FFF2-40B4-BE49-F238E27FC236}">
                      <a16:creationId xmlns:a16="http://schemas.microsoft.com/office/drawing/2014/main" id="{FFDEA7F2-2C4A-43DA-99AA-3F8806768C43}"/>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58" name="Straight Connector 80">
                <a:extLst>
                  <a:ext uri="{FF2B5EF4-FFF2-40B4-BE49-F238E27FC236}">
                    <a16:creationId xmlns:a16="http://schemas.microsoft.com/office/drawing/2014/main" id="{E2694FDF-0E5B-41A3-92CA-AB00B80934B3}"/>
                  </a:ext>
                </a:extLst>
              </p:cNvPr>
              <p:cNvCxnSpPr/>
              <p:nvPr/>
            </p:nvCxnSpPr>
            <p:spPr bwMode="auto">
              <a:xfrm>
                <a:off x="4537772" y="1961277"/>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Straight Connector 81">
                <a:extLst>
                  <a:ext uri="{FF2B5EF4-FFF2-40B4-BE49-F238E27FC236}">
                    <a16:creationId xmlns:a16="http://schemas.microsoft.com/office/drawing/2014/main" id="{5972DBF5-03E3-4082-A088-CB29E0C10FDB}"/>
                  </a:ext>
                </a:extLst>
              </p:cNvPr>
              <p:cNvCxnSpPr/>
              <p:nvPr/>
            </p:nvCxnSpPr>
            <p:spPr bwMode="auto">
              <a:xfrm>
                <a:off x="4537772" y="1923179"/>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Straight Connector 83">
                <a:extLst>
                  <a:ext uri="{FF2B5EF4-FFF2-40B4-BE49-F238E27FC236}">
                    <a16:creationId xmlns:a16="http://schemas.microsoft.com/office/drawing/2014/main" id="{4D94FB3E-62AC-4DC2-9CD4-25DDEFA5CB6A}"/>
                  </a:ext>
                </a:extLst>
              </p:cNvPr>
              <p:cNvCxnSpPr/>
              <p:nvPr/>
            </p:nvCxnSpPr>
            <p:spPr bwMode="auto">
              <a:xfrm flipV="1">
                <a:off x="4627772" y="1843088"/>
                <a:ext cx="0" cy="7620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78" name="Group 13">
            <a:extLst>
              <a:ext uri="{FF2B5EF4-FFF2-40B4-BE49-F238E27FC236}">
                <a16:creationId xmlns:a16="http://schemas.microsoft.com/office/drawing/2014/main" id="{B1795FB7-DA9F-4A00-A318-DE5BBC7352F4}"/>
              </a:ext>
            </a:extLst>
          </p:cNvPr>
          <p:cNvGrpSpPr/>
          <p:nvPr/>
        </p:nvGrpSpPr>
        <p:grpSpPr>
          <a:xfrm>
            <a:off x="3464084" y="1198518"/>
            <a:ext cx="1316490" cy="507781"/>
            <a:chOff x="58928" y="2322671"/>
            <a:chExt cx="1316490" cy="677038"/>
          </a:xfrm>
        </p:grpSpPr>
        <p:sp>
          <p:nvSpPr>
            <p:cNvPr id="79" name="Rectangle 14">
              <a:extLst>
                <a:ext uri="{FF2B5EF4-FFF2-40B4-BE49-F238E27FC236}">
                  <a16:creationId xmlns:a16="http://schemas.microsoft.com/office/drawing/2014/main" id="{3AF1BCF6-3574-41C8-B9CB-39DD16F3446D}"/>
                </a:ext>
              </a:extLst>
            </p:cNvPr>
            <p:cNvSpPr/>
            <p:nvPr/>
          </p:nvSpPr>
          <p:spPr bwMode="auto">
            <a:xfrm>
              <a:off x="62939" y="2441428"/>
              <a:ext cx="108000" cy="144000"/>
            </a:xfrm>
            <a:prstGeom prst="rect">
              <a:avLst/>
            </a:prstGeom>
            <a:solidFill>
              <a:srgbClr val="B3B2B5"/>
            </a:solidFill>
            <a:ln w="19050" algn="ctr">
              <a:solidFill>
                <a:srgbClr val="B3B2B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80" name="TextBox 15">
              <a:extLst>
                <a:ext uri="{FF2B5EF4-FFF2-40B4-BE49-F238E27FC236}">
                  <a16:creationId xmlns:a16="http://schemas.microsoft.com/office/drawing/2014/main" id="{EF829EC9-20A2-48C9-B9AD-297C56FBD59E}"/>
                </a:ext>
              </a:extLst>
            </p:cNvPr>
            <p:cNvSpPr txBox="1"/>
            <p:nvPr/>
          </p:nvSpPr>
          <p:spPr>
            <a:xfrm>
              <a:off x="194191" y="2322671"/>
              <a:ext cx="874255" cy="372239"/>
            </a:xfrm>
            <a:prstGeom prst="rect">
              <a:avLst/>
            </a:prstGeom>
            <a:noFill/>
          </p:spPr>
          <p:txBody>
            <a:bodyPr wrap="none" lIns="90000" tIns="46800" rIns="90000" bIns="46800" rtlCol="0" anchor="ctr">
              <a:spAutoFit/>
            </a:bodyPr>
            <a:lstStyle/>
            <a:p>
              <a:r>
                <a:rPr lang="de-DE" sz="1200">
                  <a:solidFill>
                    <a:srgbClr val="000000">
                      <a:lumMod val="65000"/>
                      <a:lumOff val="35000"/>
                    </a:srgbClr>
                  </a:solidFill>
                </a:rPr>
                <a:t>Schlaganfall/SE</a:t>
              </a:r>
            </a:p>
          </p:txBody>
        </p:sp>
        <p:sp>
          <p:nvSpPr>
            <p:cNvPr id="81" name="Rectangle 20">
              <a:extLst>
                <a:ext uri="{FF2B5EF4-FFF2-40B4-BE49-F238E27FC236}">
                  <a16:creationId xmlns:a16="http://schemas.microsoft.com/office/drawing/2014/main" id="{703A6783-85FD-47FE-9DFB-39799F1D7774}"/>
                </a:ext>
              </a:extLst>
            </p:cNvPr>
            <p:cNvSpPr/>
            <p:nvPr/>
          </p:nvSpPr>
          <p:spPr bwMode="auto">
            <a:xfrm>
              <a:off x="58928" y="2739837"/>
              <a:ext cx="108000" cy="143999"/>
            </a:xfrm>
            <a:prstGeom prst="rect">
              <a:avLst/>
            </a:prstGeom>
            <a:solidFill>
              <a:srgbClr val="809ED5"/>
            </a:solidFill>
            <a:ln w="19050" algn="ctr">
              <a:solidFill>
                <a:srgbClr val="809ED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82" name="TextBox 23">
              <a:extLst>
                <a:ext uri="{FF2B5EF4-FFF2-40B4-BE49-F238E27FC236}">
                  <a16:creationId xmlns:a16="http://schemas.microsoft.com/office/drawing/2014/main" id="{7EA807FC-26D5-4B4E-93FD-3FFAF4F993DE}"/>
                </a:ext>
              </a:extLst>
            </p:cNvPr>
            <p:cNvSpPr txBox="1"/>
            <p:nvPr/>
          </p:nvSpPr>
          <p:spPr>
            <a:xfrm>
              <a:off x="190180" y="2627471"/>
              <a:ext cx="1185238" cy="372238"/>
            </a:xfrm>
            <a:prstGeom prst="rect">
              <a:avLst/>
            </a:prstGeom>
            <a:noFill/>
          </p:spPr>
          <p:txBody>
            <a:bodyPr wrap="none" lIns="90000" tIns="46800" rIns="90000" bIns="46800" rtlCol="0" anchor="ctr">
              <a:spAutoFit/>
            </a:bodyPr>
            <a:lstStyle/>
            <a:p>
              <a:r>
                <a:rPr lang="de-DE" sz="1200">
                  <a:solidFill>
                    <a:srgbClr val="000000">
                      <a:lumMod val="65000"/>
                      <a:lumOff val="35000"/>
                    </a:srgbClr>
                  </a:solidFill>
                </a:rPr>
                <a:t>Schwere Blutungen</a:t>
              </a:r>
            </a:p>
          </p:txBody>
        </p:sp>
      </p:grpSp>
    </p:spTree>
    <p:extLst>
      <p:ext uri="{BB962C8B-B14F-4D97-AF65-F5344CB8AC3E}">
        <p14:creationId xmlns:p14="http://schemas.microsoft.com/office/powerpoint/2010/main" val="412518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30448D6A-FF1C-4E2F-8E7B-7E97075E0DC1}"/>
              </a:ext>
            </a:extLst>
          </p:cNvPr>
          <p:cNvSpPr>
            <a:spLocks noGrp="1"/>
          </p:cNvSpPr>
          <p:nvPr>
            <p:ph type="subTitle" sz="quarter" idx="1"/>
          </p:nvPr>
        </p:nvSpPr>
        <p:spPr/>
        <p:txBody>
          <a:bodyPr/>
          <a:lstStyle/>
          <a:p>
            <a:endParaRPr lang="de-DE"/>
          </a:p>
        </p:txBody>
      </p:sp>
      <p:sp>
        <p:nvSpPr>
          <p:cNvPr id="35" name="Line 38">
            <a:extLst>
              <a:ext uri="{FF2B5EF4-FFF2-40B4-BE49-F238E27FC236}">
                <a16:creationId xmlns:a16="http://schemas.microsoft.com/office/drawing/2014/main" id="{5A690CFA-B2D4-4B84-A4E1-3989AF60792A}"/>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Titel 1">
            <a:extLst>
              <a:ext uri="{FF2B5EF4-FFF2-40B4-BE49-F238E27FC236}">
                <a16:creationId xmlns:a16="http://schemas.microsoft.com/office/drawing/2014/main" id="{220443DB-90D3-4277-99B0-93AB287DEE13}"/>
              </a:ext>
            </a:extLst>
          </p:cNvPr>
          <p:cNvSpPr txBox="1">
            <a:spLocks/>
          </p:cNvSpPr>
          <p:nvPr/>
        </p:nvSpPr>
        <p:spPr>
          <a:xfrm>
            <a:off x="612001" y="327710"/>
            <a:ext cx="8281175" cy="5539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000" dirty="0"/>
              <a:t>Wir behandeln Patienten mit </a:t>
            </a:r>
            <a:r>
              <a:rPr lang="de-DE" sz="2000" dirty="0" err="1"/>
              <a:t>nvVHF</a:t>
            </a:r>
            <a:r>
              <a:rPr lang="de-DE" sz="2000" dirty="0"/>
              <a:t> zur Verhinderung von Schlaganfällen mit </a:t>
            </a:r>
            <a:r>
              <a:rPr lang="de-DE" sz="2000" dirty="0" err="1"/>
              <a:t>Antikoagulanzien</a:t>
            </a:r>
            <a:r>
              <a:rPr lang="de-DE" sz="2000" dirty="0"/>
              <a:t> – aber können wir mehr tun?</a:t>
            </a:r>
          </a:p>
        </p:txBody>
      </p:sp>
      <p:sp>
        <p:nvSpPr>
          <p:cNvPr id="37" name="Subtitle 1">
            <a:extLst>
              <a:ext uri="{FF2B5EF4-FFF2-40B4-BE49-F238E27FC236}">
                <a16:creationId xmlns:a16="http://schemas.microsoft.com/office/drawing/2014/main" id="{42CBE89B-D803-4421-9866-AC651B3996D2}"/>
              </a:ext>
            </a:extLst>
          </p:cNvPr>
          <p:cNvSpPr txBox="1">
            <a:spLocks/>
          </p:cNvSpPr>
          <p:nvPr/>
        </p:nvSpPr>
        <p:spPr>
          <a:xfrm>
            <a:off x="612776" y="1228789"/>
            <a:ext cx="8280400"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de-DE" sz="1400" b="1" kern="0"/>
              <a:t>Weltweit:</a:t>
            </a:r>
          </a:p>
        </p:txBody>
      </p:sp>
      <p:pic>
        <p:nvPicPr>
          <p:cNvPr id="38" name="Picture 4" descr="Image result for bayer stroke">
            <a:extLst>
              <a:ext uri="{FF2B5EF4-FFF2-40B4-BE49-F238E27FC236}">
                <a16:creationId xmlns:a16="http://schemas.microsoft.com/office/drawing/2014/main" id="{827A32E4-5C0C-4D50-A229-C893AED1C37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07965"/>
            <a:ext cx="3082850" cy="2312137"/>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18">
            <a:extLst>
              <a:ext uri="{FF2B5EF4-FFF2-40B4-BE49-F238E27FC236}">
                <a16:creationId xmlns:a16="http://schemas.microsoft.com/office/drawing/2014/main" id="{987849D3-88FC-4EDF-88FD-F24F2DAB2F75}"/>
              </a:ext>
            </a:extLst>
          </p:cNvPr>
          <p:cNvSpPr/>
          <p:nvPr/>
        </p:nvSpPr>
        <p:spPr>
          <a:xfrm>
            <a:off x="3082851" y="1607965"/>
            <a:ext cx="6061149" cy="2312137"/>
          </a:xfrm>
          <a:prstGeom prst="rect">
            <a:avLst/>
          </a:prstGeom>
          <a:solidFill>
            <a:srgbClr val="05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9">
            <a:extLst>
              <a:ext uri="{FF2B5EF4-FFF2-40B4-BE49-F238E27FC236}">
                <a16:creationId xmlns:a16="http://schemas.microsoft.com/office/drawing/2014/main" id="{531AA202-D95E-425E-8658-FD3F73B4A86E}"/>
              </a:ext>
            </a:extLst>
          </p:cNvPr>
          <p:cNvGrpSpPr/>
          <p:nvPr/>
        </p:nvGrpSpPr>
        <p:grpSpPr>
          <a:xfrm>
            <a:off x="2575068" y="1885657"/>
            <a:ext cx="6806531" cy="1810597"/>
            <a:chOff x="3929141" y="1804826"/>
            <a:chExt cx="6806531" cy="1810597"/>
          </a:xfrm>
        </p:grpSpPr>
        <p:sp>
          <p:nvSpPr>
            <p:cNvPr id="41" name="TextBox 20">
              <a:extLst>
                <a:ext uri="{FF2B5EF4-FFF2-40B4-BE49-F238E27FC236}">
                  <a16:creationId xmlns:a16="http://schemas.microsoft.com/office/drawing/2014/main" id="{6A53513B-22C6-43F4-8346-51F38E681011}"/>
                </a:ext>
              </a:extLst>
            </p:cNvPr>
            <p:cNvSpPr txBox="1"/>
            <p:nvPr/>
          </p:nvSpPr>
          <p:spPr>
            <a:xfrm>
              <a:off x="3929141" y="1804826"/>
              <a:ext cx="6324132" cy="461665"/>
            </a:xfrm>
            <a:prstGeom prst="rect">
              <a:avLst/>
            </a:prstGeom>
            <a:noFill/>
            <a:ln>
              <a:noFill/>
            </a:ln>
          </p:spPr>
          <p:txBody>
            <a:bodyPr wrap="square" rtlCol="0">
              <a:spAutoFit/>
            </a:bodyPr>
            <a:lstStyle/>
            <a:p>
              <a:r>
                <a:rPr lang="de-DE" sz="1600">
                  <a:solidFill>
                    <a:schemeClr val="bg1"/>
                  </a:solidFill>
                  <a:latin typeface="Arial" panose="020B0604020202020204" pitchFamily="34" charset="0"/>
                  <a:cs typeface="Arial" panose="020B0604020202020204" pitchFamily="34" charset="0"/>
                </a:rPr>
                <a:t>Alle </a:t>
              </a:r>
              <a:r>
                <a:rPr lang="de-DE" sz="2400" b="1">
                  <a:solidFill>
                    <a:schemeClr val="bg1"/>
                  </a:solidFill>
                  <a:latin typeface="Arial" panose="020B0604020202020204" pitchFamily="34" charset="0"/>
                  <a:cs typeface="Arial" panose="020B0604020202020204" pitchFamily="34" charset="0"/>
                </a:rPr>
                <a:t>2</a:t>
              </a:r>
              <a:r>
                <a:rPr lang="de-DE">
                  <a:solidFill>
                    <a:schemeClr val="bg1"/>
                  </a:solidFill>
                  <a:latin typeface="Arial" panose="020B0604020202020204" pitchFamily="34" charset="0"/>
                  <a:cs typeface="Arial" panose="020B0604020202020204" pitchFamily="34" charset="0"/>
                </a:rPr>
                <a:t> </a:t>
              </a:r>
              <a:r>
                <a:rPr lang="de-DE" sz="1600">
                  <a:solidFill>
                    <a:schemeClr val="bg1"/>
                  </a:solidFill>
                  <a:latin typeface="Arial" panose="020B0604020202020204" pitchFamily="34" charset="0"/>
                  <a:cs typeface="Arial" panose="020B0604020202020204" pitchFamily="34" charset="0"/>
                </a:rPr>
                <a:t>Sekunden erleidet ein Mensch einen Schlaganfall.</a:t>
              </a:r>
              <a:r>
                <a:rPr lang="de-DE" sz="1600" baseline="30000">
                  <a:solidFill>
                    <a:schemeClr val="bg1"/>
                  </a:solidFill>
                  <a:latin typeface="Arial" panose="020B0604020202020204" pitchFamily="34" charset="0"/>
                  <a:cs typeface="Arial" panose="020B0604020202020204" pitchFamily="34" charset="0"/>
                </a:rPr>
                <a:t>1</a:t>
              </a:r>
            </a:p>
          </p:txBody>
        </p:sp>
        <p:sp>
          <p:nvSpPr>
            <p:cNvPr id="42" name="TextBox 21">
              <a:extLst>
                <a:ext uri="{FF2B5EF4-FFF2-40B4-BE49-F238E27FC236}">
                  <a16:creationId xmlns:a16="http://schemas.microsoft.com/office/drawing/2014/main" id="{A84FCDFC-C22E-4DE7-A970-B7ABE3EF6D11}"/>
                </a:ext>
              </a:extLst>
            </p:cNvPr>
            <p:cNvSpPr txBox="1"/>
            <p:nvPr/>
          </p:nvSpPr>
          <p:spPr>
            <a:xfrm>
              <a:off x="4569535" y="2479292"/>
              <a:ext cx="6166137" cy="461665"/>
            </a:xfrm>
            <a:prstGeom prst="rect">
              <a:avLst/>
            </a:prstGeom>
            <a:noFill/>
          </p:spPr>
          <p:txBody>
            <a:bodyPr wrap="square" rtlCol="0">
              <a:spAutoFit/>
            </a:bodyPr>
            <a:lstStyle/>
            <a:p>
              <a:r>
                <a:rPr lang="de-DE" sz="1600">
                  <a:solidFill>
                    <a:schemeClr val="bg1"/>
                  </a:solidFill>
                  <a:latin typeface="Arial" panose="020B0604020202020204" pitchFamily="34" charset="0"/>
                  <a:cs typeface="Arial" panose="020B0604020202020204" pitchFamily="34" charset="0"/>
                </a:rPr>
                <a:t>Alle</a:t>
              </a:r>
              <a:r>
                <a:rPr lang="de-DE">
                  <a:solidFill>
                    <a:schemeClr val="bg1"/>
                  </a:solidFill>
                  <a:latin typeface="Arial" panose="020B0604020202020204" pitchFamily="34" charset="0"/>
                  <a:cs typeface="Arial" panose="020B0604020202020204" pitchFamily="34" charset="0"/>
                </a:rPr>
                <a:t> </a:t>
              </a:r>
              <a:r>
                <a:rPr lang="de-DE" sz="2400" b="1">
                  <a:solidFill>
                    <a:schemeClr val="bg1"/>
                  </a:solidFill>
                  <a:latin typeface="Arial" panose="020B0604020202020204" pitchFamily="34" charset="0"/>
                  <a:cs typeface="Arial" panose="020B0604020202020204" pitchFamily="34" charset="0"/>
                </a:rPr>
                <a:t>5</a:t>
              </a:r>
              <a:r>
                <a:rPr lang="de-DE">
                  <a:solidFill>
                    <a:schemeClr val="bg1"/>
                  </a:solidFill>
                  <a:latin typeface="Arial" panose="020B0604020202020204" pitchFamily="34" charset="0"/>
                  <a:cs typeface="Arial" panose="020B0604020202020204" pitchFamily="34" charset="0"/>
                </a:rPr>
                <a:t> </a:t>
              </a:r>
              <a:r>
                <a:rPr lang="de-DE" sz="1600">
                  <a:solidFill>
                    <a:schemeClr val="bg1"/>
                  </a:solidFill>
                  <a:latin typeface="Arial" panose="020B0604020202020204" pitchFamily="34" charset="0"/>
                  <a:cs typeface="Arial" panose="020B0604020202020204" pitchFamily="34" charset="0"/>
                </a:rPr>
                <a:t>Sekunden stirbt ein Mensch an einem Schlaganfall.</a:t>
              </a:r>
              <a:r>
                <a:rPr lang="de-DE" sz="1600" baseline="30000">
                  <a:solidFill>
                    <a:schemeClr val="bg1"/>
                  </a:solidFill>
                  <a:latin typeface="Arial" panose="020B0604020202020204" pitchFamily="34" charset="0"/>
                  <a:cs typeface="Arial" panose="020B0604020202020204" pitchFamily="34" charset="0"/>
                </a:rPr>
                <a:t>1</a:t>
              </a:r>
            </a:p>
          </p:txBody>
        </p:sp>
        <p:sp>
          <p:nvSpPr>
            <p:cNvPr id="43" name="TextBox 22">
              <a:extLst>
                <a:ext uri="{FF2B5EF4-FFF2-40B4-BE49-F238E27FC236}">
                  <a16:creationId xmlns:a16="http://schemas.microsoft.com/office/drawing/2014/main" id="{F1102492-D490-4183-A1B9-BF79FA182B0B}"/>
                </a:ext>
              </a:extLst>
            </p:cNvPr>
            <p:cNvSpPr txBox="1"/>
            <p:nvPr/>
          </p:nvSpPr>
          <p:spPr>
            <a:xfrm>
              <a:off x="5284372" y="3153758"/>
              <a:ext cx="5095487" cy="461665"/>
            </a:xfrm>
            <a:prstGeom prst="rect">
              <a:avLst/>
            </a:prstGeom>
            <a:noFill/>
          </p:spPr>
          <p:txBody>
            <a:bodyPr wrap="square" rtlCol="0">
              <a:spAutoFit/>
            </a:bodyPr>
            <a:lstStyle/>
            <a:p>
              <a:r>
                <a:rPr lang="de-DE" sz="2400" b="1">
                  <a:solidFill>
                    <a:schemeClr val="bg1"/>
                  </a:solidFill>
                  <a:latin typeface="Arial" panose="020B0604020202020204" pitchFamily="34" charset="0"/>
                  <a:cs typeface="Arial" panose="020B0604020202020204" pitchFamily="34" charset="0"/>
                </a:rPr>
                <a:t>1</a:t>
              </a:r>
              <a:r>
                <a:rPr lang="de-DE" sz="1600">
                  <a:solidFill>
                    <a:schemeClr val="bg1"/>
                  </a:solidFill>
                  <a:latin typeface="Arial" panose="020B0604020202020204" pitchFamily="34" charset="0"/>
                  <a:cs typeface="Arial" panose="020B0604020202020204" pitchFamily="34" charset="0"/>
                </a:rPr>
                <a:t> von </a:t>
              </a:r>
              <a:r>
                <a:rPr lang="de-DE" sz="2400" b="1">
                  <a:solidFill>
                    <a:schemeClr val="bg1"/>
                  </a:solidFill>
                  <a:latin typeface="Arial" panose="020B0604020202020204" pitchFamily="34" charset="0"/>
                  <a:cs typeface="Arial" panose="020B0604020202020204" pitchFamily="34" charset="0"/>
                </a:rPr>
                <a:t>4</a:t>
              </a:r>
              <a:r>
                <a:rPr lang="de-DE">
                  <a:solidFill>
                    <a:schemeClr val="bg1"/>
                  </a:solidFill>
                  <a:latin typeface="Arial" panose="020B0604020202020204" pitchFamily="34" charset="0"/>
                  <a:cs typeface="Arial" panose="020B0604020202020204" pitchFamily="34" charset="0"/>
                </a:rPr>
                <a:t> </a:t>
              </a:r>
              <a:r>
                <a:rPr lang="de-DE" sz="1600">
                  <a:solidFill>
                    <a:schemeClr val="bg1"/>
                  </a:solidFill>
                  <a:latin typeface="Arial" panose="020B0604020202020204" pitchFamily="34" charset="0"/>
                  <a:cs typeface="Arial" panose="020B0604020202020204" pitchFamily="34" charset="0"/>
                </a:rPr>
                <a:t>Menschen wird einen Schlaganfall erleiden.</a:t>
              </a:r>
              <a:r>
                <a:rPr lang="de-DE" sz="1600" baseline="30000">
                  <a:solidFill>
                    <a:schemeClr val="bg1"/>
                  </a:solidFill>
                  <a:latin typeface="Arial" panose="020B0604020202020204" pitchFamily="34" charset="0"/>
                  <a:cs typeface="Arial" panose="020B0604020202020204" pitchFamily="34" charset="0"/>
                </a:rPr>
                <a:t>2</a:t>
              </a:r>
            </a:p>
          </p:txBody>
        </p:sp>
      </p:grpSp>
      <p:sp>
        <p:nvSpPr>
          <p:cNvPr id="44" name="Abgerundetes Rechteck 76">
            <a:extLst>
              <a:ext uri="{FF2B5EF4-FFF2-40B4-BE49-F238E27FC236}">
                <a16:creationId xmlns:a16="http://schemas.microsoft.com/office/drawing/2014/main" id="{ADB03DF8-370A-40E3-A70E-7F378D073F26}"/>
              </a:ext>
            </a:extLst>
          </p:cNvPr>
          <p:cNvSpPr>
            <a:spLocks noChangeArrowheads="1"/>
          </p:cNvSpPr>
          <p:nvPr/>
        </p:nvSpPr>
        <p:spPr bwMode="auto">
          <a:xfrm>
            <a:off x="619123" y="4320736"/>
            <a:ext cx="8237539" cy="214527"/>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DE" sz="1400" b="1" dirty="0">
                <a:solidFill>
                  <a:schemeClr val="tx1">
                    <a:lumMod val="65000"/>
                    <a:lumOff val="35000"/>
                  </a:schemeClr>
                </a:solidFill>
              </a:rPr>
              <a:t>80% </a:t>
            </a:r>
            <a:r>
              <a:rPr lang="de-DE" sz="1400" dirty="0">
                <a:solidFill>
                  <a:schemeClr val="tx1">
                    <a:lumMod val="65000"/>
                    <a:lumOff val="35000"/>
                  </a:schemeClr>
                </a:solidFill>
              </a:rPr>
              <a:t>der Schlaganfälle können vermieden werden.</a:t>
            </a:r>
            <a:r>
              <a:rPr lang="de-DE" sz="1400" baseline="30000" dirty="0">
                <a:solidFill>
                  <a:schemeClr val="tx1">
                    <a:lumMod val="65000"/>
                    <a:lumOff val="35000"/>
                  </a:schemeClr>
                </a:solidFill>
              </a:rPr>
              <a:t>1</a:t>
            </a:r>
          </a:p>
        </p:txBody>
      </p:sp>
      <p:sp>
        <p:nvSpPr>
          <p:cNvPr id="46" name="TextBox 3">
            <a:extLst>
              <a:ext uri="{FF2B5EF4-FFF2-40B4-BE49-F238E27FC236}">
                <a16:creationId xmlns:a16="http://schemas.microsoft.com/office/drawing/2014/main" id="{FC700716-EB8B-4148-88FE-95992F8B7E5C}"/>
              </a:ext>
            </a:extLst>
          </p:cNvPr>
          <p:cNvSpPr txBox="1"/>
          <p:nvPr/>
        </p:nvSpPr>
        <p:spPr>
          <a:xfrm>
            <a:off x="619123" y="4948863"/>
            <a:ext cx="8274051" cy="107722"/>
          </a:xfrm>
          <a:prstGeom prst="rect">
            <a:avLst/>
          </a:prstGeom>
          <a:noFill/>
        </p:spPr>
        <p:txBody>
          <a:bodyPr wrap="square" lIns="0" tIns="0" rIns="0" bIns="0" rtlCol="0" anchor="b" anchorCtr="0">
            <a:spAutoFit/>
          </a:bodyPr>
          <a:lstStyle/>
          <a:p>
            <a:pPr fontAlgn="auto">
              <a:spcBef>
                <a:spcPts val="0"/>
              </a:spcBef>
              <a:spcAft>
                <a:spcPts val="0"/>
              </a:spcAft>
              <a:defRPr/>
            </a:pPr>
            <a:r>
              <a:rPr lang="de-DE" sz="700" dirty="0" err="1">
                <a:solidFill>
                  <a:srgbClr val="B3B2B5"/>
                </a:solidFill>
              </a:rPr>
              <a:t>nvVHF</a:t>
            </a:r>
            <a:r>
              <a:rPr lang="de-DE" sz="700" dirty="0">
                <a:solidFill>
                  <a:srgbClr val="B3B2B5"/>
                </a:solidFill>
              </a:rPr>
              <a:t>: nicht-</a:t>
            </a:r>
            <a:r>
              <a:rPr lang="de-DE" sz="700" dirty="0" err="1">
                <a:solidFill>
                  <a:srgbClr val="B3B2B5"/>
                </a:solidFill>
              </a:rPr>
              <a:t>valvuläres</a:t>
            </a:r>
            <a:r>
              <a:rPr lang="de-DE" sz="700" dirty="0">
                <a:solidFill>
                  <a:srgbClr val="B3B2B5"/>
                </a:solidFill>
              </a:rPr>
              <a:t> Vorhofflimmern</a:t>
            </a:r>
          </a:p>
        </p:txBody>
      </p:sp>
    </p:spTree>
    <p:extLst>
      <p:ext uri="{BB962C8B-B14F-4D97-AF65-F5344CB8AC3E}">
        <p14:creationId xmlns:p14="http://schemas.microsoft.com/office/powerpoint/2010/main" val="200695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Ellipse 43">
            <a:extLst>
              <a:ext uri="{FF2B5EF4-FFF2-40B4-BE49-F238E27FC236}">
                <a16:creationId xmlns:a16="http://schemas.microsoft.com/office/drawing/2014/main" id="{8570CB5E-950A-4DB4-A0D3-657545D8428D}"/>
              </a:ext>
            </a:extLst>
          </p:cNvPr>
          <p:cNvSpPr/>
          <p:nvPr/>
        </p:nvSpPr>
        <p:spPr bwMode="auto">
          <a:xfrm>
            <a:off x="6663659" y="1824420"/>
            <a:ext cx="2386847"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31" name="Grafik 30" descr="Medizin">
            <a:extLst>
              <a:ext uri="{FF2B5EF4-FFF2-40B4-BE49-F238E27FC236}">
                <a16:creationId xmlns:a16="http://schemas.microsoft.com/office/drawing/2014/main" id="{CBBE4FEE-9BFF-4185-9A68-C1926324D0B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32" name="Ellipse 45">
            <a:hlinkClick r:id="" action="ppaction://noaction"/>
            <a:extLst>
              <a:ext uri="{FF2B5EF4-FFF2-40B4-BE49-F238E27FC236}">
                <a16:creationId xmlns:a16="http://schemas.microsoft.com/office/drawing/2014/main" id="{289441CC-90CC-4644-BD23-A7AAF1337345}"/>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33" name="Grafik 32" descr="Tageskalender">
            <a:extLst>
              <a:ext uri="{FF2B5EF4-FFF2-40B4-BE49-F238E27FC236}">
                <a16:creationId xmlns:a16="http://schemas.microsoft.com/office/drawing/2014/main" id="{840F224C-A3EC-40A7-A8BA-C6B14F14280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34" name="Ellipse 47">
            <a:hlinkClick r:id="" action="ppaction://noaction"/>
            <a:extLst>
              <a:ext uri="{FF2B5EF4-FFF2-40B4-BE49-F238E27FC236}">
                <a16:creationId xmlns:a16="http://schemas.microsoft.com/office/drawing/2014/main" id="{3A8EB60A-F1CA-4CDD-8489-554887C8CD39}"/>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35" name="Line 44">
            <a:extLst>
              <a:ext uri="{FF2B5EF4-FFF2-40B4-BE49-F238E27FC236}">
                <a16:creationId xmlns:a16="http://schemas.microsoft.com/office/drawing/2014/main" id="{093AE85F-49E5-404E-9EFD-4651A2509A88}"/>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6" name="Line 44">
            <a:extLst>
              <a:ext uri="{FF2B5EF4-FFF2-40B4-BE49-F238E27FC236}">
                <a16:creationId xmlns:a16="http://schemas.microsoft.com/office/drawing/2014/main" id="{EC8F899D-6BD4-4F4D-B187-565F2FCDC7E6}"/>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7" name="Line 44">
            <a:extLst>
              <a:ext uri="{FF2B5EF4-FFF2-40B4-BE49-F238E27FC236}">
                <a16:creationId xmlns:a16="http://schemas.microsoft.com/office/drawing/2014/main" id="{8CC08692-44FB-4EE8-A1DB-B7A17AC51652}"/>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8" name="Line 44">
            <a:extLst>
              <a:ext uri="{FF2B5EF4-FFF2-40B4-BE49-F238E27FC236}">
                <a16:creationId xmlns:a16="http://schemas.microsoft.com/office/drawing/2014/main" id="{1E38FA1D-5EEA-40F7-A8B6-C23F3BC3C615}"/>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39" name="Grafik 38" descr="Gehirn im Kopf">
            <a:extLst>
              <a:ext uri="{FF2B5EF4-FFF2-40B4-BE49-F238E27FC236}">
                <a16:creationId xmlns:a16="http://schemas.microsoft.com/office/drawing/2014/main" id="{E7FE8F21-3FC7-404D-ACB9-93A87339FCD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40" name="Ellipse 43">
            <a:extLst>
              <a:ext uri="{FF2B5EF4-FFF2-40B4-BE49-F238E27FC236}">
                <a16:creationId xmlns:a16="http://schemas.microsoft.com/office/drawing/2014/main" id="{6251DD4F-6536-4B43-BD59-29BA4C628BD1}"/>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1" name="Grafik 40" descr="Infusion">
            <a:extLst>
              <a:ext uri="{FF2B5EF4-FFF2-40B4-BE49-F238E27FC236}">
                <a16:creationId xmlns:a16="http://schemas.microsoft.com/office/drawing/2014/main" id="{F5CAE0FA-6A38-401B-8D27-E0F883EDA70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42" name="Ellipse 44">
            <a:extLst>
              <a:ext uri="{FF2B5EF4-FFF2-40B4-BE49-F238E27FC236}">
                <a16:creationId xmlns:a16="http://schemas.microsoft.com/office/drawing/2014/main" id="{3884484D-FAEC-43AE-B9B0-C70BEA203F9D}"/>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43" name="Abgerundetes Rechteck 76">
            <a:extLst>
              <a:ext uri="{FF2B5EF4-FFF2-40B4-BE49-F238E27FC236}">
                <a16:creationId xmlns:a16="http://schemas.microsoft.com/office/drawing/2014/main" id="{AC2E6544-9455-4A2C-A1AE-E7999B6B3413}"/>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noAutofit/>
          </a:bodyPr>
          <a:lstStyle/>
          <a:p>
            <a:pPr marL="0" lvl="3" algn="ctr">
              <a:lnSpc>
                <a:spcPct val="90000"/>
              </a:lnSpc>
              <a:spcBef>
                <a:spcPts val="1000"/>
              </a:spcBef>
              <a:buClr>
                <a:srgbClr val="006ABB"/>
              </a:buClr>
              <a:buSzPct val="100000"/>
            </a:pPr>
            <a:r>
              <a:rPr lang="de-DE" sz="1400" dirty="0">
                <a:solidFill>
                  <a:srgbClr val="000000">
                    <a:lumMod val="65000"/>
                    <a:lumOff val="35000"/>
                  </a:srgbClr>
                </a:solidFill>
              </a:rPr>
              <a:t>Nettonutzen</a:t>
            </a:r>
          </a:p>
        </p:txBody>
      </p:sp>
      <p:pic>
        <p:nvPicPr>
          <p:cNvPr id="44" name="Grafik 43" descr="Waage der Justitia">
            <a:hlinkClick r:id="" action="ppaction://noaction"/>
            <a:extLst>
              <a:ext uri="{FF2B5EF4-FFF2-40B4-BE49-F238E27FC236}">
                <a16:creationId xmlns:a16="http://schemas.microsoft.com/office/drawing/2014/main" id="{8ABDD585-BF42-4FD7-B4CF-B1EDE43AC25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45" name="Textfeld 44">
            <a:extLst>
              <a:ext uri="{FF2B5EF4-FFF2-40B4-BE49-F238E27FC236}">
                <a16:creationId xmlns:a16="http://schemas.microsoft.com/office/drawing/2014/main" id="{C464C967-B472-4DF2-AC39-4684D9237A76}"/>
              </a:ext>
            </a:extLst>
          </p:cNvPr>
          <p:cNvSpPr txBox="1"/>
          <p:nvPr/>
        </p:nvSpPr>
        <p:spPr>
          <a:xfrm>
            <a:off x="596393" y="3474618"/>
            <a:ext cx="1681380" cy="309958"/>
          </a:xfrm>
          <a:prstGeom prst="rect">
            <a:avLst/>
          </a:prstGeom>
          <a:noFill/>
        </p:spPr>
        <p:txBody>
          <a:bodyPr wrap="squar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400" i="0" u="none" strike="noStrike" cap="none" normalizeH="0" baseline="0" noProof="0">
                <a:ln>
                  <a:noFill/>
                </a:ln>
                <a:solidFill>
                  <a:schemeClr val="tx1">
                    <a:lumMod val="65000"/>
                    <a:lumOff val="35000"/>
                  </a:schemeClr>
                </a:solidFill>
                <a:uLnTx/>
                <a:uFillTx/>
                <a:latin typeface="Arial" charset="0"/>
                <a:ea typeface="+mn-ea"/>
                <a:cs typeface="+mn-cs"/>
              </a:rPr>
              <a:t>Kein Schlaganfall</a:t>
            </a:r>
          </a:p>
        </p:txBody>
      </p:sp>
      <p:sp>
        <p:nvSpPr>
          <p:cNvPr id="46" name="Textfeld 45">
            <a:extLst>
              <a:ext uri="{FF2B5EF4-FFF2-40B4-BE49-F238E27FC236}">
                <a16:creationId xmlns:a16="http://schemas.microsoft.com/office/drawing/2014/main" id="{EFCA0545-F682-4336-8041-80F783B49C0C}"/>
              </a:ext>
            </a:extLst>
          </p:cNvPr>
          <p:cNvSpPr txBox="1"/>
          <p:nvPr/>
        </p:nvSpPr>
        <p:spPr>
          <a:xfrm>
            <a:off x="6932663" y="3459230"/>
            <a:ext cx="1964042"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DE" sz="1400" b="1">
                <a:solidFill>
                  <a:srgbClr val="3961AC"/>
                </a:solidFill>
              </a:rPr>
              <a:t>Einfache Therapie </a:t>
            </a:r>
            <a:br>
              <a:rPr lang="de-DE" sz="1400" b="1">
                <a:solidFill>
                  <a:srgbClr val="3961AC"/>
                </a:solidFill>
              </a:rPr>
            </a:br>
            <a:r>
              <a:rPr lang="de-DE" sz="1400" b="1">
                <a:solidFill>
                  <a:srgbClr val="3961AC"/>
                </a:solidFill>
              </a:rPr>
              <a:t>unterstützt Adhärenz</a:t>
            </a:r>
          </a:p>
        </p:txBody>
      </p:sp>
      <p:sp>
        <p:nvSpPr>
          <p:cNvPr id="47" name="Textfeld 46">
            <a:extLst>
              <a:ext uri="{FF2B5EF4-FFF2-40B4-BE49-F238E27FC236}">
                <a16:creationId xmlns:a16="http://schemas.microsoft.com/office/drawing/2014/main" id="{E486E97A-5769-42A8-9819-55C2F2263107}"/>
              </a:ext>
            </a:extLst>
          </p:cNvPr>
          <p:cNvSpPr txBox="1"/>
          <p:nvPr/>
        </p:nvSpPr>
        <p:spPr>
          <a:xfrm>
            <a:off x="2660288" y="3459230"/>
            <a:ext cx="1496220"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DE" sz="1400">
                <a:solidFill>
                  <a:schemeClr val="tx1">
                    <a:lumMod val="65000"/>
                    <a:lumOff val="35000"/>
                  </a:schemeClr>
                </a:solidFill>
              </a:rPr>
              <a:t>Keine kritischen </a:t>
            </a:r>
            <a:br>
              <a:rPr lang="de-DE" sz="1400">
                <a:solidFill>
                  <a:schemeClr val="tx1">
                    <a:lumMod val="65000"/>
                    <a:lumOff val="35000"/>
                  </a:schemeClr>
                </a:solidFill>
              </a:rPr>
            </a:br>
            <a:r>
              <a:rPr lang="de-DE" sz="1400">
                <a:solidFill>
                  <a:schemeClr val="tx1">
                    <a:lumMod val="65000"/>
                    <a:lumOff val="35000"/>
                  </a:schemeClr>
                </a:solidFill>
              </a:rPr>
              <a:t>Blutungen</a:t>
            </a:r>
          </a:p>
        </p:txBody>
      </p:sp>
      <p:sp>
        <p:nvSpPr>
          <p:cNvPr id="48" name="Textfeld 47">
            <a:extLst>
              <a:ext uri="{FF2B5EF4-FFF2-40B4-BE49-F238E27FC236}">
                <a16:creationId xmlns:a16="http://schemas.microsoft.com/office/drawing/2014/main" id="{8BE4FF2F-24A5-45F8-82AD-75EB9949AC5C}"/>
              </a:ext>
            </a:extLst>
          </p:cNvPr>
          <p:cNvSpPr txBox="1"/>
          <p:nvPr/>
        </p:nvSpPr>
        <p:spPr>
          <a:xfrm>
            <a:off x="4775292" y="3459030"/>
            <a:ext cx="1837405" cy="309958"/>
          </a:xfrm>
          <a:prstGeom prst="rect">
            <a:avLst/>
          </a:prstGeom>
          <a:noFill/>
        </p:spPr>
        <p:txBody>
          <a:bodyPr wrap="squar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400" b="0" i="0" u="none" strike="noStrike" cap="none" normalizeH="0" baseline="0" noProof="0">
                <a:ln>
                  <a:noFill/>
                </a:ln>
                <a:solidFill>
                  <a:srgbClr val="000000">
                    <a:lumMod val="65000"/>
                    <a:lumOff val="35000"/>
                  </a:srgbClr>
                </a:solidFill>
                <a:uLnTx/>
                <a:uFillTx/>
                <a:latin typeface="Arial" charset="0"/>
                <a:ea typeface="+mn-ea"/>
                <a:cs typeface="+mn-cs"/>
              </a:rPr>
              <a:t>Korrekte Dosierung</a:t>
            </a:r>
          </a:p>
        </p:txBody>
      </p:sp>
      <p:sp>
        <p:nvSpPr>
          <p:cNvPr id="25" name="Titel 1">
            <a:extLst>
              <a:ext uri="{FF2B5EF4-FFF2-40B4-BE49-F238E27FC236}">
                <a16:creationId xmlns:a16="http://schemas.microsoft.com/office/drawing/2014/main" id="{90F791E8-AA71-49C1-85E6-DBB146DD5D4E}"/>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400" dirty="0"/>
              <a:t>Bedeutung von Sicherheit für Ihre Patienten mit </a:t>
            </a:r>
            <a:r>
              <a:rPr lang="de-DE" sz="2400" dirty="0" err="1"/>
              <a:t>nvVHF</a:t>
            </a:r>
            <a:endParaRPr lang="de-DE" sz="2400" dirty="0"/>
          </a:p>
        </p:txBody>
      </p:sp>
    </p:spTree>
    <p:extLst>
      <p:ext uri="{BB962C8B-B14F-4D97-AF65-F5344CB8AC3E}">
        <p14:creationId xmlns:p14="http://schemas.microsoft.com/office/powerpoint/2010/main" val="286968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Line 38">
            <a:extLst>
              <a:ext uri="{FF2B5EF4-FFF2-40B4-BE49-F238E27FC236}">
                <a16:creationId xmlns:a16="http://schemas.microsoft.com/office/drawing/2014/main" id="{649BCC7A-BF52-4B16-8411-0541DFF7FA28}"/>
              </a:ext>
            </a:extLst>
          </p:cNvPr>
          <p:cNvSpPr>
            <a:spLocks noChangeShapeType="1"/>
          </p:cNvSpPr>
          <p:nvPr/>
        </p:nvSpPr>
        <p:spPr bwMode="auto">
          <a:xfrm flipV="1">
            <a:off x="593980" y="910727"/>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1" name="Titel 1">
            <a:extLst>
              <a:ext uri="{FF2B5EF4-FFF2-40B4-BE49-F238E27FC236}">
                <a16:creationId xmlns:a16="http://schemas.microsoft.com/office/drawing/2014/main" id="{83F20D36-0A9B-4609-9273-860E93679251}"/>
              </a:ext>
            </a:extLst>
          </p:cNvPr>
          <p:cNvSpPr txBox="1">
            <a:spLocks/>
          </p:cNvSpPr>
          <p:nvPr/>
        </p:nvSpPr>
        <p:spPr>
          <a:xfrm>
            <a:off x="601915" y="214453"/>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dirty="0"/>
              <a:t>Das 1x tgl. Dosierungsregime für Rivaroxaban fördert die Therapieadhärenz Ihrer </a:t>
            </a:r>
            <a:r>
              <a:rPr lang="de-DE" sz="2400" dirty="0" err="1"/>
              <a:t>nvVHF</a:t>
            </a:r>
            <a:r>
              <a:rPr lang="de-DE" sz="2400" dirty="0"/>
              <a:t>-Patienten</a:t>
            </a:r>
          </a:p>
        </p:txBody>
      </p:sp>
      <p:sp>
        <p:nvSpPr>
          <p:cNvPr id="272" name="Subtitle 1">
            <a:extLst>
              <a:ext uri="{FF2B5EF4-FFF2-40B4-BE49-F238E27FC236}">
                <a16:creationId xmlns:a16="http://schemas.microsoft.com/office/drawing/2014/main" id="{90703777-0F21-418D-9991-26539F01C919}"/>
              </a:ext>
            </a:extLst>
          </p:cNvPr>
          <p:cNvSpPr txBox="1">
            <a:spLocks/>
          </p:cNvSpPr>
          <p:nvPr/>
        </p:nvSpPr>
        <p:spPr>
          <a:xfrm>
            <a:off x="595568" y="1226331"/>
            <a:ext cx="8280400"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de-DE" sz="1400" b="1"/>
              <a:t>Therapieadhärenz</a:t>
            </a:r>
            <a:r>
              <a:rPr lang="de-DE" sz="1400" b="1" baseline="30000"/>
              <a:t>26</a:t>
            </a:r>
            <a:br>
              <a:rPr lang="de-DE" sz="1400"/>
            </a:br>
            <a:r>
              <a:rPr lang="de-DE" sz="1400"/>
              <a:t>Selbsteinschätzung im Zuge einer Patientenbefragung (n=266)</a:t>
            </a:r>
          </a:p>
        </p:txBody>
      </p:sp>
      <p:sp>
        <p:nvSpPr>
          <p:cNvPr id="273" name="TextBox 73">
            <a:extLst>
              <a:ext uri="{FF2B5EF4-FFF2-40B4-BE49-F238E27FC236}">
                <a16:creationId xmlns:a16="http://schemas.microsoft.com/office/drawing/2014/main" id="{9AB0F60D-01AB-423E-9D77-CC4B00504141}"/>
              </a:ext>
            </a:extLst>
          </p:cNvPr>
          <p:cNvSpPr txBox="1"/>
          <p:nvPr/>
        </p:nvSpPr>
        <p:spPr>
          <a:xfrm>
            <a:off x="950107" y="1824758"/>
            <a:ext cx="2170466" cy="169277"/>
          </a:xfrm>
          <a:prstGeom prst="rect">
            <a:avLst/>
          </a:prstGeom>
          <a:noFill/>
        </p:spPr>
        <p:txBody>
          <a:bodyPr wrap="none" lIns="0" tIns="0" rIns="0" bIns="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fontAlgn="base">
              <a:spcBef>
                <a:spcPct val="50000"/>
              </a:spcBef>
              <a:spcAft>
                <a:spcPct val="0"/>
              </a:spcAft>
              <a:buNone/>
              <a:defRPr kumimoji="0" b="0" i="0" normalizeH="0" noProof="0">
                <a:uLnTx/>
                <a:uFillTx/>
                <a:latin typeface="Arial" pitchFamily="34" charset="0"/>
                <a:ea typeface="+mn-ea"/>
                <a:cs typeface="+mn-cs"/>
              </a:defRPr>
            </a:pPr>
            <a:r>
              <a:rPr kumimoji="0" lang="de-DE" sz="1100" b="0" i="0" normalizeH="0" noProof="0">
                <a:solidFill>
                  <a:schemeClr val="tx1">
                    <a:lumMod val="65000"/>
                    <a:lumOff val="35000"/>
                  </a:schemeClr>
                </a:solidFill>
                <a:uLnTx/>
                <a:uFillTx/>
                <a:latin typeface="Arial" pitchFamily="34" charset="0"/>
                <a:ea typeface="+mn-ea"/>
                <a:cs typeface="+mn-cs"/>
              </a:rPr>
              <a:t>Einnahme von OAK </a:t>
            </a:r>
            <a:r>
              <a:rPr kumimoji="0" lang="de-DE" sz="1100" b="1" i="0" normalizeH="0" noProof="0">
                <a:solidFill>
                  <a:schemeClr val="tx1">
                    <a:lumMod val="65000"/>
                    <a:lumOff val="35000"/>
                  </a:schemeClr>
                </a:solidFill>
                <a:uLnTx/>
                <a:uFillTx/>
                <a:latin typeface="Arial" pitchFamily="34" charset="0"/>
                <a:ea typeface="+mn-ea"/>
                <a:cs typeface="+mn-cs"/>
              </a:rPr>
              <a:t>einmal</a:t>
            </a:r>
            <a:r>
              <a:rPr kumimoji="0" lang="de-DE" sz="1100" b="0" i="0" normalizeH="0" noProof="0">
                <a:solidFill>
                  <a:schemeClr val="tx1">
                    <a:lumMod val="65000"/>
                    <a:lumOff val="35000"/>
                  </a:schemeClr>
                </a:solidFill>
                <a:uLnTx/>
                <a:uFillTx/>
                <a:latin typeface="Arial" pitchFamily="34" charset="0"/>
                <a:ea typeface="+mn-ea"/>
                <a:cs typeface="+mn-cs"/>
              </a:rPr>
              <a:t> täglich</a:t>
            </a:r>
          </a:p>
        </p:txBody>
      </p:sp>
      <p:sp>
        <p:nvSpPr>
          <p:cNvPr id="274" name="TextBox 67">
            <a:extLst>
              <a:ext uri="{FF2B5EF4-FFF2-40B4-BE49-F238E27FC236}">
                <a16:creationId xmlns:a16="http://schemas.microsoft.com/office/drawing/2014/main" id="{95FC0007-F7A3-427F-8C9C-9D2A241BF620}"/>
              </a:ext>
            </a:extLst>
          </p:cNvPr>
          <p:cNvSpPr txBox="1"/>
          <p:nvPr/>
        </p:nvSpPr>
        <p:spPr>
          <a:xfrm>
            <a:off x="4366093" y="1824195"/>
            <a:ext cx="2556124" cy="169277"/>
          </a:xfrm>
          <a:prstGeom prst="rect">
            <a:avLst/>
          </a:prstGeom>
          <a:noFill/>
        </p:spPr>
        <p:txBody>
          <a:bodyPr wrap="square" lIns="0" tIns="0" rIns="0" bIns="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fontAlgn="base">
              <a:spcBef>
                <a:spcPct val="50000"/>
              </a:spcBef>
              <a:spcAft>
                <a:spcPct val="0"/>
              </a:spcAft>
              <a:buNone/>
              <a:defRPr kumimoji="0" b="0" i="0" normalizeH="0" noProof="0">
                <a:uLnTx/>
                <a:uFillTx/>
                <a:latin typeface="Arial" pitchFamily="34" charset="0"/>
                <a:ea typeface="+mn-ea"/>
                <a:cs typeface="+mn-cs"/>
              </a:defRPr>
            </a:pPr>
            <a:r>
              <a:rPr kumimoji="0" lang="de-DE" sz="1100" i="0" normalizeH="0" noProof="0">
                <a:solidFill>
                  <a:schemeClr val="tx1">
                    <a:lumMod val="65000"/>
                    <a:lumOff val="35000"/>
                  </a:schemeClr>
                </a:solidFill>
                <a:uLnTx/>
                <a:uFillTx/>
                <a:latin typeface="Arial" pitchFamily="34" charset="0"/>
                <a:ea typeface="+mn-ea"/>
                <a:cs typeface="+mn-cs"/>
              </a:rPr>
              <a:t>Einnahme von OAK </a:t>
            </a:r>
            <a:r>
              <a:rPr kumimoji="0" lang="de-DE" sz="1100" b="1" i="0" normalizeH="0" noProof="0">
                <a:solidFill>
                  <a:schemeClr val="tx1">
                    <a:lumMod val="65000"/>
                    <a:lumOff val="35000"/>
                  </a:schemeClr>
                </a:solidFill>
                <a:uLnTx/>
                <a:uFillTx/>
                <a:latin typeface="Arial" pitchFamily="34" charset="0"/>
                <a:ea typeface="+mn-ea"/>
                <a:cs typeface="+mn-cs"/>
              </a:rPr>
              <a:t>zweimal</a:t>
            </a:r>
            <a:r>
              <a:rPr kumimoji="0" lang="de-DE" sz="1100" b="0" i="0" normalizeH="0" noProof="0">
                <a:solidFill>
                  <a:schemeClr val="tx1">
                    <a:lumMod val="65000"/>
                    <a:lumOff val="35000"/>
                  </a:schemeClr>
                </a:solidFill>
                <a:uLnTx/>
                <a:uFillTx/>
                <a:latin typeface="Arial" pitchFamily="34" charset="0"/>
                <a:ea typeface="+mn-ea"/>
                <a:cs typeface="+mn-cs"/>
              </a:rPr>
              <a:t> täglich</a:t>
            </a:r>
          </a:p>
        </p:txBody>
      </p:sp>
      <p:grpSp>
        <p:nvGrpSpPr>
          <p:cNvPr id="275" name="Group 23">
            <a:extLst>
              <a:ext uri="{FF2B5EF4-FFF2-40B4-BE49-F238E27FC236}">
                <a16:creationId xmlns:a16="http://schemas.microsoft.com/office/drawing/2014/main" id="{21BD4695-EA81-4EBF-A69B-84F31F9A16F5}"/>
              </a:ext>
            </a:extLst>
          </p:cNvPr>
          <p:cNvGrpSpPr/>
          <p:nvPr/>
        </p:nvGrpSpPr>
        <p:grpSpPr>
          <a:xfrm>
            <a:off x="948198" y="2143626"/>
            <a:ext cx="2480754" cy="348936"/>
            <a:chOff x="618615" y="2456126"/>
            <a:chExt cx="3307672" cy="465248"/>
          </a:xfrm>
        </p:grpSpPr>
        <p:sp>
          <p:nvSpPr>
            <p:cNvPr id="276" name="Rectangle 80">
              <a:extLst>
                <a:ext uri="{FF2B5EF4-FFF2-40B4-BE49-F238E27FC236}">
                  <a16:creationId xmlns:a16="http://schemas.microsoft.com/office/drawing/2014/main" id="{8842F8DA-45B3-4075-B5C1-7323AC0748A4}"/>
                </a:ext>
              </a:extLst>
            </p:cNvPr>
            <p:cNvSpPr/>
            <p:nvPr/>
          </p:nvSpPr>
          <p:spPr bwMode="auto">
            <a:xfrm>
              <a:off x="618615" y="2456126"/>
              <a:ext cx="3307672" cy="465247"/>
            </a:xfrm>
            <a:prstGeom prst="rect">
              <a:avLst/>
            </a:prstGeom>
            <a:solidFill>
              <a:schemeClr val="tx2">
                <a:lumMod val="20000"/>
                <a:lumOff val="80000"/>
              </a:scheme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277" name="Rectangle 30">
              <a:extLst>
                <a:ext uri="{FF2B5EF4-FFF2-40B4-BE49-F238E27FC236}">
                  <a16:creationId xmlns:a16="http://schemas.microsoft.com/office/drawing/2014/main" id="{7E7FC693-E5FE-477C-BD78-15D2DD79024F}"/>
                </a:ext>
              </a:extLst>
            </p:cNvPr>
            <p:cNvSpPr/>
            <p:nvPr/>
          </p:nvSpPr>
          <p:spPr bwMode="auto">
            <a:xfrm>
              <a:off x="817073" y="2456127"/>
              <a:ext cx="3109214" cy="465247"/>
            </a:xfrm>
            <a:prstGeom prst="rect">
              <a:avLst/>
            </a:prstGeom>
            <a:solidFill>
              <a:schemeClr val="bg2"/>
            </a:solidFill>
            <a:ln w="19050" algn="ctr">
              <a:noFill/>
              <a:miter lim="800000"/>
            </a:ln>
            <a:effectLst/>
          </p:spPr>
          <p:txBody>
            <a:bodyPr wrap="square" lIns="8100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de-DE" sz="1200" b="1" i="0" normalizeH="0" noProof="0">
                  <a:solidFill>
                    <a:srgbClr val="FFFFFF"/>
                  </a:solidFill>
                  <a:uLnTx/>
                  <a:uFillTx/>
                  <a:latin typeface="Arial" pitchFamily="34" charset="0"/>
                  <a:ea typeface="+mn-ea"/>
                  <a:cs typeface="+mn-cs"/>
                </a:rPr>
                <a:t>94%</a:t>
              </a:r>
            </a:p>
          </p:txBody>
        </p:sp>
      </p:grpSp>
      <p:grpSp>
        <p:nvGrpSpPr>
          <p:cNvPr id="278" name="Group 14342">
            <a:extLst>
              <a:ext uri="{FF2B5EF4-FFF2-40B4-BE49-F238E27FC236}">
                <a16:creationId xmlns:a16="http://schemas.microsoft.com/office/drawing/2014/main" id="{A5B0ABA8-CC89-4482-9B47-038EA2FD2776}"/>
              </a:ext>
            </a:extLst>
          </p:cNvPr>
          <p:cNvGrpSpPr/>
          <p:nvPr/>
        </p:nvGrpSpPr>
        <p:grpSpPr>
          <a:xfrm>
            <a:off x="4386284" y="2143626"/>
            <a:ext cx="2480756" cy="348935"/>
            <a:chOff x="5202730" y="2456125"/>
            <a:chExt cx="3307674" cy="465247"/>
          </a:xfrm>
        </p:grpSpPr>
        <p:sp>
          <p:nvSpPr>
            <p:cNvPr id="279" name="Rectangle 81">
              <a:extLst>
                <a:ext uri="{FF2B5EF4-FFF2-40B4-BE49-F238E27FC236}">
                  <a16:creationId xmlns:a16="http://schemas.microsoft.com/office/drawing/2014/main" id="{1C2FBCBC-145C-4268-94E6-1DBD07513179}"/>
                </a:ext>
              </a:extLst>
            </p:cNvPr>
            <p:cNvSpPr/>
            <p:nvPr/>
          </p:nvSpPr>
          <p:spPr bwMode="auto">
            <a:xfrm>
              <a:off x="5202732" y="2456125"/>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280" name="Rectangle 32">
              <a:extLst>
                <a:ext uri="{FF2B5EF4-FFF2-40B4-BE49-F238E27FC236}">
                  <a16:creationId xmlns:a16="http://schemas.microsoft.com/office/drawing/2014/main" id="{FC761CDF-0C18-4205-A8F4-88EAA5310EEE}"/>
                </a:ext>
              </a:extLst>
            </p:cNvPr>
            <p:cNvSpPr/>
            <p:nvPr/>
          </p:nvSpPr>
          <p:spPr bwMode="auto">
            <a:xfrm>
              <a:off x="5202730" y="2456125"/>
              <a:ext cx="264614" cy="465247"/>
            </a:xfrm>
            <a:prstGeom prst="rect">
              <a:avLst/>
            </a:prstGeom>
            <a:solidFill>
              <a:schemeClr val="bg2"/>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sp>
          <p:nvSpPr>
            <p:cNvPr id="281" name="Rectangle 105">
              <a:extLst>
                <a:ext uri="{FF2B5EF4-FFF2-40B4-BE49-F238E27FC236}">
                  <a16:creationId xmlns:a16="http://schemas.microsoft.com/office/drawing/2014/main" id="{6E806BEE-BE68-40A1-90DB-A8B0C6C577BA}"/>
                </a:ext>
              </a:extLst>
            </p:cNvPr>
            <p:cNvSpPr/>
            <p:nvPr/>
          </p:nvSpPr>
          <p:spPr>
            <a:xfrm>
              <a:off x="5467345" y="2501764"/>
              <a:ext cx="810309" cy="369332"/>
            </a:xfrm>
            <a:prstGeom prst="rect">
              <a:avLst/>
            </a:prstGeom>
          </p:spPr>
          <p:txBody>
            <a:bodyPr wrap="squar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de-DE" sz="1200" b="1" i="0" normalizeH="0" noProof="0">
                  <a:solidFill>
                    <a:schemeClr val="tx1">
                      <a:lumMod val="65000"/>
                      <a:lumOff val="35000"/>
                    </a:schemeClr>
                  </a:solidFill>
                  <a:uLnTx/>
                  <a:uFillTx/>
                  <a:latin typeface="Arial" pitchFamily="34" charset="0"/>
                  <a:ea typeface="+mn-ea"/>
                  <a:cs typeface="+mn-cs"/>
                </a:rPr>
                <a:t>6%</a:t>
              </a:r>
            </a:p>
          </p:txBody>
        </p:sp>
      </p:grpSp>
      <p:sp>
        <p:nvSpPr>
          <p:cNvPr id="282" name="Rounded Rectangle 110">
            <a:extLst>
              <a:ext uri="{FF2B5EF4-FFF2-40B4-BE49-F238E27FC236}">
                <a16:creationId xmlns:a16="http://schemas.microsoft.com/office/drawing/2014/main" id="{2A2DE0E1-8C22-476E-A1D8-FBC4B74464C7}"/>
              </a:ext>
            </a:extLst>
          </p:cNvPr>
          <p:cNvSpPr/>
          <p:nvPr/>
        </p:nvSpPr>
        <p:spPr bwMode="auto">
          <a:xfrm>
            <a:off x="3360984" y="2029247"/>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283" name="Rectangle 111">
            <a:extLst>
              <a:ext uri="{FF2B5EF4-FFF2-40B4-BE49-F238E27FC236}">
                <a16:creationId xmlns:a16="http://schemas.microsoft.com/office/drawing/2014/main" id="{73187D1C-6968-4674-9CEC-6BF359E61F15}"/>
              </a:ext>
            </a:extLst>
          </p:cNvPr>
          <p:cNvSpPr/>
          <p:nvPr/>
        </p:nvSpPr>
        <p:spPr bwMode="auto">
          <a:xfrm>
            <a:off x="3427183" y="2009186"/>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284" name="Rectangle 11">
            <a:extLst>
              <a:ext uri="{FF2B5EF4-FFF2-40B4-BE49-F238E27FC236}">
                <a16:creationId xmlns:a16="http://schemas.microsoft.com/office/drawing/2014/main" id="{A3B69AE7-2DB8-4429-A70A-843B1B971208}"/>
              </a:ext>
            </a:extLst>
          </p:cNvPr>
          <p:cNvSpPr/>
          <p:nvPr/>
        </p:nvSpPr>
        <p:spPr>
          <a:xfrm>
            <a:off x="3427183" y="2145000"/>
            <a:ext cx="958245" cy="347561"/>
          </a:xfrm>
          <a:prstGeom prst="rect">
            <a:avLst/>
          </a:prstGeom>
        </p:spPr>
        <p:txBody>
          <a:bodyPr wrap="square" lIns="0" tIns="0" rIns="0" bIns="0" anchor="ctr" anchorCtr="0">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de-DE" sz="1100" b="1" i="0" normalizeH="0" noProof="0">
                <a:solidFill>
                  <a:schemeClr val="bg2"/>
                </a:solidFill>
                <a:uLnTx/>
                <a:uFillTx/>
                <a:latin typeface="Arial" pitchFamily="34" charset="0"/>
                <a:ea typeface="+mn-ea"/>
                <a:cs typeface="+mn-cs"/>
              </a:rPr>
              <a:t>Rivaroxaban</a:t>
            </a:r>
          </a:p>
        </p:txBody>
      </p:sp>
      <p:grpSp>
        <p:nvGrpSpPr>
          <p:cNvPr id="285" name="Group 24">
            <a:extLst>
              <a:ext uri="{FF2B5EF4-FFF2-40B4-BE49-F238E27FC236}">
                <a16:creationId xmlns:a16="http://schemas.microsoft.com/office/drawing/2014/main" id="{81D78352-80F5-4C88-9C62-4D16D4F3085C}"/>
              </a:ext>
            </a:extLst>
          </p:cNvPr>
          <p:cNvGrpSpPr/>
          <p:nvPr/>
        </p:nvGrpSpPr>
        <p:grpSpPr>
          <a:xfrm>
            <a:off x="948198" y="2698247"/>
            <a:ext cx="2480753" cy="348936"/>
            <a:chOff x="618615" y="3254613"/>
            <a:chExt cx="3307672" cy="465248"/>
          </a:xfrm>
        </p:grpSpPr>
        <p:sp>
          <p:nvSpPr>
            <p:cNvPr id="286" name="Rectangle 89">
              <a:extLst>
                <a:ext uri="{FF2B5EF4-FFF2-40B4-BE49-F238E27FC236}">
                  <a16:creationId xmlns:a16="http://schemas.microsoft.com/office/drawing/2014/main" id="{9BDC26EE-E93F-4655-87E8-6285F7DCD6BE}"/>
                </a:ext>
              </a:extLst>
            </p:cNvPr>
            <p:cNvSpPr/>
            <p:nvPr/>
          </p:nvSpPr>
          <p:spPr bwMode="auto">
            <a:xfrm>
              <a:off x="618615" y="3254613"/>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287" name="Rectangle 90">
              <a:extLst>
                <a:ext uri="{FF2B5EF4-FFF2-40B4-BE49-F238E27FC236}">
                  <a16:creationId xmlns:a16="http://schemas.microsoft.com/office/drawing/2014/main" id="{D1A9F646-9033-4486-AEB5-539F83AE1E3C}"/>
                </a:ext>
              </a:extLst>
            </p:cNvPr>
            <p:cNvSpPr/>
            <p:nvPr/>
          </p:nvSpPr>
          <p:spPr bwMode="auto">
            <a:xfrm>
              <a:off x="3031513" y="3254614"/>
              <a:ext cx="894773" cy="465247"/>
            </a:xfrm>
            <a:prstGeom prst="rect">
              <a:avLst/>
            </a:prstGeom>
            <a:solidFill>
              <a:schemeClr val="tx2"/>
            </a:solidFill>
            <a:ln w="19050" algn="ctr">
              <a:noFill/>
              <a:miter lim="800000"/>
            </a:ln>
            <a:effectLst/>
          </p:spPr>
          <p:txBody>
            <a:bodyPr wrap="square" lIns="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FFFFFF"/>
                </a:solidFill>
                <a:cs typeface="Times New Roman" pitchFamily="18" charset="0"/>
              </a:endParaRPr>
            </a:p>
          </p:txBody>
        </p:sp>
        <p:sp>
          <p:nvSpPr>
            <p:cNvPr id="288" name="Rectangle 8">
              <a:extLst>
                <a:ext uri="{FF2B5EF4-FFF2-40B4-BE49-F238E27FC236}">
                  <a16:creationId xmlns:a16="http://schemas.microsoft.com/office/drawing/2014/main" id="{2ED3AF76-472E-4A3D-B540-2A2D1FA10476}"/>
                </a:ext>
              </a:extLst>
            </p:cNvPr>
            <p:cNvSpPr/>
            <p:nvPr/>
          </p:nvSpPr>
          <p:spPr>
            <a:xfrm>
              <a:off x="2378834" y="3313993"/>
              <a:ext cx="654454" cy="369332"/>
            </a:xfrm>
            <a:prstGeom prst="rect">
              <a:avLst/>
            </a:prstGeom>
          </p:spPr>
          <p:txBody>
            <a:bodyPr wrap="none" anchor="ctr">
              <a:sp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de-DE" sz="1200" b="1" i="0" normalizeH="0" noProof="0">
                  <a:solidFill>
                    <a:schemeClr val="tx1">
                      <a:lumMod val="65000"/>
                      <a:lumOff val="35000"/>
                    </a:schemeClr>
                  </a:solidFill>
                  <a:uLnTx/>
                  <a:uFillTx/>
                  <a:latin typeface="Arial" pitchFamily="34" charset="0"/>
                  <a:ea typeface="+mn-ea"/>
                  <a:cs typeface="+mn-cs"/>
                </a:rPr>
                <a:t>27%</a:t>
              </a:r>
            </a:p>
          </p:txBody>
        </p:sp>
      </p:grpSp>
      <p:grpSp>
        <p:nvGrpSpPr>
          <p:cNvPr id="289" name="Group 14341">
            <a:extLst>
              <a:ext uri="{FF2B5EF4-FFF2-40B4-BE49-F238E27FC236}">
                <a16:creationId xmlns:a16="http://schemas.microsoft.com/office/drawing/2014/main" id="{FE84EA36-FE75-4927-977D-CCC09614E629}"/>
              </a:ext>
            </a:extLst>
          </p:cNvPr>
          <p:cNvGrpSpPr/>
          <p:nvPr/>
        </p:nvGrpSpPr>
        <p:grpSpPr>
          <a:xfrm>
            <a:off x="4386284" y="2698248"/>
            <a:ext cx="2480756" cy="348935"/>
            <a:chOff x="5202730" y="3254612"/>
            <a:chExt cx="3307674" cy="465247"/>
          </a:xfrm>
        </p:grpSpPr>
        <p:sp>
          <p:nvSpPr>
            <p:cNvPr id="290" name="Rectangle 91">
              <a:extLst>
                <a:ext uri="{FF2B5EF4-FFF2-40B4-BE49-F238E27FC236}">
                  <a16:creationId xmlns:a16="http://schemas.microsoft.com/office/drawing/2014/main" id="{3EB6A2B7-465F-428F-8238-EEC4AE85B3BE}"/>
                </a:ext>
              </a:extLst>
            </p:cNvPr>
            <p:cNvSpPr/>
            <p:nvPr/>
          </p:nvSpPr>
          <p:spPr bwMode="auto">
            <a:xfrm>
              <a:off x="5202732" y="3254612"/>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291" name="Rectangle 92">
              <a:extLst>
                <a:ext uri="{FF2B5EF4-FFF2-40B4-BE49-F238E27FC236}">
                  <a16:creationId xmlns:a16="http://schemas.microsoft.com/office/drawing/2014/main" id="{10DA0573-BBF3-4611-80CB-C1E1ACB307ED}"/>
                </a:ext>
              </a:extLst>
            </p:cNvPr>
            <p:cNvSpPr/>
            <p:nvPr/>
          </p:nvSpPr>
          <p:spPr bwMode="auto">
            <a:xfrm>
              <a:off x="5202730" y="3254612"/>
              <a:ext cx="2417536" cy="465247"/>
            </a:xfrm>
            <a:prstGeom prst="rect">
              <a:avLst/>
            </a:prstGeom>
            <a:solidFill>
              <a:schemeClr val="tx2"/>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sp>
          <p:nvSpPr>
            <p:cNvPr id="292" name="Rectangle 106">
              <a:extLst>
                <a:ext uri="{FF2B5EF4-FFF2-40B4-BE49-F238E27FC236}">
                  <a16:creationId xmlns:a16="http://schemas.microsoft.com/office/drawing/2014/main" id="{82DABE9B-04CE-413E-9683-027660F1D3D0}"/>
                </a:ext>
              </a:extLst>
            </p:cNvPr>
            <p:cNvSpPr/>
            <p:nvPr/>
          </p:nvSpPr>
          <p:spPr>
            <a:xfrm>
              <a:off x="7622320" y="3303452"/>
              <a:ext cx="654453" cy="369332"/>
            </a:xfrm>
            <a:prstGeom prst="rect">
              <a:avLst/>
            </a:prstGeom>
          </p:spPr>
          <p:txBody>
            <a:bodyPr wrap="non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de-DE" sz="1200" b="1" i="0" normalizeH="0" noProof="0">
                  <a:solidFill>
                    <a:schemeClr val="tx1">
                      <a:lumMod val="65000"/>
                      <a:lumOff val="35000"/>
                    </a:schemeClr>
                  </a:solidFill>
                  <a:uLnTx/>
                  <a:uFillTx/>
                  <a:latin typeface="Arial" pitchFamily="34" charset="0"/>
                  <a:ea typeface="+mn-ea"/>
                  <a:cs typeface="+mn-cs"/>
                </a:rPr>
                <a:t>73%</a:t>
              </a:r>
            </a:p>
          </p:txBody>
        </p:sp>
      </p:grpSp>
      <p:sp>
        <p:nvSpPr>
          <p:cNvPr id="293" name="Rounded Rectangle 113">
            <a:extLst>
              <a:ext uri="{FF2B5EF4-FFF2-40B4-BE49-F238E27FC236}">
                <a16:creationId xmlns:a16="http://schemas.microsoft.com/office/drawing/2014/main" id="{601D38FC-AF01-4F66-BCE7-B70088DF2B15}"/>
              </a:ext>
            </a:extLst>
          </p:cNvPr>
          <p:cNvSpPr/>
          <p:nvPr/>
        </p:nvSpPr>
        <p:spPr bwMode="auto">
          <a:xfrm>
            <a:off x="3360984" y="2635118"/>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294" name="Rectangle 114">
            <a:extLst>
              <a:ext uri="{FF2B5EF4-FFF2-40B4-BE49-F238E27FC236}">
                <a16:creationId xmlns:a16="http://schemas.microsoft.com/office/drawing/2014/main" id="{E704C515-69C3-4468-9453-E91E5BF89604}"/>
              </a:ext>
            </a:extLst>
          </p:cNvPr>
          <p:cNvSpPr/>
          <p:nvPr/>
        </p:nvSpPr>
        <p:spPr bwMode="auto">
          <a:xfrm>
            <a:off x="3427183" y="2615058"/>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295" name="Rectangle 93">
            <a:extLst>
              <a:ext uri="{FF2B5EF4-FFF2-40B4-BE49-F238E27FC236}">
                <a16:creationId xmlns:a16="http://schemas.microsoft.com/office/drawing/2014/main" id="{5542D7CC-9580-483A-9C2D-2167356D55D3}"/>
              </a:ext>
            </a:extLst>
          </p:cNvPr>
          <p:cNvSpPr/>
          <p:nvPr/>
        </p:nvSpPr>
        <p:spPr>
          <a:xfrm>
            <a:off x="3429806" y="2696261"/>
            <a:ext cx="954937" cy="341928"/>
          </a:xfrm>
          <a:prstGeom prst="rect">
            <a:avLst/>
          </a:prstGeom>
        </p:spPr>
        <p:txBody>
          <a:bodyPr wrap="square" lIns="0" tIns="0" rIns="0" bIns="0" anchor="ctr" anchorCtr="0">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de-DE" sz="1100" b="1" i="0" normalizeH="0" noProof="0">
                <a:solidFill>
                  <a:schemeClr val="tx2"/>
                </a:solidFill>
                <a:uLnTx/>
                <a:uFillTx/>
                <a:latin typeface="Arial" pitchFamily="34" charset="0"/>
                <a:ea typeface="+mn-ea"/>
                <a:cs typeface="+mn-cs"/>
              </a:rPr>
              <a:t>Dabigatran</a:t>
            </a:r>
          </a:p>
        </p:txBody>
      </p:sp>
      <p:grpSp>
        <p:nvGrpSpPr>
          <p:cNvPr id="296" name="Group 25">
            <a:extLst>
              <a:ext uri="{FF2B5EF4-FFF2-40B4-BE49-F238E27FC236}">
                <a16:creationId xmlns:a16="http://schemas.microsoft.com/office/drawing/2014/main" id="{049A5FB4-C31E-4D1C-AE8E-C6B09AEBB8BC}"/>
              </a:ext>
            </a:extLst>
          </p:cNvPr>
          <p:cNvGrpSpPr/>
          <p:nvPr/>
        </p:nvGrpSpPr>
        <p:grpSpPr>
          <a:xfrm>
            <a:off x="948198" y="3263379"/>
            <a:ext cx="2480754" cy="348936"/>
            <a:chOff x="618615" y="4067115"/>
            <a:chExt cx="3307672" cy="465248"/>
          </a:xfrm>
        </p:grpSpPr>
        <p:sp>
          <p:nvSpPr>
            <p:cNvPr id="297" name="Rectangle 94">
              <a:extLst>
                <a:ext uri="{FF2B5EF4-FFF2-40B4-BE49-F238E27FC236}">
                  <a16:creationId xmlns:a16="http://schemas.microsoft.com/office/drawing/2014/main" id="{879C92D5-BD58-430D-BE4B-EE842F4F6341}"/>
                </a:ext>
              </a:extLst>
            </p:cNvPr>
            <p:cNvSpPr/>
            <p:nvPr/>
          </p:nvSpPr>
          <p:spPr bwMode="auto">
            <a:xfrm>
              <a:off x="618615" y="4067115"/>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298" name="Rectangle 95">
              <a:extLst>
                <a:ext uri="{FF2B5EF4-FFF2-40B4-BE49-F238E27FC236}">
                  <a16:creationId xmlns:a16="http://schemas.microsoft.com/office/drawing/2014/main" id="{9CD103B2-83CF-47B2-933F-CFD1EEA2586C}"/>
                </a:ext>
              </a:extLst>
            </p:cNvPr>
            <p:cNvSpPr/>
            <p:nvPr/>
          </p:nvSpPr>
          <p:spPr bwMode="auto">
            <a:xfrm>
              <a:off x="2929399" y="4067116"/>
              <a:ext cx="996887" cy="465247"/>
            </a:xfrm>
            <a:prstGeom prst="rect">
              <a:avLst/>
            </a:prstGeom>
            <a:solidFill>
              <a:srgbClr val="8A8C8E"/>
            </a:solidFill>
            <a:ln w="19050" algn="ctr">
              <a:noFill/>
              <a:miter lim="800000"/>
            </a:ln>
            <a:effectLst/>
          </p:spPr>
          <p:txBody>
            <a:bodyPr wrap="square" lIns="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b="1">
                <a:solidFill>
                  <a:srgbClr val="FFFFFF"/>
                </a:solidFill>
                <a:cs typeface="Times New Roman" pitchFamily="18" charset="0"/>
              </a:endParaRPr>
            </a:p>
          </p:txBody>
        </p:sp>
        <p:sp>
          <p:nvSpPr>
            <p:cNvPr id="299" name="Rectangle 104">
              <a:extLst>
                <a:ext uri="{FF2B5EF4-FFF2-40B4-BE49-F238E27FC236}">
                  <a16:creationId xmlns:a16="http://schemas.microsoft.com/office/drawing/2014/main" id="{844F7E85-E89F-43D8-875B-D1FC2E289A83}"/>
                </a:ext>
              </a:extLst>
            </p:cNvPr>
            <p:cNvSpPr/>
            <p:nvPr/>
          </p:nvSpPr>
          <p:spPr>
            <a:xfrm>
              <a:off x="2270916" y="4128095"/>
              <a:ext cx="654453" cy="369332"/>
            </a:xfrm>
            <a:prstGeom prst="rect">
              <a:avLst/>
            </a:prstGeom>
          </p:spPr>
          <p:txBody>
            <a:bodyPr wrap="none" anchor="ctr">
              <a:sp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de-DE" sz="1200" b="1" i="0" normalizeH="0" noProof="0">
                  <a:solidFill>
                    <a:schemeClr val="tx1">
                      <a:lumMod val="65000"/>
                      <a:lumOff val="35000"/>
                    </a:schemeClr>
                  </a:solidFill>
                  <a:uLnTx/>
                  <a:uFillTx/>
                  <a:latin typeface="Arial" pitchFamily="34" charset="0"/>
                  <a:ea typeface="+mn-ea"/>
                  <a:cs typeface="+mn-cs"/>
                </a:rPr>
                <a:t>30%</a:t>
              </a:r>
            </a:p>
          </p:txBody>
        </p:sp>
      </p:grpSp>
      <p:grpSp>
        <p:nvGrpSpPr>
          <p:cNvPr id="300" name="Group 14339">
            <a:extLst>
              <a:ext uri="{FF2B5EF4-FFF2-40B4-BE49-F238E27FC236}">
                <a16:creationId xmlns:a16="http://schemas.microsoft.com/office/drawing/2014/main" id="{C7E45174-0C1A-4197-8E48-697F359717DB}"/>
              </a:ext>
            </a:extLst>
          </p:cNvPr>
          <p:cNvGrpSpPr/>
          <p:nvPr/>
        </p:nvGrpSpPr>
        <p:grpSpPr>
          <a:xfrm>
            <a:off x="4386284" y="3263380"/>
            <a:ext cx="2480756" cy="348935"/>
            <a:chOff x="5202730" y="4067114"/>
            <a:chExt cx="3307674" cy="465247"/>
          </a:xfrm>
        </p:grpSpPr>
        <p:sp>
          <p:nvSpPr>
            <p:cNvPr id="301" name="Rectangle 96">
              <a:extLst>
                <a:ext uri="{FF2B5EF4-FFF2-40B4-BE49-F238E27FC236}">
                  <a16:creationId xmlns:a16="http://schemas.microsoft.com/office/drawing/2014/main" id="{537E550E-E5A9-4D06-A83C-70FB76FDB41E}"/>
                </a:ext>
              </a:extLst>
            </p:cNvPr>
            <p:cNvSpPr/>
            <p:nvPr/>
          </p:nvSpPr>
          <p:spPr bwMode="auto">
            <a:xfrm>
              <a:off x="5202732" y="4067114"/>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302" name="Rectangle 97">
              <a:extLst>
                <a:ext uri="{FF2B5EF4-FFF2-40B4-BE49-F238E27FC236}">
                  <a16:creationId xmlns:a16="http://schemas.microsoft.com/office/drawing/2014/main" id="{8D5A6B3A-CD20-4A0C-9904-33708EF66180}"/>
                </a:ext>
              </a:extLst>
            </p:cNvPr>
            <p:cNvSpPr/>
            <p:nvPr/>
          </p:nvSpPr>
          <p:spPr bwMode="auto">
            <a:xfrm>
              <a:off x="5202730" y="4067114"/>
              <a:ext cx="2315422" cy="465247"/>
            </a:xfrm>
            <a:prstGeom prst="rect">
              <a:avLst/>
            </a:prstGeom>
            <a:solidFill>
              <a:srgbClr val="8A8C8E"/>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sp>
          <p:nvSpPr>
            <p:cNvPr id="303" name="Rectangle 107">
              <a:extLst>
                <a:ext uri="{FF2B5EF4-FFF2-40B4-BE49-F238E27FC236}">
                  <a16:creationId xmlns:a16="http://schemas.microsoft.com/office/drawing/2014/main" id="{CEDB2CA0-DF07-4E6F-BC6C-090300D0ECF7}"/>
                </a:ext>
              </a:extLst>
            </p:cNvPr>
            <p:cNvSpPr/>
            <p:nvPr/>
          </p:nvSpPr>
          <p:spPr>
            <a:xfrm>
              <a:off x="7520984" y="4119025"/>
              <a:ext cx="654453" cy="369332"/>
            </a:xfrm>
            <a:prstGeom prst="rect">
              <a:avLst/>
            </a:prstGeom>
          </p:spPr>
          <p:txBody>
            <a:bodyPr wrap="non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de-DE" sz="1200" b="1" i="0" normalizeH="0" noProof="0">
                  <a:solidFill>
                    <a:schemeClr val="tx1">
                      <a:lumMod val="65000"/>
                      <a:lumOff val="35000"/>
                    </a:schemeClr>
                  </a:solidFill>
                  <a:uLnTx/>
                  <a:uFillTx/>
                  <a:latin typeface="Arial" pitchFamily="34" charset="0"/>
                  <a:ea typeface="+mn-ea"/>
                  <a:cs typeface="+mn-cs"/>
                </a:rPr>
                <a:t>70%</a:t>
              </a:r>
            </a:p>
          </p:txBody>
        </p:sp>
      </p:grpSp>
      <p:sp>
        <p:nvSpPr>
          <p:cNvPr id="304" name="Rounded Rectangle 116">
            <a:extLst>
              <a:ext uri="{FF2B5EF4-FFF2-40B4-BE49-F238E27FC236}">
                <a16:creationId xmlns:a16="http://schemas.microsoft.com/office/drawing/2014/main" id="{A8284716-A22F-42B7-8935-9C587B5D50AF}"/>
              </a:ext>
            </a:extLst>
          </p:cNvPr>
          <p:cNvSpPr/>
          <p:nvPr/>
        </p:nvSpPr>
        <p:spPr bwMode="auto">
          <a:xfrm>
            <a:off x="3360984" y="3152504"/>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305" name="Rectangle 117">
            <a:extLst>
              <a:ext uri="{FF2B5EF4-FFF2-40B4-BE49-F238E27FC236}">
                <a16:creationId xmlns:a16="http://schemas.microsoft.com/office/drawing/2014/main" id="{A041009D-E860-446E-A8FA-DF9CDD122E76}"/>
              </a:ext>
            </a:extLst>
          </p:cNvPr>
          <p:cNvSpPr/>
          <p:nvPr/>
        </p:nvSpPr>
        <p:spPr bwMode="auto">
          <a:xfrm>
            <a:off x="3427183" y="3132443"/>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chemeClr val="accent1"/>
              </a:solidFill>
            </a:endParaRPr>
          </a:p>
        </p:txBody>
      </p:sp>
      <p:sp>
        <p:nvSpPr>
          <p:cNvPr id="306" name="Rectangle 98">
            <a:extLst>
              <a:ext uri="{FF2B5EF4-FFF2-40B4-BE49-F238E27FC236}">
                <a16:creationId xmlns:a16="http://schemas.microsoft.com/office/drawing/2014/main" id="{FD1D8434-A1E7-4EA8-B5D9-F876DBB108D8}"/>
              </a:ext>
            </a:extLst>
          </p:cNvPr>
          <p:cNvSpPr/>
          <p:nvPr/>
        </p:nvSpPr>
        <p:spPr>
          <a:xfrm>
            <a:off x="3431974" y="3269636"/>
            <a:ext cx="979378" cy="348934"/>
          </a:xfrm>
          <a:prstGeom prst="rect">
            <a:avLst/>
          </a:prstGeom>
        </p:spPr>
        <p:txBody>
          <a:bodyPr wrap="square" lIns="0" tIns="0" rIns="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de-DE" sz="1100" b="1" i="0" normalizeH="0" noProof="0">
                <a:solidFill>
                  <a:srgbClr val="605F62"/>
                </a:solidFill>
                <a:uLnTx/>
                <a:uFillTx/>
                <a:latin typeface="Arial" pitchFamily="34" charset="0"/>
                <a:ea typeface="+mn-ea"/>
                <a:cs typeface="+mn-cs"/>
              </a:rPr>
              <a:t>Apixaban</a:t>
            </a:r>
          </a:p>
        </p:txBody>
      </p:sp>
      <p:grpSp>
        <p:nvGrpSpPr>
          <p:cNvPr id="307" name="Group 14335">
            <a:extLst>
              <a:ext uri="{FF2B5EF4-FFF2-40B4-BE49-F238E27FC236}">
                <a16:creationId xmlns:a16="http://schemas.microsoft.com/office/drawing/2014/main" id="{CD86819C-C230-455B-9447-B004A398B481}"/>
              </a:ext>
            </a:extLst>
          </p:cNvPr>
          <p:cNvGrpSpPr/>
          <p:nvPr/>
        </p:nvGrpSpPr>
        <p:grpSpPr>
          <a:xfrm>
            <a:off x="948198" y="3828511"/>
            <a:ext cx="2480754" cy="348936"/>
            <a:chOff x="618615" y="4879616"/>
            <a:chExt cx="3307672" cy="465248"/>
          </a:xfrm>
        </p:grpSpPr>
        <p:sp>
          <p:nvSpPr>
            <p:cNvPr id="308" name="Rectangle 99">
              <a:extLst>
                <a:ext uri="{FF2B5EF4-FFF2-40B4-BE49-F238E27FC236}">
                  <a16:creationId xmlns:a16="http://schemas.microsoft.com/office/drawing/2014/main" id="{47CA3CC7-73B4-4892-AF1D-F288BC4BA204}"/>
                </a:ext>
              </a:extLst>
            </p:cNvPr>
            <p:cNvSpPr/>
            <p:nvPr/>
          </p:nvSpPr>
          <p:spPr bwMode="auto">
            <a:xfrm>
              <a:off x="618615" y="4879616"/>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309" name="Rectangle 100">
              <a:extLst>
                <a:ext uri="{FF2B5EF4-FFF2-40B4-BE49-F238E27FC236}">
                  <a16:creationId xmlns:a16="http://schemas.microsoft.com/office/drawing/2014/main" id="{988F5F13-1006-4ECA-8B52-0535D38F826F}"/>
                </a:ext>
              </a:extLst>
            </p:cNvPr>
            <p:cNvSpPr/>
            <p:nvPr/>
          </p:nvSpPr>
          <p:spPr bwMode="auto">
            <a:xfrm>
              <a:off x="1078581" y="4879617"/>
              <a:ext cx="2847706" cy="465247"/>
            </a:xfrm>
            <a:prstGeom prst="rect">
              <a:avLst/>
            </a:prstGeom>
            <a:solidFill>
              <a:srgbClr val="605F62"/>
            </a:solidFill>
            <a:ln w="19050" algn="ctr">
              <a:noFill/>
              <a:miter lim="800000"/>
            </a:ln>
            <a:effectLst/>
          </p:spPr>
          <p:txBody>
            <a:bodyPr wrap="square" lIns="8100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de-DE" sz="1200" b="1" i="0" normalizeH="0" noProof="0">
                  <a:solidFill>
                    <a:srgbClr val="FFFFFF"/>
                  </a:solidFill>
                  <a:uLnTx/>
                  <a:uFillTx/>
                  <a:latin typeface="Arial" pitchFamily="34" charset="0"/>
                  <a:ea typeface="+mn-ea"/>
                  <a:cs typeface="+mn-cs"/>
                </a:rPr>
                <a:t>86%</a:t>
              </a:r>
            </a:p>
          </p:txBody>
        </p:sp>
      </p:grpSp>
      <p:grpSp>
        <p:nvGrpSpPr>
          <p:cNvPr id="310" name="Group 14336">
            <a:extLst>
              <a:ext uri="{FF2B5EF4-FFF2-40B4-BE49-F238E27FC236}">
                <a16:creationId xmlns:a16="http://schemas.microsoft.com/office/drawing/2014/main" id="{2F3642A7-AFAF-4B55-B3B1-19F1A2853239}"/>
              </a:ext>
            </a:extLst>
          </p:cNvPr>
          <p:cNvGrpSpPr/>
          <p:nvPr/>
        </p:nvGrpSpPr>
        <p:grpSpPr>
          <a:xfrm>
            <a:off x="4386284" y="3828512"/>
            <a:ext cx="2480756" cy="348935"/>
            <a:chOff x="5202730" y="4879615"/>
            <a:chExt cx="3307674" cy="465247"/>
          </a:xfrm>
        </p:grpSpPr>
        <p:sp>
          <p:nvSpPr>
            <p:cNvPr id="311" name="Rectangle 101">
              <a:extLst>
                <a:ext uri="{FF2B5EF4-FFF2-40B4-BE49-F238E27FC236}">
                  <a16:creationId xmlns:a16="http://schemas.microsoft.com/office/drawing/2014/main" id="{6BA55DEA-B8AB-4275-A85B-9FA3A992DD41}"/>
                </a:ext>
              </a:extLst>
            </p:cNvPr>
            <p:cNvSpPr/>
            <p:nvPr/>
          </p:nvSpPr>
          <p:spPr bwMode="auto">
            <a:xfrm>
              <a:off x="5202732" y="4879615"/>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312" name="Rectangle 108">
              <a:extLst>
                <a:ext uri="{FF2B5EF4-FFF2-40B4-BE49-F238E27FC236}">
                  <a16:creationId xmlns:a16="http://schemas.microsoft.com/office/drawing/2014/main" id="{0995F1E3-F25E-4892-84A5-8A107A7931FC}"/>
                </a:ext>
              </a:extLst>
            </p:cNvPr>
            <p:cNvSpPr/>
            <p:nvPr/>
          </p:nvSpPr>
          <p:spPr>
            <a:xfrm>
              <a:off x="5670166" y="4928455"/>
              <a:ext cx="654453" cy="369332"/>
            </a:xfrm>
            <a:prstGeom prst="rect">
              <a:avLst/>
            </a:prstGeom>
          </p:spPr>
          <p:txBody>
            <a:bodyPr wrap="non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de-DE" sz="1200" b="1" i="0" normalizeH="0" noProof="0">
                  <a:solidFill>
                    <a:schemeClr val="tx1">
                      <a:lumMod val="65000"/>
                      <a:lumOff val="35000"/>
                    </a:schemeClr>
                  </a:solidFill>
                  <a:uLnTx/>
                  <a:uFillTx/>
                  <a:latin typeface="Arial" pitchFamily="34" charset="0"/>
                  <a:ea typeface="+mn-ea"/>
                  <a:cs typeface="+mn-cs"/>
                </a:rPr>
                <a:t>14%</a:t>
              </a:r>
            </a:p>
          </p:txBody>
        </p:sp>
        <p:sp>
          <p:nvSpPr>
            <p:cNvPr id="313" name="Rectangle 102">
              <a:extLst>
                <a:ext uri="{FF2B5EF4-FFF2-40B4-BE49-F238E27FC236}">
                  <a16:creationId xmlns:a16="http://schemas.microsoft.com/office/drawing/2014/main" id="{D964AF5B-4C65-4E4D-8E34-C87A8C8B4B51}"/>
                </a:ext>
              </a:extLst>
            </p:cNvPr>
            <p:cNvSpPr/>
            <p:nvPr/>
          </p:nvSpPr>
          <p:spPr bwMode="auto">
            <a:xfrm>
              <a:off x="5202730" y="4879615"/>
              <a:ext cx="458221" cy="465247"/>
            </a:xfrm>
            <a:prstGeom prst="rect">
              <a:avLst/>
            </a:prstGeom>
            <a:solidFill>
              <a:srgbClr val="605F62"/>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grpSp>
      <p:sp>
        <p:nvSpPr>
          <p:cNvPr id="314" name="Rounded Rectangle 119">
            <a:extLst>
              <a:ext uri="{FF2B5EF4-FFF2-40B4-BE49-F238E27FC236}">
                <a16:creationId xmlns:a16="http://schemas.microsoft.com/office/drawing/2014/main" id="{C526F6D6-5F59-4EB7-95DB-5073B0E5692A}"/>
              </a:ext>
            </a:extLst>
          </p:cNvPr>
          <p:cNvSpPr/>
          <p:nvPr/>
        </p:nvSpPr>
        <p:spPr bwMode="auto">
          <a:xfrm>
            <a:off x="3360984" y="3714131"/>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315" name="Rectangle 120">
            <a:extLst>
              <a:ext uri="{FF2B5EF4-FFF2-40B4-BE49-F238E27FC236}">
                <a16:creationId xmlns:a16="http://schemas.microsoft.com/office/drawing/2014/main" id="{8056F8AF-81CF-43B4-8361-70E46F8E9A6D}"/>
              </a:ext>
            </a:extLst>
          </p:cNvPr>
          <p:cNvSpPr/>
          <p:nvPr/>
        </p:nvSpPr>
        <p:spPr bwMode="auto">
          <a:xfrm>
            <a:off x="3427183" y="3694071"/>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chemeClr val="accent4"/>
              </a:solidFill>
            </a:endParaRPr>
          </a:p>
        </p:txBody>
      </p:sp>
      <p:sp>
        <p:nvSpPr>
          <p:cNvPr id="316" name="Rectangle 103">
            <a:extLst>
              <a:ext uri="{FF2B5EF4-FFF2-40B4-BE49-F238E27FC236}">
                <a16:creationId xmlns:a16="http://schemas.microsoft.com/office/drawing/2014/main" id="{44AC17EF-7EEB-43D0-BBD3-DE4443C813C6}"/>
              </a:ext>
            </a:extLst>
          </p:cNvPr>
          <p:cNvSpPr/>
          <p:nvPr/>
        </p:nvSpPr>
        <p:spPr>
          <a:xfrm>
            <a:off x="3427183" y="3848573"/>
            <a:ext cx="952189" cy="355705"/>
          </a:xfrm>
          <a:prstGeom prst="rect">
            <a:avLst/>
          </a:prstGeom>
        </p:spPr>
        <p:txBody>
          <a:bodyPr wrap="square" lIns="0" tIns="0" rIns="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de-DE" sz="1100" b="1" i="0" normalizeH="0" noProof="0">
                <a:solidFill>
                  <a:srgbClr val="605F62"/>
                </a:solidFill>
                <a:uLnTx/>
                <a:uFillTx/>
                <a:latin typeface="Arial" pitchFamily="34" charset="0"/>
                <a:ea typeface="+mn-ea"/>
                <a:cs typeface="+mn-cs"/>
              </a:rPr>
              <a:t>Warfarin</a:t>
            </a:r>
          </a:p>
        </p:txBody>
      </p:sp>
      <p:sp>
        <p:nvSpPr>
          <p:cNvPr id="317" name="TextBox 2">
            <a:extLst>
              <a:ext uri="{FF2B5EF4-FFF2-40B4-BE49-F238E27FC236}">
                <a16:creationId xmlns:a16="http://schemas.microsoft.com/office/drawing/2014/main" id="{70958AB9-DDDC-4235-B209-DE41134E9A57}"/>
              </a:ext>
            </a:extLst>
          </p:cNvPr>
          <p:cNvSpPr txBox="1"/>
          <p:nvPr/>
        </p:nvSpPr>
        <p:spPr>
          <a:xfrm>
            <a:off x="600869" y="2013910"/>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de-DE" sz="3600" b="1" i="0" normalizeH="0" noProof="0">
                <a:solidFill>
                  <a:schemeClr val="bg2"/>
                </a:solidFill>
                <a:uLnTx/>
                <a:uFillTx/>
                <a:sym typeface="Wingdings" panose="05000000000000000000" pitchFamily="2" charset="2"/>
              </a:rPr>
              <a:t></a:t>
            </a:r>
          </a:p>
        </p:txBody>
      </p:sp>
      <p:sp>
        <p:nvSpPr>
          <p:cNvPr id="318" name="TextBox 50">
            <a:extLst>
              <a:ext uri="{FF2B5EF4-FFF2-40B4-BE49-F238E27FC236}">
                <a16:creationId xmlns:a16="http://schemas.microsoft.com/office/drawing/2014/main" id="{E1437BB9-446F-4D50-9DA0-2C0AFD412C91}"/>
              </a:ext>
            </a:extLst>
          </p:cNvPr>
          <p:cNvSpPr txBox="1"/>
          <p:nvPr/>
        </p:nvSpPr>
        <p:spPr>
          <a:xfrm>
            <a:off x="6863148" y="2558377"/>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de-DE" sz="3600" b="1" i="0" normalizeH="0" noProof="0">
                <a:solidFill>
                  <a:schemeClr val="tx2"/>
                </a:solidFill>
                <a:uLnTx/>
                <a:uFillTx/>
                <a:sym typeface="Wingdings" panose="05000000000000000000" pitchFamily="2" charset="2"/>
              </a:rPr>
              <a:t></a:t>
            </a:r>
          </a:p>
        </p:txBody>
      </p:sp>
      <p:sp>
        <p:nvSpPr>
          <p:cNvPr id="319" name="TextBox 51">
            <a:extLst>
              <a:ext uri="{FF2B5EF4-FFF2-40B4-BE49-F238E27FC236}">
                <a16:creationId xmlns:a16="http://schemas.microsoft.com/office/drawing/2014/main" id="{D3EF1C8F-5CAE-4D3E-8713-B381C4CA8905}"/>
              </a:ext>
            </a:extLst>
          </p:cNvPr>
          <p:cNvSpPr txBox="1"/>
          <p:nvPr/>
        </p:nvSpPr>
        <p:spPr>
          <a:xfrm>
            <a:off x="6863148" y="3105434"/>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de-DE" sz="3600" b="1" i="0" normalizeH="0" noProof="0">
                <a:solidFill>
                  <a:srgbClr val="D5D4D2"/>
                </a:solidFill>
                <a:uLnTx/>
                <a:uFillTx/>
                <a:sym typeface="Wingdings" panose="05000000000000000000" pitchFamily="2" charset="2"/>
              </a:rPr>
              <a:t></a:t>
            </a:r>
          </a:p>
        </p:txBody>
      </p:sp>
      <p:sp>
        <p:nvSpPr>
          <p:cNvPr id="320" name="TextBox 52">
            <a:extLst>
              <a:ext uri="{FF2B5EF4-FFF2-40B4-BE49-F238E27FC236}">
                <a16:creationId xmlns:a16="http://schemas.microsoft.com/office/drawing/2014/main" id="{6B11F072-42DC-420C-85B4-495315A9AE18}"/>
              </a:ext>
            </a:extLst>
          </p:cNvPr>
          <p:cNvSpPr txBox="1"/>
          <p:nvPr/>
        </p:nvSpPr>
        <p:spPr>
          <a:xfrm>
            <a:off x="605061" y="3697404"/>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de-DE" sz="3600" b="1" i="0" normalizeH="0" noProof="0">
                <a:solidFill>
                  <a:srgbClr val="605F62"/>
                </a:solidFill>
                <a:uLnTx/>
                <a:uFillTx/>
                <a:sym typeface="Wingdings" panose="05000000000000000000" pitchFamily="2" charset="2"/>
              </a:rPr>
              <a:t></a:t>
            </a:r>
          </a:p>
        </p:txBody>
      </p:sp>
      <p:sp>
        <p:nvSpPr>
          <p:cNvPr id="322" name="TextBox 3">
            <a:extLst>
              <a:ext uri="{FF2B5EF4-FFF2-40B4-BE49-F238E27FC236}">
                <a16:creationId xmlns:a16="http://schemas.microsoft.com/office/drawing/2014/main" id="{8B697E83-48DD-438C-9219-5DC5A8DC0FD4}"/>
              </a:ext>
            </a:extLst>
          </p:cNvPr>
          <p:cNvSpPr txBox="1"/>
          <p:nvPr/>
        </p:nvSpPr>
        <p:spPr>
          <a:xfrm>
            <a:off x="601915" y="4946405"/>
            <a:ext cx="8274051" cy="107722"/>
          </a:xfrm>
          <a:prstGeom prst="rect">
            <a:avLst/>
          </a:prstGeom>
          <a:noFill/>
        </p:spPr>
        <p:txBody>
          <a:bodyPr wrap="square" lIns="0" tIns="0" rIns="0" bIns="0" rtlCol="0" anchor="b" anchorCtr="0">
            <a:spAutoFit/>
          </a:bodyPr>
          <a:lstStyle/>
          <a:p>
            <a:pPr lvl="0"/>
            <a:r>
              <a:rPr lang="de-DE" sz="700">
                <a:solidFill>
                  <a:srgbClr val="B3B2B5"/>
                </a:solidFill>
              </a:rPr>
              <a:t>OAK: orales Antikoagulans</a:t>
            </a:r>
          </a:p>
        </p:txBody>
      </p:sp>
      <p:grpSp>
        <p:nvGrpSpPr>
          <p:cNvPr id="55" name="Group 3">
            <a:extLst>
              <a:ext uri="{FF2B5EF4-FFF2-40B4-BE49-F238E27FC236}">
                <a16:creationId xmlns:a16="http://schemas.microsoft.com/office/drawing/2014/main" id="{9D4CC8FE-C139-45FB-822A-FF61EC659B3E}"/>
              </a:ext>
            </a:extLst>
          </p:cNvPr>
          <p:cNvGrpSpPr/>
          <p:nvPr/>
        </p:nvGrpSpPr>
        <p:grpSpPr>
          <a:xfrm>
            <a:off x="7414556" y="4085147"/>
            <a:ext cx="1531736" cy="527164"/>
            <a:chOff x="1951935" y="4133789"/>
            <a:chExt cx="2883474" cy="979761"/>
          </a:xfrm>
        </p:grpSpPr>
        <p:sp>
          <p:nvSpPr>
            <p:cNvPr id="56" name="TextBox 53">
              <a:extLst>
                <a:ext uri="{FF2B5EF4-FFF2-40B4-BE49-F238E27FC236}">
                  <a16:creationId xmlns:a16="http://schemas.microsoft.com/office/drawing/2014/main" id="{40C03841-0C56-4C9A-84B8-3F42768B680A}"/>
                </a:ext>
              </a:extLst>
            </p:cNvPr>
            <p:cNvSpPr txBox="1"/>
            <p:nvPr/>
          </p:nvSpPr>
          <p:spPr>
            <a:xfrm>
              <a:off x="1951935" y="4133789"/>
              <a:ext cx="531833" cy="890682"/>
            </a:xfrm>
            <a:prstGeom prst="rect">
              <a:avLst/>
            </a:prstGeom>
            <a:noFill/>
          </p:spPr>
          <p:txBody>
            <a:bodyPr wrap="square" lIns="90000" tIns="46800" rIns="90000" bIns="46800" rtlCol="0" anchor="ctr">
              <a:sp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de-DE" sz="2500" b="1" i="0" normalizeH="0" noProof="0">
                  <a:solidFill>
                    <a:schemeClr val="tx1">
                      <a:lumMod val="65000"/>
                      <a:lumOff val="35000"/>
                    </a:schemeClr>
                  </a:solidFill>
                  <a:uLnTx/>
                  <a:uFillTx/>
                  <a:sym typeface="Wingdings" panose="05000000000000000000" pitchFamily="2" charset="2"/>
                </a:rPr>
                <a:t></a:t>
              </a:r>
            </a:p>
          </p:txBody>
        </p:sp>
        <p:sp>
          <p:nvSpPr>
            <p:cNvPr id="57" name="TextBox 54">
              <a:extLst>
                <a:ext uri="{FF2B5EF4-FFF2-40B4-BE49-F238E27FC236}">
                  <a16:creationId xmlns:a16="http://schemas.microsoft.com/office/drawing/2014/main" id="{35F6BB9E-5837-4849-BA6E-F5A5DAB023B1}"/>
                </a:ext>
              </a:extLst>
            </p:cNvPr>
            <p:cNvSpPr txBox="1"/>
            <p:nvPr/>
          </p:nvSpPr>
          <p:spPr>
            <a:xfrm>
              <a:off x="2203262" y="4365872"/>
              <a:ext cx="2632147" cy="747678"/>
            </a:xfrm>
            <a:prstGeom prst="rect">
              <a:avLst/>
            </a:prstGeom>
            <a:noFill/>
          </p:spPr>
          <p:txBody>
            <a:bodyPr wrap="square" lIns="90000" tIns="46800" rIns="90000" bIns="46800" rtlCol="0" anchor="ctr">
              <a:spAutoFit/>
            </a:bodyPr>
            <a:lstStyle>
              <a:defPPr>
                <a:defRPr lang="en-US"/>
              </a:defPPr>
            </a:lstStyle>
            <a:p>
              <a:pPr algn="l" fontAlgn="base">
                <a:spcBef>
                  <a:spcPct val="50000"/>
                </a:spcBef>
                <a:spcAft>
                  <a:spcPct val="0"/>
                </a:spcAft>
                <a:buNone/>
                <a:defRPr kumimoji="0" b="0" i="0" normalizeH="0" noProof="0">
                  <a:uLnTx/>
                  <a:uFillTx/>
                  <a:latin typeface="Arial" pitchFamily="34" charset="0"/>
                  <a:ea typeface="+mn-ea"/>
                  <a:cs typeface="+mn-cs"/>
                </a:defRPr>
              </a:pPr>
              <a:r>
                <a:rPr kumimoji="0" lang="de-DE" sz="1000" b="1" i="0" normalizeH="0" noProof="0">
                  <a:solidFill>
                    <a:schemeClr val="tx1">
                      <a:lumMod val="65000"/>
                      <a:lumOff val="35000"/>
                    </a:schemeClr>
                  </a:solidFill>
                  <a:uLnTx/>
                  <a:uFillTx/>
                </a:rPr>
                <a:t> = </a:t>
              </a:r>
              <a:r>
                <a:rPr lang="de-DE" sz="1000">
                  <a:solidFill>
                    <a:schemeClr val="tx1">
                      <a:lumMod val="65000"/>
                      <a:lumOff val="35000"/>
                    </a:schemeClr>
                  </a:solidFill>
                </a:rPr>
                <a:t>G</a:t>
              </a:r>
              <a:r>
                <a:rPr kumimoji="0" lang="de-DE" sz="1000" b="0" i="0" normalizeH="0" noProof="0">
                  <a:solidFill>
                    <a:schemeClr val="tx1">
                      <a:lumMod val="65000"/>
                      <a:lumOff val="35000"/>
                    </a:schemeClr>
                  </a:solidFill>
                  <a:uLnTx/>
                  <a:uFillTx/>
                </a:rPr>
                <a:t>enehmigtes </a:t>
              </a:r>
              <a:br>
                <a:rPr kumimoji="0" lang="de-DE" sz="1000" b="0" i="0" normalizeH="0" noProof="0">
                  <a:solidFill>
                    <a:schemeClr val="tx1">
                      <a:lumMod val="65000"/>
                      <a:lumOff val="35000"/>
                    </a:schemeClr>
                  </a:solidFill>
                  <a:uLnTx/>
                  <a:uFillTx/>
                </a:rPr>
              </a:br>
              <a:r>
                <a:rPr kumimoji="0" lang="de-DE" sz="1000" b="0" i="0" normalizeH="0" noProof="0">
                  <a:solidFill>
                    <a:schemeClr val="tx1">
                      <a:lumMod val="65000"/>
                      <a:lumOff val="35000"/>
                    </a:schemeClr>
                  </a:solidFill>
                  <a:uLnTx/>
                  <a:uFillTx/>
                </a:rPr>
                <a:t>    Dosierungregime</a:t>
              </a:r>
            </a:p>
          </p:txBody>
        </p:sp>
      </p:grpSp>
    </p:spTree>
    <p:extLst>
      <p:ext uri="{BB962C8B-B14F-4D97-AF65-F5344CB8AC3E}">
        <p14:creationId xmlns:p14="http://schemas.microsoft.com/office/powerpoint/2010/main" val="33116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
                                        <p:tgtEl>
                                          <p:spTgt spid="275"/>
                                        </p:tgtEl>
                                        <p:attrNameLst>
                                          <p:attrName>ppt_x</p:attrName>
                                        </p:attrNameLst>
                                      </p:cBhvr>
                                      <p:tavLst>
                                        <p:tav tm="0">
                                          <p:val>
                                            <p:strVal val="#ppt_x+#ppt_w*1.125000"/>
                                          </p:val>
                                        </p:tav>
                                        <p:tav tm="100000">
                                          <p:val>
                                            <p:strVal val="#ppt_x"/>
                                          </p:val>
                                        </p:tav>
                                      </p:tavLst>
                                    </p:anim>
                                    <p:animEffect transition="in" filter="wipe(left)">
                                      <p:cBhvr>
                                        <p:cTn id="8" dur="500"/>
                                        <p:tgtEl>
                                          <p:spTgt spid="275"/>
                                        </p:tgtEl>
                                      </p:cBhvr>
                                    </p:animEffect>
                                  </p:childTnLst>
                                </p:cTn>
                              </p:par>
                              <p:par>
                                <p:cTn id="9" presetID="12" presetClass="entr" presetSubtype="8" fill="hold" nodeType="withEffect">
                                  <p:stCondLst>
                                    <p:cond delay="0"/>
                                  </p:stCondLst>
                                  <p:childTnLst>
                                    <p:set>
                                      <p:cBhvr>
                                        <p:cTn id="10" dur="1" fill="hold">
                                          <p:stCondLst>
                                            <p:cond delay="0"/>
                                          </p:stCondLst>
                                        </p:cTn>
                                        <p:tgtEl>
                                          <p:spTgt spid="278"/>
                                        </p:tgtEl>
                                        <p:attrNameLst>
                                          <p:attrName>style.visibility</p:attrName>
                                        </p:attrNameLst>
                                      </p:cBhvr>
                                      <p:to>
                                        <p:strVal val="visible"/>
                                      </p:to>
                                    </p:set>
                                    <p:anim calcmode="lin" valueType="num">
                                      <p:cBhvr additive="base">
                                        <p:cTn id="11" dur="500"/>
                                        <p:tgtEl>
                                          <p:spTgt spid="278"/>
                                        </p:tgtEl>
                                        <p:attrNameLst>
                                          <p:attrName>ppt_x</p:attrName>
                                        </p:attrNameLst>
                                      </p:cBhvr>
                                      <p:tavLst>
                                        <p:tav tm="0">
                                          <p:val>
                                            <p:strVal val="#ppt_x-#ppt_w*1.125000"/>
                                          </p:val>
                                        </p:tav>
                                        <p:tav tm="100000">
                                          <p:val>
                                            <p:strVal val="#ppt_x"/>
                                          </p:val>
                                        </p:tav>
                                      </p:tavLst>
                                    </p:anim>
                                    <p:animEffect transition="in" filter="wipe(right)">
                                      <p:cBhvr>
                                        <p:cTn id="12" dur="500"/>
                                        <p:tgtEl>
                                          <p:spTgt spid="278"/>
                                        </p:tgtEl>
                                      </p:cBhvr>
                                    </p:animEffect>
                                  </p:childTnLst>
                                </p:cTn>
                              </p:par>
                            </p:childTnLst>
                          </p:cTn>
                        </p:par>
                        <p:par>
                          <p:cTn id="13" fill="hold">
                            <p:stCondLst>
                              <p:cond delay="500"/>
                            </p:stCondLst>
                            <p:childTnLst>
                              <p:par>
                                <p:cTn id="14" presetID="12" presetClass="entr" presetSubtype="2" fill="hold" nodeType="afterEffect">
                                  <p:stCondLst>
                                    <p:cond delay="0"/>
                                  </p:stCondLst>
                                  <p:childTnLst>
                                    <p:set>
                                      <p:cBhvr>
                                        <p:cTn id="15" dur="1" fill="hold">
                                          <p:stCondLst>
                                            <p:cond delay="0"/>
                                          </p:stCondLst>
                                        </p:cTn>
                                        <p:tgtEl>
                                          <p:spTgt spid="285"/>
                                        </p:tgtEl>
                                        <p:attrNameLst>
                                          <p:attrName>style.visibility</p:attrName>
                                        </p:attrNameLst>
                                      </p:cBhvr>
                                      <p:to>
                                        <p:strVal val="visible"/>
                                      </p:to>
                                    </p:set>
                                    <p:anim calcmode="lin" valueType="num">
                                      <p:cBhvr additive="base">
                                        <p:cTn id="16" dur="500"/>
                                        <p:tgtEl>
                                          <p:spTgt spid="285"/>
                                        </p:tgtEl>
                                        <p:attrNameLst>
                                          <p:attrName>ppt_x</p:attrName>
                                        </p:attrNameLst>
                                      </p:cBhvr>
                                      <p:tavLst>
                                        <p:tav tm="0">
                                          <p:val>
                                            <p:strVal val="#ppt_x+#ppt_w*1.125000"/>
                                          </p:val>
                                        </p:tav>
                                        <p:tav tm="100000">
                                          <p:val>
                                            <p:strVal val="#ppt_x"/>
                                          </p:val>
                                        </p:tav>
                                      </p:tavLst>
                                    </p:anim>
                                    <p:animEffect transition="in" filter="wipe(left)">
                                      <p:cBhvr>
                                        <p:cTn id="17" dur="500"/>
                                        <p:tgtEl>
                                          <p:spTgt spid="285"/>
                                        </p:tgtEl>
                                      </p:cBhvr>
                                    </p:animEffect>
                                  </p:childTnLst>
                                </p:cTn>
                              </p:par>
                              <p:par>
                                <p:cTn id="18" presetID="12" presetClass="entr" presetSubtype="8" fill="hold" nodeType="withEffect">
                                  <p:stCondLst>
                                    <p:cond delay="0"/>
                                  </p:stCondLst>
                                  <p:childTnLst>
                                    <p:set>
                                      <p:cBhvr>
                                        <p:cTn id="19" dur="1" fill="hold">
                                          <p:stCondLst>
                                            <p:cond delay="0"/>
                                          </p:stCondLst>
                                        </p:cTn>
                                        <p:tgtEl>
                                          <p:spTgt spid="289"/>
                                        </p:tgtEl>
                                        <p:attrNameLst>
                                          <p:attrName>style.visibility</p:attrName>
                                        </p:attrNameLst>
                                      </p:cBhvr>
                                      <p:to>
                                        <p:strVal val="visible"/>
                                      </p:to>
                                    </p:set>
                                    <p:anim calcmode="lin" valueType="num">
                                      <p:cBhvr additive="base">
                                        <p:cTn id="20" dur="500"/>
                                        <p:tgtEl>
                                          <p:spTgt spid="289"/>
                                        </p:tgtEl>
                                        <p:attrNameLst>
                                          <p:attrName>ppt_x</p:attrName>
                                        </p:attrNameLst>
                                      </p:cBhvr>
                                      <p:tavLst>
                                        <p:tav tm="0">
                                          <p:val>
                                            <p:strVal val="#ppt_x-#ppt_w*1.125000"/>
                                          </p:val>
                                        </p:tav>
                                        <p:tav tm="100000">
                                          <p:val>
                                            <p:strVal val="#ppt_x"/>
                                          </p:val>
                                        </p:tav>
                                      </p:tavLst>
                                    </p:anim>
                                    <p:animEffect transition="in" filter="wipe(right)">
                                      <p:cBhvr>
                                        <p:cTn id="21" dur="500"/>
                                        <p:tgtEl>
                                          <p:spTgt spid="289"/>
                                        </p:tgtEl>
                                      </p:cBhvr>
                                    </p:animEffect>
                                  </p:childTnLst>
                                </p:cTn>
                              </p:par>
                            </p:childTnLst>
                          </p:cTn>
                        </p:par>
                        <p:par>
                          <p:cTn id="22" fill="hold">
                            <p:stCondLst>
                              <p:cond delay="1000"/>
                            </p:stCondLst>
                            <p:childTnLst>
                              <p:par>
                                <p:cTn id="23" presetID="12" presetClass="entr" presetSubtype="2" fill="hold" nodeType="afterEffect">
                                  <p:stCondLst>
                                    <p:cond delay="0"/>
                                  </p:stCondLst>
                                  <p:childTnLst>
                                    <p:set>
                                      <p:cBhvr>
                                        <p:cTn id="24" dur="1" fill="hold">
                                          <p:stCondLst>
                                            <p:cond delay="0"/>
                                          </p:stCondLst>
                                        </p:cTn>
                                        <p:tgtEl>
                                          <p:spTgt spid="296"/>
                                        </p:tgtEl>
                                        <p:attrNameLst>
                                          <p:attrName>style.visibility</p:attrName>
                                        </p:attrNameLst>
                                      </p:cBhvr>
                                      <p:to>
                                        <p:strVal val="visible"/>
                                      </p:to>
                                    </p:set>
                                    <p:anim calcmode="lin" valueType="num">
                                      <p:cBhvr additive="base">
                                        <p:cTn id="25" dur="500"/>
                                        <p:tgtEl>
                                          <p:spTgt spid="296"/>
                                        </p:tgtEl>
                                        <p:attrNameLst>
                                          <p:attrName>ppt_x</p:attrName>
                                        </p:attrNameLst>
                                      </p:cBhvr>
                                      <p:tavLst>
                                        <p:tav tm="0">
                                          <p:val>
                                            <p:strVal val="#ppt_x+#ppt_w*1.125000"/>
                                          </p:val>
                                        </p:tav>
                                        <p:tav tm="100000">
                                          <p:val>
                                            <p:strVal val="#ppt_x"/>
                                          </p:val>
                                        </p:tav>
                                      </p:tavLst>
                                    </p:anim>
                                    <p:animEffect transition="in" filter="wipe(left)">
                                      <p:cBhvr>
                                        <p:cTn id="26" dur="500"/>
                                        <p:tgtEl>
                                          <p:spTgt spid="296"/>
                                        </p:tgtEl>
                                      </p:cBhvr>
                                    </p:animEffect>
                                  </p:childTnLst>
                                </p:cTn>
                              </p:par>
                              <p:par>
                                <p:cTn id="27" presetID="12" presetClass="entr" presetSubtype="8" fill="hold" nodeType="withEffect">
                                  <p:stCondLst>
                                    <p:cond delay="0"/>
                                  </p:stCondLst>
                                  <p:childTnLst>
                                    <p:set>
                                      <p:cBhvr>
                                        <p:cTn id="28" dur="1" fill="hold">
                                          <p:stCondLst>
                                            <p:cond delay="0"/>
                                          </p:stCondLst>
                                        </p:cTn>
                                        <p:tgtEl>
                                          <p:spTgt spid="300"/>
                                        </p:tgtEl>
                                        <p:attrNameLst>
                                          <p:attrName>style.visibility</p:attrName>
                                        </p:attrNameLst>
                                      </p:cBhvr>
                                      <p:to>
                                        <p:strVal val="visible"/>
                                      </p:to>
                                    </p:set>
                                    <p:anim calcmode="lin" valueType="num">
                                      <p:cBhvr additive="base">
                                        <p:cTn id="29" dur="500"/>
                                        <p:tgtEl>
                                          <p:spTgt spid="300"/>
                                        </p:tgtEl>
                                        <p:attrNameLst>
                                          <p:attrName>ppt_x</p:attrName>
                                        </p:attrNameLst>
                                      </p:cBhvr>
                                      <p:tavLst>
                                        <p:tav tm="0">
                                          <p:val>
                                            <p:strVal val="#ppt_x-#ppt_w*1.125000"/>
                                          </p:val>
                                        </p:tav>
                                        <p:tav tm="100000">
                                          <p:val>
                                            <p:strVal val="#ppt_x"/>
                                          </p:val>
                                        </p:tav>
                                      </p:tavLst>
                                    </p:anim>
                                    <p:animEffect transition="in" filter="wipe(right)">
                                      <p:cBhvr>
                                        <p:cTn id="30" dur="500"/>
                                        <p:tgtEl>
                                          <p:spTgt spid="300"/>
                                        </p:tgtEl>
                                      </p:cBhvr>
                                    </p:animEffect>
                                  </p:childTnLst>
                                </p:cTn>
                              </p:par>
                            </p:childTnLst>
                          </p:cTn>
                        </p:par>
                        <p:par>
                          <p:cTn id="31" fill="hold">
                            <p:stCondLst>
                              <p:cond delay="1500"/>
                            </p:stCondLst>
                            <p:childTnLst>
                              <p:par>
                                <p:cTn id="32" presetID="12" presetClass="entr" presetSubtype="2" fill="hold" nodeType="afterEffect">
                                  <p:stCondLst>
                                    <p:cond delay="0"/>
                                  </p:stCondLst>
                                  <p:childTnLst>
                                    <p:set>
                                      <p:cBhvr>
                                        <p:cTn id="33" dur="1" fill="hold">
                                          <p:stCondLst>
                                            <p:cond delay="0"/>
                                          </p:stCondLst>
                                        </p:cTn>
                                        <p:tgtEl>
                                          <p:spTgt spid="307"/>
                                        </p:tgtEl>
                                        <p:attrNameLst>
                                          <p:attrName>style.visibility</p:attrName>
                                        </p:attrNameLst>
                                      </p:cBhvr>
                                      <p:to>
                                        <p:strVal val="visible"/>
                                      </p:to>
                                    </p:set>
                                    <p:anim calcmode="lin" valueType="num">
                                      <p:cBhvr additive="base">
                                        <p:cTn id="34" dur="500"/>
                                        <p:tgtEl>
                                          <p:spTgt spid="307"/>
                                        </p:tgtEl>
                                        <p:attrNameLst>
                                          <p:attrName>ppt_x</p:attrName>
                                        </p:attrNameLst>
                                      </p:cBhvr>
                                      <p:tavLst>
                                        <p:tav tm="0">
                                          <p:val>
                                            <p:strVal val="#ppt_x+#ppt_w*1.125000"/>
                                          </p:val>
                                        </p:tav>
                                        <p:tav tm="100000">
                                          <p:val>
                                            <p:strVal val="#ppt_x"/>
                                          </p:val>
                                        </p:tav>
                                      </p:tavLst>
                                    </p:anim>
                                    <p:animEffect transition="in" filter="wipe(left)">
                                      <p:cBhvr>
                                        <p:cTn id="35" dur="500"/>
                                        <p:tgtEl>
                                          <p:spTgt spid="307"/>
                                        </p:tgtEl>
                                      </p:cBhvr>
                                    </p:animEffect>
                                  </p:childTnLst>
                                </p:cTn>
                              </p:par>
                              <p:par>
                                <p:cTn id="36" presetID="12" presetClass="entr" presetSubtype="8" fill="hold" nodeType="withEffect">
                                  <p:stCondLst>
                                    <p:cond delay="0"/>
                                  </p:stCondLst>
                                  <p:childTnLst>
                                    <p:set>
                                      <p:cBhvr>
                                        <p:cTn id="37" dur="1" fill="hold">
                                          <p:stCondLst>
                                            <p:cond delay="0"/>
                                          </p:stCondLst>
                                        </p:cTn>
                                        <p:tgtEl>
                                          <p:spTgt spid="310"/>
                                        </p:tgtEl>
                                        <p:attrNameLst>
                                          <p:attrName>style.visibility</p:attrName>
                                        </p:attrNameLst>
                                      </p:cBhvr>
                                      <p:to>
                                        <p:strVal val="visible"/>
                                      </p:to>
                                    </p:set>
                                    <p:anim calcmode="lin" valueType="num">
                                      <p:cBhvr additive="base">
                                        <p:cTn id="38" dur="500"/>
                                        <p:tgtEl>
                                          <p:spTgt spid="310"/>
                                        </p:tgtEl>
                                        <p:attrNameLst>
                                          <p:attrName>ppt_x</p:attrName>
                                        </p:attrNameLst>
                                      </p:cBhvr>
                                      <p:tavLst>
                                        <p:tav tm="0">
                                          <p:val>
                                            <p:strVal val="#ppt_x-#ppt_w*1.125000"/>
                                          </p:val>
                                        </p:tav>
                                        <p:tav tm="100000">
                                          <p:val>
                                            <p:strVal val="#ppt_x"/>
                                          </p:val>
                                        </p:tav>
                                      </p:tavLst>
                                    </p:anim>
                                    <p:animEffect transition="in" filter="wipe(right)">
                                      <p:cBhvr>
                                        <p:cTn id="39"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dirty="0"/>
              <a:t>Aus Patientensicht ist die Dosierungsfrequenz </a:t>
            </a:r>
          </a:p>
          <a:p>
            <a:pPr lvl="0"/>
            <a:r>
              <a:rPr lang="de-DE" sz="2400" dirty="0"/>
              <a:t>von </a:t>
            </a:r>
            <a:r>
              <a:rPr lang="de-DE" sz="2400" dirty="0" err="1"/>
              <a:t>grosser</a:t>
            </a:r>
            <a:r>
              <a:rPr lang="de-DE" sz="2400" dirty="0"/>
              <a:t> Bedeutung</a:t>
            </a:r>
          </a:p>
        </p:txBody>
      </p:sp>
      <p:sp>
        <p:nvSpPr>
          <p:cNvPr id="25" name="TextBox 3">
            <a:extLst>
              <a:ext uri="{FF2B5EF4-FFF2-40B4-BE49-F238E27FC236}">
                <a16:creationId xmlns:a16="http://schemas.microsoft.com/office/drawing/2014/main" id="{0E30E56A-65EA-4E0F-B437-7F8EDEA8E8D5}"/>
              </a:ext>
            </a:extLst>
          </p:cNvPr>
          <p:cNvSpPr txBox="1"/>
          <p:nvPr/>
        </p:nvSpPr>
        <p:spPr>
          <a:xfrm>
            <a:off x="619123" y="4841141"/>
            <a:ext cx="8274051" cy="215444"/>
          </a:xfrm>
          <a:prstGeom prst="rect">
            <a:avLst/>
          </a:prstGeom>
          <a:noFill/>
        </p:spPr>
        <p:txBody>
          <a:bodyPr wrap="square" lIns="0" tIns="0" rIns="0" bIns="0" rtlCol="0" anchor="b" anchorCtr="0">
            <a:spAutoFit/>
          </a:bodyPr>
          <a:lstStyle/>
          <a:p>
            <a:pPr marL="88900" indent="-88900">
              <a:spcBef>
                <a:spcPts val="0"/>
              </a:spcBef>
              <a:spcAft>
                <a:spcPts val="200"/>
              </a:spcAft>
            </a:pPr>
            <a:r>
              <a:rPr lang="de-DE" sz="700" dirty="0">
                <a:solidFill>
                  <a:srgbClr val="B3B2B5"/>
                </a:solidFill>
                <a:cs typeface="Arial" charset="0"/>
              </a:rPr>
              <a:t>*	</a:t>
            </a:r>
            <a:r>
              <a:rPr lang="de-DE" sz="700" dirty="0" err="1">
                <a:solidFill>
                  <a:srgbClr val="B3B2B5"/>
                </a:solidFill>
                <a:cs typeface="Arial" charset="0"/>
              </a:rPr>
              <a:t>Discrete</a:t>
            </a:r>
            <a:r>
              <a:rPr lang="de-DE" sz="700" dirty="0">
                <a:solidFill>
                  <a:srgbClr val="B3B2B5"/>
                </a:solidFill>
                <a:cs typeface="Arial" charset="0"/>
              </a:rPr>
              <a:t>-Choice-Experiment mit 758 Patienten. </a:t>
            </a:r>
            <a:br>
              <a:rPr lang="de-DE" sz="700" dirty="0">
                <a:solidFill>
                  <a:srgbClr val="B3B2B5"/>
                </a:solidFill>
                <a:cs typeface="Arial" charset="0"/>
              </a:rPr>
            </a:br>
            <a:r>
              <a:rPr lang="de-DE" sz="700" dirty="0">
                <a:solidFill>
                  <a:srgbClr val="B3B2B5"/>
                </a:solidFill>
                <a:cs typeface="Arial" charset="0"/>
              </a:rPr>
              <a:t>NOAK: nicht Vitamin-K-antagonistisches orales </a:t>
            </a:r>
            <a:r>
              <a:rPr lang="de-DE" sz="700" dirty="0" err="1">
                <a:solidFill>
                  <a:srgbClr val="B3B2B5"/>
                </a:solidFill>
                <a:cs typeface="Arial" charset="0"/>
              </a:rPr>
              <a:t>Antikoagulans</a:t>
            </a:r>
            <a:r>
              <a:rPr lang="de-DE" sz="700" dirty="0">
                <a:solidFill>
                  <a:srgbClr val="B3B2B5"/>
                </a:solidFill>
                <a:cs typeface="Arial" charset="0"/>
              </a:rPr>
              <a:t>; </a:t>
            </a:r>
            <a:r>
              <a:rPr lang="de-DE" sz="700" dirty="0" err="1">
                <a:solidFill>
                  <a:srgbClr val="B3B2B5"/>
                </a:solidFill>
                <a:cs typeface="Arial" charset="0"/>
              </a:rPr>
              <a:t>nvVHF</a:t>
            </a:r>
            <a:r>
              <a:rPr lang="de-DE" sz="700" dirty="0">
                <a:solidFill>
                  <a:srgbClr val="B3B2B5"/>
                </a:solidFill>
                <a:cs typeface="Arial" charset="0"/>
              </a:rPr>
              <a:t>: nicht-</a:t>
            </a:r>
            <a:r>
              <a:rPr lang="de-DE" sz="700" dirty="0" err="1">
                <a:solidFill>
                  <a:srgbClr val="B3B2B5"/>
                </a:solidFill>
                <a:cs typeface="Arial" charset="0"/>
              </a:rPr>
              <a:t>valvuläres</a:t>
            </a:r>
            <a:r>
              <a:rPr lang="de-DE" sz="700" dirty="0">
                <a:solidFill>
                  <a:srgbClr val="B3B2B5"/>
                </a:solidFill>
                <a:cs typeface="Arial" charset="0"/>
              </a:rPr>
              <a:t> Vorhofflimmern</a:t>
            </a:r>
          </a:p>
        </p:txBody>
      </p:sp>
      <p:sp>
        <p:nvSpPr>
          <p:cNvPr id="27" name="Rectangle 28">
            <a:extLst>
              <a:ext uri="{FF2B5EF4-FFF2-40B4-BE49-F238E27FC236}">
                <a16:creationId xmlns:a16="http://schemas.microsoft.com/office/drawing/2014/main" id="{FFD80A8B-43D5-4E06-A5B0-D7642A945270}"/>
              </a:ext>
            </a:extLst>
          </p:cNvPr>
          <p:cNvSpPr/>
          <p:nvPr/>
        </p:nvSpPr>
        <p:spPr bwMode="auto">
          <a:xfrm>
            <a:off x="3356524" y="3622683"/>
            <a:ext cx="2433212" cy="783317"/>
          </a:xfrm>
          <a:prstGeom prst="rect">
            <a:avLst/>
          </a:prstGeom>
          <a:noFill/>
          <a:ln w="19050" algn="ctr">
            <a:noFill/>
            <a:miter lim="800000"/>
            <a:headEnd/>
            <a:tailEnd/>
          </a:ln>
          <a:effectLst/>
        </p:spPr>
        <p:txBody>
          <a:bodyPr wrap="square" lIns="0" tIns="0" rIns="0" bIns="0" rtlCol="0" anchor="t" anchorCtr="0">
            <a:noAutofit/>
          </a:bodyPr>
          <a:lstStyle/>
          <a:p>
            <a:pPr algn="ctr" defTabSz="1280065" fontAlgn="auto">
              <a:spcBef>
                <a:spcPts val="0"/>
              </a:spcBef>
              <a:spcAft>
                <a:spcPts val="0"/>
              </a:spcAft>
            </a:pPr>
            <a:r>
              <a:rPr lang="de-DE" sz="1200" i="1" dirty="0">
                <a:solidFill>
                  <a:srgbClr val="3961AC"/>
                </a:solidFill>
              </a:rPr>
              <a:t>Seit meine Frau gestorben ist, </a:t>
            </a:r>
            <a:br>
              <a:rPr lang="de-DE" sz="1200" i="1" dirty="0">
                <a:solidFill>
                  <a:srgbClr val="3961AC"/>
                </a:solidFill>
              </a:rPr>
            </a:br>
            <a:r>
              <a:rPr lang="de-DE" sz="1200" i="1" dirty="0">
                <a:solidFill>
                  <a:srgbClr val="3961AC"/>
                </a:solidFill>
              </a:rPr>
              <a:t>lebe ich alleine. Ich muss jeden </a:t>
            </a:r>
            <a:br>
              <a:rPr lang="de-DE" sz="1200" i="1" dirty="0">
                <a:solidFill>
                  <a:srgbClr val="3961AC"/>
                </a:solidFill>
              </a:rPr>
            </a:br>
            <a:r>
              <a:rPr lang="de-DE" sz="1200" i="1" dirty="0">
                <a:solidFill>
                  <a:srgbClr val="3961AC"/>
                </a:solidFill>
              </a:rPr>
              <a:t>Tag viele Tabletten nehmen, </a:t>
            </a:r>
            <a:br>
              <a:rPr lang="de-DE" sz="1200" i="1" dirty="0">
                <a:solidFill>
                  <a:srgbClr val="3961AC"/>
                </a:solidFill>
              </a:rPr>
            </a:br>
            <a:r>
              <a:rPr lang="de-DE" sz="1200" i="1" dirty="0">
                <a:solidFill>
                  <a:srgbClr val="3961AC"/>
                </a:solidFill>
              </a:rPr>
              <a:t>und es fällt mir schwer, mir </a:t>
            </a:r>
            <a:br>
              <a:rPr lang="de-DE" sz="1200" i="1" dirty="0">
                <a:solidFill>
                  <a:srgbClr val="3961AC"/>
                </a:solidFill>
              </a:rPr>
            </a:br>
            <a:r>
              <a:rPr lang="de-DE" sz="1200" i="1" dirty="0">
                <a:solidFill>
                  <a:srgbClr val="3961AC"/>
                </a:solidFill>
              </a:rPr>
              <a:t>zu merken, welche</a:t>
            </a:r>
            <a:br>
              <a:rPr lang="de-DE" sz="1200" i="1" dirty="0">
                <a:solidFill>
                  <a:srgbClr val="3961AC"/>
                </a:solidFill>
              </a:rPr>
            </a:br>
            <a:r>
              <a:rPr lang="de-DE" sz="1200" i="1" dirty="0">
                <a:solidFill>
                  <a:srgbClr val="3961AC"/>
                </a:solidFill>
              </a:rPr>
              <a:t>und wie oft ich sie nehmen muss.</a:t>
            </a:r>
          </a:p>
        </p:txBody>
      </p:sp>
      <p:pic>
        <p:nvPicPr>
          <p:cNvPr id="43" name="Picture 26">
            <a:extLst>
              <a:ext uri="{FF2B5EF4-FFF2-40B4-BE49-F238E27FC236}">
                <a16:creationId xmlns:a16="http://schemas.microsoft.com/office/drawing/2014/main" id="{A690E259-C43A-4D42-9D87-5BA50B13B9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484968" y="1284091"/>
            <a:ext cx="2179398" cy="2179398"/>
          </a:xfrm>
          <a:prstGeom prst="ellipse">
            <a:avLst/>
          </a:prstGeom>
          <a:ln w="28575">
            <a:solidFill>
              <a:schemeClr val="bg2"/>
            </a:solidFill>
          </a:ln>
        </p:spPr>
      </p:pic>
      <p:sp>
        <p:nvSpPr>
          <p:cNvPr id="45" name="TextBox 22">
            <a:extLst>
              <a:ext uri="{FF2B5EF4-FFF2-40B4-BE49-F238E27FC236}">
                <a16:creationId xmlns:a16="http://schemas.microsoft.com/office/drawing/2014/main" id="{4460105A-D6BA-4BDB-ACA4-ABB69D47844A}"/>
              </a:ext>
            </a:extLst>
          </p:cNvPr>
          <p:cNvSpPr txBox="1"/>
          <p:nvPr/>
        </p:nvSpPr>
        <p:spPr>
          <a:xfrm>
            <a:off x="7388938" y="2385988"/>
            <a:ext cx="616172" cy="279180"/>
          </a:xfrm>
          <a:prstGeom prst="rect">
            <a:avLst/>
          </a:prstGeom>
          <a:noFill/>
        </p:spPr>
        <p:txBody>
          <a:bodyPr wrap="none" lIns="90000" tIns="46800" rIns="90000" bIns="46800" rtlCol="0" anchor="ctr">
            <a:spAutoFit/>
          </a:bodyPr>
          <a:lstStyle/>
          <a:p>
            <a:r>
              <a:rPr lang="de-DE" sz="1200">
                <a:solidFill>
                  <a:schemeClr val="bg1"/>
                </a:solidFill>
              </a:rPr>
              <a:t>10,6 %</a:t>
            </a:r>
          </a:p>
        </p:txBody>
      </p:sp>
      <p:sp>
        <p:nvSpPr>
          <p:cNvPr id="48" name="Flowchart: Off-page Connector 16">
            <a:extLst>
              <a:ext uri="{FF2B5EF4-FFF2-40B4-BE49-F238E27FC236}">
                <a16:creationId xmlns:a16="http://schemas.microsoft.com/office/drawing/2014/main" id="{8F6362B6-FA3F-4E16-85DD-9D9172F0F04B}"/>
              </a:ext>
            </a:extLst>
          </p:cNvPr>
          <p:cNvSpPr/>
          <p:nvPr/>
        </p:nvSpPr>
        <p:spPr bwMode="auto">
          <a:xfrm>
            <a:off x="619124" y="2755466"/>
            <a:ext cx="2090472" cy="1571734"/>
          </a:xfrm>
          <a:prstGeom prst="flowChartOffpageConnector">
            <a:avLst/>
          </a:prstGeom>
          <a:solidFill>
            <a:schemeClr val="bg1"/>
          </a:solidFill>
          <a:ln w="28575" algn="ctr">
            <a:solidFill>
              <a:schemeClr val="bg2"/>
            </a:solidFill>
            <a:miter lim="800000"/>
            <a:headEnd/>
            <a:tailEnd/>
          </a:ln>
          <a:effectLst/>
        </p:spPr>
        <p:txBody>
          <a:bodyPr wrap="square" lIns="0" tIns="144000" rIns="0" bIns="0" rtlCol="0" anchor="ctr" anchorCtr="0">
            <a:noAutofit/>
          </a:bodyPr>
          <a:lstStyle/>
          <a:p>
            <a:pPr algn="ctr" defTabSz="685783" fontAlgn="auto">
              <a:spcBef>
                <a:spcPts val="0"/>
              </a:spcBef>
              <a:spcAft>
                <a:spcPts val="0"/>
              </a:spcAft>
            </a:pPr>
            <a:endParaRPr lang="en-US" sz="1200" dirty="0">
              <a:solidFill>
                <a:schemeClr val="tx1">
                  <a:lumMod val="65000"/>
                  <a:lumOff val="35000"/>
                </a:schemeClr>
              </a:solidFill>
              <a:latin typeface="Arial"/>
            </a:endParaRPr>
          </a:p>
          <a:p>
            <a:pPr algn="ctr" defTabSz="685783" fontAlgn="auto">
              <a:spcBef>
                <a:spcPts val="0"/>
              </a:spcBef>
              <a:spcAft>
                <a:spcPts val="0"/>
              </a:spcAft>
            </a:pPr>
            <a:endParaRPr lang="en-US" sz="1200" dirty="0">
              <a:solidFill>
                <a:schemeClr val="tx1">
                  <a:lumMod val="65000"/>
                  <a:lumOff val="35000"/>
                </a:schemeClr>
              </a:solidFill>
              <a:latin typeface="Arial"/>
            </a:endParaRPr>
          </a:p>
          <a:p>
            <a:pPr algn="ctr" defTabSz="685783" fontAlgn="auto">
              <a:spcBef>
                <a:spcPts val="0"/>
              </a:spcBef>
              <a:spcAft>
                <a:spcPts val="0"/>
              </a:spcAft>
            </a:pPr>
            <a:r>
              <a:rPr lang="de-DE" sz="1200">
                <a:solidFill>
                  <a:schemeClr val="tx1">
                    <a:lumMod val="65000"/>
                    <a:lumOff val="35000"/>
                  </a:schemeClr>
                </a:solidFill>
                <a:latin typeface="Arial"/>
              </a:rPr>
              <a:t>Langfristige Adhärenz der Patienten kann durch ihre Präferenzen beeinflusst werden</a:t>
            </a:r>
            <a:r>
              <a:rPr lang="de-DE" sz="1200" baseline="30000">
                <a:solidFill>
                  <a:schemeClr val="tx1">
                    <a:lumMod val="65000"/>
                    <a:lumOff val="35000"/>
                  </a:schemeClr>
                </a:solidFill>
                <a:latin typeface="Arial"/>
              </a:rPr>
              <a:t>5</a:t>
            </a:r>
          </a:p>
        </p:txBody>
      </p:sp>
      <p:sp>
        <p:nvSpPr>
          <p:cNvPr id="49" name="Flowchart: Off-page Connector 15">
            <a:extLst>
              <a:ext uri="{FF2B5EF4-FFF2-40B4-BE49-F238E27FC236}">
                <a16:creationId xmlns:a16="http://schemas.microsoft.com/office/drawing/2014/main" id="{B80CD131-E686-4806-B93E-08CFBFDDA349}"/>
              </a:ext>
            </a:extLst>
          </p:cNvPr>
          <p:cNvSpPr/>
          <p:nvPr/>
        </p:nvSpPr>
        <p:spPr bwMode="auto">
          <a:xfrm>
            <a:off x="619124" y="1284091"/>
            <a:ext cx="2090472" cy="1835497"/>
          </a:xfrm>
          <a:prstGeom prst="flowChartOffpageConnector">
            <a:avLst/>
          </a:prstGeom>
          <a:solidFill>
            <a:schemeClr val="bg1"/>
          </a:solidFill>
          <a:ln w="28575" algn="ctr">
            <a:solidFill>
              <a:schemeClr val="bg2"/>
            </a:solidFill>
            <a:miter lim="800000"/>
            <a:headEnd/>
            <a:tailEnd/>
          </a:ln>
          <a:effectLst/>
        </p:spPr>
        <p:txBody>
          <a:bodyPr wrap="square" lIns="0" tIns="180000" rIns="0" bIns="0" rtlCol="0" anchor="ctr" anchorCtr="0">
            <a:noAutofit/>
          </a:bodyPr>
          <a:lstStyle/>
          <a:p>
            <a:pPr algn="ctr" defTabSz="685783" fontAlgn="auto">
              <a:spcBef>
                <a:spcPts val="0"/>
              </a:spcBef>
              <a:spcAft>
                <a:spcPts val="0"/>
              </a:spcAft>
            </a:pPr>
            <a:r>
              <a:rPr lang="de-DE" sz="1200" b="1">
                <a:solidFill>
                  <a:srgbClr val="3961AC"/>
                </a:solidFill>
                <a:latin typeface="Arial"/>
              </a:rPr>
              <a:t>Unzureichende Adhärenz </a:t>
            </a:r>
            <a:br>
              <a:rPr lang="de-DE" sz="1200" b="1">
                <a:solidFill>
                  <a:srgbClr val="3961AC"/>
                </a:solidFill>
                <a:latin typeface="Arial"/>
              </a:rPr>
            </a:br>
            <a:r>
              <a:rPr lang="de-DE" sz="1200">
                <a:solidFill>
                  <a:schemeClr val="tx1">
                    <a:lumMod val="65000"/>
                    <a:lumOff val="35000"/>
                  </a:schemeClr>
                </a:solidFill>
                <a:latin typeface="Arial"/>
              </a:rPr>
              <a:t>bei NOAK ist mit </a:t>
            </a:r>
            <a:r>
              <a:rPr lang="de-DE" sz="1200" b="1">
                <a:solidFill>
                  <a:srgbClr val="3961AC"/>
                </a:solidFill>
                <a:latin typeface="Arial"/>
              </a:rPr>
              <a:t>hohen Schlaganfallraten </a:t>
            </a:r>
            <a:br>
              <a:rPr lang="de-DE" sz="1200" b="1">
                <a:solidFill>
                  <a:srgbClr val="3961AC"/>
                </a:solidFill>
                <a:latin typeface="Arial"/>
              </a:rPr>
            </a:br>
            <a:r>
              <a:rPr lang="de-DE" sz="1200">
                <a:solidFill>
                  <a:schemeClr val="tx1">
                    <a:lumMod val="65000"/>
                    <a:lumOff val="35000"/>
                  </a:schemeClr>
                </a:solidFill>
                <a:latin typeface="Arial"/>
              </a:rPr>
              <a:t>verbunden, vor allem </a:t>
            </a:r>
            <a:br>
              <a:rPr lang="de-DE" sz="1200">
                <a:solidFill>
                  <a:schemeClr val="tx1">
                    <a:lumMod val="65000"/>
                    <a:lumOff val="35000"/>
                  </a:schemeClr>
                </a:solidFill>
                <a:latin typeface="Arial"/>
              </a:rPr>
            </a:br>
            <a:r>
              <a:rPr lang="de-DE" sz="1200">
                <a:solidFill>
                  <a:schemeClr val="tx1">
                    <a:lumMod val="65000"/>
                    <a:lumOff val="35000"/>
                  </a:schemeClr>
                </a:solidFill>
                <a:latin typeface="Arial"/>
              </a:rPr>
              <a:t>bei Patienten mit einem CHA</a:t>
            </a:r>
            <a:r>
              <a:rPr lang="de-DE" sz="1200" baseline="-25000">
                <a:solidFill>
                  <a:schemeClr val="tx1">
                    <a:lumMod val="65000"/>
                    <a:lumOff val="35000"/>
                  </a:schemeClr>
                </a:solidFill>
                <a:latin typeface="Arial"/>
              </a:rPr>
              <a:t>2</a:t>
            </a:r>
            <a:r>
              <a:rPr lang="de-DE" sz="1200">
                <a:solidFill>
                  <a:schemeClr val="tx1">
                    <a:lumMod val="65000"/>
                    <a:lumOff val="35000"/>
                  </a:schemeClr>
                </a:solidFill>
                <a:latin typeface="Arial"/>
              </a:rPr>
              <a:t>DS</a:t>
            </a:r>
            <a:r>
              <a:rPr lang="de-DE" sz="1200" baseline="-25000">
                <a:solidFill>
                  <a:schemeClr val="tx1">
                    <a:lumMod val="65000"/>
                    <a:lumOff val="35000"/>
                  </a:schemeClr>
                </a:solidFill>
                <a:latin typeface="Arial"/>
              </a:rPr>
              <a:t>2</a:t>
            </a:r>
            <a:r>
              <a:rPr lang="de-DE" sz="1200">
                <a:solidFill>
                  <a:schemeClr val="tx1">
                    <a:lumMod val="65000"/>
                    <a:lumOff val="35000"/>
                  </a:schemeClr>
                </a:solidFill>
                <a:latin typeface="Arial"/>
              </a:rPr>
              <a:t>-VASc-</a:t>
            </a:r>
            <a:br>
              <a:rPr lang="de-DE" sz="1200">
                <a:solidFill>
                  <a:schemeClr val="tx1">
                    <a:lumMod val="65000"/>
                    <a:lumOff val="35000"/>
                  </a:schemeClr>
                </a:solidFill>
                <a:latin typeface="Arial"/>
              </a:rPr>
            </a:br>
            <a:r>
              <a:rPr lang="de-DE" sz="1200">
                <a:solidFill>
                  <a:schemeClr val="tx1">
                    <a:lumMod val="65000"/>
                    <a:lumOff val="35000"/>
                  </a:schemeClr>
                </a:solidFill>
                <a:latin typeface="Arial"/>
              </a:rPr>
              <a:t>Score ≥2</a:t>
            </a:r>
            <a:r>
              <a:rPr lang="de-DE" sz="1200" baseline="30000">
                <a:solidFill>
                  <a:schemeClr val="tx1">
                    <a:lumMod val="65000"/>
                    <a:lumOff val="35000"/>
                  </a:schemeClr>
                </a:solidFill>
                <a:latin typeface="Arial"/>
              </a:rPr>
              <a:t>27</a:t>
            </a:r>
          </a:p>
        </p:txBody>
      </p:sp>
      <p:grpSp>
        <p:nvGrpSpPr>
          <p:cNvPr id="63" name="Group 12">
            <a:extLst>
              <a:ext uri="{FF2B5EF4-FFF2-40B4-BE49-F238E27FC236}">
                <a16:creationId xmlns:a16="http://schemas.microsoft.com/office/drawing/2014/main" id="{250EEFEE-43B3-488E-8FBD-AD1CB041E581}"/>
              </a:ext>
            </a:extLst>
          </p:cNvPr>
          <p:cNvGrpSpPr/>
          <p:nvPr/>
        </p:nvGrpSpPr>
        <p:grpSpPr>
          <a:xfrm>
            <a:off x="6215376" y="1191546"/>
            <a:ext cx="2863739" cy="3182411"/>
            <a:chOff x="6242300" y="913212"/>
            <a:chExt cx="2863739" cy="3182411"/>
          </a:xfrm>
        </p:grpSpPr>
        <p:sp>
          <p:nvSpPr>
            <p:cNvPr id="64" name="TextBox 3">
              <a:extLst>
                <a:ext uri="{FF2B5EF4-FFF2-40B4-BE49-F238E27FC236}">
                  <a16:creationId xmlns:a16="http://schemas.microsoft.com/office/drawing/2014/main" id="{F253891A-7A49-4C9D-BE03-DDE5F2FEA573}"/>
                </a:ext>
              </a:extLst>
            </p:cNvPr>
            <p:cNvSpPr txBox="1"/>
            <p:nvPr/>
          </p:nvSpPr>
          <p:spPr>
            <a:xfrm>
              <a:off x="7939310" y="1674793"/>
              <a:ext cx="1166729" cy="405615"/>
            </a:xfrm>
            <a:prstGeom prst="rect">
              <a:avLst/>
            </a:prstGeom>
            <a:noFill/>
          </p:spPr>
          <p:txBody>
            <a:bodyPr wrap="square" lIns="90000" tIns="46800" rIns="90000" bIns="46800" rtlCol="0" anchor="t">
              <a:noAutofit/>
            </a:bodyPr>
            <a:lstStyle/>
            <a:p>
              <a:r>
                <a:rPr lang="de-DE" sz="1050">
                  <a:solidFill>
                    <a:schemeClr val="tx1">
                      <a:lumMod val="65000"/>
                      <a:lumOff val="35000"/>
                    </a:schemeClr>
                  </a:solidFill>
                </a:rPr>
                <a:t>Entfernung </a:t>
              </a:r>
              <a:br>
                <a:rPr lang="de-DE" sz="1050">
                  <a:solidFill>
                    <a:schemeClr val="tx1">
                      <a:lumMod val="65000"/>
                      <a:lumOff val="35000"/>
                    </a:schemeClr>
                  </a:solidFill>
                </a:rPr>
              </a:br>
              <a:r>
                <a:rPr lang="de-DE" sz="1050">
                  <a:solidFill>
                    <a:schemeClr val="tx1">
                      <a:lumMod val="65000"/>
                      <a:lumOff val="35000"/>
                    </a:schemeClr>
                  </a:solidFill>
                </a:rPr>
                <a:t>zum Arzt</a:t>
              </a:r>
            </a:p>
          </p:txBody>
        </p:sp>
        <p:sp>
          <p:nvSpPr>
            <p:cNvPr id="65" name="TextBox 7">
              <a:extLst>
                <a:ext uri="{FF2B5EF4-FFF2-40B4-BE49-F238E27FC236}">
                  <a16:creationId xmlns:a16="http://schemas.microsoft.com/office/drawing/2014/main" id="{FF4CDD05-F009-49E1-8A20-90745E4A897B}"/>
                </a:ext>
              </a:extLst>
            </p:cNvPr>
            <p:cNvSpPr txBox="1"/>
            <p:nvPr/>
          </p:nvSpPr>
          <p:spPr>
            <a:xfrm>
              <a:off x="6407967" y="913212"/>
              <a:ext cx="2206351" cy="525401"/>
            </a:xfrm>
            <a:prstGeom prst="rect">
              <a:avLst/>
            </a:prstGeom>
            <a:noFill/>
          </p:spPr>
          <p:txBody>
            <a:bodyPr wrap="none" lIns="90000" tIns="46800" rIns="90000" bIns="46800" rtlCol="0" anchor="ctr">
              <a:spAutoFit/>
            </a:bodyPr>
            <a:lstStyle/>
            <a:p>
              <a:r>
                <a:rPr lang="de-DE" sz="1400" b="1">
                  <a:solidFill>
                    <a:schemeClr val="tx1">
                      <a:lumMod val="65000"/>
                      <a:lumOff val="35000"/>
                    </a:schemeClr>
                  </a:solidFill>
                </a:rPr>
                <a:t>Studie zu </a:t>
              </a:r>
              <a:br>
                <a:rPr lang="de-DE" sz="1400" b="1">
                  <a:solidFill>
                    <a:schemeClr val="tx1">
                      <a:lumMod val="65000"/>
                      <a:lumOff val="35000"/>
                    </a:schemeClr>
                  </a:solidFill>
                </a:rPr>
              </a:br>
              <a:r>
                <a:rPr lang="de-DE" sz="1400" b="1">
                  <a:solidFill>
                    <a:schemeClr val="tx1">
                      <a:lumMod val="65000"/>
                      <a:lumOff val="35000"/>
                    </a:schemeClr>
                  </a:solidFill>
                </a:rPr>
                <a:t>Patientenpräferenzen*</a:t>
              </a:r>
              <a:r>
                <a:rPr lang="de-DE" sz="1400" b="1" baseline="30000">
                  <a:solidFill>
                    <a:schemeClr val="tx1">
                      <a:lumMod val="65000"/>
                      <a:lumOff val="35000"/>
                    </a:schemeClr>
                  </a:solidFill>
                </a:rPr>
                <a:t>28</a:t>
              </a:r>
            </a:p>
          </p:txBody>
        </p:sp>
        <p:graphicFrame>
          <p:nvGraphicFramePr>
            <p:cNvPr id="66" name="Chart 10">
              <a:extLst>
                <a:ext uri="{FF2B5EF4-FFF2-40B4-BE49-F238E27FC236}">
                  <a16:creationId xmlns:a16="http://schemas.microsoft.com/office/drawing/2014/main" id="{64FEA31D-700C-426B-A8EA-718E7657F94F}"/>
                </a:ext>
              </a:extLst>
            </p:cNvPr>
            <p:cNvGraphicFramePr/>
            <p:nvPr>
              <p:extLst>
                <p:ext uri="{D42A27DB-BD31-4B8C-83A1-F6EECF244321}">
                  <p14:modId xmlns:p14="http://schemas.microsoft.com/office/powerpoint/2010/main" val="489649968"/>
                </p:ext>
              </p:extLst>
            </p:nvPr>
          </p:nvGraphicFramePr>
          <p:xfrm>
            <a:off x="6242300" y="1430497"/>
            <a:ext cx="2261325" cy="2665126"/>
          </p:xfrm>
          <a:graphic>
            <a:graphicData uri="http://schemas.openxmlformats.org/drawingml/2006/chart">
              <c:chart xmlns:c="http://schemas.openxmlformats.org/drawingml/2006/chart" xmlns:r="http://schemas.openxmlformats.org/officeDocument/2006/relationships" r:id="rId4"/>
            </a:graphicData>
          </a:graphic>
        </p:graphicFrame>
        <p:sp>
          <p:nvSpPr>
            <p:cNvPr id="67" name="TextBox 11">
              <a:extLst>
                <a:ext uri="{FF2B5EF4-FFF2-40B4-BE49-F238E27FC236}">
                  <a16:creationId xmlns:a16="http://schemas.microsoft.com/office/drawing/2014/main" id="{61A8C0F2-5CF2-4292-A8D4-A14B268D12D2}"/>
                </a:ext>
              </a:extLst>
            </p:cNvPr>
            <p:cNvSpPr txBox="1"/>
            <p:nvPr/>
          </p:nvSpPr>
          <p:spPr>
            <a:xfrm>
              <a:off x="7438659" y="1745331"/>
              <a:ext cx="487932" cy="279180"/>
            </a:xfrm>
            <a:prstGeom prst="rect">
              <a:avLst/>
            </a:prstGeom>
            <a:noFill/>
          </p:spPr>
          <p:txBody>
            <a:bodyPr wrap="none" lIns="90000" tIns="46800" rIns="90000" bIns="46800" rtlCol="0" anchor="ctr">
              <a:spAutoFit/>
            </a:bodyPr>
            <a:lstStyle/>
            <a:p>
              <a:r>
                <a:rPr lang="de-DE" sz="1200">
                  <a:solidFill>
                    <a:schemeClr val="bg1"/>
                  </a:solidFill>
                </a:rPr>
                <a:t>25%</a:t>
              </a:r>
            </a:p>
          </p:txBody>
        </p:sp>
        <p:sp>
          <p:nvSpPr>
            <p:cNvPr id="68" name="TextBox 23">
              <a:extLst>
                <a:ext uri="{FF2B5EF4-FFF2-40B4-BE49-F238E27FC236}">
                  <a16:creationId xmlns:a16="http://schemas.microsoft.com/office/drawing/2014/main" id="{CA217CE1-D76D-46DE-A14C-6455A5FC715F}"/>
                </a:ext>
              </a:extLst>
            </p:cNvPr>
            <p:cNvSpPr txBox="1"/>
            <p:nvPr/>
          </p:nvSpPr>
          <p:spPr>
            <a:xfrm>
              <a:off x="7394262" y="2537884"/>
              <a:ext cx="616172" cy="279180"/>
            </a:xfrm>
            <a:prstGeom prst="rect">
              <a:avLst/>
            </a:prstGeom>
            <a:noFill/>
          </p:spPr>
          <p:txBody>
            <a:bodyPr wrap="none" lIns="90000" tIns="46800" rIns="90000" bIns="46800" rtlCol="0" anchor="ctr">
              <a:spAutoFit/>
            </a:bodyPr>
            <a:lstStyle/>
            <a:p>
              <a:r>
                <a:rPr lang="de-DE" sz="1200">
                  <a:solidFill>
                    <a:schemeClr val="bg1"/>
                  </a:solidFill>
                </a:rPr>
                <a:t>21.5%</a:t>
              </a:r>
            </a:p>
          </p:txBody>
        </p:sp>
        <p:sp>
          <p:nvSpPr>
            <p:cNvPr id="69" name="TextBox 24">
              <a:extLst>
                <a:ext uri="{FF2B5EF4-FFF2-40B4-BE49-F238E27FC236}">
                  <a16:creationId xmlns:a16="http://schemas.microsoft.com/office/drawing/2014/main" id="{0AA4A53C-2F30-4B7D-B121-82DF500D8DEF}"/>
                </a:ext>
              </a:extLst>
            </p:cNvPr>
            <p:cNvSpPr txBox="1"/>
            <p:nvPr/>
          </p:nvSpPr>
          <p:spPr>
            <a:xfrm>
              <a:off x="7394262" y="3274982"/>
              <a:ext cx="616172" cy="279180"/>
            </a:xfrm>
            <a:prstGeom prst="rect">
              <a:avLst/>
            </a:prstGeom>
            <a:noFill/>
          </p:spPr>
          <p:txBody>
            <a:bodyPr wrap="none" lIns="90000" tIns="46800" rIns="90000" bIns="46800" rtlCol="0" anchor="ctr">
              <a:spAutoFit/>
            </a:bodyPr>
            <a:lstStyle/>
            <a:p>
              <a:r>
                <a:rPr lang="de-DE" sz="1200">
                  <a:solidFill>
                    <a:schemeClr val="bg1"/>
                  </a:solidFill>
                </a:rPr>
                <a:t>42.8%</a:t>
              </a:r>
            </a:p>
          </p:txBody>
        </p:sp>
        <p:sp>
          <p:nvSpPr>
            <p:cNvPr id="70" name="TextBox 32">
              <a:extLst>
                <a:ext uri="{FF2B5EF4-FFF2-40B4-BE49-F238E27FC236}">
                  <a16:creationId xmlns:a16="http://schemas.microsoft.com/office/drawing/2014/main" id="{293B29A1-391A-4A0E-B184-4502B00BEF01}"/>
                </a:ext>
              </a:extLst>
            </p:cNvPr>
            <p:cNvSpPr txBox="1"/>
            <p:nvPr/>
          </p:nvSpPr>
          <p:spPr>
            <a:xfrm>
              <a:off x="7939310" y="2489419"/>
              <a:ext cx="1166729" cy="265735"/>
            </a:xfrm>
            <a:prstGeom prst="rect">
              <a:avLst/>
            </a:prstGeom>
            <a:noFill/>
          </p:spPr>
          <p:txBody>
            <a:bodyPr wrap="square" lIns="90000" tIns="46800" rIns="90000" bIns="46800" rtlCol="0" anchor="t">
              <a:noAutofit/>
            </a:bodyPr>
            <a:lstStyle/>
            <a:p>
              <a:r>
                <a:rPr lang="de-DE" sz="1050">
                  <a:solidFill>
                    <a:schemeClr val="tx1">
                      <a:lumMod val="65000"/>
                      <a:lumOff val="35000"/>
                    </a:schemeClr>
                  </a:solidFill>
                </a:rPr>
                <a:t>Tabletten-grösse</a:t>
              </a:r>
            </a:p>
          </p:txBody>
        </p:sp>
        <p:sp>
          <p:nvSpPr>
            <p:cNvPr id="71" name="TextBox 33">
              <a:extLst>
                <a:ext uri="{FF2B5EF4-FFF2-40B4-BE49-F238E27FC236}">
                  <a16:creationId xmlns:a16="http://schemas.microsoft.com/office/drawing/2014/main" id="{F2F266D6-A398-41B6-A1D8-8E249129E2D7}"/>
                </a:ext>
              </a:extLst>
            </p:cNvPr>
            <p:cNvSpPr txBox="1"/>
            <p:nvPr/>
          </p:nvSpPr>
          <p:spPr>
            <a:xfrm>
              <a:off x="7939310" y="2087865"/>
              <a:ext cx="1166729" cy="265735"/>
            </a:xfrm>
            <a:prstGeom prst="rect">
              <a:avLst/>
            </a:prstGeom>
            <a:noFill/>
          </p:spPr>
          <p:txBody>
            <a:bodyPr wrap="square" lIns="90000" tIns="46800" rIns="90000" bIns="46800" rtlCol="0" anchor="t">
              <a:noAutofit/>
            </a:bodyPr>
            <a:lstStyle/>
            <a:p>
              <a:r>
                <a:rPr lang="de-DE" sz="1050">
                  <a:solidFill>
                    <a:schemeClr val="tx1">
                      <a:lumMod val="65000"/>
                      <a:lumOff val="35000"/>
                    </a:schemeClr>
                  </a:solidFill>
                </a:rPr>
                <a:t>Einnahmezeit um Mahlzeiten</a:t>
              </a:r>
            </a:p>
          </p:txBody>
        </p:sp>
        <p:sp>
          <p:nvSpPr>
            <p:cNvPr id="72" name="TextBox 35">
              <a:extLst>
                <a:ext uri="{FF2B5EF4-FFF2-40B4-BE49-F238E27FC236}">
                  <a16:creationId xmlns:a16="http://schemas.microsoft.com/office/drawing/2014/main" id="{16A307D6-A124-416C-8DD6-3CBFC1BAA35C}"/>
                </a:ext>
              </a:extLst>
            </p:cNvPr>
            <p:cNvSpPr txBox="1"/>
            <p:nvPr/>
          </p:nvSpPr>
          <p:spPr>
            <a:xfrm>
              <a:off x="7939310" y="3211482"/>
              <a:ext cx="1166729" cy="265735"/>
            </a:xfrm>
            <a:prstGeom prst="rect">
              <a:avLst/>
            </a:prstGeom>
            <a:noFill/>
          </p:spPr>
          <p:txBody>
            <a:bodyPr wrap="square" lIns="90000" tIns="46800" rIns="90000" bIns="46800" rtlCol="0" anchor="t">
              <a:noAutofit/>
            </a:bodyPr>
            <a:lstStyle/>
            <a:p>
              <a:r>
                <a:rPr lang="de-DE" sz="1050">
                  <a:solidFill>
                    <a:srgbClr val="3961AC"/>
                  </a:solidFill>
                </a:rPr>
                <a:t>Dosierungs-frequenz</a:t>
              </a:r>
            </a:p>
          </p:txBody>
        </p:sp>
      </p:grpSp>
      <p:sp>
        <p:nvSpPr>
          <p:cNvPr id="73" name="Rectangle: Rounded Corners 31">
            <a:extLst>
              <a:ext uri="{FF2B5EF4-FFF2-40B4-BE49-F238E27FC236}">
                <a16:creationId xmlns:a16="http://schemas.microsoft.com/office/drawing/2014/main" id="{A75EBD8D-EE21-4BF6-8E17-862D504E4699}"/>
              </a:ext>
            </a:extLst>
          </p:cNvPr>
          <p:cNvSpPr/>
          <p:nvPr/>
        </p:nvSpPr>
        <p:spPr bwMode="auto">
          <a:xfrm>
            <a:off x="7329550" y="3206234"/>
            <a:ext cx="642939" cy="985730"/>
          </a:xfrm>
          <a:prstGeom prst="roundRect">
            <a:avLst>
              <a:gd name="adj" fmla="val 7607"/>
            </a:avLst>
          </a:prstGeom>
          <a:noFill/>
          <a:ln w="28575" algn="ctr">
            <a:solidFill>
              <a:srgbClr val="3961AC"/>
            </a:solidFill>
            <a:miter lim="800000"/>
            <a:headEnd/>
            <a:tailEnd/>
          </a:ln>
          <a:effectLst/>
        </p:spPr>
        <p:txBody>
          <a:bodyPr wrap="square" lIns="0" tIns="0" rIns="0" bIns="0" rtlCol="0" anchor="ctr">
            <a:noAutofit/>
          </a:bodyPr>
          <a:lstStyle/>
          <a:p>
            <a:pPr algn="ctr"/>
            <a:endParaRPr lang="en-GB" sz="1600">
              <a:solidFill>
                <a:schemeClr val="tx1">
                  <a:lumMod val="65000"/>
                  <a:lumOff val="35000"/>
                </a:schemeClr>
              </a:solidFill>
            </a:endParaRPr>
          </a:p>
        </p:txBody>
      </p:sp>
      <p:pic>
        <p:nvPicPr>
          <p:cNvPr id="77" name="Picture 29" descr="A close up of a logo&#10;&#10;Description automatically generated">
            <a:extLst>
              <a:ext uri="{FF2B5EF4-FFF2-40B4-BE49-F238E27FC236}">
                <a16:creationId xmlns:a16="http://schemas.microsoft.com/office/drawing/2014/main" id="{6025D776-FBB3-42B5-ACA2-0D0C194579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245" y="3535529"/>
            <a:ext cx="287279" cy="230618"/>
          </a:xfrm>
          <a:prstGeom prst="rect">
            <a:avLst/>
          </a:prstGeom>
        </p:spPr>
      </p:pic>
      <p:pic>
        <p:nvPicPr>
          <p:cNvPr id="78" name="Picture 30" descr="A close up of a logo&#10;&#10;Description automatically generated">
            <a:extLst>
              <a:ext uri="{FF2B5EF4-FFF2-40B4-BE49-F238E27FC236}">
                <a16:creationId xmlns:a16="http://schemas.microsoft.com/office/drawing/2014/main" id="{5FF1720F-F3BB-4C6D-A50E-DB5B594F7B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5765212" y="3549710"/>
            <a:ext cx="287279" cy="230618"/>
          </a:xfrm>
          <a:prstGeom prst="rect">
            <a:avLst/>
          </a:prstGeom>
        </p:spPr>
      </p:pic>
      <p:sp>
        <p:nvSpPr>
          <p:cNvPr id="79" name="TextBox 22">
            <a:extLst>
              <a:ext uri="{FF2B5EF4-FFF2-40B4-BE49-F238E27FC236}">
                <a16:creationId xmlns:a16="http://schemas.microsoft.com/office/drawing/2014/main" id="{9797224C-D574-482E-B635-072FCDCAD456}"/>
              </a:ext>
            </a:extLst>
          </p:cNvPr>
          <p:cNvSpPr txBox="1"/>
          <p:nvPr/>
        </p:nvSpPr>
        <p:spPr>
          <a:xfrm>
            <a:off x="7349612" y="2435150"/>
            <a:ext cx="616172" cy="279180"/>
          </a:xfrm>
          <a:prstGeom prst="rect">
            <a:avLst/>
          </a:prstGeom>
          <a:noFill/>
        </p:spPr>
        <p:txBody>
          <a:bodyPr wrap="none" lIns="90000" tIns="46800" rIns="90000" bIns="46800" rtlCol="0" anchor="ctr">
            <a:spAutoFit/>
          </a:bodyPr>
          <a:lstStyle/>
          <a:p>
            <a:r>
              <a:rPr lang="en-US" sz="1200">
                <a:solidFill>
                  <a:schemeClr val="bg1"/>
                </a:solidFill>
              </a:rPr>
              <a:t>10.6%</a:t>
            </a:r>
            <a:endParaRPr lang="en-GB" sz="1200">
              <a:solidFill>
                <a:schemeClr val="bg1"/>
              </a:solidFill>
            </a:endParaRPr>
          </a:p>
        </p:txBody>
      </p:sp>
    </p:spTree>
    <p:extLst>
      <p:ext uri="{BB962C8B-B14F-4D97-AF65-F5344CB8AC3E}">
        <p14:creationId xmlns:p14="http://schemas.microsoft.com/office/powerpoint/2010/main" val="3769815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400" dirty="0"/>
              <a:t>Bieten Sie Ihren </a:t>
            </a:r>
            <a:r>
              <a:rPr lang="de-DE" sz="2400" dirty="0" err="1"/>
              <a:t>nvVHF</a:t>
            </a:r>
            <a:r>
              <a:rPr lang="de-DE" sz="2400" dirty="0"/>
              <a:t>-Patienten den Schutz, </a:t>
            </a:r>
          </a:p>
          <a:p>
            <a:r>
              <a:rPr lang="de-DE" sz="2400" dirty="0"/>
              <a:t>der für sie zählt</a:t>
            </a:r>
          </a:p>
        </p:txBody>
      </p:sp>
      <p:pic>
        <p:nvPicPr>
          <p:cNvPr id="30" name="Grafik 29" descr="Medizin">
            <a:extLst>
              <a:ext uri="{FF2B5EF4-FFF2-40B4-BE49-F238E27FC236}">
                <a16:creationId xmlns:a16="http://schemas.microsoft.com/office/drawing/2014/main" id="{56B424C5-33DE-439B-ADEE-121322DD553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31" name="Ellipse 45">
            <a:hlinkClick r:id="" action="ppaction://noaction"/>
            <a:extLst>
              <a:ext uri="{FF2B5EF4-FFF2-40B4-BE49-F238E27FC236}">
                <a16:creationId xmlns:a16="http://schemas.microsoft.com/office/drawing/2014/main" id="{D3609D17-7BD5-4D31-973B-8D0308C95F5E}"/>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32" name="Grafik 31" descr="Tageskalender">
            <a:extLst>
              <a:ext uri="{FF2B5EF4-FFF2-40B4-BE49-F238E27FC236}">
                <a16:creationId xmlns:a16="http://schemas.microsoft.com/office/drawing/2014/main" id="{DAC57D97-C947-4AF6-A584-B93E304B3CF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33" name="Ellipse 47">
            <a:hlinkClick r:id="" action="ppaction://noaction"/>
            <a:extLst>
              <a:ext uri="{FF2B5EF4-FFF2-40B4-BE49-F238E27FC236}">
                <a16:creationId xmlns:a16="http://schemas.microsoft.com/office/drawing/2014/main" id="{907BDA70-9E33-4C03-AA95-7FAAB7AB2D47}"/>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34" name="Line 44">
            <a:extLst>
              <a:ext uri="{FF2B5EF4-FFF2-40B4-BE49-F238E27FC236}">
                <a16:creationId xmlns:a16="http://schemas.microsoft.com/office/drawing/2014/main" id="{C0AA62EF-2393-4289-B6AE-0F9ABAA01DBE}"/>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5" name="Line 44">
            <a:extLst>
              <a:ext uri="{FF2B5EF4-FFF2-40B4-BE49-F238E27FC236}">
                <a16:creationId xmlns:a16="http://schemas.microsoft.com/office/drawing/2014/main" id="{6CE898F6-FF0C-4525-AEF7-11188DB98349}"/>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6" name="Line 44">
            <a:extLst>
              <a:ext uri="{FF2B5EF4-FFF2-40B4-BE49-F238E27FC236}">
                <a16:creationId xmlns:a16="http://schemas.microsoft.com/office/drawing/2014/main" id="{0233D41B-E9BE-4006-8875-BE0FE5B9CF25}"/>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7" name="Line 44">
            <a:extLst>
              <a:ext uri="{FF2B5EF4-FFF2-40B4-BE49-F238E27FC236}">
                <a16:creationId xmlns:a16="http://schemas.microsoft.com/office/drawing/2014/main" id="{3ED88E47-2F5D-4331-A789-86C8EFE2A5A1}"/>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38" name="Grafik 37" descr="Gehirn im Kopf">
            <a:extLst>
              <a:ext uri="{FF2B5EF4-FFF2-40B4-BE49-F238E27FC236}">
                <a16:creationId xmlns:a16="http://schemas.microsoft.com/office/drawing/2014/main" id="{2FBEB3A8-EF05-4A45-BDAB-D599AFF4739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39" name="Ellipse 43">
            <a:extLst>
              <a:ext uri="{FF2B5EF4-FFF2-40B4-BE49-F238E27FC236}">
                <a16:creationId xmlns:a16="http://schemas.microsoft.com/office/drawing/2014/main" id="{A4703E17-44CC-481C-A8A1-DC54A14B9BF9}"/>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0" name="Grafik 39" descr="Infusion">
            <a:extLst>
              <a:ext uri="{FF2B5EF4-FFF2-40B4-BE49-F238E27FC236}">
                <a16:creationId xmlns:a16="http://schemas.microsoft.com/office/drawing/2014/main" id="{08E7FDB4-2D52-4BDE-BFC3-E882A19B34F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41" name="Ellipse 44">
            <a:extLst>
              <a:ext uri="{FF2B5EF4-FFF2-40B4-BE49-F238E27FC236}">
                <a16:creationId xmlns:a16="http://schemas.microsoft.com/office/drawing/2014/main" id="{6829885C-1367-4D77-90FE-0AB3CBFFAED5}"/>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42" name="Abgerundetes Rechteck 76">
            <a:extLst>
              <a:ext uri="{FF2B5EF4-FFF2-40B4-BE49-F238E27FC236}">
                <a16:creationId xmlns:a16="http://schemas.microsoft.com/office/drawing/2014/main" id="{56AA1115-1BBD-4308-A7C9-BDB662A3C195}"/>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noAutofit/>
          </a:bodyPr>
          <a:lstStyle/>
          <a:p>
            <a:pPr marL="0" lvl="3" algn="ctr">
              <a:lnSpc>
                <a:spcPct val="90000"/>
              </a:lnSpc>
              <a:spcBef>
                <a:spcPts val="1000"/>
              </a:spcBef>
              <a:buClr>
                <a:srgbClr val="006ABB"/>
              </a:buClr>
              <a:buSzPct val="100000"/>
            </a:pPr>
            <a:r>
              <a:rPr lang="de-DE" sz="1400" dirty="0">
                <a:solidFill>
                  <a:srgbClr val="000000">
                    <a:lumMod val="65000"/>
                    <a:lumOff val="35000"/>
                  </a:srgbClr>
                </a:solidFill>
              </a:rPr>
              <a:t>Nettonutzen</a:t>
            </a:r>
          </a:p>
        </p:txBody>
      </p:sp>
      <p:pic>
        <p:nvPicPr>
          <p:cNvPr id="43" name="Grafik 42" descr="Waage der Justitia">
            <a:hlinkClick r:id="" action="ppaction://noaction"/>
            <a:extLst>
              <a:ext uri="{FF2B5EF4-FFF2-40B4-BE49-F238E27FC236}">
                <a16:creationId xmlns:a16="http://schemas.microsoft.com/office/drawing/2014/main" id="{EA0E5756-5803-4799-AB4A-E8C1FD250B3E}"/>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44" name="Textfeld 43">
            <a:extLst>
              <a:ext uri="{FF2B5EF4-FFF2-40B4-BE49-F238E27FC236}">
                <a16:creationId xmlns:a16="http://schemas.microsoft.com/office/drawing/2014/main" id="{0940A724-83A9-4CA4-BEFF-DEC3083FA768}"/>
              </a:ext>
            </a:extLst>
          </p:cNvPr>
          <p:cNvSpPr txBox="1"/>
          <p:nvPr/>
        </p:nvSpPr>
        <p:spPr>
          <a:xfrm>
            <a:off x="596393" y="3474618"/>
            <a:ext cx="1681380" cy="309958"/>
          </a:xfrm>
          <a:prstGeom prst="rect">
            <a:avLst/>
          </a:prstGeom>
          <a:noFill/>
        </p:spPr>
        <p:txBody>
          <a:bodyPr wrap="squar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400" i="0" u="none" strike="noStrike" cap="none" normalizeH="0" baseline="0" noProof="0">
                <a:ln>
                  <a:noFill/>
                </a:ln>
                <a:solidFill>
                  <a:schemeClr val="tx1">
                    <a:lumMod val="65000"/>
                    <a:lumOff val="35000"/>
                  </a:schemeClr>
                </a:solidFill>
                <a:uLnTx/>
                <a:uFillTx/>
                <a:latin typeface="Arial" charset="0"/>
                <a:ea typeface="+mn-ea"/>
                <a:cs typeface="+mn-cs"/>
              </a:rPr>
              <a:t>Kein Schlaganfall</a:t>
            </a:r>
          </a:p>
        </p:txBody>
      </p:sp>
      <p:sp>
        <p:nvSpPr>
          <p:cNvPr id="45" name="Textfeld 44">
            <a:extLst>
              <a:ext uri="{FF2B5EF4-FFF2-40B4-BE49-F238E27FC236}">
                <a16:creationId xmlns:a16="http://schemas.microsoft.com/office/drawing/2014/main" id="{4B6787B5-F001-4CCA-BA22-A2035B067E79}"/>
              </a:ext>
            </a:extLst>
          </p:cNvPr>
          <p:cNvSpPr txBox="1"/>
          <p:nvPr/>
        </p:nvSpPr>
        <p:spPr>
          <a:xfrm>
            <a:off x="7003196" y="3459230"/>
            <a:ext cx="1822976"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DE" sz="1400">
                <a:solidFill>
                  <a:srgbClr val="000000">
                    <a:lumMod val="65000"/>
                    <a:lumOff val="35000"/>
                  </a:srgbClr>
                </a:solidFill>
              </a:rPr>
              <a:t>Einfache Therapie </a:t>
            </a:r>
            <a:br>
              <a:rPr lang="de-DE" sz="1400">
                <a:solidFill>
                  <a:srgbClr val="000000">
                    <a:lumMod val="65000"/>
                    <a:lumOff val="35000"/>
                  </a:srgbClr>
                </a:solidFill>
              </a:rPr>
            </a:br>
            <a:r>
              <a:rPr lang="de-DE" sz="1400">
                <a:solidFill>
                  <a:srgbClr val="000000">
                    <a:lumMod val="65000"/>
                    <a:lumOff val="35000"/>
                  </a:srgbClr>
                </a:solidFill>
              </a:rPr>
              <a:t>unterstützt Adhärenz</a:t>
            </a:r>
          </a:p>
        </p:txBody>
      </p:sp>
      <p:sp>
        <p:nvSpPr>
          <p:cNvPr id="46" name="Textfeld 45">
            <a:extLst>
              <a:ext uri="{FF2B5EF4-FFF2-40B4-BE49-F238E27FC236}">
                <a16:creationId xmlns:a16="http://schemas.microsoft.com/office/drawing/2014/main" id="{8769A224-16D3-4B80-94CA-DCB55472A4E6}"/>
              </a:ext>
            </a:extLst>
          </p:cNvPr>
          <p:cNvSpPr txBox="1"/>
          <p:nvPr/>
        </p:nvSpPr>
        <p:spPr>
          <a:xfrm>
            <a:off x="2660288" y="3459230"/>
            <a:ext cx="1496220"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DE" sz="1400">
                <a:solidFill>
                  <a:schemeClr val="tx1">
                    <a:lumMod val="65000"/>
                    <a:lumOff val="35000"/>
                  </a:schemeClr>
                </a:solidFill>
              </a:rPr>
              <a:t>Keine kritischen </a:t>
            </a:r>
            <a:br>
              <a:rPr lang="de-DE" sz="1400">
                <a:solidFill>
                  <a:schemeClr val="tx1">
                    <a:lumMod val="65000"/>
                    <a:lumOff val="35000"/>
                  </a:schemeClr>
                </a:solidFill>
              </a:rPr>
            </a:br>
            <a:r>
              <a:rPr lang="de-DE" sz="1400">
                <a:solidFill>
                  <a:schemeClr val="tx1">
                    <a:lumMod val="65000"/>
                    <a:lumOff val="35000"/>
                  </a:schemeClr>
                </a:solidFill>
              </a:rPr>
              <a:t>Blutungen</a:t>
            </a:r>
          </a:p>
        </p:txBody>
      </p:sp>
      <p:sp>
        <p:nvSpPr>
          <p:cNvPr id="47" name="Textfeld 46">
            <a:extLst>
              <a:ext uri="{FF2B5EF4-FFF2-40B4-BE49-F238E27FC236}">
                <a16:creationId xmlns:a16="http://schemas.microsoft.com/office/drawing/2014/main" id="{FA66DEB3-E340-4834-ACAE-A64A32C7B0EE}"/>
              </a:ext>
            </a:extLst>
          </p:cNvPr>
          <p:cNvSpPr txBox="1"/>
          <p:nvPr/>
        </p:nvSpPr>
        <p:spPr>
          <a:xfrm>
            <a:off x="4775292" y="3459030"/>
            <a:ext cx="1837405" cy="309958"/>
          </a:xfrm>
          <a:prstGeom prst="rect">
            <a:avLst/>
          </a:prstGeom>
          <a:noFill/>
        </p:spPr>
        <p:txBody>
          <a:bodyPr wrap="squar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400" b="0" i="0" u="none" strike="noStrike" cap="none" normalizeH="0" baseline="0" noProof="0">
                <a:ln>
                  <a:noFill/>
                </a:ln>
                <a:solidFill>
                  <a:srgbClr val="000000">
                    <a:lumMod val="65000"/>
                    <a:lumOff val="35000"/>
                  </a:srgbClr>
                </a:solidFill>
                <a:uLnTx/>
                <a:uFillTx/>
                <a:latin typeface="Arial" charset="0"/>
                <a:ea typeface="+mn-ea"/>
                <a:cs typeface="+mn-cs"/>
              </a:rPr>
              <a:t>Korrekte Dosierung</a:t>
            </a:r>
          </a:p>
        </p:txBody>
      </p:sp>
    </p:spTree>
    <p:extLst>
      <p:ext uri="{BB962C8B-B14F-4D97-AF65-F5344CB8AC3E}">
        <p14:creationId xmlns:p14="http://schemas.microsoft.com/office/powerpoint/2010/main" val="2073854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a:t>Referenzen</a:t>
            </a:r>
          </a:p>
        </p:txBody>
      </p:sp>
      <p:sp>
        <p:nvSpPr>
          <p:cNvPr id="6" name="Subtitle 1">
            <a:extLst>
              <a:ext uri="{FF2B5EF4-FFF2-40B4-BE49-F238E27FC236}">
                <a16:creationId xmlns:a16="http://schemas.microsoft.com/office/drawing/2014/main" id="{CC9DA6D4-E4DB-409B-A19F-89C12BD82AEB}"/>
              </a:ext>
            </a:extLst>
          </p:cNvPr>
          <p:cNvSpPr txBox="1">
            <a:spLocks/>
          </p:cNvSpPr>
          <p:nvPr/>
        </p:nvSpPr>
        <p:spPr>
          <a:xfrm>
            <a:off x="612776" y="1260798"/>
            <a:ext cx="8280400" cy="3582519"/>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sz="600" dirty="0">
                <a:latin typeface="Arial" panose="020B0604020202020204" pitchFamily="34" charset="0"/>
                <a:cs typeface="Arial" panose="020B0604020202020204" pitchFamily="34" charset="0"/>
              </a:rPr>
              <a:t>1. The Economist Intelligence Unit. 2017. Preventing Stroke: Uneven Progress.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 The GBD 2016 Lifetime Risk of Stroke Collaborators. N Engl J Med 2018;379(25):2429–2437.</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3. Hindricks G, et al. 2020 ESC Guidelines for the diagnosis and management of atrial fibrillation developed in collaboration with the European Association for Cardio-Thoracic Surgery (EACTS). Eur Heart J 2020;42(5):373–498.</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4. Fox KAA, et al. Improved risk stratification of patients with atrial fibrillation: an integrated GARFIELD-AF tool for the prediction of mortality, stroke and bleed in patients with and without anticoagulation. BMJ Open 2017;7(12):e017157.</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5. Wilke T, et al. Patient Preferences for Oral Anticoagulation Therapy in Atrial Fibrillation: A Systematic Literature Review. Patient 2017;10(1):17–37.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6. Bassand JP, et al. Risk factors for death, stroke, and bleeding in 28,628 patients from the GARFIELD-AF registry: Rationale for comprehensive management of atrial fibrillation. PLoS ONE 2018;13(1):1–17.</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7. Fox KAA, et al. </a:t>
            </a:r>
            <a:r>
              <a:rPr lang="en-US" sz="600" dirty="0">
                <a:latin typeface="Arial" panose="020B0604020202020204" pitchFamily="34" charset="0"/>
                <a:cs typeface="Arial" panose="020B0604020202020204" pitchFamily="34" charset="0"/>
              </a:rPr>
              <a:t>Prevention of stroke and systemic embolism with Rivaroxaban compared with warfarin in patients with non-valvular atrial fibrillation and moderate renal impairment.</a:t>
            </a:r>
            <a:r>
              <a:rPr lang="de-CH" sz="600" dirty="0">
                <a:latin typeface="Arial" panose="020B0604020202020204" pitchFamily="34" charset="0"/>
                <a:cs typeface="Arial" panose="020B0604020202020204" pitchFamily="34" charset="0"/>
              </a:rPr>
              <a:t> </a:t>
            </a:r>
            <a:r>
              <a:rPr lang="da-DK" sz="600" dirty="0" err="1">
                <a:latin typeface="Arial" panose="020B0604020202020204" pitchFamily="34" charset="0"/>
                <a:cs typeface="Arial" panose="020B0604020202020204" pitchFamily="34" charset="0"/>
              </a:rPr>
              <a:t>Eur</a:t>
            </a:r>
            <a:r>
              <a:rPr lang="da-DK" sz="600" dirty="0">
                <a:latin typeface="Arial" panose="020B0604020202020204" pitchFamily="34" charset="0"/>
                <a:cs typeface="Arial" panose="020B0604020202020204" pitchFamily="34" charset="0"/>
              </a:rPr>
              <a:t> Heart J 2011;32(19):2387–2394;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8. Granger CB, et al. Apixaban versus warfarin in patients with atrial fibrillation.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N Engl J Med 2011;365(11):981‒992.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9. Hohnloser SH, et al. </a:t>
            </a:r>
            <a:r>
              <a:rPr lang="en-US" sz="600" dirty="0">
                <a:latin typeface="Arial" panose="020B0604020202020204" pitchFamily="34" charset="0"/>
                <a:cs typeface="Arial" panose="020B0604020202020204" pitchFamily="34" charset="0"/>
              </a:rPr>
              <a:t>Efficacy of Apixaban when compared with warfarin in relation to renal function in patients with atrial fibrillation: insights from the ARISTOTLE trial.</a:t>
            </a:r>
            <a:r>
              <a:rPr lang="de-CH" sz="600" dirty="0">
                <a:latin typeface="Arial" panose="020B0604020202020204" pitchFamily="34" charset="0"/>
                <a:cs typeface="Arial" panose="020B0604020202020204" pitchFamily="34" charset="0"/>
              </a:rPr>
              <a:t> </a:t>
            </a:r>
            <a:r>
              <a:rPr lang="da-DK" sz="600" dirty="0" err="1">
                <a:latin typeface="Arial" panose="020B0604020202020204" pitchFamily="34" charset="0"/>
                <a:cs typeface="Arial" panose="020B0604020202020204" pitchFamily="34" charset="0"/>
              </a:rPr>
              <a:t>Eur</a:t>
            </a:r>
            <a:r>
              <a:rPr lang="da-DK" sz="600" dirty="0">
                <a:latin typeface="Arial" panose="020B0604020202020204" pitchFamily="34" charset="0"/>
                <a:cs typeface="Arial" panose="020B0604020202020204" pitchFamily="34" charset="0"/>
              </a:rPr>
              <a:t> Heart J 2012;33(22):2821–2830.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10. Apixaban FDA medical review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11. </a:t>
            </a:r>
            <a:r>
              <a:rPr lang="en-US" sz="600" dirty="0">
                <a:latin typeface="Arial" panose="020B0604020202020204" pitchFamily="34" charset="0"/>
                <a:cs typeface="Arial" panose="020B0604020202020204" pitchFamily="34" charset="0"/>
              </a:rPr>
              <a:t>Giugliano R, et al. Edoxaban versus warfarin in patients with atrial fibrillation. N Engl J Med 2013;369(22):2093‒2104.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12. Bohula EA, et al. </a:t>
            </a:r>
            <a:r>
              <a:rPr lang="en-US" sz="600" dirty="0">
                <a:latin typeface="Arial" panose="020B0604020202020204" pitchFamily="34" charset="0"/>
                <a:cs typeface="Arial" panose="020B0604020202020204" pitchFamily="34" charset="0"/>
              </a:rPr>
              <a:t>Impact of Renal Function on Outcomes With Edoxaban in the ENGAGE AF-TIMI 48 Trial. </a:t>
            </a:r>
            <a:r>
              <a:rPr lang="da-DK" sz="600" dirty="0">
                <a:latin typeface="Arial" panose="020B0604020202020204" pitchFamily="34" charset="0"/>
                <a:cs typeface="Arial" panose="020B0604020202020204" pitchFamily="34" charset="0"/>
              </a:rPr>
              <a:t>Circulation 2016;134(1):24–36;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13. </a:t>
            </a:r>
            <a:r>
              <a:rPr lang="en-US" sz="600" dirty="0">
                <a:latin typeface="Arial" panose="020B0604020202020204" pitchFamily="34" charset="0"/>
                <a:cs typeface="Arial" panose="020B0604020202020204" pitchFamily="34" charset="0"/>
              </a:rPr>
              <a:t>Connolly SJ, et al. Dabigatran versus warfarin in patients with atrial fibrillation.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N Engl J Med 2009;36(12):1139‒1151.</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14. Hijazi Z, et al. fficacy and safety of Dabigatran compared with warfarin in relation to baseline renal function in patients with atrial fibrillation: a RE-LY (Randomized Evaluation of Long-term Anticoagulation Therapy) trial analysis.</a:t>
            </a:r>
            <a:r>
              <a:rPr lang="de-CH" sz="600" dirty="0">
                <a:latin typeface="Arial" panose="020B0604020202020204" pitchFamily="34" charset="0"/>
                <a:cs typeface="Arial" panose="020B0604020202020204" pitchFamily="34" charset="0"/>
              </a:rPr>
              <a:t> </a:t>
            </a:r>
            <a:br>
              <a:rPr lang="de-CH" sz="600" dirty="0">
                <a:latin typeface="Arial" panose="020B0604020202020204" pitchFamily="34" charset="0"/>
                <a:cs typeface="Arial" panose="020B0604020202020204" pitchFamily="34" charset="0"/>
              </a:rPr>
            </a:br>
            <a:r>
              <a:rPr lang="de-CH" sz="600" dirty="0">
                <a:latin typeface="Arial" panose="020B0604020202020204" pitchFamily="34" charset="0"/>
                <a:cs typeface="Arial" panose="020B0604020202020204" pitchFamily="34" charset="0"/>
              </a:rPr>
              <a:t>      </a:t>
            </a:r>
            <a:r>
              <a:rPr lang="da-DK" sz="600" dirty="0">
                <a:latin typeface="Arial" panose="020B0604020202020204" pitchFamily="34" charset="0"/>
                <a:cs typeface="Arial" panose="020B0604020202020204" pitchFamily="34" charset="0"/>
              </a:rPr>
              <a:t>Circulation 2014;129(9):961–970.</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15. Fordyce CB, et al. </a:t>
            </a:r>
            <a:r>
              <a:rPr lang="en-US" sz="600" dirty="0">
                <a:latin typeface="Arial" panose="020B0604020202020204" pitchFamily="34" charset="0"/>
                <a:cs typeface="Arial" panose="020B0604020202020204" pitchFamily="34" charset="0"/>
              </a:rPr>
              <a:t>On-Treatment Outcomes in Patients With Worsening Renal Function With Rivaroxaban Compared With Warfarin: Insights From ROCKET AF. Circulation 2016;134(1):37–47.</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16. </a:t>
            </a:r>
            <a:r>
              <a:rPr lang="en-US" sz="600" dirty="0">
                <a:latin typeface="Arial" panose="020B0604020202020204" pitchFamily="34" charset="0"/>
                <a:cs typeface="Arial" panose="020B0604020202020204" pitchFamily="34" charset="0"/>
              </a:rPr>
              <a:t>Hijazi Z, et al. Efficacy and Safety of Apixaban Compared With Warfarin in Patients With Atrial Fibrillation in Relation to Renal Function Over Time: Insights From the ARISTOTLE  Randomized Clinical Trial. JAMA Cardiol 2016;1(4):451–460.</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17. Yao X, et al. </a:t>
            </a:r>
            <a:r>
              <a:rPr lang="en-US" sz="600" dirty="0">
                <a:latin typeface="Arial" panose="020B0604020202020204" pitchFamily="34" charset="0"/>
                <a:cs typeface="Arial" panose="020B0604020202020204" pitchFamily="34" charset="0"/>
              </a:rPr>
              <a:t>Renal Outcomes in Anticoagulated Patients With Atrial Fibrillation.</a:t>
            </a:r>
            <a:r>
              <a:rPr lang="de-CH" sz="600" dirty="0">
                <a:latin typeface="Arial" panose="020B0604020202020204" pitchFamily="34" charset="0"/>
                <a:cs typeface="Arial" panose="020B0604020202020204" pitchFamily="34" charset="0"/>
              </a:rPr>
              <a:t> </a:t>
            </a:r>
            <a:r>
              <a:rPr lang="da-DK" sz="600" dirty="0">
                <a:latin typeface="Arial" panose="020B0604020202020204" pitchFamily="34" charset="0"/>
                <a:cs typeface="Arial" panose="020B0604020202020204" pitchFamily="34" charset="0"/>
              </a:rPr>
              <a:t>J Am Coll Cardiol 2017;70(21):2621–2632.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18. January CT et al. 2019 AHA/ACC/HRS Focused Update of the 2014 AHA/ACC/HRS Guideline for the Management of Patients With Atrial Fibrillation: A Report of the American College of Cardiology/American Heart Association Task Force </a:t>
            </a:r>
            <a:br>
              <a:rPr lang="da-DK" sz="600" dirty="0">
                <a:latin typeface="Arial" panose="020B0604020202020204" pitchFamily="34" charset="0"/>
                <a:cs typeface="Arial" panose="020B0604020202020204" pitchFamily="34" charset="0"/>
              </a:rPr>
            </a:br>
            <a:r>
              <a:rPr lang="da-DK" sz="600" dirty="0">
                <a:latin typeface="Arial" panose="020B0604020202020204" pitchFamily="34" charset="0"/>
                <a:cs typeface="Arial" panose="020B0604020202020204" pitchFamily="34" charset="0"/>
              </a:rPr>
              <a:t>      on Clinical Practice Guidelines and the Heart Rhythm Society in Collaboration With the Society of Thoracic Surgeons. Circulation 2019; 140(2):e125-e151.</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19. Kirchhof P, et al. </a:t>
            </a:r>
            <a:r>
              <a:rPr lang="en-US" sz="600" dirty="0">
                <a:latin typeface="Arial" panose="020B0604020202020204" pitchFamily="34" charset="0"/>
                <a:cs typeface="Arial" panose="020B0604020202020204" pitchFamily="34" charset="0"/>
              </a:rPr>
              <a:t>Global Prospective Safety Analysis of Rivaroxaban.</a:t>
            </a:r>
            <a:r>
              <a:rPr lang="de-CH" sz="600" dirty="0">
                <a:latin typeface="Arial" panose="020B0604020202020204" pitchFamily="34" charset="0"/>
                <a:cs typeface="Arial" panose="020B0604020202020204" pitchFamily="34" charset="0"/>
              </a:rPr>
              <a:t> </a:t>
            </a:r>
            <a:r>
              <a:rPr lang="da-DK" sz="600" dirty="0">
                <a:latin typeface="Arial" panose="020B0604020202020204" pitchFamily="34" charset="0"/>
                <a:cs typeface="Arial" panose="020B0604020202020204" pitchFamily="34" charset="0"/>
              </a:rPr>
              <a:t>J Am Coll Cardiol 2018;72(2):141–153.</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20. Kirchhof P, et al. Impact of Modifiable Bleeding Risk Factors on Major Bleeding in Patients With Atrial Fibrillation Anticoagulated With Rivaroxaban.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J Am Heart Assoc 2020;9(5):e009530.</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21. Fachinformation Xarelto</a:t>
            </a:r>
            <a:r>
              <a:rPr lang="da-DK" sz="600" baseline="30000" dirty="0">
                <a:latin typeface="Arial" panose="020B0604020202020204" pitchFamily="34" charset="0"/>
                <a:cs typeface="Arial" panose="020B0604020202020204" pitchFamily="34" charset="0"/>
              </a:rPr>
              <a:t>®</a:t>
            </a:r>
            <a:r>
              <a:rPr lang="da-DK" sz="600" dirty="0">
                <a:latin typeface="Arial" panose="020B0604020202020204" pitchFamily="34" charset="0"/>
                <a:cs typeface="Arial" panose="020B0604020202020204" pitchFamily="34" charset="0"/>
              </a:rPr>
              <a:t> Schweiz, www.swissmedicinfo.ch.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22. Fachinformation Eliquis</a:t>
            </a:r>
            <a:r>
              <a:rPr lang="da-DK" sz="600" baseline="30000" dirty="0">
                <a:latin typeface="Arial" panose="020B0604020202020204" pitchFamily="34" charset="0"/>
                <a:cs typeface="Arial" panose="020B0604020202020204" pitchFamily="34" charset="0"/>
              </a:rPr>
              <a:t>®</a:t>
            </a:r>
            <a:r>
              <a:rPr lang="da-DK" sz="600" dirty="0">
                <a:latin typeface="Arial" panose="020B0604020202020204" pitchFamily="34" charset="0"/>
                <a:cs typeface="Arial" panose="020B0604020202020204" pitchFamily="34" charset="0"/>
              </a:rPr>
              <a:t> Schweiz, www.swissmedicinfo.ch.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23. Fachinformation Pradaxa</a:t>
            </a:r>
            <a:r>
              <a:rPr lang="da-DK" sz="600" baseline="30000" dirty="0">
                <a:latin typeface="Arial" panose="020B0604020202020204" pitchFamily="34" charset="0"/>
                <a:cs typeface="Arial" panose="020B0604020202020204" pitchFamily="34" charset="0"/>
              </a:rPr>
              <a:t>®</a:t>
            </a:r>
            <a:r>
              <a:rPr lang="da-DK" sz="600" dirty="0">
                <a:latin typeface="Arial" panose="020B0604020202020204" pitchFamily="34" charset="0"/>
                <a:cs typeface="Arial" panose="020B0604020202020204" pitchFamily="34" charset="0"/>
              </a:rPr>
              <a:t> Schweiz,www.swissmedicinfo.ch.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24. Fachinformation Lixiana</a:t>
            </a:r>
            <a:r>
              <a:rPr lang="da-DK" sz="600" baseline="30000" dirty="0">
                <a:latin typeface="Arial" panose="020B0604020202020204" pitchFamily="34" charset="0"/>
                <a:cs typeface="Arial" panose="020B0604020202020204" pitchFamily="34" charset="0"/>
              </a:rPr>
              <a:t>®</a:t>
            </a:r>
            <a:r>
              <a:rPr lang="da-DK" sz="600" dirty="0">
                <a:latin typeface="Arial" panose="020B0604020202020204" pitchFamily="34" charset="0"/>
                <a:cs typeface="Arial" panose="020B0604020202020204" pitchFamily="34" charset="0"/>
              </a:rPr>
              <a:t> Schweiz </a:t>
            </a:r>
            <a:r>
              <a:rPr lang="da-DK" sz="600" dirty="0" err="1">
                <a:latin typeface="Arial" panose="020B0604020202020204" pitchFamily="34" charset="0"/>
                <a:cs typeface="Arial" panose="020B0604020202020204" pitchFamily="34" charset="0"/>
              </a:rPr>
              <a:t>www.swissmedicinfo.ch</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25. Yao X, et al. Antagonist Oral Anticoagulant Dosing in Patients With Atrial Fibrillation and Renal Dysfunction. J Am Coll Cardiol 2017;69(23):2779–2790.</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26. Andrade JG, et al. Values and Preferences of Physicians and Patients With Nonvalvular Atrial Fibrillation Who Receive Oral Anticoagulation Therapy for Stroke Prevention.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Can J Cardiol 2016;32(6):747–753.</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27. Yao X, et al. Effect of Adherence to Oral Anticoagulants on Risk of Stroke and Major Bleeding Among Patients With Atrial Fibrillation. </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J Am Heart Assoc 2016;5:e003074.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28. Wilke T et al. Patient Preferences for Nonvitamin K Antagonist Oral Anticoagulants in Stroke Prevention: A Multicountry Discrete Choice Experiment.</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Cardiology Research and Practice 2019;2019:5719624.</a:t>
            </a:r>
          </a:p>
          <a:p>
            <a:r>
              <a:rPr lang="en-US" sz="600" dirty="0">
                <a:latin typeface="Arial" panose="020B0604020202020204" pitchFamily="34" charset="0"/>
                <a:cs typeface="Arial" panose="020B0604020202020204" pitchFamily="34" charset="0"/>
              </a:rPr>
              <a:t>29.</a:t>
            </a:r>
            <a:r>
              <a:rPr lang="en-GB" sz="600" dirty="0">
                <a:solidFill>
                  <a:schemeClr val="tx1">
                    <a:lumMod val="65000"/>
                    <a:lumOff val="35000"/>
                  </a:schemeClr>
                </a:solidFill>
              </a:rPr>
              <a:t> Kreutz R </a:t>
            </a:r>
            <a:r>
              <a:rPr lang="en-GB" sz="600" i="1" dirty="0">
                <a:solidFill>
                  <a:schemeClr val="tx1">
                    <a:lumMod val="65000"/>
                    <a:lumOff val="35000"/>
                  </a:schemeClr>
                </a:solidFill>
              </a:rPr>
              <a:t>et al</a:t>
            </a:r>
            <a:r>
              <a:rPr lang="en-GB" sz="600" dirty="0">
                <a:solidFill>
                  <a:schemeClr val="tx1">
                    <a:lumMod val="65000"/>
                    <a:lumOff val="35000"/>
                  </a:schemeClr>
                </a:solidFill>
              </a:rPr>
              <a:t>. </a:t>
            </a:r>
            <a:r>
              <a:rPr lang="en-GB" sz="600" i="1" dirty="0">
                <a:solidFill>
                  <a:schemeClr val="tx1">
                    <a:lumMod val="65000"/>
                    <a:lumOff val="35000"/>
                  </a:schemeClr>
                </a:solidFill>
              </a:rPr>
              <a:t>ACC. </a:t>
            </a:r>
            <a:r>
              <a:rPr lang="en-GB" sz="600" dirty="0">
                <a:solidFill>
                  <a:schemeClr val="tx1">
                    <a:lumMod val="65000"/>
                    <a:lumOff val="35000"/>
                  </a:schemeClr>
                </a:solidFill>
              </a:rPr>
              <a:t>Washington DC, USA, 2–4 April 2022.</a:t>
            </a:r>
            <a:endParaRPr lang="de-CH" sz="600" dirty="0">
              <a:latin typeface="Arial" panose="020B0604020202020204" pitchFamily="34" charset="0"/>
              <a:cs typeface="Arial" panose="020B0604020202020204" pitchFamily="34" charset="0"/>
            </a:endParaRPr>
          </a:p>
          <a:p>
            <a:pPr>
              <a:spcBef>
                <a:spcPts val="0"/>
              </a:spcBef>
              <a:tabLst>
                <a:tab pos="265113" algn="l"/>
                <a:tab pos="1238250" algn="l"/>
              </a:tabLst>
            </a:pPr>
            <a:endParaRPr lang="en-US" altLang="en-US" sz="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258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38">
            <a:extLst>
              <a:ext uri="{FF2B5EF4-FFF2-40B4-BE49-F238E27FC236}">
                <a16:creationId xmlns:a16="http://schemas.microsoft.com/office/drawing/2014/main" id="{3A08F87E-3BAF-44A5-93B8-60E91B866C81}"/>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itel 1">
            <a:extLst>
              <a:ext uri="{FF2B5EF4-FFF2-40B4-BE49-F238E27FC236}">
                <a16:creationId xmlns:a16="http://schemas.microsoft.com/office/drawing/2014/main" id="{93C79F5B-227D-4B04-81E3-FA93F4262561}"/>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Xarelto</a:t>
            </a:r>
            <a:r>
              <a:rPr lang="en-US" sz="2400" kern="0" baseline="30000"/>
              <a:t>® </a:t>
            </a:r>
            <a:br>
              <a:rPr lang="en-US" sz="2400" kern="0"/>
            </a:br>
            <a:r>
              <a:rPr lang="en-US" sz="2400" kern="0"/>
              <a:t>Gekürzte Fachinformation</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9" name="Subtitle 1">
            <a:extLst>
              <a:ext uri="{FF2B5EF4-FFF2-40B4-BE49-F238E27FC236}">
                <a16:creationId xmlns:a16="http://schemas.microsoft.com/office/drawing/2014/main" id="{B055CA76-A5C8-4673-9BB9-3662BD0453B9}"/>
              </a:ext>
            </a:extLst>
          </p:cNvPr>
          <p:cNvSpPr txBox="1">
            <a:spLocks/>
          </p:cNvSpPr>
          <p:nvPr/>
        </p:nvSpPr>
        <p:spPr>
          <a:xfrm>
            <a:off x="612776" y="1250911"/>
            <a:ext cx="8243887" cy="22159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pPr>
              <a:spcBef>
                <a:spcPts val="0"/>
              </a:spcBef>
            </a:pPr>
            <a:r>
              <a:rPr lang="en-US" altLang="en-US" sz="800" b="1" kern="0" dirty="0" err="1">
                <a:latin typeface="+mj-lt"/>
              </a:rPr>
              <a:t>Gekürzte</a:t>
            </a:r>
            <a:r>
              <a:rPr lang="en-US" altLang="en-US" sz="800" b="1" kern="0" dirty="0">
                <a:latin typeface="+mj-lt"/>
              </a:rPr>
              <a:t> </a:t>
            </a:r>
            <a:r>
              <a:rPr lang="en-US" altLang="en-US" sz="800" b="1" kern="0" dirty="0" err="1">
                <a:latin typeface="+mj-lt"/>
              </a:rPr>
              <a:t>Fachinformation</a:t>
            </a:r>
            <a:r>
              <a:rPr lang="en-US" altLang="en-US" sz="800" b="1" kern="0" dirty="0">
                <a:latin typeface="+mj-lt"/>
              </a:rPr>
              <a:t> Xarelto® (Rivaroxaban</a:t>
            </a:r>
            <a:r>
              <a:rPr lang="en-US" altLang="en-US" sz="800" kern="0" dirty="0">
                <a:latin typeface="+mj-lt"/>
              </a:rPr>
              <a:t>): </a:t>
            </a:r>
            <a:r>
              <a:rPr lang="en-US" altLang="en-US" sz="800" kern="0" dirty="0" err="1">
                <a:latin typeface="+mj-lt"/>
              </a:rPr>
              <a:t>Direkter</a:t>
            </a:r>
            <a:r>
              <a:rPr lang="en-US" altLang="en-US" sz="800" kern="0" dirty="0">
                <a:latin typeface="+mj-lt"/>
              </a:rPr>
              <a:t> </a:t>
            </a:r>
            <a:r>
              <a:rPr lang="en-US" altLang="en-US" sz="800" kern="0" dirty="0" err="1">
                <a:latin typeface="+mj-lt"/>
              </a:rPr>
              <a:t>Faktor</a:t>
            </a:r>
            <a:r>
              <a:rPr lang="en-US" altLang="en-US" sz="800" kern="0" dirty="0">
                <a:latin typeface="+mj-lt"/>
              </a:rPr>
              <a:t> Xa-Inhibitor Z: </a:t>
            </a:r>
            <a:r>
              <a:rPr lang="en-US" altLang="en-US" sz="800" kern="0" dirty="0" err="1">
                <a:latin typeface="+mj-lt"/>
              </a:rPr>
              <a:t>Filmtabl</a:t>
            </a:r>
            <a:r>
              <a:rPr lang="en-US" altLang="en-US" sz="800" kern="0" dirty="0">
                <a:latin typeface="+mj-lt"/>
              </a:rPr>
              <a:t>. </a:t>
            </a:r>
            <a:r>
              <a:rPr lang="en-US" altLang="en-US" sz="800" kern="0" dirty="0" err="1">
                <a:latin typeface="+mj-lt"/>
              </a:rPr>
              <a:t>zu</a:t>
            </a:r>
            <a:r>
              <a:rPr lang="en-US" altLang="en-US" sz="800" kern="0" dirty="0">
                <a:latin typeface="+mj-lt"/>
              </a:rPr>
              <a:t> 10, 15 und 20mg Rivaroxaban; </a:t>
            </a:r>
            <a:r>
              <a:rPr lang="en-US" altLang="en-US" sz="800" kern="0" dirty="0" err="1">
                <a:latin typeface="+mj-lt"/>
              </a:rPr>
              <a:t>Granulat</a:t>
            </a:r>
            <a:r>
              <a:rPr lang="en-US" altLang="en-US" sz="800" kern="0" dirty="0">
                <a:latin typeface="+mj-lt"/>
              </a:rPr>
              <a:t> </a:t>
            </a:r>
            <a:r>
              <a:rPr lang="en-US" altLang="en-US" sz="800" kern="0" dirty="0" err="1">
                <a:latin typeface="+mj-lt"/>
              </a:rPr>
              <a:t>zur</a:t>
            </a:r>
            <a:r>
              <a:rPr lang="en-US" altLang="en-US" sz="800" kern="0" dirty="0">
                <a:latin typeface="+mj-lt"/>
              </a:rPr>
              <a:t> </a:t>
            </a:r>
            <a:r>
              <a:rPr lang="en-US" altLang="en-US" sz="800" kern="0" dirty="0" err="1">
                <a:latin typeface="+mj-lt"/>
              </a:rPr>
              <a:t>Herstellung</a:t>
            </a:r>
            <a:r>
              <a:rPr lang="en-US" altLang="en-US" sz="800" kern="0" dirty="0">
                <a:latin typeface="+mj-lt"/>
              </a:rPr>
              <a:t> </a:t>
            </a:r>
            <a:r>
              <a:rPr lang="en-US" altLang="en-US" sz="800" kern="0" dirty="0" err="1">
                <a:latin typeface="+mj-lt"/>
              </a:rPr>
              <a:t>einer</a:t>
            </a:r>
            <a:r>
              <a:rPr lang="en-US" altLang="en-US" sz="800" kern="0" dirty="0">
                <a:latin typeface="+mj-lt"/>
              </a:rPr>
              <a:t> Suspension </a:t>
            </a:r>
            <a:r>
              <a:rPr lang="en-US" altLang="en-US" sz="800" kern="0" dirty="0" err="1">
                <a:latin typeface="+mj-lt"/>
              </a:rPr>
              <a:t>mit</a:t>
            </a:r>
            <a:r>
              <a:rPr lang="en-US" altLang="en-US" sz="800" kern="0" dirty="0">
                <a:latin typeface="+mj-lt"/>
              </a:rPr>
              <a:t> 1mg/ml Rivaroxaban. I: </a:t>
            </a:r>
            <a:r>
              <a:rPr lang="en-US" altLang="en-US" sz="800" kern="0" dirty="0" err="1">
                <a:latin typeface="+mj-lt"/>
              </a:rPr>
              <a:t>Erwachsene</a:t>
            </a:r>
            <a:r>
              <a:rPr lang="en-US" altLang="en-US" sz="800" kern="0" dirty="0">
                <a:latin typeface="+mj-lt"/>
              </a:rPr>
              <a:t>: a) </a:t>
            </a:r>
            <a:r>
              <a:rPr lang="en-US" altLang="en-US" sz="800" kern="0" dirty="0" err="1">
                <a:latin typeface="+mj-lt"/>
              </a:rPr>
              <a:t>Thromboseprophylaxe</a:t>
            </a:r>
            <a:r>
              <a:rPr lang="en-US" altLang="en-US" sz="800" kern="0" dirty="0">
                <a:latin typeface="+mj-lt"/>
              </a:rPr>
              <a:t> </a:t>
            </a:r>
            <a:r>
              <a:rPr lang="en-US" altLang="en-US" sz="800" kern="0" dirty="0" err="1">
                <a:latin typeface="+mj-lt"/>
              </a:rPr>
              <a:t>bei</a:t>
            </a:r>
            <a:r>
              <a:rPr lang="en-US" altLang="en-US" sz="800" kern="0" dirty="0">
                <a:latin typeface="+mj-lt"/>
              </a:rPr>
              <a:t> </a:t>
            </a:r>
            <a:r>
              <a:rPr lang="en-US" altLang="en-US" sz="800" kern="0" dirty="0" err="1">
                <a:latin typeface="+mj-lt"/>
              </a:rPr>
              <a:t>grösseren</a:t>
            </a:r>
            <a:r>
              <a:rPr lang="en-US" altLang="en-US" sz="800" kern="0" dirty="0">
                <a:latin typeface="+mj-lt"/>
              </a:rPr>
              <a:t> </a:t>
            </a:r>
            <a:r>
              <a:rPr lang="en-US" altLang="en-US" sz="800" kern="0" dirty="0" err="1">
                <a:latin typeface="+mj-lt"/>
              </a:rPr>
              <a:t>orthopädischen</a:t>
            </a:r>
            <a:r>
              <a:rPr lang="en-US" altLang="en-US" sz="800" kern="0" dirty="0">
                <a:latin typeface="+mj-lt"/>
              </a:rPr>
              <a:t> </a:t>
            </a:r>
            <a:r>
              <a:rPr lang="en-US" altLang="en-US" sz="800" kern="0" dirty="0" err="1">
                <a:latin typeface="+mj-lt"/>
              </a:rPr>
              <a:t>Eingriffen</a:t>
            </a:r>
            <a:r>
              <a:rPr lang="en-US" altLang="en-US" sz="800" kern="0" dirty="0">
                <a:latin typeface="+mj-lt"/>
              </a:rPr>
              <a:t> a. d. </a:t>
            </a:r>
            <a:r>
              <a:rPr lang="en-US" altLang="en-US" sz="800" kern="0" dirty="0" err="1">
                <a:latin typeface="+mj-lt"/>
              </a:rPr>
              <a:t>unteren</a:t>
            </a:r>
            <a:r>
              <a:rPr lang="en-US" altLang="en-US" sz="800" kern="0" dirty="0">
                <a:latin typeface="+mj-lt"/>
              </a:rPr>
              <a:t> </a:t>
            </a:r>
            <a:r>
              <a:rPr lang="en-US" altLang="en-US" sz="800" kern="0" dirty="0" err="1">
                <a:latin typeface="+mj-lt"/>
              </a:rPr>
              <a:t>Extremitäten</a:t>
            </a:r>
            <a:r>
              <a:rPr lang="en-US" altLang="en-US" sz="800" kern="0" dirty="0">
                <a:latin typeface="+mj-lt"/>
              </a:rPr>
              <a:t> </a:t>
            </a:r>
            <a:r>
              <a:rPr lang="en-US" altLang="en-US" sz="800" kern="0" dirty="0" err="1">
                <a:latin typeface="+mj-lt"/>
              </a:rPr>
              <a:t>wie</a:t>
            </a:r>
            <a:r>
              <a:rPr lang="en-US" altLang="en-US" sz="800" kern="0" dirty="0">
                <a:latin typeface="+mj-lt"/>
              </a:rPr>
              <a:t> </a:t>
            </a:r>
            <a:r>
              <a:rPr lang="en-US" altLang="en-US" sz="800" kern="0" dirty="0" err="1">
                <a:latin typeface="+mj-lt"/>
              </a:rPr>
              <a:t>Hüft</a:t>
            </a:r>
            <a:r>
              <a:rPr lang="en-US" altLang="en-US" sz="800" kern="0" dirty="0">
                <a:latin typeface="+mj-lt"/>
              </a:rPr>
              <a:t>- und </a:t>
            </a:r>
            <a:r>
              <a:rPr lang="en-US" altLang="en-US" sz="800" kern="0" dirty="0" err="1">
                <a:latin typeface="+mj-lt"/>
              </a:rPr>
              <a:t>Knieprothesen</a:t>
            </a:r>
            <a:r>
              <a:rPr lang="en-US" altLang="en-US" sz="800" kern="0" dirty="0">
                <a:latin typeface="+mj-lt"/>
              </a:rPr>
              <a:t>. b) </a:t>
            </a:r>
            <a:r>
              <a:rPr lang="en-US" altLang="en-US" sz="800" kern="0" dirty="0" err="1">
                <a:latin typeface="+mj-lt"/>
              </a:rPr>
              <a:t>Behandlung</a:t>
            </a:r>
            <a:r>
              <a:rPr lang="en-US" altLang="en-US" sz="800" kern="0" dirty="0">
                <a:latin typeface="+mj-lt"/>
              </a:rPr>
              <a:t> von </a:t>
            </a:r>
            <a:r>
              <a:rPr lang="en-US" altLang="en-US" sz="800" kern="0" dirty="0" err="1">
                <a:latin typeface="+mj-lt"/>
              </a:rPr>
              <a:t>Lungenembolie</a:t>
            </a:r>
            <a:r>
              <a:rPr lang="en-US" altLang="en-US" sz="800" kern="0" dirty="0">
                <a:latin typeface="+mj-lt"/>
              </a:rPr>
              <a:t> (LE) und </a:t>
            </a:r>
            <a:r>
              <a:rPr lang="en-US" altLang="en-US" sz="800" kern="0" dirty="0" err="1">
                <a:latin typeface="+mj-lt"/>
              </a:rPr>
              <a:t>tiefer</a:t>
            </a:r>
            <a:r>
              <a:rPr lang="en-US" altLang="en-US" sz="800" kern="0" dirty="0">
                <a:latin typeface="+mj-lt"/>
              </a:rPr>
              <a:t> </a:t>
            </a:r>
            <a:r>
              <a:rPr lang="en-US" altLang="en-US" sz="800" kern="0" dirty="0" err="1">
                <a:latin typeface="+mj-lt"/>
              </a:rPr>
              <a:t>Venenthrombose</a:t>
            </a:r>
            <a:r>
              <a:rPr lang="en-US" altLang="en-US" sz="800" kern="0" dirty="0">
                <a:latin typeface="+mj-lt"/>
              </a:rPr>
              <a:t> (TVT) </a:t>
            </a:r>
            <a:r>
              <a:rPr lang="en-US" altLang="en-US" sz="800" kern="0" dirty="0" err="1">
                <a:latin typeface="+mj-lt"/>
              </a:rPr>
              <a:t>sowie</a:t>
            </a:r>
            <a:r>
              <a:rPr lang="en-US" altLang="en-US" sz="800" kern="0" dirty="0">
                <a:latin typeface="+mj-lt"/>
              </a:rPr>
              <a:t> </a:t>
            </a:r>
            <a:r>
              <a:rPr lang="en-US" altLang="en-US" sz="800" kern="0" dirty="0" err="1">
                <a:latin typeface="+mj-lt"/>
              </a:rPr>
              <a:t>Prophylaxe</a:t>
            </a:r>
            <a:r>
              <a:rPr lang="en-US" altLang="en-US" sz="800" kern="0" dirty="0">
                <a:latin typeface="+mj-lt"/>
              </a:rPr>
              <a:t> </a:t>
            </a:r>
            <a:r>
              <a:rPr lang="en-US" altLang="en-US" sz="800" kern="0" dirty="0" err="1">
                <a:latin typeface="+mj-lt"/>
              </a:rPr>
              <a:t>rezidivierender</a:t>
            </a:r>
            <a:r>
              <a:rPr lang="en-US" altLang="en-US" sz="800" kern="0" dirty="0">
                <a:latin typeface="+mj-lt"/>
              </a:rPr>
              <a:t> TVT und LE. c) </a:t>
            </a:r>
            <a:r>
              <a:rPr lang="en-US" altLang="en-US" sz="800" kern="0" dirty="0" err="1">
                <a:latin typeface="+mj-lt"/>
              </a:rPr>
              <a:t>Schlaganfallprophylaxe</a:t>
            </a:r>
            <a:r>
              <a:rPr lang="en-US" altLang="en-US" sz="800" kern="0" dirty="0">
                <a:latin typeface="+mj-lt"/>
              </a:rPr>
              <a:t> und </a:t>
            </a:r>
            <a:r>
              <a:rPr lang="en-US" altLang="en-US" sz="800" kern="0" dirty="0" err="1">
                <a:latin typeface="+mj-lt"/>
              </a:rPr>
              <a:t>Prophylaxe</a:t>
            </a:r>
            <a:r>
              <a:rPr lang="en-US" altLang="en-US" sz="800" kern="0" dirty="0">
                <a:latin typeface="+mj-lt"/>
              </a:rPr>
              <a:t> system. </a:t>
            </a:r>
            <a:r>
              <a:rPr lang="en-US" altLang="en-US" sz="800" kern="0" dirty="0" err="1">
                <a:latin typeface="+mj-lt"/>
              </a:rPr>
              <a:t>Embolien</a:t>
            </a:r>
            <a:r>
              <a:rPr lang="en-US" altLang="en-US" sz="800" kern="0" dirty="0">
                <a:latin typeface="+mj-lt"/>
              </a:rPr>
              <a:t> </a:t>
            </a:r>
            <a:r>
              <a:rPr lang="en-US" altLang="en-US" sz="800" kern="0" dirty="0" err="1">
                <a:latin typeface="+mj-lt"/>
              </a:rPr>
              <a:t>bei</a:t>
            </a:r>
            <a:r>
              <a:rPr lang="en-US" altLang="en-US" sz="800" kern="0" dirty="0">
                <a:latin typeface="+mj-lt"/>
              </a:rPr>
              <a:t> </a:t>
            </a:r>
            <a:r>
              <a:rPr lang="en-US" altLang="en-US" sz="800" kern="0" dirty="0" err="1">
                <a:latin typeface="+mj-lt"/>
              </a:rPr>
              <a:t>nicht-valvulärem</a:t>
            </a:r>
            <a:r>
              <a:rPr lang="en-US" altLang="en-US" sz="800" kern="0" dirty="0">
                <a:latin typeface="+mj-lt"/>
              </a:rPr>
              <a:t> </a:t>
            </a:r>
            <a:r>
              <a:rPr lang="en-US" altLang="en-US" sz="800" kern="0" dirty="0" err="1">
                <a:latin typeface="+mj-lt"/>
              </a:rPr>
              <a:t>Vorhofflimmern</a:t>
            </a:r>
            <a:r>
              <a:rPr lang="en-US" altLang="en-US" sz="800" kern="0" dirty="0">
                <a:latin typeface="+mj-lt"/>
              </a:rPr>
              <a:t>; </a:t>
            </a:r>
            <a:r>
              <a:rPr lang="en-US" altLang="en-US" sz="800" kern="0" dirty="0" err="1">
                <a:latin typeface="+mj-lt"/>
              </a:rPr>
              <a:t>Pädiatrische</a:t>
            </a:r>
            <a:r>
              <a:rPr lang="en-US" altLang="en-US" sz="800" kern="0" dirty="0">
                <a:latin typeface="+mj-lt"/>
              </a:rPr>
              <a:t> Population: </a:t>
            </a:r>
            <a:r>
              <a:rPr lang="en-US" altLang="en-US" sz="800" kern="0" dirty="0" err="1">
                <a:latin typeface="+mj-lt"/>
              </a:rPr>
              <a:t>Behandlung</a:t>
            </a:r>
            <a:r>
              <a:rPr lang="en-US" altLang="en-US" sz="800" kern="0" dirty="0">
                <a:latin typeface="+mj-lt"/>
              </a:rPr>
              <a:t> </a:t>
            </a:r>
            <a:r>
              <a:rPr lang="en-US" altLang="en-US" sz="800" kern="0" dirty="0" err="1">
                <a:latin typeface="+mj-lt"/>
              </a:rPr>
              <a:t>venöser</a:t>
            </a:r>
            <a:r>
              <a:rPr lang="en-US" altLang="en-US" sz="800" kern="0" dirty="0">
                <a:latin typeface="+mj-lt"/>
              </a:rPr>
              <a:t> </a:t>
            </a:r>
            <a:r>
              <a:rPr lang="en-US" altLang="en-US" sz="800" kern="0" dirty="0" err="1">
                <a:latin typeface="+mj-lt"/>
              </a:rPr>
              <a:t>Thromboembolien</a:t>
            </a:r>
            <a:r>
              <a:rPr lang="en-US" altLang="en-US" sz="800" kern="0" dirty="0">
                <a:latin typeface="+mj-lt"/>
              </a:rPr>
              <a:t> (VTE) </a:t>
            </a:r>
            <a:r>
              <a:rPr lang="en-US" altLang="en-US" sz="800" kern="0" dirty="0" err="1">
                <a:latin typeface="+mj-lt"/>
              </a:rPr>
              <a:t>nach</a:t>
            </a:r>
            <a:r>
              <a:rPr lang="en-US" altLang="en-US" sz="800" kern="0" dirty="0">
                <a:latin typeface="+mj-lt"/>
              </a:rPr>
              <a:t> initialer </a:t>
            </a:r>
            <a:r>
              <a:rPr lang="en-US" altLang="en-US" sz="800" kern="0" dirty="0" err="1">
                <a:latin typeface="+mj-lt"/>
              </a:rPr>
              <a:t>parenteraler</a:t>
            </a:r>
            <a:r>
              <a:rPr lang="en-US" altLang="en-US" sz="800" kern="0" dirty="0">
                <a:latin typeface="+mj-lt"/>
              </a:rPr>
              <a:t> </a:t>
            </a:r>
            <a:r>
              <a:rPr lang="en-US" altLang="en-US" sz="800" kern="0" dirty="0" err="1">
                <a:latin typeface="+mj-lt"/>
              </a:rPr>
              <a:t>Antikoagulation</a:t>
            </a:r>
            <a:r>
              <a:rPr lang="en-US" altLang="en-US" sz="800" kern="0" dirty="0">
                <a:latin typeface="+mj-lt"/>
              </a:rPr>
              <a:t> </a:t>
            </a:r>
            <a:r>
              <a:rPr lang="en-US" altLang="en-US" sz="800" kern="0" dirty="0" err="1">
                <a:latin typeface="+mj-lt"/>
              </a:rPr>
              <a:t>zur</a:t>
            </a:r>
            <a:r>
              <a:rPr lang="en-US" altLang="en-US" sz="800" kern="0" dirty="0">
                <a:latin typeface="+mj-lt"/>
              </a:rPr>
              <a:t> </a:t>
            </a:r>
            <a:r>
              <a:rPr lang="en-US" altLang="en-US" sz="800" kern="0" dirty="0" err="1">
                <a:latin typeface="+mj-lt"/>
              </a:rPr>
              <a:t>Prophylaxe</a:t>
            </a:r>
            <a:r>
              <a:rPr lang="en-US" altLang="en-US" sz="800" kern="0" dirty="0">
                <a:latin typeface="+mj-lt"/>
              </a:rPr>
              <a:t> von </a:t>
            </a:r>
            <a:r>
              <a:rPr lang="en-US" altLang="en-US" sz="800" kern="0" dirty="0" err="1">
                <a:latin typeface="+mj-lt"/>
              </a:rPr>
              <a:t>rezidivierenden</a:t>
            </a:r>
            <a:r>
              <a:rPr lang="en-US" altLang="en-US" sz="800" kern="0" dirty="0">
                <a:latin typeface="+mj-lt"/>
              </a:rPr>
              <a:t> VTE. D: a) 1x/Tag 10mg. b) 2x/Tag 15mg </a:t>
            </a:r>
            <a:r>
              <a:rPr lang="en-US" altLang="en-US" sz="800" kern="0" dirty="0" err="1">
                <a:latin typeface="+mj-lt"/>
              </a:rPr>
              <a:t>für</a:t>
            </a:r>
            <a:r>
              <a:rPr lang="en-US" altLang="en-US" sz="800" kern="0" dirty="0">
                <a:latin typeface="+mj-lt"/>
              </a:rPr>
              <a:t> die </a:t>
            </a:r>
            <a:r>
              <a:rPr lang="en-US" altLang="en-US" sz="800" kern="0" dirty="0" err="1">
                <a:latin typeface="+mj-lt"/>
              </a:rPr>
              <a:t>ersten</a:t>
            </a:r>
            <a:r>
              <a:rPr lang="en-US" altLang="en-US" sz="800" kern="0" dirty="0">
                <a:latin typeface="+mj-lt"/>
              </a:rPr>
              <a:t> 21 </a:t>
            </a:r>
            <a:r>
              <a:rPr lang="en-US" altLang="en-US" sz="800" kern="0" dirty="0" err="1">
                <a:latin typeface="+mj-lt"/>
              </a:rPr>
              <a:t>Tage</a:t>
            </a:r>
            <a:r>
              <a:rPr lang="en-US" altLang="en-US" sz="800" kern="0" dirty="0">
                <a:latin typeface="+mj-lt"/>
              </a:rPr>
              <a:t>, </a:t>
            </a:r>
            <a:r>
              <a:rPr lang="en-US" altLang="en-US" sz="800" kern="0" dirty="0" err="1">
                <a:latin typeface="+mj-lt"/>
              </a:rPr>
              <a:t>gefolgt</a:t>
            </a:r>
            <a:r>
              <a:rPr lang="en-US" altLang="en-US" sz="800" kern="0" dirty="0">
                <a:latin typeface="+mj-lt"/>
              </a:rPr>
              <a:t> von 1x/Tag 20mg; ab Monat 7: 1x/Tag 20mg </a:t>
            </a:r>
            <a:r>
              <a:rPr lang="en-US" altLang="en-US" sz="800" kern="0" dirty="0" err="1">
                <a:latin typeface="+mj-lt"/>
              </a:rPr>
              <a:t>oder</a:t>
            </a:r>
            <a:r>
              <a:rPr lang="en-US" altLang="en-US" sz="800" kern="0" dirty="0">
                <a:latin typeface="+mj-lt"/>
              </a:rPr>
              <a:t> 1x/Tag 10mg </a:t>
            </a:r>
            <a:r>
              <a:rPr lang="en-US" altLang="en-US" sz="800" kern="0" dirty="0" err="1">
                <a:latin typeface="+mj-lt"/>
              </a:rPr>
              <a:t>basierend</a:t>
            </a:r>
            <a:r>
              <a:rPr lang="en-US" altLang="en-US" sz="800" kern="0" dirty="0">
                <a:latin typeface="+mj-lt"/>
              </a:rPr>
              <a:t> auf </a:t>
            </a:r>
            <a:r>
              <a:rPr lang="en-US" altLang="en-US" sz="800" kern="0" dirty="0" err="1">
                <a:latin typeface="+mj-lt"/>
              </a:rPr>
              <a:t>einer</a:t>
            </a:r>
            <a:r>
              <a:rPr lang="en-US" altLang="en-US" sz="800" kern="0" dirty="0">
                <a:latin typeface="+mj-lt"/>
              </a:rPr>
              <a:t> </a:t>
            </a:r>
            <a:r>
              <a:rPr lang="en-US" altLang="en-US" sz="800" kern="0" dirty="0" err="1">
                <a:latin typeface="+mj-lt"/>
              </a:rPr>
              <a:t>individuellen</a:t>
            </a:r>
            <a:r>
              <a:rPr lang="en-US" altLang="en-US" sz="800" kern="0" dirty="0">
                <a:latin typeface="+mj-lt"/>
              </a:rPr>
              <a:t> </a:t>
            </a:r>
            <a:r>
              <a:rPr lang="en-US" altLang="en-US" sz="800" kern="0" dirty="0" err="1">
                <a:latin typeface="+mj-lt"/>
              </a:rPr>
              <a:t>Nutzen-Risiko-Abwägung</a:t>
            </a:r>
            <a:r>
              <a:rPr lang="en-US" altLang="en-US" sz="800" kern="0" dirty="0">
                <a:latin typeface="+mj-lt"/>
              </a:rPr>
              <a:t> c) 1x/Tag 20mg; </a:t>
            </a:r>
            <a:r>
              <a:rPr lang="en-US" altLang="en-US" sz="800" kern="0" dirty="0" err="1">
                <a:latin typeface="+mj-lt"/>
              </a:rPr>
              <a:t>bei</a:t>
            </a:r>
            <a:r>
              <a:rPr lang="en-US" altLang="en-US" sz="800" kern="0" dirty="0">
                <a:latin typeface="+mj-lt"/>
              </a:rPr>
              <a:t> </a:t>
            </a:r>
            <a:r>
              <a:rPr lang="en-US" altLang="en-US" sz="800" kern="0" dirty="0" err="1">
                <a:latin typeface="+mj-lt"/>
              </a:rPr>
              <a:t>Krea</a:t>
            </a:r>
            <a:r>
              <a:rPr lang="en-US" altLang="en-US" sz="800" kern="0" dirty="0">
                <a:latin typeface="+mj-lt"/>
              </a:rPr>
              <a:t>-Cl 15-49ml/min: 1x/Tag 15mg. 15mg und 20mg </a:t>
            </a:r>
            <a:r>
              <a:rPr lang="en-US" altLang="en-US" sz="800" kern="0" dirty="0" err="1">
                <a:latin typeface="+mj-lt"/>
              </a:rPr>
              <a:t>mit</a:t>
            </a:r>
            <a:r>
              <a:rPr lang="en-US" altLang="en-US" sz="800" kern="0" dirty="0">
                <a:latin typeface="+mj-lt"/>
              </a:rPr>
              <a:t> </a:t>
            </a:r>
            <a:r>
              <a:rPr lang="en-US" altLang="en-US" sz="800" kern="0" dirty="0" err="1">
                <a:latin typeface="+mj-lt"/>
              </a:rPr>
              <a:t>Mahlzeit</a:t>
            </a:r>
            <a:r>
              <a:rPr lang="en-US" altLang="en-US" sz="800" kern="0" dirty="0">
                <a:latin typeface="+mj-lt"/>
              </a:rPr>
              <a:t> </a:t>
            </a:r>
            <a:r>
              <a:rPr lang="en-US" altLang="en-US" sz="800" kern="0" dirty="0" err="1">
                <a:latin typeface="+mj-lt"/>
              </a:rPr>
              <a:t>einnehmen</a:t>
            </a:r>
            <a:r>
              <a:rPr lang="en-US" altLang="en-US" sz="800" kern="0" dirty="0">
                <a:latin typeface="+mj-lt"/>
              </a:rPr>
              <a:t>. </a:t>
            </a:r>
            <a:r>
              <a:rPr lang="en-US" altLang="en-US" sz="800" kern="0" dirty="0" err="1">
                <a:latin typeface="+mj-lt"/>
              </a:rPr>
              <a:t>Pädiatrische</a:t>
            </a:r>
            <a:r>
              <a:rPr lang="en-US" altLang="en-US" sz="800" kern="0" dirty="0">
                <a:latin typeface="+mj-lt"/>
              </a:rPr>
              <a:t> Population: </a:t>
            </a:r>
            <a:r>
              <a:rPr lang="en-US" altLang="en-US" sz="800" kern="0" dirty="0" err="1">
                <a:latin typeface="+mj-lt"/>
              </a:rPr>
              <a:t>abhängig</a:t>
            </a:r>
            <a:r>
              <a:rPr lang="en-US" altLang="en-US" sz="800" kern="0" dirty="0">
                <a:latin typeface="+mj-lt"/>
              </a:rPr>
              <a:t> </a:t>
            </a:r>
            <a:r>
              <a:rPr lang="en-US" altLang="en-US" sz="800" kern="0" dirty="0" err="1">
                <a:latin typeface="+mj-lt"/>
              </a:rPr>
              <a:t>vom</a:t>
            </a:r>
            <a:r>
              <a:rPr lang="en-US" altLang="en-US" sz="800" kern="0" dirty="0">
                <a:latin typeface="+mj-lt"/>
              </a:rPr>
              <a:t> </a:t>
            </a:r>
            <a:r>
              <a:rPr lang="en-US" altLang="en-US" sz="800" kern="0" dirty="0" err="1">
                <a:latin typeface="+mj-lt"/>
              </a:rPr>
              <a:t>Körpergewicht</a:t>
            </a:r>
            <a:r>
              <a:rPr lang="en-US" altLang="en-US" sz="800" kern="0" dirty="0">
                <a:latin typeface="+mj-lt"/>
              </a:rPr>
              <a:t>, </a:t>
            </a:r>
            <a:r>
              <a:rPr lang="en-US" altLang="en-US" sz="800" kern="0" dirty="0" err="1">
                <a:latin typeface="+mj-lt"/>
              </a:rPr>
              <a:t>nach</a:t>
            </a:r>
            <a:r>
              <a:rPr lang="en-US" altLang="en-US" sz="800" kern="0" dirty="0">
                <a:latin typeface="+mj-lt"/>
              </a:rPr>
              <a:t> mind. 5 </a:t>
            </a:r>
            <a:r>
              <a:rPr lang="en-US" altLang="en-US" sz="800" kern="0" dirty="0" err="1">
                <a:latin typeface="+mj-lt"/>
              </a:rPr>
              <a:t>Tagen</a:t>
            </a:r>
            <a:r>
              <a:rPr lang="en-US" altLang="en-US" sz="800" kern="0" dirty="0">
                <a:latin typeface="+mj-lt"/>
              </a:rPr>
              <a:t> initialer </a:t>
            </a:r>
            <a:r>
              <a:rPr lang="en-US" altLang="en-US" sz="800" kern="0" dirty="0" err="1">
                <a:latin typeface="+mj-lt"/>
              </a:rPr>
              <a:t>Behandlung</a:t>
            </a:r>
            <a:r>
              <a:rPr lang="en-US" altLang="en-US" sz="800" kern="0" dirty="0">
                <a:latin typeface="+mj-lt"/>
              </a:rPr>
              <a:t> </a:t>
            </a:r>
            <a:r>
              <a:rPr lang="en-US" altLang="en-US" sz="800" kern="0" dirty="0" err="1">
                <a:latin typeface="+mj-lt"/>
              </a:rPr>
              <a:t>mit</a:t>
            </a:r>
            <a:r>
              <a:rPr lang="en-US" altLang="en-US" sz="800" kern="0" dirty="0">
                <a:latin typeface="+mj-lt"/>
              </a:rPr>
              <a:t> </a:t>
            </a:r>
            <a:r>
              <a:rPr lang="en-US" altLang="en-US" sz="800" kern="0" dirty="0" err="1">
                <a:latin typeface="+mj-lt"/>
              </a:rPr>
              <a:t>gängigen</a:t>
            </a:r>
            <a:r>
              <a:rPr lang="en-US" altLang="en-US" sz="800" kern="0" dirty="0">
                <a:latin typeface="+mj-lt"/>
              </a:rPr>
              <a:t> </a:t>
            </a:r>
            <a:r>
              <a:rPr lang="en-US" altLang="en-US" sz="800" kern="0" dirty="0" err="1">
                <a:latin typeface="+mj-lt"/>
              </a:rPr>
              <a:t>parenteralen</a:t>
            </a:r>
            <a:r>
              <a:rPr lang="en-US" altLang="en-US" sz="800" kern="0" dirty="0">
                <a:latin typeface="+mj-lt"/>
              </a:rPr>
              <a:t> </a:t>
            </a:r>
            <a:r>
              <a:rPr lang="en-US" altLang="en-US" sz="800" kern="0" dirty="0" err="1">
                <a:latin typeface="+mj-lt"/>
              </a:rPr>
              <a:t>Antikoagulantien</a:t>
            </a:r>
            <a:r>
              <a:rPr lang="en-US" altLang="en-US" sz="800" kern="0" dirty="0">
                <a:latin typeface="+mj-lt"/>
              </a:rPr>
              <a:t>. KI: </a:t>
            </a:r>
            <a:r>
              <a:rPr lang="en-US" altLang="en-US" sz="800" kern="0" dirty="0" err="1">
                <a:latin typeface="+mj-lt"/>
              </a:rPr>
              <a:t>Überempfindlichkeit</a:t>
            </a:r>
            <a:r>
              <a:rPr lang="en-US" altLang="en-US" sz="800" kern="0" dirty="0">
                <a:latin typeface="+mj-lt"/>
              </a:rPr>
              <a:t> auf </a:t>
            </a:r>
            <a:r>
              <a:rPr lang="en-US" altLang="en-US" sz="800" kern="0" dirty="0" err="1">
                <a:latin typeface="+mj-lt"/>
              </a:rPr>
              <a:t>Inhaltsstoffe</a:t>
            </a:r>
            <a:r>
              <a:rPr lang="en-US" altLang="en-US" sz="800" kern="0" dirty="0">
                <a:latin typeface="+mj-lt"/>
              </a:rPr>
              <a:t>, </a:t>
            </a:r>
            <a:r>
              <a:rPr lang="en-US" altLang="en-US" sz="800" kern="0" dirty="0" err="1">
                <a:latin typeface="+mj-lt"/>
              </a:rPr>
              <a:t>akute</a:t>
            </a:r>
            <a:r>
              <a:rPr lang="en-US" altLang="en-US" sz="800" kern="0" dirty="0">
                <a:latin typeface="+mj-lt"/>
              </a:rPr>
              <a:t> </a:t>
            </a:r>
            <a:r>
              <a:rPr lang="en-US" altLang="en-US" sz="800" kern="0" dirty="0" err="1">
                <a:latin typeface="+mj-lt"/>
              </a:rPr>
              <a:t>bakt</a:t>
            </a:r>
            <a:r>
              <a:rPr lang="en-US" altLang="en-US" sz="800" kern="0" dirty="0">
                <a:latin typeface="+mj-lt"/>
              </a:rPr>
              <a:t>. </a:t>
            </a:r>
            <a:r>
              <a:rPr lang="en-US" altLang="en-US" sz="800" kern="0" dirty="0" err="1">
                <a:latin typeface="+mj-lt"/>
              </a:rPr>
              <a:t>Endokarditis</a:t>
            </a:r>
            <a:r>
              <a:rPr lang="en-US" altLang="en-US" sz="800" kern="0" dirty="0">
                <a:latin typeface="+mj-lt"/>
              </a:rPr>
              <a:t>, </a:t>
            </a:r>
            <a:r>
              <a:rPr lang="en-US" altLang="en-US" sz="800" kern="0" dirty="0" err="1">
                <a:latin typeface="+mj-lt"/>
              </a:rPr>
              <a:t>klin</a:t>
            </a:r>
            <a:r>
              <a:rPr lang="en-US" altLang="en-US" sz="800" kern="0" dirty="0">
                <a:latin typeface="+mj-lt"/>
              </a:rPr>
              <a:t>. sign. </a:t>
            </a:r>
            <a:r>
              <a:rPr lang="en-US" altLang="en-US" sz="800" kern="0" dirty="0" err="1">
                <a:latin typeface="+mj-lt"/>
              </a:rPr>
              <a:t>aktive</a:t>
            </a:r>
            <a:r>
              <a:rPr lang="en-US" altLang="en-US" sz="800" kern="0" dirty="0">
                <a:latin typeface="+mj-lt"/>
              </a:rPr>
              <a:t> </a:t>
            </a:r>
            <a:r>
              <a:rPr lang="en-US" altLang="en-US" sz="800" kern="0" dirty="0" err="1">
                <a:latin typeface="+mj-lt"/>
              </a:rPr>
              <a:t>Blutungen</a:t>
            </a:r>
            <a:r>
              <a:rPr lang="en-US" altLang="en-US" sz="800" kern="0" dirty="0">
                <a:latin typeface="+mj-lt"/>
              </a:rPr>
              <a:t>, </a:t>
            </a:r>
            <a:r>
              <a:rPr lang="en-US" altLang="en-US" sz="800" kern="0" dirty="0" err="1">
                <a:latin typeface="+mj-lt"/>
              </a:rPr>
              <a:t>schw</a:t>
            </a:r>
            <a:r>
              <a:rPr lang="en-US" altLang="en-US" sz="800" kern="0" dirty="0">
                <a:latin typeface="+mj-lt"/>
              </a:rPr>
              <a:t>. </a:t>
            </a:r>
            <a:r>
              <a:rPr lang="en-US" altLang="en-US" sz="800" kern="0" dirty="0" err="1">
                <a:latin typeface="+mj-lt"/>
              </a:rPr>
              <a:t>Lebererkrankung</a:t>
            </a:r>
            <a:r>
              <a:rPr lang="en-US" altLang="en-US" sz="800" kern="0" dirty="0">
                <a:latin typeface="+mj-lt"/>
              </a:rPr>
              <a:t>/ </a:t>
            </a:r>
            <a:r>
              <a:rPr lang="en-US" altLang="en-US" sz="800" kern="0" dirty="0" err="1">
                <a:latin typeface="+mj-lt"/>
              </a:rPr>
              <a:t>Leberinsuffizienz</a:t>
            </a:r>
            <a:r>
              <a:rPr lang="en-US" altLang="en-US" sz="800" kern="0" dirty="0">
                <a:latin typeface="+mj-lt"/>
              </a:rPr>
              <a:t> (LI) </a:t>
            </a:r>
            <a:r>
              <a:rPr lang="en-US" altLang="en-US" sz="800" kern="0" dirty="0" err="1">
                <a:latin typeface="+mj-lt"/>
              </a:rPr>
              <a:t>mit</a:t>
            </a:r>
            <a:r>
              <a:rPr lang="en-US" altLang="en-US" sz="800" kern="0" dirty="0">
                <a:latin typeface="+mj-lt"/>
              </a:rPr>
              <a:t> </a:t>
            </a:r>
            <a:r>
              <a:rPr lang="en-US" altLang="en-US" sz="800" kern="0" dirty="0" err="1">
                <a:latin typeface="+mj-lt"/>
              </a:rPr>
              <a:t>relev</a:t>
            </a:r>
            <a:r>
              <a:rPr lang="en-US" altLang="en-US" sz="800" kern="0" dirty="0">
                <a:latin typeface="+mj-lt"/>
              </a:rPr>
              <a:t>. </a:t>
            </a:r>
            <a:r>
              <a:rPr lang="en-US" altLang="en-US" sz="800" kern="0" dirty="0" err="1">
                <a:latin typeface="+mj-lt"/>
              </a:rPr>
              <a:t>erhöhtem</a:t>
            </a:r>
            <a:r>
              <a:rPr lang="en-US" altLang="en-US" sz="800" kern="0" dirty="0">
                <a:latin typeface="+mj-lt"/>
              </a:rPr>
              <a:t> </a:t>
            </a:r>
            <a:r>
              <a:rPr lang="en-US" altLang="en-US" sz="800" kern="0" dirty="0" err="1">
                <a:latin typeface="+mj-lt"/>
              </a:rPr>
              <a:t>Blutungsrisiko</a:t>
            </a:r>
            <a:r>
              <a:rPr lang="en-US" altLang="en-US" sz="800" kern="0" dirty="0">
                <a:latin typeface="+mj-lt"/>
              </a:rPr>
              <a:t>; </a:t>
            </a:r>
            <a:r>
              <a:rPr lang="en-US" altLang="en-US" sz="800" kern="0" dirty="0" err="1">
                <a:latin typeface="+mj-lt"/>
              </a:rPr>
              <a:t>leichte</a:t>
            </a:r>
            <a:r>
              <a:rPr lang="en-US" altLang="en-US" sz="800" kern="0" dirty="0">
                <a:latin typeface="+mj-lt"/>
              </a:rPr>
              <a:t> LI in </a:t>
            </a:r>
            <a:r>
              <a:rPr lang="en-US" altLang="en-US" sz="800" kern="0" dirty="0" err="1">
                <a:latin typeface="+mj-lt"/>
              </a:rPr>
              <a:t>Komb</a:t>
            </a:r>
            <a:r>
              <a:rPr lang="en-US" altLang="en-US" sz="800" kern="0" dirty="0">
                <a:latin typeface="+mj-lt"/>
              </a:rPr>
              <a:t>. </a:t>
            </a:r>
            <a:r>
              <a:rPr lang="en-US" altLang="en-US" sz="800" kern="0" dirty="0" err="1">
                <a:latin typeface="+mj-lt"/>
              </a:rPr>
              <a:t>mit</a:t>
            </a:r>
            <a:r>
              <a:rPr lang="en-US" altLang="en-US" sz="800" kern="0" dirty="0">
                <a:latin typeface="+mj-lt"/>
              </a:rPr>
              <a:t> </a:t>
            </a:r>
            <a:r>
              <a:rPr lang="en-US" altLang="en-US" sz="800" kern="0" dirty="0" err="1">
                <a:latin typeface="+mj-lt"/>
              </a:rPr>
              <a:t>Koagulopathie</a:t>
            </a:r>
            <a:r>
              <a:rPr lang="en-US" altLang="en-US" sz="800" kern="0" dirty="0">
                <a:latin typeface="+mj-lt"/>
              </a:rPr>
              <a:t>, </a:t>
            </a:r>
            <a:r>
              <a:rPr lang="en-US" altLang="en-US" sz="800" kern="0" dirty="0" err="1">
                <a:latin typeface="+mj-lt"/>
              </a:rPr>
              <a:t>dialysepfl</a:t>
            </a:r>
            <a:r>
              <a:rPr lang="en-US" altLang="en-US" sz="800" kern="0" dirty="0">
                <a:latin typeface="+mj-lt"/>
              </a:rPr>
              <a:t>. </a:t>
            </a:r>
            <a:r>
              <a:rPr lang="en-US" altLang="en-US" sz="800" kern="0" dirty="0" err="1">
                <a:latin typeface="+mj-lt"/>
              </a:rPr>
              <a:t>Niereninsuffizienz</a:t>
            </a:r>
            <a:r>
              <a:rPr lang="en-US" altLang="en-US" sz="800" kern="0" dirty="0">
                <a:latin typeface="+mj-lt"/>
              </a:rPr>
              <a:t> (NI), </a:t>
            </a:r>
            <a:r>
              <a:rPr lang="en-US" altLang="en-US" sz="800" kern="0" dirty="0" err="1">
                <a:latin typeface="+mj-lt"/>
              </a:rPr>
              <a:t>akute</a:t>
            </a:r>
            <a:r>
              <a:rPr lang="en-US" altLang="en-US" sz="800" kern="0" dirty="0">
                <a:latin typeface="+mj-lt"/>
              </a:rPr>
              <a:t> </a:t>
            </a:r>
            <a:r>
              <a:rPr lang="en-US" altLang="en-US" sz="800" kern="0" dirty="0" err="1">
                <a:latin typeface="+mj-lt"/>
              </a:rPr>
              <a:t>gastrointestinale</a:t>
            </a:r>
            <a:r>
              <a:rPr lang="en-US" altLang="en-US" sz="800" kern="0" dirty="0">
                <a:latin typeface="+mj-lt"/>
              </a:rPr>
              <a:t> (GI) </a:t>
            </a:r>
            <a:r>
              <a:rPr lang="en-US" altLang="en-US" sz="800" kern="0" dirty="0" err="1">
                <a:latin typeface="+mj-lt"/>
              </a:rPr>
              <a:t>Ulzera</a:t>
            </a:r>
            <a:r>
              <a:rPr lang="en-US" altLang="en-US" sz="800" kern="0" dirty="0">
                <a:latin typeface="+mj-lt"/>
              </a:rPr>
              <a:t> </a:t>
            </a:r>
            <a:r>
              <a:rPr lang="en-US" altLang="en-US" sz="800" kern="0" dirty="0" err="1">
                <a:latin typeface="+mj-lt"/>
              </a:rPr>
              <a:t>oder</a:t>
            </a:r>
            <a:r>
              <a:rPr lang="en-US" altLang="en-US" sz="800" kern="0" dirty="0">
                <a:latin typeface="+mj-lt"/>
              </a:rPr>
              <a:t> GI </a:t>
            </a:r>
            <a:r>
              <a:rPr lang="en-US" altLang="en-US" sz="800" kern="0" dirty="0" err="1">
                <a:latin typeface="+mj-lt"/>
              </a:rPr>
              <a:t>ulzerative</a:t>
            </a:r>
            <a:r>
              <a:rPr lang="en-US" altLang="en-US" sz="800" kern="0" dirty="0">
                <a:latin typeface="+mj-lt"/>
              </a:rPr>
              <a:t> </a:t>
            </a:r>
            <a:r>
              <a:rPr lang="en-US" altLang="en-US" sz="800" kern="0" dirty="0" err="1">
                <a:latin typeface="+mj-lt"/>
              </a:rPr>
              <a:t>Erkrankungen</a:t>
            </a:r>
            <a:r>
              <a:rPr lang="en-US" altLang="en-US" sz="800" kern="0" dirty="0">
                <a:latin typeface="+mj-lt"/>
              </a:rPr>
              <a:t>, </a:t>
            </a:r>
            <a:r>
              <a:rPr lang="en-US" altLang="en-US" sz="800" kern="0" dirty="0" err="1">
                <a:latin typeface="+mj-lt"/>
              </a:rPr>
              <a:t>Schwangerschaft</a:t>
            </a:r>
            <a:r>
              <a:rPr lang="en-US" altLang="en-US" sz="800" kern="0" dirty="0">
                <a:latin typeface="+mj-lt"/>
              </a:rPr>
              <a:t>, </a:t>
            </a:r>
            <a:r>
              <a:rPr lang="en-US" altLang="en-US" sz="800" kern="0" dirty="0" err="1">
                <a:latin typeface="+mj-lt"/>
              </a:rPr>
              <a:t>Stillzeit</a:t>
            </a:r>
            <a:r>
              <a:rPr lang="en-US" altLang="en-US" sz="800" kern="0" dirty="0">
                <a:latin typeface="+mj-lt"/>
              </a:rPr>
              <a:t>. W: </a:t>
            </a:r>
            <a:r>
              <a:rPr lang="en-US" altLang="en-US" sz="800" kern="0" dirty="0" err="1">
                <a:latin typeface="+mj-lt"/>
              </a:rPr>
              <a:t>Komedikation</a:t>
            </a:r>
            <a:r>
              <a:rPr lang="en-US" altLang="en-US" sz="800" kern="0" dirty="0">
                <a:latin typeface="+mj-lt"/>
              </a:rPr>
              <a:t> (</a:t>
            </a:r>
            <a:r>
              <a:rPr lang="en-US" altLang="en-US" sz="800" kern="0" dirty="0" err="1">
                <a:latin typeface="+mj-lt"/>
              </a:rPr>
              <a:t>siehe</a:t>
            </a:r>
            <a:r>
              <a:rPr lang="en-US" altLang="en-US" sz="800" kern="0" dirty="0">
                <a:latin typeface="+mj-lt"/>
              </a:rPr>
              <a:t> „IA“); </a:t>
            </a:r>
            <a:r>
              <a:rPr lang="en-US" altLang="en-US" sz="800" kern="0" dirty="0" err="1">
                <a:latin typeface="+mj-lt"/>
              </a:rPr>
              <a:t>künstl</a:t>
            </a:r>
            <a:r>
              <a:rPr lang="en-US" altLang="en-US" sz="800" kern="0" dirty="0">
                <a:latin typeface="+mj-lt"/>
              </a:rPr>
              <a:t>. </a:t>
            </a:r>
            <a:r>
              <a:rPr lang="en-US" altLang="en-US" sz="800" kern="0" dirty="0" err="1">
                <a:latin typeface="+mj-lt"/>
              </a:rPr>
              <a:t>Herzklappen</a:t>
            </a:r>
            <a:r>
              <a:rPr lang="en-US" altLang="en-US" sz="800" kern="0" dirty="0">
                <a:latin typeface="+mj-lt"/>
              </a:rPr>
              <a:t>; d. </a:t>
            </a:r>
            <a:r>
              <a:rPr lang="en-US" altLang="en-US" sz="800" kern="0" dirty="0" err="1">
                <a:latin typeface="+mj-lt"/>
              </a:rPr>
              <a:t>Hämostase</a:t>
            </a:r>
            <a:r>
              <a:rPr lang="en-US" altLang="en-US" sz="800" kern="0" dirty="0">
                <a:latin typeface="+mj-lt"/>
              </a:rPr>
              <a:t> </a:t>
            </a:r>
            <a:r>
              <a:rPr lang="en-US" altLang="en-US" sz="800" kern="0" dirty="0" err="1">
                <a:latin typeface="+mj-lt"/>
              </a:rPr>
              <a:t>beeinfl</a:t>
            </a:r>
            <a:r>
              <a:rPr lang="en-US" altLang="en-US" sz="800" kern="0" dirty="0">
                <a:latin typeface="+mj-lt"/>
              </a:rPr>
              <a:t>. </a:t>
            </a:r>
            <a:r>
              <a:rPr lang="en-US" altLang="en-US" sz="800" kern="0" dirty="0" err="1">
                <a:latin typeface="+mj-lt"/>
              </a:rPr>
              <a:t>Arzneimittel</a:t>
            </a:r>
            <a:r>
              <a:rPr lang="en-US" altLang="en-US" sz="800" kern="0" dirty="0">
                <a:latin typeface="+mj-lt"/>
              </a:rPr>
              <a:t>. VM: NI (</a:t>
            </a:r>
            <a:r>
              <a:rPr lang="en-US" altLang="en-US" sz="800" kern="0" dirty="0" err="1">
                <a:latin typeface="+mj-lt"/>
              </a:rPr>
              <a:t>Krea</a:t>
            </a:r>
            <a:r>
              <a:rPr lang="en-US" altLang="en-US" sz="800" kern="0" dirty="0">
                <a:latin typeface="+mj-lt"/>
              </a:rPr>
              <a:t>-Cl 15-29ml/min) od. NI in </a:t>
            </a:r>
            <a:r>
              <a:rPr lang="en-US" altLang="en-US" sz="800" kern="0" dirty="0" err="1">
                <a:latin typeface="+mj-lt"/>
              </a:rPr>
              <a:t>Komb</a:t>
            </a:r>
            <a:r>
              <a:rPr lang="en-US" altLang="en-US" sz="800" kern="0" dirty="0">
                <a:latin typeface="+mj-lt"/>
              </a:rPr>
              <a:t>. </a:t>
            </a:r>
            <a:r>
              <a:rPr lang="en-US" altLang="en-US" sz="800" kern="0" dirty="0" err="1">
                <a:latin typeface="+mj-lt"/>
              </a:rPr>
              <a:t>mit</a:t>
            </a:r>
            <a:r>
              <a:rPr lang="en-US" altLang="en-US" sz="800" kern="0" dirty="0">
                <a:latin typeface="+mj-lt"/>
              </a:rPr>
              <a:t> </a:t>
            </a:r>
            <a:r>
              <a:rPr lang="en-US" altLang="en-US" sz="800" kern="0" dirty="0" err="1">
                <a:latin typeface="+mj-lt"/>
              </a:rPr>
              <a:t>Arzneimittel</a:t>
            </a:r>
            <a:r>
              <a:rPr lang="en-US" altLang="en-US" sz="800" kern="0" dirty="0">
                <a:latin typeface="+mj-lt"/>
              </a:rPr>
              <a:t>, die den Xarelto®-</a:t>
            </a:r>
            <a:r>
              <a:rPr lang="en-US" altLang="en-US" sz="800" kern="0" dirty="0" err="1">
                <a:latin typeface="+mj-lt"/>
              </a:rPr>
              <a:t>Plasmaspiegel</a:t>
            </a:r>
            <a:r>
              <a:rPr lang="en-US" altLang="en-US" sz="800" kern="0" dirty="0">
                <a:latin typeface="+mj-lt"/>
              </a:rPr>
              <a:t> </a:t>
            </a:r>
            <a:r>
              <a:rPr lang="en-US" altLang="en-US" sz="800" kern="0" dirty="0" err="1">
                <a:latin typeface="+mj-lt"/>
              </a:rPr>
              <a:t>erhöhen</a:t>
            </a:r>
            <a:r>
              <a:rPr lang="en-US" altLang="en-US" sz="800" kern="0" dirty="0">
                <a:latin typeface="+mj-lt"/>
              </a:rPr>
              <a:t>, </a:t>
            </a:r>
            <a:r>
              <a:rPr lang="en-US" altLang="en-US" sz="800" kern="0" dirty="0" err="1">
                <a:latin typeface="+mj-lt"/>
              </a:rPr>
              <a:t>erhöhtes</a:t>
            </a:r>
            <a:r>
              <a:rPr lang="en-US" altLang="en-US" sz="800" kern="0" dirty="0">
                <a:latin typeface="+mj-lt"/>
              </a:rPr>
              <a:t> </a:t>
            </a:r>
            <a:r>
              <a:rPr lang="en-US" altLang="en-US" sz="800" kern="0" dirty="0" err="1">
                <a:latin typeface="+mj-lt"/>
              </a:rPr>
              <a:t>Risiko</a:t>
            </a:r>
            <a:r>
              <a:rPr lang="en-US" altLang="en-US" sz="800" kern="0" dirty="0">
                <a:latin typeface="+mj-lt"/>
              </a:rPr>
              <a:t> </a:t>
            </a:r>
            <a:r>
              <a:rPr lang="en-US" altLang="en-US" sz="800" kern="0" dirty="0" err="1">
                <a:latin typeface="+mj-lt"/>
              </a:rPr>
              <a:t>unkontrollierter</a:t>
            </a:r>
            <a:r>
              <a:rPr lang="en-US" altLang="en-US" sz="800" kern="0" dirty="0">
                <a:latin typeface="+mj-lt"/>
              </a:rPr>
              <a:t> </a:t>
            </a:r>
            <a:r>
              <a:rPr lang="en-US" altLang="en-US" sz="800" kern="0" dirty="0" err="1">
                <a:latin typeface="+mj-lt"/>
              </a:rPr>
              <a:t>Blutungen</a:t>
            </a:r>
            <a:r>
              <a:rPr lang="en-US" altLang="en-US" sz="800" kern="0" dirty="0">
                <a:latin typeface="+mj-lt"/>
              </a:rPr>
              <a:t> und </a:t>
            </a:r>
            <a:r>
              <a:rPr lang="en-US" altLang="en-US" sz="800" kern="0" dirty="0" err="1">
                <a:latin typeface="+mj-lt"/>
              </a:rPr>
              <a:t>hämorrhag</a:t>
            </a:r>
            <a:r>
              <a:rPr lang="en-US" altLang="en-US" sz="800" kern="0" dirty="0">
                <a:latin typeface="+mj-lt"/>
              </a:rPr>
              <a:t>. </a:t>
            </a:r>
            <a:r>
              <a:rPr lang="en-US" altLang="en-US" sz="800" kern="0" dirty="0" err="1">
                <a:latin typeface="+mj-lt"/>
              </a:rPr>
              <a:t>Diathese</a:t>
            </a:r>
            <a:r>
              <a:rPr lang="en-US" altLang="en-US" sz="800" kern="0" dirty="0">
                <a:latin typeface="+mj-lt"/>
              </a:rPr>
              <a:t>, </a:t>
            </a:r>
            <a:r>
              <a:rPr lang="en-US" altLang="en-US" sz="800" kern="0" dirty="0" err="1">
                <a:latin typeface="+mj-lt"/>
              </a:rPr>
              <a:t>kurz</a:t>
            </a:r>
            <a:r>
              <a:rPr lang="en-US" altLang="en-US" sz="800" kern="0" dirty="0">
                <a:latin typeface="+mj-lt"/>
              </a:rPr>
              <a:t> </a:t>
            </a:r>
            <a:r>
              <a:rPr lang="en-US" altLang="en-US" sz="800" kern="0" dirty="0" err="1">
                <a:latin typeface="+mj-lt"/>
              </a:rPr>
              <a:t>zurückliegender</a:t>
            </a:r>
            <a:r>
              <a:rPr lang="en-US" altLang="en-US" sz="800" kern="0" dirty="0">
                <a:latin typeface="+mj-lt"/>
              </a:rPr>
              <a:t> </a:t>
            </a:r>
            <a:r>
              <a:rPr lang="en-US" altLang="en-US" sz="800" kern="0" dirty="0" err="1">
                <a:latin typeface="+mj-lt"/>
              </a:rPr>
              <a:t>hämorrhag</a:t>
            </a:r>
            <a:r>
              <a:rPr lang="en-US" altLang="en-US" sz="800" kern="0" dirty="0">
                <a:latin typeface="+mj-lt"/>
              </a:rPr>
              <a:t>. </a:t>
            </a:r>
            <a:r>
              <a:rPr lang="en-US" altLang="en-US" sz="800" kern="0" dirty="0" err="1">
                <a:latin typeface="+mj-lt"/>
              </a:rPr>
              <a:t>Schlaganfall</a:t>
            </a:r>
            <a:r>
              <a:rPr lang="en-US" altLang="en-US" sz="800" kern="0" dirty="0">
                <a:latin typeface="+mj-lt"/>
              </a:rPr>
              <a:t>, </a:t>
            </a:r>
            <a:r>
              <a:rPr lang="en-US" altLang="en-US" sz="800" kern="0" dirty="0" err="1">
                <a:latin typeface="+mj-lt"/>
              </a:rPr>
              <a:t>intrakran</a:t>
            </a:r>
            <a:r>
              <a:rPr lang="en-US" altLang="en-US" sz="800" kern="0" dirty="0">
                <a:latin typeface="+mj-lt"/>
              </a:rPr>
              <a:t>. o. </a:t>
            </a:r>
            <a:r>
              <a:rPr lang="en-US" altLang="en-US" sz="800" kern="0" dirty="0" err="1">
                <a:latin typeface="+mj-lt"/>
              </a:rPr>
              <a:t>intrazerebr</a:t>
            </a:r>
            <a:r>
              <a:rPr lang="en-US" altLang="en-US" sz="800" kern="0" dirty="0">
                <a:latin typeface="+mj-lt"/>
              </a:rPr>
              <a:t>. </a:t>
            </a:r>
            <a:r>
              <a:rPr lang="en-US" altLang="en-US" sz="800" kern="0" dirty="0" err="1">
                <a:latin typeface="+mj-lt"/>
              </a:rPr>
              <a:t>Hämorrhagie</a:t>
            </a:r>
            <a:r>
              <a:rPr lang="en-US" altLang="en-US" sz="800" kern="0" dirty="0">
                <a:latin typeface="+mj-lt"/>
              </a:rPr>
              <a:t>, </a:t>
            </a:r>
            <a:r>
              <a:rPr lang="en-US" altLang="en-US" sz="800" kern="0" dirty="0" err="1">
                <a:latin typeface="+mj-lt"/>
              </a:rPr>
              <a:t>kürzlich</a:t>
            </a:r>
            <a:r>
              <a:rPr lang="en-US" altLang="en-US" sz="800" kern="0" dirty="0">
                <a:latin typeface="+mj-lt"/>
              </a:rPr>
              <a:t> </a:t>
            </a:r>
            <a:r>
              <a:rPr lang="en-US" altLang="en-US" sz="800" kern="0" dirty="0" err="1">
                <a:latin typeface="+mj-lt"/>
              </a:rPr>
              <a:t>aufgetretene</a:t>
            </a:r>
            <a:r>
              <a:rPr lang="en-US" altLang="en-US" sz="800" kern="0" dirty="0">
                <a:latin typeface="+mj-lt"/>
              </a:rPr>
              <a:t> GI </a:t>
            </a:r>
            <a:r>
              <a:rPr lang="en-US" altLang="en-US" sz="800" kern="0" dirty="0" err="1">
                <a:latin typeface="+mj-lt"/>
              </a:rPr>
              <a:t>Ulzera</a:t>
            </a:r>
            <a:r>
              <a:rPr lang="en-US" altLang="en-US" sz="800" kern="0" dirty="0">
                <a:latin typeface="+mj-lt"/>
              </a:rPr>
              <a:t>/</a:t>
            </a:r>
            <a:r>
              <a:rPr lang="en-US" altLang="en-US" sz="800" kern="0" dirty="0" err="1">
                <a:latin typeface="+mj-lt"/>
              </a:rPr>
              <a:t>ulzerative</a:t>
            </a:r>
            <a:r>
              <a:rPr lang="en-US" altLang="en-US" sz="800" kern="0" dirty="0">
                <a:latin typeface="+mj-lt"/>
              </a:rPr>
              <a:t> </a:t>
            </a:r>
            <a:r>
              <a:rPr lang="en-US" altLang="en-US" sz="800" kern="0" dirty="0" err="1">
                <a:latin typeface="+mj-lt"/>
              </a:rPr>
              <a:t>Erkrankungen</a:t>
            </a:r>
            <a:r>
              <a:rPr lang="en-US" altLang="en-US" sz="800" kern="0" dirty="0">
                <a:latin typeface="+mj-lt"/>
              </a:rPr>
              <a:t>, </a:t>
            </a:r>
            <a:r>
              <a:rPr lang="en-US" altLang="en-US" sz="800" kern="0" dirty="0" err="1">
                <a:latin typeface="+mj-lt"/>
              </a:rPr>
              <a:t>schwere</a:t>
            </a:r>
            <a:r>
              <a:rPr lang="en-US" altLang="en-US" sz="800" kern="0" dirty="0">
                <a:latin typeface="+mj-lt"/>
              </a:rPr>
              <a:t> </a:t>
            </a:r>
            <a:r>
              <a:rPr lang="en-US" altLang="en-US" sz="800" kern="0" dirty="0" err="1">
                <a:latin typeface="+mj-lt"/>
              </a:rPr>
              <a:t>unkontrollierte</a:t>
            </a:r>
            <a:r>
              <a:rPr lang="en-US" altLang="en-US" sz="800" kern="0" dirty="0">
                <a:latin typeface="+mj-lt"/>
              </a:rPr>
              <a:t> </a:t>
            </a:r>
            <a:r>
              <a:rPr lang="en-US" altLang="en-US" sz="800" kern="0" dirty="0" err="1">
                <a:latin typeface="+mj-lt"/>
              </a:rPr>
              <a:t>Hypertonie</a:t>
            </a:r>
            <a:r>
              <a:rPr lang="en-US" altLang="en-US" sz="800" kern="0" dirty="0">
                <a:latin typeface="+mj-lt"/>
              </a:rPr>
              <a:t>, </a:t>
            </a:r>
            <a:r>
              <a:rPr lang="en-US" altLang="en-US" sz="800" kern="0" dirty="0" err="1">
                <a:latin typeface="+mj-lt"/>
              </a:rPr>
              <a:t>vask</a:t>
            </a:r>
            <a:r>
              <a:rPr lang="en-US" altLang="en-US" sz="800" kern="0" dirty="0">
                <a:latin typeface="+mj-lt"/>
              </a:rPr>
              <a:t>. </a:t>
            </a:r>
            <a:r>
              <a:rPr lang="en-US" altLang="en-US" sz="800" kern="0" dirty="0" err="1">
                <a:latin typeface="+mj-lt"/>
              </a:rPr>
              <a:t>Retinopathie</a:t>
            </a:r>
            <a:r>
              <a:rPr lang="en-US" altLang="en-US" sz="800" kern="0" dirty="0">
                <a:latin typeface="+mj-lt"/>
              </a:rPr>
              <a:t>, </a:t>
            </a:r>
            <a:r>
              <a:rPr lang="en-US" altLang="en-US" sz="800" kern="0" dirty="0" err="1">
                <a:latin typeface="+mj-lt"/>
              </a:rPr>
              <a:t>intraspinale</a:t>
            </a:r>
            <a:r>
              <a:rPr lang="en-US" altLang="en-US" sz="800" kern="0" dirty="0">
                <a:latin typeface="+mj-lt"/>
              </a:rPr>
              <a:t> o. </a:t>
            </a:r>
            <a:r>
              <a:rPr lang="en-US" altLang="en-US" sz="800" kern="0" dirty="0" err="1">
                <a:latin typeface="+mj-lt"/>
              </a:rPr>
              <a:t>intrazerebr</a:t>
            </a:r>
            <a:r>
              <a:rPr lang="en-US" altLang="en-US" sz="800" kern="0" dirty="0">
                <a:latin typeface="+mj-lt"/>
              </a:rPr>
              <a:t>. </a:t>
            </a:r>
            <a:r>
              <a:rPr lang="en-US" altLang="en-US" sz="800" kern="0" dirty="0" err="1">
                <a:latin typeface="+mj-lt"/>
              </a:rPr>
              <a:t>Gefässanomalien</a:t>
            </a:r>
            <a:r>
              <a:rPr lang="en-US" altLang="en-US" sz="800" kern="0" dirty="0">
                <a:latin typeface="+mj-lt"/>
              </a:rPr>
              <a:t>, </a:t>
            </a:r>
            <a:r>
              <a:rPr lang="en-US" altLang="en-US" sz="800" kern="0" dirty="0" err="1">
                <a:latin typeface="+mj-lt"/>
              </a:rPr>
              <a:t>kurz</a:t>
            </a:r>
            <a:r>
              <a:rPr lang="en-US" altLang="en-US" sz="800" kern="0" dirty="0">
                <a:latin typeface="+mj-lt"/>
              </a:rPr>
              <a:t> </a:t>
            </a:r>
            <a:r>
              <a:rPr lang="en-US" altLang="en-US" sz="800" kern="0" dirty="0" err="1">
                <a:latin typeface="+mj-lt"/>
              </a:rPr>
              <a:t>zurückliegende</a:t>
            </a:r>
            <a:r>
              <a:rPr lang="en-US" altLang="en-US" sz="800" kern="0" dirty="0">
                <a:latin typeface="+mj-lt"/>
              </a:rPr>
              <a:t> </a:t>
            </a:r>
            <a:r>
              <a:rPr lang="en-US" altLang="en-US" sz="800" kern="0" dirty="0" err="1">
                <a:latin typeface="+mj-lt"/>
              </a:rPr>
              <a:t>Hirn</a:t>
            </a:r>
            <a:r>
              <a:rPr lang="en-US" altLang="en-US" sz="800" kern="0" dirty="0">
                <a:latin typeface="+mj-lt"/>
              </a:rPr>
              <a:t>-, Spinal-, </a:t>
            </a:r>
            <a:r>
              <a:rPr lang="en-US" altLang="en-US" sz="800" kern="0" dirty="0" err="1">
                <a:latin typeface="+mj-lt"/>
              </a:rPr>
              <a:t>Augen</a:t>
            </a:r>
            <a:r>
              <a:rPr lang="en-US" altLang="en-US" sz="800" kern="0" dirty="0">
                <a:latin typeface="+mj-lt"/>
              </a:rPr>
              <a:t>-OP, </a:t>
            </a:r>
            <a:r>
              <a:rPr lang="en-US" altLang="en-US" sz="800" kern="0" dirty="0" err="1">
                <a:latin typeface="+mj-lt"/>
              </a:rPr>
              <a:t>Bronchiektasie</a:t>
            </a:r>
            <a:r>
              <a:rPr lang="en-US" altLang="en-US" sz="800" kern="0" dirty="0">
                <a:latin typeface="+mj-lt"/>
              </a:rPr>
              <a:t> </a:t>
            </a:r>
            <a:r>
              <a:rPr lang="en-US" altLang="en-US" sz="800" kern="0" dirty="0" err="1">
                <a:latin typeface="+mj-lt"/>
              </a:rPr>
              <a:t>oder</a:t>
            </a:r>
            <a:r>
              <a:rPr lang="en-US" altLang="en-US" sz="800" kern="0" dirty="0">
                <a:latin typeface="+mj-lt"/>
              </a:rPr>
              <a:t> pulmonale </a:t>
            </a:r>
            <a:r>
              <a:rPr lang="en-US" altLang="en-US" sz="800" kern="0" dirty="0" err="1">
                <a:latin typeface="+mj-lt"/>
              </a:rPr>
              <a:t>Blutung</a:t>
            </a:r>
            <a:r>
              <a:rPr lang="en-US" altLang="en-US" sz="800" kern="0" dirty="0">
                <a:latin typeface="+mj-lt"/>
              </a:rPr>
              <a:t> in der </a:t>
            </a:r>
            <a:r>
              <a:rPr lang="en-US" altLang="en-US" sz="800" kern="0" dirty="0" err="1">
                <a:latin typeface="+mj-lt"/>
              </a:rPr>
              <a:t>Anamnese</a:t>
            </a:r>
            <a:r>
              <a:rPr lang="en-US" altLang="en-US" sz="800" kern="0" dirty="0">
                <a:latin typeface="+mj-lt"/>
              </a:rPr>
              <a:t>, </a:t>
            </a:r>
            <a:r>
              <a:rPr lang="en-US" altLang="en-US" sz="800" kern="0" dirty="0" err="1">
                <a:latin typeface="+mj-lt"/>
              </a:rPr>
              <a:t>Spinalanästhesie</a:t>
            </a:r>
            <a:r>
              <a:rPr lang="en-US" altLang="en-US" sz="800" kern="0" dirty="0">
                <a:latin typeface="+mj-lt"/>
              </a:rPr>
              <a:t> und -</a:t>
            </a:r>
            <a:r>
              <a:rPr lang="en-US" altLang="en-US" sz="800" kern="0" dirty="0" err="1">
                <a:latin typeface="+mj-lt"/>
              </a:rPr>
              <a:t>punktion</a:t>
            </a:r>
            <a:r>
              <a:rPr lang="en-US" altLang="en-US" sz="800" kern="0" dirty="0">
                <a:latin typeface="+mj-lt"/>
              </a:rPr>
              <a:t>, mind. 24 </a:t>
            </a:r>
            <a:r>
              <a:rPr lang="en-US" altLang="en-US" sz="800" kern="0" dirty="0" err="1">
                <a:latin typeface="+mj-lt"/>
              </a:rPr>
              <a:t>Stunden</a:t>
            </a:r>
            <a:r>
              <a:rPr lang="en-US" altLang="en-US" sz="800" kern="0" dirty="0">
                <a:latin typeface="+mj-lt"/>
              </a:rPr>
              <a:t> </a:t>
            </a:r>
            <a:r>
              <a:rPr lang="en-US" altLang="en-US" sz="800" kern="0" dirty="0" err="1">
                <a:latin typeface="+mj-lt"/>
              </a:rPr>
              <a:t>vor</a:t>
            </a:r>
            <a:r>
              <a:rPr lang="en-US" altLang="en-US" sz="800" kern="0" dirty="0">
                <a:latin typeface="+mj-lt"/>
              </a:rPr>
              <a:t> </a:t>
            </a:r>
            <a:r>
              <a:rPr lang="en-US" altLang="en-US" sz="800" kern="0" dirty="0" err="1">
                <a:latin typeface="+mj-lt"/>
              </a:rPr>
              <a:t>invasiven</a:t>
            </a:r>
            <a:r>
              <a:rPr lang="en-US" altLang="en-US" sz="800" kern="0" dirty="0">
                <a:latin typeface="+mj-lt"/>
              </a:rPr>
              <a:t> </a:t>
            </a:r>
            <a:r>
              <a:rPr lang="en-US" altLang="en-US" sz="800" kern="0" dirty="0" err="1">
                <a:latin typeface="+mj-lt"/>
              </a:rPr>
              <a:t>Verfahren</a:t>
            </a:r>
            <a:r>
              <a:rPr lang="en-US" altLang="en-US" sz="800" kern="0" dirty="0">
                <a:latin typeface="+mj-lt"/>
              </a:rPr>
              <a:t>/ </a:t>
            </a:r>
            <a:r>
              <a:rPr lang="en-US" altLang="en-US" sz="800" kern="0" dirty="0" err="1">
                <a:latin typeface="+mj-lt"/>
              </a:rPr>
              <a:t>chirurgischen</a:t>
            </a:r>
            <a:r>
              <a:rPr lang="en-US" altLang="en-US" sz="800" kern="0" dirty="0">
                <a:latin typeface="+mj-lt"/>
              </a:rPr>
              <a:t> </a:t>
            </a:r>
            <a:r>
              <a:rPr lang="en-US" altLang="en-US" sz="800" kern="0" dirty="0" err="1">
                <a:latin typeface="+mj-lt"/>
              </a:rPr>
              <a:t>Eingriffen</a:t>
            </a:r>
            <a:r>
              <a:rPr lang="en-US" altLang="en-US" sz="800" kern="0" dirty="0">
                <a:latin typeface="+mj-lt"/>
              </a:rPr>
              <a:t> </a:t>
            </a:r>
            <a:r>
              <a:rPr lang="en-US" altLang="en-US" sz="800" kern="0" dirty="0" err="1">
                <a:latin typeface="+mj-lt"/>
              </a:rPr>
              <a:t>absetzen</a:t>
            </a:r>
            <a:r>
              <a:rPr lang="en-US" altLang="en-US" sz="800" kern="0" dirty="0">
                <a:latin typeface="+mj-lt"/>
              </a:rPr>
              <a:t>, </a:t>
            </a:r>
            <a:r>
              <a:rPr lang="en-US" altLang="en-US" sz="800" kern="0" dirty="0" err="1">
                <a:latin typeface="+mj-lt"/>
              </a:rPr>
              <a:t>gleichzeitige</a:t>
            </a:r>
            <a:r>
              <a:rPr lang="en-US" altLang="en-US" sz="800" kern="0" dirty="0">
                <a:latin typeface="+mj-lt"/>
              </a:rPr>
              <a:t> Gabe von d. </a:t>
            </a:r>
            <a:r>
              <a:rPr lang="en-US" altLang="en-US" sz="800" kern="0" dirty="0" err="1">
                <a:latin typeface="+mj-lt"/>
              </a:rPr>
              <a:t>Hämostase</a:t>
            </a:r>
            <a:r>
              <a:rPr lang="en-US" altLang="en-US" sz="800" kern="0" dirty="0">
                <a:latin typeface="+mj-lt"/>
              </a:rPr>
              <a:t> </a:t>
            </a:r>
            <a:r>
              <a:rPr lang="en-US" altLang="en-US" sz="800" kern="0" dirty="0" err="1">
                <a:latin typeface="+mj-lt"/>
              </a:rPr>
              <a:t>beeinfl</a:t>
            </a:r>
            <a:r>
              <a:rPr lang="en-US" altLang="en-US" sz="800" kern="0" dirty="0">
                <a:latin typeface="+mj-lt"/>
              </a:rPr>
              <a:t>. </a:t>
            </a:r>
            <a:r>
              <a:rPr lang="en-US" altLang="en-US" sz="800" kern="0" dirty="0" err="1">
                <a:latin typeface="+mj-lt"/>
              </a:rPr>
              <a:t>Arzneimitteln</a:t>
            </a:r>
            <a:r>
              <a:rPr lang="en-US" altLang="en-US" sz="800" kern="0" dirty="0">
                <a:latin typeface="+mj-lt"/>
              </a:rPr>
              <a:t>, APS, </a:t>
            </a:r>
            <a:r>
              <a:rPr lang="en-US" altLang="en-US" sz="800" kern="0" dirty="0" err="1">
                <a:latin typeface="+mj-lt"/>
              </a:rPr>
              <a:t>Einzelfälle</a:t>
            </a:r>
            <a:r>
              <a:rPr lang="en-US" altLang="en-US" sz="800" kern="0" dirty="0">
                <a:latin typeface="+mj-lt"/>
              </a:rPr>
              <a:t> von </a:t>
            </a:r>
            <a:r>
              <a:rPr lang="en-US" altLang="en-US" sz="800" kern="0" dirty="0" err="1">
                <a:latin typeface="+mj-lt"/>
              </a:rPr>
              <a:t>Agranulozytose</a:t>
            </a:r>
            <a:r>
              <a:rPr lang="en-US" altLang="en-US" sz="800" kern="0" dirty="0">
                <a:latin typeface="+mj-lt"/>
              </a:rPr>
              <a:t> und SJS </a:t>
            </a:r>
            <a:r>
              <a:rPr lang="en-US" altLang="en-US" sz="800" kern="0" dirty="0" err="1">
                <a:latin typeface="+mj-lt"/>
              </a:rPr>
              <a:t>wurden</a:t>
            </a:r>
            <a:r>
              <a:rPr lang="en-US" altLang="en-US" sz="800" kern="0" dirty="0">
                <a:latin typeface="+mj-lt"/>
              </a:rPr>
              <a:t> </a:t>
            </a:r>
            <a:r>
              <a:rPr lang="en-US" altLang="en-US" sz="800" kern="0" dirty="0" err="1">
                <a:latin typeface="+mj-lt"/>
              </a:rPr>
              <a:t>berichtet</a:t>
            </a:r>
            <a:r>
              <a:rPr lang="en-US" altLang="en-US" sz="800" kern="0" dirty="0">
                <a:latin typeface="+mj-lt"/>
              </a:rPr>
              <a:t>. </a:t>
            </a:r>
            <a:r>
              <a:rPr lang="en-US" altLang="en-US" sz="800" kern="0" dirty="0" err="1">
                <a:latin typeface="+mj-lt"/>
              </a:rPr>
              <a:t>Häufige</a:t>
            </a:r>
            <a:r>
              <a:rPr lang="en-US" altLang="en-US" sz="800" kern="0" dirty="0">
                <a:latin typeface="+mj-lt"/>
              </a:rPr>
              <a:t> UAW: </a:t>
            </a:r>
            <a:r>
              <a:rPr lang="en-US" altLang="en-US" sz="800" kern="0" dirty="0" err="1">
                <a:latin typeface="+mj-lt"/>
              </a:rPr>
              <a:t>Blutungen</a:t>
            </a:r>
            <a:r>
              <a:rPr lang="en-US" altLang="en-US" sz="800" kern="0" dirty="0">
                <a:latin typeface="+mj-lt"/>
              </a:rPr>
              <a:t>, </a:t>
            </a:r>
            <a:r>
              <a:rPr lang="en-US" altLang="en-US" sz="800" kern="0" dirty="0" err="1">
                <a:latin typeface="+mj-lt"/>
              </a:rPr>
              <a:t>Anämie</a:t>
            </a:r>
            <a:r>
              <a:rPr lang="en-US" altLang="en-US" sz="800" kern="0" dirty="0">
                <a:latin typeface="+mj-lt"/>
              </a:rPr>
              <a:t>, </a:t>
            </a:r>
            <a:r>
              <a:rPr lang="en-US" altLang="en-US" sz="800" kern="0" dirty="0" err="1">
                <a:latin typeface="+mj-lt"/>
              </a:rPr>
              <a:t>Schwindel</a:t>
            </a:r>
            <a:r>
              <a:rPr lang="en-US" altLang="en-US" sz="800" kern="0" dirty="0">
                <a:latin typeface="+mj-lt"/>
              </a:rPr>
              <a:t>, </a:t>
            </a:r>
            <a:r>
              <a:rPr lang="en-US" altLang="en-US" sz="800" kern="0" dirty="0" err="1">
                <a:latin typeface="+mj-lt"/>
              </a:rPr>
              <a:t>Kopfschmerz</a:t>
            </a:r>
            <a:r>
              <a:rPr lang="en-US" altLang="en-US" sz="800" kern="0" dirty="0">
                <a:latin typeface="+mj-lt"/>
              </a:rPr>
              <a:t>, </a:t>
            </a:r>
            <a:r>
              <a:rPr lang="en-US" altLang="en-US" sz="800" kern="0" dirty="0" err="1">
                <a:latin typeface="+mj-lt"/>
              </a:rPr>
              <a:t>Augenblutungen</a:t>
            </a:r>
            <a:r>
              <a:rPr lang="en-US" altLang="en-US" sz="800" kern="0" dirty="0">
                <a:latin typeface="+mj-lt"/>
              </a:rPr>
              <a:t>, </a:t>
            </a:r>
            <a:r>
              <a:rPr lang="en-US" altLang="en-US" sz="800" kern="0" dirty="0" err="1">
                <a:latin typeface="+mj-lt"/>
              </a:rPr>
              <a:t>Hämatome</a:t>
            </a:r>
            <a:r>
              <a:rPr lang="en-US" altLang="en-US" sz="800" kern="0" dirty="0">
                <a:latin typeface="+mj-lt"/>
              </a:rPr>
              <a:t>, Epistaxis, </a:t>
            </a:r>
            <a:r>
              <a:rPr lang="en-US" altLang="en-US" sz="800" kern="0" dirty="0" err="1">
                <a:latin typeface="+mj-lt"/>
              </a:rPr>
              <a:t>Hämoptysis</a:t>
            </a:r>
            <a:r>
              <a:rPr lang="en-US" altLang="en-US" sz="800" kern="0" dirty="0">
                <a:latin typeface="+mj-lt"/>
              </a:rPr>
              <a:t>, Nausea, Obstipation, </a:t>
            </a:r>
            <a:r>
              <a:rPr lang="en-US" altLang="en-US" sz="800" kern="0" dirty="0" err="1">
                <a:latin typeface="+mj-lt"/>
              </a:rPr>
              <a:t>Durchfall</a:t>
            </a:r>
            <a:r>
              <a:rPr lang="en-US" altLang="en-US" sz="800" kern="0" dirty="0">
                <a:latin typeface="+mj-lt"/>
              </a:rPr>
              <a:t>, </a:t>
            </a:r>
            <a:r>
              <a:rPr lang="en-US" altLang="en-US" sz="800" kern="0" dirty="0" err="1">
                <a:latin typeface="+mj-lt"/>
              </a:rPr>
              <a:t>Leberenzymerhöhungen</a:t>
            </a:r>
            <a:r>
              <a:rPr lang="en-US" altLang="en-US" sz="800" kern="0" dirty="0">
                <a:latin typeface="+mj-lt"/>
              </a:rPr>
              <a:t> (ASAT, ALAT), Pruritus, Rash, </a:t>
            </a:r>
            <a:r>
              <a:rPr lang="en-US" altLang="en-US" sz="800" kern="0" dirty="0" err="1">
                <a:latin typeface="+mj-lt"/>
              </a:rPr>
              <a:t>Schmerzen</a:t>
            </a:r>
            <a:r>
              <a:rPr lang="en-US" altLang="en-US" sz="800" kern="0" dirty="0">
                <a:latin typeface="+mj-lt"/>
              </a:rPr>
              <a:t> </a:t>
            </a:r>
            <a:r>
              <a:rPr lang="en-US" altLang="en-US" sz="800" kern="0" dirty="0" err="1">
                <a:latin typeface="+mj-lt"/>
              </a:rPr>
              <a:t>i</a:t>
            </a:r>
            <a:r>
              <a:rPr lang="en-US" altLang="en-US" sz="800" kern="0" dirty="0">
                <a:latin typeface="+mj-lt"/>
              </a:rPr>
              <a:t>. d. </a:t>
            </a:r>
            <a:r>
              <a:rPr lang="en-US" altLang="en-US" sz="800" kern="0" dirty="0" err="1">
                <a:latin typeface="+mj-lt"/>
              </a:rPr>
              <a:t>Extrem</a:t>
            </a:r>
            <a:r>
              <a:rPr lang="en-US" altLang="en-US" sz="800" kern="0" dirty="0">
                <a:latin typeface="+mj-lt"/>
              </a:rPr>
              <a:t>., </a:t>
            </a:r>
            <a:r>
              <a:rPr lang="en-US" altLang="en-US" sz="800" kern="0" dirty="0" err="1">
                <a:latin typeface="+mj-lt"/>
              </a:rPr>
              <a:t>Fieber</a:t>
            </a:r>
            <a:r>
              <a:rPr lang="en-US" altLang="en-US" sz="800" kern="0" dirty="0">
                <a:latin typeface="+mj-lt"/>
              </a:rPr>
              <a:t>, </a:t>
            </a:r>
            <a:r>
              <a:rPr lang="en-US" altLang="en-US" sz="800" kern="0" dirty="0" err="1">
                <a:latin typeface="+mj-lt"/>
              </a:rPr>
              <a:t>periph</a:t>
            </a:r>
            <a:r>
              <a:rPr lang="en-US" altLang="en-US" sz="800" kern="0" dirty="0">
                <a:latin typeface="+mj-lt"/>
              </a:rPr>
              <a:t>. </a:t>
            </a:r>
            <a:r>
              <a:rPr lang="en-US" altLang="en-US" sz="800" kern="0" dirty="0" err="1">
                <a:latin typeface="+mj-lt"/>
              </a:rPr>
              <a:t>Ödem</a:t>
            </a:r>
            <a:r>
              <a:rPr lang="en-US" altLang="en-US" sz="800" kern="0" dirty="0">
                <a:latin typeface="+mj-lt"/>
              </a:rPr>
              <a:t>, </a:t>
            </a:r>
            <a:r>
              <a:rPr lang="en-US" altLang="en-US" sz="800" kern="0" dirty="0" err="1">
                <a:latin typeface="+mj-lt"/>
              </a:rPr>
              <a:t>Asthenie</a:t>
            </a:r>
            <a:r>
              <a:rPr lang="en-US" altLang="en-US" sz="800" kern="0" dirty="0">
                <a:latin typeface="+mj-lt"/>
              </a:rPr>
              <a:t>. IA: Starke CYP 3A4 + P-</a:t>
            </a:r>
            <a:r>
              <a:rPr lang="en-US" altLang="en-US" sz="800" kern="0" dirty="0" err="1">
                <a:latin typeface="+mj-lt"/>
              </a:rPr>
              <a:t>gp</a:t>
            </a:r>
            <a:r>
              <a:rPr lang="en-US" altLang="en-US" sz="800" kern="0" dirty="0">
                <a:latin typeface="+mj-lt"/>
              </a:rPr>
              <a:t> -</a:t>
            </a:r>
            <a:r>
              <a:rPr lang="en-US" altLang="en-US" sz="800" kern="0" dirty="0" err="1">
                <a:latin typeface="+mj-lt"/>
              </a:rPr>
              <a:t>Inhib</a:t>
            </a:r>
            <a:r>
              <a:rPr lang="en-US" altLang="en-US" sz="800" kern="0" dirty="0">
                <a:latin typeface="+mj-lt"/>
              </a:rPr>
              <a:t>. (Ritonavir, </a:t>
            </a:r>
            <a:r>
              <a:rPr lang="en-US" altLang="en-US" sz="800" kern="0" dirty="0" err="1">
                <a:latin typeface="+mj-lt"/>
              </a:rPr>
              <a:t>Ketoconazol</a:t>
            </a:r>
            <a:r>
              <a:rPr lang="en-US" altLang="en-US" sz="800" kern="0" dirty="0">
                <a:latin typeface="+mj-lt"/>
              </a:rPr>
              <a:t>), </a:t>
            </a:r>
            <a:r>
              <a:rPr lang="en-US" altLang="en-US" sz="800" kern="0" dirty="0" err="1">
                <a:latin typeface="+mj-lt"/>
              </a:rPr>
              <a:t>starke</a:t>
            </a:r>
            <a:r>
              <a:rPr lang="en-US" altLang="en-US" sz="800" kern="0" dirty="0">
                <a:latin typeface="+mj-lt"/>
              </a:rPr>
              <a:t> CYP 3A4 + P-</a:t>
            </a:r>
            <a:r>
              <a:rPr lang="en-US" altLang="en-US" sz="800" kern="0" dirty="0" err="1">
                <a:latin typeface="+mj-lt"/>
              </a:rPr>
              <a:t>gp</a:t>
            </a:r>
            <a:r>
              <a:rPr lang="en-US" altLang="en-US" sz="800" kern="0" dirty="0">
                <a:latin typeface="+mj-lt"/>
              </a:rPr>
              <a:t> -</a:t>
            </a:r>
            <a:r>
              <a:rPr lang="en-US" altLang="en-US" sz="800" kern="0" dirty="0" err="1">
                <a:latin typeface="+mj-lt"/>
              </a:rPr>
              <a:t>Induk</a:t>
            </a:r>
            <a:r>
              <a:rPr lang="en-US" altLang="en-US" sz="800" kern="0" dirty="0">
                <a:latin typeface="+mj-lt"/>
              </a:rPr>
              <a:t>. (Rifampicin, </a:t>
            </a:r>
            <a:r>
              <a:rPr lang="en-US" altLang="en-US" sz="800" kern="0" dirty="0" err="1">
                <a:latin typeface="+mj-lt"/>
              </a:rPr>
              <a:t>Carbamazepin</a:t>
            </a:r>
            <a:r>
              <a:rPr lang="en-US" altLang="en-US" sz="800" kern="0" dirty="0">
                <a:latin typeface="+mj-lt"/>
              </a:rPr>
              <a:t>, Phenobarbital, </a:t>
            </a:r>
            <a:r>
              <a:rPr lang="en-US" altLang="en-US" sz="800" kern="0" dirty="0" err="1">
                <a:latin typeface="+mj-lt"/>
              </a:rPr>
              <a:t>Johanniskraut</a:t>
            </a:r>
            <a:r>
              <a:rPr lang="en-US" altLang="en-US" sz="800" kern="0" dirty="0">
                <a:latin typeface="+mj-lt"/>
              </a:rPr>
              <a:t>), d. </a:t>
            </a:r>
            <a:r>
              <a:rPr lang="en-US" altLang="en-US" sz="800" kern="0" dirty="0" err="1">
                <a:latin typeface="+mj-lt"/>
              </a:rPr>
              <a:t>Hämostase</a:t>
            </a:r>
            <a:r>
              <a:rPr lang="en-US" altLang="en-US" sz="800" kern="0" dirty="0">
                <a:latin typeface="+mj-lt"/>
              </a:rPr>
              <a:t> </a:t>
            </a:r>
            <a:r>
              <a:rPr lang="en-US" altLang="en-US" sz="800" kern="0" dirty="0" err="1">
                <a:latin typeface="+mj-lt"/>
              </a:rPr>
              <a:t>beeinfl</a:t>
            </a:r>
            <a:r>
              <a:rPr lang="en-US" altLang="en-US" sz="800" kern="0" dirty="0">
                <a:latin typeface="+mj-lt"/>
              </a:rPr>
              <a:t>. </a:t>
            </a:r>
            <a:r>
              <a:rPr lang="en-US" altLang="en-US" sz="800" kern="0" dirty="0" err="1">
                <a:latin typeface="+mj-lt"/>
              </a:rPr>
              <a:t>Arzneimittel</a:t>
            </a:r>
            <a:r>
              <a:rPr lang="en-US" altLang="en-US" sz="800" kern="0" dirty="0">
                <a:latin typeface="+mj-lt"/>
              </a:rPr>
              <a:t>. </a:t>
            </a:r>
            <a:r>
              <a:rPr lang="en-US" altLang="en-US" sz="800" kern="0" dirty="0" err="1">
                <a:latin typeface="+mj-lt"/>
              </a:rPr>
              <a:t>Packg</a:t>
            </a:r>
            <a:r>
              <a:rPr lang="en-US" altLang="en-US" sz="800" kern="0" dirty="0">
                <a:latin typeface="+mj-lt"/>
              </a:rPr>
              <a:t>.: 10mg à 10 und 30; 15mg und 20mg à je 14, 28 o. 98 </a:t>
            </a:r>
            <a:r>
              <a:rPr lang="en-US" altLang="en-US" sz="800" kern="0" dirty="0" err="1">
                <a:latin typeface="+mj-lt"/>
              </a:rPr>
              <a:t>Filmtabl</a:t>
            </a:r>
            <a:r>
              <a:rPr lang="en-US" altLang="en-US" sz="800" kern="0" dirty="0">
                <a:latin typeface="+mj-lt"/>
              </a:rPr>
              <a:t>.; </a:t>
            </a:r>
            <a:r>
              <a:rPr lang="en-US" altLang="en-US" sz="800" kern="0" dirty="0" err="1">
                <a:latin typeface="+mj-lt"/>
              </a:rPr>
              <a:t>jew</a:t>
            </a:r>
            <a:r>
              <a:rPr lang="en-US" altLang="en-US" sz="800" kern="0" dirty="0">
                <a:latin typeface="+mj-lt"/>
              </a:rPr>
              <a:t>. </a:t>
            </a:r>
            <a:r>
              <a:rPr lang="en-US" altLang="en-US" sz="800" kern="0" dirty="0" err="1">
                <a:latin typeface="+mj-lt"/>
              </a:rPr>
              <a:t>Spitalpackung</a:t>
            </a:r>
            <a:r>
              <a:rPr lang="en-US" altLang="en-US" sz="800" kern="0" dirty="0">
                <a:latin typeface="+mj-lt"/>
              </a:rPr>
              <a:t> 10x1 </a:t>
            </a:r>
            <a:r>
              <a:rPr lang="en-US" altLang="en-US" sz="800" kern="0" dirty="0" err="1">
                <a:latin typeface="+mj-lt"/>
              </a:rPr>
              <a:t>Filmtabl</a:t>
            </a:r>
            <a:r>
              <a:rPr lang="en-US" altLang="en-US" sz="800" kern="0" dirty="0">
                <a:latin typeface="+mj-lt"/>
              </a:rPr>
              <a:t>. (B), </a:t>
            </a:r>
            <a:r>
              <a:rPr lang="en-US" altLang="en-US" sz="800" kern="0" dirty="0" err="1">
                <a:latin typeface="+mj-lt"/>
              </a:rPr>
              <a:t>kassenzulässig</a:t>
            </a:r>
            <a:r>
              <a:rPr lang="en-US" altLang="en-US" sz="800" kern="0" dirty="0">
                <a:latin typeface="+mj-lt"/>
              </a:rPr>
              <a:t> (Limitatio </a:t>
            </a:r>
            <a:r>
              <a:rPr lang="en-US" altLang="en-US" sz="800" kern="0" dirty="0" err="1">
                <a:latin typeface="+mj-lt"/>
              </a:rPr>
              <a:t>beachten</a:t>
            </a:r>
            <a:r>
              <a:rPr lang="en-US" altLang="en-US" sz="800" kern="0" dirty="0">
                <a:latin typeface="+mj-lt"/>
              </a:rPr>
              <a:t>); </a:t>
            </a:r>
            <a:r>
              <a:rPr lang="en-US" altLang="en-US" sz="800" kern="0" dirty="0" err="1">
                <a:latin typeface="+mj-lt"/>
              </a:rPr>
              <a:t>Granulat</a:t>
            </a:r>
            <a:r>
              <a:rPr lang="en-US" altLang="en-US" sz="800" kern="0" dirty="0">
                <a:latin typeface="+mj-lt"/>
              </a:rPr>
              <a:t> </a:t>
            </a:r>
            <a:r>
              <a:rPr lang="en-US" altLang="en-US" sz="800" kern="0" dirty="0" err="1">
                <a:latin typeface="+mj-lt"/>
              </a:rPr>
              <a:t>zur</a:t>
            </a:r>
            <a:r>
              <a:rPr lang="en-US" altLang="en-US" sz="800" kern="0" dirty="0">
                <a:latin typeface="+mj-lt"/>
              </a:rPr>
              <a:t> </a:t>
            </a:r>
            <a:r>
              <a:rPr lang="en-US" altLang="en-US" sz="800" kern="0" dirty="0" err="1">
                <a:latin typeface="+mj-lt"/>
              </a:rPr>
              <a:t>Herstellung</a:t>
            </a:r>
            <a:r>
              <a:rPr lang="en-US" altLang="en-US" sz="800" kern="0" dirty="0">
                <a:latin typeface="+mj-lt"/>
              </a:rPr>
              <a:t> </a:t>
            </a:r>
            <a:r>
              <a:rPr lang="en-US" altLang="en-US" sz="800" kern="0" dirty="0" err="1">
                <a:latin typeface="+mj-lt"/>
              </a:rPr>
              <a:t>einer</a:t>
            </a:r>
            <a:r>
              <a:rPr lang="en-US" altLang="en-US" sz="800" kern="0" dirty="0">
                <a:latin typeface="+mj-lt"/>
              </a:rPr>
              <a:t> Suspension (50ml und 100ml). </a:t>
            </a:r>
            <a:r>
              <a:rPr lang="en-US" altLang="en-US" sz="800" kern="0" dirty="0" err="1">
                <a:latin typeface="+mj-lt"/>
              </a:rPr>
              <a:t>Für</a:t>
            </a:r>
            <a:r>
              <a:rPr lang="en-US" altLang="en-US" sz="800" kern="0" dirty="0">
                <a:latin typeface="+mj-lt"/>
              </a:rPr>
              <a:t> </a:t>
            </a:r>
            <a:r>
              <a:rPr lang="en-US" altLang="en-US" sz="800" kern="0" dirty="0" err="1">
                <a:latin typeface="+mj-lt"/>
              </a:rPr>
              <a:t>weitere</a:t>
            </a:r>
            <a:r>
              <a:rPr lang="en-US" altLang="en-US" sz="800" kern="0" dirty="0">
                <a:latin typeface="+mj-lt"/>
              </a:rPr>
              <a:t> </a:t>
            </a:r>
            <a:r>
              <a:rPr lang="en-US" altLang="en-US" sz="800" kern="0" dirty="0" err="1">
                <a:latin typeface="+mj-lt"/>
              </a:rPr>
              <a:t>Informationen</a:t>
            </a:r>
            <a:r>
              <a:rPr lang="en-US" altLang="en-US" sz="800" kern="0" dirty="0">
                <a:latin typeface="+mj-lt"/>
              </a:rPr>
              <a:t> </a:t>
            </a:r>
            <a:r>
              <a:rPr lang="en-US" altLang="en-US" sz="800" kern="0" dirty="0" err="1">
                <a:latin typeface="+mj-lt"/>
              </a:rPr>
              <a:t>siehe</a:t>
            </a:r>
            <a:r>
              <a:rPr lang="en-US" altLang="en-US" sz="800" kern="0" dirty="0">
                <a:latin typeface="+mj-lt"/>
              </a:rPr>
              <a:t> www.swissmedicinfo.ch. </a:t>
            </a:r>
            <a:r>
              <a:rPr lang="en-US" altLang="en-US" sz="800" kern="0" dirty="0" err="1">
                <a:latin typeface="+mj-lt"/>
              </a:rPr>
              <a:t>Vertrieb</a:t>
            </a:r>
            <a:r>
              <a:rPr lang="en-US" altLang="en-US" sz="800" kern="0" dirty="0">
                <a:latin typeface="+mj-lt"/>
              </a:rPr>
              <a:t>: Bayer (Schweiz) AG, </a:t>
            </a:r>
            <a:r>
              <a:rPr lang="en-US" altLang="en-US" sz="800" kern="0" dirty="0" err="1">
                <a:latin typeface="+mj-lt"/>
              </a:rPr>
              <a:t>Uetlibergstr</a:t>
            </a:r>
            <a:r>
              <a:rPr lang="en-US" altLang="en-US" sz="800" kern="0" dirty="0">
                <a:latin typeface="+mj-lt"/>
              </a:rPr>
              <a:t>. 132, 8045 Zürich. MA-M_RIV-CH-0185-1_06.2021</a:t>
            </a:r>
          </a:p>
        </p:txBody>
      </p:sp>
    </p:spTree>
    <p:extLst>
      <p:ext uri="{BB962C8B-B14F-4D97-AF65-F5344CB8AC3E}">
        <p14:creationId xmlns:p14="http://schemas.microsoft.com/office/powerpoint/2010/main" val="3514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a:extLst>
              <a:ext uri="{FF2B5EF4-FFF2-40B4-BE49-F238E27FC236}">
                <a16:creationId xmlns:a16="http://schemas.microsoft.com/office/drawing/2014/main" id="{C59FD640-ED1D-464C-B4C0-62F83B24F85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3302" y="-80613"/>
            <a:ext cx="1107331" cy="1107331"/>
          </a:xfrm>
          <a:prstGeom prst="ellipse">
            <a:avLst/>
          </a:prstGeom>
          <a:ln w="28575">
            <a:solidFill>
              <a:srgbClr val="3961AC"/>
            </a:solidFill>
          </a:ln>
        </p:spPr>
      </p:pic>
      <p:sp>
        <p:nvSpPr>
          <p:cNvPr id="56" name="Line 38">
            <a:extLst>
              <a:ext uri="{FF2B5EF4-FFF2-40B4-BE49-F238E27FC236}">
                <a16:creationId xmlns:a16="http://schemas.microsoft.com/office/drawing/2014/main" id="{0E2FD0E2-B0FE-4D53-882A-B301752CBEAD}"/>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Titel 1">
            <a:extLst>
              <a:ext uri="{FF2B5EF4-FFF2-40B4-BE49-F238E27FC236}">
                <a16:creationId xmlns:a16="http://schemas.microsoft.com/office/drawing/2014/main" id="{7A2B3BFD-1717-4432-8479-13CEEF524E0E}"/>
              </a:ext>
            </a:extLst>
          </p:cNvPr>
          <p:cNvSpPr txBox="1">
            <a:spLocks/>
          </p:cNvSpPr>
          <p:nvPr/>
        </p:nvSpPr>
        <p:spPr>
          <a:xfrm>
            <a:off x="1061884" y="216911"/>
            <a:ext cx="7831292"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dirty="0"/>
              <a:t>Patienten mit </a:t>
            </a:r>
            <a:r>
              <a:rPr lang="de-DE" sz="2400" dirty="0" err="1"/>
              <a:t>nvVHF</a:t>
            </a:r>
            <a:r>
              <a:rPr lang="de-DE" sz="2400" dirty="0"/>
              <a:t>: </a:t>
            </a:r>
          </a:p>
          <a:p>
            <a:pPr lvl="0"/>
            <a:r>
              <a:rPr lang="de-DE" sz="2400" dirty="0"/>
              <a:t>Holistische Betrachtung zum Schutz Ihrer Patienten</a:t>
            </a:r>
          </a:p>
        </p:txBody>
      </p:sp>
      <p:sp>
        <p:nvSpPr>
          <p:cNvPr id="58" name="TextBox 3">
            <a:extLst>
              <a:ext uri="{FF2B5EF4-FFF2-40B4-BE49-F238E27FC236}">
                <a16:creationId xmlns:a16="http://schemas.microsoft.com/office/drawing/2014/main" id="{716B7EBD-A8CF-4AC6-B39B-5C51F3B2325F}"/>
              </a:ext>
            </a:extLst>
          </p:cNvPr>
          <p:cNvSpPr txBox="1"/>
          <p:nvPr/>
        </p:nvSpPr>
        <p:spPr>
          <a:xfrm>
            <a:off x="619123" y="4707772"/>
            <a:ext cx="8274051" cy="348813"/>
          </a:xfrm>
          <a:prstGeom prst="rect">
            <a:avLst/>
          </a:prstGeom>
          <a:noFill/>
        </p:spPr>
        <p:txBody>
          <a:bodyPr wrap="square" lIns="0" tIns="0" rIns="0" bIns="0" rtlCol="0" anchor="b" anchorCtr="0">
            <a:spAutoFit/>
          </a:bodyPr>
          <a:lstStyle/>
          <a:p>
            <a:pPr>
              <a:spcBef>
                <a:spcPts val="200"/>
              </a:spcBef>
            </a:pPr>
            <a:r>
              <a:rPr lang="de-DE" sz="700" dirty="0">
                <a:solidFill>
                  <a:srgbClr val="B3B2B5"/>
                </a:solidFill>
                <a:cs typeface="Arial" charset="0"/>
              </a:rPr>
              <a:t>* </a:t>
            </a:r>
            <a:r>
              <a:rPr lang="de-DE" sz="700" dirty="0" err="1">
                <a:solidFill>
                  <a:srgbClr val="B3B2B5"/>
                </a:solidFill>
                <a:cs typeface="Arial" charset="0"/>
              </a:rPr>
              <a:t>Ausser</a:t>
            </a:r>
            <a:r>
              <a:rPr lang="de-DE" sz="700" dirty="0">
                <a:solidFill>
                  <a:srgbClr val="B3B2B5"/>
                </a:solidFill>
                <a:cs typeface="Arial" charset="0"/>
              </a:rPr>
              <a:t> bei Patienten mit mechanischen Herzklappen oder mittlerer bis schwerer </a:t>
            </a:r>
            <a:r>
              <a:rPr lang="de-DE" sz="700" dirty="0" err="1">
                <a:solidFill>
                  <a:srgbClr val="B3B2B5"/>
                </a:solidFill>
                <a:cs typeface="Arial" charset="0"/>
              </a:rPr>
              <a:t>Mitralstenose</a:t>
            </a:r>
            <a:r>
              <a:rPr lang="de-DE" sz="700" dirty="0">
                <a:solidFill>
                  <a:srgbClr val="B3B2B5"/>
                </a:solidFill>
                <a:cs typeface="Arial" charset="0"/>
              </a:rPr>
              <a:t> </a:t>
            </a:r>
          </a:p>
          <a:p>
            <a:pPr>
              <a:spcBef>
                <a:spcPts val="200"/>
              </a:spcBef>
            </a:pPr>
            <a:r>
              <a:rPr lang="de-DE" sz="700" dirty="0" err="1">
                <a:solidFill>
                  <a:srgbClr val="B3B2B5"/>
                </a:solidFill>
                <a:cs typeface="Arial" charset="0"/>
              </a:rPr>
              <a:t>nvVHF</a:t>
            </a:r>
            <a:r>
              <a:rPr lang="de-DE" sz="700" dirty="0">
                <a:solidFill>
                  <a:srgbClr val="B3B2B5"/>
                </a:solidFill>
                <a:cs typeface="Arial" charset="0"/>
              </a:rPr>
              <a:t>: nicht-</a:t>
            </a:r>
            <a:r>
              <a:rPr lang="de-DE" sz="700" dirty="0" err="1">
                <a:solidFill>
                  <a:srgbClr val="B3B2B5"/>
                </a:solidFill>
                <a:cs typeface="Arial" charset="0"/>
              </a:rPr>
              <a:t>valvuläres</a:t>
            </a:r>
            <a:r>
              <a:rPr lang="de-DE" sz="700" dirty="0">
                <a:solidFill>
                  <a:srgbClr val="B3B2B5"/>
                </a:solidFill>
                <a:cs typeface="Arial" charset="0"/>
              </a:rPr>
              <a:t> Vorhofflimmern; KV: kardiovaskulär; VKA: Vitamin-K-Antagonist; OAK: orales </a:t>
            </a:r>
            <a:r>
              <a:rPr lang="de-DE" sz="700" dirty="0" err="1">
                <a:solidFill>
                  <a:srgbClr val="B3B2B5"/>
                </a:solidFill>
                <a:cs typeface="Arial" charset="0"/>
              </a:rPr>
              <a:t>Antikoagulans</a:t>
            </a:r>
            <a:r>
              <a:rPr lang="de-DE" sz="700" dirty="0">
                <a:solidFill>
                  <a:srgbClr val="B3B2B5"/>
                </a:solidFill>
                <a:cs typeface="Arial" charset="0"/>
              </a:rPr>
              <a:t>; AAD: </a:t>
            </a:r>
            <a:r>
              <a:rPr lang="de-DE" sz="700" dirty="0" err="1">
                <a:solidFill>
                  <a:srgbClr val="B3B2B5"/>
                </a:solidFill>
                <a:cs typeface="Arial" charset="0"/>
              </a:rPr>
              <a:t>antiarrhythmic</a:t>
            </a:r>
            <a:r>
              <a:rPr lang="de-DE" sz="700" dirty="0">
                <a:solidFill>
                  <a:srgbClr val="B3B2B5"/>
                </a:solidFill>
                <a:cs typeface="Arial" charset="0"/>
              </a:rPr>
              <a:t> </a:t>
            </a:r>
            <a:r>
              <a:rPr lang="de-DE" sz="700" dirty="0" err="1">
                <a:solidFill>
                  <a:srgbClr val="B3B2B5"/>
                </a:solidFill>
                <a:cs typeface="Arial" charset="0"/>
              </a:rPr>
              <a:t>drug</a:t>
            </a:r>
            <a:r>
              <a:rPr lang="de-DE" sz="700" dirty="0">
                <a:solidFill>
                  <a:srgbClr val="B3B2B5"/>
                </a:solidFill>
                <a:cs typeface="Arial" charset="0"/>
              </a:rPr>
              <a:t> (</a:t>
            </a:r>
            <a:r>
              <a:rPr lang="de-DE" sz="700" dirty="0" err="1">
                <a:solidFill>
                  <a:srgbClr val="B3B2B5"/>
                </a:solidFill>
                <a:cs typeface="Arial" charset="0"/>
              </a:rPr>
              <a:t>Antiarrhythmikum</a:t>
            </a:r>
            <a:r>
              <a:rPr lang="de-DE" sz="700" dirty="0">
                <a:solidFill>
                  <a:srgbClr val="B3B2B5"/>
                </a:solidFill>
                <a:cs typeface="Arial" charset="0"/>
              </a:rPr>
              <a:t>); </a:t>
            </a:r>
            <a:r>
              <a:rPr lang="de-DE" sz="700" dirty="0" err="1">
                <a:solidFill>
                  <a:srgbClr val="B3B2B5"/>
                </a:solidFill>
                <a:cs typeface="Arial" charset="0"/>
              </a:rPr>
              <a:t>QoL</a:t>
            </a:r>
            <a:r>
              <a:rPr lang="de-DE" sz="700" dirty="0">
                <a:solidFill>
                  <a:srgbClr val="B3B2B5"/>
                </a:solidFill>
                <a:cs typeface="Arial" charset="0"/>
              </a:rPr>
              <a:t>: </a:t>
            </a:r>
            <a:r>
              <a:rPr lang="de-DE" sz="700" dirty="0" err="1">
                <a:solidFill>
                  <a:srgbClr val="B3B2B5"/>
                </a:solidFill>
                <a:cs typeface="Arial" charset="0"/>
              </a:rPr>
              <a:t>quality</a:t>
            </a:r>
            <a:r>
              <a:rPr lang="de-DE" sz="700" dirty="0">
                <a:solidFill>
                  <a:srgbClr val="B3B2B5"/>
                </a:solidFill>
                <a:cs typeface="Arial" charset="0"/>
              </a:rPr>
              <a:t> </a:t>
            </a:r>
            <a:r>
              <a:rPr lang="de-DE" sz="700" dirty="0" err="1">
                <a:solidFill>
                  <a:srgbClr val="B3B2B5"/>
                </a:solidFill>
                <a:cs typeface="Arial" charset="0"/>
              </a:rPr>
              <a:t>of</a:t>
            </a:r>
            <a:r>
              <a:rPr lang="de-DE" sz="700" dirty="0">
                <a:solidFill>
                  <a:srgbClr val="B3B2B5"/>
                </a:solidFill>
                <a:cs typeface="Arial" charset="0"/>
              </a:rPr>
              <a:t> </a:t>
            </a:r>
            <a:r>
              <a:rPr lang="de-DE" sz="700" dirty="0" err="1">
                <a:solidFill>
                  <a:srgbClr val="B3B2B5"/>
                </a:solidFill>
                <a:cs typeface="Arial" charset="0"/>
              </a:rPr>
              <a:t>life</a:t>
            </a:r>
            <a:r>
              <a:rPr lang="de-DE" sz="700" dirty="0">
                <a:solidFill>
                  <a:srgbClr val="B3B2B5"/>
                </a:solidFill>
                <a:cs typeface="Arial" charset="0"/>
              </a:rPr>
              <a:t> (Lebensqualität); NOAK: nicht-Vitamin-K-abhängiges orales </a:t>
            </a:r>
            <a:r>
              <a:rPr lang="de-DE" sz="700" dirty="0" err="1">
                <a:solidFill>
                  <a:srgbClr val="B3B2B5"/>
                </a:solidFill>
                <a:cs typeface="Arial" charset="0"/>
              </a:rPr>
              <a:t>Antikoagulans</a:t>
            </a:r>
            <a:r>
              <a:rPr lang="de-DE" sz="700" dirty="0">
                <a:solidFill>
                  <a:srgbClr val="B3B2B5"/>
                </a:solidFill>
                <a:cs typeface="Arial" charset="0"/>
              </a:rPr>
              <a:t>; ESC: European Society </a:t>
            </a:r>
            <a:r>
              <a:rPr lang="de-DE" sz="700" dirty="0" err="1">
                <a:solidFill>
                  <a:srgbClr val="B3B2B5"/>
                </a:solidFill>
                <a:cs typeface="Arial" charset="0"/>
              </a:rPr>
              <a:t>of</a:t>
            </a:r>
            <a:r>
              <a:rPr lang="de-DE" sz="700" dirty="0">
                <a:solidFill>
                  <a:srgbClr val="B3B2B5"/>
                </a:solidFill>
                <a:cs typeface="Arial" charset="0"/>
              </a:rPr>
              <a:t> </a:t>
            </a:r>
            <a:r>
              <a:rPr lang="de-DE" sz="700" dirty="0" err="1">
                <a:solidFill>
                  <a:srgbClr val="B3B2B5"/>
                </a:solidFill>
                <a:cs typeface="Arial" charset="0"/>
              </a:rPr>
              <a:t>Cardiology</a:t>
            </a:r>
            <a:r>
              <a:rPr lang="de-DE" sz="700" dirty="0">
                <a:solidFill>
                  <a:srgbClr val="B3B2B5"/>
                </a:solidFill>
                <a:cs typeface="Arial" charset="0"/>
              </a:rPr>
              <a:t> (Europäische Gesellschaft für Kardiologie); f: </a:t>
            </a:r>
            <a:r>
              <a:rPr lang="de-DE" sz="700" dirty="0" err="1">
                <a:solidFill>
                  <a:srgbClr val="B3B2B5"/>
                </a:solidFill>
                <a:cs typeface="Arial" charset="0"/>
              </a:rPr>
              <a:t>female</a:t>
            </a:r>
            <a:r>
              <a:rPr lang="de-DE" sz="700" dirty="0">
                <a:solidFill>
                  <a:srgbClr val="B3B2B5"/>
                </a:solidFill>
                <a:cs typeface="Arial" charset="0"/>
              </a:rPr>
              <a:t> (weiblich); m: male (männlich)</a:t>
            </a:r>
          </a:p>
        </p:txBody>
      </p:sp>
      <p:sp>
        <p:nvSpPr>
          <p:cNvPr id="59" name="TextBox 12">
            <a:extLst>
              <a:ext uri="{FF2B5EF4-FFF2-40B4-BE49-F238E27FC236}">
                <a16:creationId xmlns:a16="http://schemas.microsoft.com/office/drawing/2014/main" id="{86B87BEE-318A-4701-ADA4-91D15623AD4B}"/>
              </a:ext>
            </a:extLst>
          </p:cNvPr>
          <p:cNvSpPr txBox="1"/>
          <p:nvPr/>
        </p:nvSpPr>
        <p:spPr>
          <a:xfrm>
            <a:off x="4430518" y="1888314"/>
            <a:ext cx="1618394" cy="764346"/>
          </a:xfrm>
          <a:prstGeom prst="rect">
            <a:avLst/>
          </a:prstGeom>
          <a:noFill/>
        </p:spPr>
        <p:txBody>
          <a:bodyPr wrap="none" lIns="0" tIns="0" rIns="0" bIns="0" rtlCol="0" anchor="ctr" anchorCtr="0">
            <a:norm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de-DE" sz="1200" b="1" i="0" u="none" strike="noStrike" cap="none" normalizeH="0" baseline="0" noProof="0">
                <a:ln>
                  <a:noFill/>
                </a:ln>
                <a:solidFill>
                  <a:schemeClr val="tx1">
                    <a:lumMod val="65000"/>
                    <a:lumOff val="35000"/>
                  </a:schemeClr>
                </a:solidFill>
                <a:uLnTx/>
                <a:uFillTx/>
                <a:latin typeface="Arial" charset="0"/>
                <a:ea typeface="+mn-ea"/>
                <a:cs typeface="+mn-cs"/>
              </a:rPr>
              <a:t>B</a:t>
            </a:r>
            <a:r>
              <a:rPr kumimoji="0" lang="de-DE" sz="1200" i="0" u="none" strike="noStrike" cap="none" normalizeH="0" baseline="0" noProof="0">
                <a:ln>
                  <a:noFill/>
                </a:ln>
                <a:solidFill>
                  <a:schemeClr val="tx1">
                    <a:lumMod val="65000"/>
                    <a:lumOff val="35000"/>
                  </a:schemeClr>
                </a:solidFill>
                <a:uLnTx/>
                <a:uFillTx/>
                <a:latin typeface="Arial" charset="0"/>
                <a:ea typeface="+mn-ea"/>
                <a:cs typeface="+mn-cs"/>
              </a:rPr>
              <a:t>essere </a:t>
            </a:r>
            <a:br>
              <a:rPr kumimoji="0" lang="de-DE" sz="1200" i="0" u="none" strike="noStrike" cap="none" normalizeH="0" baseline="0" noProof="0">
                <a:ln>
                  <a:noFill/>
                </a:ln>
                <a:solidFill>
                  <a:schemeClr val="tx1">
                    <a:lumMod val="65000"/>
                    <a:lumOff val="35000"/>
                  </a:schemeClr>
                </a:solidFill>
                <a:uLnTx/>
                <a:uFillTx/>
                <a:latin typeface="Arial" charset="0"/>
                <a:ea typeface="+mn-ea"/>
                <a:cs typeface="+mn-cs"/>
              </a:rPr>
            </a:br>
            <a:r>
              <a:rPr kumimoji="0" lang="de-DE" sz="1200" i="0" u="none" strike="noStrike" cap="none" normalizeH="0" baseline="0" noProof="0">
                <a:ln>
                  <a:noFill/>
                </a:ln>
                <a:solidFill>
                  <a:schemeClr val="tx1">
                    <a:lumMod val="65000"/>
                    <a:lumOff val="35000"/>
                  </a:schemeClr>
                </a:solidFill>
                <a:uLnTx/>
                <a:uFillTx/>
                <a:latin typeface="Arial" charset="0"/>
                <a:ea typeface="+mn-ea"/>
                <a:cs typeface="+mn-cs"/>
              </a:rPr>
              <a:t>Symptomkontrolle</a:t>
            </a:r>
          </a:p>
        </p:txBody>
      </p:sp>
      <p:sp>
        <p:nvSpPr>
          <p:cNvPr id="60" name="TextBox 17">
            <a:extLst>
              <a:ext uri="{FF2B5EF4-FFF2-40B4-BE49-F238E27FC236}">
                <a16:creationId xmlns:a16="http://schemas.microsoft.com/office/drawing/2014/main" id="{D7D2658A-72F6-47B9-B5F6-C479E45F0612}"/>
              </a:ext>
            </a:extLst>
          </p:cNvPr>
          <p:cNvSpPr txBox="1"/>
          <p:nvPr/>
        </p:nvSpPr>
        <p:spPr>
          <a:xfrm>
            <a:off x="7084992" y="1885988"/>
            <a:ext cx="1600266" cy="776426"/>
          </a:xfrm>
          <a:prstGeom prst="rect">
            <a:avLst/>
          </a:prstGeom>
          <a:noFill/>
        </p:spPr>
        <p:txBody>
          <a:bodyPr wrap="none" lIns="0" tIns="0" rIns="0" bIns="0" rtlCol="0" anchor="ctr" anchorCtr="0">
            <a:noAutofit/>
          </a:bodyPr>
          <a:lstStyle>
            <a:defPPr>
              <a:defRPr lang="en-US"/>
            </a:defPPr>
            <a:lvl1pPr algn="ctr">
              <a:defRPr sz="1400" b="1">
                <a:solidFill>
                  <a:srgbClr val="000000"/>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de-DE" sz="1200">
                <a:solidFill>
                  <a:schemeClr val="tx1">
                    <a:lumMod val="65000"/>
                    <a:lumOff val="35000"/>
                  </a:schemeClr>
                </a:solidFill>
              </a:rPr>
              <a:t>C</a:t>
            </a: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omorbiditäten /</a:t>
            </a:r>
            <a:b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b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Management kardio-</a:t>
            </a:r>
            <a:b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br>
            <a:r>
              <a:rPr kumimoji="0" lang="de-DE" sz="1200" b="0" i="0" u="none" strike="noStrike" cap="none" normalizeH="0" baseline="0" noProof="0">
                <a:ln>
                  <a:noFill/>
                </a:ln>
                <a:solidFill>
                  <a:schemeClr val="tx1">
                    <a:lumMod val="65000"/>
                    <a:lumOff val="35000"/>
                  </a:schemeClr>
                </a:solidFill>
                <a:uLnTx/>
                <a:uFillTx/>
                <a:latin typeface="Arial" charset="0"/>
                <a:ea typeface="+mn-ea"/>
                <a:cs typeface="+mn-cs"/>
              </a:rPr>
              <a:t>vaskulärer Risikofaktoren</a:t>
            </a:r>
          </a:p>
        </p:txBody>
      </p:sp>
      <p:sp>
        <p:nvSpPr>
          <p:cNvPr id="61" name="Rectangle: Rounded Corners 20">
            <a:extLst>
              <a:ext uri="{FF2B5EF4-FFF2-40B4-BE49-F238E27FC236}">
                <a16:creationId xmlns:a16="http://schemas.microsoft.com/office/drawing/2014/main" id="{08301FEE-76DB-4397-98A0-C749B7966C87}"/>
              </a:ext>
            </a:extLst>
          </p:cNvPr>
          <p:cNvSpPr/>
          <p:nvPr/>
        </p:nvSpPr>
        <p:spPr bwMode="auto">
          <a:xfrm>
            <a:off x="6141451" y="2772000"/>
            <a:ext cx="2715212" cy="1831006"/>
          </a:xfrm>
          <a:prstGeom prst="roundRect">
            <a:avLst>
              <a:gd name="adj" fmla="val 8614"/>
            </a:avLst>
          </a:prstGeom>
          <a:noFill/>
          <a:ln w="28575" cap="flat" cmpd="sng" algn="ctr">
            <a:solidFill>
              <a:schemeClr val="accent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de-DE" sz="1100" b="0" i="0" u="none" strike="noStrike" cap="none" normalizeH="0" baseline="0" noProof="0" dirty="0">
                <a:ln>
                  <a:noFill/>
                </a:ln>
                <a:solidFill>
                  <a:schemeClr val="tx1">
                    <a:lumMod val="65000"/>
                    <a:lumOff val="35000"/>
                  </a:schemeClr>
                </a:solidFill>
                <a:uLnTx/>
                <a:uFillTx/>
                <a:latin typeface="Arial" charset="0"/>
                <a:ea typeface="+mn-ea"/>
                <a:cs typeface="+mn-cs"/>
              </a:rPr>
              <a:t>Komorbiditäten und Herz-Kreislauf-Risikofaktoren</a:t>
            </a:r>
          </a:p>
          <a:p>
            <a:pPr lvl="0" algn="ctr">
              <a:tabLst>
                <a:tab pos="55563" algn="l"/>
              </a:tabLst>
              <a:defRPr/>
            </a:pPr>
            <a:r>
              <a:rPr kumimoji="0" lang="de-DE" sz="1100" b="0" i="0" u="none" strike="noStrike" cap="none" normalizeH="0" baseline="0" noProof="0" dirty="0">
                <a:ln>
                  <a:noFill/>
                </a:ln>
                <a:solidFill>
                  <a:schemeClr val="tx1">
                    <a:lumMod val="65000"/>
                    <a:lumOff val="35000"/>
                  </a:schemeClr>
                </a:solidFill>
                <a:uLnTx/>
                <a:uFillTx/>
                <a:latin typeface="Arial" charset="0"/>
                <a:ea typeface="+mn-ea"/>
                <a:cs typeface="+mn-cs"/>
              </a:rPr>
              <a:t>Anpassungen des </a:t>
            </a:r>
            <a:r>
              <a:rPr lang="de-DE" sz="1100" dirty="0">
                <a:solidFill>
                  <a:schemeClr val="tx1">
                    <a:lumMod val="65000"/>
                    <a:lumOff val="35000"/>
                  </a:schemeClr>
                </a:solidFill>
              </a:rPr>
              <a:t>Lebensstils </a:t>
            </a:r>
            <a:r>
              <a:rPr kumimoji="0" lang="de-DE" sz="1100" b="0" i="0" u="none" strike="noStrike" cap="none" normalizeH="0" baseline="0" noProof="0" dirty="0">
                <a:ln>
                  <a:noFill/>
                </a:ln>
                <a:solidFill>
                  <a:schemeClr val="tx1">
                    <a:lumMod val="65000"/>
                    <a:lumOff val="35000"/>
                  </a:schemeClr>
                </a:solidFill>
                <a:uLnTx/>
                <a:uFillTx/>
                <a:latin typeface="Arial" charset="0"/>
                <a:ea typeface="+mn-ea"/>
                <a:cs typeface="+mn-cs"/>
              </a:rPr>
              <a:t>(Gewichtssenkung, </a:t>
            </a:r>
            <a:r>
              <a:rPr kumimoji="0" lang="de-DE" sz="1100" b="0" i="0" u="none" strike="noStrike" cap="none" normalizeH="0" baseline="0" noProof="0" dirty="0" err="1">
                <a:ln>
                  <a:noFill/>
                </a:ln>
                <a:solidFill>
                  <a:schemeClr val="tx1">
                    <a:lumMod val="65000"/>
                    <a:lumOff val="35000"/>
                  </a:schemeClr>
                </a:solidFill>
                <a:uLnTx/>
                <a:uFillTx/>
                <a:latin typeface="Arial" charset="0"/>
                <a:ea typeface="+mn-ea"/>
                <a:cs typeface="+mn-cs"/>
              </a:rPr>
              <a:t>regelmässige</a:t>
            </a:r>
            <a:r>
              <a:rPr kumimoji="0" lang="de-DE" sz="1100" b="0" i="0" u="none" strike="noStrike" cap="none" normalizeH="0" baseline="0" noProof="0" dirty="0">
                <a:ln>
                  <a:noFill/>
                </a:ln>
                <a:solidFill>
                  <a:schemeClr val="tx1">
                    <a:lumMod val="65000"/>
                    <a:lumOff val="35000"/>
                  </a:schemeClr>
                </a:solidFill>
                <a:uLnTx/>
                <a:uFillTx/>
                <a:latin typeface="Arial" charset="0"/>
                <a:ea typeface="+mn-ea"/>
                <a:cs typeface="+mn-cs"/>
              </a:rPr>
              <a:t> Bewegung, Reduktion des Alkoholkonsums usw.)</a:t>
            </a:r>
          </a:p>
        </p:txBody>
      </p:sp>
      <p:sp>
        <p:nvSpPr>
          <p:cNvPr id="62" name="Rectangle: Rounded Corners 21">
            <a:extLst>
              <a:ext uri="{FF2B5EF4-FFF2-40B4-BE49-F238E27FC236}">
                <a16:creationId xmlns:a16="http://schemas.microsoft.com/office/drawing/2014/main" id="{607E3F70-E50B-4CB5-B9A8-9E5550FADBD3}"/>
              </a:ext>
            </a:extLst>
          </p:cNvPr>
          <p:cNvSpPr/>
          <p:nvPr/>
        </p:nvSpPr>
        <p:spPr bwMode="auto">
          <a:xfrm>
            <a:off x="3471405" y="2772000"/>
            <a:ext cx="2565399" cy="1831006"/>
          </a:xfrm>
          <a:prstGeom prst="roundRect">
            <a:avLst>
              <a:gd name="adj" fmla="val 8140"/>
            </a:avLst>
          </a:prstGeom>
          <a:noFill/>
          <a:ln w="28575" cap="flat" cmpd="sng" algn="ctr">
            <a:solidFill>
              <a:schemeClr val="tx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de-DE" sz="1100" b="0" i="0" u="none" strike="noStrike" cap="none" normalizeH="0" baseline="0" noProof="0">
                <a:ln>
                  <a:noFill/>
                </a:ln>
                <a:solidFill>
                  <a:schemeClr val="tx1">
                    <a:lumMod val="65000"/>
                    <a:lumOff val="35000"/>
                  </a:schemeClr>
                </a:solidFill>
                <a:uLnTx/>
                <a:uFillTx/>
                <a:latin typeface="Arial" charset="0"/>
                <a:ea typeface="+mn-ea"/>
                <a:cs typeface="+mn-cs"/>
              </a:rPr>
              <a:t>Symptome, QoL und Patientenpräferenzen beurteilen</a:t>
            </a:r>
          </a:p>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de-DE" sz="1100" b="0" i="0" u="none" strike="noStrike" cap="none" normalizeH="0" baseline="0" noProof="0">
                <a:ln>
                  <a:noFill/>
                </a:ln>
                <a:solidFill>
                  <a:schemeClr val="tx1">
                    <a:lumMod val="65000"/>
                    <a:lumOff val="35000"/>
                  </a:schemeClr>
                </a:solidFill>
                <a:uLnTx/>
                <a:uFillTx/>
                <a:latin typeface="Arial" charset="0"/>
                <a:ea typeface="+mn-ea"/>
                <a:cs typeface="+mn-cs"/>
              </a:rPr>
              <a:t>Herzfrequenz optimieren</a:t>
            </a:r>
          </a:p>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de-DE" sz="1100" b="0" i="0" u="none" strike="noStrike" cap="none" normalizeH="0" baseline="0" noProof="0">
                <a:ln>
                  <a:noFill/>
                </a:ln>
                <a:solidFill>
                  <a:schemeClr val="tx1">
                    <a:lumMod val="65000"/>
                    <a:lumOff val="35000"/>
                  </a:schemeClr>
                </a:solidFill>
                <a:uLnTx/>
                <a:uFillTx/>
                <a:latin typeface="Arial" charset="0"/>
                <a:ea typeface="+mn-ea"/>
                <a:cs typeface="+mn-cs"/>
              </a:rPr>
              <a:t>Strategie zur Herzrhythmuskontrolle (KV, AADs, Ablation) erwägen</a:t>
            </a:r>
          </a:p>
        </p:txBody>
      </p:sp>
      <p:sp>
        <p:nvSpPr>
          <p:cNvPr id="63" name="Rectangle: Rounded Corners 22">
            <a:extLst>
              <a:ext uri="{FF2B5EF4-FFF2-40B4-BE49-F238E27FC236}">
                <a16:creationId xmlns:a16="http://schemas.microsoft.com/office/drawing/2014/main" id="{B90D6FB1-145C-4D66-9B7A-5DDD4D7C471E}"/>
              </a:ext>
            </a:extLst>
          </p:cNvPr>
          <p:cNvSpPr/>
          <p:nvPr/>
        </p:nvSpPr>
        <p:spPr bwMode="auto">
          <a:xfrm>
            <a:off x="613170" y="2772000"/>
            <a:ext cx="2799334" cy="1831006"/>
          </a:xfrm>
          <a:prstGeom prst="roundRect">
            <a:avLst>
              <a:gd name="adj" fmla="val 8353"/>
            </a:avLst>
          </a:prstGeom>
          <a:noFill/>
          <a:ln w="28575"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228600" lvl="0" indent="-228600">
              <a:spcBef>
                <a:spcPts val="0"/>
              </a:spcBef>
              <a:spcAft>
                <a:spcPts val="600"/>
              </a:spcAft>
              <a:buFontTx/>
              <a:buAutoNum type="arabicPeriod"/>
              <a:tabLst>
                <a:tab pos="55563" algn="l"/>
              </a:tabLst>
              <a:defRPr/>
            </a:pPr>
            <a:r>
              <a:rPr lang="de-DE" sz="1100" dirty="0">
                <a:solidFill>
                  <a:schemeClr val="tx1">
                    <a:lumMod val="65000"/>
                    <a:lumOff val="35000"/>
                  </a:schemeClr>
                </a:solidFill>
              </a:rPr>
              <a:t>Identifikation von Patienten mit geringem Risiko, die kein OAK benötigen</a:t>
            </a:r>
          </a:p>
          <a:p>
            <a:pPr marL="228600" lvl="0" indent="-228600">
              <a:spcBef>
                <a:spcPts val="0"/>
              </a:spcBef>
              <a:spcAft>
                <a:spcPts val="600"/>
              </a:spcAft>
              <a:buFontTx/>
              <a:buAutoNum type="arabicPeriod"/>
              <a:tabLst>
                <a:tab pos="55563" algn="l"/>
              </a:tabLst>
              <a:defRPr/>
            </a:pPr>
            <a:r>
              <a:rPr kumimoji="0" lang="de-DE" sz="1100" b="0" i="0" u="none" strike="noStrike" cap="none" normalizeH="0" noProof="0" dirty="0">
                <a:ln>
                  <a:noFill/>
                </a:ln>
                <a:solidFill>
                  <a:schemeClr val="tx1">
                    <a:lumMod val="65000"/>
                    <a:lumOff val="35000"/>
                  </a:schemeClr>
                </a:solidFill>
                <a:uLnTx/>
                <a:uFillTx/>
                <a:latin typeface="Arial" charset="0"/>
                <a:ea typeface="+mn-ea"/>
                <a:cs typeface="+mn-cs"/>
              </a:rPr>
              <a:t>Schlaganfallprävention bei </a:t>
            </a:r>
            <a:r>
              <a:rPr kumimoji="0" lang="de-DE" sz="1100" b="0" i="0" u="none" strike="noStrike" cap="none" normalizeH="0" baseline="0" noProof="0" dirty="0">
                <a:ln>
                  <a:noFill/>
                </a:ln>
                <a:solidFill>
                  <a:schemeClr val="tx1">
                    <a:lumMod val="65000"/>
                    <a:lumOff val="35000"/>
                  </a:schemeClr>
                </a:solidFill>
                <a:uLnTx/>
                <a:uFillTx/>
                <a:latin typeface="Arial" charset="0"/>
                <a:ea typeface="+mn-ea"/>
                <a:cs typeface="+mn-cs"/>
              </a:rPr>
              <a:t>CHA</a:t>
            </a:r>
            <a:r>
              <a:rPr kumimoji="0" lang="de-DE" sz="1100" b="0" i="0" u="none" strike="noStrike" cap="none" normalizeH="0" baseline="-25000" noProof="0" dirty="0">
                <a:ln>
                  <a:noFill/>
                </a:ln>
                <a:solidFill>
                  <a:schemeClr val="tx1">
                    <a:lumMod val="65000"/>
                    <a:lumOff val="35000"/>
                  </a:schemeClr>
                </a:solidFill>
                <a:uLnTx/>
                <a:uFillTx/>
                <a:latin typeface="Arial" charset="0"/>
                <a:ea typeface="+mn-ea"/>
                <a:cs typeface="+mn-cs"/>
              </a:rPr>
              <a:t>2</a:t>
            </a:r>
            <a:r>
              <a:rPr kumimoji="0" lang="de-DE" sz="1100" b="0" i="0" u="none" strike="noStrike" cap="none" normalizeH="0" baseline="0" noProof="0" dirty="0">
                <a:ln>
                  <a:noFill/>
                </a:ln>
                <a:solidFill>
                  <a:schemeClr val="tx1">
                    <a:lumMod val="65000"/>
                    <a:lumOff val="35000"/>
                  </a:schemeClr>
                </a:solidFill>
                <a:uLnTx/>
                <a:uFillTx/>
                <a:latin typeface="Arial" charset="0"/>
                <a:ea typeface="+mn-ea"/>
                <a:cs typeface="+mn-cs"/>
              </a:rPr>
              <a:t>DS</a:t>
            </a:r>
            <a:r>
              <a:rPr kumimoji="0" lang="de-DE" sz="1100" b="0" i="0" u="none" strike="noStrike" cap="none" normalizeH="0" baseline="-25000" noProof="0" dirty="0">
                <a:ln>
                  <a:noFill/>
                </a:ln>
                <a:solidFill>
                  <a:schemeClr val="tx1">
                    <a:lumMod val="65000"/>
                    <a:lumOff val="35000"/>
                  </a:schemeClr>
                </a:solidFill>
                <a:uLnTx/>
                <a:uFillTx/>
                <a:latin typeface="Arial" charset="0"/>
                <a:ea typeface="+mn-ea"/>
                <a:cs typeface="+mn-cs"/>
              </a:rPr>
              <a:t>2</a:t>
            </a:r>
            <a:r>
              <a:rPr kumimoji="0" lang="de-DE" sz="1100" b="0" i="0" u="none" strike="noStrike" cap="none" normalizeH="0" baseline="0" noProof="0" dirty="0">
                <a:ln>
                  <a:noFill/>
                </a:ln>
                <a:solidFill>
                  <a:schemeClr val="tx1">
                    <a:lumMod val="65000"/>
                    <a:lumOff val="35000"/>
                  </a:schemeClr>
                </a:solidFill>
                <a:uLnTx/>
                <a:uFillTx/>
                <a:latin typeface="Arial" charset="0"/>
                <a:ea typeface="+mn-ea"/>
                <a:cs typeface="+mn-cs"/>
              </a:rPr>
              <a:t>-VASc ≥1 (m), 2 (w) berücksichtigen</a:t>
            </a:r>
          </a:p>
          <a:p>
            <a:pPr marL="0" marR="0" lvl="0" indent="0" defTabSz="914400" rtl="0" eaLnBrk="1" fontAlgn="base" latinLnBrk="0" hangingPunct="1">
              <a:lnSpc>
                <a:spcPct val="100000"/>
              </a:lnSpc>
              <a:spcBef>
                <a:spcPts val="0"/>
              </a:spcBef>
              <a:spcAft>
                <a:spcPts val="600"/>
              </a:spcAft>
              <a:buClrTx/>
              <a:buSzTx/>
              <a:buFontTx/>
              <a:buNone/>
              <a:tabLst>
                <a:tab pos="55563" algn="l"/>
              </a:tabLst>
              <a:defRPr/>
            </a:pPr>
            <a:r>
              <a:rPr kumimoji="0" lang="de-DE" sz="1100" b="0" i="0" u="none" strike="noStrike" cap="none" normalizeH="0" baseline="0" noProof="0" dirty="0">
                <a:ln>
                  <a:noFill/>
                </a:ln>
                <a:solidFill>
                  <a:schemeClr val="tx1">
                    <a:lumMod val="65000"/>
                    <a:lumOff val="35000"/>
                  </a:schemeClr>
                </a:solidFill>
                <a:uLnTx/>
                <a:uFillTx/>
                <a:latin typeface="Arial" charset="0"/>
                <a:ea typeface="+mn-ea"/>
                <a:cs typeface="+mn-cs"/>
              </a:rPr>
              <a:t>Blutungsrisiko beurteilen, modifizierbare Blutungsrisikofaktoren angehen</a:t>
            </a:r>
          </a:p>
          <a:p>
            <a:pPr marL="228600" marR="0" lvl="0" indent="-228600" defTabSz="914400" rtl="0" eaLnBrk="1" fontAlgn="base" latinLnBrk="0" hangingPunct="1">
              <a:lnSpc>
                <a:spcPct val="100000"/>
              </a:lnSpc>
              <a:spcBef>
                <a:spcPts val="0"/>
              </a:spcBef>
              <a:spcAft>
                <a:spcPts val="600"/>
              </a:spcAft>
              <a:buClrTx/>
              <a:buSzTx/>
              <a:buFont typeface="+mj-lt"/>
              <a:buAutoNum type="arabicPeriod" startAt="3"/>
              <a:tabLst>
                <a:tab pos="55563" algn="l"/>
              </a:tabLst>
              <a:defRPr/>
            </a:pPr>
            <a:r>
              <a:rPr kumimoji="0" lang="de-DE" sz="1100" b="0" i="0" u="none" strike="noStrike" cap="none" normalizeH="0" baseline="0" noProof="0" dirty="0">
                <a:ln>
                  <a:noFill/>
                </a:ln>
                <a:solidFill>
                  <a:schemeClr val="tx1">
                    <a:lumMod val="65000"/>
                    <a:lumOff val="35000"/>
                  </a:schemeClr>
                </a:solidFill>
                <a:uLnTx/>
                <a:uFillTx/>
                <a:latin typeface="Arial" charset="0"/>
                <a:ea typeface="+mn-ea"/>
                <a:cs typeface="+mn-cs"/>
              </a:rPr>
              <a:t>OAK (NOAK </a:t>
            </a:r>
            <a:r>
              <a:rPr kumimoji="0" lang="de-DE" sz="1100" b="0" i="0" u="none" strike="noStrike" cap="none" normalizeH="0" baseline="0" noProof="0" dirty="0" err="1">
                <a:ln>
                  <a:noFill/>
                </a:ln>
                <a:solidFill>
                  <a:schemeClr val="tx1">
                    <a:lumMod val="65000"/>
                    <a:lumOff val="35000"/>
                  </a:schemeClr>
                </a:solidFill>
                <a:uLnTx/>
                <a:uFillTx/>
                <a:latin typeface="Arial" charset="0"/>
                <a:ea typeface="+mn-ea"/>
                <a:cs typeface="+mn-cs"/>
              </a:rPr>
              <a:t>ggü</a:t>
            </a:r>
            <a:r>
              <a:rPr kumimoji="0" lang="de-DE" sz="1100" b="0" i="0" u="none" strike="noStrike" cap="none" normalizeH="0" baseline="0" noProof="0" dirty="0">
                <a:ln>
                  <a:noFill/>
                </a:ln>
                <a:solidFill>
                  <a:schemeClr val="tx1">
                    <a:lumMod val="65000"/>
                    <a:lumOff val="35000"/>
                  </a:schemeClr>
                </a:solidFill>
                <a:uLnTx/>
                <a:uFillTx/>
                <a:latin typeface="Arial" charset="0"/>
                <a:ea typeface="+mn-ea"/>
                <a:cs typeface="+mn-cs"/>
              </a:rPr>
              <a:t>. VKA bevorzugt*) auswählen</a:t>
            </a:r>
          </a:p>
        </p:txBody>
      </p:sp>
      <p:grpSp>
        <p:nvGrpSpPr>
          <p:cNvPr id="64" name="Group 2">
            <a:extLst>
              <a:ext uri="{FF2B5EF4-FFF2-40B4-BE49-F238E27FC236}">
                <a16:creationId xmlns:a16="http://schemas.microsoft.com/office/drawing/2014/main" id="{30B8D56E-EA11-4189-B405-726AD14B7FD6}"/>
              </a:ext>
            </a:extLst>
          </p:cNvPr>
          <p:cNvGrpSpPr/>
          <p:nvPr/>
        </p:nvGrpSpPr>
        <p:grpSpPr>
          <a:xfrm>
            <a:off x="458742" y="1728000"/>
            <a:ext cx="1107740" cy="1083480"/>
            <a:chOff x="625713" y="1253251"/>
            <a:chExt cx="1107740" cy="1107738"/>
          </a:xfrm>
        </p:grpSpPr>
        <p:pic>
          <p:nvPicPr>
            <p:cNvPr id="65" name="Graphic 30" descr="Single gear">
              <a:extLst>
                <a:ext uri="{FF2B5EF4-FFF2-40B4-BE49-F238E27FC236}">
                  <a16:creationId xmlns:a16="http://schemas.microsoft.com/office/drawing/2014/main" id="{F5CB498A-51B6-4CCB-B2F6-1589E089760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5713" y="1253251"/>
              <a:ext cx="1107740" cy="1107738"/>
            </a:xfrm>
            <a:prstGeom prst="rect">
              <a:avLst/>
            </a:prstGeom>
            <a:effectLst/>
          </p:spPr>
        </p:pic>
        <p:sp>
          <p:nvSpPr>
            <p:cNvPr id="66" name="Oval 31">
              <a:extLst>
                <a:ext uri="{FF2B5EF4-FFF2-40B4-BE49-F238E27FC236}">
                  <a16:creationId xmlns:a16="http://schemas.microsoft.com/office/drawing/2014/main" id="{852F9AE2-56CD-48E6-B634-5F16D0F7E9F5}"/>
                </a:ext>
              </a:extLst>
            </p:cNvPr>
            <p:cNvSpPr/>
            <p:nvPr/>
          </p:nvSpPr>
          <p:spPr bwMode="auto">
            <a:xfrm>
              <a:off x="945583" y="1573120"/>
              <a:ext cx="468000" cy="468000"/>
            </a:xfrm>
            <a:prstGeom prst="ellipse">
              <a:avLst/>
            </a:prstGeom>
            <a:solidFill>
              <a:schemeClr val="bg1"/>
            </a:solidFill>
            <a:ln w="1270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2400" b="1" i="0" u="none" strike="noStrike" cap="none" normalizeH="0" baseline="0" noProof="0">
                  <a:ln>
                    <a:noFill/>
                  </a:ln>
                  <a:solidFill>
                    <a:srgbClr val="3961AC"/>
                  </a:solidFill>
                  <a:uLnTx/>
                  <a:uFillTx/>
                  <a:latin typeface="Arial" charset="0"/>
                  <a:ea typeface="+mn-ea"/>
                  <a:cs typeface="+mn-cs"/>
                </a:rPr>
                <a:t>A</a:t>
              </a:r>
            </a:p>
          </p:txBody>
        </p:sp>
      </p:grpSp>
      <p:sp>
        <p:nvSpPr>
          <p:cNvPr id="67" name="TextBox 32">
            <a:extLst>
              <a:ext uri="{FF2B5EF4-FFF2-40B4-BE49-F238E27FC236}">
                <a16:creationId xmlns:a16="http://schemas.microsoft.com/office/drawing/2014/main" id="{444BF4C3-ED65-4139-921A-39643EA9CDCC}"/>
              </a:ext>
            </a:extLst>
          </p:cNvPr>
          <p:cNvSpPr txBox="1"/>
          <p:nvPr/>
        </p:nvSpPr>
        <p:spPr>
          <a:xfrm>
            <a:off x="1575861" y="1888314"/>
            <a:ext cx="1554643" cy="764346"/>
          </a:xfrm>
          <a:prstGeom prst="rect">
            <a:avLst/>
          </a:prstGeom>
          <a:noFill/>
        </p:spPr>
        <p:txBody>
          <a:bodyPr wrap="none" lIns="0" tIns="0" rIns="0" bIns="0" rtlCol="0" anchor="ctr" anchorCtr="0">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de-DE" sz="1200" b="1" i="0" u="none" strike="noStrike" cap="none" normalizeH="0" baseline="0" noProof="0">
                <a:ln>
                  <a:noFill/>
                </a:ln>
                <a:solidFill>
                  <a:schemeClr val="tx1">
                    <a:lumMod val="65000"/>
                    <a:lumOff val="35000"/>
                  </a:schemeClr>
                </a:solidFill>
                <a:uLnTx/>
                <a:uFillTx/>
                <a:latin typeface="Arial" charset="0"/>
                <a:ea typeface="+mn-ea"/>
                <a:cs typeface="+mn-cs"/>
              </a:rPr>
              <a:t>A</a:t>
            </a:r>
            <a:r>
              <a:rPr kumimoji="0" lang="de-DE" sz="1200" i="0" u="none" strike="noStrike" cap="none" normalizeH="0" baseline="0" noProof="0">
                <a:ln>
                  <a:noFill/>
                </a:ln>
                <a:solidFill>
                  <a:schemeClr val="tx1">
                    <a:lumMod val="65000"/>
                    <a:lumOff val="35000"/>
                  </a:schemeClr>
                </a:solidFill>
                <a:uLnTx/>
                <a:uFillTx/>
                <a:latin typeface="Arial" charset="0"/>
                <a:ea typeface="+mn-ea"/>
                <a:cs typeface="+mn-cs"/>
              </a:rPr>
              <a:t>ntikoagulation/</a:t>
            </a:r>
            <a:br>
              <a:rPr kumimoji="0" lang="de-DE" sz="1200" i="0" u="none" strike="noStrike" cap="none" normalizeH="0" baseline="0" noProof="0">
                <a:ln>
                  <a:noFill/>
                </a:ln>
                <a:solidFill>
                  <a:schemeClr val="tx1">
                    <a:lumMod val="65000"/>
                    <a:lumOff val="35000"/>
                  </a:schemeClr>
                </a:solidFill>
                <a:uLnTx/>
                <a:uFillTx/>
                <a:latin typeface="Arial" charset="0"/>
                <a:ea typeface="+mn-ea"/>
                <a:cs typeface="+mn-cs"/>
              </a:rPr>
            </a:br>
            <a:r>
              <a:rPr kumimoji="0" lang="de-DE" sz="1200" i="0" u="none" strike="noStrike" cap="none" normalizeH="0" baseline="0" noProof="0">
                <a:ln>
                  <a:noFill/>
                </a:ln>
                <a:solidFill>
                  <a:schemeClr val="tx1">
                    <a:lumMod val="65000"/>
                    <a:lumOff val="35000"/>
                  </a:schemeClr>
                </a:solidFill>
                <a:uLnTx/>
                <a:uFillTx/>
                <a:latin typeface="Arial" charset="0"/>
                <a:ea typeface="+mn-ea"/>
                <a:cs typeface="+mn-cs"/>
              </a:rPr>
              <a:t>Schlaganfall-</a:t>
            </a:r>
            <a:br>
              <a:rPr kumimoji="0" lang="de-DE" sz="1200" i="0" u="none" strike="noStrike" cap="none" normalizeH="0" baseline="0" noProof="0">
                <a:ln>
                  <a:noFill/>
                </a:ln>
                <a:solidFill>
                  <a:schemeClr val="tx1">
                    <a:lumMod val="65000"/>
                    <a:lumOff val="35000"/>
                  </a:schemeClr>
                </a:solidFill>
                <a:uLnTx/>
                <a:uFillTx/>
                <a:latin typeface="Arial" charset="0"/>
                <a:ea typeface="+mn-ea"/>
                <a:cs typeface="+mn-cs"/>
              </a:rPr>
            </a:br>
            <a:r>
              <a:rPr kumimoji="0" lang="de-DE" sz="1200" i="0" u="none" strike="noStrike" cap="none" normalizeH="0" baseline="0" noProof="0">
                <a:ln>
                  <a:noFill/>
                </a:ln>
                <a:solidFill>
                  <a:schemeClr val="tx1">
                    <a:lumMod val="65000"/>
                    <a:lumOff val="35000"/>
                  </a:schemeClr>
                </a:solidFill>
                <a:uLnTx/>
                <a:uFillTx/>
                <a:latin typeface="Arial" charset="0"/>
                <a:ea typeface="+mn-ea"/>
                <a:cs typeface="+mn-cs"/>
              </a:rPr>
              <a:t>prävention</a:t>
            </a:r>
          </a:p>
        </p:txBody>
      </p:sp>
      <p:grpSp>
        <p:nvGrpSpPr>
          <p:cNvPr id="68" name="Group 33">
            <a:extLst>
              <a:ext uri="{FF2B5EF4-FFF2-40B4-BE49-F238E27FC236}">
                <a16:creationId xmlns:a16="http://schemas.microsoft.com/office/drawing/2014/main" id="{4E98EF39-1E14-4746-A322-C93FB968E7DF}"/>
              </a:ext>
            </a:extLst>
          </p:cNvPr>
          <p:cNvGrpSpPr/>
          <p:nvPr/>
        </p:nvGrpSpPr>
        <p:grpSpPr>
          <a:xfrm>
            <a:off x="3297229" y="1728000"/>
            <a:ext cx="1107740" cy="1083480"/>
            <a:chOff x="625713" y="1253251"/>
            <a:chExt cx="1107740" cy="1107738"/>
          </a:xfrm>
        </p:grpSpPr>
        <p:pic>
          <p:nvPicPr>
            <p:cNvPr id="69" name="Graphic 35" descr="Single gear">
              <a:extLst>
                <a:ext uri="{FF2B5EF4-FFF2-40B4-BE49-F238E27FC236}">
                  <a16:creationId xmlns:a16="http://schemas.microsoft.com/office/drawing/2014/main" id="{F764F416-40DE-4FEA-BCAF-6576755F4F3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5713" y="1253251"/>
              <a:ext cx="1107740" cy="1107738"/>
            </a:xfrm>
            <a:prstGeom prst="rect">
              <a:avLst/>
            </a:prstGeom>
            <a:effectLst/>
          </p:spPr>
        </p:pic>
        <p:sp>
          <p:nvSpPr>
            <p:cNvPr id="70" name="Oval 36">
              <a:extLst>
                <a:ext uri="{FF2B5EF4-FFF2-40B4-BE49-F238E27FC236}">
                  <a16:creationId xmlns:a16="http://schemas.microsoft.com/office/drawing/2014/main" id="{D925D562-7290-454F-AD79-87299018C842}"/>
                </a:ext>
              </a:extLst>
            </p:cNvPr>
            <p:cNvSpPr/>
            <p:nvPr/>
          </p:nvSpPr>
          <p:spPr bwMode="auto">
            <a:xfrm>
              <a:off x="945583" y="1573120"/>
              <a:ext cx="468000" cy="468000"/>
            </a:xfrm>
            <a:prstGeom prst="ellipse">
              <a:avLst/>
            </a:prstGeom>
            <a:solidFill>
              <a:schemeClr val="bg1"/>
            </a:solidFill>
            <a:ln w="1270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2400" b="1" i="0" u="none" strike="noStrike" cap="none" normalizeH="0" baseline="0" noProof="0">
                  <a:ln>
                    <a:noFill/>
                  </a:ln>
                  <a:solidFill>
                    <a:srgbClr val="809ED5"/>
                  </a:solidFill>
                  <a:uLnTx/>
                  <a:uFillTx/>
                  <a:latin typeface="Arial" charset="0"/>
                  <a:ea typeface="+mn-ea"/>
                  <a:cs typeface="+mn-cs"/>
                </a:rPr>
                <a:t>B</a:t>
              </a:r>
            </a:p>
          </p:txBody>
        </p:sp>
      </p:grpSp>
      <p:grpSp>
        <p:nvGrpSpPr>
          <p:cNvPr id="71" name="Group 37">
            <a:extLst>
              <a:ext uri="{FF2B5EF4-FFF2-40B4-BE49-F238E27FC236}">
                <a16:creationId xmlns:a16="http://schemas.microsoft.com/office/drawing/2014/main" id="{130A9CFD-E87E-4456-8DEF-AB92F9302A72}"/>
              </a:ext>
            </a:extLst>
          </p:cNvPr>
          <p:cNvGrpSpPr/>
          <p:nvPr/>
        </p:nvGrpSpPr>
        <p:grpSpPr>
          <a:xfrm>
            <a:off x="5968991" y="1728000"/>
            <a:ext cx="1107740" cy="1083480"/>
            <a:chOff x="625713" y="1253251"/>
            <a:chExt cx="1107740" cy="1107738"/>
          </a:xfrm>
        </p:grpSpPr>
        <p:pic>
          <p:nvPicPr>
            <p:cNvPr id="72" name="Graphic 38" descr="Single gear">
              <a:extLst>
                <a:ext uri="{FF2B5EF4-FFF2-40B4-BE49-F238E27FC236}">
                  <a16:creationId xmlns:a16="http://schemas.microsoft.com/office/drawing/2014/main" id="{8B999646-DB67-4E42-BCC9-E3A8B336098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5713" y="1253251"/>
              <a:ext cx="1107740" cy="1107738"/>
            </a:xfrm>
            <a:prstGeom prst="rect">
              <a:avLst/>
            </a:prstGeom>
            <a:effectLst/>
          </p:spPr>
        </p:pic>
        <p:sp>
          <p:nvSpPr>
            <p:cNvPr id="73" name="Oval 39">
              <a:extLst>
                <a:ext uri="{FF2B5EF4-FFF2-40B4-BE49-F238E27FC236}">
                  <a16:creationId xmlns:a16="http://schemas.microsoft.com/office/drawing/2014/main" id="{04AD5AD7-6AC1-4FCA-B864-E9C33BCE9053}"/>
                </a:ext>
              </a:extLst>
            </p:cNvPr>
            <p:cNvSpPr/>
            <p:nvPr/>
          </p:nvSpPr>
          <p:spPr bwMode="auto">
            <a:xfrm>
              <a:off x="945583" y="1573120"/>
              <a:ext cx="468000" cy="468000"/>
            </a:xfrm>
            <a:prstGeom prst="ellipse">
              <a:avLst/>
            </a:prstGeom>
            <a:solidFill>
              <a:schemeClr val="bg1"/>
            </a:solidFill>
            <a:ln w="1270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2400" b="1" i="0" u="none" strike="noStrike" cap="none" normalizeH="0" baseline="0" noProof="0">
                  <a:ln>
                    <a:noFill/>
                  </a:ln>
                  <a:solidFill>
                    <a:srgbClr val="605F62"/>
                  </a:solidFill>
                  <a:uLnTx/>
                  <a:uFillTx/>
                  <a:latin typeface="Arial" charset="0"/>
                  <a:ea typeface="+mn-ea"/>
                  <a:cs typeface="+mn-cs"/>
                </a:rPr>
                <a:t>C</a:t>
              </a:r>
            </a:p>
          </p:txBody>
        </p:sp>
      </p:grpSp>
      <p:sp>
        <p:nvSpPr>
          <p:cNvPr id="74" name="Rectangle: Rounded Corners 41">
            <a:extLst>
              <a:ext uri="{FF2B5EF4-FFF2-40B4-BE49-F238E27FC236}">
                <a16:creationId xmlns:a16="http://schemas.microsoft.com/office/drawing/2014/main" id="{3D4A48C5-B245-4839-9C06-674E2A1FC161}"/>
              </a:ext>
            </a:extLst>
          </p:cNvPr>
          <p:cNvSpPr/>
          <p:nvPr/>
        </p:nvSpPr>
        <p:spPr bwMode="auto">
          <a:xfrm>
            <a:off x="619122" y="1284819"/>
            <a:ext cx="8237541" cy="523868"/>
          </a:xfrm>
          <a:prstGeom prst="roundRect">
            <a:avLst>
              <a:gd name="adj" fmla="val 23046"/>
            </a:avLst>
          </a:prstGeom>
          <a:solidFill>
            <a:srgbClr val="3961AC">
              <a:alpha val="50000"/>
            </a:srgbClr>
          </a:solidFill>
          <a:ln w="19050" algn="ctr">
            <a:noFill/>
            <a:miter lim="800000"/>
            <a:headEnd/>
            <a:tailEnd/>
          </a:ln>
          <a:effectLst/>
        </p:spPr>
        <p:txBody>
          <a:bodyPr wrap="square" lIns="81000" tIns="0" rIns="108000" bIns="0" rtlCol="0" anchor="ctr">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1400" b="1" i="0" u="none" strike="noStrike" cap="none" normalizeH="0" baseline="0" noProof="0">
                <a:ln>
                  <a:noFill/>
                </a:ln>
                <a:solidFill>
                  <a:srgbClr val="FFFFFF"/>
                </a:solidFill>
                <a:uLnTx/>
                <a:uFillTx/>
                <a:latin typeface="Arial" charset="0"/>
                <a:ea typeface="+mn-ea"/>
                <a:cs typeface="+mn-cs"/>
              </a:rPr>
              <a:t>Das ABC-Konzept (Atrial Fibrillation Better Care) wurde in </a:t>
            </a:r>
            <a:br>
              <a:rPr kumimoji="0" lang="de-DE" sz="1400" b="1" i="0" u="none" strike="noStrike" cap="none" normalizeH="0" baseline="0" noProof="0">
                <a:ln>
                  <a:noFill/>
                </a:ln>
                <a:solidFill>
                  <a:srgbClr val="FFFFFF"/>
                </a:solidFill>
                <a:uLnTx/>
                <a:uFillTx/>
                <a:latin typeface="Arial" charset="0"/>
                <a:ea typeface="+mn-ea"/>
                <a:cs typeface="+mn-cs"/>
              </a:rPr>
            </a:br>
            <a:r>
              <a:rPr kumimoji="0" lang="de-DE" sz="1400" b="1" i="0" u="none" strike="noStrike" cap="none" normalizeH="0" baseline="0" noProof="0">
                <a:ln>
                  <a:noFill/>
                </a:ln>
                <a:solidFill>
                  <a:srgbClr val="FFFFFF"/>
                </a:solidFill>
                <a:uLnTx/>
                <a:uFillTx/>
                <a:latin typeface="Arial" charset="0"/>
                <a:ea typeface="+mn-ea"/>
                <a:cs typeface="+mn-cs"/>
              </a:rPr>
              <a:t>die ESC-Leitlinien 2020 aufgenommen</a:t>
            </a:r>
            <a:r>
              <a:rPr kumimoji="0" lang="de-DE" sz="1400" b="1" i="0" u="none" strike="noStrike" cap="none" normalizeH="0" baseline="30000" noProof="0">
                <a:ln>
                  <a:noFill/>
                </a:ln>
                <a:solidFill>
                  <a:srgbClr val="FFFFFF"/>
                </a:solidFill>
                <a:uLnTx/>
                <a:uFillTx/>
                <a:latin typeface="Arial" charset="0"/>
                <a:ea typeface="+mn-ea"/>
                <a:cs typeface="+mn-cs"/>
              </a:rPr>
              <a:t>3</a:t>
            </a:r>
          </a:p>
        </p:txBody>
      </p:sp>
      <p:grpSp>
        <p:nvGrpSpPr>
          <p:cNvPr id="75" name="Group 42">
            <a:extLst>
              <a:ext uri="{FF2B5EF4-FFF2-40B4-BE49-F238E27FC236}">
                <a16:creationId xmlns:a16="http://schemas.microsoft.com/office/drawing/2014/main" id="{58E7B603-F608-44B8-AF24-FAED34D863B9}"/>
              </a:ext>
            </a:extLst>
          </p:cNvPr>
          <p:cNvGrpSpPr/>
          <p:nvPr/>
        </p:nvGrpSpPr>
        <p:grpSpPr>
          <a:xfrm>
            <a:off x="6771197" y="1317470"/>
            <a:ext cx="875265" cy="451366"/>
            <a:chOff x="-1382411" y="2588267"/>
            <a:chExt cx="636329" cy="342068"/>
          </a:xfrm>
        </p:grpSpPr>
        <p:sp>
          <p:nvSpPr>
            <p:cNvPr id="76" name="Rectangle: Rounded Corners 43">
              <a:extLst>
                <a:ext uri="{FF2B5EF4-FFF2-40B4-BE49-F238E27FC236}">
                  <a16:creationId xmlns:a16="http://schemas.microsoft.com/office/drawing/2014/main" id="{43085FF3-FC5D-4A6F-BD22-61F4D998B08E}"/>
                </a:ext>
              </a:extLst>
            </p:cNvPr>
            <p:cNvSpPr/>
            <p:nvPr/>
          </p:nvSpPr>
          <p:spPr>
            <a:xfrm>
              <a:off x="-1382411" y="2588267"/>
              <a:ext cx="636329" cy="342068"/>
            </a:xfrm>
            <a:prstGeom prst="roundRect">
              <a:avLst>
                <a:gd name="adj" fmla="val 50000"/>
              </a:avLst>
            </a:prstGeom>
            <a:solidFill>
              <a:schemeClr val="bg1"/>
            </a:solidFill>
          </p:spPr>
          <p:txBody>
            <a:bodyPr wrap="square" anchor="ctr">
              <a:noAutofit/>
            </a:bodyPr>
            <a:lstStyle/>
            <a:p>
              <a:pPr marL="0" marR="0" lvl="0" indent="0" algn="ctr" defTabSz="914378" rtl="0" eaLnBrk="1" fontAlgn="base" latinLnBrk="0" hangingPunct="1">
                <a:lnSpc>
                  <a:spcPct val="100000"/>
                </a:lnSpc>
                <a:spcBef>
                  <a:spcPct val="50000"/>
                </a:spcBef>
                <a:spcAft>
                  <a:spcPct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Arial" charset="0"/>
                <a:ea typeface="+mn-ea"/>
                <a:cs typeface="+mn-cs"/>
              </a:endParaRPr>
            </a:p>
          </p:txBody>
        </p:sp>
        <p:pic>
          <p:nvPicPr>
            <p:cNvPr id="77" name="Picture 44">
              <a:extLst>
                <a:ext uri="{FF2B5EF4-FFF2-40B4-BE49-F238E27FC236}">
                  <a16:creationId xmlns:a16="http://schemas.microsoft.com/office/drawing/2014/main" id="{76BDBCAB-3791-451A-AFF3-53F9541BC6CB}"/>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281539" y="2676460"/>
              <a:ext cx="434582" cy="162843"/>
            </a:xfrm>
            <a:prstGeom prst="rect">
              <a:avLst/>
            </a:prstGeom>
          </p:spPr>
        </p:pic>
      </p:grpSp>
    </p:spTree>
    <p:extLst>
      <p:ext uri="{BB962C8B-B14F-4D97-AF65-F5344CB8AC3E}">
        <p14:creationId xmlns:p14="http://schemas.microsoft.com/office/powerpoint/2010/main" val="73752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1188" y="216911"/>
            <a:ext cx="8281988"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400" dirty="0"/>
              <a:t>Wie können wir Patienten mit </a:t>
            </a:r>
            <a:r>
              <a:rPr lang="de-DE" sz="2400" dirty="0" err="1"/>
              <a:t>nvVHF</a:t>
            </a:r>
            <a:r>
              <a:rPr lang="de-DE" sz="2400" dirty="0"/>
              <a:t> </a:t>
            </a:r>
          </a:p>
          <a:p>
            <a:pPr lvl="0"/>
            <a:r>
              <a:rPr lang="de-DE" sz="2400" dirty="0"/>
              <a:t>wie Herrn Meier schützen?</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625698"/>
            <a:ext cx="8274051" cy="430887"/>
          </a:xfrm>
          <a:prstGeom prst="rect">
            <a:avLst/>
          </a:prstGeom>
          <a:noFill/>
        </p:spPr>
        <p:txBody>
          <a:bodyPr wrap="square" lIns="0" tIns="0" rIns="0" bIns="0" rtlCol="0" anchor="b" anchorCtr="0">
            <a:spAutoFit/>
          </a:bodyPr>
          <a:lstStyle/>
          <a:p>
            <a:pPr marL="88900" indent="-88900">
              <a:spcBef>
                <a:spcPts val="0"/>
              </a:spcBef>
            </a:pPr>
            <a:r>
              <a:rPr lang="de-DE" sz="700">
                <a:solidFill>
                  <a:srgbClr val="B3B2B5"/>
                </a:solidFill>
                <a:cs typeface="Arial" charset="0"/>
              </a:rPr>
              <a:t>*	QxMD ist ein unabhängiges Unternehmen, das mit Forschern, Kliniken, Universitäten, Nichtregierungsorganisationen und anderen Einrichtungen zusammenarbeitet, um Publikationen zu verbreiten und die klinische Forschung in anwendungsfreundliche Instrumente zu übertragen. Der verwendete Kalkulator ist eines dieser Instrumente. LINK zum Kalkulator: https://qxmd.com/calculate/calculator_685/garfield-af-risk-calculator </a:t>
            </a:r>
          </a:p>
          <a:p>
            <a:pPr marL="88900" indent="-88900">
              <a:spcBef>
                <a:spcPts val="0"/>
              </a:spcBef>
            </a:pPr>
            <a:r>
              <a:rPr lang="de-DE" sz="700">
                <a:solidFill>
                  <a:srgbClr val="B3B2B5"/>
                </a:solidFill>
                <a:cs typeface="Arial" charset="0"/>
              </a:rPr>
              <a:t>eGFR: estimated Glomerular Filtration Rate (geschätzte glomeruläre Filtrationsrate); BMI: Body Mass Index (Körpermasseindex)</a:t>
            </a:r>
          </a:p>
        </p:txBody>
      </p:sp>
      <p:pic>
        <p:nvPicPr>
          <p:cNvPr id="31" name="Picture 4">
            <a:extLst>
              <a:ext uri="{FF2B5EF4-FFF2-40B4-BE49-F238E27FC236}">
                <a16:creationId xmlns:a16="http://schemas.microsoft.com/office/drawing/2014/main" id="{B13F2BB7-FEC8-4EF3-AE83-70D2616CC20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8" y="1050202"/>
            <a:ext cx="2816208" cy="3546512"/>
          </a:xfrm>
          <a:prstGeom prst="rect">
            <a:avLst/>
          </a:prstGeom>
        </p:spPr>
      </p:pic>
      <p:sp>
        <p:nvSpPr>
          <p:cNvPr id="32" name="TextBox 6">
            <a:extLst>
              <a:ext uri="{FF2B5EF4-FFF2-40B4-BE49-F238E27FC236}">
                <a16:creationId xmlns:a16="http://schemas.microsoft.com/office/drawing/2014/main" id="{BE886E48-9808-4BBC-B15E-EEC5DBB2DD5C}"/>
              </a:ext>
            </a:extLst>
          </p:cNvPr>
          <p:cNvSpPr txBox="1"/>
          <p:nvPr/>
        </p:nvSpPr>
        <p:spPr>
          <a:xfrm>
            <a:off x="829708" y="1538094"/>
            <a:ext cx="2408734" cy="637753"/>
          </a:xfrm>
          <a:prstGeom prst="rect">
            <a:avLst/>
          </a:prstGeom>
          <a:noFill/>
        </p:spPr>
        <p:txBody>
          <a:bodyPr wrap="square" lIns="67500" tIns="35100" rIns="67500" bIns="35100" rtlCol="0" anchor="t">
            <a:noAutofit/>
          </a:bodyPr>
          <a:lstStyle/>
          <a:p>
            <a:pPr defTabSz="685783" fontAlgn="auto">
              <a:spcBef>
                <a:spcPts val="0"/>
              </a:spcBef>
              <a:spcAft>
                <a:spcPts val="0"/>
              </a:spcAft>
            </a:pPr>
            <a:r>
              <a:rPr lang="de-DE" sz="2100" dirty="0">
                <a:solidFill>
                  <a:srgbClr val="3961AC"/>
                </a:solidFill>
                <a:latin typeface="Arial Black" panose="020B0A04020102020204" pitchFamily="34" charset="0"/>
              </a:rPr>
              <a:t>        Herr Meier</a:t>
            </a:r>
          </a:p>
          <a:p>
            <a:pPr defTabSz="685783" fontAlgn="auto">
              <a:spcBef>
                <a:spcPts val="0"/>
              </a:spcBef>
              <a:spcAft>
                <a:spcPts val="0"/>
              </a:spcAft>
            </a:pPr>
            <a:r>
              <a:rPr lang="de-DE" sz="1200" b="1" dirty="0">
                <a:solidFill>
                  <a:srgbClr val="3961AC">
                    <a:alpha val="80000"/>
                  </a:srgbClr>
                </a:solidFill>
                <a:latin typeface="Arial"/>
              </a:rPr>
              <a:t>                </a:t>
            </a:r>
            <a:r>
              <a:rPr lang="de-DE" sz="1050" b="1" dirty="0">
                <a:solidFill>
                  <a:srgbClr val="3961AC">
                    <a:alpha val="80000"/>
                  </a:srgbClr>
                </a:solidFill>
                <a:latin typeface="Arial"/>
              </a:rPr>
              <a:t>73 Jahre alt</a:t>
            </a:r>
          </a:p>
          <a:p>
            <a:pPr defTabSz="685783" fontAlgn="auto">
              <a:spcBef>
                <a:spcPts val="0"/>
              </a:spcBef>
              <a:spcAft>
                <a:spcPts val="0"/>
              </a:spcAft>
            </a:pPr>
            <a:endParaRPr lang="en-GB" sz="1200" dirty="0">
              <a:solidFill>
                <a:srgbClr val="000000">
                  <a:lumMod val="65000"/>
                  <a:lumOff val="35000"/>
                </a:srgbClr>
              </a:solidFill>
              <a:latin typeface="Arial"/>
            </a:endParaRPr>
          </a:p>
          <a:p>
            <a:pPr marL="214308" indent="-214308" defTabSz="685783" fontAlgn="auto">
              <a:spcBef>
                <a:spcPts val="0"/>
              </a:spcBef>
              <a:spcAft>
                <a:spcPts val="450"/>
              </a:spcAft>
              <a:buClr>
                <a:srgbClr val="3961AC"/>
              </a:buClr>
              <a:buFont typeface="Wingdings" panose="05000000000000000000" pitchFamily="2" charset="2"/>
              <a:buChar char=""/>
            </a:pPr>
            <a:r>
              <a:rPr lang="de-DE" sz="1050" dirty="0">
                <a:solidFill>
                  <a:schemeClr val="tx1">
                    <a:lumMod val="65000"/>
                    <a:lumOff val="35000"/>
                  </a:schemeClr>
                </a:solidFill>
                <a:latin typeface="Arial"/>
              </a:rPr>
              <a:t>Nicht-valvuläres Vorhofflimmern</a:t>
            </a:r>
          </a:p>
          <a:p>
            <a:pPr marL="214308" indent="-214308" defTabSz="685783" fontAlgn="auto">
              <a:spcBef>
                <a:spcPts val="0"/>
              </a:spcBef>
              <a:spcAft>
                <a:spcPts val="450"/>
              </a:spcAft>
              <a:buClr>
                <a:srgbClr val="3961AC"/>
              </a:buClr>
              <a:buFont typeface="Wingdings" panose="05000000000000000000" pitchFamily="2" charset="2"/>
              <a:buChar char=""/>
            </a:pPr>
            <a:r>
              <a:rPr lang="de-DE" sz="1050" dirty="0">
                <a:solidFill>
                  <a:schemeClr val="tx1">
                    <a:lumMod val="65000"/>
                    <a:lumOff val="35000"/>
                  </a:schemeClr>
                </a:solidFill>
                <a:latin typeface="Arial"/>
              </a:rPr>
              <a:t>Bluthochdruck (148 </a:t>
            </a:r>
            <a:r>
              <a:rPr lang="de-DE" sz="1050" dirty="0" err="1">
                <a:solidFill>
                  <a:schemeClr val="tx1">
                    <a:lumMod val="65000"/>
                    <a:lumOff val="35000"/>
                  </a:schemeClr>
                </a:solidFill>
                <a:latin typeface="Arial"/>
              </a:rPr>
              <a:t>mmHg</a:t>
            </a:r>
            <a:r>
              <a:rPr lang="de-DE" sz="1050" dirty="0">
                <a:solidFill>
                  <a:schemeClr val="tx1">
                    <a:lumMod val="65000"/>
                    <a:lumOff val="35000"/>
                  </a:schemeClr>
                </a:solidFill>
                <a:latin typeface="Arial"/>
              </a:rPr>
              <a:t>)</a:t>
            </a:r>
          </a:p>
          <a:p>
            <a:pPr marL="214308" indent="-214308" defTabSz="685783" fontAlgn="auto">
              <a:spcBef>
                <a:spcPts val="0"/>
              </a:spcBef>
              <a:spcAft>
                <a:spcPts val="450"/>
              </a:spcAft>
              <a:buClr>
                <a:srgbClr val="3961AC"/>
              </a:buClr>
              <a:buFont typeface="Wingdings" panose="05000000000000000000" pitchFamily="2" charset="2"/>
              <a:buChar char=""/>
            </a:pPr>
            <a:r>
              <a:rPr lang="de-DE" sz="1050" dirty="0">
                <a:solidFill>
                  <a:schemeClr val="tx1">
                    <a:lumMod val="65000"/>
                    <a:lumOff val="35000"/>
                  </a:schemeClr>
                </a:solidFill>
                <a:latin typeface="Arial"/>
              </a:rPr>
              <a:t>BMI 28 (81 kg)</a:t>
            </a:r>
          </a:p>
          <a:p>
            <a:pPr marL="214308" indent="-214308" defTabSz="685783" fontAlgn="auto">
              <a:spcBef>
                <a:spcPts val="0"/>
              </a:spcBef>
              <a:spcAft>
                <a:spcPts val="450"/>
              </a:spcAft>
              <a:buClr>
                <a:srgbClr val="3961AC"/>
              </a:buClr>
              <a:buFont typeface="Wingdings" panose="05000000000000000000" pitchFamily="2" charset="2"/>
              <a:buChar char=""/>
            </a:pPr>
            <a:r>
              <a:rPr lang="de-DE" sz="1050" dirty="0">
                <a:solidFill>
                  <a:schemeClr val="tx1">
                    <a:lumMod val="65000"/>
                    <a:lumOff val="35000"/>
                  </a:schemeClr>
                </a:solidFill>
                <a:latin typeface="Arial"/>
              </a:rPr>
              <a:t>eGFR 45 ml/min</a:t>
            </a:r>
          </a:p>
          <a:p>
            <a:pPr marL="214308" indent="-214308" defTabSz="685783" fontAlgn="auto">
              <a:spcBef>
                <a:spcPts val="0"/>
              </a:spcBef>
              <a:spcAft>
                <a:spcPts val="450"/>
              </a:spcAft>
              <a:buClr>
                <a:srgbClr val="3961AC"/>
              </a:buClr>
              <a:buFont typeface="Wingdings" panose="05000000000000000000" pitchFamily="2" charset="2"/>
              <a:buChar char=""/>
            </a:pPr>
            <a:r>
              <a:rPr lang="de-DE" sz="1050" dirty="0">
                <a:solidFill>
                  <a:schemeClr val="tx1">
                    <a:lumMod val="65000"/>
                    <a:lumOff val="35000"/>
                  </a:schemeClr>
                </a:solidFill>
                <a:latin typeface="Arial"/>
              </a:rPr>
              <a:t>Puls 70 Schläge pro Minute</a:t>
            </a:r>
          </a:p>
          <a:p>
            <a:pPr marL="214308" indent="-214308" defTabSz="685783" fontAlgn="auto">
              <a:spcBef>
                <a:spcPts val="0"/>
              </a:spcBef>
              <a:spcAft>
                <a:spcPts val="450"/>
              </a:spcAft>
              <a:buClr>
                <a:srgbClr val="3961AC"/>
              </a:buClr>
              <a:buFont typeface="Wingdings" panose="05000000000000000000" pitchFamily="2" charset="2"/>
              <a:buChar char=""/>
            </a:pPr>
            <a:r>
              <a:rPr lang="de-DE" sz="1050" dirty="0">
                <a:solidFill>
                  <a:schemeClr val="tx1">
                    <a:lumMod val="65000"/>
                    <a:lumOff val="35000"/>
                  </a:schemeClr>
                </a:solidFill>
                <a:latin typeface="Arial"/>
              </a:rPr>
              <a:t>Raucher</a:t>
            </a:r>
          </a:p>
          <a:p>
            <a:pPr marL="214308" indent="-214308" defTabSz="685783" fontAlgn="auto">
              <a:spcBef>
                <a:spcPts val="0"/>
              </a:spcBef>
              <a:spcAft>
                <a:spcPts val="450"/>
              </a:spcAft>
              <a:buClr>
                <a:srgbClr val="3961AC"/>
              </a:buClr>
              <a:buFont typeface="Wingdings" panose="05000000000000000000" pitchFamily="2" charset="2"/>
              <a:buChar char=""/>
            </a:pPr>
            <a:r>
              <a:rPr lang="de-DE" sz="1050" dirty="0">
                <a:solidFill>
                  <a:schemeClr val="tx1">
                    <a:lumMod val="65000"/>
                    <a:lumOff val="35000"/>
                  </a:schemeClr>
                </a:solidFill>
                <a:latin typeface="Arial"/>
              </a:rPr>
              <a:t>KHK</a:t>
            </a:r>
          </a:p>
          <a:p>
            <a:pPr marL="214308" indent="-214308" defTabSz="685783" fontAlgn="auto">
              <a:spcBef>
                <a:spcPts val="0"/>
              </a:spcBef>
              <a:spcAft>
                <a:spcPts val="450"/>
              </a:spcAft>
              <a:buClr>
                <a:srgbClr val="3961AC"/>
              </a:buClr>
              <a:buFont typeface="Wingdings" panose="05000000000000000000" pitchFamily="2" charset="2"/>
              <a:buChar char=""/>
            </a:pPr>
            <a:r>
              <a:rPr lang="de-DE" sz="1050" dirty="0">
                <a:solidFill>
                  <a:schemeClr val="tx1">
                    <a:lumMod val="65000"/>
                    <a:lumOff val="35000"/>
                  </a:schemeClr>
                </a:solidFill>
                <a:latin typeface="Arial"/>
              </a:rPr>
              <a:t>Keine Blutungen in der Anamnese</a:t>
            </a:r>
          </a:p>
          <a:p>
            <a:pPr marL="214308" indent="-214308" defTabSz="685783" fontAlgn="auto">
              <a:spcBef>
                <a:spcPts val="0"/>
              </a:spcBef>
              <a:spcAft>
                <a:spcPts val="450"/>
              </a:spcAft>
              <a:buClr>
                <a:srgbClr val="3961AC"/>
              </a:buClr>
              <a:buFont typeface="Wingdings" panose="05000000000000000000" pitchFamily="2" charset="2"/>
              <a:buChar char=""/>
            </a:pPr>
            <a:r>
              <a:rPr lang="de-DE" sz="1050" dirty="0">
                <a:solidFill>
                  <a:schemeClr val="tx1">
                    <a:lumMod val="65000"/>
                    <a:lumOff val="35000"/>
                  </a:schemeClr>
                </a:solidFill>
                <a:latin typeface="Arial"/>
              </a:rPr>
              <a:t>Kein Schlaganfall in der Anamnese</a:t>
            </a:r>
          </a:p>
        </p:txBody>
      </p:sp>
      <p:pic>
        <p:nvPicPr>
          <p:cNvPr id="33" name="Picture 3">
            <a:extLst>
              <a:ext uri="{FF2B5EF4-FFF2-40B4-BE49-F238E27FC236}">
                <a16:creationId xmlns:a16="http://schemas.microsoft.com/office/drawing/2014/main" id="{4D569DB9-F943-4AD5-AF7F-6B5B46E395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53195" y="1068516"/>
            <a:ext cx="1107331" cy="1107331"/>
          </a:xfrm>
          <a:prstGeom prst="ellipse">
            <a:avLst/>
          </a:prstGeom>
          <a:ln w="28575">
            <a:solidFill>
              <a:srgbClr val="3961AC"/>
            </a:solidFill>
          </a:ln>
        </p:spPr>
      </p:pic>
      <p:sp>
        <p:nvSpPr>
          <p:cNvPr id="35" name="Flowchart: Off-page Connector 51">
            <a:extLst>
              <a:ext uri="{FF2B5EF4-FFF2-40B4-BE49-F238E27FC236}">
                <a16:creationId xmlns:a16="http://schemas.microsoft.com/office/drawing/2014/main" id="{D8B0F1BD-372B-4DDE-9811-246EEB44A0CE}"/>
              </a:ext>
            </a:extLst>
          </p:cNvPr>
          <p:cNvSpPr/>
          <p:nvPr/>
        </p:nvSpPr>
        <p:spPr bwMode="auto">
          <a:xfrm>
            <a:off x="5101264" y="3727816"/>
            <a:ext cx="3747448" cy="770965"/>
          </a:xfrm>
          <a:prstGeom prst="flowChartOffpageConnector">
            <a:avLst/>
          </a:prstGeom>
          <a:solidFill>
            <a:srgbClr val="3961AC"/>
          </a:solidFill>
          <a:ln w="28575" algn="ctr">
            <a:solidFill>
              <a:schemeClr val="bg2"/>
            </a:solidFill>
            <a:miter lim="800000"/>
            <a:headEnd/>
            <a:tailEnd/>
          </a:ln>
          <a:effectLst/>
        </p:spPr>
        <p:txBody>
          <a:bodyPr wrap="square" lIns="0" tIns="54000" rIns="0" bIns="0" rtlCol="0" anchor="ctr">
            <a:noAutofit/>
          </a:bodyPr>
          <a:lstStyle/>
          <a:p>
            <a:pPr algn="ctr" defTabSz="685783" fontAlgn="auto">
              <a:spcBef>
                <a:spcPts val="0"/>
              </a:spcBef>
              <a:spcAft>
                <a:spcPts val="0"/>
              </a:spcAft>
            </a:pPr>
            <a:r>
              <a:rPr lang="de-DE" sz="1200">
                <a:solidFill>
                  <a:schemeClr val="bg1"/>
                </a:solidFill>
              </a:rPr>
              <a:t>Herr Meier hat einen </a:t>
            </a:r>
          </a:p>
          <a:p>
            <a:pPr algn="ctr" defTabSz="685783" fontAlgn="auto">
              <a:spcBef>
                <a:spcPts val="0"/>
              </a:spcBef>
              <a:spcAft>
                <a:spcPts val="0"/>
              </a:spcAft>
            </a:pPr>
            <a:r>
              <a:rPr lang="de-DE" sz="1200">
                <a:solidFill>
                  <a:schemeClr val="bg1"/>
                </a:solidFill>
              </a:rPr>
              <a:t>CHA</a:t>
            </a:r>
            <a:r>
              <a:rPr lang="de-DE" sz="1200" baseline="-25000">
                <a:solidFill>
                  <a:schemeClr val="bg1"/>
                </a:solidFill>
              </a:rPr>
              <a:t>2</a:t>
            </a:r>
            <a:r>
              <a:rPr lang="de-DE" sz="1200">
                <a:solidFill>
                  <a:schemeClr val="bg1"/>
                </a:solidFill>
              </a:rPr>
              <a:t>DS</a:t>
            </a:r>
            <a:r>
              <a:rPr lang="de-DE" sz="1200" baseline="-25000">
                <a:solidFill>
                  <a:schemeClr val="bg1"/>
                </a:solidFill>
              </a:rPr>
              <a:t>2</a:t>
            </a:r>
            <a:r>
              <a:rPr lang="de-DE" sz="1200">
                <a:solidFill>
                  <a:schemeClr val="bg1"/>
                </a:solidFill>
              </a:rPr>
              <a:t>-VaSc-Score von 3</a:t>
            </a:r>
            <a:r>
              <a:rPr lang="de-DE" sz="1200" baseline="30000">
                <a:solidFill>
                  <a:schemeClr val="bg1"/>
                </a:solidFill>
                <a:latin typeface="Arial"/>
              </a:rPr>
              <a:t>5</a:t>
            </a:r>
          </a:p>
        </p:txBody>
      </p:sp>
      <p:pic>
        <p:nvPicPr>
          <p:cNvPr id="36" name="Grafik 35">
            <a:extLst>
              <a:ext uri="{FF2B5EF4-FFF2-40B4-BE49-F238E27FC236}">
                <a16:creationId xmlns:a16="http://schemas.microsoft.com/office/drawing/2014/main" id="{06525DF2-F9C6-46E2-ACB2-37B89D7CC6DA}"/>
              </a:ext>
            </a:extLst>
          </p:cNvPr>
          <p:cNvPicPr>
            <a:picLocks noChangeAspect="1"/>
          </p:cNvPicPr>
          <p:nvPr/>
        </p:nvPicPr>
        <p:blipFill>
          <a:blip r:embed="rId5"/>
          <a:stretch>
            <a:fillRect/>
          </a:stretch>
        </p:blipFill>
        <p:spPr>
          <a:xfrm>
            <a:off x="3816793" y="1611714"/>
            <a:ext cx="654107" cy="636332"/>
          </a:xfrm>
          <a:prstGeom prst="rect">
            <a:avLst/>
          </a:prstGeom>
        </p:spPr>
      </p:pic>
      <p:sp>
        <p:nvSpPr>
          <p:cNvPr id="37" name="Pfeil: nach rechts 36">
            <a:extLst>
              <a:ext uri="{FF2B5EF4-FFF2-40B4-BE49-F238E27FC236}">
                <a16:creationId xmlns:a16="http://schemas.microsoft.com/office/drawing/2014/main" id="{5DBCC202-48C1-449D-971D-F7A6B55CD01E}"/>
              </a:ext>
            </a:extLst>
          </p:cNvPr>
          <p:cNvSpPr/>
          <p:nvPr/>
        </p:nvSpPr>
        <p:spPr bwMode="auto">
          <a:xfrm>
            <a:off x="4535772" y="1611713"/>
            <a:ext cx="170329" cy="654423"/>
          </a:xfrm>
          <a:prstGeom prst="rightArrow">
            <a:avLst>
              <a:gd name="adj1" fmla="val 50000"/>
              <a:gd name="adj2" fmla="val 100000"/>
            </a:avLst>
          </a:prstGeom>
          <a:solidFill>
            <a:srgbClr val="439FE0"/>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38" name="Textfeld 37">
            <a:extLst>
              <a:ext uri="{FF2B5EF4-FFF2-40B4-BE49-F238E27FC236}">
                <a16:creationId xmlns:a16="http://schemas.microsoft.com/office/drawing/2014/main" id="{02A9B468-717F-4D9C-A3BB-2DE661630143}"/>
              </a:ext>
            </a:extLst>
          </p:cNvPr>
          <p:cNvSpPr txBox="1"/>
          <p:nvPr/>
        </p:nvSpPr>
        <p:spPr>
          <a:xfrm>
            <a:off x="3746878" y="2054539"/>
            <a:ext cx="1137010" cy="710067"/>
          </a:xfrm>
          <a:prstGeom prst="rect">
            <a:avLst/>
          </a:prstGeom>
          <a:noFill/>
        </p:spPr>
        <p:txBody>
          <a:bodyPr wrap="square" lIns="90000" tIns="46800" rIns="90000" bIns="46800" rtlCol="0" anchor="ctr">
            <a:spAutoFit/>
          </a:bodyPr>
          <a:lstStyle/>
          <a:p>
            <a:br>
              <a:rPr lang="de-DE" sz="1600">
                <a:solidFill>
                  <a:srgbClr val="605F62"/>
                </a:solidFill>
              </a:rPr>
            </a:br>
            <a:r>
              <a:rPr lang="de-DE" sz="1200">
                <a:solidFill>
                  <a:srgbClr val="605F62"/>
                </a:solidFill>
              </a:rPr>
              <a:t>Berechnung durch QxMD* </a:t>
            </a:r>
          </a:p>
        </p:txBody>
      </p:sp>
      <p:graphicFrame>
        <p:nvGraphicFramePr>
          <p:cNvPr id="16" name="Diagramm 15">
            <a:extLst>
              <a:ext uri="{FF2B5EF4-FFF2-40B4-BE49-F238E27FC236}">
                <a16:creationId xmlns:a16="http://schemas.microsoft.com/office/drawing/2014/main" id="{EB3806BE-7163-E047-A330-789ECB1CEF61}"/>
              </a:ext>
            </a:extLst>
          </p:cNvPr>
          <p:cNvGraphicFramePr/>
          <p:nvPr>
            <p:extLst>
              <p:ext uri="{D42A27DB-BD31-4B8C-83A1-F6EECF244321}">
                <p14:modId xmlns:p14="http://schemas.microsoft.com/office/powerpoint/2010/main" val="1405516583"/>
              </p:ext>
            </p:extLst>
          </p:nvPr>
        </p:nvGraphicFramePr>
        <p:xfrm>
          <a:off x="4957532" y="1042483"/>
          <a:ext cx="4042800" cy="2588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9341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Chart 6">
            <a:extLst>
              <a:ext uri="{FF2B5EF4-FFF2-40B4-BE49-F238E27FC236}">
                <a16:creationId xmlns:a16="http://schemas.microsoft.com/office/drawing/2014/main" id="{5DCF6BE5-D908-4629-ADC9-2DB702722631}"/>
              </a:ext>
            </a:extLst>
          </p:cNvPr>
          <p:cNvGraphicFramePr/>
          <p:nvPr>
            <p:extLst>
              <p:ext uri="{D42A27DB-BD31-4B8C-83A1-F6EECF244321}">
                <p14:modId xmlns:p14="http://schemas.microsoft.com/office/powerpoint/2010/main" val="2225690813"/>
              </p:ext>
            </p:extLst>
          </p:nvPr>
        </p:nvGraphicFramePr>
        <p:xfrm>
          <a:off x="2831305" y="1916966"/>
          <a:ext cx="4691516" cy="2685706"/>
        </p:xfrm>
        <a:graphic>
          <a:graphicData uri="http://schemas.openxmlformats.org/drawingml/2006/chart">
            <c:chart xmlns:c="http://schemas.openxmlformats.org/drawingml/2006/chart" xmlns:r="http://schemas.openxmlformats.org/officeDocument/2006/relationships" r:id="rId3"/>
          </a:graphicData>
        </a:graphic>
      </p:graphicFrame>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1188" y="272310"/>
            <a:ext cx="8532812" cy="6093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200" dirty="0" err="1"/>
              <a:t>nvVHF</a:t>
            </a:r>
            <a:r>
              <a:rPr lang="de-DE" sz="2200" dirty="0"/>
              <a:t>-Patienten mit Komorbiditäten weisen ein erhöhtes </a:t>
            </a:r>
          </a:p>
          <a:p>
            <a:pPr lvl="0"/>
            <a:r>
              <a:rPr lang="de-DE" sz="2200" dirty="0"/>
              <a:t>Schlaganfall-/SE-Risiko auf und sollten geschützt werden</a:t>
            </a:r>
            <a:r>
              <a:rPr lang="de-DE" sz="2200" baseline="30000" dirty="0"/>
              <a:t>6</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02669"/>
            <a:ext cx="8274051" cy="253916"/>
          </a:xfrm>
          <a:prstGeom prst="rect">
            <a:avLst/>
          </a:prstGeom>
          <a:noFill/>
        </p:spPr>
        <p:txBody>
          <a:bodyPr wrap="square" lIns="0" tIns="0" rIns="0" bIns="0" rtlCol="0" anchor="b" anchorCtr="0">
            <a:spAutoFit/>
          </a:bodyPr>
          <a:lstStyle/>
          <a:p>
            <a:pPr>
              <a:spcBef>
                <a:spcPts val="300"/>
              </a:spcBef>
            </a:pPr>
            <a:r>
              <a:rPr lang="de-DE" sz="700" dirty="0">
                <a:solidFill>
                  <a:srgbClr val="B3B2B5"/>
                </a:solidFill>
                <a:cs typeface="Arial" charset="0"/>
              </a:rPr>
              <a:t>* Berücksichtigt wurde nur das erste Auftreten von Ereignissen.</a:t>
            </a:r>
          </a:p>
          <a:p>
            <a:pPr>
              <a:spcBef>
                <a:spcPts val="300"/>
              </a:spcBef>
            </a:pPr>
            <a:r>
              <a:rPr lang="de-DE" sz="700" dirty="0" err="1">
                <a:solidFill>
                  <a:srgbClr val="B3B2B5"/>
                </a:solidFill>
                <a:cs typeface="Arial" charset="0"/>
              </a:rPr>
              <a:t>nvVHF</a:t>
            </a:r>
            <a:r>
              <a:rPr lang="de-DE" sz="700" dirty="0">
                <a:solidFill>
                  <a:srgbClr val="B3B2B5"/>
                </a:solidFill>
                <a:cs typeface="Arial" charset="0"/>
              </a:rPr>
              <a:t>: nicht-</a:t>
            </a:r>
            <a:r>
              <a:rPr lang="de-DE" sz="700" dirty="0" err="1">
                <a:solidFill>
                  <a:srgbClr val="B3B2B5"/>
                </a:solidFill>
                <a:cs typeface="Arial" charset="0"/>
              </a:rPr>
              <a:t>valvuläres</a:t>
            </a:r>
            <a:r>
              <a:rPr lang="de-DE" sz="700" dirty="0">
                <a:solidFill>
                  <a:srgbClr val="B3B2B5"/>
                </a:solidFill>
                <a:cs typeface="Arial" charset="0"/>
              </a:rPr>
              <a:t> Vorhofflimmern; SE: </a:t>
            </a:r>
            <a:r>
              <a:rPr lang="de-DE" sz="700" dirty="0" err="1">
                <a:solidFill>
                  <a:srgbClr val="B3B2B5"/>
                </a:solidFill>
                <a:cs typeface="Arial" charset="0"/>
              </a:rPr>
              <a:t>systemic</a:t>
            </a:r>
            <a:r>
              <a:rPr lang="de-DE" sz="700" dirty="0">
                <a:solidFill>
                  <a:srgbClr val="B3B2B5"/>
                </a:solidFill>
                <a:cs typeface="Arial" charset="0"/>
              </a:rPr>
              <a:t> </a:t>
            </a:r>
            <a:r>
              <a:rPr lang="de-DE" sz="700" dirty="0" err="1">
                <a:solidFill>
                  <a:srgbClr val="B3B2B5"/>
                </a:solidFill>
                <a:cs typeface="Arial" charset="0"/>
              </a:rPr>
              <a:t>embolism</a:t>
            </a:r>
            <a:r>
              <a:rPr lang="de-DE" sz="700" dirty="0">
                <a:solidFill>
                  <a:srgbClr val="B3B2B5"/>
                </a:solidFill>
                <a:cs typeface="Arial" charset="0"/>
              </a:rPr>
              <a:t> (systemische Embolie); TIA: </a:t>
            </a:r>
            <a:r>
              <a:rPr lang="de-DE" sz="700" dirty="0" err="1">
                <a:solidFill>
                  <a:srgbClr val="B3B2B5"/>
                </a:solidFill>
                <a:cs typeface="Arial" charset="0"/>
              </a:rPr>
              <a:t>transischemic</a:t>
            </a:r>
            <a:r>
              <a:rPr lang="de-DE" sz="700" dirty="0">
                <a:solidFill>
                  <a:srgbClr val="B3B2B5"/>
                </a:solidFill>
                <a:cs typeface="Arial" charset="0"/>
              </a:rPr>
              <a:t> </a:t>
            </a:r>
            <a:r>
              <a:rPr lang="de-DE" sz="700" dirty="0" err="1">
                <a:solidFill>
                  <a:srgbClr val="B3B2B5"/>
                </a:solidFill>
                <a:cs typeface="Arial" charset="0"/>
              </a:rPr>
              <a:t>attack</a:t>
            </a:r>
            <a:r>
              <a:rPr lang="de-DE" sz="700" dirty="0">
                <a:solidFill>
                  <a:srgbClr val="B3B2B5"/>
                </a:solidFill>
                <a:cs typeface="Arial" charset="0"/>
              </a:rPr>
              <a:t> (transischämische Attacke)</a:t>
            </a:r>
          </a:p>
        </p:txBody>
      </p:sp>
      <p:sp>
        <p:nvSpPr>
          <p:cNvPr id="65" name="TextBox 14">
            <a:extLst>
              <a:ext uri="{FF2B5EF4-FFF2-40B4-BE49-F238E27FC236}">
                <a16:creationId xmlns:a16="http://schemas.microsoft.com/office/drawing/2014/main" id="{8D3F71CC-0FA0-4029-9D94-30876D394A4D}"/>
              </a:ext>
            </a:extLst>
          </p:cNvPr>
          <p:cNvSpPr txBox="1"/>
          <p:nvPr/>
        </p:nvSpPr>
        <p:spPr>
          <a:xfrm>
            <a:off x="1326672" y="1197724"/>
            <a:ext cx="1816050" cy="624883"/>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de-DE" sz="1200" b="1" dirty="0">
                <a:solidFill>
                  <a:schemeClr val="tx1">
                    <a:lumMod val="65000"/>
                    <a:lumOff val="35000"/>
                  </a:schemeClr>
                </a:solidFill>
                <a:latin typeface="Arial"/>
              </a:rPr>
              <a:t>Inzidenz für Schlaganfall/SE bei Patienten mit </a:t>
            </a:r>
            <a:r>
              <a:rPr lang="de-DE" sz="1200" b="1" dirty="0" err="1">
                <a:solidFill>
                  <a:schemeClr val="tx1">
                    <a:lumMod val="65000"/>
                    <a:lumOff val="35000"/>
                  </a:schemeClr>
                </a:solidFill>
                <a:latin typeface="Arial"/>
              </a:rPr>
              <a:t>nvVHF</a:t>
            </a:r>
            <a:r>
              <a:rPr lang="de-DE" sz="1200" b="1" dirty="0">
                <a:solidFill>
                  <a:schemeClr val="tx1">
                    <a:lumMod val="65000"/>
                    <a:lumOff val="35000"/>
                  </a:schemeClr>
                </a:solidFill>
                <a:latin typeface="Arial"/>
              </a:rPr>
              <a:t>*</a:t>
            </a:r>
          </a:p>
        </p:txBody>
      </p:sp>
      <p:sp>
        <p:nvSpPr>
          <p:cNvPr id="66" name="TextBox 33">
            <a:extLst>
              <a:ext uri="{FF2B5EF4-FFF2-40B4-BE49-F238E27FC236}">
                <a16:creationId xmlns:a16="http://schemas.microsoft.com/office/drawing/2014/main" id="{EAB176ED-9B20-4D9B-BD8E-614D7C9C817B}"/>
              </a:ext>
            </a:extLst>
          </p:cNvPr>
          <p:cNvSpPr txBox="1"/>
          <p:nvPr/>
        </p:nvSpPr>
        <p:spPr>
          <a:xfrm>
            <a:off x="3418759" y="1195275"/>
            <a:ext cx="2532769"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de-DE" sz="1200" b="1">
                <a:solidFill>
                  <a:schemeClr val="tx1">
                    <a:lumMod val="65000"/>
                    <a:lumOff val="35000"/>
                  </a:schemeClr>
                </a:solidFill>
                <a:latin typeface="Arial"/>
              </a:rPr>
              <a:t>Erhöhtes Schlaganfall-/SE-Risiko gemäss Komorbidität</a:t>
            </a:r>
          </a:p>
        </p:txBody>
      </p:sp>
      <p:grpSp>
        <p:nvGrpSpPr>
          <p:cNvPr id="67" name="Gruppieren 66">
            <a:extLst>
              <a:ext uri="{FF2B5EF4-FFF2-40B4-BE49-F238E27FC236}">
                <a16:creationId xmlns:a16="http://schemas.microsoft.com/office/drawing/2014/main" id="{0C1BB63B-2BDF-44E1-9FF3-F6D6CABB4B0C}"/>
              </a:ext>
            </a:extLst>
          </p:cNvPr>
          <p:cNvGrpSpPr/>
          <p:nvPr/>
        </p:nvGrpSpPr>
        <p:grpSpPr>
          <a:xfrm>
            <a:off x="958852" y="1734533"/>
            <a:ext cx="7413204" cy="3000948"/>
            <a:chOff x="958852" y="1698533"/>
            <a:chExt cx="7413204" cy="3000948"/>
          </a:xfrm>
        </p:grpSpPr>
        <p:sp>
          <p:nvSpPr>
            <p:cNvPr id="69" name="TextBox 1">
              <a:extLst>
                <a:ext uri="{FF2B5EF4-FFF2-40B4-BE49-F238E27FC236}">
                  <a16:creationId xmlns:a16="http://schemas.microsoft.com/office/drawing/2014/main" id="{26173ECB-3FE0-4B4E-B41A-C3154B60A031}"/>
                </a:ext>
              </a:extLst>
            </p:cNvPr>
            <p:cNvSpPr txBox="1"/>
            <p:nvPr/>
          </p:nvSpPr>
          <p:spPr>
            <a:xfrm>
              <a:off x="4863124" y="4074598"/>
              <a:ext cx="907958" cy="624883"/>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de-DE" sz="1200">
                  <a:solidFill>
                    <a:schemeClr val="tx1">
                      <a:lumMod val="65000"/>
                      <a:lumOff val="35000"/>
                    </a:schemeClr>
                  </a:solidFill>
                  <a:latin typeface="Arial"/>
                </a:rPr>
                <a:t>Nieren-erkran-kung</a:t>
              </a:r>
            </a:p>
          </p:txBody>
        </p:sp>
        <p:sp>
          <p:nvSpPr>
            <p:cNvPr id="70" name="TextBox 10">
              <a:extLst>
                <a:ext uri="{FF2B5EF4-FFF2-40B4-BE49-F238E27FC236}">
                  <a16:creationId xmlns:a16="http://schemas.microsoft.com/office/drawing/2014/main" id="{1BC81DBD-9AF0-4F39-A0DF-F95783EBACDD}"/>
                </a:ext>
              </a:extLst>
            </p:cNvPr>
            <p:cNvSpPr txBox="1"/>
            <p:nvPr/>
          </p:nvSpPr>
          <p:spPr>
            <a:xfrm>
              <a:off x="4183611" y="4069083"/>
              <a:ext cx="725630" cy="624883"/>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de-DE" sz="1200">
                  <a:solidFill>
                    <a:schemeClr val="tx1">
                      <a:lumMod val="65000"/>
                      <a:lumOff val="35000"/>
                    </a:schemeClr>
                  </a:solidFill>
                  <a:latin typeface="Arial"/>
                </a:rPr>
                <a:t>Gefäss-erkran-kung</a:t>
              </a:r>
            </a:p>
          </p:txBody>
        </p:sp>
        <p:sp>
          <p:nvSpPr>
            <p:cNvPr id="71" name="TextBox 11">
              <a:extLst>
                <a:ext uri="{FF2B5EF4-FFF2-40B4-BE49-F238E27FC236}">
                  <a16:creationId xmlns:a16="http://schemas.microsoft.com/office/drawing/2014/main" id="{C8A61D92-3E80-4C18-A006-07D65BADB7BC}"/>
                </a:ext>
              </a:extLst>
            </p:cNvPr>
            <p:cNvSpPr txBox="1"/>
            <p:nvPr/>
          </p:nvSpPr>
          <p:spPr>
            <a:xfrm>
              <a:off x="3347438" y="4247941"/>
              <a:ext cx="793307"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de-DE" sz="1200">
                  <a:solidFill>
                    <a:schemeClr val="tx1">
                      <a:lumMod val="65000"/>
                      <a:lumOff val="35000"/>
                    </a:schemeClr>
                  </a:solidFill>
                  <a:latin typeface="Arial"/>
                </a:rPr>
                <a:t>Diabetes</a:t>
              </a:r>
            </a:p>
          </p:txBody>
        </p:sp>
        <p:cxnSp>
          <p:nvCxnSpPr>
            <p:cNvPr id="72" name="Straight Connector 19">
              <a:extLst>
                <a:ext uri="{FF2B5EF4-FFF2-40B4-BE49-F238E27FC236}">
                  <a16:creationId xmlns:a16="http://schemas.microsoft.com/office/drawing/2014/main" id="{EE2AC021-431E-4CED-8FC6-798E9EF61F71}"/>
                </a:ext>
              </a:extLst>
            </p:cNvPr>
            <p:cNvCxnSpPr>
              <a:cxnSpLocks/>
            </p:cNvCxnSpPr>
            <p:nvPr/>
          </p:nvCxnSpPr>
          <p:spPr bwMode="auto">
            <a:xfrm>
              <a:off x="3090674" y="3527130"/>
              <a:ext cx="4432146" cy="0"/>
            </a:xfrm>
            <a:prstGeom prst="line">
              <a:avLst/>
            </a:prstGeom>
            <a:noFill/>
            <a:ln w="15875" cap="flat" cmpd="sng" algn="ctr">
              <a:solidFill>
                <a:schemeClr val="accent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3" name="TextBox 15">
              <a:extLst>
                <a:ext uri="{FF2B5EF4-FFF2-40B4-BE49-F238E27FC236}">
                  <a16:creationId xmlns:a16="http://schemas.microsoft.com/office/drawing/2014/main" id="{38B4B558-DDFE-47C2-B4EB-DB6DE0ABF048}"/>
                </a:ext>
              </a:extLst>
            </p:cNvPr>
            <p:cNvSpPr txBox="1"/>
            <p:nvPr/>
          </p:nvSpPr>
          <p:spPr>
            <a:xfrm>
              <a:off x="5670619" y="2175208"/>
              <a:ext cx="845112"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de-DE" sz="1200" b="1">
                  <a:solidFill>
                    <a:schemeClr val="tx1">
                      <a:lumMod val="65000"/>
                      <a:lumOff val="35000"/>
                    </a:schemeClr>
                  </a:solidFill>
                  <a:latin typeface="Arial"/>
                </a:rPr>
                <a:t>HR=2.14</a:t>
              </a:r>
            </a:p>
          </p:txBody>
        </p:sp>
        <p:sp>
          <p:nvSpPr>
            <p:cNvPr id="74" name="TextBox 21">
              <a:extLst>
                <a:ext uri="{FF2B5EF4-FFF2-40B4-BE49-F238E27FC236}">
                  <a16:creationId xmlns:a16="http://schemas.microsoft.com/office/drawing/2014/main" id="{401974FB-408C-4285-A35E-E0514C3DA600}"/>
                </a:ext>
              </a:extLst>
            </p:cNvPr>
            <p:cNvSpPr txBox="1"/>
            <p:nvPr/>
          </p:nvSpPr>
          <p:spPr>
            <a:xfrm>
              <a:off x="4937167" y="2580248"/>
              <a:ext cx="801541"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de-DE" sz="1200" b="1">
                  <a:solidFill>
                    <a:schemeClr val="tx1">
                      <a:lumMod val="65000"/>
                      <a:lumOff val="35000"/>
                    </a:schemeClr>
                  </a:solidFill>
                  <a:latin typeface="Arial"/>
                </a:rPr>
                <a:t>HR=1.62</a:t>
              </a:r>
            </a:p>
          </p:txBody>
        </p:sp>
        <p:sp>
          <p:nvSpPr>
            <p:cNvPr id="75" name="TextBox 22">
              <a:extLst>
                <a:ext uri="{FF2B5EF4-FFF2-40B4-BE49-F238E27FC236}">
                  <a16:creationId xmlns:a16="http://schemas.microsoft.com/office/drawing/2014/main" id="{D1DEFE04-621F-4256-8C03-EDB53C96B70E}"/>
                </a:ext>
              </a:extLst>
            </p:cNvPr>
            <p:cNvSpPr txBox="1"/>
            <p:nvPr/>
          </p:nvSpPr>
          <p:spPr>
            <a:xfrm>
              <a:off x="4203961" y="2850419"/>
              <a:ext cx="827882"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de-DE" sz="1200" b="1">
                  <a:solidFill>
                    <a:schemeClr val="tx1">
                      <a:lumMod val="65000"/>
                      <a:lumOff val="35000"/>
                    </a:schemeClr>
                  </a:solidFill>
                  <a:latin typeface="Arial"/>
                </a:rPr>
                <a:t>HR=1.35</a:t>
              </a:r>
            </a:p>
          </p:txBody>
        </p:sp>
        <p:sp>
          <p:nvSpPr>
            <p:cNvPr id="76" name="TextBox 23">
              <a:extLst>
                <a:ext uri="{FF2B5EF4-FFF2-40B4-BE49-F238E27FC236}">
                  <a16:creationId xmlns:a16="http://schemas.microsoft.com/office/drawing/2014/main" id="{BC32FD30-98A2-4F93-AD3E-FADE894237AE}"/>
                </a:ext>
              </a:extLst>
            </p:cNvPr>
            <p:cNvSpPr txBox="1"/>
            <p:nvPr/>
          </p:nvSpPr>
          <p:spPr>
            <a:xfrm>
              <a:off x="3314301" y="3014165"/>
              <a:ext cx="1013125"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de-DE" sz="1200" b="1">
                  <a:solidFill>
                    <a:schemeClr val="tx1">
                      <a:lumMod val="65000"/>
                      <a:lumOff val="35000"/>
                    </a:schemeClr>
                  </a:solidFill>
                  <a:latin typeface="Arial"/>
                </a:rPr>
                <a:t>HR=1.23</a:t>
              </a:r>
            </a:p>
          </p:txBody>
        </p:sp>
        <p:sp>
          <p:nvSpPr>
            <p:cNvPr id="77" name="TextBox 26">
              <a:extLst>
                <a:ext uri="{FF2B5EF4-FFF2-40B4-BE49-F238E27FC236}">
                  <a16:creationId xmlns:a16="http://schemas.microsoft.com/office/drawing/2014/main" id="{EA84A0AA-A838-4417-A1E0-D166A06C502E}"/>
                </a:ext>
              </a:extLst>
            </p:cNvPr>
            <p:cNvSpPr txBox="1"/>
            <p:nvPr/>
          </p:nvSpPr>
          <p:spPr>
            <a:xfrm>
              <a:off x="7408471" y="3318749"/>
              <a:ext cx="963585"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de-DE" sz="1200">
                  <a:solidFill>
                    <a:schemeClr val="tx1">
                      <a:lumMod val="65000"/>
                      <a:lumOff val="35000"/>
                    </a:schemeClr>
                  </a:solidFill>
                  <a:latin typeface="Arial"/>
                </a:rPr>
                <a:t>Schlaganfall/SE-Risiko</a:t>
              </a:r>
            </a:p>
          </p:txBody>
        </p:sp>
        <p:sp>
          <p:nvSpPr>
            <p:cNvPr id="78" name="Arrow: Up 3">
              <a:extLst>
                <a:ext uri="{FF2B5EF4-FFF2-40B4-BE49-F238E27FC236}">
                  <a16:creationId xmlns:a16="http://schemas.microsoft.com/office/drawing/2014/main" id="{964E6B8E-AF56-4A7E-A5AE-A6C32378562F}"/>
                </a:ext>
              </a:extLst>
            </p:cNvPr>
            <p:cNvSpPr/>
            <p:nvPr/>
          </p:nvSpPr>
          <p:spPr bwMode="auto">
            <a:xfrm>
              <a:off x="7807256" y="2122852"/>
              <a:ext cx="149772" cy="1190090"/>
            </a:xfrm>
            <a:prstGeom prst="upArrow">
              <a:avLst/>
            </a:prstGeom>
            <a:gradFill flip="none" rotWithShape="1">
              <a:gsLst>
                <a:gs pos="0">
                  <a:srgbClr val="3961AC"/>
                </a:gs>
                <a:gs pos="100000">
                  <a:schemeClr val="bg1"/>
                </a:gs>
              </a:gsLst>
              <a:path path="circle">
                <a:fillToRect l="100000" b="100000"/>
              </a:path>
              <a:tileRect t="-100000" r="-100000"/>
            </a:gradFill>
            <a:ln w="19050" algn="ctr">
              <a:solidFill>
                <a:schemeClr val="bg2"/>
              </a:solid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fontAlgn="auto">
                <a:spcBef>
                  <a:spcPts val="0"/>
                </a:spcBef>
                <a:spcAft>
                  <a:spcPts val="0"/>
                </a:spcAft>
                <a:defRPr/>
              </a:pPr>
              <a:endParaRPr lang="en-GB" sz="1350">
                <a:solidFill>
                  <a:srgbClr val="000000">
                    <a:lumMod val="65000"/>
                    <a:lumOff val="35000"/>
                  </a:srgbClr>
                </a:solidFill>
                <a:latin typeface="Arial"/>
              </a:endParaRPr>
            </a:p>
          </p:txBody>
        </p:sp>
        <p:sp>
          <p:nvSpPr>
            <p:cNvPr id="79" name="Arrow: Up 31">
              <a:extLst>
                <a:ext uri="{FF2B5EF4-FFF2-40B4-BE49-F238E27FC236}">
                  <a16:creationId xmlns:a16="http://schemas.microsoft.com/office/drawing/2014/main" id="{21D1A000-B9A8-4837-BEF1-11171AC1BD89}"/>
                </a:ext>
              </a:extLst>
            </p:cNvPr>
            <p:cNvSpPr/>
            <p:nvPr/>
          </p:nvSpPr>
          <p:spPr bwMode="auto">
            <a:xfrm flipV="1">
              <a:off x="7805828" y="3750676"/>
              <a:ext cx="151200" cy="548950"/>
            </a:xfrm>
            <a:prstGeom prst="upArrow">
              <a:avLst/>
            </a:prstGeom>
            <a:gradFill flip="none" rotWithShape="1">
              <a:gsLst>
                <a:gs pos="0">
                  <a:srgbClr val="3961AC"/>
                </a:gs>
                <a:gs pos="52000">
                  <a:schemeClr val="tx2"/>
                </a:gs>
                <a:gs pos="100000">
                  <a:schemeClr val="bg1">
                    <a:shade val="100000"/>
                    <a:satMod val="115000"/>
                  </a:schemeClr>
                </a:gs>
              </a:gsLst>
              <a:path path="circle">
                <a:fillToRect l="100000" b="100000"/>
              </a:path>
              <a:tileRect t="-100000" r="-100000"/>
            </a:gradFill>
            <a:ln w="19050" algn="ctr">
              <a:solidFill>
                <a:schemeClr val="bg2"/>
              </a:solid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fontAlgn="auto">
                <a:spcBef>
                  <a:spcPts val="0"/>
                </a:spcBef>
                <a:spcAft>
                  <a:spcPts val="0"/>
                </a:spcAft>
                <a:defRPr/>
              </a:pPr>
              <a:endParaRPr lang="en-GB" sz="1350">
                <a:solidFill>
                  <a:srgbClr val="000000">
                    <a:lumMod val="65000"/>
                    <a:lumOff val="35000"/>
                  </a:srgbClr>
                </a:solidFill>
                <a:latin typeface="Arial"/>
              </a:endParaRPr>
            </a:p>
          </p:txBody>
        </p:sp>
        <p:sp>
          <p:nvSpPr>
            <p:cNvPr id="80" name="TextBox 29">
              <a:extLst>
                <a:ext uri="{FF2B5EF4-FFF2-40B4-BE49-F238E27FC236}">
                  <a16:creationId xmlns:a16="http://schemas.microsoft.com/office/drawing/2014/main" id="{F36EFEE8-B609-4A7D-91BB-C00857B1E5FF}"/>
                </a:ext>
              </a:extLst>
            </p:cNvPr>
            <p:cNvSpPr txBox="1"/>
            <p:nvPr/>
          </p:nvSpPr>
          <p:spPr>
            <a:xfrm>
              <a:off x="6392799" y="1864888"/>
              <a:ext cx="845112"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de-DE" sz="1200" b="1">
                  <a:solidFill>
                    <a:schemeClr val="tx1">
                      <a:lumMod val="65000"/>
                      <a:lumOff val="35000"/>
                    </a:schemeClr>
                  </a:solidFill>
                  <a:latin typeface="Arial"/>
                </a:rPr>
                <a:t>HR=2.32</a:t>
              </a:r>
            </a:p>
          </p:txBody>
        </p:sp>
        <p:sp>
          <p:nvSpPr>
            <p:cNvPr id="81" name="TextBox 13">
              <a:extLst>
                <a:ext uri="{FF2B5EF4-FFF2-40B4-BE49-F238E27FC236}">
                  <a16:creationId xmlns:a16="http://schemas.microsoft.com/office/drawing/2014/main" id="{98835559-D857-44FB-8B43-C4D2BB250001}"/>
                </a:ext>
              </a:extLst>
            </p:cNvPr>
            <p:cNvSpPr txBox="1"/>
            <p:nvPr/>
          </p:nvSpPr>
          <p:spPr>
            <a:xfrm rot="16200000">
              <a:off x="-224660" y="2882045"/>
              <a:ext cx="2622576" cy="255551"/>
            </a:xfrm>
            <a:prstGeom prst="rect">
              <a:avLst/>
            </a:prstGeom>
            <a:noFill/>
          </p:spPr>
          <p:txBody>
            <a:bodyPr wrap="none" lIns="67500" tIns="35100" rIns="67500" bIns="35100" rtlCol="0" anchor="ctr">
              <a:spAutoFit/>
            </a:bodyPr>
            <a:lstStyle/>
            <a:p>
              <a:pPr algn="ctr" defTabSz="685783" fontAlgn="auto">
                <a:spcBef>
                  <a:spcPts val="0"/>
                </a:spcBef>
                <a:spcAft>
                  <a:spcPts val="0"/>
                </a:spcAft>
                <a:defRPr/>
              </a:pPr>
              <a:r>
                <a:rPr lang="de-DE" sz="1200" b="1">
                  <a:solidFill>
                    <a:schemeClr val="tx1">
                      <a:lumMod val="65000"/>
                      <a:lumOff val="35000"/>
                    </a:schemeClr>
                  </a:solidFill>
                  <a:latin typeface="Arial"/>
                </a:rPr>
                <a:t>Schlaganfall-/SE-Inzidenz über 2 Jahre* (%)</a:t>
              </a:r>
            </a:p>
          </p:txBody>
        </p:sp>
        <p:cxnSp>
          <p:nvCxnSpPr>
            <p:cNvPr id="82" name="Straight Connector 4">
              <a:extLst>
                <a:ext uri="{FF2B5EF4-FFF2-40B4-BE49-F238E27FC236}">
                  <a16:creationId xmlns:a16="http://schemas.microsoft.com/office/drawing/2014/main" id="{23A5C05A-9EFE-4E78-B97F-73F1A97E0204}"/>
                </a:ext>
              </a:extLst>
            </p:cNvPr>
            <p:cNvCxnSpPr/>
            <p:nvPr/>
          </p:nvCxnSpPr>
          <p:spPr bwMode="auto">
            <a:xfrm flipH="1" flipV="1">
              <a:off x="2193023" y="2415033"/>
              <a:ext cx="845112" cy="1112099"/>
            </a:xfrm>
            <a:prstGeom prst="line">
              <a:avLst/>
            </a:prstGeom>
            <a:noFill/>
            <a:ln w="19050" cap="flat" cmpd="sng" algn="ctr">
              <a:solidFill>
                <a:schemeClr val="accent1"/>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3" name="Straight Connector 35">
              <a:extLst>
                <a:ext uri="{FF2B5EF4-FFF2-40B4-BE49-F238E27FC236}">
                  <a16:creationId xmlns:a16="http://schemas.microsoft.com/office/drawing/2014/main" id="{51A065EA-5B84-4B75-9196-396CDAA94D55}"/>
                </a:ext>
              </a:extLst>
            </p:cNvPr>
            <p:cNvCxnSpPr/>
            <p:nvPr/>
          </p:nvCxnSpPr>
          <p:spPr bwMode="auto">
            <a:xfrm flipH="1">
              <a:off x="1596471" y="2415032"/>
              <a:ext cx="223730" cy="0"/>
            </a:xfrm>
            <a:prstGeom prst="line">
              <a:avLst/>
            </a:prstGeom>
            <a:noFill/>
            <a:ln w="19050" cap="flat" cmpd="sng" algn="ctr">
              <a:solidFill>
                <a:schemeClr val="accent1"/>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4" name="TextBox 1">
              <a:extLst>
                <a:ext uri="{FF2B5EF4-FFF2-40B4-BE49-F238E27FC236}">
                  <a16:creationId xmlns:a16="http://schemas.microsoft.com/office/drawing/2014/main" id="{F8AB61E1-A894-4979-837F-1F37C891D0E0}"/>
                </a:ext>
              </a:extLst>
            </p:cNvPr>
            <p:cNvSpPr txBox="1"/>
            <p:nvPr/>
          </p:nvSpPr>
          <p:spPr>
            <a:xfrm>
              <a:off x="5660773" y="4067285"/>
              <a:ext cx="725630" cy="624883"/>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de-DE" sz="1200">
                  <a:solidFill>
                    <a:schemeClr val="tx1">
                      <a:lumMod val="65000"/>
                      <a:lumOff val="35000"/>
                    </a:schemeClr>
                  </a:solidFill>
                  <a:latin typeface="Arial"/>
                </a:rPr>
                <a:t>Schlag-anfall/</a:t>
              </a:r>
              <a:br>
                <a:rPr lang="de-DE" sz="1200">
                  <a:solidFill>
                    <a:schemeClr val="tx1">
                      <a:lumMod val="65000"/>
                      <a:lumOff val="35000"/>
                    </a:schemeClr>
                  </a:solidFill>
                  <a:latin typeface="Arial"/>
                </a:rPr>
              </a:br>
              <a:r>
                <a:rPr lang="de-DE" sz="1200">
                  <a:solidFill>
                    <a:schemeClr val="tx1">
                      <a:lumMod val="65000"/>
                      <a:lumOff val="35000"/>
                    </a:schemeClr>
                  </a:solidFill>
                  <a:latin typeface="Arial"/>
                </a:rPr>
                <a:t>TIA/SE</a:t>
              </a:r>
            </a:p>
          </p:txBody>
        </p:sp>
        <p:sp>
          <p:nvSpPr>
            <p:cNvPr id="85" name="TextBox 1">
              <a:extLst>
                <a:ext uri="{FF2B5EF4-FFF2-40B4-BE49-F238E27FC236}">
                  <a16:creationId xmlns:a16="http://schemas.microsoft.com/office/drawing/2014/main" id="{BD4D4102-73C0-45B3-8523-29C49BF0E702}"/>
                </a:ext>
              </a:extLst>
            </p:cNvPr>
            <p:cNvSpPr txBox="1"/>
            <p:nvPr/>
          </p:nvSpPr>
          <p:spPr>
            <a:xfrm>
              <a:off x="6414398" y="4244751"/>
              <a:ext cx="791043"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de-DE" sz="1200">
                  <a:solidFill>
                    <a:schemeClr val="tx1">
                      <a:lumMod val="65000"/>
                      <a:lumOff val="35000"/>
                    </a:schemeClr>
                  </a:solidFill>
                  <a:latin typeface="Arial"/>
                </a:rPr>
                <a:t>Alter ≥75</a:t>
              </a:r>
            </a:p>
          </p:txBody>
        </p:sp>
        <p:graphicFrame>
          <p:nvGraphicFramePr>
            <p:cNvPr id="88" name="Content Placeholder 14">
              <a:extLst>
                <a:ext uri="{FF2B5EF4-FFF2-40B4-BE49-F238E27FC236}">
                  <a16:creationId xmlns:a16="http://schemas.microsoft.com/office/drawing/2014/main" id="{B40D5545-6993-4D1D-B23E-244F242A61A1}"/>
                </a:ext>
              </a:extLst>
            </p:cNvPr>
            <p:cNvGraphicFramePr>
              <a:graphicFrameLocks/>
            </p:cNvGraphicFramePr>
            <p:nvPr>
              <p:extLst>
                <p:ext uri="{D42A27DB-BD31-4B8C-83A1-F6EECF244321}">
                  <p14:modId xmlns:p14="http://schemas.microsoft.com/office/powerpoint/2010/main" val="3266274451"/>
                </p:ext>
              </p:extLst>
            </p:nvPr>
          </p:nvGraphicFramePr>
          <p:xfrm>
            <a:off x="1244146" y="1760166"/>
            <a:ext cx="1238690" cy="2630244"/>
          </p:xfrm>
          <a:graphic>
            <a:graphicData uri="http://schemas.openxmlformats.org/drawingml/2006/chart">
              <c:chart xmlns:c="http://schemas.openxmlformats.org/drawingml/2006/chart" xmlns:r="http://schemas.openxmlformats.org/officeDocument/2006/relationships" r:id="rId4"/>
            </a:graphicData>
          </a:graphic>
        </p:graphicFrame>
      </p:grpSp>
      <p:sp>
        <p:nvSpPr>
          <p:cNvPr id="90" name="Rechteck 89">
            <a:extLst>
              <a:ext uri="{FF2B5EF4-FFF2-40B4-BE49-F238E27FC236}">
                <a16:creationId xmlns:a16="http://schemas.microsoft.com/office/drawing/2014/main" id="{5101DC71-E61C-4682-AA32-583F86590E3F}"/>
              </a:ext>
            </a:extLst>
          </p:cNvPr>
          <p:cNvSpPr/>
          <p:nvPr/>
        </p:nvSpPr>
        <p:spPr bwMode="auto">
          <a:xfrm>
            <a:off x="4969605" y="2478589"/>
            <a:ext cx="745263" cy="2417021"/>
          </a:xfrm>
          <a:prstGeom prst="rect">
            <a:avLst/>
          </a:prstGeom>
          <a:noFill/>
          <a:ln w="25400" algn="ctr">
            <a:solidFill>
              <a:srgbClr val="3961AC"/>
            </a:solid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pic>
        <p:nvPicPr>
          <p:cNvPr id="91" name="Picture 3">
            <a:extLst>
              <a:ext uri="{FF2B5EF4-FFF2-40B4-BE49-F238E27FC236}">
                <a16:creationId xmlns:a16="http://schemas.microsoft.com/office/drawing/2014/main" id="{EAE1A884-F0E1-4F2F-9658-3ACC9B7A6B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738956" y="2209906"/>
            <a:ext cx="336107" cy="340512"/>
          </a:xfrm>
          <a:prstGeom prst="ellipse">
            <a:avLst/>
          </a:prstGeom>
          <a:ln w="28575">
            <a:solidFill>
              <a:srgbClr val="3961AC"/>
            </a:solidFill>
          </a:ln>
        </p:spPr>
      </p:pic>
    </p:spTree>
    <p:extLst>
      <p:ext uri="{BB962C8B-B14F-4D97-AF65-F5344CB8AC3E}">
        <p14:creationId xmlns:p14="http://schemas.microsoft.com/office/powerpoint/2010/main" val="337404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Ellipse 43">
            <a:extLst>
              <a:ext uri="{FF2B5EF4-FFF2-40B4-BE49-F238E27FC236}">
                <a16:creationId xmlns:a16="http://schemas.microsoft.com/office/drawing/2014/main" id="{4EE74DFF-C4C0-BA4A-996D-4DE5999AF1AB}"/>
              </a:ext>
            </a:extLst>
          </p:cNvPr>
          <p:cNvSpPr/>
          <p:nvPr/>
        </p:nvSpPr>
        <p:spPr bwMode="auto">
          <a:xfrm>
            <a:off x="262801" y="1829929"/>
            <a:ext cx="2386847"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400" dirty="0"/>
              <a:t>Bedeutung von Sicherheit für Ihre Patienten mit </a:t>
            </a:r>
            <a:r>
              <a:rPr lang="de-DE" sz="2400" dirty="0" err="1"/>
              <a:t>nvVHF</a:t>
            </a:r>
            <a:endParaRPr lang="de-DE" sz="2400" dirty="0"/>
          </a:p>
        </p:txBody>
      </p:sp>
      <p:pic>
        <p:nvPicPr>
          <p:cNvPr id="32" name="Grafik 31" descr="Medizin">
            <a:extLst>
              <a:ext uri="{FF2B5EF4-FFF2-40B4-BE49-F238E27FC236}">
                <a16:creationId xmlns:a16="http://schemas.microsoft.com/office/drawing/2014/main" id="{9D9B61BB-3EB3-4DAA-B183-0BFDB366F55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33" name="Ellipse 45">
            <a:hlinkClick r:id="" action="ppaction://noaction"/>
            <a:extLst>
              <a:ext uri="{FF2B5EF4-FFF2-40B4-BE49-F238E27FC236}">
                <a16:creationId xmlns:a16="http://schemas.microsoft.com/office/drawing/2014/main" id="{0EF3C7A6-A07F-4ECD-86B9-A224FD774922}"/>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34" name="Grafik 33" descr="Tageskalender">
            <a:extLst>
              <a:ext uri="{FF2B5EF4-FFF2-40B4-BE49-F238E27FC236}">
                <a16:creationId xmlns:a16="http://schemas.microsoft.com/office/drawing/2014/main" id="{5BF0C3B3-FD8A-4BA7-A5F6-B7D704E716E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35" name="Ellipse 47">
            <a:hlinkClick r:id="" action="ppaction://noaction"/>
            <a:extLst>
              <a:ext uri="{FF2B5EF4-FFF2-40B4-BE49-F238E27FC236}">
                <a16:creationId xmlns:a16="http://schemas.microsoft.com/office/drawing/2014/main" id="{7D9B42FC-6FC5-4170-903F-7BD96CA2A977}"/>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36" name="Line 44">
            <a:extLst>
              <a:ext uri="{FF2B5EF4-FFF2-40B4-BE49-F238E27FC236}">
                <a16:creationId xmlns:a16="http://schemas.microsoft.com/office/drawing/2014/main" id="{699828AF-0DC6-4D3C-ADEE-A2BBCEEB6BD1}"/>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7" name="Line 44">
            <a:extLst>
              <a:ext uri="{FF2B5EF4-FFF2-40B4-BE49-F238E27FC236}">
                <a16:creationId xmlns:a16="http://schemas.microsoft.com/office/drawing/2014/main" id="{3AD61C11-3763-4117-9483-FD12FC1D3605}"/>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8" name="Line 44">
            <a:extLst>
              <a:ext uri="{FF2B5EF4-FFF2-40B4-BE49-F238E27FC236}">
                <a16:creationId xmlns:a16="http://schemas.microsoft.com/office/drawing/2014/main" id="{7CCFD12E-4651-4ACC-9A7E-E597D11B438C}"/>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39" name="Line 44">
            <a:extLst>
              <a:ext uri="{FF2B5EF4-FFF2-40B4-BE49-F238E27FC236}">
                <a16:creationId xmlns:a16="http://schemas.microsoft.com/office/drawing/2014/main" id="{AF73337B-DE79-4EB0-890C-2C2B272F9E81}"/>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40" name="Grafik 39" descr="Gehirn im Kopf">
            <a:extLst>
              <a:ext uri="{FF2B5EF4-FFF2-40B4-BE49-F238E27FC236}">
                <a16:creationId xmlns:a16="http://schemas.microsoft.com/office/drawing/2014/main" id="{39AED9C6-8B68-4939-ACB2-DEEC1EF7BD2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41" name="Ellipse 43">
            <a:extLst>
              <a:ext uri="{FF2B5EF4-FFF2-40B4-BE49-F238E27FC236}">
                <a16:creationId xmlns:a16="http://schemas.microsoft.com/office/drawing/2014/main" id="{98F52EDB-9129-4252-B379-40ED635CC763}"/>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2" name="Grafik 41" descr="Infusion">
            <a:extLst>
              <a:ext uri="{FF2B5EF4-FFF2-40B4-BE49-F238E27FC236}">
                <a16:creationId xmlns:a16="http://schemas.microsoft.com/office/drawing/2014/main" id="{C5681CE8-8C35-45B6-9AC6-542F404CC3B9}"/>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43" name="Ellipse 44">
            <a:extLst>
              <a:ext uri="{FF2B5EF4-FFF2-40B4-BE49-F238E27FC236}">
                <a16:creationId xmlns:a16="http://schemas.microsoft.com/office/drawing/2014/main" id="{4C3359FF-F650-4C12-904A-29334A604E3A}"/>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45" name="Grafik 44" descr="Waage der Justitia">
            <a:hlinkClick r:id="" action="ppaction://noaction"/>
            <a:extLst>
              <a:ext uri="{FF2B5EF4-FFF2-40B4-BE49-F238E27FC236}">
                <a16:creationId xmlns:a16="http://schemas.microsoft.com/office/drawing/2014/main" id="{B31103D4-7227-46A7-9ACF-2F7DC228FC87}"/>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46" name="Textfeld 45">
            <a:extLst>
              <a:ext uri="{FF2B5EF4-FFF2-40B4-BE49-F238E27FC236}">
                <a16:creationId xmlns:a16="http://schemas.microsoft.com/office/drawing/2014/main" id="{B910088F-1299-4E49-A4A0-A03E34B455C0}"/>
              </a:ext>
            </a:extLst>
          </p:cNvPr>
          <p:cNvSpPr txBox="1"/>
          <p:nvPr/>
        </p:nvSpPr>
        <p:spPr>
          <a:xfrm>
            <a:off x="596393" y="3474618"/>
            <a:ext cx="1681380" cy="309958"/>
          </a:xfrm>
          <a:prstGeom prst="rect">
            <a:avLst/>
          </a:prstGeom>
          <a:noFill/>
        </p:spPr>
        <p:txBody>
          <a:bodyPr wrap="squar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400" b="1" i="0" u="none" strike="noStrike" cap="none" normalizeH="0" baseline="0" noProof="0" dirty="0">
                <a:ln>
                  <a:noFill/>
                </a:ln>
                <a:solidFill>
                  <a:srgbClr val="3961AC"/>
                </a:solidFill>
                <a:uLnTx/>
                <a:uFillTx/>
                <a:latin typeface="Arial" charset="0"/>
                <a:ea typeface="+mn-ea"/>
                <a:cs typeface="+mn-cs"/>
              </a:rPr>
              <a:t>Kein Schlaganfall</a:t>
            </a:r>
          </a:p>
        </p:txBody>
      </p:sp>
      <p:sp>
        <p:nvSpPr>
          <p:cNvPr id="47" name="Textfeld 46">
            <a:extLst>
              <a:ext uri="{FF2B5EF4-FFF2-40B4-BE49-F238E27FC236}">
                <a16:creationId xmlns:a16="http://schemas.microsoft.com/office/drawing/2014/main" id="{7DB0B447-F1C8-465C-B754-C500FF670AA5}"/>
              </a:ext>
            </a:extLst>
          </p:cNvPr>
          <p:cNvSpPr txBox="1"/>
          <p:nvPr/>
        </p:nvSpPr>
        <p:spPr>
          <a:xfrm>
            <a:off x="7003196" y="3459230"/>
            <a:ext cx="1822976"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DE" sz="1400">
                <a:solidFill>
                  <a:srgbClr val="000000">
                    <a:lumMod val="65000"/>
                    <a:lumOff val="35000"/>
                  </a:srgbClr>
                </a:solidFill>
              </a:rPr>
              <a:t>Einfache Therapie </a:t>
            </a:r>
            <a:br>
              <a:rPr lang="de-DE" sz="1400">
                <a:solidFill>
                  <a:srgbClr val="000000">
                    <a:lumMod val="65000"/>
                    <a:lumOff val="35000"/>
                  </a:srgbClr>
                </a:solidFill>
              </a:rPr>
            </a:br>
            <a:r>
              <a:rPr lang="de-DE" sz="1400">
                <a:solidFill>
                  <a:srgbClr val="000000">
                    <a:lumMod val="65000"/>
                    <a:lumOff val="35000"/>
                  </a:srgbClr>
                </a:solidFill>
              </a:rPr>
              <a:t>unterstützt Adhärenz</a:t>
            </a:r>
          </a:p>
        </p:txBody>
      </p:sp>
      <p:sp>
        <p:nvSpPr>
          <p:cNvPr id="48" name="Textfeld 47">
            <a:extLst>
              <a:ext uri="{FF2B5EF4-FFF2-40B4-BE49-F238E27FC236}">
                <a16:creationId xmlns:a16="http://schemas.microsoft.com/office/drawing/2014/main" id="{CA7159E7-7ADA-4934-914D-BB7BDF4503E8}"/>
              </a:ext>
            </a:extLst>
          </p:cNvPr>
          <p:cNvSpPr txBox="1"/>
          <p:nvPr/>
        </p:nvSpPr>
        <p:spPr>
          <a:xfrm>
            <a:off x="2660288" y="3459230"/>
            <a:ext cx="1496220"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DE" sz="1400">
                <a:solidFill>
                  <a:srgbClr val="605F62"/>
                </a:solidFill>
              </a:rPr>
              <a:t>Keine kritischen </a:t>
            </a:r>
            <a:br>
              <a:rPr lang="de-DE" sz="1400">
                <a:solidFill>
                  <a:srgbClr val="605F62"/>
                </a:solidFill>
              </a:rPr>
            </a:br>
            <a:r>
              <a:rPr lang="de-DE" sz="1400">
                <a:solidFill>
                  <a:srgbClr val="605F62"/>
                </a:solidFill>
              </a:rPr>
              <a:t>Blutungen</a:t>
            </a:r>
          </a:p>
        </p:txBody>
      </p:sp>
      <p:sp>
        <p:nvSpPr>
          <p:cNvPr id="49" name="Textfeld 48">
            <a:extLst>
              <a:ext uri="{FF2B5EF4-FFF2-40B4-BE49-F238E27FC236}">
                <a16:creationId xmlns:a16="http://schemas.microsoft.com/office/drawing/2014/main" id="{4F96D702-7CF4-4733-9768-C46EC6BDCAA1}"/>
              </a:ext>
            </a:extLst>
          </p:cNvPr>
          <p:cNvSpPr txBox="1"/>
          <p:nvPr/>
        </p:nvSpPr>
        <p:spPr>
          <a:xfrm>
            <a:off x="4775292" y="3459030"/>
            <a:ext cx="1837405" cy="309958"/>
          </a:xfrm>
          <a:prstGeom prst="rect">
            <a:avLst/>
          </a:prstGeom>
          <a:noFill/>
        </p:spPr>
        <p:txBody>
          <a:bodyPr wrap="squar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de-DE" sz="1400" b="0" i="0" u="none" strike="noStrike" cap="none" normalizeH="0" baseline="0" noProof="0">
                <a:ln>
                  <a:noFill/>
                </a:ln>
                <a:solidFill>
                  <a:srgbClr val="000000">
                    <a:lumMod val="65000"/>
                    <a:lumOff val="35000"/>
                  </a:srgbClr>
                </a:solidFill>
                <a:uLnTx/>
                <a:uFillTx/>
                <a:latin typeface="Arial" charset="0"/>
                <a:ea typeface="+mn-ea"/>
                <a:cs typeface="+mn-cs"/>
              </a:rPr>
              <a:t>Korrekte Dosierung</a:t>
            </a:r>
          </a:p>
        </p:txBody>
      </p:sp>
      <p:sp>
        <p:nvSpPr>
          <p:cNvPr id="25" name="Abgerundetes Rechteck 76">
            <a:extLst>
              <a:ext uri="{FF2B5EF4-FFF2-40B4-BE49-F238E27FC236}">
                <a16:creationId xmlns:a16="http://schemas.microsoft.com/office/drawing/2014/main" id="{93F9768F-3545-484F-8DC8-C5B262585BC6}"/>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noAutofit/>
          </a:bodyPr>
          <a:lstStyle/>
          <a:p>
            <a:pPr marL="0" lvl="3" algn="ctr">
              <a:lnSpc>
                <a:spcPct val="90000"/>
              </a:lnSpc>
              <a:spcBef>
                <a:spcPts val="1000"/>
              </a:spcBef>
              <a:buClr>
                <a:srgbClr val="006ABB"/>
              </a:buClr>
              <a:buSzPct val="100000"/>
            </a:pPr>
            <a:r>
              <a:rPr lang="de-DE" sz="1400" dirty="0">
                <a:solidFill>
                  <a:srgbClr val="000000">
                    <a:lumMod val="65000"/>
                    <a:lumOff val="35000"/>
                  </a:srgbClr>
                </a:solidFill>
              </a:rPr>
              <a:t>Nettonutzen</a:t>
            </a:r>
          </a:p>
        </p:txBody>
      </p:sp>
    </p:spTree>
    <p:extLst>
      <p:ext uri="{BB962C8B-B14F-4D97-AF65-F5344CB8AC3E}">
        <p14:creationId xmlns:p14="http://schemas.microsoft.com/office/powerpoint/2010/main" val="264414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2001" y="216911"/>
            <a:ext cx="7979549"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400" dirty="0"/>
              <a:t>Anteil der Patienten mit Niereninsuffizienz in den Phase-III-Studien zum </a:t>
            </a:r>
            <a:r>
              <a:rPr lang="de-DE" sz="2400" dirty="0" err="1"/>
              <a:t>nvVHF</a:t>
            </a:r>
            <a:r>
              <a:rPr lang="de-DE" sz="2400" dirty="0"/>
              <a:t> </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302532"/>
            <a:ext cx="8274051" cy="754053"/>
          </a:xfrm>
          <a:prstGeom prst="rect">
            <a:avLst/>
          </a:prstGeom>
          <a:noFill/>
        </p:spPr>
        <p:txBody>
          <a:bodyPr wrap="square" lIns="0" tIns="0" rIns="0" bIns="0" rtlCol="0" anchor="b" anchorCtr="0">
            <a:spAutoFit/>
          </a:bodyPr>
          <a:lstStyle/>
          <a:p>
            <a:r>
              <a:rPr lang="de-DE" sz="700">
                <a:solidFill>
                  <a:srgbClr val="B3B2B5"/>
                </a:solidFill>
                <a:cs typeface="Arial" charset="0"/>
              </a:rPr>
              <a:t>CrCl 30–49 ml/min</a:t>
            </a:r>
          </a:p>
          <a:p>
            <a:r>
              <a:rPr lang="de-DE" sz="700">
                <a:solidFill>
                  <a:srgbClr val="B3B2B5"/>
                </a:solidFill>
                <a:cs typeface="Arial" charset="0"/>
              </a:rPr>
              <a:t># eGFR 25–≤50 ml/min (Cockcroft–Gault); ‡ CrCl 30–50 ml/min; in der Gruppe der Patienten, die bei der Randomisierung der höher dosierten Edoxaban-Behandlung oder Warfarin zugeteilt wurden; § eGFR 30–&lt;50 ml/min. Bei 162 Patienten fehlten CrCl-Werte; Nierenfunktionsstörung definiert als Serumkreatinspiegel ≥1,5 mg/dl. Um sich für die Dosisreduktion zu qualifizieren, mussten die Patienten ≥2 der folgenden Kriterien aufweisen: Alter ≥80 Jahre, Gewicht ≤60 kg oder Serumkreatinin ≥1.5 mg/dl; ¶ erfasste Daten für den Arm der „Hochdosis“-Gruppe (60/30) mit angepasster Dosis</a:t>
            </a:r>
          </a:p>
          <a:p>
            <a:r>
              <a:rPr lang="de-DE" sz="700">
                <a:solidFill>
                  <a:srgbClr val="B3B2B5"/>
                </a:solidFill>
                <a:cs typeface="Arial" charset="0"/>
              </a:rPr>
              <a:t>BID: zweimal täglich; CrCl: Creatinine Clearance (Kreatinin-Clearance); eGFR: estimated Glomerular Filtration Rate (geschätzte glomeruläre Filtrationsrate); NOAK: nicht Vitamin-K-antagonistisches orales Antikoagulans; OD: einmal täglich</a:t>
            </a:r>
          </a:p>
        </p:txBody>
      </p:sp>
      <p:graphicFrame>
        <p:nvGraphicFramePr>
          <p:cNvPr id="23" name="Group 59">
            <a:extLst>
              <a:ext uri="{FF2B5EF4-FFF2-40B4-BE49-F238E27FC236}">
                <a16:creationId xmlns:a16="http://schemas.microsoft.com/office/drawing/2014/main" id="{945FB128-8A03-4C4A-9287-6AAC9EC18D9E}"/>
              </a:ext>
            </a:extLst>
          </p:cNvPr>
          <p:cNvGraphicFramePr>
            <a:graphicFrameLocks noGrp="1"/>
          </p:cNvGraphicFramePr>
          <p:nvPr>
            <p:extLst>
              <p:ext uri="{D42A27DB-BD31-4B8C-83A1-F6EECF244321}">
                <p14:modId xmlns:p14="http://schemas.microsoft.com/office/powerpoint/2010/main" val="1321168469"/>
              </p:ext>
            </p:extLst>
          </p:nvPr>
        </p:nvGraphicFramePr>
        <p:xfrm>
          <a:off x="612451" y="1280071"/>
          <a:ext cx="8122807" cy="2961831"/>
        </p:xfrm>
        <a:graphic>
          <a:graphicData uri="http://schemas.openxmlformats.org/drawingml/2006/table">
            <a:tbl>
              <a:tblPr/>
              <a:tblGrid>
                <a:gridCol w="2650807">
                  <a:extLst>
                    <a:ext uri="{9D8B030D-6E8A-4147-A177-3AD203B41FA5}">
                      <a16:colId xmlns:a16="http://schemas.microsoft.com/office/drawing/2014/main" val="20000"/>
                    </a:ext>
                  </a:extLst>
                </a:gridCol>
                <a:gridCol w="1368000">
                  <a:extLst>
                    <a:ext uri="{9D8B030D-6E8A-4147-A177-3AD203B41FA5}">
                      <a16:colId xmlns:a16="http://schemas.microsoft.com/office/drawing/2014/main" val="20001"/>
                    </a:ext>
                  </a:extLst>
                </a:gridCol>
                <a:gridCol w="1368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1368000">
                  <a:extLst>
                    <a:ext uri="{9D8B030D-6E8A-4147-A177-3AD203B41FA5}">
                      <a16:colId xmlns:a16="http://schemas.microsoft.com/office/drawing/2014/main" val="20004"/>
                    </a:ext>
                  </a:extLst>
                </a:gridCol>
              </a:tblGrid>
              <a:tr h="755431">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CH" sz="900" b="0" i="0" u="none" strike="noStrike" cap="none" normalizeH="0" baseline="0" dirty="0">
                        <a:ln>
                          <a:noFill/>
                        </a:ln>
                        <a:solidFill>
                          <a:srgbClr val="003F83"/>
                        </a:solidFill>
                        <a:effectLst/>
                        <a:latin typeface="+mn-lt"/>
                        <a:cs typeface="Arial" charset="0"/>
                      </a:endParaRPr>
                    </a:p>
                  </a:txBody>
                  <a:tcPr marL="0" marR="0" marT="33386" marB="3338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100" b="1" i="0" u="none" strike="noStrike" cap="none" baseline="0">
                          <a:ln>
                            <a:noFill/>
                          </a:ln>
                          <a:solidFill>
                            <a:schemeClr val="bg1"/>
                          </a:solidFill>
                          <a:latin typeface="+mn-lt"/>
                        </a:rPr>
                        <a:t>ROCKET AF</a:t>
                      </a:r>
                      <a:r>
                        <a:rPr kumimoji="0" lang="de-DE" sz="1100" b="1" i="0" u="none" strike="noStrike" cap="none" baseline="30000">
                          <a:ln>
                            <a:noFill/>
                          </a:ln>
                          <a:solidFill>
                            <a:schemeClr val="bg1"/>
                          </a:solidFill>
                          <a:latin typeface="+mn-lt"/>
                        </a:rPr>
                        <a:t>7</a:t>
                      </a:r>
                    </a:p>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100" b="0" i="0" u="none" strike="noStrike" cap="none" baseline="0">
                          <a:ln>
                            <a:noFill/>
                          </a:ln>
                          <a:solidFill>
                            <a:schemeClr val="bg1"/>
                          </a:solidFill>
                          <a:latin typeface="+mn-lt"/>
                        </a:rPr>
                        <a:t>(n = 14’264)</a:t>
                      </a: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961AC"/>
                    </a:solidFill>
                  </a:tcPr>
                </a:tc>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defRPr/>
                      </a:pPr>
                      <a:r>
                        <a:rPr kumimoji="0" lang="de-DE" sz="1100" b="1" i="0" u="none" strike="noStrike" cap="none" baseline="0" dirty="0">
                          <a:ln>
                            <a:noFill/>
                          </a:ln>
                          <a:solidFill>
                            <a:schemeClr val="bg1"/>
                          </a:solidFill>
                          <a:latin typeface="+mn-lt"/>
                        </a:rPr>
                        <a:t>ARISTOTLE</a:t>
                      </a:r>
                      <a:r>
                        <a:rPr kumimoji="0" lang="de-DE" sz="1100" b="1" i="0" u="none" strike="noStrike" cap="none" baseline="30000" dirty="0">
                          <a:ln>
                            <a:noFill/>
                          </a:ln>
                          <a:solidFill>
                            <a:schemeClr val="bg1"/>
                          </a:solidFill>
                          <a:latin typeface="+mn-lt"/>
                        </a:rPr>
                        <a:t>8,9</a:t>
                      </a:r>
                    </a:p>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100" b="0" i="0" u="none" strike="noStrike" cap="none" baseline="0" dirty="0">
                          <a:ln>
                            <a:noFill/>
                          </a:ln>
                          <a:solidFill>
                            <a:schemeClr val="bg1"/>
                          </a:solidFill>
                          <a:latin typeface="+mn-lt"/>
                        </a:rPr>
                        <a:t>(</a:t>
                      </a:r>
                      <a:r>
                        <a:rPr kumimoji="0" lang="de-DE" sz="1100" b="0" i="0" u="none" strike="noStrike" cap="none" baseline="0" dirty="0" err="1">
                          <a:ln>
                            <a:noFill/>
                          </a:ln>
                          <a:solidFill>
                            <a:schemeClr val="bg1"/>
                          </a:solidFill>
                          <a:latin typeface="+mn-lt"/>
                        </a:rPr>
                        <a:t>n</a:t>
                      </a:r>
                      <a:r>
                        <a:rPr kumimoji="0" lang="de-DE" sz="1100" b="0" i="0" u="none" strike="noStrike" cap="none" baseline="0" dirty="0">
                          <a:ln>
                            <a:noFill/>
                          </a:ln>
                          <a:solidFill>
                            <a:schemeClr val="bg1"/>
                          </a:solidFill>
                          <a:latin typeface="+mn-lt"/>
                        </a:rPr>
                        <a:t> = 18’201)</a:t>
                      </a: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defRPr/>
                      </a:pPr>
                      <a:r>
                        <a:rPr kumimoji="0" lang="de-DE" sz="1100" b="1" i="0" u="none" strike="noStrike" cap="none" baseline="0" dirty="0">
                          <a:ln>
                            <a:noFill/>
                          </a:ln>
                          <a:solidFill>
                            <a:schemeClr val="bg1"/>
                          </a:solidFill>
                          <a:latin typeface="+mn-lt"/>
                        </a:rPr>
                        <a:t>ENGAGE AF</a:t>
                      </a:r>
                      <a:r>
                        <a:rPr kumimoji="0" lang="de-DE" sz="1100" b="1" i="0" u="none" strike="noStrike" cap="none" baseline="30000" dirty="0">
                          <a:ln>
                            <a:noFill/>
                          </a:ln>
                          <a:solidFill>
                            <a:schemeClr val="bg1"/>
                          </a:solidFill>
                          <a:latin typeface="+mn-lt"/>
                        </a:rPr>
                        <a:t> 10–12</a:t>
                      </a:r>
                    </a:p>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100" b="0" i="0" u="none" strike="noStrike" cap="none" baseline="0" dirty="0">
                          <a:ln>
                            <a:noFill/>
                          </a:ln>
                          <a:solidFill>
                            <a:schemeClr val="bg1"/>
                          </a:solidFill>
                          <a:latin typeface="+mn-lt"/>
                        </a:rPr>
                        <a:t>(</a:t>
                      </a:r>
                      <a:r>
                        <a:rPr kumimoji="0" lang="de-DE" sz="1100" b="0" i="0" u="none" strike="noStrike" cap="none" baseline="0" dirty="0" err="1">
                          <a:ln>
                            <a:noFill/>
                          </a:ln>
                          <a:solidFill>
                            <a:schemeClr val="bg1"/>
                          </a:solidFill>
                          <a:latin typeface="+mn-lt"/>
                        </a:rPr>
                        <a:t>n</a:t>
                      </a:r>
                      <a:r>
                        <a:rPr kumimoji="0" lang="de-DE" sz="1100" b="0" i="0" u="none" strike="noStrike" cap="none" baseline="0" dirty="0">
                          <a:ln>
                            <a:noFill/>
                          </a:ln>
                          <a:solidFill>
                            <a:schemeClr val="bg1"/>
                          </a:solidFill>
                          <a:latin typeface="+mn-lt"/>
                        </a:rPr>
                        <a:t> = 21’105)</a:t>
                      </a:r>
                    </a:p>
                  </a:txBody>
                  <a:tcPr marL="84799" marR="84799" marT="42400" marB="4240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defRPr/>
                      </a:pPr>
                      <a:endParaRPr kumimoji="0" lang="de-DE" sz="1100" b="0" i="0" u="none" strike="noStrike" cap="none" baseline="0" dirty="0">
                        <a:ln>
                          <a:noFill/>
                        </a:ln>
                        <a:solidFill>
                          <a:schemeClr val="bg1"/>
                        </a:solidFill>
                        <a:latin typeface="+mn-lt"/>
                      </a:endParaRPr>
                    </a:p>
                  </a:txBody>
                  <a:tcPr marL="100157" marR="84799" marT="42400" marB="4240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392400">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000" b="0" i="0" u="none" strike="noStrike" cap="none" baseline="0">
                          <a:ln>
                            <a:noFill/>
                          </a:ln>
                          <a:solidFill>
                            <a:srgbClr val="595959"/>
                          </a:solidFill>
                          <a:latin typeface="+mn-lt"/>
                        </a:rPr>
                        <a:t>Prüfung einer spezifischen renalen Dosis zur Unterstützung der Sicherheit (d. H. einer Dosis, die ausschliesslich auf der Nierenfunktion basiert)</a:t>
                      </a: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defRPr/>
                      </a:pPr>
                      <a:r>
                        <a:rPr lang="de-DE" sz="1800" b="1">
                          <a:solidFill>
                            <a:schemeClr val="bg2"/>
                          </a:solidFill>
                        </a:rPr>
                        <a:t>✔</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defRPr/>
                      </a:pPr>
                      <a:r>
                        <a:rPr lang="de-DE" sz="1800" b="1">
                          <a:solidFill>
                            <a:srgbClr val="7C7A7A"/>
                          </a:solidFill>
                        </a:rPr>
                        <a:t>✘</a:t>
                      </a:r>
                    </a:p>
                  </a:txBody>
                  <a:tcPr marL="6677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20000"/>
                        </a:lnSpc>
                        <a:spcBef>
                          <a:spcPct val="50000"/>
                        </a:spcBef>
                        <a:spcAft>
                          <a:spcPct val="0"/>
                        </a:spcAft>
                        <a:buClr>
                          <a:schemeClr val="bg2"/>
                        </a:buClr>
                        <a:buSzTx/>
                        <a:buFont typeface="Wingdings 2" pitchFamily="18" charset="2"/>
                        <a:buNone/>
                        <a:tabLst/>
                        <a:defRPr/>
                      </a:pPr>
                      <a:r>
                        <a:rPr kumimoji="0" lang="de-DE" sz="1800" b="1" i="0" u="none" strike="noStrike" cap="none" baseline="0" noProof="0">
                          <a:ln>
                            <a:noFill/>
                          </a:ln>
                          <a:solidFill>
                            <a:srgbClr val="7C7A7A"/>
                          </a:solidFill>
                          <a:uLnTx/>
                          <a:uFillTx/>
                          <a:latin typeface="+mn-lt"/>
                          <a:sym typeface="Wingdings"/>
                        </a:rPr>
                        <a:t>✘</a:t>
                      </a:r>
                    </a:p>
                  </a:txBody>
                  <a:tcPr marL="66770" marR="0" marT="0" marB="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20000"/>
                        </a:lnSpc>
                        <a:spcBef>
                          <a:spcPct val="50000"/>
                        </a:spcBef>
                        <a:spcAft>
                          <a:spcPct val="0"/>
                        </a:spcAft>
                        <a:buClr>
                          <a:schemeClr val="bg2"/>
                        </a:buClr>
                        <a:buSzTx/>
                        <a:buFont typeface="Wingdings 2" pitchFamily="18" charset="2"/>
                        <a:buNone/>
                        <a:tabLst/>
                        <a:defRPr/>
                      </a:pPr>
                      <a:endParaRPr kumimoji="0" lang="de-DE" sz="1800" b="1" i="0" u="none" strike="noStrike" cap="none" baseline="0" noProof="0" dirty="0">
                        <a:ln>
                          <a:noFill/>
                        </a:ln>
                        <a:solidFill>
                          <a:srgbClr val="7C7A7A"/>
                        </a:solidFill>
                        <a:uLnTx/>
                        <a:uFillTx/>
                        <a:latin typeface="+mn-lt"/>
                        <a:sym typeface="Wingdings"/>
                      </a:endParaRPr>
                    </a:p>
                  </a:txBody>
                  <a:tcPr marL="100157" marR="0" marT="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504000">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000" b="0" i="0" u="none" strike="noStrike" cap="none" baseline="0">
                          <a:ln>
                            <a:noFill/>
                          </a:ln>
                          <a:solidFill>
                            <a:srgbClr val="595959"/>
                          </a:solidFill>
                          <a:latin typeface="+mn-lt"/>
                        </a:rPr>
                        <a:t>Anteil der Patienten mit Nierenfunktionsstörung</a:t>
                      </a: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de-DE" sz="1000" b="0" i="0" u="none" strike="noStrike" cap="none" baseline="0">
                          <a:ln>
                            <a:noFill/>
                          </a:ln>
                          <a:solidFill>
                            <a:srgbClr val="595959"/>
                          </a:solidFill>
                          <a:latin typeface="+mn-lt"/>
                        </a:rPr>
                        <a:t>21%*</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de-DE" sz="1000" b="0" i="0" u="none" strike="noStrike" cap="none">
                          <a:ln>
                            <a:noFill/>
                          </a:ln>
                          <a:solidFill>
                            <a:srgbClr val="595959"/>
                          </a:solidFill>
                          <a:latin typeface="+mn-lt"/>
                        </a:rPr>
                        <a:t>17%</a:t>
                      </a:r>
                      <a:r>
                        <a:rPr kumimoji="0" lang="de-DE" sz="1000" b="0" i="0" u="none" strike="noStrike" cap="none" baseline="30000">
                          <a:ln>
                            <a:noFill/>
                          </a:ln>
                          <a:solidFill>
                            <a:srgbClr val="595959"/>
                          </a:solidFill>
                          <a:latin typeface="+mn-lt"/>
                        </a:rPr>
                        <a:t>#</a:t>
                      </a:r>
                    </a:p>
                  </a:txBody>
                  <a:tcPr marL="6677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lang="de-DE" sz="1000">
                          <a:solidFill>
                            <a:schemeClr val="tx1">
                              <a:lumMod val="65000"/>
                              <a:lumOff val="35000"/>
                            </a:schemeClr>
                          </a:solidFill>
                        </a:rPr>
                        <a:t>19%</a:t>
                      </a:r>
                      <a:r>
                        <a:rPr lang="de-DE" sz="1000" baseline="30000">
                          <a:solidFill>
                            <a:schemeClr val="tx1">
                              <a:lumMod val="65000"/>
                              <a:lumOff val="35000"/>
                            </a:schemeClr>
                          </a:solidFill>
                        </a:rPr>
                        <a:t>‡</a:t>
                      </a:r>
                    </a:p>
                  </a:txBody>
                  <a:tcPr marL="66770" marR="0" marT="0" marB="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endParaRPr lang="de-DE" sz="1000" baseline="30000" dirty="0">
                        <a:solidFill>
                          <a:schemeClr val="tx1">
                            <a:lumMod val="65000"/>
                            <a:lumOff val="35000"/>
                          </a:schemeClr>
                        </a:solidFill>
                      </a:endParaRPr>
                    </a:p>
                  </a:txBody>
                  <a:tcPr marL="100157" marR="0" marT="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extLst>
                  <a:ext uri="{0D108BD9-81ED-4DB2-BD59-A6C34878D82A}">
                    <a16:rowId xmlns:a16="http://schemas.microsoft.com/office/drawing/2014/main" val="10002"/>
                  </a:ext>
                </a:extLst>
              </a:tr>
              <a:tr h="504000">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000" i="0" u="none" strike="noStrike" cap="none" baseline="0">
                          <a:ln>
                            <a:noFill/>
                          </a:ln>
                          <a:solidFill>
                            <a:srgbClr val="595959"/>
                          </a:solidFill>
                          <a:latin typeface="+mn-lt"/>
                        </a:rPr>
                        <a:t>Anzahl der Patienten, bei denen die </a:t>
                      </a:r>
                      <a:r>
                        <a:rPr kumimoji="0" lang="de-DE" sz="1000" b="1" i="0" u="none" strike="noStrike" cap="none" baseline="0">
                          <a:ln>
                            <a:noFill/>
                          </a:ln>
                          <a:solidFill>
                            <a:srgbClr val="595959"/>
                          </a:solidFill>
                          <a:latin typeface="+mn-lt"/>
                        </a:rPr>
                        <a:t>niedrige Dosis </a:t>
                      </a:r>
                      <a:r>
                        <a:rPr kumimoji="0" lang="de-DE" sz="1000" i="0" u="none" strike="noStrike" cap="none" baseline="0">
                          <a:ln>
                            <a:noFill/>
                          </a:ln>
                          <a:solidFill>
                            <a:srgbClr val="595959"/>
                          </a:solidFill>
                          <a:latin typeface="+mn-lt"/>
                        </a:rPr>
                        <a:t>geprüft wurde</a:t>
                      </a: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85725" marR="0" lvl="0" indent="0" algn="ctr" defTabSz="914400" rtl="0" eaLnBrk="0" fontAlgn="b" latinLnBrk="0" hangingPunct="0">
                        <a:lnSpc>
                          <a:spcPct val="120000"/>
                        </a:lnSpc>
                        <a:spcBef>
                          <a:spcPct val="50000"/>
                        </a:spcBef>
                        <a:spcAft>
                          <a:spcPct val="0"/>
                        </a:spcAft>
                        <a:buClr>
                          <a:schemeClr val="bg2"/>
                        </a:buClr>
                        <a:buSzTx/>
                        <a:buFont typeface="Wingdings 2" pitchFamily="18" charset="2"/>
                        <a:buNone/>
                        <a:tabLst/>
                        <a:defRPr/>
                      </a:pPr>
                      <a:r>
                        <a:rPr kumimoji="0" lang="de-DE" sz="1000" b="0" i="0" u="none" strike="noStrike" cap="none" baseline="0">
                          <a:ln>
                            <a:noFill/>
                          </a:ln>
                          <a:solidFill>
                            <a:srgbClr val="595959"/>
                          </a:solidFill>
                          <a:latin typeface="+mn-lt"/>
                        </a:rPr>
                        <a:t>15 mg OD: </a:t>
                      </a:r>
                      <a:br>
                        <a:rPr kumimoji="0" lang="de-DE" sz="1000" b="0" i="0" u="none" strike="noStrike" cap="none" baseline="0">
                          <a:ln>
                            <a:noFill/>
                          </a:ln>
                          <a:solidFill>
                            <a:srgbClr val="595959"/>
                          </a:solidFill>
                          <a:latin typeface="+mn-lt"/>
                        </a:rPr>
                      </a:br>
                      <a:r>
                        <a:rPr kumimoji="0" lang="de-DE" sz="1000" b="0" i="0" u="none" strike="noStrike" cap="none" baseline="0">
                          <a:ln>
                            <a:noFill/>
                          </a:ln>
                          <a:solidFill>
                            <a:srgbClr val="595959"/>
                          </a:solidFill>
                          <a:latin typeface="+mn-lt"/>
                        </a:rPr>
                        <a:t>1474</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20000"/>
                        </a:lnSpc>
                        <a:spcBef>
                          <a:spcPct val="50000"/>
                        </a:spcBef>
                        <a:spcAft>
                          <a:spcPct val="0"/>
                        </a:spcAft>
                        <a:buClr>
                          <a:schemeClr val="bg2"/>
                        </a:buClr>
                        <a:buSzTx/>
                        <a:buFont typeface="Wingdings 2" pitchFamily="18" charset="2"/>
                        <a:buNone/>
                        <a:tabLst/>
                        <a:defRPr/>
                      </a:pPr>
                      <a:r>
                        <a:rPr kumimoji="0" lang="de-DE" sz="1000" b="0" i="0" u="none" strike="noStrike" cap="none" baseline="0">
                          <a:ln>
                            <a:noFill/>
                          </a:ln>
                          <a:solidFill>
                            <a:srgbClr val="595959"/>
                          </a:solidFill>
                          <a:latin typeface="+mn-lt"/>
                        </a:rPr>
                        <a:t>2.5 mg BID:</a:t>
                      </a:r>
                      <a:br>
                        <a:rPr lang="de-DE"/>
                      </a:br>
                      <a:r>
                        <a:rPr kumimoji="0" lang="de-DE" sz="1000" b="0" i="0" u="none" strike="noStrike" cap="none" baseline="0">
                          <a:ln>
                            <a:noFill/>
                          </a:ln>
                          <a:solidFill>
                            <a:srgbClr val="595959"/>
                          </a:solidFill>
                          <a:latin typeface="+mn-lt"/>
                        </a:rPr>
                        <a:t>428</a:t>
                      </a:r>
                    </a:p>
                  </a:txBody>
                  <a:tcPr marL="6677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defRPr/>
                      </a:pPr>
                      <a:r>
                        <a:rPr kumimoji="0" lang="de-DE" sz="1000" b="0" i="0" u="none" strike="noStrike" cap="none">
                          <a:ln>
                            <a:noFill/>
                          </a:ln>
                          <a:solidFill>
                            <a:srgbClr val="595959"/>
                          </a:solidFill>
                          <a:latin typeface="+mn-lt"/>
                        </a:rPr>
                        <a:t>30 mg BID:</a:t>
                      </a:r>
                      <a:br>
                        <a:rPr lang="de-DE"/>
                      </a:br>
                      <a:r>
                        <a:rPr kumimoji="0" lang="de-DE" sz="1000" b="0" i="0" u="none" strike="noStrike" cap="none" baseline="0">
                          <a:ln>
                            <a:noFill/>
                          </a:ln>
                          <a:solidFill>
                            <a:srgbClr val="595959"/>
                          </a:solidFill>
                          <a:latin typeface="+mn-lt"/>
                        </a:rPr>
                        <a:t>1784</a:t>
                      </a:r>
                    </a:p>
                  </a:txBody>
                  <a:tcPr marL="66770" marR="0" marT="0" marB="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Tx/>
                        <a:buNone/>
                        <a:tabLst/>
                        <a:defRPr/>
                      </a:pPr>
                      <a:endParaRPr kumimoji="0" lang="de-DE" sz="1000" b="0" i="0" u="none" strike="noStrike" cap="none" baseline="0" dirty="0">
                        <a:ln>
                          <a:noFill/>
                        </a:ln>
                        <a:solidFill>
                          <a:srgbClr val="595959"/>
                        </a:solidFill>
                        <a:latin typeface="+mn-lt"/>
                      </a:endParaRPr>
                    </a:p>
                  </a:txBody>
                  <a:tcPr marL="100157" marR="0" marT="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504000">
                <a:tc>
                  <a:txBody>
                    <a:bodyPr/>
                    <a:lstStyle/>
                    <a:p>
                      <a:pPr marL="85725"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000" b="0" i="0" u="none" strike="noStrike" cap="none" baseline="0">
                          <a:ln>
                            <a:noFill/>
                          </a:ln>
                          <a:solidFill>
                            <a:srgbClr val="595959"/>
                          </a:solidFill>
                          <a:latin typeface="+mn-lt"/>
                        </a:rPr>
                        <a:t>Anzahl der Patienten mit Nierenfunktions-störung, die eine niedrige Dosierung erhielten (in % des NOAK-Studienarms)</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de-DE" sz="1000" b="0" i="0" u="none" strike="noStrike" cap="none" baseline="0" dirty="0">
                          <a:ln>
                            <a:noFill/>
                          </a:ln>
                          <a:solidFill>
                            <a:srgbClr val="595959"/>
                          </a:solidFill>
                          <a:latin typeface="+mn-lt"/>
                        </a:rPr>
                        <a:t>1474</a:t>
                      </a:r>
                      <a:br>
                        <a:rPr lang="de-DE" dirty="0"/>
                      </a:br>
                      <a:r>
                        <a:rPr kumimoji="0" lang="de-DE" sz="1000" b="0" i="0" u="none" strike="noStrike" cap="none" baseline="0" dirty="0">
                          <a:ln>
                            <a:noFill/>
                          </a:ln>
                          <a:solidFill>
                            <a:srgbClr val="595959"/>
                          </a:solidFill>
                          <a:latin typeface="+mn-lt"/>
                        </a:rPr>
                        <a:t>(20.7%)</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defRPr/>
                      </a:pPr>
                      <a:r>
                        <a:rPr kumimoji="0" lang="de-DE" sz="1000" b="0" i="0" u="none" strike="noStrike" cap="none" baseline="0" dirty="0">
                          <a:ln>
                            <a:noFill/>
                          </a:ln>
                          <a:solidFill>
                            <a:srgbClr val="595959"/>
                          </a:solidFill>
                          <a:latin typeface="+mn-lt"/>
                        </a:rPr>
                        <a:t>149</a:t>
                      </a:r>
                      <a:r>
                        <a:rPr lang="de-DE" sz="1000" baseline="30000" dirty="0">
                          <a:solidFill>
                            <a:srgbClr val="000000">
                              <a:lumMod val="65000"/>
                              <a:lumOff val="35000"/>
                            </a:srgbClr>
                          </a:solidFill>
                        </a:rPr>
                        <a:t>ǁ</a:t>
                      </a:r>
                      <a:br>
                        <a:rPr lang="de-DE" dirty="0"/>
                      </a:br>
                      <a:r>
                        <a:rPr kumimoji="0" lang="de-DE" sz="1000" b="0" i="0" u="none" strike="noStrike" cap="none" baseline="0" dirty="0">
                          <a:ln>
                            <a:noFill/>
                          </a:ln>
                          <a:solidFill>
                            <a:srgbClr val="595959"/>
                          </a:solidFill>
                          <a:latin typeface="+mn-lt"/>
                        </a:rPr>
                        <a:t>(1.6%</a:t>
                      </a:r>
                      <a:r>
                        <a:rPr lang="de-DE" sz="1000" baseline="30000" dirty="0">
                          <a:solidFill>
                            <a:srgbClr val="000000">
                              <a:lumMod val="65000"/>
                              <a:lumOff val="35000"/>
                            </a:srgbClr>
                          </a:solidFill>
                        </a:rPr>
                        <a:t>ǁ</a:t>
                      </a:r>
                      <a:r>
                        <a:rPr kumimoji="0" lang="de-DE" sz="1000" b="0" i="0" u="none" strike="noStrike" cap="none" baseline="0" dirty="0">
                          <a:ln>
                            <a:noFill/>
                          </a:ln>
                          <a:solidFill>
                            <a:srgbClr val="595959"/>
                          </a:solidFill>
                          <a:latin typeface="+mn-lt"/>
                        </a:rPr>
                        <a:t>)</a:t>
                      </a:r>
                    </a:p>
                  </a:txBody>
                  <a:tcPr marL="6677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de-DE" sz="1000" b="0" i="0" u="none" strike="noStrike" cap="none" baseline="0" dirty="0">
                          <a:ln>
                            <a:noFill/>
                          </a:ln>
                          <a:solidFill>
                            <a:srgbClr val="595959"/>
                          </a:solidFill>
                          <a:latin typeface="+mn-lt"/>
                        </a:rPr>
                        <a:t>1379</a:t>
                      </a:r>
                      <a:r>
                        <a:rPr kumimoji="0" lang="de-DE" sz="1000" b="0" i="0" u="none" strike="noStrike" cap="none" baseline="30000" dirty="0">
                          <a:ln>
                            <a:noFill/>
                          </a:ln>
                          <a:solidFill>
                            <a:srgbClr val="595959"/>
                          </a:solidFill>
                          <a:latin typeface="+mn-lt"/>
                        </a:rPr>
                        <a:t>¶</a:t>
                      </a:r>
                      <a:br>
                        <a:rPr lang="de-DE" dirty="0"/>
                      </a:br>
                      <a:r>
                        <a:rPr kumimoji="0" lang="de-DE" sz="1000" b="0" i="0" u="none" strike="noStrike" cap="none" baseline="0" dirty="0">
                          <a:ln>
                            <a:noFill/>
                          </a:ln>
                          <a:solidFill>
                            <a:srgbClr val="595959"/>
                          </a:solidFill>
                          <a:latin typeface="+mn-lt"/>
                        </a:rPr>
                        <a:t>(19.6%</a:t>
                      </a:r>
                      <a:r>
                        <a:rPr kumimoji="0" lang="de-DE" sz="1000" b="0" i="0" u="none" strike="noStrike" cap="none" baseline="30000" dirty="0">
                          <a:ln>
                            <a:noFill/>
                          </a:ln>
                          <a:solidFill>
                            <a:srgbClr val="595959"/>
                          </a:solidFill>
                          <a:latin typeface="+mn-lt"/>
                        </a:rPr>
                        <a:t>¶</a:t>
                      </a:r>
                      <a:r>
                        <a:rPr kumimoji="0" lang="de-DE" sz="1000" b="0" i="0" u="none" strike="noStrike" cap="none" baseline="0" dirty="0">
                          <a:ln>
                            <a:noFill/>
                          </a:ln>
                          <a:solidFill>
                            <a:srgbClr val="595959"/>
                          </a:solidFill>
                          <a:latin typeface="+mn-lt"/>
                        </a:rPr>
                        <a:t>)</a:t>
                      </a:r>
                    </a:p>
                  </a:txBody>
                  <a:tcPr marL="66770" marR="0" marT="0" marB="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endParaRPr kumimoji="0" lang="de-DE" sz="1000" b="0" i="0" u="none" strike="noStrike" cap="none" baseline="0" dirty="0">
                        <a:ln>
                          <a:noFill/>
                        </a:ln>
                        <a:solidFill>
                          <a:srgbClr val="595959"/>
                        </a:solidFill>
                        <a:latin typeface="+mn-lt"/>
                      </a:endParaRPr>
                    </a:p>
                  </a:txBody>
                  <a:tcPr marL="100157" marR="0" marT="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 name="Rechteck 5">
            <a:extLst>
              <a:ext uri="{FF2B5EF4-FFF2-40B4-BE49-F238E27FC236}">
                <a16:creationId xmlns:a16="http://schemas.microsoft.com/office/drawing/2014/main" id="{AF937919-2ACF-DA4E-98DA-C4A0F4CC4D77}"/>
              </a:ext>
            </a:extLst>
          </p:cNvPr>
          <p:cNvSpPr/>
          <p:nvPr/>
        </p:nvSpPr>
        <p:spPr bwMode="auto">
          <a:xfrm>
            <a:off x="611188" y="2727687"/>
            <a:ext cx="8124070" cy="509332"/>
          </a:xfrm>
          <a:prstGeom prst="rect">
            <a:avLst/>
          </a:prstGeom>
          <a:noFill/>
          <a:ln w="25400" algn="ctr">
            <a:solidFill>
              <a:srgbClr val="3961AC"/>
            </a:solid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spTree>
    <p:extLst>
      <p:ext uri="{BB962C8B-B14F-4D97-AF65-F5344CB8AC3E}">
        <p14:creationId xmlns:p14="http://schemas.microsoft.com/office/powerpoint/2010/main" val="18943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ontent Placeholder 7">
            <a:extLst>
              <a:ext uri="{FF2B5EF4-FFF2-40B4-BE49-F238E27FC236}">
                <a16:creationId xmlns:a16="http://schemas.microsoft.com/office/drawing/2014/main" id="{90EE3501-DAAB-9943-86C7-3ECEC16FE993}"/>
              </a:ext>
            </a:extLst>
          </p:cNvPr>
          <p:cNvGraphicFramePr>
            <a:graphicFrameLocks/>
          </p:cNvGraphicFramePr>
          <p:nvPr>
            <p:extLst>
              <p:ext uri="{D42A27DB-BD31-4B8C-83A1-F6EECF244321}">
                <p14:modId xmlns:p14="http://schemas.microsoft.com/office/powerpoint/2010/main" val="3704721973"/>
              </p:ext>
            </p:extLst>
          </p:nvPr>
        </p:nvGraphicFramePr>
        <p:xfrm>
          <a:off x="612775" y="1600647"/>
          <a:ext cx="8280400" cy="2882439"/>
        </p:xfrm>
        <a:graphic>
          <a:graphicData uri="http://schemas.openxmlformats.org/drawingml/2006/chart">
            <c:chart xmlns:c="http://schemas.openxmlformats.org/drawingml/2006/chart" xmlns:r="http://schemas.openxmlformats.org/officeDocument/2006/relationships" r:id="rId3"/>
          </a:graphicData>
        </a:graphic>
      </p:graphicFrame>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2001" y="272310"/>
            <a:ext cx="8281175" cy="6093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200" dirty="0"/>
              <a:t>Patienten mit </a:t>
            </a:r>
            <a:r>
              <a:rPr lang="de-DE" sz="2200" dirty="0" err="1"/>
              <a:t>nvVHF</a:t>
            </a:r>
            <a:r>
              <a:rPr lang="de-DE" sz="2200" dirty="0"/>
              <a:t> und </a:t>
            </a:r>
            <a:r>
              <a:rPr lang="de-DE" sz="2200" dirty="0" err="1"/>
              <a:t>Niereninsuffinzienz</a:t>
            </a:r>
            <a:r>
              <a:rPr lang="de-DE" sz="2200" dirty="0"/>
              <a:t> sind mit Rivaroxaban im Vergleich zu VKA vergleichbar geschützt</a:t>
            </a: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41141"/>
            <a:ext cx="8274051" cy="215444"/>
          </a:xfrm>
          <a:prstGeom prst="rect">
            <a:avLst/>
          </a:prstGeom>
          <a:noFill/>
        </p:spPr>
        <p:txBody>
          <a:bodyPr wrap="square" lIns="0" tIns="0" rIns="0" bIns="0" rtlCol="0" anchor="b" anchorCtr="0">
            <a:spAutoFit/>
          </a:bodyPr>
          <a:lstStyle/>
          <a:p>
            <a:r>
              <a:rPr lang="de-DE" sz="700" dirty="0">
                <a:solidFill>
                  <a:srgbClr val="B3B2B5"/>
                </a:solidFill>
                <a:cs typeface="Arial" charset="0"/>
              </a:rPr>
              <a:t>Intention-</a:t>
            </a:r>
            <a:r>
              <a:rPr lang="de-DE" sz="700" dirty="0" err="1">
                <a:solidFill>
                  <a:srgbClr val="B3B2B5"/>
                </a:solidFill>
                <a:cs typeface="Arial" charset="0"/>
              </a:rPr>
              <a:t>to</a:t>
            </a:r>
            <a:r>
              <a:rPr lang="de-DE" sz="700" dirty="0">
                <a:solidFill>
                  <a:srgbClr val="B3B2B5"/>
                </a:solidFill>
                <a:cs typeface="Arial" charset="0"/>
              </a:rPr>
              <a:t>-</a:t>
            </a:r>
            <a:r>
              <a:rPr lang="de-DE" sz="700" dirty="0" err="1">
                <a:solidFill>
                  <a:srgbClr val="B3B2B5"/>
                </a:solidFill>
                <a:cs typeface="Arial" charset="0"/>
              </a:rPr>
              <a:t>treat</a:t>
            </a:r>
            <a:r>
              <a:rPr lang="de-DE" sz="700" dirty="0">
                <a:solidFill>
                  <a:srgbClr val="B3B2B5"/>
                </a:solidFill>
                <a:cs typeface="Arial" charset="0"/>
              </a:rPr>
              <a:t>-Population</a:t>
            </a:r>
            <a:br>
              <a:rPr lang="de-DE" sz="700" dirty="0">
                <a:solidFill>
                  <a:srgbClr val="B3B2B5"/>
                </a:solidFill>
                <a:cs typeface="Arial" charset="0"/>
              </a:rPr>
            </a:br>
            <a:r>
              <a:rPr lang="de-DE" sz="700" dirty="0">
                <a:solidFill>
                  <a:srgbClr val="B3B2B5"/>
                </a:solidFill>
                <a:cs typeface="Arial" charset="0"/>
              </a:rPr>
              <a:t>KI: </a:t>
            </a:r>
            <a:r>
              <a:rPr lang="de-DE" sz="700" dirty="0" err="1">
                <a:solidFill>
                  <a:srgbClr val="B3B2B5"/>
                </a:solidFill>
                <a:cs typeface="Arial" charset="0"/>
              </a:rPr>
              <a:t>KonfidenzintervallM</a:t>
            </a:r>
            <a:r>
              <a:rPr lang="de-DE" sz="700" dirty="0">
                <a:solidFill>
                  <a:srgbClr val="B3B2B5"/>
                </a:solidFill>
                <a:cs typeface="Arial" charset="0"/>
              </a:rPr>
              <a:t> </a:t>
            </a:r>
            <a:r>
              <a:rPr lang="de-DE" sz="700" dirty="0" err="1">
                <a:solidFill>
                  <a:srgbClr val="B3B2B5"/>
                </a:solidFill>
                <a:cs typeface="Arial" charset="0"/>
              </a:rPr>
              <a:t>CrCl</a:t>
            </a:r>
            <a:r>
              <a:rPr lang="de-DE" sz="700" dirty="0">
                <a:solidFill>
                  <a:srgbClr val="B3B2B5"/>
                </a:solidFill>
                <a:cs typeface="Arial" charset="0"/>
              </a:rPr>
              <a:t>: </a:t>
            </a:r>
            <a:r>
              <a:rPr lang="de-DE" sz="700" dirty="0" err="1">
                <a:solidFill>
                  <a:srgbClr val="B3B2B5"/>
                </a:solidFill>
                <a:cs typeface="Arial" charset="0"/>
              </a:rPr>
              <a:t>Creatinine</a:t>
            </a:r>
            <a:r>
              <a:rPr lang="de-DE" sz="700" dirty="0">
                <a:solidFill>
                  <a:srgbClr val="B3B2B5"/>
                </a:solidFill>
                <a:cs typeface="Arial" charset="0"/>
              </a:rPr>
              <a:t> </a:t>
            </a:r>
            <a:r>
              <a:rPr lang="de-DE" sz="700" dirty="0" err="1">
                <a:solidFill>
                  <a:srgbClr val="B3B2B5"/>
                </a:solidFill>
                <a:cs typeface="Arial" charset="0"/>
              </a:rPr>
              <a:t>Clearance</a:t>
            </a:r>
            <a:r>
              <a:rPr lang="de-DE" sz="700" dirty="0">
                <a:solidFill>
                  <a:srgbClr val="B3B2B5"/>
                </a:solidFill>
                <a:cs typeface="Arial" charset="0"/>
              </a:rPr>
              <a:t> (Kreatinin-</a:t>
            </a:r>
            <a:r>
              <a:rPr lang="de-DE" sz="700" dirty="0" err="1">
                <a:solidFill>
                  <a:srgbClr val="B3B2B5"/>
                </a:solidFill>
                <a:cs typeface="Arial" charset="0"/>
              </a:rPr>
              <a:t>Clearance</a:t>
            </a:r>
            <a:r>
              <a:rPr lang="de-DE" sz="700" dirty="0">
                <a:solidFill>
                  <a:srgbClr val="B3B2B5"/>
                </a:solidFill>
                <a:cs typeface="Arial" charset="0"/>
              </a:rPr>
              <a:t>); HR: </a:t>
            </a:r>
            <a:r>
              <a:rPr lang="de-DE" sz="700" dirty="0" err="1">
                <a:solidFill>
                  <a:srgbClr val="B3B2B5"/>
                </a:solidFill>
                <a:cs typeface="Arial" charset="0"/>
              </a:rPr>
              <a:t>Hazard</a:t>
            </a:r>
            <a:r>
              <a:rPr lang="de-DE" sz="700" dirty="0">
                <a:solidFill>
                  <a:srgbClr val="B3B2B5"/>
                </a:solidFill>
                <a:cs typeface="Arial" charset="0"/>
              </a:rPr>
              <a:t> Ratio; </a:t>
            </a:r>
            <a:r>
              <a:rPr lang="de-DE" sz="700" dirty="0" err="1">
                <a:solidFill>
                  <a:srgbClr val="B3B2B5"/>
                </a:solidFill>
                <a:cs typeface="Arial" charset="0"/>
              </a:rPr>
              <a:t>nvVHF</a:t>
            </a:r>
            <a:r>
              <a:rPr lang="de-DE" sz="700" dirty="0">
                <a:solidFill>
                  <a:srgbClr val="B3B2B5"/>
                </a:solidFill>
                <a:cs typeface="Arial" charset="0"/>
              </a:rPr>
              <a:t>: nicht-</a:t>
            </a:r>
            <a:r>
              <a:rPr lang="de-DE" sz="700" dirty="0" err="1">
                <a:solidFill>
                  <a:srgbClr val="B3B2B5"/>
                </a:solidFill>
                <a:cs typeface="Arial" charset="0"/>
              </a:rPr>
              <a:t>valvuläres</a:t>
            </a:r>
            <a:r>
              <a:rPr lang="de-DE" sz="700" dirty="0">
                <a:solidFill>
                  <a:srgbClr val="B3B2B5"/>
                </a:solidFill>
                <a:cs typeface="Arial" charset="0"/>
              </a:rPr>
              <a:t> Vorhofflimmern; SE: systemische Embolie</a:t>
            </a:r>
          </a:p>
        </p:txBody>
      </p:sp>
      <p:sp>
        <p:nvSpPr>
          <p:cNvPr id="43" name="Subtitle 1">
            <a:extLst>
              <a:ext uri="{FF2B5EF4-FFF2-40B4-BE49-F238E27FC236}">
                <a16:creationId xmlns:a16="http://schemas.microsoft.com/office/drawing/2014/main" id="{E85BD9A3-ABD9-B642-9E65-6C562285EA19}"/>
              </a:ext>
            </a:extLst>
          </p:cNvPr>
          <p:cNvSpPr>
            <a:spLocks noGrp="1"/>
          </p:cNvSpPr>
          <p:nvPr>
            <p:ph type="subTitle" sz="quarter" idx="1"/>
          </p:nvPr>
        </p:nvSpPr>
        <p:spPr>
          <a:xfrm>
            <a:off x="612776" y="1221415"/>
            <a:ext cx="8280400" cy="430887"/>
          </a:xfrm>
        </p:spPr>
        <p:txBody>
          <a:bodyPr/>
          <a:lstStyle/>
          <a:p>
            <a:r>
              <a:rPr lang="de-DE" sz="1400" b="1" dirty="0"/>
              <a:t>Primärer Wirksamkeitsendpunkt in ROCKET AF: Schlaganfall/SE</a:t>
            </a:r>
            <a:r>
              <a:rPr lang="de-DE" sz="1400" b="1" baseline="30000" dirty="0"/>
              <a:t>7</a:t>
            </a:r>
            <a:br>
              <a:rPr lang="de-DE" sz="1400" b="1" dirty="0"/>
            </a:br>
            <a:r>
              <a:rPr lang="de-DE" sz="1400" b="1" dirty="0">
                <a:solidFill>
                  <a:srgbClr val="000000">
                    <a:lumMod val="65000"/>
                    <a:lumOff val="35000"/>
                  </a:srgbClr>
                </a:solidFill>
              </a:rPr>
              <a:t>Mittleres Alter: 79 Jahre</a:t>
            </a:r>
          </a:p>
        </p:txBody>
      </p:sp>
      <p:grpSp>
        <p:nvGrpSpPr>
          <p:cNvPr id="48" name="Group 13">
            <a:extLst>
              <a:ext uri="{FF2B5EF4-FFF2-40B4-BE49-F238E27FC236}">
                <a16:creationId xmlns:a16="http://schemas.microsoft.com/office/drawing/2014/main" id="{41224350-7048-1E4E-8488-407A872753DE}"/>
              </a:ext>
            </a:extLst>
          </p:cNvPr>
          <p:cNvGrpSpPr/>
          <p:nvPr/>
        </p:nvGrpSpPr>
        <p:grpSpPr>
          <a:xfrm>
            <a:off x="6974318" y="1540875"/>
            <a:ext cx="1851803" cy="279180"/>
            <a:chOff x="411732" y="2322671"/>
            <a:chExt cx="1851803" cy="372239"/>
          </a:xfrm>
        </p:grpSpPr>
        <p:sp>
          <p:nvSpPr>
            <p:cNvPr id="49" name="Rectangle 14">
              <a:extLst>
                <a:ext uri="{FF2B5EF4-FFF2-40B4-BE49-F238E27FC236}">
                  <a16:creationId xmlns:a16="http://schemas.microsoft.com/office/drawing/2014/main" id="{E93BC797-6FCF-8A43-92FD-2E42CD67B7AE}"/>
                </a:ext>
              </a:extLst>
            </p:cNvPr>
            <p:cNvSpPr/>
            <p:nvPr/>
          </p:nvSpPr>
          <p:spPr bwMode="auto">
            <a:xfrm>
              <a:off x="411732" y="2441428"/>
              <a:ext cx="108000" cy="144000"/>
            </a:xfrm>
            <a:prstGeom prst="rect">
              <a:avLst/>
            </a:prstGeom>
            <a:solidFill>
              <a:srgbClr val="B3B2B5"/>
            </a:solidFill>
            <a:ln w="19050" algn="ctr">
              <a:solidFill>
                <a:srgbClr val="B3B2B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50" name="TextBox 15">
              <a:extLst>
                <a:ext uri="{FF2B5EF4-FFF2-40B4-BE49-F238E27FC236}">
                  <a16:creationId xmlns:a16="http://schemas.microsoft.com/office/drawing/2014/main" id="{99CC29A7-D378-F64E-8708-940C256C60A6}"/>
                </a:ext>
              </a:extLst>
            </p:cNvPr>
            <p:cNvSpPr txBox="1"/>
            <p:nvPr/>
          </p:nvSpPr>
          <p:spPr>
            <a:xfrm>
              <a:off x="542984" y="2322671"/>
              <a:ext cx="489534" cy="372239"/>
            </a:xfrm>
            <a:prstGeom prst="rect">
              <a:avLst/>
            </a:prstGeom>
            <a:noFill/>
          </p:spPr>
          <p:txBody>
            <a:bodyPr wrap="none" lIns="90000" tIns="46800" rIns="90000" bIns="46800" rtlCol="0" anchor="ctr">
              <a:spAutoFit/>
            </a:bodyPr>
            <a:lstStyle/>
            <a:p>
              <a:r>
                <a:rPr lang="de-DE" sz="1200">
                  <a:solidFill>
                    <a:srgbClr val="000000">
                      <a:lumMod val="65000"/>
                      <a:lumOff val="35000"/>
                    </a:srgbClr>
                  </a:solidFill>
                </a:rPr>
                <a:t>VKA</a:t>
              </a:r>
            </a:p>
          </p:txBody>
        </p:sp>
        <p:sp>
          <p:nvSpPr>
            <p:cNvPr id="51" name="Rectangle 20">
              <a:extLst>
                <a:ext uri="{FF2B5EF4-FFF2-40B4-BE49-F238E27FC236}">
                  <a16:creationId xmlns:a16="http://schemas.microsoft.com/office/drawing/2014/main" id="{0D0566C6-7E82-D34B-8EC5-21F0392882F3}"/>
                </a:ext>
              </a:extLst>
            </p:cNvPr>
            <p:cNvSpPr/>
            <p:nvPr/>
          </p:nvSpPr>
          <p:spPr bwMode="auto">
            <a:xfrm>
              <a:off x="1091316" y="2435045"/>
              <a:ext cx="108000" cy="144000"/>
            </a:xfrm>
            <a:prstGeom prst="rect">
              <a:avLst/>
            </a:prstGeom>
            <a:solidFill>
              <a:srgbClr val="3961AC"/>
            </a:solidFill>
            <a:ln w="19050" algn="ctr">
              <a:solidFill>
                <a:srgbClr val="3961AC"/>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52" name="TextBox 23">
              <a:extLst>
                <a:ext uri="{FF2B5EF4-FFF2-40B4-BE49-F238E27FC236}">
                  <a16:creationId xmlns:a16="http://schemas.microsoft.com/office/drawing/2014/main" id="{9499076D-5A8C-B441-99BD-086328CFCD48}"/>
                </a:ext>
              </a:extLst>
            </p:cNvPr>
            <p:cNvSpPr txBox="1"/>
            <p:nvPr/>
          </p:nvSpPr>
          <p:spPr>
            <a:xfrm>
              <a:off x="1222568" y="2322671"/>
              <a:ext cx="1040967" cy="372239"/>
            </a:xfrm>
            <a:prstGeom prst="rect">
              <a:avLst/>
            </a:prstGeom>
            <a:noFill/>
          </p:spPr>
          <p:txBody>
            <a:bodyPr wrap="none" lIns="90000" tIns="46800" rIns="90000" bIns="46800" rtlCol="0" anchor="ctr">
              <a:spAutoFit/>
            </a:bodyPr>
            <a:lstStyle/>
            <a:p>
              <a:r>
                <a:rPr lang="de-DE" sz="1200">
                  <a:solidFill>
                    <a:srgbClr val="000000">
                      <a:lumMod val="65000"/>
                      <a:lumOff val="35000"/>
                    </a:srgbClr>
                  </a:solidFill>
                </a:rPr>
                <a:t>Rivaroxaban</a:t>
              </a:r>
            </a:p>
          </p:txBody>
        </p:sp>
      </p:grpSp>
      <p:sp>
        <p:nvSpPr>
          <p:cNvPr id="53" name="TextBox 7">
            <a:extLst>
              <a:ext uri="{FF2B5EF4-FFF2-40B4-BE49-F238E27FC236}">
                <a16:creationId xmlns:a16="http://schemas.microsoft.com/office/drawing/2014/main" id="{33D3E0C6-5899-2046-B51F-39EC41B216E3}"/>
              </a:ext>
            </a:extLst>
          </p:cNvPr>
          <p:cNvSpPr txBox="1"/>
          <p:nvPr/>
        </p:nvSpPr>
        <p:spPr>
          <a:xfrm>
            <a:off x="3952390" y="3597560"/>
            <a:ext cx="214457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200" b="1">
                <a:solidFill>
                  <a:srgbClr val="000000">
                    <a:lumMod val="65000"/>
                    <a:lumOff val="35000"/>
                  </a:srgbClr>
                </a:solidFill>
              </a:rPr>
              <a:t>CrCl (ml/min)</a:t>
            </a:r>
          </a:p>
        </p:txBody>
      </p:sp>
      <p:sp>
        <p:nvSpPr>
          <p:cNvPr id="54" name="TextBox 2">
            <a:extLst>
              <a:ext uri="{FF2B5EF4-FFF2-40B4-BE49-F238E27FC236}">
                <a16:creationId xmlns:a16="http://schemas.microsoft.com/office/drawing/2014/main" id="{4D9727D4-E172-114B-A1AE-29847F9BE1A0}"/>
              </a:ext>
            </a:extLst>
          </p:cNvPr>
          <p:cNvSpPr txBox="1"/>
          <p:nvPr/>
        </p:nvSpPr>
        <p:spPr>
          <a:xfrm>
            <a:off x="2457098" y="1755962"/>
            <a:ext cx="1550424" cy="461665"/>
          </a:xfrm>
          <a:prstGeom prst="rect">
            <a:avLst/>
          </a:prstGeom>
          <a:noFill/>
        </p:spPr>
        <p:txBody>
          <a:bodyPr wrap="none" rtlCol="0">
            <a:spAutoFit/>
          </a:bodyPr>
          <a:lstStyle/>
          <a:p>
            <a:pPr algn="ctr"/>
            <a:r>
              <a:rPr lang="de-DE" sz="1200">
                <a:solidFill>
                  <a:srgbClr val="000000">
                    <a:lumMod val="65000"/>
                    <a:lumOff val="35000"/>
                  </a:srgbClr>
                </a:solidFill>
              </a:rPr>
              <a:t>HR=0.86</a:t>
            </a:r>
            <a:br>
              <a:rPr lang="de-DE" sz="1200">
                <a:solidFill>
                  <a:srgbClr val="000000">
                    <a:lumMod val="65000"/>
                    <a:lumOff val="35000"/>
                  </a:srgbClr>
                </a:solidFill>
              </a:rPr>
            </a:br>
            <a:r>
              <a:rPr lang="de-DE" sz="1200">
                <a:solidFill>
                  <a:srgbClr val="000000">
                    <a:lumMod val="65000"/>
                    <a:lumOff val="35000"/>
                  </a:srgbClr>
                </a:solidFill>
              </a:rPr>
              <a:t>(95% KI 0.63–1.17)</a:t>
            </a:r>
          </a:p>
        </p:txBody>
      </p:sp>
      <p:sp>
        <p:nvSpPr>
          <p:cNvPr id="55" name="TextBox 4">
            <a:extLst>
              <a:ext uri="{FF2B5EF4-FFF2-40B4-BE49-F238E27FC236}">
                <a16:creationId xmlns:a16="http://schemas.microsoft.com/office/drawing/2014/main" id="{2CCCAE25-5B33-8F48-B681-86BD2336432D}"/>
              </a:ext>
            </a:extLst>
          </p:cNvPr>
          <p:cNvSpPr txBox="1"/>
          <p:nvPr/>
        </p:nvSpPr>
        <p:spPr>
          <a:xfrm>
            <a:off x="6170038" y="2001466"/>
            <a:ext cx="1550424" cy="461665"/>
          </a:xfrm>
          <a:prstGeom prst="rect">
            <a:avLst/>
          </a:prstGeom>
          <a:solidFill>
            <a:schemeClr val="bg1"/>
          </a:solidFill>
        </p:spPr>
        <p:txBody>
          <a:bodyPr wrap="none" rtlCol="0">
            <a:spAutoFit/>
          </a:bodyPr>
          <a:lstStyle/>
          <a:p>
            <a:pPr algn="ctr"/>
            <a:r>
              <a:rPr lang="de-DE" sz="1200">
                <a:solidFill>
                  <a:srgbClr val="000000">
                    <a:lumMod val="65000"/>
                    <a:lumOff val="35000"/>
                  </a:srgbClr>
                </a:solidFill>
              </a:rPr>
              <a:t>HR=0.89</a:t>
            </a:r>
            <a:br>
              <a:rPr lang="de-DE" sz="1200">
                <a:solidFill>
                  <a:srgbClr val="000000">
                    <a:lumMod val="65000"/>
                    <a:lumOff val="35000"/>
                  </a:srgbClr>
                </a:solidFill>
              </a:rPr>
            </a:br>
            <a:r>
              <a:rPr lang="de-DE" sz="1200">
                <a:solidFill>
                  <a:srgbClr val="000000">
                    <a:lumMod val="65000"/>
                    <a:lumOff val="35000"/>
                  </a:srgbClr>
                </a:solidFill>
              </a:rPr>
              <a:t>(95% KI 0.73–1.08)</a:t>
            </a:r>
          </a:p>
        </p:txBody>
      </p:sp>
      <p:sp>
        <p:nvSpPr>
          <p:cNvPr id="56" name="TextBox 2">
            <a:extLst>
              <a:ext uri="{FF2B5EF4-FFF2-40B4-BE49-F238E27FC236}">
                <a16:creationId xmlns:a16="http://schemas.microsoft.com/office/drawing/2014/main" id="{49F04061-6AE3-5048-9467-B0517C9EBD77}"/>
              </a:ext>
            </a:extLst>
          </p:cNvPr>
          <p:cNvSpPr txBox="1"/>
          <p:nvPr/>
        </p:nvSpPr>
        <p:spPr>
          <a:xfrm>
            <a:off x="2512230" y="3506857"/>
            <a:ext cx="1440160" cy="279180"/>
          </a:xfrm>
          <a:prstGeom prst="rect">
            <a:avLst/>
          </a:prstGeom>
          <a:noFill/>
        </p:spPr>
        <p:txBody>
          <a:bodyPr wrap="square" lIns="90000" tIns="46800" rIns="90000" bIns="46800" rtlCol="0" anchor="ctr">
            <a:spAutoFit/>
          </a:bodyPr>
          <a:lstStyle/>
          <a:p>
            <a:pPr algn="ctr"/>
            <a:r>
              <a:rPr lang="de-DE" sz="1200">
                <a:solidFill>
                  <a:srgbClr val="000000">
                    <a:lumMod val="65000"/>
                    <a:lumOff val="35000"/>
                  </a:srgbClr>
                </a:solidFill>
              </a:rPr>
              <a:t>30–49</a:t>
            </a:r>
          </a:p>
        </p:txBody>
      </p:sp>
      <p:sp>
        <p:nvSpPr>
          <p:cNvPr id="57" name="TextBox 2">
            <a:extLst>
              <a:ext uri="{FF2B5EF4-FFF2-40B4-BE49-F238E27FC236}">
                <a16:creationId xmlns:a16="http://schemas.microsoft.com/office/drawing/2014/main" id="{C0F0E85D-D771-E54A-BFA9-BA819FCF72E9}"/>
              </a:ext>
            </a:extLst>
          </p:cNvPr>
          <p:cNvSpPr txBox="1"/>
          <p:nvPr/>
        </p:nvSpPr>
        <p:spPr>
          <a:xfrm>
            <a:off x="6213742" y="3506857"/>
            <a:ext cx="1440160" cy="279180"/>
          </a:xfrm>
          <a:prstGeom prst="rect">
            <a:avLst/>
          </a:prstGeom>
          <a:noFill/>
        </p:spPr>
        <p:txBody>
          <a:bodyPr wrap="square" lIns="90000" tIns="46800" rIns="90000" bIns="468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DE" sz="1200">
                <a:solidFill>
                  <a:srgbClr val="000000">
                    <a:lumMod val="65000"/>
                    <a:lumOff val="35000"/>
                  </a:srgbClr>
                </a:solidFill>
              </a:rPr>
              <a:t>≥50</a:t>
            </a:r>
          </a:p>
        </p:txBody>
      </p:sp>
      <p:sp>
        <p:nvSpPr>
          <p:cNvPr id="32" name="Abgerundetes Rechteck 31">
            <a:extLst>
              <a:ext uri="{FF2B5EF4-FFF2-40B4-BE49-F238E27FC236}">
                <a16:creationId xmlns:a16="http://schemas.microsoft.com/office/drawing/2014/main" id="{A51C47D7-B59B-F040-A093-8604E5333A75}"/>
              </a:ext>
            </a:extLst>
          </p:cNvPr>
          <p:cNvSpPr>
            <a:spLocks noChangeArrowheads="1"/>
          </p:cNvSpPr>
          <p:nvPr/>
        </p:nvSpPr>
        <p:spPr bwMode="auto">
          <a:xfrm>
            <a:off x="611188" y="4302586"/>
            <a:ext cx="8245475"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DE" sz="1400">
                <a:solidFill>
                  <a:schemeClr val="tx1">
                    <a:lumMod val="65000"/>
                    <a:lumOff val="35000"/>
                  </a:schemeClr>
                </a:solidFill>
              </a:rPr>
              <a:t>Schützen Sie Ihre Patienten unabhängig von der Nierenfunktion.</a:t>
            </a:r>
            <a:r>
              <a:rPr lang="de-DE" sz="1400" baseline="30000">
                <a:solidFill>
                  <a:schemeClr val="tx1">
                    <a:lumMod val="65000"/>
                    <a:lumOff val="35000"/>
                  </a:schemeClr>
                </a:solidFill>
              </a:rPr>
              <a:t>7</a:t>
            </a:r>
          </a:p>
        </p:txBody>
      </p:sp>
    </p:spTree>
    <p:extLst>
      <p:ext uri="{BB962C8B-B14F-4D97-AF65-F5344CB8AC3E}">
        <p14:creationId xmlns:p14="http://schemas.microsoft.com/office/powerpoint/2010/main" val="55601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7">
            <a:extLst>
              <a:ext uri="{FF2B5EF4-FFF2-40B4-BE49-F238E27FC236}">
                <a16:creationId xmlns:a16="http://schemas.microsoft.com/office/drawing/2014/main" id="{D770976A-A088-41C8-8386-262088D3D5D0}"/>
              </a:ext>
            </a:extLst>
          </p:cNvPr>
          <p:cNvGraphicFramePr>
            <a:graphicFrameLocks/>
          </p:cNvGraphicFramePr>
          <p:nvPr>
            <p:extLst>
              <p:ext uri="{D42A27DB-BD31-4B8C-83A1-F6EECF244321}">
                <p14:modId xmlns:p14="http://schemas.microsoft.com/office/powerpoint/2010/main" val="3186802875"/>
              </p:ext>
            </p:extLst>
          </p:nvPr>
        </p:nvGraphicFramePr>
        <p:xfrm>
          <a:off x="606023" y="1536560"/>
          <a:ext cx="3796357" cy="1881360"/>
        </p:xfrm>
        <a:graphic>
          <a:graphicData uri="http://schemas.openxmlformats.org/drawingml/2006/table">
            <a:tbl>
              <a:tblPr firstRow="1" bandRow="1">
                <a:tableStyleId>{F2DE63D5-997A-4646-A377-4702673A728D}</a:tableStyleId>
              </a:tblPr>
              <a:tblGrid>
                <a:gridCol w="1176124">
                  <a:extLst>
                    <a:ext uri="{9D8B030D-6E8A-4147-A177-3AD203B41FA5}">
                      <a16:colId xmlns:a16="http://schemas.microsoft.com/office/drawing/2014/main" val="1655931714"/>
                    </a:ext>
                  </a:extLst>
                </a:gridCol>
                <a:gridCol w="970384">
                  <a:extLst>
                    <a:ext uri="{9D8B030D-6E8A-4147-A177-3AD203B41FA5}">
                      <a16:colId xmlns:a16="http://schemas.microsoft.com/office/drawing/2014/main" val="2560883444"/>
                    </a:ext>
                  </a:extLst>
                </a:gridCol>
                <a:gridCol w="893849">
                  <a:extLst>
                    <a:ext uri="{9D8B030D-6E8A-4147-A177-3AD203B41FA5}">
                      <a16:colId xmlns:a16="http://schemas.microsoft.com/office/drawing/2014/main" val="1311150582"/>
                    </a:ext>
                  </a:extLst>
                </a:gridCol>
                <a:gridCol w="756000">
                  <a:extLst>
                    <a:ext uri="{9D8B030D-6E8A-4147-A177-3AD203B41FA5}">
                      <a16:colId xmlns:a16="http://schemas.microsoft.com/office/drawing/2014/main" val="1270102338"/>
                    </a:ext>
                  </a:extLst>
                </a:gridCol>
              </a:tblGrid>
              <a:tr h="441360">
                <a:tc>
                  <a:txBody>
                    <a:bodyPr/>
                    <a:lstStyle/>
                    <a:p>
                      <a:pPr algn="l" rtl="0"/>
                      <a:endParaRPr lang="en-GB" sz="1100" cap="all" baseline="3000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000" cap="none" baseline="0" dirty="0"/>
                        <a:t>Rivaroxaban </a:t>
                      </a:r>
                      <a:r>
                        <a:rPr lang="en-GB" sz="1000" cap="none" baseline="0" dirty="0" err="1"/>
                        <a:t>besser</a:t>
                      </a:r>
                      <a:endParaRPr lang="en-GB" sz="1000" cap="none" baseline="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000" cap="all" baseline="0" dirty="0"/>
                        <a:t>VKA</a:t>
                      </a:r>
                      <a:br>
                        <a:rPr lang="en-GB" sz="1000" cap="all" baseline="0" dirty="0"/>
                      </a:br>
                      <a:r>
                        <a:rPr lang="en-GB" sz="1000" cap="none" baseline="0" dirty="0" err="1"/>
                        <a:t>besser</a:t>
                      </a:r>
                      <a:endParaRPr lang="en-GB" sz="1000" cap="all" baseline="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000" cap="all" baseline="0" dirty="0"/>
                        <a:t>HR</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1234952005"/>
                  </a:ext>
                </a:extLst>
              </a:tr>
              <a:tr h="720000">
                <a:tc>
                  <a:txBody>
                    <a:bodyPr/>
                    <a:lstStyle/>
                    <a:p>
                      <a:pPr marL="0" indent="0" algn="l" rtl="0" eaLnBrk="1" fontAlgn="base" hangingPunct="1">
                        <a:spcBef>
                          <a:spcPct val="25000"/>
                        </a:spcBef>
                        <a:spcAft>
                          <a:spcPct val="0"/>
                        </a:spcAft>
                        <a:buClr>
                          <a:schemeClr val="bg2"/>
                        </a:buClr>
                        <a:buSzPct val="80000"/>
                        <a:buFontTx/>
                        <a:buNone/>
                        <a:tabLst>
                          <a:tab pos="176213" algn="l"/>
                          <a:tab pos="1238250" algn="l"/>
                        </a:tabLst>
                      </a:pPr>
                      <a:r>
                        <a:rPr lang="de-DE" sz="900">
                          <a:solidFill>
                            <a:schemeClr val="tx1">
                              <a:lumMod val="65000"/>
                              <a:lumOff val="35000"/>
                            </a:schemeClr>
                          </a:solidFill>
                          <a:latin typeface="+mn-lt"/>
                          <a:ea typeface="+mn-ea"/>
                          <a:cs typeface="+mn-cs"/>
                        </a:rPr>
                        <a:t>Schlaganfall/SE</a:t>
                      </a:r>
                      <a:r>
                        <a:rPr lang="de-DE" sz="900" baseline="30000">
                          <a:solidFill>
                            <a:schemeClr val="tx1">
                              <a:lumMod val="65000"/>
                              <a:lumOff val="35000"/>
                            </a:schemeClr>
                          </a:solidFill>
                          <a:latin typeface="+mn-lt"/>
                          <a:ea typeface="+mn-ea"/>
                          <a:cs typeface="+mn-cs"/>
                        </a:rPr>
                        <a:t>15</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dirty="0">
                        <a:solidFill>
                          <a:schemeClr val="tx1">
                            <a:lumMod val="65000"/>
                            <a:lumOff val="35000"/>
                          </a:schemeClr>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lumMod val="65000"/>
                            <a:lumOff val="35000"/>
                          </a:schemeClr>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de-DE" sz="1000">
                          <a:solidFill>
                            <a:schemeClr val="tx1">
                              <a:lumMod val="65000"/>
                              <a:lumOff val="35000"/>
                            </a:schemeClr>
                          </a:solidFill>
                          <a:latin typeface="+mn-lt"/>
                          <a:ea typeface="+mn-ea"/>
                          <a:cs typeface="+mn-cs"/>
                        </a:rPr>
                        <a:t>0.50</a:t>
                      </a:r>
                    </a:p>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de-DE" sz="700">
                          <a:solidFill>
                            <a:schemeClr val="tx1">
                              <a:lumMod val="65000"/>
                              <a:lumOff val="35000"/>
                            </a:schemeClr>
                          </a:solidFill>
                          <a:latin typeface="+mn-lt"/>
                          <a:ea typeface="+mn-ea"/>
                          <a:cs typeface="+mn-cs"/>
                        </a:rPr>
                        <a:t>(p=0.05)</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6138739"/>
                  </a:ext>
                </a:extLst>
              </a:tr>
              <a:tr h="720000">
                <a:tc>
                  <a:txBody>
                    <a:bodyPr/>
                    <a:lstStyle/>
                    <a:p>
                      <a:pPr marL="0" marR="0" lvl="0" indent="0" algn="l" defTabSz="914400" rtl="0" eaLnBrk="1" fontAlgn="base" latinLnBrk="0" hangingPunct="1">
                        <a:lnSpc>
                          <a:spcPct val="100000"/>
                        </a:lnSpc>
                        <a:spcBef>
                          <a:spcPct val="25000"/>
                        </a:spcBef>
                        <a:spcAft>
                          <a:spcPct val="0"/>
                        </a:spcAft>
                        <a:buClr>
                          <a:schemeClr val="bg2"/>
                        </a:buClr>
                        <a:buSzPct val="80000"/>
                        <a:buFontTx/>
                        <a:buNone/>
                        <a:tabLst>
                          <a:tab pos="176213" algn="l"/>
                          <a:tab pos="1238250" algn="l"/>
                        </a:tabLst>
                        <a:defRPr/>
                      </a:pPr>
                      <a:r>
                        <a:rPr lang="de-DE" sz="900">
                          <a:solidFill>
                            <a:schemeClr val="tx1">
                              <a:lumMod val="65000"/>
                              <a:lumOff val="35000"/>
                            </a:schemeClr>
                          </a:solidFill>
                          <a:latin typeface="+mn-lt"/>
                          <a:ea typeface="+mn-ea"/>
                          <a:cs typeface="+mn-cs"/>
                        </a:rPr>
                        <a:t>Schlaganfall</a:t>
                      </a:r>
                      <a:r>
                        <a:rPr lang="de-DE" sz="900" baseline="0">
                          <a:solidFill>
                            <a:schemeClr val="tx1">
                              <a:lumMod val="65000"/>
                              <a:lumOff val="35000"/>
                            </a:schemeClr>
                          </a:solidFill>
                          <a:latin typeface="+mn-lt"/>
                          <a:ea typeface="+mn-ea"/>
                          <a:cs typeface="+mn-cs"/>
                        </a:rPr>
                        <a:t>/SE</a:t>
                      </a:r>
                      <a:br>
                        <a:rPr lang="de-DE" sz="900" baseline="0">
                          <a:solidFill>
                            <a:schemeClr val="tx1">
                              <a:lumMod val="65000"/>
                              <a:lumOff val="35000"/>
                            </a:schemeClr>
                          </a:solidFill>
                          <a:latin typeface="+mn-lt"/>
                          <a:ea typeface="+mn-ea"/>
                          <a:cs typeface="+mn-cs"/>
                        </a:rPr>
                      </a:br>
                      <a:r>
                        <a:rPr lang="de-DE" sz="900" baseline="0">
                          <a:solidFill>
                            <a:schemeClr val="tx1">
                              <a:lumMod val="65000"/>
                              <a:lumOff val="35000"/>
                            </a:schemeClr>
                          </a:solidFill>
                          <a:latin typeface="+mn-lt"/>
                          <a:ea typeface="+mn-ea"/>
                          <a:cs typeface="+mn-cs"/>
                        </a:rPr>
                        <a:t>KV-Tod</a:t>
                      </a:r>
                      <a:br>
                        <a:rPr lang="de-DE" sz="900" baseline="0">
                          <a:solidFill>
                            <a:schemeClr val="tx1">
                              <a:lumMod val="65000"/>
                              <a:lumOff val="35000"/>
                            </a:schemeClr>
                          </a:solidFill>
                          <a:latin typeface="+mn-lt"/>
                          <a:ea typeface="+mn-ea"/>
                          <a:cs typeface="+mn-cs"/>
                        </a:rPr>
                      </a:br>
                      <a:r>
                        <a:rPr lang="de-DE" sz="900">
                          <a:solidFill>
                            <a:schemeClr val="tx1">
                              <a:lumMod val="65000"/>
                              <a:lumOff val="35000"/>
                            </a:schemeClr>
                          </a:solidFill>
                          <a:latin typeface="+mn-lt"/>
                          <a:ea typeface="+mn-ea"/>
                          <a:cs typeface="+mn-cs"/>
                        </a:rPr>
                        <a:t>Myokardinfarkt</a:t>
                      </a:r>
                      <a:r>
                        <a:rPr lang="de-DE" sz="900" baseline="30000">
                          <a:solidFill>
                            <a:schemeClr val="tx1">
                              <a:lumMod val="65000"/>
                              <a:lumOff val="35000"/>
                            </a:schemeClr>
                          </a:solidFill>
                          <a:latin typeface="+mn-lt"/>
                          <a:ea typeface="+mn-ea"/>
                          <a:cs typeface="+mn-cs"/>
                        </a:rPr>
                        <a:t>15</a:t>
                      </a:r>
                    </a:p>
                    <a:p>
                      <a:pPr marL="0" indent="0" algn="l" rtl="0" eaLnBrk="1" fontAlgn="base" hangingPunct="1">
                        <a:spcBef>
                          <a:spcPct val="25000"/>
                        </a:spcBef>
                        <a:spcAft>
                          <a:spcPct val="0"/>
                        </a:spcAft>
                        <a:buClr>
                          <a:schemeClr val="bg2"/>
                        </a:buClr>
                        <a:buSzPct val="80000"/>
                        <a:buFontTx/>
                        <a:buNone/>
                        <a:tabLst>
                          <a:tab pos="176213" algn="l"/>
                          <a:tab pos="1238250" algn="l"/>
                        </a:tabLst>
                      </a:pPr>
                      <a:r>
                        <a:rPr lang="de-DE" sz="700" baseline="0">
                          <a:solidFill>
                            <a:schemeClr val="tx1">
                              <a:lumMod val="65000"/>
                              <a:lumOff val="35000"/>
                            </a:schemeClr>
                          </a:solidFill>
                          <a:latin typeface="+mn-lt"/>
                          <a:ea typeface="+mn-ea"/>
                          <a:cs typeface="+mn-cs"/>
                        </a:rPr>
                        <a:t>(kombinierter Endpunkt)</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lumMod val="65000"/>
                            <a:lumOff val="35000"/>
                          </a:schemeClr>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lumMod val="65000"/>
                            <a:lumOff val="35000"/>
                          </a:schemeClr>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de-DE" sz="1000" dirty="0">
                          <a:solidFill>
                            <a:schemeClr val="tx1">
                              <a:lumMod val="65000"/>
                              <a:lumOff val="35000"/>
                            </a:schemeClr>
                          </a:solidFill>
                          <a:latin typeface="+mn-lt"/>
                          <a:ea typeface="+mn-ea"/>
                          <a:cs typeface="+mn-cs"/>
                        </a:rPr>
                        <a:t>0.64</a:t>
                      </a:r>
                    </a:p>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de-DE" sz="700" dirty="0">
                          <a:solidFill>
                            <a:schemeClr val="tx1">
                              <a:lumMod val="65000"/>
                              <a:lumOff val="35000"/>
                            </a:schemeClr>
                          </a:solidFill>
                          <a:latin typeface="+mn-lt"/>
                          <a:ea typeface="+mn-ea"/>
                          <a:cs typeface="+mn-cs"/>
                        </a:rPr>
                        <a:t>(p=0.085)</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6128138"/>
                  </a:ext>
                </a:extLst>
              </a:tr>
            </a:tbl>
          </a:graphicData>
        </a:graphic>
      </p:graphicFrame>
      <p:sp>
        <p:nvSpPr>
          <p:cNvPr id="108" name="Rectangle: Rounded Corners 6">
            <a:extLst>
              <a:ext uri="{FF2B5EF4-FFF2-40B4-BE49-F238E27FC236}">
                <a16:creationId xmlns:a16="http://schemas.microsoft.com/office/drawing/2014/main" id="{34C2AB1D-F327-4000-8F68-5B556B63E466}"/>
              </a:ext>
            </a:extLst>
          </p:cNvPr>
          <p:cNvSpPr/>
          <p:nvPr/>
        </p:nvSpPr>
        <p:spPr bwMode="auto">
          <a:xfrm>
            <a:off x="1728632" y="1473068"/>
            <a:ext cx="1045580" cy="2208826"/>
          </a:xfrm>
          <a:prstGeom prst="roundRect">
            <a:avLst>
              <a:gd name="adj" fmla="val 7607"/>
            </a:avLst>
          </a:prstGeom>
          <a:noFill/>
          <a:ln w="28575" algn="ctr">
            <a:solidFill>
              <a:srgbClr val="809ED5"/>
            </a:solidFill>
            <a:miter lim="800000"/>
            <a:headEnd/>
            <a:tailEnd/>
          </a:ln>
          <a:effectLst/>
        </p:spPr>
        <p:txBody>
          <a:bodyPr wrap="square" lIns="0" tIns="0" rIns="0" bIns="0" rtlCol="0" anchor="ctr">
            <a:noAutofit/>
          </a:bodyPr>
          <a:lstStyle/>
          <a:p>
            <a:pPr algn="ctr"/>
            <a:endParaRPr lang="en-GB" sz="1600">
              <a:solidFill>
                <a:schemeClr val="tx1">
                  <a:lumMod val="65000"/>
                  <a:lumOff val="35000"/>
                </a:schemeClr>
              </a:solidFill>
            </a:endParaRPr>
          </a:p>
        </p:txBody>
      </p:sp>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2001" y="272310"/>
            <a:ext cx="8281175" cy="609398"/>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r>
              <a:rPr lang="de-DE" sz="2200" dirty="0"/>
              <a:t>Schützen Sie Ihre </a:t>
            </a:r>
            <a:r>
              <a:rPr lang="de-DE" sz="2200" dirty="0" err="1"/>
              <a:t>nvVHF</a:t>
            </a:r>
            <a:r>
              <a:rPr lang="de-DE" sz="2200" dirty="0"/>
              <a:t>-Patienten mit abnehmender</a:t>
            </a:r>
          </a:p>
          <a:p>
            <a:r>
              <a:rPr lang="de-DE" sz="2200" dirty="0"/>
              <a:t>Nierenfunktion vor Schlaganfällen</a:t>
            </a:r>
          </a:p>
        </p:txBody>
      </p:sp>
      <p:grpSp>
        <p:nvGrpSpPr>
          <p:cNvPr id="9" name="Gruppieren 8">
            <a:extLst>
              <a:ext uri="{FF2B5EF4-FFF2-40B4-BE49-F238E27FC236}">
                <a16:creationId xmlns:a16="http://schemas.microsoft.com/office/drawing/2014/main" id="{47F7E819-8723-4050-8736-CA813C283143}"/>
              </a:ext>
            </a:extLst>
          </p:cNvPr>
          <p:cNvGrpSpPr/>
          <p:nvPr/>
        </p:nvGrpSpPr>
        <p:grpSpPr>
          <a:xfrm>
            <a:off x="2007931" y="2282423"/>
            <a:ext cx="619433" cy="108000"/>
            <a:chOff x="1998406" y="2954670"/>
            <a:chExt cx="619433" cy="108000"/>
          </a:xfrm>
        </p:grpSpPr>
        <p:cxnSp>
          <p:nvCxnSpPr>
            <p:cNvPr id="6" name="Gerader Verbinder 5">
              <a:extLst>
                <a:ext uri="{FF2B5EF4-FFF2-40B4-BE49-F238E27FC236}">
                  <a16:creationId xmlns:a16="http://schemas.microsoft.com/office/drawing/2014/main" id="{3CD5DC0C-A580-43F6-9CB2-410540CE2FE6}"/>
                </a:ext>
              </a:extLst>
            </p:cNvPr>
            <p:cNvCxnSpPr/>
            <p:nvPr/>
          </p:nvCxnSpPr>
          <p:spPr bwMode="auto">
            <a:xfrm>
              <a:off x="1998406" y="3008671"/>
              <a:ext cx="619433" cy="0"/>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Rechteck 6">
              <a:extLst>
                <a:ext uri="{FF2B5EF4-FFF2-40B4-BE49-F238E27FC236}">
                  <a16:creationId xmlns:a16="http://schemas.microsoft.com/office/drawing/2014/main" id="{02A22DF0-E146-45B8-BD94-C9C0643DF981}"/>
                </a:ext>
              </a:extLst>
            </p:cNvPr>
            <p:cNvSpPr/>
            <p:nvPr/>
          </p:nvSpPr>
          <p:spPr bwMode="auto">
            <a:xfrm rot="19046351">
              <a:off x="2165401" y="2954670"/>
              <a:ext cx="108000" cy="10800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cxnSp>
          <p:nvCxnSpPr>
            <p:cNvPr id="33" name="Gerader Verbinder 32">
              <a:extLst>
                <a:ext uri="{FF2B5EF4-FFF2-40B4-BE49-F238E27FC236}">
                  <a16:creationId xmlns:a16="http://schemas.microsoft.com/office/drawing/2014/main" id="{2D2DFADC-303A-4D30-BD06-D5F83EEFF23A}"/>
                </a:ext>
              </a:extLst>
            </p:cNvPr>
            <p:cNvCxnSpPr/>
            <p:nvPr/>
          </p:nvCxnSpPr>
          <p:spPr bwMode="auto">
            <a:xfrm>
              <a:off x="1998406" y="2976552"/>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Gerader Verbinder 34">
              <a:extLst>
                <a:ext uri="{FF2B5EF4-FFF2-40B4-BE49-F238E27FC236}">
                  <a16:creationId xmlns:a16="http://schemas.microsoft.com/office/drawing/2014/main" id="{2059C37A-BAB7-4963-A65B-987BF0EF9C21}"/>
                </a:ext>
              </a:extLst>
            </p:cNvPr>
            <p:cNvCxnSpPr/>
            <p:nvPr/>
          </p:nvCxnSpPr>
          <p:spPr bwMode="auto">
            <a:xfrm>
              <a:off x="2614954" y="2975969"/>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1" name="Gruppieren 10">
            <a:extLst>
              <a:ext uri="{FF2B5EF4-FFF2-40B4-BE49-F238E27FC236}">
                <a16:creationId xmlns:a16="http://schemas.microsoft.com/office/drawing/2014/main" id="{2993E3C6-2BA4-4A7C-97A0-F2385EA46E43}"/>
              </a:ext>
            </a:extLst>
          </p:cNvPr>
          <p:cNvGrpSpPr/>
          <p:nvPr/>
        </p:nvGrpSpPr>
        <p:grpSpPr>
          <a:xfrm>
            <a:off x="2167052" y="3029543"/>
            <a:ext cx="463664" cy="108000"/>
            <a:chOff x="2157527" y="3715708"/>
            <a:chExt cx="463664" cy="108000"/>
          </a:xfrm>
        </p:grpSpPr>
        <p:cxnSp>
          <p:nvCxnSpPr>
            <p:cNvPr id="38" name="Gerader Verbinder 37">
              <a:extLst>
                <a:ext uri="{FF2B5EF4-FFF2-40B4-BE49-F238E27FC236}">
                  <a16:creationId xmlns:a16="http://schemas.microsoft.com/office/drawing/2014/main" id="{930A5A43-067E-4197-8961-5FEB4CEF565F}"/>
                </a:ext>
              </a:extLst>
            </p:cNvPr>
            <p:cNvCxnSpPr/>
            <p:nvPr/>
          </p:nvCxnSpPr>
          <p:spPr bwMode="auto">
            <a:xfrm>
              <a:off x="2157527" y="3769709"/>
              <a:ext cx="457427" cy="0"/>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 name="Rechteck 38">
              <a:extLst>
                <a:ext uri="{FF2B5EF4-FFF2-40B4-BE49-F238E27FC236}">
                  <a16:creationId xmlns:a16="http://schemas.microsoft.com/office/drawing/2014/main" id="{8B4D0507-C550-4728-A39C-9228AE42ED14}"/>
                </a:ext>
              </a:extLst>
            </p:cNvPr>
            <p:cNvSpPr/>
            <p:nvPr/>
          </p:nvSpPr>
          <p:spPr bwMode="auto">
            <a:xfrm rot="19046351">
              <a:off x="2298557" y="3715708"/>
              <a:ext cx="108000" cy="10800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cxnSp>
          <p:nvCxnSpPr>
            <p:cNvPr id="40" name="Gerader Verbinder 39">
              <a:extLst>
                <a:ext uri="{FF2B5EF4-FFF2-40B4-BE49-F238E27FC236}">
                  <a16:creationId xmlns:a16="http://schemas.microsoft.com/office/drawing/2014/main" id="{38AB71F1-3D91-4E57-A965-51C1D65FBE81}"/>
                </a:ext>
              </a:extLst>
            </p:cNvPr>
            <p:cNvCxnSpPr/>
            <p:nvPr/>
          </p:nvCxnSpPr>
          <p:spPr bwMode="auto">
            <a:xfrm>
              <a:off x="2157527" y="3737590"/>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Gerader Verbinder 40">
              <a:extLst>
                <a:ext uri="{FF2B5EF4-FFF2-40B4-BE49-F238E27FC236}">
                  <a16:creationId xmlns:a16="http://schemas.microsoft.com/office/drawing/2014/main" id="{4739406E-4EE2-4335-8E6D-14AC614EE5AA}"/>
                </a:ext>
              </a:extLst>
            </p:cNvPr>
            <p:cNvCxnSpPr/>
            <p:nvPr/>
          </p:nvCxnSpPr>
          <p:spPr bwMode="auto">
            <a:xfrm>
              <a:off x="2621191" y="3737007"/>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3" name="Subtitle 1">
            <a:extLst>
              <a:ext uri="{FF2B5EF4-FFF2-40B4-BE49-F238E27FC236}">
                <a16:creationId xmlns:a16="http://schemas.microsoft.com/office/drawing/2014/main" id="{903CD747-BDEC-4B35-A178-FB1D0FBCA7B2}"/>
              </a:ext>
            </a:extLst>
          </p:cNvPr>
          <p:cNvSpPr txBox="1">
            <a:spLocks/>
          </p:cNvSpPr>
          <p:nvPr/>
        </p:nvSpPr>
        <p:spPr>
          <a:xfrm>
            <a:off x="612776" y="1228789"/>
            <a:ext cx="2011703"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de-DE" sz="1400" b="1"/>
              <a:t>ROCKET AF</a:t>
            </a:r>
            <a:r>
              <a:rPr lang="de-DE" sz="1400" b="1" baseline="30000"/>
              <a:t>15</a:t>
            </a:r>
          </a:p>
        </p:txBody>
      </p:sp>
      <p:graphicFrame>
        <p:nvGraphicFramePr>
          <p:cNvPr id="64" name="Content Placeholder 7">
            <a:extLst>
              <a:ext uri="{FF2B5EF4-FFF2-40B4-BE49-F238E27FC236}">
                <a16:creationId xmlns:a16="http://schemas.microsoft.com/office/drawing/2014/main" id="{20E75159-EC66-47E8-87B6-EFB7DFB5C3EF}"/>
              </a:ext>
            </a:extLst>
          </p:cNvPr>
          <p:cNvGraphicFramePr>
            <a:graphicFrameLocks/>
          </p:cNvGraphicFramePr>
          <p:nvPr>
            <p:extLst>
              <p:ext uri="{D42A27DB-BD31-4B8C-83A1-F6EECF244321}">
                <p14:modId xmlns:p14="http://schemas.microsoft.com/office/powerpoint/2010/main" val="3283425722"/>
              </p:ext>
            </p:extLst>
          </p:nvPr>
        </p:nvGraphicFramePr>
        <p:xfrm>
          <a:off x="4751594" y="1537935"/>
          <a:ext cx="3795202" cy="1161360"/>
        </p:xfrm>
        <a:graphic>
          <a:graphicData uri="http://schemas.openxmlformats.org/drawingml/2006/table">
            <a:tbl>
              <a:tblPr firstRow="1" bandRow="1">
                <a:tableStyleId>{F2DE63D5-997A-4646-A377-4702673A728D}</a:tableStyleId>
              </a:tblPr>
              <a:tblGrid>
                <a:gridCol w="1144905">
                  <a:extLst>
                    <a:ext uri="{9D8B030D-6E8A-4147-A177-3AD203B41FA5}">
                      <a16:colId xmlns:a16="http://schemas.microsoft.com/office/drawing/2014/main" val="1655931714"/>
                    </a:ext>
                  </a:extLst>
                </a:gridCol>
                <a:gridCol w="943897">
                  <a:extLst>
                    <a:ext uri="{9D8B030D-6E8A-4147-A177-3AD203B41FA5}">
                      <a16:colId xmlns:a16="http://schemas.microsoft.com/office/drawing/2014/main" val="2560883444"/>
                    </a:ext>
                  </a:extLst>
                </a:gridCol>
                <a:gridCol w="950400">
                  <a:extLst>
                    <a:ext uri="{9D8B030D-6E8A-4147-A177-3AD203B41FA5}">
                      <a16:colId xmlns:a16="http://schemas.microsoft.com/office/drawing/2014/main" val="1311150582"/>
                    </a:ext>
                  </a:extLst>
                </a:gridCol>
                <a:gridCol w="756000">
                  <a:extLst>
                    <a:ext uri="{9D8B030D-6E8A-4147-A177-3AD203B41FA5}">
                      <a16:colId xmlns:a16="http://schemas.microsoft.com/office/drawing/2014/main" val="1270102338"/>
                    </a:ext>
                  </a:extLst>
                </a:gridCol>
              </a:tblGrid>
              <a:tr h="441360">
                <a:tc>
                  <a:txBody>
                    <a:bodyPr/>
                    <a:lstStyle/>
                    <a:p>
                      <a:pPr algn="l" rtl="0"/>
                      <a:endParaRPr lang="en-GB" sz="1100" cap="all" baseline="3000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000" cap="none" baseline="0" dirty="0"/>
                        <a:t>Apixaban </a:t>
                      </a:r>
                      <a:r>
                        <a:rPr lang="en-GB" sz="1000" cap="none" baseline="0" dirty="0" err="1"/>
                        <a:t>besser</a:t>
                      </a:r>
                      <a:endParaRPr lang="en-GB" sz="1000" cap="none" baseline="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000" cap="all" baseline="0" dirty="0"/>
                        <a:t>VKA</a:t>
                      </a:r>
                      <a:br>
                        <a:rPr lang="en-GB" sz="1000" cap="all" baseline="0" dirty="0"/>
                      </a:br>
                      <a:r>
                        <a:rPr lang="en-GB" sz="1000" cap="none" baseline="0" dirty="0" err="1"/>
                        <a:t>besser</a:t>
                      </a:r>
                      <a:endParaRPr lang="en-GB" sz="1000" cap="all" baseline="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000" cap="all" baseline="0" dirty="0"/>
                        <a:t>HR</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1234952005"/>
                  </a:ext>
                </a:extLst>
              </a:tr>
              <a:tr h="720000">
                <a:tc>
                  <a:txBody>
                    <a:bodyPr/>
                    <a:lstStyle/>
                    <a:p>
                      <a:pPr marL="0" indent="0" algn="l" rtl="0" eaLnBrk="1" fontAlgn="base" hangingPunct="1">
                        <a:spcBef>
                          <a:spcPct val="25000"/>
                        </a:spcBef>
                        <a:spcAft>
                          <a:spcPct val="0"/>
                        </a:spcAft>
                        <a:buClr>
                          <a:schemeClr val="bg2"/>
                        </a:buClr>
                        <a:buSzPct val="80000"/>
                        <a:buFontTx/>
                        <a:buNone/>
                        <a:tabLst>
                          <a:tab pos="176213" algn="l"/>
                          <a:tab pos="1238250" algn="l"/>
                        </a:tabLst>
                      </a:pPr>
                      <a:r>
                        <a:rPr lang="de-DE" sz="900">
                          <a:solidFill>
                            <a:schemeClr val="tx1">
                              <a:lumMod val="65000"/>
                              <a:lumOff val="35000"/>
                            </a:schemeClr>
                          </a:solidFill>
                          <a:latin typeface="+mn-lt"/>
                          <a:ea typeface="+mn-ea"/>
                          <a:cs typeface="+mn-cs"/>
                        </a:rPr>
                        <a:t>Schlaganfall/SE</a:t>
                      </a:r>
                      <a:r>
                        <a:rPr lang="de-DE" sz="900" baseline="30000">
                          <a:solidFill>
                            <a:schemeClr val="tx1">
                              <a:lumMod val="65000"/>
                              <a:lumOff val="35000"/>
                            </a:schemeClr>
                          </a:solidFill>
                          <a:latin typeface="+mn-lt"/>
                          <a:ea typeface="+mn-ea"/>
                          <a:cs typeface="+mn-cs"/>
                        </a:rPr>
                        <a:t>16</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lumMod val="65000"/>
                            <a:lumOff val="35000"/>
                          </a:schemeClr>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lumMod val="65000"/>
                            <a:lumOff val="35000"/>
                          </a:schemeClr>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de-DE" sz="1000" dirty="0">
                          <a:solidFill>
                            <a:schemeClr val="tx1">
                              <a:lumMod val="65000"/>
                              <a:lumOff val="35000"/>
                            </a:schemeClr>
                          </a:solidFill>
                          <a:latin typeface="+mn-lt"/>
                          <a:ea typeface="+mn-ea"/>
                          <a:cs typeface="+mn-cs"/>
                        </a:rPr>
                        <a:t>0.84</a:t>
                      </a:r>
                    </a:p>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de-DE" sz="700" dirty="0">
                          <a:solidFill>
                            <a:schemeClr val="tx1">
                              <a:lumMod val="65000"/>
                              <a:lumOff val="35000"/>
                            </a:schemeClr>
                          </a:solidFill>
                          <a:latin typeface="+mn-lt"/>
                          <a:ea typeface="+mn-ea"/>
                          <a:cs typeface="+mn-cs"/>
                        </a:rPr>
                        <a:t>(p=0.70)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6138739"/>
                  </a:ext>
                </a:extLst>
              </a:tr>
            </a:tbl>
          </a:graphicData>
        </a:graphic>
      </p:graphicFrame>
      <p:sp>
        <p:nvSpPr>
          <p:cNvPr id="75" name="Subtitle 1">
            <a:extLst>
              <a:ext uri="{FF2B5EF4-FFF2-40B4-BE49-F238E27FC236}">
                <a16:creationId xmlns:a16="http://schemas.microsoft.com/office/drawing/2014/main" id="{945661E3-6396-4F14-A484-DFA80E592651}"/>
              </a:ext>
            </a:extLst>
          </p:cNvPr>
          <p:cNvSpPr txBox="1">
            <a:spLocks/>
          </p:cNvSpPr>
          <p:nvPr/>
        </p:nvSpPr>
        <p:spPr>
          <a:xfrm>
            <a:off x="4758347" y="1228788"/>
            <a:ext cx="1539851"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de-DE" sz="1400" b="1"/>
              <a:t>ARISTOTLE</a:t>
            </a:r>
            <a:r>
              <a:rPr lang="de-DE" sz="1400" b="1" baseline="30000"/>
              <a:t>16</a:t>
            </a:r>
          </a:p>
        </p:txBody>
      </p:sp>
      <p:grpSp>
        <p:nvGrpSpPr>
          <p:cNvPr id="16" name="Gruppieren 15">
            <a:extLst>
              <a:ext uri="{FF2B5EF4-FFF2-40B4-BE49-F238E27FC236}">
                <a16:creationId xmlns:a16="http://schemas.microsoft.com/office/drawing/2014/main" id="{DF624ED4-4BE5-4F08-8CEA-59C3ACF8F9D5}"/>
              </a:ext>
            </a:extLst>
          </p:cNvPr>
          <p:cNvGrpSpPr/>
          <p:nvPr/>
        </p:nvGrpSpPr>
        <p:grpSpPr>
          <a:xfrm>
            <a:off x="6425171" y="2265105"/>
            <a:ext cx="751862" cy="108000"/>
            <a:chOff x="5738446" y="2953893"/>
            <a:chExt cx="751862" cy="108000"/>
          </a:xfrm>
        </p:grpSpPr>
        <p:cxnSp>
          <p:nvCxnSpPr>
            <p:cNvPr id="45" name="Gerader Verbinder 44">
              <a:extLst>
                <a:ext uri="{FF2B5EF4-FFF2-40B4-BE49-F238E27FC236}">
                  <a16:creationId xmlns:a16="http://schemas.microsoft.com/office/drawing/2014/main" id="{BB8DAFEA-5EC8-4567-87A6-8F9B2AB9F97B}"/>
                </a:ext>
              </a:extLst>
            </p:cNvPr>
            <p:cNvCxnSpPr/>
            <p:nvPr/>
          </p:nvCxnSpPr>
          <p:spPr bwMode="auto">
            <a:xfrm>
              <a:off x="5738446" y="3007116"/>
              <a:ext cx="751862" cy="0"/>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Rechteck 45">
              <a:extLst>
                <a:ext uri="{FF2B5EF4-FFF2-40B4-BE49-F238E27FC236}">
                  <a16:creationId xmlns:a16="http://schemas.microsoft.com/office/drawing/2014/main" id="{8432E1EC-C0A6-4A37-80EE-183A77E170DD}"/>
                </a:ext>
              </a:extLst>
            </p:cNvPr>
            <p:cNvSpPr/>
            <p:nvPr/>
          </p:nvSpPr>
          <p:spPr bwMode="auto">
            <a:xfrm rot="19046351">
              <a:off x="5979100" y="2953893"/>
              <a:ext cx="108000" cy="10800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cxnSp>
          <p:nvCxnSpPr>
            <p:cNvPr id="61" name="Gerader Verbinder 60">
              <a:extLst>
                <a:ext uri="{FF2B5EF4-FFF2-40B4-BE49-F238E27FC236}">
                  <a16:creationId xmlns:a16="http://schemas.microsoft.com/office/drawing/2014/main" id="{621A7579-0F1A-4260-A68B-1A8BBE62C6F2}"/>
                </a:ext>
              </a:extLst>
            </p:cNvPr>
            <p:cNvCxnSpPr/>
            <p:nvPr/>
          </p:nvCxnSpPr>
          <p:spPr bwMode="auto">
            <a:xfrm>
              <a:off x="5738446" y="2975775"/>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Gerader Verbinder 61">
              <a:extLst>
                <a:ext uri="{FF2B5EF4-FFF2-40B4-BE49-F238E27FC236}">
                  <a16:creationId xmlns:a16="http://schemas.microsoft.com/office/drawing/2014/main" id="{0F4B3660-7056-4D8B-99F4-1D8B52C0EB67}"/>
                </a:ext>
              </a:extLst>
            </p:cNvPr>
            <p:cNvCxnSpPr/>
            <p:nvPr/>
          </p:nvCxnSpPr>
          <p:spPr bwMode="auto">
            <a:xfrm>
              <a:off x="6490308" y="2975192"/>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88" name="Abgerundetes Rechteck 31">
            <a:extLst>
              <a:ext uri="{FF2B5EF4-FFF2-40B4-BE49-F238E27FC236}">
                <a16:creationId xmlns:a16="http://schemas.microsoft.com/office/drawing/2014/main" id="{4F80FCC8-5E48-4585-9BAA-A3793412407B}"/>
              </a:ext>
            </a:extLst>
          </p:cNvPr>
          <p:cNvSpPr>
            <a:spLocks noChangeArrowheads="1"/>
          </p:cNvSpPr>
          <p:nvPr/>
        </p:nvSpPr>
        <p:spPr bwMode="auto">
          <a:xfrm>
            <a:off x="612777" y="3985632"/>
            <a:ext cx="3959224" cy="170259"/>
          </a:xfrm>
          <a:prstGeom prst="roundRect">
            <a:avLst/>
          </a:prstGeom>
          <a:noFill/>
          <a:ln w="19050">
            <a:noFill/>
            <a:miter lim="800000"/>
            <a:headEnd/>
            <a:tailEnd/>
          </a:ln>
        </p:spPr>
        <p:txBody>
          <a:bodyPr wrap="square" lIns="0" tIns="0" rIns="0" bIns="0" anchor="t" anchorCtr="0">
            <a:spAutoFit/>
          </a:bodyPr>
          <a:lstStyle/>
          <a:p>
            <a:r>
              <a:rPr lang="de-DE" sz="1000" dirty="0">
                <a:solidFill>
                  <a:srgbClr val="000000">
                    <a:lumMod val="65000"/>
                    <a:lumOff val="35000"/>
                  </a:srgbClr>
                </a:solidFill>
              </a:rPr>
              <a:t>Abnehmende Nierenfunktion (Abnahme der </a:t>
            </a:r>
            <a:r>
              <a:rPr lang="de-DE" sz="1000" dirty="0" err="1">
                <a:solidFill>
                  <a:srgbClr val="000000">
                    <a:lumMod val="65000"/>
                    <a:lumOff val="35000"/>
                  </a:srgbClr>
                </a:solidFill>
              </a:rPr>
              <a:t>CrCl</a:t>
            </a:r>
            <a:r>
              <a:rPr lang="de-DE" sz="1000" dirty="0">
                <a:solidFill>
                  <a:srgbClr val="000000">
                    <a:lumMod val="65000"/>
                    <a:lumOff val="35000"/>
                  </a:srgbClr>
                </a:solidFill>
              </a:rPr>
              <a:t> &gt;20%), n=3320</a:t>
            </a:r>
          </a:p>
        </p:txBody>
      </p:sp>
      <p:sp>
        <p:nvSpPr>
          <p:cNvPr id="89" name="Abgerundetes Rechteck 31">
            <a:extLst>
              <a:ext uri="{FF2B5EF4-FFF2-40B4-BE49-F238E27FC236}">
                <a16:creationId xmlns:a16="http://schemas.microsoft.com/office/drawing/2014/main" id="{5F271679-4F6A-4037-AAEC-C6B03FF74625}"/>
              </a:ext>
            </a:extLst>
          </p:cNvPr>
          <p:cNvSpPr>
            <a:spLocks noChangeArrowheads="1"/>
          </p:cNvSpPr>
          <p:nvPr/>
        </p:nvSpPr>
        <p:spPr bwMode="auto">
          <a:xfrm>
            <a:off x="4751388" y="3985631"/>
            <a:ext cx="3959224" cy="170259"/>
          </a:xfrm>
          <a:prstGeom prst="roundRect">
            <a:avLst/>
          </a:prstGeom>
          <a:noFill/>
          <a:ln w="19050">
            <a:noFill/>
            <a:miter lim="800000"/>
            <a:headEnd/>
            <a:tailEnd/>
          </a:ln>
        </p:spPr>
        <p:txBody>
          <a:bodyPr wrap="square" lIns="0" tIns="0" rIns="0" bIns="0" anchor="t" anchorCtr="0">
            <a:spAutoFit/>
          </a:bodyPr>
          <a:lstStyle/>
          <a:p>
            <a:r>
              <a:rPr lang="de-DE" sz="1000" dirty="0">
                <a:solidFill>
                  <a:srgbClr val="000000">
                    <a:lumMod val="65000"/>
                    <a:lumOff val="35000"/>
                  </a:srgbClr>
                </a:solidFill>
              </a:rPr>
              <a:t>Abnehmende Nierenfunktion (Abnahme der </a:t>
            </a:r>
            <a:r>
              <a:rPr lang="de-DE" sz="1000" dirty="0" err="1">
                <a:solidFill>
                  <a:srgbClr val="000000">
                    <a:lumMod val="65000"/>
                    <a:lumOff val="35000"/>
                  </a:srgbClr>
                </a:solidFill>
              </a:rPr>
              <a:t>CrCl</a:t>
            </a:r>
            <a:r>
              <a:rPr lang="de-DE" sz="1000" dirty="0">
                <a:solidFill>
                  <a:srgbClr val="000000">
                    <a:lumMod val="65000"/>
                    <a:lumOff val="35000"/>
                  </a:srgbClr>
                </a:solidFill>
              </a:rPr>
              <a:t> &gt;20%), n=2294</a:t>
            </a:r>
          </a:p>
        </p:txBody>
      </p:sp>
      <p:cxnSp>
        <p:nvCxnSpPr>
          <p:cNvPr id="18" name="Gerader Verbinder 17">
            <a:extLst>
              <a:ext uri="{FF2B5EF4-FFF2-40B4-BE49-F238E27FC236}">
                <a16:creationId xmlns:a16="http://schemas.microsoft.com/office/drawing/2014/main" id="{4AB18332-420A-4C70-BBC6-96A23B58D6B1}"/>
              </a:ext>
            </a:extLst>
          </p:cNvPr>
          <p:cNvCxnSpPr/>
          <p:nvPr/>
        </p:nvCxnSpPr>
        <p:spPr bwMode="auto">
          <a:xfrm>
            <a:off x="1771650" y="1536560"/>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0" name="Gerader Verbinder 89">
            <a:extLst>
              <a:ext uri="{FF2B5EF4-FFF2-40B4-BE49-F238E27FC236}">
                <a16:creationId xmlns:a16="http://schemas.microsoft.com/office/drawing/2014/main" id="{EA67A822-48C6-4766-AFC7-ABC068A0D6AE}"/>
              </a:ext>
            </a:extLst>
          </p:cNvPr>
          <p:cNvCxnSpPr/>
          <p:nvPr/>
        </p:nvCxnSpPr>
        <p:spPr bwMode="auto">
          <a:xfrm>
            <a:off x="2720644" y="1536560"/>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feld 18">
            <a:extLst>
              <a:ext uri="{FF2B5EF4-FFF2-40B4-BE49-F238E27FC236}">
                <a16:creationId xmlns:a16="http://schemas.microsoft.com/office/drawing/2014/main" id="{A9BDA764-45ED-4419-9225-687C00F01E11}"/>
              </a:ext>
            </a:extLst>
          </p:cNvPr>
          <p:cNvSpPr txBox="1"/>
          <p:nvPr/>
        </p:nvSpPr>
        <p:spPr>
          <a:xfrm>
            <a:off x="1499118" y="3639516"/>
            <a:ext cx="545063" cy="217625"/>
          </a:xfrm>
          <a:prstGeom prst="rect">
            <a:avLst/>
          </a:prstGeom>
          <a:noFill/>
        </p:spPr>
        <p:txBody>
          <a:bodyPr wrap="square" lIns="90000" tIns="46800" rIns="90000" bIns="46800" rtlCol="0" anchor="ctr">
            <a:spAutoFit/>
          </a:bodyPr>
          <a:lstStyle/>
          <a:p>
            <a:pPr algn="ctr"/>
            <a:r>
              <a:rPr lang="de-DE" sz="800" baseline="0">
                <a:solidFill>
                  <a:schemeClr val="tx1">
                    <a:lumMod val="65000"/>
                    <a:lumOff val="35000"/>
                  </a:schemeClr>
                </a:solidFill>
                <a:latin typeface="+mn-lt"/>
                <a:ea typeface="+mn-ea"/>
                <a:cs typeface="+mn-cs"/>
              </a:rPr>
              <a:t>0</a:t>
            </a:r>
          </a:p>
        </p:txBody>
      </p:sp>
      <p:sp>
        <p:nvSpPr>
          <p:cNvPr id="92" name="Textfeld 91">
            <a:extLst>
              <a:ext uri="{FF2B5EF4-FFF2-40B4-BE49-F238E27FC236}">
                <a16:creationId xmlns:a16="http://schemas.microsoft.com/office/drawing/2014/main" id="{273126EF-A2CB-4DB6-B5F0-DE6FD4B8F095}"/>
              </a:ext>
            </a:extLst>
          </p:cNvPr>
          <p:cNvSpPr txBox="1"/>
          <p:nvPr/>
        </p:nvSpPr>
        <p:spPr>
          <a:xfrm>
            <a:off x="2452789" y="3636924"/>
            <a:ext cx="545063" cy="217625"/>
          </a:xfrm>
          <a:prstGeom prst="rect">
            <a:avLst/>
          </a:prstGeom>
          <a:noFill/>
        </p:spPr>
        <p:txBody>
          <a:bodyPr wrap="square" lIns="90000" tIns="46800" rIns="90000" bIns="46800" rtlCol="0" anchor="ctr">
            <a:spAutoFit/>
          </a:bodyPr>
          <a:lstStyle/>
          <a:p>
            <a:pPr algn="ctr"/>
            <a:r>
              <a:rPr lang="de-DE" sz="800" baseline="0">
                <a:solidFill>
                  <a:schemeClr val="tx1">
                    <a:lumMod val="65000"/>
                    <a:lumOff val="35000"/>
                  </a:schemeClr>
                </a:solidFill>
                <a:latin typeface="+mn-lt"/>
                <a:ea typeface="+mn-ea"/>
                <a:cs typeface="+mn-cs"/>
              </a:rPr>
              <a:t>1.0</a:t>
            </a:r>
          </a:p>
        </p:txBody>
      </p:sp>
      <p:sp>
        <p:nvSpPr>
          <p:cNvPr id="94" name="Textfeld 93">
            <a:extLst>
              <a:ext uri="{FF2B5EF4-FFF2-40B4-BE49-F238E27FC236}">
                <a16:creationId xmlns:a16="http://schemas.microsoft.com/office/drawing/2014/main" id="{C9D63FF7-01DE-4B6D-A0DC-3E96BA85D874}"/>
              </a:ext>
            </a:extLst>
          </p:cNvPr>
          <p:cNvSpPr txBox="1"/>
          <p:nvPr/>
        </p:nvSpPr>
        <p:spPr>
          <a:xfrm>
            <a:off x="1771651" y="3636596"/>
            <a:ext cx="948989" cy="217625"/>
          </a:xfrm>
          <a:prstGeom prst="rect">
            <a:avLst/>
          </a:prstGeom>
          <a:noFill/>
        </p:spPr>
        <p:txBody>
          <a:bodyPr wrap="square" lIns="90000" tIns="46800" rIns="90000" bIns="46800" rtlCol="0" anchor="ctr">
            <a:spAutoFit/>
          </a:bodyPr>
          <a:lstStyle/>
          <a:p>
            <a:pPr algn="ctr"/>
            <a:r>
              <a:rPr lang="de-DE" sz="800" baseline="0">
                <a:solidFill>
                  <a:schemeClr val="tx1">
                    <a:lumMod val="65000"/>
                    <a:lumOff val="35000"/>
                  </a:schemeClr>
                </a:solidFill>
                <a:latin typeface="+mn-lt"/>
                <a:ea typeface="+mn-ea"/>
                <a:cs typeface="+mn-cs"/>
              </a:rPr>
              <a:t>0.5</a:t>
            </a:r>
          </a:p>
        </p:txBody>
      </p:sp>
      <p:cxnSp>
        <p:nvCxnSpPr>
          <p:cNvPr id="97" name="Gerader Verbinder 96">
            <a:extLst>
              <a:ext uri="{FF2B5EF4-FFF2-40B4-BE49-F238E27FC236}">
                <a16:creationId xmlns:a16="http://schemas.microsoft.com/office/drawing/2014/main" id="{B6CD615F-901B-4527-BB2F-69FE7D26F697}"/>
              </a:ext>
            </a:extLst>
          </p:cNvPr>
          <p:cNvCxnSpPr/>
          <p:nvPr/>
        </p:nvCxnSpPr>
        <p:spPr bwMode="auto">
          <a:xfrm>
            <a:off x="3675306" y="1543260"/>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8" name="Textfeld 97">
            <a:extLst>
              <a:ext uri="{FF2B5EF4-FFF2-40B4-BE49-F238E27FC236}">
                <a16:creationId xmlns:a16="http://schemas.microsoft.com/office/drawing/2014/main" id="{353A549F-BFC2-4323-BF20-E556CDBC4F52}"/>
              </a:ext>
            </a:extLst>
          </p:cNvPr>
          <p:cNvSpPr txBox="1"/>
          <p:nvPr/>
        </p:nvSpPr>
        <p:spPr>
          <a:xfrm>
            <a:off x="3407451" y="3643624"/>
            <a:ext cx="545063" cy="217625"/>
          </a:xfrm>
          <a:prstGeom prst="rect">
            <a:avLst/>
          </a:prstGeom>
          <a:noFill/>
        </p:spPr>
        <p:txBody>
          <a:bodyPr wrap="square" lIns="90000" tIns="46800" rIns="90000" bIns="46800" rtlCol="0" anchor="ctr">
            <a:spAutoFit/>
          </a:bodyPr>
          <a:lstStyle/>
          <a:p>
            <a:pPr algn="ctr"/>
            <a:r>
              <a:rPr lang="de-DE" sz="800">
                <a:solidFill>
                  <a:schemeClr val="tx1">
                    <a:lumMod val="65000"/>
                    <a:lumOff val="35000"/>
                  </a:schemeClr>
                </a:solidFill>
                <a:latin typeface="+mn-lt"/>
                <a:ea typeface="+mn-ea"/>
                <a:cs typeface="+mn-cs"/>
              </a:rPr>
              <a:t>2.</a:t>
            </a:r>
            <a:r>
              <a:rPr lang="de-DE" sz="800" baseline="0">
                <a:solidFill>
                  <a:schemeClr val="tx1">
                    <a:lumMod val="65000"/>
                    <a:lumOff val="35000"/>
                  </a:schemeClr>
                </a:solidFill>
                <a:latin typeface="+mn-lt"/>
                <a:ea typeface="+mn-ea"/>
                <a:cs typeface="+mn-cs"/>
              </a:rPr>
              <a:t>0</a:t>
            </a:r>
          </a:p>
        </p:txBody>
      </p:sp>
      <p:sp>
        <p:nvSpPr>
          <p:cNvPr id="99" name="Textfeld 98">
            <a:extLst>
              <a:ext uri="{FF2B5EF4-FFF2-40B4-BE49-F238E27FC236}">
                <a16:creationId xmlns:a16="http://schemas.microsoft.com/office/drawing/2014/main" id="{534CD2E7-9C6F-49EB-A93C-7F2C0A9FC842}"/>
              </a:ext>
            </a:extLst>
          </p:cNvPr>
          <p:cNvSpPr txBox="1"/>
          <p:nvPr/>
        </p:nvSpPr>
        <p:spPr>
          <a:xfrm>
            <a:off x="2726313" y="3643296"/>
            <a:ext cx="948989" cy="217625"/>
          </a:xfrm>
          <a:prstGeom prst="rect">
            <a:avLst/>
          </a:prstGeom>
          <a:noFill/>
        </p:spPr>
        <p:txBody>
          <a:bodyPr wrap="square" lIns="90000" tIns="46800" rIns="90000" bIns="46800" rtlCol="0" anchor="ctr">
            <a:spAutoFit/>
          </a:bodyPr>
          <a:lstStyle/>
          <a:p>
            <a:pPr algn="ctr"/>
            <a:r>
              <a:rPr lang="de-DE" sz="800" baseline="0">
                <a:solidFill>
                  <a:schemeClr val="tx1">
                    <a:lumMod val="65000"/>
                    <a:lumOff val="35000"/>
                  </a:schemeClr>
                </a:solidFill>
                <a:latin typeface="+mn-lt"/>
                <a:ea typeface="+mn-ea"/>
                <a:cs typeface="+mn-cs"/>
              </a:rPr>
              <a:t>1.5</a:t>
            </a:r>
          </a:p>
        </p:txBody>
      </p:sp>
      <p:cxnSp>
        <p:nvCxnSpPr>
          <p:cNvPr id="100" name="Gerader Verbinder 99">
            <a:extLst>
              <a:ext uri="{FF2B5EF4-FFF2-40B4-BE49-F238E27FC236}">
                <a16:creationId xmlns:a16="http://schemas.microsoft.com/office/drawing/2014/main" id="{FAE67668-87A5-42DB-AA3B-465F0C8D55E6}"/>
              </a:ext>
            </a:extLst>
          </p:cNvPr>
          <p:cNvCxnSpPr/>
          <p:nvPr/>
        </p:nvCxnSpPr>
        <p:spPr bwMode="auto">
          <a:xfrm>
            <a:off x="5920869" y="1541476"/>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 name="Gerader Verbinder 100">
            <a:extLst>
              <a:ext uri="{FF2B5EF4-FFF2-40B4-BE49-F238E27FC236}">
                <a16:creationId xmlns:a16="http://schemas.microsoft.com/office/drawing/2014/main" id="{E45E9444-CB6C-42CC-B622-4D8AFB38EC06}"/>
              </a:ext>
            </a:extLst>
          </p:cNvPr>
          <p:cNvCxnSpPr/>
          <p:nvPr/>
        </p:nvCxnSpPr>
        <p:spPr bwMode="auto">
          <a:xfrm>
            <a:off x="6869863" y="1541476"/>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2" name="Textfeld 101">
            <a:extLst>
              <a:ext uri="{FF2B5EF4-FFF2-40B4-BE49-F238E27FC236}">
                <a16:creationId xmlns:a16="http://schemas.microsoft.com/office/drawing/2014/main" id="{D1734DF6-F73F-4D11-8514-851FF589B0B8}"/>
              </a:ext>
            </a:extLst>
          </p:cNvPr>
          <p:cNvSpPr txBox="1"/>
          <p:nvPr/>
        </p:nvSpPr>
        <p:spPr>
          <a:xfrm>
            <a:off x="5648337" y="3644432"/>
            <a:ext cx="545063" cy="217625"/>
          </a:xfrm>
          <a:prstGeom prst="rect">
            <a:avLst/>
          </a:prstGeom>
          <a:noFill/>
        </p:spPr>
        <p:txBody>
          <a:bodyPr wrap="square" lIns="90000" tIns="46800" rIns="90000" bIns="46800" rtlCol="0" anchor="ctr">
            <a:spAutoFit/>
          </a:bodyPr>
          <a:lstStyle/>
          <a:p>
            <a:pPr algn="ctr"/>
            <a:r>
              <a:rPr lang="de-DE" sz="800" baseline="0">
                <a:solidFill>
                  <a:schemeClr val="tx1">
                    <a:lumMod val="65000"/>
                    <a:lumOff val="35000"/>
                  </a:schemeClr>
                </a:solidFill>
                <a:latin typeface="+mn-lt"/>
                <a:ea typeface="+mn-ea"/>
                <a:cs typeface="+mn-cs"/>
              </a:rPr>
              <a:t>0</a:t>
            </a:r>
          </a:p>
        </p:txBody>
      </p:sp>
      <p:sp>
        <p:nvSpPr>
          <p:cNvPr id="103" name="Textfeld 102">
            <a:extLst>
              <a:ext uri="{FF2B5EF4-FFF2-40B4-BE49-F238E27FC236}">
                <a16:creationId xmlns:a16="http://schemas.microsoft.com/office/drawing/2014/main" id="{4FEC951F-C4B1-4FAB-B696-FD01238B5162}"/>
              </a:ext>
            </a:extLst>
          </p:cNvPr>
          <p:cNvSpPr txBox="1"/>
          <p:nvPr/>
        </p:nvSpPr>
        <p:spPr>
          <a:xfrm>
            <a:off x="6602008" y="3641840"/>
            <a:ext cx="545063" cy="217625"/>
          </a:xfrm>
          <a:prstGeom prst="rect">
            <a:avLst/>
          </a:prstGeom>
          <a:noFill/>
        </p:spPr>
        <p:txBody>
          <a:bodyPr wrap="square" lIns="90000" tIns="46800" rIns="90000" bIns="46800" rtlCol="0" anchor="ctr">
            <a:spAutoFit/>
          </a:bodyPr>
          <a:lstStyle/>
          <a:p>
            <a:pPr algn="ctr"/>
            <a:r>
              <a:rPr lang="de-DE" sz="800" baseline="0">
                <a:solidFill>
                  <a:schemeClr val="tx1">
                    <a:lumMod val="65000"/>
                    <a:lumOff val="35000"/>
                  </a:schemeClr>
                </a:solidFill>
                <a:latin typeface="+mn-lt"/>
                <a:ea typeface="+mn-ea"/>
                <a:cs typeface="+mn-cs"/>
              </a:rPr>
              <a:t>1.0</a:t>
            </a:r>
          </a:p>
        </p:txBody>
      </p:sp>
      <p:sp>
        <p:nvSpPr>
          <p:cNvPr id="104" name="Textfeld 103">
            <a:extLst>
              <a:ext uri="{FF2B5EF4-FFF2-40B4-BE49-F238E27FC236}">
                <a16:creationId xmlns:a16="http://schemas.microsoft.com/office/drawing/2014/main" id="{E84FC148-774E-430E-9811-5762A77D06A3}"/>
              </a:ext>
            </a:extLst>
          </p:cNvPr>
          <p:cNvSpPr txBox="1"/>
          <p:nvPr/>
        </p:nvSpPr>
        <p:spPr>
          <a:xfrm>
            <a:off x="5920870" y="3641512"/>
            <a:ext cx="948989" cy="217625"/>
          </a:xfrm>
          <a:prstGeom prst="rect">
            <a:avLst/>
          </a:prstGeom>
          <a:noFill/>
        </p:spPr>
        <p:txBody>
          <a:bodyPr wrap="square" lIns="90000" tIns="46800" rIns="90000" bIns="46800" rtlCol="0" anchor="ctr">
            <a:spAutoFit/>
          </a:bodyPr>
          <a:lstStyle/>
          <a:p>
            <a:pPr algn="ctr"/>
            <a:r>
              <a:rPr lang="de-DE" sz="800" baseline="0">
                <a:solidFill>
                  <a:schemeClr val="tx1">
                    <a:lumMod val="65000"/>
                    <a:lumOff val="35000"/>
                  </a:schemeClr>
                </a:solidFill>
                <a:latin typeface="+mn-lt"/>
                <a:ea typeface="+mn-ea"/>
                <a:cs typeface="+mn-cs"/>
              </a:rPr>
              <a:t>0.5</a:t>
            </a:r>
          </a:p>
        </p:txBody>
      </p:sp>
      <p:cxnSp>
        <p:nvCxnSpPr>
          <p:cNvPr id="105" name="Gerader Verbinder 104">
            <a:extLst>
              <a:ext uri="{FF2B5EF4-FFF2-40B4-BE49-F238E27FC236}">
                <a16:creationId xmlns:a16="http://schemas.microsoft.com/office/drawing/2014/main" id="{2BCFEA14-F657-44FA-BC51-720612933C8A}"/>
              </a:ext>
            </a:extLst>
          </p:cNvPr>
          <p:cNvCxnSpPr/>
          <p:nvPr/>
        </p:nvCxnSpPr>
        <p:spPr bwMode="auto">
          <a:xfrm>
            <a:off x="7824525" y="1548176"/>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6" name="Textfeld 105">
            <a:extLst>
              <a:ext uri="{FF2B5EF4-FFF2-40B4-BE49-F238E27FC236}">
                <a16:creationId xmlns:a16="http://schemas.microsoft.com/office/drawing/2014/main" id="{54F446D3-4EB3-4596-AA0B-0C7B47B05AED}"/>
              </a:ext>
            </a:extLst>
          </p:cNvPr>
          <p:cNvSpPr txBox="1"/>
          <p:nvPr/>
        </p:nvSpPr>
        <p:spPr>
          <a:xfrm>
            <a:off x="7556670" y="3648540"/>
            <a:ext cx="545063" cy="217625"/>
          </a:xfrm>
          <a:prstGeom prst="rect">
            <a:avLst/>
          </a:prstGeom>
          <a:noFill/>
        </p:spPr>
        <p:txBody>
          <a:bodyPr wrap="square" lIns="90000" tIns="46800" rIns="90000" bIns="46800" rtlCol="0" anchor="ctr">
            <a:spAutoFit/>
          </a:bodyPr>
          <a:lstStyle/>
          <a:p>
            <a:pPr algn="ctr"/>
            <a:r>
              <a:rPr lang="de-DE" sz="800">
                <a:solidFill>
                  <a:schemeClr val="tx1">
                    <a:lumMod val="65000"/>
                    <a:lumOff val="35000"/>
                  </a:schemeClr>
                </a:solidFill>
                <a:latin typeface="+mn-lt"/>
                <a:ea typeface="+mn-ea"/>
                <a:cs typeface="+mn-cs"/>
              </a:rPr>
              <a:t>2.</a:t>
            </a:r>
            <a:r>
              <a:rPr lang="de-DE" sz="800" baseline="0">
                <a:solidFill>
                  <a:schemeClr val="tx1">
                    <a:lumMod val="65000"/>
                    <a:lumOff val="35000"/>
                  </a:schemeClr>
                </a:solidFill>
                <a:latin typeface="+mn-lt"/>
                <a:ea typeface="+mn-ea"/>
                <a:cs typeface="+mn-cs"/>
              </a:rPr>
              <a:t>0</a:t>
            </a:r>
          </a:p>
        </p:txBody>
      </p:sp>
      <p:sp>
        <p:nvSpPr>
          <p:cNvPr id="44" name="TextBox 3">
            <a:extLst>
              <a:ext uri="{FF2B5EF4-FFF2-40B4-BE49-F238E27FC236}">
                <a16:creationId xmlns:a16="http://schemas.microsoft.com/office/drawing/2014/main" id="{BDE83283-0E0D-D64D-AA95-9DE1D19905A0}"/>
              </a:ext>
            </a:extLst>
          </p:cNvPr>
          <p:cNvSpPr txBox="1"/>
          <p:nvPr/>
        </p:nvSpPr>
        <p:spPr>
          <a:xfrm>
            <a:off x="619123" y="4733420"/>
            <a:ext cx="8274051" cy="323165"/>
          </a:xfrm>
          <a:prstGeom prst="rect">
            <a:avLst/>
          </a:prstGeom>
          <a:noFill/>
        </p:spPr>
        <p:txBody>
          <a:bodyPr wrap="square" lIns="0" tIns="0" rIns="0" bIns="0" rtlCol="0" anchor="b" anchorCtr="0">
            <a:spAutoFit/>
          </a:bodyPr>
          <a:lstStyle/>
          <a:p>
            <a:r>
              <a:rPr lang="de-DE" sz="700" dirty="0">
                <a:solidFill>
                  <a:srgbClr val="B3B2B5"/>
                </a:solidFill>
                <a:cs typeface="Arial" charset="0"/>
              </a:rPr>
              <a:t>Bei den </a:t>
            </a:r>
            <a:r>
              <a:rPr lang="de-DE" sz="700" dirty="0" err="1">
                <a:solidFill>
                  <a:srgbClr val="B3B2B5"/>
                </a:solidFill>
                <a:cs typeface="Arial" charset="0"/>
              </a:rPr>
              <a:t>nvVHF</a:t>
            </a:r>
            <a:r>
              <a:rPr lang="de-DE" sz="700" dirty="0">
                <a:solidFill>
                  <a:srgbClr val="B3B2B5"/>
                </a:solidFill>
                <a:cs typeface="Arial" charset="0"/>
              </a:rPr>
              <a:t>-Patienten mit stabiler oder nachlassender Nierenfunktion, die einen VKA oder </a:t>
            </a:r>
            <a:r>
              <a:rPr lang="de-DE" sz="700" dirty="0" err="1">
                <a:solidFill>
                  <a:srgbClr val="B3B2B5"/>
                </a:solidFill>
                <a:cs typeface="Arial" charset="0"/>
              </a:rPr>
              <a:t>Rivaroxaban</a:t>
            </a:r>
            <a:r>
              <a:rPr lang="de-DE" sz="700" dirty="0">
                <a:solidFill>
                  <a:srgbClr val="B3B2B5"/>
                </a:solidFill>
                <a:cs typeface="Arial" charset="0"/>
              </a:rPr>
              <a:t> (p-Interaktion = 0,61)</a:t>
            </a:r>
            <a:r>
              <a:rPr lang="de-DE" sz="700" baseline="30000" dirty="0">
                <a:solidFill>
                  <a:srgbClr val="B3B2B5"/>
                </a:solidFill>
                <a:cs typeface="Arial" charset="0"/>
              </a:rPr>
              <a:t>15</a:t>
            </a:r>
            <a:r>
              <a:rPr lang="de-DE" sz="700" dirty="0">
                <a:solidFill>
                  <a:srgbClr val="B3B2B5"/>
                </a:solidFill>
                <a:cs typeface="Arial" charset="0"/>
              </a:rPr>
              <a:t>, oder einen VKA oder </a:t>
            </a:r>
            <a:r>
              <a:rPr lang="de-DE" sz="700" dirty="0" err="1">
                <a:solidFill>
                  <a:srgbClr val="B3B2B5"/>
                </a:solidFill>
                <a:cs typeface="Arial" charset="0"/>
              </a:rPr>
              <a:t>Apixaban</a:t>
            </a:r>
            <a:r>
              <a:rPr lang="de-DE" sz="700" dirty="0">
                <a:solidFill>
                  <a:srgbClr val="B3B2B5"/>
                </a:solidFill>
                <a:cs typeface="Arial" charset="0"/>
              </a:rPr>
              <a:t> (p-Interaktion = 0.62)</a:t>
            </a:r>
            <a:r>
              <a:rPr lang="de-DE" sz="700" baseline="30000" dirty="0">
                <a:solidFill>
                  <a:srgbClr val="B3B2B5"/>
                </a:solidFill>
                <a:cs typeface="Arial" charset="0"/>
              </a:rPr>
              <a:t>16 </a:t>
            </a:r>
            <a:r>
              <a:rPr lang="de-DE" sz="700" dirty="0">
                <a:solidFill>
                  <a:srgbClr val="B3B2B5"/>
                </a:solidFill>
                <a:cs typeface="Arial" charset="0"/>
              </a:rPr>
              <a:t>einnahmen, war kein Unterschied bei den schweren oder nicht schweren klinisch relevanten Blutungen zu verzeichnen.</a:t>
            </a:r>
            <a:br>
              <a:rPr lang="de-DE" sz="700" dirty="0">
                <a:solidFill>
                  <a:srgbClr val="B3B2B5"/>
                </a:solidFill>
                <a:cs typeface="Arial" charset="0"/>
              </a:rPr>
            </a:br>
            <a:r>
              <a:rPr lang="de-DE" sz="700" dirty="0">
                <a:solidFill>
                  <a:srgbClr val="B3B2B5"/>
                </a:solidFill>
                <a:cs typeface="Arial" charset="0"/>
              </a:rPr>
              <a:t>KI: Konfidenzintervall; CV: </a:t>
            </a:r>
            <a:r>
              <a:rPr lang="de-DE" sz="700" dirty="0" err="1">
                <a:solidFill>
                  <a:srgbClr val="B3B2B5"/>
                </a:solidFill>
                <a:cs typeface="Arial" charset="0"/>
              </a:rPr>
              <a:t>cardio</a:t>
            </a:r>
            <a:r>
              <a:rPr lang="de-DE" sz="700" dirty="0">
                <a:solidFill>
                  <a:srgbClr val="B3B2B5"/>
                </a:solidFill>
                <a:cs typeface="Arial" charset="0"/>
              </a:rPr>
              <a:t> </a:t>
            </a:r>
            <a:r>
              <a:rPr lang="de-DE" sz="700" dirty="0" err="1">
                <a:solidFill>
                  <a:srgbClr val="B3B2B5"/>
                </a:solidFill>
                <a:cs typeface="Arial" charset="0"/>
              </a:rPr>
              <a:t>vascular</a:t>
            </a:r>
            <a:r>
              <a:rPr lang="de-DE" sz="700" dirty="0">
                <a:solidFill>
                  <a:srgbClr val="B3B2B5"/>
                </a:solidFill>
                <a:cs typeface="Arial" charset="0"/>
              </a:rPr>
              <a:t> (kardiovaskulär); </a:t>
            </a:r>
            <a:r>
              <a:rPr lang="de-DE" sz="700" dirty="0" err="1">
                <a:solidFill>
                  <a:srgbClr val="B3B2B5"/>
                </a:solidFill>
                <a:cs typeface="Arial" charset="0"/>
              </a:rPr>
              <a:t>CrCl</a:t>
            </a:r>
            <a:r>
              <a:rPr lang="de-DE" sz="700" dirty="0">
                <a:solidFill>
                  <a:srgbClr val="B3B2B5"/>
                </a:solidFill>
                <a:cs typeface="Arial" charset="0"/>
              </a:rPr>
              <a:t>: </a:t>
            </a:r>
            <a:r>
              <a:rPr lang="de-DE" sz="700" dirty="0" err="1">
                <a:solidFill>
                  <a:srgbClr val="B3B2B5"/>
                </a:solidFill>
                <a:cs typeface="Arial" charset="0"/>
              </a:rPr>
              <a:t>Creatinine</a:t>
            </a:r>
            <a:r>
              <a:rPr lang="de-DE" sz="700" dirty="0">
                <a:solidFill>
                  <a:srgbClr val="B3B2B5"/>
                </a:solidFill>
                <a:cs typeface="Arial" charset="0"/>
              </a:rPr>
              <a:t> </a:t>
            </a:r>
            <a:r>
              <a:rPr lang="de-DE" sz="700" dirty="0" err="1">
                <a:solidFill>
                  <a:srgbClr val="B3B2B5"/>
                </a:solidFill>
                <a:cs typeface="Arial" charset="0"/>
              </a:rPr>
              <a:t>Clearance</a:t>
            </a:r>
            <a:r>
              <a:rPr lang="de-DE" sz="700" dirty="0">
                <a:solidFill>
                  <a:srgbClr val="B3B2B5"/>
                </a:solidFill>
                <a:cs typeface="Arial" charset="0"/>
              </a:rPr>
              <a:t> (Kreatinin-</a:t>
            </a:r>
            <a:r>
              <a:rPr lang="de-DE" sz="700" dirty="0" err="1">
                <a:solidFill>
                  <a:srgbClr val="B3B2B5"/>
                </a:solidFill>
                <a:cs typeface="Arial" charset="0"/>
              </a:rPr>
              <a:t>Clearance</a:t>
            </a:r>
            <a:r>
              <a:rPr lang="de-DE" sz="700" dirty="0">
                <a:solidFill>
                  <a:srgbClr val="B3B2B5"/>
                </a:solidFill>
                <a:cs typeface="Arial" charset="0"/>
              </a:rPr>
              <a:t>), HR: </a:t>
            </a:r>
            <a:r>
              <a:rPr lang="de-DE" sz="700" dirty="0" err="1">
                <a:solidFill>
                  <a:srgbClr val="B3B2B5"/>
                </a:solidFill>
                <a:cs typeface="Arial" charset="0"/>
              </a:rPr>
              <a:t>Hazard</a:t>
            </a:r>
            <a:r>
              <a:rPr lang="de-DE" sz="700" dirty="0">
                <a:solidFill>
                  <a:srgbClr val="B3B2B5"/>
                </a:solidFill>
                <a:cs typeface="Arial" charset="0"/>
              </a:rPr>
              <a:t> Ratio; </a:t>
            </a:r>
            <a:r>
              <a:rPr lang="de-DE" sz="700" dirty="0" err="1">
                <a:solidFill>
                  <a:srgbClr val="B3B2B5"/>
                </a:solidFill>
                <a:cs typeface="Arial" charset="0"/>
              </a:rPr>
              <a:t>nvVHF</a:t>
            </a:r>
            <a:r>
              <a:rPr lang="de-DE" sz="700" dirty="0">
                <a:solidFill>
                  <a:srgbClr val="B3B2B5"/>
                </a:solidFill>
                <a:cs typeface="Arial" charset="0"/>
              </a:rPr>
              <a:t>: nicht-</a:t>
            </a:r>
            <a:r>
              <a:rPr lang="de-DE" sz="700" dirty="0" err="1">
                <a:solidFill>
                  <a:srgbClr val="B3B2B5"/>
                </a:solidFill>
                <a:cs typeface="Arial" charset="0"/>
              </a:rPr>
              <a:t>valvuläres</a:t>
            </a:r>
            <a:r>
              <a:rPr lang="de-DE" sz="700" dirty="0">
                <a:solidFill>
                  <a:srgbClr val="B3B2B5"/>
                </a:solidFill>
                <a:cs typeface="Arial" charset="0"/>
              </a:rPr>
              <a:t> Vorhofflimmern; SE: systemische Embolie</a:t>
            </a:r>
          </a:p>
        </p:txBody>
      </p:sp>
      <p:sp>
        <p:nvSpPr>
          <p:cNvPr id="48" name="Textfeld 47">
            <a:extLst>
              <a:ext uri="{FF2B5EF4-FFF2-40B4-BE49-F238E27FC236}">
                <a16:creationId xmlns:a16="http://schemas.microsoft.com/office/drawing/2014/main" id="{039A2972-E65F-4E0E-8C0F-608DD93C6F39}"/>
              </a:ext>
            </a:extLst>
          </p:cNvPr>
          <p:cNvSpPr txBox="1"/>
          <p:nvPr/>
        </p:nvSpPr>
        <p:spPr>
          <a:xfrm>
            <a:off x="6875532" y="3648212"/>
            <a:ext cx="948989" cy="217625"/>
          </a:xfrm>
          <a:prstGeom prst="rect">
            <a:avLst/>
          </a:prstGeom>
          <a:noFill/>
        </p:spPr>
        <p:txBody>
          <a:bodyPr wrap="square" lIns="90000" tIns="46800" rIns="90000" bIns="46800" rtlCol="0" anchor="ctr">
            <a:spAutoFit/>
          </a:bodyPr>
          <a:lstStyle/>
          <a:p>
            <a:pPr algn="ctr"/>
            <a:r>
              <a:rPr lang="de-DE" sz="800" baseline="0">
                <a:solidFill>
                  <a:schemeClr val="tx1">
                    <a:lumMod val="65000"/>
                    <a:lumOff val="35000"/>
                  </a:schemeClr>
                </a:solidFill>
                <a:latin typeface="+mn-lt"/>
                <a:ea typeface="+mn-ea"/>
                <a:cs typeface="+mn-cs"/>
              </a:rPr>
              <a:t>1.5</a:t>
            </a:r>
          </a:p>
        </p:txBody>
      </p:sp>
    </p:spTree>
    <p:extLst>
      <p:ext uri="{BB962C8B-B14F-4D97-AF65-F5344CB8AC3E}">
        <p14:creationId xmlns:p14="http://schemas.microsoft.com/office/powerpoint/2010/main" val="1241709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Rivaroxaban scientific slide template&amp;quot;&quot;/&gt;&lt;property id=&quot;20307&quot; value=&quot;257&quot;/&gt;&lt;/object&gt;&lt;object type=&quot;3&quot; unique_id=&quot;10004&quot;&gt;&lt;property id=&quot;20148&quot; value=&quot;5&quot;/&gt;&lt;property id=&quot;20300&quot; value=&quot;Slide 2 - &amp;quot;Main title slide 2 or 3 lines (Arial 32 pt, purple) &amp;quot;&quot;/&gt;&lt;property id=&quot;20307&quot; value=&quot;258&quot;/&gt;&lt;/object&gt;&lt;object type=&quot;3&quot; unique_id=&quot;10005&quot;&gt;&lt;property id=&quot;20148&quot; value=&quot;5&quot;/&gt;&lt;property id=&quot;20300&quot; value=&quot;Slide 3 - &amp;quot;Section divider 1 to 4 Lines (Arial 28 pt, Purple) &amp;quot;&quot;/&gt;&lt;property id=&quot;20307&quot; value=&quot;273&quot;/&gt;&lt;/object&gt;&lt;object type=&quot;3&quot; unique_id=&quot;10007&quot;&gt;&lt;property id=&quot;20148&quot; value=&quot;5&quot;/&gt;&lt;property id=&quot;20300&quot; value=&quot;Slide 6 - &amp;quot;Two columns&amp;quot;&quot;/&gt;&lt;property id=&quot;20307&quot; value=&quot;276&quot;/&gt;&lt;/object&gt;&lt;object type=&quot;3&quot; unique_id=&quot;10008&quot;&gt;&lt;property id=&quot;20148&quot; value=&quot;5&quot;/&gt;&lt;property id=&quot;20300&quot; value=&quot;Slide 7 - &amp;quot;Copy and style protocols&amp;quot;&quot;/&gt;&lt;property id=&quot;20307&quot; value=&quot;281&quot;/&gt;&lt;/object&gt;&lt;object type=&quot;3&quot; unique_id=&quot;10009&quot;&gt;&lt;property id=&quot;20148&quot; value=&quot;5&quot;/&gt;&lt;property id=&quot;20300&quot; value=&quot;Slide 8 - &amp;quot;Hyperlinks&amp;quot;&quot;/&gt;&lt;property id=&quot;20307&quot; value=&quot;286&quot;/&gt;&lt;/object&gt;&lt;object type=&quot;3&quot; unique_id=&quot;10010&quot;&gt;&lt;property id=&quot;20148&quot; value=&quot;5&quot;/&gt;&lt;property id=&quot;20300&quot; value=&quot;Slide 9 - &amp;quot;Layout grids (3 vertical + 7 horizontal) activate via view  guides&amp;quot;&quot;/&gt;&lt;property id=&quot;20307&quot; value=&quot;262&quot;/&gt;&lt;/object&gt;&lt;object type=&quot;3&quot; unique_id=&quot;10011&quot;&gt;&lt;property id=&quot;20148&quot; value=&quot;5&quot;/&gt;&lt;property id=&quot;20300&quot; value=&quot;Slide 10 - &amp;quot;System colours&amp;quot;&quot;/&gt;&lt;property id=&quot;20307&quot; value=&quot;264&quot;/&gt;&lt;/object&gt;&lt;object type=&quot;3&quot; unique_id=&quot;10012&quot;&gt;&lt;property id=&quot;20148&quot; value=&quot;5&quot;/&gt;&lt;property id=&quot;20300&quot; value=&quot;Slide 11 - &amp;quot;The designed colours and colour breaks for charts and graphs&amp;quot;&quot;/&gt;&lt;property id=&quot;20307&quot; value=&quot;265&quot;/&gt;&lt;/object&gt;&lt;object type=&quot;3&quot; unique_id=&quot;10013&quot;&gt;&lt;property id=&quot;20148&quot; value=&quot;5&quot;/&gt;&lt;property id=&quot;20300&quot; value=&quot;Slide 12 - &amp;quot;Pie chart design example – drug-specific data&amp;quot;&quot;/&gt;&lt;property id=&quot;20307&quot; value=&quot;266&quot;/&gt;&lt;/object&gt;&lt;object type=&quot;3&quot; unique_id=&quot;10014&quot;&gt;&lt;property id=&quot;20148&quot; value=&quot;5&quot;/&gt;&lt;property id=&quot;20300&quot; value=&quot;Slide 13 - &amp;quot;Complex column chart design example – drug-specific data&amp;quot;&quot;/&gt;&lt;property id=&quot;20307&quot; value=&quot;267&quot;/&gt;&lt;/object&gt;&lt;object type=&quot;3&quot; unique_id=&quot;10015&quot;&gt;&lt;property id=&quot;20148&quot; value=&quot;5&quot;/&gt;&lt;property id=&quot;20300&quot; value=&quot;Slide 14 - &amp;quot;Simple column chart design example  – drug-specific data&amp;quot;&quot;/&gt;&lt;property id=&quot;20307&quot; value=&quot;269&quot;/&gt;&lt;/object&gt;&lt;object type=&quot;3&quot; unique_id=&quot;10016&quot;&gt;&lt;property id=&quot;20148&quot; value=&quot;5&quot;/&gt;&lt;property id=&quot;20300&quot; value=&quot;Slide 16 - &amp;quot;Colours for non-drug data&amp;quot;&quot;/&gt;&lt;property id=&quot;20307&quot; value=&quot;283&quot;/&gt;&lt;/object&gt;&lt;object type=&quot;3&quot; unique_id=&quot;10017&quot;&gt;&lt;property id=&quot;20148&quot; value=&quot;5&quot;/&gt;&lt;property id=&quot;20300&quot; value=&quot;Slide 17 - &amp;quot;Column chart design example – non-drug data&amp;quot;&quot;/&gt;&lt;property id=&quot;20307&quot; value=&quot;285&quot;/&gt;&lt;/object&gt;&lt;object type=&quot;3&quot; unique_id=&quot;10018&quot;&gt;&lt;property id=&quot;20148&quot; value=&quot;5&quot;/&gt;&lt;property id=&quot;20300&quot; value=&quot;Slide 18 - &amp;quot;Complex bar chart design example  – non-drug data&amp;quot;&quot;/&gt;&lt;property id=&quot;20307&quot; value=&quot;270&quot;/&gt;&lt;/object&gt;&lt;object type=&quot;3&quot; unique_id=&quot;10020&quot;&gt;&lt;property id=&quot;20148&quot; value=&quot;5&quot;/&gt;&lt;property id=&quot;20300&quot; value=&quot;Slide 19 - &amp;quot;Table – banded rows&amp;quot;&quot;/&gt;&lt;property id=&quot;20307&quot; value=&quot;282&quot;/&gt;&lt;/object&gt;&lt;object type=&quot;3&quot; unique_id=&quot;10022&quot;&gt;&lt;property id=&quot;20148&quot; value=&quot;5&quot;/&gt;&lt;property id=&quot;20300&quot; value=&quot;Slide 21 - &amp;quot;Useful preformatted elements text boxes and objects&amp;quot;&quot;/&gt;&lt;property id=&quot;20307&quot; value=&quot;279&quot;/&gt;&lt;/object&gt;&lt;object type=&quot;3&quot; unique_id=&quot;10207&quot;&gt;&lt;property id=&quot;20148&quot; value=&quot;5&quot;/&gt;&lt;property id=&quot;20300&quot; value=&quot;Slide 4 - &amp;quot;Slide without subheading (Arial 28 pt, bold, blue, sentence case)&amp;quot;&quot;/&gt;&lt;property id=&quot;20307&quot; value=&quot;293&quot;/&gt;&lt;/object&gt;&lt;object type=&quot;3&quot; unique_id=&quot;10208&quot;&gt;&lt;property id=&quot;20148&quot; value=&quot;5&quot;/&gt;&lt;property id=&quot;20300&quot; value=&quot;Slide 5 - &amp;quot;Slide with subheading  (Arial 28 pt, bold, blue, sentence case)&amp;quot;&quot;/&gt;&lt;property id=&quot;20307&quot; value=&quot;290&quot;/&gt;&lt;/object&gt;&lt;object type=&quot;3&quot; unique_id=&quot;10209&quot;&gt;&lt;property id=&quot;20148&quot; value=&quot;5&quot;/&gt;&lt;property id=&quot;20300&quot; value=&quot;Slide 15 - &amp;quot;Simple line graph design example  – drug-specific data&amp;quot;&quot;/&gt;&lt;property id=&quot;20307&quot; value=&quot;291&quot;/&gt;&lt;/object&gt;&lt;object type=&quot;3&quot; unique_id=&quot;10210&quot;&gt;&lt;property id=&quot;20148&quot; value=&quot;5&quot;/&gt;&lt;property id=&quot;20300&quot; value=&quot;Slide 20 - &amp;quot;Accessing table designs&amp;quot;&quot;/&gt;&lt;property id=&quot;20307&quot; value=&quot;292&quot;/&gt;&lt;/object&gt;&lt;object type=&quot;3&quot; unique_id=&quot;10211&quot;&gt;&lt;property id=&quot;20148&quot; value=&quot;5&quot;/&gt;&lt;property id=&quot;20300&quot; value=&quot;Slide 22 - &amp;quot;Useful preformatted elements: lines and arrows&amp;quot;&quot;/&gt;&lt;property id=&quot;20307&quot; value=&quot;289&quot;/&gt;&lt;/object&gt;&lt;/object&gt;&lt;object type=&quot;8&quot; unique_id=&quot;10044&quot;&gt;&lt;/object&gt;&lt;/object&gt;&lt;/database&gt;"/>
  <p:tag name="SECTOMILLISECCONVERTED" val="1"/>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IAAAAAAAAAAwAAAAMAAAAA/////wQAPwwAAAAAAAAAAAAAIAD///////////////8AAAD///////////////8DAAAAAgD///////8DAAAAAwD///////////////////////////////////////////////////////////////////////////////////////////////////////////////////////////////////////////////////////////////////////////////////////////////////////////////////////////////////////////////////////////////////////////////////////////////////////////////////////////////////////////////////////////////////////////////////////////////////////////////////////////////////////////////////////////////////////////////////////////////8BACAA////////////////AAAO////////AwAAAAMA////////////////////////////////////////////////////////////////////////////////////////////////////////////////////////////////////////////////////////////////////////////////////////////////////////////////////////////////////////////////////////////////////////////////////////////////////////////////////////////////////////////////////////////////////////////////////////////////////////////////////////////////////////////////////////////////////////////////////////////////////////////////////////AgABAP///////wQAAAACABAAC5HBKV3CtlJHh6jhRwc4G1IFAAAAAAADAAAAAAADAAAAAwADAAIA////////BAAAAAMAEAALPRb20yV8l0mUsCeKqP4yDQUAAAABAAMAAAACAAMAAAABAAM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PwLAAAAAAAAAAAAACAB////////////////AAAA////////////////BAAAAAMA////////BAAAAAMA////////BAAAAAIA////////BAAAAAIA////////////////////////////////////////////////////////////////////////////////////////////////////////////////////////////////////////////////////////////////////////////////////////////////////////////////////////////////////////////////////////////////////////////////////////////////////////////////////////////////////////////////////////////////////////////////////////////////////////////////////////////////////////////////////////////////AQAgAf///////////////wAADv///////wQAAAACAP///////////////////////////////////////////////////////////////////////////////////////////////////////////////////////////////////////////////////////////////////////////////////////////////////////////////////////////////////////////////////////////////////////////////////////////////////////////////////////////////////////////////////////////////////////////////////////////////////////////////////////////////////////////////////////////////////////////////////////////////////////////////////////wIABAEDAAAAAgD///////8aAAZMaW5rZWRTaGFwZXNEYXRhUHJvcGVydHlfMAUAAAAAAAQAAAADAAQAAAABAAQAAAADAP///////wQAAAAAAP///////wQAAAAAAP///////wMAAgEDAAAAAwD///////8lAAZMaW5rZWRTaGFwZVByZXNlbnRhdGlvblNldHRpbmdzRGF0YV8wBQAAAAE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JHBKV3CtlJHh6jhRwc4G1IDRGF0YQAbAAAABExpbmtlZFNoYXBlRGF0YQAFAAAAAAACTmFtZQAZAAAATGlua2VkU2hhcGVzRGF0YVByb3BlcnR5ABBWZXJzaW9uAAAAAAAJTGFzdFdyaXRlABvyMkaAAQAAAAEA/////8YAxgAAAAVfaWQAEAAAAAQ9FvbTJXyXSZSwJ4qo/jINA0RhdGEAUwAAAAhQcmVzZW50YXRpb25TY2FubmVkRm9yTGlua2VkU2hhcGVzAAECTnVtYmVyRm9ybWF0U2VwYXJhdG9yTW9kZQAKAAAAQXV0b21hdGljAAACTmFtZQAkAAAATGlua2VkU2hhcGVQcmVzZW50YXRpb25TZXR0aW5nc0RhdGEAEFZlcnNpb24AAAAAAAlMYXN0V3JpdGUANvIyRo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Scientific_Slide_Template_template">
  <a:themeElements>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lgn="ctr">
          <a:solidFill>
            <a:schemeClr val="tx1"/>
          </a:solidFill>
          <a:miter lim="800000"/>
          <a:headEnd/>
          <a:tailEnd/>
        </a:ln>
        <a:effectLst/>
      </a:spPr>
      <a:bodyPr wrap="square" lIns="0" tIns="0" rIns="0" bIns="0" anchor="ctr">
        <a:noAutofit/>
      </a:bodyPr>
      <a:lstStyle>
        <a:defPPr algn="ctr">
          <a:defRPr sz="1600" dirty="0">
            <a:solidFill>
              <a:schemeClr val="tx1">
                <a:lumMod val="65000"/>
                <a:lumOff val="35000"/>
              </a:schemeClr>
            </a:solidFill>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lIns="90000" tIns="46800" rIns="90000" bIns="46800" rtlCol="0" anchor="ctr">
        <a:spAutoFit/>
      </a:bodyPr>
      <a:lstStyle>
        <a:defPPr>
          <a:defRPr sz="1600" dirty="0" smtClean="0">
            <a:solidFill>
              <a:schemeClr val="tx1">
                <a:lumMod val="65000"/>
                <a:lumOff val="35000"/>
              </a:schemeClr>
            </a:solidFill>
          </a:defRPr>
        </a:defPPr>
      </a:lstStyle>
    </a:txDef>
  </a:objectDefaults>
  <a:extraClrSchemeLst>
    <a:extraClrScheme>
      <a:clrScheme name="Xarelto Colours 2013">
        <a:dk1>
          <a:srgbClr val="000000"/>
        </a:dk1>
        <a:lt1>
          <a:srgbClr val="FFFFFF"/>
        </a:lt1>
        <a:dk2>
          <a:srgbClr val="807F83"/>
        </a:dk2>
        <a:lt2>
          <a:srgbClr val="4F2D7F"/>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0525 Rivaroxaban Scientific Slide Template - Long 16-9 format - Final.potx" id="{B452D264-8EA8-4019-86DD-475F3C821B16}" vid="{8949D22F-6BCC-45EA-9337-2F5A66F5FB64}"/>
    </a:ext>
  </a:extLst>
</a:theme>
</file>

<file path=ppt/theme/theme2.xml><?xml version="1.0" encoding="utf-8"?>
<a:theme xmlns:a="http://schemas.openxmlformats.org/drawingml/2006/main" name="Office Theme">
  <a:themeElements>
    <a:clrScheme name="Rivaroxaban scientific blue wash">
      <a:dk1>
        <a:srgbClr val="000000"/>
      </a:dk1>
      <a:lt1>
        <a:srgbClr val="FFFFFF"/>
      </a:lt1>
      <a:dk2>
        <a:srgbClr val="807F83"/>
      </a:dk2>
      <a:lt2>
        <a:srgbClr val="4F2D7F"/>
      </a:lt2>
      <a:accent1>
        <a:srgbClr val="EC008C"/>
      </a:accent1>
      <a:accent2>
        <a:srgbClr val="F2B646"/>
      </a:accent2>
      <a:accent3>
        <a:srgbClr val="3F978F"/>
      </a:accent3>
      <a:accent4>
        <a:srgbClr val="86715C"/>
      </a:accent4>
      <a:accent5>
        <a:srgbClr val="30BDE4"/>
      </a:accent5>
      <a:accent6>
        <a:srgbClr val="6F3130"/>
      </a:accent6>
      <a:hlink>
        <a:srgbClr val="000000"/>
      </a:hlink>
      <a:folHlink>
        <a:srgbClr val="3F3F3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Xarelto Colours 2015">
    <a:dk1>
      <a:srgbClr val="000000"/>
    </a:dk1>
    <a:lt1>
      <a:srgbClr val="FFFFFF"/>
    </a:lt1>
    <a:dk2>
      <a:srgbClr val="807F83"/>
    </a:dk2>
    <a:lt2>
      <a:srgbClr val="3961AC"/>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pitchFamily="34" charset="0"/>
      <a:ea typeface="Arial" pitchFamily="34" charset="0"/>
      <a:cs typeface="Arial" pitchFamily="34" charset="0"/>
    </a:majorFont>
    <a:minorFont>
      <a:latin typeface="Arial" pitchFamily="34" charset="0"/>
      <a:ea typeface="Arial" pitchFamily="34" charset="0"/>
      <a:cs typeface="Arial" pitchFamily="34" charset="0"/>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160525 Rivaroxaban Scientific Slide Template - Long 16-9 format - Final</Template>
  <TotalTime>0</TotalTime>
  <Words>4252</Words>
  <Application>Microsoft Office PowerPoint</Application>
  <PresentationFormat>Bildschirmpräsentation (16:9)</PresentationFormat>
  <Paragraphs>501</Paragraphs>
  <Slides>25</Slides>
  <Notes>25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25</vt:i4>
      </vt:variant>
    </vt:vector>
  </HeadingPairs>
  <TitlesOfParts>
    <vt:vector size="32" baseType="lpstr">
      <vt:lpstr>Arial</vt:lpstr>
      <vt:lpstr>Arial Black</vt:lpstr>
      <vt:lpstr>Symbol</vt:lpstr>
      <vt:lpstr>Univers</vt:lpstr>
      <vt:lpstr>Wingdings</vt:lpstr>
      <vt:lpstr>Wingdings 2</vt:lpstr>
      <vt:lpstr>Scientific_Slide_Template_template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‚Real-life‘ Daten untermauern das gute Wirksamkeits- und Sicherheitsprofil von Rivaroxaban bei Patienten mit Niereninsuffizienz29</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2021-05-31T15:28:51Z</dcterms:created>
  <dcterms:modified xsi:type="dcterms:W3CDTF">2022-08-03T07:18:02Z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50223-87a8-40c3-9eb2-432606efca2a_Enabled">
    <vt:lpwstr>true</vt:lpwstr>
  </property>
  <property fmtid="{D5CDD505-2E9C-101B-9397-08002B2CF9AE}" pid="3" name="MSIP_Label_7f850223-87a8-40c3-9eb2-432606efca2a_SetDate">
    <vt:lpwstr>2022-04-20T09:00:13Z</vt:lpwstr>
  </property>
  <property fmtid="{D5CDD505-2E9C-101B-9397-08002B2CF9AE}" pid="4" name="MSIP_Label_7f850223-87a8-40c3-9eb2-432606efca2a_Method">
    <vt:lpwstr>Privileged</vt:lpwstr>
  </property>
  <property fmtid="{D5CDD505-2E9C-101B-9397-08002B2CF9AE}" pid="5" name="MSIP_Label_7f850223-87a8-40c3-9eb2-432606efca2a_Name">
    <vt:lpwstr>7f850223-87a8-40c3-9eb2-432606efca2a</vt:lpwstr>
  </property>
  <property fmtid="{D5CDD505-2E9C-101B-9397-08002B2CF9AE}" pid="6" name="MSIP_Label_7f850223-87a8-40c3-9eb2-432606efca2a_SiteId">
    <vt:lpwstr>fcb2b37b-5da0-466b-9b83-0014b67a7c78</vt:lpwstr>
  </property>
  <property fmtid="{D5CDD505-2E9C-101B-9397-08002B2CF9AE}" pid="7" name="MSIP_Label_7f850223-87a8-40c3-9eb2-432606efca2a_ActionId">
    <vt:lpwstr>ad5d20b0-e27a-460f-8eb3-61fa322aad66</vt:lpwstr>
  </property>
  <property fmtid="{D5CDD505-2E9C-101B-9397-08002B2CF9AE}" pid="8" name="MSIP_Label_7f850223-87a8-40c3-9eb2-432606efca2a_ContentBits">
    <vt:lpwstr>0</vt:lpwstr>
  </property>
</Properties>
</file>