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4.xml" ContentType="application/vnd.openxmlformats-officedocument.drawingml.chart+xml"/>
  <Override PartName="/ppt/notesSlides/notesSlide8.xml" ContentType="application/vnd.openxmlformats-officedocument.presentationml.notesSlide+xml"/>
  <Override PartName="/ppt/charts/chart5.xml" ContentType="application/vnd.openxmlformats-officedocument.drawingml.chart+xml"/>
  <Override PartName="/ppt/theme/themeOverride1.xml" ContentType="application/vnd.openxmlformats-officedocument.themeOverride+xml"/>
  <Override PartName="/ppt/notesSlides/notesSlide9.xml" ContentType="application/vnd.openxmlformats-officedocument.presentationml.notesSlide+xml"/>
  <Override PartName="/ppt/charts/chart6.xml" ContentType="application/vnd.openxmlformats-officedocument.drawingml.chart+xml"/>
  <Override PartName="/ppt/notesSlides/notesSlide10.xml" ContentType="application/vnd.openxmlformats-officedocument.presentationml.notesSlide+xml"/>
  <Override PartName="/ppt/charts/chart7.xml" ContentType="application/vnd.openxmlformats-officedocument.drawingml.chart+xml"/>
  <Override PartName="/ppt/theme/themeOverride2.xml" ContentType="application/vnd.openxmlformats-officedocument.themeOverr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8.xml" ContentType="application/vnd.openxmlformats-officedocument.drawingml.chart+xml"/>
  <Override PartName="/ppt/theme/themeOverride3.xml" ContentType="application/vnd.openxmlformats-officedocument.themeOverr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9.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67" r:id="rId1"/>
  </p:sldMasterIdLst>
  <p:notesMasterIdLst>
    <p:notesMasterId r:id="rId24"/>
  </p:notesMasterIdLst>
  <p:sldIdLst>
    <p:sldId id="262" r:id="rId2"/>
    <p:sldId id="266" r:id="rId3"/>
    <p:sldId id="267" r:id="rId4"/>
    <p:sldId id="268" r:id="rId5"/>
    <p:sldId id="269" r:id="rId6"/>
    <p:sldId id="261" r:id="rId7"/>
    <p:sldId id="270" r:id="rId8"/>
    <p:sldId id="271" r:id="rId9"/>
    <p:sldId id="272" r:id="rId10"/>
    <p:sldId id="273" r:id="rId11"/>
    <p:sldId id="274" r:id="rId12"/>
    <p:sldId id="275" r:id="rId13"/>
    <p:sldId id="285" r:id="rId14"/>
    <p:sldId id="277" r:id="rId15"/>
    <p:sldId id="264" r:id="rId16"/>
    <p:sldId id="278" r:id="rId17"/>
    <p:sldId id="280" r:id="rId18"/>
    <p:sldId id="279" r:id="rId19"/>
    <p:sldId id="281" r:id="rId20"/>
    <p:sldId id="282" r:id="rId21"/>
    <p:sldId id="283" r:id="rId22"/>
    <p:sldId id="284" r:id="rId23"/>
  </p:sldIdLst>
  <p:sldSz cx="9144000" cy="5143500" type="screen16x9"/>
  <p:notesSz cx="6797675" cy="9872663"/>
  <p:custDataLst>
    <p:tags r:id="rId25"/>
  </p:custDataLst>
  <p:defaultTextStyle>
    <a:defPPr>
      <a:defRPr lang="en-US"/>
    </a:defPPr>
    <a:lvl1pPr algn="l" rtl="0" fontAlgn="base">
      <a:spcBef>
        <a:spcPct val="50000"/>
      </a:spcBef>
      <a:spcAft>
        <a:spcPct val="0"/>
      </a:spcAft>
      <a:defRPr kern="1200">
        <a:solidFill>
          <a:schemeClr val="tx1"/>
        </a:solidFill>
        <a:latin typeface="Arial" charset="0"/>
        <a:ea typeface="+mn-ea"/>
        <a:cs typeface="+mn-cs"/>
      </a:defRPr>
    </a:lvl1pPr>
    <a:lvl2pPr marL="457200" algn="l" rtl="0" fontAlgn="base">
      <a:spcBef>
        <a:spcPct val="50000"/>
      </a:spcBef>
      <a:spcAft>
        <a:spcPct val="0"/>
      </a:spcAft>
      <a:defRPr kern="1200">
        <a:solidFill>
          <a:schemeClr val="tx1"/>
        </a:solidFill>
        <a:latin typeface="Arial" charset="0"/>
        <a:ea typeface="+mn-ea"/>
        <a:cs typeface="+mn-cs"/>
      </a:defRPr>
    </a:lvl2pPr>
    <a:lvl3pPr marL="914400" algn="l" rtl="0" fontAlgn="base">
      <a:spcBef>
        <a:spcPct val="50000"/>
      </a:spcBef>
      <a:spcAft>
        <a:spcPct val="0"/>
      </a:spcAft>
      <a:defRPr kern="1200">
        <a:solidFill>
          <a:schemeClr val="tx1"/>
        </a:solidFill>
        <a:latin typeface="Arial" charset="0"/>
        <a:ea typeface="+mn-ea"/>
        <a:cs typeface="+mn-cs"/>
      </a:defRPr>
    </a:lvl3pPr>
    <a:lvl4pPr marL="1371600" algn="l" rtl="0" fontAlgn="base">
      <a:spcBef>
        <a:spcPct val="50000"/>
      </a:spcBef>
      <a:spcAft>
        <a:spcPct val="0"/>
      </a:spcAft>
      <a:defRPr kern="1200">
        <a:solidFill>
          <a:schemeClr val="tx1"/>
        </a:solidFill>
        <a:latin typeface="Arial" charset="0"/>
        <a:ea typeface="+mn-ea"/>
        <a:cs typeface="+mn-cs"/>
      </a:defRPr>
    </a:lvl4pPr>
    <a:lvl5pPr marL="1828800" algn="l" rtl="0" fontAlgn="base">
      <a:spcBef>
        <a:spcPct val="5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Intro Netbenefit" id="{0BA87508-44E0-44FF-B3D2-8EF01C08C3E7}">
          <p14:sldIdLst>
            <p14:sldId id="262"/>
            <p14:sldId id="266"/>
            <p14:sldId id="267"/>
          </p14:sldIdLst>
        </p14:section>
        <p14:section name="Cas clinique" id="{ECC6AA25-A34E-4DF4-8ACD-8A18950685F9}">
          <p14:sldIdLst>
            <p14:sldId id="268"/>
            <p14:sldId id="269"/>
            <p14:sldId id="261"/>
            <p14:sldId id="270"/>
            <p14:sldId id="271"/>
            <p14:sldId id="272"/>
            <p14:sldId id="273"/>
            <p14:sldId id="274"/>
            <p14:sldId id="275"/>
            <p14:sldId id="285"/>
            <p14:sldId id="277"/>
            <p14:sldId id="264"/>
            <p14:sldId id="278"/>
            <p14:sldId id="280"/>
            <p14:sldId id="279"/>
            <p14:sldId id="281"/>
            <p14:sldId id="282"/>
            <p14:sldId id="283"/>
            <p14:sldId id="284"/>
          </p14:sldIdLst>
        </p14:section>
      </p14:sectionLst>
    </p:ext>
    <p:ext uri="{EFAFB233-063F-42B5-8137-9DF3F51BA10A}">
      <p15:sldGuideLst xmlns:p15="http://schemas.microsoft.com/office/powerpoint/2012/main">
        <p15:guide id="3" orient="horz" pos="4247">
          <p15:clr>
            <a:srgbClr val="A4A3A4"/>
          </p15:clr>
        </p15:guide>
        <p15:guide id="4" orient="horz" pos="3929">
          <p15:clr>
            <a:srgbClr val="A4A3A4"/>
          </p15:clr>
        </p15:guide>
        <p15:guide id="5" orient="horz" pos="3498">
          <p15:clr>
            <a:srgbClr val="A4A3A4"/>
          </p15:clr>
        </p15:guide>
        <p15:guide id="8" pos="2880">
          <p15:clr>
            <a:srgbClr val="A4A3A4"/>
          </p15:clr>
        </p15:guide>
        <p15:guide id="9" pos="385">
          <p15:clr>
            <a:srgbClr val="A4A3A4"/>
          </p15:clr>
        </p15:guide>
        <p15:guide id="10" pos="5579" userDrawn="1">
          <p15:clr>
            <a:srgbClr val="A4A3A4"/>
          </p15:clr>
        </p15:guide>
        <p15:guide id="14" orient="horz" pos="2459" userDrawn="1">
          <p15:clr>
            <a:srgbClr val="A4A3A4"/>
          </p15:clr>
        </p15:guide>
        <p15:guide id="15" orient="horz" pos="804" userDrawn="1">
          <p15:clr>
            <a:srgbClr val="A4A3A4"/>
          </p15:clr>
        </p15:guide>
      </p15:sldGuideLst>
    </p:ext>
    <p:ext uri="{2D200454-40CA-4A62-9FC3-DE9A4176ACB9}">
      <p15:notesGuideLst xmlns:p15="http://schemas.microsoft.com/office/powerpoint/2012/main">
        <p15:guide id="1" orient="horz" pos="3109">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9" name="Autor" initials="A" lastIdx="0" clrIdx="9"/>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B2B5"/>
    <a:srgbClr val="3961AC"/>
    <a:srgbClr val="6689CC"/>
    <a:srgbClr val="D5D4D2"/>
    <a:srgbClr val="8A8C8E"/>
    <a:srgbClr val="605F62"/>
    <a:srgbClr val="809ED5"/>
    <a:srgbClr val="2B4981"/>
    <a:srgbClr val="439FE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D7B26C5-4107-4FEC-AEDC-1716B250A1E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horzBarState="maximized">
    <p:restoredLeft sz="20000" autoAdjust="0"/>
    <p:restoredTop sz="92517" autoAdjust="0"/>
  </p:normalViewPr>
  <p:slideViewPr>
    <p:cSldViewPr snapToGrid="0">
      <p:cViewPr varScale="1">
        <p:scale>
          <a:sx n="143" d="100"/>
          <a:sy n="143" d="100"/>
        </p:scale>
        <p:origin x="90" y="204"/>
      </p:cViewPr>
      <p:guideLst>
        <p:guide orient="horz" pos="4247"/>
        <p:guide orient="horz" pos="3929"/>
        <p:guide orient="horz" pos="3498"/>
        <p:guide pos="2880"/>
        <p:guide pos="385"/>
        <p:guide pos="5579"/>
        <p:guide orient="horz" pos="2459"/>
        <p:guide orient="horz" pos="804"/>
      </p:guideLst>
    </p:cSldViewPr>
  </p:slideViewPr>
  <p:notesTextViewPr>
    <p:cViewPr>
      <p:scale>
        <a:sx n="1" d="1"/>
        <a:sy n="1" d="1"/>
      </p:scale>
      <p:origin x="0" y="0"/>
    </p:cViewPr>
  </p:notesTextViewPr>
  <p:sorterViewPr>
    <p:cViewPr>
      <p:scale>
        <a:sx n="200" d="100"/>
        <a:sy n="200" d="100"/>
      </p:scale>
      <p:origin x="0" y="0"/>
    </p:cViewPr>
  </p:sorterViewPr>
  <p:notesViewPr>
    <p:cSldViewPr snapToGrid="0">
      <p:cViewPr>
        <p:scale>
          <a:sx n="1" d="2"/>
          <a:sy n="1" d="2"/>
        </p:scale>
        <p:origin x="0" y="0"/>
      </p:cViewPr>
      <p:guideLst>
        <p:guide orient="horz" pos="3109"/>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Mappe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1.xml"/></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2.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3.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noProof="0">
                <a:solidFill>
                  <a:schemeClr val="tx1">
                    <a:lumMod val="65000"/>
                    <a:lumOff val="35000"/>
                  </a:schemeClr>
                </a:solidFill>
              </a:rPr>
              <a:t>Risque Garfield-AF– </a:t>
            </a:r>
            <a:br>
              <a:rPr lang="fr-FR" noProof="0">
                <a:solidFill>
                  <a:schemeClr val="tx1">
                    <a:lumMod val="65000"/>
                    <a:lumOff val="35000"/>
                  </a:schemeClr>
                </a:solidFill>
              </a:rPr>
            </a:br>
            <a:r>
              <a:rPr lang="fr-FR" noProof="0">
                <a:solidFill>
                  <a:schemeClr val="tx1">
                    <a:lumMod val="65000"/>
                    <a:lumOff val="35000"/>
                  </a:schemeClr>
                </a:solidFill>
              </a:rPr>
              <a:t>résultats sur 2 ans</a:t>
            </a:r>
            <a:r>
              <a:rPr lang="fr-FR" sz="1400" b="0" i="0" u="none" strike="noStrike" baseline="30000" noProof="0">
                <a:solidFill>
                  <a:schemeClr val="tx1">
                    <a:lumMod val="65000"/>
                    <a:lumOff val="35000"/>
                  </a:schemeClr>
                </a:solidFill>
                <a:latin typeface="+mn-lt"/>
                <a:ea typeface="+mn-ea"/>
                <a:cs typeface="+mn-cs"/>
              </a:rPr>
              <a:t>4</a:t>
            </a:r>
            <a:r>
              <a:rPr lang="fr-FR" noProof="0">
                <a:solidFill>
                  <a:schemeClr val="tx1">
                    <a:lumMod val="65000"/>
                    <a:lumOff val="35000"/>
                  </a:schemeClr>
                </a:solidFill>
              </a:rPr>
              <a:t> (%) </a:t>
            </a:r>
          </a:p>
          <a:p>
            <a:pPr>
              <a:defRPr/>
            </a:pPr>
            <a:r>
              <a:rPr lang="fr-FR" sz="1200" baseline="0" noProof="0">
                <a:solidFill>
                  <a:schemeClr val="tx1">
                    <a:lumMod val="65000"/>
                    <a:lumOff val="35000"/>
                  </a:schemeClr>
                </a:solidFill>
              </a:rPr>
              <a:t>calculé pour Mme Huber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barChart>
        <c:barDir val="col"/>
        <c:grouping val="clustered"/>
        <c:varyColors val="0"/>
        <c:ser>
          <c:idx val="0"/>
          <c:order val="0"/>
          <c:tx>
            <c:strRef>
              <c:f>'over 75'!$B$1</c:f>
              <c:strCache>
                <c:ptCount val="1"/>
                <c:pt idx="0">
                  <c:v>Anticoagulant non oral </c:v>
                </c:pt>
              </c:strCache>
            </c:strRef>
          </c:tx>
          <c:spPr>
            <a:solidFill>
              <a:srgbClr val="605F62"/>
            </a:solidFill>
            <a:ln>
              <a:noFill/>
            </a:ln>
            <a:effectLst/>
          </c:spPr>
          <c:invertIfNegative val="0"/>
          <c:dLbls>
            <c:dLbl>
              <c:idx val="0"/>
              <c:tx>
                <c:rich>
                  <a:bodyPr/>
                  <a:lstStyle/>
                  <a:p>
                    <a:r>
                      <a:rPr lang="en-US"/>
                      <a:t>11.2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D2C9-424C-B267-D1FCD99695D2}"/>
                </c:ext>
              </c:extLst>
            </c:dLbl>
            <c:dLbl>
              <c:idx val="2"/>
              <c:tx>
                <c:rich>
                  <a:bodyPr/>
                  <a:lstStyle/>
                  <a:p>
                    <a:r>
                      <a:rPr lang="en-US"/>
                      <a:t>2.2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D2C9-424C-B267-D1FCD99695D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'over 75'!$A$2:$A$4</c:f>
              <c:strCache>
                <c:ptCount val="3"/>
                <c:pt idx="0">
                  <c:v>Mortalité</c:v>
                </c:pt>
                <c:pt idx="1">
                  <c:v>AVC ischémique/ES</c:v>
                </c:pt>
                <c:pt idx="2">
                  <c:v>Saignement majeur (y compris AVC hémorragique)</c:v>
                </c:pt>
              </c:strCache>
            </c:strRef>
          </c:cat>
          <c:val>
            <c:numRef>
              <c:f>'over 75'!$B$2:$B$4</c:f>
              <c:numCache>
                <c:formatCode>General</c:formatCode>
                <c:ptCount val="3"/>
                <c:pt idx="0">
                  <c:v>11.2</c:v>
                </c:pt>
                <c:pt idx="1">
                  <c:v>9</c:v>
                </c:pt>
                <c:pt idx="2">
                  <c:v>2.2000000000000002</c:v>
                </c:pt>
              </c:numCache>
            </c:numRef>
          </c:val>
          <c:extLst>
            <c:ext xmlns:c16="http://schemas.microsoft.com/office/drawing/2014/chart" uri="{C3380CC4-5D6E-409C-BE32-E72D297353CC}">
              <c16:uniqueId val="{00000000-D2C9-424C-B267-D1FCD99695D2}"/>
            </c:ext>
          </c:extLst>
        </c:ser>
        <c:ser>
          <c:idx val="1"/>
          <c:order val="1"/>
          <c:tx>
            <c:strRef>
              <c:f>'over 75'!$C$1</c:f>
              <c:strCache>
                <c:ptCount val="1"/>
                <c:pt idx="0">
                  <c:v>AVK </c:v>
                </c:pt>
              </c:strCache>
            </c:strRef>
          </c:tx>
          <c:spPr>
            <a:solidFill>
              <a:srgbClr val="8A8C8E"/>
            </a:solidFill>
            <a:ln>
              <a:noFill/>
            </a:ln>
            <a:effectLst/>
          </c:spPr>
          <c:invertIfNegative val="0"/>
          <c:dLbls>
            <c:dLbl>
              <c:idx val="0"/>
              <c:tx>
                <c:rich>
                  <a:bodyPr/>
                  <a:lstStyle/>
                  <a:p>
                    <a:r>
                      <a:rPr lang="en-US"/>
                      <a:t>9.4</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D2C9-424C-B267-D1FCD99695D2}"/>
                </c:ext>
              </c:extLst>
            </c:dLbl>
            <c:dLbl>
              <c:idx val="1"/>
              <c:tx>
                <c:rich>
                  <a:bodyPr/>
                  <a:lstStyle/>
                  <a:p>
                    <a:r>
                      <a:rPr lang="en-US"/>
                      <a:t>6.4</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D2C9-424C-B267-D1FCD99695D2}"/>
                </c:ext>
              </c:extLst>
            </c:dLbl>
            <c:dLbl>
              <c:idx val="2"/>
              <c:tx>
                <c:rich>
                  <a:bodyPr/>
                  <a:lstStyle/>
                  <a:p>
                    <a:r>
                      <a:rPr lang="en-US"/>
                      <a:t>3.9</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D2C9-424C-B267-D1FCD99695D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'over 75'!$A$2:$A$4</c:f>
              <c:strCache>
                <c:ptCount val="3"/>
                <c:pt idx="0">
                  <c:v>Mortalité</c:v>
                </c:pt>
                <c:pt idx="1">
                  <c:v>AVC ischémique/maladie rare</c:v>
                </c:pt>
                <c:pt idx="2">
                  <c:v>Saignement majeur (y compris AVC hémorragique)</c:v>
                </c:pt>
              </c:strCache>
            </c:strRef>
          </c:cat>
          <c:val>
            <c:numRef>
              <c:f>'over 75'!$C$2:$C$4</c:f>
              <c:numCache>
                <c:formatCode>General</c:formatCode>
                <c:ptCount val="3"/>
                <c:pt idx="0">
                  <c:v>9.4</c:v>
                </c:pt>
                <c:pt idx="1">
                  <c:v>6.4</c:v>
                </c:pt>
                <c:pt idx="2">
                  <c:v>3.9</c:v>
                </c:pt>
              </c:numCache>
            </c:numRef>
          </c:val>
          <c:extLst>
            <c:ext xmlns:c16="http://schemas.microsoft.com/office/drawing/2014/chart" uri="{C3380CC4-5D6E-409C-BE32-E72D297353CC}">
              <c16:uniqueId val="{00000001-D2C9-424C-B267-D1FCD99695D2}"/>
            </c:ext>
          </c:extLst>
        </c:ser>
        <c:ser>
          <c:idx val="2"/>
          <c:order val="2"/>
          <c:tx>
            <c:strRef>
              <c:f>'over 75'!$D$1</c:f>
              <c:strCache>
                <c:ptCount val="1"/>
                <c:pt idx="0">
                  <c:v>NOAC</c:v>
                </c:pt>
              </c:strCache>
            </c:strRef>
          </c:tx>
          <c:spPr>
            <a:solidFill>
              <a:schemeClr val="accent3"/>
            </a:solidFill>
            <a:ln>
              <a:solidFill>
                <a:srgbClr val="809ED5"/>
              </a:solidFill>
            </a:ln>
            <a:effectLst/>
          </c:spPr>
          <c:invertIfNegative val="0"/>
          <c:dLbls>
            <c:dLbl>
              <c:idx val="0"/>
              <c:tx>
                <c:rich>
                  <a:bodyPr/>
                  <a:lstStyle/>
                  <a:p>
                    <a:r>
                      <a:rPr lang="en-US"/>
                      <a:t>7.6</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D2C9-424C-B267-D1FCD99695D2}"/>
                </c:ext>
              </c:extLst>
            </c:dLbl>
            <c:dLbl>
              <c:idx val="1"/>
              <c:tx>
                <c:rich>
                  <a:bodyPr/>
                  <a:lstStyle/>
                  <a:p>
                    <a:r>
                      <a:rPr lang="en-US"/>
                      <a:t>5.2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D2C9-424C-B267-D1FCD99695D2}"/>
                </c:ext>
              </c:extLst>
            </c:dLbl>
            <c:dLbl>
              <c:idx val="2"/>
              <c:tx>
                <c:rich>
                  <a:bodyPr/>
                  <a:lstStyle/>
                  <a:p>
                    <a:r>
                      <a:rPr lang="en-US"/>
                      <a:t>2.7</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D2C9-424C-B267-D1FCD99695D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'over 75'!$A$2:$A$4</c:f>
              <c:strCache>
                <c:ptCount val="3"/>
                <c:pt idx="0">
                  <c:v>Mortalité</c:v>
                </c:pt>
                <c:pt idx="1">
                  <c:v>AVC ischémique/maladie rare</c:v>
                </c:pt>
                <c:pt idx="2">
                  <c:v>Saignement majeur (y compris AVC hémorragique)</c:v>
                </c:pt>
              </c:strCache>
            </c:strRef>
          </c:cat>
          <c:val>
            <c:numRef>
              <c:f>'over 75'!$D$2:$D$4</c:f>
              <c:numCache>
                <c:formatCode>General</c:formatCode>
                <c:ptCount val="3"/>
                <c:pt idx="0">
                  <c:v>7.6</c:v>
                </c:pt>
                <c:pt idx="1">
                  <c:v>5.2</c:v>
                </c:pt>
                <c:pt idx="2">
                  <c:v>2.7</c:v>
                </c:pt>
              </c:numCache>
            </c:numRef>
          </c:val>
          <c:extLst>
            <c:ext xmlns:c16="http://schemas.microsoft.com/office/drawing/2014/chart" uri="{C3380CC4-5D6E-409C-BE32-E72D297353CC}">
              <c16:uniqueId val="{00000002-D2C9-424C-B267-D1FCD99695D2}"/>
            </c:ext>
          </c:extLst>
        </c:ser>
        <c:dLbls>
          <c:showLegendKey val="0"/>
          <c:showVal val="1"/>
          <c:showCatName val="0"/>
          <c:showSerName val="0"/>
          <c:showPercent val="0"/>
          <c:showBubbleSize val="0"/>
        </c:dLbls>
        <c:gapWidth val="150"/>
        <c:overlap val="-25"/>
        <c:axId val="1112942184"/>
        <c:axId val="1112942840"/>
      </c:barChart>
      <c:catAx>
        <c:axId val="11129421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1112942840"/>
        <c:crosses val="autoZero"/>
        <c:auto val="1"/>
        <c:lblAlgn val="ctr"/>
        <c:lblOffset val="100"/>
        <c:noMultiLvlLbl val="0"/>
      </c:catAx>
      <c:valAx>
        <c:axId val="1112942840"/>
        <c:scaling>
          <c:orientation val="minMax"/>
        </c:scaling>
        <c:delete val="1"/>
        <c:axPos val="l"/>
        <c:numFmt formatCode="General" sourceLinked="1"/>
        <c:majorTickMark val="none"/>
        <c:minorTickMark val="none"/>
        <c:tickLblPos val="nextTo"/>
        <c:crossAx val="111294218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de-D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9720765113090025E-2"/>
          <c:y val="7.937917740603613E-2"/>
          <c:w val="0.93517779323654149"/>
          <c:h val="0.72740856550547672"/>
        </c:manualLayout>
      </c:layout>
      <c:scatterChart>
        <c:scatterStyle val="lineMarker"/>
        <c:varyColors val="0"/>
        <c:ser>
          <c:idx val="0"/>
          <c:order val="0"/>
          <c:tx>
            <c:strRef>
              <c:f>Sheet1!$B$1</c:f>
              <c:strCache>
                <c:ptCount val="1"/>
                <c:pt idx="0">
                  <c:v>HR (95% CI)</c:v>
                </c:pt>
              </c:strCache>
            </c:strRef>
          </c:tx>
          <c:spPr>
            <a:ln w="25400" cap="rnd">
              <a:noFill/>
              <a:round/>
            </a:ln>
            <a:effectLst/>
          </c:spPr>
          <c:marker>
            <c:symbol val="diamond"/>
            <c:size val="11"/>
            <c:spPr>
              <a:solidFill>
                <a:srgbClr val="3961AC"/>
              </a:solidFill>
              <a:ln w="9525">
                <a:noFill/>
              </a:ln>
              <a:effectLst/>
            </c:spPr>
          </c:marker>
          <c:errBars>
            <c:errDir val="y"/>
            <c:errBarType val="both"/>
            <c:errValType val="cust"/>
            <c:noEndCap val="0"/>
            <c:plus>
              <c:numRef>
                <c:f>Sheet1!$F$2:$F$6</c:f>
                <c:numCache>
                  <c:formatCode>General</c:formatCode>
                  <c:ptCount val="5"/>
                  <c:pt idx="0">
                    <c:v>0.19999999999999996</c:v>
                  </c:pt>
                  <c:pt idx="1">
                    <c:v>0.24</c:v>
                  </c:pt>
                  <c:pt idx="2">
                    <c:v>0.30000000000000004</c:v>
                  </c:pt>
                  <c:pt idx="3">
                    <c:v>0.35000000000000009</c:v>
                  </c:pt>
                  <c:pt idx="4">
                    <c:v>0.47999999999999976</c:v>
                  </c:pt>
                </c:numCache>
              </c:numRef>
            </c:plus>
            <c:minus>
              <c:numRef>
                <c:f>Sheet1!$F$2:$F$6</c:f>
                <c:numCache>
                  <c:formatCode>General</c:formatCode>
                  <c:ptCount val="5"/>
                  <c:pt idx="0">
                    <c:v>0.19999999999999996</c:v>
                  </c:pt>
                  <c:pt idx="1">
                    <c:v>0.24</c:v>
                  </c:pt>
                  <c:pt idx="2">
                    <c:v>0.30000000000000004</c:v>
                  </c:pt>
                  <c:pt idx="3">
                    <c:v>0.35000000000000009</c:v>
                  </c:pt>
                  <c:pt idx="4">
                    <c:v>0.47999999999999976</c:v>
                  </c:pt>
                </c:numCache>
              </c:numRef>
            </c:minus>
            <c:spPr>
              <a:noFill/>
              <a:ln w="28575" cap="flat" cmpd="sng" algn="ctr">
                <a:solidFill>
                  <a:srgbClr val="3961AC"/>
                </a:solidFill>
                <a:round/>
              </a:ln>
              <a:effectLst/>
            </c:spPr>
          </c:errBars>
          <c:xVal>
            <c:strRef>
              <c:f>Sheet1!$A$2:$A$6</c:f>
              <c:strCache>
                <c:ptCount val="5"/>
                <c:pt idx="0">
                  <c:v>Diabetes</c:v>
                </c:pt>
                <c:pt idx="1">
                  <c:v>Vascular disease</c:v>
                </c:pt>
                <c:pt idx="2">
                  <c:v>Renal disease</c:v>
                </c:pt>
                <c:pt idx="3">
                  <c:v>Stroke/TIA/SE</c:v>
                </c:pt>
                <c:pt idx="4">
                  <c:v>Age &gt;= 75</c:v>
                </c:pt>
              </c:strCache>
            </c:strRef>
          </c:xVal>
          <c:yVal>
            <c:numRef>
              <c:f>Sheet1!$B$2:$B$6</c:f>
              <c:numCache>
                <c:formatCode>General</c:formatCode>
                <c:ptCount val="5"/>
                <c:pt idx="0">
                  <c:v>1.23</c:v>
                </c:pt>
                <c:pt idx="1">
                  <c:v>1.35</c:v>
                </c:pt>
                <c:pt idx="2">
                  <c:v>1.62</c:v>
                </c:pt>
                <c:pt idx="3">
                  <c:v>2.14</c:v>
                </c:pt>
                <c:pt idx="4">
                  <c:v>2.3199999999999998</c:v>
                </c:pt>
              </c:numCache>
            </c:numRef>
          </c:yVal>
          <c:smooth val="0"/>
          <c:extLst>
            <c:ext xmlns:c16="http://schemas.microsoft.com/office/drawing/2014/chart" uri="{C3380CC4-5D6E-409C-BE32-E72D297353CC}">
              <c16:uniqueId val="{00000000-F0B0-4660-ABBD-8A4E1A5DD77C}"/>
            </c:ext>
          </c:extLst>
        </c:ser>
        <c:dLbls>
          <c:showLegendKey val="0"/>
          <c:showVal val="0"/>
          <c:showCatName val="0"/>
          <c:showSerName val="0"/>
          <c:showPercent val="0"/>
          <c:showBubbleSize val="0"/>
        </c:dLbls>
        <c:axId val="467312696"/>
        <c:axId val="467306816"/>
      </c:scatterChart>
      <c:valAx>
        <c:axId val="467312696"/>
        <c:scaling>
          <c:orientation val="minMax"/>
        </c:scaling>
        <c:delete val="0"/>
        <c:axPos val="b"/>
        <c:majorTickMark val="none"/>
        <c:minorTickMark val="none"/>
        <c:tickLblPos val="none"/>
        <c:spPr>
          <a:noFill/>
          <a:ln w="12700">
            <a:solidFill>
              <a:schemeClr val="tx1">
                <a:lumMod val="65000"/>
                <a:lumOff val="35000"/>
              </a:schemeClr>
            </a:solidFill>
          </a:ln>
          <a:effectLst/>
        </c:spPr>
        <c:txPr>
          <a:bodyPr rot="-60000000" spcFirstLastPara="1" vertOverflow="ellipsis" vert="horz" wrap="square" anchor="ctr" anchorCtr="1"/>
          <a:lstStyle/>
          <a:p>
            <a:pPr>
              <a:defRPr sz="1197" b="0" i="0" u="none" strike="noStrike" baseline="0">
                <a:solidFill>
                  <a:schemeClr val="tx1">
                    <a:lumMod val="65000"/>
                    <a:lumOff val="35000"/>
                  </a:schemeClr>
                </a:solidFill>
                <a:latin typeface="+mn-lt"/>
                <a:ea typeface="+mn-ea"/>
                <a:cs typeface="+mn-cs"/>
              </a:defRPr>
            </a:pPr>
            <a:endParaRPr lang="de-DE"/>
          </a:p>
        </c:txPr>
        <c:crossAx val="467306816"/>
        <c:crossesAt val="0"/>
        <c:crossBetween val="midCat"/>
      </c:valAx>
      <c:valAx>
        <c:axId val="467306816"/>
        <c:scaling>
          <c:orientation val="minMax"/>
          <c:max val="3"/>
          <c:min val="0.5"/>
        </c:scaling>
        <c:delete val="0"/>
        <c:axPos val="l"/>
        <c:majorGridlines>
          <c:spPr>
            <a:ln w="9525" cap="flat" cmpd="sng" algn="ctr">
              <a:noFill/>
              <a:round/>
            </a:ln>
            <a:effectLst/>
          </c:spPr>
        </c:majorGridlines>
        <c:numFmt formatCode="General" sourceLinked="1"/>
        <c:majorTickMark val="none"/>
        <c:minorTickMark val="none"/>
        <c:tickLblPos val="nextTo"/>
        <c:spPr>
          <a:noFill/>
          <a:ln>
            <a:solidFill>
              <a:schemeClr val="tx1">
                <a:lumMod val="65000"/>
                <a:lumOff val="35000"/>
              </a:schemeClr>
            </a:solidFill>
          </a:ln>
          <a:effectLst/>
        </c:spPr>
        <c:txPr>
          <a:bodyPr rot="-60000000" spcFirstLastPara="1" vertOverflow="ellipsis" vert="horz" wrap="square" anchor="ctr" anchorCtr="1"/>
          <a:lstStyle/>
          <a:p>
            <a:pPr>
              <a:defRPr sz="1197" b="0" i="0" u="none" strike="noStrike" baseline="0">
                <a:solidFill>
                  <a:schemeClr val="tx1">
                    <a:lumMod val="65000"/>
                    <a:lumOff val="35000"/>
                  </a:schemeClr>
                </a:solidFill>
                <a:latin typeface="+mn-lt"/>
                <a:ea typeface="+mn-ea"/>
                <a:cs typeface="+mn-cs"/>
              </a:defRPr>
            </a:pPr>
            <a:endParaRPr lang="de-DE"/>
          </a:p>
        </c:txPr>
        <c:crossAx val="467312696"/>
        <c:crosses val="autoZero"/>
        <c:crossBetween val="midCat"/>
        <c:majorUnit val="0.5"/>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de-DE"/>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Sheet1!$A$2:$A$2</c:f>
              <c:strCache>
                <c:ptCount val="1"/>
                <c:pt idx="0">
                  <c:v>Total</c:v>
                </c:pt>
              </c:strCache>
            </c:strRef>
          </c:cat>
          <c:val>
            <c:numRef>
              <c:f>Sheet1!$B$2:$B$2</c:f>
              <c:numCache>
                <c:formatCode>General</c:formatCode>
                <c:ptCount val="1"/>
                <c:pt idx="0">
                  <c:v>2.2999999999999998</c:v>
                </c:pt>
              </c:numCache>
            </c:numRef>
          </c:val>
          <c:extLst>
            <c:ext xmlns:c16="http://schemas.microsoft.com/office/drawing/2014/chart" uri="{C3380CC4-5D6E-409C-BE32-E72D297353CC}">
              <c16:uniqueId val="{00000000-DF8D-4B28-ADC8-B71274B9687A}"/>
            </c:ext>
          </c:extLst>
        </c:ser>
        <c:dLbls>
          <c:showLegendKey val="0"/>
          <c:showVal val="0"/>
          <c:showCatName val="0"/>
          <c:showSerName val="0"/>
          <c:showPercent val="0"/>
          <c:showBubbleSize val="0"/>
        </c:dLbls>
        <c:gapWidth val="100"/>
        <c:overlap val="-19"/>
        <c:axId val="467306424"/>
        <c:axId val="467304072"/>
      </c:barChart>
      <c:catAx>
        <c:axId val="467306424"/>
        <c:scaling>
          <c:orientation val="minMax"/>
        </c:scaling>
        <c:delete val="0"/>
        <c:axPos val="b"/>
        <c:numFmt formatCode="General" sourceLinked="1"/>
        <c:majorTickMark val="out"/>
        <c:minorTickMark val="none"/>
        <c:tickLblPos val="nextTo"/>
        <c:spPr>
          <a:noFill/>
          <a:ln w="12700" cap="flat" cmpd="sng" algn="ctr">
            <a:solidFill>
              <a:schemeClr val="tx1">
                <a:lumMod val="65000"/>
                <a:lumOff val="3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crossAx val="467304072"/>
        <c:crosses val="autoZero"/>
        <c:auto val="1"/>
        <c:lblAlgn val="ctr"/>
        <c:lblOffset val="100"/>
        <c:noMultiLvlLbl val="0"/>
      </c:catAx>
      <c:valAx>
        <c:axId val="467304072"/>
        <c:scaling>
          <c:orientation val="minMax"/>
          <c:max val="3"/>
        </c:scaling>
        <c:delete val="0"/>
        <c:axPos val="l"/>
        <c:numFmt formatCode="General" sourceLinked="1"/>
        <c:majorTickMark val="out"/>
        <c:minorTickMark val="none"/>
        <c:tickLblPos val="nextTo"/>
        <c:spPr>
          <a:noFill/>
          <a:ln w="12700">
            <a:solidFill>
              <a:schemeClr val="tx1">
                <a:lumMod val="65000"/>
                <a:lumOff val="35000"/>
              </a:schemeClr>
            </a:solid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crossAx val="46730642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65000"/>
              <a:lumOff val="35000"/>
            </a:schemeClr>
          </a:solidFill>
        </a:defRPr>
      </a:pPr>
      <a:endParaRPr lang="de-D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8.5647016743064033E-2"/>
          <c:y val="0.16139095559132488"/>
          <c:w val="0.88596820100649798"/>
          <c:h val="0.66019921397622505"/>
        </c:manualLayout>
      </c:layout>
      <c:barChart>
        <c:barDir val="col"/>
        <c:grouping val="clustered"/>
        <c:varyColors val="0"/>
        <c:ser>
          <c:idx val="0"/>
          <c:order val="0"/>
          <c:tx>
            <c:strRef>
              <c:f>Sheet1!$B$1</c:f>
              <c:strCache>
                <c:ptCount val="1"/>
                <c:pt idx="0">
                  <c:v>ARISTOTLE</c:v>
                </c:pt>
              </c:strCache>
            </c:strRef>
          </c:tx>
          <c:spPr>
            <a:solidFill>
              <a:srgbClr val="605F62"/>
            </a:solidFill>
            <a:ln>
              <a:solidFill>
                <a:srgbClr val="605F62"/>
              </a:solidFill>
            </a:ln>
          </c:spPr>
          <c:invertIfNegative val="0"/>
          <c:dPt>
            <c:idx val="0"/>
            <c:invertIfNegative val="0"/>
            <c:bubble3D val="0"/>
            <c:extLst>
              <c:ext xmlns:c16="http://schemas.microsoft.com/office/drawing/2014/chart" uri="{C3380CC4-5D6E-409C-BE32-E72D297353CC}">
                <c16:uniqueId val="{00000000-BD65-4822-8008-F287FC4CCA54}"/>
              </c:ext>
            </c:extLst>
          </c:dPt>
          <c:dLbls>
            <c:dLbl>
              <c:idx val="0"/>
              <c:tx>
                <c:rich>
                  <a:bodyPr/>
                  <a:lstStyle/>
                  <a:p>
                    <a:r>
                      <a:rPr lang="en-US" sz="1400">
                        <a:solidFill>
                          <a:schemeClr val="tx1">
                            <a:lumMod val="65000"/>
                            <a:lumOff val="35000"/>
                          </a:schemeClr>
                        </a:solidFill>
                      </a:rPr>
                      <a:t>31</a:t>
                    </a:r>
                    <a:endParaRPr lang="en-US" sz="1600">
                      <a:solidFill>
                        <a:schemeClr val="tx1">
                          <a:lumMod val="65000"/>
                          <a:lumOff val="35000"/>
                        </a:schemeClr>
                      </a:solidFill>
                    </a:endParaRP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BD65-4822-8008-F287FC4CCA54}"/>
                </c:ext>
              </c:extLst>
            </c:dLbl>
            <c:spPr>
              <a:noFill/>
              <a:ln>
                <a:noFill/>
              </a:ln>
              <a:effectLst/>
            </c:spPr>
            <c:txPr>
              <a:bodyPr/>
              <a:lstStyle/>
              <a:p>
                <a:pPr>
                  <a:defRPr sz="1200">
                    <a:ln>
                      <a:noFill/>
                    </a:ln>
                    <a:solidFill>
                      <a:schemeClr val="tx1">
                        <a:lumMod val="65000"/>
                        <a:lumOff val="35000"/>
                      </a:schemeClr>
                    </a:solidFill>
                    <a:latin typeface="+mn-lt"/>
                    <a:cs typeface="Calibri" panose="020F0502020204030204" pitchFamily="34" charset="0"/>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Sheet1!$B$2</c:f>
              <c:numCache>
                <c:formatCode>General</c:formatCode>
                <c:ptCount val="1"/>
                <c:pt idx="0">
                  <c:v>31</c:v>
                </c:pt>
              </c:numCache>
            </c:numRef>
          </c:val>
          <c:extLst>
            <c:ext xmlns:c16="http://schemas.microsoft.com/office/drawing/2014/chart" uri="{C3380CC4-5D6E-409C-BE32-E72D297353CC}">
              <c16:uniqueId val="{00000001-BD65-4822-8008-F287FC4CCA54}"/>
            </c:ext>
          </c:extLst>
        </c:ser>
        <c:ser>
          <c:idx val="1"/>
          <c:order val="1"/>
          <c:tx>
            <c:strRef>
              <c:f>Sheet1!$C$1</c:f>
              <c:strCache>
                <c:ptCount val="1"/>
                <c:pt idx="0">
                  <c:v>ENGAGE-AF</c:v>
                </c:pt>
              </c:strCache>
            </c:strRef>
          </c:tx>
          <c:spPr>
            <a:solidFill>
              <a:srgbClr val="D5D4D2"/>
            </a:solidFill>
            <a:ln>
              <a:solidFill>
                <a:srgbClr val="D5D4D2"/>
              </a:solidFill>
            </a:ln>
          </c:spPr>
          <c:invertIfNegative val="0"/>
          <c:dPt>
            <c:idx val="0"/>
            <c:invertIfNegative val="0"/>
            <c:bubble3D val="0"/>
            <c:extLst>
              <c:ext xmlns:c16="http://schemas.microsoft.com/office/drawing/2014/chart" uri="{C3380CC4-5D6E-409C-BE32-E72D297353CC}">
                <c16:uniqueId val="{00000002-BD65-4822-8008-F287FC4CCA54}"/>
              </c:ext>
            </c:extLst>
          </c:dPt>
          <c:dLbls>
            <c:dLbl>
              <c:idx val="0"/>
              <c:layout>
                <c:manualLayout>
                  <c:x val="-7.0786835519451498E-17"/>
                  <c:y val="5.5115403844017297E-3"/>
                </c:manualLayout>
              </c:layout>
              <c:tx>
                <c:rich>
                  <a:bodyPr/>
                  <a:lstStyle/>
                  <a:p>
                    <a:fld id="{15BC0939-CFCD-CC4B-934A-A79DE2D95978}" type="VALUE">
                      <a:rPr lang="en-US" smtClean="0"/>
                      <a:pPr/>
                      <a:t>[WERT]</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BD65-4822-8008-F287FC4CCA54}"/>
                </c:ext>
              </c:extLst>
            </c:dLbl>
            <c:numFmt formatCode="#,##0" sourceLinked="0"/>
            <c:spPr>
              <a:noFill/>
              <a:ln>
                <a:noFill/>
              </a:ln>
              <a:effectLst/>
            </c:spPr>
            <c:txPr>
              <a:bodyPr/>
              <a:lstStyle/>
              <a:p>
                <a:pPr>
                  <a:defRPr sz="1400">
                    <a:solidFill>
                      <a:schemeClr val="tx1">
                        <a:lumMod val="65000"/>
                        <a:lumOff val="35000"/>
                      </a:schemeClr>
                    </a:solidFill>
                    <a:latin typeface="+mn-lt"/>
                    <a:cs typeface="Calibri" panose="020F0502020204030204" pitchFamily="34" charset="0"/>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Sheet1!$C$2</c:f>
              <c:numCache>
                <c:formatCode>General</c:formatCode>
                <c:ptCount val="1"/>
                <c:pt idx="0">
                  <c:v>40</c:v>
                </c:pt>
              </c:numCache>
            </c:numRef>
          </c:val>
          <c:extLst>
            <c:ext xmlns:c16="http://schemas.microsoft.com/office/drawing/2014/chart" uri="{C3380CC4-5D6E-409C-BE32-E72D297353CC}">
              <c16:uniqueId val="{00000003-BD65-4822-8008-F287FC4CCA54}"/>
            </c:ext>
          </c:extLst>
        </c:ser>
        <c:ser>
          <c:idx val="2"/>
          <c:order val="2"/>
          <c:tx>
            <c:strRef>
              <c:f>Sheet1!$D$1</c:f>
              <c:strCache>
                <c:ptCount val="1"/>
                <c:pt idx="0">
                  <c:v>RE-LY</c:v>
                </c:pt>
              </c:strCache>
            </c:strRef>
          </c:tx>
          <c:spPr>
            <a:solidFill>
              <a:srgbClr val="809ED5"/>
            </a:solidFill>
            <a:ln>
              <a:solidFill>
                <a:srgbClr val="809ED5"/>
              </a:solidFill>
            </a:ln>
          </c:spPr>
          <c:invertIfNegative val="0"/>
          <c:dPt>
            <c:idx val="0"/>
            <c:invertIfNegative val="0"/>
            <c:bubble3D val="0"/>
            <c:extLst>
              <c:ext xmlns:c16="http://schemas.microsoft.com/office/drawing/2014/chart" uri="{C3380CC4-5D6E-409C-BE32-E72D297353CC}">
                <c16:uniqueId val="{00000004-BD65-4822-8008-F287FC4CCA54}"/>
              </c:ext>
            </c:extLst>
          </c:dPt>
          <c:dLbls>
            <c:dLbl>
              <c:idx val="0"/>
              <c:tx>
                <c:rich>
                  <a:bodyPr/>
                  <a:lstStyle/>
                  <a:p>
                    <a:fld id="{BFEE5A00-6321-2748-B3A6-11E796285C44}" type="VALUE">
                      <a:rPr lang="en-US" smtClean="0"/>
                      <a:pPr/>
                      <a:t>[WERT]</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BD65-4822-8008-F287FC4CCA54}"/>
                </c:ext>
              </c:extLst>
            </c:dLbl>
            <c:spPr>
              <a:noFill/>
              <a:ln>
                <a:noFill/>
              </a:ln>
              <a:effectLst/>
            </c:spPr>
            <c:txPr>
              <a:bodyPr/>
              <a:lstStyle/>
              <a:p>
                <a:pPr>
                  <a:defRPr sz="1400">
                    <a:solidFill>
                      <a:schemeClr val="tx1">
                        <a:lumMod val="65000"/>
                        <a:lumOff val="35000"/>
                      </a:schemeClr>
                    </a:solidFill>
                    <a:latin typeface="+mn-lt"/>
                    <a:cs typeface="Calibri" panose="020F0502020204030204" pitchFamily="34" charset="0"/>
                  </a:defRPr>
                </a:pPr>
                <a:endParaRPr lang="de-DE"/>
              </a:p>
            </c:txPr>
            <c:dLblPos val="outEnd"/>
            <c:showLegendKey val="0"/>
            <c:showVal val="0"/>
            <c:showCatName val="0"/>
            <c:showSerName val="0"/>
            <c:showPercent val="0"/>
            <c:showBubbleSize val="0"/>
            <c:extLst>
              <c:ext xmlns:c15="http://schemas.microsoft.com/office/drawing/2012/chart" uri="{CE6537A1-D6FC-4f65-9D91-7224C49458BB}">
                <c15:showLeaderLines val="0"/>
              </c:ext>
            </c:extLst>
          </c:dLbls>
          <c:cat>
            <c:numRef>
              <c:f>Sheet1!$A$2</c:f>
              <c:numCache>
                <c:formatCode>General</c:formatCode>
                <c:ptCount val="1"/>
              </c:numCache>
            </c:numRef>
          </c:cat>
          <c:val>
            <c:numRef>
              <c:f>Sheet1!$D$2</c:f>
              <c:numCache>
                <c:formatCode>General</c:formatCode>
                <c:ptCount val="1"/>
                <c:pt idx="0">
                  <c:v>40</c:v>
                </c:pt>
              </c:numCache>
            </c:numRef>
          </c:val>
          <c:extLst>
            <c:ext xmlns:c16="http://schemas.microsoft.com/office/drawing/2014/chart" uri="{C3380CC4-5D6E-409C-BE32-E72D297353CC}">
              <c16:uniqueId val="{00000005-BD65-4822-8008-F287FC4CCA54}"/>
            </c:ext>
          </c:extLst>
        </c:ser>
        <c:ser>
          <c:idx val="3"/>
          <c:order val="3"/>
          <c:tx>
            <c:strRef>
              <c:f>Sheet1!$E$1</c:f>
              <c:strCache>
                <c:ptCount val="1"/>
                <c:pt idx="0">
                  <c:v>ROCKET-AF</c:v>
                </c:pt>
              </c:strCache>
            </c:strRef>
          </c:tx>
          <c:spPr>
            <a:solidFill>
              <a:srgbClr val="3961AC"/>
            </a:solidFill>
            <a:ln>
              <a:solidFill>
                <a:schemeClr val="bg2"/>
              </a:solidFill>
            </a:ln>
          </c:spPr>
          <c:invertIfNegative val="0"/>
          <c:dPt>
            <c:idx val="0"/>
            <c:invertIfNegative val="0"/>
            <c:bubble3D val="0"/>
            <c:extLst>
              <c:ext xmlns:c16="http://schemas.microsoft.com/office/drawing/2014/chart" uri="{C3380CC4-5D6E-409C-BE32-E72D297353CC}">
                <c16:uniqueId val="{00000006-BD65-4822-8008-F287FC4CCA54}"/>
              </c:ext>
            </c:extLst>
          </c:dPt>
          <c:dLbls>
            <c:dLbl>
              <c:idx val="0"/>
              <c:tx>
                <c:rich>
                  <a:bodyPr/>
                  <a:lstStyle/>
                  <a:p>
                    <a:pPr>
                      <a:defRPr sz="1400">
                        <a:solidFill>
                          <a:schemeClr val="tx1">
                            <a:lumMod val="65000"/>
                            <a:lumOff val="35000"/>
                          </a:schemeClr>
                        </a:solidFill>
                        <a:latin typeface="+mn-lt"/>
                        <a:cs typeface="Calibri" panose="020F0502020204030204" pitchFamily="34" charset="0"/>
                      </a:defRPr>
                    </a:pPr>
                    <a:r>
                      <a:rPr lang="en-US" sz="1400">
                        <a:solidFill>
                          <a:schemeClr val="tx1">
                            <a:lumMod val="65000"/>
                            <a:lumOff val="35000"/>
                          </a:schemeClr>
                        </a:solidFill>
                        <a:latin typeface="+mn-lt"/>
                      </a:rPr>
                      <a:t>44</a:t>
                    </a:r>
                  </a:p>
                </c:rich>
              </c:tx>
              <c:spPr>
                <a:noFill/>
                <a:ln>
                  <a:noFill/>
                </a:ln>
                <a:effectLst/>
              </c:spPr>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BD65-4822-8008-F287FC4CCA54}"/>
                </c:ext>
              </c:extLst>
            </c:dLbl>
            <c:spPr>
              <a:noFill/>
              <a:ln>
                <a:noFill/>
              </a:ln>
              <a:effectLst/>
            </c:spPr>
            <c:txPr>
              <a:bodyPr/>
              <a:lstStyle/>
              <a:p>
                <a:pPr>
                  <a:defRPr sz="1400">
                    <a:solidFill>
                      <a:schemeClr val="tx1">
                        <a:lumMod val="65000"/>
                        <a:lumOff val="35000"/>
                      </a:schemeClr>
                    </a:solidFill>
                    <a:latin typeface="Calibri" panose="020F0502020204030204" pitchFamily="34" charset="0"/>
                    <a:cs typeface="Calibri" panose="020F0502020204030204" pitchFamily="34" charset="0"/>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Sheet1!$E$2</c:f>
              <c:numCache>
                <c:formatCode>General</c:formatCode>
                <c:ptCount val="1"/>
                <c:pt idx="0">
                  <c:v>43</c:v>
                </c:pt>
              </c:numCache>
            </c:numRef>
          </c:val>
          <c:extLst>
            <c:ext xmlns:c16="http://schemas.microsoft.com/office/drawing/2014/chart" uri="{C3380CC4-5D6E-409C-BE32-E72D297353CC}">
              <c16:uniqueId val="{00000007-BD65-4822-8008-F287FC4CCA54}"/>
            </c:ext>
          </c:extLst>
        </c:ser>
        <c:dLbls>
          <c:showLegendKey val="0"/>
          <c:showVal val="0"/>
          <c:showCatName val="0"/>
          <c:showSerName val="0"/>
          <c:showPercent val="0"/>
          <c:showBubbleSize val="0"/>
        </c:dLbls>
        <c:gapWidth val="116"/>
        <c:overlap val="-25"/>
        <c:axId val="174025344"/>
        <c:axId val="174051712"/>
      </c:barChart>
      <c:catAx>
        <c:axId val="174025344"/>
        <c:scaling>
          <c:orientation val="minMax"/>
        </c:scaling>
        <c:delete val="0"/>
        <c:axPos val="b"/>
        <c:numFmt formatCode="#,##0" sourceLinked="0"/>
        <c:majorTickMark val="none"/>
        <c:minorTickMark val="none"/>
        <c:tickLblPos val="nextTo"/>
        <c:spPr>
          <a:ln w="12700">
            <a:solidFill>
              <a:schemeClr val="tx1">
                <a:lumMod val="65000"/>
                <a:lumOff val="35000"/>
              </a:schemeClr>
            </a:solidFill>
          </a:ln>
        </c:spPr>
        <c:crossAx val="174051712"/>
        <c:crosses val="autoZero"/>
        <c:auto val="1"/>
        <c:lblAlgn val="ctr"/>
        <c:lblOffset val="5"/>
        <c:tickLblSkip val="100"/>
        <c:tickMarkSkip val="50"/>
        <c:noMultiLvlLbl val="0"/>
      </c:catAx>
      <c:valAx>
        <c:axId val="174051712"/>
        <c:scaling>
          <c:orientation val="minMax"/>
        </c:scaling>
        <c:delete val="0"/>
        <c:axPos val="l"/>
        <c:numFmt formatCode="General" sourceLinked="1"/>
        <c:majorTickMark val="out"/>
        <c:minorTickMark val="none"/>
        <c:tickLblPos val="nextTo"/>
        <c:spPr>
          <a:ln w="12700">
            <a:solidFill>
              <a:schemeClr val="tx1">
                <a:lumMod val="65000"/>
                <a:lumOff val="35000"/>
              </a:schemeClr>
            </a:solidFill>
          </a:ln>
        </c:spPr>
        <c:txPr>
          <a:bodyPr/>
          <a:lstStyle/>
          <a:p>
            <a:pPr>
              <a:defRPr sz="1400" b="0">
                <a:solidFill>
                  <a:schemeClr val="tx1">
                    <a:lumMod val="65000"/>
                    <a:lumOff val="35000"/>
                  </a:schemeClr>
                </a:solidFill>
                <a:latin typeface="+mn-lt"/>
                <a:cs typeface="Calibri"/>
              </a:defRPr>
            </a:pPr>
            <a:endParaRPr lang="de-DE"/>
          </a:p>
        </c:txPr>
        <c:crossAx val="174025344"/>
        <c:crossesAt val="1"/>
        <c:crossBetween val="between"/>
        <c:majorUnit val="10"/>
      </c:valAx>
    </c:plotArea>
    <c:plotVisOnly val="1"/>
    <c:dispBlanksAs val="gap"/>
    <c:showDLblsOverMax val="0"/>
  </c:chart>
  <c:spPr>
    <a:ln>
      <a:noFill/>
    </a:ln>
  </c:spPr>
  <c:txPr>
    <a:bodyPr/>
    <a:lstStyle/>
    <a:p>
      <a:pPr>
        <a:defRPr sz="1800"/>
      </a:pPr>
      <a:endParaRPr lang="de-DE"/>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332080568209216"/>
          <c:y val="0.16601368363999566"/>
          <c:w val="0.86175446728800031"/>
          <c:h val="0.66151057311471362"/>
        </c:manualLayout>
      </c:layout>
      <c:barChart>
        <c:barDir val="col"/>
        <c:grouping val="clustered"/>
        <c:varyColors val="0"/>
        <c:ser>
          <c:idx val="0"/>
          <c:order val="0"/>
          <c:tx>
            <c:strRef>
              <c:f>Sheet1!$B$1</c:f>
              <c:strCache>
                <c:ptCount val="1"/>
                <c:pt idx="0">
                  <c:v>Warfarin</c:v>
                </c:pt>
              </c:strCache>
            </c:strRef>
          </c:tx>
          <c:spPr>
            <a:solidFill>
              <a:srgbClr val="B3B2B5"/>
            </a:solidFill>
          </c:spPr>
          <c:invertIfNegative val="0"/>
          <c:dLbls>
            <c:dLbl>
              <c:idx val="0"/>
              <c:tx>
                <c:rich>
                  <a:bodyPr/>
                  <a:lstStyle/>
                  <a:p>
                    <a:r>
                      <a:rPr lang="en-US"/>
                      <a:t>2.9</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EC93-4C5D-90BD-544CCC782E7B}"/>
                </c:ext>
              </c:extLst>
            </c:dLbl>
            <c:dLbl>
              <c:idx val="1"/>
              <c:tx>
                <c:rich>
                  <a:bodyPr/>
                  <a:lstStyle/>
                  <a:p>
                    <a:r>
                      <a:rPr lang="en-US"/>
                      <a:t>4.4</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EC93-4C5D-90BD-544CCC782E7B}"/>
                </c:ext>
              </c:extLst>
            </c:dLbl>
            <c:dLbl>
              <c:idx val="2"/>
              <c:tx>
                <c:rich>
                  <a:bodyPr/>
                  <a:lstStyle/>
                  <a:p>
                    <a:r>
                      <a:rPr lang="en-US"/>
                      <a:t>0.6</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EC93-4C5D-90BD-544CCC782E7B}"/>
                </c:ext>
              </c:extLst>
            </c:dLbl>
            <c:dLbl>
              <c:idx val="3"/>
              <c:tx>
                <c:rich>
                  <a:bodyPr/>
                  <a:lstStyle/>
                  <a:p>
                    <a:r>
                      <a:rPr lang="en-US"/>
                      <a:t>0.8</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EC93-4C5D-90BD-544CCC782E7B}"/>
                </c:ext>
              </c:extLst>
            </c:dLbl>
            <c:numFmt formatCode="#,##0.0" sourceLinked="0"/>
            <c:spPr>
              <a:noFill/>
              <a:ln>
                <a:noFill/>
              </a:ln>
              <a:effectLst/>
            </c:spPr>
            <c:txPr>
              <a:bodyPr wrap="square" lIns="38100" tIns="19050" rIns="38100" bIns="19050" anchor="ctr">
                <a:spAutoFit/>
              </a:bodyPr>
              <a:lstStyle/>
              <a:p>
                <a:pPr>
                  <a:defRPr>
                    <a:solidFill>
                      <a:schemeClr val="tx1">
                        <a:lumMod val="65000"/>
                        <a:lumOff val="35000"/>
                      </a:schemeClr>
                    </a:solidFill>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AVC ischémique et ES*</c:v>
                </c:pt>
                <c:pt idx="1">
                  <c:v>saignements majeurs</c:v>
                </c:pt>
                <c:pt idx="2">
                  <c:v>saignements fatals </c:v>
                </c:pt>
                <c:pt idx="3">
                  <c:v>hémorragie intracrânienne </c:v>
                </c:pt>
              </c:strCache>
            </c:strRef>
          </c:cat>
          <c:val>
            <c:numRef>
              <c:f>Sheet1!$B$2:$B$5</c:f>
              <c:numCache>
                <c:formatCode>0.0</c:formatCode>
                <c:ptCount val="4"/>
                <c:pt idx="0">
                  <c:v>2.85</c:v>
                </c:pt>
                <c:pt idx="1">
                  <c:v>4.4000000000000004</c:v>
                </c:pt>
                <c:pt idx="2">
                  <c:v>0.6</c:v>
                </c:pt>
                <c:pt idx="3">
                  <c:v>0.8</c:v>
                </c:pt>
              </c:numCache>
            </c:numRef>
          </c:val>
          <c:extLst>
            <c:ext xmlns:c16="http://schemas.microsoft.com/office/drawing/2014/chart" uri="{C3380CC4-5D6E-409C-BE32-E72D297353CC}">
              <c16:uniqueId val="{00000000-EC93-4C5D-90BD-544CCC782E7B}"/>
            </c:ext>
          </c:extLst>
        </c:ser>
        <c:ser>
          <c:idx val="1"/>
          <c:order val="1"/>
          <c:tx>
            <c:strRef>
              <c:f>Sheet1!$C$1</c:f>
              <c:strCache>
                <c:ptCount val="1"/>
                <c:pt idx="0">
                  <c:v>Rivaroxaban</c:v>
                </c:pt>
              </c:strCache>
            </c:strRef>
          </c:tx>
          <c:spPr>
            <a:solidFill>
              <a:srgbClr val="3961AC"/>
            </a:solidFill>
          </c:spPr>
          <c:invertIfNegative val="0"/>
          <c:dLbls>
            <c:dLbl>
              <c:idx val="0"/>
              <c:layout>
                <c:manualLayout>
                  <c:x val="0"/>
                  <c:y val="5.4285944918581013E-3"/>
                </c:manualLayout>
              </c:layout>
              <c:tx>
                <c:rich>
                  <a:bodyPr/>
                  <a:lstStyle/>
                  <a:p>
                    <a:r>
                      <a:rPr lang="en-US"/>
                      <a:t>2.3</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EC93-4C5D-90BD-544CCC782E7B}"/>
                </c:ext>
              </c:extLst>
            </c:dLbl>
            <c:dLbl>
              <c:idx val="1"/>
              <c:layout>
                <c:manualLayout>
                  <c:x val="-3.2814739864379522E-3"/>
                  <c:y val="7.3600399204526278E-3"/>
                </c:manualLayout>
              </c:layout>
              <c:tx>
                <c:rich>
                  <a:bodyPr/>
                  <a:lstStyle/>
                  <a:p>
                    <a:r>
                      <a:rPr lang="en-US"/>
                      <a:t>4.9</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EC93-4C5D-90BD-544CCC782E7B}"/>
                </c:ext>
              </c:extLst>
            </c:dLbl>
            <c:dLbl>
              <c:idx val="2"/>
              <c:tx>
                <c:rich>
                  <a:bodyPr/>
                  <a:lstStyle/>
                  <a:p>
                    <a:r>
                      <a:rPr lang="en-US"/>
                      <a:t>0.3</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EC93-4C5D-90BD-544CCC782E7B}"/>
                </c:ext>
              </c:extLst>
            </c:dLbl>
            <c:dLbl>
              <c:idx val="3"/>
              <c:tx>
                <c:rich>
                  <a:bodyPr/>
                  <a:lstStyle/>
                  <a:p>
                    <a:r>
                      <a:rPr lang="en-US"/>
                      <a:t>0.7</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EC93-4C5D-90BD-544CCC782E7B}"/>
                </c:ext>
              </c:extLst>
            </c:dLbl>
            <c:numFmt formatCode="#,##0.0" sourceLinked="0"/>
            <c:spPr>
              <a:noFill/>
              <a:ln>
                <a:noFill/>
              </a:ln>
              <a:effectLst/>
            </c:spPr>
            <c:txPr>
              <a:bodyPr wrap="square" lIns="38100" tIns="19050" rIns="38100" bIns="19050" anchor="ctr">
                <a:spAutoFit/>
              </a:bodyPr>
              <a:lstStyle/>
              <a:p>
                <a:pPr>
                  <a:defRPr>
                    <a:solidFill>
                      <a:schemeClr val="tx1">
                        <a:lumMod val="65000"/>
                        <a:lumOff val="35000"/>
                      </a:schemeClr>
                    </a:solidFill>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AVC ischémique et ES*</c:v>
                </c:pt>
                <c:pt idx="1">
                  <c:v>saignements majeurs</c:v>
                </c:pt>
                <c:pt idx="2">
                  <c:v>saignements fatals </c:v>
                </c:pt>
                <c:pt idx="3">
                  <c:v>hémorragie intracrânienne </c:v>
                </c:pt>
              </c:strCache>
            </c:strRef>
          </c:cat>
          <c:val>
            <c:numRef>
              <c:f>Sheet1!$C$2:$C$5</c:f>
              <c:numCache>
                <c:formatCode>0.0</c:formatCode>
                <c:ptCount val="4"/>
                <c:pt idx="0">
                  <c:v>2.29</c:v>
                </c:pt>
                <c:pt idx="1">
                  <c:v>4.9000000000000004</c:v>
                </c:pt>
                <c:pt idx="2">
                  <c:v>0.3</c:v>
                </c:pt>
                <c:pt idx="3">
                  <c:v>0.7</c:v>
                </c:pt>
              </c:numCache>
            </c:numRef>
          </c:val>
          <c:extLst>
            <c:ext xmlns:c16="http://schemas.microsoft.com/office/drawing/2014/chart" uri="{C3380CC4-5D6E-409C-BE32-E72D297353CC}">
              <c16:uniqueId val="{00000003-EC93-4C5D-90BD-544CCC782E7B}"/>
            </c:ext>
          </c:extLst>
        </c:ser>
        <c:dLbls>
          <c:dLblPos val="ctr"/>
          <c:showLegendKey val="0"/>
          <c:showVal val="1"/>
          <c:showCatName val="0"/>
          <c:showSerName val="0"/>
          <c:showPercent val="0"/>
          <c:showBubbleSize val="0"/>
        </c:dLbls>
        <c:gapWidth val="150"/>
        <c:axId val="1001317056"/>
        <c:axId val="1001319408"/>
      </c:barChart>
      <c:catAx>
        <c:axId val="1001317056"/>
        <c:scaling>
          <c:orientation val="minMax"/>
        </c:scaling>
        <c:delete val="0"/>
        <c:axPos val="b"/>
        <c:numFmt formatCode="General" sourceLinked="0"/>
        <c:majorTickMark val="out"/>
        <c:minorTickMark val="none"/>
        <c:tickLblPos val="nextTo"/>
        <c:spPr>
          <a:ln w="12700">
            <a:solidFill>
              <a:srgbClr val="000000">
                <a:lumMod val="65000"/>
                <a:lumOff val="35000"/>
              </a:srgbClr>
            </a:solidFill>
          </a:ln>
        </c:spPr>
        <c:txPr>
          <a:bodyPr/>
          <a:lstStyle/>
          <a:p>
            <a:pPr>
              <a:defRPr>
                <a:solidFill>
                  <a:schemeClr val="tx1">
                    <a:lumMod val="65000"/>
                    <a:lumOff val="35000"/>
                  </a:schemeClr>
                </a:solidFill>
              </a:defRPr>
            </a:pPr>
            <a:endParaRPr lang="de-DE"/>
          </a:p>
        </c:txPr>
        <c:crossAx val="1001319408"/>
        <c:crosses val="autoZero"/>
        <c:auto val="1"/>
        <c:lblAlgn val="ctr"/>
        <c:lblOffset val="100"/>
        <c:noMultiLvlLbl val="0"/>
      </c:catAx>
      <c:valAx>
        <c:axId val="1001319408"/>
        <c:scaling>
          <c:orientation val="minMax"/>
          <c:max val="25"/>
        </c:scaling>
        <c:delete val="0"/>
        <c:axPos val="l"/>
        <c:title>
          <c:tx>
            <c:rich>
              <a:bodyPr rot="-5400000" vert="horz"/>
              <a:lstStyle/>
              <a:p>
                <a:pPr>
                  <a:defRPr sz="1400"/>
                </a:pPr>
                <a:r>
                  <a:rPr lang="fr-FR" sz="1200">
                    <a:solidFill>
                      <a:schemeClr val="tx1">
                        <a:lumMod val="65000"/>
                        <a:lumOff val="35000"/>
                      </a:schemeClr>
                    </a:solidFill>
                  </a:rPr>
                  <a:t>Taux d’événements/100 PY (années-patient)</a:t>
                </a:r>
              </a:p>
            </c:rich>
          </c:tx>
          <c:layout>
            <c:manualLayout>
              <c:xMode val="edge"/>
              <c:yMode val="edge"/>
              <c:x val="1.3774228719133154E-2"/>
              <c:y val="0.24756033488764517"/>
            </c:manualLayout>
          </c:layout>
          <c:overlay val="0"/>
        </c:title>
        <c:numFmt formatCode="0" sourceLinked="0"/>
        <c:majorTickMark val="out"/>
        <c:minorTickMark val="none"/>
        <c:tickLblPos val="nextTo"/>
        <c:spPr>
          <a:ln w="12700">
            <a:solidFill>
              <a:srgbClr val="000000">
                <a:lumMod val="65000"/>
                <a:lumOff val="35000"/>
              </a:srgbClr>
            </a:solidFill>
          </a:ln>
        </c:spPr>
        <c:txPr>
          <a:bodyPr/>
          <a:lstStyle/>
          <a:p>
            <a:pPr>
              <a:defRPr>
                <a:solidFill>
                  <a:schemeClr val="tx1">
                    <a:lumMod val="65000"/>
                    <a:lumOff val="35000"/>
                  </a:schemeClr>
                </a:solidFill>
              </a:defRPr>
            </a:pPr>
            <a:endParaRPr lang="de-DE"/>
          </a:p>
        </c:txPr>
        <c:crossAx val="1001317056"/>
        <c:crosses val="autoZero"/>
        <c:crossBetween val="between"/>
      </c:valAx>
    </c:plotArea>
    <c:plotVisOnly val="1"/>
    <c:dispBlanksAs val="gap"/>
    <c:showDLblsOverMax val="0"/>
  </c:chart>
  <c:txPr>
    <a:bodyPr/>
    <a:lstStyle/>
    <a:p>
      <a:pPr>
        <a:defRPr sz="1200"/>
      </a:pPr>
      <a:endParaRPr lang="de-DE"/>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5917709289406294E-2"/>
          <c:y val="5.7452748339201214E-2"/>
          <c:w val="0.60803813825419062"/>
          <c:h val="0.76951713294931812"/>
        </c:manualLayout>
      </c:layout>
      <c:barChart>
        <c:barDir val="col"/>
        <c:grouping val="stacked"/>
        <c:varyColors val="0"/>
        <c:ser>
          <c:idx val="0"/>
          <c:order val="0"/>
          <c:tx>
            <c:strRef>
              <c:f>Sheet1!$A$2</c:f>
              <c:strCache>
                <c:ptCount val="1"/>
                <c:pt idx="0">
                  <c:v>Life-threatening bleeding</c:v>
                </c:pt>
              </c:strCache>
            </c:strRef>
          </c:tx>
          <c:spPr>
            <a:solidFill>
              <a:srgbClr val="605F62"/>
            </a:solidFill>
          </c:spPr>
          <c:invertIfNegative val="0"/>
          <c:dLbls>
            <c:dLbl>
              <c:idx val="0"/>
              <c:tx>
                <c:rich>
                  <a:bodyPr/>
                  <a:lstStyle/>
                  <a:p>
                    <a:r>
                      <a:rPr lang="en-US"/>
                      <a:t>0.48</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857C-4A91-9B0A-270C22D057F2}"/>
                </c:ext>
              </c:extLst>
            </c:dLbl>
            <c:dLbl>
              <c:idx val="1"/>
              <c:tx>
                <c:rich>
                  <a:bodyPr/>
                  <a:lstStyle/>
                  <a:p>
                    <a:r>
                      <a:rPr lang="en-US"/>
                      <a:t>0.41</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857C-4A91-9B0A-270C22D057F2}"/>
                </c:ext>
              </c:extLst>
            </c:dLbl>
            <c:spPr>
              <a:noFill/>
              <a:ln>
                <a:noFill/>
              </a:ln>
              <a:effectLst/>
            </c:spPr>
            <c:txPr>
              <a:bodyPr/>
              <a:lstStyle/>
              <a:p>
                <a:pPr>
                  <a:defRPr sz="1400">
                    <a:solidFill>
                      <a:schemeClr val="bg1"/>
                    </a:solidFill>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≥75 years</c:v>
                </c:pt>
                <c:pt idx="1">
                  <c:v>&lt;75 years</c:v>
                </c:pt>
              </c:strCache>
            </c:strRef>
          </c:cat>
          <c:val>
            <c:numRef>
              <c:f>Sheet1!$B$2:$C$2</c:f>
              <c:numCache>
                <c:formatCode>General</c:formatCode>
                <c:ptCount val="2"/>
                <c:pt idx="0">
                  <c:v>0.48</c:v>
                </c:pt>
                <c:pt idx="1">
                  <c:v>0.41</c:v>
                </c:pt>
              </c:numCache>
            </c:numRef>
          </c:val>
          <c:extLst>
            <c:ext xmlns:c16="http://schemas.microsoft.com/office/drawing/2014/chart" uri="{C3380CC4-5D6E-409C-BE32-E72D297353CC}">
              <c16:uniqueId val="{00000000-857C-4A91-9B0A-270C22D057F2}"/>
            </c:ext>
          </c:extLst>
        </c:ser>
        <c:ser>
          <c:idx val="1"/>
          <c:order val="1"/>
          <c:tx>
            <c:strRef>
              <c:f>Sheet1!$A$3</c:f>
              <c:strCache>
                <c:ptCount val="1"/>
                <c:pt idx="0">
                  <c:v>Non-haemorrhagic stroke</c:v>
                </c:pt>
              </c:strCache>
            </c:strRef>
          </c:tx>
          <c:spPr>
            <a:solidFill>
              <a:srgbClr val="809ED5"/>
            </a:solidFill>
          </c:spPr>
          <c:invertIfNegative val="0"/>
          <c:dLbls>
            <c:dLbl>
              <c:idx val="0"/>
              <c:tx>
                <c:rich>
                  <a:bodyPr/>
                  <a:lstStyle/>
                  <a:p>
                    <a:r>
                      <a:rPr lang="en-US" sz="1400"/>
                      <a:t>0.57</a:t>
                    </a:r>
                    <a:r>
                      <a:rPr lang="en-US" sz="1400" baseline="30000"/>
                      <a:t>#</a:t>
                    </a:r>
                    <a:endParaRPr lang="en-US" sz="1200" baseline="30000"/>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857C-4A91-9B0A-270C22D057F2}"/>
                </c:ext>
              </c:extLst>
            </c:dLbl>
            <c:dLbl>
              <c:idx val="1"/>
              <c:tx>
                <c:rich>
                  <a:bodyPr/>
                  <a:lstStyle/>
                  <a:p>
                    <a:r>
                      <a:rPr lang="en-US">
                        <a:solidFill>
                          <a:schemeClr val="bg1"/>
                        </a:solidFill>
                      </a:rPr>
                      <a:t>–0.17</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857C-4A91-9B0A-270C22D057F2}"/>
                </c:ext>
              </c:extLst>
            </c:dLbl>
            <c:spPr>
              <a:noFill/>
              <a:ln>
                <a:noFill/>
              </a:ln>
              <a:effectLst/>
            </c:spPr>
            <c:txPr>
              <a:bodyPr/>
              <a:lstStyle/>
              <a:p>
                <a:pPr>
                  <a:defRPr sz="1400">
                    <a:solidFill>
                      <a:schemeClr val="bg1"/>
                    </a:solidFill>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≥75 years</c:v>
                </c:pt>
                <c:pt idx="1">
                  <c:v>&lt;75 years</c:v>
                </c:pt>
              </c:strCache>
            </c:strRef>
          </c:cat>
          <c:val>
            <c:numRef>
              <c:f>Sheet1!$B$3:$C$3</c:f>
              <c:numCache>
                <c:formatCode>General</c:formatCode>
                <c:ptCount val="2"/>
                <c:pt idx="0">
                  <c:v>0.56999999999999995</c:v>
                </c:pt>
                <c:pt idx="1">
                  <c:v>-0.17</c:v>
                </c:pt>
              </c:numCache>
            </c:numRef>
          </c:val>
          <c:extLst>
            <c:ext xmlns:c16="http://schemas.microsoft.com/office/drawing/2014/chart" uri="{C3380CC4-5D6E-409C-BE32-E72D297353CC}">
              <c16:uniqueId val="{00000002-857C-4A91-9B0A-270C22D057F2}"/>
            </c:ext>
          </c:extLst>
        </c:ser>
        <c:ser>
          <c:idx val="2"/>
          <c:order val="2"/>
          <c:tx>
            <c:strRef>
              <c:f>Sheet1!$A$4</c:f>
              <c:strCache>
                <c:ptCount val="1"/>
                <c:pt idx="0">
                  <c:v>All-cause mortality</c:v>
                </c:pt>
              </c:strCache>
            </c:strRef>
          </c:tx>
          <c:spPr>
            <a:solidFill>
              <a:srgbClr val="3961AC"/>
            </a:solidFill>
          </c:spPr>
          <c:invertIfNegative val="0"/>
          <c:dLbls>
            <c:dLbl>
              <c:idx val="0"/>
              <c:tx>
                <c:rich>
                  <a:bodyPr/>
                  <a:lstStyle/>
                  <a:p>
                    <a:r>
                      <a:rPr lang="en-US"/>
                      <a:t>0.41</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857C-4A91-9B0A-270C22D057F2}"/>
                </c:ext>
              </c:extLst>
            </c:dLbl>
            <c:dLbl>
              <c:idx val="1"/>
              <c:tx>
                <c:rich>
                  <a:bodyPr/>
                  <a:lstStyle/>
                  <a:p>
                    <a:pPr>
                      <a:defRPr sz="1400">
                        <a:solidFill>
                          <a:schemeClr val="bg1"/>
                        </a:solidFill>
                      </a:defRPr>
                    </a:pPr>
                    <a:r>
                      <a:rPr lang="en-US"/>
                      <a:t>0.30</a:t>
                    </a:r>
                  </a:p>
                </c:rich>
              </c:tx>
              <c:numFmt formatCode="#,##0.00"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857C-4A91-9B0A-270C22D057F2}"/>
                </c:ext>
              </c:extLst>
            </c:dLbl>
            <c:spPr>
              <a:noFill/>
              <a:ln>
                <a:noFill/>
              </a:ln>
              <a:effectLst/>
            </c:spPr>
            <c:txPr>
              <a:bodyPr/>
              <a:lstStyle/>
              <a:p>
                <a:pPr>
                  <a:defRPr sz="1400">
                    <a:solidFill>
                      <a:schemeClr val="bg1"/>
                    </a:solidFill>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≥75 years</c:v>
                </c:pt>
                <c:pt idx="1">
                  <c:v>&lt;75 years</c:v>
                </c:pt>
              </c:strCache>
            </c:strRef>
          </c:cat>
          <c:val>
            <c:numRef>
              <c:f>Sheet1!$B$4:$C$4</c:f>
              <c:numCache>
                <c:formatCode>General</c:formatCode>
                <c:ptCount val="2"/>
                <c:pt idx="0">
                  <c:v>0.41</c:v>
                </c:pt>
                <c:pt idx="1">
                  <c:v>0.3</c:v>
                </c:pt>
              </c:numCache>
            </c:numRef>
          </c:val>
          <c:extLst>
            <c:ext xmlns:c16="http://schemas.microsoft.com/office/drawing/2014/chart" uri="{C3380CC4-5D6E-409C-BE32-E72D297353CC}">
              <c16:uniqueId val="{00000004-857C-4A91-9B0A-270C22D057F2}"/>
            </c:ext>
          </c:extLst>
        </c:ser>
        <c:dLbls>
          <c:dLblPos val="ctr"/>
          <c:showLegendKey val="0"/>
          <c:showVal val="1"/>
          <c:showCatName val="0"/>
          <c:showSerName val="0"/>
          <c:showPercent val="0"/>
          <c:showBubbleSize val="0"/>
        </c:dLbls>
        <c:gapWidth val="120"/>
        <c:overlap val="100"/>
        <c:axId val="196258048"/>
        <c:axId val="196272128"/>
      </c:barChart>
      <c:catAx>
        <c:axId val="196258048"/>
        <c:scaling>
          <c:orientation val="minMax"/>
        </c:scaling>
        <c:delete val="0"/>
        <c:axPos val="b"/>
        <c:numFmt formatCode="General" sourceLinked="0"/>
        <c:majorTickMark val="out"/>
        <c:minorTickMark val="none"/>
        <c:tickLblPos val="none"/>
        <c:spPr>
          <a:ln w="12700">
            <a:solidFill>
              <a:schemeClr val="tx1">
                <a:lumMod val="65000"/>
                <a:lumOff val="35000"/>
              </a:schemeClr>
            </a:solidFill>
          </a:ln>
        </c:spPr>
        <c:crossAx val="196272128"/>
        <c:crosses val="autoZero"/>
        <c:auto val="1"/>
        <c:lblAlgn val="ctr"/>
        <c:lblOffset val="100"/>
        <c:noMultiLvlLbl val="0"/>
      </c:catAx>
      <c:valAx>
        <c:axId val="196272128"/>
        <c:scaling>
          <c:orientation val="minMax"/>
        </c:scaling>
        <c:delete val="0"/>
        <c:axPos val="l"/>
        <c:title>
          <c:tx>
            <c:rich>
              <a:bodyPr rot="-5400000" vert="horz"/>
              <a:lstStyle/>
              <a:p>
                <a:pPr>
                  <a:defRPr sz="1400">
                    <a:solidFill>
                      <a:srgbClr val="595959"/>
                    </a:solidFill>
                  </a:defRPr>
                </a:pPr>
                <a:r>
                  <a:rPr lang="fr-FR" sz="1200">
                    <a:solidFill>
                      <a:schemeClr val="tx1">
                        <a:lumMod val="65000"/>
                        <a:lumOff val="35000"/>
                      </a:schemeClr>
                    </a:solidFill>
                  </a:rPr>
                  <a:t>Evénements évités (% par an)</a:t>
                </a:r>
              </a:p>
            </c:rich>
          </c:tx>
          <c:layout>
            <c:manualLayout>
              <c:xMode val="edge"/>
              <c:yMode val="edge"/>
              <c:x val="1.2837544079996135E-4"/>
              <c:y val="6.2274278249320685E-2"/>
            </c:manualLayout>
          </c:layout>
          <c:overlay val="0"/>
        </c:title>
        <c:numFmt formatCode="0.0" sourceLinked="0"/>
        <c:majorTickMark val="out"/>
        <c:minorTickMark val="none"/>
        <c:tickLblPos val="nextTo"/>
        <c:spPr>
          <a:ln w="12700">
            <a:solidFill>
              <a:schemeClr val="tx1">
                <a:lumMod val="65000"/>
                <a:lumOff val="35000"/>
              </a:schemeClr>
            </a:solidFill>
          </a:ln>
        </c:spPr>
        <c:txPr>
          <a:bodyPr/>
          <a:lstStyle/>
          <a:p>
            <a:pPr>
              <a:defRPr sz="1400">
                <a:solidFill>
                  <a:schemeClr val="tx1">
                    <a:lumMod val="65000"/>
                    <a:lumOff val="35000"/>
                  </a:schemeClr>
                </a:solidFill>
              </a:defRPr>
            </a:pPr>
            <a:endParaRPr lang="de-DE"/>
          </a:p>
        </c:txPr>
        <c:crossAx val="196258048"/>
        <c:crosses val="autoZero"/>
        <c:crossBetween val="between"/>
      </c:valAx>
    </c:plotArea>
    <c:plotVisOnly val="1"/>
    <c:dispBlanksAs val="gap"/>
    <c:showDLblsOverMax val="0"/>
  </c:chart>
  <c:txPr>
    <a:bodyPr/>
    <a:lstStyle/>
    <a:p>
      <a:pPr>
        <a:defRPr sz="1800"/>
      </a:pPr>
      <a:endParaRPr lang="de-DE"/>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0460978638795704E-2"/>
          <c:y val="5.0947749773651123E-2"/>
          <c:w val="0.87306043364558206"/>
          <c:h val="0.7873892524702587"/>
        </c:manualLayout>
      </c:layout>
      <c:scatterChart>
        <c:scatterStyle val="lineMarker"/>
        <c:varyColors val="0"/>
        <c:ser>
          <c:idx val="0"/>
          <c:order val="0"/>
          <c:tx>
            <c:strRef>
              <c:f>Sheet1!$A$3:$A$7</c:f>
              <c:strCache>
                <c:ptCount val="5"/>
                <c:pt idx="0">
                  <c:v>&gt;=30% decline in eGFR</c:v>
                </c:pt>
                <c:pt idx="1">
                  <c:v>Doubling of creatinine</c:v>
                </c:pt>
                <c:pt idx="2">
                  <c:v>Acute kidney injury</c:v>
                </c:pt>
                <c:pt idx="3">
                  <c:v>Kidney failure</c:v>
                </c:pt>
              </c:strCache>
            </c:strRef>
          </c:tx>
          <c:spPr>
            <a:ln w="28575">
              <a:noFill/>
            </a:ln>
          </c:spPr>
          <c:marker>
            <c:symbol val="diamond"/>
            <c:size val="10"/>
            <c:spPr>
              <a:solidFill>
                <a:schemeClr val="bg2"/>
              </a:solidFill>
              <a:ln>
                <a:solidFill>
                  <a:schemeClr val="bg2"/>
                </a:solidFill>
              </a:ln>
            </c:spPr>
          </c:marker>
          <c:dPt>
            <c:idx val="0"/>
            <c:bubble3D val="0"/>
            <c:extLst>
              <c:ext xmlns:c16="http://schemas.microsoft.com/office/drawing/2014/chart" uri="{C3380CC4-5D6E-409C-BE32-E72D297353CC}">
                <c16:uniqueId val="{00000000-7113-4946-A803-EDE3ADE20224}"/>
              </c:ext>
            </c:extLst>
          </c:dPt>
          <c:dPt>
            <c:idx val="1"/>
            <c:bubble3D val="0"/>
            <c:extLst>
              <c:ext xmlns:c16="http://schemas.microsoft.com/office/drawing/2014/chart" uri="{C3380CC4-5D6E-409C-BE32-E72D297353CC}">
                <c16:uniqueId val="{00000001-7113-4946-A803-EDE3ADE20224}"/>
              </c:ext>
            </c:extLst>
          </c:dPt>
          <c:dPt>
            <c:idx val="2"/>
            <c:bubble3D val="0"/>
            <c:extLst>
              <c:ext xmlns:c16="http://schemas.microsoft.com/office/drawing/2014/chart" uri="{C3380CC4-5D6E-409C-BE32-E72D297353CC}">
                <c16:uniqueId val="{00000002-7113-4946-A803-EDE3ADE20224}"/>
              </c:ext>
            </c:extLst>
          </c:dPt>
          <c:dPt>
            <c:idx val="3"/>
            <c:bubble3D val="0"/>
            <c:extLst>
              <c:ext xmlns:c16="http://schemas.microsoft.com/office/drawing/2014/chart" uri="{C3380CC4-5D6E-409C-BE32-E72D297353CC}">
                <c16:uniqueId val="{00000003-7113-4946-A803-EDE3ADE20224}"/>
              </c:ext>
            </c:extLst>
          </c:dPt>
          <c:dPt>
            <c:idx val="5"/>
            <c:bubble3D val="0"/>
            <c:extLst>
              <c:ext xmlns:c16="http://schemas.microsoft.com/office/drawing/2014/chart" uri="{C3380CC4-5D6E-409C-BE32-E72D297353CC}">
                <c16:uniqueId val="{00000004-7113-4946-A803-EDE3ADE20224}"/>
              </c:ext>
            </c:extLst>
          </c:dPt>
          <c:dPt>
            <c:idx val="6"/>
            <c:bubble3D val="0"/>
            <c:extLst>
              <c:ext xmlns:c16="http://schemas.microsoft.com/office/drawing/2014/chart" uri="{C3380CC4-5D6E-409C-BE32-E72D297353CC}">
                <c16:uniqueId val="{00000005-7113-4946-A803-EDE3ADE20224}"/>
              </c:ext>
            </c:extLst>
          </c:dPt>
          <c:errBars>
            <c:errDir val="y"/>
            <c:errBarType val="plus"/>
            <c:errValType val="percentage"/>
            <c:noEndCap val="1"/>
            <c:val val="5"/>
            <c:spPr>
              <a:ln>
                <a:noFill/>
              </a:ln>
            </c:spPr>
          </c:errBars>
          <c:errBars>
            <c:errDir val="x"/>
            <c:errBarType val="both"/>
            <c:errValType val="cust"/>
            <c:noEndCap val="0"/>
            <c:plus>
              <c:numRef>
                <c:f>Sheet1!$G$3:$G$7</c:f>
                <c:numCache>
                  <c:formatCode>General</c:formatCode>
                  <c:ptCount val="5"/>
                  <c:pt idx="0">
                    <c:v>0.21999999999999997</c:v>
                  </c:pt>
                  <c:pt idx="1">
                    <c:v>0.43999999999999995</c:v>
                  </c:pt>
                  <c:pt idx="2">
                    <c:v>0.71000000000000008</c:v>
                  </c:pt>
                  <c:pt idx="3">
                    <c:v>0.19999999999999996</c:v>
                  </c:pt>
                  <c:pt idx="4">
                    <c:v>0</c:v>
                  </c:pt>
                </c:numCache>
              </c:numRef>
            </c:plus>
            <c:minus>
              <c:numRef>
                <c:f>Sheet1!$F$3:$F$7</c:f>
                <c:numCache>
                  <c:formatCode>General</c:formatCode>
                  <c:ptCount val="5"/>
                  <c:pt idx="0">
                    <c:v>0.16000000000000003</c:v>
                  </c:pt>
                  <c:pt idx="1">
                    <c:v>0.2</c:v>
                  </c:pt>
                  <c:pt idx="2">
                    <c:v>0.33</c:v>
                  </c:pt>
                  <c:pt idx="3">
                    <c:v>0.16000000000000003</c:v>
                  </c:pt>
                  <c:pt idx="4">
                    <c:v>0</c:v>
                  </c:pt>
                </c:numCache>
              </c:numRef>
            </c:minus>
            <c:spPr>
              <a:ln w="19050">
                <a:solidFill>
                  <a:schemeClr val="bg2"/>
                </a:solidFill>
              </a:ln>
            </c:spPr>
          </c:errBars>
          <c:xVal>
            <c:numRef>
              <c:f>Sheet1!$C$3:$C$7</c:f>
              <c:numCache>
                <c:formatCode>General</c:formatCode>
                <c:ptCount val="5"/>
                <c:pt idx="0">
                  <c:v>0.53</c:v>
                </c:pt>
                <c:pt idx="1">
                  <c:v>0.38</c:v>
                </c:pt>
                <c:pt idx="2">
                  <c:v>0.62</c:v>
                </c:pt>
                <c:pt idx="3">
                  <c:v>0.81</c:v>
                </c:pt>
              </c:numCache>
            </c:numRef>
          </c:xVal>
          <c:yVal>
            <c:numRef>
              <c:f>Sheet1!$B$3:$B$7</c:f>
              <c:numCache>
                <c:formatCode>General</c:formatCode>
                <c:ptCount val="5"/>
                <c:pt idx="0">
                  <c:v>4.8499999999999996</c:v>
                </c:pt>
                <c:pt idx="1">
                  <c:v>3.7</c:v>
                </c:pt>
                <c:pt idx="2">
                  <c:v>2.5</c:v>
                </c:pt>
                <c:pt idx="3">
                  <c:v>1.25</c:v>
                </c:pt>
              </c:numCache>
            </c:numRef>
          </c:yVal>
          <c:smooth val="0"/>
          <c:extLst>
            <c:ext xmlns:c16="http://schemas.microsoft.com/office/drawing/2014/chart" uri="{C3380CC4-5D6E-409C-BE32-E72D297353CC}">
              <c16:uniqueId val="{00000006-7113-4946-A803-EDE3ADE20224}"/>
            </c:ext>
          </c:extLst>
        </c:ser>
        <c:dLbls>
          <c:showLegendKey val="0"/>
          <c:showVal val="0"/>
          <c:showCatName val="0"/>
          <c:showSerName val="0"/>
          <c:showPercent val="0"/>
          <c:showBubbleSize val="0"/>
        </c:dLbls>
        <c:axId val="37443456"/>
        <c:axId val="37444992"/>
      </c:scatterChart>
      <c:valAx>
        <c:axId val="37443456"/>
        <c:scaling>
          <c:logBase val="10"/>
          <c:orientation val="minMax"/>
        </c:scaling>
        <c:delete val="0"/>
        <c:axPos val="b"/>
        <c:numFmt formatCode="General" sourceLinked="1"/>
        <c:majorTickMark val="out"/>
        <c:minorTickMark val="none"/>
        <c:tickLblPos val="nextTo"/>
        <c:spPr>
          <a:ln w="12700">
            <a:solidFill>
              <a:schemeClr val="tx1"/>
            </a:solidFill>
          </a:ln>
        </c:spPr>
        <c:txPr>
          <a:bodyPr/>
          <a:lstStyle/>
          <a:p>
            <a:pPr>
              <a:defRPr sz="1000">
                <a:solidFill>
                  <a:schemeClr val="tx1">
                    <a:lumMod val="65000"/>
                    <a:lumOff val="35000"/>
                  </a:schemeClr>
                </a:solidFill>
              </a:defRPr>
            </a:pPr>
            <a:endParaRPr lang="de-DE"/>
          </a:p>
        </c:txPr>
        <c:crossAx val="37444992"/>
        <c:crosses val="autoZero"/>
        <c:crossBetween val="midCat"/>
      </c:valAx>
      <c:valAx>
        <c:axId val="37444992"/>
        <c:scaling>
          <c:orientation val="minMax"/>
          <c:max val="5.5"/>
          <c:min val="0.5"/>
        </c:scaling>
        <c:delete val="0"/>
        <c:axPos val="l"/>
        <c:numFmt formatCode="General" sourceLinked="1"/>
        <c:majorTickMark val="none"/>
        <c:minorTickMark val="none"/>
        <c:tickLblPos val="none"/>
        <c:spPr>
          <a:ln w="12700">
            <a:solidFill>
              <a:schemeClr val="tx1"/>
            </a:solidFill>
            <a:prstDash val="dash"/>
          </a:ln>
        </c:spPr>
        <c:crossAx val="37443456"/>
        <c:crossesAt val="1"/>
        <c:crossBetween val="midCat"/>
      </c:valAx>
    </c:plotArea>
    <c:plotVisOnly val="1"/>
    <c:dispBlanksAs val="gap"/>
    <c:showDLblsOverMax val="0"/>
  </c:chart>
  <c:txPr>
    <a:bodyPr/>
    <a:lstStyle/>
    <a:p>
      <a:pPr>
        <a:defRPr sz="1800"/>
      </a:pPr>
      <a:endParaRPr lang="de-DE"/>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1559343039989471E-2"/>
          <c:y val="6.2647253274917603E-2"/>
          <c:w val="0.72506630420684814"/>
          <c:h val="0.79133086770742622"/>
        </c:manualLayout>
      </c:layout>
      <c:lineChart>
        <c:grouping val="standard"/>
        <c:varyColors val="0"/>
        <c:ser>
          <c:idx val="0"/>
          <c:order val="0"/>
          <c:tx>
            <c:strRef>
              <c:f>Sheet1!$B$1</c:f>
              <c:strCache>
                <c:ptCount val="1"/>
                <c:pt idx="0">
                  <c:v>≥1 modifiable risk factor</c:v>
                </c:pt>
              </c:strCache>
            </c:strRef>
          </c:tx>
          <c:spPr>
            <a:ln w="28575">
              <a:solidFill>
                <a:schemeClr val="bg2"/>
              </a:solidFill>
            </a:ln>
          </c:spPr>
          <c:marker>
            <c:symbol val="none"/>
          </c:marker>
          <c:cat>
            <c:numRef>
              <c:f>Sheet1!$A$2:$A$14</c:f>
              <c:numCache>
                <c:formatCode>General</c:formatCode>
                <c:ptCount val="13"/>
                <c:pt idx="0">
                  <c:v>0</c:v>
                </c:pt>
                <c:pt idx="1">
                  <c:v>30</c:v>
                </c:pt>
                <c:pt idx="2">
                  <c:v>60</c:v>
                </c:pt>
                <c:pt idx="3">
                  <c:v>90</c:v>
                </c:pt>
                <c:pt idx="4">
                  <c:v>120</c:v>
                </c:pt>
                <c:pt idx="5">
                  <c:v>150</c:v>
                </c:pt>
                <c:pt idx="6">
                  <c:v>180</c:v>
                </c:pt>
                <c:pt idx="7">
                  <c:v>210</c:v>
                </c:pt>
                <c:pt idx="8">
                  <c:v>240</c:v>
                </c:pt>
                <c:pt idx="9">
                  <c:v>270</c:v>
                </c:pt>
                <c:pt idx="10">
                  <c:v>300</c:v>
                </c:pt>
                <c:pt idx="11">
                  <c:v>330</c:v>
                </c:pt>
                <c:pt idx="12">
                  <c:v>360</c:v>
                </c:pt>
              </c:numCache>
            </c:numRef>
          </c:cat>
          <c:val>
            <c:numRef>
              <c:f>Sheet1!$B$2:$B$14</c:f>
              <c:numCache>
                <c:formatCode>General</c:formatCode>
                <c:ptCount val="13"/>
                <c:pt idx="0">
                  <c:v>1</c:v>
                </c:pt>
                <c:pt idx="1">
                  <c:v>1</c:v>
                </c:pt>
                <c:pt idx="2">
                  <c:v>1</c:v>
                </c:pt>
                <c:pt idx="3">
                  <c:v>1</c:v>
                </c:pt>
                <c:pt idx="4">
                  <c:v>1</c:v>
                </c:pt>
                <c:pt idx="5">
                  <c:v>1</c:v>
                </c:pt>
                <c:pt idx="6">
                  <c:v>1</c:v>
                </c:pt>
                <c:pt idx="7">
                  <c:v>1</c:v>
                </c:pt>
                <c:pt idx="8">
                  <c:v>1</c:v>
                </c:pt>
                <c:pt idx="9">
                  <c:v>1</c:v>
                </c:pt>
                <c:pt idx="10">
                  <c:v>1</c:v>
                </c:pt>
                <c:pt idx="11">
                  <c:v>1</c:v>
                </c:pt>
                <c:pt idx="12">
                  <c:v>1</c:v>
                </c:pt>
              </c:numCache>
            </c:numRef>
          </c:val>
          <c:smooth val="0"/>
          <c:extLst>
            <c:ext xmlns:c16="http://schemas.microsoft.com/office/drawing/2014/chart" uri="{C3380CC4-5D6E-409C-BE32-E72D297353CC}">
              <c16:uniqueId val="{00000000-1147-481C-8E42-5535BDB9E241}"/>
            </c:ext>
          </c:extLst>
        </c:ser>
        <c:ser>
          <c:idx val="1"/>
          <c:order val="1"/>
          <c:tx>
            <c:strRef>
              <c:f>Sheet1!$C$1</c:f>
              <c:strCache>
                <c:ptCount val="1"/>
                <c:pt idx="0">
                  <c:v>No modifiable risk factor</c:v>
                </c:pt>
              </c:strCache>
            </c:strRef>
          </c:tx>
          <c:spPr>
            <a:ln w="28575">
              <a:solidFill>
                <a:schemeClr val="tx2"/>
              </a:solidFill>
            </a:ln>
          </c:spPr>
          <c:marker>
            <c:symbol val="none"/>
          </c:marker>
          <c:cat>
            <c:numRef>
              <c:f>Sheet1!$A$2:$A$14</c:f>
              <c:numCache>
                <c:formatCode>General</c:formatCode>
                <c:ptCount val="13"/>
                <c:pt idx="0">
                  <c:v>0</c:v>
                </c:pt>
                <c:pt idx="1">
                  <c:v>30</c:v>
                </c:pt>
                <c:pt idx="2">
                  <c:v>60</c:v>
                </c:pt>
                <c:pt idx="3">
                  <c:v>90</c:v>
                </c:pt>
                <c:pt idx="4">
                  <c:v>120</c:v>
                </c:pt>
                <c:pt idx="5">
                  <c:v>150</c:v>
                </c:pt>
                <c:pt idx="6">
                  <c:v>180</c:v>
                </c:pt>
                <c:pt idx="7">
                  <c:v>210</c:v>
                </c:pt>
                <c:pt idx="8">
                  <c:v>240</c:v>
                </c:pt>
                <c:pt idx="9">
                  <c:v>270</c:v>
                </c:pt>
                <c:pt idx="10">
                  <c:v>300</c:v>
                </c:pt>
                <c:pt idx="11">
                  <c:v>330</c:v>
                </c:pt>
                <c:pt idx="12">
                  <c:v>360</c:v>
                </c:pt>
              </c:numCache>
            </c:numRef>
          </c:cat>
          <c:val>
            <c:numRef>
              <c:f>Sheet1!$C$2:$C$14</c:f>
              <c:numCache>
                <c:formatCode>General</c:formatCode>
                <c:ptCount val="13"/>
                <c:pt idx="0">
                  <c:v>1</c:v>
                </c:pt>
                <c:pt idx="1">
                  <c:v>1</c:v>
                </c:pt>
                <c:pt idx="2">
                  <c:v>1</c:v>
                </c:pt>
                <c:pt idx="3">
                  <c:v>1</c:v>
                </c:pt>
                <c:pt idx="4">
                  <c:v>1</c:v>
                </c:pt>
                <c:pt idx="5">
                  <c:v>1</c:v>
                </c:pt>
                <c:pt idx="6">
                  <c:v>1</c:v>
                </c:pt>
                <c:pt idx="7">
                  <c:v>1</c:v>
                </c:pt>
                <c:pt idx="8">
                  <c:v>1</c:v>
                </c:pt>
                <c:pt idx="9">
                  <c:v>1</c:v>
                </c:pt>
                <c:pt idx="10">
                  <c:v>1</c:v>
                </c:pt>
                <c:pt idx="11">
                  <c:v>1</c:v>
                </c:pt>
                <c:pt idx="12">
                  <c:v>1</c:v>
                </c:pt>
              </c:numCache>
            </c:numRef>
          </c:val>
          <c:smooth val="0"/>
          <c:extLst>
            <c:ext xmlns:c16="http://schemas.microsoft.com/office/drawing/2014/chart" uri="{C3380CC4-5D6E-409C-BE32-E72D297353CC}">
              <c16:uniqueId val="{00000001-1147-481C-8E42-5535BDB9E241}"/>
            </c:ext>
          </c:extLst>
        </c:ser>
        <c:dLbls>
          <c:showLegendKey val="0"/>
          <c:showVal val="0"/>
          <c:showCatName val="0"/>
          <c:showSerName val="0"/>
          <c:showPercent val="0"/>
          <c:showBubbleSize val="0"/>
        </c:dLbls>
        <c:smooth val="0"/>
        <c:axId val="248521088"/>
        <c:axId val="248524160"/>
      </c:lineChart>
      <c:catAx>
        <c:axId val="248521088"/>
        <c:scaling>
          <c:orientation val="minMax"/>
        </c:scaling>
        <c:delete val="0"/>
        <c:axPos val="b"/>
        <c:numFmt formatCode="General" sourceLinked="0"/>
        <c:majorTickMark val="out"/>
        <c:minorTickMark val="none"/>
        <c:tickLblPos val="nextTo"/>
        <c:spPr>
          <a:ln w="12700">
            <a:solidFill>
              <a:srgbClr val="000000">
                <a:lumMod val="65000"/>
                <a:lumOff val="35000"/>
              </a:srgbClr>
            </a:solidFill>
          </a:ln>
        </c:spPr>
        <c:txPr>
          <a:bodyPr/>
          <a:lstStyle/>
          <a:p>
            <a:pPr>
              <a:defRPr lang="de-DE" sz="1200" smtId="4294967295">
                <a:solidFill>
                  <a:schemeClr val="tx1">
                    <a:lumMod val="65000"/>
                    <a:lumOff val="35000"/>
                  </a:schemeClr>
                </a:solidFill>
              </a:defRPr>
            </a:pPr>
            <a:endParaRPr lang="de-DE"/>
          </a:p>
        </c:txPr>
        <c:crossAx val="248524160"/>
        <c:crosses val="autoZero"/>
        <c:auto val="0"/>
        <c:lblAlgn val="ctr"/>
        <c:lblOffset val="100"/>
        <c:tickLblSkip val="1"/>
        <c:tickMarkSkip val="1"/>
        <c:noMultiLvlLbl val="0"/>
      </c:catAx>
      <c:valAx>
        <c:axId val="248524160"/>
        <c:scaling>
          <c:orientation val="minMax"/>
          <c:max val="5.000000000000001E-2"/>
        </c:scaling>
        <c:delete val="0"/>
        <c:axPos val="l"/>
        <c:numFmt formatCode="#,##0.00" sourceLinked="0"/>
        <c:majorTickMark val="out"/>
        <c:minorTickMark val="none"/>
        <c:tickLblPos val="nextTo"/>
        <c:spPr>
          <a:ln w="12700">
            <a:solidFill>
              <a:srgbClr val="000000">
                <a:lumMod val="65000"/>
                <a:lumOff val="35000"/>
              </a:srgbClr>
            </a:solidFill>
          </a:ln>
        </c:spPr>
        <c:txPr>
          <a:bodyPr/>
          <a:lstStyle/>
          <a:p>
            <a:pPr>
              <a:defRPr lang="de-DE" sz="1200" smtId="4294967295">
                <a:solidFill>
                  <a:schemeClr val="tx1">
                    <a:lumMod val="65000"/>
                    <a:lumOff val="35000"/>
                  </a:schemeClr>
                </a:solidFill>
              </a:defRPr>
            </a:pPr>
            <a:endParaRPr lang="de-DE"/>
          </a:p>
        </c:txPr>
        <c:crossAx val="248521088"/>
        <c:crosses val="autoZero"/>
        <c:crossBetween val="midCat"/>
        <c:majorUnit val="1.0000000000000007E-2"/>
      </c:valAx>
      <c:spPr>
        <a:ln w="28575"/>
      </c:spPr>
    </c:plotArea>
    <c:plotVisOnly val="1"/>
    <c:dispBlanksAs val="gap"/>
    <c:showDLblsOverMax val="0"/>
  </c:chart>
  <c:txPr>
    <a:bodyPr/>
    <a:lstStyle/>
    <a:p>
      <a:pPr>
        <a:defRPr sz="1800" smtId="4294967295"/>
      </a:pPr>
      <a:endParaRPr lang="de-DE"/>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Sheet1!$B$1</c:f>
              <c:strCache>
                <c:ptCount val="1"/>
                <c:pt idx="0">
                  <c:v>Frequency of dose</c:v>
                </c:pt>
              </c:strCache>
            </c:strRef>
          </c:tx>
          <c:spPr>
            <a:solidFill>
              <a:schemeClr val="accent1"/>
            </a:solidFill>
            <a:ln>
              <a:noFill/>
            </a:ln>
            <a:effectLst/>
          </c:spPr>
          <c:invertIfNegative val="0"/>
          <c:dLbls>
            <c:delete val="1"/>
          </c:dLbls>
          <c:cat>
            <c:numRef>
              <c:f>Sheet1!$A$2</c:f>
              <c:numCache>
                <c:formatCode>General</c:formatCode>
                <c:ptCount val="1"/>
              </c:numCache>
            </c:numRef>
          </c:cat>
          <c:val>
            <c:numRef>
              <c:f>Sheet1!$B$2</c:f>
              <c:numCache>
                <c:formatCode>General</c:formatCode>
                <c:ptCount val="1"/>
                <c:pt idx="0">
                  <c:v>42.8</c:v>
                </c:pt>
              </c:numCache>
            </c:numRef>
          </c:val>
          <c:extLst>
            <c:ext xmlns:c16="http://schemas.microsoft.com/office/drawing/2014/chart" uri="{C3380CC4-5D6E-409C-BE32-E72D297353CC}">
              <c16:uniqueId val="{00000000-6FEB-4341-B45B-C7926EC11C0D}"/>
            </c:ext>
          </c:extLst>
        </c:ser>
        <c:ser>
          <c:idx val="1"/>
          <c:order val="1"/>
          <c:tx>
            <c:strRef>
              <c:f>Sheet1!$C$1</c:f>
              <c:strCache>
                <c:ptCount val="1"/>
                <c:pt idx="0">
                  <c:v>Timing around meals</c:v>
                </c:pt>
              </c:strCache>
            </c:strRef>
          </c:tx>
          <c:spPr>
            <a:solidFill>
              <a:srgbClr val="8A8C8E"/>
            </a:solidFill>
            <a:ln>
              <a:noFill/>
            </a:ln>
            <a:effectLst/>
          </c:spPr>
          <c:invertIfNegative val="0"/>
          <c:dLbls>
            <c:delete val="1"/>
          </c:dLbls>
          <c:cat>
            <c:numRef>
              <c:f>Sheet1!$A$2</c:f>
              <c:numCache>
                <c:formatCode>General</c:formatCode>
                <c:ptCount val="1"/>
              </c:numCache>
            </c:numRef>
          </c:cat>
          <c:val>
            <c:numRef>
              <c:f>Sheet1!$C$2</c:f>
              <c:numCache>
                <c:formatCode>General</c:formatCode>
                <c:ptCount val="1"/>
                <c:pt idx="0">
                  <c:v>21.5</c:v>
                </c:pt>
              </c:numCache>
            </c:numRef>
          </c:val>
          <c:extLst>
            <c:ext xmlns:c16="http://schemas.microsoft.com/office/drawing/2014/chart" uri="{C3380CC4-5D6E-409C-BE32-E72D297353CC}">
              <c16:uniqueId val="{00000001-6FEB-4341-B45B-C7926EC11C0D}"/>
            </c:ext>
          </c:extLst>
        </c:ser>
        <c:ser>
          <c:idx val="2"/>
          <c:order val="2"/>
          <c:tx>
            <c:strRef>
              <c:f>Sheet1!$D$1</c:f>
              <c:strCache>
                <c:ptCount val="1"/>
                <c:pt idx="0">
                  <c:v>Size of pills</c:v>
                </c:pt>
              </c:strCache>
            </c:strRef>
          </c:tx>
          <c:spPr>
            <a:solidFill>
              <a:srgbClr val="6689CC"/>
            </a:solidFill>
            <a:ln>
              <a:noFill/>
            </a:ln>
            <a:effectLst/>
          </c:spPr>
          <c:invertIfNegative val="0"/>
          <c:dLbls>
            <c:delete val="1"/>
          </c:dLbls>
          <c:cat>
            <c:numRef>
              <c:f>Sheet1!$A$2</c:f>
              <c:numCache>
                <c:formatCode>General</c:formatCode>
                <c:ptCount val="1"/>
              </c:numCache>
            </c:numRef>
          </c:cat>
          <c:val>
            <c:numRef>
              <c:f>Sheet1!$D$2</c:f>
              <c:numCache>
                <c:formatCode>General</c:formatCode>
                <c:ptCount val="1"/>
                <c:pt idx="0">
                  <c:v>10.6</c:v>
                </c:pt>
              </c:numCache>
            </c:numRef>
          </c:val>
          <c:extLst>
            <c:ext xmlns:c16="http://schemas.microsoft.com/office/drawing/2014/chart" uri="{C3380CC4-5D6E-409C-BE32-E72D297353CC}">
              <c16:uniqueId val="{00000002-6FEB-4341-B45B-C7926EC11C0D}"/>
            </c:ext>
          </c:extLst>
        </c:ser>
        <c:ser>
          <c:idx val="3"/>
          <c:order val="3"/>
          <c:tx>
            <c:strRef>
              <c:f>Sheet1!$E$1</c:f>
              <c:strCache>
                <c:ptCount val="1"/>
                <c:pt idx="0">
                  <c:v>Distance from doctor2</c:v>
                </c:pt>
              </c:strCache>
            </c:strRef>
          </c:tx>
          <c:spPr>
            <a:solidFill>
              <a:srgbClr val="3961AC"/>
            </a:solidFill>
            <a:ln>
              <a:noFill/>
            </a:ln>
            <a:effectLst/>
          </c:spPr>
          <c:invertIfNegative val="0"/>
          <c:dLbls>
            <c:delete val="1"/>
          </c:dLbls>
          <c:cat>
            <c:numRef>
              <c:f>Sheet1!$A$2</c:f>
              <c:numCache>
                <c:formatCode>General</c:formatCode>
                <c:ptCount val="1"/>
              </c:numCache>
            </c:numRef>
          </c:cat>
          <c:val>
            <c:numRef>
              <c:f>Sheet1!$E$2</c:f>
              <c:numCache>
                <c:formatCode>General</c:formatCode>
                <c:ptCount val="1"/>
                <c:pt idx="0">
                  <c:v>25</c:v>
                </c:pt>
              </c:numCache>
            </c:numRef>
          </c:val>
          <c:extLst>
            <c:ext xmlns:c16="http://schemas.microsoft.com/office/drawing/2014/chart" uri="{C3380CC4-5D6E-409C-BE32-E72D297353CC}">
              <c16:uniqueId val="{00000003-6FEB-4341-B45B-C7926EC11C0D}"/>
            </c:ext>
          </c:extLst>
        </c:ser>
        <c:dLbls>
          <c:dLblPos val="ctr"/>
          <c:showLegendKey val="0"/>
          <c:showVal val="1"/>
          <c:showCatName val="0"/>
          <c:showSerName val="0"/>
          <c:showPercent val="0"/>
          <c:showBubbleSize val="0"/>
        </c:dLbls>
        <c:gapWidth val="150"/>
        <c:overlap val="100"/>
        <c:axId val="1756335823"/>
        <c:axId val="1940903423"/>
      </c:barChart>
      <c:catAx>
        <c:axId val="1756335823"/>
        <c:scaling>
          <c:orientation val="minMax"/>
        </c:scaling>
        <c:delete val="0"/>
        <c:axPos val="b"/>
        <c:numFmt formatCode="General" sourceLinked="1"/>
        <c:majorTickMark val="none"/>
        <c:minorTickMark val="none"/>
        <c:tickLblPos val="nextTo"/>
        <c:spPr>
          <a:noFill/>
          <a:ln w="12700" cap="flat" cmpd="sng" algn="ctr">
            <a:solidFill>
              <a:schemeClr val="tx1"/>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crossAx val="1940903423"/>
        <c:crosses val="autoZero"/>
        <c:auto val="1"/>
        <c:lblAlgn val="ctr"/>
        <c:lblOffset val="100"/>
        <c:noMultiLvlLbl val="0"/>
      </c:catAx>
      <c:valAx>
        <c:axId val="1940903423"/>
        <c:scaling>
          <c:orientation val="minMax"/>
          <c:max val="100"/>
        </c:scaling>
        <c:delete val="0"/>
        <c:axPos val="l"/>
        <c:title>
          <c:tx>
            <c:rich>
              <a:bodyPr rot="-5400000" spcFirstLastPara="1" vertOverflow="ellipsis" vert="horz" wrap="square" anchor="ctr" anchorCtr="1"/>
              <a:lstStyle/>
              <a:p>
                <a:pPr>
                  <a:defRPr sz="1200" b="1" i="0" u="none" strike="noStrike" kern="1200" baseline="0">
                    <a:solidFill>
                      <a:schemeClr val="tx1"/>
                    </a:solidFill>
                    <a:latin typeface="+mn-lt"/>
                    <a:ea typeface="+mn-ea"/>
                    <a:cs typeface="+mn-cs"/>
                  </a:defRPr>
                </a:pPr>
                <a:r>
                  <a:rPr lang="fr-FR" sz="1200" b="1">
                    <a:solidFill>
                      <a:schemeClr val="tx1">
                        <a:lumMod val="65000"/>
                        <a:lumOff val="35000"/>
                      </a:schemeClr>
                    </a:solidFill>
                  </a:rPr>
                  <a:t>Importance relative (%)</a:t>
                </a:r>
              </a:p>
            </c:rich>
          </c:tx>
          <c:layout>
            <c:manualLayout>
              <c:xMode val="edge"/>
              <c:yMode val="edge"/>
              <c:x val="5.6161763567819753E-2"/>
              <c:y val="0.17098703776106647"/>
            </c:manualLayout>
          </c:layout>
          <c:overlay val="0"/>
          <c:spPr>
            <a:noFill/>
            <a:ln>
              <a:noFill/>
            </a:ln>
            <a:effectLst/>
          </c:spPr>
          <c:txPr>
            <a:bodyPr rot="-54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de-DE"/>
            </a:p>
          </c:txPr>
        </c:title>
        <c:numFmt formatCode="General" sourceLinked="1"/>
        <c:majorTickMark val="out"/>
        <c:minorTickMark val="none"/>
        <c:tickLblPos val="nextTo"/>
        <c:spPr>
          <a:noFill/>
          <a:ln w="12700">
            <a:solidFill>
              <a:schemeClr val="tx1"/>
            </a:solid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crossAx val="175633582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de-D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418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4186"/>
          </a:xfrm>
          <a:prstGeom prst="rect">
            <a:avLst/>
          </a:prstGeom>
        </p:spPr>
        <p:txBody>
          <a:bodyPr vert="horz" lIns="91440" tIns="45720" rIns="91440" bIns="45720" rtlCol="0"/>
          <a:lstStyle>
            <a:lvl1pPr algn="r">
              <a:defRPr sz="1200"/>
            </a:lvl1pPr>
          </a:lstStyle>
          <a:p>
            <a:endParaRPr lang="en-GB"/>
          </a:p>
        </p:txBody>
      </p:sp>
      <p:sp>
        <p:nvSpPr>
          <p:cNvPr id="4" name="Slide Image Placeholder 3"/>
          <p:cNvSpPr>
            <a:spLocks noGrp="1" noRot="1" noChangeAspect="1"/>
          </p:cNvSpPr>
          <p:nvPr>
            <p:ph type="sldImg" idx="2"/>
          </p:nvPr>
        </p:nvSpPr>
        <p:spPr>
          <a:xfrm>
            <a:off x="107950" y="739775"/>
            <a:ext cx="6581775" cy="37036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689239"/>
            <a:ext cx="5438775" cy="444293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6899"/>
            <a:ext cx="2946400" cy="49418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376899"/>
            <a:ext cx="2946400" cy="494185"/>
          </a:xfrm>
          <a:prstGeom prst="rect">
            <a:avLst/>
          </a:prstGeom>
        </p:spPr>
        <p:txBody>
          <a:bodyPr vert="horz" lIns="91440" tIns="45720" rIns="91440" bIns="45720" rtlCol="0" anchor="b"/>
          <a:lstStyle>
            <a:lvl1pPr algn="r">
              <a:defRPr sz="1200"/>
            </a:lvl1pPr>
          </a:lstStyle>
          <a:p>
            <a:fld id="{4FE12A04-9E3C-4CA4-8E37-57D068AB06B1}" type="slidenum">
              <a:rPr lang="en-GB" smtClean="0"/>
              <a:pPr/>
              <a:t>‹Nr.›</a:t>
            </a:fld>
            <a:endParaRPr lang="en-GB"/>
          </a:p>
        </p:txBody>
      </p:sp>
    </p:spTree>
    <p:extLst>
      <p:ext uri="{BB962C8B-B14F-4D97-AF65-F5344CB8AC3E}">
        <p14:creationId xmlns:p14="http://schemas.microsoft.com/office/powerpoint/2010/main" val="4165730992"/>
      </p:ext>
    </p:extLst>
  </p:cSld>
  <p:clrMap bg1="lt1" tx1="dk1" bg2="lt2" tx2="dk2" accent1="accent1" accent2="accent2" accent3="accent3" accent4="accent4" accent5="accent5" accent6="accent6" hlink="hlink" folHlink="folHlink"/>
  <p:notesStyle>
    <a:lvl1pPr marL="0" algn="l" defTabSz="914400" rtl="0" eaLnBrk="1" latinLnBrk="0" hangingPunct="1">
      <a:defRPr sz="1100" kern="1200">
        <a:solidFill>
          <a:schemeClr val="tx1"/>
        </a:solidFill>
        <a:latin typeface="+mn-lt"/>
        <a:ea typeface="+mn-ea"/>
        <a:cs typeface="+mn-cs"/>
      </a:defRPr>
    </a:lvl1pPr>
    <a:lvl2pPr marL="271463" indent="-185738" algn="l" defTabSz="914400" rtl="0" eaLnBrk="1" latinLnBrk="0" hangingPunct="1">
      <a:buFont typeface="Arial" panose="020B0604020202020204" pitchFamily="34" charset="0"/>
      <a:buChar char="•"/>
      <a:defRPr sz="1100" kern="1200">
        <a:solidFill>
          <a:schemeClr val="tx1"/>
        </a:solidFill>
        <a:latin typeface="+mn-lt"/>
        <a:ea typeface="+mn-ea"/>
        <a:cs typeface="+mn-cs"/>
      </a:defRPr>
    </a:lvl2pPr>
    <a:lvl3pPr marL="444500" indent="-173038" algn="l" defTabSz="914400" rtl="0" eaLnBrk="1" latinLnBrk="0" hangingPunct="1">
      <a:buFont typeface="Arial" panose="020B0604020202020204" pitchFamily="34" charset="0"/>
      <a:buChar char="–"/>
      <a:defRPr sz="1100" kern="1200">
        <a:solidFill>
          <a:schemeClr val="tx1"/>
        </a:solidFill>
        <a:latin typeface="+mn-lt"/>
        <a:ea typeface="+mn-ea"/>
        <a:cs typeface="+mn-cs"/>
      </a:defRPr>
    </a:lvl3pPr>
    <a:lvl4pPr marL="630238" indent="-185738" algn="l" defTabSz="914400" rtl="0" eaLnBrk="1" latinLnBrk="0" hangingPunct="1">
      <a:buFont typeface="Arial" panose="020B0604020202020204" pitchFamily="34" charset="0"/>
      <a:buChar char="–"/>
      <a:defRPr sz="1100" kern="1200">
        <a:solidFill>
          <a:schemeClr val="tx1"/>
        </a:solidFill>
        <a:latin typeface="+mn-lt"/>
        <a:ea typeface="+mn-ea"/>
        <a:cs typeface="+mn-cs"/>
      </a:defRPr>
    </a:lvl4pPr>
    <a:lvl5pPr marL="803275" indent="-173038" algn="l" defTabSz="914400" rtl="0" eaLnBrk="1" latinLnBrk="0" hangingPunct="1">
      <a:buFont typeface="Arial" panose="020B0604020202020204" pitchFamily="34" charset="0"/>
      <a:buChar char="–"/>
      <a:defRPr sz="11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a:t>
            </a:fld>
            <a:endParaRPr lang="en-GB"/>
          </a:p>
        </p:txBody>
      </p:sp>
    </p:spTree>
    <p:extLst>
      <p:ext uri="{BB962C8B-B14F-4D97-AF65-F5344CB8AC3E}">
        <p14:creationId xmlns:p14="http://schemas.microsoft.com/office/powerpoint/2010/main" val="25084096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10</a:t>
            </a:fld>
            <a:endParaRPr lang="en-GB"/>
          </a:p>
        </p:txBody>
      </p:sp>
    </p:spTree>
    <p:extLst>
      <p:ext uri="{BB962C8B-B14F-4D97-AF65-F5344CB8AC3E}">
        <p14:creationId xmlns:p14="http://schemas.microsoft.com/office/powerpoint/2010/main" val="29308763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11</a:t>
            </a:fld>
            <a:endParaRPr lang="en-GB"/>
          </a:p>
        </p:txBody>
      </p:sp>
    </p:spTree>
    <p:extLst>
      <p:ext uri="{BB962C8B-B14F-4D97-AF65-F5344CB8AC3E}">
        <p14:creationId xmlns:p14="http://schemas.microsoft.com/office/powerpoint/2010/main" val="34566582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12</a:t>
            </a:fld>
            <a:endParaRPr lang="en-GB"/>
          </a:p>
        </p:txBody>
      </p:sp>
    </p:spTree>
    <p:extLst>
      <p:ext uri="{BB962C8B-B14F-4D97-AF65-F5344CB8AC3E}">
        <p14:creationId xmlns:p14="http://schemas.microsoft.com/office/powerpoint/2010/main" val="33586526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13</a:t>
            </a:fld>
            <a:endParaRPr lang="en-GB"/>
          </a:p>
        </p:txBody>
      </p:sp>
    </p:spTree>
    <p:extLst>
      <p:ext uri="{BB962C8B-B14F-4D97-AF65-F5344CB8AC3E}">
        <p14:creationId xmlns:p14="http://schemas.microsoft.com/office/powerpoint/2010/main" val="27734406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14</a:t>
            </a:fld>
            <a:endParaRPr lang="en-GB"/>
          </a:p>
        </p:txBody>
      </p:sp>
    </p:spTree>
    <p:extLst>
      <p:ext uri="{BB962C8B-B14F-4D97-AF65-F5344CB8AC3E}">
        <p14:creationId xmlns:p14="http://schemas.microsoft.com/office/powerpoint/2010/main" val="8836487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15</a:t>
            </a:fld>
            <a:endParaRPr lang="en-GB"/>
          </a:p>
        </p:txBody>
      </p:sp>
    </p:spTree>
    <p:extLst>
      <p:ext uri="{BB962C8B-B14F-4D97-AF65-F5344CB8AC3E}">
        <p14:creationId xmlns:p14="http://schemas.microsoft.com/office/powerpoint/2010/main" val="32186701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16</a:t>
            </a:fld>
            <a:endParaRPr lang="en-GB"/>
          </a:p>
        </p:txBody>
      </p:sp>
    </p:spTree>
    <p:extLst>
      <p:ext uri="{BB962C8B-B14F-4D97-AF65-F5344CB8AC3E}">
        <p14:creationId xmlns:p14="http://schemas.microsoft.com/office/powerpoint/2010/main" val="29956723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17</a:t>
            </a:fld>
            <a:endParaRPr lang="en-GB"/>
          </a:p>
        </p:txBody>
      </p:sp>
    </p:spTree>
    <p:extLst>
      <p:ext uri="{BB962C8B-B14F-4D97-AF65-F5344CB8AC3E}">
        <p14:creationId xmlns:p14="http://schemas.microsoft.com/office/powerpoint/2010/main" val="20405633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18</a:t>
            </a:fld>
            <a:endParaRPr lang="en-GB"/>
          </a:p>
        </p:txBody>
      </p:sp>
    </p:spTree>
    <p:extLst>
      <p:ext uri="{BB962C8B-B14F-4D97-AF65-F5344CB8AC3E}">
        <p14:creationId xmlns:p14="http://schemas.microsoft.com/office/powerpoint/2010/main" val="13757236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19</a:t>
            </a:fld>
            <a:endParaRPr lang="en-GB"/>
          </a:p>
        </p:txBody>
      </p:sp>
    </p:spTree>
    <p:extLst>
      <p:ext uri="{BB962C8B-B14F-4D97-AF65-F5344CB8AC3E}">
        <p14:creationId xmlns:p14="http://schemas.microsoft.com/office/powerpoint/2010/main" val="42234755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2</a:t>
            </a:fld>
            <a:endParaRPr lang="en-GB"/>
          </a:p>
        </p:txBody>
      </p:sp>
    </p:spTree>
    <p:extLst>
      <p:ext uri="{BB962C8B-B14F-4D97-AF65-F5344CB8AC3E}">
        <p14:creationId xmlns:p14="http://schemas.microsoft.com/office/powerpoint/2010/main" val="42857581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10"/>
          </p:nvPr>
        </p:nvSpPr>
        <p:spPr/>
        <p:txBody>
          <a:bodyPr/>
          <a:lstStyle/>
          <a:p>
            <a:fld id="{4FE12A04-9E3C-4CA4-8E37-57D068AB06B1}" type="slidenum">
              <a:rPr lang="en-GB" smtClean="0"/>
              <a:pPr/>
              <a:t>20</a:t>
            </a:fld>
            <a:endParaRPr lang="en-GB"/>
          </a:p>
        </p:txBody>
      </p:sp>
    </p:spTree>
    <p:extLst>
      <p:ext uri="{BB962C8B-B14F-4D97-AF65-F5344CB8AC3E}">
        <p14:creationId xmlns:p14="http://schemas.microsoft.com/office/powerpoint/2010/main" val="2977755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21</a:t>
            </a:fld>
            <a:endParaRPr lang="en-GB"/>
          </a:p>
        </p:txBody>
      </p:sp>
    </p:spTree>
    <p:extLst>
      <p:ext uri="{BB962C8B-B14F-4D97-AF65-F5344CB8AC3E}">
        <p14:creationId xmlns:p14="http://schemas.microsoft.com/office/powerpoint/2010/main" val="2579895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22</a:t>
            </a:fld>
            <a:endParaRPr lang="en-GB"/>
          </a:p>
        </p:txBody>
      </p:sp>
    </p:spTree>
    <p:extLst>
      <p:ext uri="{BB962C8B-B14F-4D97-AF65-F5344CB8AC3E}">
        <p14:creationId xmlns:p14="http://schemas.microsoft.com/office/powerpoint/2010/main" val="5589122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85766"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a:p>
        </p:txBody>
      </p:sp>
      <p:sp>
        <p:nvSpPr>
          <p:cNvPr id="4" name="Slide Number Placeholder 3"/>
          <p:cNvSpPr>
            <a:spLocks noGrp="1"/>
          </p:cNvSpPr>
          <p:nvPr>
            <p:ph type="sldNum" sz="quarter" idx="10"/>
          </p:nvPr>
        </p:nvSpPr>
        <p:spPr/>
        <p:txBody>
          <a:bodyPr/>
          <a:lstStyle/>
          <a:p>
            <a:fld id="{4FE12A04-9E3C-4CA4-8E37-57D068AB06B1}" type="slidenum">
              <a:rPr lang="en-GB" smtClean="0"/>
              <a:pPr/>
              <a:t>3</a:t>
            </a:fld>
            <a:endParaRPr lang="en-GB"/>
          </a:p>
        </p:txBody>
      </p:sp>
    </p:spTree>
    <p:extLst>
      <p:ext uri="{BB962C8B-B14F-4D97-AF65-F5344CB8AC3E}">
        <p14:creationId xmlns:p14="http://schemas.microsoft.com/office/powerpoint/2010/main" val="31566607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4</a:t>
            </a:fld>
            <a:endParaRPr lang="en-GB"/>
          </a:p>
        </p:txBody>
      </p:sp>
    </p:spTree>
    <p:extLst>
      <p:ext uri="{BB962C8B-B14F-4D97-AF65-F5344CB8AC3E}">
        <p14:creationId xmlns:p14="http://schemas.microsoft.com/office/powerpoint/2010/main" val="31791079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5</a:t>
            </a:fld>
            <a:endParaRPr lang="en-GB"/>
          </a:p>
        </p:txBody>
      </p:sp>
    </p:spTree>
    <p:extLst>
      <p:ext uri="{BB962C8B-B14F-4D97-AF65-F5344CB8AC3E}">
        <p14:creationId xmlns:p14="http://schemas.microsoft.com/office/powerpoint/2010/main" val="35102873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6</a:t>
            </a:fld>
            <a:endParaRPr lang="en-GB"/>
          </a:p>
        </p:txBody>
      </p:sp>
    </p:spTree>
    <p:extLst>
      <p:ext uri="{BB962C8B-B14F-4D97-AF65-F5344CB8AC3E}">
        <p14:creationId xmlns:p14="http://schemas.microsoft.com/office/powerpoint/2010/main" val="4256676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7</a:t>
            </a:fld>
            <a:endParaRPr lang="en-GB"/>
          </a:p>
        </p:txBody>
      </p:sp>
    </p:spTree>
    <p:extLst>
      <p:ext uri="{BB962C8B-B14F-4D97-AF65-F5344CB8AC3E}">
        <p14:creationId xmlns:p14="http://schemas.microsoft.com/office/powerpoint/2010/main" val="34444675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8</a:t>
            </a:fld>
            <a:endParaRPr lang="en-GB"/>
          </a:p>
        </p:txBody>
      </p:sp>
    </p:spTree>
    <p:extLst>
      <p:ext uri="{BB962C8B-B14F-4D97-AF65-F5344CB8AC3E}">
        <p14:creationId xmlns:p14="http://schemas.microsoft.com/office/powerpoint/2010/main" val="42227345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9</a:t>
            </a:fld>
            <a:endParaRPr lang="en-GB"/>
          </a:p>
        </p:txBody>
      </p:sp>
    </p:spTree>
    <p:extLst>
      <p:ext uri="{BB962C8B-B14F-4D97-AF65-F5344CB8AC3E}">
        <p14:creationId xmlns:p14="http://schemas.microsoft.com/office/powerpoint/2010/main" val="12636293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p:spTree>
      <p:nvGrpSpPr>
        <p:cNvPr id="1" name=""/>
        <p:cNvGrpSpPr/>
        <p:nvPr/>
      </p:nvGrpSpPr>
      <p:grpSpPr>
        <a:xfrm>
          <a:off x="0" y="0"/>
          <a:ext cx="0" cy="0"/>
          <a:chOff x="0" y="0"/>
          <a:chExt cx="0" cy="0"/>
        </a:xfrm>
      </p:grpSpPr>
      <p:sp>
        <p:nvSpPr>
          <p:cNvPr id="3112" name="Rectangle 40"/>
          <p:cNvSpPr>
            <a:spLocks noGrp="1" noChangeArrowheads="1"/>
          </p:cNvSpPr>
          <p:nvPr>
            <p:ph type="subTitle" sz="quarter" idx="1" hasCustomPrompt="1"/>
          </p:nvPr>
        </p:nvSpPr>
        <p:spPr>
          <a:xfrm>
            <a:off x="612775" y="2707482"/>
            <a:ext cx="7451725" cy="369332"/>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wrap="square">
            <a:spAutoFit/>
          </a:bodyPr>
          <a:lstStyle>
            <a:lvl1pPr marL="0" indent="0">
              <a:spcBef>
                <a:spcPct val="20000"/>
              </a:spcBef>
              <a:buFont typeface="Wingdings" pitchFamily="2" charset="2"/>
              <a:buNone/>
              <a:defRPr lang="en-GB" sz="2400" noProof="0" dirty="0">
                <a:solidFill>
                  <a:schemeClr val="tx1">
                    <a:lumMod val="65000"/>
                    <a:lumOff val="35000"/>
                  </a:schemeClr>
                </a:solidFill>
                <a:latin typeface="+mn-lt"/>
                <a:ea typeface="+mn-ea"/>
                <a:cs typeface="+mn-cs"/>
              </a:defRPr>
            </a:lvl1pPr>
          </a:lstStyle>
          <a:p>
            <a:pPr marL="0" lvl="0" indent="0" algn="l" rtl="0" eaLnBrk="1" fontAlgn="base" hangingPunct="1">
              <a:spcBef>
                <a:spcPct val="20000"/>
              </a:spcBef>
              <a:spcAft>
                <a:spcPct val="0"/>
              </a:spcAft>
              <a:buClr>
                <a:schemeClr val="bg2"/>
              </a:buClr>
              <a:buSzPct val="80000"/>
              <a:buFont typeface="Wingdings" pitchFamily="2" charset="2"/>
              <a:buNone/>
              <a:tabLst>
                <a:tab pos="1238250" algn="l"/>
              </a:tabLst>
            </a:pPr>
            <a:r>
              <a:rPr lang="en-GB" noProof="0"/>
              <a:t>Click to edit Master subtitle text</a:t>
            </a:r>
          </a:p>
        </p:txBody>
      </p:sp>
      <p:sp>
        <p:nvSpPr>
          <p:cNvPr id="3" name="Title 2"/>
          <p:cNvSpPr>
            <a:spLocks noGrp="1"/>
          </p:cNvSpPr>
          <p:nvPr>
            <p:ph type="title" hasCustomPrompt="1"/>
          </p:nvPr>
        </p:nvSpPr>
        <p:spPr>
          <a:xfrm>
            <a:off x="612775" y="2045616"/>
            <a:ext cx="7451725" cy="430887"/>
          </a:xfrm>
        </p:spPr>
        <p:txBody>
          <a:bodyPr wrap="square">
            <a:spAutoFit/>
          </a:bodyPr>
          <a:lstStyle>
            <a:lvl1pPr algn="l" rtl="0" eaLnBrk="1" fontAlgn="base" hangingPunct="1">
              <a:spcBef>
                <a:spcPct val="0"/>
              </a:spcBef>
              <a:spcAft>
                <a:spcPct val="0"/>
              </a:spcAft>
              <a:defRPr lang="en-GB" sz="2800" b="0" noProof="0" dirty="0">
                <a:solidFill>
                  <a:schemeClr val="bg2"/>
                </a:solidFill>
                <a:latin typeface="+mj-lt"/>
                <a:ea typeface="+mj-ea"/>
                <a:cs typeface="+mj-cs"/>
              </a:defRPr>
            </a:lvl1pPr>
          </a:lstStyle>
          <a:p>
            <a:r>
              <a:rPr lang="en-GB" noProof="0"/>
              <a:t>Click to edit Master title text</a:t>
            </a:r>
          </a:p>
        </p:txBody>
      </p:sp>
      <p:sp>
        <p:nvSpPr>
          <p:cNvPr id="5" name="Line 38"/>
          <p:cNvSpPr>
            <a:spLocks noChangeShapeType="1"/>
          </p:cNvSpPr>
          <p:nvPr userDrawn="1"/>
        </p:nvSpPr>
        <p:spPr bwMode="auto">
          <a:xfrm flipV="1">
            <a:off x="611188" y="2566988"/>
            <a:ext cx="853281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920057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5" name="Table Placeholder 4"/>
          <p:cNvSpPr>
            <a:spLocks noGrp="1"/>
          </p:cNvSpPr>
          <p:nvPr>
            <p:ph type="tbl" sz="quarter" idx="11" hasCustomPrompt="1"/>
          </p:nvPr>
        </p:nvSpPr>
        <p:spPr>
          <a:xfrm>
            <a:off x="612000" y="1032579"/>
            <a:ext cx="8281175" cy="3645387"/>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Tree>
    <p:extLst>
      <p:ext uri="{BB962C8B-B14F-4D97-AF65-F5344CB8AC3E}">
        <p14:creationId xmlns:p14="http://schemas.microsoft.com/office/powerpoint/2010/main" val="3019115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title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5" name="Table Placeholder 4"/>
          <p:cNvSpPr>
            <a:spLocks noGrp="1"/>
          </p:cNvSpPr>
          <p:nvPr>
            <p:ph type="tbl" sz="quarter" idx="11" hasCustomPrompt="1"/>
          </p:nvPr>
        </p:nvSpPr>
        <p:spPr>
          <a:xfrm>
            <a:off x="612000" y="1368900"/>
            <a:ext cx="8281175" cy="3273966"/>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
        <p:nvSpPr>
          <p:cNvPr id="4"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29270108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Table and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able Placeholder 2"/>
          <p:cNvSpPr>
            <a:spLocks noGrp="1"/>
          </p:cNvSpPr>
          <p:nvPr>
            <p:ph type="tbl" sz="quarter" idx="18" hasCustomPrompt="1"/>
          </p:nvPr>
        </p:nvSpPr>
        <p:spPr>
          <a:xfrm>
            <a:off x="611188" y="1032579"/>
            <a:ext cx="8281987" cy="1701403"/>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Tree>
    <p:extLst>
      <p:ext uri="{BB962C8B-B14F-4D97-AF65-F5344CB8AC3E}">
        <p14:creationId xmlns:p14="http://schemas.microsoft.com/office/powerpoint/2010/main" val="23101982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ubtitle, Table and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able Placeholder 2"/>
          <p:cNvSpPr>
            <a:spLocks noGrp="1"/>
          </p:cNvSpPr>
          <p:nvPr>
            <p:ph type="tbl" sz="quarter" idx="18" hasCustomPrompt="1"/>
          </p:nvPr>
        </p:nvSpPr>
        <p:spPr>
          <a:xfrm>
            <a:off x="611188" y="1368900"/>
            <a:ext cx="8281987" cy="1322784"/>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
        <p:nvSpPr>
          <p:cNvPr id="5"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42203473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Content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3" name="Content Placeholder 5"/>
          <p:cNvSpPr>
            <a:spLocks noGrp="1"/>
          </p:cNvSpPr>
          <p:nvPr>
            <p:ph sz="quarter" idx="16" hasCustomPrompt="1"/>
          </p:nvPr>
        </p:nvSpPr>
        <p:spPr>
          <a:xfrm>
            <a:off x="612774" y="1032579"/>
            <a:ext cx="8280401" cy="1701449"/>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able Placeholder 2"/>
          <p:cNvSpPr>
            <a:spLocks noGrp="1"/>
          </p:cNvSpPr>
          <p:nvPr>
            <p:ph type="tbl" sz="quarter" idx="18" hasCustomPrompt="1"/>
          </p:nvPr>
        </p:nvSpPr>
        <p:spPr>
          <a:xfrm>
            <a:off x="611188" y="2808000"/>
            <a:ext cx="8281987" cy="1869966"/>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Tree>
    <p:extLst>
      <p:ext uri="{BB962C8B-B14F-4D97-AF65-F5344CB8AC3E}">
        <p14:creationId xmlns:p14="http://schemas.microsoft.com/office/powerpoint/2010/main" val="8285807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ubtitle, Content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3" name="Content Placeholder 5"/>
          <p:cNvSpPr>
            <a:spLocks noGrp="1"/>
          </p:cNvSpPr>
          <p:nvPr>
            <p:ph sz="quarter" idx="16" hasCustomPrompt="1"/>
          </p:nvPr>
        </p:nvSpPr>
        <p:spPr>
          <a:xfrm>
            <a:off x="612774" y="1368900"/>
            <a:ext cx="8280401" cy="1323091"/>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able Placeholder 2"/>
          <p:cNvSpPr>
            <a:spLocks noGrp="1"/>
          </p:cNvSpPr>
          <p:nvPr>
            <p:ph type="tbl" sz="quarter" idx="18" hasCustomPrompt="1"/>
          </p:nvPr>
        </p:nvSpPr>
        <p:spPr>
          <a:xfrm>
            <a:off x="611188" y="2808000"/>
            <a:ext cx="8281987" cy="1869966"/>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
        <p:nvSpPr>
          <p:cNvPr id="6"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1034476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Content Placeholder 5"/>
          <p:cNvSpPr>
            <a:spLocks noGrp="1"/>
          </p:cNvSpPr>
          <p:nvPr>
            <p:ph sz="quarter" idx="17" hasCustomPrompt="1"/>
          </p:nvPr>
        </p:nvSpPr>
        <p:spPr>
          <a:xfrm>
            <a:off x="612774" y="1032579"/>
            <a:ext cx="8280401" cy="1702359"/>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6725181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ubtitle and Two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Content Placeholder 5"/>
          <p:cNvSpPr>
            <a:spLocks noGrp="1"/>
          </p:cNvSpPr>
          <p:nvPr>
            <p:ph sz="quarter" idx="17" hasCustomPrompt="1"/>
          </p:nvPr>
        </p:nvSpPr>
        <p:spPr>
          <a:xfrm>
            <a:off x="612774" y="1368900"/>
            <a:ext cx="8280401" cy="1322831"/>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755075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Chapter divider">
    <p:spTree>
      <p:nvGrpSpPr>
        <p:cNvPr id="1" name=""/>
        <p:cNvGrpSpPr/>
        <p:nvPr/>
      </p:nvGrpSpPr>
      <p:grpSpPr>
        <a:xfrm>
          <a:off x="0" y="0"/>
          <a:ext cx="0" cy="0"/>
          <a:chOff x="0" y="0"/>
          <a:chExt cx="0" cy="0"/>
        </a:xfrm>
      </p:grpSpPr>
      <p:sp>
        <p:nvSpPr>
          <p:cNvPr id="3112" name="Rectangle 40"/>
          <p:cNvSpPr>
            <a:spLocks noGrp="1" noChangeArrowheads="1"/>
          </p:cNvSpPr>
          <p:nvPr>
            <p:ph type="subTitle" sz="quarter" idx="1" hasCustomPrompt="1"/>
          </p:nvPr>
        </p:nvSpPr>
        <p:spPr>
          <a:xfrm>
            <a:off x="612776" y="2707481"/>
            <a:ext cx="7451724" cy="369332"/>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wrap="square">
            <a:spAutoFit/>
          </a:bodyPr>
          <a:lstStyle>
            <a:lvl1pPr marL="0" indent="0">
              <a:spcBef>
                <a:spcPct val="20000"/>
              </a:spcBef>
              <a:buFont typeface="Wingdings" pitchFamily="2" charset="2"/>
              <a:buNone/>
              <a:defRPr lang="en-GB" sz="2400" noProof="0" dirty="0">
                <a:solidFill>
                  <a:schemeClr val="tx1">
                    <a:lumMod val="65000"/>
                    <a:lumOff val="35000"/>
                  </a:schemeClr>
                </a:solidFill>
                <a:latin typeface="+mn-lt"/>
                <a:ea typeface="+mn-ea"/>
                <a:cs typeface="+mn-cs"/>
              </a:defRPr>
            </a:lvl1pPr>
          </a:lstStyle>
          <a:p>
            <a:pPr marL="0" lvl="0" indent="0" algn="l" rtl="0" eaLnBrk="1" fontAlgn="base" hangingPunct="1">
              <a:spcBef>
                <a:spcPct val="20000"/>
              </a:spcBef>
              <a:spcAft>
                <a:spcPct val="0"/>
              </a:spcAft>
              <a:buClr>
                <a:schemeClr val="bg2"/>
              </a:buClr>
              <a:buSzPct val="80000"/>
              <a:buFont typeface="Wingdings" pitchFamily="2" charset="2"/>
              <a:buNone/>
              <a:tabLst>
                <a:tab pos="1238250" algn="l"/>
              </a:tabLst>
            </a:pPr>
            <a:r>
              <a:rPr lang="en-GB" noProof="0"/>
              <a:t>Click to edit Master subtitle text</a:t>
            </a:r>
          </a:p>
        </p:txBody>
      </p:sp>
      <p:sp>
        <p:nvSpPr>
          <p:cNvPr id="3" name="Title 2"/>
          <p:cNvSpPr>
            <a:spLocks noGrp="1"/>
          </p:cNvSpPr>
          <p:nvPr>
            <p:ph type="title" hasCustomPrompt="1"/>
          </p:nvPr>
        </p:nvSpPr>
        <p:spPr>
          <a:xfrm>
            <a:off x="612774" y="2045616"/>
            <a:ext cx="7451725" cy="430887"/>
          </a:xfrm>
        </p:spPr>
        <p:txBody>
          <a:bodyPr wrap="square">
            <a:spAutoFit/>
          </a:bodyPr>
          <a:lstStyle>
            <a:lvl1pPr algn="l" rtl="0" eaLnBrk="1" fontAlgn="base" hangingPunct="1">
              <a:spcBef>
                <a:spcPct val="0"/>
              </a:spcBef>
              <a:spcAft>
                <a:spcPct val="0"/>
              </a:spcAft>
              <a:defRPr lang="en-GB" sz="2800" b="0" noProof="0" dirty="0">
                <a:solidFill>
                  <a:schemeClr val="bg2"/>
                </a:solidFill>
                <a:latin typeface="+mj-lt"/>
                <a:ea typeface="+mj-ea"/>
                <a:cs typeface="+mj-cs"/>
              </a:defRPr>
            </a:lvl1pPr>
          </a:lstStyle>
          <a:p>
            <a:r>
              <a:rPr lang="en-GB" noProof="0"/>
              <a:t>Click to edit Master title text</a:t>
            </a:r>
            <a:endParaRPr lang="en-GB"/>
          </a:p>
        </p:txBody>
      </p:sp>
    </p:spTree>
    <p:extLst>
      <p:ext uri="{BB962C8B-B14F-4D97-AF65-F5344CB8AC3E}">
        <p14:creationId xmlns:p14="http://schemas.microsoft.com/office/powerpoint/2010/main" val="1245068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Content">
    <p:spTree>
      <p:nvGrpSpPr>
        <p:cNvPr id="1" name=""/>
        <p:cNvGrpSpPr/>
        <p:nvPr/>
      </p:nvGrpSpPr>
      <p:grpSpPr>
        <a:xfrm>
          <a:off x="0" y="0"/>
          <a:ext cx="0" cy="0"/>
          <a:chOff x="0" y="0"/>
          <a:chExt cx="0" cy="0"/>
        </a:xfrm>
      </p:grpSpPr>
      <p:sp>
        <p:nvSpPr>
          <p:cNvPr id="6" name="Title 5"/>
          <p:cNvSpPr>
            <a:spLocks noGrp="1"/>
          </p:cNvSpPr>
          <p:nvPr>
            <p:ph type="title" hasCustomPrompt="1"/>
          </p:nvPr>
        </p:nvSpPr>
        <p:spPr/>
        <p:txBody>
          <a:bodyPr/>
          <a:lstStyle>
            <a:lvl1pPr algn="l" rtl="0" eaLnBrk="1" fontAlgn="base" hangingPunct="1">
              <a:spcBef>
                <a:spcPct val="0"/>
              </a:spcBef>
              <a:spcAft>
                <a:spcPct val="0"/>
              </a:spcAft>
              <a:defRPr lang="en-GB" sz="2400" b="0" noProof="0" dirty="0">
                <a:solidFill>
                  <a:schemeClr val="bg2"/>
                </a:solidFill>
                <a:latin typeface="+mj-lt"/>
                <a:ea typeface="+mj-ea"/>
                <a:cs typeface="+mj-cs"/>
              </a:defRPr>
            </a:lvl1pPr>
          </a:lstStyle>
          <a:p>
            <a:r>
              <a:rPr lang="en-GB" noProof="0"/>
              <a:t>Click to edit Master title text</a:t>
            </a:r>
          </a:p>
        </p:txBody>
      </p:sp>
      <p:sp>
        <p:nvSpPr>
          <p:cNvPr id="7" name="Content Placeholder 6"/>
          <p:cNvSpPr>
            <a:spLocks noGrp="1"/>
          </p:cNvSpPr>
          <p:nvPr>
            <p:ph sz="quarter" idx="10" hasCustomPrompt="1"/>
          </p:nvPr>
        </p:nvSpPr>
        <p:spPr>
          <a:xfrm>
            <a:off x="611188" y="1032272"/>
            <a:ext cx="8281987" cy="3645694"/>
          </a:xfrm>
        </p:spPr>
        <p:txBody>
          <a:bodyPr/>
          <a:lstStyle>
            <a:lvl1pPr>
              <a:defRPr lang="en-US" sz="1800" dirty="0">
                <a:solidFill>
                  <a:schemeClr val="tx1">
                    <a:lumMod val="65000"/>
                    <a:lumOff val="35000"/>
                  </a:schemeClr>
                </a:solidFill>
                <a:latin typeface="+mn-lt"/>
                <a:ea typeface="+mn-ea"/>
                <a:cs typeface="+mn-cs"/>
              </a:defRPr>
            </a:lvl1pPr>
          </a:lstStyle>
          <a:p>
            <a:pPr marL="268288" lvl="0"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pPr>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326835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ub-headline + Content">
    <p:spTree>
      <p:nvGrpSpPr>
        <p:cNvPr id="1" name=""/>
        <p:cNvGrpSpPr/>
        <p:nvPr/>
      </p:nvGrpSpPr>
      <p:grpSpPr>
        <a:xfrm>
          <a:off x="0" y="0"/>
          <a:ext cx="0" cy="0"/>
          <a:chOff x="0" y="0"/>
          <a:chExt cx="0" cy="0"/>
        </a:xfrm>
      </p:grpSpPr>
      <p:sp>
        <p:nvSpPr>
          <p:cNvPr id="6"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lang="en-GB" sz="1800" b="1" noProof="0" dirty="0">
                <a:solidFill>
                  <a:schemeClr val="tx1">
                    <a:lumMod val="65000"/>
                    <a:lumOff val="35000"/>
                  </a:schemeClr>
                </a:solidFill>
                <a:latin typeface="+mn-lt"/>
                <a:ea typeface="+mn-ea"/>
                <a:cs typeface="+mn-cs"/>
              </a:defRPr>
            </a:lvl1pPr>
          </a:lstStyle>
          <a:p>
            <a:pPr marL="0" lvl="0" indent="0" algn="l" rtl="0" eaLnBrk="1" fontAlgn="base" hangingPunct="1">
              <a:spcBef>
                <a:spcPts val="600"/>
              </a:spcBef>
              <a:spcAft>
                <a:spcPct val="0"/>
              </a:spcAft>
              <a:buClr>
                <a:schemeClr val="bg2"/>
              </a:buClr>
              <a:buSzPct val="80000"/>
              <a:buFont typeface="Wingdings" pitchFamily="2" charset="2"/>
              <a:buNone/>
              <a:tabLst>
                <a:tab pos="1238250" algn="l"/>
              </a:tabLst>
            </a:pPr>
            <a:r>
              <a:rPr lang="en-GB" noProof="0"/>
              <a:t>Click to edit Master subtitle text</a:t>
            </a:r>
          </a:p>
        </p:txBody>
      </p:sp>
      <p:sp>
        <p:nvSpPr>
          <p:cNvPr id="9" name="Content Placeholder 8"/>
          <p:cNvSpPr>
            <a:spLocks noGrp="1"/>
          </p:cNvSpPr>
          <p:nvPr>
            <p:ph sz="quarter" idx="19" hasCustomPrompt="1"/>
          </p:nvPr>
        </p:nvSpPr>
        <p:spPr>
          <a:xfrm>
            <a:off x="612776" y="1368281"/>
            <a:ext cx="8280400" cy="3309685"/>
          </a:xfrm>
          <a:prstGeom prst="rect">
            <a:avLst/>
          </a:prstGeom>
        </p:spPr>
        <p:txBody>
          <a:bodyPr/>
          <a:lstStyle>
            <a:lvl1pPr>
              <a:defRPr lang="en-US" sz="1800" dirty="0">
                <a:solidFill>
                  <a:schemeClr val="tx1">
                    <a:lumMod val="65000"/>
                    <a:lumOff val="35000"/>
                  </a:schemeClr>
                </a:solidFill>
                <a:latin typeface="+mn-lt"/>
                <a:ea typeface="+mn-ea"/>
                <a:cs typeface="+mn-cs"/>
              </a:defRPr>
            </a:lvl1pPr>
            <a:lvl2pPr>
              <a:defRPr lang="en-US" sz="1600" dirty="0">
                <a:solidFill>
                  <a:schemeClr val="tx1">
                    <a:lumMod val="65000"/>
                    <a:lumOff val="35000"/>
                  </a:schemeClr>
                </a:solidFill>
                <a:latin typeface="+mn-lt"/>
              </a:defRPr>
            </a:lvl2pPr>
            <a:lvl3pPr>
              <a:defRPr lang="en-US" sz="1400" dirty="0">
                <a:solidFill>
                  <a:schemeClr val="tx1">
                    <a:lumMod val="65000"/>
                    <a:lumOff val="35000"/>
                  </a:schemeClr>
                </a:solidFill>
                <a:latin typeface="+mn-lt"/>
              </a:defRPr>
            </a:lvl3pPr>
            <a:lvl4pPr>
              <a:defRPr lang="en-US" sz="1400" dirty="0">
                <a:solidFill>
                  <a:schemeClr val="tx1">
                    <a:lumMod val="65000"/>
                    <a:lumOff val="35000"/>
                  </a:schemeClr>
                </a:solidFill>
                <a:latin typeface="+mn-lt"/>
              </a:defRPr>
            </a:lvl4pPr>
          </a:lstStyle>
          <a:p>
            <a:pPr marL="268288" lvl="0"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pPr>
            <a:r>
              <a:rPr lang="en-US"/>
              <a:t>Click to edit Master text styles</a:t>
            </a:r>
          </a:p>
          <a:p>
            <a:pPr marL="546100" lvl="1"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pPr>
            <a:r>
              <a:rPr lang="en-US"/>
              <a:t>Second level</a:t>
            </a:r>
          </a:p>
          <a:p>
            <a:pPr marL="835025" lvl="2" indent="-287338" algn="l" rtl="0" eaLnBrk="1" fontAlgn="base" hangingPunct="1">
              <a:spcBef>
                <a:spcPct val="25000"/>
              </a:spcBef>
              <a:spcAft>
                <a:spcPct val="0"/>
              </a:spcAft>
              <a:buClr>
                <a:schemeClr val="bg2"/>
              </a:buClr>
              <a:buFont typeface="Arial" panose="020B0604020202020204" pitchFamily="34" charset="0"/>
              <a:buChar char="–"/>
              <a:tabLst>
                <a:tab pos="1238250" algn="l"/>
              </a:tabLst>
            </a:pPr>
            <a:r>
              <a:rPr lang="en-US"/>
              <a:t>Third level</a:t>
            </a:r>
          </a:p>
          <a:p>
            <a:pPr marL="1103313" lvl="3" indent="-266700" algn="l" rtl="0" eaLnBrk="1" fontAlgn="base" hangingPunct="1">
              <a:spcBef>
                <a:spcPct val="25000"/>
              </a:spcBef>
              <a:spcAft>
                <a:spcPct val="0"/>
              </a:spcAft>
              <a:buClr>
                <a:schemeClr val="bg2"/>
              </a:buClr>
              <a:buFont typeface="Arial" charset="0"/>
              <a:buChar char="–"/>
              <a:tabLst>
                <a:tab pos="1238250" algn="l"/>
              </a:tabLst>
            </a:pPr>
            <a:r>
              <a:rPr lang="en-US"/>
              <a:t>Fourth level</a:t>
            </a:r>
          </a:p>
        </p:txBody>
      </p:sp>
      <p:sp>
        <p:nvSpPr>
          <p:cNvPr id="10" name="Title 9"/>
          <p:cNvSpPr>
            <a:spLocks noGrp="1"/>
          </p:cNvSpPr>
          <p:nvPr>
            <p:ph type="title" hasCustomPrompt="1"/>
          </p:nvPr>
        </p:nvSpPr>
        <p:spPr/>
        <p:txBody>
          <a:bodyPr/>
          <a:lstStyle/>
          <a:p>
            <a:r>
              <a:rPr lang="en-GB" noProof="0"/>
              <a:t>Click to edit Master title text</a:t>
            </a:r>
            <a:endParaRPr lang="en-GB"/>
          </a:p>
        </p:txBody>
      </p:sp>
    </p:spTree>
    <p:extLst>
      <p:ext uri="{BB962C8B-B14F-4D97-AF65-F5344CB8AC3E}">
        <p14:creationId xmlns:p14="http://schemas.microsoft.com/office/powerpoint/2010/main" val="4141972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 Contents">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21" hasCustomPrompt="1"/>
          </p:nvPr>
        </p:nvSpPr>
        <p:spPr>
          <a:xfrm>
            <a:off x="612774" y="1032579"/>
            <a:ext cx="4032000" cy="3645387"/>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Content Placeholder 5"/>
          <p:cNvSpPr>
            <a:spLocks noGrp="1"/>
          </p:cNvSpPr>
          <p:nvPr>
            <p:ph sz="quarter" idx="22" hasCustomPrompt="1"/>
          </p:nvPr>
        </p:nvSpPr>
        <p:spPr>
          <a:xfrm>
            <a:off x="4860480" y="1032579"/>
            <a:ext cx="4032000" cy="3645387"/>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4111475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ub-Headline + 2 Contents">
    <p:spTree>
      <p:nvGrpSpPr>
        <p:cNvPr id="1" name=""/>
        <p:cNvGrpSpPr/>
        <p:nvPr/>
      </p:nvGrpSpPr>
      <p:grpSpPr>
        <a:xfrm>
          <a:off x="0" y="0"/>
          <a:ext cx="0" cy="0"/>
          <a:chOff x="0" y="0"/>
          <a:chExt cx="0" cy="0"/>
        </a:xfrm>
      </p:grpSpPr>
      <p:sp>
        <p:nvSpPr>
          <p:cNvPr id="8" name="Content Placeholder 7"/>
          <p:cNvSpPr>
            <a:spLocks noGrp="1"/>
          </p:cNvSpPr>
          <p:nvPr>
            <p:ph sz="quarter" idx="22" hasCustomPrompt="1"/>
          </p:nvPr>
        </p:nvSpPr>
        <p:spPr>
          <a:xfrm>
            <a:off x="612774" y="1368900"/>
            <a:ext cx="4032000" cy="3309066"/>
          </a:xfrm>
        </p:spPr>
        <p:txBody>
          <a:bodyPr/>
          <a:lstStyle>
            <a:lvl1pPr>
              <a:defRPr sz="1800">
                <a:solidFill>
                  <a:schemeClr val="tx1">
                    <a:lumMod val="65000"/>
                    <a:lumOff val="35000"/>
                  </a:schemeClr>
                </a:solidFill>
              </a:defRPr>
            </a:lvl1pPr>
            <a:lvl2pPr>
              <a:defRPr sz="1600"/>
            </a:lvl2pPr>
            <a:lvl3pPr>
              <a:defRPr sz="1400"/>
            </a:lvl3pPr>
            <a:lvl4pPr>
              <a:defRPr sz="1400"/>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Content Placeholder 7"/>
          <p:cNvSpPr>
            <a:spLocks noGrp="1"/>
          </p:cNvSpPr>
          <p:nvPr>
            <p:ph sz="quarter" idx="23" hasCustomPrompt="1"/>
          </p:nvPr>
        </p:nvSpPr>
        <p:spPr>
          <a:xfrm>
            <a:off x="4860480" y="1368900"/>
            <a:ext cx="4032000" cy="3309066"/>
          </a:xfrm>
        </p:spPr>
        <p:txBody>
          <a:bodyPr/>
          <a:lstStyle>
            <a:lvl1pPr>
              <a:defRPr sz="1800">
                <a:solidFill>
                  <a:schemeClr val="tx1">
                    <a:lumMod val="65000"/>
                    <a:lumOff val="35000"/>
                  </a:schemeClr>
                </a:solidFill>
              </a:defRPr>
            </a:lvl1pPr>
            <a:lvl2pPr>
              <a:defRPr sz="1600"/>
            </a:lvl2pPr>
            <a:lvl3pPr>
              <a:defRPr sz="1400"/>
            </a:lvl3pPr>
            <a:lvl4pPr>
              <a:defRPr sz="1400"/>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2" name="Title 1"/>
          <p:cNvSpPr>
            <a:spLocks noGrp="1"/>
          </p:cNvSpPr>
          <p:nvPr>
            <p:ph type="title" hasCustomPrompt="1"/>
          </p:nvPr>
        </p:nvSpPr>
        <p:spPr/>
        <p:txBody>
          <a:bodyPr/>
          <a:lstStyle/>
          <a:p>
            <a:r>
              <a:rPr lang="en-GB" noProof="0"/>
              <a:t>Click to edit Master title text</a:t>
            </a:r>
            <a:endParaRPr lang="en-GB"/>
          </a:p>
        </p:txBody>
      </p:sp>
      <p:sp>
        <p:nvSpPr>
          <p:cNvPr id="7"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1836803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p>
            <a:r>
              <a:rPr lang="en-GB" noProof="0"/>
              <a:t>Click to edit Master title text</a:t>
            </a:r>
            <a:endParaRPr lang="en-GB"/>
          </a:p>
        </p:txBody>
      </p:sp>
    </p:spTree>
    <p:extLst>
      <p:ext uri="{BB962C8B-B14F-4D97-AF65-F5344CB8AC3E}">
        <p14:creationId xmlns:p14="http://schemas.microsoft.com/office/powerpoint/2010/main" val="2184783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3"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2110907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5025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Title Placeholder 2"/>
          <p:cNvSpPr>
            <a:spLocks noGrp="1"/>
          </p:cNvSpPr>
          <p:nvPr>
            <p:ph type="title"/>
          </p:nvPr>
        </p:nvSpPr>
        <p:spPr>
          <a:xfrm>
            <a:off x="612000" y="388744"/>
            <a:ext cx="8281175" cy="369332"/>
          </a:xfrm>
          <a:prstGeom prst="rect">
            <a:avLst/>
          </a:prstGeom>
        </p:spPr>
        <p:txBody>
          <a:bodyPr vert="horz" wrap="square" lIns="0" tIns="0" rIns="0" bIns="0" rtlCol="0" anchor="b">
            <a:spAutoFit/>
          </a:bodyPr>
          <a:lstStyle/>
          <a:p>
            <a:r>
              <a:rPr lang="en-GB" noProof="0"/>
              <a:t>Click to edit Master title text</a:t>
            </a:r>
          </a:p>
        </p:txBody>
      </p:sp>
      <p:sp>
        <p:nvSpPr>
          <p:cNvPr id="4" name="Text Placeholder 3"/>
          <p:cNvSpPr>
            <a:spLocks noGrp="1"/>
          </p:cNvSpPr>
          <p:nvPr>
            <p:ph type="body" idx="1"/>
          </p:nvPr>
        </p:nvSpPr>
        <p:spPr>
          <a:xfrm>
            <a:off x="611188" y="1032355"/>
            <a:ext cx="8281987" cy="3645611"/>
          </a:xfrm>
          <a:prstGeom prst="rect">
            <a:avLst/>
          </a:prstGeom>
        </p:spPr>
        <p:txBody>
          <a:bodyPr vert="horz" lIns="0" tIns="0" rIns="0" bIns="0" rtlCol="0">
            <a:noAutofit/>
          </a:bodyPr>
          <a:lstStyle/>
          <a:p>
            <a:pPr lvl="0"/>
            <a:r>
              <a:rPr lang="en-US" dirty="0"/>
              <a:t>Click to edit Master text styles</a:t>
            </a:r>
          </a:p>
          <a:p>
            <a:pPr marL="546100" lvl="1"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pPr>
            <a:r>
              <a:rPr lang="en-US" dirty="0"/>
              <a:t>Second level</a:t>
            </a:r>
          </a:p>
          <a:p>
            <a:pPr marL="835025" lvl="2" indent="-287338" algn="l" rtl="0" eaLnBrk="1" fontAlgn="base" hangingPunct="1">
              <a:spcBef>
                <a:spcPct val="25000"/>
              </a:spcBef>
              <a:spcAft>
                <a:spcPct val="0"/>
              </a:spcAft>
              <a:buClr>
                <a:schemeClr val="bg2"/>
              </a:buClr>
              <a:buFont typeface="Arial" panose="020B0604020202020204" pitchFamily="34" charset="0"/>
              <a:buChar char="–"/>
              <a:tabLst>
                <a:tab pos="1238250" algn="l"/>
              </a:tabLst>
            </a:pPr>
            <a:r>
              <a:rPr lang="en-US" dirty="0"/>
              <a:t>Third level</a:t>
            </a:r>
          </a:p>
          <a:p>
            <a:pPr marL="1103313" lvl="3" indent="-266700" algn="l" rtl="0" eaLnBrk="1" fontAlgn="base" hangingPunct="1">
              <a:spcBef>
                <a:spcPct val="25000"/>
              </a:spcBef>
              <a:spcAft>
                <a:spcPct val="0"/>
              </a:spcAft>
              <a:buClr>
                <a:schemeClr val="bg2"/>
              </a:buClr>
              <a:buFont typeface="Arial" charset="0"/>
              <a:buChar char="–"/>
              <a:tabLst>
                <a:tab pos="1238250" algn="l"/>
              </a:tabLst>
            </a:pPr>
            <a:r>
              <a:rPr lang="en-US" dirty="0"/>
              <a:t>Fourth level</a:t>
            </a:r>
          </a:p>
        </p:txBody>
      </p:sp>
      <p:sp>
        <p:nvSpPr>
          <p:cNvPr id="5" name="Line 38"/>
          <p:cNvSpPr>
            <a:spLocks noChangeShapeType="1"/>
          </p:cNvSpPr>
          <p:nvPr/>
        </p:nvSpPr>
        <p:spPr bwMode="auto">
          <a:xfrm flipV="1">
            <a:off x="611188" y="789553"/>
            <a:ext cx="853281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 name="MSIPCMContentMarking" descr="{&quot;HashCode&quot;:-242339457,&quot;Placement&quot;:&quot;Footer&quot;,&quot;Top&quot;:368.1945,&quot;Left&quot;:572.5106,&quot;SlideWidth&quot;:720,&quot;SlideHeight&quot;:405}">
            <a:extLst>
              <a:ext uri="{FF2B5EF4-FFF2-40B4-BE49-F238E27FC236}">
                <a16:creationId xmlns:a16="http://schemas.microsoft.com/office/drawing/2014/main" id="{DEEA5AB6-424A-4E32-9D2A-8C9C74CA3D97}"/>
              </a:ext>
            </a:extLst>
          </p:cNvPr>
          <p:cNvSpPr txBox="1"/>
          <p:nvPr userDrawn="1"/>
        </p:nvSpPr>
        <p:spPr>
          <a:xfrm>
            <a:off x="7270885" y="4676070"/>
            <a:ext cx="1873115" cy="467429"/>
          </a:xfrm>
          <a:prstGeom prst="rect">
            <a:avLst/>
          </a:prstGeom>
          <a:noFill/>
        </p:spPr>
        <p:txBody>
          <a:bodyPr vert="horz" wrap="square" lIns="0" tIns="0" rIns="0" bIns="0" rtlCol="0" anchor="ctr" anchorCtr="1">
            <a:spAutoFit/>
          </a:bodyPr>
          <a:lstStyle/>
          <a:p>
            <a:pPr algn="r">
              <a:spcBef>
                <a:spcPct val="0"/>
              </a:spcBef>
              <a:spcAft>
                <a:spcPct val="0"/>
              </a:spcAft>
            </a:pPr>
            <a:r>
              <a:rPr lang="en-US" sz="2200">
                <a:solidFill>
                  <a:srgbClr val="FF8939"/>
                </a:solidFill>
                <a:latin typeface="Calibri" panose="020F0502020204030204" pitchFamily="34" charset="0"/>
              </a:rPr>
              <a:t>RESTRICTED</a:t>
            </a:r>
            <a:endParaRPr lang="en-US" sz="2200" dirty="0">
              <a:solidFill>
                <a:srgbClr val="FF8939"/>
              </a:solidFill>
              <a:latin typeface="Calibri" panose="020F0502020204030204" pitchFamily="34" charset="0"/>
            </a:endParaRPr>
          </a:p>
        </p:txBody>
      </p:sp>
      <p:sp>
        <p:nvSpPr>
          <p:cNvPr id="7" name="Textfeld 12">
            <a:extLst>
              <a:ext uri="{FF2B5EF4-FFF2-40B4-BE49-F238E27FC236}">
                <a16:creationId xmlns:a16="http://schemas.microsoft.com/office/drawing/2014/main" id="{319BBB84-9CBC-45F5-A23F-6556F3AE2903}"/>
              </a:ext>
            </a:extLst>
          </p:cNvPr>
          <p:cNvSpPr txBox="1"/>
          <p:nvPr userDrawn="1"/>
        </p:nvSpPr>
        <p:spPr>
          <a:xfrm rot="16200000">
            <a:off x="8427153" y="4286642"/>
            <a:ext cx="1283519" cy="287335"/>
          </a:xfrm>
          <a:prstGeom prst="rect">
            <a:avLst/>
          </a:prstGeom>
          <a:noFill/>
        </p:spPr>
        <p:txBody>
          <a:bodyPr wrap="none" lIns="0" tIns="0" rIns="0" bIns="0" rtlCol="0" anchor="ctr" anchorCtr="0">
            <a:noAutofit/>
          </a:bodyPr>
          <a:lstStyle/>
          <a:p>
            <a:r>
              <a:rPr lang="de-CH" sz="600" b="0" i="0" dirty="0">
                <a:solidFill>
                  <a:schemeClr val="accent1"/>
                </a:solidFill>
                <a:effectLst/>
                <a:latin typeface="Arial" panose="020B0604020202020204" pitchFamily="34" charset="0"/>
              </a:rPr>
              <a:t>PP-XAR-CH-0497-2_08.2022</a:t>
            </a:r>
            <a:endParaRPr lang="de-DE" sz="400" dirty="0">
              <a:solidFill>
                <a:schemeClr val="accent1"/>
              </a:solidFill>
            </a:endParaRPr>
          </a:p>
        </p:txBody>
      </p:sp>
    </p:spTree>
    <p:extLst>
      <p:ext uri="{BB962C8B-B14F-4D97-AF65-F5344CB8AC3E}">
        <p14:creationId xmlns:p14="http://schemas.microsoft.com/office/powerpoint/2010/main" val="3199247453"/>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3" r:id="rId4"/>
    <p:sldLayoutId id="2147483774" r:id="rId5"/>
    <p:sldLayoutId id="2147483775" r:id="rId6"/>
    <p:sldLayoutId id="2147483771" r:id="rId7"/>
    <p:sldLayoutId id="2147483779" r:id="rId8"/>
    <p:sldLayoutId id="2147483772" r:id="rId9"/>
    <p:sldLayoutId id="2147483777" r:id="rId10"/>
    <p:sldLayoutId id="2147483780" r:id="rId11"/>
    <p:sldLayoutId id="2147483776" r:id="rId12"/>
    <p:sldLayoutId id="2147483781" r:id="rId13"/>
    <p:sldLayoutId id="2147483778" r:id="rId14"/>
    <p:sldLayoutId id="2147483782" r:id="rId15"/>
    <p:sldLayoutId id="2147483783" r:id="rId16"/>
    <p:sldLayoutId id="2147483784" r:id="rId17"/>
  </p:sldLayoutIdLst>
  <p:hf sldNum="0" hdr="0" dt="0"/>
  <p:txStyles>
    <p:titleStyle>
      <a:lvl1pPr algn="l" rtl="0" eaLnBrk="1" fontAlgn="base" hangingPunct="1">
        <a:spcBef>
          <a:spcPct val="0"/>
        </a:spcBef>
        <a:spcAft>
          <a:spcPct val="0"/>
        </a:spcAft>
        <a:defRPr lang="en-GB" sz="2400" b="0" noProof="0" dirty="0">
          <a:solidFill>
            <a:schemeClr val="bg2"/>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p:titleStyle>
    <p:bodyStyle>
      <a:lvl1pPr marL="268288"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defRPr lang="en-US" sz="180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14.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3.svg"/><Relationship Id="rId3" Type="http://schemas.openxmlformats.org/officeDocument/2006/relationships/image" Target="../media/image13.jpeg"/><Relationship Id="rId7" Type="http://schemas.openxmlformats.org/officeDocument/2006/relationships/image" Target="../media/image17.svg"/><Relationship Id="rId12" Type="http://schemas.openxmlformats.org/officeDocument/2006/relationships/image" Target="../media/image22.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16.png"/><Relationship Id="rId11" Type="http://schemas.openxmlformats.org/officeDocument/2006/relationships/image" Target="../media/image21.svg"/><Relationship Id="rId5" Type="http://schemas.openxmlformats.org/officeDocument/2006/relationships/image" Target="../media/image15.sv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3.svg"/><Relationship Id="rId3" Type="http://schemas.openxmlformats.org/officeDocument/2006/relationships/image" Target="../media/image13.jpeg"/><Relationship Id="rId7" Type="http://schemas.openxmlformats.org/officeDocument/2006/relationships/image" Target="../media/image17.svg"/><Relationship Id="rId12" Type="http://schemas.openxmlformats.org/officeDocument/2006/relationships/image" Target="../media/image22.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16.png"/><Relationship Id="rId11" Type="http://schemas.openxmlformats.org/officeDocument/2006/relationships/image" Target="../media/image21.svg"/><Relationship Id="rId5" Type="http://schemas.openxmlformats.org/officeDocument/2006/relationships/image" Target="../media/image15.sv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sv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26.png"/><Relationship Id="rId4" Type="http://schemas.openxmlformats.org/officeDocument/2006/relationships/image" Target="../media/image25.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27.png"/><Relationship Id="rId13" Type="http://schemas.openxmlformats.org/officeDocument/2006/relationships/image" Target="../media/image21.svg"/><Relationship Id="rId3" Type="http://schemas.openxmlformats.org/officeDocument/2006/relationships/image" Target="../media/image13.jpeg"/><Relationship Id="rId7" Type="http://schemas.openxmlformats.org/officeDocument/2006/relationships/image" Target="../media/image17.svg"/><Relationship Id="rId12" Type="http://schemas.openxmlformats.org/officeDocument/2006/relationships/image" Target="../media/image20.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16.png"/><Relationship Id="rId11" Type="http://schemas.openxmlformats.org/officeDocument/2006/relationships/image" Target="../media/image19.svg"/><Relationship Id="rId5" Type="http://schemas.openxmlformats.org/officeDocument/2006/relationships/image" Target="../media/image15.svg"/><Relationship Id="rId10" Type="http://schemas.openxmlformats.org/officeDocument/2006/relationships/image" Target="../media/image18.png"/><Relationship Id="rId4" Type="http://schemas.openxmlformats.org/officeDocument/2006/relationships/image" Target="../media/image14.png"/><Relationship Id="rId9" Type="http://schemas.openxmlformats.org/officeDocument/2006/relationships/image" Target="../media/image28.sv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sv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chart" Target="../charts/chart1.xml"/><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chart" Target="../charts/chart3.xml"/><Relationship Id="rId4" Type="http://schemas.openxmlformats.org/officeDocument/2006/relationships/image" Target="../media/image12.jpeg"/></Relationships>
</file>

<file path=ppt/slides/_rels/slide6.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3.svg"/><Relationship Id="rId3" Type="http://schemas.openxmlformats.org/officeDocument/2006/relationships/image" Target="../media/image13.jpeg"/><Relationship Id="rId7" Type="http://schemas.openxmlformats.org/officeDocument/2006/relationships/image" Target="../media/image17.svg"/><Relationship Id="rId12" Type="http://schemas.openxmlformats.org/officeDocument/2006/relationships/image" Target="../media/image2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6.png"/><Relationship Id="rId11" Type="http://schemas.openxmlformats.org/officeDocument/2006/relationships/image" Target="../media/image21.svg"/><Relationship Id="rId5" Type="http://schemas.openxmlformats.org/officeDocument/2006/relationships/image" Target="../media/image15.sv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svg"/></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Line 38">
            <a:extLst>
              <a:ext uri="{FF2B5EF4-FFF2-40B4-BE49-F238E27FC236}">
                <a16:creationId xmlns:a16="http://schemas.microsoft.com/office/drawing/2014/main" id="{D4748E2E-069B-AB41-AE36-076C3B201260}"/>
              </a:ext>
            </a:extLst>
          </p:cNvPr>
          <p:cNvSpPr>
            <a:spLocks noChangeShapeType="1"/>
          </p:cNvSpPr>
          <p:nvPr/>
        </p:nvSpPr>
        <p:spPr bwMode="auto">
          <a:xfrm flipV="1">
            <a:off x="611188" y="2566988"/>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5000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ndParaRPr>
          </a:p>
        </p:txBody>
      </p:sp>
      <p:sp>
        <p:nvSpPr>
          <p:cNvPr id="10" name="Title 2">
            <a:extLst>
              <a:ext uri="{FF2B5EF4-FFF2-40B4-BE49-F238E27FC236}">
                <a16:creationId xmlns:a16="http://schemas.microsoft.com/office/drawing/2014/main" id="{EE2AE12B-50AB-D342-8CDD-6C65FEF352A6}"/>
              </a:ext>
            </a:extLst>
          </p:cNvPr>
          <p:cNvSpPr txBox="1">
            <a:spLocks/>
          </p:cNvSpPr>
          <p:nvPr/>
        </p:nvSpPr>
        <p:spPr>
          <a:xfrm>
            <a:off x="612776" y="1491621"/>
            <a:ext cx="8339200" cy="984885"/>
          </a:xfrm>
          <a:prstGeom prst="rect">
            <a:avLst/>
          </a:prstGeom>
        </p:spPr>
        <p:txBody>
          <a:bodyPr vert="horz" wrap="square" lIns="0" tIns="0" rIns="0" bIns="0" rtlCol="0" anchor="b">
            <a:spAutoFit/>
          </a:bodyPr>
          <a:lstStyle>
            <a:lvl1pPr algn="l" rtl="0" eaLnBrk="1" fontAlgn="base" hangingPunct="1">
              <a:spcBef>
                <a:spcPct val="0"/>
              </a:spcBef>
              <a:spcAft>
                <a:spcPct val="0"/>
              </a:spcAft>
              <a:defRPr sz="3200" b="0">
                <a:solidFill>
                  <a:schemeClr val="bg2"/>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defRPr/>
            </a:pPr>
            <a:r>
              <a:rPr lang="fr-FR" b="1">
                <a:solidFill>
                  <a:srgbClr val="3961AC"/>
                </a:solidFill>
              </a:rPr>
              <a:t>Présentation clinique </a:t>
            </a:r>
            <a:br>
              <a:rPr lang="fr-FR" b="1">
                <a:solidFill>
                  <a:srgbClr val="3961AC"/>
                </a:solidFill>
              </a:rPr>
            </a:br>
            <a:r>
              <a:rPr lang="fr-FR" b="1">
                <a:solidFill>
                  <a:srgbClr val="3961AC"/>
                </a:solidFill>
              </a:rPr>
              <a:t>de patients avec FAnv</a:t>
            </a:r>
          </a:p>
        </p:txBody>
      </p:sp>
      <p:sp>
        <p:nvSpPr>
          <p:cNvPr id="11" name="Rectangle 40">
            <a:extLst>
              <a:ext uri="{FF2B5EF4-FFF2-40B4-BE49-F238E27FC236}">
                <a16:creationId xmlns:a16="http://schemas.microsoft.com/office/drawing/2014/main" id="{73F53FA0-A043-D146-803F-6E364D973D8E}"/>
              </a:ext>
            </a:extLst>
          </p:cNvPr>
          <p:cNvSpPr txBox="1">
            <a:spLocks noChangeArrowheads="1"/>
          </p:cNvSpPr>
          <p:nvPr/>
        </p:nvSpPr>
        <p:spPr>
          <a:xfrm>
            <a:off x="612776" y="2707482"/>
            <a:ext cx="8423720" cy="276999"/>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sz="280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sz="160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sz="160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800"/>
              <a:t>Gestion de patients âgés avec FAnv</a:t>
            </a:r>
          </a:p>
        </p:txBody>
      </p:sp>
    </p:spTree>
    <p:extLst>
      <p:ext uri="{BB962C8B-B14F-4D97-AF65-F5344CB8AC3E}">
        <p14:creationId xmlns:p14="http://schemas.microsoft.com/office/powerpoint/2010/main" val="1124652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1061884" y="327710"/>
            <a:ext cx="7952516" cy="553998"/>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000" dirty="0"/>
              <a:t>Des données réelles chez des patients âgés avec </a:t>
            </a:r>
            <a:r>
              <a:rPr lang="fr-FR" sz="2000" dirty="0" err="1"/>
              <a:t>FAnv</a:t>
            </a:r>
            <a:r>
              <a:rPr lang="fr-FR" sz="2000" dirty="0"/>
              <a:t> soulignent le bon profil d'efficacité et de sécurité du Rivaroxaban</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733420"/>
            <a:ext cx="8452306" cy="323165"/>
          </a:xfrm>
          <a:prstGeom prst="rect">
            <a:avLst/>
          </a:prstGeom>
          <a:noFill/>
        </p:spPr>
        <p:txBody>
          <a:bodyPr wrap="square" lIns="0" tIns="0" rIns="0" bIns="0" rtlCol="0" anchor="b" anchorCtr="0">
            <a:spAutoFit/>
          </a:bodyPr>
          <a:lstStyle/>
          <a:p>
            <a:pPr>
              <a:spcBef>
                <a:spcPts val="0"/>
              </a:spcBef>
            </a:pPr>
            <a:r>
              <a:rPr lang="fr-FR" sz="700">
                <a:solidFill>
                  <a:srgbClr val="B3B2B5"/>
                </a:solidFill>
                <a:cs typeface="Arial" charset="0"/>
              </a:rPr>
              <a:t>Les données présentées sont modèle 1 : ajustées à l’âge, au sexe, à la DFGe et à l’indice de Charlson (n=22 variables). FAnv, fibrillation atriale non valvulaire ; AVK antagoniste de la vitamine K, </a:t>
            </a:r>
            <a:br>
              <a:rPr lang="fr-FR" sz="700">
                <a:solidFill>
                  <a:srgbClr val="B3B2B5"/>
                </a:solidFill>
                <a:cs typeface="Arial" charset="0"/>
              </a:rPr>
            </a:br>
            <a:r>
              <a:rPr lang="fr-FR" sz="700">
                <a:solidFill>
                  <a:srgbClr val="B3B2B5"/>
                </a:solidFill>
                <a:cs typeface="Arial" charset="0"/>
              </a:rPr>
              <a:t>NS non significatif; RR risque relatif</a:t>
            </a:r>
          </a:p>
          <a:p>
            <a:pPr>
              <a:spcBef>
                <a:spcPts val="0"/>
              </a:spcBef>
            </a:pPr>
            <a:r>
              <a:rPr lang="fr-FR" sz="700">
                <a:solidFill>
                  <a:srgbClr val="B3B2B5"/>
                </a:solidFill>
                <a:cs typeface="Arial" charset="0"/>
              </a:rPr>
              <a:t>FAnv : fibrillation atriale non valvulaire ; DFGe : taux de filtration glomérulaire estimé ; IC : Intervalle de confiance ; RR : Rapport de risque ; NS : non significatif ; AVK antagoniste de la vitamine K</a:t>
            </a:r>
          </a:p>
        </p:txBody>
      </p:sp>
      <p:pic>
        <p:nvPicPr>
          <p:cNvPr id="31" name="Picture 3" descr="A person smiling for the camera&#10;&#10;Description automatically generated">
            <a:extLst>
              <a:ext uri="{FF2B5EF4-FFF2-40B4-BE49-F238E27FC236}">
                <a16:creationId xmlns:a16="http://schemas.microsoft.com/office/drawing/2014/main" id="{C59FD640-ED1D-464C-B4C0-62F83B24F85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33302" y="-80613"/>
            <a:ext cx="1107331" cy="1107331"/>
          </a:xfrm>
          <a:prstGeom prst="ellipse">
            <a:avLst/>
          </a:prstGeom>
          <a:ln w="28575">
            <a:solidFill>
              <a:srgbClr val="3961AC"/>
            </a:solidFill>
          </a:ln>
        </p:spPr>
      </p:pic>
      <p:sp>
        <p:nvSpPr>
          <p:cNvPr id="21" name="Subtitle 1">
            <a:extLst>
              <a:ext uri="{FF2B5EF4-FFF2-40B4-BE49-F238E27FC236}">
                <a16:creationId xmlns:a16="http://schemas.microsoft.com/office/drawing/2014/main" id="{A83EC007-88B6-4680-829D-3342F559C43E}"/>
              </a:ext>
            </a:extLst>
          </p:cNvPr>
          <p:cNvSpPr txBox="1">
            <a:spLocks/>
          </p:cNvSpPr>
          <p:nvPr/>
        </p:nvSpPr>
        <p:spPr>
          <a:xfrm>
            <a:off x="601487" y="1093322"/>
            <a:ext cx="7718424" cy="430887"/>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dirty="0"/>
              <a:t>SAFIR-AC : étude prospective sur des patients âgés atteints de </a:t>
            </a:r>
            <a:r>
              <a:rPr lang="fr-FR" sz="1400" b="1" dirty="0" err="1"/>
              <a:t>FAnv</a:t>
            </a:r>
            <a:r>
              <a:rPr lang="fr-FR" sz="1400" b="1" dirty="0"/>
              <a:t>, avec un suivi moyen de 12 mois</a:t>
            </a:r>
            <a:r>
              <a:rPr lang="fr-FR" sz="1400" b="1" baseline="30000" dirty="0"/>
              <a:t>15</a:t>
            </a:r>
          </a:p>
        </p:txBody>
      </p:sp>
      <p:sp>
        <p:nvSpPr>
          <p:cNvPr id="64" name="Rectangle 126">
            <a:extLst>
              <a:ext uri="{FF2B5EF4-FFF2-40B4-BE49-F238E27FC236}">
                <a16:creationId xmlns:a16="http://schemas.microsoft.com/office/drawing/2014/main" id="{CF5FE23B-9098-421E-8349-BD03A19993C0}"/>
              </a:ext>
            </a:extLst>
          </p:cNvPr>
          <p:cNvSpPr/>
          <p:nvPr/>
        </p:nvSpPr>
        <p:spPr>
          <a:xfrm>
            <a:off x="4518256" y="1625283"/>
            <a:ext cx="1279881" cy="261610"/>
          </a:xfrm>
          <a:prstGeom prst="rect">
            <a:avLst/>
          </a:prstGeom>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fr-FR" sz="1100" b="1" i="0" u="none" strike="noStrike" cap="none" normalizeH="0" baseline="0" noProof="0">
                <a:ln>
                  <a:noFill/>
                </a:ln>
                <a:solidFill>
                  <a:srgbClr val="FFFFFF"/>
                </a:solidFill>
                <a:uLnTx/>
                <a:uFillTx/>
                <a:latin typeface="Arial" charset="0"/>
                <a:ea typeface="+mn-ea"/>
                <a:cs typeface="+mn-cs"/>
              </a:rPr>
              <a:t>RR (IC à 95 %)</a:t>
            </a:r>
          </a:p>
        </p:txBody>
      </p:sp>
      <p:sp>
        <p:nvSpPr>
          <p:cNvPr id="65" name="Rectangle 127">
            <a:extLst>
              <a:ext uri="{FF2B5EF4-FFF2-40B4-BE49-F238E27FC236}">
                <a16:creationId xmlns:a16="http://schemas.microsoft.com/office/drawing/2014/main" id="{A8AFF6ED-6AE5-48D9-B975-69F05D8EA60B}"/>
              </a:ext>
            </a:extLst>
          </p:cNvPr>
          <p:cNvSpPr/>
          <p:nvPr/>
        </p:nvSpPr>
        <p:spPr>
          <a:xfrm>
            <a:off x="3217256" y="1625283"/>
            <a:ext cx="1151665" cy="261610"/>
          </a:xfrm>
          <a:prstGeom prst="rect">
            <a:avLst/>
          </a:prstGeom>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fr-FR" sz="1100" b="1" i="0" u="none" strike="noStrike" cap="none" normalizeH="0" baseline="0" noProof="0">
                <a:ln>
                  <a:noFill/>
                </a:ln>
                <a:solidFill>
                  <a:srgbClr val="FFFFFF"/>
                </a:solidFill>
                <a:uLnTx/>
                <a:uFillTx/>
                <a:latin typeface="Arial" charset="0"/>
                <a:ea typeface="+mn-ea"/>
                <a:cs typeface="+mn-cs"/>
              </a:rPr>
              <a:t>Événements (n)</a:t>
            </a:r>
          </a:p>
        </p:txBody>
      </p:sp>
      <p:sp>
        <p:nvSpPr>
          <p:cNvPr id="66" name="Rectangle 128">
            <a:extLst>
              <a:ext uri="{FF2B5EF4-FFF2-40B4-BE49-F238E27FC236}">
                <a16:creationId xmlns:a16="http://schemas.microsoft.com/office/drawing/2014/main" id="{FD48BA2C-09EF-4CA3-820A-BAA5A41A4B64}"/>
              </a:ext>
            </a:extLst>
          </p:cNvPr>
          <p:cNvSpPr/>
          <p:nvPr/>
        </p:nvSpPr>
        <p:spPr>
          <a:xfrm>
            <a:off x="828386" y="1625283"/>
            <a:ext cx="2592288" cy="261610"/>
          </a:xfrm>
          <a:prstGeom prst="rect">
            <a:avLst/>
          </a:prstGeom>
        </p:spPr>
        <p:txBody>
          <a:bodyPr wrap="square">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sz="1100" b="1" i="0" u="none" strike="noStrike" cap="none" normalizeH="0" baseline="0" noProof="0">
                <a:ln>
                  <a:noFill/>
                </a:ln>
                <a:solidFill>
                  <a:srgbClr val="FFFFFF"/>
                </a:solidFill>
                <a:uLnTx/>
                <a:uFillTx/>
                <a:latin typeface="Arial" charset="0"/>
                <a:ea typeface="+mn-ea"/>
                <a:cs typeface="+mn-cs"/>
              </a:rPr>
              <a:t>Patients</a:t>
            </a:r>
            <a:r>
              <a:rPr kumimoji="0" lang="fr-FR" sz="1100" b="1" i="0" u="none" strike="noStrike" cap="none" normalizeH="0" noProof="0">
                <a:ln>
                  <a:noFill/>
                </a:ln>
                <a:solidFill>
                  <a:srgbClr val="FFFFFF"/>
                </a:solidFill>
                <a:uLnTx/>
                <a:uFillTx/>
                <a:latin typeface="Arial" charset="0"/>
                <a:ea typeface="+mn-ea"/>
                <a:cs typeface="+mn-cs"/>
              </a:rPr>
              <a:t> FA</a:t>
            </a:r>
            <a:r>
              <a:rPr kumimoji="0" lang="fr-FR" sz="1100" b="1" i="0" u="none" strike="noStrike" cap="none" normalizeH="0" baseline="30000" noProof="0">
                <a:ln>
                  <a:noFill/>
                </a:ln>
                <a:solidFill>
                  <a:srgbClr val="FFFFFF"/>
                </a:solidFill>
                <a:uLnTx/>
                <a:uFillTx/>
                <a:latin typeface="Arial" charset="0"/>
                <a:ea typeface="+mn-ea"/>
                <a:cs typeface="+mn-cs"/>
              </a:rPr>
              <a:t>1</a:t>
            </a:r>
          </a:p>
        </p:txBody>
      </p:sp>
      <p:grpSp>
        <p:nvGrpSpPr>
          <p:cNvPr id="67" name="Group 11">
            <a:extLst>
              <a:ext uri="{FF2B5EF4-FFF2-40B4-BE49-F238E27FC236}">
                <a16:creationId xmlns:a16="http://schemas.microsoft.com/office/drawing/2014/main" id="{5316E245-99FF-4F82-84A8-D82AF0419EDF}"/>
              </a:ext>
            </a:extLst>
          </p:cNvPr>
          <p:cNvGrpSpPr/>
          <p:nvPr/>
        </p:nvGrpSpPr>
        <p:grpSpPr>
          <a:xfrm>
            <a:off x="710177" y="3434768"/>
            <a:ext cx="7337236" cy="378083"/>
            <a:chOff x="12504711" y="-1644955"/>
            <a:chExt cx="9684570" cy="504111"/>
          </a:xfrm>
        </p:grpSpPr>
        <p:sp>
          <p:nvSpPr>
            <p:cNvPr id="68" name="Rectangle: Rounded Corners 12">
              <a:extLst>
                <a:ext uri="{FF2B5EF4-FFF2-40B4-BE49-F238E27FC236}">
                  <a16:creationId xmlns:a16="http://schemas.microsoft.com/office/drawing/2014/main" id="{367843A1-B6E2-4F1F-AE74-E0EEAE66839F}"/>
                </a:ext>
              </a:extLst>
            </p:cNvPr>
            <p:cNvSpPr/>
            <p:nvPr/>
          </p:nvSpPr>
          <p:spPr>
            <a:xfrm>
              <a:off x="12504711" y="-1644844"/>
              <a:ext cx="9684570" cy="504000"/>
            </a:xfrm>
            <a:prstGeom prst="roundRect">
              <a:avLst>
                <a:gd name="adj" fmla="val 50000"/>
              </a:avLst>
            </a:prstGeom>
            <a:solidFill>
              <a:schemeClr val="accent2">
                <a:lumMod val="20000"/>
                <a:lumOff val="80000"/>
              </a:schemeClr>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sp>
          <p:nvSpPr>
            <p:cNvPr id="69" name="Rectangle: Rounded Corners 13">
              <a:extLst>
                <a:ext uri="{FF2B5EF4-FFF2-40B4-BE49-F238E27FC236}">
                  <a16:creationId xmlns:a16="http://schemas.microsoft.com/office/drawing/2014/main" id="{208E243A-B337-41A3-9CD7-9D896F7AC2E6}"/>
                </a:ext>
              </a:extLst>
            </p:cNvPr>
            <p:cNvSpPr/>
            <p:nvPr/>
          </p:nvSpPr>
          <p:spPr>
            <a:xfrm>
              <a:off x="12504712" y="-1644955"/>
              <a:ext cx="3312367" cy="504000"/>
            </a:xfrm>
            <a:prstGeom prst="roundRect">
              <a:avLst>
                <a:gd name="adj" fmla="val 50000"/>
              </a:avLst>
            </a:prstGeom>
            <a:solidFill>
              <a:schemeClr val="accent1"/>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grpSp>
      <p:grpSp>
        <p:nvGrpSpPr>
          <p:cNvPr id="70" name="Group 14">
            <a:extLst>
              <a:ext uri="{FF2B5EF4-FFF2-40B4-BE49-F238E27FC236}">
                <a16:creationId xmlns:a16="http://schemas.microsoft.com/office/drawing/2014/main" id="{0AF7A820-3073-407E-A856-E4622B22758E}"/>
              </a:ext>
            </a:extLst>
          </p:cNvPr>
          <p:cNvGrpSpPr/>
          <p:nvPr/>
        </p:nvGrpSpPr>
        <p:grpSpPr>
          <a:xfrm>
            <a:off x="709139" y="2948714"/>
            <a:ext cx="7337236" cy="378083"/>
            <a:chOff x="12504711" y="-1644955"/>
            <a:chExt cx="9684570" cy="504111"/>
          </a:xfrm>
        </p:grpSpPr>
        <p:sp>
          <p:nvSpPr>
            <p:cNvPr id="71" name="Rectangle: Rounded Corners 15">
              <a:extLst>
                <a:ext uri="{FF2B5EF4-FFF2-40B4-BE49-F238E27FC236}">
                  <a16:creationId xmlns:a16="http://schemas.microsoft.com/office/drawing/2014/main" id="{DC25F426-B13D-4D7A-9411-80BF71708594}"/>
                </a:ext>
              </a:extLst>
            </p:cNvPr>
            <p:cNvSpPr/>
            <p:nvPr/>
          </p:nvSpPr>
          <p:spPr>
            <a:xfrm>
              <a:off x="12504711" y="-1644844"/>
              <a:ext cx="9684570" cy="504000"/>
            </a:xfrm>
            <a:prstGeom prst="roundRect">
              <a:avLst>
                <a:gd name="adj" fmla="val 50000"/>
              </a:avLst>
            </a:prstGeom>
            <a:solidFill>
              <a:schemeClr val="accent2">
                <a:lumMod val="20000"/>
                <a:lumOff val="80000"/>
              </a:schemeClr>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sp>
          <p:nvSpPr>
            <p:cNvPr id="72" name="Rectangle: Rounded Corners 16">
              <a:extLst>
                <a:ext uri="{FF2B5EF4-FFF2-40B4-BE49-F238E27FC236}">
                  <a16:creationId xmlns:a16="http://schemas.microsoft.com/office/drawing/2014/main" id="{4E9599F4-81E9-4E4A-BC7D-243BFA715755}"/>
                </a:ext>
              </a:extLst>
            </p:cNvPr>
            <p:cNvSpPr/>
            <p:nvPr/>
          </p:nvSpPr>
          <p:spPr>
            <a:xfrm>
              <a:off x="12504712" y="-1644955"/>
              <a:ext cx="3312367" cy="504000"/>
            </a:xfrm>
            <a:prstGeom prst="roundRect">
              <a:avLst>
                <a:gd name="adj" fmla="val 50000"/>
              </a:avLst>
            </a:prstGeom>
            <a:solidFill>
              <a:schemeClr val="accent1"/>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grpSp>
      <p:grpSp>
        <p:nvGrpSpPr>
          <p:cNvPr id="73" name="Group 17">
            <a:extLst>
              <a:ext uri="{FF2B5EF4-FFF2-40B4-BE49-F238E27FC236}">
                <a16:creationId xmlns:a16="http://schemas.microsoft.com/office/drawing/2014/main" id="{8C7949CB-58FF-4F95-BD6C-86AD367FC32C}"/>
              </a:ext>
            </a:extLst>
          </p:cNvPr>
          <p:cNvGrpSpPr/>
          <p:nvPr/>
        </p:nvGrpSpPr>
        <p:grpSpPr>
          <a:xfrm>
            <a:off x="708101" y="2462660"/>
            <a:ext cx="7337236" cy="378083"/>
            <a:chOff x="12504711" y="-1644955"/>
            <a:chExt cx="9684570" cy="504111"/>
          </a:xfrm>
        </p:grpSpPr>
        <p:sp>
          <p:nvSpPr>
            <p:cNvPr id="74" name="Rectangle: Rounded Corners 18">
              <a:extLst>
                <a:ext uri="{FF2B5EF4-FFF2-40B4-BE49-F238E27FC236}">
                  <a16:creationId xmlns:a16="http://schemas.microsoft.com/office/drawing/2014/main" id="{3C21F066-C5B7-443B-A572-4224454085FA}"/>
                </a:ext>
              </a:extLst>
            </p:cNvPr>
            <p:cNvSpPr/>
            <p:nvPr/>
          </p:nvSpPr>
          <p:spPr>
            <a:xfrm>
              <a:off x="12504711" y="-1644844"/>
              <a:ext cx="9684570" cy="504000"/>
            </a:xfrm>
            <a:prstGeom prst="roundRect">
              <a:avLst>
                <a:gd name="adj" fmla="val 50000"/>
              </a:avLst>
            </a:prstGeom>
            <a:solidFill>
              <a:schemeClr val="accent2">
                <a:lumMod val="20000"/>
                <a:lumOff val="80000"/>
              </a:schemeClr>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sp>
          <p:nvSpPr>
            <p:cNvPr id="75" name="Rectangle: Rounded Corners 19">
              <a:extLst>
                <a:ext uri="{FF2B5EF4-FFF2-40B4-BE49-F238E27FC236}">
                  <a16:creationId xmlns:a16="http://schemas.microsoft.com/office/drawing/2014/main" id="{93737AC7-9F38-4EC5-9AE8-6BD151137832}"/>
                </a:ext>
              </a:extLst>
            </p:cNvPr>
            <p:cNvSpPr/>
            <p:nvPr/>
          </p:nvSpPr>
          <p:spPr>
            <a:xfrm>
              <a:off x="12504712" y="-1644955"/>
              <a:ext cx="3312367" cy="504000"/>
            </a:xfrm>
            <a:prstGeom prst="roundRect">
              <a:avLst>
                <a:gd name="adj" fmla="val 50000"/>
              </a:avLst>
            </a:prstGeom>
            <a:solidFill>
              <a:schemeClr val="accent1"/>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grpSp>
      <p:grpSp>
        <p:nvGrpSpPr>
          <p:cNvPr id="76" name="Group 20">
            <a:extLst>
              <a:ext uri="{FF2B5EF4-FFF2-40B4-BE49-F238E27FC236}">
                <a16:creationId xmlns:a16="http://schemas.microsoft.com/office/drawing/2014/main" id="{EF1CE5FF-78F7-439D-BC7C-83651B9FB2D7}"/>
              </a:ext>
            </a:extLst>
          </p:cNvPr>
          <p:cNvGrpSpPr/>
          <p:nvPr/>
        </p:nvGrpSpPr>
        <p:grpSpPr>
          <a:xfrm>
            <a:off x="707063" y="1994091"/>
            <a:ext cx="7337236" cy="378083"/>
            <a:chOff x="12504711" y="-1644955"/>
            <a:chExt cx="9684570" cy="504111"/>
          </a:xfrm>
        </p:grpSpPr>
        <p:sp>
          <p:nvSpPr>
            <p:cNvPr id="77" name="Rectangle: Rounded Corners 21">
              <a:extLst>
                <a:ext uri="{FF2B5EF4-FFF2-40B4-BE49-F238E27FC236}">
                  <a16:creationId xmlns:a16="http://schemas.microsoft.com/office/drawing/2014/main" id="{543C04D9-D315-4F32-B5C6-8113D89B85C8}"/>
                </a:ext>
              </a:extLst>
            </p:cNvPr>
            <p:cNvSpPr/>
            <p:nvPr/>
          </p:nvSpPr>
          <p:spPr>
            <a:xfrm>
              <a:off x="12504711" y="-1644844"/>
              <a:ext cx="9684570" cy="504000"/>
            </a:xfrm>
            <a:prstGeom prst="roundRect">
              <a:avLst>
                <a:gd name="adj" fmla="val 50000"/>
              </a:avLst>
            </a:prstGeom>
            <a:solidFill>
              <a:schemeClr val="accent2">
                <a:lumMod val="20000"/>
                <a:lumOff val="80000"/>
              </a:schemeClr>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sp>
          <p:nvSpPr>
            <p:cNvPr id="78" name="Rectangle: Rounded Corners 22">
              <a:extLst>
                <a:ext uri="{FF2B5EF4-FFF2-40B4-BE49-F238E27FC236}">
                  <a16:creationId xmlns:a16="http://schemas.microsoft.com/office/drawing/2014/main" id="{E772BEB0-AACE-4CE2-A688-5F7D911A8636}"/>
                </a:ext>
              </a:extLst>
            </p:cNvPr>
            <p:cNvSpPr/>
            <p:nvPr/>
          </p:nvSpPr>
          <p:spPr>
            <a:xfrm>
              <a:off x="12504712" y="-1644955"/>
              <a:ext cx="3312367" cy="504000"/>
            </a:xfrm>
            <a:prstGeom prst="roundRect">
              <a:avLst>
                <a:gd name="adj" fmla="val 50000"/>
              </a:avLst>
            </a:prstGeom>
            <a:solidFill>
              <a:schemeClr val="accent1"/>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grpSp>
      <p:graphicFrame>
        <p:nvGraphicFramePr>
          <p:cNvPr id="79" name="Chart 24">
            <a:extLst>
              <a:ext uri="{FF2B5EF4-FFF2-40B4-BE49-F238E27FC236}">
                <a16:creationId xmlns:a16="http://schemas.microsoft.com/office/drawing/2014/main" id="{87396384-1C26-4BD0-A425-EDCADCE51464}"/>
              </a:ext>
            </a:extLst>
          </p:cNvPr>
          <p:cNvGraphicFramePr/>
          <p:nvPr>
            <p:extLst>
              <p:ext uri="{D42A27DB-BD31-4B8C-83A1-F6EECF244321}">
                <p14:modId xmlns:p14="http://schemas.microsoft.com/office/powerpoint/2010/main" val="1371372441"/>
              </p:ext>
            </p:extLst>
          </p:nvPr>
        </p:nvGraphicFramePr>
        <p:xfrm>
          <a:off x="4871339" y="1785634"/>
          <a:ext cx="2586441" cy="2558327"/>
        </p:xfrm>
        <a:graphic>
          <a:graphicData uri="http://schemas.openxmlformats.org/drawingml/2006/chart">
            <c:chart xmlns:c="http://schemas.openxmlformats.org/drawingml/2006/chart" xmlns:r="http://schemas.openxmlformats.org/officeDocument/2006/relationships" r:id="rId4"/>
          </a:graphicData>
        </a:graphic>
      </p:graphicFrame>
      <p:sp>
        <p:nvSpPr>
          <p:cNvPr id="80" name="TextBox 25">
            <a:extLst>
              <a:ext uri="{FF2B5EF4-FFF2-40B4-BE49-F238E27FC236}">
                <a16:creationId xmlns:a16="http://schemas.microsoft.com/office/drawing/2014/main" id="{84658CFE-76A7-493C-A08E-5E3C356DF0EE}"/>
              </a:ext>
            </a:extLst>
          </p:cNvPr>
          <p:cNvSpPr txBox="1"/>
          <p:nvPr/>
        </p:nvSpPr>
        <p:spPr>
          <a:xfrm>
            <a:off x="5062643" y="4021246"/>
            <a:ext cx="1115174" cy="378662"/>
          </a:xfrm>
          <a:prstGeom prst="rect">
            <a:avLst/>
          </a:prstGeom>
          <a:noFill/>
        </p:spPr>
        <p:txBody>
          <a:bodyPr wrap="square" lIns="67500" tIns="35100" rIns="67500" bIns="35100" rtlCol="0" anchor="ctr">
            <a:spAutoFit/>
          </a:bodyPr>
          <a:lstStyle/>
          <a:p>
            <a:pPr lvl="0" algn="ctr">
              <a:defRPr/>
            </a:pPr>
            <a:r>
              <a:rPr lang="fr-FR" sz="1000" b="1" dirty="0">
                <a:solidFill>
                  <a:schemeClr val="tx1">
                    <a:lumMod val="65000"/>
                    <a:lumOff val="35000"/>
                  </a:schemeClr>
                </a:solidFill>
              </a:rPr>
              <a:t>préférence </a:t>
            </a:r>
            <a:r>
              <a:rPr lang="fr-FR" sz="1000" b="1" dirty="0" err="1">
                <a:solidFill>
                  <a:schemeClr val="tx1">
                    <a:lumMod val="65000"/>
                    <a:lumOff val="35000"/>
                  </a:schemeClr>
                </a:solidFill>
              </a:rPr>
              <a:t>rivaroxaban</a:t>
            </a:r>
            <a:endParaRPr kumimoji="0" lang="fr-FR" sz="1000" b="1" i="0" u="none" strike="noStrike" cap="none" normalizeH="0" baseline="0" noProof="0" dirty="0">
              <a:ln>
                <a:noFill/>
              </a:ln>
              <a:solidFill>
                <a:schemeClr val="tx1">
                  <a:lumMod val="65000"/>
                  <a:lumOff val="35000"/>
                </a:schemeClr>
              </a:solidFill>
              <a:uLnTx/>
              <a:uFillTx/>
              <a:latin typeface="Arial" charset="0"/>
              <a:ea typeface="+mn-ea"/>
              <a:cs typeface="+mn-cs"/>
            </a:endParaRPr>
          </a:p>
        </p:txBody>
      </p:sp>
      <p:sp>
        <p:nvSpPr>
          <p:cNvPr id="81" name="TextBox 26">
            <a:extLst>
              <a:ext uri="{FF2B5EF4-FFF2-40B4-BE49-F238E27FC236}">
                <a16:creationId xmlns:a16="http://schemas.microsoft.com/office/drawing/2014/main" id="{4BE01D17-164D-4947-98E3-70BB24442CA0}"/>
              </a:ext>
            </a:extLst>
          </p:cNvPr>
          <p:cNvSpPr txBox="1"/>
          <p:nvPr/>
        </p:nvSpPr>
        <p:spPr>
          <a:xfrm>
            <a:off x="6275441" y="4021246"/>
            <a:ext cx="924469" cy="378662"/>
          </a:xfrm>
          <a:prstGeom prst="rect">
            <a:avLst/>
          </a:prstGeom>
          <a:noFill/>
        </p:spPr>
        <p:txBody>
          <a:bodyPr wrap="square" lIns="67500" tIns="35100" rIns="67500" bIns="35100" rtlCol="0" anchor="ctr">
            <a:spAutoFit/>
          </a:bodyPr>
          <a:lstStyle/>
          <a:p>
            <a:pPr lvl="0" algn="ctr">
              <a:defRPr/>
            </a:pPr>
            <a:r>
              <a:rPr lang="fr-FR" sz="1000" b="1" dirty="0">
                <a:solidFill>
                  <a:schemeClr val="tx1">
                    <a:lumMod val="65000"/>
                    <a:lumOff val="35000"/>
                  </a:schemeClr>
                </a:solidFill>
              </a:rPr>
              <a:t>préférence</a:t>
            </a:r>
            <a:br>
              <a:rPr kumimoji="0" lang="fr-FR" sz="1000" b="1" i="0" u="none" strike="noStrike" cap="none" normalizeH="0" baseline="0" noProof="0" dirty="0">
                <a:ln>
                  <a:noFill/>
                </a:ln>
                <a:solidFill>
                  <a:schemeClr val="tx1">
                    <a:lumMod val="65000"/>
                    <a:lumOff val="35000"/>
                  </a:schemeClr>
                </a:solidFill>
                <a:uLnTx/>
                <a:uFillTx/>
                <a:latin typeface="Arial" charset="0"/>
                <a:ea typeface="+mn-ea"/>
                <a:cs typeface="+mn-cs"/>
              </a:rPr>
            </a:br>
            <a:r>
              <a:rPr kumimoji="0" lang="fr-FR" sz="1000" b="1" i="0" u="none" strike="noStrike" cap="none" normalizeH="0" baseline="0" noProof="0" dirty="0">
                <a:ln>
                  <a:noFill/>
                </a:ln>
                <a:solidFill>
                  <a:schemeClr val="tx1">
                    <a:lumMod val="65000"/>
                    <a:lumOff val="35000"/>
                  </a:schemeClr>
                </a:solidFill>
                <a:uLnTx/>
                <a:uFillTx/>
                <a:latin typeface="Arial" charset="0"/>
                <a:ea typeface="+mn-ea"/>
                <a:cs typeface="+mn-cs"/>
              </a:rPr>
              <a:t>AVK</a:t>
            </a:r>
          </a:p>
        </p:txBody>
      </p:sp>
      <p:sp>
        <p:nvSpPr>
          <p:cNvPr id="82" name="Rectangle 27">
            <a:extLst>
              <a:ext uri="{FF2B5EF4-FFF2-40B4-BE49-F238E27FC236}">
                <a16:creationId xmlns:a16="http://schemas.microsoft.com/office/drawing/2014/main" id="{A0FB57D2-78D4-41BA-9B89-30B77848F010}"/>
              </a:ext>
            </a:extLst>
          </p:cNvPr>
          <p:cNvSpPr/>
          <p:nvPr/>
        </p:nvSpPr>
        <p:spPr bwMode="auto">
          <a:xfrm>
            <a:off x="611189" y="1808265"/>
            <a:ext cx="7616020" cy="2640905"/>
          </a:xfrm>
          <a:prstGeom prst="rect">
            <a:avLst/>
          </a:prstGeom>
          <a:noFill/>
          <a:ln w="19050" algn="ctr">
            <a:solidFill>
              <a:schemeClr val="bg2"/>
            </a:solid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sp>
        <p:nvSpPr>
          <p:cNvPr id="83" name="Rectangle: Rounded Corners 28">
            <a:extLst>
              <a:ext uri="{FF2B5EF4-FFF2-40B4-BE49-F238E27FC236}">
                <a16:creationId xmlns:a16="http://schemas.microsoft.com/office/drawing/2014/main" id="{9017D099-44AD-45AF-9370-A37D539F4025}"/>
              </a:ext>
            </a:extLst>
          </p:cNvPr>
          <p:cNvSpPr/>
          <p:nvPr/>
        </p:nvSpPr>
        <p:spPr bwMode="auto">
          <a:xfrm>
            <a:off x="611187" y="1604735"/>
            <a:ext cx="7616021" cy="280330"/>
          </a:xfrm>
          <a:prstGeom prst="roundRect">
            <a:avLst>
              <a:gd name="adj" fmla="val 22818"/>
            </a:avLst>
          </a:prstGeom>
          <a:solidFill>
            <a:schemeClr val="bg2"/>
          </a:solidFill>
          <a:ln w="19050" algn="ctr">
            <a:solidFill>
              <a:schemeClr val="bg2"/>
            </a:solid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0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sp>
        <p:nvSpPr>
          <p:cNvPr id="84" name="Rectangle 29">
            <a:extLst>
              <a:ext uri="{FF2B5EF4-FFF2-40B4-BE49-F238E27FC236}">
                <a16:creationId xmlns:a16="http://schemas.microsoft.com/office/drawing/2014/main" id="{3556CF64-8CE7-4108-AA11-0F717429F121}"/>
              </a:ext>
            </a:extLst>
          </p:cNvPr>
          <p:cNvSpPr/>
          <p:nvPr/>
        </p:nvSpPr>
        <p:spPr>
          <a:xfrm>
            <a:off x="3403178" y="1606233"/>
            <a:ext cx="1279881" cy="276999"/>
          </a:xfrm>
          <a:prstGeom prst="rect">
            <a:avLst/>
          </a:prstGeom>
        </p:spPr>
        <p:txBody>
          <a:bodyPr wrap="square">
            <a:spAutoFit/>
          </a:bodyPr>
          <a:lstStyle/>
          <a:p>
            <a:pPr marL="0" marR="0" lvl="0" indent="0" defTabSz="914400" rtl="0" eaLnBrk="1" fontAlgn="base" latinLnBrk="0" hangingPunct="1">
              <a:lnSpc>
                <a:spcPct val="100000"/>
              </a:lnSpc>
              <a:spcBef>
                <a:spcPct val="50000"/>
              </a:spcBef>
              <a:spcAft>
                <a:spcPct val="0"/>
              </a:spcAft>
              <a:buClrTx/>
              <a:buSzTx/>
              <a:buFontTx/>
              <a:buNone/>
              <a:tabLst/>
              <a:defRPr/>
            </a:pPr>
            <a:r>
              <a:rPr kumimoji="0" lang="fr-FR" sz="1200" b="1" i="0" u="none" strike="noStrike" cap="none" normalizeH="0" baseline="0" noProof="0">
                <a:ln>
                  <a:noFill/>
                </a:ln>
                <a:solidFill>
                  <a:srgbClr val="FFFFFF"/>
                </a:solidFill>
                <a:uLnTx/>
                <a:uFillTx/>
                <a:latin typeface="Arial" charset="0"/>
                <a:ea typeface="+mn-ea"/>
                <a:cs typeface="+mn-cs"/>
              </a:rPr>
              <a:t>HR (IC à 95 %)</a:t>
            </a:r>
          </a:p>
        </p:txBody>
      </p:sp>
      <p:sp>
        <p:nvSpPr>
          <p:cNvPr id="85" name="Rectangle 31">
            <a:extLst>
              <a:ext uri="{FF2B5EF4-FFF2-40B4-BE49-F238E27FC236}">
                <a16:creationId xmlns:a16="http://schemas.microsoft.com/office/drawing/2014/main" id="{1B4738BB-C04A-4B49-BC3B-6A955F411EA3}"/>
              </a:ext>
            </a:extLst>
          </p:cNvPr>
          <p:cNvSpPr/>
          <p:nvPr/>
        </p:nvSpPr>
        <p:spPr>
          <a:xfrm>
            <a:off x="751472" y="1606233"/>
            <a:ext cx="2877834" cy="276999"/>
          </a:xfrm>
          <a:prstGeom prst="rect">
            <a:avLst/>
          </a:prstGeom>
        </p:spPr>
        <p:txBody>
          <a:bodyPr wrap="square">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sz="1200" b="1" i="0" u="none" strike="noStrike" cap="none" normalizeH="0" baseline="0" noProof="0">
                <a:ln>
                  <a:noFill/>
                </a:ln>
                <a:solidFill>
                  <a:srgbClr val="FFFFFF"/>
                </a:solidFill>
                <a:uLnTx/>
                <a:uFillTx/>
                <a:latin typeface="Arial" charset="0"/>
                <a:ea typeface="+mn-ea"/>
                <a:cs typeface="+mn-cs"/>
              </a:rPr>
              <a:t>SAFIR-AC : Étude prospective</a:t>
            </a:r>
          </a:p>
        </p:txBody>
      </p:sp>
      <p:sp>
        <p:nvSpPr>
          <p:cNvPr id="86" name="Rectangle 39">
            <a:extLst>
              <a:ext uri="{FF2B5EF4-FFF2-40B4-BE49-F238E27FC236}">
                <a16:creationId xmlns:a16="http://schemas.microsoft.com/office/drawing/2014/main" id="{50578FFF-9E66-482F-948C-47EB5F208188}"/>
              </a:ext>
            </a:extLst>
          </p:cNvPr>
          <p:cNvSpPr/>
          <p:nvPr/>
        </p:nvSpPr>
        <p:spPr>
          <a:xfrm>
            <a:off x="6937438" y="1612657"/>
            <a:ext cx="1279881" cy="276999"/>
          </a:xfrm>
          <a:prstGeom prst="rect">
            <a:avLst/>
          </a:prstGeom>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fr-FR" sz="1200" b="1" i="0" u="none" strike="noStrike" cap="none" normalizeH="0" baseline="0" noProof="0">
                <a:ln>
                  <a:noFill/>
                </a:ln>
                <a:solidFill>
                  <a:srgbClr val="FFFFFF"/>
                </a:solidFill>
                <a:uLnTx/>
                <a:uFillTx/>
                <a:latin typeface="Arial" charset="0"/>
                <a:ea typeface="+mn-ea"/>
                <a:cs typeface="+mn-cs"/>
              </a:rPr>
              <a:t>Valeur de p</a:t>
            </a:r>
          </a:p>
        </p:txBody>
      </p:sp>
      <p:graphicFrame>
        <p:nvGraphicFramePr>
          <p:cNvPr id="87" name="Content Placeholder 3">
            <a:extLst>
              <a:ext uri="{FF2B5EF4-FFF2-40B4-BE49-F238E27FC236}">
                <a16:creationId xmlns:a16="http://schemas.microsoft.com/office/drawing/2014/main" id="{73ABBAF4-300B-4B1B-8D56-0F2E3CEF5FDB}"/>
              </a:ext>
            </a:extLst>
          </p:cNvPr>
          <p:cNvGraphicFramePr>
            <a:graphicFrameLocks/>
          </p:cNvGraphicFramePr>
          <p:nvPr>
            <p:extLst>
              <p:ext uri="{D42A27DB-BD31-4B8C-83A1-F6EECF244321}">
                <p14:modId xmlns:p14="http://schemas.microsoft.com/office/powerpoint/2010/main" val="958605306"/>
              </p:ext>
            </p:extLst>
          </p:nvPr>
        </p:nvGraphicFramePr>
        <p:xfrm>
          <a:off x="780872" y="1934542"/>
          <a:ext cx="7337236" cy="1932272"/>
        </p:xfrm>
        <a:graphic>
          <a:graphicData uri="http://schemas.openxmlformats.org/drawingml/2006/table">
            <a:tbl>
              <a:tblPr firstRow="1" bandRow="1">
                <a:tableStyleId>{2D5ABB26-0587-4C30-8999-92F81FD0307C}</a:tableStyleId>
              </a:tblPr>
              <a:tblGrid>
                <a:gridCol w="2503902">
                  <a:extLst>
                    <a:ext uri="{9D8B030D-6E8A-4147-A177-3AD203B41FA5}">
                      <a16:colId xmlns:a16="http://schemas.microsoft.com/office/drawing/2014/main" val="20000"/>
                    </a:ext>
                  </a:extLst>
                </a:gridCol>
                <a:gridCol w="1557483">
                  <a:extLst>
                    <a:ext uri="{9D8B030D-6E8A-4147-A177-3AD203B41FA5}">
                      <a16:colId xmlns:a16="http://schemas.microsoft.com/office/drawing/2014/main" val="20002"/>
                    </a:ext>
                  </a:extLst>
                </a:gridCol>
                <a:gridCol w="2176483">
                  <a:extLst>
                    <a:ext uri="{9D8B030D-6E8A-4147-A177-3AD203B41FA5}">
                      <a16:colId xmlns:a16="http://schemas.microsoft.com/office/drawing/2014/main" val="2587074045"/>
                    </a:ext>
                  </a:extLst>
                </a:gridCol>
                <a:gridCol w="1099368">
                  <a:extLst>
                    <a:ext uri="{9D8B030D-6E8A-4147-A177-3AD203B41FA5}">
                      <a16:colId xmlns:a16="http://schemas.microsoft.com/office/drawing/2014/main" val="20004"/>
                    </a:ext>
                  </a:extLst>
                </a:gridCol>
              </a:tblGrid>
              <a:tr h="48306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noProof="0" dirty="0">
                          <a:solidFill>
                            <a:schemeClr val="bg1"/>
                          </a:solidFill>
                        </a:rPr>
                        <a:t>Saignements majeurs</a:t>
                      </a:r>
                    </a:p>
                  </a:txBody>
                  <a:tcPr marL="68580" marR="68580" marT="34290" marB="34290"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lang="fr-FR" sz="1200" dirty="0">
                          <a:solidFill>
                            <a:schemeClr val="tx1">
                              <a:lumMod val="65000"/>
                              <a:lumOff val="35000"/>
                            </a:schemeClr>
                          </a:solidFill>
                        </a:rPr>
                        <a:t>0.53 (0.37</a:t>
                      </a:r>
                      <a:r>
                        <a:rPr lang="fr-FR" sz="1200" b="0" i="0" dirty="0">
                          <a:solidFill>
                            <a:schemeClr val="tx1">
                              <a:lumMod val="65000"/>
                              <a:lumOff val="35000"/>
                            </a:schemeClr>
                          </a:solidFill>
                          <a:latin typeface="+mn-lt"/>
                          <a:ea typeface="+mn-ea"/>
                          <a:cs typeface="+mn-cs"/>
                        </a:rPr>
                        <a:t>–</a:t>
                      </a:r>
                      <a:r>
                        <a:rPr lang="fr-FR" sz="1200" dirty="0">
                          <a:solidFill>
                            <a:schemeClr val="tx1">
                              <a:lumMod val="65000"/>
                              <a:lumOff val="35000"/>
                            </a:schemeClr>
                          </a:solidFill>
                        </a:rPr>
                        <a:t>0.75)</a:t>
                      </a:r>
                    </a:p>
                  </a:txBody>
                  <a:tcPr marL="68580" marR="68580" marT="34290" marB="34290" anchor="ctr"/>
                </a:tc>
                <a:tc>
                  <a:txBody>
                    <a:bodyPr/>
                    <a:lstStyle/>
                    <a:p>
                      <a:pPr algn="l" rtl="0"/>
                      <a:endParaRPr lang="en-GB" sz="1200" dirty="0">
                        <a:solidFill>
                          <a:schemeClr val="tx1">
                            <a:lumMod val="65000"/>
                            <a:lumOff val="35000"/>
                          </a:schemeClr>
                        </a:solidFill>
                      </a:endParaRPr>
                    </a:p>
                  </a:txBody>
                  <a:tcPr marL="68580" marR="68580" marT="34290" marB="34290" anchor="ctr"/>
                </a:tc>
                <a:tc>
                  <a:txBody>
                    <a:bodyPr/>
                    <a:lstStyle/>
                    <a:p>
                      <a:pPr algn="ctr"/>
                      <a:r>
                        <a:rPr lang="fr-FR" sz="1200">
                          <a:solidFill>
                            <a:schemeClr val="tx1">
                              <a:lumMod val="65000"/>
                              <a:lumOff val="35000"/>
                            </a:schemeClr>
                          </a:solidFill>
                        </a:rPr>
                        <a:t>&lt;0.001</a:t>
                      </a:r>
                    </a:p>
                  </a:txBody>
                  <a:tcPr marL="68580" marR="68580" marT="34290" marB="34290" anchor="ctr"/>
                </a:tc>
                <a:extLst>
                  <a:ext uri="{0D108BD9-81ED-4DB2-BD59-A6C34878D82A}">
                    <a16:rowId xmlns:a16="http://schemas.microsoft.com/office/drawing/2014/main" val="10001"/>
                  </a:ext>
                </a:extLst>
              </a:tr>
              <a:tr h="48306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a:r>
                        <a:rPr lang="fr-FR" sz="1200" b="1" noProof="0" dirty="0">
                          <a:solidFill>
                            <a:schemeClr val="bg1"/>
                          </a:solidFill>
                        </a:rPr>
                        <a:t>Hémorragie intracrânienne</a:t>
                      </a:r>
                    </a:p>
                  </a:txBody>
                  <a:tcPr marL="68580" marR="68580" marT="34290" marB="34290"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lang="fr-FR" sz="1200" dirty="0">
                          <a:solidFill>
                            <a:schemeClr val="tx1">
                              <a:lumMod val="65000"/>
                              <a:lumOff val="35000"/>
                            </a:schemeClr>
                          </a:solidFill>
                        </a:rPr>
                        <a:t>0.38 (0.18</a:t>
                      </a:r>
                      <a:r>
                        <a:rPr lang="fr-FR" sz="1200" b="0" i="0" dirty="0">
                          <a:solidFill>
                            <a:schemeClr val="tx1">
                              <a:lumMod val="65000"/>
                              <a:lumOff val="35000"/>
                            </a:schemeClr>
                          </a:solidFill>
                          <a:latin typeface="+mn-lt"/>
                          <a:ea typeface="+mn-ea"/>
                          <a:cs typeface="+mn-cs"/>
                        </a:rPr>
                        <a:t>–0.82</a:t>
                      </a:r>
                      <a:r>
                        <a:rPr lang="fr-FR" sz="1200" dirty="0">
                          <a:solidFill>
                            <a:schemeClr val="tx1">
                              <a:lumMod val="65000"/>
                              <a:lumOff val="35000"/>
                            </a:schemeClr>
                          </a:solidFill>
                        </a:rPr>
                        <a:t>)</a:t>
                      </a:r>
                    </a:p>
                  </a:txBody>
                  <a:tcPr marL="68580" marR="68580" marT="34290" marB="34290" anchor="ctr"/>
                </a:tc>
                <a:tc>
                  <a:txBody>
                    <a:bodyPr/>
                    <a:lstStyle/>
                    <a:p>
                      <a:pPr algn="l" rtl="0"/>
                      <a:endParaRPr lang="en-GB" sz="1200">
                        <a:solidFill>
                          <a:schemeClr val="tx1">
                            <a:lumMod val="65000"/>
                            <a:lumOff val="35000"/>
                          </a:schemeClr>
                        </a:solidFill>
                      </a:endParaRPr>
                    </a:p>
                  </a:txBody>
                  <a:tcPr marL="68580" marR="68580" marT="34290" marB="34290"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lang="fr-FR" sz="1200">
                          <a:solidFill>
                            <a:schemeClr val="tx1">
                              <a:lumMod val="65000"/>
                              <a:lumOff val="35000"/>
                            </a:schemeClr>
                          </a:solidFill>
                        </a:rPr>
                        <a:t>&lt;0.05</a:t>
                      </a:r>
                    </a:p>
                  </a:txBody>
                  <a:tcPr marL="68580" marR="68580" marT="34290" marB="34290" anchor="ctr"/>
                </a:tc>
                <a:extLst>
                  <a:ext uri="{0D108BD9-81ED-4DB2-BD59-A6C34878D82A}">
                    <a16:rowId xmlns:a16="http://schemas.microsoft.com/office/drawing/2014/main" val="10002"/>
                  </a:ext>
                </a:extLst>
              </a:tr>
              <a:tr h="48306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noProof="0">
                          <a:solidFill>
                            <a:schemeClr val="bg1"/>
                          </a:solidFill>
                        </a:rPr>
                        <a:t>AVC</a:t>
                      </a:r>
                    </a:p>
                  </a:txBody>
                  <a:tcPr marL="68580" marR="68580" marT="34290" marB="34290"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lang="fr-FR" sz="1200" dirty="0">
                          <a:solidFill>
                            <a:schemeClr val="tx1">
                              <a:lumMod val="65000"/>
                              <a:lumOff val="35000"/>
                            </a:schemeClr>
                          </a:solidFill>
                        </a:rPr>
                        <a:t>0.62 (0.29</a:t>
                      </a:r>
                      <a:r>
                        <a:rPr lang="fr-FR" sz="1200" b="0" i="0" dirty="0">
                          <a:solidFill>
                            <a:schemeClr val="tx1">
                              <a:lumMod val="65000"/>
                              <a:lumOff val="35000"/>
                            </a:schemeClr>
                          </a:solidFill>
                          <a:latin typeface="+mn-lt"/>
                          <a:ea typeface="+mn-ea"/>
                          <a:cs typeface="+mn-cs"/>
                        </a:rPr>
                        <a:t>–</a:t>
                      </a:r>
                      <a:r>
                        <a:rPr lang="fr-FR" sz="1200" dirty="0">
                          <a:solidFill>
                            <a:schemeClr val="tx1">
                              <a:lumMod val="65000"/>
                              <a:lumOff val="35000"/>
                            </a:schemeClr>
                          </a:solidFill>
                        </a:rPr>
                        <a:t>1.33)</a:t>
                      </a:r>
                    </a:p>
                  </a:txBody>
                  <a:tcPr marL="68580" marR="68580" marT="34290" marB="34290" anchor="ctr"/>
                </a:tc>
                <a:tc>
                  <a:txBody>
                    <a:bodyPr/>
                    <a:lstStyle/>
                    <a:p>
                      <a:pPr algn="l" rtl="0"/>
                      <a:endParaRPr lang="en-GB" sz="1200">
                        <a:solidFill>
                          <a:schemeClr val="tx1">
                            <a:lumMod val="65000"/>
                            <a:lumOff val="35000"/>
                          </a:schemeClr>
                        </a:solidFill>
                      </a:endParaRPr>
                    </a:p>
                  </a:txBody>
                  <a:tcPr marL="68580" marR="68580" marT="34290" marB="34290" anchor="ctr"/>
                </a:tc>
                <a:tc>
                  <a:txBody>
                    <a:bodyPr/>
                    <a:lstStyle/>
                    <a:p>
                      <a:pPr algn="ctr"/>
                      <a:r>
                        <a:rPr lang="fr-FR" sz="1200">
                          <a:solidFill>
                            <a:schemeClr val="tx1">
                              <a:lumMod val="65000"/>
                              <a:lumOff val="35000"/>
                            </a:schemeClr>
                          </a:solidFill>
                        </a:rPr>
                        <a:t>NR</a:t>
                      </a:r>
                    </a:p>
                  </a:txBody>
                  <a:tcPr marL="68580" marR="68580" marT="34290" marB="34290" anchor="ctr"/>
                </a:tc>
                <a:extLst>
                  <a:ext uri="{0D108BD9-81ED-4DB2-BD59-A6C34878D82A}">
                    <a16:rowId xmlns:a16="http://schemas.microsoft.com/office/drawing/2014/main" val="10003"/>
                  </a:ext>
                </a:extLst>
              </a:tr>
              <a:tr h="48306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a:r>
                        <a:rPr lang="fr-FR" sz="1200" b="1" baseline="0" noProof="0">
                          <a:solidFill>
                            <a:schemeClr val="bg1"/>
                          </a:solidFill>
                        </a:rPr>
                        <a:t>Mortalité</a:t>
                      </a:r>
                    </a:p>
                  </a:txBody>
                  <a:tcPr marL="68580" marR="68580" marT="34290" marB="34290"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lang="fr-FR" sz="1200" dirty="0">
                          <a:solidFill>
                            <a:schemeClr val="tx1">
                              <a:lumMod val="65000"/>
                              <a:lumOff val="35000"/>
                            </a:schemeClr>
                          </a:solidFill>
                        </a:rPr>
                        <a:t>0.81 (0.65</a:t>
                      </a:r>
                      <a:r>
                        <a:rPr lang="fr-FR" sz="1200" b="0" i="0" dirty="0">
                          <a:solidFill>
                            <a:schemeClr val="tx1">
                              <a:lumMod val="65000"/>
                              <a:lumOff val="35000"/>
                            </a:schemeClr>
                          </a:solidFill>
                          <a:latin typeface="+mn-lt"/>
                          <a:ea typeface="+mn-ea"/>
                          <a:cs typeface="+mn-cs"/>
                        </a:rPr>
                        <a:t>–</a:t>
                      </a:r>
                      <a:r>
                        <a:rPr lang="fr-FR" sz="1200" dirty="0">
                          <a:solidFill>
                            <a:schemeClr val="tx1">
                              <a:lumMod val="65000"/>
                              <a:lumOff val="35000"/>
                            </a:schemeClr>
                          </a:solidFill>
                        </a:rPr>
                        <a:t>1.01)</a:t>
                      </a:r>
                    </a:p>
                  </a:txBody>
                  <a:tcPr marL="68580" marR="68580" marT="34290" marB="34290" anchor="ctr"/>
                </a:tc>
                <a:tc>
                  <a:txBody>
                    <a:bodyPr/>
                    <a:lstStyle/>
                    <a:p>
                      <a:pPr algn="l" rtl="0"/>
                      <a:endParaRPr lang="en-GB" sz="1200">
                        <a:solidFill>
                          <a:schemeClr val="tx1">
                            <a:lumMod val="65000"/>
                            <a:lumOff val="35000"/>
                          </a:schemeClr>
                        </a:solidFill>
                      </a:endParaRPr>
                    </a:p>
                  </a:txBody>
                  <a:tcPr marL="68580" marR="68580" marT="34290" marB="34290" anchor="ctr"/>
                </a:tc>
                <a:tc>
                  <a:txBody>
                    <a:bodyPr/>
                    <a:lstStyle/>
                    <a:p>
                      <a:pPr algn="ctr"/>
                      <a:r>
                        <a:rPr lang="fr-FR" sz="1200" dirty="0">
                          <a:solidFill>
                            <a:schemeClr val="tx1">
                              <a:lumMod val="65000"/>
                              <a:lumOff val="35000"/>
                            </a:schemeClr>
                          </a:solidFill>
                        </a:rPr>
                        <a:t>NR</a:t>
                      </a:r>
                    </a:p>
                  </a:txBody>
                  <a:tcPr marL="68580" marR="68580" marT="34290" marB="34290" anchor="ctr"/>
                </a:tc>
                <a:extLst>
                  <a:ext uri="{0D108BD9-81ED-4DB2-BD59-A6C34878D82A}">
                    <a16:rowId xmlns:a16="http://schemas.microsoft.com/office/drawing/2014/main" val="10004"/>
                  </a:ext>
                </a:extLst>
              </a:tr>
            </a:tbl>
          </a:graphicData>
        </a:graphic>
      </p:graphicFrame>
      <p:sp>
        <p:nvSpPr>
          <p:cNvPr id="88" name="Rectangle 6">
            <a:extLst>
              <a:ext uri="{FF2B5EF4-FFF2-40B4-BE49-F238E27FC236}">
                <a16:creationId xmlns:a16="http://schemas.microsoft.com/office/drawing/2014/main" id="{44DE489E-1E2B-46E0-AE79-3419019E27A9}"/>
              </a:ext>
            </a:extLst>
          </p:cNvPr>
          <p:cNvSpPr>
            <a:spLocks noChangeArrowheads="1"/>
          </p:cNvSpPr>
          <p:nvPr/>
        </p:nvSpPr>
        <p:spPr bwMode="auto">
          <a:xfrm flipH="1">
            <a:off x="986456" y="4003768"/>
            <a:ext cx="3142435" cy="546496"/>
          </a:xfrm>
          <a:prstGeom prst="roundRect">
            <a:avLst/>
          </a:prstGeom>
          <a:solidFill>
            <a:schemeClr val="bg2"/>
          </a:solidFill>
          <a:ln w="15875">
            <a:solidFill>
              <a:schemeClr val="bg2"/>
            </a:solidFill>
            <a:round/>
            <a:headEnd/>
            <a:tailEnd/>
          </a:ln>
        </p:spPr>
        <p:txBody>
          <a:bodyPr lIns="20250" rIns="20250" anchor="ct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fr-FR" sz="1200" b="1" i="0" u="none" strike="noStrike" cap="none" normalizeH="0" baseline="0" noProof="0">
                <a:ln>
                  <a:noFill/>
                </a:ln>
                <a:solidFill>
                  <a:srgbClr val="FFFFFF"/>
                </a:solidFill>
                <a:uLnTx/>
                <a:uFillTx/>
                <a:latin typeface="Arial"/>
                <a:ea typeface="+mn-ea"/>
                <a:cs typeface="+mn-cs"/>
              </a:rPr>
              <a:t>Âge moyen :</a:t>
            </a:r>
            <a:r>
              <a:rPr kumimoji="0" lang="fr-FR" sz="1200" i="0" u="none" strike="noStrike" cap="none" normalizeH="0" baseline="0" noProof="0">
                <a:ln>
                  <a:noFill/>
                </a:ln>
                <a:solidFill>
                  <a:srgbClr val="FFFFFF"/>
                </a:solidFill>
                <a:uLnTx/>
                <a:uFillTx/>
                <a:latin typeface="Arial"/>
                <a:ea typeface="+mn-ea"/>
                <a:cs typeface="+mn-cs"/>
              </a:rPr>
              <a:t> 86 ans</a:t>
            </a:r>
          </a:p>
          <a:p>
            <a:pPr marL="0" marR="0" lvl="0" indent="0" algn="ctr" defTabSz="914400" rtl="0" eaLnBrk="1" fontAlgn="auto" latinLnBrk="0" hangingPunct="1">
              <a:lnSpc>
                <a:spcPct val="90000"/>
              </a:lnSpc>
              <a:spcBef>
                <a:spcPts val="0"/>
              </a:spcBef>
              <a:spcAft>
                <a:spcPts val="0"/>
              </a:spcAft>
              <a:buClrTx/>
              <a:buSzTx/>
              <a:buFontTx/>
              <a:buNone/>
              <a:tabLst/>
              <a:defRPr/>
            </a:pPr>
            <a:r>
              <a:rPr lang="fr-FR" sz="1200" b="1">
                <a:solidFill>
                  <a:srgbClr val="FFFFFF"/>
                </a:solidFill>
                <a:latin typeface="Arial"/>
              </a:rPr>
              <a:t>Score CHA</a:t>
            </a:r>
            <a:r>
              <a:rPr lang="fr-FR" sz="1200" b="1" baseline="-25000">
                <a:solidFill>
                  <a:srgbClr val="FFFFFF"/>
                </a:solidFill>
                <a:latin typeface="Arial"/>
              </a:rPr>
              <a:t>2</a:t>
            </a:r>
            <a:r>
              <a:rPr lang="fr-FR" sz="1200" b="1">
                <a:solidFill>
                  <a:srgbClr val="FFFFFF"/>
                </a:solidFill>
                <a:latin typeface="Arial"/>
              </a:rPr>
              <a:t>DS</a:t>
            </a:r>
            <a:r>
              <a:rPr lang="fr-FR" sz="1200" b="1" baseline="-25000">
                <a:solidFill>
                  <a:srgbClr val="FFFFFF"/>
                </a:solidFill>
                <a:latin typeface="Arial"/>
              </a:rPr>
              <a:t>2</a:t>
            </a:r>
            <a:r>
              <a:rPr lang="fr-FR" sz="1200" b="1">
                <a:solidFill>
                  <a:srgbClr val="FFFFFF"/>
                </a:solidFill>
                <a:latin typeface="Arial"/>
              </a:rPr>
              <a:t>-VASc moyen : </a:t>
            </a:r>
            <a:r>
              <a:rPr lang="fr-FR" sz="1200">
                <a:solidFill>
                  <a:srgbClr val="FFFFFF"/>
                </a:solidFill>
                <a:latin typeface="Arial"/>
              </a:rPr>
              <a:t>4.6</a:t>
            </a:r>
          </a:p>
          <a:p>
            <a:pPr marL="0" marR="0" lvl="0" indent="0" algn="ctr" defTabSz="914400" rtl="0" eaLnBrk="1" fontAlgn="auto" latinLnBrk="0" hangingPunct="1">
              <a:lnSpc>
                <a:spcPct val="90000"/>
              </a:lnSpc>
              <a:spcBef>
                <a:spcPts val="0"/>
              </a:spcBef>
              <a:spcAft>
                <a:spcPts val="0"/>
              </a:spcAft>
              <a:buClrTx/>
              <a:buSzTx/>
              <a:buFontTx/>
              <a:buNone/>
              <a:tabLst/>
              <a:defRPr/>
            </a:pPr>
            <a:r>
              <a:rPr lang="fr-FR" sz="1200" b="1">
                <a:solidFill>
                  <a:srgbClr val="FFFFFF"/>
                </a:solidFill>
                <a:latin typeface="Arial"/>
              </a:rPr>
              <a:t>Score HAS-BLED moyen :</a:t>
            </a:r>
            <a:r>
              <a:rPr lang="fr-FR" sz="1200">
                <a:solidFill>
                  <a:srgbClr val="FFFFFF"/>
                </a:solidFill>
                <a:latin typeface="Arial"/>
              </a:rPr>
              <a:t> 2.1</a:t>
            </a:r>
          </a:p>
        </p:txBody>
      </p:sp>
    </p:spTree>
    <p:extLst>
      <p:ext uri="{BB962C8B-B14F-4D97-AF65-F5344CB8AC3E}">
        <p14:creationId xmlns:p14="http://schemas.microsoft.com/office/powerpoint/2010/main" val="12453441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9123" y="272310"/>
            <a:ext cx="8274053" cy="609398"/>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200"/>
              <a:t>Il est capital de gérer le risque hémorragique modifiable 
pour chaque patient FAnv, en particulier les personnes âgées </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707772"/>
            <a:ext cx="8274051" cy="348813"/>
          </a:xfrm>
          <a:prstGeom prst="rect">
            <a:avLst/>
          </a:prstGeom>
          <a:noFill/>
        </p:spPr>
        <p:txBody>
          <a:bodyPr wrap="square" lIns="0" tIns="0" rIns="0" bIns="0" rtlCol="0" anchor="b" anchorCtr="0">
            <a:spAutoFit/>
          </a:bodyPr>
          <a:lstStyle/>
          <a:p>
            <a:pPr>
              <a:spcBef>
                <a:spcPts val="0"/>
              </a:spcBef>
              <a:spcAft>
                <a:spcPts val="200"/>
              </a:spcAft>
            </a:pPr>
            <a:r>
              <a:rPr lang="fr-FR" sz="700">
                <a:solidFill>
                  <a:srgbClr val="B3B2B5"/>
                </a:solidFill>
                <a:cs typeface="Arial" charset="0"/>
              </a:rPr>
              <a:t>* A l’exclusion de patients porteurs de valves cardiaques mécaniques ou atteints de sténose mitrale modérée à sévère.</a:t>
            </a:r>
          </a:p>
          <a:p>
            <a:pPr>
              <a:spcBef>
                <a:spcPts val="0"/>
              </a:spcBef>
              <a:spcAft>
                <a:spcPts val="200"/>
              </a:spcAft>
            </a:pPr>
            <a:r>
              <a:rPr lang="fr-FR" sz="700">
                <a:solidFill>
                  <a:srgbClr val="B3B2B5"/>
                </a:solidFill>
                <a:cs typeface="Arial" charset="0"/>
              </a:rPr>
              <a:t>FAnv : fibrillation atriale non valvulaire ; ESC : European Society of Cardiology ; HAS-BLED : hypertension, fonction rénale/hépatique anormale ; AVC : antécédents de saignement ou prédisposition ; </a:t>
            </a:r>
            <a:br>
              <a:rPr lang="fr-FR" sz="700">
                <a:solidFill>
                  <a:srgbClr val="B3B2B5"/>
                </a:solidFill>
                <a:cs typeface="Arial" charset="0"/>
              </a:rPr>
            </a:br>
            <a:r>
              <a:rPr lang="fr-FR" sz="700">
                <a:solidFill>
                  <a:srgbClr val="B3B2B5"/>
                </a:solidFill>
                <a:cs typeface="Arial" charset="0"/>
              </a:rPr>
              <a:t>RNI : labile, personnes âgées (&gt;65 ans), prise concomitante de médicaments/d’alcool ; ACO : anticoagulant oral</a:t>
            </a:r>
          </a:p>
        </p:txBody>
      </p:sp>
      <p:sp>
        <p:nvSpPr>
          <p:cNvPr id="32" name="Subtitle 1">
            <a:extLst>
              <a:ext uri="{FF2B5EF4-FFF2-40B4-BE49-F238E27FC236}">
                <a16:creationId xmlns:a16="http://schemas.microsoft.com/office/drawing/2014/main" id="{4A91BA2A-EB0D-4F7A-8F07-F2A3C9147BC2}"/>
              </a:ext>
            </a:extLst>
          </p:cNvPr>
          <p:cNvSpPr txBox="1">
            <a:spLocks/>
          </p:cNvSpPr>
          <p:nvPr/>
        </p:nvSpPr>
        <p:spPr>
          <a:xfrm>
            <a:off x="612776" y="1228789"/>
            <a:ext cx="8280400" cy="689420"/>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dirty="0" err="1"/>
              <a:t>Recommendations</a:t>
            </a:r>
            <a:r>
              <a:rPr lang="fr-FR" sz="1400" b="1" dirty="0"/>
              <a:t> ESC 2020 :</a:t>
            </a:r>
            <a:r>
              <a:rPr lang="fr-FR" sz="1400" b="1" baseline="30000" dirty="0"/>
              <a:t>3</a:t>
            </a:r>
          </a:p>
          <a:p>
            <a:r>
              <a:rPr lang="fr-FR" sz="1400" dirty="0"/>
              <a:t>Les risques de saignements modifiables entrent en synergie avec les risques de saignement non modifiables / en partie modifiables et sont de ce fait des facteurs clés de saignement à considérer</a:t>
            </a:r>
          </a:p>
        </p:txBody>
      </p:sp>
      <p:graphicFrame>
        <p:nvGraphicFramePr>
          <p:cNvPr id="33" name="Content Placeholder 4">
            <a:extLst>
              <a:ext uri="{FF2B5EF4-FFF2-40B4-BE49-F238E27FC236}">
                <a16:creationId xmlns:a16="http://schemas.microsoft.com/office/drawing/2014/main" id="{0D3A96B8-849B-4398-AEDF-FA39CB2F120D}"/>
              </a:ext>
            </a:extLst>
          </p:cNvPr>
          <p:cNvGraphicFramePr>
            <a:graphicFrameLocks/>
          </p:cNvGraphicFramePr>
          <p:nvPr>
            <p:extLst>
              <p:ext uri="{D42A27DB-BD31-4B8C-83A1-F6EECF244321}">
                <p14:modId xmlns:p14="http://schemas.microsoft.com/office/powerpoint/2010/main" val="3706662517"/>
              </p:ext>
            </p:extLst>
          </p:nvPr>
        </p:nvGraphicFramePr>
        <p:xfrm>
          <a:off x="619122" y="2008738"/>
          <a:ext cx="8237541" cy="2606040"/>
        </p:xfrm>
        <a:graphic>
          <a:graphicData uri="http://schemas.openxmlformats.org/drawingml/2006/table">
            <a:tbl>
              <a:tblPr firstRow="1" bandRow="1">
                <a:tableStyleId>{9D7B26C5-4107-4FEC-AEDC-1716B250A1EF}</a:tableStyleId>
              </a:tblPr>
              <a:tblGrid>
                <a:gridCol w="6335361">
                  <a:extLst>
                    <a:ext uri="{9D8B030D-6E8A-4147-A177-3AD203B41FA5}">
                      <a16:colId xmlns:a16="http://schemas.microsoft.com/office/drawing/2014/main" val="158057105"/>
                    </a:ext>
                  </a:extLst>
                </a:gridCol>
                <a:gridCol w="951090">
                  <a:extLst>
                    <a:ext uri="{9D8B030D-6E8A-4147-A177-3AD203B41FA5}">
                      <a16:colId xmlns:a16="http://schemas.microsoft.com/office/drawing/2014/main" val="375632211"/>
                    </a:ext>
                  </a:extLst>
                </a:gridCol>
                <a:gridCol w="951090">
                  <a:extLst>
                    <a:ext uri="{9D8B030D-6E8A-4147-A177-3AD203B41FA5}">
                      <a16:colId xmlns:a16="http://schemas.microsoft.com/office/drawing/2014/main" val="2424362976"/>
                    </a:ext>
                  </a:extLst>
                </a:gridCol>
              </a:tblGrid>
              <a:tr h="167751">
                <a:tc>
                  <a:txBody>
                    <a:bodyPr/>
                    <a:lstStyle/>
                    <a:p>
                      <a:r>
                        <a:rPr lang="fr-FR" sz="1100" cap="all" baseline="0">
                          <a:solidFill>
                            <a:schemeClr val="bg1"/>
                          </a:solidFill>
                        </a:rPr>
                        <a:t>Recommandation</a:t>
                      </a:r>
                    </a:p>
                  </a:txBody>
                  <a:tcPr>
                    <a:lnL>
                      <a:noFill/>
                    </a:lnL>
                    <a:lnR>
                      <a:noFill/>
                    </a:lnR>
                    <a:lnT w="12700" cmpd="sng">
                      <a:noFill/>
                    </a:lnT>
                    <a:lnB w="12700" cmpd="sng">
                      <a:noFill/>
                    </a:lnB>
                    <a:lnTlToBr w="12700" cmpd="sng">
                      <a:noFill/>
                      <a:prstDash val="solid"/>
                    </a:lnTlToBr>
                    <a:lnBlToTr w="12700" cmpd="sng">
                      <a:noFill/>
                      <a:prstDash val="solid"/>
                    </a:lnBlToTr>
                    <a:solidFill>
                      <a:srgbClr val="3961AC"/>
                    </a:solidFill>
                  </a:tcPr>
                </a:tc>
                <a:tc>
                  <a:txBody>
                    <a:bodyPr/>
                    <a:lstStyle/>
                    <a:p>
                      <a:pPr algn="ctr"/>
                      <a:r>
                        <a:rPr lang="fr-FR" sz="1100" cap="all" baseline="0">
                          <a:solidFill>
                            <a:schemeClr val="bg1"/>
                          </a:solidFill>
                        </a:rPr>
                        <a:t>Classe</a:t>
                      </a:r>
                    </a:p>
                  </a:txBody>
                  <a:tcPr>
                    <a:lnL>
                      <a:noFill/>
                    </a:lnL>
                    <a:lnR>
                      <a:noFill/>
                    </a:lnR>
                    <a:lnT w="12700" cmpd="sng">
                      <a:noFill/>
                    </a:lnT>
                    <a:lnB w="12700" cmpd="sng">
                      <a:noFill/>
                    </a:lnB>
                    <a:lnTlToBr w="12700" cmpd="sng">
                      <a:noFill/>
                      <a:prstDash val="solid"/>
                    </a:lnTlToBr>
                    <a:lnBlToTr w="12700" cmpd="sng">
                      <a:noFill/>
                      <a:prstDash val="solid"/>
                    </a:lnBlToTr>
                    <a:solidFill>
                      <a:srgbClr val="3961AC"/>
                    </a:solidFill>
                  </a:tcPr>
                </a:tc>
                <a:tc>
                  <a:txBody>
                    <a:bodyPr/>
                    <a:lstStyle/>
                    <a:p>
                      <a:pPr algn="ctr"/>
                      <a:r>
                        <a:rPr lang="fr-FR" sz="1100" cap="all" baseline="0">
                          <a:solidFill>
                            <a:schemeClr val="bg1"/>
                          </a:solidFill>
                        </a:rPr>
                        <a:t>Niveau</a:t>
                      </a:r>
                    </a:p>
                  </a:txBody>
                  <a:tcPr>
                    <a:lnL>
                      <a:noFill/>
                    </a:lnL>
                    <a:lnR>
                      <a:noFill/>
                    </a:lnR>
                    <a:lnT w="12700" cmpd="sng">
                      <a:noFill/>
                    </a:lnT>
                    <a:lnB w="12700" cmpd="sng">
                      <a:noFill/>
                    </a:lnB>
                    <a:lnTlToBr w="12700" cmpd="sng">
                      <a:noFill/>
                      <a:prstDash val="solid"/>
                    </a:lnTlToBr>
                    <a:lnBlToTr w="12700" cmpd="sng">
                      <a:noFill/>
                      <a:prstDash val="solid"/>
                    </a:lnBlToTr>
                    <a:solidFill>
                      <a:srgbClr val="3961AC"/>
                    </a:solidFill>
                  </a:tcPr>
                </a:tc>
                <a:extLst>
                  <a:ext uri="{0D108BD9-81ED-4DB2-BD59-A6C34878D82A}">
                    <a16:rowId xmlns:a16="http://schemas.microsoft.com/office/drawing/2014/main" val="397260071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a:solidFill>
                            <a:schemeClr val="tx1"/>
                          </a:solidFill>
                        </a:rPr>
                        <a:t>Pour évaluer le risque de saignement, il est recommandé de procéder à une évaluation formellement structurée du risque de saignement, basée sur le score de risque chez tous les patients souffrant de FA, </a:t>
                      </a:r>
                      <a:br>
                        <a:rPr lang="fr-FR" sz="1000">
                          <a:solidFill>
                            <a:schemeClr val="tx1"/>
                          </a:solidFill>
                        </a:rPr>
                      </a:br>
                      <a:r>
                        <a:rPr lang="fr-FR" sz="1000">
                          <a:solidFill>
                            <a:schemeClr val="tx1"/>
                          </a:solidFill>
                        </a:rPr>
                        <a:t>et d’identifier les patients susceptibles d’être exposés à un risque élevé de saignement et pour lesquels il faudrait prévoir d’effectuer un examen et un suivi cliniques précoces et plus fréquents.</a:t>
                      </a:r>
                    </a:p>
                  </a:txBody>
                  <a:tcPr>
                    <a:lnT w="12700" cmpd="sng">
                      <a:noFill/>
                    </a:lnT>
                    <a:solidFill>
                      <a:schemeClr val="bg1">
                        <a:lumMod val="95000"/>
                      </a:schemeClr>
                    </a:solidFill>
                  </a:tcPr>
                </a:tc>
                <a:tc>
                  <a:txBody>
                    <a:bodyPr/>
                    <a:lstStyle/>
                    <a:p>
                      <a:pPr algn="ctr"/>
                      <a:r>
                        <a:rPr lang="fr-FR" sz="1100" baseline="0">
                          <a:solidFill>
                            <a:schemeClr val="tx1"/>
                          </a:solidFill>
                        </a:rPr>
                        <a:t>I</a:t>
                      </a:r>
                    </a:p>
                  </a:txBody>
                  <a:tcPr>
                    <a:lnT w="12700" cmpd="sng">
                      <a:noFill/>
                    </a:lnT>
                    <a:solidFill>
                      <a:srgbClr val="00B050">
                        <a:alpha val="60000"/>
                      </a:srgbClr>
                    </a:solidFill>
                  </a:tcPr>
                </a:tc>
                <a:tc>
                  <a:txBody>
                    <a:bodyPr/>
                    <a:lstStyle/>
                    <a:p>
                      <a:pPr algn="ctr"/>
                      <a:r>
                        <a:rPr lang="fr-FR" sz="1100" baseline="0">
                          <a:solidFill>
                            <a:schemeClr val="bg1"/>
                          </a:solidFill>
                        </a:rPr>
                        <a:t>B</a:t>
                      </a:r>
                    </a:p>
                  </a:txBody>
                  <a:tcPr>
                    <a:lnT w="12700" cmpd="sng">
                      <a:noFill/>
                    </a:lnT>
                    <a:solidFill>
                      <a:schemeClr val="bg2"/>
                    </a:solidFill>
                  </a:tcPr>
                </a:tc>
                <a:extLst>
                  <a:ext uri="{0D108BD9-81ED-4DB2-BD59-A6C34878D82A}">
                    <a16:rowId xmlns:a16="http://schemas.microsoft.com/office/drawing/2014/main" val="271822669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a:solidFill>
                            <a:schemeClr val="tx1"/>
                          </a:solidFill>
                        </a:rPr>
                        <a:t>Afin d’obtenir une évaluation formelle du risque de saignement basée sur le score de risque, le score HAS-BLED doit être envisagé afin d’aider à traiter les facteurs de risque de saignement  modifiables et d’identifier les patients exposés à un risque de saignement élevé (score HAS-BLED ≥3) qui doivent se soumettre à un examen et un suivi clinique plus précoces et plus fréquents.</a:t>
                      </a:r>
                    </a:p>
                  </a:txBody>
                  <a:tcPr/>
                </a:tc>
                <a:tc>
                  <a:txBody>
                    <a:bodyPr/>
                    <a:lstStyle/>
                    <a:p>
                      <a:pPr algn="ctr"/>
                      <a:r>
                        <a:rPr lang="fr-FR" sz="1100" baseline="0">
                          <a:solidFill>
                            <a:schemeClr val="tx1"/>
                          </a:solidFill>
                        </a:rPr>
                        <a:t>IIa</a:t>
                      </a:r>
                    </a:p>
                  </a:txBody>
                  <a:tcPr>
                    <a:solidFill>
                      <a:srgbClr val="FFFF00">
                        <a:alpha val="60000"/>
                      </a:srgbClr>
                    </a:solidFill>
                  </a:tcPr>
                </a:tc>
                <a:tc>
                  <a:txBody>
                    <a:bodyPr/>
                    <a:lstStyle/>
                    <a:p>
                      <a:pPr algn="ctr"/>
                      <a:r>
                        <a:rPr lang="fr-FR" sz="1100" baseline="0">
                          <a:solidFill>
                            <a:schemeClr val="bg1"/>
                          </a:solidFill>
                        </a:rPr>
                        <a:t>B</a:t>
                      </a:r>
                    </a:p>
                  </a:txBody>
                  <a:tcPr>
                    <a:solidFill>
                      <a:schemeClr val="bg2"/>
                    </a:solidFill>
                  </a:tcPr>
                </a:tc>
                <a:extLst>
                  <a:ext uri="{0D108BD9-81ED-4DB2-BD59-A6C34878D82A}">
                    <a16:rowId xmlns:a16="http://schemas.microsoft.com/office/drawing/2014/main" val="116335241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a:solidFill>
                            <a:schemeClr val="tx1"/>
                          </a:solidFill>
                        </a:rPr>
                        <a:t>Le réexamen des risques d’AVC et de saignements à intervalles réguliers est recommandé pour renseigner des décisions thérapeutiques et prendre en compte les facteurs de risque de saignement potentiellement modifiables.</a:t>
                      </a:r>
                    </a:p>
                  </a:txBody>
                  <a:tcPr>
                    <a:lnB>
                      <a:noFill/>
                    </a:lnB>
                    <a:solidFill>
                      <a:schemeClr val="bg1">
                        <a:lumMod val="95000"/>
                      </a:schemeClr>
                    </a:solidFill>
                  </a:tcPr>
                </a:tc>
                <a:tc>
                  <a:txBody>
                    <a:bodyPr/>
                    <a:lstStyle/>
                    <a:p>
                      <a:pPr algn="ctr"/>
                      <a:r>
                        <a:rPr lang="fr-FR" sz="1100" baseline="0">
                          <a:solidFill>
                            <a:schemeClr val="tx1"/>
                          </a:solidFill>
                        </a:rPr>
                        <a:t>I</a:t>
                      </a:r>
                    </a:p>
                  </a:txBody>
                  <a:tcPr>
                    <a:lnB>
                      <a:noFill/>
                    </a:lnB>
                    <a:solidFill>
                      <a:srgbClr val="00B050">
                        <a:alpha val="60000"/>
                      </a:srgbClr>
                    </a:solidFill>
                  </a:tcPr>
                </a:tc>
                <a:tc>
                  <a:txBody>
                    <a:bodyPr/>
                    <a:lstStyle/>
                    <a:p>
                      <a:pPr algn="ctr"/>
                      <a:r>
                        <a:rPr lang="fr-FR" sz="1100" baseline="0">
                          <a:solidFill>
                            <a:schemeClr val="bg1"/>
                          </a:solidFill>
                        </a:rPr>
                        <a:t>R</a:t>
                      </a:r>
                    </a:p>
                  </a:txBody>
                  <a:tcPr>
                    <a:lnB>
                      <a:noFill/>
                    </a:lnB>
                    <a:solidFill>
                      <a:schemeClr val="bg2"/>
                    </a:solidFill>
                  </a:tcPr>
                </a:tc>
                <a:extLst>
                  <a:ext uri="{0D108BD9-81ED-4DB2-BD59-A6C34878D82A}">
                    <a16:rowId xmlns:a16="http://schemas.microsoft.com/office/drawing/2014/main" val="118671756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dirty="0">
                          <a:solidFill>
                            <a:schemeClr val="tx1"/>
                          </a:solidFill>
                        </a:rPr>
                        <a:t>L'estimation du risque de saignement, en l'absence de contre-indications absolues à l'ACO, ne devrait pas en soi guider les décisions thérapeutiques sur l'utilisation d'un ACO pour la prévention des AVC.</a:t>
                      </a:r>
                    </a:p>
                  </a:txBody>
                  <a:tcPr>
                    <a:lnL>
                      <a:noFill/>
                    </a:lnL>
                    <a:lnR>
                      <a:noFill/>
                    </a:lnR>
                    <a:lnT>
                      <a:noFill/>
                    </a:lnT>
                    <a:lnB w="12700" cmpd="sng">
                      <a:noFill/>
                    </a:lnB>
                    <a:lnTlToBr w="12700" cmpd="sng">
                      <a:noFill/>
                      <a:prstDash val="solid"/>
                    </a:lnTlToBr>
                    <a:lnBlToTr w="12700" cmpd="sng">
                      <a:noFill/>
                      <a:prstDash val="solid"/>
                    </a:lnBlToTr>
                  </a:tcPr>
                </a:tc>
                <a:tc>
                  <a:txBody>
                    <a:bodyPr/>
                    <a:lstStyle/>
                    <a:p>
                      <a:pPr algn="ctr"/>
                      <a:r>
                        <a:rPr lang="fr-FR" sz="1100" baseline="0">
                          <a:solidFill>
                            <a:schemeClr val="tx1"/>
                          </a:solidFill>
                        </a:rPr>
                        <a:t>III</a:t>
                      </a:r>
                    </a:p>
                  </a:txBody>
                  <a:tcPr>
                    <a:lnL>
                      <a:noFill/>
                    </a:lnL>
                    <a:lnR>
                      <a:noFill/>
                    </a:lnR>
                    <a:lnT>
                      <a:noFill/>
                    </a:lnT>
                    <a:lnB w="12700" cmpd="sng">
                      <a:noFill/>
                    </a:lnB>
                    <a:lnTlToBr w="12700" cmpd="sng">
                      <a:noFill/>
                      <a:prstDash val="solid"/>
                    </a:lnTlToBr>
                    <a:lnBlToTr w="12700" cmpd="sng">
                      <a:noFill/>
                      <a:prstDash val="solid"/>
                    </a:lnBlToTr>
                    <a:solidFill>
                      <a:srgbClr val="FF0000">
                        <a:alpha val="60000"/>
                      </a:srgbClr>
                    </a:solidFill>
                  </a:tcPr>
                </a:tc>
                <a:tc>
                  <a:txBody>
                    <a:bodyPr/>
                    <a:lstStyle/>
                    <a:p>
                      <a:pPr algn="ctr"/>
                      <a:r>
                        <a:rPr lang="fr-FR" sz="1100" baseline="0" dirty="0">
                          <a:solidFill>
                            <a:schemeClr val="bg1"/>
                          </a:solidFill>
                        </a:rPr>
                        <a:t>B</a:t>
                      </a:r>
                    </a:p>
                  </a:txBody>
                  <a:tcPr>
                    <a:lnL>
                      <a:noFill/>
                    </a:lnL>
                    <a:lnR>
                      <a:noFill/>
                    </a:lnR>
                    <a:lnT>
                      <a:noFill/>
                    </a:lnT>
                    <a:lnB w="12700" cmpd="sng">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337035659"/>
                  </a:ext>
                </a:extLst>
              </a:tr>
            </a:tbl>
          </a:graphicData>
        </a:graphic>
      </p:graphicFrame>
      <p:sp>
        <p:nvSpPr>
          <p:cNvPr id="8" name="Rectangle 7">
            <a:extLst>
              <a:ext uri="{FF2B5EF4-FFF2-40B4-BE49-F238E27FC236}">
                <a16:creationId xmlns:a16="http://schemas.microsoft.com/office/drawing/2014/main" id="{EF0F1046-219C-43D0-9133-D5F7F7247558}"/>
              </a:ext>
            </a:extLst>
          </p:cNvPr>
          <p:cNvSpPr/>
          <p:nvPr/>
        </p:nvSpPr>
        <p:spPr>
          <a:xfrm rot="16200000">
            <a:off x="8435793" y="4322321"/>
            <a:ext cx="1200970" cy="184666"/>
          </a:xfrm>
          <a:prstGeom prst="rect">
            <a:avLst/>
          </a:prstGeom>
        </p:spPr>
        <p:txBody>
          <a:bodyPr wrap="none">
            <a:spAutoFit/>
          </a:bodyPr>
          <a:lstStyle/>
          <a:p>
            <a:r>
              <a:rPr lang="de-DE" sz="600" dirty="0">
                <a:solidFill>
                  <a:schemeClr val="tx1">
                    <a:lumMod val="50000"/>
                    <a:lumOff val="50000"/>
                  </a:schemeClr>
                </a:solidFill>
                <a:latin typeface="Arial" panose="020B0604020202020204" pitchFamily="34" charset="0"/>
              </a:rPr>
              <a:t>PP-XAR-CH-0526-1_05,2021</a:t>
            </a:r>
            <a:endParaRPr lang="de-DE" sz="600" dirty="0">
              <a:solidFill>
                <a:schemeClr val="tx1">
                  <a:lumMod val="50000"/>
                  <a:lumOff val="50000"/>
                </a:schemeClr>
              </a:solidFill>
            </a:endParaRPr>
          </a:p>
        </p:txBody>
      </p:sp>
    </p:spTree>
    <p:extLst>
      <p:ext uri="{BB962C8B-B14F-4D97-AF65-F5344CB8AC3E}">
        <p14:creationId xmlns:p14="http://schemas.microsoft.com/office/powerpoint/2010/main" val="3578635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9123" y="216911"/>
            <a:ext cx="8274053"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dirty="0"/>
              <a:t>Il est important de gérer les facteurs de risque de saignement modifiables chez vos patients avec FAnv</a:t>
            </a:r>
            <a:r>
              <a:rPr lang="fr-FR" sz="2400" baseline="30000" dirty="0"/>
              <a:t>3</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733420"/>
            <a:ext cx="8274051" cy="323165"/>
          </a:xfrm>
          <a:prstGeom prst="rect">
            <a:avLst/>
          </a:prstGeom>
          <a:noFill/>
        </p:spPr>
        <p:txBody>
          <a:bodyPr wrap="square" lIns="0" tIns="0" rIns="0" bIns="0" rtlCol="0" anchor="b" anchorCtr="0">
            <a:spAutoFit/>
          </a:bodyPr>
          <a:lstStyle/>
          <a:p>
            <a:pPr>
              <a:spcBef>
                <a:spcPts val="0"/>
              </a:spcBef>
              <a:spcAft>
                <a:spcPts val="200"/>
              </a:spcAft>
            </a:pPr>
            <a:r>
              <a:rPr lang="fr-FR" sz="700">
                <a:solidFill>
                  <a:srgbClr val="B3B2B5"/>
                </a:solidFill>
                <a:cs typeface="Arial" charset="0"/>
              </a:rPr>
              <a:t>* Pour patients traités par AVK.</a:t>
            </a:r>
            <a:br>
              <a:rPr lang="fr-FR" sz="700">
                <a:solidFill>
                  <a:srgbClr val="B3B2B5"/>
                </a:solidFill>
                <a:cs typeface="Arial" charset="0"/>
              </a:rPr>
            </a:br>
            <a:r>
              <a:rPr lang="fr-FR" sz="700">
                <a:solidFill>
                  <a:srgbClr val="B3B2B5"/>
                </a:solidFill>
                <a:cs typeface="Arial" charset="0"/>
              </a:rPr>
              <a:t>CKD-EPI : Collaboration sur l’épidémiologie de l’insuffisance rénale chronique ; cTnT-hs : troponine hypersensible ; ClCr : clairance de la créatinine ; GDF : facteur 15 de croissance et de différenciation ; </a:t>
            </a:r>
            <a:br>
              <a:rPr lang="fr-FR" sz="700">
                <a:solidFill>
                  <a:srgbClr val="B3B2B5"/>
                </a:solidFill>
                <a:cs typeface="Arial" charset="0"/>
              </a:rPr>
            </a:br>
            <a:r>
              <a:rPr lang="fr-FR" sz="700">
                <a:solidFill>
                  <a:srgbClr val="B3B2B5"/>
                </a:solidFill>
                <a:cs typeface="Arial" charset="0"/>
              </a:rPr>
              <a:t>RIN : rapport international normalisé ; AINS : anti-inflammatoire non stéroïdien ; ACO : anticoagulant oral ; PAS : pression artérielle systolique ; AVK : antagoniste de la vitamine K</a:t>
            </a:r>
          </a:p>
        </p:txBody>
      </p:sp>
      <p:graphicFrame>
        <p:nvGraphicFramePr>
          <p:cNvPr id="7" name="Content Placeholder 7">
            <a:extLst>
              <a:ext uri="{FF2B5EF4-FFF2-40B4-BE49-F238E27FC236}">
                <a16:creationId xmlns:a16="http://schemas.microsoft.com/office/drawing/2014/main" id="{70BF7FDD-4887-4F43-AD25-F728D9098313}"/>
              </a:ext>
            </a:extLst>
          </p:cNvPr>
          <p:cNvGraphicFramePr>
            <a:graphicFrameLocks/>
          </p:cNvGraphicFramePr>
          <p:nvPr>
            <p:extLst>
              <p:ext uri="{D42A27DB-BD31-4B8C-83A1-F6EECF244321}">
                <p14:modId xmlns:p14="http://schemas.microsoft.com/office/powerpoint/2010/main" val="461716299"/>
              </p:ext>
            </p:extLst>
          </p:nvPr>
        </p:nvGraphicFramePr>
        <p:xfrm>
          <a:off x="611188" y="1276348"/>
          <a:ext cx="8245476" cy="3247393"/>
        </p:xfrm>
        <a:graphic>
          <a:graphicData uri="http://schemas.openxmlformats.org/drawingml/2006/table">
            <a:tbl>
              <a:tblPr firstRow="1" bandRow="1">
                <a:tableStyleId>{F2DE63D5-997A-4646-A377-4702673A728D}</a:tableStyleId>
              </a:tblPr>
              <a:tblGrid>
                <a:gridCol w="2061369">
                  <a:extLst>
                    <a:ext uri="{9D8B030D-6E8A-4147-A177-3AD203B41FA5}">
                      <a16:colId xmlns:a16="http://schemas.microsoft.com/office/drawing/2014/main" val="1655931714"/>
                    </a:ext>
                  </a:extLst>
                </a:gridCol>
                <a:gridCol w="2061369">
                  <a:extLst>
                    <a:ext uri="{9D8B030D-6E8A-4147-A177-3AD203B41FA5}">
                      <a16:colId xmlns:a16="http://schemas.microsoft.com/office/drawing/2014/main" val="2560883444"/>
                    </a:ext>
                  </a:extLst>
                </a:gridCol>
                <a:gridCol w="2061369">
                  <a:extLst>
                    <a:ext uri="{9D8B030D-6E8A-4147-A177-3AD203B41FA5}">
                      <a16:colId xmlns:a16="http://schemas.microsoft.com/office/drawing/2014/main" val="1311150582"/>
                    </a:ext>
                  </a:extLst>
                </a:gridCol>
                <a:gridCol w="2061369">
                  <a:extLst>
                    <a:ext uri="{9D8B030D-6E8A-4147-A177-3AD203B41FA5}">
                      <a16:colId xmlns:a16="http://schemas.microsoft.com/office/drawing/2014/main" val="1270102338"/>
                    </a:ext>
                  </a:extLst>
                </a:gridCol>
              </a:tblGrid>
              <a:tr h="450853">
                <a:tc>
                  <a:txBody>
                    <a:bodyPr/>
                    <a:lstStyle/>
                    <a:p>
                      <a:pPr algn="l"/>
                      <a:r>
                        <a:rPr lang="fr-FR" sz="1100" cap="all" baseline="0"/>
                        <a:t>Non modifiables</a:t>
                      </a:r>
                    </a:p>
                  </a:txBody>
                  <a:tcPr>
                    <a:lnL w="9525" cap="flat" cmpd="sng" algn="ctr">
                      <a:noFill/>
                      <a:prstDash val="soli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961AC"/>
                    </a:solidFill>
                  </a:tcPr>
                </a:tc>
                <a:tc>
                  <a:txBody>
                    <a:bodyPr/>
                    <a:lstStyle/>
                    <a:p>
                      <a:pPr algn="l"/>
                      <a:r>
                        <a:rPr lang="fr-FR" sz="1100" cap="all" baseline="0"/>
                        <a:t>Potentiellement modifiables</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961AC"/>
                    </a:solidFill>
                  </a:tcPr>
                </a:tc>
                <a:tc>
                  <a:txBody>
                    <a:bodyPr/>
                    <a:lstStyle/>
                    <a:p>
                      <a:pPr algn="l"/>
                      <a:r>
                        <a:rPr lang="fr-FR" sz="1100" cap="all" baseline="0"/>
                        <a:t>Modifiables</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961AC"/>
                    </a:solidFill>
                  </a:tcPr>
                </a:tc>
                <a:tc>
                  <a:txBody>
                    <a:bodyPr/>
                    <a:lstStyle/>
                    <a:p>
                      <a:pPr algn="l"/>
                      <a:r>
                        <a:rPr lang="fr-FR" sz="1100" cap="all" baseline="0"/>
                        <a:t>Marqueurs biologiques</a:t>
                      </a:r>
                    </a:p>
                  </a:txBody>
                  <a:tcPr>
                    <a:lnL>
                      <a:noFill/>
                    </a:lnL>
                    <a:lnR w="9525" cap="flat" cmpd="sng" algn="ctr">
                      <a:noFill/>
                      <a:prstDash val="soli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961AC"/>
                    </a:solidFill>
                  </a:tcPr>
                </a:tc>
                <a:extLst>
                  <a:ext uri="{0D108BD9-81ED-4DB2-BD59-A6C34878D82A}">
                    <a16:rowId xmlns:a16="http://schemas.microsoft.com/office/drawing/2014/main" val="1234952005"/>
                  </a:ext>
                </a:extLst>
              </a:tr>
              <a:tr h="2701014">
                <a:tc>
                  <a:txBody>
                    <a:bodyPr/>
                    <a:lstStyle/>
                    <a:p>
                      <a:pPr marL="176213" indent="-176213" algn="l" rtl="0" eaLnBrk="1" fontAlgn="base" hangingPunct="1">
                        <a:spcBef>
                          <a:spcPct val="25000"/>
                        </a:spcBef>
                        <a:spcAft>
                          <a:spcPct val="0"/>
                        </a:spcAft>
                        <a:buClr>
                          <a:schemeClr val="bg2"/>
                        </a:buClr>
                        <a:buSzPct val="80000"/>
                        <a:buFont typeface="Wingdings" panose="05000000000000000000" pitchFamily="2" charset="2"/>
                        <a:buChar char=""/>
                        <a:tabLst>
                          <a:tab pos="176213" algn="l"/>
                          <a:tab pos="1238250" algn="l"/>
                        </a:tabLst>
                      </a:pPr>
                      <a:r>
                        <a:rPr lang="fr-FR" sz="1000" dirty="0">
                          <a:solidFill>
                            <a:schemeClr val="tx1"/>
                          </a:solidFill>
                          <a:latin typeface="+mn-lt"/>
                          <a:ea typeface="+mn-ea"/>
                          <a:cs typeface="+mn-cs"/>
                        </a:rPr>
                        <a:t>Âge &gt;65 ans</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76213" algn="l"/>
                          <a:tab pos="1238250" algn="l"/>
                        </a:tabLst>
                      </a:pPr>
                      <a:r>
                        <a:rPr lang="fr-FR" sz="1000" dirty="0">
                          <a:solidFill>
                            <a:schemeClr val="tx1"/>
                          </a:solidFill>
                          <a:latin typeface="+mn-lt"/>
                          <a:ea typeface="+mn-ea"/>
                          <a:cs typeface="+mn-cs"/>
                        </a:rPr>
                        <a:t>Antécédent de saignement majeur</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76213" algn="l"/>
                          <a:tab pos="1238250" algn="l"/>
                        </a:tabLst>
                      </a:pPr>
                      <a:r>
                        <a:rPr lang="fr-FR" sz="1000" dirty="0">
                          <a:solidFill>
                            <a:schemeClr val="tx1"/>
                          </a:solidFill>
                          <a:latin typeface="+mn-lt"/>
                          <a:ea typeface="+mn-ea"/>
                          <a:cs typeface="+mn-cs"/>
                        </a:rPr>
                        <a:t>Insuffisance rénale sévère </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76213" algn="l"/>
                          <a:tab pos="1238250" algn="l"/>
                        </a:tabLst>
                      </a:pPr>
                      <a:r>
                        <a:rPr lang="fr-FR" sz="1000" dirty="0">
                          <a:solidFill>
                            <a:schemeClr val="tx1"/>
                          </a:solidFill>
                          <a:latin typeface="+mn-lt"/>
                          <a:ea typeface="+mn-ea"/>
                          <a:cs typeface="+mn-cs"/>
                        </a:rPr>
                        <a:t>Dysfonctionnement hépatique sévère</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76213" algn="l"/>
                          <a:tab pos="1238250" algn="l"/>
                        </a:tabLst>
                      </a:pPr>
                      <a:r>
                        <a:rPr lang="fr-FR" sz="1000" dirty="0">
                          <a:solidFill>
                            <a:schemeClr val="tx1"/>
                          </a:solidFill>
                          <a:latin typeface="+mn-lt"/>
                          <a:ea typeface="+mn-ea"/>
                          <a:cs typeface="+mn-cs"/>
                        </a:rPr>
                        <a:t>Tumeur maligne</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76213" algn="l"/>
                          <a:tab pos="1238250" algn="l"/>
                        </a:tabLst>
                      </a:pPr>
                      <a:r>
                        <a:rPr lang="fr-FR" sz="1000" dirty="0">
                          <a:solidFill>
                            <a:schemeClr val="tx1"/>
                          </a:solidFill>
                          <a:latin typeface="+mn-lt"/>
                          <a:ea typeface="+mn-ea"/>
                          <a:cs typeface="+mn-cs"/>
                        </a:rPr>
                        <a:t>Facteurs génétiques</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76213" algn="l"/>
                          <a:tab pos="1238250" algn="l"/>
                        </a:tabLst>
                      </a:pPr>
                      <a:r>
                        <a:rPr lang="fr-FR" sz="1000" dirty="0">
                          <a:solidFill>
                            <a:schemeClr val="tx1"/>
                          </a:solidFill>
                          <a:latin typeface="+mn-lt"/>
                          <a:ea typeface="+mn-ea"/>
                          <a:cs typeface="+mn-cs"/>
                        </a:rPr>
                        <a:t>Antécédent d’AVC, maladie des petits vaisseaux, etc.</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76213" algn="l"/>
                          <a:tab pos="1238250" algn="l"/>
                        </a:tabLst>
                      </a:pPr>
                      <a:r>
                        <a:rPr lang="fr-FR" sz="1000" dirty="0">
                          <a:solidFill>
                            <a:schemeClr val="tx1"/>
                          </a:solidFill>
                          <a:latin typeface="+mn-lt"/>
                          <a:ea typeface="+mn-ea"/>
                          <a:cs typeface="+mn-cs"/>
                        </a:rPr>
                        <a:t>Diabète de type 2</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76213" algn="l"/>
                          <a:tab pos="1238250" algn="l"/>
                        </a:tabLst>
                      </a:pPr>
                      <a:r>
                        <a:rPr lang="fr-FR" sz="1000" dirty="0">
                          <a:solidFill>
                            <a:schemeClr val="tx1"/>
                          </a:solidFill>
                          <a:latin typeface="+mn-lt"/>
                          <a:ea typeface="+mn-ea"/>
                          <a:cs typeface="+mn-cs"/>
                        </a:rPr>
                        <a:t>Déficience cognitive/démence</a:t>
                      </a: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fr-FR" sz="1000" dirty="0">
                          <a:solidFill>
                            <a:schemeClr val="tx1"/>
                          </a:solidFill>
                          <a:latin typeface="+mn-lt"/>
                          <a:ea typeface="+mn-ea"/>
                          <a:cs typeface="+mn-cs"/>
                        </a:rPr>
                        <a:t>Fragilité extrême ± </a:t>
                      </a:r>
                      <a:br>
                        <a:rPr lang="fr-FR" sz="1000" dirty="0">
                          <a:solidFill>
                            <a:schemeClr val="tx1"/>
                          </a:solidFill>
                          <a:latin typeface="+mn-lt"/>
                          <a:ea typeface="+mn-ea"/>
                          <a:cs typeface="+mn-cs"/>
                        </a:rPr>
                      </a:br>
                      <a:r>
                        <a:rPr lang="fr-FR" sz="1000" dirty="0">
                          <a:solidFill>
                            <a:schemeClr val="tx1"/>
                          </a:solidFill>
                          <a:latin typeface="+mn-lt"/>
                          <a:ea typeface="+mn-ea"/>
                          <a:cs typeface="+mn-cs"/>
                        </a:rPr>
                        <a:t>risque excessif de chutes</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fr-FR" sz="1000" dirty="0">
                          <a:solidFill>
                            <a:schemeClr val="tx1"/>
                          </a:solidFill>
                          <a:latin typeface="+mn-lt"/>
                          <a:ea typeface="+mn-ea"/>
                          <a:cs typeface="+mn-cs"/>
                        </a:rPr>
                        <a:t>Anémie</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fr-FR" sz="1000" dirty="0">
                          <a:solidFill>
                            <a:schemeClr val="tx1"/>
                          </a:solidFill>
                          <a:latin typeface="+mn-lt"/>
                          <a:ea typeface="+mn-ea"/>
                          <a:cs typeface="+mn-cs"/>
                        </a:rPr>
                        <a:t>Diminution de la numération ou de la fonction plaquettaire</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fr-FR" sz="1000" dirty="0">
                          <a:solidFill>
                            <a:schemeClr val="tx1"/>
                          </a:solidFill>
                          <a:latin typeface="+mn-lt"/>
                          <a:ea typeface="+mn-ea"/>
                          <a:cs typeface="+mn-cs"/>
                        </a:rPr>
                        <a:t>Insuffisance rénale </a:t>
                      </a:r>
                      <a:br>
                        <a:rPr lang="fr-FR" sz="1000" dirty="0">
                          <a:solidFill>
                            <a:schemeClr val="tx1"/>
                          </a:solidFill>
                          <a:latin typeface="+mn-lt"/>
                          <a:ea typeface="+mn-ea"/>
                          <a:cs typeface="+mn-cs"/>
                        </a:rPr>
                      </a:br>
                      <a:r>
                        <a:rPr lang="fr-FR" sz="1000" dirty="0">
                          <a:solidFill>
                            <a:schemeClr val="tx1"/>
                          </a:solidFill>
                          <a:latin typeface="+mn-lt"/>
                          <a:ea typeface="+mn-ea"/>
                          <a:cs typeface="+mn-cs"/>
                        </a:rPr>
                        <a:t>(</a:t>
                      </a:r>
                      <a:r>
                        <a:rPr lang="fr-FR" sz="1000" dirty="0" err="1">
                          <a:solidFill>
                            <a:schemeClr val="tx1"/>
                          </a:solidFill>
                          <a:latin typeface="+mn-lt"/>
                          <a:ea typeface="+mn-ea"/>
                          <a:cs typeface="+mn-cs"/>
                        </a:rPr>
                        <a:t>CrCl</a:t>
                      </a:r>
                      <a:r>
                        <a:rPr lang="fr-FR" sz="1000" dirty="0">
                          <a:solidFill>
                            <a:schemeClr val="tx1"/>
                          </a:solidFill>
                          <a:latin typeface="+mn-lt"/>
                          <a:ea typeface="+mn-ea"/>
                          <a:cs typeface="+mn-cs"/>
                        </a:rPr>
                        <a:t> &lt;60 ml/min)</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fr-FR" sz="1000" dirty="0">
                          <a:solidFill>
                            <a:schemeClr val="tx1"/>
                          </a:solidFill>
                          <a:latin typeface="+mn-lt"/>
                          <a:ea typeface="+mn-ea"/>
                          <a:cs typeface="+mn-cs"/>
                        </a:rPr>
                        <a:t>Stratégie de gestion des AVK</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fr-FR" sz="1000" dirty="0">
                          <a:solidFill>
                            <a:schemeClr val="tx1"/>
                          </a:solidFill>
                          <a:latin typeface="+mn-lt"/>
                          <a:ea typeface="+mn-ea"/>
                          <a:cs typeface="+mn-cs"/>
                        </a:rPr>
                        <a:t>Hypertension/PAS élevée</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fr-FR" sz="1000" dirty="0">
                          <a:solidFill>
                            <a:schemeClr val="tx1"/>
                          </a:solidFill>
                          <a:latin typeface="+mn-lt"/>
                          <a:ea typeface="+mn-ea"/>
                          <a:cs typeface="+mn-cs"/>
                        </a:rPr>
                        <a:t>antiagrégants plaquettaires/AINS concomitants</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fr-FR" sz="1000" dirty="0">
                          <a:solidFill>
                            <a:schemeClr val="tx1"/>
                          </a:solidFill>
                          <a:latin typeface="+mn-lt"/>
                          <a:ea typeface="+mn-ea"/>
                          <a:cs typeface="+mn-cs"/>
                        </a:rPr>
                        <a:t>Consommation d’alcool excessive</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fr-FR" sz="1000" dirty="0">
                          <a:solidFill>
                            <a:schemeClr val="tx1"/>
                          </a:solidFill>
                          <a:latin typeface="+mn-lt"/>
                          <a:ea typeface="+mn-ea"/>
                          <a:cs typeface="+mn-cs"/>
                        </a:rPr>
                        <a:t>Non-observance thérapeutique aux ACO</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fr-FR" sz="1000" dirty="0">
                          <a:solidFill>
                            <a:schemeClr val="tx1"/>
                          </a:solidFill>
                          <a:latin typeface="+mn-lt"/>
                          <a:ea typeface="+mn-ea"/>
                          <a:cs typeface="+mn-cs"/>
                        </a:rPr>
                        <a:t>Passe-temps/occupations dangereuses</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fr-FR" sz="1000" dirty="0">
                          <a:solidFill>
                            <a:schemeClr val="tx1"/>
                          </a:solidFill>
                          <a:latin typeface="+mn-lt"/>
                          <a:ea typeface="+mn-ea"/>
                          <a:cs typeface="+mn-cs"/>
                        </a:rPr>
                        <a:t>Traitement de transition par héparine</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fr-FR" sz="1000" dirty="0">
                          <a:solidFill>
                            <a:schemeClr val="tx1"/>
                          </a:solidFill>
                          <a:latin typeface="+mn-lt"/>
                          <a:ea typeface="+mn-ea"/>
                          <a:cs typeface="+mn-cs"/>
                        </a:rPr>
                        <a:t>Contrôle INR (cible 2.0–3.0),  cible TTR &gt;70 %*</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fr-FR" sz="1000" dirty="0">
                          <a:solidFill>
                            <a:schemeClr val="tx1"/>
                          </a:solidFill>
                          <a:latin typeface="+mn-lt"/>
                          <a:ea typeface="+mn-ea"/>
                          <a:cs typeface="+mn-cs"/>
                        </a:rPr>
                        <a:t>Choix approprié et dosage correct des ACO</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fr-FR" sz="1000" dirty="0">
                          <a:solidFill>
                            <a:schemeClr val="tx1"/>
                          </a:solidFill>
                          <a:latin typeface="+mn-lt"/>
                          <a:ea typeface="+mn-ea"/>
                          <a:cs typeface="+mn-cs"/>
                        </a:rPr>
                        <a:t>GDF-15</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fr-FR" sz="1000" dirty="0" err="1">
                          <a:solidFill>
                            <a:schemeClr val="tx1"/>
                          </a:solidFill>
                          <a:latin typeface="+mn-lt"/>
                          <a:ea typeface="+mn-ea"/>
                          <a:cs typeface="+mn-cs"/>
                        </a:rPr>
                        <a:t>Cystatine</a:t>
                      </a:r>
                      <a:r>
                        <a:rPr lang="fr-FR" sz="1000" dirty="0">
                          <a:solidFill>
                            <a:schemeClr val="tx1"/>
                          </a:solidFill>
                          <a:latin typeface="+mn-lt"/>
                          <a:ea typeface="+mn-ea"/>
                          <a:cs typeface="+mn-cs"/>
                        </a:rPr>
                        <a:t> C/CKD-EPI</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fr-FR" sz="1000" dirty="0" err="1">
                          <a:solidFill>
                            <a:schemeClr val="tx1"/>
                          </a:solidFill>
                          <a:latin typeface="+mn-lt"/>
                          <a:ea typeface="+mn-ea"/>
                          <a:cs typeface="+mn-cs"/>
                        </a:rPr>
                        <a:t>cTnT-hs</a:t>
                      </a:r>
                      <a:endParaRPr lang="fr-FR" sz="1000" dirty="0">
                        <a:solidFill>
                          <a:schemeClr val="tx1"/>
                        </a:solidFill>
                        <a:latin typeface="+mn-lt"/>
                        <a:ea typeface="+mn-ea"/>
                        <a:cs typeface="+mn-cs"/>
                      </a:endParaRP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fr-FR" sz="1000" dirty="0">
                          <a:solidFill>
                            <a:schemeClr val="tx1"/>
                          </a:solidFill>
                          <a:latin typeface="+mn-lt"/>
                          <a:ea typeface="+mn-ea"/>
                          <a:cs typeface="+mn-cs"/>
                        </a:rPr>
                        <a:t>Facteur de </a:t>
                      </a:r>
                      <a:r>
                        <a:rPr lang="fr-FR" sz="1000" dirty="0" err="1">
                          <a:solidFill>
                            <a:schemeClr val="tx1"/>
                          </a:solidFill>
                          <a:latin typeface="+mn-lt"/>
                          <a:ea typeface="+mn-ea"/>
                          <a:cs typeface="+mn-cs"/>
                        </a:rPr>
                        <a:t>Willebrand</a:t>
                      </a:r>
                      <a:br>
                        <a:rPr lang="fr-FR" sz="1000" dirty="0">
                          <a:solidFill>
                            <a:schemeClr val="tx1"/>
                          </a:solidFill>
                          <a:latin typeface="+mn-lt"/>
                          <a:ea typeface="+mn-ea"/>
                          <a:cs typeface="+mn-cs"/>
                        </a:rPr>
                      </a:br>
                      <a:r>
                        <a:rPr lang="fr-FR" sz="1000" dirty="0">
                          <a:solidFill>
                            <a:schemeClr val="tx1"/>
                          </a:solidFill>
                          <a:latin typeface="+mn-lt"/>
                          <a:ea typeface="+mn-ea"/>
                          <a:cs typeface="+mn-cs"/>
                        </a:rPr>
                        <a:t>(+ autres marqueurs de coagulation)</a:t>
                      </a:r>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616138739"/>
                  </a:ext>
                </a:extLst>
              </a:tr>
            </a:tbl>
          </a:graphicData>
        </a:graphic>
      </p:graphicFrame>
      <p:sp>
        <p:nvSpPr>
          <p:cNvPr id="9" name="Rechteck 8">
            <a:extLst>
              <a:ext uri="{FF2B5EF4-FFF2-40B4-BE49-F238E27FC236}">
                <a16:creationId xmlns:a16="http://schemas.microsoft.com/office/drawing/2014/main" id="{C0BFA7B4-D902-41C4-8E86-FC45005852DA}"/>
              </a:ext>
            </a:extLst>
          </p:cNvPr>
          <p:cNvSpPr/>
          <p:nvPr/>
        </p:nvSpPr>
        <p:spPr bwMode="auto">
          <a:xfrm>
            <a:off x="4733925" y="1733429"/>
            <a:ext cx="2024684" cy="2778936"/>
          </a:xfrm>
          <a:prstGeom prst="rect">
            <a:avLst/>
          </a:prstGeom>
          <a:noFill/>
          <a:ln w="28575" algn="ctr">
            <a:solidFill>
              <a:srgbClr val="809ED5"/>
            </a:solid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sp>
        <p:nvSpPr>
          <p:cNvPr id="10" name="Rechteck 9">
            <a:extLst>
              <a:ext uri="{FF2B5EF4-FFF2-40B4-BE49-F238E27FC236}">
                <a16:creationId xmlns:a16="http://schemas.microsoft.com/office/drawing/2014/main" id="{1DA31E0A-58C6-4C44-B0E2-3F440E76B71B}"/>
              </a:ext>
            </a:extLst>
          </p:cNvPr>
          <p:cNvSpPr/>
          <p:nvPr/>
        </p:nvSpPr>
        <p:spPr bwMode="auto">
          <a:xfrm>
            <a:off x="619123" y="1733429"/>
            <a:ext cx="1649092" cy="209102"/>
          </a:xfrm>
          <a:prstGeom prst="rect">
            <a:avLst/>
          </a:prstGeom>
          <a:noFill/>
          <a:ln w="28575" algn="ctr">
            <a:solidFill>
              <a:srgbClr val="809ED5"/>
            </a:solid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sp>
        <p:nvSpPr>
          <p:cNvPr id="11" name="Rechteck 10">
            <a:extLst>
              <a:ext uri="{FF2B5EF4-FFF2-40B4-BE49-F238E27FC236}">
                <a16:creationId xmlns:a16="http://schemas.microsoft.com/office/drawing/2014/main" id="{3F985E0A-D3EB-4D75-B9A1-68BB33AFE0B2}"/>
              </a:ext>
            </a:extLst>
          </p:cNvPr>
          <p:cNvSpPr/>
          <p:nvPr/>
        </p:nvSpPr>
        <p:spPr bwMode="auto">
          <a:xfrm>
            <a:off x="2686457" y="1733430"/>
            <a:ext cx="1840050" cy="354678"/>
          </a:xfrm>
          <a:prstGeom prst="rect">
            <a:avLst/>
          </a:prstGeom>
          <a:noFill/>
          <a:ln w="28575" algn="ctr">
            <a:solidFill>
              <a:srgbClr val="809ED5"/>
            </a:solid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sp>
        <p:nvSpPr>
          <p:cNvPr id="14" name="Rectangle 13">
            <a:extLst>
              <a:ext uri="{FF2B5EF4-FFF2-40B4-BE49-F238E27FC236}">
                <a16:creationId xmlns:a16="http://schemas.microsoft.com/office/drawing/2014/main" id="{11A1CCFF-3445-4627-8FFA-EF30E72B0616}"/>
              </a:ext>
            </a:extLst>
          </p:cNvPr>
          <p:cNvSpPr/>
          <p:nvPr/>
        </p:nvSpPr>
        <p:spPr>
          <a:xfrm rot="16200000">
            <a:off x="8435793" y="4322321"/>
            <a:ext cx="1200970" cy="184666"/>
          </a:xfrm>
          <a:prstGeom prst="rect">
            <a:avLst/>
          </a:prstGeom>
        </p:spPr>
        <p:txBody>
          <a:bodyPr wrap="none">
            <a:spAutoFit/>
          </a:bodyPr>
          <a:lstStyle/>
          <a:p>
            <a:r>
              <a:rPr lang="de-DE" sz="600" dirty="0">
                <a:solidFill>
                  <a:schemeClr val="tx1">
                    <a:lumMod val="50000"/>
                    <a:lumOff val="50000"/>
                  </a:schemeClr>
                </a:solidFill>
                <a:latin typeface="Arial" panose="020B0604020202020204" pitchFamily="34" charset="0"/>
              </a:rPr>
              <a:t>PP-XAR-CH-0526-1_05,2021</a:t>
            </a:r>
            <a:endParaRPr lang="de-DE" sz="600" dirty="0">
              <a:solidFill>
                <a:schemeClr val="tx1">
                  <a:lumMod val="50000"/>
                  <a:lumOff val="50000"/>
                </a:schemeClr>
              </a:solidFill>
            </a:endParaRPr>
          </a:p>
        </p:txBody>
      </p:sp>
    </p:spTree>
    <p:extLst>
      <p:ext uri="{BB962C8B-B14F-4D97-AF65-F5344CB8AC3E}">
        <p14:creationId xmlns:p14="http://schemas.microsoft.com/office/powerpoint/2010/main" val="16478976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9123" y="327710"/>
            <a:ext cx="8274053" cy="553998"/>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000" dirty="0"/>
              <a:t>Et si vos patients avec </a:t>
            </a:r>
            <a:r>
              <a:rPr lang="fr-FR" sz="2000" dirty="0" err="1"/>
              <a:t>FAnv</a:t>
            </a:r>
            <a:r>
              <a:rPr lang="fr-FR" sz="2000" dirty="0"/>
              <a:t> arrivaient à mieux gérer certains facteurs de risque de saignement modifiables ?</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841141"/>
            <a:ext cx="8274051" cy="215444"/>
          </a:xfrm>
          <a:prstGeom prst="rect">
            <a:avLst/>
          </a:prstGeom>
          <a:noFill/>
        </p:spPr>
        <p:txBody>
          <a:bodyPr wrap="square" lIns="0" tIns="0" rIns="0" bIns="0" rtlCol="0" anchor="b" anchorCtr="0">
            <a:spAutoFit/>
          </a:bodyPr>
          <a:lstStyle/>
          <a:p>
            <a:pPr marL="88900" indent="-88900">
              <a:spcBef>
                <a:spcPts val="0"/>
              </a:spcBef>
              <a:spcAft>
                <a:spcPts val="0"/>
              </a:spcAft>
              <a:buFont typeface="Arial" panose="020B0604020202020204" pitchFamily="34" charset="0"/>
              <a:buChar char="•"/>
            </a:pPr>
            <a:r>
              <a:rPr lang="fr-FR" sz="700">
                <a:solidFill>
                  <a:srgbClr val="B3B2B5"/>
                </a:solidFill>
                <a:cs typeface="Arial" charset="0"/>
              </a:rPr>
              <a:t>Conformément à la définition du saignement majeur de l’International Society on Thrombosis and Haemostasis (ISTH). </a:t>
            </a:r>
          </a:p>
          <a:p>
            <a:pPr marL="88900" indent="-88900">
              <a:spcBef>
                <a:spcPts val="0"/>
              </a:spcBef>
              <a:spcAft>
                <a:spcPts val="0"/>
              </a:spcAft>
            </a:pPr>
            <a:r>
              <a:rPr lang="fr-FR" sz="700">
                <a:solidFill>
                  <a:srgbClr val="B3B2B5"/>
                </a:solidFill>
                <a:cs typeface="Arial" charset="0"/>
              </a:rPr>
              <a:t>†	Versus patients n’ayant aucun facteur de risque modifiable. </a:t>
            </a:r>
          </a:p>
        </p:txBody>
      </p:sp>
      <p:sp>
        <p:nvSpPr>
          <p:cNvPr id="9" name="Subtitle 1">
            <a:extLst>
              <a:ext uri="{FF2B5EF4-FFF2-40B4-BE49-F238E27FC236}">
                <a16:creationId xmlns:a16="http://schemas.microsoft.com/office/drawing/2014/main" id="{1A154217-499B-4C49-8F66-1AF001E9DC65}"/>
              </a:ext>
            </a:extLst>
          </p:cNvPr>
          <p:cNvSpPr txBox="1">
            <a:spLocks/>
          </p:cNvSpPr>
          <p:nvPr/>
        </p:nvSpPr>
        <p:spPr>
          <a:xfrm>
            <a:off x="612776" y="1228789"/>
            <a:ext cx="8280400" cy="430887"/>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dirty="0"/>
              <a:t>Registre prospectif XANTUS dans le monde réel :</a:t>
            </a:r>
            <a:r>
              <a:rPr lang="fr-FR" sz="1400" b="1" baseline="30000" dirty="0"/>
              <a:t>16</a:t>
            </a:r>
            <a:r>
              <a:rPr lang="fr-FR" sz="1400" b="1" dirty="0"/>
              <a:t> </a:t>
            </a:r>
            <a:br>
              <a:rPr lang="fr-FR" sz="1400" b="1" dirty="0"/>
            </a:br>
            <a:r>
              <a:rPr lang="fr-FR" sz="1400" b="1" dirty="0"/>
              <a:t>patients avec </a:t>
            </a:r>
            <a:r>
              <a:rPr lang="fr-FR" sz="1400" b="1" dirty="0" err="1"/>
              <a:t>FAnv</a:t>
            </a:r>
            <a:r>
              <a:rPr lang="fr-FR" sz="1400" b="1" dirty="0"/>
              <a:t> sous Rivaroxaban (n=6784)</a:t>
            </a:r>
          </a:p>
        </p:txBody>
      </p:sp>
      <p:grpSp>
        <p:nvGrpSpPr>
          <p:cNvPr id="10" name="Group 40">
            <a:extLst>
              <a:ext uri="{FF2B5EF4-FFF2-40B4-BE49-F238E27FC236}">
                <a16:creationId xmlns:a16="http://schemas.microsoft.com/office/drawing/2014/main" id="{61802F63-ACDA-4860-8F65-DA83A53A77E5}"/>
              </a:ext>
            </a:extLst>
          </p:cNvPr>
          <p:cNvGrpSpPr/>
          <p:nvPr/>
        </p:nvGrpSpPr>
        <p:grpSpPr>
          <a:xfrm>
            <a:off x="603925" y="1595129"/>
            <a:ext cx="6377622" cy="3069823"/>
            <a:chOff x="3762359" y="1120725"/>
            <a:chExt cx="5788039" cy="3069823"/>
          </a:xfrm>
        </p:grpSpPr>
        <p:grpSp>
          <p:nvGrpSpPr>
            <p:cNvPr id="11" name="Group 29">
              <a:extLst>
                <a:ext uri="{FF2B5EF4-FFF2-40B4-BE49-F238E27FC236}">
                  <a16:creationId xmlns:a16="http://schemas.microsoft.com/office/drawing/2014/main" id="{3280AFBD-A428-40D2-A5F4-5E2417E40A7C}"/>
                </a:ext>
              </a:extLst>
            </p:cNvPr>
            <p:cNvGrpSpPr/>
            <p:nvPr/>
          </p:nvGrpSpPr>
          <p:grpSpPr>
            <a:xfrm>
              <a:off x="3762359" y="1120725"/>
              <a:ext cx="5788039" cy="3069823"/>
              <a:chOff x="4241472" y="935882"/>
              <a:chExt cx="5383249" cy="3226649"/>
            </a:xfrm>
          </p:grpSpPr>
          <p:grpSp>
            <p:nvGrpSpPr>
              <p:cNvPr id="17" name="Group 28">
                <a:extLst>
                  <a:ext uri="{FF2B5EF4-FFF2-40B4-BE49-F238E27FC236}">
                    <a16:creationId xmlns:a16="http://schemas.microsoft.com/office/drawing/2014/main" id="{52B124EB-BF85-4E3F-8057-886F16027160}"/>
                  </a:ext>
                </a:extLst>
              </p:cNvPr>
              <p:cNvGrpSpPr/>
              <p:nvPr/>
            </p:nvGrpSpPr>
            <p:grpSpPr>
              <a:xfrm>
                <a:off x="4241472" y="1108807"/>
                <a:ext cx="4480414" cy="3053724"/>
                <a:chOff x="4241472" y="1108807"/>
                <a:chExt cx="4480414" cy="3053724"/>
              </a:xfrm>
            </p:grpSpPr>
            <p:sp>
              <p:nvSpPr>
                <p:cNvPr id="19" name="TextBox 9">
                  <a:extLst>
                    <a:ext uri="{FF2B5EF4-FFF2-40B4-BE49-F238E27FC236}">
                      <a16:creationId xmlns:a16="http://schemas.microsoft.com/office/drawing/2014/main" id="{EE467FAA-8178-43D7-86E1-568DE4688D45}"/>
                    </a:ext>
                  </a:extLst>
                </p:cNvPr>
                <p:cNvSpPr txBox="1"/>
                <p:nvPr/>
              </p:nvSpPr>
              <p:spPr>
                <a:xfrm rot="16200000">
                  <a:off x="3167703" y="2201844"/>
                  <a:ext cx="2400905" cy="253367"/>
                </a:xfrm>
                <a:prstGeom prst="rect">
                  <a:avLst/>
                </a:prstGeom>
                <a:noFill/>
              </p:spPr>
              <p:txBody>
                <a:bodyPr wrap="square" lIns="0" tIns="0" rIns="0" bIns="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a:defRPr kumimoji="0" lang="de-DE" sz="800" b="1" i="0" u="none" strike="noStrike" kern="1200" normalizeH="0" baseline="0" noProof="0">
                      <a:solidFill>
                        <a:srgbClr val="000000">
                          <a:lumMod val="65000"/>
                          <a:lumOff val="35000"/>
                        </a:srgbClr>
                      </a:solidFill>
                      <a:uLnTx/>
                      <a:uFillTx/>
                      <a:latin typeface="+mn-lt"/>
                      <a:ea typeface="+mn-ea"/>
                      <a:cs typeface="+mn-cs"/>
                    </a:defRPr>
                  </a:pPr>
                  <a:r>
                    <a:rPr lang="fr-FR" sz="1200" b="1">
                      <a:solidFill>
                        <a:schemeClr val="tx1">
                          <a:lumMod val="65000"/>
                          <a:lumOff val="35000"/>
                        </a:schemeClr>
                      </a:solidFill>
                      <a:cs typeface="Arial" pitchFamily="34" charset="0"/>
                    </a:rPr>
                    <a:t>Probabilité cumulée</a:t>
                  </a:r>
                  <a:br>
                    <a:rPr lang="fr-FR" sz="1200" b="1">
                      <a:solidFill>
                        <a:schemeClr val="tx1">
                          <a:lumMod val="65000"/>
                          <a:lumOff val="35000"/>
                        </a:schemeClr>
                      </a:solidFill>
                      <a:cs typeface="Arial" pitchFamily="34" charset="0"/>
                    </a:rPr>
                  </a:br>
                  <a:r>
                    <a:rPr lang="fr-FR" sz="1200" b="1">
                      <a:solidFill>
                        <a:schemeClr val="tx1">
                          <a:lumMod val="65000"/>
                          <a:lumOff val="35000"/>
                        </a:schemeClr>
                      </a:solidFill>
                      <a:cs typeface="Arial" pitchFamily="34" charset="0"/>
                    </a:rPr>
                    <a:t>de saignements majeurs (%)</a:t>
                  </a:r>
                </a:p>
              </p:txBody>
            </p:sp>
            <p:sp>
              <p:nvSpPr>
                <p:cNvPr id="20" name="TextBox 9">
                  <a:extLst>
                    <a:ext uri="{FF2B5EF4-FFF2-40B4-BE49-F238E27FC236}">
                      <a16:creationId xmlns:a16="http://schemas.microsoft.com/office/drawing/2014/main" id="{FFD05264-651C-489B-9789-DB682616CE83}"/>
                    </a:ext>
                  </a:extLst>
                </p:cNvPr>
                <p:cNvSpPr txBox="1"/>
                <p:nvPr/>
              </p:nvSpPr>
              <p:spPr>
                <a:xfrm>
                  <a:off x="4924979" y="3968431"/>
                  <a:ext cx="3796907" cy="194100"/>
                </a:xfrm>
                <a:prstGeom prst="rect">
                  <a:avLst/>
                </a:prstGeom>
                <a:noFill/>
              </p:spPr>
              <p:txBody>
                <a:bodyPr wrap="square" lIns="0" tIns="0" rIns="0" bIns="0" anchor="b">
                  <a:sp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a:defRPr kumimoji="0" b="0" i="0" normalizeH="0" noProof="0">
                      <a:uLnTx/>
                      <a:uFillTx/>
                      <a:latin typeface="Arial" pitchFamily="34" charset="0"/>
                      <a:ea typeface="+mn-ea"/>
                      <a:cs typeface="+mn-cs"/>
                    </a:defRPr>
                  </a:pPr>
                  <a:r>
                    <a:rPr lang="fr-FR" sz="1200" b="1">
                      <a:solidFill>
                        <a:schemeClr val="tx1">
                          <a:lumMod val="65000"/>
                          <a:lumOff val="35000"/>
                        </a:schemeClr>
                      </a:solidFill>
                      <a:cs typeface="Arial" pitchFamily="34" charset="0"/>
                    </a:rPr>
                    <a:t>Durée (jours)</a:t>
                  </a:r>
                </a:p>
              </p:txBody>
            </p:sp>
            <p:grpSp>
              <p:nvGrpSpPr>
                <p:cNvPr id="21" name="Group 25">
                  <a:extLst>
                    <a:ext uri="{FF2B5EF4-FFF2-40B4-BE49-F238E27FC236}">
                      <a16:creationId xmlns:a16="http://schemas.microsoft.com/office/drawing/2014/main" id="{2CF65EE8-044A-4C1B-BA3B-261F76C7C13B}"/>
                    </a:ext>
                  </a:extLst>
                </p:cNvPr>
                <p:cNvGrpSpPr/>
                <p:nvPr/>
              </p:nvGrpSpPr>
              <p:grpSpPr>
                <a:xfrm>
                  <a:off x="4988478" y="1108807"/>
                  <a:ext cx="3716290" cy="2490903"/>
                  <a:chOff x="5293467" y="1074420"/>
                  <a:chExt cx="2947667" cy="1975721"/>
                </a:xfrm>
              </p:grpSpPr>
              <p:pic>
                <p:nvPicPr>
                  <p:cNvPr id="22" name="Picture 22">
                    <a:extLst>
                      <a:ext uri="{FF2B5EF4-FFF2-40B4-BE49-F238E27FC236}">
                        <a16:creationId xmlns:a16="http://schemas.microsoft.com/office/drawing/2014/main" id="{77388E47-CAD5-4097-8EB8-C10654A594A7}"/>
                      </a:ext>
                    </a:extLst>
                  </p:cNvPr>
                  <p:cNvPicPr>
                    <a:picLocks noChangeAspect="1"/>
                  </p:cNvPicPr>
                  <p:nvPr/>
                </p:nvPicPr>
                <p:blipFill rotWithShape="1">
                  <a:blip r:embed="rId3">
                    <a:duotone>
                      <a:schemeClr val="bg2">
                        <a:shade val="45000"/>
                        <a:satMod val="135000"/>
                      </a:schemeClr>
                      <a:prstClr val="white"/>
                    </a:duotone>
                  </a:blip>
                  <a:srcRect l="292" r="351"/>
                  <a:stretch/>
                </p:blipFill>
                <p:spPr>
                  <a:xfrm>
                    <a:off x="5293467" y="1075181"/>
                    <a:ext cx="2947667" cy="1974960"/>
                  </a:xfrm>
                  <a:prstGeom prst="rect">
                    <a:avLst/>
                  </a:prstGeom>
                </p:spPr>
              </p:pic>
              <p:sp>
                <p:nvSpPr>
                  <p:cNvPr id="23" name="Rectangle 24">
                    <a:extLst>
                      <a:ext uri="{FF2B5EF4-FFF2-40B4-BE49-F238E27FC236}">
                        <a16:creationId xmlns:a16="http://schemas.microsoft.com/office/drawing/2014/main" id="{23E469D7-F899-463E-A997-17DF678BFE10}"/>
                      </a:ext>
                    </a:extLst>
                  </p:cNvPr>
                  <p:cNvSpPr/>
                  <p:nvPr/>
                </p:nvSpPr>
                <p:spPr bwMode="auto">
                  <a:xfrm>
                    <a:off x="5440680" y="1074420"/>
                    <a:ext cx="1805940" cy="297180"/>
                  </a:xfrm>
                  <a:prstGeom prst="rect">
                    <a:avLst/>
                  </a:prstGeom>
                  <a:solidFill>
                    <a:schemeClr val="bg1"/>
                  </a:solidFill>
                  <a:ln w="19050" algn="ctr">
                    <a:noFill/>
                    <a:miter lim="800000"/>
                    <a:headEnd/>
                    <a:tailEnd/>
                  </a:ln>
                  <a:effectLst/>
                </p:spPr>
                <p:txBody>
                  <a:bodyPr wrap="square" lIns="0" tIns="0" rIns="0" bIns="0" rtlCol="0" anchor="ctr">
                    <a:noAutofit/>
                  </a:bodyPr>
                  <a:lstStyle/>
                  <a:p>
                    <a:pPr algn="ctr"/>
                    <a:endParaRPr lang="en-GB" sz="1600">
                      <a:solidFill>
                        <a:schemeClr val="tx1">
                          <a:lumMod val="65000"/>
                          <a:lumOff val="35000"/>
                        </a:schemeClr>
                      </a:solidFill>
                    </a:endParaRPr>
                  </a:p>
                </p:txBody>
              </p:sp>
            </p:grpSp>
          </p:grpSp>
          <p:graphicFrame>
            <p:nvGraphicFramePr>
              <p:cNvPr id="18" name="Content Placeholder 7">
                <a:extLst>
                  <a:ext uri="{FF2B5EF4-FFF2-40B4-BE49-F238E27FC236}">
                    <a16:creationId xmlns:a16="http://schemas.microsoft.com/office/drawing/2014/main" id="{CDDA48E6-01C4-4174-9988-87020CE95634}"/>
                  </a:ext>
                </a:extLst>
              </p:cNvPr>
              <p:cNvGraphicFramePr/>
              <p:nvPr/>
            </p:nvGraphicFramePr>
            <p:xfrm>
              <a:off x="4504118" y="935882"/>
              <a:ext cx="5120603" cy="3128115"/>
            </p:xfrm>
            <a:graphic>
              <a:graphicData uri="http://schemas.openxmlformats.org/drawingml/2006/chart">
                <c:chart xmlns:c="http://schemas.openxmlformats.org/drawingml/2006/chart" xmlns:r="http://schemas.openxmlformats.org/officeDocument/2006/relationships" r:id="rId4"/>
              </a:graphicData>
            </a:graphic>
          </p:graphicFrame>
        </p:grpSp>
        <p:sp>
          <p:nvSpPr>
            <p:cNvPr id="13" name="TextBox 33">
              <a:extLst>
                <a:ext uri="{FF2B5EF4-FFF2-40B4-BE49-F238E27FC236}">
                  <a16:creationId xmlns:a16="http://schemas.microsoft.com/office/drawing/2014/main" id="{A6486055-69FA-4398-B5CC-46BEEBD3B986}"/>
                </a:ext>
              </a:extLst>
            </p:cNvPr>
            <p:cNvSpPr txBox="1"/>
            <p:nvPr/>
          </p:nvSpPr>
          <p:spPr>
            <a:xfrm>
              <a:off x="5146675" y="1333351"/>
              <a:ext cx="1828042" cy="463846"/>
            </a:xfrm>
            <a:prstGeom prst="rect">
              <a:avLst/>
            </a:prstGeom>
            <a:noFill/>
          </p:spPr>
          <p:txBody>
            <a:bodyPr wrap="square" lIns="90000" tIns="46800" rIns="90000" bIns="46800" rtlCol="0" anchor="ctr">
              <a:spAutoFit/>
            </a:bodyPr>
            <a:lstStyle/>
            <a:p>
              <a:r>
                <a:rPr lang="fr-FR" sz="1200">
                  <a:solidFill>
                    <a:schemeClr val="tx1">
                      <a:lumMod val="65000"/>
                      <a:lumOff val="35000"/>
                    </a:schemeClr>
                  </a:solidFill>
                </a:rPr>
                <a:t>Aucun facteur de risque modifiable</a:t>
              </a:r>
              <a:br>
                <a:rPr lang="fr-FR" sz="1200">
                  <a:solidFill>
                    <a:schemeClr val="tx1">
                      <a:lumMod val="65000"/>
                      <a:lumOff val="35000"/>
                    </a:schemeClr>
                  </a:solidFill>
                </a:rPr>
              </a:br>
              <a:r>
                <a:rPr lang="fr-FR" sz="1200">
                  <a:solidFill>
                    <a:schemeClr val="tx1">
                      <a:lumMod val="65000"/>
                      <a:lumOff val="35000"/>
                    </a:schemeClr>
                  </a:solidFill>
                </a:rPr>
                <a:t>≥1 facteur de risque modifiable</a:t>
              </a:r>
            </a:p>
          </p:txBody>
        </p:sp>
        <p:cxnSp>
          <p:nvCxnSpPr>
            <p:cNvPr id="14" name="Straight Connector 34">
              <a:extLst>
                <a:ext uri="{FF2B5EF4-FFF2-40B4-BE49-F238E27FC236}">
                  <a16:creationId xmlns:a16="http://schemas.microsoft.com/office/drawing/2014/main" id="{804F36D8-6A17-4A69-A1FD-608BF121D35B}"/>
                </a:ext>
              </a:extLst>
            </p:cNvPr>
            <p:cNvCxnSpPr>
              <a:cxnSpLocks/>
            </p:cNvCxnSpPr>
            <p:nvPr/>
          </p:nvCxnSpPr>
          <p:spPr bwMode="auto">
            <a:xfrm>
              <a:off x="4785046" y="1468722"/>
              <a:ext cx="360000" cy="0"/>
            </a:xfrm>
            <a:prstGeom prst="line">
              <a:avLst/>
            </a:prstGeom>
            <a:noFill/>
            <a:ln w="19050" cap="flat" cmpd="sng" algn="ctr">
              <a:solidFill>
                <a:srgbClr val="3961AC"/>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 name="Straight Connector 35">
              <a:extLst>
                <a:ext uri="{FF2B5EF4-FFF2-40B4-BE49-F238E27FC236}">
                  <a16:creationId xmlns:a16="http://schemas.microsoft.com/office/drawing/2014/main" id="{CCD3BAD7-8F36-4E13-99B7-5638CF071503}"/>
                </a:ext>
              </a:extLst>
            </p:cNvPr>
            <p:cNvCxnSpPr>
              <a:cxnSpLocks/>
            </p:cNvCxnSpPr>
            <p:nvPr/>
          </p:nvCxnSpPr>
          <p:spPr bwMode="auto">
            <a:xfrm>
              <a:off x="4791904" y="1654650"/>
              <a:ext cx="360000" cy="0"/>
            </a:xfrm>
            <a:prstGeom prst="line">
              <a:avLst/>
            </a:prstGeom>
            <a:noFill/>
            <a:ln w="19050" cap="flat" cmpd="sng" algn="ctr">
              <a:solidFill>
                <a:srgbClr val="3961AC"/>
              </a:solidFill>
              <a:prstDash val="dash"/>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24" name="Rectangle: Rounded Corners 18">
            <a:extLst>
              <a:ext uri="{FF2B5EF4-FFF2-40B4-BE49-F238E27FC236}">
                <a16:creationId xmlns:a16="http://schemas.microsoft.com/office/drawing/2014/main" id="{B660C40D-BAC7-4F46-9372-6389A985380B}"/>
              </a:ext>
            </a:extLst>
          </p:cNvPr>
          <p:cNvSpPr/>
          <p:nvPr/>
        </p:nvSpPr>
        <p:spPr>
          <a:xfrm>
            <a:off x="6275037" y="1283724"/>
            <a:ext cx="2567775" cy="1946173"/>
          </a:xfrm>
          <a:prstGeom prst="roundRect">
            <a:avLst>
              <a:gd name="adj" fmla="val 12063"/>
            </a:avLst>
          </a:prstGeom>
          <a:solidFill>
            <a:schemeClr val="bg1"/>
          </a:solidFill>
          <a:ln w="28575">
            <a:solidFill>
              <a:srgbClr val="3961AC"/>
            </a:solidFill>
          </a:ln>
          <a:effectLst/>
        </p:spPr>
        <p:txBody>
          <a:bodyPr wrap="square" lIns="36000" tIns="0" rIns="36000" bIns="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marL="176213" indent="-176213">
              <a:spcBef>
                <a:spcPts val="0"/>
              </a:spcBef>
              <a:defRPr kumimoji="0" b="0" i="0" normalizeH="0" noProof="0">
                <a:uLnTx/>
                <a:uFillTx/>
                <a:latin typeface="Arial" pitchFamily="34" charset="0"/>
                <a:ea typeface="+mn-ea"/>
                <a:cs typeface="+mn-cs"/>
              </a:defRPr>
            </a:pPr>
            <a:endParaRPr lang="en-GB" sz="1200" b="1" dirty="0">
              <a:solidFill>
                <a:schemeClr val="tx1">
                  <a:lumMod val="65000"/>
                  <a:lumOff val="35000"/>
                </a:schemeClr>
              </a:solidFill>
            </a:endParaRPr>
          </a:p>
          <a:p>
            <a:pPr algn="ctr">
              <a:spcBef>
                <a:spcPts val="0"/>
              </a:spcBef>
              <a:spcAft>
                <a:spcPts val="600"/>
              </a:spcAft>
              <a:defRPr kumimoji="0" b="0" i="0" normalizeH="0" noProof="0">
                <a:uLnTx/>
                <a:uFillTx/>
                <a:latin typeface="Arial" pitchFamily="34" charset="0"/>
                <a:ea typeface="+mn-ea"/>
                <a:cs typeface="+mn-cs"/>
              </a:defRPr>
            </a:pPr>
            <a:r>
              <a:rPr lang="fr-FR" sz="1200" b="1" dirty="0">
                <a:solidFill>
                  <a:schemeClr val="tx1">
                    <a:lumMod val="65000"/>
                    <a:lumOff val="35000"/>
                  </a:schemeClr>
                </a:solidFill>
              </a:rPr>
              <a:t>Facteurs de risque modifiables associés à des saignements majeurs*</a:t>
            </a:r>
            <a:r>
              <a:rPr lang="fr-FR" sz="1200" b="1" baseline="30000" dirty="0">
                <a:solidFill>
                  <a:schemeClr val="tx1">
                    <a:lumMod val="65000"/>
                    <a:lumOff val="35000"/>
                  </a:schemeClr>
                </a:solidFill>
              </a:rPr>
              <a:t> </a:t>
            </a:r>
            <a:r>
              <a:rPr lang="fr-FR" sz="1200" dirty="0">
                <a:solidFill>
                  <a:schemeClr val="tx1">
                    <a:lumMod val="65000"/>
                    <a:lumOff val="35000"/>
                  </a:schemeClr>
                </a:solidFill>
              </a:rPr>
              <a:t> </a:t>
            </a:r>
          </a:p>
          <a:p>
            <a:pPr marL="176213" indent="-176213" hangingPunct="1">
              <a:spcBef>
                <a:spcPct val="25000"/>
              </a:spcBef>
              <a:buClr>
                <a:schemeClr val="bg2"/>
              </a:buClr>
              <a:buSzPct val="80000"/>
              <a:buFont typeface="Wingdings" panose="05000000000000000000" pitchFamily="2" charset="2"/>
              <a:buChar char=""/>
              <a:tabLst>
                <a:tab pos="1238250" algn="l"/>
              </a:tabLst>
              <a:defRPr kumimoji="0" b="0" i="0" normalizeH="0" noProof="0">
                <a:uLnTx/>
                <a:uFillTx/>
                <a:latin typeface="Arial" pitchFamily="34" charset="0"/>
                <a:ea typeface="+mn-ea"/>
                <a:cs typeface="+mn-cs"/>
              </a:defRPr>
            </a:pPr>
            <a:r>
              <a:rPr lang="fr-FR" sz="1200" dirty="0">
                <a:solidFill>
                  <a:schemeClr val="tx1">
                    <a:lumMod val="65000"/>
                    <a:lumOff val="35000"/>
                  </a:schemeClr>
                </a:solidFill>
              </a:rPr>
              <a:t>Hypertension non contrôlée</a:t>
            </a:r>
          </a:p>
          <a:p>
            <a:pPr marL="176213" indent="-176213" hangingPunct="1">
              <a:spcBef>
                <a:spcPct val="25000"/>
              </a:spcBef>
              <a:buClr>
                <a:schemeClr val="bg2"/>
              </a:buClr>
              <a:buSzPct val="80000"/>
              <a:buFont typeface="Wingdings" panose="05000000000000000000" pitchFamily="2" charset="2"/>
              <a:buChar char=""/>
              <a:tabLst>
                <a:tab pos="1238250" algn="l"/>
              </a:tabLst>
              <a:defRPr kumimoji="0" b="0" i="0" normalizeH="0" noProof="0">
                <a:uLnTx/>
                <a:uFillTx/>
                <a:latin typeface="Arial" pitchFamily="34" charset="0"/>
                <a:ea typeface="+mn-ea"/>
                <a:cs typeface="+mn-cs"/>
              </a:defRPr>
            </a:pPr>
            <a:r>
              <a:rPr lang="fr-FR" sz="1200" dirty="0">
                <a:solidFill>
                  <a:schemeClr val="tx1">
                    <a:lumMod val="65000"/>
                    <a:lumOff val="35000"/>
                  </a:schemeClr>
                </a:solidFill>
              </a:rPr>
              <a:t>Forte consommation d’alcool</a:t>
            </a:r>
            <a:endParaRPr lang="fr-FR" sz="1200" dirty="0">
              <a:solidFill>
                <a:schemeClr val="tx1">
                  <a:lumMod val="65000"/>
                  <a:lumOff val="35000"/>
                </a:schemeClr>
              </a:solidFill>
              <a:latin typeface="+mn-lt"/>
            </a:endParaRPr>
          </a:p>
          <a:p>
            <a:pPr marL="176213" indent="-176213" hangingPunct="1">
              <a:spcBef>
                <a:spcPct val="25000"/>
              </a:spcBef>
              <a:buClr>
                <a:schemeClr val="bg2"/>
              </a:buClr>
              <a:buSzPct val="80000"/>
              <a:buFont typeface="Wingdings" panose="05000000000000000000" pitchFamily="2" charset="2"/>
              <a:buChar char=""/>
              <a:tabLst>
                <a:tab pos="1238250" algn="l"/>
              </a:tabLst>
              <a:defRPr kumimoji="0" b="0" i="0" normalizeH="0" noProof="0">
                <a:uLnTx/>
                <a:uFillTx/>
                <a:latin typeface="Arial" pitchFamily="34" charset="0"/>
                <a:ea typeface="+mn-ea"/>
                <a:cs typeface="+mn-cs"/>
              </a:defRPr>
            </a:pPr>
            <a:r>
              <a:rPr lang="fr-FR" sz="1200" dirty="0">
                <a:solidFill>
                  <a:schemeClr val="tx1">
                    <a:lumMod val="65000"/>
                    <a:lumOff val="35000"/>
                  </a:schemeClr>
                </a:solidFill>
                <a:latin typeface="+mn-lt"/>
              </a:rPr>
              <a:t>antiagrégants plaquettaires, AINS ou paracétamol en traitement concomitant</a:t>
            </a:r>
          </a:p>
          <a:p>
            <a:pPr marL="176213" indent="-176213">
              <a:spcBef>
                <a:spcPts val="0"/>
              </a:spcBef>
              <a:defRPr kumimoji="0" b="0" i="0" normalizeH="0" noProof="0">
                <a:uLnTx/>
                <a:uFillTx/>
                <a:latin typeface="Arial" pitchFamily="34" charset="0"/>
                <a:ea typeface="+mn-ea"/>
                <a:cs typeface="+mn-cs"/>
              </a:defRPr>
            </a:pPr>
            <a:endParaRPr lang="en-GB" sz="1200" dirty="0">
              <a:solidFill>
                <a:schemeClr val="tx1">
                  <a:lumMod val="65000"/>
                  <a:lumOff val="35000"/>
                </a:schemeClr>
              </a:solidFill>
            </a:endParaRPr>
          </a:p>
        </p:txBody>
      </p:sp>
      <p:sp>
        <p:nvSpPr>
          <p:cNvPr id="25" name="Rectangle: Rounded Corners 41">
            <a:extLst>
              <a:ext uri="{FF2B5EF4-FFF2-40B4-BE49-F238E27FC236}">
                <a16:creationId xmlns:a16="http://schemas.microsoft.com/office/drawing/2014/main" id="{F78AA9BE-4705-4FC6-BECB-5E8E4F8C718E}"/>
              </a:ext>
            </a:extLst>
          </p:cNvPr>
          <p:cNvSpPr/>
          <p:nvPr/>
        </p:nvSpPr>
        <p:spPr>
          <a:xfrm>
            <a:off x="6274812" y="3421469"/>
            <a:ext cx="2567775" cy="913414"/>
          </a:xfrm>
          <a:prstGeom prst="roundRect">
            <a:avLst/>
          </a:prstGeom>
          <a:solidFill>
            <a:schemeClr val="bg1"/>
          </a:solidFill>
          <a:ln w="28575">
            <a:solidFill>
              <a:srgbClr val="3961AC"/>
            </a:solidFill>
          </a:ln>
          <a:effectLst/>
        </p:spPr>
        <p:txBody>
          <a:bodyPr wrap="square" lIns="36000" tIns="0" rIns="36000" bIns="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a:spcBef>
                <a:spcPts val="0"/>
              </a:spcBef>
              <a:defRPr kumimoji="0" b="0" i="0" normalizeH="0" noProof="0">
                <a:uLnTx/>
                <a:uFillTx/>
                <a:latin typeface="Arial" pitchFamily="34" charset="0"/>
                <a:ea typeface="+mn-ea"/>
                <a:cs typeface="+mn-cs"/>
              </a:defRPr>
            </a:pPr>
            <a:r>
              <a:rPr lang="fr-FR" sz="1200">
                <a:solidFill>
                  <a:schemeClr val="tx1">
                    <a:lumMod val="65000"/>
                    <a:lumOff val="35000"/>
                  </a:schemeClr>
                </a:solidFill>
              </a:rPr>
              <a:t>Patients avec ≥1 de ces</a:t>
            </a:r>
            <a:br>
              <a:rPr lang="fr-FR" sz="1200">
                <a:solidFill>
                  <a:schemeClr val="tx1">
                    <a:lumMod val="65000"/>
                    <a:lumOff val="35000"/>
                  </a:schemeClr>
                </a:solidFill>
              </a:rPr>
            </a:br>
            <a:r>
              <a:rPr lang="fr-FR" sz="1200">
                <a:solidFill>
                  <a:schemeClr val="tx1">
                    <a:lumMod val="65000"/>
                    <a:lumOff val="35000"/>
                  </a:schemeClr>
                </a:solidFill>
              </a:rPr>
              <a:t>facteurs de risque ont un</a:t>
            </a:r>
            <a:br>
              <a:rPr lang="fr-FR" sz="1200" b="1">
                <a:solidFill>
                  <a:schemeClr val="bg2"/>
                </a:solidFill>
              </a:rPr>
            </a:br>
            <a:r>
              <a:rPr lang="fr-FR" sz="1200" b="1">
                <a:solidFill>
                  <a:schemeClr val="bg2"/>
                </a:solidFill>
              </a:rPr>
              <a:t>risque 2 fois plus élevé</a:t>
            </a:r>
            <a:br>
              <a:rPr lang="fr-FR" sz="1200" b="1">
                <a:solidFill>
                  <a:schemeClr val="bg2"/>
                </a:solidFill>
              </a:rPr>
            </a:br>
            <a:r>
              <a:rPr lang="fr-FR" sz="1200">
                <a:solidFill>
                  <a:schemeClr val="tx1">
                    <a:lumMod val="65000"/>
                    <a:lumOff val="35000"/>
                  </a:schemeClr>
                </a:solidFill>
              </a:rPr>
              <a:t>de saignement majeur</a:t>
            </a:r>
            <a:r>
              <a:rPr lang="fr-FR" sz="1200" baseline="30000">
                <a:solidFill>
                  <a:schemeClr val="tx1">
                    <a:lumMod val="65000"/>
                    <a:lumOff val="35000"/>
                  </a:schemeClr>
                </a:solidFill>
                <a:latin typeface="Univers" panose="020B0503020202020204" pitchFamily="34" charset="0"/>
              </a:rPr>
              <a:t>†</a:t>
            </a:r>
          </a:p>
        </p:txBody>
      </p:sp>
    </p:spTree>
    <p:extLst>
      <p:ext uri="{BB962C8B-B14F-4D97-AF65-F5344CB8AC3E}">
        <p14:creationId xmlns:p14="http://schemas.microsoft.com/office/powerpoint/2010/main" val="3721305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Ellipse 43">
            <a:extLst>
              <a:ext uri="{FF2B5EF4-FFF2-40B4-BE49-F238E27FC236}">
                <a16:creationId xmlns:a16="http://schemas.microsoft.com/office/drawing/2014/main" id="{4EE74DFF-C4C0-BA4A-996D-4DE5999AF1AB}"/>
              </a:ext>
            </a:extLst>
          </p:cNvPr>
          <p:cNvSpPr/>
          <p:nvPr/>
        </p:nvSpPr>
        <p:spPr bwMode="auto">
          <a:xfrm>
            <a:off x="4522774" y="1824420"/>
            <a:ext cx="2386847" cy="1655446"/>
          </a:xfrm>
          <a:prstGeom prst="ellipse">
            <a:avLst/>
          </a:prstGeom>
          <a:solidFill>
            <a:srgbClr val="3961AC">
              <a:alpha val="10000"/>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57" name="Grafik 56">
            <a:extLst>
              <a:ext uri="{FF2B5EF4-FFF2-40B4-BE49-F238E27FC236}">
                <a16:creationId xmlns:a16="http://schemas.microsoft.com/office/drawing/2014/main" id="{71D22566-84B2-F342-899F-B5C471C7711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080516" y="799008"/>
            <a:ext cx="2987185" cy="1992453"/>
          </a:xfrm>
          <a:prstGeom prst="rect">
            <a:avLst/>
          </a:prstGeom>
          <a:effectLst>
            <a:softEdge rad="635000"/>
          </a:effectLst>
        </p:spPr>
      </p:pic>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549309"/>
            <a:ext cx="8281175"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a:t>Ce que la sécurité signifie pour vos patients avec FAnv</a:t>
            </a:r>
          </a:p>
        </p:txBody>
      </p:sp>
      <p:pic>
        <p:nvPicPr>
          <p:cNvPr id="67" name="Grafik 66" descr="Medizin">
            <a:extLst>
              <a:ext uri="{FF2B5EF4-FFF2-40B4-BE49-F238E27FC236}">
                <a16:creationId xmlns:a16="http://schemas.microsoft.com/office/drawing/2014/main" id="{9F13966C-80B6-E042-A4C5-B102FE8332E3}"/>
              </a:ext>
            </a:extLst>
          </p:cNvPr>
          <p:cNvPicPr>
            <a:picLocks noChangeAspect="1"/>
          </p:cNvPicPr>
          <p:nvPr/>
        </p:nvPicPr>
        <p:blipFill>
          <a:blip r:embed="rId4">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5283751" y="2182232"/>
            <a:ext cx="914400" cy="914400"/>
          </a:xfrm>
          <a:prstGeom prst="rect">
            <a:avLst/>
          </a:prstGeom>
        </p:spPr>
      </p:pic>
      <p:sp>
        <p:nvSpPr>
          <p:cNvPr id="68" name="Ellipse 45">
            <a:hlinkClick r:id="" action="ppaction://noaction"/>
            <a:extLst>
              <a:ext uri="{FF2B5EF4-FFF2-40B4-BE49-F238E27FC236}">
                <a16:creationId xmlns:a16="http://schemas.microsoft.com/office/drawing/2014/main" id="{DF1A1842-9384-3D46-B69B-C59E4A8B5549}"/>
              </a:ext>
            </a:extLst>
          </p:cNvPr>
          <p:cNvSpPr/>
          <p:nvPr/>
        </p:nvSpPr>
        <p:spPr bwMode="auto">
          <a:xfrm>
            <a:off x="5177873" y="2113564"/>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69" name="Grafik 68" descr="Tageskalender">
            <a:extLst>
              <a:ext uri="{FF2B5EF4-FFF2-40B4-BE49-F238E27FC236}">
                <a16:creationId xmlns:a16="http://schemas.microsoft.com/office/drawing/2014/main" id="{12036D66-983C-E145-9A81-264A087C7E2D}"/>
              </a:ext>
            </a:extLst>
          </p:cNvPr>
          <p:cNvPicPr>
            <a:picLocks noChangeAspect="1"/>
          </p:cNvPicPr>
          <p:nvPr/>
        </p:nvPicPr>
        <p:blipFill>
          <a:blip r:embed="rId6">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a:off x="7399883" y="2118855"/>
            <a:ext cx="914400" cy="914400"/>
          </a:xfrm>
          <a:prstGeom prst="rect">
            <a:avLst/>
          </a:prstGeom>
        </p:spPr>
      </p:pic>
      <p:sp>
        <p:nvSpPr>
          <p:cNvPr id="70" name="Ellipse 47">
            <a:hlinkClick r:id="" action="ppaction://noaction"/>
            <a:extLst>
              <a:ext uri="{FF2B5EF4-FFF2-40B4-BE49-F238E27FC236}">
                <a16:creationId xmlns:a16="http://schemas.microsoft.com/office/drawing/2014/main" id="{836600E4-4024-5443-BE8A-F0E65C9B2523}"/>
              </a:ext>
            </a:extLst>
          </p:cNvPr>
          <p:cNvSpPr/>
          <p:nvPr/>
        </p:nvSpPr>
        <p:spPr bwMode="auto">
          <a:xfrm>
            <a:off x="7335083" y="2112479"/>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sp>
        <p:nvSpPr>
          <p:cNvPr id="73" name="Line 44">
            <a:extLst>
              <a:ext uri="{FF2B5EF4-FFF2-40B4-BE49-F238E27FC236}">
                <a16:creationId xmlns:a16="http://schemas.microsoft.com/office/drawing/2014/main" id="{CD658C6A-1030-FA4F-8678-0735AD38C52F}"/>
              </a:ext>
            </a:extLst>
          </p:cNvPr>
          <p:cNvSpPr>
            <a:spLocks noChangeShapeType="1"/>
          </p:cNvSpPr>
          <p:nvPr/>
        </p:nvSpPr>
        <p:spPr bwMode="auto">
          <a:xfrm flipH="1">
            <a:off x="1424716" y="3973285"/>
            <a:ext cx="0" cy="374359"/>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4" name="Line 44">
            <a:extLst>
              <a:ext uri="{FF2B5EF4-FFF2-40B4-BE49-F238E27FC236}">
                <a16:creationId xmlns:a16="http://schemas.microsoft.com/office/drawing/2014/main" id="{53D5C85F-F69D-D741-B8C8-5DD3943A5FD3}"/>
              </a:ext>
            </a:extLst>
          </p:cNvPr>
          <p:cNvSpPr>
            <a:spLocks noChangeShapeType="1"/>
          </p:cNvSpPr>
          <p:nvPr/>
        </p:nvSpPr>
        <p:spPr bwMode="auto">
          <a:xfrm flipH="1">
            <a:off x="3411564" y="3973285"/>
            <a:ext cx="0" cy="374359"/>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5" name="Line 44">
            <a:extLst>
              <a:ext uri="{FF2B5EF4-FFF2-40B4-BE49-F238E27FC236}">
                <a16:creationId xmlns:a16="http://schemas.microsoft.com/office/drawing/2014/main" id="{BDBF7671-D45C-8249-8AB4-0518AF1417B3}"/>
              </a:ext>
            </a:extLst>
          </p:cNvPr>
          <p:cNvSpPr>
            <a:spLocks noChangeShapeType="1"/>
          </p:cNvSpPr>
          <p:nvPr/>
        </p:nvSpPr>
        <p:spPr bwMode="auto">
          <a:xfrm flipH="1">
            <a:off x="5688772" y="3973285"/>
            <a:ext cx="0" cy="374400"/>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6" name="Line 44">
            <a:extLst>
              <a:ext uri="{FF2B5EF4-FFF2-40B4-BE49-F238E27FC236}">
                <a16:creationId xmlns:a16="http://schemas.microsoft.com/office/drawing/2014/main" id="{95CFCA96-4559-B345-BAD7-D38616702201}"/>
              </a:ext>
            </a:extLst>
          </p:cNvPr>
          <p:cNvSpPr>
            <a:spLocks noChangeShapeType="1"/>
          </p:cNvSpPr>
          <p:nvPr/>
        </p:nvSpPr>
        <p:spPr bwMode="auto">
          <a:xfrm flipH="1">
            <a:off x="7904433" y="3973285"/>
            <a:ext cx="0" cy="374400"/>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pic>
        <p:nvPicPr>
          <p:cNvPr id="79" name="Grafik 78" descr="Gehirn im Kopf">
            <a:extLst>
              <a:ext uri="{FF2B5EF4-FFF2-40B4-BE49-F238E27FC236}">
                <a16:creationId xmlns:a16="http://schemas.microsoft.com/office/drawing/2014/main" id="{EDA5CA13-C7D6-C749-B992-882CB59D55C8}"/>
              </a:ext>
            </a:extLst>
          </p:cNvPr>
          <p:cNvPicPr>
            <a:picLocks noChangeAspect="1"/>
          </p:cNvPicPr>
          <p:nvPr/>
        </p:nvPicPr>
        <p:blipFill>
          <a:blip r:embed="rId8">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971901" y="2202967"/>
            <a:ext cx="914400" cy="914400"/>
          </a:xfrm>
          <a:prstGeom prst="rect">
            <a:avLst/>
          </a:prstGeom>
        </p:spPr>
      </p:pic>
      <p:sp>
        <p:nvSpPr>
          <p:cNvPr id="80" name="Ellipse 43">
            <a:extLst>
              <a:ext uri="{FF2B5EF4-FFF2-40B4-BE49-F238E27FC236}">
                <a16:creationId xmlns:a16="http://schemas.microsoft.com/office/drawing/2014/main" id="{4CAD69B3-FFF8-FA42-A2AE-B72972F9CE28}"/>
              </a:ext>
            </a:extLst>
          </p:cNvPr>
          <p:cNvSpPr/>
          <p:nvPr/>
        </p:nvSpPr>
        <p:spPr bwMode="auto">
          <a:xfrm>
            <a:off x="884220" y="2120645"/>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81" name="Grafik 80" descr="Infusion">
            <a:extLst>
              <a:ext uri="{FF2B5EF4-FFF2-40B4-BE49-F238E27FC236}">
                <a16:creationId xmlns:a16="http://schemas.microsoft.com/office/drawing/2014/main" id="{ABFC1851-00F6-294A-B4B8-25CA21B88274}"/>
              </a:ext>
            </a:extLst>
          </p:cNvPr>
          <p:cNvPicPr>
            <a:picLocks noChangeAspect="1"/>
          </p:cNvPicPr>
          <p:nvPr/>
        </p:nvPicPr>
        <p:blipFill>
          <a:blip r:embed="rId10">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a:off x="2917763" y="2207980"/>
            <a:ext cx="914400" cy="914400"/>
          </a:xfrm>
          <a:prstGeom prst="rect">
            <a:avLst/>
          </a:prstGeom>
        </p:spPr>
      </p:pic>
      <p:sp>
        <p:nvSpPr>
          <p:cNvPr id="82" name="Ellipse 44">
            <a:extLst>
              <a:ext uri="{FF2B5EF4-FFF2-40B4-BE49-F238E27FC236}">
                <a16:creationId xmlns:a16="http://schemas.microsoft.com/office/drawing/2014/main" id="{5F9B2351-42E4-3240-B58C-D15D573AB93E}"/>
              </a:ext>
            </a:extLst>
          </p:cNvPr>
          <p:cNvSpPr/>
          <p:nvPr/>
        </p:nvSpPr>
        <p:spPr bwMode="auto">
          <a:xfrm>
            <a:off x="2851127" y="2129104"/>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26" name="Grafik 25" descr="Waage der Justitia">
            <a:hlinkClick r:id="" action="ppaction://noaction"/>
            <a:extLst>
              <a:ext uri="{FF2B5EF4-FFF2-40B4-BE49-F238E27FC236}">
                <a16:creationId xmlns:a16="http://schemas.microsoft.com/office/drawing/2014/main" id="{86B649DA-C331-4A43-A7D9-4F09D06664A3}"/>
              </a:ext>
            </a:extLst>
          </p:cNvPr>
          <p:cNvPicPr>
            <a:picLocks noChangeAspect="1"/>
          </p:cNvPicPr>
          <p:nvPr/>
        </p:nvPicPr>
        <p:blipFill>
          <a:blip r:embed="rId12">
            <a:extLst>
              <a:ext uri="{28A0092B-C50C-407E-A947-70E740481C1C}">
                <a14:useLocalDpi xmlns:a14="http://schemas.microsoft.com/office/drawing/2010/main"/>
              </a:ext>
              <a:ext uri="{96DAC541-7B7A-43D3-8B79-37D633B846F1}">
                <asvg:svgBlip xmlns:asvg="http://schemas.microsoft.com/office/drawing/2016/SVG/main" r:embed="rId13"/>
              </a:ext>
            </a:extLst>
          </a:blip>
          <a:stretch>
            <a:fillRect/>
          </a:stretch>
        </p:blipFill>
        <p:spPr>
          <a:xfrm>
            <a:off x="506749" y="4192976"/>
            <a:ext cx="789441" cy="789441"/>
          </a:xfrm>
          <a:prstGeom prst="rect">
            <a:avLst/>
          </a:prstGeom>
        </p:spPr>
      </p:pic>
      <p:sp>
        <p:nvSpPr>
          <p:cNvPr id="31" name="Textfeld 30">
            <a:extLst>
              <a:ext uri="{FF2B5EF4-FFF2-40B4-BE49-F238E27FC236}">
                <a16:creationId xmlns:a16="http://schemas.microsoft.com/office/drawing/2014/main" id="{93EF17C7-DDB8-444B-A0B3-97384C895BF0}"/>
              </a:ext>
            </a:extLst>
          </p:cNvPr>
          <p:cNvSpPr txBox="1"/>
          <p:nvPr/>
        </p:nvSpPr>
        <p:spPr>
          <a:xfrm>
            <a:off x="887903" y="3474618"/>
            <a:ext cx="1086686" cy="309958"/>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fr-FR" sz="1400" i="0" u="none" strike="noStrike" cap="none" normalizeH="0" baseline="0" noProof="0">
                <a:ln>
                  <a:noFill/>
                </a:ln>
                <a:solidFill>
                  <a:schemeClr val="tx1">
                    <a:lumMod val="65000"/>
                    <a:lumOff val="35000"/>
                  </a:schemeClr>
                </a:solidFill>
                <a:uLnTx/>
                <a:uFillTx/>
                <a:latin typeface="Arial" charset="0"/>
                <a:ea typeface="+mn-ea"/>
                <a:cs typeface="+mn-cs"/>
              </a:rPr>
              <a:t>Aucun AVC</a:t>
            </a:r>
          </a:p>
        </p:txBody>
      </p:sp>
      <p:sp>
        <p:nvSpPr>
          <p:cNvPr id="32" name="Textfeld 31">
            <a:extLst>
              <a:ext uri="{FF2B5EF4-FFF2-40B4-BE49-F238E27FC236}">
                <a16:creationId xmlns:a16="http://schemas.microsoft.com/office/drawing/2014/main" id="{C4E48D61-55DE-4407-97F9-821938D3617A}"/>
              </a:ext>
            </a:extLst>
          </p:cNvPr>
          <p:cNvSpPr txBox="1"/>
          <p:nvPr/>
        </p:nvSpPr>
        <p:spPr>
          <a:xfrm>
            <a:off x="7003067" y="3459230"/>
            <a:ext cx="1823233" cy="525401"/>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fr-FR" sz="1400">
                <a:solidFill>
                  <a:schemeClr val="tx1">
                    <a:lumMod val="65000"/>
                    <a:lumOff val="35000"/>
                  </a:schemeClr>
                </a:solidFill>
              </a:rPr>
              <a:t>Traitement simple</a:t>
            </a:r>
            <a:br>
              <a:rPr lang="fr-FR" sz="1400">
                <a:solidFill>
                  <a:schemeClr val="tx1">
                    <a:lumMod val="65000"/>
                    <a:lumOff val="35000"/>
                  </a:schemeClr>
                </a:solidFill>
              </a:rPr>
            </a:br>
            <a:r>
              <a:rPr lang="fr-FR" sz="1400">
                <a:solidFill>
                  <a:schemeClr val="tx1">
                    <a:lumMod val="65000"/>
                    <a:lumOff val="35000"/>
                  </a:schemeClr>
                </a:solidFill>
              </a:rPr>
              <a:t>soutenant l’adhésion</a:t>
            </a:r>
          </a:p>
        </p:txBody>
      </p:sp>
      <p:sp>
        <p:nvSpPr>
          <p:cNvPr id="33" name="Textfeld 32">
            <a:extLst>
              <a:ext uri="{FF2B5EF4-FFF2-40B4-BE49-F238E27FC236}">
                <a16:creationId xmlns:a16="http://schemas.microsoft.com/office/drawing/2014/main" id="{F3B96515-FE3B-413B-9C36-79D77A93A9FB}"/>
              </a:ext>
            </a:extLst>
          </p:cNvPr>
          <p:cNvSpPr txBox="1"/>
          <p:nvPr/>
        </p:nvSpPr>
        <p:spPr>
          <a:xfrm>
            <a:off x="2583331" y="3459230"/>
            <a:ext cx="1664535" cy="525401"/>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fr-FR" sz="1400">
                <a:solidFill>
                  <a:schemeClr val="tx1">
                    <a:lumMod val="65000"/>
                    <a:lumOff val="35000"/>
                  </a:schemeClr>
                </a:solidFill>
              </a:rPr>
              <a:t>Aucun saignement</a:t>
            </a:r>
            <a:br>
              <a:rPr lang="fr-FR" sz="1400">
                <a:solidFill>
                  <a:schemeClr val="tx1">
                    <a:lumMod val="65000"/>
                    <a:lumOff val="35000"/>
                  </a:schemeClr>
                </a:solidFill>
              </a:rPr>
            </a:br>
            <a:r>
              <a:rPr lang="fr-FR" sz="1400">
                <a:solidFill>
                  <a:schemeClr val="tx1">
                    <a:lumMod val="65000"/>
                    <a:lumOff val="35000"/>
                  </a:schemeClr>
                </a:solidFill>
              </a:rPr>
              <a:t>critique</a:t>
            </a:r>
          </a:p>
        </p:txBody>
      </p:sp>
      <p:sp>
        <p:nvSpPr>
          <p:cNvPr id="34" name="Textfeld 33">
            <a:extLst>
              <a:ext uri="{FF2B5EF4-FFF2-40B4-BE49-F238E27FC236}">
                <a16:creationId xmlns:a16="http://schemas.microsoft.com/office/drawing/2014/main" id="{17C23E1D-F7D0-4741-B83C-A0E9C3BFAF0D}"/>
              </a:ext>
            </a:extLst>
          </p:cNvPr>
          <p:cNvSpPr txBox="1"/>
          <p:nvPr/>
        </p:nvSpPr>
        <p:spPr>
          <a:xfrm>
            <a:off x="4950362" y="3459030"/>
            <a:ext cx="1485000" cy="309958"/>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fr-FR" sz="1400" b="1" i="0" u="none" strike="noStrike" cap="none" normalizeH="0" baseline="0" noProof="0">
                <a:ln>
                  <a:noFill/>
                </a:ln>
                <a:solidFill>
                  <a:srgbClr val="3961AC"/>
                </a:solidFill>
                <a:uLnTx/>
                <a:uFillTx/>
                <a:latin typeface="Arial" charset="0"/>
                <a:ea typeface="+mn-ea"/>
                <a:cs typeface="+mn-cs"/>
              </a:rPr>
              <a:t>Dosage correct</a:t>
            </a:r>
          </a:p>
        </p:txBody>
      </p:sp>
      <p:sp>
        <p:nvSpPr>
          <p:cNvPr id="27" name="Abgerundetes Rechteck 76">
            <a:extLst>
              <a:ext uri="{FF2B5EF4-FFF2-40B4-BE49-F238E27FC236}">
                <a16:creationId xmlns:a16="http://schemas.microsoft.com/office/drawing/2014/main" id="{166E0500-C6AF-4B97-BE93-0FAD26AFFF18}"/>
              </a:ext>
            </a:extLst>
          </p:cNvPr>
          <p:cNvSpPr>
            <a:spLocks noChangeArrowheads="1"/>
          </p:cNvSpPr>
          <p:nvPr/>
        </p:nvSpPr>
        <p:spPr bwMode="auto">
          <a:xfrm>
            <a:off x="1371749" y="4449968"/>
            <a:ext cx="7488000" cy="360000"/>
          </a:xfrm>
          <a:prstGeom prst="roundRect">
            <a:avLst/>
          </a:prstGeom>
          <a:noFill/>
          <a:ln w="19050">
            <a:solidFill>
              <a:srgbClr val="3961AC"/>
            </a:solidFill>
            <a:miter lim="800000"/>
            <a:headEnd/>
            <a:tailEnd/>
          </a:ln>
        </p:spPr>
        <p:txBody>
          <a:bodyPr wrap="square" lIns="0" tIns="0" rIns="0" bIns="0" anchor="ctr">
            <a:noAutofit/>
          </a:bodyPr>
          <a:lstStyle/>
          <a:p>
            <a:pPr marL="0" lvl="3" algn="ctr">
              <a:lnSpc>
                <a:spcPct val="90000"/>
              </a:lnSpc>
              <a:spcBef>
                <a:spcPts val="1000"/>
              </a:spcBef>
              <a:buClr>
                <a:srgbClr val="006ABB"/>
              </a:buClr>
              <a:buSzPct val="100000"/>
            </a:pPr>
            <a:r>
              <a:rPr lang="fr-FR" sz="1400" dirty="0">
                <a:solidFill>
                  <a:srgbClr val="000000">
                    <a:lumMod val="65000"/>
                    <a:lumOff val="35000"/>
                  </a:srgbClr>
                </a:solidFill>
              </a:rPr>
              <a:t> Bénéfice net</a:t>
            </a:r>
          </a:p>
        </p:txBody>
      </p:sp>
    </p:spTree>
    <p:extLst>
      <p:ext uri="{BB962C8B-B14F-4D97-AF65-F5344CB8AC3E}">
        <p14:creationId xmlns:p14="http://schemas.microsoft.com/office/powerpoint/2010/main" val="889125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9" name="Egyenes összekötő 217">
            <a:extLst>
              <a:ext uri="{FF2B5EF4-FFF2-40B4-BE49-F238E27FC236}">
                <a16:creationId xmlns:a16="http://schemas.microsoft.com/office/drawing/2014/main" id="{E7CB1E92-5D6D-C24B-B029-DE85C7CA4E9E}"/>
              </a:ext>
            </a:extLst>
          </p:cNvPr>
          <p:cNvCxnSpPr/>
          <p:nvPr/>
        </p:nvCxnSpPr>
        <p:spPr bwMode="auto">
          <a:xfrm>
            <a:off x="7914099" y="3228147"/>
            <a:ext cx="0" cy="13771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2001" y="216911"/>
            <a:ext cx="8281175"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a:t>La bonne dose pour le bon patient : schémas de dosage des NACO pour la prévention de l'AVC en cas de FAnv</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679559"/>
            <a:ext cx="8274051" cy="377026"/>
          </a:xfrm>
          <a:prstGeom prst="rect">
            <a:avLst/>
          </a:prstGeom>
          <a:noFill/>
        </p:spPr>
        <p:txBody>
          <a:bodyPr wrap="square" lIns="0" tIns="0" rIns="0" bIns="0" rtlCol="0" anchor="b" anchorCtr="0">
            <a:spAutoFit/>
          </a:bodyPr>
          <a:lstStyle/>
          <a:p>
            <a:pPr marL="85725" lvl="1" indent="-77788">
              <a:tabLst>
                <a:tab pos="80963" algn="l"/>
              </a:tabLst>
            </a:pPr>
            <a:r>
              <a:rPr lang="fr-FR" sz="700">
                <a:solidFill>
                  <a:srgbClr val="B3B2B5"/>
                </a:solidFill>
                <a:cs typeface="Arial" charset="0"/>
              </a:rPr>
              <a:t>*	Pour tous les nouveaux anticoagulants oraux, il n'existe que des observations limitées chez les patients dont la ClCr est comprise entre 15 et 29 ml/min. Le risque de saignement peut augmenter en conséquence. Le Rivaroxaban doit par conséquent être administré avec prudence chez les patients dont la ClCr est comprise entre 15 et 29 ml/min. Contre-indiqué avec CrCl &lt;15 ml/min.</a:t>
            </a:r>
            <a:r>
              <a:rPr lang="fr-FR" sz="700" baseline="30000">
                <a:solidFill>
                  <a:srgbClr val="B3B2B5"/>
                </a:solidFill>
                <a:cs typeface="Arial" charset="0"/>
              </a:rPr>
              <a:t>17</a:t>
            </a:r>
          </a:p>
          <a:p>
            <a:pPr>
              <a:tabLst>
                <a:tab pos="80963" algn="l"/>
              </a:tabLst>
            </a:pPr>
            <a:r>
              <a:rPr lang="fr-FR" sz="700">
                <a:solidFill>
                  <a:srgbClr val="B3B2B5"/>
                </a:solidFill>
                <a:cs typeface="Arial" charset="0"/>
              </a:rPr>
              <a:t>Bid : deux fois par jour ; ClCr : clairance de la créatinine ; NOAC : anticoagulant oral non antagoniste de la vitamine K ; od  une fois par jour ; TE : thromboembolique. </a:t>
            </a:r>
          </a:p>
        </p:txBody>
      </p:sp>
      <p:sp>
        <p:nvSpPr>
          <p:cNvPr id="164" name="Rechteck 11">
            <a:extLst>
              <a:ext uri="{FF2B5EF4-FFF2-40B4-BE49-F238E27FC236}">
                <a16:creationId xmlns:a16="http://schemas.microsoft.com/office/drawing/2014/main" id="{00B21FC5-546E-0B46-9AFF-ADB23A0E1888}"/>
              </a:ext>
            </a:extLst>
          </p:cNvPr>
          <p:cNvSpPr>
            <a:spLocks noChangeArrowheads="1"/>
          </p:cNvSpPr>
          <p:nvPr/>
        </p:nvSpPr>
        <p:spPr>
          <a:xfrm>
            <a:off x="618562" y="1048854"/>
            <a:ext cx="3960812" cy="18466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defPPr>
              <a:defRPr lang="de-DE" smtId="4294967295">
                <a:effectLst/>
              </a:defRPr>
            </a:defPPr>
            <a:lvl1pPr marL="0" algn="l" defTabSz="457200" rtl="0" eaLnBrk="1" latinLnBrk="0" hangingPunct="1">
              <a:defRPr sz="1800" kern="1200" smtId="4294967295">
                <a:solidFill>
                  <a:schemeClr val="tx1"/>
                </a:solidFill>
                <a:effectLst/>
                <a:latin typeface="+mn-lt"/>
                <a:ea typeface="+mn-ea"/>
                <a:cs typeface="+mn-cs"/>
              </a:defRPr>
            </a:lvl1pPr>
            <a:lvl2pPr marL="457200" algn="l" defTabSz="457200" rtl="0" eaLnBrk="1" latinLnBrk="0" hangingPunct="1">
              <a:defRPr sz="1800" kern="1200" smtId="4294967295">
                <a:solidFill>
                  <a:schemeClr val="tx1"/>
                </a:solidFill>
                <a:effectLst/>
                <a:latin typeface="+mn-lt"/>
                <a:ea typeface="+mn-ea"/>
                <a:cs typeface="+mn-cs"/>
              </a:defRPr>
            </a:lvl2pPr>
            <a:lvl3pPr marL="914400" algn="l" defTabSz="457200" rtl="0" eaLnBrk="1" latinLnBrk="0" hangingPunct="1">
              <a:defRPr sz="1800" kern="1200" smtId="4294967295">
                <a:solidFill>
                  <a:schemeClr val="tx1"/>
                </a:solidFill>
                <a:effectLst/>
                <a:latin typeface="+mn-lt"/>
                <a:ea typeface="+mn-ea"/>
                <a:cs typeface="+mn-cs"/>
              </a:defRPr>
            </a:lvl3pPr>
            <a:lvl4pPr marL="1371600" algn="l" defTabSz="457200" rtl="0" eaLnBrk="1" latinLnBrk="0" hangingPunct="1">
              <a:defRPr sz="1800" kern="1200" smtId="4294967295">
                <a:solidFill>
                  <a:schemeClr val="tx1"/>
                </a:solidFill>
                <a:effectLst/>
                <a:latin typeface="+mn-lt"/>
                <a:ea typeface="+mn-ea"/>
                <a:cs typeface="+mn-cs"/>
              </a:defRPr>
            </a:lvl4pPr>
            <a:lvl5pPr marL="1828800" algn="l" defTabSz="457200" rtl="0" eaLnBrk="1" latinLnBrk="0" hangingPunct="1">
              <a:defRPr sz="1800" kern="1200" smtId="4294967295">
                <a:solidFill>
                  <a:schemeClr val="tx1"/>
                </a:solidFill>
                <a:effectLst/>
                <a:latin typeface="+mn-lt"/>
                <a:ea typeface="+mn-ea"/>
                <a:cs typeface="+mn-cs"/>
              </a:defRPr>
            </a:lvl5pPr>
            <a:lvl6pPr marL="2286000" algn="l" defTabSz="457200" rtl="0" eaLnBrk="1" latinLnBrk="0" hangingPunct="1">
              <a:defRPr sz="1800" kern="1200" smtId="4294967295">
                <a:solidFill>
                  <a:schemeClr val="tx1"/>
                </a:solidFill>
                <a:effectLst/>
                <a:latin typeface="+mn-lt"/>
                <a:ea typeface="+mn-ea"/>
                <a:cs typeface="+mn-cs"/>
              </a:defRPr>
            </a:lvl6pPr>
            <a:lvl7pPr marL="2743200" algn="l" defTabSz="457200" rtl="0" eaLnBrk="1" latinLnBrk="0" hangingPunct="1">
              <a:defRPr sz="1800" kern="1200" smtId="4294967295">
                <a:solidFill>
                  <a:schemeClr val="tx1"/>
                </a:solidFill>
                <a:effectLst/>
                <a:latin typeface="+mn-lt"/>
                <a:ea typeface="+mn-ea"/>
                <a:cs typeface="+mn-cs"/>
              </a:defRPr>
            </a:lvl7pPr>
            <a:lvl8pPr marL="3200400" algn="l" defTabSz="457200" rtl="0" eaLnBrk="1" latinLnBrk="0" hangingPunct="1">
              <a:defRPr sz="1800" kern="1200" smtId="4294967295">
                <a:solidFill>
                  <a:schemeClr val="tx1"/>
                </a:solidFill>
                <a:effectLst/>
                <a:latin typeface="+mn-lt"/>
                <a:ea typeface="+mn-ea"/>
                <a:cs typeface="+mn-cs"/>
              </a:defRPr>
            </a:lvl8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fr-FR" sz="1200" b="1" i="0" u="none" strike="noStrike" cap="none" normalizeH="0" baseline="0" noProof="0">
                <a:ln>
                  <a:noFill/>
                </a:ln>
                <a:solidFill>
                  <a:srgbClr val="3961AC"/>
                </a:solidFill>
                <a:uLnTx/>
                <a:uFillTx/>
                <a:latin typeface="Arial"/>
                <a:ea typeface="ＭＳ Ｐゴシック" charset="0"/>
                <a:cs typeface="+mn-cs"/>
              </a:rPr>
              <a:t>Rivaroxaban</a:t>
            </a:r>
            <a:r>
              <a:rPr kumimoji="0" lang="fr-FR" sz="1200" b="1" i="0" u="none" strike="noStrike" cap="none" normalizeH="0" baseline="30000" noProof="0">
                <a:ln>
                  <a:noFill/>
                </a:ln>
                <a:solidFill>
                  <a:srgbClr val="3961AC"/>
                </a:solidFill>
                <a:uLnTx/>
                <a:uFillTx/>
                <a:latin typeface="Arial"/>
                <a:ea typeface="ＭＳ Ｐゴシック" charset="0"/>
                <a:cs typeface="+mn-cs"/>
              </a:rPr>
              <a:t>17</a:t>
            </a:r>
            <a:r>
              <a:rPr kumimoji="0" lang="fr-FR" sz="1200" b="1" i="0" u="none" strike="noStrike" cap="none" normalizeH="0" baseline="0" noProof="0">
                <a:ln>
                  <a:noFill/>
                </a:ln>
                <a:solidFill>
                  <a:srgbClr val="3961AC"/>
                </a:solidFill>
                <a:uLnTx/>
                <a:uFillTx/>
                <a:latin typeface="Arial"/>
                <a:ea typeface="ＭＳ Ｐゴシック" charset="0"/>
                <a:cs typeface="+mn-cs"/>
              </a:rPr>
              <a:t>*</a:t>
            </a:r>
          </a:p>
        </p:txBody>
      </p:sp>
      <p:sp>
        <p:nvSpPr>
          <p:cNvPr id="165" name="Rechteck 11">
            <a:extLst>
              <a:ext uri="{FF2B5EF4-FFF2-40B4-BE49-F238E27FC236}">
                <a16:creationId xmlns:a16="http://schemas.microsoft.com/office/drawing/2014/main" id="{444FE288-5DD8-8C40-B6EA-0B8B67FD6A20}"/>
              </a:ext>
            </a:extLst>
          </p:cNvPr>
          <p:cNvSpPr>
            <a:spLocks noChangeArrowheads="1"/>
          </p:cNvSpPr>
          <p:nvPr/>
        </p:nvSpPr>
        <p:spPr>
          <a:xfrm>
            <a:off x="4831787" y="1048854"/>
            <a:ext cx="3960812" cy="18466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defPPr>
              <a:defRPr lang="de-DE" smtId="4294967295">
                <a:effectLst/>
              </a:defRPr>
            </a:defPPr>
            <a:lvl1pPr marL="0" algn="l" defTabSz="457200" rtl="0" eaLnBrk="1" latinLnBrk="0" hangingPunct="1">
              <a:defRPr sz="1800" kern="1200" smtId="4294967295">
                <a:solidFill>
                  <a:schemeClr val="tx1"/>
                </a:solidFill>
                <a:effectLst/>
                <a:latin typeface="+mn-lt"/>
                <a:ea typeface="+mn-ea"/>
                <a:cs typeface="+mn-cs"/>
              </a:defRPr>
            </a:lvl1pPr>
            <a:lvl2pPr marL="457200" algn="l" defTabSz="457200" rtl="0" eaLnBrk="1" latinLnBrk="0" hangingPunct="1">
              <a:defRPr sz="1800" kern="1200" smtId="4294967295">
                <a:solidFill>
                  <a:schemeClr val="tx1"/>
                </a:solidFill>
                <a:effectLst/>
                <a:latin typeface="+mn-lt"/>
                <a:ea typeface="+mn-ea"/>
                <a:cs typeface="+mn-cs"/>
              </a:defRPr>
            </a:lvl2pPr>
            <a:lvl3pPr marL="914400" algn="l" defTabSz="457200" rtl="0" eaLnBrk="1" latinLnBrk="0" hangingPunct="1">
              <a:defRPr sz="1800" kern="1200" smtId="4294967295">
                <a:solidFill>
                  <a:schemeClr val="tx1"/>
                </a:solidFill>
                <a:effectLst/>
                <a:latin typeface="+mn-lt"/>
                <a:ea typeface="+mn-ea"/>
                <a:cs typeface="+mn-cs"/>
              </a:defRPr>
            </a:lvl3pPr>
            <a:lvl4pPr marL="1371600" algn="l" defTabSz="457200" rtl="0" eaLnBrk="1" latinLnBrk="0" hangingPunct="1">
              <a:defRPr sz="1800" kern="1200" smtId="4294967295">
                <a:solidFill>
                  <a:schemeClr val="tx1"/>
                </a:solidFill>
                <a:effectLst/>
                <a:latin typeface="+mn-lt"/>
                <a:ea typeface="+mn-ea"/>
                <a:cs typeface="+mn-cs"/>
              </a:defRPr>
            </a:lvl4pPr>
            <a:lvl5pPr marL="1828800" algn="l" defTabSz="457200" rtl="0" eaLnBrk="1" latinLnBrk="0" hangingPunct="1">
              <a:defRPr sz="1800" kern="1200" smtId="4294967295">
                <a:solidFill>
                  <a:schemeClr val="tx1"/>
                </a:solidFill>
                <a:effectLst/>
                <a:latin typeface="+mn-lt"/>
                <a:ea typeface="+mn-ea"/>
                <a:cs typeface="+mn-cs"/>
              </a:defRPr>
            </a:lvl5pPr>
            <a:lvl6pPr marL="2286000" algn="l" defTabSz="457200" rtl="0" eaLnBrk="1" latinLnBrk="0" hangingPunct="1">
              <a:defRPr sz="1800" kern="1200" smtId="4294967295">
                <a:solidFill>
                  <a:schemeClr val="tx1"/>
                </a:solidFill>
                <a:effectLst/>
                <a:latin typeface="+mn-lt"/>
                <a:ea typeface="+mn-ea"/>
                <a:cs typeface="+mn-cs"/>
              </a:defRPr>
            </a:lvl6pPr>
            <a:lvl7pPr marL="2743200" algn="l" defTabSz="457200" rtl="0" eaLnBrk="1" latinLnBrk="0" hangingPunct="1">
              <a:defRPr sz="1800" kern="1200" smtId="4294967295">
                <a:solidFill>
                  <a:schemeClr val="tx1"/>
                </a:solidFill>
                <a:effectLst/>
                <a:latin typeface="+mn-lt"/>
                <a:ea typeface="+mn-ea"/>
                <a:cs typeface="+mn-cs"/>
              </a:defRPr>
            </a:lvl7pPr>
            <a:lvl8pPr marL="3200400" algn="l" defTabSz="457200" rtl="0" eaLnBrk="1" latinLnBrk="0" hangingPunct="1">
              <a:defRPr sz="1800" kern="1200" smtId="4294967295">
                <a:solidFill>
                  <a:schemeClr val="tx1"/>
                </a:solidFill>
                <a:effectLst/>
                <a:latin typeface="+mn-lt"/>
                <a:ea typeface="+mn-ea"/>
                <a:cs typeface="+mn-cs"/>
              </a:defRPr>
            </a:lvl8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fr-FR" sz="1200" b="1" i="0" u="none" strike="noStrike" cap="none" normalizeH="0" baseline="0" noProof="0">
                <a:ln>
                  <a:noFill/>
                </a:ln>
                <a:solidFill>
                  <a:srgbClr val="000000">
                    <a:lumMod val="65000"/>
                    <a:lumOff val="35000"/>
                  </a:srgbClr>
                </a:solidFill>
                <a:uLnTx/>
                <a:uFillTx/>
                <a:latin typeface="Arial"/>
                <a:ea typeface="ＭＳ Ｐゴシック" charset="0"/>
                <a:cs typeface="+mn-cs"/>
              </a:rPr>
              <a:t>Apixaban</a:t>
            </a:r>
            <a:r>
              <a:rPr lang="fr-FR" sz="1200" b="1" baseline="30000">
                <a:solidFill>
                  <a:srgbClr val="000000">
                    <a:lumMod val="65000"/>
                    <a:lumOff val="35000"/>
                  </a:srgbClr>
                </a:solidFill>
                <a:latin typeface="Arial"/>
                <a:ea typeface="ＭＳ Ｐゴシック" charset="0"/>
                <a:cs typeface="+mn-cs"/>
              </a:rPr>
              <a:t>18</a:t>
            </a:r>
          </a:p>
        </p:txBody>
      </p:sp>
      <p:sp>
        <p:nvSpPr>
          <p:cNvPr id="166" name="Rechteck 11">
            <a:extLst>
              <a:ext uri="{FF2B5EF4-FFF2-40B4-BE49-F238E27FC236}">
                <a16:creationId xmlns:a16="http://schemas.microsoft.com/office/drawing/2014/main" id="{AAAC77E2-66D9-F244-BC71-6F9FB57819F0}"/>
              </a:ext>
            </a:extLst>
          </p:cNvPr>
          <p:cNvSpPr>
            <a:spLocks noChangeArrowheads="1"/>
          </p:cNvSpPr>
          <p:nvPr/>
        </p:nvSpPr>
        <p:spPr>
          <a:xfrm>
            <a:off x="618562" y="2787398"/>
            <a:ext cx="3960812" cy="18466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defPPr>
              <a:defRPr lang="de-DE" smtId="4294967295">
                <a:effectLst/>
              </a:defRPr>
            </a:defPPr>
            <a:lvl1pPr marL="0" algn="l" defTabSz="457200" rtl="0" eaLnBrk="1" latinLnBrk="0" hangingPunct="1">
              <a:defRPr sz="1800" kern="1200" smtId="4294967295">
                <a:solidFill>
                  <a:schemeClr val="tx1"/>
                </a:solidFill>
                <a:effectLst/>
                <a:latin typeface="+mn-lt"/>
                <a:ea typeface="+mn-ea"/>
                <a:cs typeface="+mn-cs"/>
              </a:defRPr>
            </a:lvl1pPr>
            <a:lvl2pPr marL="457200" algn="l" defTabSz="457200" rtl="0" eaLnBrk="1" latinLnBrk="0" hangingPunct="1">
              <a:defRPr sz="1800" kern="1200" smtId="4294967295">
                <a:solidFill>
                  <a:schemeClr val="tx1"/>
                </a:solidFill>
                <a:effectLst/>
                <a:latin typeface="+mn-lt"/>
                <a:ea typeface="+mn-ea"/>
                <a:cs typeface="+mn-cs"/>
              </a:defRPr>
            </a:lvl2pPr>
            <a:lvl3pPr marL="914400" algn="l" defTabSz="457200" rtl="0" eaLnBrk="1" latinLnBrk="0" hangingPunct="1">
              <a:defRPr sz="1800" kern="1200" smtId="4294967295">
                <a:solidFill>
                  <a:schemeClr val="tx1"/>
                </a:solidFill>
                <a:effectLst/>
                <a:latin typeface="+mn-lt"/>
                <a:ea typeface="+mn-ea"/>
                <a:cs typeface="+mn-cs"/>
              </a:defRPr>
            </a:lvl3pPr>
            <a:lvl4pPr marL="1371600" algn="l" defTabSz="457200" rtl="0" eaLnBrk="1" latinLnBrk="0" hangingPunct="1">
              <a:defRPr sz="1800" kern="1200" smtId="4294967295">
                <a:solidFill>
                  <a:schemeClr val="tx1"/>
                </a:solidFill>
                <a:effectLst/>
                <a:latin typeface="+mn-lt"/>
                <a:ea typeface="+mn-ea"/>
                <a:cs typeface="+mn-cs"/>
              </a:defRPr>
            </a:lvl4pPr>
            <a:lvl5pPr marL="1828800" algn="l" defTabSz="457200" rtl="0" eaLnBrk="1" latinLnBrk="0" hangingPunct="1">
              <a:defRPr sz="1800" kern="1200" smtId="4294967295">
                <a:solidFill>
                  <a:schemeClr val="tx1"/>
                </a:solidFill>
                <a:effectLst/>
                <a:latin typeface="+mn-lt"/>
                <a:ea typeface="+mn-ea"/>
                <a:cs typeface="+mn-cs"/>
              </a:defRPr>
            </a:lvl5pPr>
            <a:lvl6pPr marL="2286000" algn="l" defTabSz="457200" rtl="0" eaLnBrk="1" latinLnBrk="0" hangingPunct="1">
              <a:defRPr sz="1800" kern="1200" smtId="4294967295">
                <a:solidFill>
                  <a:schemeClr val="tx1"/>
                </a:solidFill>
                <a:effectLst/>
                <a:latin typeface="+mn-lt"/>
                <a:ea typeface="+mn-ea"/>
                <a:cs typeface="+mn-cs"/>
              </a:defRPr>
            </a:lvl6pPr>
            <a:lvl7pPr marL="2743200" algn="l" defTabSz="457200" rtl="0" eaLnBrk="1" latinLnBrk="0" hangingPunct="1">
              <a:defRPr sz="1800" kern="1200" smtId="4294967295">
                <a:solidFill>
                  <a:schemeClr val="tx1"/>
                </a:solidFill>
                <a:effectLst/>
                <a:latin typeface="+mn-lt"/>
                <a:ea typeface="+mn-ea"/>
                <a:cs typeface="+mn-cs"/>
              </a:defRPr>
            </a:lvl7pPr>
            <a:lvl8pPr marL="3200400" algn="l" defTabSz="457200" rtl="0" eaLnBrk="1" latinLnBrk="0" hangingPunct="1">
              <a:defRPr sz="1800" kern="1200" smtId="4294967295">
                <a:solidFill>
                  <a:schemeClr val="tx1"/>
                </a:solidFill>
                <a:effectLst/>
                <a:latin typeface="+mn-lt"/>
                <a:ea typeface="+mn-ea"/>
                <a:cs typeface="+mn-cs"/>
              </a:defRPr>
            </a:lvl8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fr-FR" sz="1200" b="1" i="0" u="none" strike="noStrike" cap="none" normalizeH="0" baseline="0" noProof="0">
                <a:ln>
                  <a:noFill/>
                </a:ln>
                <a:solidFill>
                  <a:srgbClr val="000000">
                    <a:lumMod val="65000"/>
                    <a:lumOff val="35000"/>
                  </a:srgbClr>
                </a:solidFill>
                <a:uLnTx/>
                <a:uFillTx/>
                <a:latin typeface="Arial"/>
                <a:ea typeface="ＭＳ Ｐゴシック" charset="0"/>
                <a:cs typeface="+mn-cs"/>
              </a:rPr>
              <a:t>Dabigatran</a:t>
            </a:r>
            <a:r>
              <a:rPr lang="fr-FR" sz="1200" b="1" baseline="30000">
                <a:solidFill>
                  <a:srgbClr val="000000">
                    <a:lumMod val="65000"/>
                    <a:lumOff val="35000"/>
                  </a:srgbClr>
                </a:solidFill>
                <a:latin typeface="Arial"/>
                <a:ea typeface="ＭＳ Ｐゴシック" charset="0"/>
                <a:cs typeface="+mn-cs"/>
              </a:rPr>
              <a:t>19</a:t>
            </a:r>
          </a:p>
        </p:txBody>
      </p:sp>
      <p:sp>
        <p:nvSpPr>
          <p:cNvPr id="167" name="Rechteck 11">
            <a:extLst>
              <a:ext uri="{FF2B5EF4-FFF2-40B4-BE49-F238E27FC236}">
                <a16:creationId xmlns:a16="http://schemas.microsoft.com/office/drawing/2014/main" id="{0136E8CF-969B-3748-A0AD-B7D78A012DED}"/>
              </a:ext>
            </a:extLst>
          </p:cNvPr>
          <p:cNvSpPr>
            <a:spLocks noChangeArrowheads="1"/>
          </p:cNvSpPr>
          <p:nvPr/>
        </p:nvSpPr>
        <p:spPr>
          <a:xfrm>
            <a:off x="4831787" y="2787398"/>
            <a:ext cx="3960812" cy="18466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defPPr>
              <a:defRPr lang="de-DE" smtId="4294967295">
                <a:effectLst/>
              </a:defRPr>
            </a:defPPr>
            <a:lvl1pPr marL="0" algn="l" defTabSz="457200" rtl="0" eaLnBrk="1" latinLnBrk="0" hangingPunct="1">
              <a:defRPr sz="1800" kern="1200" smtId="4294967295">
                <a:solidFill>
                  <a:schemeClr val="tx1"/>
                </a:solidFill>
                <a:effectLst/>
                <a:latin typeface="+mn-lt"/>
                <a:ea typeface="+mn-ea"/>
                <a:cs typeface="+mn-cs"/>
              </a:defRPr>
            </a:lvl1pPr>
            <a:lvl2pPr marL="457200" algn="l" defTabSz="457200" rtl="0" eaLnBrk="1" latinLnBrk="0" hangingPunct="1">
              <a:defRPr sz="1800" kern="1200" smtId="4294967295">
                <a:solidFill>
                  <a:schemeClr val="tx1"/>
                </a:solidFill>
                <a:effectLst/>
                <a:latin typeface="+mn-lt"/>
                <a:ea typeface="+mn-ea"/>
                <a:cs typeface="+mn-cs"/>
              </a:defRPr>
            </a:lvl2pPr>
            <a:lvl3pPr marL="914400" algn="l" defTabSz="457200" rtl="0" eaLnBrk="1" latinLnBrk="0" hangingPunct="1">
              <a:defRPr sz="1800" kern="1200" smtId="4294967295">
                <a:solidFill>
                  <a:schemeClr val="tx1"/>
                </a:solidFill>
                <a:effectLst/>
                <a:latin typeface="+mn-lt"/>
                <a:ea typeface="+mn-ea"/>
                <a:cs typeface="+mn-cs"/>
              </a:defRPr>
            </a:lvl3pPr>
            <a:lvl4pPr marL="1371600" algn="l" defTabSz="457200" rtl="0" eaLnBrk="1" latinLnBrk="0" hangingPunct="1">
              <a:defRPr sz="1800" kern="1200" smtId="4294967295">
                <a:solidFill>
                  <a:schemeClr val="tx1"/>
                </a:solidFill>
                <a:effectLst/>
                <a:latin typeface="+mn-lt"/>
                <a:ea typeface="+mn-ea"/>
                <a:cs typeface="+mn-cs"/>
              </a:defRPr>
            </a:lvl4pPr>
            <a:lvl5pPr marL="1828800" algn="l" defTabSz="457200" rtl="0" eaLnBrk="1" latinLnBrk="0" hangingPunct="1">
              <a:defRPr sz="1800" kern="1200" smtId="4294967295">
                <a:solidFill>
                  <a:schemeClr val="tx1"/>
                </a:solidFill>
                <a:effectLst/>
                <a:latin typeface="+mn-lt"/>
                <a:ea typeface="+mn-ea"/>
                <a:cs typeface="+mn-cs"/>
              </a:defRPr>
            </a:lvl5pPr>
            <a:lvl6pPr marL="2286000" algn="l" defTabSz="457200" rtl="0" eaLnBrk="1" latinLnBrk="0" hangingPunct="1">
              <a:defRPr sz="1800" kern="1200" smtId="4294967295">
                <a:solidFill>
                  <a:schemeClr val="tx1"/>
                </a:solidFill>
                <a:effectLst/>
                <a:latin typeface="+mn-lt"/>
                <a:ea typeface="+mn-ea"/>
                <a:cs typeface="+mn-cs"/>
              </a:defRPr>
            </a:lvl6pPr>
            <a:lvl7pPr marL="2743200" algn="l" defTabSz="457200" rtl="0" eaLnBrk="1" latinLnBrk="0" hangingPunct="1">
              <a:defRPr sz="1800" kern="1200" smtId="4294967295">
                <a:solidFill>
                  <a:schemeClr val="tx1"/>
                </a:solidFill>
                <a:effectLst/>
                <a:latin typeface="+mn-lt"/>
                <a:ea typeface="+mn-ea"/>
                <a:cs typeface="+mn-cs"/>
              </a:defRPr>
            </a:lvl7pPr>
            <a:lvl8pPr marL="3200400" algn="l" defTabSz="457200" rtl="0" eaLnBrk="1" latinLnBrk="0" hangingPunct="1">
              <a:defRPr sz="1800" kern="1200" smtId="4294967295">
                <a:solidFill>
                  <a:schemeClr val="tx1"/>
                </a:solidFill>
                <a:effectLst/>
                <a:latin typeface="+mn-lt"/>
                <a:ea typeface="+mn-ea"/>
                <a:cs typeface="+mn-cs"/>
              </a:defRPr>
            </a:lvl8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fr-FR" sz="1200" b="1" i="0" u="none" strike="noStrike" cap="none" normalizeH="0" baseline="0" noProof="0">
                <a:ln>
                  <a:noFill/>
                </a:ln>
                <a:solidFill>
                  <a:srgbClr val="000000">
                    <a:lumMod val="65000"/>
                    <a:lumOff val="35000"/>
                  </a:srgbClr>
                </a:solidFill>
                <a:uLnTx/>
                <a:uFillTx/>
                <a:latin typeface="Arial"/>
                <a:ea typeface="ＭＳ Ｐゴシック" charset="0"/>
                <a:cs typeface="+mn-cs"/>
              </a:rPr>
              <a:t>Edoxaban</a:t>
            </a:r>
            <a:r>
              <a:rPr lang="fr-FR" sz="1200" b="1" baseline="30000">
                <a:solidFill>
                  <a:srgbClr val="000000">
                    <a:lumMod val="65000"/>
                    <a:lumOff val="35000"/>
                  </a:srgbClr>
                </a:solidFill>
                <a:latin typeface="Arial"/>
                <a:ea typeface="ＭＳ Ｐゴシック" charset="0"/>
                <a:cs typeface="+mn-cs"/>
              </a:rPr>
              <a:t>20</a:t>
            </a:r>
          </a:p>
        </p:txBody>
      </p:sp>
      <p:sp>
        <p:nvSpPr>
          <p:cNvPr id="168" name="Lekerekített téglalap 10">
            <a:extLst>
              <a:ext uri="{FF2B5EF4-FFF2-40B4-BE49-F238E27FC236}">
                <a16:creationId xmlns:a16="http://schemas.microsoft.com/office/drawing/2014/main" id="{B296C00E-BDD8-1E41-85C2-13F2702B35A0}"/>
              </a:ext>
            </a:extLst>
          </p:cNvPr>
          <p:cNvSpPr/>
          <p:nvPr/>
        </p:nvSpPr>
        <p:spPr bwMode="auto">
          <a:xfrm>
            <a:off x="641422" y="1568012"/>
            <a:ext cx="900000" cy="172137"/>
          </a:xfrm>
          <a:prstGeom prst="roundRect">
            <a:avLst/>
          </a:prstGeom>
          <a:noFill/>
          <a:ln w="12700" algn="ctr">
            <a:solidFill>
              <a:schemeClr val="bg2"/>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&lt;15 ml/min</a:t>
            </a:r>
          </a:p>
        </p:txBody>
      </p:sp>
      <p:sp>
        <p:nvSpPr>
          <p:cNvPr id="169" name="Lekerekített téglalap 14">
            <a:extLst>
              <a:ext uri="{FF2B5EF4-FFF2-40B4-BE49-F238E27FC236}">
                <a16:creationId xmlns:a16="http://schemas.microsoft.com/office/drawing/2014/main" id="{A4C7C458-3098-DA46-8D9E-5F96E80952BD}"/>
              </a:ext>
            </a:extLst>
          </p:cNvPr>
          <p:cNvSpPr/>
          <p:nvPr/>
        </p:nvSpPr>
        <p:spPr bwMode="auto">
          <a:xfrm>
            <a:off x="641422" y="1935784"/>
            <a:ext cx="900000" cy="275420"/>
          </a:xfrm>
          <a:prstGeom prst="roundRect">
            <a:avLst/>
          </a:prstGeom>
          <a:noFill/>
          <a:ln w="12700" algn="ctr">
            <a:solidFill>
              <a:schemeClr val="bg2"/>
            </a:solidFill>
            <a:miter lim="800000"/>
            <a:headEnd/>
            <a:tailEnd/>
          </a:ln>
          <a:effectLst/>
        </p:spPr>
        <p:txBody>
          <a:bodyPr wrap="square" lIns="0" tIns="0" rIns="0" bIns="0" rtlCol="0" anchor="ctr">
            <a:noAutofit/>
          </a:bodyPr>
          <a:lstStyle/>
          <a:p>
            <a:pPr lvl="0" algn="ctr" fontAlgn="auto">
              <a:spcBef>
                <a:spcPts val="0"/>
              </a:spcBef>
              <a:spcAft>
                <a:spcPts val="0"/>
              </a:spcAft>
              <a:defRPr/>
            </a:pPr>
            <a:r>
              <a:rPr lang="fr-FR" sz="750" dirty="0">
                <a:solidFill>
                  <a:srgbClr val="000000">
                    <a:lumMod val="65000"/>
                    <a:lumOff val="35000"/>
                  </a:srgbClr>
                </a:solidFill>
              </a:rPr>
              <a:t>Contre-indiqué</a:t>
            </a:r>
          </a:p>
        </p:txBody>
      </p:sp>
      <p:sp>
        <p:nvSpPr>
          <p:cNvPr id="170" name="Lekerekített téglalap 9">
            <a:extLst>
              <a:ext uri="{FF2B5EF4-FFF2-40B4-BE49-F238E27FC236}">
                <a16:creationId xmlns:a16="http://schemas.microsoft.com/office/drawing/2014/main" id="{7290D927-4881-954F-84C7-AE7A61556F08}"/>
              </a:ext>
            </a:extLst>
          </p:cNvPr>
          <p:cNvSpPr/>
          <p:nvPr/>
        </p:nvSpPr>
        <p:spPr bwMode="auto">
          <a:xfrm>
            <a:off x="2171828" y="1053845"/>
            <a:ext cx="900000" cy="172137"/>
          </a:xfrm>
          <a:prstGeom prst="roundRect">
            <a:avLst/>
          </a:prstGeom>
          <a:noFill/>
          <a:ln w="12700" cap="sq" algn="ctr">
            <a:solidFill>
              <a:schemeClr val="bg2"/>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Estimer CrCl</a:t>
            </a:r>
          </a:p>
        </p:txBody>
      </p:sp>
      <p:sp>
        <p:nvSpPr>
          <p:cNvPr id="171" name="Lekerekített téglalap 11">
            <a:extLst>
              <a:ext uri="{FF2B5EF4-FFF2-40B4-BE49-F238E27FC236}">
                <a16:creationId xmlns:a16="http://schemas.microsoft.com/office/drawing/2014/main" id="{AFB0BC72-6052-9048-80D3-554D9C6F173F}"/>
              </a:ext>
            </a:extLst>
          </p:cNvPr>
          <p:cNvSpPr/>
          <p:nvPr/>
        </p:nvSpPr>
        <p:spPr bwMode="auto">
          <a:xfrm>
            <a:off x="2171828" y="1568012"/>
            <a:ext cx="900000" cy="172137"/>
          </a:xfrm>
          <a:prstGeom prst="roundRect">
            <a:avLst/>
          </a:prstGeom>
          <a:noFill/>
          <a:ln w="12700" algn="ctr">
            <a:solidFill>
              <a:schemeClr val="bg2"/>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15–49 ml/min*</a:t>
            </a:r>
          </a:p>
        </p:txBody>
      </p:sp>
      <p:sp>
        <p:nvSpPr>
          <p:cNvPr id="172" name="Lekerekített téglalap 15">
            <a:extLst>
              <a:ext uri="{FF2B5EF4-FFF2-40B4-BE49-F238E27FC236}">
                <a16:creationId xmlns:a16="http://schemas.microsoft.com/office/drawing/2014/main" id="{5245F372-CEB0-FC41-A15A-13FF0080E67F}"/>
              </a:ext>
            </a:extLst>
          </p:cNvPr>
          <p:cNvSpPr/>
          <p:nvPr/>
        </p:nvSpPr>
        <p:spPr bwMode="auto">
          <a:xfrm>
            <a:off x="2171828" y="1935784"/>
            <a:ext cx="900000" cy="275420"/>
          </a:xfrm>
          <a:prstGeom prst="roundRect">
            <a:avLst/>
          </a:prstGeom>
          <a:solidFill>
            <a:srgbClr val="3961AC">
              <a:alpha val="60000"/>
            </a:srgbClr>
          </a:solidFill>
          <a:ln w="12700" algn="ctr">
            <a:solidFill>
              <a:srgbClr val="3961AC">
                <a:alpha val="60000"/>
              </a:srgbClr>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FFFFFF"/>
                </a:solidFill>
                <a:uLnTx/>
                <a:uFillTx/>
                <a:latin typeface="Arial" charset="0"/>
                <a:ea typeface="+mn-ea"/>
                <a:cs typeface="+mn-cs"/>
              </a:rPr>
              <a:t>15 mg od</a:t>
            </a:r>
          </a:p>
        </p:txBody>
      </p:sp>
      <p:sp>
        <p:nvSpPr>
          <p:cNvPr id="173" name="Lekerekített téglalap 13">
            <a:extLst>
              <a:ext uri="{FF2B5EF4-FFF2-40B4-BE49-F238E27FC236}">
                <a16:creationId xmlns:a16="http://schemas.microsoft.com/office/drawing/2014/main" id="{FB0C987F-61BB-8E43-83E9-3E81155FDEDF}"/>
              </a:ext>
            </a:extLst>
          </p:cNvPr>
          <p:cNvSpPr/>
          <p:nvPr/>
        </p:nvSpPr>
        <p:spPr bwMode="auto">
          <a:xfrm>
            <a:off x="3702234" y="1568012"/>
            <a:ext cx="900000" cy="172137"/>
          </a:xfrm>
          <a:prstGeom prst="roundRect">
            <a:avLst/>
          </a:prstGeom>
          <a:noFill/>
          <a:ln w="12700" algn="ctr">
            <a:solidFill>
              <a:schemeClr val="bg2"/>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≥50 ml/min</a:t>
            </a:r>
          </a:p>
        </p:txBody>
      </p:sp>
      <p:sp>
        <p:nvSpPr>
          <p:cNvPr id="174" name="Lekerekített téglalap 16">
            <a:extLst>
              <a:ext uri="{FF2B5EF4-FFF2-40B4-BE49-F238E27FC236}">
                <a16:creationId xmlns:a16="http://schemas.microsoft.com/office/drawing/2014/main" id="{28FD45F4-8DE2-684E-A222-4A88610C1B53}"/>
              </a:ext>
            </a:extLst>
          </p:cNvPr>
          <p:cNvSpPr/>
          <p:nvPr/>
        </p:nvSpPr>
        <p:spPr bwMode="auto">
          <a:xfrm>
            <a:off x="3702234" y="1935784"/>
            <a:ext cx="900000" cy="275420"/>
          </a:xfrm>
          <a:prstGeom prst="roundRect">
            <a:avLst/>
          </a:prstGeom>
          <a:solidFill>
            <a:schemeClr val="bg2"/>
          </a:solidFill>
          <a:ln w="12700" algn="ctr">
            <a:solidFill>
              <a:schemeClr val="bg2"/>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FFFFFF"/>
                </a:solidFill>
                <a:uLnTx/>
                <a:uFillTx/>
                <a:latin typeface="Arial" charset="0"/>
                <a:ea typeface="+mn-ea"/>
                <a:cs typeface="+mn-cs"/>
              </a:rPr>
              <a:t>20 mg od</a:t>
            </a:r>
          </a:p>
        </p:txBody>
      </p:sp>
      <p:cxnSp>
        <p:nvCxnSpPr>
          <p:cNvPr id="175" name="Egyenes összekötő 100">
            <a:extLst>
              <a:ext uri="{FF2B5EF4-FFF2-40B4-BE49-F238E27FC236}">
                <a16:creationId xmlns:a16="http://schemas.microsoft.com/office/drawing/2014/main" id="{8E913565-8DEB-BB4C-B34D-AD6A01DF12AC}"/>
              </a:ext>
            </a:extLst>
          </p:cNvPr>
          <p:cNvCxnSpPr/>
          <p:nvPr/>
        </p:nvCxnSpPr>
        <p:spPr bwMode="auto">
          <a:xfrm>
            <a:off x="2621828" y="1225982"/>
            <a:ext cx="0" cy="342030"/>
          </a:xfrm>
          <a:prstGeom prst="line">
            <a:avLst/>
          </a:prstGeom>
          <a:noFill/>
          <a:ln w="6350" cap="flat" cmpd="sng" algn="ctr">
            <a:solidFill>
              <a:schemeClr val="bg2"/>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6" name="Egyenes összekötő 102">
            <a:extLst>
              <a:ext uri="{FF2B5EF4-FFF2-40B4-BE49-F238E27FC236}">
                <a16:creationId xmlns:a16="http://schemas.microsoft.com/office/drawing/2014/main" id="{5FADB381-BB93-0F45-9EE0-1294114CA0F3}"/>
              </a:ext>
            </a:extLst>
          </p:cNvPr>
          <p:cNvCxnSpPr/>
          <p:nvPr/>
        </p:nvCxnSpPr>
        <p:spPr bwMode="auto">
          <a:xfrm>
            <a:off x="2621828" y="1740149"/>
            <a:ext cx="0" cy="195635"/>
          </a:xfrm>
          <a:prstGeom prst="line">
            <a:avLst/>
          </a:prstGeom>
          <a:noFill/>
          <a:ln w="6350" cap="flat" cmpd="sng" algn="ctr">
            <a:solidFill>
              <a:schemeClr val="bg2"/>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7" name="Egyenes összekötő 104">
            <a:extLst>
              <a:ext uri="{FF2B5EF4-FFF2-40B4-BE49-F238E27FC236}">
                <a16:creationId xmlns:a16="http://schemas.microsoft.com/office/drawing/2014/main" id="{802671D8-EAAE-0E44-A391-4D120695CA13}"/>
              </a:ext>
            </a:extLst>
          </p:cNvPr>
          <p:cNvCxnSpPr/>
          <p:nvPr/>
        </p:nvCxnSpPr>
        <p:spPr bwMode="auto">
          <a:xfrm>
            <a:off x="1091422" y="1395626"/>
            <a:ext cx="3060812" cy="0"/>
          </a:xfrm>
          <a:prstGeom prst="line">
            <a:avLst/>
          </a:prstGeom>
          <a:noFill/>
          <a:ln w="6350" cap="flat" cmpd="sng" algn="ctr">
            <a:solidFill>
              <a:schemeClr val="bg2"/>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8" name="Egyenes összekötő 106">
            <a:extLst>
              <a:ext uri="{FF2B5EF4-FFF2-40B4-BE49-F238E27FC236}">
                <a16:creationId xmlns:a16="http://schemas.microsoft.com/office/drawing/2014/main" id="{8643A621-4A82-6145-A4FE-0BCDE91D0472}"/>
              </a:ext>
            </a:extLst>
          </p:cNvPr>
          <p:cNvCxnSpPr/>
          <p:nvPr/>
        </p:nvCxnSpPr>
        <p:spPr bwMode="auto">
          <a:xfrm flipH="1">
            <a:off x="1091422" y="1398814"/>
            <a:ext cx="850" cy="166920"/>
          </a:xfrm>
          <a:prstGeom prst="line">
            <a:avLst/>
          </a:prstGeom>
          <a:noFill/>
          <a:ln w="6350" cap="flat" cmpd="sng" algn="ctr">
            <a:solidFill>
              <a:schemeClr val="bg2"/>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9" name="Egyenes összekötő 110">
            <a:extLst>
              <a:ext uri="{FF2B5EF4-FFF2-40B4-BE49-F238E27FC236}">
                <a16:creationId xmlns:a16="http://schemas.microsoft.com/office/drawing/2014/main" id="{D4D02595-3834-B64D-9467-1A25FAE4B89A}"/>
              </a:ext>
            </a:extLst>
          </p:cNvPr>
          <p:cNvCxnSpPr/>
          <p:nvPr/>
        </p:nvCxnSpPr>
        <p:spPr bwMode="auto">
          <a:xfrm>
            <a:off x="4152234" y="1396537"/>
            <a:ext cx="0" cy="171474"/>
          </a:xfrm>
          <a:prstGeom prst="line">
            <a:avLst/>
          </a:prstGeom>
          <a:noFill/>
          <a:ln w="6350" cap="flat" cmpd="sng" algn="ctr">
            <a:solidFill>
              <a:schemeClr val="bg2"/>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0" name="Egyenes összekötő 112">
            <a:extLst>
              <a:ext uri="{FF2B5EF4-FFF2-40B4-BE49-F238E27FC236}">
                <a16:creationId xmlns:a16="http://schemas.microsoft.com/office/drawing/2014/main" id="{B099CD72-85BF-414C-BD58-E906BB8A94BB}"/>
              </a:ext>
            </a:extLst>
          </p:cNvPr>
          <p:cNvCxnSpPr/>
          <p:nvPr/>
        </p:nvCxnSpPr>
        <p:spPr bwMode="auto">
          <a:xfrm>
            <a:off x="1091422" y="1740149"/>
            <a:ext cx="0" cy="195635"/>
          </a:xfrm>
          <a:prstGeom prst="line">
            <a:avLst/>
          </a:prstGeom>
          <a:noFill/>
          <a:ln w="6350" cap="flat" cmpd="sng" algn="ctr">
            <a:solidFill>
              <a:schemeClr val="bg2"/>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1" name="Egyenes összekötő 114">
            <a:extLst>
              <a:ext uri="{FF2B5EF4-FFF2-40B4-BE49-F238E27FC236}">
                <a16:creationId xmlns:a16="http://schemas.microsoft.com/office/drawing/2014/main" id="{F3A673C7-2E2B-2441-B158-F1FEEC2924DB}"/>
              </a:ext>
            </a:extLst>
          </p:cNvPr>
          <p:cNvCxnSpPr/>
          <p:nvPr/>
        </p:nvCxnSpPr>
        <p:spPr bwMode="auto">
          <a:xfrm>
            <a:off x="4152234" y="1740149"/>
            <a:ext cx="0" cy="195635"/>
          </a:xfrm>
          <a:prstGeom prst="line">
            <a:avLst/>
          </a:prstGeom>
          <a:noFill/>
          <a:ln w="6350" cap="flat" cmpd="sng" algn="ctr">
            <a:solidFill>
              <a:schemeClr val="bg2"/>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2" name="Egyenes összekötő 198">
            <a:extLst>
              <a:ext uri="{FF2B5EF4-FFF2-40B4-BE49-F238E27FC236}">
                <a16:creationId xmlns:a16="http://schemas.microsoft.com/office/drawing/2014/main" id="{F3FAB4A4-C093-5142-89E6-3796009F1260}"/>
              </a:ext>
            </a:extLst>
          </p:cNvPr>
          <p:cNvCxnSpPr/>
          <p:nvPr/>
        </p:nvCxnSpPr>
        <p:spPr bwMode="auto">
          <a:xfrm>
            <a:off x="5221359" y="1324618"/>
            <a:ext cx="2400300" cy="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84" name="Lekerekített téglalap 69">
            <a:extLst>
              <a:ext uri="{FF2B5EF4-FFF2-40B4-BE49-F238E27FC236}">
                <a16:creationId xmlns:a16="http://schemas.microsoft.com/office/drawing/2014/main" id="{3483B2A7-F1B1-5040-92BD-1CF5651BE996}"/>
              </a:ext>
            </a:extLst>
          </p:cNvPr>
          <p:cNvSpPr/>
          <p:nvPr/>
        </p:nvSpPr>
        <p:spPr bwMode="auto">
          <a:xfrm>
            <a:off x="6716053" y="2359302"/>
            <a:ext cx="720000" cy="275420"/>
          </a:xfrm>
          <a:prstGeom prst="roundRect">
            <a:avLst/>
          </a:prstGeom>
          <a:solidFill>
            <a:srgbClr val="B3B2B5">
              <a:alpha val="60000"/>
            </a:srgbClr>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chemeClr val="tx1">
                    <a:lumMod val="65000"/>
                    <a:lumOff val="35000"/>
                  </a:schemeClr>
                </a:solidFill>
                <a:uLnTx/>
                <a:uFillTx/>
                <a:latin typeface="Arial" charset="0"/>
                <a:ea typeface="+mn-ea"/>
                <a:cs typeface="+mn-cs"/>
              </a:rPr>
              <a:t>2,5 mg 2 fois/jour</a:t>
            </a:r>
          </a:p>
        </p:txBody>
      </p:sp>
      <p:sp>
        <p:nvSpPr>
          <p:cNvPr id="185" name="Lekerekített téglalap 70">
            <a:extLst>
              <a:ext uri="{FF2B5EF4-FFF2-40B4-BE49-F238E27FC236}">
                <a16:creationId xmlns:a16="http://schemas.microsoft.com/office/drawing/2014/main" id="{B8F443FC-D433-304E-BC19-805FB15FC2C2}"/>
              </a:ext>
            </a:extLst>
          </p:cNvPr>
          <p:cNvSpPr/>
          <p:nvPr/>
        </p:nvSpPr>
        <p:spPr bwMode="auto">
          <a:xfrm>
            <a:off x="7714369" y="2359302"/>
            <a:ext cx="720000" cy="275420"/>
          </a:xfrm>
          <a:prstGeom prst="roundRect">
            <a:avLst/>
          </a:prstGeom>
          <a:solidFill>
            <a:srgbClr val="B3B2B5"/>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chemeClr val="tx1">
                    <a:lumMod val="65000"/>
                    <a:lumOff val="35000"/>
                  </a:schemeClr>
                </a:solidFill>
                <a:uLnTx/>
                <a:uFillTx/>
                <a:latin typeface="Arial" charset="0"/>
                <a:ea typeface="+mn-ea"/>
                <a:cs typeface="+mn-cs"/>
              </a:rPr>
              <a:t>5 mg 2 fois/jour</a:t>
            </a:r>
          </a:p>
        </p:txBody>
      </p:sp>
      <p:cxnSp>
        <p:nvCxnSpPr>
          <p:cNvPr id="187" name="Egyenes összekötő 200">
            <a:extLst>
              <a:ext uri="{FF2B5EF4-FFF2-40B4-BE49-F238E27FC236}">
                <a16:creationId xmlns:a16="http://schemas.microsoft.com/office/drawing/2014/main" id="{80A051A8-6104-214F-B91D-33B62512B936}"/>
              </a:ext>
            </a:extLst>
          </p:cNvPr>
          <p:cNvCxnSpPr/>
          <p:nvPr/>
        </p:nvCxnSpPr>
        <p:spPr bwMode="auto">
          <a:xfrm>
            <a:off x="5228520" y="1324618"/>
            <a:ext cx="0" cy="109307"/>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8" name="Egyenes összekötő 202">
            <a:extLst>
              <a:ext uri="{FF2B5EF4-FFF2-40B4-BE49-F238E27FC236}">
                <a16:creationId xmlns:a16="http://schemas.microsoft.com/office/drawing/2014/main" id="{77AAEE5F-F030-F84A-8796-81CA64D9672B}"/>
              </a:ext>
            </a:extLst>
          </p:cNvPr>
          <p:cNvCxnSpPr/>
          <p:nvPr/>
        </p:nvCxnSpPr>
        <p:spPr bwMode="auto">
          <a:xfrm>
            <a:off x="7614495" y="1271034"/>
            <a:ext cx="0" cy="111584"/>
          </a:xfrm>
          <a:prstGeom prst="line">
            <a:avLst/>
          </a:prstGeom>
          <a:noFill/>
          <a:ln w="1270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0" name="Egyenes összekötő 206">
            <a:extLst>
              <a:ext uri="{FF2B5EF4-FFF2-40B4-BE49-F238E27FC236}">
                <a16:creationId xmlns:a16="http://schemas.microsoft.com/office/drawing/2014/main" id="{F2B6B2F9-295B-7647-A8DF-5A2824EEECEB}"/>
              </a:ext>
            </a:extLst>
          </p:cNvPr>
          <p:cNvCxnSpPr/>
          <p:nvPr/>
        </p:nvCxnSpPr>
        <p:spPr bwMode="auto">
          <a:xfrm>
            <a:off x="5222969" y="1602438"/>
            <a:ext cx="0" cy="963968"/>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1" name="Egyenes összekötő 207">
            <a:extLst>
              <a:ext uri="{FF2B5EF4-FFF2-40B4-BE49-F238E27FC236}">
                <a16:creationId xmlns:a16="http://schemas.microsoft.com/office/drawing/2014/main" id="{BB5890D8-9FEB-1C48-B79B-F363953E28CE}"/>
              </a:ext>
            </a:extLst>
          </p:cNvPr>
          <p:cNvCxnSpPr/>
          <p:nvPr/>
        </p:nvCxnSpPr>
        <p:spPr bwMode="auto">
          <a:xfrm>
            <a:off x="6581869" y="1454427"/>
            <a:ext cx="0" cy="68855"/>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2" name="Egyenes összekötő 209">
            <a:extLst>
              <a:ext uri="{FF2B5EF4-FFF2-40B4-BE49-F238E27FC236}">
                <a16:creationId xmlns:a16="http://schemas.microsoft.com/office/drawing/2014/main" id="{713F5033-8EA0-7946-9FC0-335C47338559}"/>
              </a:ext>
            </a:extLst>
          </p:cNvPr>
          <p:cNvCxnSpPr/>
          <p:nvPr/>
        </p:nvCxnSpPr>
        <p:spPr bwMode="auto">
          <a:xfrm>
            <a:off x="6568057" y="1552919"/>
            <a:ext cx="13812" cy="336752"/>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3" name="Egyenes összekötő 210">
            <a:extLst>
              <a:ext uri="{FF2B5EF4-FFF2-40B4-BE49-F238E27FC236}">
                <a16:creationId xmlns:a16="http://schemas.microsoft.com/office/drawing/2014/main" id="{7447E7EE-80C9-0D47-8A16-21BE3016EF4A}"/>
              </a:ext>
            </a:extLst>
          </p:cNvPr>
          <p:cNvCxnSpPr/>
          <p:nvPr/>
        </p:nvCxnSpPr>
        <p:spPr bwMode="auto">
          <a:xfrm>
            <a:off x="6581869" y="2000962"/>
            <a:ext cx="0" cy="61969"/>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4" name="Egyenes összekötő 211">
            <a:extLst>
              <a:ext uri="{FF2B5EF4-FFF2-40B4-BE49-F238E27FC236}">
                <a16:creationId xmlns:a16="http://schemas.microsoft.com/office/drawing/2014/main" id="{E4968B8E-4CC6-0248-AB4F-8EBDA38AABAE}"/>
              </a:ext>
            </a:extLst>
          </p:cNvPr>
          <p:cNvCxnSpPr>
            <a:cxnSpLocks/>
          </p:cNvCxnSpPr>
          <p:nvPr/>
        </p:nvCxnSpPr>
        <p:spPr bwMode="auto">
          <a:xfrm>
            <a:off x="6584704" y="1461631"/>
            <a:ext cx="1983741" cy="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5" name="Egyenes összekötő 215">
            <a:extLst>
              <a:ext uri="{FF2B5EF4-FFF2-40B4-BE49-F238E27FC236}">
                <a16:creationId xmlns:a16="http://schemas.microsoft.com/office/drawing/2014/main" id="{68E8E0E2-6BAF-3F45-AAD1-AA5F39E9465C}"/>
              </a:ext>
            </a:extLst>
          </p:cNvPr>
          <p:cNvCxnSpPr>
            <a:cxnSpLocks/>
          </p:cNvCxnSpPr>
          <p:nvPr/>
        </p:nvCxnSpPr>
        <p:spPr bwMode="auto">
          <a:xfrm>
            <a:off x="8563409" y="1458097"/>
            <a:ext cx="0" cy="88445"/>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6" name="Egyenes összekötő 216">
            <a:extLst>
              <a:ext uri="{FF2B5EF4-FFF2-40B4-BE49-F238E27FC236}">
                <a16:creationId xmlns:a16="http://schemas.microsoft.com/office/drawing/2014/main" id="{0F9049D0-B9F4-AE46-AFB6-02D7DB9322CB}"/>
              </a:ext>
            </a:extLst>
          </p:cNvPr>
          <p:cNvCxnSpPr/>
          <p:nvPr/>
        </p:nvCxnSpPr>
        <p:spPr bwMode="auto">
          <a:xfrm>
            <a:off x="7578819" y="1408882"/>
            <a:ext cx="0" cy="103282"/>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7" name="Egyenes összekötő 217">
            <a:extLst>
              <a:ext uri="{FF2B5EF4-FFF2-40B4-BE49-F238E27FC236}">
                <a16:creationId xmlns:a16="http://schemas.microsoft.com/office/drawing/2014/main" id="{603CD433-F99C-BB43-AABA-E09E1030BD67}"/>
              </a:ext>
            </a:extLst>
          </p:cNvPr>
          <p:cNvCxnSpPr/>
          <p:nvPr/>
        </p:nvCxnSpPr>
        <p:spPr bwMode="auto">
          <a:xfrm>
            <a:off x="7568908" y="1544681"/>
            <a:ext cx="9911" cy="312038"/>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8" name="Egyenes összekötő 220">
            <a:extLst>
              <a:ext uri="{FF2B5EF4-FFF2-40B4-BE49-F238E27FC236}">
                <a16:creationId xmlns:a16="http://schemas.microsoft.com/office/drawing/2014/main" id="{81DF6868-B453-F046-8A19-D8FB30F2DD8E}"/>
              </a:ext>
            </a:extLst>
          </p:cNvPr>
          <p:cNvCxnSpPr>
            <a:cxnSpLocks/>
            <a:stCxn id="212" idx="2"/>
            <a:endCxn id="215" idx="0"/>
          </p:cNvCxnSpPr>
          <p:nvPr/>
        </p:nvCxnSpPr>
        <p:spPr bwMode="auto">
          <a:xfrm flipH="1">
            <a:off x="8563409" y="1786253"/>
            <a:ext cx="3600" cy="7100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9" name="Egyenes összekötő 221">
            <a:extLst>
              <a:ext uri="{FF2B5EF4-FFF2-40B4-BE49-F238E27FC236}">
                <a16:creationId xmlns:a16="http://schemas.microsoft.com/office/drawing/2014/main" id="{85C3BEC0-AA5D-B747-A08B-4FF9DCC8CD97}"/>
              </a:ext>
            </a:extLst>
          </p:cNvPr>
          <p:cNvCxnSpPr/>
          <p:nvPr/>
        </p:nvCxnSpPr>
        <p:spPr bwMode="auto">
          <a:xfrm>
            <a:off x="7577231" y="2000962"/>
            <a:ext cx="0" cy="61969"/>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0" name="Egyenes összekötő 222">
            <a:extLst>
              <a:ext uri="{FF2B5EF4-FFF2-40B4-BE49-F238E27FC236}">
                <a16:creationId xmlns:a16="http://schemas.microsoft.com/office/drawing/2014/main" id="{AF5B7532-AE27-C141-B2D1-6DDBE2D2C3CE}"/>
              </a:ext>
            </a:extLst>
          </p:cNvPr>
          <p:cNvCxnSpPr>
            <a:cxnSpLocks/>
          </p:cNvCxnSpPr>
          <p:nvPr/>
        </p:nvCxnSpPr>
        <p:spPr bwMode="auto">
          <a:xfrm>
            <a:off x="8563409" y="2029390"/>
            <a:ext cx="0" cy="29526"/>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1" name="Egyenes összekötő 223">
            <a:extLst>
              <a:ext uri="{FF2B5EF4-FFF2-40B4-BE49-F238E27FC236}">
                <a16:creationId xmlns:a16="http://schemas.microsoft.com/office/drawing/2014/main" id="{5A987E85-4F01-2444-9FED-6B9D9005C954}"/>
              </a:ext>
            </a:extLst>
          </p:cNvPr>
          <p:cNvCxnSpPr/>
          <p:nvPr/>
        </p:nvCxnSpPr>
        <p:spPr bwMode="auto">
          <a:xfrm>
            <a:off x="7086693" y="2291689"/>
            <a:ext cx="0" cy="68855"/>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2" name="Egyenes összekötő 225">
            <a:extLst>
              <a:ext uri="{FF2B5EF4-FFF2-40B4-BE49-F238E27FC236}">
                <a16:creationId xmlns:a16="http://schemas.microsoft.com/office/drawing/2014/main" id="{253C1D5A-FD33-BF44-A3E4-0B4A5AA0E9B7}"/>
              </a:ext>
            </a:extLst>
          </p:cNvPr>
          <p:cNvCxnSpPr/>
          <p:nvPr/>
        </p:nvCxnSpPr>
        <p:spPr bwMode="auto">
          <a:xfrm>
            <a:off x="8097000" y="2290447"/>
            <a:ext cx="0" cy="68855"/>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3" name="Egyenes összekötő 226">
            <a:extLst>
              <a:ext uri="{FF2B5EF4-FFF2-40B4-BE49-F238E27FC236}">
                <a16:creationId xmlns:a16="http://schemas.microsoft.com/office/drawing/2014/main" id="{74DBA528-B09B-2048-89BD-95A55D2F5422}"/>
              </a:ext>
            </a:extLst>
          </p:cNvPr>
          <p:cNvCxnSpPr>
            <a:cxnSpLocks/>
          </p:cNvCxnSpPr>
          <p:nvPr/>
        </p:nvCxnSpPr>
        <p:spPr bwMode="auto">
          <a:xfrm>
            <a:off x="6586609" y="2061688"/>
            <a:ext cx="1976800" cy="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4" name="Egyenes összekötő 227">
            <a:extLst>
              <a:ext uri="{FF2B5EF4-FFF2-40B4-BE49-F238E27FC236}">
                <a16:creationId xmlns:a16="http://schemas.microsoft.com/office/drawing/2014/main" id="{298F8CD0-43D1-594C-AFBF-605E754C3298}"/>
              </a:ext>
            </a:extLst>
          </p:cNvPr>
          <p:cNvCxnSpPr/>
          <p:nvPr/>
        </p:nvCxnSpPr>
        <p:spPr bwMode="auto">
          <a:xfrm>
            <a:off x="7086693" y="2063965"/>
            <a:ext cx="0" cy="68855"/>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5" name="Egyenes összekötő 228">
            <a:extLst>
              <a:ext uri="{FF2B5EF4-FFF2-40B4-BE49-F238E27FC236}">
                <a16:creationId xmlns:a16="http://schemas.microsoft.com/office/drawing/2014/main" id="{B11A4398-34DA-6C47-BFAD-36AC619406C6}"/>
              </a:ext>
            </a:extLst>
          </p:cNvPr>
          <p:cNvCxnSpPr/>
          <p:nvPr/>
        </p:nvCxnSpPr>
        <p:spPr bwMode="auto">
          <a:xfrm>
            <a:off x="8093962" y="2063965"/>
            <a:ext cx="0" cy="68855"/>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06" name="Lekerekített téglalap 53">
            <a:extLst>
              <a:ext uri="{FF2B5EF4-FFF2-40B4-BE49-F238E27FC236}">
                <a16:creationId xmlns:a16="http://schemas.microsoft.com/office/drawing/2014/main" id="{A6E03DAF-4FA8-B640-A2E9-F1F59F2F170A}"/>
              </a:ext>
            </a:extLst>
          </p:cNvPr>
          <p:cNvSpPr/>
          <p:nvPr/>
        </p:nvSpPr>
        <p:spPr bwMode="auto">
          <a:xfrm>
            <a:off x="5816053" y="1055708"/>
            <a:ext cx="90000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Estimer CrCl</a:t>
            </a:r>
          </a:p>
        </p:txBody>
      </p:sp>
      <p:sp>
        <p:nvSpPr>
          <p:cNvPr id="207" name="Lekerekített téglalap 54">
            <a:extLst>
              <a:ext uri="{FF2B5EF4-FFF2-40B4-BE49-F238E27FC236}">
                <a16:creationId xmlns:a16="http://schemas.microsoft.com/office/drawing/2014/main" id="{C5058DA2-E633-664B-A808-8BEA86EF8405}"/>
              </a:ext>
            </a:extLst>
          </p:cNvPr>
          <p:cNvSpPr/>
          <p:nvPr/>
        </p:nvSpPr>
        <p:spPr bwMode="auto">
          <a:xfrm>
            <a:off x="4854646" y="1431558"/>
            <a:ext cx="72000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&lt;15 ml/min</a:t>
            </a:r>
          </a:p>
        </p:txBody>
      </p:sp>
      <p:sp>
        <p:nvSpPr>
          <p:cNvPr id="209" name="Lekerekített téglalap 56">
            <a:extLst>
              <a:ext uri="{FF2B5EF4-FFF2-40B4-BE49-F238E27FC236}">
                <a16:creationId xmlns:a16="http://schemas.microsoft.com/office/drawing/2014/main" id="{DC3933C6-005E-4D4C-9F4D-FFFC8D2E6326}"/>
              </a:ext>
            </a:extLst>
          </p:cNvPr>
          <p:cNvSpPr/>
          <p:nvPr/>
        </p:nvSpPr>
        <p:spPr bwMode="auto">
          <a:xfrm>
            <a:off x="7208908" y="1239518"/>
            <a:ext cx="72000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a:t>
            </a:r>
            <a:r>
              <a:rPr lang="fr-FR" sz="750">
                <a:solidFill>
                  <a:srgbClr val="000000">
                    <a:lumMod val="65000"/>
                    <a:lumOff val="35000"/>
                  </a:srgbClr>
                </a:solidFill>
              </a:rPr>
              <a:t>15</a:t>
            </a: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 ml/min</a:t>
            </a:r>
          </a:p>
        </p:txBody>
      </p:sp>
      <p:sp>
        <p:nvSpPr>
          <p:cNvPr id="210" name="Lekerekített téglalap 57">
            <a:extLst>
              <a:ext uri="{FF2B5EF4-FFF2-40B4-BE49-F238E27FC236}">
                <a16:creationId xmlns:a16="http://schemas.microsoft.com/office/drawing/2014/main" id="{4B5CB08C-D3B6-0541-8665-C42BF349BEA0}"/>
              </a:ext>
            </a:extLst>
          </p:cNvPr>
          <p:cNvSpPr/>
          <p:nvPr/>
        </p:nvSpPr>
        <p:spPr bwMode="auto">
          <a:xfrm>
            <a:off x="6179257" y="1519967"/>
            <a:ext cx="79200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Contrôle de l’âge</a:t>
            </a:r>
          </a:p>
        </p:txBody>
      </p:sp>
      <p:sp>
        <p:nvSpPr>
          <p:cNvPr id="211" name="Lekerekített téglalap 58">
            <a:extLst>
              <a:ext uri="{FF2B5EF4-FFF2-40B4-BE49-F238E27FC236}">
                <a16:creationId xmlns:a16="http://schemas.microsoft.com/office/drawing/2014/main" id="{2E3E815B-3597-0E47-9E1D-72F8CA8375C0}"/>
              </a:ext>
            </a:extLst>
          </p:cNvPr>
          <p:cNvSpPr/>
          <p:nvPr/>
        </p:nvSpPr>
        <p:spPr bwMode="auto">
          <a:xfrm>
            <a:off x="7180108" y="1519967"/>
            <a:ext cx="79200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Contrôle du poids</a:t>
            </a:r>
          </a:p>
        </p:txBody>
      </p:sp>
      <p:sp>
        <p:nvSpPr>
          <p:cNvPr id="212" name="Lekerekített téglalap 59">
            <a:extLst>
              <a:ext uri="{FF2B5EF4-FFF2-40B4-BE49-F238E27FC236}">
                <a16:creationId xmlns:a16="http://schemas.microsoft.com/office/drawing/2014/main" id="{BBF1E445-0A9A-F241-857F-1C469DD29279}"/>
              </a:ext>
            </a:extLst>
          </p:cNvPr>
          <p:cNvSpPr/>
          <p:nvPr/>
        </p:nvSpPr>
        <p:spPr bwMode="auto">
          <a:xfrm>
            <a:off x="8153009" y="1530066"/>
            <a:ext cx="828000" cy="25618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Contrôle du </a:t>
            </a:r>
            <a:b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b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sérum</a:t>
            </a:r>
            <a:r>
              <a:rPr lang="fr-FR" sz="750">
                <a:solidFill>
                  <a:srgbClr val="000000">
                    <a:lumMod val="65000"/>
                    <a:lumOff val="35000"/>
                  </a:srgbClr>
                </a:solidFill>
              </a:rPr>
              <a:t> </a:t>
            </a: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créatinine</a:t>
            </a:r>
          </a:p>
        </p:txBody>
      </p:sp>
      <p:sp>
        <p:nvSpPr>
          <p:cNvPr id="213" name="Lekerekített téglalap 60">
            <a:extLst>
              <a:ext uri="{FF2B5EF4-FFF2-40B4-BE49-F238E27FC236}">
                <a16:creationId xmlns:a16="http://schemas.microsoft.com/office/drawing/2014/main" id="{2EB279D8-8117-6046-BFCB-B3C234E97533}"/>
              </a:ext>
            </a:extLst>
          </p:cNvPr>
          <p:cNvSpPr/>
          <p:nvPr/>
        </p:nvSpPr>
        <p:spPr bwMode="auto">
          <a:xfrm>
            <a:off x="6214407" y="1863629"/>
            <a:ext cx="72000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≥80 ans</a:t>
            </a:r>
          </a:p>
        </p:txBody>
      </p:sp>
      <p:sp>
        <p:nvSpPr>
          <p:cNvPr id="214" name="Lekerekített téglalap 61">
            <a:extLst>
              <a:ext uri="{FF2B5EF4-FFF2-40B4-BE49-F238E27FC236}">
                <a16:creationId xmlns:a16="http://schemas.microsoft.com/office/drawing/2014/main" id="{9FA8136F-BEFE-B245-BC9C-B1ABFF564BE5}"/>
              </a:ext>
            </a:extLst>
          </p:cNvPr>
          <p:cNvSpPr/>
          <p:nvPr/>
        </p:nvSpPr>
        <p:spPr bwMode="auto">
          <a:xfrm>
            <a:off x="7208908" y="1855391"/>
            <a:ext cx="72000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≤60 kg</a:t>
            </a:r>
          </a:p>
        </p:txBody>
      </p:sp>
      <p:sp>
        <p:nvSpPr>
          <p:cNvPr id="215" name="Lekerekített téglalap 64">
            <a:extLst>
              <a:ext uri="{FF2B5EF4-FFF2-40B4-BE49-F238E27FC236}">
                <a16:creationId xmlns:a16="http://schemas.microsoft.com/office/drawing/2014/main" id="{5185620A-8650-8142-8803-90CC69127173}"/>
              </a:ext>
            </a:extLst>
          </p:cNvPr>
          <p:cNvSpPr/>
          <p:nvPr/>
        </p:nvSpPr>
        <p:spPr bwMode="auto">
          <a:xfrm>
            <a:off x="8203409" y="1857253"/>
            <a:ext cx="72000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≥133 µmol/I</a:t>
            </a:r>
          </a:p>
        </p:txBody>
      </p:sp>
      <p:sp>
        <p:nvSpPr>
          <p:cNvPr id="216" name="Lekerekített téglalap 65">
            <a:extLst>
              <a:ext uri="{FF2B5EF4-FFF2-40B4-BE49-F238E27FC236}">
                <a16:creationId xmlns:a16="http://schemas.microsoft.com/office/drawing/2014/main" id="{37FDDE6A-2026-AA4B-AF58-249678313C17}"/>
              </a:ext>
            </a:extLst>
          </p:cNvPr>
          <p:cNvSpPr/>
          <p:nvPr/>
        </p:nvSpPr>
        <p:spPr bwMode="auto">
          <a:xfrm>
            <a:off x="6716053" y="2114900"/>
            <a:ext cx="72000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si ≥2 facteurs</a:t>
            </a:r>
          </a:p>
        </p:txBody>
      </p:sp>
      <p:sp>
        <p:nvSpPr>
          <p:cNvPr id="217" name="Lekerekített téglalap 66">
            <a:extLst>
              <a:ext uri="{FF2B5EF4-FFF2-40B4-BE49-F238E27FC236}">
                <a16:creationId xmlns:a16="http://schemas.microsoft.com/office/drawing/2014/main" id="{B00075F0-A784-4F49-9E76-DC409AB1EA75}"/>
              </a:ext>
            </a:extLst>
          </p:cNvPr>
          <p:cNvSpPr/>
          <p:nvPr/>
        </p:nvSpPr>
        <p:spPr bwMode="auto">
          <a:xfrm>
            <a:off x="7714369" y="2114900"/>
            <a:ext cx="72000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si ≤1 facteur</a:t>
            </a:r>
          </a:p>
        </p:txBody>
      </p:sp>
      <p:sp>
        <p:nvSpPr>
          <p:cNvPr id="218" name="Lekerekített téglalap 67">
            <a:extLst>
              <a:ext uri="{FF2B5EF4-FFF2-40B4-BE49-F238E27FC236}">
                <a16:creationId xmlns:a16="http://schemas.microsoft.com/office/drawing/2014/main" id="{AA702BBB-837C-A74F-A885-80E3B3B6B67F}"/>
              </a:ext>
            </a:extLst>
          </p:cNvPr>
          <p:cNvSpPr/>
          <p:nvPr/>
        </p:nvSpPr>
        <p:spPr bwMode="auto">
          <a:xfrm>
            <a:off x="4854647" y="2363405"/>
            <a:ext cx="720000" cy="275420"/>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Non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recommandé</a:t>
            </a:r>
          </a:p>
        </p:txBody>
      </p:sp>
      <p:sp>
        <p:nvSpPr>
          <p:cNvPr id="221" name="Lekerekített téglalap 31">
            <a:extLst>
              <a:ext uri="{FF2B5EF4-FFF2-40B4-BE49-F238E27FC236}">
                <a16:creationId xmlns:a16="http://schemas.microsoft.com/office/drawing/2014/main" id="{3EC853CD-7617-0E47-9173-B6773113C0AF}"/>
              </a:ext>
            </a:extLst>
          </p:cNvPr>
          <p:cNvSpPr/>
          <p:nvPr/>
        </p:nvSpPr>
        <p:spPr bwMode="auto">
          <a:xfrm>
            <a:off x="2660759" y="2805014"/>
            <a:ext cx="677247" cy="172137"/>
          </a:xfrm>
          <a:prstGeom prst="roundRect">
            <a:avLst/>
          </a:prstGeom>
          <a:no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Estimer CrCl</a:t>
            </a:r>
          </a:p>
        </p:txBody>
      </p:sp>
      <p:sp>
        <p:nvSpPr>
          <p:cNvPr id="225" name="Lekerekített téglalap 37">
            <a:extLst>
              <a:ext uri="{FF2B5EF4-FFF2-40B4-BE49-F238E27FC236}">
                <a16:creationId xmlns:a16="http://schemas.microsoft.com/office/drawing/2014/main" id="{F8367E3B-1112-9B46-A663-FC7E17BB248D}"/>
              </a:ext>
            </a:extLst>
          </p:cNvPr>
          <p:cNvSpPr/>
          <p:nvPr/>
        </p:nvSpPr>
        <p:spPr bwMode="auto">
          <a:xfrm>
            <a:off x="1700480" y="3858769"/>
            <a:ext cx="864000" cy="394673"/>
          </a:xfrm>
          <a:prstGeom prst="roundRect">
            <a:avLst/>
          </a:prstGeom>
          <a:no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Faible risque TE </a:t>
            </a:r>
            <a:b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b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et risque de saignement élevé</a:t>
            </a:r>
          </a:p>
        </p:txBody>
      </p:sp>
      <p:sp>
        <p:nvSpPr>
          <p:cNvPr id="226" name="Lekerekített téglalap 38">
            <a:extLst>
              <a:ext uri="{FF2B5EF4-FFF2-40B4-BE49-F238E27FC236}">
                <a16:creationId xmlns:a16="http://schemas.microsoft.com/office/drawing/2014/main" id="{16B3EE52-38C4-F741-90CE-C72029FB22F8}"/>
              </a:ext>
            </a:extLst>
          </p:cNvPr>
          <p:cNvSpPr/>
          <p:nvPr/>
        </p:nvSpPr>
        <p:spPr bwMode="auto">
          <a:xfrm>
            <a:off x="2843731" y="3351368"/>
            <a:ext cx="489287" cy="275420"/>
          </a:xfrm>
          <a:prstGeom prst="roundRect">
            <a:avLst/>
          </a:prstGeom>
          <a:solidFill>
            <a:schemeClr val="bg1"/>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Âge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&lt;75 years</a:t>
            </a:r>
          </a:p>
        </p:txBody>
      </p:sp>
      <p:sp>
        <p:nvSpPr>
          <p:cNvPr id="227" name="Lekerekített téglalap 39">
            <a:extLst>
              <a:ext uri="{FF2B5EF4-FFF2-40B4-BE49-F238E27FC236}">
                <a16:creationId xmlns:a16="http://schemas.microsoft.com/office/drawing/2014/main" id="{ECDF49C7-96A3-6042-A9E7-11B16AE057B3}"/>
              </a:ext>
            </a:extLst>
          </p:cNvPr>
          <p:cNvSpPr/>
          <p:nvPr/>
        </p:nvSpPr>
        <p:spPr bwMode="auto">
          <a:xfrm>
            <a:off x="3455974" y="3351368"/>
            <a:ext cx="698130" cy="275420"/>
          </a:xfrm>
          <a:prstGeom prst="roundRect">
            <a:avLst/>
          </a:prstGeom>
          <a:solidFill>
            <a:schemeClr val="bg1"/>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Âge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75–80 ans</a:t>
            </a:r>
          </a:p>
        </p:txBody>
      </p:sp>
      <p:sp>
        <p:nvSpPr>
          <p:cNvPr id="228" name="Lekerekített téglalap 41">
            <a:extLst>
              <a:ext uri="{FF2B5EF4-FFF2-40B4-BE49-F238E27FC236}">
                <a16:creationId xmlns:a16="http://schemas.microsoft.com/office/drawing/2014/main" id="{8697DA79-581E-8142-8923-C71129572609}"/>
              </a:ext>
            </a:extLst>
          </p:cNvPr>
          <p:cNvSpPr/>
          <p:nvPr/>
        </p:nvSpPr>
        <p:spPr bwMode="auto">
          <a:xfrm>
            <a:off x="4208485" y="3497208"/>
            <a:ext cx="648000" cy="603767"/>
          </a:xfrm>
          <a:prstGeom prst="roundRect">
            <a:avLst/>
          </a:prstGeom>
          <a:no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Âge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≥80 ans </a:t>
            </a:r>
            <a:b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b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et/ou prise concomitante </a:t>
            </a:r>
            <a:b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b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de vérapamil</a:t>
            </a:r>
          </a:p>
        </p:txBody>
      </p:sp>
      <p:sp>
        <p:nvSpPr>
          <p:cNvPr id="229" name="Lekerekített téglalap 42">
            <a:extLst>
              <a:ext uri="{FF2B5EF4-FFF2-40B4-BE49-F238E27FC236}">
                <a16:creationId xmlns:a16="http://schemas.microsoft.com/office/drawing/2014/main" id="{43A77C26-3830-2543-882F-0B3C1CDC2EF3}"/>
              </a:ext>
            </a:extLst>
          </p:cNvPr>
          <p:cNvSpPr/>
          <p:nvPr/>
        </p:nvSpPr>
        <p:spPr bwMode="auto">
          <a:xfrm>
            <a:off x="607156" y="4288689"/>
            <a:ext cx="752701" cy="280375"/>
          </a:xfrm>
          <a:prstGeom prst="roundRect">
            <a:avLst/>
          </a:prstGeom>
          <a:no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dirty="0">
                <a:ln>
                  <a:noFill/>
                </a:ln>
                <a:solidFill>
                  <a:srgbClr val="000000">
                    <a:lumMod val="65000"/>
                    <a:lumOff val="35000"/>
                  </a:srgbClr>
                </a:solidFill>
                <a:uLnTx/>
                <a:uFillTx/>
                <a:latin typeface="Arial" charset="0"/>
                <a:ea typeface="+mn-ea"/>
                <a:cs typeface="+mn-cs"/>
              </a:rPr>
              <a:t>Contre-indiqué</a:t>
            </a:r>
          </a:p>
        </p:txBody>
      </p:sp>
      <p:sp>
        <p:nvSpPr>
          <p:cNvPr id="230" name="Lekerekített téglalap 43">
            <a:extLst>
              <a:ext uri="{FF2B5EF4-FFF2-40B4-BE49-F238E27FC236}">
                <a16:creationId xmlns:a16="http://schemas.microsoft.com/office/drawing/2014/main" id="{CE9D5926-7B69-E649-A2BD-C5A4F683AC01}"/>
              </a:ext>
            </a:extLst>
          </p:cNvPr>
          <p:cNvSpPr/>
          <p:nvPr/>
        </p:nvSpPr>
        <p:spPr bwMode="auto">
          <a:xfrm>
            <a:off x="3156727" y="3696224"/>
            <a:ext cx="828000" cy="550839"/>
          </a:xfrm>
          <a:prstGeom prst="roundRect">
            <a:avLst/>
          </a:prstGeom>
          <a:no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Faible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risque TE et risque de saignement élevé</a:t>
            </a:r>
          </a:p>
        </p:txBody>
      </p:sp>
      <p:sp>
        <p:nvSpPr>
          <p:cNvPr id="231" name="Lekerekített téglalap 45">
            <a:extLst>
              <a:ext uri="{FF2B5EF4-FFF2-40B4-BE49-F238E27FC236}">
                <a16:creationId xmlns:a16="http://schemas.microsoft.com/office/drawing/2014/main" id="{5D91174B-DB3C-284C-ADCF-600359596C96}"/>
              </a:ext>
            </a:extLst>
          </p:cNvPr>
          <p:cNvSpPr/>
          <p:nvPr/>
        </p:nvSpPr>
        <p:spPr bwMode="auto">
          <a:xfrm>
            <a:off x="1912152" y="4293644"/>
            <a:ext cx="440061" cy="275420"/>
          </a:xfrm>
          <a:prstGeom prst="roundRect">
            <a:avLst/>
          </a:prstGeom>
          <a:solidFill>
            <a:srgbClr val="B3B2B5">
              <a:alpha val="60000"/>
            </a:srgbClr>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chemeClr val="tx1">
                    <a:lumMod val="65000"/>
                    <a:lumOff val="35000"/>
                  </a:schemeClr>
                </a:solidFill>
                <a:uLnTx/>
                <a:uFillTx/>
                <a:latin typeface="Arial" charset="0"/>
                <a:ea typeface="+mn-ea"/>
                <a:cs typeface="+mn-cs"/>
              </a:rPr>
              <a:t>110 mg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chemeClr val="tx1">
                    <a:lumMod val="65000"/>
                    <a:lumOff val="35000"/>
                  </a:schemeClr>
                </a:solidFill>
                <a:uLnTx/>
                <a:uFillTx/>
                <a:latin typeface="Arial" charset="0"/>
                <a:ea typeface="+mn-ea"/>
                <a:cs typeface="+mn-cs"/>
              </a:rPr>
              <a:t>bid</a:t>
            </a:r>
          </a:p>
        </p:txBody>
      </p:sp>
      <p:sp>
        <p:nvSpPr>
          <p:cNvPr id="232" name="Lekerekített téglalap 46">
            <a:extLst>
              <a:ext uri="{FF2B5EF4-FFF2-40B4-BE49-F238E27FC236}">
                <a16:creationId xmlns:a16="http://schemas.microsoft.com/office/drawing/2014/main" id="{CE248F95-46BA-E74A-B987-47DA1749E402}"/>
              </a:ext>
            </a:extLst>
          </p:cNvPr>
          <p:cNvSpPr/>
          <p:nvPr/>
        </p:nvSpPr>
        <p:spPr bwMode="auto">
          <a:xfrm>
            <a:off x="2392979" y="4293644"/>
            <a:ext cx="440061" cy="275420"/>
          </a:xfrm>
          <a:prstGeom prst="roundRect">
            <a:avLst/>
          </a:prstGeom>
          <a:solidFill>
            <a:srgbClr val="B3B2B5"/>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chemeClr val="tx1">
                    <a:lumMod val="65000"/>
                    <a:lumOff val="35000"/>
                  </a:schemeClr>
                </a:solidFill>
                <a:uLnTx/>
                <a:uFillTx/>
                <a:latin typeface="Arial" charset="0"/>
                <a:ea typeface="+mn-ea"/>
                <a:cs typeface="+mn-cs"/>
              </a:rPr>
              <a:t>150 mg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chemeClr val="tx1">
                    <a:lumMod val="65000"/>
                    <a:lumOff val="35000"/>
                  </a:schemeClr>
                </a:solidFill>
                <a:uLnTx/>
                <a:uFillTx/>
                <a:latin typeface="Arial" charset="0"/>
                <a:ea typeface="+mn-ea"/>
                <a:cs typeface="+mn-cs"/>
              </a:rPr>
              <a:t>bid</a:t>
            </a:r>
          </a:p>
        </p:txBody>
      </p:sp>
      <p:sp>
        <p:nvSpPr>
          <p:cNvPr id="233" name="Lekerekített téglalap 47">
            <a:extLst>
              <a:ext uri="{FF2B5EF4-FFF2-40B4-BE49-F238E27FC236}">
                <a16:creationId xmlns:a16="http://schemas.microsoft.com/office/drawing/2014/main" id="{920B8AD7-1275-044A-ACB0-25F92DCAE4EF}"/>
              </a:ext>
            </a:extLst>
          </p:cNvPr>
          <p:cNvSpPr/>
          <p:nvPr/>
        </p:nvSpPr>
        <p:spPr bwMode="auto">
          <a:xfrm>
            <a:off x="2868344" y="4293644"/>
            <a:ext cx="440061" cy="275420"/>
          </a:xfrm>
          <a:prstGeom prst="roundRect">
            <a:avLst/>
          </a:prstGeom>
          <a:solidFill>
            <a:srgbClr val="B3B2B5"/>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chemeClr val="tx1">
                    <a:lumMod val="65000"/>
                    <a:lumOff val="35000"/>
                  </a:schemeClr>
                </a:solidFill>
                <a:uLnTx/>
                <a:uFillTx/>
                <a:latin typeface="Arial" charset="0"/>
                <a:ea typeface="+mn-ea"/>
                <a:cs typeface="+mn-cs"/>
              </a:rPr>
              <a:t>150 mg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chemeClr val="tx1">
                    <a:lumMod val="65000"/>
                    <a:lumOff val="35000"/>
                  </a:schemeClr>
                </a:solidFill>
                <a:uLnTx/>
                <a:uFillTx/>
                <a:latin typeface="Arial" charset="0"/>
                <a:ea typeface="+mn-ea"/>
                <a:cs typeface="+mn-cs"/>
              </a:rPr>
              <a:t>bid</a:t>
            </a:r>
          </a:p>
        </p:txBody>
      </p:sp>
      <p:sp>
        <p:nvSpPr>
          <p:cNvPr id="234" name="Lekerekített téglalap 49">
            <a:extLst>
              <a:ext uri="{FF2B5EF4-FFF2-40B4-BE49-F238E27FC236}">
                <a16:creationId xmlns:a16="http://schemas.microsoft.com/office/drawing/2014/main" id="{FC9817C0-3FE6-A948-B6D3-2D6215ED650A}"/>
              </a:ext>
            </a:extLst>
          </p:cNvPr>
          <p:cNvSpPr/>
          <p:nvPr/>
        </p:nvSpPr>
        <p:spPr bwMode="auto">
          <a:xfrm>
            <a:off x="3343763" y="4293644"/>
            <a:ext cx="440061" cy="275420"/>
          </a:xfrm>
          <a:prstGeom prst="roundRect">
            <a:avLst/>
          </a:prstGeom>
          <a:solidFill>
            <a:srgbClr val="B3B2B5">
              <a:alpha val="60000"/>
            </a:srgbClr>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chemeClr val="tx1">
                    <a:lumMod val="65000"/>
                    <a:lumOff val="35000"/>
                  </a:schemeClr>
                </a:solidFill>
                <a:uLnTx/>
                <a:uFillTx/>
                <a:latin typeface="Arial" charset="0"/>
                <a:ea typeface="+mn-ea"/>
                <a:cs typeface="+mn-cs"/>
              </a:rPr>
              <a:t>110 mg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chemeClr val="tx1">
                    <a:lumMod val="65000"/>
                    <a:lumOff val="35000"/>
                  </a:schemeClr>
                </a:solidFill>
                <a:uLnTx/>
                <a:uFillTx/>
                <a:latin typeface="Arial" charset="0"/>
                <a:ea typeface="+mn-ea"/>
                <a:cs typeface="+mn-cs"/>
              </a:rPr>
              <a:t>bid</a:t>
            </a:r>
          </a:p>
        </p:txBody>
      </p:sp>
      <p:sp>
        <p:nvSpPr>
          <p:cNvPr id="235" name="Lekerekített téglalap 50">
            <a:extLst>
              <a:ext uri="{FF2B5EF4-FFF2-40B4-BE49-F238E27FC236}">
                <a16:creationId xmlns:a16="http://schemas.microsoft.com/office/drawing/2014/main" id="{2DCE1C8D-DE5B-D64B-86DF-B22CF0867752}"/>
              </a:ext>
            </a:extLst>
          </p:cNvPr>
          <p:cNvSpPr/>
          <p:nvPr/>
        </p:nvSpPr>
        <p:spPr bwMode="auto">
          <a:xfrm>
            <a:off x="3821566" y="4293644"/>
            <a:ext cx="440061" cy="275420"/>
          </a:xfrm>
          <a:prstGeom prst="roundRect">
            <a:avLst/>
          </a:prstGeom>
          <a:solidFill>
            <a:srgbClr val="B3B2B5"/>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chemeClr val="tx1">
                    <a:lumMod val="65000"/>
                    <a:lumOff val="35000"/>
                  </a:schemeClr>
                </a:solidFill>
                <a:uLnTx/>
                <a:uFillTx/>
                <a:latin typeface="Arial" charset="0"/>
                <a:ea typeface="+mn-ea"/>
                <a:cs typeface="+mn-cs"/>
              </a:rPr>
              <a:t>150 mg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chemeClr val="tx1">
                    <a:lumMod val="65000"/>
                    <a:lumOff val="35000"/>
                  </a:schemeClr>
                </a:solidFill>
                <a:uLnTx/>
                <a:uFillTx/>
                <a:latin typeface="Arial" charset="0"/>
                <a:ea typeface="+mn-ea"/>
                <a:cs typeface="+mn-cs"/>
              </a:rPr>
              <a:t>bid</a:t>
            </a:r>
          </a:p>
        </p:txBody>
      </p:sp>
      <p:sp>
        <p:nvSpPr>
          <p:cNvPr id="236" name="Lekerekített téglalap 51">
            <a:extLst>
              <a:ext uri="{FF2B5EF4-FFF2-40B4-BE49-F238E27FC236}">
                <a16:creationId xmlns:a16="http://schemas.microsoft.com/office/drawing/2014/main" id="{3F601EF8-9BAD-824C-B7D2-ACD93069AA57}"/>
              </a:ext>
            </a:extLst>
          </p:cNvPr>
          <p:cNvSpPr/>
          <p:nvPr/>
        </p:nvSpPr>
        <p:spPr bwMode="auto">
          <a:xfrm>
            <a:off x="4300573" y="4293644"/>
            <a:ext cx="440061" cy="275420"/>
          </a:xfrm>
          <a:prstGeom prst="roundRect">
            <a:avLst/>
          </a:prstGeom>
          <a:solidFill>
            <a:srgbClr val="B3B2B5">
              <a:alpha val="60000"/>
            </a:srgbClr>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chemeClr val="tx1">
                    <a:lumMod val="65000"/>
                    <a:lumOff val="35000"/>
                  </a:schemeClr>
                </a:solidFill>
                <a:uLnTx/>
                <a:uFillTx/>
                <a:latin typeface="Arial" charset="0"/>
                <a:ea typeface="+mn-ea"/>
                <a:cs typeface="+mn-cs"/>
              </a:rPr>
              <a:t>110 mg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chemeClr val="tx1">
                    <a:lumMod val="65000"/>
                    <a:lumOff val="35000"/>
                  </a:schemeClr>
                </a:solidFill>
                <a:uLnTx/>
                <a:uFillTx/>
                <a:latin typeface="Arial" charset="0"/>
                <a:ea typeface="+mn-ea"/>
                <a:cs typeface="+mn-cs"/>
              </a:rPr>
              <a:t>bid</a:t>
            </a:r>
          </a:p>
        </p:txBody>
      </p:sp>
      <p:cxnSp>
        <p:nvCxnSpPr>
          <p:cNvPr id="237" name="Egyenes összekötő 119">
            <a:extLst>
              <a:ext uri="{FF2B5EF4-FFF2-40B4-BE49-F238E27FC236}">
                <a16:creationId xmlns:a16="http://schemas.microsoft.com/office/drawing/2014/main" id="{D54A709A-8F49-7D41-95D6-E020256226D6}"/>
              </a:ext>
            </a:extLst>
          </p:cNvPr>
          <p:cNvCxnSpPr>
            <a:cxnSpLocks/>
          </p:cNvCxnSpPr>
          <p:nvPr/>
        </p:nvCxnSpPr>
        <p:spPr bwMode="auto">
          <a:xfrm flipV="1">
            <a:off x="977652" y="3043474"/>
            <a:ext cx="2824371" cy="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38" name="Egyenes összekötő 121">
            <a:extLst>
              <a:ext uri="{FF2B5EF4-FFF2-40B4-BE49-F238E27FC236}">
                <a16:creationId xmlns:a16="http://schemas.microsoft.com/office/drawing/2014/main" id="{896DD00F-CD87-CB4F-A35E-4EB4AEF02B75}"/>
              </a:ext>
            </a:extLst>
          </p:cNvPr>
          <p:cNvCxnSpPr>
            <a:cxnSpLocks/>
          </p:cNvCxnSpPr>
          <p:nvPr/>
        </p:nvCxnSpPr>
        <p:spPr bwMode="auto">
          <a:xfrm>
            <a:off x="2999383" y="2977151"/>
            <a:ext cx="0" cy="64718"/>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39" name="Egyenes összekötő 124">
            <a:extLst>
              <a:ext uri="{FF2B5EF4-FFF2-40B4-BE49-F238E27FC236}">
                <a16:creationId xmlns:a16="http://schemas.microsoft.com/office/drawing/2014/main" id="{1D0DFB10-8BB5-AC44-BB06-F9CA76BC9F62}"/>
              </a:ext>
            </a:extLst>
          </p:cNvPr>
          <p:cNvCxnSpPr/>
          <p:nvPr/>
        </p:nvCxnSpPr>
        <p:spPr bwMode="auto">
          <a:xfrm flipV="1">
            <a:off x="2132182" y="3043475"/>
            <a:ext cx="0" cy="112342"/>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0" name="Egyenes összekötő 130">
            <a:extLst>
              <a:ext uri="{FF2B5EF4-FFF2-40B4-BE49-F238E27FC236}">
                <a16:creationId xmlns:a16="http://schemas.microsoft.com/office/drawing/2014/main" id="{51B55928-7874-2E47-B475-B93BB99E332A}"/>
              </a:ext>
            </a:extLst>
          </p:cNvPr>
          <p:cNvCxnSpPr>
            <a:cxnSpLocks/>
          </p:cNvCxnSpPr>
          <p:nvPr/>
        </p:nvCxnSpPr>
        <p:spPr bwMode="auto">
          <a:xfrm flipV="1">
            <a:off x="3803837" y="3039066"/>
            <a:ext cx="0" cy="118408"/>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1" name="Egyenes összekötő 136">
            <a:extLst>
              <a:ext uri="{FF2B5EF4-FFF2-40B4-BE49-F238E27FC236}">
                <a16:creationId xmlns:a16="http://schemas.microsoft.com/office/drawing/2014/main" id="{1713B7AB-F15A-DF47-8830-15B0E2A3AAA7}"/>
              </a:ext>
            </a:extLst>
          </p:cNvPr>
          <p:cNvCxnSpPr>
            <a:cxnSpLocks/>
          </p:cNvCxnSpPr>
          <p:nvPr/>
        </p:nvCxnSpPr>
        <p:spPr bwMode="auto">
          <a:xfrm>
            <a:off x="2132182" y="3262596"/>
            <a:ext cx="1" cy="596173"/>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2" name="Egyenes összekötő 145">
            <a:extLst>
              <a:ext uri="{FF2B5EF4-FFF2-40B4-BE49-F238E27FC236}">
                <a16:creationId xmlns:a16="http://schemas.microsoft.com/office/drawing/2014/main" id="{08F7FD35-8388-C64E-AC93-43B50A16A12C}"/>
              </a:ext>
            </a:extLst>
          </p:cNvPr>
          <p:cNvCxnSpPr>
            <a:cxnSpLocks/>
          </p:cNvCxnSpPr>
          <p:nvPr/>
        </p:nvCxnSpPr>
        <p:spPr bwMode="auto">
          <a:xfrm flipH="1">
            <a:off x="3088374" y="3307111"/>
            <a:ext cx="1430564" cy="3187"/>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3" name="Egyenes összekötő 150">
            <a:extLst>
              <a:ext uri="{FF2B5EF4-FFF2-40B4-BE49-F238E27FC236}">
                <a16:creationId xmlns:a16="http://schemas.microsoft.com/office/drawing/2014/main" id="{0245157B-7635-BF44-ADFB-56E751A478BC}"/>
              </a:ext>
            </a:extLst>
          </p:cNvPr>
          <p:cNvCxnSpPr/>
          <p:nvPr/>
        </p:nvCxnSpPr>
        <p:spPr bwMode="auto">
          <a:xfrm flipH="1">
            <a:off x="3805039" y="3244440"/>
            <a:ext cx="261" cy="106928"/>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5" name="Egyenes összekötő 154">
            <a:extLst>
              <a:ext uri="{FF2B5EF4-FFF2-40B4-BE49-F238E27FC236}">
                <a16:creationId xmlns:a16="http://schemas.microsoft.com/office/drawing/2014/main" id="{04EBBAE6-A4D3-3C41-A12B-3218CD4C3437}"/>
              </a:ext>
            </a:extLst>
          </p:cNvPr>
          <p:cNvCxnSpPr>
            <a:cxnSpLocks/>
          </p:cNvCxnSpPr>
          <p:nvPr/>
        </p:nvCxnSpPr>
        <p:spPr bwMode="auto">
          <a:xfrm>
            <a:off x="4520604" y="3302000"/>
            <a:ext cx="0" cy="195208"/>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6" name="Egyenes összekötő 157">
            <a:extLst>
              <a:ext uri="{FF2B5EF4-FFF2-40B4-BE49-F238E27FC236}">
                <a16:creationId xmlns:a16="http://schemas.microsoft.com/office/drawing/2014/main" id="{0C9EDE8A-8912-2E40-9DB7-3DEF9CB1684A}"/>
              </a:ext>
            </a:extLst>
          </p:cNvPr>
          <p:cNvCxnSpPr>
            <a:cxnSpLocks/>
          </p:cNvCxnSpPr>
          <p:nvPr/>
        </p:nvCxnSpPr>
        <p:spPr bwMode="auto">
          <a:xfrm>
            <a:off x="3088375" y="3307567"/>
            <a:ext cx="0" cy="43801"/>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7" name="Egyenes összekötő 168">
            <a:extLst>
              <a:ext uri="{FF2B5EF4-FFF2-40B4-BE49-F238E27FC236}">
                <a16:creationId xmlns:a16="http://schemas.microsoft.com/office/drawing/2014/main" id="{A7FA3A1E-3892-AE47-A5ED-6E469BD13D71}"/>
              </a:ext>
            </a:extLst>
          </p:cNvPr>
          <p:cNvCxnSpPr>
            <a:cxnSpLocks/>
          </p:cNvCxnSpPr>
          <p:nvPr/>
        </p:nvCxnSpPr>
        <p:spPr bwMode="auto">
          <a:xfrm flipV="1">
            <a:off x="2132183" y="4253442"/>
            <a:ext cx="0" cy="40202"/>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8" name="Egyenes összekötő 169">
            <a:extLst>
              <a:ext uri="{FF2B5EF4-FFF2-40B4-BE49-F238E27FC236}">
                <a16:creationId xmlns:a16="http://schemas.microsoft.com/office/drawing/2014/main" id="{BC7BC72F-FAD5-A340-83D2-6ED7248A910F}"/>
              </a:ext>
            </a:extLst>
          </p:cNvPr>
          <p:cNvCxnSpPr>
            <a:cxnSpLocks/>
          </p:cNvCxnSpPr>
          <p:nvPr/>
        </p:nvCxnSpPr>
        <p:spPr bwMode="auto">
          <a:xfrm flipV="1">
            <a:off x="2607500" y="3302000"/>
            <a:ext cx="0" cy="1070007"/>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9" name="Egyenes összekötő 170">
            <a:extLst>
              <a:ext uri="{FF2B5EF4-FFF2-40B4-BE49-F238E27FC236}">
                <a16:creationId xmlns:a16="http://schemas.microsoft.com/office/drawing/2014/main" id="{573218EB-7EE0-B149-B706-15CD6C09AB9F}"/>
              </a:ext>
            </a:extLst>
          </p:cNvPr>
          <p:cNvCxnSpPr>
            <a:cxnSpLocks/>
          </p:cNvCxnSpPr>
          <p:nvPr/>
        </p:nvCxnSpPr>
        <p:spPr bwMode="auto">
          <a:xfrm flipV="1">
            <a:off x="3088374" y="3628880"/>
            <a:ext cx="0" cy="732713"/>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0" name="Egyenes összekötő 174">
            <a:extLst>
              <a:ext uri="{FF2B5EF4-FFF2-40B4-BE49-F238E27FC236}">
                <a16:creationId xmlns:a16="http://schemas.microsoft.com/office/drawing/2014/main" id="{696501A6-F60B-5449-9B26-3C624CD9D463}"/>
              </a:ext>
            </a:extLst>
          </p:cNvPr>
          <p:cNvCxnSpPr>
            <a:cxnSpLocks/>
          </p:cNvCxnSpPr>
          <p:nvPr/>
        </p:nvCxnSpPr>
        <p:spPr bwMode="auto">
          <a:xfrm>
            <a:off x="3801603" y="3665194"/>
            <a:ext cx="246165" cy="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1" name="Egyenes összekötő 176">
            <a:extLst>
              <a:ext uri="{FF2B5EF4-FFF2-40B4-BE49-F238E27FC236}">
                <a16:creationId xmlns:a16="http://schemas.microsoft.com/office/drawing/2014/main" id="{FAF90BF7-D105-A148-B587-5864123997B5}"/>
              </a:ext>
            </a:extLst>
          </p:cNvPr>
          <p:cNvCxnSpPr>
            <a:cxnSpLocks/>
          </p:cNvCxnSpPr>
          <p:nvPr/>
        </p:nvCxnSpPr>
        <p:spPr bwMode="auto">
          <a:xfrm flipV="1">
            <a:off x="4044862" y="3664990"/>
            <a:ext cx="0" cy="692376"/>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2" name="Egyenes összekötő 182">
            <a:extLst>
              <a:ext uri="{FF2B5EF4-FFF2-40B4-BE49-F238E27FC236}">
                <a16:creationId xmlns:a16="http://schemas.microsoft.com/office/drawing/2014/main" id="{ABB2CFC0-5C19-614D-A6E0-9C50A6D367E2}"/>
              </a:ext>
            </a:extLst>
          </p:cNvPr>
          <p:cNvCxnSpPr>
            <a:cxnSpLocks/>
          </p:cNvCxnSpPr>
          <p:nvPr/>
        </p:nvCxnSpPr>
        <p:spPr bwMode="auto">
          <a:xfrm>
            <a:off x="3805039" y="3626787"/>
            <a:ext cx="0" cy="69437"/>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3" name="Egyenes összekötő 190">
            <a:extLst>
              <a:ext uri="{FF2B5EF4-FFF2-40B4-BE49-F238E27FC236}">
                <a16:creationId xmlns:a16="http://schemas.microsoft.com/office/drawing/2014/main" id="{28EE28B6-FDD4-A641-9081-6454E46D6079}"/>
              </a:ext>
            </a:extLst>
          </p:cNvPr>
          <p:cNvCxnSpPr>
            <a:cxnSpLocks/>
          </p:cNvCxnSpPr>
          <p:nvPr/>
        </p:nvCxnSpPr>
        <p:spPr bwMode="auto">
          <a:xfrm flipH="1" flipV="1">
            <a:off x="983367" y="3272183"/>
            <a:ext cx="140" cy="1016506"/>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4" name="Egyenes összekötő 192">
            <a:extLst>
              <a:ext uri="{FF2B5EF4-FFF2-40B4-BE49-F238E27FC236}">
                <a16:creationId xmlns:a16="http://schemas.microsoft.com/office/drawing/2014/main" id="{B98D5CF0-3AE2-6446-9D8D-1A95718D626F}"/>
              </a:ext>
            </a:extLst>
          </p:cNvPr>
          <p:cNvCxnSpPr>
            <a:cxnSpLocks/>
          </p:cNvCxnSpPr>
          <p:nvPr/>
        </p:nvCxnSpPr>
        <p:spPr bwMode="auto">
          <a:xfrm>
            <a:off x="3563794" y="4247063"/>
            <a:ext cx="0" cy="46581"/>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5" name="Egyenes összekötő 176">
            <a:extLst>
              <a:ext uri="{FF2B5EF4-FFF2-40B4-BE49-F238E27FC236}">
                <a16:creationId xmlns:a16="http://schemas.microsoft.com/office/drawing/2014/main" id="{B06ACE37-AE0E-4547-8BEC-EBE6E6EF39A8}"/>
              </a:ext>
            </a:extLst>
          </p:cNvPr>
          <p:cNvCxnSpPr>
            <a:cxnSpLocks/>
          </p:cNvCxnSpPr>
          <p:nvPr/>
        </p:nvCxnSpPr>
        <p:spPr bwMode="auto">
          <a:xfrm flipV="1">
            <a:off x="4520604" y="4100975"/>
            <a:ext cx="0" cy="192669"/>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6" name="Egyenes összekötő 174">
            <a:extLst>
              <a:ext uri="{FF2B5EF4-FFF2-40B4-BE49-F238E27FC236}">
                <a16:creationId xmlns:a16="http://schemas.microsoft.com/office/drawing/2014/main" id="{D9CD0685-4F5B-184E-B1BA-949ABE8F569B}"/>
              </a:ext>
            </a:extLst>
          </p:cNvPr>
          <p:cNvCxnSpPr>
            <a:cxnSpLocks/>
          </p:cNvCxnSpPr>
          <p:nvPr/>
        </p:nvCxnSpPr>
        <p:spPr bwMode="auto">
          <a:xfrm flipV="1">
            <a:off x="3088144" y="3666459"/>
            <a:ext cx="252000" cy="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7" name="Egyenes összekötő 182">
            <a:extLst>
              <a:ext uri="{FF2B5EF4-FFF2-40B4-BE49-F238E27FC236}">
                <a16:creationId xmlns:a16="http://schemas.microsoft.com/office/drawing/2014/main" id="{FEF4B666-4974-4141-897A-E70F42B32E4D}"/>
              </a:ext>
            </a:extLst>
          </p:cNvPr>
          <p:cNvCxnSpPr>
            <a:cxnSpLocks/>
          </p:cNvCxnSpPr>
          <p:nvPr/>
        </p:nvCxnSpPr>
        <p:spPr bwMode="auto">
          <a:xfrm>
            <a:off x="3336284" y="3667816"/>
            <a:ext cx="0" cy="28408"/>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8" name="Egyenes összekötő 138">
            <a:extLst>
              <a:ext uri="{FF2B5EF4-FFF2-40B4-BE49-F238E27FC236}">
                <a16:creationId xmlns:a16="http://schemas.microsoft.com/office/drawing/2014/main" id="{8996DAB4-AB29-0140-9675-0113E8BB0EB2}"/>
              </a:ext>
            </a:extLst>
          </p:cNvPr>
          <p:cNvCxnSpPr>
            <a:cxnSpLocks/>
          </p:cNvCxnSpPr>
          <p:nvPr/>
        </p:nvCxnSpPr>
        <p:spPr bwMode="auto">
          <a:xfrm flipH="1">
            <a:off x="1656188" y="3300477"/>
            <a:ext cx="951312" cy="1524"/>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59" name="Lekerekített téglalap 41">
            <a:extLst>
              <a:ext uri="{FF2B5EF4-FFF2-40B4-BE49-F238E27FC236}">
                <a16:creationId xmlns:a16="http://schemas.microsoft.com/office/drawing/2014/main" id="{4273F8D1-FC70-EE44-8D56-22405A133A91}"/>
              </a:ext>
            </a:extLst>
          </p:cNvPr>
          <p:cNvSpPr/>
          <p:nvPr/>
        </p:nvSpPr>
        <p:spPr bwMode="auto">
          <a:xfrm>
            <a:off x="1269508" y="3343469"/>
            <a:ext cx="773358" cy="462737"/>
          </a:xfrm>
          <a:prstGeom prst="roundRect">
            <a:avLst/>
          </a:prstGeom>
          <a:no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Age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≥80 ans et/ou vérapamil en concomitance</a:t>
            </a:r>
          </a:p>
        </p:txBody>
      </p:sp>
      <p:sp>
        <p:nvSpPr>
          <p:cNvPr id="260" name="Lekerekített téglalap 51">
            <a:extLst>
              <a:ext uri="{FF2B5EF4-FFF2-40B4-BE49-F238E27FC236}">
                <a16:creationId xmlns:a16="http://schemas.microsoft.com/office/drawing/2014/main" id="{7696FC09-86F1-8242-893F-EDF5BF42F1DC}"/>
              </a:ext>
            </a:extLst>
          </p:cNvPr>
          <p:cNvSpPr/>
          <p:nvPr/>
        </p:nvSpPr>
        <p:spPr bwMode="auto">
          <a:xfrm>
            <a:off x="1429719" y="4288689"/>
            <a:ext cx="440061" cy="275420"/>
          </a:xfrm>
          <a:prstGeom prst="roundRect">
            <a:avLst/>
          </a:prstGeom>
          <a:solidFill>
            <a:srgbClr val="B3B2B5">
              <a:alpha val="60000"/>
            </a:srgbClr>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chemeClr val="tx1">
                    <a:lumMod val="65000"/>
                    <a:lumOff val="35000"/>
                  </a:schemeClr>
                </a:solidFill>
                <a:uLnTx/>
                <a:uFillTx/>
                <a:latin typeface="Arial" charset="0"/>
                <a:ea typeface="+mn-ea"/>
                <a:cs typeface="+mn-cs"/>
              </a:rPr>
              <a:t>110 mg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chemeClr val="tx1">
                    <a:lumMod val="65000"/>
                    <a:lumOff val="35000"/>
                  </a:schemeClr>
                </a:solidFill>
                <a:uLnTx/>
                <a:uFillTx/>
                <a:latin typeface="Arial" charset="0"/>
                <a:ea typeface="+mn-ea"/>
                <a:cs typeface="+mn-cs"/>
              </a:rPr>
              <a:t>bid</a:t>
            </a:r>
          </a:p>
        </p:txBody>
      </p:sp>
      <p:cxnSp>
        <p:nvCxnSpPr>
          <p:cNvPr id="261" name="Egyenes összekötő 176">
            <a:extLst>
              <a:ext uri="{FF2B5EF4-FFF2-40B4-BE49-F238E27FC236}">
                <a16:creationId xmlns:a16="http://schemas.microsoft.com/office/drawing/2014/main" id="{03EF6CB9-7CBF-2F48-B1B5-0A1AADDC337F}"/>
              </a:ext>
            </a:extLst>
          </p:cNvPr>
          <p:cNvCxnSpPr>
            <a:cxnSpLocks/>
          </p:cNvCxnSpPr>
          <p:nvPr/>
        </p:nvCxnSpPr>
        <p:spPr bwMode="auto">
          <a:xfrm flipV="1">
            <a:off x="1649750" y="3806206"/>
            <a:ext cx="6437" cy="482483"/>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62" name="Egyenes összekötő 176">
            <a:extLst>
              <a:ext uri="{FF2B5EF4-FFF2-40B4-BE49-F238E27FC236}">
                <a16:creationId xmlns:a16="http://schemas.microsoft.com/office/drawing/2014/main" id="{1674EB51-8BE3-3D44-9FC5-0B9DE2F41971}"/>
              </a:ext>
            </a:extLst>
          </p:cNvPr>
          <p:cNvCxnSpPr>
            <a:cxnSpLocks/>
          </p:cNvCxnSpPr>
          <p:nvPr/>
        </p:nvCxnSpPr>
        <p:spPr bwMode="auto">
          <a:xfrm>
            <a:off x="1656187" y="3268412"/>
            <a:ext cx="0" cy="75057"/>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63" name="Egyenes összekötő 124">
            <a:extLst>
              <a:ext uri="{FF2B5EF4-FFF2-40B4-BE49-F238E27FC236}">
                <a16:creationId xmlns:a16="http://schemas.microsoft.com/office/drawing/2014/main" id="{E15B03BE-9F84-294B-9C82-66607A2CD81E}"/>
              </a:ext>
            </a:extLst>
          </p:cNvPr>
          <p:cNvCxnSpPr>
            <a:cxnSpLocks/>
          </p:cNvCxnSpPr>
          <p:nvPr/>
        </p:nvCxnSpPr>
        <p:spPr bwMode="auto">
          <a:xfrm flipV="1">
            <a:off x="983367" y="3047873"/>
            <a:ext cx="0" cy="11160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24" name="Lekerekített téglalap 34">
            <a:extLst>
              <a:ext uri="{FF2B5EF4-FFF2-40B4-BE49-F238E27FC236}">
                <a16:creationId xmlns:a16="http://schemas.microsoft.com/office/drawing/2014/main" id="{DCAFE31E-667D-8B45-BA55-6581409031CE}"/>
              </a:ext>
            </a:extLst>
          </p:cNvPr>
          <p:cNvSpPr/>
          <p:nvPr/>
        </p:nvSpPr>
        <p:spPr bwMode="auto">
          <a:xfrm>
            <a:off x="3319547" y="3090459"/>
            <a:ext cx="900000" cy="172137"/>
          </a:xfrm>
          <a:prstGeom prst="roundRect">
            <a:avLst/>
          </a:prstGeom>
          <a:solidFill>
            <a:schemeClr val="bg1"/>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&gt;50 ml/min</a:t>
            </a:r>
          </a:p>
        </p:txBody>
      </p:sp>
      <p:sp>
        <p:nvSpPr>
          <p:cNvPr id="223" name="Lekerekített téglalap 33">
            <a:extLst>
              <a:ext uri="{FF2B5EF4-FFF2-40B4-BE49-F238E27FC236}">
                <a16:creationId xmlns:a16="http://schemas.microsoft.com/office/drawing/2014/main" id="{34A7CB99-7D6B-424D-A89B-8DF5104B33E2}"/>
              </a:ext>
            </a:extLst>
          </p:cNvPr>
          <p:cNvSpPr/>
          <p:nvPr/>
        </p:nvSpPr>
        <p:spPr bwMode="auto">
          <a:xfrm>
            <a:off x="1637182" y="3090459"/>
            <a:ext cx="990000" cy="172137"/>
          </a:xfrm>
          <a:prstGeom prst="roundRect">
            <a:avLst/>
          </a:prstGeom>
          <a:solidFill>
            <a:schemeClr val="bg1"/>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30–50 ml/min</a:t>
            </a:r>
          </a:p>
        </p:txBody>
      </p:sp>
      <p:sp>
        <p:nvSpPr>
          <p:cNvPr id="222" name="Lekerekített téglalap 32">
            <a:extLst>
              <a:ext uri="{FF2B5EF4-FFF2-40B4-BE49-F238E27FC236}">
                <a16:creationId xmlns:a16="http://schemas.microsoft.com/office/drawing/2014/main" id="{8972FB36-1559-C140-A5D9-1CDCDF3BC92F}"/>
              </a:ext>
            </a:extLst>
          </p:cNvPr>
          <p:cNvSpPr/>
          <p:nvPr/>
        </p:nvSpPr>
        <p:spPr bwMode="auto">
          <a:xfrm>
            <a:off x="618562" y="3100046"/>
            <a:ext cx="729610" cy="172137"/>
          </a:xfrm>
          <a:prstGeom prst="roundRect">
            <a:avLst/>
          </a:prstGeom>
          <a:solidFill>
            <a:schemeClr val="bg1"/>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&lt;30 ml/min</a:t>
            </a:r>
          </a:p>
        </p:txBody>
      </p:sp>
      <p:cxnSp>
        <p:nvCxnSpPr>
          <p:cNvPr id="270" name="Egyenes összekötő 245">
            <a:extLst>
              <a:ext uri="{FF2B5EF4-FFF2-40B4-BE49-F238E27FC236}">
                <a16:creationId xmlns:a16="http://schemas.microsoft.com/office/drawing/2014/main" id="{8C73E0A6-4848-FD4F-A334-E11E6DE75185}"/>
              </a:ext>
            </a:extLst>
          </p:cNvPr>
          <p:cNvCxnSpPr/>
          <p:nvPr/>
        </p:nvCxnSpPr>
        <p:spPr bwMode="auto">
          <a:xfrm>
            <a:off x="5658874" y="3036664"/>
            <a:ext cx="2251075" cy="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1" name="Egyenes összekötő 234">
            <a:extLst>
              <a:ext uri="{FF2B5EF4-FFF2-40B4-BE49-F238E27FC236}">
                <a16:creationId xmlns:a16="http://schemas.microsoft.com/office/drawing/2014/main" id="{2AC0BEF1-0A28-C94B-ADC3-E0E5D24AD25C}"/>
              </a:ext>
            </a:extLst>
          </p:cNvPr>
          <p:cNvCxnSpPr/>
          <p:nvPr/>
        </p:nvCxnSpPr>
        <p:spPr bwMode="auto">
          <a:xfrm>
            <a:off x="6788856" y="2908077"/>
            <a:ext cx="0" cy="340832"/>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2" name="Egyenes összekötő 235">
            <a:extLst>
              <a:ext uri="{FF2B5EF4-FFF2-40B4-BE49-F238E27FC236}">
                <a16:creationId xmlns:a16="http://schemas.microsoft.com/office/drawing/2014/main" id="{6EEA0DDE-3511-D045-A09D-F6FBA0F425CD}"/>
              </a:ext>
            </a:extLst>
          </p:cNvPr>
          <p:cNvCxnSpPr/>
          <p:nvPr/>
        </p:nvCxnSpPr>
        <p:spPr bwMode="auto">
          <a:xfrm>
            <a:off x="5663318" y="3031502"/>
            <a:ext cx="0" cy="172137"/>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3" name="Egyenes összekötő 237">
            <a:extLst>
              <a:ext uri="{FF2B5EF4-FFF2-40B4-BE49-F238E27FC236}">
                <a16:creationId xmlns:a16="http://schemas.microsoft.com/office/drawing/2014/main" id="{B9649FF0-334D-AC41-BDE6-AE29923D1F20}"/>
              </a:ext>
            </a:extLst>
          </p:cNvPr>
          <p:cNvCxnSpPr/>
          <p:nvPr/>
        </p:nvCxnSpPr>
        <p:spPr bwMode="auto">
          <a:xfrm>
            <a:off x="7908044" y="3036664"/>
            <a:ext cx="0" cy="137848"/>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4" name="Egyenes összekötő 247">
            <a:extLst>
              <a:ext uri="{FF2B5EF4-FFF2-40B4-BE49-F238E27FC236}">
                <a16:creationId xmlns:a16="http://schemas.microsoft.com/office/drawing/2014/main" id="{FAF26BFF-D673-434B-B4A9-DAAF0EEB27A1}"/>
              </a:ext>
            </a:extLst>
          </p:cNvPr>
          <p:cNvCxnSpPr/>
          <p:nvPr/>
        </p:nvCxnSpPr>
        <p:spPr bwMode="auto">
          <a:xfrm>
            <a:off x="5661731" y="3137190"/>
            <a:ext cx="3175" cy="609179"/>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5" name="Egyenes összekötő 250">
            <a:extLst>
              <a:ext uri="{FF2B5EF4-FFF2-40B4-BE49-F238E27FC236}">
                <a16:creationId xmlns:a16="http://schemas.microsoft.com/office/drawing/2014/main" id="{E3C30074-365B-B041-A545-377A2A4AD1B8}"/>
              </a:ext>
            </a:extLst>
          </p:cNvPr>
          <p:cNvCxnSpPr/>
          <p:nvPr/>
        </p:nvCxnSpPr>
        <p:spPr bwMode="auto">
          <a:xfrm flipH="1">
            <a:off x="6786079" y="3132058"/>
            <a:ext cx="2777" cy="609179"/>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6" name="Egyenes összekötő 253">
            <a:extLst>
              <a:ext uri="{FF2B5EF4-FFF2-40B4-BE49-F238E27FC236}">
                <a16:creationId xmlns:a16="http://schemas.microsoft.com/office/drawing/2014/main" id="{2B78600D-2F2C-A04E-B0AE-FEFD8C9A2F8D}"/>
              </a:ext>
            </a:extLst>
          </p:cNvPr>
          <p:cNvCxnSpPr/>
          <p:nvPr/>
        </p:nvCxnSpPr>
        <p:spPr bwMode="auto">
          <a:xfrm>
            <a:off x="7906456" y="3344546"/>
            <a:ext cx="0" cy="124489"/>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7" name="Egyenes összekötő 255">
            <a:extLst>
              <a:ext uri="{FF2B5EF4-FFF2-40B4-BE49-F238E27FC236}">
                <a16:creationId xmlns:a16="http://schemas.microsoft.com/office/drawing/2014/main" id="{12F93F37-F1BA-0346-BFC0-0828C92FA5D6}"/>
              </a:ext>
            </a:extLst>
          </p:cNvPr>
          <p:cNvCxnSpPr/>
          <p:nvPr/>
        </p:nvCxnSpPr>
        <p:spPr bwMode="auto">
          <a:xfrm>
            <a:off x="7592449" y="3682771"/>
            <a:ext cx="704850" cy="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8" name="Egyenes összekötő 258">
            <a:extLst>
              <a:ext uri="{FF2B5EF4-FFF2-40B4-BE49-F238E27FC236}">
                <a16:creationId xmlns:a16="http://schemas.microsoft.com/office/drawing/2014/main" id="{D972B249-7E26-194D-9C6C-253741E74F39}"/>
              </a:ext>
            </a:extLst>
          </p:cNvPr>
          <p:cNvCxnSpPr/>
          <p:nvPr/>
        </p:nvCxnSpPr>
        <p:spPr bwMode="auto">
          <a:xfrm>
            <a:off x="7906456" y="3584698"/>
            <a:ext cx="0" cy="10202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9" name="Egyenes összekötő 260">
            <a:extLst>
              <a:ext uri="{FF2B5EF4-FFF2-40B4-BE49-F238E27FC236}">
                <a16:creationId xmlns:a16="http://schemas.microsoft.com/office/drawing/2014/main" id="{5C13D3B2-043D-D848-B29E-86BBDC9FFF2D}"/>
              </a:ext>
            </a:extLst>
          </p:cNvPr>
          <p:cNvCxnSpPr/>
          <p:nvPr/>
        </p:nvCxnSpPr>
        <p:spPr bwMode="auto">
          <a:xfrm>
            <a:off x="7597687" y="3683682"/>
            <a:ext cx="0" cy="103282"/>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80" name="Egyenes összekötő 263">
            <a:extLst>
              <a:ext uri="{FF2B5EF4-FFF2-40B4-BE49-F238E27FC236}">
                <a16:creationId xmlns:a16="http://schemas.microsoft.com/office/drawing/2014/main" id="{68206D1E-3CC7-5343-817E-24433E518E49}"/>
              </a:ext>
            </a:extLst>
          </p:cNvPr>
          <p:cNvCxnSpPr/>
          <p:nvPr/>
        </p:nvCxnSpPr>
        <p:spPr bwMode="auto">
          <a:xfrm>
            <a:off x="8296188" y="3832177"/>
            <a:ext cx="0" cy="103282"/>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81" name="Egyenes összekötő 264">
            <a:extLst>
              <a:ext uri="{FF2B5EF4-FFF2-40B4-BE49-F238E27FC236}">
                <a16:creationId xmlns:a16="http://schemas.microsoft.com/office/drawing/2014/main" id="{7C06F58B-75AC-AF41-BBD6-72945C4A8798}"/>
              </a:ext>
            </a:extLst>
          </p:cNvPr>
          <p:cNvCxnSpPr/>
          <p:nvPr/>
        </p:nvCxnSpPr>
        <p:spPr bwMode="auto">
          <a:xfrm>
            <a:off x="7600862" y="3890665"/>
            <a:ext cx="0" cy="206565"/>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82" name="Egyenes összekötő 265">
            <a:extLst>
              <a:ext uri="{FF2B5EF4-FFF2-40B4-BE49-F238E27FC236}">
                <a16:creationId xmlns:a16="http://schemas.microsoft.com/office/drawing/2014/main" id="{AFF36E75-1C15-2747-B261-AFA6D00BDD24}"/>
              </a:ext>
            </a:extLst>
          </p:cNvPr>
          <p:cNvCxnSpPr/>
          <p:nvPr/>
        </p:nvCxnSpPr>
        <p:spPr bwMode="auto">
          <a:xfrm>
            <a:off x="8286662" y="3886205"/>
            <a:ext cx="0" cy="206565"/>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83" name="Lekerekített téglalap 18">
            <a:extLst>
              <a:ext uri="{FF2B5EF4-FFF2-40B4-BE49-F238E27FC236}">
                <a16:creationId xmlns:a16="http://schemas.microsoft.com/office/drawing/2014/main" id="{98F1E51E-EDE1-3B4A-8A79-BF5B4482919A}"/>
              </a:ext>
            </a:extLst>
          </p:cNvPr>
          <p:cNvSpPr/>
          <p:nvPr/>
        </p:nvSpPr>
        <p:spPr bwMode="auto">
          <a:xfrm>
            <a:off x="6419048" y="2810904"/>
            <a:ext cx="739616"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Estimer CrCl</a:t>
            </a:r>
          </a:p>
        </p:txBody>
      </p:sp>
      <p:sp>
        <p:nvSpPr>
          <p:cNvPr id="284" name="Lekerekített téglalap 19">
            <a:extLst>
              <a:ext uri="{FF2B5EF4-FFF2-40B4-BE49-F238E27FC236}">
                <a16:creationId xmlns:a16="http://schemas.microsoft.com/office/drawing/2014/main" id="{C62660AC-ADB0-0F48-A9EC-8CFC3B80E793}"/>
              </a:ext>
            </a:extLst>
          </p:cNvPr>
          <p:cNvSpPr/>
          <p:nvPr/>
        </p:nvSpPr>
        <p:spPr bwMode="auto">
          <a:xfrm>
            <a:off x="5361377" y="3092403"/>
            <a:ext cx="611822"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&lt;15 ml/min</a:t>
            </a:r>
          </a:p>
        </p:txBody>
      </p:sp>
      <p:sp>
        <p:nvSpPr>
          <p:cNvPr id="285" name="Lekerekített téglalap 20">
            <a:extLst>
              <a:ext uri="{FF2B5EF4-FFF2-40B4-BE49-F238E27FC236}">
                <a16:creationId xmlns:a16="http://schemas.microsoft.com/office/drawing/2014/main" id="{EDDFAE6B-72EB-964C-954B-CCBF1FD4446B}"/>
              </a:ext>
            </a:extLst>
          </p:cNvPr>
          <p:cNvSpPr/>
          <p:nvPr/>
        </p:nvSpPr>
        <p:spPr bwMode="auto">
          <a:xfrm>
            <a:off x="6411031" y="3088985"/>
            <a:ext cx="75565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15–50 ml/min</a:t>
            </a:r>
          </a:p>
        </p:txBody>
      </p:sp>
      <p:sp>
        <p:nvSpPr>
          <p:cNvPr id="286" name="Lekerekített téglalap 21">
            <a:extLst>
              <a:ext uri="{FF2B5EF4-FFF2-40B4-BE49-F238E27FC236}">
                <a16:creationId xmlns:a16="http://schemas.microsoft.com/office/drawing/2014/main" id="{F3ACAC9E-A9EF-C344-B231-70D1EC83262D}"/>
              </a:ext>
            </a:extLst>
          </p:cNvPr>
          <p:cNvSpPr/>
          <p:nvPr/>
        </p:nvSpPr>
        <p:spPr bwMode="auto">
          <a:xfrm>
            <a:off x="7592450" y="3085947"/>
            <a:ext cx="59055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&gt;50 ml/min</a:t>
            </a:r>
          </a:p>
        </p:txBody>
      </p:sp>
      <p:sp>
        <p:nvSpPr>
          <p:cNvPr id="287" name="Lekerekített téglalap 22">
            <a:extLst>
              <a:ext uri="{FF2B5EF4-FFF2-40B4-BE49-F238E27FC236}">
                <a16:creationId xmlns:a16="http://schemas.microsoft.com/office/drawing/2014/main" id="{EC0C3195-94D9-B845-A75F-1DC9F037590E}"/>
              </a:ext>
            </a:extLst>
          </p:cNvPr>
          <p:cNvSpPr/>
          <p:nvPr/>
        </p:nvSpPr>
        <p:spPr bwMode="auto">
          <a:xfrm>
            <a:off x="5297876" y="3746369"/>
            <a:ext cx="734059" cy="275420"/>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Non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recommandé</a:t>
            </a:r>
          </a:p>
        </p:txBody>
      </p:sp>
      <p:sp>
        <p:nvSpPr>
          <p:cNvPr id="288" name="Lekerekített téglalap 23">
            <a:extLst>
              <a:ext uri="{FF2B5EF4-FFF2-40B4-BE49-F238E27FC236}">
                <a16:creationId xmlns:a16="http://schemas.microsoft.com/office/drawing/2014/main" id="{17F8B5ED-77F4-244B-94CC-AC76EED8D69C}"/>
              </a:ext>
            </a:extLst>
          </p:cNvPr>
          <p:cNvSpPr/>
          <p:nvPr/>
        </p:nvSpPr>
        <p:spPr bwMode="auto">
          <a:xfrm>
            <a:off x="6502107" y="3741237"/>
            <a:ext cx="597600" cy="275420"/>
          </a:xfrm>
          <a:prstGeom prst="roundRect">
            <a:avLst/>
          </a:prstGeom>
          <a:solidFill>
            <a:srgbClr val="B3B2B5">
              <a:alpha val="60000"/>
            </a:srgbClr>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chemeClr val="tx1">
                    <a:lumMod val="65000"/>
                    <a:lumOff val="35000"/>
                  </a:schemeClr>
                </a:solidFill>
                <a:uLnTx/>
                <a:uFillTx/>
                <a:latin typeface="Arial" charset="0"/>
                <a:ea typeface="+mn-ea"/>
                <a:cs typeface="+mn-cs"/>
              </a:rPr>
              <a:t>30 mg od</a:t>
            </a:r>
          </a:p>
        </p:txBody>
      </p:sp>
      <p:sp>
        <p:nvSpPr>
          <p:cNvPr id="291" name="Lekerekített téglalap 27">
            <a:extLst>
              <a:ext uri="{FF2B5EF4-FFF2-40B4-BE49-F238E27FC236}">
                <a16:creationId xmlns:a16="http://schemas.microsoft.com/office/drawing/2014/main" id="{20D93EDB-107A-5847-9BE2-7E62BE606BE4}"/>
              </a:ext>
            </a:extLst>
          </p:cNvPr>
          <p:cNvSpPr/>
          <p:nvPr/>
        </p:nvSpPr>
        <p:spPr bwMode="auto">
          <a:xfrm>
            <a:off x="7582925" y="3348944"/>
            <a:ext cx="590550" cy="275420"/>
          </a:xfrm>
          <a:prstGeom prst="roundRect">
            <a:avLst/>
          </a:prstGeom>
          <a:solidFill>
            <a:srgbClr val="B3B2B5"/>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chemeClr val="tx1">
                    <a:lumMod val="65000"/>
                    <a:lumOff val="35000"/>
                  </a:schemeClr>
                </a:solidFill>
                <a:uLnTx/>
                <a:uFillTx/>
                <a:latin typeface="Arial" charset="0"/>
                <a:ea typeface="+mn-ea"/>
                <a:cs typeface="+mn-cs"/>
              </a:rPr>
              <a:t>60 mg od</a:t>
            </a:r>
          </a:p>
        </p:txBody>
      </p:sp>
      <p:sp>
        <p:nvSpPr>
          <p:cNvPr id="292" name="Lekerekített téglalap 28">
            <a:extLst>
              <a:ext uri="{FF2B5EF4-FFF2-40B4-BE49-F238E27FC236}">
                <a16:creationId xmlns:a16="http://schemas.microsoft.com/office/drawing/2014/main" id="{8F0259CC-C5E8-D843-A8EF-829A4B00DB57}"/>
              </a:ext>
            </a:extLst>
          </p:cNvPr>
          <p:cNvSpPr/>
          <p:nvPr/>
        </p:nvSpPr>
        <p:spPr bwMode="auto">
          <a:xfrm>
            <a:off x="7286141" y="3745569"/>
            <a:ext cx="590550" cy="275420"/>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≤60 kg</a:t>
            </a:r>
          </a:p>
        </p:txBody>
      </p:sp>
      <p:sp>
        <p:nvSpPr>
          <p:cNvPr id="293" name="Lekerekített téglalap 29">
            <a:extLst>
              <a:ext uri="{FF2B5EF4-FFF2-40B4-BE49-F238E27FC236}">
                <a16:creationId xmlns:a16="http://schemas.microsoft.com/office/drawing/2014/main" id="{335972DE-4F6F-D94C-A565-F09A58B0F4E8}"/>
              </a:ext>
            </a:extLst>
          </p:cNvPr>
          <p:cNvSpPr/>
          <p:nvPr/>
        </p:nvSpPr>
        <p:spPr bwMode="auto">
          <a:xfrm>
            <a:off x="7979800" y="3742532"/>
            <a:ext cx="590550" cy="275420"/>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P-gp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rgbClr val="000000">
                    <a:lumMod val="65000"/>
                    <a:lumOff val="35000"/>
                  </a:srgbClr>
                </a:solidFill>
                <a:uLnTx/>
                <a:uFillTx/>
                <a:latin typeface="Arial" charset="0"/>
                <a:ea typeface="+mn-ea"/>
                <a:cs typeface="+mn-cs"/>
              </a:rPr>
              <a:t>inhibiteurs</a:t>
            </a:r>
          </a:p>
        </p:txBody>
      </p:sp>
      <p:cxnSp>
        <p:nvCxnSpPr>
          <p:cNvPr id="294" name="Egyenes összekötő 260">
            <a:extLst>
              <a:ext uri="{FF2B5EF4-FFF2-40B4-BE49-F238E27FC236}">
                <a16:creationId xmlns:a16="http://schemas.microsoft.com/office/drawing/2014/main" id="{64EE7FB3-D758-924B-949B-47A476677646}"/>
              </a:ext>
            </a:extLst>
          </p:cNvPr>
          <p:cNvCxnSpPr/>
          <p:nvPr/>
        </p:nvCxnSpPr>
        <p:spPr bwMode="auto">
          <a:xfrm>
            <a:off x="8297983" y="3683682"/>
            <a:ext cx="0" cy="103282"/>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89" name="Lekerekített téglalap 25">
            <a:extLst>
              <a:ext uri="{FF2B5EF4-FFF2-40B4-BE49-F238E27FC236}">
                <a16:creationId xmlns:a16="http://schemas.microsoft.com/office/drawing/2014/main" id="{99935F33-3F2C-0944-82BA-3DA1C51CA4C3}"/>
              </a:ext>
            </a:extLst>
          </p:cNvPr>
          <p:cNvSpPr/>
          <p:nvPr/>
        </p:nvSpPr>
        <p:spPr bwMode="auto">
          <a:xfrm>
            <a:off x="7283046" y="4094079"/>
            <a:ext cx="596741" cy="275420"/>
          </a:xfrm>
          <a:prstGeom prst="roundRect">
            <a:avLst/>
          </a:prstGeom>
          <a:solidFill>
            <a:srgbClr val="B3B2B5">
              <a:alpha val="60000"/>
            </a:srgbClr>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chemeClr val="tx1">
                    <a:lumMod val="65000"/>
                    <a:lumOff val="35000"/>
                  </a:schemeClr>
                </a:solidFill>
                <a:uLnTx/>
                <a:uFillTx/>
                <a:latin typeface="Arial" charset="0"/>
                <a:ea typeface="+mn-ea"/>
                <a:cs typeface="+mn-cs"/>
              </a:rPr>
              <a:t>30 mg od</a:t>
            </a:r>
          </a:p>
        </p:txBody>
      </p:sp>
      <p:sp>
        <p:nvSpPr>
          <p:cNvPr id="290" name="Lekerekített téglalap 26">
            <a:extLst>
              <a:ext uri="{FF2B5EF4-FFF2-40B4-BE49-F238E27FC236}">
                <a16:creationId xmlns:a16="http://schemas.microsoft.com/office/drawing/2014/main" id="{43D17740-5F8A-0140-BE5C-C5D3167D8C81}"/>
              </a:ext>
            </a:extLst>
          </p:cNvPr>
          <p:cNvSpPr/>
          <p:nvPr/>
        </p:nvSpPr>
        <p:spPr bwMode="auto">
          <a:xfrm>
            <a:off x="7979958" y="4094079"/>
            <a:ext cx="596741" cy="275420"/>
          </a:xfrm>
          <a:prstGeom prst="roundRect">
            <a:avLst/>
          </a:prstGeom>
          <a:solidFill>
            <a:srgbClr val="B3B2B5">
              <a:alpha val="60000"/>
            </a:srgbClr>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750" b="0" i="0" u="none" strike="noStrike" cap="none" normalizeH="0" baseline="0" noProof="0">
                <a:ln>
                  <a:noFill/>
                </a:ln>
                <a:solidFill>
                  <a:schemeClr val="tx1">
                    <a:lumMod val="65000"/>
                    <a:lumOff val="35000"/>
                  </a:schemeClr>
                </a:solidFill>
                <a:uLnTx/>
                <a:uFillTx/>
                <a:latin typeface="Arial" charset="0"/>
                <a:ea typeface="+mn-ea"/>
                <a:cs typeface="+mn-cs"/>
              </a:rPr>
              <a:t>30 mg od</a:t>
            </a:r>
          </a:p>
        </p:txBody>
      </p:sp>
      <p:cxnSp>
        <p:nvCxnSpPr>
          <p:cNvPr id="134" name="Egyenes összekötő 209">
            <a:extLst>
              <a:ext uri="{FF2B5EF4-FFF2-40B4-BE49-F238E27FC236}">
                <a16:creationId xmlns:a16="http://schemas.microsoft.com/office/drawing/2014/main" id="{81CBE51C-F2BD-6A42-9CBC-D272B55E95A1}"/>
              </a:ext>
            </a:extLst>
          </p:cNvPr>
          <p:cNvCxnSpPr>
            <a:stCxn id="206" idx="2"/>
          </p:cNvCxnSpPr>
          <p:nvPr/>
        </p:nvCxnSpPr>
        <p:spPr bwMode="auto">
          <a:xfrm>
            <a:off x="6266053" y="1227845"/>
            <a:ext cx="0" cy="92955"/>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Tree>
    <p:extLst>
      <p:ext uri="{BB962C8B-B14F-4D97-AF65-F5344CB8AC3E}">
        <p14:creationId xmlns:p14="http://schemas.microsoft.com/office/powerpoint/2010/main" val="26152077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9123" y="216911"/>
            <a:ext cx="8274053"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marL="0" lvl="3">
              <a:lnSpc>
                <a:spcPct val="90000"/>
              </a:lnSpc>
              <a:spcBef>
                <a:spcPts val="1000"/>
              </a:spcBef>
              <a:buClr>
                <a:srgbClr val="006ABB"/>
              </a:buClr>
              <a:buSzPct val="100000"/>
            </a:pPr>
            <a:r>
              <a:rPr lang="fr-FR" sz="2400" dirty="0">
                <a:solidFill>
                  <a:srgbClr val="3961AC"/>
                </a:solidFill>
              </a:rPr>
              <a:t>Un sous-dosage inapproprié a été associé à des taux d’AVC plus élevés sous l’apixaban</a:t>
            </a:r>
            <a:r>
              <a:rPr lang="fr-FR" sz="2400" baseline="30000" dirty="0">
                <a:solidFill>
                  <a:srgbClr val="3961AC"/>
                </a:solidFill>
              </a:rPr>
              <a:t>21</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815493"/>
            <a:ext cx="8274051" cy="241092"/>
          </a:xfrm>
          <a:prstGeom prst="rect">
            <a:avLst/>
          </a:prstGeom>
          <a:noFill/>
        </p:spPr>
        <p:txBody>
          <a:bodyPr wrap="square" lIns="0" tIns="0" rIns="0" bIns="0" rtlCol="0" anchor="b" anchorCtr="0">
            <a:spAutoFit/>
          </a:bodyPr>
          <a:lstStyle/>
          <a:p>
            <a:pPr marL="88900" indent="-88900">
              <a:spcBef>
                <a:spcPts val="0"/>
              </a:spcBef>
              <a:spcAft>
                <a:spcPts val="200"/>
              </a:spcAft>
            </a:pPr>
            <a:r>
              <a:rPr lang="fr-FR" sz="700">
                <a:solidFill>
                  <a:srgbClr val="B3B2B5"/>
                </a:solidFill>
                <a:cs typeface="Arial" charset="0"/>
              </a:rPr>
              <a:t>Les résultats ne sont pas destinés à une comparaison directe entre NACOs.  </a:t>
            </a:r>
          </a:p>
          <a:p>
            <a:pPr marL="88900" indent="-88900">
              <a:spcBef>
                <a:spcPts val="0"/>
              </a:spcBef>
              <a:spcAft>
                <a:spcPts val="200"/>
              </a:spcAft>
            </a:pPr>
            <a:r>
              <a:rPr lang="fr-FR" sz="700">
                <a:solidFill>
                  <a:srgbClr val="B3B2B5"/>
                </a:solidFill>
                <a:cs typeface="Arial" charset="0"/>
              </a:rPr>
              <a:t>NACO : nouvel anticoagulant oral (non antagoniste de la vitamine K) ;  FAnv : fibrillation auriculaire non valvulaire ; ES : embolie systémique</a:t>
            </a:r>
          </a:p>
        </p:txBody>
      </p:sp>
      <p:sp>
        <p:nvSpPr>
          <p:cNvPr id="13" name="Rectangle: Rounded Corners 18">
            <a:extLst>
              <a:ext uri="{FF2B5EF4-FFF2-40B4-BE49-F238E27FC236}">
                <a16:creationId xmlns:a16="http://schemas.microsoft.com/office/drawing/2014/main" id="{3FF3922B-21E1-4BF6-9E62-3B4438EDA54D}"/>
              </a:ext>
            </a:extLst>
          </p:cNvPr>
          <p:cNvSpPr/>
          <p:nvPr/>
        </p:nvSpPr>
        <p:spPr>
          <a:xfrm>
            <a:off x="6288888" y="1989527"/>
            <a:ext cx="2567775" cy="1260000"/>
          </a:xfrm>
          <a:prstGeom prst="roundRect">
            <a:avLst>
              <a:gd name="adj" fmla="val 12063"/>
            </a:avLst>
          </a:prstGeom>
          <a:solidFill>
            <a:schemeClr val="bg1"/>
          </a:solidFill>
          <a:ln w="19050">
            <a:solidFill>
              <a:srgbClr val="3961AC"/>
            </a:solidFill>
          </a:ln>
          <a:effectLst/>
        </p:spPr>
        <p:txBody>
          <a:bodyPr wrap="square" lIns="36000" tIns="0" rIns="36000" bIns="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marL="176213" indent="-176213" hangingPunct="1">
              <a:spcBef>
                <a:spcPct val="25000"/>
              </a:spcBef>
              <a:buClr>
                <a:schemeClr val="bg2"/>
              </a:buClr>
              <a:buSzPct val="80000"/>
              <a:buFont typeface="Wingdings" panose="05000000000000000000" pitchFamily="2" charset="2"/>
              <a:buChar char=""/>
              <a:tabLst>
                <a:tab pos="1238250" algn="l"/>
              </a:tabLst>
              <a:defRPr kumimoji="0" b="0" i="0" normalizeH="0" noProof="0">
                <a:uLnTx/>
                <a:uFillTx/>
                <a:latin typeface="Arial" pitchFamily="34" charset="0"/>
                <a:ea typeface="+mn-ea"/>
                <a:cs typeface="+mn-cs"/>
              </a:defRPr>
            </a:pPr>
            <a:r>
              <a:rPr lang="fr-FR" sz="1200">
                <a:solidFill>
                  <a:schemeClr val="tx1">
                    <a:lumMod val="65000"/>
                    <a:lumOff val="35000"/>
                  </a:schemeClr>
                </a:solidFill>
                <a:latin typeface="+mn-lt"/>
              </a:rPr>
              <a:t>Patients avec FAnv sans indication rénale de réduction </a:t>
            </a:r>
            <a:br>
              <a:rPr lang="fr-FR" sz="1200">
                <a:solidFill>
                  <a:schemeClr val="tx1">
                    <a:lumMod val="65000"/>
                    <a:lumOff val="35000"/>
                  </a:schemeClr>
                </a:solidFill>
                <a:latin typeface="+mn-lt"/>
              </a:rPr>
            </a:br>
            <a:r>
              <a:rPr lang="fr-FR" sz="1200">
                <a:solidFill>
                  <a:schemeClr val="tx1">
                    <a:lumMod val="65000"/>
                    <a:lumOff val="35000"/>
                  </a:schemeClr>
                </a:solidFill>
                <a:latin typeface="+mn-lt"/>
              </a:rPr>
              <a:t>de la dose </a:t>
            </a:r>
          </a:p>
          <a:p>
            <a:pPr marL="176213" indent="-176213" hangingPunct="1">
              <a:spcBef>
                <a:spcPct val="25000"/>
              </a:spcBef>
              <a:buClr>
                <a:schemeClr val="bg2"/>
              </a:buClr>
              <a:buSzPct val="80000"/>
              <a:buFont typeface="Wingdings" panose="05000000000000000000" pitchFamily="2" charset="2"/>
              <a:buChar char=""/>
              <a:tabLst>
                <a:tab pos="1238250" algn="l"/>
              </a:tabLst>
              <a:defRPr kumimoji="0" b="0" i="0" normalizeH="0" noProof="0">
                <a:uLnTx/>
                <a:uFillTx/>
                <a:latin typeface="Arial" pitchFamily="34" charset="0"/>
                <a:ea typeface="+mn-ea"/>
                <a:cs typeface="+mn-cs"/>
              </a:defRPr>
            </a:pPr>
            <a:r>
              <a:rPr lang="fr-FR" sz="1200">
                <a:solidFill>
                  <a:schemeClr val="tx1">
                    <a:lumMod val="65000"/>
                    <a:lumOff val="35000"/>
                  </a:schemeClr>
                </a:solidFill>
                <a:latin typeface="+mn-lt"/>
              </a:rPr>
              <a:t>Risques relatifs d’une dose </a:t>
            </a:r>
            <a:br>
              <a:rPr lang="fr-FR" sz="1200">
                <a:solidFill>
                  <a:schemeClr val="tx1">
                    <a:lumMod val="65000"/>
                    <a:lumOff val="35000"/>
                  </a:schemeClr>
                </a:solidFill>
                <a:latin typeface="+mn-lt"/>
              </a:rPr>
            </a:br>
            <a:r>
              <a:rPr lang="fr-FR" sz="1200">
                <a:solidFill>
                  <a:schemeClr val="tx1">
                    <a:lumMod val="65000"/>
                    <a:lumOff val="35000"/>
                  </a:schemeClr>
                </a:solidFill>
                <a:latin typeface="+mn-lt"/>
              </a:rPr>
              <a:t>de NACO standard vs réduite</a:t>
            </a:r>
          </a:p>
        </p:txBody>
      </p:sp>
      <p:grpSp>
        <p:nvGrpSpPr>
          <p:cNvPr id="14" name="Group 2">
            <a:extLst>
              <a:ext uri="{FF2B5EF4-FFF2-40B4-BE49-F238E27FC236}">
                <a16:creationId xmlns:a16="http://schemas.microsoft.com/office/drawing/2014/main" id="{B8950DEC-751C-4750-9A4B-019056830E75}"/>
              </a:ext>
            </a:extLst>
          </p:cNvPr>
          <p:cNvGrpSpPr/>
          <p:nvPr/>
        </p:nvGrpSpPr>
        <p:grpSpPr>
          <a:xfrm>
            <a:off x="551127" y="1222142"/>
            <a:ext cx="4050369" cy="2964430"/>
            <a:chOff x="850091" y="1615934"/>
            <a:chExt cx="5400492" cy="3952571"/>
          </a:xfrm>
        </p:grpSpPr>
        <p:sp>
          <p:nvSpPr>
            <p:cNvPr id="16" name="Freeform: Shape 5">
              <a:extLst>
                <a:ext uri="{FF2B5EF4-FFF2-40B4-BE49-F238E27FC236}">
                  <a16:creationId xmlns:a16="http://schemas.microsoft.com/office/drawing/2014/main" id="{F44F8CFC-A9AC-4AE6-8E5C-5091068EE72F}"/>
                </a:ext>
              </a:extLst>
            </p:cNvPr>
            <p:cNvSpPr/>
            <p:nvPr/>
          </p:nvSpPr>
          <p:spPr bwMode="auto">
            <a:xfrm>
              <a:off x="1812357" y="1779793"/>
              <a:ext cx="0" cy="3467100"/>
            </a:xfrm>
            <a:custGeom>
              <a:avLst/>
              <a:gdLst>
                <a:gd name="connsiteX0" fmla="*/ 0 w 0"/>
                <a:gd name="connsiteY0" fmla="*/ 0 h 3467100"/>
                <a:gd name="connsiteX1" fmla="*/ 0 w 0"/>
                <a:gd name="connsiteY1" fmla="*/ 3467100 h 3467100"/>
              </a:gdLst>
              <a:ahLst/>
              <a:cxnLst>
                <a:cxn ang="0">
                  <a:pos x="connsiteX0" y="connsiteY0"/>
                </a:cxn>
                <a:cxn ang="0">
                  <a:pos x="connsiteX1" y="connsiteY1"/>
                </a:cxn>
              </a:cxnLst>
              <a:rect l="l" t="t" r="r" b="b"/>
              <a:pathLst>
                <a:path h="3467100">
                  <a:moveTo>
                    <a:pt x="0" y="0"/>
                  </a:moveTo>
                  <a:lnTo>
                    <a:pt x="0" y="3467100"/>
                  </a:lnTo>
                </a:path>
              </a:pathLst>
            </a:custGeom>
            <a:noFill/>
            <a:ln w="12700" algn="ctr">
              <a:solidFill>
                <a:schemeClr val="tx1">
                  <a:lumMod val="65000"/>
                  <a:lumOff val="35000"/>
                </a:schemeClr>
              </a:solidFill>
              <a:miter lim="800000"/>
              <a:headEnd/>
              <a:tailEnd/>
            </a:ln>
            <a:effectLst/>
          </p:spPr>
          <p:txBody>
            <a:bodyPr rtlCol="0" anchor="ct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200" b="0" i="0" u="none" strike="noStrike" kern="1200" cap="none" spc="0" normalizeH="0" baseline="0" noProof="0">
                <a:ln>
                  <a:noFill/>
                </a:ln>
                <a:solidFill>
                  <a:schemeClr val="tx1">
                    <a:lumMod val="65000"/>
                    <a:lumOff val="35000"/>
                  </a:schemeClr>
                </a:solidFill>
                <a:effectLst/>
                <a:uLnTx/>
                <a:uFillTx/>
                <a:latin typeface="Arial" charset="0"/>
                <a:ea typeface="+mn-ea"/>
                <a:cs typeface="+mn-cs"/>
              </a:endParaRPr>
            </a:p>
          </p:txBody>
        </p:sp>
        <p:sp>
          <p:nvSpPr>
            <p:cNvPr id="17" name="Rectangle 8">
              <a:extLst>
                <a:ext uri="{FF2B5EF4-FFF2-40B4-BE49-F238E27FC236}">
                  <a16:creationId xmlns:a16="http://schemas.microsoft.com/office/drawing/2014/main" id="{C1D57A23-4A6B-458E-97A8-48E2D6EBCA9B}"/>
                </a:ext>
              </a:extLst>
            </p:cNvPr>
            <p:cNvSpPr/>
            <p:nvPr/>
          </p:nvSpPr>
          <p:spPr bwMode="auto">
            <a:xfrm>
              <a:off x="2127660" y="1887743"/>
              <a:ext cx="472954" cy="2655094"/>
            </a:xfrm>
            <a:prstGeom prst="rect">
              <a:avLst/>
            </a:prstGeom>
            <a:solidFill>
              <a:srgbClr val="B3B2B5"/>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200" b="0" i="0" u="none" strike="noStrike" kern="1200" cap="none" spc="0" normalizeH="0" baseline="0" noProof="0">
                <a:ln>
                  <a:noFill/>
                </a:ln>
                <a:solidFill>
                  <a:schemeClr val="tx1">
                    <a:lumMod val="65000"/>
                    <a:lumOff val="35000"/>
                  </a:schemeClr>
                </a:solidFill>
                <a:effectLst/>
                <a:uLnTx/>
                <a:uFillTx/>
                <a:latin typeface="Arial" charset="0"/>
                <a:ea typeface="+mn-ea"/>
                <a:cs typeface="+mn-cs"/>
              </a:endParaRPr>
            </a:p>
          </p:txBody>
        </p:sp>
        <p:sp>
          <p:nvSpPr>
            <p:cNvPr id="18" name="Rectangle 9">
              <a:extLst>
                <a:ext uri="{FF2B5EF4-FFF2-40B4-BE49-F238E27FC236}">
                  <a16:creationId xmlns:a16="http://schemas.microsoft.com/office/drawing/2014/main" id="{F3FEC11F-C8B3-4D05-B5EE-C461136891A7}"/>
                </a:ext>
              </a:extLst>
            </p:cNvPr>
            <p:cNvSpPr/>
            <p:nvPr/>
          </p:nvSpPr>
          <p:spPr bwMode="auto">
            <a:xfrm>
              <a:off x="2694862" y="4357893"/>
              <a:ext cx="472954" cy="190024"/>
            </a:xfrm>
            <a:prstGeom prst="rect">
              <a:avLst/>
            </a:prstGeom>
            <a:solidFill>
              <a:srgbClr val="809ED5"/>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200" b="0" i="0" u="none" strike="noStrike" kern="1200" cap="none" spc="0" normalizeH="0" baseline="0" noProof="0">
                <a:ln>
                  <a:noFill/>
                </a:ln>
                <a:solidFill>
                  <a:schemeClr val="tx1">
                    <a:lumMod val="65000"/>
                    <a:lumOff val="35000"/>
                  </a:schemeClr>
                </a:solidFill>
                <a:effectLst/>
                <a:uLnTx/>
                <a:uFillTx/>
                <a:latin typeface="Arial" charset="0"/>
                <a:ea typeface="+mn-ea"/>
                <a:cs typeface="+mn-cs"/>
              </a:endParaRPr>
            </a:p>
          </p:txBody>
        </p:sp>
        <p:sp>
          <p:nvSpPr>
            <p:cNvPr id="19" name="Rectangle 10">
              <a:extLst>
                <a:ext uri="{FF2B5EF4-FFF2-40B4-BE49-F238E27FC236}">
                  <a16:creationId xmlns:a16="http://schemas.microsoft.com/office/drawing/2014/main" id="{66D891F6-D2BC-448A-B676-1D0A0E475346}"/>
                </a:ext>
              </a:extLst>
            </p:cNvPr>
            <p:cNvSpPr/>
            <p:nvPr/>
          </p:nvSpPr>
          <p:spPr bwMode="auto">
            <a:xfrm>
              <a:off x="3559160" y="4550774"/>
              <a:ext cx="472954" cy="80169"/>
            </a:xfrm>
            <a:prstGeom prst="rect">
              <a:avLst/>
            </a:prstGeom>
            <a:solidFill>
              <a:srgbClr val="B3B2B5"/>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200" b="0" i="0" u="none" strike="noStrike" kern="1200" cap="none" spc="0" normalizeH="0" baseline="0" noProof="0">
                <a:ln>
                  <a:noFill/>
                </a:ln>
                <a:solidFill>
                  <a:schemeClr val="tx1">
                    <a:lumMod val="65000"/>
                    <a:lumOff val="35000"/>
                  </a:schemeClr>
                </a:solidFill>
                <a:effectLst/>
                <a:uLnTx/>
                <a:uFillTx/>
                <a:latin typeface="Arial" charset="0"/>
                <a:ea typeface="+mn-ea"/>
                <a:cs typeface="+mn-cs"/>
              </a:endParaRPr>
            </a:p>
          </p:txBody>
        </p:sp>
        <p:sp>
          <p:nvSpPr>
            <p:cNvPr id="20" name="Rectangle 11">
              <a:extLst>
                <a:ext uri="{FF2B5EF4-FFF2-40B4-BE49-F238E27FC236}">
                  <a16:creationId xmlns:a16="http://schemas.microsoft.com/office/drawing/2014/main" id="{DB446B7A-7763-42C4-8B9F-ACD0C1F9ECAD}"/>
                </a:ext>
              </a:extLst>
            </p:cNvPr>
            <p:cNvSpPr/>
            <p:nvPr/>
          </p:nvSpPr>
          <p:spPr bwMode="auto">
            <a:xfrm>
              <a:off x="4128932" y="4542837"/>
              <a:ext cx="472954" cy="74613"/>
            </a:xfrm>
            <a:prstGeom prst="rect">
              <a:avLst/>
            </a:prstGeom>
            <a:solidFill>
              <a:srgbClr val="809ED5"/>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200" b="0" i="0" u="none" strike="noStrike" kern="1200" cap="none" spc="0" normalizeH="0" baseline="0" noProof="0">
                <a:ln>
                  <a:noFill/>
                </a:ln>
                <a:solidFill>
                  <a:schemeClr val="tx1">
                    <a:lumMod val="65000"/>
                    <a:lumOff val="35000"/>
                  </a:schemeClr>
                </a:solidFill>
                <a:effectLst/>
                <a:uLnTx/>
                <a:uFillTx/>
                <a:latin typeface="Arial" charset="0"/>
                <a:ea typeface="+mn-ea"/>
                <a:cs typeface="+mn-cs"/>
              </a:endParaRPr>
            </a:p>
          </p:txBody>
        </p:sp>
        <p:sp>
          <p:nvSpPr>
            <p:cNvPr id="21" name="Rectangle 12">
              <a:extLst>
                <a:ext uri="{FF2B5EF4-FFF2-40B4-BE49-F238E27FC236}">
                  <a16:creationId xmlns:a16="http://schemas.microsoft.com/office/drawing/2014/main" id="{7085365A-988D-439E-A123-2148B8F064B2}"/>
                </a:ext>
              </a:extLst>
            </p:cNvPr>
            <p:cNvSpPr/>
            <p:nvPr/>
          </p:nvSpPr>
          <p:spPr bwMode="auto">
            <a:xfrm>
              <a:off x="4994301" y="4547599"/>
              <a:ext cx="472954" cy="223044"/>
            </a:xfrm>
            <a:prstGeom prst="rect">
              <a:avLst/>
            </a:prstGeom>
            <a:solidFill>
              <a:srgbClr val="B3B2B5"/>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200" b="0" i="0" u="none" strike="noStrike" kern="1200" cap="none" spc="0" normalizeH="0" baseline="0" noProof="0">
                <a:ln>
                  <a:noFill/>
                </a:ln>
                <a:solidFill>
                  <a:schemeClr val="tx1">
                    <a:lumMod val="65000"/>
                    <a:lumOff val="35000"/>
                  </a:schemeClr>
                </a:solidFill>
                <a:effectLst/>
                <a:uLnTx/>
                <a:uFillTx/>
                <a:latin typeface="Arial" charset="0"/>
                <a:ea typeface="+mn-ea"/>
                <a:cs typeface="+mn-cs"/>
              </a:endParaRPr>
            </a:p>
          </p:txBody>
        </p:sp>
        <p:sp>
          <p:nvSpPr>
            <p:cNvPr id="22" name="Rectangle 13">
              <a:extLst>
                <a:ext uri="{FF2B5EF4-FFF2-40B4-BE49-F238E27FC236}">
                  <a16:creationId xmlns:a16="http://schemas.microsoft.com/office/drawing/2014/main" id="{D2E90816-6D29-4A40-815F-6D57E51ECEC4}"/>
                </a:ext>
              </a:extLst>
            </p:cNvPr>
            <p:cNvSpPr/>
            <p:nvPr/>
          </p:nvSpPr>
          <p:spPr bwMode="auto">
            <a:xfrm>
              <a:off x="5555505" y="4481717"/>
              <a:ext cx="472954" cy="61120"/>
            </a:xfrm>
            <a:prstGeom prst="rect">
              <a:avLst/>
            </a:prstGeom>
            <a:solidFill>
              <a:srgbClr val="809ED5"/>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200" b="0" i="0" u="none" strike="noStrike" kern="1200" cap="none" spc="0" normalizeH="0" baseline="0" noProof="0">
                <a:ln>
                  <a:noFill/>
                </a:ln>
                <a:solidFill>
                  <a:schemeClr val="tx1">
                    <a:lumMod val="65000"/>
                    <a:lumOff val="35000"/>
                  </a:schemeClr>
                </a:solidFill>
                <a:effectLst/>
                <a:uLnTx/>
                <a:uFillTx/>
                <a:latin typeface="Arial" charset="0"/>
                <a:ea typeface="+mn-ea"/>
                <a:cs typeface="+mn-cs"/>
              </a:endParaRPr>
            </a:p>
          </p:txBody>
        </p:sp>
        <p:cxnSp>
          <p:nvCxnSpPr>
            <p:cNvPr id="23" name="Straight Connector 16">
              <a:extLst>
                <a:ext uri="{FF2B5EF4-FFF2-40B4-BE49-F238E27FC236}">
                  <a16:creationId xmlns:a16="http://schemas.microsoft.com/office/drawing/2014/main" id="{A7ED4BBE-35C7-4ED0-925C-2EE854E2DAB2}"/>
                </a:ext>
              </a:extLst>
            </p:cNvPr>
            <p:cNvCxnSpPr/>
            <p:nvPr/>
          </p:nvCxnSpPr>
          <p:spPr bwMode="auto">
            <a:xfrm>
              <a:off x="1664770" y="1786143"/>
              <a:ext cx="145724"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 name="Straight Connector 17">
              <a:extLst>
                <a:ext uri="{FF2B5EF4-FFF2-40B4-BE49-F238E27FC236}">
                  <a16:creationId xmlns:a16="http://schemas.microsoft.com/office/drawing/2014/main" id="{84CF22A2-0A19-4E9B-8199-E02D6008E1CD}"/>
                </a:ext>
              </a:extLst>
            </p:cNvPr>
            <p:cNvCxnSpPr/>
            <p:nvPr/>
          </p:nvCxnSpPr>
          <p:spPr bwMode="auto">
            <a:xfrm>
              <a:off x="1664770" y="2131186"/>
              <a:ext cx="145724"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 name="Straight Connector 18">
              <a:extLst>
                <a:ext uri="{FF2B5EF4-FFF2-40B4-BE49-F238E27FC236}">
                  <a16:creationId xmlns:a16="http://schemas.microsoft.com/office/drawing/2014/main" id="{FA486EB3-C13F-4BFD-9219-51C584ABE4EE}"/>
                </a:ext>
              </a:extLst>
            </p:cNvPr>
            <p:cNvCxnSpPr/>
            <p:nvPr/>
          </p:nvCxnSpPr>
          <p:spPr bwMode="auto">
            <a:xfrm>
              <a:off x="1664770" y="2476229"/>
              <a:ext cx="145724"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6" name="Straight Connector 19">
              <a:extLst>
                <a:ext uri="{FF2B5EF4-FFF2-40B4-BE49-F238E27FC236}">
                  <a16:creationId xmlns:a16="http://schemas.microsoft.com/office/drawing/2014/main" id="{F1D4AAD3-A07E-4D2E-8568-27AB91A781AF}"/>
                </a:ext>
              </a:extLst>
            </p:cNvPr>
            <p:cNvCxnSpPr/>
            <p:nvPr/>
          </p:nvCxnSpPr>
          <p:spPr bwMode="auto">
            <a:xfrm>
              <a:off x="1664770" y="2821272"/>
              <a:ext cx="145724"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 name="Straight Connector 20">
              <a:extLst>
                <a:ext uri="{FF2B5EF4-FFF2-40B4-BE49-F238E27FC236}">
                  <a16:creationId xmlns:a16="http://schemas.microsoft.com/office/drawing/2014/main" id="{63884A6E-E077-4940-9F78-8A6956639EE6}"/>
                </a:ext>
              </a:extLst>
            </p:cNvPr>
            <p:cNvCxnSpPr/>
            <p:nvPr/>
          </p:nvCxnSpPr>
          <p:spPr bwMode="auto">
            <a:xfrm>
              <a:off x="1664770" y="3166315"/>
              <a:ext cx="145724"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8" name="Straight Connector 21">
              <a:extLst>
                <a:ext uri="{FF2B5EF4-FFF2-40B4-BE49-F238E27FC236}">
                  <a16:creationId xmlns:a16="http://schemas.microsoft.com/office/drawing/2014/main" id="{72DEC236-6464-4E47-B48A-80FB1A5BC072}"/>
                </a:ext>
              </a:extLst>
            </p:cNvPr>
            <p:cNvCxnSpPr/>
            <p:nvPr/>
          </p:nvCxnSpPr>
          <p:spPr bwMode="auto">
            <a:xfrm>
              <a:off x="1664770" y="3511358"/>
              <a:ext cx="145724"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9" name="Straight Connector 22">
              <a:extLst>
                <a:ext uri="{FF2B5EF4-FFF2-40B4-BE49-F238E27FC236}">
                  <a16:creationId xmlns:a16="http://schemas.microsoft.com/office/drawing/2014/main" id="{C286DE7D-2050-4E36-BBAD-931A44AC0F28}"/>
                </a:ext>
              </a:extLst>
            </p:cNvPr>
            <p:cNvCxnSpPr/>
            <p:nvPr/>
          </p:nvCxnSpPr>
          <p:spPr bwMode="auto">
            <a:xfrm>
              <a:off x="1664770" y="3856401"/>
              <a:ext cx="145724"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1" name="Straight Connector 23">
              <a:extLst>
                <a:ext uri="{FF2B5EF4-FFF2-40B4-BE49-F238E27FC236}">
                  <a16:creationId xmlns:a16="http://schemas.microsoft.com/office/drawing/2014/main" id="{62C0ABB2-43B0-475A-B501-4FEDFF8E51BF}"/>
                </a:ext>
              </a:extLst>
            </p:cNvPr>
            <p:cNvCxnSpPr/>
            <p:nvPr/>
          </p:nvCxnSpPr>
          <p:spPr bwMode="auto">
            <a:xfrm>
              <a:off x="1664770" y="4201444"/>
              <a:ext cx="145724"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2" name="Straight Connector 24">
              <a:extLst>
                <a:ext uri="{FF2B5EF4-FFF2-40B4-BE49-F238E27FC236}">
                  <a16:creationId xmlns:a16="http://schemas.microsoft.com/office/drawing/2014/main" id="{CB29717A-4DE9-439C-874D-0A328955B027}"/>
                </a:ext>
              </a:extLst>
            </p:cNvPr>
            <p:cNvCxnSpPr/>
            <p:nvPr/>
          </p:nvCxnSpPr>
          <p:spPr bwMode="auto">
            <a:xfrm>
              <a:off x="1664770" y="4546487"/>
              <a:ext cx="145724"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3" name="Straight Connector 25">
              <a:extLst>
                <a:ext uri="{FF2B5EF4-FFF2-40B4-BE49-F238E27FC236}">
                  <a16:creationId xmlns:a16="http://schemas.microsoft.com/office/drawing/2014/main" id="{26BBB9E9-69AF-4D7E-8B2C-84A0B9FAB619}"/>
                </a:ext>
              </a:extLst>
            </p:cNvPr>
            <p:cNvCxnSpPr/>
            <p:nvPr/>
          </p:nvCxnSpPr>
          <p:spPr bwMode="auto">
            <a:xfrm>
              <a:off x="1664770" y="4891530"/>
              <a:ext cx="145724"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4" name="Straight Connector 26">
              <a:extLst>
                <a:ext uri="{FF2B5EF4-FFF2-40B4-BE49-F238E27FC236}">
                  <a16:creationId xmlns:a16="http://schemas.microsoft.com/office/drawing/2014/main" id="{5BAB52D3-B445-448E-8F5F-CBED665F5C5D}"/>
                </a:ext>
              </a:extLst>
            </p:cNvPr>
            <p:cNvCxnSpPr/>
            <p:nvPr/>
          </p:nvCxnSpPr>
          <p:spPr bwMode="auto">
            <a:xfrm>
              <a:off x="1664770" y="5236576"/>
              <a:ext cx="145724"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35" name="TextBox 27">
              <a:extLst>
                <a:ext uri="{FF2B5EF4-FFF2-40B4-BE49-F238E27FC236}">
                  <a16:creationId xmlns:a16="http://schemas.microsoft.com/office/drawing/2014/main" id="{A57A98AA-F6FC-44A4-B56F-C7979E676562}"/>
                </a:ext>
              </a:extLst>
            </p:cNvPr>
            <p:cNvSpPr txBox="1"/>
            <p:nvPr/>
          </p:nvSpPr>
          <p:spPr>
            <a:xfrm>
              <a:off x="1233005" y="1615934"/>
              <a:ext cx="466024" cy="340735"/>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sz="1200" b="0" i="0" u="none" strike="noStrike" cap="none" normalizeH="0" baseline="0" noProof="0">
                  <a:ln>
                    <a:noFill/>
                  </a:ln>
                  <a:solidFill>
                    <a:schemeClr val="tx1">
                      <a:lumMod val="65000"/>
                      <a:lumOff val="35000"/>
                    </a:schemeClr>
                  </a:solidFill>
                  <a:uLnTx/>
                  <a:uFillTx/>
                  <a:latin typeface="Arial" charset="0"/>
                  <a:ea typeface="+mn-ea"/>
                  <a:cs typeface="+mn-cs"/>
                </a:rPr>
                <a:t>5.0</a:t>
              </a:r>
            </a:p>
          </p:txBody>
        </p:sp>
        <p:sp>
          <p:nvSpPr>
            <p:cNvPr id="36" name="TextBox 28">
              <a:extLst>
                <a:ext uri="{FF2B5EF4-FFF2-40B4-BE49-F238E27FC236}">
                  <a16:creationId xmlns:a16="http://schemas.microsoft.com/office/drawing/2014/main" id="{3A648C31-A6CA-4488-9232-C67BAD7C13DB}"/>
                </a:ext>
              </a:extLst>
            </p:cNvPr>
            <p:cNvSpPr txBox="1"/>
            <p:nvPr/>
          </p:nvSpPr>
          <p:spPr>
            <a:xfrm>
              <a:off x="1233006" y="1960976"/>
              <a:ext cx="466024"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sz="1200" b="0" i="0" u="none" strike="noStrike" cap="none" normalizeH="0" baseline="0" noProof="0">
                  <a:ln>
                    <a:noFill/>
                  </a:ln>
                  <a:solidFill>
                    <a:schemeClr val="tx1">
                      <a:lumMod val="65000"/>
                      <a:lumOff val="35000"/>
                    </a:schemeClr>
                  </a:solidFill>
                  <a:uLnTx/>
                  <a:uFillTx/>
                  <a:latin typeface="Arial" charset="0"/>
                  <a:ea typeface="+mn-ea"/>
                  <a:cs typeface="+mn-cs"/>
                </a:rPr>
                <a:t>4.5</a:t>
              </a:r>
            </a:p>
          </p:txBody>
        </p:sp>
        <p:sp>
          <p:nvSpPr>
            <p:cNvPr id="37" name="TextBox 29">
              <a:extLst>
                <a:ext uri="{FF2B5EF4-FFF2-40B4-BE49-F238E27FC236}">
                  <a16:creationId xmlns:a16="http://schemas.microsoft.com/office/drawing/2014/main" id="{278578B7-0990-4497-BF4E-7B37BA9ECC79}"/>
                </a:ext>
              </a:extLst>
            </p:cNvPr>
            <p:cNvSpPr txBox="1"/>
            <p:nvPr/>
          </p:nvSpPr>
          <p:spPr>
            <a:xfrm>
              <a:off x="1233005" y="2306019"/>
              <a:ext cx="466024"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sz="1200" b="0" i="0" u="none" strike="noStrike" cap="none" normalizeH="0" baseline="0" noProof="0">
                  <a:ln>
                    <a:noFill/>
                  </a:ln>
                  <a:solidFill>
                    <a:schemeClr val="tx1">
                      <a:lumMod val="65000"/>
                      <a:lumOff val="35000"/>
                    </a:schemeClr>
                  </a:solidFill>
                  <a:uLnTx/>
                  <a:uFillTx/>
                  <a:latin typeface="Arial" charset="0"/>
                  <a:ea typeface="+mn-ea"/>
                  <a:cs typeface="+mn-cs"/>
                </a:rPr>
                <a:t>4.0</a:t>
              </a:r>
            </a:p>
          </p:txBody>
        </p:sp>
        <p:sp>
          <p:nvSpPr>
            <p:cNvPr id="38" name="TextBox 30">
              <a:extLst>
                <a:ext uri="{FF2B5EF4-FFF2-40B4-BE49-F238E27FC236}">
                  <a16:creationId xmlns:a16="http://schemas.microsoft.com/office/drawing/2014/main" id="{15B287AC-0A0C-487C-B115-DD4D41672972}"/>
                </a:ext>
              </a:extLst>
            </p:cNvPr>
            <p:cNvSpPr txBox="1"/>
            <p:nvPr/>
          </p:nvSpPr>
          <p:spPr>
            <a:xfrm>
              <a:off x="1233005" y="2651061"/>
              <a:ext cx="466024"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sz="1200" b="0" i="0" u="none" strike="noStrike" cap="none" normalizeH="0" baseline="0" noProof="0">
                  <a:ln>
                    <a:noFill/>
                  </a:ln>
                  <a:solidFill>
                    <a:schemeClr val="tx1">
                      <a:lumMod val="65000"/>
                      <a:lumOff val="35000"/>
                    </a:schemeClr>
                  </a:solidFill>
                  <a:uLnTx/>
                  <a:uFillTx/>
                  <a:latin typeface="Arial" charset="0"/>
                  <a:ea typeface="+mn-ea"/>
                  <a:cs typeface="+mn-cs"/>
                </a:rPr>
                <a:t>3.5</a:t>
              </a:r>
            </a:p>
          </p:txBody>
        </p:sp>
        <p:sp>
          <p:nvSpPr>
            <p:cNvPr id="39" name="TextBox 31">
              <a:extLst>
                <a:ext uri="{FF2B5EF4-FFF2-40B4-BE49-F238E27FC236}">
                  <a16:creationId xmlns:a16="http://schemas.microsoft.com/office/drawing/2014/main" id="{FA943E6E-0CAA-4A7C-BCCE-C8C11E7FD112}"/>
                </a:ext>
              </a:extLst>
            </p:cNvPr>
            <p:cNvSpPr txBox="1"/>
            <p:nvPr/>
          </p:nvSpPr>
          <p:spPr>
            <a:xfrm>
              <a:off x="1233005" y="2996105"/>
              <a:ext cx="466024"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sz="1200" b="0" i="0" u="none" strike="noStrike" cap="none" normalizeH="0" baseline="0" noProof="0">
                  <a:ln>
                    <a:noFill/>
                  </a:ln>
                  <a:solidFill>
                    <a:schemeClr val="tx1">
                      <a:lumMod val="65000"/>
                      <a:lumOff val="35000"/>
                    </a:schemeClr>
                  </a:solidFill>
                  <a:uLnTx/>
                  <a:uFillTx/>
                  <a:latin typeface="Arial" charset="0"/>
                  <a:ea typeface="+mn-ea"/>
                  <a:cs typeface="+mn-cs"/>
                </a:rPr>
                <a:t>3.0</a:t>
              </a:r>
            </a:p>
          </p:txBody>
        </p:sp>
        <p:sp>
          <p:nvSpPr>
            <p:cNvPr id="40" name="TextBox 32">
              <a:extLst>
                <a:ext uri="{FF2B5EF4-FFF2-40B4-BE49-F238E27FC236}">
                  <a16:creationId xmlns:a16="http://schemas.microsoft.com/office/drawing/2014/main" id="{084D2BC1-3107-48DC-A63C-F9D859A08E0A}"/>
                </a:ext>
              </a:extLst>
            </p:cNvPr>
            <p:cNvSpPr txBox="1"/>
            <p:nvPr/>
          </p:nvSpPr>
          <p:spPr>
            <a:xfrm>
              <a:off x="1233006" y="3341148"/>
              <a:ext cx="466024"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sz="1200" b="0" i="0" u="none" strike="noStrike" cap="none" normalizeH="0" baseline="0" noProof="0">
                  <a:ln>
                    <a:noFill/>
                  </a:ln>
                  <a:solidFill>
                    <a:schemeClr val="tx1">
                      <a:lumMod val="65000"/>
                      <a:lumOff val="35000"/>
                    </a:schemeClr>
                  </a:solidFill>
                  <a:uLnTx/>
                  <a:uFillTx/>
                  <a:latin typeface="Arial" charset="0"/>
                  <a:ea typeface="+mn-ea"/>
                  <a:cs typeface="+mn-cs"/>
                </a:rPr>
                <a:t>2.5</a:t>
              </a:r>
            </a:p>
          </p:txBody>
        </p:sp>
        <p:sp>
          <p:nvSpPr>
            <p:cNvPr id="41" name="TextBox 33">
              <a:extLst>
                <a:ext uri="{FF2B5EF4-FFF2-40B4-BE49-F238E27FC236}">
                  <a16:creationId xmlns:a16="http://schemas.microsoft.com/office/drawing/2014/main" id="{321753F5-DE40-42BF-B16C-CF2C3762B438}"/>
                </a:ext>
              </a:extLst>
            </p:cNvPr>
            <p:cNvSpPr txBox="1"/>
            <p:nvPr/>
          </p:nvSpPr>
          <p:spPr>
            <a:xfrm>
              <a:off x="1233006" y="3686191"/>
              <a:ext cx="466024"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sz="1200" b="0" i="0" u="none" strike="noStrike" cap="none" normalizeH="0" baseline="0" noProof="0">
                  <a:ln>
                    <a:noFill/>
                  </a:ln>
                  <a:solidFill>
                    <a:schemeClr val="tx1">
                      <a:lumMod val="65000"/>
                      <a:lumOff val="35000"/>
                    </a:schemeClr>
                  </a:solidFill>
                  <a:uLnTx/>
                  <a:uFillTx/>
                  <a:latin typeface="Arial" charset="0"/>
                  <a:ea typeface="+mn-ea"/>
                  <a:cs typeface="+mn-cs"/>
                </a:rPr>
                <a:t>2.0</a:t>
              </a:r>
            </a:p>
          </p:txBody>
        </p:sp>
        <p:sp>
          <p:nvSpPr>
            <p:cNvPr id="42" name="TextBox 34">
              <a:extLst>
                <a:ext uri="{FF2B5EF4-FFF2-40B4-BE49-F238E27FC236}">
                  <a16:creationId xmlns:a16="http://schemas.microsoft.com/office/drawing/2014/main" id="{E7E29C45-4454-43F3-A879-73F65C620AB0}"/>
                </a:ext>
              </a:extLst>
            </p:cNvPr>
            <p:cNvSpPr txBox="1"/>
            <p:nvPr/>
          </p:nvSpPr>
          <p:spPr>
            <a:xfrm>
              <a:off x="1233006" y="4031234"/>
              <a:ext cx="466024"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sz="1200" b="0" i="0" u="none" strike="noStrike" cap="none" normalizeH="0" baseline="0" noProof="0">
                  <a:ln>
                    <a:noFill/>
                  </a:ln>
                  <a:solidFill>
                    <a:schemeClr val="tx1">
                      <a:lumMod val="65000"/>
                      <a:lumOff val="35000"/>
                    </a:schemeClr>
                  </a:solidFill>
                  <a:uLnTx/>
                  <a:uFillTx/>
                  <a:latin typeface="Arial" charset="0"/>
                  <a:ea typeface="+mn-ea"/>
                  <a:cs typeface="+mn-cs"/>
                </a:rPr>
                <a:t>1.5</a:t>
              </a:r>
            </a:p>
          </p:txBody>
        </p:sp>
        <p:sp>
          <p:nvSpPr>
            <p:cNvPr id="43" name="TextBox 35">
              <a:extLst>
                <a:ext uri="{FF2B5EF4-FFF2-40B4-BE49-F238E27FC236}">
                  <a16:creationId xmlns:a16="http://schemas.microsoft.com/office/drawing/2014/main" id="{B4E28005-DEB5-4503-B447-09AD5B6980FC}"/>
                </a:ext>
              </a:extLst>
            </p:cNvPr>
            <p:cNvSpPr txBox="1"/>
            <p:nvPr/>
          </p:nvSpPr>
          <p:spPr>
            <a:xfrm>
              <a:off x="1233006" y="4376278"/>
              <a:ext cx="466024"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sz="1200" b="0" i="0" u="none" strike="noStrike" cap="none" normalizeH="0" baseline="0" noProof="0">
                  <a:ln>
                    <a:noFill/>
                  </a:ln>
                  <a:solidFill>
                    <a:schemeClr val="tx1">
                      <a:lumMod val="65000"/>
                      <a:lumOff val="35000"/>
                    </a:schemeClr>
                  </a:solidFill>
                  <a:uLnTx/>
                  <a:uFillTx/>
                  <a:latin typeface="Arial" charset="0"/>
                  <a:ea typeface="+mn-ea"/>
                  <a:cs typeface="+mn-cs"/>
                </a:rPr>
                <a:t>1.0</a:t>
              </a:r>
            </a:p>
          </p:txBody>
        </p:sp>
        <p:sp>
          <p:nvSpPr>
            <p:cNvPr id="44" name="TextBox 36">
              <a:extLst>
                <a:ext uri="{FF2B5EF4-FFF2-40B4-BE49-F238E27FC236}">
                  <a16:creationId xmlns:a16="http://schemas.microsoft.com/office/drawing/2014/main" id="{3697E844-3E18-401F-837D-47DE6CBC29F0}"/>
                </a:ext>
              </a:extLst>
            </p:cNvPr>
            <p:cNvSpPr txBox="1"/>
            <p:nvPr/>
          </p:nvSpPr>
          <p:spPr>
            <a:xfrm>
              <a:off x="1233006" y="4721319"/>
              <a:ext cx="466024"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sz="1200" b="0" i="0" u="none" strike="noStrike" cap="none" normalizeH="0" baseline="0" noProof="0">
                  <a:ln>
                    <a:noFill/>
                  </a:ln>
                  <a:solidFill>
                    <a:schemeClr val="tx1">
                      <a:lumMod val="65000"/>
                      <a:lumOff val="35000"/>
                    </a:schemeClr>
                  </a:solidFill>
                  <a:uLnTx/>
                  <a:uFillTx/>
                  <a:latin typeface="Arial" charset="0"/>
                  <a:ea typeface="+mn-ea"/>
                  <a:cs typeface="+mn-cs"/>
                </a:rPr>
                <a:t>0.5</a:t>
              </a:r>
            </a:p>
          </p:txBody>
        </p:sp>
        <p:sp>
          <p:nvSpPr>
            <p:cNvPr id="45" name="TextBox 37">
              <a:extLst>
                <a:ext uri="{FF2B5EF4-FFF2-40B4-BE49-F238E27FC236}">
                  <a16:creationId xmlns:a16="http://schemas.microsoft.com/office/drawing/2014/main" id="{F93A767D-DDF5-42E3-AE20-F44975EEBF38}"/>
                </a:ext>
              </a:extLst>
            </p:cNvPr>
            <p:cNvSpPr txBox="1"/>
            <p:nvPr/>
          </p:nvSpPr>
          <p:spPr>
            <a:xfrm>
              <a:off x="1434157" y="5066364"/>
              <a:ext cx="295037"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sz="1200" b="0" i="0" u="none" strike="noStrike" cap="none" normalizeH="0" baseline="0" noProof="0">
                  <a:ln>
                    <a:noFill/>
                  </a:ln>
                  <a:solidFill>
                    <a:schemeClr val="tx1">
                      <a:lumMod val="65000"/>
                      <a:lumOff val="35000"/>
                    </a:schemeClr>
                  </a:solidFill>
                  <a:uLnTx/>
                  <a:uFillTx/>
                  <a:latin typeface="Arial" charset="0"/>
                  <a:ea typeface="+mn-ea"/>
                  <a:cs typeface="+mn-cs"/>
                </a:rPr>
                <a:t>0</a:t>
              </a:r>
            </a:p>
          </p:txBody>
        </p:sp>
        <p:sp>
          <p:nvSpPr>
            <p:cNvPr id="46" name="TextBox 43">
              <a:extLst>
                <a:ext uri="{FF2B5EF4-FFF2-40B4-BE49-F238E27FC236}">
                  <a16:creationId xmlns:a16="http://schemas.microsoft.com/office/drawing/2014/main" id="{80879F1F-D527-403D-90E6-EDDA6D24CF7E}"/>
                </a:ext>
              </a:extLst>
            </p:cNvPr>
            <p:cNvSpPr txBox="1"/>
            <p:nvPr/>
          </p:nvSpPr>
          <p:spPr>
            <a:xfrm>
              <a:off x="2025037" y="5227771"/>
              <a:ext cx="1032419"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sz="1200" b="0" i="0" u="none" strike="noStrike" cap="none" normalizeH="0" baseline="0" noProof="0">
                  <a:ln>
                    <a:noFill/>
                  </a:ln>
                  <a:solidFill>
                    <a:schemeClr val="tx1">
                      <a:lumMod val="65000"/>
                      <a:lumOff val="35000"/>
                    </a:schemeClr>
                  </a:solidFill>
                  <a:uLnTx/>
                  <a:uFillTx/>
                  <a:latin typeface="Arial" charset="0"/>
                  <a:ea typeface="+mn-ea"/>
                  <a:cs typeface="+mn-cs"/>
                </a:rPr>
                <a:t>Apixaban</a:t>
              </a:r>
            </a:p>
          </p:txBody>
        </p:sp>
        <p:sp>
          <p:nvSpPr>
            <p:cNvPr id="47" name="TextBox 44">
              <a:extLst>
                <a:ext uri="{FF2B5EF4-FFF2-40B4-BE49-F238E27FC236}">
                  <a16:creationId xmlns:a16="http://schemas.microsoft.com/office/drawing/2014/main" id="{5FF4FE3B-DD2D-4CE8-8566-8129E2511355}"/>
                </a:ext>
              </a:extLst>
            </p:cNvPr>
            <p:cNvSpPr txBox="1"/>
            <p:nvPr/>
          </p:nvSpPr>
          <p:spPr>
            <a:xfrm rot="16200000">
              <a:off x="337538" y="3366064"/>
              <a:ext cx="1365842" cy="340735"/>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sz="1200" b="1" i="0" u="none" strike="noStrike" cap="none" normalizeH="0" baseline="0" noProof="0">
                  <a:ln>
                    <a:noFill/>
                  </a:ln>
                  <a:solidFill>
                    <a:schemeClr val="tx1">
                      <a:lumMod val="65000"/>
                      <a:lumOff val="35000"/>
                    </a:schemeClr>
                  </a:solidFill>
                  <a:uLnTx/>
                  <a:uFillTx/>
                  <a:latin typeface="Arial" charset="0"/>
                  <a:ea typeface="+mn-ea"/>
                  <a:cs typeface="+mn-cs"/>
                </a:rPr>
                <a:t>Risque relatif</a:t>
              </a:r>
            </a:p>
          </p:txBody>
        </p:sp>
        <p:sp>
          <p:nvSpPr>
            <p:cNvPr id="48" name="TextBox 45">
              <a:extLst>
                <a:ext uri="{FF2B5EF4-FFF2-40B4-BE49-F238E27FC236}">
                  <a16:creationId xmlns:a16="http://schemas.microsoft.com/office/drawing/2014/main" id="{C94F7344-9A5A-43BD-B20B-8B140AC35FCC}"/>
                </a:ext>
              </a:extLst>
            </p:cNvPr>
            <p:cNvSpPr txBox="1"/>
            <p:nvPr/>
          </p:nvSpPr>
          <p:spPr>
            <a:xfrm>
              <a:off x="4739382" y="5227769"/>
              <a:ext cx="1327371"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sz="1200" b="0" i="0" u="none" strike="noStrike" cap="none" normalizeH="0" baseline="0" noProof="0">
                  <a:ln>
                    <a:noFill/>
                  </a:ln>
                  <a:solidFill>
                    <a:srgbClr val="3961AC"/>
                  </a:solidFill>
                  <a:uLnTx/>
                  <a:uFillTx/>
                  <a:latin typeface="Arial" charset="0"/>
                  <a:ea typeface="+mn-ea"/>
                  <a:cs typeface="+mn-cs"/>
                </a:rPr>
                <a:t>Rivaroxaban</a:t>
              </a:r>
            </a:p>
          </p:txBody>
        </p:sp>
        <p:grpSp>
          <p:nvGrpSpPr>
            <p:cNvPr id="49" name="Group 52">
              <a:extLst>
                <a:ext uri="{FF2B5EF4-FFF2-40B4-BE49-F238E27FC236}">
                  <a16:creationId xmlns:a16="http://schemas.microsoft.com/office/drawing/2014/main" id="{C34F7E50-1EB6-46B4-A9CF-0E6130921A9B}"/>
                </a:ext>
              </a:extLst>
            </p:cNvPr>
            <p:cNvGrpSpPr/>
            <p:nvPr/>
          </p:nvGrpSpPr>
          <p:grpSpPr>
            <a:xfrm>
              <a:off x="2807528" y="2872706"/>
              <a:ext cx="242873" cy="2063750"/>
              <a:chOff x="4953950" y="3023313"/>
              <a:chExt cx="180000" cy="2063750"/>
            </a:xfrm>
          </p:grpSpPr>
          <p:cxnSp>
            <p:nvCxnSpPr>
              <p:cNvPr id="75" name="Straight Connector 47">
                <a:extLst>
                  <a:ext uri="{FF2B5EF4-FFF2-40B4-BE49-F238E27FC236}">
                    <a16:creationId xmlns:a16="http://schemas.microsoft.com/office/drawing/2014/main" id="{26D1259C-B313-42DF-BF8C-502124489B13}"/>
                  </a:ext>
                </a:extLst>
              </p:cNvPr>
              <p:cNvCxnSpPr/>
              <p:nvPr/>
            </p:nvCxnSpPr>
            <p:spPr bwMode="auto">
              <a:xfrm>
                <a:off x="5043950" y="3025140"/>
                <a:ext cx="0" cy="206121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6" name="Straight Connector 49">
                <a:extLst>
                  <a:ext uri="{FF2B5EF4-FFF2-40B4-BE49-F238E27FC236}">
                    <a16:creationId xmlns:a16="http://schemas.microsoft.com/office/drawing/2014/main" id="{0744AA94-AC0C-4C29-8E1F-9EF540CB0161}"/>
                  </a:ext>
                </a:extLst>
              </p:cNvPr>
              <p:cNvCxnSpPr/>
              <p:nvPr/>
            </p:nvCxnSpPr>
            <p:spPr bwMode="auto">
              <a:xfrm>
                <a:off x="4953950" y="3023313"/>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7" name="Straight Connector 51">
                <a:extLst>
                  <a:ext uri="{FF2B5EF4-FFF2-40B4-BE49-F238E27FC236}">
                    <a16:creationId xmlns:a16="http://schemas.microsoft.com/office/drawing/2014/main" id="{61A042BD-001F-45BB-A262-6273A673E5EE}"/>
                  </a:ext>
                </a:extLst>
              </p:cNvPr>
              <p:cNvCxnSpPr/>
              <p:nvPr/>
            </p:nvCxnSpPr>
            <p:spPr bwMode="auto">
              <a:xfrm>
                <a:off x="4953950" y="5087063"/>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nvGrpSpPr>
            <p:cNvPr id="50" name="Group 53">
              <a:extLst>
                <a:ext uri="{FF2B5EF4-FFF2-40B4-BE49-F238E27FC236}">
                  <a16:creationId xmlns:a16="http://schemas.microsoft.com/office/drawing/2014/main" id="{1D7BFCE6-7389-4130-ADEF-CDDB58492C45}"/>
                </a:ext>
              </a:extLst>
            </p:cNvPr>
            <p:cNvGrpSpPr/>
            <p:nvPr/>
          </p:nvGrpSpPr>
          <p:grpSpPr>
            <a:xfrm>
              <a:off x="3664328" y="3285456"/>
              <a:ext cx="242873" cy="1758237"/>
              <a:chOff x="4953950" y="3023313"/>
              <a:chExt cx="180000" cy="2063750"/>
            </a:xfrm>
          </p:grpSpPr>
          <p:cxnSp>
            <p:nvCxnSpPr>
              <p:cNvPr id="72" name="Straight Connector 54">
                <a:extLst>
                  <a:ext uri="{FF2B5EF4-FFF2-40B4-BE49-F238E27FC236}">
                    <a16:creationId xmlns:a16="http://schemas.microsoft.com/office/drawing/2014/main" id="{956D324B-3195-4DAF-A86A-09E7BCAE278D}"/>
                  </a:ext>
                </a:extLst>
              </p:cNvPr>
              <p:cNvCxnSpPr/>
              <p:nvPr/>
            </p:nvCxnSpPr>
            <p:spPr bwMode="auto">
              <a:xfrm>
                <a:off x="5043950" y="3025140"/>
                <a:ext cx="0" cy="206121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3" name="Straight Connector 55">
                <a:extLst>
                  <a:ext uri="{FF2B5EF4-FFF2-40B4-BE49-F238E27FC236}">
                    <a16:creationId xmlns:a16="http://schemas.microsoft.com/office/drawing/2014/main" id="{01F140E2-2455-4BD4-8DDC-E4529C829ACA}"/>
                  </a:ext>
                </a:extLst>
              </p:cNvPr>
              <p:cNvCxnSpPr/>
              <p:nvPr/>
            </p:nvCxnSpPr>
            <p:spPr bwMode="auto">
              <a:xfrm>
                <a:off x="4953950" y="3023313"/>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4" name="Straight Connector 56">
                <a:extLst>
                  <a:ext uri="{FF2B5EF4-FFF2-40B4-BE49-F238E27FC236}">
                    <a16:creationId xmlns:a16="http://schemas.microsoft.com/office/drawing/2014/main" id="{804A3DED-5E9E-4C24-8396-6593DED351F6}"/>
                  </a:ext>
                </a:extLst>
              </p:cNvPr>
              <p:cNvCxnSpPr/>
              <p:nvPr/>
            </p:nvCxnSpPr>
            <p:spPr bwMode="auto">
              <a:xfrm>
                <a:off x="4953950" y="5087063"/>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nvGrpSpPr>
            <p:cNvPr id="51" name="Group 57">
              <a:extLst>
                <a:ext uri="{FF2B5EF4-FFF2-40B4-BE49-F238E27FC236}">
                  <a16:creationId xmlns:a16="http://schemas.microsoft.com/office/drawing/2014/main" id="{584D37B5-F05C-406A-A1CA-5338C2E0C2F5}"/>
                </a:ext>
              </a:extLst>
            </p:cNvPr>
            <p:cNvGrpSpPr/>
            <p:nvPr/>
          </p:nvGrpSpPr>
          <p:grpSpPr>
            <a:xfrm>
              <a:off x="4246952" y="3971256"/>
              <a:ext cx="242873" cy="996237"/>
              <a:chOff x="4953950" y="3023313"/>
              <a:chExt cx="180000" cy="2063750"/>
            </a:xfrm>
          </p:grpSpPr>
          <p:cxnSp>
            <p:nvCxnSpPr>
              <p:cNvPr id="69" name="Straight Connector 58">
                <a:extLst>
                  <a:ext uri="{FF2B5EF4-FFF2-40B4-BE49-F238E27FC236}">
                    <a16:creationId xmlns:a16="http://schemas.microsoft.com/office/drawing/2014/main" id="{B885F829-015A-46F4-AFE8-354D30CE623B}"/>
                  </a:ext>
                </a:extLst>
              </p:cNvPr>
              <p:cNvCxnSpPr/>
              <p:nvPr/>
            </p:nvCxnSpPr>
            <p:spPr bwMode="auto">
              <a:xfrm>
                <a:off x="5043950" y="3025140"/>
                <a:ext cx="0" cy="206121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0" name="Straight Connector 59">
                <a:extLst>
                  <a:ext uri="{FF2B5EF4-FFF2-40B4-BE49-F238E27FC236}">
                    <a16:creationId xmlns:a16="http://schemas.microsoft.com/office/drawing/2014/main" id="{DBBCD43F-30B6-4B20-82E8-30AE0201D750}"/>
                  </a:ext>
                </a:extLst>
              </p:cNvPr>
              <p:cNvCxnSpPr/>
              <p:nvPr/>
            </p:nvCxnSpPr>
            <p:spPr bwMode="auto">
              <a:xfrm>
                <a:off x="4953950" y="3023313"/>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1" name="Straight Connector 60">
                <a:extLst>
                  <a:ext uri="{FF2B5EF4-FFF2-40B4-BE49-F238E27FC236}">
                    <a16:creationId xmlns:a16="http://schemas.microsoft.com/office/drawing/2014/main" id="{8007FE0E-6B71-4F2B-89E1-D4F303D2275B}"/>
                  </a:ext>
                </a:extLst>
              </p:cNvPr>
              <p:cNvCxnSpPr/>
              <p:nvPr/>
            </p:nvCxnSpPr>
            <p:spPr bwMode="auto">
              <a:xfrm>
                <a:off x="4953950" y="5087063"/>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nvGrpSpPr>
            <p:cNvPr id="52" name="Group 61">
              <a:extLst>
                <a:ext uri="{FF2B5EF4-FFF2-40B4-BE49-F238E27FC236}">
                  <a16:creationId xmlns:a16="http://schemas.microsoft.com/office/drawing/2014/main" id="{5F089150-1B57-4B71-A415-3E3E4D0D2431}"/>
                </a:ext>
              </a:extLst>
            </p:cNvPr>
            <p:cNvGrpSpPr/>
            <p:nvPr/>
          </p:nvGrpSpPr>
          <p:grpSpPr>
            <a:xfrm>
              <a:off x="5112321" y="3825206"/>
              <a:ext cx="242873" cy="1250237"/>
              <a:chOff x="4953950" y="3023313"/>
              <a:chExt cx="180000" cy="2063750"/>
            </a:xfrm>
          </p:grpSpPr>
          <p:cxnSp>
            <p:nvCxnSpPr>
              <p:cNvPr id="66" name="Straight Connector 62">
                <a:extLst>
                  <a:ext uri="{FF2B5EF4-FFF2-40B4-BE49-F238E27FC236}">
                    <a16:creationId xmlns:a16="http://schemas.microsoft.com/office/drawing/2014/main" id="{13BA89D2-BC17-49BD-B438-822696983EED}"/>
                  </a:ext>
                </a:extLst>
              </p:cNvPr>
              <p:cNvCxnSpPr/>
              <p:nvPr/>
            </p:nvCxnSpPr>
            <p:spPr bwMode="auto">
              <a:xfrm>
                <a:off x="5043950" y="3025140"/>
                <a:ext cx="0" cy="206121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7" name="Straight Connector 63">
                <a:extLst>
                  <a:ext uri="{FF2B5EF4-FFF2-40B4-BE49-F238E27FC236}">
                    <a16:creationId xmlns:a16="http://schemas.microsoft.com/office/drawing/2014/main" id="{99F8CD17-C358-4256-A9CB-3BDBF127DBE7}"/>
                  </a:ext>
                </a:extLst>
              </p:cNvPr>
              <p:cNvCxnSpPr/>
              <p:nvPr/>
            </p:nvCxnSpPr>
            <p:spPr bwMode="auto">
              <a:xfrm>
                <a:off x="4953950" y="3023313"/>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8" name="Straight Connector 64">
                <a:extLst>
                  <a:ext uri="{FF2B5EF4-FFF2-40B4-BE49-F238E27FC236}">
                    <a16:creationId xmlns:a16="http://schemas.microsoft.com/office/drawing/2014/main" id="{66619756-862F-4592-9FF7-05A8871019B6}"/>
                  </a:ext>
                </a:extLst>
              </p:cNvPr>
              <p:cNvCxnSpPr/>
              <p:nvPr/>
            </p:nvCxnSpPr>
            <p:spPr bwMode="auto">
              <a:xfrm>
                <a:off x="4953950" y="5087063"/>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nvGrpSpPr>
            <p:cNvPr id="53" name="Group 65">
              <a:extLst>
                <a:ext uri="{FF2B5EF4-FFF2-40B4-BE49-F238E27FC236}">
                  <a16:creationId xmlns:a16="http://schemas.microsoft.com/office/drawing/2014/main" id="{E240797D-C670-4332-AF99-7ADE8BFE95F0}"/>
                </a:ext>
              </a:extLst>
            </p:cNvPr>
            <p:cNvGrpSpPr/>
            <p:nvPr/>
          </p:nvGrpSpPr>
          <p:grpSpPr>
            <a:xfrm>
              <a:off x="5677809" y="3977606"/>
              <a:ext cx="242873" cy="812087"/>
              <a:chOff x="4953950" y="3023313"/>
              <a:chExt cx="180000" cy="2063750"/>
            </a:xfrm>
          </p:grpSpPr>
          <p:cxnSp>
            <p:nvCxnSpPr>
              <p:cNvPr id="63" name="Straight Connector 66">
                <a:extLst>
                  <a:ext uri="{FF2B5EF4-FFF2-40B4-BE49-F238E27FC236}">
                    <a16:creationId xmlns:a16="http://schemas.microsoft.com/office/drawing/2014/main" id="{64986B79-887F-44F2-A449-764DE201D357}"/>
                  </a:ext>
                </a:extLst>
              </p:cNvPr>
              <p:cNvCxnSpPr/>
              <p:nvPr/>
            </p:nvCxnSpPr>
            <p:spPr bwMode="auto">
              <a:xfrm>
                <a:off x="5043950" y="3025140"/>
                <a:ext cx="0" cy="206121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 name="Straight Connector 67">
                <a:extLst>
                  <a:ext uri="{FF2B5EF4-FFF2-40B4-BE49-F238E27FC236}">
                    <a16:creationId xmlns:a16="http://schemas.microsoft.com/office/drawing/2014/main" id="{068851E8-D6E6-4BFF-A9DE-1A1914ABD8A9}"/>
                  </a:ext>
                </a:extLst>
              </p:cNvPr>
              <p:cNvCxnSpPr/>
              <p:nvPr/>
            </p:nvCxnSpPr>
            <p:spPr bwMode="auto">
              <a:xfrm>
                <a:off x="4953950" y="3023313"/>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5" name="Straight Connector 68">
                <a:extLst>
                  <a:ext uri="{FF2B5EF4-FFF2-40B4-BE49-F238E27FC236}">
                    <a16:creationId xmlns:a16="http://schemas.microsoft.com/office/drawing/2014/main" id="{43BBBC4D-05B8-4103-B57E-F9D6C3B7FDFA}"/>
                  </a:ext>
                </a:extLst>
              </p:cNvPr>
              <p:cNvCxnSpPr/>
              <p:nvPr/>
            </p:nvCxnSpPr>
            <p:spPr bwMode="auto">
              <a:xfrm>
                <a:off x="4953950" y="5087063"/>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cxnSp>
          <p:nvCxnSpPr>
            <p:cNvPr id="54" name="Straight Connector 7">
              <a:extLst>
                <a:ext uri="{FF2B5EF4-FFF2-40B4-BE49-F238E27FC236}">
                  <a16:creationId xmlns:a16="http://schemas.microsoft.com/office/drawing/2014/main" id="{ED3E2860-0782-4A14-BED3-DFA1452EFF5A}"/>
                </a:ext>
              </a:extLst>
            </p:cNvPr>
            <p:cNvCxnSpPr/>
            <p:nvPr/>
          </p:nvCxnSpPr>
          <p:spPr bwMode="auto">
            <a:xfrm flipH="1">
              <a:off x="1812357" y="4543631"/>
              <a:ext cx="4438226"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5" name="TextBox 71">
              <a:extLst>
                <a:ext uri="{FF2B5EF4-FFF2-40B4-BE49-F238E27FC236}">
                  <a16:creationId xmlns:a16="http://schemas.microsoft.com/office/drawing/2014/main" id="{19EDA3A6-1DC1-4CA4-B305-9F73D81371D6}"/>
                </a:ext>
              </a:extLst>
            </p:cNvPr>
            <p:cNvSpPr txBox="1"/>
            <p:nvPr/>
          </p:nvSpPr>
          <p:spPr>
            <a:xfrm>
              <a:off x="3385014" y="5227769"/>
              <a:ext cx="1179895"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sz="1200" b="0" i="0" u="none" strike="noStrike" cap="none" normalizeH="0" baseline="0" noProof="0">
                  <a:ln>
                    <a:noFill/>
                  </a:ln>
                  <a:solidFill>
                    <a:schemeClr val="tx1">
                      <a:lumMod val="65000"/>
                      <a:lumOff val="35000"/>
                    </a:schemeClr>
                  </a:solidFill>
                  <a:uLnTx/>
                  <a:uFillTx/>
                  <a:latin typeface="Arial" charset="0"/>
                  <a:ea typeface="+mn-ea"/>
                  <a:cs typeface="+mn-cs"/>
                </a:rPr>
                <a:t>Dabigatran</a:t>
              </a:r>
            </a:p>
          </p:txBody>
        </p:sp>
        <p:grpSp>
          <p:nvGrpSpPr>
            <p:cNvPr id="56" name="Group 84">
              <a:extLst>
                <a:ext uri="{FF2B5EF4-FFF2-40B4-BE49-F238E27FC236}">
                  <a16:creationId xmlns:a16="http://schemas.microsoft.com/office/drawing/2014/main" id="{F0B9EAF8-8AC2-4E81-9355-240C3F4C0F4C}"/>
                </a:ext>
              </a:extLst>
            </p:cNvPr>
            <p:cNvGrpSpPr/>
            <p:nvPr/>
          </p:nvGrpSpPr>
          <p:grpSpPr>
            <a:xfrm>
              <a:off x="2245982" y="1692481"/>
              <a:ext cx="242873" cy="2630909"/>
              <a:chOff x="4537772" y="1843088"/>
              <a:chExt cx="180000" cy="2630909"/>
            </a:xfrm>
          </p:grpSpPr>
          <p:grpSp>
            <p:nvGrpSpPr>
              <p:cNvPr id="57" name="Group 74">
                <a:extLst>
                  <a:ext uri="{FF2B5EF4-FFF2-40B4-BE49-F238E27FC236}">
                    <a16:creationId xmlns:a16="http://schemas.microsoft.com/office/drawing/2014/main" id="{64E27F23-7B5E-4C94-B90A-2F2C2EF2E84F}"/>
                  </a:ext>
                </a:extLst>
              </p:cNvPr>
              <p:cNvGrpSpPr/>
              <p:nvPr/>
            </p:nvGrpSpPr>
            <p:grpSpPr>
              <a:xfrm>
                <a:off x="4537772" y="1966912"/>
                <a:ext cx="180000" cy="2507085"/>
                <a:chOff x="4953950" y="3042731"/>
                <a:chExt cx="180000" cy="2044332"/>
              </a:xfrm>
            </p:grpSpPr>
            <p:cxnSp>
              <p:nvCxnSpPr>
                <p:cNvPr id="61" name="Straight Connector 75">
                  <a:extLst>
                    <a:ext uri="{FF2B5EF4-FFF2-40B4-BE49-F238E27FC236}">
                      <a16:creationId xmlns:a16="http://schemas.microsoft.com/office/drawing/2014/main" id="{55307C40-4EF5-45EE-BAC7-885A216895A2}"/>
                    </a:ext>
                  </a:extLst>
                </p:cNvPr>
                <p:cNvCxnSpPr/>
                <p:nvPr/>
              </p:nvCxnSpPr>
              <p:spPr bwMode="auto">
                <a:xfrm>
                  <a:off x="5043950" y="3042731"/>
                  <a:ext cx="0" cy="2043619"/>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2" name="Straight Connector 77">
                  <a:extLst>
                    <a:ext uri="{FF2B5EF4-FFF2-40B4-BE49-F238E27FC236}">
                      <a16:creationId xmlns:a16="http://schemas.microsoft.com/office/drawing/2014/main" id="{FFDEA7F2-2C4A-43DA-99AA-3F8806768C43}"/>
                    </a:ext>
                  </a:extLst>
                </p:cNvPr>
                <p:cNvCxnSpPr/>
                <p:nvPr/>
              </p:nvCxnSpPr>
              <p:spPr bwMode="auto">
                <a:xfrm>
                  <a:off x="4953950" y="5087063"/>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cxnSp>
            <p:nvCxnSpPr>
              <p:cNvPr id="58" name="Straight Connector 80">
                <a:extLst>
                  <a:ext uri="{FF2B5EF4-FFF2-40B4-BE49-F238E27FC236}">
                    <a16:creationId xmlns:a16="http://schemas.microsoft.com/office/drawing/2014/main" id="{E2694FDF-0E5B-41A3-92CA-AB00B80934B3}"/>
                  </a:ext>
                </a:extLst>
              </p:cNvPr>
              <p:cNvCxnSpPr/>
              <p:nvPr/>
            </p:nvCxnSpPr>
            <p:spPr bwMode="auto">
              <a:xfrm>
                <a:off x="4537772" y="1961277"/>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9" name="Straight Connector 81">
                <a:extLst>
                  <a:ext uri="{FF2B5EF4-FFF2-40B4-BE49-F238E27FC236}">
                    <a16:creationId xmlns:a16="http://schemas.microsoft.com/office/drawing/2014/main" id="{5972DBF5-03E3-4082-A088-CB29E0C10FDB}"/>
                  </a:ext>
                </a:extLst>
              </p:cNvPr>
              <p:cNvCxnSpPr/>
              <p:nvPr/>
            </p:nvCxnSpPr>
            <p:spPr bwMode="auto">
              <a:xfrm>
                <a:off x="4537772" y="1923179"/>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 name="Straight Connector 83">
                <a:extLst>
                  <a:ext uri="{FF2B5EF4-FFF2-40B4-BE49-F238E27FC236}">
                    <a16:creationId xmlns:a16="http://schemas.microsoft.com/office/drawing/2014/main" id="{4D94FB3E-62AC-4DC2-9CD4-25DDEFA5CB6A}"/>
                  </a:ext>
                </a:extLst>
              </p:cNvPr>
              <p:cNvCxnSpPr/>
              <p:nvPr/>
            </p:nvCxnSpPr>
            <p:spPr bwMode="auto">
              <a:xfrm flipV="1">
                <a:off x="4627772" y="1843088"/>
                <a:ext cx="0" cy="7620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grpSp>
        <p:nvGrpSpPr>
          <p:cNvPr id="78" name="Group 13">
            <a:extLst>
              <a:ext uri="{FF2B5EF4-FFF2-40B4-BE49-F238E27FC236}">
                <a16:creationId xmlns:a16="http://schemas.microsoft.com/office/drawing/2014/main" id="{B1795FB7-DA9F-4A00-A318-DE5BBC7352F4}"/>
              </a:ext>
            </a:extLst>
          </p:cNvPr>
          <p:cNvGrpSpPr/>
          <p:nvPr/>
        </p:nvGrpSpPr>
        <p:grpSpPr>
          <a:xfrm>
            <a:off x="3468095" y="1198513"/>
            <a:ext cx="1316490" cy="522513"/>
            <a:chOff x="62939" y="2322671"/>
            <a:chExt cx="1316490" cy="696682"/>
          </a:xfrm>
        </p:grpSpPr>
        <p:sp>
          <p:nvSpPr>
            <p:cNvPr id="79" name="Rectangle 14">
              <a:extLst>
                <a:ext uri="{FF2B5EF4-FFF2-40B4-BE49-F238E27FC236}">
                  <a16:creationId xmlns:a16="http://schemas.microsoft.com/office/drawing/2014/main" id="{3AF1BCF6-3574-41C8-B9CB-39DD16F3446D}"/>
                </a:ext>
              </a:extLst>
            </p:cNvPr>
            <p:cNvSpPr/>
            <p:nvPr/>
          </p:nvSpPr>
          <p:spPr bwMode="auto">
            <a:xfrm>
              <a:off x="62939" y="2441428"/>
              <a:ext cx="108000" cy="144000"/>
            </a:xfrm>
            <a:prstGeom prst="rect">
              <a:avLst/>
            </a:prstGeom>
            <a:solidFill>
              <a:srgbClr val="B3B2B5"/>
            </a:solidFill>
            <a:ln w="19050" algn="ctr">
              <a:solidFill>
                <a:srgbClr val="B3B2B5"/>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80" name="TextBox 15">
              <a:extLst>
                <a:ext uri="{FF2B5EF4-FFF2-40B4-BE49-F238E27FC236}">
                  <a16:creationId xmlns:a16="http://schemas.microsoft.com/office/drawing/2014/main" id="{EF829EC9-20A2-48C9-B9AD-297C56FBD59E}"/>
                </a:ext>
              </a:extLst>
            </p:cNvPr>
            <p:cNvSpPr txBox="1"/>
            <p:nvPr/>
          </p:nvSpPr>
          <p:spPr>
            <a:xfrm>
              <a:off x="194191" y="2322671"/>
              <a:ext cx="874255" cy="372239"/>
            </a:xfrm>
            <a:prstGeom prst="rect">
              <a:avLst/>
            </a:prstGeom>
            <a:noFill/>
          </p:spPr>
          <p:txBody>
            <a:bodyPr wrap="none" lIns="90000" tIns="46800" rIns="90000" bIns="46800" rtlCol="0" anchor="ctr">
              <a:spAutoFit/>
            </a:bodyPr>
            <a:lstStyle/>
            <a:p>
              <a:r>
                <a:rPr lang="fr-FR" sz="1200">
                  <a:solidFill>
                    <a:srgbClr val="000000">
                      <a:lumMod val="65000"/>
                      <a:lumOff val="35000"/>
                    </a:srgbClr>
                  </a:solidFill>
                </a:rPr>
                <a:t>AVC/ES</a:t>
              </a:r>
            </a:p>
          </p:txBody>
        </p:sp>
        <p:sp>
          <p:nvSpPr>
            <p:cNvPr id="81" name="Rectangle 20">
              <a:extLst>
                <a:ext uri="{FF2B5EF4-FFF2-40B4-BE49-F238E27FC236}">
                  <a16:creationId xmlns:a16="http://schemas.microsoft.com/office/drawing/2014/main" id="{703A6783-85FD-47FE-9DFB-39799F1D7774}"/>
                </a:ext>
              </a:extLst>
            </p:cNvPr>
            <p:cNvSpPr/>
            <p:nvPr/>
          </p:nvSpPr>
          <p:spPr bwMode="auto">
            <a:xfrm>
              <a:off x="62939" y="2759488"/>
              <a:ext cx="108000" cy="144000"/>
            </a:xfrm>
            <a:prstGeom prst="rect">
              <a:avLst/>
            </a:prstGeom>
            <a:solidFill>
              <a:srgbClr val="809ED5"/>
            </a:solidFill>
            <a:ln w="19050" algn="ctr">
              <a:solidFill>
                <a:srgbClr val="809ED5"/>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82" name="TextBox 23">
              <a:extLst>
                <a:ext uri="{FF2B5EF4-FFF2-40B4-BE49-F238E27FC236}">
                  <a16:creationId xmlns:a16="http://schemas.microsoft.com/office/drawing/2014/main" id="{7EA807FC-26D5-4B4E-93FD-3FFAF4F993DE}"/>
                </a:ext>
              </a:extLst>
            </p:cNvPr>
            <p:cNvSpPr txBox="1"/>
            <p:nvPr/>
          </p:nvSpPr>
          <p:spPr>
            <a:xfrm>
              <a:off x="194191" y="2647114"/>
              <a:ext cx="1185238" cy="372239"/>
            </a:xfrm>
            <a:prstGeom prst="rect">
              <a:avLst/>
            </a:prstGeom>
            <a:noFill/>
          </p:spPr>
          <p:txBody>
            <a:bodyPr wrap="none" lIns="90000" tIns="46800" rIns="90000" bIns="46800" rtlCol="0" anchor="ctr">
              <a:spAutoFit/>
            </a:bodyPr>
            <a:lstStyle/>
            <a:p>
              <a:r>
                <a:rPr lang="fr-FR" sz="1200">
                  <a:solidFill>
                    <a:srgbClr val="000000">
                      <a:lumMod val="65000"/>
                      <a:lumOff val="35000"/>
                    </a:srgbClr>
                  </a:solidFill>
                </a:rPr>
                <a:t>Hémorragie majeure</a:t>
              </a:r>
            </a:p>
          </p:txBody>
        </p:sp>
      </p:grpSp>
    </p:spTree>
    <p:extLst>
      <p:ext uri="{BB962C8B-B14F-4D97-AF65-F5344CB8AC3E}">
        <p14:creationId xmlns:p14="http://schemas.microsoft.com/office/powerpoint/2010/main" val="41251865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Ellipse 43">
            <a:extLst>
              <a:ext uri="{FF2B5EF4-FFF2-40B4-BE49-F238E27FC236}">
                <a16:creationId xmlns:a16="http://schemas.microsoft.com/office/drawing/2014/main" id="{4EE74DFF-C4C0-BA4A-996D-4DE5999AF1AB}"/>
              </a:ext>
            </a:extLst>
          </p:cNvPr>
          <p:cNvSpPr/>
          <p:nvPr/>
        </p:nvSpPr>
        <p:spPr bwMode="auto">
          <a:xfrm>
            <a:off x="6663659" y="1824420"/>
            <a:ext cx="2386847" cy="1655446"/>
          </a:xfrm>
          <a:prstGeom prst="ellipse">
            <a:avLst/>
          </a:prstGeom>
          <a:solidFill>
            <a:srgbClr val="3961AC">
              <a:alpha val="10000"/>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57" name="Grafik 56">
            <a:extLst>
              <a:ext uri="{FF2B5EF4-FFF2-40B4-BE49-F238E27FC236}">
                <a16:creationId xmlns:a16="http://schemas.microsoft.com/office/drawing/2014/main" id="{71D22566-84B2-F342-899F-B5C471C7711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080516" y="799008"/>
            <a:ext cx="2987185" cy="1992453"/>
          </a:xfrm>
          <a:prstGeom prst="rect">
            <a:avLst/>
          </a:prstGeom>
          <a:effectLst>
            <a:softEdge rad="635000"/>
          </a:effectLst>
        </p:spPr>
      </p:pic>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549309"/>
            <a:ext cx="8281175"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a:t>Ce que la sécurité signifie pour votre patient avec FAnv</a:t>
            </a:r>
          </a:p>
        </p:txBody>
      </p:sp>
      <p:pic>
        <p:nvPicPr>
          <p:cNvPr id="67" name="Grafik 66" descr="Medizin">
            <a:extLst>
              <a:ext uri="{FF2B5EF4-FFF2-40B4-BE49-F238E27FC236}">
                <a16:creationId xmlns:a16="http://schemas.microsoft.com/office/drawing/2014/main" id="{9F13966C-80B6-E042-A4C5-B102FE8332E3}"/>
              </a:ext>
            </a:extLst>
          </p:cNvPr>
          <p:cNvPicPr>
            <a:picLocks noChangeAspect="1"/>
          </p:cNvPicPr>
          <p:nvPr/>
        </p:nvPicPr>
        <p:blipFill>
          <a:blip r:embed="rId4">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5283751" y="2182232"/>
            <a:ext cx="914400" cy="914400"/>
          </a:xfrm>
          <a:prstGeom prst="rect">
            <a:avLst/>
          </a:prstGeom>
        </p:spPr>
      </p:pic>
      <p:sp>
        <p:nvSpPr>
          <p:cNvPr id="68" name="Ellipse 45">
            <a:hlinkClick r:id="" action="ppaction://noaction"/>
            <a:extLst>
              <a:ext uri="{FF2B5EF4-FFF2-40B4-BE49-F238E27FC236}">
                <a16:creationId xmlns:a16="http://schemas.microsoft.com/office/drawing/2014/main" id="{DF1A1842-9384-3D46-B69B-C59E4A8B5549}"/>
              </a:ext>
            </a:extLst>
          </p:cNvPr>
          <p:cNvSpPr/>
          <p:nvPr/>
        </p:nvSpPr>
        <p:spPr bwMode="auto">
          <a:xfrm>
            <a:off x="5177873" y="2113564"/>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69" name="Grafik 68" descr="Tageskalender">
            <a:extLst>
              <a:ext uri="{FF2B5EF4-FFF2-40B4-BE49-F238E27FC236}">
                <a16:creationId xmlns:a16="http://schemas.microsoft.com/office/drawing/2014/main" id="{12036D66-983C-E145-9A81-264A087C7E2D}"/>
              </a:ext>
            </a:extLst>
          </p:cNvPr>
          <p:cNvPicPr>
            <a:picLocks noChangeAspect="1"/>
          </p:cNvPicPr>
          <p:nvPr/>
        </p:nvPicPr>
        <p:blipFill>
          <a:blip r:embed="rId6">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a:off x="7399883" y="2118855"/>
            <a:ext cx="914400" cy="914400"/>
          </a:xfrm>
          <a:prstGeom prst="rect">
            <a:avLst/>
          </a:prstGeom>
        </p:spPr>
      </p:pic>
      <p:sp>
        <p:nvSpPr>
          <p:cNvPr id="70" name="Ellipse 47">
            <a:hlinkClick r:id="" action="ppaction://noaction"/>
            <a:extLst>
              <a:ext uri="{FF2B5EF4-FFF2-40B4-BE49-F238E27FC236}">
                <a16:creationId xmlns:a16="http://schemas.microsoft.com/office/drawing/2014/main" id="{836600E4-4024-5443-BE8A-F0E65C9B2523}"/>
              </a:ext>
            </a:extLst>
          </p:cNvPr>
          <p:cNvSpPr/>
          <p:nvPr/>
        </p:nvSpPr>
        <p:spPr bwMode="auto">
          <a:xfrm>
            <a:off x="7335083" y="2112479"/>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sp>
        <p:nvSpPr>
          <p:cNvPr id="73" name="Line 44">
            <a:extLst>
              <a:ext uri="{FF2B5EF4-FFF2-40B4-BE49-F238E27FC236}">
                <a16:creationId xmlns:a16="http://schemas.microsoft.com/office/drawing/2014/main" id="{CD658C6A-1030-FA4F-8678-0735AD38C52F}"/>
              </a:ext>
            </a:extLst>
          </p:cNvPr>
          <p:cNvSpPr>
            <a:spLocks noChangeShapeType="1"/>
          </p:cNvSpPr>
          <p:nvPr/>
        </p:nvSpPr>
        <p:spPr bwMode="auto">
          <a:xfrm flipH="1">
            <a:off x="1424716" y="3973285"/>
            <a:ext cx="0" cy="374359"/>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4" name="Line 44">
            <a:extLst>
              <a:ext uri="{FF2B5EF4-FFF2-40B4-BE49-F238E27FC236}">
                <a16:creationId xmlns:a16="http://schemas.microsoft.com/office/drawing/2014/main" id="{53D5C85F-F69D-D741-B8C8-5DD3943A5FD3}"/>
              </a:ext>
            </a:extLst>
          </p:cNvPr>
          <p:cNvSpPr>
            <a:spLocks noChangeShapeType="1"/>
          </p:cNvSpPr>
          <p:nvPr/>
        </p:nvSpPr>
        <p:spPr bwMode="auto">
          <a:xfrm flipH="1">
            <a:off x="3411564" y="3973285"/>
            <a:ext cx="0" cy="374359"/>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5" name="Line 44">
            <a:extLst>
              <a:ext uri="{FF2B5EF4-FFF2-40B4-BE49-F238E27FC236}">
                <a16:creationId xmlns:a16="http://schemas.microsoft.com/office/drawing/2014/main" id="{BDBF7671-D45C-8249-8AB4-0518AF1417B3}"/>
              </a:ext>
            </a:extLst>
          </p:cNvPr>
          <p:cNvSpPr>
            <a:spLocks noChangeShapeType="1"/>
          </p:cNvSpPr>
          <p:nvPr/>
        </p:nvSpPr>
        <p:spPr bwMode="auto">
          <a:xfrm flipH="1">
            <a:off x="5688772" y="3973285"/>
            <a:ext cx="0" cy="374400"/>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6" name="Line 44">
            <a:extLst>
              <a:ext uri="{FF2B5EF4-FFF2-40B4-BE49-F238E27FC236}">
                <a16:creationId xmlns:a16="http://schemas.microsoft.com/office/drawing/2014/main" id="{95CFCA96-4559-B345-BAD7-D38616702201}"/>
              </a:ext>
            </a:extLst>
          </p:cNvPr>
          <p:cNvSpPr>
            <a:spLocks noChangeShapeType="1"/>
          </p:cNvSpPr>
          <p:nvPr/>
        </p:nvSpPr>
        <p:spPr bwMode="auto">
          <a:xfrm flipH="1">
            <a:off x="7904433" y="3973285"/>
            <a:ext cx="0" cy="374400"/>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pic>
        <p:nvPicPr>
          <p:cNvPr id="79" name="Grafik 78" descr="Gehirn im Kopf">
            <a:extLst>
              <a:ext uri="{FF2B5EF4-FFF2-40B4-BE49-F238E27FC236}">
                <a16:creationId xmlns:a16="http://schemas.microsoft.com/office/drawing/2014/main" id="{EDA5CA13-C7D6-C749-B992-882CB59D55C8}"/>
              </a:ext>
            </a:extLst>
          </p:cNvPr>
          <p:cNvPicPr>
            <a:picLocks noChangeAspect="1"/>
          </p:cNvPicPr>
          <p:nvPr/>
        </p:nvPicPr>
        <p:blipFill>
          <a:blip r:embed="rId8">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971901" y="2202967"/>
            <a:ext cx="914400" cy="914400"/>
          </a:xfrm>
          <a:prstGeom prst="rect">
            <a:avLst/>
          </a:prstGeom>
        </p:spPr>
      </p:pic>
      <p:sp>
        <p:nvSpPr>
          <p:cNvPr id="80" name="Ellipse 43">
            <a:extLst>
              <a:ext uri="{FF2B5EF4-FFF2-40B4-BE49-F238E27FC236}">
                <a16:creationId xmlns:a16="http://schemas.microsoft.com/office/drawing/2014/main" id="{4CAD69B3-FFF8-FA42-A2AE-B72972F9CE28}"/>
              </a:ext>
            </a:extLst>
          </p:cNvPr>
          <p:cNvSpPr/>
          <p:nvPr/>
        </p:nvSpPr>
        <p:spPr bwMode="auto">
          <a:xfrm>
            <a:off x="884220" y="2120645"/>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81" name="Grafik 80" descr="Infusion">
            <a:extLst>
              <a:ext uri="{FF2B5EF4-FFF2-40B4-BE49-F238E27FC236}">
                <a16:creationId xmlns:a16="http://schemas.microsoft.com/office/drawing/2014/main" id="{ABFC1851-00F6-294A-B4B8-25CA21B88274}"/>
              </a:ext>
            </a:extLst>
          </p:cNvPr>
          <p:cNvPicPr>
            <a:picLocks noChangeAspect="1"/>
          </p:cNvPicPr>
          <p:nvPr/>
        </p:nvPicPr>
        <p:blipFill>
          <a:blip r:embed="rId10">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a:off x="2917763" y="2207980"/>
            <a:ext cx="914400" cy="914400"/>
          </a:xfrm>
          <a:prstGeom prst="rect">
            <a:avLst/>
          </a:prstGeom>
        </p:spPr>
      </p:pic>
      <p:sp>
        <p:nvSpPr>
          <p:cNvPr id="82" name="Ellipse 44">
            <a:extLst>
              <a:ext uri="{FF2B5EF4-FFF2-40B4-BE49-F238E27FC236}">
                <a16:creationId xmlns:a16="http://schemas.microsoft.com/office/drawing/2014/main" id="{5F9B2351-42E4-3240-B58C-D15D573AB93E}"/>
              </a:ext>
            </a:extLst>
          </p:cNvPr>
          <p:cNvSpPr/>
          <p:nvPr/>
        </p:nvSpPr>
        <p:spPr bwMode="auto">
          <a:xfrm>
            <a:off x="2851127" y="2129104"/>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26" name="Grafik 25" descr="Waage der Justitia">
            <a:hlinkClick r:id="" action="ppaction://noaction"/>
            <a:extLst>
              <a:ext uri="{FF2B5EF4-FFF2-40B4-BE49-F238E27FC236}">
                <a16:creationId xmlns:a16="http://schemas.microsoft.com/office/drawing/2014/main" id="{03FC00F5-A935-4D80-9C04-9E6051E86410}"/>
              </a:ext>
            </a:extLst>
          </p:cNvPr>
          <p:cNvPicPr>
            <a:picLocks noChangeAspect="1"/>
          </p:cNvPicPr>
          <p:nvPr/>
        </p:nvPicPr>
        <p:blipFill>
          <a:blip r:embed="rId12">
            <a:extLst>
              <a:ext uri="{28A0092B-C50C-407E-A947-70E740481C1C}">
                <a14:useLocalDpi xmlns:a14="http://schemas.microsoft.com/office/drawing/2010/main"/>
              </a:ext>
              <a:ext uri="{96DAC541-7B7A-43D3-8B79-37D633B846F1}">
                <asvg:svgBlip xmlns:asvg="http://schemas.microsoft.com/office/drawing/2016/SVG/main" r:embed="rId13"/>
              </a:ext>
            </a:extLst>
          </a:blip>
          <a:stretch>
            <a:fillRect/>
          </a:stretch>
        </p:blipFill>
        <p:spPr>
          <a:xfrm>
            <a:off x="506749" y="4192976"/>
            <a:ext cx="789441" cy="789441"/>
          </a:xfrm>
          <a:prstGeom prst="rect">
            <a:avLst/>
          </a:prstGeom>
        </p:spPr>
      </p:pic>
      <p:sp>
        <p:nvSpPr>
          <p:cNvPr id="31" name="Textfeld 30">
            <a:extLst>
              <a:ext uri="{FF2B5EF4-FFF2-40B4-BE49-F238E27FC236}">
                <a16:creationId xmlns:a16="http://schemas.microsoft.com/office/drawing/2014/main" id="{B63A7619-AAAF-4461-8A77-AD76C50099DF}"/>
              </a:ext>
            </a:extLst>
          </p:cNvPr>
          <p:cNvSpPr txBox="1"/>
          <p:nvPr/>
        </p:nvSpPr>
        <p:spPr>
          <a:xfrm>
            <a:off x="887903" y="3474618"/>
            <a:ext cx="1086686" cy="309958"/>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fr-FR" sz="1400" i="0" u="none" strike="noStrike" cap="none" normalizeH="0" baseline="0" noProof="0">
                <a:ln>
                  <a:noFill/>
                </a:ln>
                <a:solidFill>
                  <a:schemeClr val="tx1">
                    <a:lumMod val="65000"/>
                    <a:lumOff val="35000"/>
                  </a:schemeClr>
                </a:solidFill>
                <a:uLnTx/>
                <a:uFillTx/>
                <a:latin typeface="Arial" charset="0"/>
                <a:ea typeface="+mn-ea"/>
                <a:cs typeface="+mn-cs"/>
              </a:rPr>
              <a:t>Aucun AVC</a:t>
            </a:r>
          </a:p>
        </p:txBody>
      </p:sp>
      <p:sp>
        <p:nvSpPr>
          <p:cNvPr id="32" name="Textfeld 31">
            <a:extLst>
              <a:ext uri="{FF2B5EF4-FFF2-40B4-BE49-F238E27FC236}">
                <a16:creationId xmlns:a16="http://schemas.microsoft.com/office/drawing/2014/main" id="{1C429569-3636-421A-B8A6-0088627B4416}"/>
              </a:ext>
            </a:extLst>
          </p:cNvPr>
          <p:cNvSpPr txBox="1"/>
          <p:nvPr/>
        </p:nvSpPr>
        <p:spPr>
          <a:xfrm>
            <a:off x="6930932" y="3459230"/>
            <a:ext cx="1967504" cy="525401"/>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fr-FR" sz="1400" b="1">
                <a:solidFill>
                  <a:srgbClr val="3961AC"/>
                </a:solidFill>
              </a:rPr>
              <a:t>Traitement simple</a:t>
            </a:r>
            <a:br>
              <a:rPr lang="fr-FR" sz="1400" b="1">
                <a:solidFill>
                  <a:srgbClr val="3961AC"/>
                </a:solidFill>
              </a:rPr>
            </a:br>
            <a:r>
              <a:rPr lang="fr-FR" sz="1400" b="1">
                <a:solidFill>
                  <a:srgbClr val="3961AC"/>
                </a:solidFill>
              </a:rPr>
              <a:t>soutenant l’adhésion</a:t>
            </a:r>
          </a:p>
        </p:txBody>
      </p:sp>
      <p:sp>
        <p:nvSpPr>
          <p:cNvPr id="33" name="Textfeld 32">
            <a:extLst>
              <a:ext uri="{FF2B5EF4-FFF2-40B4-BE49-F238E27FC236}">
                <a16:creationId xmlns:a16="http://schemas.microsoft.com/office/drawing/2014/main" id="{C715564E-A423-4CE9-BCFF-9293D1B045D0}"/>
              </a:ext>
            </a:extLst>
          </p:cNvPr>
          <p:cNvSpPr txBox="1"/>
          <p:nvPr/>
        </p:nvSpPr>
        <p:spPr>
          <a:xfrm>
            <a:off x="2583331" y="3459230"/>
            <a:ext cx="1664535" cy="525401"/>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fr-FR" sz="1400">
                <a:solidFill>
                  <a:schemeClr val="tx1">
                    <a:lumMod val="65000"/>
                    <a:lumOff val="35000"/>
                  </a:schemeClr>
                </a:solidFill>
              </a:rPr>
              <a:t>Aucun saignement</a:t>
            </a:r>
            <a:br>
              <a:rPr lang="fr-FR" sz="1400">
                <a:solidFill>
                  <a:schemeClr val="tx1">
                    <a:lumMod val="65000"/>
                    <a:lumOff val="35000"/>
                  </a:schemeClr>
                </a:solidFill>
              </a:rPr>
            </a:br>
            <a:r>
              <a:rPr lang="fr-FR" sz="1400">
                <a:solidFill>
                  <a:schemeClr val="tx1">
                    <a:lumMod val="65000"/>
                    <a:lumOff val="35000"/>
                  </a:schemeClr>
                </a:solidFill>
              </a:rPr>
              <a:t>critique</a:t>
            </a:r>
          </a:p>
        </p:txBody>
      </p:sp>
      <p:sp>
        <p:nvSpPr>
          <p:cNvPr id="34" name="Textfeld 33">
            <a:extLst>
              <a:ext uri="{FF2B5EF4-FFF2-40B4-BE49-F238E27FC236}">
                <a16:creationId xmlns:a16="http://schemas.microsoft.com/office/drawing/2014/main" id="{10497A00-B3C8-41E9-B208-9CC474087965}"/>
              </a:ext>
            </a:extLst>
          </p:cNvPr>
          <p:cNvSpPr txBox="1"/>
          <p:nvPr/>
        </p:nvSpPr>
        <p:spPr>
          <a:xfrm>
            <a:off x="4995246" y="3459030"/>
            <a:ext cx="1395232" cy="309958"/>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fr-FR" sz="1400" i="0" u="none" strike="noStrike" cap="none" normalizeH="0" baseline="0" noProof="0">
                <a:ln>
                  <a:noFill/>
                </a:ln>
                <a:solidFill>
                  <a:schemeClr val="tx1">
                    <a:lumMod val="65000"/>
                    <a:lumOff val="35000"/>
                  </a:schemeClr>
                </a:solidFill>
                <a:uLnTx/>
                <a:uFillTx/>
                <a:latin typeface="Arial" charset="0"/>
                <a:ea typeface="+mn-ea"/>
                <a:cs typeface="+mn-cs"/>
              </a:rPr>
              <a:t>Dosage correct</a:t>
            </a:r>
          </a:p>
        </p:txBody>
      </p:sp>
      <p:sp>
        <p:nvSpPr>
          <p:cNvPr id="28" name="Abgerundetes Rechteck 76">
            <a:extLst>
              <a:ext uri="{FF2B5EF4-FFF2-40B4-BE49-F238E27FC236}">
                <a16:creationId xmlns:a16="http://schemas.microsoft.com/office/drawing/2014/main" id="{1D18820C-AC70-4469-9E5C-75E5F669A64E}"/>
              </a:ext>
            </a:extLst>
          </p:cNvPr>
          <p:cNvSpPr>
            <a:spLocks noChangeArrowheads="1"/>
          </p:cNvSpPr>
          <p:nvPr/>
        </p:nvSpPr>
        <p:spPr bwMode="auto">
          <a:xfrm>
            <a:off x="1371749" y="4449968"/>
            <a:ext cx="7488000" cy="360000"/>
          </a:xfrm>
          <a:prstGeom prst="roundRect">
            <a:avLst/>
          </a:prstGeom>
          <a:noFill/>
          <a:ln w="19050">
            <a:solidFill>
              <a:srgbClr val="3961AC"/>
            </a:solidFill>
            <a:miter lim="800000"/>
            <a:headEnd/>
            <a:tailEnd/>
          </a:ln>
        </p:spPr>
        <p:txBody>
          <a:bodyPr wrap="square" lIns="0" tIns="0" rIns="0" bIns="0" anchor="ctr">
            <a:noAutofit/>
          </a:bodyPr>
          <a:lstStyle/>
          <a:p>
            <a:pPr marL="0" lvl="3" algn="ctr">
              <a:lnSpc>
                <a:spcPct val="90000"/>
              </a:lnSpc>
              <a:spcBef>
                <a:spcPts val="1000"/>
              </a:spcBef>
              <a:buClr>
                <a:srgbClr val="006ABB"/>
              </a:buClr>
              <a:buSzPct val="100000"/>
            </a:pPr>
            <a:r>
              <a:rPr lang="fr-FR" sz="1400" dirty="0">
                <a:solidFill>
                  <a:srgbClr val="000000">
                    <a:lumMod val="65000"/>
                    <a:lumOff val="35000"/>
                  </a:srgbClr>
                </a:solidFill>
              </a:rPr>
              <a:t> Bénéfice net</a:t>
            </a:r>
          </a:p>
        </p:txBody>
      </p:sp>
    </p:spTree>
    <p:extLst>
      <p:ext uri="{BB962C8B-B14F-4D97-AF65-F5344CB8AC3E}">
        <p14:creationId xmlns:p14="http://schemas.microsoft.com/office/powerpoint/2010/main" val="16690798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9123" y="383110"/>
            <a:ext cx="8274053" cy="498598"/>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1800"/>
              <a:t>Le schéma d'administration du Rivaroxaban à raison d'une seule prise quotidienne favorise l'observance du traitement chez vos patients</a:t>
            </a:r>
          </a:p>
        </p:txBody>
      </p:sp>
      <p:sp>
        <p:nvSpPr>
          <p:cNvPr id="83" name="Subtitle 1">
            <a:extLst>
              <a:ext uri="{FF2B5EF4-FFF2-40B4-BE49-F238E27FC236}">
                <a16:creationId xmlns:a16="http://schemas.microsoft.com/office/drawing/2014/main" id="{F3777226-C056-4D24-B71D-8B965974FEE9}"/>
              </a:ext>
            </a:extLst>
          </p:cNvPr>
          <p:cNvSpPr txBox="1">
            <a:spLocks/>
          </p:cNvSpPr>
          <p:nvPr/>
        </p:nvSpPr>
        <p:spPr>
          <a:xfrm>
            <a:off x="612776" y="1228789"/>
            <a:ext cx="8280400" cy="430887"/>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a:t>Adhésion au traitement</a:t>
            </a:r>
            <a:r>
              <a:rPr lang="fr-FR" sz="1400" b="1" baseline="30000"/>
              <a:t>22</a:t>
            </a:r>
            <a:br>
              <a:rPr lang="fr-FR" sz="1400" b="1"/>
            </a:br>
            <a:r>
              <a:rPr lang="fr-FR" sz="1400"/>
              <a:t>Enquête auto-déclarée auprès des patients (n=266)</a:t>
            </a:r>
          </a:p>
        </p:txBody>
      </p:sp>
      <p:sp>
        <p:nvSpPr>
          <p:cNvPr id="84" name="TextBox 73">
            <a:extLst>
              <a:ext uri="{FF2B5EF4-FFF2-40B4-BE49-F238E27FC236}">
                <a16:creationId xmlns:a16="http://schemas.microsoft.com/office/drawing/2014/main" id="{66AAE510-ED6E-4813-9919-CA0B594200E6}"/>
              </a:ext>
            </a:extLst>
          </p:cNvPr>
          <p:cNvSpPr txBox="1"/>
          <p:nvPr/>
        </p:nvSpPr>
        <p:spPr>
          <a:xfrm>
            <a:off x="967372" y="1827216"/>
            <a:ext cx="2207336" cy="169277"/>
          </a:xfrm>
          <a:prstGeom prst="rect">
            <a:avLst/>
          </a:prstGeom>
          <a:noFill/>
        </p:spPr>
        <p:txBody>
          <a:bodyPr wrap="none" lIns="0" tIns="0" rIns="0" bIns="0" rtlCol="0" anchor="ctr">
            <a:sp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fontAlgn="base">
              <a:spcBef>
                <a:spcPct val="50000"/>
              </a:spcBef>
              <a:spcAft>
                <a:spcPct val="0"/>
              </a:spcAft>
              <a:buNone/>
              <a:defRPr kumimoji="0" b="0" i="0" normalizeH="0" noProof="0">
                <a:uLnTx/>
                <a:uFillTx/>
                <a:latin typeface="Arial" pitchFamily="34" charset="0"/>
                <a:ea typeface="+mn-ea"/>
                <a:cs typeface="+mn-cs"/>
              </a:defRPr>
            </a:pPr>
            <a:r>
              <a:rPr kumimoji="0" lang="fr-FR" sz="1100" b="0" i="0" normalizeH="0" noProof="0" dirty="0">
                <a:solidFill>
                  <a:schemeClr val="tx1">
                    <a:lumMod val="65000"/>
                    <a:lumOff val="35000"/>
                  </a:schemeClr>
                </a:solidFill>
                <a:uLnTx/>
                <a:uFillTx/>
                <a:latin typeface="Arial" pitchFamily="34" charset="0"/>
                <a:ea typeface="+mn-ea"/>
                <a:cs typeface="+mn-cs"/>
              </a:rPr>
              <a:t>Prendre des ACO </a:t>
            </a:r>
            <a:r>
              <a:rPr kumimoji="0" lang="fr-FR" sz="1100" b="1" i="0" normalizeH="0" noProof="0" dirty="0">
                <a:solidFill>
                  <a:schemeClr val="tx1">
                    <a:lumMod val="65000"/>
                    <a:lumOff val="35000"/>
                  </a:schemeClr>
                </a:solidFill>
                <a:uLnTx/>
                <a:uFillTx/>
                <a:latin typeface="Arial" pitchFamily="34" charset="0"/>
                <a:ea typeface="+mn-ea"/>
                <a:cs typeface="+mn-cs"/>
              </a:rPr>
              <a:t>une fois</a:t>
            </a:r>
            <a:r>
              <a:rPr kumimoji="0" lang="fr-FR" sz="1100" b="0" i="0" normalizeH="0" noProof="0" dirty="0">
                <a:solidFill>
                  <a:schemeClr val="tx1">
                    <a:lumMod val="65000"/>
                    <a:lumOff val="35000"/>
                  </a:schemeClr>
                </a:solidFill>
                <a:uLnTx/>
                <a:uFillTx/>
                <a:latin typeface="Arial" pitchFamily="34" charset="0"/>
                <a:ea typeface="+mn-ea"/>
                <a:cs typeface="+mn-cs"/>
              </a:rPr>
              <a:t> par jour</a:t>
            </a:r>
          </a:p>
        </p:txBody>
      </p:sp>
      <p:sp>
        <p:nvSpPr>
          <p:cNvPr id="85" name="TextBox 67">
            <a:extLst>
              <a:ext uri="{FF2B5EF4-FFF2-40B4-BE49-F238E27FC236}">
                <a16:creationId xmlns:a16="http://schemas.microsoft.com/office/drawing/2014/main" id="{39F75F01-8B32-44B0-8DFA-2A0B427D813F}"/>
              </a:ext>
            </a:extLst>
          </p:cNvPr>
          <p:cNvSpPr txBox="1"/>
          <p:nvPr/>
        </p:nvSpPr>
        <p:spPr>
          <a:xfrm>
            <a:off x="4399642" y="1826653"/>
            <a:ext cx="3503385" cy="169277"/>
          </a:xfrm>
          <a:prstGeom prst="rect">
            <a:avLst/>
          </a:prstGeom>
          <a:noFill/>
        </p:spPr>
        <p:txBody>
          <a:bodyPr wrap="square" lIns="0" tIns="0" rIns="0" bIns="0" rtlCol="0" anchor="ctr">
            <a:sp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fontAlgn="base">
              <a:spcBef>
                <a:spcPct val="50000"/>
              </a:spcBef>
              <a:spcAft>
                <a:spcPct val="0"/>
              </a:spcAft>
              <a:buNone/>
              <a:defRPr kumimoji="0" b="0" i="0" normalizeH="0" noProof="0">
                <a:uLnTx/>
                <a:uFillTx/>
                <a:latin typeface="Arial" pitchFamily="34" charset="0"/>
                <a:ea typeface="+mn-ea"/>
                <a:cs typeface="+mn-cs"/>
              </a:defRPr>
            </a:pPr>
            <a:r>
              <a:rPr kumimoji="0" lang="fr-FR" sz="1100" b="0" i="0" normalizeH="0" noProof="0" dirty="0">
                <a:solidFill>
                  <a:schemeClr val="tx1">
                    <a:lumMod val="65000"/>
                    <a:lumOff val="35000"/>
                  </a:schemeClr>
                </a:solidFill>
                <a:uLnTx/>
                <a:uFillTx/>
                <a:latin typeface="Arial" pitchFamily="34" charset="0"/>
                <a:ea typeface="+mn-ea"/>
                <a:cs typeface="+mn-cs"/>
              </a:rPr>
              <a:t>Prendre des ACO </a:t>
            </a:r>
            <a:r>
              <a:rPr kumimoji="0" lang="fr-FR" sz="1100" b="1" i="0" normalizeH="0" noProof="0" dirty="0">
                <a:solidFill>
                  <a:schemeClr val="tx1">
                    <a:lumMod val="65000"/>
                    <a:lumOff val="35000"/>
                  </a:schemeClr>
                </a:solidFill>
                <a:uLnTx/>
                <a:uFillTx/>
                <a:latin typeface="Arial" pitchFamily="34" charset="0"/>
                <a:ea typeface="+mn-ea"/>
                <a:cs typeface="+mn-cs"/>
              </a:rPr>
              <a:t>deux fois</a:t>
            </a:r>
            <a:r>
              <a:rPr kumimoji="0" lang="fr-FR" sz="1100" b="0" i="0" normalizeH="0" noProof="0" dirty="0">
                <a:solidFill>
                  <a:schemeClr val="tx1">
                    <a:lumMod val="65000"/>
                    <a:lumOff val="35000"/>
                  </a:schemeClr>
                </a:solidFill>
                <a:uLnTx/>
                <a:uFillTx/>
                <a:latin typeface="Arial" pitchFamily="34" charset="0"/>
                <a:ea typeface="+mn-ea"/>
                <a:cs typeface="+mn-cs"/>
              </a:rPr>
              <a:t> par jour</a:t>
            </a:r>
          </a:p>
        </p:txBody>
      </p:sp>
      <p:grpSp>
        <p:nvGrpSpPr>
          <p:cNvPr id="86" name="Group 23">
            <a:extLst>
              <a:ext uri="{FF2B5EF4-FFF2-40B4-BE49-F238E27FC236}">
                <a16:creationId xmlns:a16="http://schemas.microsoft.com/office/drawing/2014/main" id="{320FAAD9-39D4-4312-8D2C-51498BCEC32E}"/>
              </a:ext>
            </a:extLst>
          </p:cNvPr>
          <p:cNvGrpSpPr/>
          <p:nvPr/>
        </p:nvGrpSpPr>
        <p:grpSpPr>
          <a:xfrm>
            <a:off x="965406" y="2146084"/>
            <a:ext cx="2480754" cy="348936"/>
            <a:chOff x="618615" y="2456126"/>
            <a:chExt cx="3307672" cy="465248"/>
          </a:xfrm>
        </p:grpSpPr>
        <p:sp>
          <p:nvSpPr>
            <p:cNvPr id="87" name="Rectangle 80">
              <a:extLst>
                <a:ext uri="{FF2B5EF4-FFF2-40B4-BE49-F238E27FC236}">
                  <a16:creationId xmlns:a16="http://schemas.microsoft.com/office/drawing/2014/main" id="{B24F314B-875C-40B3-8B6B-A89BF140637A}"/>
                </a:ext>
              </a:extLst>
            </p:cNvPr>
            <p:cNvSpPr/>
            <p:nvPr/>
          </p:nvSpPr>
          <p:spPr bwMode="auto">
            <a:xfrm>
              <a:off x="618615" y="2456126"/>
              <a:ext cx="3307672" cy="465247"/>
            </a:xfrm>
            <a:prstGeom prst="rect">
              <a:avLst/>
            </a:prstGeom>
            <a:solidFill>
              <a:schemeClr val="tx2">
                <a:lumMod val="20000"/>
                <a:lumOff val="80000"/>
              </a:schemeClr>
            </a:solidFill>
            <a:ln w="19050" algn="ctr">
              <a:noFill/>
              <a:miter lim="800000"/>
            </a:ln>
            <a:effectLst/>
          </p:spPr>
          <p:txBody>
            <a:bodyPr wrap="square" lIns="0" tIns="0" rIns="0" bIns="0" rtlCol="0" anchor="ctr">
              <a:noAutofit/>
            </a:bodyPr>
            <a:lstStyle>
              <a:defPPr>
                <a:defRPr lang="en-US"/>
              </a:def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88" name="Rectangle 30">
              <a:extLst>
                <a:ext uri="{FF2B5EF4-FFF2-40B4-BE49-F238E27FC236}">
                  <a16:creationId xmlns:a16="http://schemas.microsoft.com/office/drawing/2014/main" id="{704C4E99-9AE5-459C-B4C2-22B9784B40EA}"/>
                </a:ext>
              </a:extLst>
            </p:cNvPr>
            <p:cNvSpPr/>
            <p:nvPr/>
          </p:nvSpPr>
          <p:spPr bwMode="auto">
            <a:xfrm>
              <a:off x="817073" y="2456127"/>
              <a:ext cx="3109214" cy="465247"/>
            </a:xfrm>
            <a:prstGeom prst="rect">
              <a:avLst/>
            </a:prstGeom>
            <a:solidFill>
              <a:schemeClr val="bg2"/>
            </a:solidFill>
            <a:ln w="19050" algn="ctr">
              <a:noFill/>
              <a:miter lim="800000"/>
            </a:ln>
            <a:effectLst/>
          </p:spPr>
          <p:txBody>
            <a:bodyPr wrap="square" lIns="81000" tIns="0" rIns="0" bIns="0" rtlCol="0" anchor="ctr">
              <a:noAutofit/>
            </a:bodyPr>
            <a:lstStyle>
              <a:defPPr>
                <a:defRPr lang="en-US"/>
              </a:defPPr>
            </a:lstStyle>
            <a:p>
              <a:pPr algn="l" fontAlgn="b">
                <a:spcBef>
                  <a:spcPts val="75"/>
                </a:spcBef>
                <a:spcAft>
                  <a:spcPts val="38"/>
                </a:spcAft>
                <a:buClr>
                  <a:srgbClr val="6689CC"/>
                </a:buClr>
                <a:buNone/>
                <a:defRPr kumimoji="0" b="0" i="0" normalizeH="0" noProof="0">
                  <a:uLnTx/>
                  <a:uFillTx/>
                  <a:latin typeface="Arial" pitchFamily="34" charset="0"/>
                  <a:ea typeface="+mn-ea"/>
                  <a:cs typeface="+mn-cs"/>
                </a:defRPr>
              </a:pPr>
              <a:r>
                <a:rPr kumimoji="0" lang="fr-FR" sz="1200" b="1" i="0" normalizeH="0" noProof="0">
                  <a:solidFill>
                    <a:srgbClr val="FFFFFF"/>
                  </a:solidFill>
                  <a:uLnTx/>
                  <a:uFillTx/>
                  <a:latin typeface="Arial" pitchFamily="34" charset="0"/>
                  <a:ea typeface="+mn-ea"/>
                  <a:cs typeface="+mn-cs"/>
                </a:rPr>
                <a:t>94 %</a:t>
              </a:r>
            </a:p>
          </p:txBody>
        </p:sp>
      </p:grpSp>
      <p:grpSp>
        <p:nvGrpSpPr>
          <p:cNvPr id="89" name="Group 14342">
            <a:extLst>
              <a:ext uri="{FF2B5EF4-FFF2-40B4-BE49-F238E27FC236}">
                <a16:creationId xmlns:a16="http://schemas.microsoft.com/office/drawing/2014/main" id="{5A90DDAB-B00A-4774-BB92-BD15FDE55BD2}"/>
              </a:ext>
            </a:extLst>
          </p:cNvPr>
          <p:cNvGrpSpPr/>
          <p:nvPr/>
        </p:nvGrpSpPr>
        <p:grpSpPr>
          <a:xfrm>
            <a:off x="4403492" y="2146084"/>
            <a:ext cx="2480756" cy="348935"/>
            <a:chOff x="5202730" y="2456125"/>
            <a:chExt cx="3307674" cy="465247"/>
          </a:xfrm>
        </p:grpSpPr>
        <p:sp>
          <p:nvSpPr>
            <p:cNvPr id="90" name="Rectangle 81">
              <a:extLst>
                <a:ext uri="{FF2B5EF4-FFF2-40B4-BE49-F238E27FC236}">
                  <a16:creationId xmlns:a16="http://schemas.microsoft.com/office/drawing/2014/main" id="{E2908F32-112D-411C-8CB3-574CB2A03B6C}"/>
                </a:ext>
              </a:extLst>
            </p:cNvPr>
            <p:cNvSpPr/>
            <p:nvPr/>
          </p:nvSpPr>
          <p:spPr bwMode="auto">
            <a:xfrm>
              <a:off x="5202732" y="2456125"/>
              <a:ext cx="3307672" cy="465247"/>
            </a:xfrm>
            <a:prstGeom prst="rect">
              <a:avLst/>
            </a:prstGeom>
            <a:solidFill>
              <a:srgbClr val="6689CC">
                <a:alpha val="30000"/>
              </a:srgbClr>
            </a:solidFill>
            <a:ln w="19050" algn="ctr">
              <a:noFill/>
              <a:miter lim="800000"/>
            </a:ln>
            <a:effectLst/>
          </p:spPr>
          <p:txBody>
            <a:bodyPr wrap="square" lIns="0" tIns="0" rIns="0" bIns="0" rtlCol="0" anchor="ctr">
              <a:noAutofit/>
            </a:bodyPr>
            <a:lstStyle>
              <a:defPPr>
                <a:defRPr lang="en-US"/>
              </a:def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91" name="Rectangle 32">
              <a:extLst>
                <a:ext uri="{FF2B5EF4-FFF2-40B4-BE49-F238E27FC236}">
                  <a16:creationId xmlns:a16="http://schemas.microsoft.com/office/drawing/2014/main" id="{62FB939C-B564-42D6-9117-6DC658B26BFE}"/>
                </a:ext>
              </a:extLst>
            </p:cNvPr>
            <p:cNvSpPr/>
            <p:nvPr/>
          </p:nvSpPr>
          <p:spPr bwMode="auto">
            <a:xfrm>
              <a:off x="5202730" y="2456125"/>
              <a:ext cx="264614" cy="465247"/>
            </a:xfrm>
            <a:prstGeom prst="rect">
              <a:avLst/>
            </a:prstGeom>
            <a:solidFill>
              <a:schemeClr val="bg2"/>
            </a:solidFill>
            <a:ln w="19050" algn="ctr">
              <a:noFill/>
              <a:miter lim="800000"/>
            </a:ln>
            <a:effectLst/>
          </p:spPr>
          <p:txBody>
            <a:bodyPr wrap="square" lIns="0" tIns="0" rIns="0" bIns="0" rtlCol="0" anchor="ctr">
              <a:noAutofit/>
            </a:bodyPr>
            <a:lstStyle>
              <a:defPPr>
                <a:defRPr lang="en-US"/>
              </a:defPPr>
            </a:lstStyle>
            <a:p>
              <a:pPr algn="r" fontAlgn="b">
                <a:spcBef>
                  <a:spcPts val="75"/>
                </a:spcBef>
                <a:spcAft>
                  <a:spcPts val="38"/>
                </a:spcAft>
                <a:buClr>
                  <a:srgbClr val="6689CC"/>
                </a:buClr>
                <a:buNone/>
                <a:defRPr kumimoji="0" b="0" i="0" normalizeH="0" noProof="0">
                  <a:uLnTx/>
                  <a:uFillTx/>
                  <a:latin typeface="Arial" pitchFamily="34" charset="0"/>
                  <a:ea typeface="+mn-ea"/>
                  <a:cs typeface="+mn-cs"/>
                </a:defRPr>
              </a:pPr>
              <a:endParaRPr lang="en-US" sz="1200">
                <a:solidFill>
                  <a:srgbClr val="EC008C"/>
                </a:solidFill>
                <a:cs typeface="Times New Roman" pitchFamily="18" charset="0"/>
              </a:endParaRPr>
            </a:p>
          </p:txBody>
        </p:sp>
        <p:sp>
          <p:nvSpPr>
            <p:cNvPr id="92" name="Rectangle 105">
              <a:extLst>
                <a:ext uri="{FF2B5EF4-FFF2-40B4-BE49-F238E27FC236}">
                  <a16:creationId xmlns:a16="http://schemas.microsoft.com/office/drawing/2014/main" id="{BCC5396D-FC66-4F35-8EDE-1D6324385FA1}"/>
                </a:ext>
              </a:extLst>
            </p:cNvPr>
            <p:cNvSpPr/>
            <p:nvPr/>
          </p:nvSpPr>
          <p:spPr>
            <a:xfrm>
              <a:off x="5467345" y="2501764"/>
              <a:ext cx="810309" cy="369332"/>
            </a:xfrm>
            <a:prstGeom prst="rect">
              <a:avLst/>
            </a:prstGeom>
          </p:spPr>
          <p:txBody>
            <a:bodyPr wrap="square" anchor="ctr">
              <a:spAutoFit/>
            </a:bodyPr>
            <a:lstStyle>
              <a:defPPr>
                <a:defRPr lang="en-US"/>
              </a:defPPr>
            </a:lstStyle>
            <a:p>
              <a:pPr algn="l" fontAlgn="b">
                <a:spcBef>
                  <a:spcPts val="75"/>
                </a:spcBef>
                <a:spcAft>
                  <a:spcPts val="38"/>
                </a:spcAft>
                <a:buClr>
                  <a:srgbClr val="6689CC"/>
                </a:buClr>
                <a:buNone/>
                <a:defRPr kumimoji="0" b="0" i="0" normalizeH="0" noProof="0">
                  <a:uLnTx/>
                  <a:uFillTx/>
                  <a:latin typeface="Arial" pitchFamily="34" charset="0"/>
                  <a:ea typeface="+mn-ea"/>
                  <a:cs typeface="+mn-cs"/>
                </a:defRPr>
              </a:pPr>
              <a:r>
                <a:rPr kumimoji="0" lang="fr-FR" sz="1200" b="1" i="0" normalizeH="0" noProof="0">
                  <a:solidFill>
                    <a:schemeClr val="tx1">
                      <a:lumMod val="65000"/>
                      <a:lumOff val="35000"/>
                    </a:schemeClr>
                  </a:solidFill>
                  <a:uLnTx/>
                  <a:uFillTx/>
                  <a:latin typeface="Arial" pitchFamily="34" charset="0"/>
                  <a:ea typeface="+mn-ea"/>
                  <a:cs typeface="+mn-cs"/>
                </a:rPr>
                <a:t>6 %</a:t>
              </a:r>
            </a:p>
          </p:txBody>
        </p:sp>
      </p:grpSp>
      <p:sp>
        <p:nvSpPr>
          <p:cNvPr id="93" name="Rounded Rectangle 110">
            <a:extLst>
              <a:ext uri="{FF2B5EF4-FFF2-40B4-BE49-F238E27FC236}">
                <a16:creationId xmlns:a16="http://schemas.microsoft.com/office/drawing/2014/main" id="{C27A4326-32C2-46AB-9223-5BE4D306C2F0}"/>
              </a:ext>
            </a:extLst>
          </p:cNvPr>
          <p:cNvSpPr/>
          <p:nvPr/>
        </p:nvSpPr>
        <p:spPr bwMode="auto">
          <a:xfrm>
            <a:off x="3378192" y="2031705"/>
            <a:ext cx="1089378" cy="573374"/>
          </a:xfrm>
          <a:prstGeom prst="roundRect">
            <a:avLst>
              <a:gd name="adj" fmla="val 24481"/>
            </a:avLst>
          </a:prstGeom>
          <a:solidFill>
            <a:schemeClr val="tx2">
              <a:lumMod val="50000"/>
            </a:schemeClr>
          </a:solidFill>
          <a:ln w="19050" algn="ctr">
            <a:noFill/>
            <a:miter lim="800000"/>
          </a:ln>
          <a:effectLst>
            <a:softEdge rad="101600"/>
          </a:effectLst>
        </p:spPr>
        <p:txBody>
          <a:bodyPr wrap="square" lIns="0" tIns="0" rIns="0" bIns="0" rtlCol="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94" name="Rectangle 111">
            <a:extLst>
              <a:ext uri="{FF2B5EF4-FFF2-40B4-BE49-F238E27FC236}">
                <a16:creationId xmlns:a16="http://schemas.microsoft.com/office/drawing/2014/main" id="{15522DF9-AD56-4509-A3AC-D2E5EB0883D1}"/>
              </a:ext>
            </a:extLst>
          </p:cNvPr>
          <p:cNvSpPr/>
          <p:nvPr/>
        </p:nvSpPr>
        <p:spPr bwMode="auto">
          <a:xfrm>
            <a:off x="3444391" y="2011644"/>
            <a:ext cx="958245" cy="601815"/>
          </a:xfrm>
          <a:prstGeom prst="rect">
            <a:avLst/>
          </a:prstGeom>
          <a:solidFill>
            <a:schemeClr val="bg1"/>
          </a:solidFill>
          <a:ln w="19050" algn="ctr">
            <a:noFill/>
            <a:miter lim="800000"/>
          </a:ln>
          <a:effectLst/>
        </p:spPr>
        <p:txBody>
          <a:bodyPr wrap="square" lIns="0" tIns="0" rIns="0" bIns="0" rtlCol="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95" name="Rectangle 11">
            <a:extLst>
              <a:ext uri="{FF2B5EF4-FFF2-40B4-BE49-F238E27FC236}">
                <a16:creationId xmlns:a16="http://schemas.microsoft.com/office/drawing/2014/main" id="{BB562812-301E-43D0-8D9D-19C82AD46B67}"/>
              </a:ext>
            </a:extLst>
          </p:cNvPr>
          <p:cNvSpPr/>
          <p:nvPr/>
        </p:nvSpPr>
        <p:spPr>
          <a:xfrm>
            <a:off x="3444391" y="2147458"/>
            <a:ext cx="958245" cy="347561"/>
          </a:xfrm>
          <a:prstGeom prst="rect">
            <a:avLst/>
          </a:prstGeom>
        </p:spPr>
        <p:txBody>
          <a:bodyPr wrap="square" lIns="0" tIns="0" rIns="0" bIns="0" anchor="ctr" anchorCtr="0">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r>
              <a:rPr kumimoji="0" lang="fr-FR" sz="1100" b="1" i="0" normalizeH="0" noProof="0">
                <a:solidFill>
                  <a:schemeClr val="bg2"/>
                </a:solidFill>
                <a:uLnTx/>
                <a:uFillTx/>
                <a:latin typeface="Arial" pitchFamily="34" charset="0"/>
                <a:ea typeface="+mn-ea"/>
                <a:cs typeface="+mn-cs"/>
              </a:rPr>
              <a:t>Rivaroxaban</a:t>
            </a:r>
          </a:p>
        </p:txBody>
      </p:sp>
      <p:grpSp>
        <p:nvGrpSpPr>
          <p:cNvPr id="96" name="Group 24">
            <a:extLst>
              <a:ext uri="{FF2B5EF4-FFF2-40B4-BE49-F238E27FC236}">
                <a16:creationId xmlns:a16="http://schemas.microsoft.com/office/drawing/2014/main" id="{F5FAEC2C-63C6-44DB-8809-66E411A544B5}"/>
              </a:ext>
            </a:extLst>
          </p:cNvPr>
          <p:cNvGrpSpPr/>
          <p:nvPr/>
        </p:nvGrpSpPr>
        <p:grpSpPr>
          <a:xfrm>
            <a:off x="965406" y="2700705"/>
            <a:ext cx="2480753" cy="348936"/>
            <a:chOff x="618615" y="3254613"/>
            <a:chExt cx="3307672" cy="465248"/>
          </a:xfrm>
        </p:grpSpPr>
        <p:sp>
          <p:nvSpPr>
            <p:cNvPr id="97" name="Rectangle 89">
              <a:extLst>
                <a:ext uri="{FF2B5EF4-FFF2-40B4-BE49-F238E27FC236}">
                  <a16:creationId xmlns:a16="http://schemas.microsoft.com/office/drawing/2014/main" id="{FE1ED66A-C012-4546-A99A-871C33217263}"/>
                </a:ext>
              </a:extLst>
            </p:cNvPr>
            <p:cNvSpPr/>
            <p:nvPr/>
          </p:nvSpPr>
          <p:spPr bwMode="auto">
            <a:xfrm>
              <a:off x="618615" y="3254613"/>
              <a:ext cx="3307672" cy="465247"/>
            </a:xfrm>
            <a:prstGeom prst="rect">
              <a:avLst/>
            </a:prstGeom>
            <a:solidFill>
              <a:srgbClr val="6689CC">
                <a:alpha val="30000"/>
              </a:srgbClr>
            </a:solidFill>
            <a:ln w="19050" algn="ctr">
              <a:noFill/>
              <a:miter lim="800000"/>
            </a:ln>
            <a:effectLst/>
          </p:spPr>
          <p:txBody>
            <a:bodyPr wrap="square" lIns="0" tIns="0" rIns="0" bIns="0" rtlCol="0" anchor="ctr">
              <a:noAutofit/>
            </a:bodyPr>
            <a:lstStyle>
              <a:defPPr>
                <a:defRPr lang="en-US"/>
              </a:def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98" name="Rectangle 90">
              <a:extLst>
                <a:ext uri="{FF2B5EF4-FFF2-40B4-BE49-F238E27FC236}">
                  <a16:creationId xmlns:a16="http://schemas.microsoft.com/office/drawing/2014/main" id="{8D59F17A-F2C5-49AE-AC6A-79F5DC9A4530}"/>
                </a:ext>
              </a:extLst>
            </p:cNvPr>
            <p:cNvSpPr/>
            <p:nvPr/>
          </p:nvSpPr>
          <p:spPr bwMode="auto">
            <a:xfrm>
              <a:off x="3031513" y="3254614"/>
              <a:ext cx="894773" cy="465247"/>
            </a:xfrm>
            <a:prstGeom prst="rect">
              <a:avLst/>
            </a:prstGeom>
            <a:solidFill>
              <a:schemeClr val="tx2"/>
            </a:solidFill>
            <a:ln w="19050" algn="ctr">
              <a:noFill/>
              <a:miter lim="800000"/>
            </a:ln>
            <a:effectLst/>
          </p:spPr>
          <p:txBody>
            <a:bodyPr wrap="square" lIns="0" tIns="0" rIns="0" bIns="0" rtlCol="0" anchor="ctr">
              <a:noAutofit/>
            </a:bodyPr>
            <a:lstStyle>
              <a:defPPr>
                <a:defRPr lang="en-US"/>
              </a:defPPr>
            </a:lstStyle>
            <a:p>
              <a:pPr algn="l" fontAlgn="b">
                <a:spcBef>
                  <a:spcPts val="75"/>
                </a:spcBef>
                <a:spcAft>
                  <a:spcPts val="38"/>
                </a:spcAft>
                <a:buClr>
                  <a:srgbClr val="6689CC"/>
                </a:buClr>
                <a:buNone/>
                <a:defRPr kumimoji="0" b="0" i="0" normalizeH="0" noProof="0">
                  <a:uLnTx/>
                  <a:uFillTx/>
                  <a:latin typeface="Arial" pitchFamily="34" charset="0"/>
                  <a:ea typeface="+mn-ea"/>
                  <a:cs typeface="+mn-cs"/>
                </a:defRPr>
              </a:pPr>
              <a:endParaRPr lang="en-US" sz="1200">
                <a:solidFill>
                  <a:srgbClr val="FFFFFF"/>
                </a:solidFill>
                <a:cs typeface="Times New Roman" pitchFamily="18" charset="0"/>
              </a:endParaRPr>
            </a:p>
          </p:txBody>
        </p:sp>
        <p:sp>
          <p:nvSpPr>
            <p:cNvPr id="99" name="Rectangle 8">
              <a:extLst>
                <a:ext uri="{FF2B5EF4-FFF2-40B4-BE49-F238E27FC236}">
                  <a16:creationId xmlns:a16="http://schemas.microsoft.com/office/drawing/2014/main" id="{D0A3617D-E331-486A-AC69-9CED6940451B}"/>
                </a:ext>
              </a:extLst>
            </p:cNvPr>
            <p:cNvSpPr/>
            <p:nvPr/>
          </p:nvSpPr>
          <p:spPr>
            <a:xfrm>
              <a:off x="2378834" y="3313993"/>
              <a:ext cx="654454" cy="369332"/>
            </a:xfrm>
            <a:prstGeom prst="rect">
              <a:avLst/>
            </a:prstGeom>
          </p:spPr>
          <p:txBody>
            <a:bodyPr wrap="none" anchor="ctr">
              <a:spAutoFit/>
            </a:bodyPr>
            <a:lstStyle>
              <a:defPPr>
                <a:defRPr lang="en-US"/>
              </a:defPPr>
            </a:lstStyle>
            <a:p>
              <a:pPr algn="r" fontAlgn="b">
                <a:spcBef>
                  <a:spcPts val="75"/>
                </a:spcBef>
                <a:spcAft>
                  <a:spcPts val="38"/>
                </a:spcAft>
                <a:buClr>
                  <a:srgbClr val="6689CC"/>
                </a:buClr>
                <a:buNone/>
                <a:defRPr kumimoji="0" b="0" i="0" normalizeH="0" noProof="0">
                  <a:uLnTx/>
                  <a:uFillTx/>
                  <a:latin typeface="Arial" pitchFamily="34" charset="0"/>
                  <a:ea typeface="+mn-ea"/>
                  <a:cs typeface="+mn-cs"/>
                </a:defRPr>
              </a:pPr>
              <a:r>
                <a:rPr kumimoji="0" lang="fr-FR" sz="1200" b="1" i="0" normalizeH="0" noProof="0">
                  <a:solidFill>
                    <a:schemeClr val="tx1">
                      <a:lumMod val="65000"/>
                      <a:lumOff val="35000"/>
                    </a:schemeClr>
                  </a:solidFill>
                  <a:uLnTx/>
                  <a:uFillTx/>
                  <a:latin typeface="Arial" pitchFamily="34" charset="0"/>
                  <a:ea typeface="+mn-ea"/>
                  <a:cs typeface="+mn-cs"/>
                </a:rPr>
                <a:t>27 %</a:t>
              </a:r>
            </a:p>
          </p:txBody>
        </p:sp>
      </p:grpSp>
      <p:grpSp>
        <p:nvGrpSpPr>
          <p:cNvPr id="100" name="Group 14341">
            <a:extLst>
              <a:ext uri="{FF2B5EF4-FFF2-40B4-BE49-F238E27FC236}">
                <a16:creationId xmlns:a16="http://schemas.microsoft.com/office/drawing/2014/main" id="{815DACF6-7327-4333-A722-F53B9514E7DE}"/>
              </a:ext>
            </a:extLst>
          </p:cNvPr>
          <p:cNvGrpSpPr/>
          <p:nvPr/>
        </p:nvGrpSpPr>
        <p:grpSpPr>
          <a:xfrm>
            <a:off x="4403492" y="2700706"/>
            <a:ext cx="2480756" cy="348935"/>
            <a:chOff x="5202730" y="3254612"/>
            <a:chExt cx="3307674" cy="465247"/>
          </a:xfrm>
        </p:grpSpPr>
        <p:sp>
          <p:nvSpPr>
            <p:cNvPr id="101" name="Rectangle 91">
              <a:extLst>
                <a:ext uri="{FF2B5EF4-FFF2-40B4-BE49-F238E27FC236}">
                  <a16:creationId xmlns:a16="http://schemas.microsoft.com/office/drawing/2014/main" id="{3516FD69-AF23-4BC7-A131-931DB5FCBE93}"/>
                </a:ext>
              </a:extLst>
            </p:cNvPr>
            <p:cNvSpPr/>
            <p:nvPr/>
          </p:nvSpPr>
          <p:spPr bwMode="auto">
            <a:xfrm>
              <a:off x="5202732" y="3254612"/>
              <a:ext cx="3307672" cy="465247"/>
            </a:xfrm>
            <a:prstGeom prst="rect">
              <a:avLst/>
            </a:prstGeom>
            <a:solidFill>
              <a:srgbClr val="6689CC">
                <a:alpha val="30000"/>
              </a:srgbClr>
            </a:solidFill>
            <a:ln w="19050" algn="ctr">
              <a:noFill/>
              <a:miter lim="800000"/>
            </a:ln>
            <a:effectLst/>
          </p:spPr>
          <p:txBody>
            <a:bodyPr wrap="square" lIns="0" tIns="0" rIns="0" bIns="0" rtlCol="0" anchor="ctr">
              <a:noAutofit/>
            </a:bodyPr>
            <a:lstStyle>
              <a:defPPr>
                <a:defRPr lang="en-US"/>
              </a:def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102" name="Rectangle 92">
              <a:extLst>
                <a:ext uri="{FF2B5EF4-FFF2-40B4-BE49-F238E27FC236}">
                  <a16:creationId xmlns:a16="http://schemas.microsoft.com/office/drawing/2014/main" id="{9AD606BE-FBFA-4784-B9A8-C0BEF6803F0F}"/>
                </a:ext>
              </a:extLst>
            </p:cNvPr>
            <p:cNvSpPr/>
            <p:nvPr/>
          </p:nvSpPr>
          <p:spPr bwMode="auto">
            <a:xfrm>
              <a:off x="5202730" y="3254612"/>
              <a:ext cx="2417536" cy="465247"/>
            </a:xfrm>
            <a:prstGeom prst="rect">
              <a:avLst/>
            </a:prstGeom>
            <a:solidFill>
              <a:schemeClr val="tx2"/>
            </a:solidFill>
            <a:ln w="19050" algn="ctr">
              <a:noFill/>
              <a:miter lim="800000"/>
            </a:ln>
            <a:effectLst/>
          </p:spPr>
          <p:txBody>
            <a:bodyPr wrap="square" lIns="0" tIns="0" rIns="0" bIns="0" rtlCol="0" anchor="ctr">
              <a:noAutofit/>
            </a:bodyPr>
            <a:lstStyle>
              <a:defPPr>
                <a:defRPr lang="en-US"/>
              </a:defPPr>
            </a:lstStyle>
            <a:p>
              <a:pPr algn="r" fontAlgn="b">
                <a:spcBef>
                  <a:spcPts val="75"/>
                </a:spcBef>
                <a:spcAft>
                  <a:spcPts val="38"/>
                </a:spcAft>
                <a:buClr>
                  <a:srgbClr val="6689CC"/>
                </a:buClr>
                <a:buNone/>
                <a:defRPr kumimoji="0" b="0" i="0" normalizeH="0" noProof="0">
                  <a:uLnTx/>
                  <a:uFillTx/>
                  <a:latin typeface="Arial" pitchFamily="34" charset="0"/>
                  <a:ea typeface="+mn-ea"/>
                  <a:cs typeface="+mn-cs"/>
                </a:defRPr>
              </a:pPr>
              <a:endParaRPr lang="en-US" sz="1200">
                <a:solidFill>
                  <a:srgbClr val="EC008C"/>
                </a:solidFill>
                <a:cs typeface="Times New Roman" pitchFamily="18" charset="0"/>
              </a:endParaRPr>
            </a:p>
          </p:txBody>
        </p:sp>
        <p:sp>
          <p:nvSpPr>
            <p:cNvPr id="103" name="Rectangle 106">
              <a:extLst>
                <a:ext uri="{FF2B5EF4-FFF2-40B4-BE49-F238E27FC236}">
                  <a16:creationId xmlns:a16="http://schemas.microsoft.com/office/drawing/2014/main" id="{A5A02B35-693A-4ABB-8071-7C4877DC199B}"/>
                </a:ext>
              </a:extLst>
            </p:cNvPr>
            <p:cNvSpPr/>
            <p:nvPr/>
          </p:nvSpPr>
          <p:spPr>
            <a:xfrm>
              <a:off x="7622320" y="3303452"/>
              <a:ext cx="654453" cy="369332"/>
            </a:xfrm>
            <a:prstGeom prst="rect">
              <a:avLst/>
            </a:prstGeom>
          </p:spPr>
          <p:txBody>
            <a:bodyPr wrap="none" anchor="ctr">
              <a:spAutoFit/>
            </a:bodyPr>
            <a:lstStyle>
              <a:defPPr>
                <a:defRPr lang="en-US"/>
              </a:defPPr>
            </a:lstStyle>
            <a:p>
              <a:pPr algn="l" fontAlgn="b">
                <a:spcBef>
                  <a:spcPts val="75"/>
                </a:spcBef>
                <a:spcAft>
                  <a:spcPts val="38"/>
                </a:spcAft>
                <a:buClr>
                  <a:srgbClr val="6689CC"/>
                </a:buClr>
                <a:buNone/>
                <a:defRPr kumimoji="0" b="0" i="0" normalizeH="0" noProof="0">
                  <a:uLnTx/>
                  <a:uFillTx/>
                  <a:latin typeface="Arial" pitchFamily="34" charset="0"/>
                  <a:ea typeface="+mn-ea"/>
                  <a:cs typeface="+mn-cs"/>
                </a:defRPr>
              </a:pPr>
              <a:r>
                <a:rPr kumimoji="0" lang="fr-FR" sz="1200" b="1" i="0" normalizeH="0" noProof="0">
                  <a:solidFill>
                    <a:schemeClr val="tx1">
                      <a:lumMod val="65000"/>
                      <a:lumOff val="35000"/>
                    </a:schemeClr>
                  </a:solidFill>
                  <a:uLnTx/>
                  <a:uFillTx/>
                  <a:latin typeface="Arial" pitchFamily="34" charset="0"/>
                  <a:ea typeface="+mn-ea"/>
                  <a:cs typeface="+mn-cs"/>
                </a:rPr>
                <a:t>73 %</a:t>
              </a:r>
            </a:p>
          </p:txBody>
        </p:sp>
      </p:grpSp>
      <p:sp>
        <p:nvSpPr>
          <p:cNvPr id="104" name="Rounded Rectangle 113">
            <a:extLst>
              <a:ext uri="{FF2B5EF4-FFF2-40B4-BE49-F238E27FC236}">
                <a16:creationId xmlns:a16="http://schemas.microsoft.com/office/drawing/2014/main" id="{F20248EB-0EE0-4D72-8CFE-E727A1A65327}"/>
              </a:ext>
            </a:extLst>
          </p:cNvPr>
          <p:cNvSpPr/>
          <p:nvPr/>
        </p:nvSpPr>
        <p:spPr bwMode="auto">
          <a:xfrm>
            <a:off x="3378192" y="2637576"/>
            <a:ext cx="1089378" cy="573374"/>
          </a:xfrm>
          <a:prstGeom prst="roundRect">
            <a:avLst>
              <a:gd name="adj" fmla="val 24481"/>
            </a:avLst>
          </a:prstGeom>
          <a:solidFill>
            <a:schemeClr val="tx2">
              <a:lumMod val="50000"/>
            </a:schemeClr>
          </a:solidFill>
          <a:ln w="19050" algn="ctr">
            <a:noFill/>
            <a:miter lim="800000"/>
          </a:ln>
          <a:effectLst>
            <a:softEdge rad="101600"/>
          </a:effectLst>
        </p:spPr>
        <p:txBody>
          <a:bodyPr wrap="square" lIns="0" tIns="0" rIns="0" bIns="0" rtlCol="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105" name="Rectangle 114">
            <a:extLst>
              <a:ext uri="{FF2B5EF4-FFF2-40B4-BE49-F238E27FC236}">
                <a16:creationId xmlns:a16="http://schemas.microsoft.com/office/drawing/2014/main" id="{132E0918-250D-4ABC-840F-3D53E4624685}"/>
              </a:ext>
            </a:extLst>
          </p:cNvPr>
          <p:cNvSpPr/>
          <p:nvPr/>
        </p:nvSpPr>
        <p:spPr bwMode="auto">
          <a:xfrm>
            <a:off x="3444391" y="2617516"/>
            <a:ext cx="958245" cy="601815"/>
          </a:xfrm>
          <a:prstGeom prst="rect">
            <a:avLst/>
          </a:prstGeom>
          <a:solidFill>
            <a:schemeClr val="bg1"/>
          </a:solidFill>
          <a:ln w="19050" algn="ctr">
            <a:noFill/>
            <a:miter lim="800000"/>
          </a:ln>
          <a:effectLst/>
        </p:spPr>
        <p:txBody>
          <a:bodyPr wrap="square" lIns="0" tIns="0" rIns="0" bIns="0" rtlCol="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106" name="Rectangle 93">
            <a:extLst>
              <a:ext uri="{FF2B5EF4-FFF2-40B4-BE49-F238E27FC236}">
                <a16:creationId xmlns:a16="http://schemas.microsoft.com/office/drawing/2014/main" id="{3A9E327A-1796-406E-9F71-9154FAE4C05D}"/>
              </a:ext>
            </a:extLst>
          </p:cNvPr>
          <p:cNvSpPr/>
          <p:nvPr/>
        </p:nvSpPr>
        <p:spPr>
          <a:xfrm>
            <a:off x="3447014" y="2698719"/>
            <a:ext cx="954937" cy="341928"/>
          </a:xfrm>
          <a:prstGeom prst="rect">
            <a:avLst/>
          </a:prstGeom>
        </p:spPr>
        <p:txBody>
          <a:bodyPr wrap="square" lIns="0" tIns="0" rIns="0" bIns="0" anchor="ctr" anchorCtr="0">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r>
              <a:rPr kumimoji="0" lang="fr-FR" sz="1100" b="1" i="0" normalizeH="0" noProof="0">
                <a:solidFill>
                  <a:schemeClr val="tx2"/>
                </a:solidFill>
                <a:uLnTx/>
                <a:uFillTx/>
                <a:latin typeface="Arial" pitchFamily="34" charset="0"/>
                <a:ea typeface="+mn-ea"/>
                <a:cs typeface="+mn-cs"/>
              </a:rPr>
              <a:t>Dabigatran</a:t>
            </a:r>
          </a:p>
        </p:txBody>
      </p:sp>
      <p:grpSp>
        <p:nvGrpSpPr>
          <p:cNvPr id="107" name="Group 25">
            <a:extLst>
              <a:ext uri="{FF2B5EF4-FFF2-40B4-BE49-F238E27FC236}">
                <a16:creationId xmlns:a16="http://schemas.microsoft.com/office/drawing/2014/main" id="{C3F92CA7-3811-4E7A-9547-3B5EFD8C864A}"/>
              </a:ext>
            </a:extLst>
          </p:cNvPr>
          <p:cNvGrpSpPr/>
          <p:nvPr/>
        </p:nvGrpSpPr>
        <p:grpSpPr>
          <a:xfrm>
            <a:off x="965406" y="3265837"/>
            <a:ext cx="2480754" cy="348936"/>
            <a:chOff x="618615" y="4067115"/>
            <a:chExt cx="3307672" cy="465248"/>
          </a:xfrm>
        </p:grpSpPr>
        <p:sp>
          <p:nvSpPr>
            <p:cNvPr id="108" name="Rectangle 94">
              <a:extLst>
                <a:ext uri="{FF2B5EF4-FFF2-40B4-BE49-F238E27FC236}">
                  <a16:creationId xmlns:a16="http://schemas.microsoft.com/office/drawing/2014/main" id="{323EFF21-E415-42FD-9955-03411780473B}"/>
                </a:ext>
              </a:extLst>
            </p:cNvPr>
            <p:cNvSpPr/>
            <p:nvPr/>
          </p:nvSpPr>
          <p:spPr bwMode="auto">
            <a:xfrm>
              <a:off x="618615" y="4067115"/>
              <a:ext cx="3307672" cy="465247"/>
            </a:xfrm>
            <a:prstGeom prst="rect">
              <a:avLst/>
            </a:prstGeom>
            <a:solidFill>
              <a:srgbClr val="6689CC">
                <a:alpha val="30000"/>
              </a:srgbClr>
            </a:solidFill>
            <a:ln w="19050" algn="ctr">
              <a:noFill/>
              <a:miter lim="800000"/>
            </a:ln>
            <a:effectLst/>
          </p:spPr>
          <p:txBody>
            <a:bodyPr wrap="square" lIns="0" tIns="0" rIns="0" bIns="0" rtlCol="0" anchor="ctr">
              <a:noAutofit/>
            </a:bodyPr>
            <a:lstStyle>
              <a:defPPr>
                <a:defRPr lang="en-US"/>
              </a:def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109" name="Rectangle 95">
              <a:extLst>
                <a:ext uri="{FF2B5EF4-FFF2-40B4-BE49-F238E27FC236}">
                  <a16:creationId xmlns:a16="http://schemas.microsoft.com/office/drawing/2014/main" id="{112E4190-BC8B-4569-B259-B066D3631C05}"/>
                </a:ext>
              </a:extLst>
            </p:cNvPr>
            <p:cNvSpPr/>
            <p:nvPr/>
          </p:nvSpPr>
          <p:spPr bwMode="auto">
            <a:xfrm>
              <a:off x="2929399" y="4067116"/>
              <a:ext cx="996887" cy="465247"/>
            </a:xfrm>
            <a:prstGeom prst="rect">
              <a:avLst/>
            </a:prstGeom>
            <a:solidFill>
              <a:srgbClr val="8A8C8E"/>
            </a:solidFill>
            <a:ln w="19050" algn="ctr">
              <a:noFill/>
              <a:miter lim="800000"/>
            </a:ln>
            <a:effectLst/>
          </p:spPr>
          <p:txBody>
            <a:bodyPr wrap="square" lIns="0" tIns="0" rIns="0" bIns="0" rtlCol="0" anchor="ctr">
              <a:noAutofit/>
            </a:bodyPr>
            <a:lstStyle>
              <a:defPPr>
                <a:defRPr lang="en-US"/>
              </a:defPPr>
            </a:lstStyle>
            <a:p>
              <a:pPr algn="l" fontAlgn="b">
                <a:spcBef>
                  <a:spcPts val="75"/>
                </a:spcBef>
                <a:spcAft>
                  <a:spcPts val="38"/>
                </a:spcAft>
                <a:buClr>
                  <a:srgbClr val="6689CC"/>
                </a:buClr>
                <a:buNone/>
                <a:defRPr kumimoji="0" b="0" i="0" normalizeH="0" noProof="0">
                  <a:uLnTx/>
                  <a:uFillTx/>
                  <a:latin typeface="Arial" pitchFamily="34" charset="0"/>
                  <a:ea typeface="+mn-ea"/>
                  <a:cs typeface="+mn-cs"/>
                </a:defRPr>
              </a:pPr>
              <a:endParaRPr lang="en-US" sz="1200" b="1">
                <a:solidFill>
                  <a:srgbClr val="FFFFFF"/>
                </a:solidFill>
                <a:cs typeface="Times New Roman" pitchFamily="18" charset="0"/>
              </a:endParaRPr>
            </a:p>
          </p:txBody>
        </p:sp>
        <p:sp>
          <p:nvSpPr>
            <p:cNvPr id="110" name="Rectangle 104">
              <a:extLst>
                <a:ext uri="{FF2B5EF4-FFF2-40B4-BE49-F238E27FC236}">
                  <a16:creationId xmlns:a16="http://schemas.microsoft.com/office/drawing/2014/main" id="{D28B7AF0-E449-4982-B871-541F5C069C94}"/>
                </a:ext>
              </a:extLst>
            </p:cNvPr>
            <p:cNvSpPr/>
            <p:nvPr/>
          </p:nvSpPr>
          <p:spPr>
            <a:xfrm>
              <a:off x="2270916" y="4128095"/>
              <a:ext cx="654453" cy="369332"/>
            </a:xfrm>
            <a:prstGeom prst="rect">
              <a:avLst/>
            </a:prstGeom>
          </p:spPr>
          <p:txBody>
            <a:bodyPr wrap="none" anchor="ctr">
              <a:spAutoFit/>
            </a:bodyPr>
            <a:lstStyle>
              <a:defPPr>
                <a:defRPr lang="en-US"/>
              </a:defPPr>
            </a:lstStyle>
            <a:p>
              <a:pPr algn="r" fontAlgn="b">
                <a:spcBef>
                  <a:spcPts val="75"/>
                </a:spcBef>
                <a:spcAft>
                  <a:spcPts val="38"/>
                </a:spcAft>
                <a:buClr>
                  <a:srgbClr val="6689CC"/>
                </a:buClr>
                <a:buNone/>
                <a:defRPr kumimoji="0" b="0" i="0" normalizeH="0" noProof="0">
                  <a:uLnTx/>
                  <a:uFillTx/>
                  <a:latin typeface="Arial" pitchFamily="34" charset="0"/>
                  <a:ea typeface="+mn-ea"/>
                  <a:cs typeface="+mn-cs"/>
                </a:defRPr>
              </a:pPr>
              <a:r>
                <a:rPr kumimoji="0" lang="fr-FR" sz="1200" b="1" i="0" normalizeH="0" noProof="0">
                  <a:solidFill>
                    <a:schemeClr val="tx1">
                      <a:lumMod val="65000"/>
                      <a:lumOff val="35000"/>
                    </a:schemeClr>
                  </a:solidFill>
                  <a:uLnTx/>
                  <a:uFillTx/>
                  <a:latin typeface="Arial" pitchFamily="34" charset="0"/>
                  <a:ea typeface="+mn-ea"/>
                  <a:cs typeface="+mn-cs"/>
                </a:rPr>
                <a:t>30 %</a:t>
              </a:r>
            </a:p>
          </p:txBody>
        </p:sp>
      </p:grpSp>
      <p:grpSp>
        <p:nvGrpSpPr>
          <p:cNvPr id="111" name="Group 14339">
            <a:extLst>
              <a:ext uri="{FF2B5EF4-FFF2-40B4-BE49-F238E27FC236}">
                <a16:creationId xmlns:a16="http://schemas.microsoft.com/office/drawing/2014/main" id="{0105BC74-1EF6-440E-B7AE-1C6F4EF8A2DC}"/>
              </a:ext>
            </a:extLst>
          </p:cNvPr>
          <p:cNvGrpSpPr/>
          <p:nvPr/>
        </p:nvGrpSpPr>
        <p:grpSpPr>
          <a:xfrm>
            <a:off x="4403492" y="3265838"/>
            <a:ext cx="2480756" cy="348935"/>
            <a:chOff x="5202730" y="4067114"/>
            <a:chExt cx="3307674" cy="465247"/>
          </a:xfrm>
        </p:grpSpPr>
        <p:sp>
          <p:nvSpPr>
            <p:cNvPr id="112" name="Rectangle 96">
              <a:extLst>
                <a:ext uri="{FF2B5EF4-FFF2-40B4-BE49-F238E27FC236}">
                  <a16:creationId xmlns:a16="http://schemas.microsoft.com/office/drawing/2014/main" id="{C2E73F03-DD33-43B8-B575-99FAB8CF0D7E}"/>
                </a:ext>
              </a:extLst>
            </p:cNvPr>
            <p:cNvSpPr/>
            <p:nvPr/>
          </p:nvSpPr>
          <p:spPr bwMode="auto">
            <a:xfrm>
              <a:off x="5202732" y="4067114"/>
              <a:ext cx="3307672" cy="465247"/>
            </a:xfrm>
            <a:prstGeom prst="rect">
              <a:avLst/>
            </a:prstGeom>
            <a:solidFill>
              <a:srgbClr val="6689CC">
                <a:alpha val="30000"/>
              </a:srgbClr>
            </a:solidFill>
            <a:ln w="19050" algn="ctr">
              <a:noFill/>
              <a:miter lim="800000"/>
            </a:ln>
            <a:effectLst/>
          </p:spPr>
          <p:txBody>
            <a:bodyPr wrap="square" lIns="0" tIns="0" rIns="0" bIns="0" rtlCol="0" anchor="ctr">
              <a:noAutofit/>
            </a:bodyPr>
            <a:lstStyle>
              <a:defPPr>
                <a:defRPr lang="en-US"/>
              </a:def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113" name="Rectangle 97">
              <a:extLst>
                <a:ext uri="{FF2B5EF4-FFF2-40B4-BE49-F238E27FC236}">
                  <a16:creationId xmlns:a16="http://schemas.microsoft.com/office/drawing/2014/main" id="{3901D32A-04C0-4D3D-B9D0-A44D0BA9C608}"/>
                </a:ext>
              </a:extLst>
            </p:cNvPr>
            <p:cNvSpPr/>
            <p:nvPr/>
          </p:nvSpPr>
          <p:spPr bwMode="auto">
            <a:xfrm>
              <a:off x="5202730" y="4067114"/>
              <a:ext cx="2315422" cy="465247"/>
            </a:xfrm>
            <a:prstGeom prst="rect">
              <a:avLst/>
            </a:prstGeom>
            <a:solidFill>
              <a:srgbClr val="8A8C8E"/>
            </a:solidFill>
            <a:ln w="19050" algn="ctr">
              <a:noFill/>
              <a:miter lim="800000"/>
            </a:ln>
            <a:effectLst/>
          </p:spPr>
          <p:txBody>
            <a:bodyPr wrap="square" lIns="0" tIns="0" rIns="0" bIns="0" rtlCol="0" anchor="ctr">
              <a:noAutofit/>
            </a:bodyPr>
            <a:lstStyle>
              <a:defPPr>
                <a:defRPr lang="en-US"/>
              </a:defPPr>
            </a:lstStyle>
            <a:p>
              <a:pPr algn="r" fontAlgn="b">
                <a:spcBef>
                  <a:spcPts val="75"/>
                </a:spcBef>
                <a:spcAft>
                  <a:spcPts val="38"/>
                </a:spcAft>
                <a:buClr>
                  <a:srgbClr val="6689CC"/>
                </a:buClr>
                <a:buNone/>
                <a:defRPr kumimoji="0" b="0" i="0" normalizeH="0" noProof="0">
                  <a:uLnTx/>
                  <a:uFillTx/>
                  <a:latin typeface="Arial" pitchFamily="34" charset="0"/>
                  <a:ea typeface="+mn-ea"/>
                  <a:cs typeface="+mn-cs"/>
                </a:defRPr>
              </a:pPr>
              <a:endParaRPr lang="en-US" sz="1200">
                <a:solidFill>
                  <a:srgbClr val="EC008C"/>
                </a:solidFill>
                <a:cs typeface="Times New Roman" pitchFamily="18" charset="0"/>
              </a:endParaRPr>
            </a:p>
          </p:txBody>
        </p:sp>
        <p:sp>
          <p:nvSpPr>
            <p:cNvPr id="114" name="Rectangle 107">
              <a:extLst>
                <a:ext uri="{FF2B5EF4-FFF2-40B4-BE49-F238E27FC236}">
                  <a16:creationId xmlns:a16="http://schemas.microsoft.com/office/drawing/2014/main" id="{559FB78B-CE20-4211-A5FE-CE7B5CC46D42}"/>
                </a:ext>
              </a:extLst>
            </p:cNvPr>
            <p:cNvSpPr/>
            <p:nvPr/>
          </p:nvSpPr>
          <p:spPr>
            <a:xfrm>
              <a:off x="7520984" y="4119025"/>
              <a:ext cx="654453" cy="369332"/>
            </a:xfrm>
            <a:prstGeom prst="rect">
              <a:avLst/>
            </a:prstGeom>
          </p:spPr>
          <p:txBody>
            <a:bodyPr wrap="none" anchor="ctr">
              <a:spAutoFit/>
            </a:bodyPr>
            <a:lstStyle>
              <a:defPPr>
                <a:defRPr lang="en-US"/>
              </a:defPPr>
            </a:lstStyle>
            <a:p>
              <a:pPr algn="l" fontAlgn="b">
                <a:spcBef>
                  <a:spcPts val="75"/>
                </a:spcBef>
                <a:spcAft>
                  <a:spcPts val="38"/>
                </a:spcAft>
                <a:buClr>
                  <a:srgbClr val="6689CC"/>
                </a:buClr>
                <a:buNone/>
                <a:defRPr kumimoji="0" b="0" i="0" normalizeH="0" noProof="0">
                  <a:uLnTx/>
                  <a:uFillTx/>
                  <a:latin typeface="Arial" pitchFamily="34" charset="0"/>
                  <a:ea typeface="+mn-ea"/>
                  <a:cs typeface="+mn-cs"/>
                </a:defRPr>
              </a:pPr>
              <a:r>
                <a:rPr kumimoji="0" lang="fr-FR" sz="1200" b="1" i="0" normalizeH="0" noProof="0">
                  <a:solidFill>
                    <a:schemeClr val="tx1">
                      <a:lumMod val="65000"/>
                      <a:lumOff val="35000"/>
                    </a:schemeClr>
                  </a:solidFill>
                  <a:uLnTx/>
                  <a:uFillTx/>
                  <a:latin typeface="Arial" pitchFamily="34" charset="0"/>
                  <a:ea typeface="+mn-ea"/>
                  <a:cs typeface="+mn-cs"/>
                </a:rPr>
                <a:t>70 %</a:t>
              </a:r>
            </a:p>
          </p:txBody>
        </p:sp>
      </p:grpSp>
      <p:sp>
        <p:nvSpPr>
          <p:cNvPr id="115" name="Rounded Rectangle 116">
            <a:extLst>
              <a:ext uri="{FF2B5EF4-FFF2-40B4-BE49-F238E27FC236}">
                <a16:creationId xmlns:a16="http://schemas.microsoft.com/office/drawing/2014/main" id="{A0B5BACF-EE3A-428F-8EB7-73099C6BFA70}"/>
              </a:ext>
            </a:extLst>
          </p:cNvPr>
          <p:cNvSpPr/>
          <p:nvPr/>
        </p:nvSpPr>
        <p:spPr bwMode="auto">
          <a:xfrm>
            <a:off x="3378192" y="3154962"/>
            <a:ext cx="1089378" cy="573374"/>
          </a:xfrm>
          <a:prstGeom prst="roundRect">
            <a:avLst>
              <a:gd name="adj" fmla="val 24481"/>
            </a:avLst>
          </a:prstGeom>
          <a:solidFill>
            <a:schemeClr val="tx2">
              <a:lumMod val="50000"/>
            </a:schemeClr>
          </a:solidFill>
          <a:ln w="19050" algn="ctr">
            <a:noFill/>
            <a:miter lim="800000"/>
          </a:ln>
          <a:effectLst>
            <a:softEdge rad="101600"/>
          </a:effectLst>
        </p:spPr>
        <p:txBody>
          <a:bodyPr wrap="square" lIns="0" tIns="0" rIns="0" bIns="0" rtlCol="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116" name="Rectangle 117">
            <a:extLst>
              <a:ext uri="{FF2B5EF4-FFF2-40B4-BE49-F238E27FC236}">
                <a16:creationId xmlns:a16="http://schemas.microsoft.com/office/drawing/2014/main" id="{6F402954-57D4-44E7-B6FB-B06B5C22ED94}"/>
              </a:ext>
            </a:extLst>
          </p:cNvPr>
          <p:cNvSpPr/>
          <p:nvPr/>
        </p:nvSpPr>
        <p:spPr bwMode="auto">
          <a:xfrm>
            <a:off x="3444391" y="3134901"/>
            <a:ext cx="958245" cy="601815"/>
          </a:xfrm>
          <a:prstGeom prst="rect">
            <a:avLst/>
          </a:prstGeom>
          <a:solidFill>
            <a:schemeClr val="bg1"/>
          </a:solidFill>
          <a:ln w="19050" algn="ctr">
            <a:noFill/>
            <a:miter lim="800000"/>
          </a:ln>
          <a:effectLst/>
        </p:spPr>
        <p:txBody>
          <a:bodyPr wrap="square" lIns="0" tIns="0" rIns="0" bIns="0" rtlCol="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chemeClr val="accent1"/>
              </a:solidFill>
            </a:endParaRPr>
          </a:p>
        </p:txBody>
      </p:sp>
      <p:sp>
        <p:nvSpPr>
          <p:cNvPr id="117" name="Rectangle 98">
            <a:extLst>
              <a:ext uri="{FF2B5EF4-FFF2-40B4-BE49-F238E27FC236}">
                <a16:creationId xmlns:a16="http://schemas.microsoft.com/office/drawing/2014/main" id="{E60484AC-0D34-4499-AC7E-80678FC53FA1}"/>
              </a:ext>
            </a:extLst>
          </p:cNvPr>
          <p:cNvSpPr/>
          <p:nvPr/>
        </p:nvSpPr>
        <p:spPr>
          <a:xfrm>
            <a:off x="3449182" y="3272094"/>
            <a:ext cx="979378" cy="348934"/>
          </a:xfrm>
          <a:prstGeom prst="rect">
            <a:avLst/>
          </a:prstGeom>
        </p:spPr>
        <p:txBody>
          <a:bodyPr wrap="square" lIns="0" tIns="0" rIns="0" bIns="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r>
              <a:rPr kumimoji="0" lang="fr-FR" sz="1100" b="1" i="0" normalizeH="0" noProof="0">
                <a:solidFill>
                  <a:srgbClr val="605F62"/>
                </a:solidFill>
                <a:uLnTx/>
                <a:uFillTx/>
                <a:latin typeface="Arial" pitchFamily="34" charset="0"/>
                <a:ea typeface="+mn-ea"/>
                <a:cs typeface="+mn-cs"/>
              </a:rPr>
              <a:t>Apixaban</a:t>
            </a:r>
          </a:p>
        </p:txBody>
      </p:sp>
      <p:grpSp>
        <p:nvGrpSpPr>
          <p:cNvPr id="118" name="Group 14335">
            <a:extLst>
              <a:ext uri="{FF2B5EF4-FFF2-40B4-BE49-F238E27FC236}">
                <a16:creationId xmlns:a16="http://schemas.microsoft.com/office/drawing/2014/main" id="{7EA6EC80-C822-4A38-9185-07E09F91AD1C}"/>
              </a:ext>
            </a:extLst>
          </p:cNvPr>
          <p:cNvGrpSpPr/>
          <p:nvPr/>
        </p:nvGrpSpPr>
        <p:grpSpPr>
          <a:xfrm>
            <a:off x="965406" y="3830969"/>
            <a:ext cx="2480754" cy="348936"/>
            <a:chOff x="618615" y="4879616"/>
            <a:chExt cx="3307672" cy="465248"/>
          </a:xfrm>
        </p:grpSpPr>
        <p:sp>
          <p:nvSpPr>
            <p:cNvPr id="119" name="Rectangle 99">
              <a:extLst>
                <a:ext uri="{FF2B5EF4-FFF2-40B4-BE49-F238E27FC236}">
                  <a16:creationId xmlns:a16="http://schemas.microsoft.com/office/drawing/2014/main" id="{8F7019B8-77BC-46E4-8E1B-88F132A0B1E1}"/>
                </a:ext>
              </a:extLst>
            </p:cNvPr>
            <p:cNvSpPr/>
            <p:nvPr/>
          </p:nvSpPr>
          <p:spPr bwMode="auto">
            <a:xfrm>
              <a:off x="618615" y="4879616"/>
              <a:ext cx="3307672" cy="465247"/>
            </a:xfrm>
            <a:prstGeom prst="rect">
              <a:avLst/>
            </a:prstGeom>
            <a:solidFill>
              <a:srgbClr val="6689CC">
                <a:alpha val="30000"/>
              </a:srgbClr>
            </a:solidFill>
            <a:ln w="19050" algn="ctr">
              <a:noFill/>
              <a:miter lim="800000"/>
            </a:ln>
            <a:effectLst/>
          </p:spPr>
          <p:txBody>
            <a:bodyPr wrap="square" lIns="0" tIns="0" rIns="0" bIns="0" rtlCol="0" anchor="ctr">
              <a:noAutofit/>
            </a:bodyPr>
            <a:lstStyle>
              <a:defPPr>
                <a:defRPr lang="en-US"/>
              </a:def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120" name="Rectangle 100">
              <a:extLst>
                <a:ext uri="{FF2B5EF4-FFF2-40B4-BE49-F238E27FC236}">
                  <a16:creationId xmlns:a16="http://schemas.microsoft.com/office/drawing/2014/main" id="{875B8976-E7E9-4497-AA7A-45518580C5BB}"/>
                </a:ext>
              </a:extLst>
            </p:cNvPr>
            <p:cNvSpPr/>
            <p:nvPr/>
          </p:nvSpPr>
          <p:spPr bwMode="auto">
            <a:xfrm>
              <a:off x="1078581" y="4879617"/>
              <a:ext cx="2847706" cy="465247"/>
            </a:xfrm>
            <a:prstGeom prst="rect">
              <a:avLst/>
            </a:prstGeom>
            <a:solidFill>
              <a:srgbClr val="605F62"/>
            </a:solidFill>
            <a:ln w="19050" algn="ctr">
              <a:noFill/>
              <a:miter lim="800000"/>
            </a:ln>
            <a:effectLst/>
          </p:spPr>
          <p:txBody>
            <a:bodyPr wrap="square" lIns="81000" tIns="0" rIns="0" bIns="0" rtlCol="0" anchor="ctr">
              <a:noAutofit/>
            </a:bodyPr>
            <a:lstStyle>
              <a:defPPr>
                <a:defRPr lang="en-US"/>
              </a:defPPr>
            </a:lstStyle>
            <a:p>
              <a:pPr algn="l" fontAlgn="b">
                <a:spcBef>
                  <a:spcPts val="75"/>
                </a:spcBef>
                <a:spcAft>
                  <a:spcPts val="38"/>
                </a:spcAft>
                <a:buClr>
                  <a:srgbClr val="6689CC"/>
                </a:buClr>
                <a:buNone/>
                <a:defRPr kumimoji="0" b="0" i="0" normalizeH="0" noProof="0">
                  <a:uLnTx/>
                  <a:uFillTx/>
                  <a:latin typeface="Arial" pitchFamily="34" charset="0"/>
                  <a:ea typeface="+mn-ea"/>
                  <a:cs typeface="+mn-cs"/>
                </a:defRPr>
              </a:pPr>
              <a:r>
                <a:rPr kumimoji="0" lang="fr-FR" sz="1200" b="1" i="0" normalizeH="0" noProof="0">
                  <a:solidFill>
                    <a:srgbClr val="FFFFFF"/>
                  </a:solidFill>
                  <a:uLnTx/>
                  <a:uFillTx/>
                  <a:latin typeface="Arial" pitchFamily="34" charset="0"/>
                  <a:ea typeface="+mn-ea"/>
                  <a:cs typeface="+mn-cs"/>
                </a:rPr>
                <a:t>86 %</a:t>
              </a:r>
            </a:p>
          </p:txBody>
        </p:sp>
      </p:grpSp>
      <p:grpSp>
        <p:nvGrpSpPr>
          <p:cNvPr id="121" name="Group 14336">
            <a:extLst>
              <a:ext uri="{FF2B5EF4-FFF2-40B4-BE49-F238E27FC236}">
                <a16:creationId xmlns:a16="http://schemas.microsoft.com/office/drawing/2014/main" id="{25C81E95-087E-474C-95BF-C9FB37400FC5}"/>
              </a:ext>
            </a:extLst>
          </p:cNvPr>
          <p:cNvGrpSpPr/>
          <p:nvPr/>
        </p:nvGrpSpPr>
        <p:grpSpPr>
          <a:xfrm>
            <a:off x="4403492" y="3830970"/>
            <a:ext cx="2480756" cy="348935"/>
            <a:chOff x="5202730" y="4879615"/>
            <a:chExt cx="3307674" cy="465247"/>
          </a:xfrm>
        </p:grpSpPr>
        <p:sp>
          <p:nvSpPr>
            <p:cNvPr id="122" name="Rectangle 101">
              <a:extLst>
                <a:ext uri="{FF2B5EF4-FFF2-40B4-BE49-F238E27FC236}">
                  <a16:creationId xmlns:a16="http://schemas.microsoft.com/office/drawing/2014/main" id="{6BBE7A65-7B84-4BBF-9859-0E5B3817541A}"/>
                </a:ext>
              </a:extLst>
            </p:cNvPr>
            <p:cNvSpPr/>
            <p:nvPr/>
          </p:nvSpPr>
          <p:spPr bwMode="auto">
            <a:xfrm>
              <a:off x="5202732" y="4879615"/>
              <a:ext cx="3307672" cy="465247"/>
            </a:xfrm>
            <a:prstGeom prst="rect">
              <a:avLst/>
            </a:prstGeom>
            <a:solidFill>
              <a:srgbClr val="6689CC">
                <a:alpha val="30000"/>
              </a:srgbClr>
            </a:solidFill>
            <a:ln w="19050" algn="ctr">
              <a:noFill/>
              <a:miter lim="800000"/>
            </a:ln>
            <a:effectLst/>
          </p:spPr>
          <p:txBody>
            <a:bodyPr wrap="square" lIns="0" tIns="0" rIns="0" bIns="0" rtlCol="0" anchor="ctr">
              <a:noAutofit/>
            </a:bodyPr>
            <a:lstStyle>
              <a:defPPr>
                <a:defRPr lang="en-US"/>
              </a:def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123" name="Rectangle 108">
              <a:extLst>
                <a:ext uri="{FF2B5EF4-FFF2-40B4-BE49-F238E27FC236}">
                  <a16:creationId xmlns:a16="http://schemas.microsoft.com/office/drawing/2014/main" id="{5ED89747-81DD-4C51-9791-A2BED403BF73}"/>
                </a:ext>
              </a:extLst>
            </p:cNvPr>
            <p:cNvSpPr/>
            <p:nvPr/>
          </p:nvSpPr>
          <p:spPr>
            <a:xfrm>
              <a:off x="5670166" y="4928455"/>
              <a:ext cx="654453" cy="369332"/>
            </a:xfrm>
            <a:prstGeom prst="rect">
              <a:avLst/>
            </a:prstGeom>
          </p:spPr>
          <p:txBody>
            <a:bodyPr wrap="none" anchor="ctr">
              <a:spAutoFit/>
            </a:bodyPr>
            <a:lstStyle>
              <a:defPPr>
                <a:defRPr lang="en-US"/>
              </a:defPPr>
            </a:lstStyle>
            <a:p>
              <a:pPr algn="l" fontAlgn="b">
                <a:spcBef>
                  <a:spcPts val="75"/>
                </a:spcBef>
                <a:spcAft>
                  <a:spcPts val="38"/>
                </a:spcAft>
                <a:buClr>
                  <a:srgbClr val="6689CC"/>
                </a:buClr>
                <a:buNone/>
                <a:defRPr kumimoji="0" b="0" i="0" normalizeH="0" noProof="0">
                  <a:uLnTx/>
                  <a:uFillTx/>
                  <a:latin typeface="Arial" pitchFamily="34" charset="0"/>
                  <a:ea typeface="+mn-ea"/>
                  <a:cs typeface="+mn-cs"/>
                </a:defRPr>
              </a:pPr>
              <a:r>
                <a:rPr kumimoji="0" lang="fr-FR" sz="1200" b="1" i="0" normalizeH="0" noProof="0">
                  <a:solidFill>
                    <a:schemeClr val="tx1">
                      <a:lumMod val="65000"/>
                      <a:lumOff val="35000"/>
                    </a:schemeClr>
                  </a:solidFill>
                  <a:uLnTx/>
                  <a:uFillTx/>
                  <a:latin typeface="Arial" pitchFamily="34" charset="0"/>
                  <a:ea typeface="+mn-ea"/>
                  <a:cs typeface="+mn-cs"/>
                </a:rPr>
                <a:t>14 %</a:t>
              </a:r>
            </a:p>
          </p:txBody>
        </p:sp>
        <p:sp>
          <p:nvSpPr>
            <p:cNvPr id="124" name="Rectangle 102">
              <a:extLst>
                <a:ext uri="{FF2B5EF4-FFF2-40B4-BE49-F238E27FC236}">
                  <a16:creationId xmlns:a16="http://schemas.microsoft.com/office/drawing/2014/main" id="{E02E9E2B-3203-4DF6-8C9A-4D2AD50FB5F7}"/>
                </a:ext>
              </a:extLst>
            </p:cNvPr>
            <p:cNvSpPr/>
            <p:nvPr/>
          </p:nvSpPr>
          <p:spPr bwMode="auto">
            <a:xfrm>
              <a:off x="5202730" y="4879615"/>
              <a:ext cx="458221" cy="465247"/>
            </a:xfrm>
            <a:prstGeom prst="rect">
              <a:avLst/>
            </a:prstGeom>
            <a:solidFill>
              <a:srgbClr val="605F62"/>
            </a:solidFill>
            <a:ln w="19050" algn="ctr">
              <a:noFill/>
              <a:miter lim="800000"/>
            </a:ln>
            <a:effectLst/>
          </p:spPr>
          <p:txBody>
            <a:bodyPr wrap="square" lIns="0" tIns="0" rIns="0" bIns="0" rtlCol="0" anchor="ctr">
              <a:noAutofit/>
            </a:bodyPr>
            <a:lstStyle>
              <a:defPPr>
                <a:defRPr lang="en-US"/>
              </a:defPPr>
            </a:lstStyle>
            <a:p>
              <a:pPr algn="r" fontAlgn="b">
                <a:spcBef>
                  <a:spcPts val="75"/>
                </a:spcBef>
                <a:spcAft>
                  <a:spcPts val="38"/>
                </a:spcAft>
                <a:buClr>
                  <a:srgbClr val="6689CC"/>
                </a:buClr>
                <a:buNone/>
                <a:defRPr kumimoji="0" b="0" i="0" normalizeH="0" noProof="0">
                  <a:uLnTx/>
                  <a:uFillTx/>
                  <a:latin typeface="Arial" pitchFamily="34" charset="0"/>
                  <a:ea typeface="+mn-ea"/>
                  <a:cs typeface="+mn-cs"/>
                </a:defRPr>
              </a:pPr>
              <a:endParaRPr lang="en-US" sz="1200">
                <a:solidFill>
                  <a:srgbClr val="EC008C"/>
                </a:solidFill>
                <a:cs typeface="Times New Roman" pitchFamily="18" charset="0"/>
              </a:endParaRPr>
            </a:p>
          </p:txBody>
        </p:sp>
      </p:grpSp>
      <p:sp>
        <p:nvSpPr>
          <p:cNvPr id="125" name="Rounded Rectangle 119">
            <a:extLst>
              <a:ext uri="{FF2B5EF4-FFF2-40B4-BE49-F238E27FC236}">
                <a16:creationId xmlns:a16="http://schemas.microsoft.com/office/drawing/2014/main" id="{AA4CA0EF-7DCB-4F93-BEE3-70B81861293D}"/>
              </a:ext>
            </a:extLst>
          </p:cNvPr>
          <p:cNvSpPr/>
          <p:nvPr/>
        </p:nvSpPr>
        <p:spPr bwMode="auto">
          <a:xfrm>
            <a:off x="3378192" y="3716589"/>
            <a:ext cx="1089378" cy="573374"/>
          </a:xfrm>
          <a:prstGeom prst="roundRect">
            <a:avLst>
              <a:gd name="adj" fmla="val 24481"/>
            </a:avLst>
          </a:prstGeom>
          <a:solidFill>
            <a:schemeClr val="tx2">
              <a:lumMod val="50000"/>
            </a:schemeClr>
          </a:solidFill>
          <a:ln w="19050" algn="ctr">
            <a:noFill/>
            <a:miter lim="800000"/>
          </a:ln>
          <a:effectLst>
            <a:softEdge rad="101600"/>
          </a:effectLst>
        </p:spPr>
        <p:txBody>
          <a:bodyPr wrap="square" lIns="0" tIns="0" rIns="0" bIns="0" rtlCol="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126" name="Rectangle 120">
            <a:extLst>
              <a:ext uri="{FF2B5EF4-FFF2-40B4-BE49-F238E27FC236}">
                <a16:creationId xmlns:a16="http://schemas.microsoft.com/office/drawing/2014/main" id="{A9413748-8F65-483A-BED2-2FCB4D6EAAA8}"/>
              </a:ext>
            </a:extLst>
          </p:cNvPr>
          <p:cNvSpPr/>
          <p:nvPr/>
        </p:nvSpPr>
        <p:spPr bwMode="auto">
          <a:xfrm>
            <a:off x="3444391" y="3696529"/>
            <a:ext cx="958245" cy="601815"/>
          </a:xfrm>
          <a:prstGeom prst="rect">
            <a:avLst/>
          </a:prstGeom>
          <a:solidFill>
            <a:schemeClr val="bg1"/>
          </a:solidFill>
          <a:ln w="19050" algn="ctr">
            <a:noFill/>
            <a:miter lim="800000"/>
          </a:ln>
          <a:effectLst/>
        </p:spPr>
        <p:txBody>
          <a:bodyPr wrap="square" lIns="0" tIns="0" rIns="0" bIns="0" rtlCol="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chemeClr val="accent4"/>
              </a:solidFill>
            </a:endParaRPr>
          </a:p>
        </p:txBody>
      </p:sp>
      <p:sp>
        <p:nvSpPr>
          <p:cNvPr id="127" name="Rectangle 103">
            <a:extLst>
              <a:ext uri="{FF2B5EF4-FFF2-40B4-BE49-F238E27FC236}">
                <a16:creationId xmlns:a16="http://schemas.microsoft.com/office/drawing/2014/main" id="{9256603A-DB1F-4E61-B413-FDB794595E14}"/>
              </a:ext>
            </a:extLst>
          </p:cNvPr>
          <p:cNvSpPr/>
          <p:nvPr/>
        </p:nvSpPr>
        <p:spPr>
          <a:xfrm>
            <a:off x="3444391" y="3851031"/>
            <a:ext cx="952189" cy="355705"/>
          </a:xfrm>
          <a:prstGeom prst="rect">
            <a:avLst/>
          </a:prstGeom>
        </p:spPr>
        <p:txBody>
          <a:bodyPr wrap="square" lIns="0" tIns="0" rIns="0" bIns="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r>
              <a:rPr kumimoji="0" lang="fr-FR" sz="1100" b="1" i="0" normalizeH="0" noProof="0">
                <a:solidFill>
                  <a:srgbClr val="605F62"/>
                </a:solidFill>
                <a:uLnTx/>
                <a:uFillTx/>
                <a:latin typeface="Arial" pitchFamily="34" charset="0"/>
                <a:ea typeface="+mn-ea"/>
                <a:cs typeface="+mn-cs"/>
              </a:rPr>
              <a:t>Warfarine</a:t>
            </a:r>
          </a:p>
        </p:txBody>
      </p:sp>
      <p:sp>
        <p:nvSpPr>
          <p:cNvPr id="128" name="TextBox 2">
            <a:extLst>
              <a:ext uri="{FF2B5EF4-FFF2-40B4-BE49-F238E27FC236}">
                <a16:creationId xmlns:a16="http://schemas.microsoft.com/office/drawing/2014/main" id="{18F9924B-40BD-4B7D-B1FE-7C9239583D62}"/>
              </a:ext>
            </a:extLst>
          </p:cNvPr>
          <p:cNvSpPr txBox="1"/>
          <p:nvPr/>
        </p:nvSpPr>
        <p:spPr>
          <a:xfrm>
            <a:off x="618077" y="2016368"/>
            <a:ext cx="343136" cy="648512"/>
          </a:xfrm>
          <a:prstGeom prst="rect">
            <a:avLst/>
          </a:prstGeom>
          <a:noFill/>
        </p:spPr>
        <p:txBody>
          <a:bodyPr wrap="square" lIns="90000" tIns="46800" rIns="90000" bIns="46800" rtlCol="0" anchor="ctr">
            <a:sp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r>
              <a:rPr kumimoji="0" lang="fr-FR" sz="3600" b="1" i="0" normalizeH="0" noProof="0">
                <a:solidFill>
                  <a:schemeClr val="bg2"/>
                </a:solidFill>
                <a:uLnTx/>
                <a:uFillTx/>
                <a:sym typeface="Wingdings" panose="05000000000000000000" pitchFamily="2" charset="2"/>
              </a:rPr>
              <a:t></a:t>
            </a:r>
          </a:p>
        </p:txBody>
      </p:sp>
      <p:sp>
        <p:nvSpPr>
          <p:cNvPr id="129" name="TextBox 50">
            <a:extLst>
              <a:ext uri="{FF2B5EF4-FFF2-40B4-BE49-F238E27FC236}">
                <a16:creationId xmlns:a16="http://schemas.microsoft.com/office/drawing/2014/main" id="{85D52F11-CC2C-46FD-9E59-751F0E0ECACF}"/>
              </a:ext>
            </a:extLst>
          </p:cNvPr>
          <p:cNvSpPr txBox="1"/>
          <p:nvPr/>
        </p:nvSpPr>
        <p:spPr>
          <a:xfrm>
            <a:off x="6880356" y="2560835"/>
            <a:ext cx="343136" cy="648512"/>
          </a:xfrm>
          <a:prstGeom prst="rect">
            <a:avLst/>
          </a:prstGeom>
          <a:noFill/>
        </p:spPr>
        <p:txBody>
          <a:bodyPr wrap="square" lIns="90000" tIns="46800" rIns="90000" bIns="46800" rtlCol="0" anchor="ctr">
            <a:sp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r>
              <a:rPr kumimoji="0" lang="fr-FR" sz="3600" b="1" i="0" normalizeH="0" noProof="0">
                <a:solidFill>
                  <a:schemeClr val="tx2"/>
                </a:solidFill>
                <a:uLnTx/>
                <a:uFillTx/>
                <a:sym typeface="Wingdings" panose="05000000000000000000" pitchFamily="2" charset="2"/>
              </a:rPr>
              <a:t></a:t>
            </a:r>
          </a:p>
        </p:txBody>
      </p:sp>
      <p:sp>
        <p:nvSpPr>
          <p:cNvPr id="130" name="TextBox 51">
            <a:extLst>
              <a:ext uri="{FF2B5EF4-FFF2-40B4-BE49-F238E27FC236}">
                <a16:creationId xmlns:a16="http://schemas.microsoft.com/office/drawing/2014/main" id="{DD07DA1B-6FF4-4B6E-B0FC-75D29E2C05C0}"/>
              </a:ext>
            </a:extLst>
          </p:cNvPr>
          <p:cNvSpPr txBox="1"/>
          <p:nvPr/>
        </p:nvSpPr>
        <p:spPr>
          <a:xfrm>
            <a:off x="6880356" y="3107892"/>
            <a:ext cx="343136" cy="648512"/>
          </a:xfrm>
          <a:prstGeom prst="rect">
            <a:avLst/>
          </a:prstGeom>
          <a:noFill/>
        </p:spPr>
        <p:txBody>
          <a:bodyPr wrap="square" lIns="90000" tIns="46800" rIns="90000" bIns="46800" rtlCol="0" anchor="ctr">
            <a:sp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r>
              <a:rPr kumimoji="0" lang="fr-FR" sz="3600" b="1" i="0" normalizeH="0" noProof="0">
                <a:solidFill>
                  <a:srgbClr val="D5D4D2"/>
                </a:solidFill>
                <a:uLnTx/>
                <a:uFillTx/>
                <a:sym typeface="Wingdings" panose="05000000000000000000" pitchFamily="2" charset="2"/>
              </a:rPr>
              <a:t></a:t>
            </a:r>
          </a:p>
        </p:txBody>
      </p:sp>
      <p:sp>
        <p:nvSpPr>
          <p:cNvPr id="131" name="TextBox 52">
            <a:extLst>
              <a:ext uri="{FF2B5EF4-FFF2-40B4-BE49-F238E27FC236}">
                <a16:creationId xmlns:a16="http://schemas.microsoft.com/office/drawing/2014/main" id="{2C34A4E6-6392-4A72-924C-0F7AEE406B06}"/>
              </a:ext>
            </a:extLst>
          </p:cNvPr>
          <p:cNvSpPr txBox="1"/>
          <p:nvPr/>
        </p:nvSpPr>
        <p:spPr>
          <a:xfrm>
            <a:off x="622269" y="3699862"/>
            <a:ext cx="343136" cy="648512"/>
          </a:xfrm>
          <a:prstGeom prst="rect">
            <a:avLst/>
          </a:prstGeom>
          <a:noFill/>
        </p:spPr>
        <p:txBody>
          <a:bodyPr wrap="square" lIns="90000" tIns="46800" rIns="90000" bIns="46800" rtlCol="0" anchor="ctr">
            <a:sp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r>
              <a:rPr kumimoji="0" lang="fr-FR" sz="3600" b="1" i="0" normalizeH="0" noProof="0">
                <a:solidFill>
                  <a:srgbClr val="605F62"/>
                </a:solidFill>
                <a:uLnTx/>
                <a:uFillTx/>
                <a:sym typeface="Wingdings" panose="05000000000000000000" pitchFamily="2" charset="2"/>
              </a:rPr>
              <a:t></a:t>
            </a:r>
          </a:p>
        </p:txBody>
      </p:sp>
      <p:grpSp>
        <p:nvGrpSpPr>
          <p:cNvPr id="132" name="Group 3">
            <a:extLst>
              <a:ext uri="{FF2B5EF4-FFF2-40B4-BE49-F238E27FC236}">
                <a16:creationId xmlns:a16="http://schemas.microsoft.com/office/drawing/2014/main" id="{A39EA3D2-058F-4F92-B7D1-B10322AA310E}"/>
              </a:ext>
            </a:extLst>
          </p:cNvPr>
          <p:cNvGrpSpPr/>
          <p:nvPr/>
        </p:nvGrpSpPr>
        <p:grpSpPr>
          <a:xfrm>
            <a:off x="7222325" y="4085147"/>
            <a:ext cx="2883474" cy="542362"/>
            <a:chOff x="1951935" y="4133789"/>
            <a:chExt cx="2883474" cy="1008007"/>
          </a:xfrm>
        </p:grpSpPr>
        <p:sp>
          <p:nvSpPr>
            <p:cNvPr id="133" name="TextBox 53">
              <a:extLst>
                <a:ext uri="{FF2B5EF4-FFF2-40B4-BE49-F238E27FC236}">
                  <a16:creationId xmlns:a16="http://schemas.microsoft.com/office/drawing/2014/main" id="{1E07B4CA-CFB3-4CB4-9690-9DD24B664DCA}"/>
                </a:ext>
              </a:extLst>
            </p:cNvPr>
            <p:cNvSpPr txBox="1"/>
            <p:nvPr/>
          </p:nvSpPr>
          <p:spPr>
            <a:xfrm>
              <a:off x="1951935" y="4133789"/>
              <a:ext cx="531833" cy="890682"/>
            </a:xfrm>
            <a:prstGeom prst="rect">
              <a:avLst/>
            </a:prstGeom>
            <a:noFill/>
          </p:spPr>
          <p:txBody>
            <a:bodyPr wrap="square" lIns="90000" tIns="46800" rIns="90000" bIns="46800" rtlCol="0" anchor="ctr">
              <a:spAutoFit/>
            </a:bodyPr>
            <a:lstStyle>
              <a:defPPr>
                <a:defRPr lang="en-US"/>
              </a:defPPr>
            </a:lstStyle>
            <a:p>
              <a:pPr algn="ctr" fontAlgn="base">
                <a:spcBef>
                  <a:spcPct val="50000"/>
                </a:spcBef>
                <a:spcAft>
                  <a:spcPct val="0"/>
                </a:spcAft>
                <a:buNone/>
                <a:defRPr kumimoji="0" b="0" i="0" normalizeH="0" noProof="0">
                  <a:uLnTx/>
                  <a:uFillTx/>
                  <a:latin typeface="Arial" pitchFamily="34" charset="0"/>
                  <a:ea typeface="+mn-ea"/>
                  <a:cs typeface="+mn-cs"/>
                </a:defRPr>
              </a:pPr>
              <a:r>
                <a:rPr kumimoji="0" lang="fr-FR" sz="2500" b="1" i="0" normalizeH="0" noProof="0">
                  <a:solidFill>
                    <a:schemeClr val="tx1">
                      <a:lumMod val="65000"/>
                      <a:lumOff val="35000"/>
                    </a:schemeClr>
                  </a:solidFill>
                  <a:uLnTx/>
                  <a:uFillTx/>
                  <a:sym typeface="Wingdings" panose="05000000000000000000" pitchFamily="2" charset="2"/>
                </a:rPr>
                <a:t></a:t>
              </a:r>
            </a:p>
          </p:txBody>
        </p:sp>
        <p:sp>
          <p:nvSpPr>
            <p:cNvPr id="134" name="TextBox 54">
              <a:extLst>
                <a:ext uri="{FF2B5EF4-FFF2-40B4-BE49-F238E27FC236}">
                  <a16:creationId xmlns:a16="http://schemas.microsoft.com/office/drawing/2014/main" id="{4A42B830-4796-4C23-B9EA-0958DFB7E473}"/>
                </a:ext>
              </a:extLst>
            </p:cNvPr>
            <p:cNvSpPr txBox="1"/>
            <p:nvPr/>
          </p:nvSpPr>
          <p:spPr>
            <a:xfrm>
              <a:off x="2203262" y="4394118"/>
              <a:ext cx="2632147" cy="747678"/>
            </a:xfrm>
            <a:prstGeom prst="rect">
              <a:avLst/>
            </a:prstGeom>
            <a:noFill/>
          </p:spPr>
          <p:txBody>
            <a:bodyPr wrap="square" lIns="90000" tIns="46800" rIns="90000" bIns="46800" rtlCol="0" anchor="ctr">
              <a:spAutoFit/>
            </a:bodyPr>
            <a:lstStyle>
              <a:defPPr>
                <a:defRPr lang="en-US"/>
              </a:defPPr>
            </a:lstStyle>
            <a:p>
              <a:pPr algn="l" fontAlgn="base">
                <a:spcBef>
                  <a:spcPct val="50000"/>
                </a:spcBef>
                <a:spcAft>
                  <a:spcPct val="0"/>
                </a:spcAft>
                <a:buNone/>
                <a:defRPr kumimoji="0" b="0" i="0" normalizeH="0" noProof="0">
                  <a:uLnTx/>
                  <a:uFillTx/>
                  <a:latin typeface="Arial" pitchFamily="34" charset="0"/>
                  <a:ea typeface="+mn-ea"/>
                  <a:cs typeface="+mn-cs"/>
                </a:defRPr>
              </a:pPr>
              <a:r>
                <a:rPr kumimoji="0" lang="fr-FR" sz="1000" b="1" i="0" normalizeH="0" noProof="0">
                  <a:solidFill>
                    <a:schemeClr val="tx1">
                      <a:lumMod val="65000"/>
                      <a:lumOff val="35000"/>
                    </a:schemeClr>
                  </a:solidFill>
                  <a:uLnTx/>
                  <a:uFillTx/>
                </a:rPr>
                <a:t> = </a:t>
              </a:r>
              <a:r>
                <a:rPr kumimoji="0" lang="fr-FR" sz="1000" i="0" normalizeH="0" noProof="0">
                  <a:solidFill>
                    <a:schemeClr val="tx1">
                      <a:lumMod val="65000"/>
                      <a:lumOff val="35000"/>
                    </a:schemeClr>
                  </a:solidFill>
                  <a:uLnTx/>
                  <a:uFillTx/>
                </a:rPr>
                <a:t>S</a:t>
              </a:r>
              <a:r>
                <a:rPr kumimoji="0" lang="fr-FR" sz="1000" b="0" i="0" normalizeH="0" noProof="0">
                  <a:solidFill>
                    <a:schemeClr val="tx1">
                      <a:lumMod val="65000"/>
                      <a:lumOff val="35000"/>
                    </a:schemeClr>
                  </a:solidFill>
                  <a:uLnTx/>
                  <a:uFillTx/>
                </a:rPr>
                <a:t>chéma </a:t>
              </a:r>
              <a:br>
                <a:rPr kumimoji="0" lang="fr-FR" sz="1000" b="0" i="0" normalizeH="0" noProof="0">
                  <a:solidFill>
                    <a:schemeClr val="tx1">
                      <a:lumMod val="65000"/>
                      <a:lumOff val="35000"/>
                    </a:schemeClr>
                  </a:solidFill>
                  <a:uLnTx/>
                  <a:uFillTx/>
                </a:rPr>
              </a:br>
              <a:r>
                <a:rPr kumimoji="0" lang="fr-FR" sz="1000" b="0" i="0" normalizeH="0" noProof="0">
                  <a:solidFill>
                    <a:schemeClr val="tx1">
                      <a:lumMod val="65000"/>
                      <a:lumOff val="35000"/>
                    </a:schemeClr>
                  </a:solidFill>
                  <a:uLnTx/>
                  <a:uFillTx/>
                </a:rPr>
                <a:t>    de dosage approuvé</a:t>
              </a:r>
            </a:p>
          </p:txBody>
        </p:sp>
      </p:grpSp>
      <p:sp>
        <p:nvSpPr>
          <p:cNvPr id="58" name="TextBox 3">
            <a:extLst>
              <a:ext uri="{FF2B5EF4-FFF2-40B4-BE49-F238E27FC236}">
                <a16:creationId xmlns:a16="http://schemas.microsoft.com/office/drawing/2014/main" id="{57A2D7BD-5E75-5F48-93B9-B21D7900CADF}"/>
              </a:ext>
            </a:extLst>
          </p:cNvPr>
          <p:cNvSpPr txBox="1"/>
          <p:nvPr/>
        </p:nvSpPr>
        <p:spPr>
          <a:xfrm>
            <a:off x="619123" y="4948863"/>
            <a:ext cx="8274051" cy="107722"/>
          </a:xfrm>
          <a:prstGeom prst="rect">
            <a:avLst/>
          </a:prstGeom>
          <a:noFill/>
        </p:spPr>
        <p:txBody>
          <a:bodyPr wrap="square" lIns="0" tIns="0" rIns="0" bIns="0" rtlCol="0" anchor="b" anchorCtr="0">
            <a:spAutoFit/>
          </a:bodyPr>
          <a:lstStyle/>
          <a:p>
            <a:pPr lvl="0"/>
            <a:r>
              <a:rPr lang="fr-FR" sz="700">
                <a:solidFill>
                  <a:srgbClr val="B3B2B5"/>
                </a:solidFill>
              </a:rPr>
              <a:t>ACO : anticoagulant oral</a:t>
            </a:r>
          </a:p>
        </p:txBody>
      </p:sp>
    </p:spTree>
    <p:extLst>
      <p:ext uri="{BB962C8B-B14F-4D97-AF65-F5344CB8AC3E}">
        <p14:creationId xmlns:p14="http://schemas.microsoft.com/office/powerpoint/2010/main" val="3311616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nodeType="afterEffect">
                                  <p:stCondLst>
                                    <p:cond delay="0"/>
                                  </p:stCondLst>
                                  <p:childTnLst>
                                    <p:set>
                                      <p:cBhvr>
                                        <p:cTn id="6" dur="1" fill="hold">
                                          <p:stCondLst>
                                            <p:cond delay="0"/>
                                          </p:stCondLst>
                                        </p:cTn>
                                        <p:tgtEl>
                                          <p:spTgt spid="86"/>
                                        </p:tgtEl>
                                        <p:attrNameLst>
                                          <p:attrName>style.visibility</p:attrName>
                                        </p:attrNameLst>
                                      </p:cBhvr>
                                      <p:to>
                                        <p:strVal val="visible"/>
                                      </p:to>
                                    </p:set>
                                    <p:anim calcmode="lin" valueType="num">
                                      <p:cBhvr additive="base">
                                        <p:cTn id="7" dur="500"/>
                                        <p:tgtEl>
                                          <p:spTgt spid="86"/>
                                        </p:tgtEl>
                                        <p:attrNameLst>
                                          <p:attrName>ppt_x</p:attrName>
                                        </p:attrNameLst>
                                      </p:cBhvr>
                                      <p:tavLst>
                                        <p:tav tm="0">
                                          <p:val>
                                            <p:strVal val="#ppt_x+#ppt_w*1.125000"/>
                                          </p:val>
                                        </p:tav>
                                        <p:tav tm="100000">
                                          <p:val>
                                            <p:strVal val="#ppt_x"/>
                                          </p:val>
                                        </p:tav>
                                      </p:tavLst>
                                    </p:anim>
                                    <p:animEffect transition="in" filter="wipe(left)">
                                      <p:cBhvr>
                                        <p:cTn id="8" dur="500"/>
                                        <p:tgtEl>
                                          <p:spTgt spid="86"/>
                                        </p:tgtEl>
                                      </p:cBhvr>
                                    </p:animEffect>
                                  </p:childTnLst>
                                </p:cTn>
                              </p:par>
                              <p:par>
                                <p:cTn id="9" presetID="12" presetClass="entr" presetSubtype="8" fill="hold" nodeType="withEffect">
                                  <p:stCondLst>
                                    <p:cond delay="0"/>
                                  </p:stCondLst>
                                  <p:childTnLst>
                                    <p:set>
                                      <p:cBhvr>
                                        <p:cTn id="10" dur="1" fill="hold">
                                          <p:stCondLst>
                                            <p:cond delay="0"/>
                                          </p:stCondLst>
                                        </p:cTn>
                                        <p:tgtEl>
                                          <p:spTgt spid="89"/>
                                        </p:tgtEl>
                                        <p:attrNameLst>
                                          <p:attrName>style.visibility</p:attrName>
                                        </p:attrNameLst>
                                      </p:cBhvr>
                                      <p:to>
                                        <p:strVal val="visible"/>
                                      </p:to>
                                    </p:set>
                                    <p:anim calcmode="lin" valueType="num">
                                      <p:cBhvr additive="base">
                                        <p:cTn id="11" dur="500"/>
                                        <p:tgtEl>
                                          <p:spTgt spid="89"/>
                                        </p:tgtEl>
                                        <p:attrNameLst>
                                          <p:attrName>ppt_x</p:attrName>
                                        </p:attrNameLst>
                                      </p:cBhvr>
                                      <p:tavLst>
                                        <p:tav tm="0">
                                          <p:val>
                                            <p:strVal val="#ppt_x-#ppt_w*1.125000"/>
                                          </p:val>
                                        </p:tav>
                                        <p:tav tm="100000">
                                          <p:val>
                                            <p:strVal val="#ppt_x"/>
                                          </p:val>
                                        </p:tav>
                                      </p:tavLst>
                                    </p:anim>
                                    <p:animEffect transition="in" filter="wipe(right)">
                                      <p:cBhvr>
                                        <p:cTn id="12" dur="500"/>
                                        <p:tgtEl>
                                          <p:spTgt spid="89"/>
                                        </p:tgtEl>
                                      </p:cBhvr>
                                    </p:animEffect>
                                  </p:childTnLst>
                                </p:cTn>
                              </p:par>
                            </p:childTnLst>
                          </p:cTn>
                        </p:par>
                        <p:par>
                          <p:cTn id="13" fill="hold">
                            <p:stCondLst>
                              <p:cond delay="500"/>
                            </p:stCondLst>
                            <p:childTnLst>
                              <p:par>
                                <p:cTn id="14" presetID="12" presetClass="entr" presetSubtype="2" fill="hold" nodeType="afterEffect">
                                  <p:stCondLst>
                                    <p:cond delay="0"/>
                                  </p:stCondLst>
                                  <p:childTnLst>
                                    <p:set>
                                      <p:cBhvr>
                                        <p:cTn id="15" dur="1" fill="hold">
                                          <p:stCondLst>
                                            <p:cond delay="0"/>
                                          </p:stCondLst>
                                        </p:cTn>
                                        <p:tgtEl>
                                          <p:spTgt spid="96"/>
                                        </p:tgtEl>
                                        <p:attrNameLst>
                                          <p:attrName>style.visibility</p:attrName>
                                        </p:attrNameLst>
                                      </p:cBhvr>
                                      <p:to>
                                        <p:strVal val="visible"/>
                                      </p:to>
                                    </p:set>
                                    <p:anim calcmode="lin" valueType="num">
                                      <p:cBhvr additive="base">
                                        <p:cTn id="16" dur="500"/>
                                        <p:tgtEl>
                                          <p:spTgt spid="96"/>
                                        </p:tgtEl>
                                        <p:attrNameLst>
                                          <p:attrName>ppt_x</p:attrName>
                                        </p:attrNameLst>
                                      </p:cBhvr>
                                      <p:tavLst>
                                        <p:tav tm="0">
                                          <p:val>
                                            <p:strVal val="#ppt_x+#ppt_w*1.125000"/>
                                          </p:val>
                                        </p:tav>
                                        <p:tav tm="100000">
                                          <p:val>
                                            <p:strVal val="#ppt_x"/>
                                          </p:val>
                                        </p:tav>
                                      </p:tavLst>
                                    </p:anim>
                                    <p:animEffect transition="in" filter="wipe(left)">
                                      <p:cBhvr>
                                        <p:cTn id="17" dur="500"/>
                                        <p:tgtEl>
                                          <p:spTgt spid="96"/>
                                        </p:tgtEl>
                                      </p:cBhvr>
                                    </p:animEffect>
                                  </p:childTnLst>
                                </p:cTn>
                              </p:par>
                              <p:par>
                                <p:cTn id="18" presetID="12" presetClass="entr" presetSubtype="8" fill="hold" nodeType="withEffect">
                                  <p:stCondLst>
                                    <p:cond delay="0"/>
                                  </p:stCondLst>
                                  <p:childTnLst>
                                    <p:set>
                                      <p:cBhvr>
                                        <p:cTn id="19" dur="1" fill="hold">
                                          <p:stCondLst>
                                            <p:cond delay="0"/>
                                          </p:stCondLst>
                                        </p:cTn>
                                        <p:tgtEl>
                                          <p:spTgt spid="100"/>
                                        </p:tgtEl>
                                        <p:attrNameLst>
                                          <p:attrName>style.visibility</p:attrName>
                                        </p:attrNameLst>
                                      </p:cBhvr>
                                      <p:to>
                                        <p:strVal val="visible"/>
                                      </p:to>
                                    </p:set>
                                    <p:anim calcmode="lin" valueType="num">
                                      <p:cBhvr additive="base">
                                        <p:cTn id="20" dur="500"/>
                                        <p:tgtEl>
                                          <p:spTgt spid="100"/>
                                        </p:tgtEl>
                                        <p:attrNameLst>
                                          <p:attrName>ppt_x</p:attrName>
                                        </p:attrNameLst>
                                      </p:cBhvr>
                                      <p:tavLst>
                                        <p:tav tm="0">
                                          <p:val>
                                            <p:strVal val="#ppt_x-#ppt_w*1.125000"/>
                                          </p:val>
                                        </p:tav>
                                        <p:tav tm="100000">
                                          <p:val>
                                            <p:strVal val="#ppt_x"/>
                                          </p:val>
                                        </p:tav>
                                      </p:tavLst>
                                    </p:anim>
                                    <p:animEffect transition="in" filter="wipe(right)">
                                      <p:cBhvr>
                                        <p:cTn id="21" dur="500"/>
                                        <p:tgtEl>
                                          <p:spTgt spid="100"/>
                                        </p:tgtEl>
                                      </p:cBhvr>
                                    </p:animEffect>
                                  </p:childTnLst>
                                </p:cTn>
                              </p:par>
                            </p:childTnLst>
                          </p:cTn>
                        </p:par>
                        <p:par>
                          <p:cTn id="22" fill="hold">
                            <p:stCondLst>
                              <p:cond delay="1000"/>
                            </p:stCondLst>
                            <p:childTnLst>
                              <p:par>
                                <p:cTn id="23" presetID="12" presetClass="entr" presetSubtype="2" fill="hold" nodeType="afterEffect">
                                  <p:stCondLst>
                                    <p:cond delay="0"/>
                                  </p:stCondLst>
                                  <p:childTnLst>
                                    <p:set>
                                      <p:cBhvr>
                                        <p:cTn id="24" dur="1" fill="hold">
                                          <p:stCondLst>
                                            <p:cond delay="0"/>
                                          </p:stCondLst>
                                        </p:cTn>
                                        <p:tgtEl>
                                          <p:spTgt spid="107"/>
                                        </p:tgtEl>
                                        <p:attrNameLst>
                                          <p:attrName>style.visibility</p:attrName>
                                        </p:attrNameLst>
                                      </p:cBhvr>
                                      <p:to>
                                        <p:strVal val="visible"/>
                                      </p:to>
                                    </p:set>
                                    <p:anim calcmode="lin" valueType="num">
                                      <p:cBhvr additive="base">
                                        <p:cTn id="25" dur="500"/>
                                        <p:tgtEl>
                                          <p:spTgt spid="107"/>
                                        </p:tgtEl>
                                        <p:attrNameLst>
                                          <p:attrName>ppt_x</p:attrName>
                                        </p:attrNameLst>
                                      </p:cBhvr>
                                      <p:tavLst>
                                        <p:tav tm="0">
                                          <p:val>
                                            <p:strVal val="#ppt_x+#ppt_w*1.125000"/>
                                          </p:val>
                                        </p:tav>
                                        <p:tav tm="100000">
                                          <p:val>
                                            <p:strVal val="#ppt_x"/>
                                          </p:val>
                                        </p:tav>
                                      </p:tavLst>
                                    </p:anim>
                                    <p:animEffect transition="in" filter="wipe(left)">
                                      <p:cBhvr>
                                        <p:cTn id="26" dur="500"/>
                                        <p:tgtEl>
                                          <p:spTgt spid="107"/>
                                        </p:tgtEl>
                                      </p:cBhvr>
                                    </p:animEffect>
                                  </p:childTnLst>
                                </p:cTn>
                              </p:par>
                              <p:par>
                                <p:cTn id="27" presetID="12" presetClass="entr" presetSubtype="8" fill="hold" nodeType="withEffect">
                                  <p:stCondLst>
                                    <p:cond delay="0"/>
                                  </p:stCondLst>
                                  <p:childTnLst>
                                    <p:set>
                                      <p:cBhvr>
                                        <p:cTn id="28" dur="1" fill="hold">
                                          <p:stCondLst>
                                            <p:cond delay="0"/>
                                          </p:stCondLst>
                                        </p:cTn>
                                        <p:tgtEl>
                                          <p:spTgt spid="111"/>
                                        </p:tgtEl>
                                        <p:attrNameLst>
                                          <p:attrName>style.visibility</p:attrName>
                                        </p:attrNameLst>
                                      </p:cBhvr>
                                      <p:to>
                                        <p:strVal val="visible"/>
                                      </p:to>
                                    </p:set>
                                    <p:anim calcmode="lin" valueType="num">
                                      <p:cBhvr additive="base">
                                        <p:cTn id="29" dur="500"/>
                                        <p:tgtEl>
                                          <p:spTgt spid="111"/>
                                        </p:tgtEl>
                                        <p:attrNameLst>
                                          <p:attrName>ppt_x</p:attrName>
                                        </p:attrNameLst>
                                      </p:cBhvr>
                                      <p:tavLst>
                                        <p:tav tm="0">
                                          <p:val>
                                            <p:strVal val="#ppt_x-#ppt_w*1.125000"/>
                                          </p:val>
                                        </p:tav>
                                        <p:tav tm="100000">
                                          <p:val>
                                            <p:strVal val="#ppt_x"/>
                                          </p:val>
                                        </p:tav>
                                      </p:tavLst>
                                    </p:anim>
                                    <p:animEffect transition="in" filter="wipe(right)">
                                      <p:cBhvr>
                                        <p:cTn id="30" dur="500"/>
                                        <p:tgtEl>
                                          <p:spTgt spid="111"/>
                                        </p:tgtEl>
                                      </p:cBhvr>
                                    </p:animEffect>
                                  </p:childTnLst>
                                </p:cTn>
                              </p:par>
                            </p:childTnLst>
                          </p:cTn>
                        </p:par>
                        <p:par>
                          <p:cTn id="31" fill="hold">
                            <p:stCondLst>
                              <p:cond delay="1500"/>
                            </p:stCondLst>
                            <p:childTnLst>
                              <p:par>
                                <p:cTn id="32" presetID="12" presetClass="entr" presetSubtype="2" fill="hold" nodeType="afterEffect">
                                  <p:stCondLst>
                                    <p:cond delay="0"/>
                                  </p:stCondLst>
                                  <p:childTnLst>
                                    <p:set>
                                      <p:cBhvr>
                                        <p:cTn id="33" dur="1" fill="hold">
                                          <p:stCondLst>
                                            <p:cond delay="0"/>
                                          </p:stCondLst>
                                        </p:cTn>
                                        <p:tgtEl>
                                          <p:spTgt spid="118"/>
                                        </p:tgtEl>
                                        <p:attrNameLst>
                                          <p:attrName>style.visibility</p:attrName>
                                        </p:attrNameLst>
                                      </p:cBhvr>
                                      <p:to>
                                        <p:strVal val="visible"/>
                                      </p:to>
                                    </p:set>
                                    <p:anim calcmode="lin" valueType="num">
                                      <p:cBhvr additive="base">
                                        <p:cTn id="34" dur="500"/>
                                        <p:tgtEl>
                                          <p:spTgt spid="118"/>
                                        </p:tgtEl>
                                        <p:attrNameLst>
                                          <p:attrName>ppt_x</p:attrName>
                                        </p:attrNameLst>
                                      </p:cBhvr>
                                      <p:tavLst>
                                        <p:tav tm="0">
                                          <p:val>
                                            <p:strVal val="#ppt_x+#ppt_w*1.125000"/>
                                          </p:val>
                                        </p:tav>
                                        <p:tav tm="100000">
                                          <p:val>
                                            <p:strVal val="#ppt_x"/>
                                          </p:val>
                                        </p:tav>
                                      </p:tavLst>
                                    </p:anim>
                                    <p:animEffect transition="in" filter="wipe(left)">
                                      <p:cBhvr>
                                        <p:cTn id="35" dur="500"/>
                                        <p:tgtEl>
                                          <p:spTgt spid="118"/>
                                        </p:tgtEl>
                                      </p:cBhvr>
                                    </p:animEffect>
                                  </p:childTnLst>
                                </p:cTn>
                              </p:par>
                              <p:par>
                                <p:cTn id="36" presetID="12" presetClass="entr" presetSubtype="8" fill="hold" nodeType="withEffect">
                                  <p:stCondLst>
                                    <p:cond delay="0"/>
                                  </p:stCondLst>
                                  <p:childTnLst>
                                    <p:set>
                                      <p:cBhvr>
                                        <p:cTn id="37" dur="1" fill="hold">
                                          <p:stCondLst>
                                            <p:cond delay="0"/>
                                          </p:stCondLst>
                                        </p:cTn>
                                        <p:tgtEl>
                                          <p:spTgt spid="121"/>
                                        </p:tgtEl>
                                        <p:attrNameLst>
                                          <p:attrName>style.visibility</p:attrName>
                                        </p:attrNameLst>
                                      </p:cBhvr>
                                      <p:to>
                                        <p:strVal val="visible"/>
                                      </p:to>
                                    </p:set>
                                    <p:anim calcmode="lin" valueType="num">
                                      <p:cBhvr additive="base">
                                        <p:cTn id="38" dur="500"/>
                                        <p:tgtEl>
                                          <p:spTgt spid="121"/>
                                        </p:tgtEl>
                                        <p:attrNameLst>
                                          <p:attrName>ppt_x</p:attrName>
                                        </p:attrNameLst>
                                      </p:cBhvr>
                                      <p:tavLst>
                                        <p:tav tm="0">
                                          <p:val>
                                            <p:strVal val="#ppt_x-#ppt_w*1.125000"/>
                                          </p:val>
                                        </p:tav>
                                        <p:tav tm="100000">
                                          <p:val>
                                            <p:strVal val="#ppt_x"/>
                                          </p:val>
                                        </p:tav>
                                      </p:tavLst>
                                    </p:anim>
                                    <p:animEffect transition="in" filter="wipe(right)">
                                      <p:cBhvr>
                                        <p:cTn id="39" dur="500"/>
                                        <p:tgtEl>
                                          <p:spTgt spid="1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216911"/>
            <a:ext cx="8281175"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a:t>Du point de vue du patient, la fréquence de la prise
est d'une grande importance</a:t>
            </a:r>
          </a:p>
        </p:txBody>
      </p:sp>
      <p:sp>
        <p:nvSpPr>
          <p:cNvPr id="25" name="TextBox 3">
            <a:extLst>
              <a:ext uri="{FF2B5EF4-FFF2-40B4-BE49-F238E27FC236}">
                <a16:creationId xmlns:a16="http://schemas.microsoft.com/office/drawing/2014/main" id="{0E30E56A-65EA-4E0F-B437-7F8EDEA8E8D5}"/>
              </a:ext>
            </a:extLst>
          </p:cNvPr>
          <p:cNvSpPr txBox="1"/>
          <p:nvPr/>
        </p:nvSpPr>
        <p:spPr>
          <a:xfrm>
            <a:off x="619123" y="4682124"/>
            <a:ext cx="8274051" cy="374461"/>
          </a:xfrm>
          <a:prstGeom prst="rect">
            <a:avLst/>
          </a:prstGeom>
          <a:noFill/>
        </p:spPr>
        <p:txBody>
          <a:bodyPr wrap="square" lIns="0" tIns="0" rIns="0" bIns="0" rtlCol="0" anchor="b" anchorCtr="0">
            <a:spAutoFit/>
          </a:bodyPr>
          <a:lstStyle/>
          <a:p>
            <a:pPr>
              <a:spcBef>
                <a:spcPts val="0"/>
              </a:spcBef>
              <a:spcAft>
                <a:spcPts val="200"/>
              </a:spcAft>
              <a:tabLst>
                <a:tab pos="127000" algn="l"/>
              </a:tabLst>
            </a:pPr>
            <a:r>
              <a:rPr lang="fr-FR" sz="700">
                <a:solidFill>
                  <a:srgbClr val="B3B2B5"/>
                </a:solidFill>
                <a:cs typeface="Arial" charset="0"/>
              </a:rPr>
              <a:t>*	11 études incluses dans la revue de Wilke T, et al.  a évalué les préférences des patients souffrant de FA à l'égard de certaines options de traitement par ACO, à savoir les NACO par rapport aux AVK. 	</a:t>
            </a:r>
          </a:p>
          <a:p>
            <a:pPr>
              <a:spcBef>
                <a:spcPts val="0"/>
              </a:spcBef>
              <a:spcAft>
                <a:spcPts val="200"/>
              </a:spcAft>
              <a:tabLst>
                <a:tab pos="127000" algn="l"/>
              </a:tabLst>
            </a:pPr>
            <a:r>
              <a:rPr lang="fr-FR" sz="700">
                <a:solidFill>
                  <a:srgbClr val="B3B2B5"/>
                </a:solidFill>
                <a:cs typeface="Arial" charset="0"/>
              </a:rPr>
              <a:t>**	Méthode des choix discrets chez 758 patients. </a:t>
            </a:r>
          </a:p>
          <a:p>
            <a:pPr>
              <a:spcBef>
                <a:spcPts val="0"/>
              </a:spcBef>
              <a:spcAft>
                <a:spcPts val="200"/>
              </a:spcAft>
            </a:pPr>
            <a:r>
              <a:rPr lang="fr-FR" sz="700">
                <a:solidFill>
                  <a:srgbClr val="B3B2B5"/>
                </a:solidFill>
                <a:cs typeface="Arial" charset="0"/>
              </a:rPr>
              <a:t>NACO : anticoagulant oral sans antagoniste de la vitamine K</a:t>
            </a:r>
          </a:p>
        </p:txBody>
      </p:sp>
      <p:sp>
        <p:nvSpPr>
          <p:cNvPr id="27" name="Rectangle 28">
            <a:extLst>
              <a:ext uri="{FF2B5EF4-FFF2-40B4-BE49-F238E27FC236}">
                <a16:creationId xmlns:a16="http://schemas.microsoft.com/office/drawing/2014/main" id="{FFD80A8B-43D5-4E06-A5B0-D7642A945270}"/>
              </a:ext>
            </a:extLst>
          </p:cNvPr>
          <p:cNvSpPr/>
          <p:nvPr/>
        </p:nvSpPr>
        <p:spPr bwMode="auto">
          <a:xfrm>
            <a:off x="3370825" y="3525245"/>
            <a:ext cx="2433212" cy="1002147"/>
          </a:xfrm>
          <a:prstGeom prst="rect">
            <a:avLst/>
          </a:prstGeom>
          <a:noFill/>
          <a:ln w="19050" algn="ctr">
            <a:noFill/>
            <a:miter lim="800000"/>
            <a:headEnd/>
            <a:tailEnd/>
          </a:ln>
          <a:effectLst/>
        </p:spPr>
        <p:txBody>
          <a:bodyPr wrap="square" lIns="0" tIns="0" rIns="0" bIns="0" rtlCol="0" anchor="ctr">
            <a:noAutofit/>
          </a:bodyPr>
          <a:lstStyle/>
          <a:p>
            <a:pPr algn="ctr" defTabSz="1280065" fontAlgn="auto">
              <a:spcBef>
                <a:spcPts val="0"/>
              </a:spcBef>
              <a:spcAft>
                <a:spcPts val="0"/>
              </a:spcAft>
            </a:pPr>
            <a:r>
              <a:rPr lang="fr-FR" sz="1200" i="1" dirty="0">
                <a:solidFill>
                  <a:srgbClr val="3961AC"/>
                </a:solidFill>
              </a:rPr>
              <a:t>Depuis que mon mari est décédé, </a:t>
            </a:r>
            <a:br>
              <a:rPr lang="fr-FR" sz="1200" i="1" dirty="0">
                <a:solidFill>
                  <a:srgbClr val="3961AC"/>
                </a:solidFill>
              </a:rPr>
            </a:br>
            <a:r>
              <a:rPr lang="fr-FR" sz="1200" i="1" dirty="0">
                <a:solidFill>
                  <a:srgbClr val="3961AC"/>
                </a:solidFill>
              </a:rPr>
              <a:t>je vis toute seule. Je prends beaucoup de comprimés chaque jour et j'ai du mal à savoir lesquels prendre et à quelle fréquence.</a:t>
            </a:r>
          </a:p>
        </p:txBody>
      </p:sp>
      <p:sp>
        <p:nvSpPr>
          <p:cNvPr id="30" name="Flowchart: Off-page Connector 16">
            <a:extLst>
              <a:ext uri="{FF2B5EF4-FFF2-40B4-BE49-F238E27FC236}">
                <a16:creationId xmlns:a16="http://schemas.microsoft.com/office/drawing/2014/main" id="{24B090B0-9B09-4F7C-B4FC-9F47862335DE}"/>
              </a:ext>
            </a:extLst>
          </p:cNvPr>
          <p:cNvSpPr/>
          <p:nvPr/>
        </p:nvSpPr>
        <p:spPr bwMode="auto">
          <a:xfrm>
            <a:off x="619124" y="2708217"/>
            <a:ext cx="2090472" cy="1701943"/>
          </a:xfrm>
          <a:prstGeom prst="flowChartOffpageConnector">
            <a:avLst/>
          </a:prstGeom>
          <a:solidFill>
            <a:schemeClr val="bg1"/>
          </a:solidFill>
          <a:ln w="28575" algn="ctr">
            <a:solidFill>
              <a:schemeClr val="bg2"/>
            </a:solidFill>
            <a:miter lim="800000"/>
            <a:headEnd/>
            <a:tailEnd/>
          </a:ln>
          <a:effectLst/>
        </p:spPr>
        <p:txBody>
          <a:bodyPr wrap="square" lIns="0" tIns="144000" rIns="0" bIns="0" rtlCol="0" anchor="ctr" anchorCtr="0">
            <a:noAutofit/>
          </a:bodyPr>
          <a:lstStyle/>
          <a:p>
            <a:pPr algn="ctr" defTabSz="685783" fontAlgn="auto">
              <a:spcBef>
                <a:spcPts val="0"/>
              </a:spcBef>
              <a:spcAft>
                <a:spcPts val="0"/>
              </a:spcAft>
            </a:pPr>
            <a:endParaRPr lang="en-US" sz="1200" dirty="0">
              <a:solidFill>
                <a:schemeClr val="tx1">
                  <a:lumMod val="65000"/>
                  <a:lumOff val="35000"/>
                </a:schemeClr>
              </a:solidFill>
              <a:latin typeface="Arial"/>
            </a:endParaRPr>
          </a:p>
          <a:p>
            <a:pPr algn="ctr" defTabSz="685783" fontAlgn="auto">
              <a:spcBef>
                <a:spcPts val="0"/>
              </a:spcBef>
              <a:spcAft>
                <a:spcPts val="0"/>
              </a:spcAft>
            </a:pPr>
            <a:endParaRPr lang="en-US" sz="1200" dirty="0">
              <a:solidFill>
                <a:schemeClr val="tx1">
                  <a:lumMod val="65000"/>
                  <a:lumOff val="35000"/>
                </a:schemeClr>
              </a:solidFill>
              <a:latin typeface="Arial"/>
            </a:endParaRPr>
          </a:p>
          <a:p>
            <a:pPr algn="ctr" defTabSz="685783" fontAlgn="auto">
              <a:spcBef>
                <a:spcPts val="0"/>
              </a:spcBef>
              <a:spcAft>
                <a:spcPts val="0"/>
              </a:spcAft>
            </a:pPr>
            <a:r>
              <a:rPr lang="fr-FR" sz="1200" dirty="0">
                <a:solidFill>
                  <a:schemeClr val="tx1">
                    <a:lumMod val="65000"/>
                    <a:lumOff val="35000"/>
                  </a:schemeClr>
                </a:solidFill>
                <a:latin typeface="Arial"/>
              </a:rPr>
              <a:t>La préférence du patient</a:t>
            </a:r>
            <a:br>
              <a:rPr lang="fr-FR" sz="1200" dirty="0">
                <a:solidFill>
                  <a:schemeClr val="tx1">
                    <a:lumMod val="65000"/>
                    <a:lumOff val="35000"/>
                  </a:schemeClr>
                </a:solidFill>
                <a:latin typeface="Arial"/>
              </a:rPr>
            </a:br>
            <a:r>
              <a:rPr lang="fr-FR" sz="1200" dirty="0">
                <a:solidFill>
                  <a:schemeClr val="tx1">
                    <a:lumMod val="65000"/>
                    <a:lumOff val="35000"/>
                  </a:schemeClr>
                </a:solidFill>
                <a:latin typeface="Arial"/>
              </a:rPr>
              <a:t>peut influencer son </a:t>
            </a:r>
            <a:br>
              <a:rPr lang="fr-FR" sz="1200" dirty="0">
                <a:solidFill>
                  <a:schemeClr val="tx1">
                    <a:lumMod val="65000"/>
                    <a:lumOff val="35000"/>
                  </a:schemeClr>
                </a:solidFill>
                <a:latin typeface="Arial"/>
              </a:rPr>
            </a:br>
            <a:r>
              <a:rPr lang="fr-FR" sz="1200" dirty="0">
                <a:solidFill>
                  <a:schemeClr val="tx1">
                    <a:lumMod val="65000"/>
                    <a:lumOff val="35000"/>
                  </a:schemeClr>
                </a:solidFill>
                <a:latin typeface="Arial"/>
              </a:rPr>
              <a:t>adhésion au traitement sur le long terme.*</a:t>
            </a:r>
            <a:r>
              <a:rPr lang="de-DE" sz="1200" baseline="30000" dirty="0">
                <a:solidFill>
                  <a:schemeClr val="tx1">
                    <a:lumMod val="65000"/>
                    <a:lumOff val="35000"/>
                  </a:schemeClr>
                </a:solidFill>
                <a:latin typeface="Arial"/>
              </a:rPr>
              <a:t>,</a:t>
            </a:r>
            <a:r>
              <a:rPr lang="fr-FR" sz="1200" baseline="30000" dirty="0">
                <a:solidFill>
                  <a:schemeClr val="tx1">
                    <a:lumMod val="65000"/>
                    <a:lumOff val="35000"/>
                  </a:schemeClr>
                </a:solidFill>
                <a:latin typeface="Arial"/>
              </a:rPr>
              <a:t>5</a:t>
            </a:r>
          </a:p>
        </p:txBody>
      </p:sp>
      <p:sp>
        <p:nvSpPr>
          <p:cNvPr id="31" name="Flowchart: Off-page Connector 15">
            <a:extLst>
              <a:ext uri="{FF2B5EF4-FFF2-40B4-BE49-F238E27FC236}">
                <a16:creationId xmlns:a16="http://schemas.microsoft.com/office/drawing/2014/main" id="{BAB3715B-EDC4-4B35-B649-F57A09DBE499}"/>
              </a:ext>
            </a:extLst>
          </p:cNvPr>
          <p:cNvSpPr/>
          <p:nvPr/>
        </p:nvSpPr>
        <p:spPr bwMode="auto">
          <a:xfrm>
            <a:off x="619124" y="1297875"/>
            <a:ext cx="2090472" cy="1821713"/>
          </a:xfrm>
          <a:prstGeom prst="flowChartOffpageConnector">
            <a:avLst/>
          </a:prstGeom>
          <a:solidFill>
            <a:schemeClr val="bg1"/>
          </a:solidFill>
          <a:ln w="28575" algn="ctr">
            <a:solidFill>
              <a:schemeClr val="bg2"/>
            </a:solidFill>
            <a:miter lim="800000"/>
            <a:headEnd/>
            <a:tailEnd/>
          </a:ln>
          <a:effectLst/>
        </p:spPr>
        <p:txBody>
          <a:bodyPr wrap="square" lIns="0" tIns="54000" rIns="0" bIns="0" rtlCol="0" anchor="ctr" anchorCtr="0">
            <a:noAutofit/>
          </a:bodyPr>
          <a:lstStyle/>
          <a:p>
            <a:pPr algn="ctr" defTabSz="685783" fontAlgn="auto">
              <a:spcBef>
                <a:spcPts val="0"/>
              </a:spcBef>
              <a:spcAft>
                <a:spcPts val="0"/>
              </a:spcAft>
            </a:pPr>
            <a:r>
              <a:rPr lang="fr-FR" sz="1200" b="1" dirty="0">
                <a:solidFill>
                  <a:srgbClr val="3961AC"/>
                </a:solidFill>
                <a:latin typeface="Arial"/>
              </a:rPr>
              <a:t>Toute mauvaise adhésion </a:t>
            </a:r>
            <a:r>
              <a:rPr lang="fr-FR" sz="1200" dirty="0">
                <a:solidFill>
                  <a:schemeClr val="tx1">
                    <a:lumMod val="65000"/>
                    <a:lumOff val="35000"/>
                  </a:schemeClr>
                </a:solidFill>
                <a:latin typeface="Arial"/>
              </a:rPr>
              <a:t>aux </a:t>
            </a:r>
            <a:r>
              <a:rPr lang="fr-FR" sz="1200" dirty="0" err="1">
                <a:solidFill>
                  <a:schemeClr val="tx1">
                    <a:lumMod val="65000"/>
                    <a:lumOff val="35000"/>
                  </a:schemeClr>
                </a:solidFill>
                <a:latin typeface="Arial"/>
              </a:rPr>
              <a:t>NACOs</a:t>
            </a:r>
            <a:r>
              <a:rPr lang="fr-FR" sz="1200" dirty="0">
                <a:solidFill>
                  <a:schemeClr val="tx1">
                    <a:lumMod val="65000"/>
                    <a:lumOff val="35000"/>
                  </a:schemeClr>
                </a:solidFill>
                <a:latin typeface="Arial"/>
              </a:rPr>
              <a:t> est liée à des </a:t>
            </a:r>
            <a:r>
              <a:rPr lang="fr-FR" sz="1200" b="1" dirty="0">
                <a:solidFill>
                  <a:srgbClr val="3961AC"/>
                </a:solidFill>
                <a:latin typeface="Arial"/>
              </a:rPr>
              <a:t>taux d’AVC élevés, </a:t>
            </a:r>
            <a:r>
              <a:rPr lang="fr-FR" sz="1200" dirty="0">
                <a:solidFill>
                  <a:schemeClr val="tx1">
                    <a:lumMod val="65000"/>
                    <a:lumOff val="35000"/>
                  </a:schemeClr>
                </a:solidFill>
                <a:latin typeface="Arial"/>
              </a:rPr>
              <a:t>notamment chez </a:t>
            </a:r>
            <a:br>
              <a:rPr lang="fr-FR" sz="1200" dirty="0">
                <a:solidFill>
                  <a:schemeClr val="tx1">
                    <a:lumMod val="65000"/>
                    <a:lumOff val="35000"/>
                  </a:schemeClr>
                </a:solidFill>
                <a:latin typeface="Arial"/>
              </a:rPr>
            </a:br>
            <a:r>
              <a:rPr lang="fr-FR" sz="1200" dirty="0">
                <a:solidFill>
                  <a:schemeClr val="tx1">
                    <a:lumMod val="65000"/>
                    <a:lumOff val="35000"/>
                  </a:schemeClr>
                </a:solidFill>
                <a:latin typeface="Arial"/>
              </a:rPr>
              <a:t>ceux dont le score de </a:t>
            </a:r>
            <a:br>
              <a:rPr lang="fr-FR" sz="1200" dirty="0">
                <a:solidFill>
                  <a:schemeClr val="tx1">
                    <a:lumMod val="65000"/>
                    <a:lumOff val="35000"/>
                  </a:schemeClr>
                </a:solidFill>
                <a:latin typeface="Arial"/>
              </a:rPr>
            </a:br>
            <a:r>
              <a:rPr lang="fr-FR" sz="1200" dirty="0">
                <a:solidFill>
                  <a:schemeClr val="tx1">
                    <a:lumMod val="65000"/>
                    <a:lumOff val="35000"/>
                  </a:schemeClr>
                </a:solidFill>
                <a:latin typeface="Arial"/>
              </a:rPr>
              <a:t>risque embolique </a:t>
            </a:r>
            <a:br>
              <a:rPr lang="fr-FR" sz="1200" dirty="0">
                <a:solidFill>
                  <a:schemeClr val="tx1">
                    <a:lumMod val="65000"/>
                    <a:lumOff val="35000"/>
                  </a:schemeClr>
                </a:solidFill>
                <a:latin typeface="Arial"/>
              </a:rPr>
            </a:br>
            <a:r>
              <a:rPr lang="fr-FR" sz="1200" dirty="0">
                <a:solidFill>
                  <a:schemeClr val="tx1">
                    <a:lumMod val="65000"/>
                    <a:lumOff val="35000"/>
                  </a:schemeClr>
                </a:solidFill>
                <a:latin typeface="Arial"/>
              </a:rPr>
              <a:t>(CHA</a:t>
            </a:r>
            <a:r>
              <a:rPr lang="fr-FR" sz="1200" baseline="-25000" dirty="0">
                <a:solidFill>
                  <a:schemeClr val="tx1">
                    <a:lumMod val="65000"/>
                    <a:lumOff val="35000"/>
                  </a:schemeClr>
                </a:solidFill>
                <a:latin typeface="Arial"/>
              </a:rPr>
              <a:t>2</a:t>
            </a:r>
            <a:r>
              <a:rPr lang="fr-FR" sz="1200" dirty="0">
                <a:solidFill>
                  <a:schemeClr val="tx1">
                    <a:lumMod val="65000"/>
                    <a:lumOff val="35000"/>
                  </a:schemeClr>
                </a:solidFill>
                <a:latin typeface="Arial"/>
              </a:rPr>
              <a:t>DS</a:t>
            </a:r>
            <a:r>
              <a:rPr lang="fr-FR" sz="1200" baseline="-25000" dirty="0">
                <a:solidFill>
                  <a:schemeClr val="tx1">
                    <a:lumMod val="65000"/>
                    <a:lumOff val="35000"/>
                  </a:schemeClr>
                </a:solidFill>
                <a:latin typeface="Arial"/>
              </a:rPr>
              <a:t>2</a:t>
            </a:r>
            <a:r>
              <a:rPr lang="fr-FR" sz="1200" dirty="0">
                <a:solidFill>
                  <a:schemeClr val="tx1">
                    <a:lumMod val="65000"/>
                    <a:lumOff val="35000"/>
                  </a:schemeClr>
                </a:solidFill>
                <a:latin typeface="Arial"/>
              </a:rPr>
              <a:t>-VASc) est ≥2</a:t>
            </a:r>
            <a:r>
              <a:rPr lang="fr-FR" sz="1200" baseline="30000" dirty="0">
                <a:solidFill>
                  <a:schemeClr val="tx1">
                    <a:lumMod val="65000"/>
                    <a:lumOff val="35000"/>
                  </a:schemeClr>
                </a:solidFill>
                <a:latin typeface="Arial"/>
              </a:rPr>
              <a:t>23</a:t>
            </a:r>
          </a:p>
        </p:txBody>
      </p:sp>
      <p:grpSp>
        <p:nvGrpSpPr>
          <p:cNvPr id="32" name="Group 12">
            <a:extLst>
              <a:ext uri="{FF2B5EF4-FFF2-40B4-BE49-F238E27FC236}">
                <a16:creationId xmlns:a16="http://schemas.microsoft.com/office/drawing/2014/main" id="{D5850C5E-256B-4165-B9BA-2E43A66A7DB3}"/>
              </a:ext>
            </a:extLst>
          </p:cNvPr>
          <p:cNvGrpSpPr/>
          <p:nvPr/>
        </p:nvGrpSpPr>
        <p:grpSpPr>
          <a:xfrm>
            <a:off x="6236976" y="1177146"/>
            <a:ext cx="2863739" cy="3182411"/>
            <a:chOff x="6242300" y="913212"/>
            <a:chExt cx="2863739" cy="3182411"/>
          </a:xfrm>
        </p:grpSpPr>
        <p:sp>
          <p:nvSpPr>
            <p:cNvPr id="33" name="TextBox 3">
              <a:extLst>
                <a:ext uri="{FF2B5EF4-FFF2-40B4-BE49-F238E27FC236}">
                  <a16:creationId xmlns:a16="http://schemas.microsoft.com/office/drawing/2014/main" id="{4E2A3D36-50D8-4725-BB79-0F77A082266D}"/>
                </a:ext>
              </a:extLst>
            </p:cNvPr>
            <p:cNvSpPr txBox="1"/>
            <p:nvPr/>
          </p:nvSpPr>
          <p:spPr>
            <a:xfrm>
              <a:off x="7939310" y="1674793"/>
              <a:ext cx="1166729" cy="405615"/>
            </a:xfrm>
            <a:prstGeom prst="rect">
              <a:avLst/>
            </a:prstGeom>
            <a:noFill/>
          </p:spPr>
          <p:txBody>
            <a:bodyPr wrap="square" lIns="90000" tIns="46800" rIns="90000" bIns="46800" rtlCol="0" anchor="t">
              <a:noAutofit/>
            </a:bodyPr>
            <a:lstStyle/>
            <a:p>
              <a:r>
                <a:rPr lang="fr-FR" sz="1050">
                  <a:solidFill>
                    <a:schemeClr val="tx1">
                      <a:lumMod val="65000"/>
                      <a:lumOff val="35000"/>
                    </a:schemeClr>
                  </a:solidFill>
                </a:rPr>
                <a:t>Distance du médecin</a:t>
              </a:r>
            </a:p>
          </p:txBody>
        </p:sp>
        <p:sp>
          <p:nvSpPr>
            <p:cNvPr id="34" name="TextBox 7">
              <a:extLst>
                <a:ext uri="{FF2B5EF4-FFF2-40B4-BE49-F238E27FC236}">
                  <a16:creationId xmlns:a16="http://schemas.microsoft.com/office/drawing/2014/main" id="{1BE746F6-DC7D-499D-8168-A735D2457B06}"/>
                </a:ext>
              </a:extLst>
            </p:cNvPr>
            <p:cNvSpPr txBox="1"/>
            <p:nvPr/>
          </p:nvSpPr>
          <p:spPr>
            <a:xfrm>
              <a:off x="6407967" y="913212"/>
              <a:ext cx="2220778" cy="525401"/>
            </a:xfrm>
            <a:prstGeom prst="rect">
              <a:avLst/>
            </a:prstGeom>
            <a:noFill/>
          </p:spPr>
          <p:txBody>
            <a:bodyPr wrap="none" lIns="90000" tIns="46800" rIns="90000" bIns="46800" rtlCol="0" anchor="ctr">
              <a:spAutoFit/>
            </a:bodyPr>
            <a:lstStyle/>
            <a:p>
              <a:r>
                <a:rPr lang="fr-FR" sz="1400" b="1">
                  <a:solidFill>
                    <a:schemeClr val="tx1">
                      <a:lumMod val="65000"/>
                      <a:lumOff val="35000"/>
                    </a:schemeClr>
                  </a:solidFill>
                </a:rPr>
                <a:t>Etude sur la préférence </a:t>
              </a:r>
              <a:br>
                <a:rPr lang="fr-FR" sz="1400" b="1">
                  <a:solidFill>
                    <a:schemeClr val="tx1">
                      <a:lumMod val="65000"/>
                      <a:lumOff val="35000"/>
                    </a:schemeClr>
                  </a:solidFill>
                </a:rPr>
              </a:br>
              <a:r>
                <a:rPr lang="fr-FR" sz="1400" b="1">
                  <a:solidFill>
                    <a:schemeClr val="tx1">
                      <a:lumMod val="65000"/>
                      <a:lumOff val="35000"/>
                    </a:schemeClr>
                  </a:solidFill>
                </a:rPr>
                <a:t>des patients**</a:t>
              </a:r>
              <a:r>
                <a:rPr lang="fr-FR" sz="1400" b="1" baseline="30000">
                  <a:solidFill>
                    <a:schemeClr val="tx1">
                      <a:lumMod val="65000"/>
                      <a:lumOff val="35000"/>
                    </a:schemeClr>
                  </a:solidFill>
                </a:rPr>
                <a:t>,24</a:t>
              </a:r>
            </a:p>
          </p:txBody>
        </p:sp>
        <p:graphicFrame>
          <p:nvGraphicFramePr>
            <p:cNvPr id="35" name="Chart 10">
              <a:extLst>
                <a:ext uri="{FF2B5EF4-FFF2-40B4-BE49-F238E27FC236}">
                  <a16:creationId xmlns:a16="http://schemas.microsoft.com/office/drawing/2014/main" id="{491F6F76-1E19-481E-9CCC-7B35C4CDF0CA}"/>
                </a:ext>
              </a:extLst>
            </p:cNvPr>
            <p:cNvGraphicFramePr/>
            <p:nvPr>
              <p:extLst>
                <p:ext uri="{D42A27DB-BD31-4B8C-83A1-F6EECF244321}">
                  <p14:modId xmlns:p14="http://schemas.microsoft.com/office/powerpoint/2010/main" val="630052926"/>
                </p:ext>
              </p:extLst>
            </p:nvPr>
          </p:nvGraphicFramePr>
          <p:xfrm>
            <a:off x="6242300" y="1430497"/>
            <a:ext cx="2261325" cy="2665126"/>
          </p:xfrm>
          <a:graphic>
            <a:graphicData uri="http://schemas.openxmlformats.org/drawingml/2006/chart">
              <c:chart xmlns:c="http://schemas.openxmlformats.org/drawingml/2006/chart" xmlns:r="http://schemas.openxmlformats.org/officeDocument/2006/relationships" r:id="rId3"/>
            </a:graphicData>
          </a:graphic>
        </p:graphicFrame>
        <p:sp>
          <p:nvSpPr>
            <p:cNvPr id="36" name="TextBox 11">
              <a:extLst>
                <a:ext uri="{FF2B5EF4-FFF2-40B4-BE49-F238E27FC236}">
                  <a16:creationId xmlns:a16="http://schemas.microsoft.com/office/drawing/2014/main" id="{B1B0C280-9CA9-4DF0-A414-A30BB7DBBE13}"/>
                </a:ext>
              </a:extLst>
            </p:cNvPr>
            <p:cNvSpPr txBox="1"/>
            <p:nvPr/>
          </p:nvSpPr>
          <p:spPr>
            <a:xfrm>
              <a:off x="7417059" y="1745331"/>
              <a:ext cx="531212" cy="279180"/>
            </a:xfrm>
            <a:prstGeom prst="rect">
              <a:avLst/>
            </a:prstGeom>
            <a:noFill/>
          </p:spPr>
          <p:txBody>
            <a:bodyPr wrap="none" lIns="90000" tIns="46800" rIns="90000" bIns="46800" rtlCol="0" anchor="ctr">
              <a:spAutoFit/>
            </a:bodyPr>
            <a:lstStyle/>
            <a:p>
              <a:r>
                <a:rPr lang="fr-FR" sz="1200">
                  <a:solidFill>
                    <a:schemeClr val="bg1"/>
                  </a:solidFill>
                </a:rPr>
                <a:t>25 %</a:t>
              </a:r>
            </a:p>
          </p:txBody>
        </p:sp>
        <p:sp>
          <p:nvSpPr>
            <p:cNvPr id="38" name="TextBox 23">
              <a:extLst>
                <a:ext uri="{FF2B5EF4-FFF2-40B4-BE49-F238E27FC236}">
                  <a16:creationId xmlns:a16="http://schemas.microsoft.com/office/drawing/2014/main" id="{EDCE87B3-6D8D-4950-B15D-450A56724898}"/>
                </a:ext>
              </a:extLst>
            </p:cNvPr>
            <p:cNvSpPr txBox="1"/>
            <p:nvPr/>
          </p:nvSpPr>
          <p:spPr>
            <a:xfrm>
              <a:off x="7358262" y="2530684"/>
              <a:ext cx="659453" cy="279180"/>
            </a:xfrm>
            <a:prstGeom prst="rect">
              <a:avLst/>
            </a:prstGeom>
            <a:noFill/>
          </p:spPr>
          <p:txBody>
            <a:bodyPr wrap="none" lIns="90000" tIns="46800" rIns="90000" bIns="46800" rtlCol="0" anchor="ctr">
              <a:spAutoFit/>
            </a:bodyPr>
            <a:lstStyle/>
            <a:p>
              <a:r>
                <a:rPr lang="fr-FR" sz="1200">
                  <a:solidFill>
                    <a:schemeClr val="bg1"/>
                  </a:solidFill>
                </a:rPr>
                <a:t>21.5 %</a:t>
              </a:r>
            </a:p>
          </p:txBody>
        </p:sp>
        <p:sp>
          <p:nvSpPr>
            <p:cNvPr id="39" name="TextBox 24">
              <a:extLst>
                <a:ext uri="{FF2B5EF4-FFF2-40B4-BE49-F238E27FC236}">
                  <a16:creationId xmlns:a16="http://schemas.microsoft.com/office/drawing/2014/main" id="{109F961E-6B32-45D2-B7AD-45486021B6A0}"/>
                </a:ext>
              </a:extLst>
            </p:cNvPr>
            <p:cNvSpPr txBox="1"/>
            <p:nvPr/>
          </p:nvSpPr>
          <p:spPr>
            <a:xfrm>
              <a:off x="7394262" y="3274982"/>
              <a:ext cx="616172" cy="279180"/>
            </a:xfrm>
            <a:prstGeom prst="rect">
              <a:avLst/>
            </a:prstGeom>
            <a:noFill/>
          </p:spPr>
          <p:txBody>
            <a:bodyPr wrap="none" lIns="90000" tIns="46800" rIns="90000" bIns="46800" rtlCol="0" anchor="ctr">
              <a:spAutoFit/>
            </a:bodyPr>
            <a:lstStyle/>
            <a:p>
              <a:r>
                <a:rPr lang="fr-FR" sz="1200">
                  <a:solidFill>
                    <a:schemeClr val="bg1"/>
                  </a:solidFill>
                </a:rPr>
                <a:t>42.8%</a:t>
              </a:r>
            </a:p>
          </p:txBody>
        </p:sp>
        <p:sp>
          <p:nvSpPr>
            <p:cNvPr id="40" name="TextBox 32">
              <a:extLst>
                <a:ext uri="{FF2B5EF4-FFF2-40B4-BE49-F238E27FC236}">
                  <a16:creationId xmlns:a16="http://schemas.microsoft.com/office/drawing/2014/main" id="{E2CAAF12-C243-4407-B33D-E91C6A803876}"/>
                </a:ext>
              </a:extLst>
            </p:cNvPr>
            <p:cNvSpPr txBox="1"/>
            <p:nvPr/>
          </p:nvSpPr>
          <p:spPr>
            <a:xfrm>
              <a:off x="7939310" y="2453419"/>
              <a:ext cx="1166729" cy="265735"/>
            </a:xfrm>
            <a:prstGeom prst="rect">
              <a:avLst/>
            </a:prstGeom>
            <a:noFill/>
          </p:spPr>
          <p:txBody>
            <a:bodyPr wrap="square" lIns="90000" tIns="46800" rIns="90000" bIns="46800" rtlCol="0" anchor="t">
              <a:noAutofit/>
            </a:bodyPr>
            <a:lstStyle/>
            <a:p>
              <a:r>
                <a:rPr lang="fr-FR" sz="1050">
                  <a:solidFill>
                    <a:schemeClr val="tx1">
                      <a:lumMod val="65000"/>
                      <a:lumOff val="35000"/>
                    </a:schemeClr>
                  </a:solidFill>
                </a:rPr>
                <a:t>Taille du comprimé</a:t>
              </a:r>
            </a:p>
          </p:txBody>
        </p:sp>
        <p:sp>
          <p:nvSpPr>
            <p:cNvPr id="41" name="TextBox 33">
              <a:extLst>
                <a:ext uri="{FF2B5EF4-FFF2-40B4-BE49-F238E27FC236}">
                  <a16:creationId xmlns:a16="http://schemas.microsoft.com/office/drawing/2014/main" id="{63441782-AABC-4A31-BC6C-AF9CE6AA333D}"/>
                </a:ext>
              </a:extLst>
            </p:cNvPr>
            <p:cNvSpPr txBox="1"/>
            <p:nvPr/>
          </p:nvSpPr>
          <p:spPr>
            <a:xfrm>
              <a:off x="7939310" y="2087865"/>
              <a:ext cx="1166729" cy="265735"/>
            </a:xfrm>
            <a:prstGeom prst="rect">
              <a:avLst/>
            </a:prstGeom>
            <a:noFill/>
          </p:spPr>
          <p:txBody>
            <a:bodyPr wrap="square" lIns="90000" tIns="46800" rIns="90000" bIns="46800" rtlCol="0" anchor="t">
              <a:noAutofit/>
            </a:bodyPr>
            <a:lstStyle/>
            <a:p>
              <a:r>
                <a:rPr lang="fr-FR" sz="1050">
                  <a:solidFill>
                    <a:schemeClr val="tx1">
                      <a:lumMod val="65000"/>
                      <a:lumOff val="35000"/>
                    </a:schemeClr>
                  </a:solidFill>
                </a:rPr>
                <a:t>Calendrier </a:t>
              </a:r>
              <a:br>
                <a:rPr lang="fr-FR" sz="1050">
                  <a:solidFill>
                    <a:schemeClr val="tx1">
                      <a:lumMod val="65000"/>
                      <a:lumOff val="35000"/>
                    </a:schemeClr>
                  </a:solidFill>
                </a:rPr>
              </a:br>
              <a:r>
                <a:rPr lang="fr-FR" sz="1050">
                  <a:solidFill>
                    <a:schemeClr val="tx1">
                      <a:lumMod val="65000"/>
                      <a:lumOff val="35000"/>
                    </a:schemeClr>
                  </a:solidFill>
                </a:rPr>
                <a:t>des repas</a:t>
              </a:r>
            </a:p>
          </p:txBody>
        </p:sp>
        <p:sp>
          <p:nvSpPr>
            <p:cNvPr id="42" name="TextBox 35">
              <a:extLst>
                <a:ext uri="{FF2B5EF4-FFF2-40B4-BE49-F238E27FC236}">
                  <a16:creationId xmlns:a16="http://schemas.microsoft.com/office/drawing/2014/main" id="{0ACFEF05-D48B-40E2-8764-F1B65A110C70}"/>
                </a:ext>
              </a:extLst>
            </p:cNvPr>
            <p:cNvSpPr txBox="1"/>
            <p:nvPr/>
          </p:nvSpPr>
          <p:spPr>
            <a:xfrm>
              <a:off x="7939310" y="3211482"/>
              <a:ext cx="1166729" cy="265735"/>
            </a:xfrm>
            <a:prstGeom prst="rect">
              <a:avLst/>
            </a:prstGeom>
            <a:noFill/>
          </p:spPr>
          <p:txBody>
            <a:bodyPr wrap="square" lIns="90000" tIns="46800" rIns="90000" bIns="46800" rtlCol="0" anchor="t">
              <a:noAutofit/>
            </a:bodyPr>
            <a:lstStyle/>
            <a:p>
              <a:r>
                <a:rPr lang="fr-FR" sz="1050">
                  <a:solidFill>
                    <a:srgbClr val="3961AC"/>
                  </a:solidFill>
                </a:rPr>
                <a:t>Fréquence </a:t>
              </a:r>
              <a:br>
                <a:rPr lang="fr-FR" sz="1050">
                  <a:solidFill>
                    <a:srgbClr val="3961AC"/>
                  </a:solidFill>
                </a:rPr>
              </a:br>
              <a:r>
                <a:rPr lang="fr-FR" sz="1050">
                  <a:solidFill>
                    <a:srgbClr val="3961AC"/>
                  </a:solidFill>
                </a:rPr>
                <a:t>de la dose</a:t>
              </a:r>
            </a:p>
          </p:txBody>
        </p:sp>
      </p:grpSp>
      <p:pic>
        <p:nvPicPr>
          <p:cNvPr id="43" name="Picture 26" descr="A person smiling for the camera&#10;&#10;Description automatically generated">
            <a:extLst>
              <a:ext uri="{FF2B5EF4-FFF2-40B4-BE49-F238E27FC236}">
                <a16:creationId xmlns:a16="http://schemas.microsoft.com/office/drawing/2014/main" id="{A690E259-C43A-4D42-9D87-5BA50B13B91F}"/>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3494097" y="1284091"/>
            <a:ext cx="2179398" cy="2179398"/>
          </a:xfrm>
          <a:prstGeom prst="ellipse">
            <a:avLst/>
          </a:prstGeom>
          <a:ln w="28575">
            <a:solidFill>
              <a:schemeClr val="bg2"/>
            </a:solidFill>
          </a:ln>
        </p:spPr>
      </p:pic>
      <p:sp>
        <p:nvSpPr>
          <p:cNvPr id="44" name="Rectangle: Rounded Corners 31">
            <a:extLst>
              <a:ext uri="{FF2B5EF4-FFF2-40B4-BE49-F238E27FC236}">
                <a16:creationId xmlns:a16="http://schemas.microsoft.com/office/drawing/2014/main" id="{BDC10EC4-F2D3-4ACC-897B-9A6AC2DAEEEC}"/>
              </a:ext>
            </a:extLst>
          </p:cNvPr>
          <p:cNvSpPr/>
          <p:nvPr/>
        </p:nvSpPr>
        <p:spPr bwMode="auto">
          <a:xfrm>
            <a:off x="7351150" y="3191834"/>
            <a:ext cx="642939" cy="985730"/>
          </a:xfrm>
          <a:prstGeom prst="roundRect">
            <a:avLst>
              <a:gd name="adj" fmla="val 7607"/>
            </a:avLst>
          </a:prstGeom>
          <a:noFill/>
          <a:ln w="28575" algn="ctr">
            <a:solidFill>
              <a:srgbClr val="3961AC"/>
            </a:solidFill>
            <a:miter lim="800000"/>
            <a:headEnd/>
            <a:tailEnd/>
          </a:ln>
          <a:effectLst/>
        </p:spPr>
        <p:txBody>
          <a:bodyPr wrap="square" lIns="0" tIns="0" rIns="0" bIns="0" rtlCol="0" anchor="ctr">
            <a:noAutofit/>
          </a:bodyPr>
          <a:lstStyle/>
          <a:p>
            <a:pPr algn="ctr"/>
            <a:endParaRPr lang="en-GB" sz="1600">
              <a:solidFill>
                <a:schemeClr val="tx1">
                  <a:lumMod val="65000"/>
                  <a:lumOff val="35000"/>
                </a:schemeClr>
              </a:solidFill>
            </a:endParaRPr>
          </a:p>
        </p:txBody>
      </p:sp>
      <p:sp>
        <p:nvSpPr>
          <p:cNvPr id="45" name="TextBox 22">
            <a:extLst>
              <a:ext uri="{FF2B5EF4-FFF2-40B4-BE49-F238E27FC236}">
                <a16:creationId xmlns:a16="http://schemas.microsoft.com/office/drawing/2014/main" id="{4460105A-D6BA-4BDB-ACA4-ABB69D47844A}"/>
              </a:ext>
            </a:extLst>
          </p:cNvPr>
          <p:cNvSpPr txBox="1"/>
          <p:nvPr/>
        </p:nvSpPr>
        <p:spPr>
          <a:xfrm>
            <a:off x="7352938" y="2417116"/>
            <a:ext cx="659453" cy="279180"/>
          </a:xfrm>
          <a:prstGeom prst="rect">
            <a:avLst/>
          </a:prstGeom>
          <a:noFill/>
        </p:spPr>
        <p:txBody>
          <a:bodyPr wrap="none" lIns="90000" tIns="46800" rIns="90000" bIns="46800" rtlCol="0" anchor="ctr">
            <a:spAutoFit/>
          </a:bodyPr>
          <a:lstStyle/>
          <a:p>
            <a:r>
              <a:rPr lang="fr-FR" sz="1200">
                <a:solidFill>
                  <a:schemeClr val="bg1"/>
                </a:solidFill>
              </a:rPr>
              <a:t>10.6 %</a:t>
            </a:r>
          </a:p>
        </p:txBody>
      </p:sp>
      <p:pic>
        <p:nvPicPr>
          <p:cNvPr id="37" name="Picture 29" descr="A close up of a logo&#10;&#10;Description automatically generated">
            <a:extLst>
              <a:ext uri="{FF2B5EF4-FFF2-40B4-BE49-F238E27FC236}">
                <a16:creationId xmlns:a16="http://schemas.microsoft.com/office/drawing/2014/main" id="{7A3CC03E-05FA-4DED-B7F3-1D0DEEB6152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194032" y="3494232"/>
            <a:ext cx="287279" cy="230618"/>
          </a:xfrm>
          <a:prstGeom prst="rect">
            <a:avLst/>
          </a:prstGeom>
        </p:spPr>
      </p:pic>
      <p:pic>
        <p:nvPicPr>
          <p:cNvPr id="46" name="Picture 30" descr="A close up of a logo&#10;&#10;Description automatically generated">
            <a:extLst>
              <a:ext uri="{FF2B5EF4-FFF2-40B4-BE49-F238E27FC236}">
                <a16:creationId xmlns:a16="http://schemas.microsoft.com/office/drawing/2014/main" id="{21A4AEBB-BF25-4404-B613-947E9F684D6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a:off x="5911264" y="3494232"/>
            <a:ext cx="287279" cy="230618"/>
          </a:xfrm>
          <a:prstGeom prst="rect">
            <a:avLst/>
          </a:prstGeom>
        </p:spPr>
      </p:pic>
    </p:spTree>
    <p:extLst>
      <p:ext uri="{BB962C8B-B14F-4D97-AF65-F5344CB8AC3E}">
        <p14:creationId xmlns:p14="http://schemas.microsoft.com/office/powerpoint/2010/main" val="3769815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2001" y="216911"/>
            <a:ext cx="8281175"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a:t>Nous anticoagulons les patients atteints de FAnv </a:t>
            </a:r>
            <a:br>
              <a:rPr lang="fr-FR" sz="2400"/>
            </a:br>
            <a:r>
              <a:rPr lang="fr-FR" sz="2400"/>
              <a:t>pour prévenir les AVC, mais pouvons-nous faire plus ?</a:t>
            </a:r>
          </a:p>
        </p:txBody>
      </p:sp>
      <p:sp>
        <p:nvSpPr>
          <p:cNvPr id="9" name="Subtitle 1">
            <a:extLst>
              <a:ext uri="{FF2B5EF4-FFF2-40B4-BE49-F238E27FC236}">
                <a16:creationId xmlns:a16="http://schemas.microsoft.com/office/drawing/2014/main" id="{371B7720-75D0-4569-9D4F-132341647B07}"/>
              </a:ext>
            </a:extLst>
          </p:cNvPr>
          <p:cNvSpPr>
            <a:spLocks noGrp="1"/>
          </p:cNvSpPr>
          <p:nvPr>
            <p:ph type="subTitle" sz="quarter" idx="1"/>
          </p:nvPr>
        </p:nvSpPr>
        <p:spPr>
          <a:xfrm>
            <a:off x="612776" y="1228789"/>
            <a:ext cx="8280400" cy="215444"/>
          </a:xfrm>
        </p:spPr>
        <p:txBody>
          <a:bodyPr/>
          <a:lstStyle/>
          <a:p>
            <a:r>
              <a:rPr lang="fr-FR" sz="1400" b="1"/>
              <a:t>À l’échelle mondiale :</a:t>
            </a:r>
          </a:p>
        </p:txBody>
      </p:sp>
      <p:pic>
        <p:nvPicPr>
          <p:cNvPr id="18" name="Picture 4" descr="Image result for bayer stroke">
            <a:extLst>
              <a:ext uri="{FF2B5EF4-FFF2-40B4-BE49-F238E27FC236}">
                <a16:creationId xmlns:a16="http://schemas.microsoft.com/office/drawing/2014/main" id="{DAEED01B-43B3-4A31-85D5-DC6059D376B7}"/>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0" y="1607965"/>
            <a:ext cx="3082850" cy="2312137"/>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a:extLst>
              <a:ext uri="{FF2B5EF4-FFF2-40B4-BE49-F238E27FC236}">
                <a16:creationId xmlns:a16="http://schemas.microsoft.com/office/drawing/2014/main" id="{58BD2E7C-0507-45BD-9B69-02769CDC70DC}"/>
              </a:ext>
            </a:extLst>
          </p:cNvPr>
          <p:cNvSpPr/>
          <p:nvPr/>
        </p:nvSpPr>
        <p:spPr>
          <a:xfrm>
            <a:off x="3082851" y="1607965"/>
            <a:ext cx="6061149" cy="2312137"/>
          </a:xfrm>
          <a:prstGeom prst="rect">
            <a:avLst/>
          </a:prstGeom>
          <a:solidFill>
            <a:srgbClr val="0511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a:extLst>
              <a:ext uri="{FF2B5EF4-FFF2-40B4-BE49-F238E27FC236}">
                <a16:creationId xmlns:a16="http://schemas.microsoft.com/office/drawing/2014/main" id="{447DE735-33B0-4E1E-AF13-44A1C3479011}"/>
              </a:ext>
            </a:extLst>
          </p:cNvPr>
          <p:cNvGrpSpPr/>
          <p:nvPr/>
        </p:nvGrpSpPr>
        <p:grpSpPr>
          <a:xfrm>
            <a:off x="2819868" y="1885657"/>
            <a:ext cx="6073308" cy="1810597"/>
            <a:chOff x="3929141" y="1804826"/>
            <a:chExt cx="6073308" cy="1810597"/>
          </a:xfrm>
        </p:grpSpPr>
        <p:sp>
          <p:nvSpPr>
            <p:cNvPr id="21" name="TextBox 20">
              <a:extLst>
                <a:ext uri="{FF2B5EF4-FFF2-40B4-BE49-F238E27FC236}">
                  <a16:creationId xmlns:a16="http://schemas.microsoft.com/office/drawing/2014/main" id="{D780EABB-E3D4-445B-A950-C4F20A596265}"/>
                </a:ext>
              </a:extLst>
            </p:cNvPr>
            <p:cNvSpPr txBox="1"/>
            <p:nvPr/>
          </p:nvSpPr>
          <p:spPr>
            <a:xfrm>
              <a:off x="3929141" y="1804826"/>
              <a:ext cx="6073307" cy="461665"/>
            </a:xfrm>
            <a:prstGeom prst="rect">
              <a:avLst/>
            </a:prstGeom>
            <a:noFill/>
            <a:ln>
              <a:noFill/>
            </a:ln>
          </p:spPr>
          <p:txBody>
            <a:bodyPr wrap="square" rtlCol="0">
              <a:spAutoFit/>
            </a:bodyPr>
            <a:lstStyle/>
            <a:p>
              <a:r>
                <a:rPr lang="fr-FR">
                  <a:solidFill>
                    <a:schemeClr val="bg1"/>
                  </a:solidFill>
                  <a:latin typeface="Arial" panose="020B0604020202020204" pitchFamily="34" charset="0"/>
                  <a:cs typeface="Arial" panose="020B0604020202020204" pitchFamily="34" charset="0"/>
                </a:rPr>
                <a:t>Toutes les </a:t>
              </a:r>
              <a:r>
                <a:rPr lang="fr-FR" sz="2400" b="1">
                  <a:solidFill>
                    <a:schemeClr val="bg1"/>
                  </a:solidFill>
                  <a:latin typeface="Arial" panose="020B0604020202020204" pitchFamily="34" charset="0"/>
                  <a:cs typeface="Arial" panose="020B0604020202020204" pitchFamily="34" charset="0"/>
                </a:rPr>
                <a:t>2</a:t>
              </a:r>
              <a:r>
                <a:rPr lang="fr-FR">
                  <a:solidFill>
                    <a:schemeClr val="bg1"/>
                  </a:solidFill>
                  <a:latin typeface="Arial" panose="020B0604020202020204" pitchFamily="34" charset="0"/>
                  <a:cs typeface="Arial" panose="020B0604020202020204" pitchFamily="34" charset="0"/>
                </a:rPr>
                <a:t> secondes, quelqu’un fait un AVC.</a:t>
              </a:r>
              <a:r>
                <a:rPr lang="fr-FR" baseline="30000">
                  <a:solidFill>
                    <a:schemeClr val="bg1"/>
                  </a:solidFill>
                  <a:latin typeface="Arial" panose="020B0604020202020204" pitchFamily="34" charset="0"/>
                  <a:cs typeface="Arial" panose="020B0604020202020204" pitchFamily="34" charset="0"/>
                </a:rPr>
                <a:t>1</a:t>
              </a:r>
            </a:p>
          </p:txBody>
        </p:sp>
        <p:sp>
          <p:nvSpPr>
            <p:cNvPr id="22" name="TextBox 21">
              <a:extLst>
                <a:ext uri="{FF2B5EF4-FFF2-40B4-BE49-F238E27FC236}">
                  <a16:creationId xmlns:a16="http://schemas.microsoft.com/office/drawing/2014/main" id="{9F639DBF-9F90-45D9-B000-FB8BCCAE9047}"/>
                </a:ext>
              </a:extLst>
            </p:cNvPr>
            <p:cNvSpPr txBox="1"/>
            <p:nvPr/>
          </p:nvSpPr>
          <p:spPr>
            <a:xfrm>
              <a:off x="4569536" y="2479292"/>
              <a:ext cx="5432912" cy="461665"/>
            </a:xfrm>
            <a:prstGeom prst="rect">
              <a:avLst/>
            </a:prstGeom>
            <a:noFill/>
          </p:spPr>
          <p:txBody>
            <a:bodyPr wrap="square" rtlCol="0">
              <a:spAutoFit/>
            </a:bodyPr>
            <a:lstStyle/>
            <a:p>
              <a:r>
                <a:rPr lang="fr-FR">
                  <a:solidFill>
                    <a:schemeClr val="bg1"/>
                  </a:solidFill>
                  <a:latin typeface="Arial" panose="020B0604020202020204" pitchFamily="34" charset="0"/>
                  <a:cs typeface="Arial" panose="020B0604020202020204" pitchFamily="34" charset="0"/>
                </a:rPr>
                <a:t>Toutes les </a:t>
              </a:r>
              <a:r>
                <a:rPr lang="fr-FR" sz="2400" b="1">
                  <a:solidFill>
                    <a:schemeClr val="bg1"/>
                  </a:solidFill>
                  <a:latin typeface="Arial" panose="020B0604020202020204" pitchFamily="34" charset="0"/>
                  <a:cs typeface="Arial" panose="020B0604020202020204" pitchFamily="34" charset="0"/>
                </a:rPr>
                <a:t>5</a:t>
              </a:r>
              <a:r>
                <a:rPr lang="fr-FR">
                  <a:solidFill>
                    <a:schemeClr val="bg1"/>
                  </a:solidFill>
                  <a:latin typeface="Arial" panose="020B0604020202020204" pitchFamily="34" charset="0"/>
                  <a:cs typeface="Arial" panose="020B0604020202020204" pitchFamily="34" charset="0"/>
                </a:rPr>
                <a:t> secondes, quelqu’un meurt d’un AVC.</a:t>
              </a:r>
              <a:r>
                <a:rPr lang="fr-FR" baseline="30000">
                  <a:solidFill>
                    <a:schemeClr val="bg1"/>
                  </a:solidFill>
                  <a:latin typeface="Arial" panose="020B0604020202020204" pitchFamily="34" charset="0"/>
                  <a:cs typeface="Arial" panose="020B0604020202020204" pitchFamily="34" charset="0"/>
                </a:rPr>
                <a:t>1</a:t>
              </a:r>
            </a:p>
          </p:txBody>
        </p:sp>
        <p:sp>
          <p:nvSpPr>
            <p:cNvPr id="24" name="TextBox 22">
              <a:extLst>
                <a:ext uri="{FF2B5EF4-FFF2-40B4-BE49-F238E27FC236}">
                  <a16:creationId xmlns:a16="http://schemas.microsoft.com/office/drawing/2014/main" id="{BDDA03E5-04E8-4D40-9490-9E3680FA6B37}"/>
                </a:ext>
              </a:extLst>
            </p:cNvPr>
            <p:cNvSpPr txBox="1"/>
            <p:nvPr/>
          </p:nvSpPr>
          <p:spPr>
            <a:xfrm>
              <a:off x="5284373" y="3153758"/>
              <a:ext cx="4718076" cy="461665"/>
            </a:xfrm>
            <a:prstGeom prst="rect">
              <a:avLst/>
            </a:prstGeom>
            <a:noFill/>
          </p:spPr>
          <p:txBody>
            <a:bodyPr wrap="square" rtlCol="0">
              <a:spAutoFit/>
            </a:bodyPr>
            <a:lstStyle/>
            <a:p>
              <a:r>
                <a:rPr lang="fr-FR" sz="2400" b="1">
                  <a:solidFill>
                    <a:schemeClr val="bg1"/>
                  </a:solidFill>
                  <a:latin typeface="Arial" panose="020B0604020202020204" pitchFamily="34" charset="0"/>
                  <a:cs typeface="Arial" panose="020B0604020202020204" pitchFamily="34" charset="0"/>
                </a:rPr>
                <a:t>1</a:t>
              </a:r>
              <a:r>
                <a:rPr lang="fr-FR">
                  <a:solidFill>
                    <a:schemeClr val="bg1"/>
                  </a:solidFill>
                  <a:latin typeface="Arial" panose="020B0604020202020204" pitchFamily="34" charset="0"/>
                  <a:cs typeface="Arial" panose="020B0604020202020204" pitchFamily="34" charset="0"/>
                </a:rPr>
                <a:t> personne sur </a:t>
              </a:r>
              <a:r>
                <a:rPr lang="fr-FR" sz="2400" b="1">
                  <a:solidFill>
                    <a:schemeClr val="bg1"/>
                  </a:solidFill>
                  <a:latin typeface="Arial" panose="020B0604020202020204" pitchFamily="34" charset="0"/>
                  <a:cs typeface="Arial" panose="020B0604020202020204" pitchFamily="34" charset="0"/>
                </a:rPr>
                <a:t>4</a:t>
              </a:r>
              <a:r>
                <a:rPr lang="fr-FR">
                  <a:solidFill>
                    <a:schemeClr val="bg1"/>
                  </a:solidFill>
                  <a:latin typeface="Arial" panose="020B0604020202020204" pitchFamily="34" charset="0"/>
                  <a:cs typeface="Arial" panose="020B0604020202020204" pitchFamily="34" charset="0"/>
                </a:rPr>
                <a:t> sera victime d’un AVC.</a:t>
              </a:r>
              <a:r>
                <a:rPr lang="fr-FR" baseline="30000">
                  <a:solidFill>
                    <a:schemeClr val="bg1"/>
                  </a:solidFill>
                  <a:latin typeface="Arial" panose="020B0604020202020204" pitchFamily="34" charset="0"/>
                  <a:cs typeface="Arial" panose="020B0604020202020204" pitchFamily="34" charset="0"/>
                </a:rPr>
                <a:t>2</a:t>
              </a:r>
            </a:p>
          </p:txBody>
        </p:sp>
      </p:grpSp>
      <p:sp>
        <p:nvSpPr>
          <p:cNvPr id="16" name="Abgerundetes Rechteck 76">
            <a:extLst>
              <a:ext uri="{FF2B5EF4-FFF2-40B4-BE49-F238E27FC236}">
                <a16:creationId xmlns:a16="http://schemas.microsoft.com/office/drawing/2014/main" id="{0061D535-52C5-4A37-80AE-3B1BD519E87E}"/>
              </a:ext>
            </a:extLst>
          </p:cNvPr>
          <p:cNvSpPr>
            <a:spLocks noChangeArrowheads="1"/>
          </p:cNvSpPr>
          <p:nvPr/>
        </p:nvSpPr>
        <p:spPr bwMode="auto">
          <a:xfrm>
            <a:off x="611189" y="39600000"/>
            <a:ext cx="8245474" cy="360000"/>
          </a:xfrm>
          <a:prstGeom prst="roundRect">
            <a:avLst/>
          </a:prstGeom>
          <a:noFill/>
          <a:ln w="19050">
            <a:solidFill>
              <a:srgbClr val="3961AC"/>
            </a:solidFill>
            <a:miter lim="800000"/>
            <a:headEnd/>
            <a:tailEnd/>
          </a:ln>
        </p:spPr>
        <p:txBody>
          <a:bodyPr wrap="square" lIns="0" tIns="0" rIns="0" bIns="0" anchor="ctr">
            <a:spAutoFit/>
          </a:bodyPr>
          <a:lstStyle/>
          <a:p>
            <a:pPr marL="0" lvl="3" algn="ctr">
              <a:lnSpc>
                <a:spcPct val="90000"/>
              </a:lnSpc>
              <a:spcBef>
                <a:spcPts val="1000"/>
              </a:spcBef>
              <a:buClr>
                <a:srgbClr val="006ABB"/>
              </a:buClr>
              <a:buSzPct val="100000"/>
            </a:pPr>
            <a:r>
              <a:rPr lang="fr-FR" sz="1400">
                <a:solidFill>
                  <a:schemeClr val="tx1">
                    <a:lumMod val="65000"/>
                    <a:lumOff val="35000"/>
                  </a:schemeClr>
                </a:solidFill>
              </a:rPr>
              <a:t>Cependant, près de </a:t>
            </a:r>
            <a:r>
              <a:rPr lang="fr-FR" sz="1400" b="1">
                <a:solidFill>
                  <a:schemeClr val="tx1">
                    <a:lumMod val="65000"/>
                    <a:lumOff val="35000"/>
                  </a:schemeClr>
                </a:solidFill>
              </a:rPr>
              <a:t>80 % </a:t>
            </a:r>
            <a:r>
              <a:rPr lang="fr-FR" sz="1400">
                <a:solidFill>
                  <a:schemeClr val="tx1">
                    <a:lumMod val="65000"/>
                    <a:lumOff val="35000"/>
                  </a:schemeClr>
                </a:solidFill>
              </a:rPr>
              <a:t>des AVC peuvent être évités.</a:t>
            </a:r>
            <a:r>
              <a:rPr lang="fr-FR" sz="1400" baseline="30000">
                <a:solidFill>
                  <a:schemeClr val="tx1">
                    <a:lumMod val="65000"/>
                    <a:lumOff val="35000"/>
                  </a:schemeClr>
                </a:solidFill>
              </a:rPr>
              <a:t>1</a:t>
            </a:r>
          </a:p>
        </p:txBody>
      </p:sp>
      <p:sp>
        <p:nvSpPr>
          <p:cNvPr id="14" name="TextBox 3">
            <a:extLst>
              <a:ext uri="{FF2B5EF4-FFF2-40B4-BE49-F238E27FC236}">
                <a16:creationId xmlns:a16="http://schemas.microsoft.com/office/drawing/2014/main" id="{F5BA4B30-4FE1-0942-AFE5-5504C1BBDD8A}"/>
              </a:ext>
            </a:extLst>
          </p:cNvPr>
          <p:cNvSpPr txBox="1"/>
          <p:nvPr/>
        </p:nvSpPr>
        <p:spPr>
          <a:xfrm>
            <a:off x="619123" y="4948863"/>
            <a:ext cx="8274051" cy="107722"/>
          </a:xfrm>
          <a:prstGeom prst="rect">
            <a:avLst/>
          </a:prstGeom>
          <a:noFill/>
        </p:spPr>
        <p:txBody>
          <a:bodyPr wrap="square" lIns="0" tIns="0" rIns="0" bIns="0" rtlCol="0" anchor="b" anchorCtr="0">
            <a:spAutoFit/>
          </a:bodyPr>
          <a:lstStyle/>
          <a:p>
            <a:pPr lvl="0" fontAlgn="auto">
              <a:spcBef>
                <a:spcPts val="0"/>
              </a:spcBef>
              <a:spcAft>
                <a:spcPts val="0"/>
              </a:spcAft>
              <a:defRPr/>
            </a:pPr>
            <a:r>
              <a:rPr lang="fr-FR" sz="700">
                <a:solidFill>
                  <a:srgbClr val="B3B2B5"/>
                </a:solidFill>
              </a:rPr>
              <a:t>FAnv : fibrillation atriale non valvuvaire</a:t>
            </a:r>
          </a:p>
        </p:txBody>
      </p:sp>
      <p:sp>
        <p:nvSpPr>
          <p:cNvPr id="17" name="Abgerundetes Rechteck 76">
            <a:extLst>
              <a:ext uri="{FF2B5EF4-FFF2-40B4-BE49-F238E27FC236}">
                <a16:creationId xmlns:a16="http://schemas.microsoft.com/office/drawing/2014/main" id="{D753C8B2-DCEF-442B-A24B-06C53EA83208}"/>
              </a:ext>
            </a:extLst>
          </p:cNvPr>
          <p:cNvSpPr>
            <a:spLocks noChangeArrowheads="1"/>
          </p:cNvSpPr>
          <p:nvPr/>
        </p:nvSpPr>
        <p:spPr bwMode="auto">
          <a:xfrm>
            <a:off x="619123" y="4248000"/>
            <a:ext cx="8237539" cy="360000"/>
          </a:xfrm>
          <a:prstGeom prst="roundRect">
            <a:avLst/>
          </a:prstGeom>
          <a:noFill/>
          <a:ln w="19050">
            <a:solidFill>
              <a:srgbClr val="3961AC"/>
            </a:solidFill>
            <a:miter lim="800000"/>
            <a:headEnd/>
            <a:tailEnd/>
          </a:ln>
        </p:spPr>
        <p:txBody>
          <a:bodyPr wrap="square" lIns="0" tIns="0" rIns="0" bIns="0" anchor="ctr">
            <a:spAutoFit/>
          </a:bodyPr>
          <a:lstStyle/>
          <a:p>
            <a:pPr marL="0" lvl="3" algn="ctr">
              <a:lnSpc>
                <a:spcPct val="90000"/>
              </a:lnSpc>
              <a:spcBef>
                <a:spcPts val="1000"/>
              </a:spcBef>
              <a:buClr>
                <a:srgbClr val="006ABB"/>
              </a:buClr>
              <a:buSzPct val="100000"/>
            </a:pPr>
            <a:r>
              <a:rPr lang="fr-FR" sz="1400">
                <a:solidFill>
                  <a:schemeClr val="tx1">
                    <a:lumMod val="65000"/>
                    <a:lumOff val="35000"/>
                  </a:schemeClr>
                </a:solidFill>
              </a:rPr>
              <a:t>Cependant, près de </a:t>
            </a:r>
            <a:r>
              <a:rPr lang="fr-FR" sz="1400" b="1">
                <a:solidFill>
                  <a:schemeClr val="tx1">
                    <a:lumMod val="65000"/>
                    <a:lumOff val="35000"/>
                  </a:schemeClr>
                </a:solidFill>
              </a:rPr>
              <a:t>80 % </a:t>
            </a:r>
            <a:r>
              <a:rPr lang="fr-FR" sz="1400">
                <a:solidFill>
                  <a:schemeClr val="tx1">
                    <a:lumMod val="65000"/>
                    <a:lumOff val="35000"/>
                  </a:schemeClr>
                </a:solidFill>
              </a:rPr>
              <a:t>des AVC peuvent être évités.</a:t>
            </a:r>
            <a:r>
              <a:rPr lang="fr-FR" sz="1400" baseline="30000">
                <a:solidFill>
                  <a:schemeClr val="tx1">
                    <a:lumMod val="65000"/>
                    <a:lumOff val="35000"/>
                  </a:schemeClr>
                </a:solidFill>
              </a:rPr>
              <a:t>1</a:t>
            </a:r>
          </a:p>
        </p:txBody>
      </p:sp>
    </p:spTree>
    <p:extLst>
      <p:ext uri="{BB962C8B-B14F-4D97-AF65-F5344CB8AC3E}">
        <p14:creationId xmlns:p14="http://schemas.microsoft.com/office/powerpoint/2010/main" val="20069556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Grafik 56">
            <a:extLst>
              <a:ext uri="{FF2B5EF4-FFF2-40B4-BE49-F238E27FC236}">
                <a16:creationId xmlns:a16="http://schemas.microsoft.com/office/drawing/2014/main" id="{71D22566-84B2-F342-899F-B5C471C7711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080516" y="799008"/>
            <a:ext cx="2987185" cy="1992453"/>
          </a:xfrm>
          <a:prstGeom prst="rect">
            <a:avLst/>
          </a:prstGeom>
          <a:effectLst>
            <a:softEdge rad="635000"/>
          </a:effectLst>
        </p:spPr>
      </p:pic>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549309"/>
            <a:ext cx="8281175"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a:t>Ce que la sécurité signifie pour le patient atteint de FAnv</a:t>
            </a:r>
          </a:p>
        </p:txBody>
      </p:sp>
      <p:pic>
        <p:nvPicPr>
          <p:cNvPr id="67" name="Grafik 66" descr="Medizin">
            <a:extLst>
              <a:ext uri="{FF2B5EF4-FFF2-40B4-BE49-F238E27FC236}">
                <a16:creationId xmlns:a16="http://schemas.microsoft.com/office/drawing/2014/main" id="{9F13966C-80B6-E042-A4C5-B102FE8332E3}"/>
              </a:ext>
            </a:extLst>
          </p:cNvPr>
          <p:cNvPicPr>
            <a:picLocks noChangeAspect="1"/>
          </p:cNvPicPr>
          <p:nvPr/>
        </p:nvPicPr>
        <p:blipFill>
          <a:blip r:embed="rId4">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5283751" y="2182232"/>
            <a:ext cx="914400" cy="914400"/>
          </a:xfrm>
          <a:prstGeom prst="rect">
            <a:avLst/>
          </a:prstGeom>
        </p:spPr>
      </p:pic>
      <p:sp>
        <p:nvSpPr>
          <p:cNvPr id="68" name="Ellipse 45">
            <a:hlinkClick r:id="" action="ppaction://noaction"/>
            <a:extLst>
              <a:ext uri="{FF2B5EF4-FFF2-40B4-BE49-F238E27FC236}">
                <a16:creationId xmlns:a16="http://schemas.microsoft.com/office/drawing/2014/main" id="{DF1A1842-9384-3D46-B69B-C59E4A8B5549}"/>
              </a:ext>
            </a:extLst>
          </p:cNvPr>
          <p:cNvSpPr/>
          <p:nvPr/>
        </p:nvSpPr>
        <p:spPr bwMode="auto">
          <a:xfrm>
            <a:off x="5177873" y="2113564"/>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69" name="Grafik 68" descr="Tageskalender">
            <a:extLst>
              <a:ext uri="{FF2B5EF4-FFF2-40B4-BE49-F238E27FC236}">
                <a16:creationId xmlns:a16="http://schemas.microsoft.com/office/drawing/2014/main" id="{12036D66-983C-E145-9A81-264A087C7E2D}"/>
              </a:ext>
            </a:extLst>
          </p:cNvPr>
          <p:cNvPicPr>
            <a:picLocks noChangeAspect="1"/>
          </p:cNvPicPr>
          <p:nvPr/>
        </p:nvPicPr>
        <p:blipFill>
          <a:blip r:embed="rId6">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a:off x="7399883" y="2118855"/>
            <a:ext cx="914400" cy="914400"/>
          </a:xfrm>
          <a:prstGeom prst="rect">
            <a:avLst/>
          </a:prstGeom>
        </p:spPr>
      </p:pic>
      <p:sp>
        <p:nvSpPr>
          <p:cNvPr id="70" name="Ellipse 47">
            <a:hlinkClick r:id="" action="ppaction://noaction"/>
            <a:extLst>
              <a:ext uri="{FF2B5EF4-FFF2-40B4-BE49-F238E27FC236}">
                <a16:creationId xmlns:a16="http://schemas.microsoft.com/office/drawing/2014/main" id="{836600E4-4024-5443-BE8A-F0E65C9B2523}"/>
              </a:ext>
            </a:extLst>
          </p:cNvPr>
          <p:cNvSpPr/>
          <p:nvPr/>
        </p:nvSpPr>
        <p:spPr bwMode="auto">
          <a:xfrm>
            <a:off x="7335083" y="2112479"/>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71" name="Grafik 70" descr="Waage der Justitia">
            <a:hlinkClick r:id="" action="ppaction://noaction"/>
            <a:extLst>
              <a:ext uri="{FF2B5EF4-FFF2-40B4-BE49-F238E27FC236}">
                <a16:creationId xmlns:a16="http://schemas.microsoft.com/office/drawing/2014/main" id="{A29D8FCC-1101-234F-A56F-301392719FA2}"/>
              </a:ext>
            </a:extLst>
          </p:cNvPr>
          <p:cNvPicPr>
            <a:picLocks noChangeAspect="1"/>
          </p:cNvPicPr>
          <p:nvPr/>
        </p:nvPicPr>
        <p:blipFill>
          <a:blip r:embed="rId8">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506749" y="4192976"/>
            <a:ext cx="789441" cy="789441"/>
          </a:xfrm>
          <a:prstGeom prst="rect">
            <a:avLst/>
          </a:prstGeom>
        </p:spPr>
      </p:pic>
      <p:sp>
        <p:nvSpPr>
          <p:cNvPr id="73" name="Line 44">
            <a:extLst>
              <a:ext uri="{FF2B5EF4-FFF2-40B4-BE49-F238E27FC236}">
                <a16:creationId xmlns:a16="http://schemas.microsoft.com/office/drawing/2014/main" id="{CD658C6A-1030-FA4F-8678-0735AD38C52F}"/>
              </a:ext>
            </a:extLst>
          </p:cNvPr>
          <p:cNvSpPr>
            <a:spLocks noChangeShapeType="1"/>
          </p:cNvSpPr>
          <p:nvPr/>
        </p:nvSpPr>
        <p:spPr bwMode="auto">
          <a:xfrm flipH="1">
            <a:off x="1424716" y="3973285"/>
            <a:ext cx="0" cy="374359"/>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4" name="Line 44">
            <a:extLst>
              <a:ext uri="{FF2B5EF4-FFF2-40B4-BE49-F238E27FC236}">
                <a16:creationId xmlns:a16="http://schemas.microsoft.com/office/drawing/2014/main" id="{53D5C85F-F69D-D741-B8C8-5DD3943A5FD3}"/>
              </a:ext>
            </a:extLst>
          </p:cNvPr>
          <p:cNvSpPr>
            <a:spLocks noChangeShapeType="1"/>
          </p:cNvSpPr>
          <p:nvPr/>
        </p:nvSpPr>
        <p:spPr bwMode="auto">
          <a:xfrm flipH="1">
            <a:off x="3411564" y="3973285"/>
            <a:ext cx="0" cy="374359"/>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5" name="Line 44">
            <a:extLst>
              <a:ext uri="{FF2B5EF4-FFF2-40B4-BE49-F238E27FC236}">
                <a16:creationId xmlns:a16="http://schemas.microsoft.com/office/drawing/2014/main" id="{BDBF7671-D45C-8249-8AB4-0518AF1417B3}"/>
              </a:ext>
            </a:extLst>
          </p:cNvPr>
          <p:cNvSpPr>
            <a:spLocks noChangeShapeType="1"/>
          </p:cNvSpPr>
          <p:nvPr/>
        </p:nvSpPr>
        <p:spPr bwMode="auto">
          <a:xfrm flipH="1">
            <a:off x="5688772" y="3973285"/>
            <a:ext cx="0" cy="374400"/>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6" name="Line 44">
            <a:extLst>
              <a:ext uri="{FF2B5EF4-FFF2-40B4-BE49-F238E27FC236}">
                <a16:creationId xmlns:a16="http://schemas.microsoft.com/office/drawing/2014/main" id="{95CFCA96-4559-B345-BAD7-D38616702201}"/>
              </a:ext>
            </a:extLst>
          </p:cNvPr>
          <p:cNvSpPr>
            <a:spLocks noChangeShapeType="1"/>
          </p:cNvSpPr>
          <p:nvPr/>
        </p:nvSpPr>
        <p:spPr bwMode="auto">
          <a:xfrm flipH="1">
            <a:off x="7904433" y="3973285"/>
            <a:ext cx="0" cy="374400"/>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pic>
        <p:nvPicPr>
          <p:cNvPr id="79" name="Grafik 78" descr="Gehirn im Kopf">
            <a:extLst>
              <a:ext uri="{FF2B5EF4-FFF2-40B4-BE49-F238E27FC236}">
                <a16:creationId xmlns:a16="http://schemas.microsoft.com/office/drawing/2014/main" id="{EDA5CA13-C7D6-C749-B992-882CB59D55C8}"/>
              </a:ext>
            </a:extLst>
          </p:cNvPr>
          <p:cNvPicPr>
            <a:picLocks noChangeAspect="1"/>
          </p:cNvPicPr>
          <p:nvPr/>
        </p:nvPicPr>
        <p:blipFill>
          <a:blip r:embed="rId10">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a:off x="971901" y="2202967"/>
            <a:ext cx="914400" cy="914400"/>
          </a:xfrm>
          <a:prstGeom prst="rect">
            <a:avLst/>
          </a:prstGeom>
        </p:spPr>
      </p:pic>
      <p:sp>
        <p:nvSpPr>
          <p:cNvPr id="80" name="Ellipse 43">
            <a:extLst>
              <a:ext uri="{FF2B5EF4-FFF2-40B4-BE49-F238E27FC236}">
                <a16:creationId xmlns:a16="http://schemas.microsoft.com/office/drawing/2014/main" id="{4CAD69B3-FFF8-FA42-A2AE-B72972F9CE28}"/>
              </a:ext>
            </a:extLst>
          </p:cNvPr>
          <p:cNvSpPr/>
          <p:nvPr/>
        </p:nvSpPr>
        <p:spPr bwMode="auto">
          <a:xfrm>
            <a:off x="884220" y="2120645"/>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81" name="Grafik 80" descr="Infusion">
            <a:extLst>
              <a:ext uri="{FF2B5EF4-FFF2-40B4-BE49-F238E27FC236}">
                <a16:creationId xmlns:a16="http://schemas.microsoft.com/office/drawing/2014/main" id="{ABFC1851-00F6-294A-B4B8-25CA21B88274}"/>
              </a:ext>
            </a:extLst>
          </p:cNvPr>
          <p:cNvPicPr>
            <a:picLocks noChangeAspect="1"/>
          </p:cNvPicPr>
          <p:nvPr/>
        </p:nvPicPr>
        <p:blipFill>
          <a:blip r:embed="rId12">
            <a:extLst>
              <a:ext uri="{28A0092B-C50C-407E-A947-70E740481C1C}">
                <a14:useLocalDpi xmlns:a14="http://schemas.microsoft.com/office/drawing/2010/main"/>
              </a:ext>
              <a:ext uri="{96DAC541-7B7A-43D3-8B79-37D633B846F1}">
                <asvg:svgBlip xmlns:asvg="http://schemas.microsoft.com/office/drawing/2016/SVG/main" r:embed="rId13"/>
              </a:ext>
            </a:extLst>
          </a:blip>
          <a:stretch>
            <a:fillRect/>
          </a:stretch>
        </p:blipFill>
        <p:spPr>
          <a:xfrm>
            <a:off x="2917763" y="2207980"/>
            <a:ext cx="914400" cy="914400"/>
          </a:xfrm>
          <a:prstGeom prst="rect">
            <a:avLst/>
          </a:prstGeom>
        </p:spPr>
      </p:pic>
      <p:sp>
        <p:nvSpPr>
          <p:cNvPr id="82" name="Ellipse 44">
            <a:extLst>
              <a:ext uri="{FF2B5EF4-FFF2-40B4-BE49-F238E27FC236}">
                <a16:creationId xmlns:a16="http://schemas.microsoft.com/office/drawing/2014/main" id="{5F9B2351-42E4-3240-B58C-D15D573AB93E}"/>
              </a:ext>
            </a:extLst>
          </p:cNvPr>
          <p:cNvSpPr/>
          <p:nvPr/>
        </p:nvSpPr>
        <p:spPr bwMode="auto">
          <a:xfrm>
            <a:off x="2851127" y="2129104"/>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sp>
        <p:nvSpPr>
          <p:cNvPr id="29" name="Textfeld 28">
            <a:extLst>
              <a:ext uri="{FF2B5EF4-FFF2-40B4-BE49-F238E27FC236}">
                <a16:creationId xmlns:a16="http://schemas.microsoft.com/office/drawing/2014/main" id="{5EC36DED-2981-4C9D-964B-DA5304715812}"/>
              </a:ext>
            </a:extLst>
          </p:cNvPr>
          <p:cNvSpPr txBox="1"/>
          <p:nvPr/>
        </p:nvSpPr>
        <p:spPr>
          <a:xfrm>
            <a:off x="887903" y="3474618"/>
            <a:ext cx="1086686" cy="309958"/>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fr-FR" sz="1400" i="0" u="none" strike="noStrike" cap="none" normalizeH="0" baseline="0" noProof="0">
                <a:ln>
                  <a:noFill/>
                </a:ln>
                <a:solidFill>
                  <a:schemeClr val="tx1">
                    <a:lumMod val="65000"/>
                    <a:lumOff val="35000"/>
                  </a:schemeClr>
                </a:solidFill>
                <a:uLnTx/>
                <a:uFillTx/>
                <a:latin typeface="Arial" charset="0"/>
                <a:ea typeface="+mn-ea"/>
                <a:cs typeface="+mn-cs"/>
              </a:rPr>
              <a:t>Aucun AVC</a:t>
            </a:r>
          </a:p>
        </p:txBody>
      </p:sp>
      <p:sp>
        <p:nvSpPr>
          <p:cNvPr id="30" name="Textfeld 29">
            <a:extLst>
              <a:ext uri="{FF2B5EF4-FFF2-40B4-BE49-F238E27FC236}">
                <a16:creationId xmlns:a16="http://schemas.microsoft.com/office/drawing/2014/main" id="{AD1C96ED-DA0C-4D33-958F-1904C584078A}"/>
              </a:ext>
            </a:extLst>
          </p:cNvPr>
          <p:cNvSpPr txBox="1"/>
          <p:nvPr/>
        </p:nvSpPr>
        <p:spPr>
          <a:xfrm>
            <a:off x="7003067" y="3459230"/>
            <a:ext cx="1823233" cy="525401"/>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fr-FR" sz="1400">
                <a:solidFill>
                  <a:schemeClr val="tx1">
                    <a:lumMod val="65000"/>
                    <a:lumOff val="35000"/>
                  </a:schemeClr>
                </a:solidFill>
              </a:rPr>
              <a:t>Traitement simple</a:t>
            </a:r>
            <a:br>
              <a:rPr lang="fr-FR" sz="1400">
                <a:solidFill>
                  <a:schemeClr val="tx1">
                    <a:lumMod val="65000"/>
                    <a:lumOff val="35000"/>
                  </a:schemeClr>
                </a:solidFill>
              </a:rPr>
            </a:br>
            <a:r>
              <a:rPr lang="fr-FR" sz="1400">
                <a:solidFill>
                  <a:schemeClr val="tx1">
                    <a:lumMod val="65000"/>
                    <a:lumOff val="35000"/>
                  </a:schemeClr>
                </a:solidFill>
              </a:rPr>
              <a:t>soutenant l’adhésion</a:t>
            </a:r>
          </a:p>
        </p:txBody>
      </p:sp>
      <p:sp>
        <p:nvSpPr>
          <p:cNvPr id="31" name="Textfeld 30">
            <a:extLst>
              <a:ext uri="{FF2B5EF4-FFF2-40B4-BE49-F238E27FC236}">
                <a16:creationId xmlns:a16="http://schemas.microsoft.com/office/drawing/2014/main" id="{663E6FBC-A33F-4411-9681-B2235DBEA5E8}"/>
              </a:ext>
            </a:extLst>
          </p:cNvPr>
          <p:cNvSpPr txBox="1"/>
          <p:nvPr/>
        </p:nvSpPr>
        <p:spPr>
          <a:xfrm>
            <a:off x="2583331" y="3459230"/>
            <a:ext cx="1664535" cy="525401"/>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fr-FR" sz="1400">
                <a:solidFill>
                  <a:schemeClr val="tx1">
                    <a:lumMod val="65000"/>
                    <a:lumOff val="35000"/>
                  </a:schemeClr>
                </a:solidFill>
              </a:rPr>
              <a:t>Aucun saignement</a:t>
            </a:r>
            <a:br>
              <a:rPr lang="fr-FR" sz="1400">
                <a:solidFill>
                  <a:schemeClr val="tx1">
                    <a:lumMod val="65000"/>
                    <a:lumOff val="35000"/>
                  </a:schemeClr>
                </a:solidFill>
              </a:rPr>
            </a:br>
            <a:r>
              <a:rPr lang="fr-FR" sz="1400">
                <a:solidFill>
                  <a:schemeClr val="tx1">
                    <a:lumMod val="65000"/>
                    <a:lumOff val="35000"/>
                  </a:schemeClr>
                </a:solidFill>
              </a:rPr>
              <a:t>critique</a:t>
            </a:r>
          </a:p>
        </p:txBody>
      </p:sp>
      <p:sp>
        <p:nvSpPr>
          <p:cNvPr id="32" name="Textfeld 31">
            <a:extLst>
              <a:ext uri="{FF2B5EF4-FFF2-40B4-BE49-F238E27FC236}">
                <a16:creationId xmlns:a16="http://schemas.microsoft.com/office/drawing/2014/main" id="{C4659A34-2A10-4FE5-BCB9-C8B58257AB54}"/>
              </a:ext>
            </a:extLst>
          </p:cNvPr>
          <p:cNvSpPr txBox="1"/>
          <p:nvPr/>
        </p:nvSpPr>
        <p:spPr>
          <a:xfrm>
            <a:off x="4995246" y="3459030"/>
            <a:ext cx="1395232" cy="309958"/>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fr-FR" sz="1400" i="0" u="none" strike="noStrike" cap="none" normalizeH="0" baseline="0" noProof="0">
                <a:ln>
                  <a:noFill/>
                </a:ln>
                <a:solidFill>
                  <a:schemeClr val="tx1">
                    <a:lumMod val="65000"/>
                    <a:lumOff val="35000"/>
                  </a:schemeClr>
                </a:solidFill>
                <a:uLnTx/>
                <a:uFillTx/>
                <a:latin typeface="Arial" charset="0"/>
                <a:ea typeface="+mn-ea"/>
                <a:cs typeface="+mn-cs"/>
              </a:rPr>
              <a:t>Dosage correct</a:t>
            </a:r>
          </a:p>
        </p:txBody>
      </p:sp>
      <p:sp>
        <p:nvSpPr>
          <p:cNvPr id="26" name="Abgerundetes Rechteck 76">
            <a:extLst>
              <a:ext uri="{FF2B5EF4-FFF2-40B4-BE49-F238E27FC236}">
                <a16:creationId xmlns:a16="http://schemas.microsoft.com/office/drawing/2014/main" id="{FDEE2F21-199E-46ED-B7E7-BA01E0970423}"/>
              </a:ext>
            </a:extLst>
          </p:cNvPr>
          <p:cNvSpPr>
            <a:spLocks noChangeArrowheads="1"/>
          </p:cNvSpPr>
          <p:nvPr/>
        </p:nvSpPr>
        <p:spPr bwMode="auto">
          <a:xfrm>
            <a:off x="1371749" y="4449968"/>
            <a:ext cx="7488000" cy="360000"/>
          </a:xfrm>
          <a:prstGeom prst="roundRect">
            <a:avLst/>
          </a:prstGeom>
          <a:noFill/>
          <a:ln w="19050">
            <a:solidFill>
              <a:srgbClr val="3961AC"/>
            </a:solidFill>
            <a:miter lim="800000"/>
            <a:headEnd/>
            <a:tailEnd/>
          </a:ln>
        </p:spPr>
        <p:txBody>
          <a:bodyPr wrap="square" lIns="0" tIns="0" rIns="0" bIns="0" anchor="ctr">
            <a:noAutofit/>
          </a:bodyPr>
          <a:lstStyle/>
          <a:p>
            <a:pPr marL="0" lvl="3" algn="ctr">
              <a:lnSpc>
                <a:spcPct val="90000"/>
              </a:lnSpc>
              <a:spcBef>
                <a:spcPts val="1000"/>
              </a:spcBef>
              <a:buClr>
                <a:srgbClr val="006ABB"/>
              </a:buClr>
              <a:buSzPct val="100000"/>
            </a:pPr>
            <a:r>
              <a:rPr lang="fr-FR" sz="1400" dirty="0">
                <a:solidFill>
                  <a:srgbClr val="000000">
                    <a:lumMod val="65000"/>
                    <a:lumOff val="35000"/>
                  </a:srgbClr>
                </a:solidFill>
              </a:rPr>
              <a:t> Bénéfice net</a:t>
            </a:r>
          </a:p>
        </p:txBody>
      </p:sp>
    </p:spTree>
    <p:extLst>
      <p:ext uri="{BB962C8B-B14F-4D97-AF65-F5344CB8AC3E}">
        <p14:creationId xmlns:p14="http://schemas.microsoft.com/office/powerpoint/2010/main" val="28696838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549309"/>
            <a:ext cx="8281175"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de-DE" sz="2400" kern="0"/>
              <a:t>Références</a:t>
            </a:r>
            <a:endParaRPr kumimoji="0" lang="de-DE" sz="2400" b="1" i="0" u="none" strike="noStrike" kern="0" cap="none" spc="0" normalizeH="0" baseline="30000" noProof="0" dirty="0">
              <a:ln>
                <a:noFill/>
              </a:ln>
              <a:solidFill>
                <a:srgbClr val="3961AC"/>
              </a:solidFill>
              <a:effectLst/>
              <a:uLnTx/>
              <a:uFillTx/>
              <a:latin typeface="Arial"/>
              <a:ea typeface="+mj-ea"/>
              <a:cs typeface="+mj-cs"/>
            </a:endParaRPr>
          </a:p>
        </p:txBody>
      </p:sp>
      <p:sp>
        <p:nvSpPr>
          <p:cNvPr id="7" name="Subtitle 1">
            <a:extLst>
              <a:ext uri="{FF2B5EF4-FFF2-40B4-BE49-F238E27FC236}">
                <a16:creationId xmlns:a16="http://schemas.microsoft.com/office/drawing/2014/main" id="{2A5FD64F-C6A6-4430-AEA9-3DF6BC63CF5A}"/>
              </a:ext>
            </a:extLst>
          </p:cNvPr>
          <p:cNvSpPr txBox="1">
            <a:spLocks/>
          </p:cNvSpPr>
          <p:nvPr/>
        </p:nvSpPr>
        <p:spPr>
          <a:xfrm>
            <a:off x="603632" y="1255734"/>
            <a:ext cx="8280400" cy="2880789"/>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en-US" sz="600" dirty="0">
                <a:latin typeface="Arial" panose="020B0604020202020204" pitchFamily="34" charset="0"/>
                <a:cs typeface="Arial" panose="020B0604020202020204" pitchFamily="34" charset="0"/>
              </a:rPr>
              <a:t>1. The Economist Intelligence Unit. 2017. Preventing Stroke: Uneven Progress.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2. The GBD 2016 Lifetime Risk of Stroke Collaborators. N Engl J Med 2018;379(25):2429–2437.</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3. Hindricks G, et al. 2020 ESC Guidelines for the diagnosis and management of atrial fibrillation developed in collaboration with the European Association for Cardio-Thoracic Surgery (EACTS). Eur Heart J 2020;42(5):373–498.</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4. Fox KAA, et al. Improved risk stratification of patients with atrial fibrillation: an integrated GARFIELD-AF tool for the prediction of mortality, stroke and bleed in patients with and without anticoagulation. BMJ Open 2017;7(12):e017157.</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5. Wilke T, et al. Patient Preferences for Oral Anticoagulation Therapy in Atrial Fibrillation: A Systematic Literature Review. Patient 2017;10(1):17–37.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6. Bassand JP, et al. Risk factors for death, stroke, and bleeding in 28,628 patients from the GARFIELD-AF registry: Rationale for comprehensive management of atrial fibrillation. PLoS ONE 2018;13(1):1–17.</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7. Granger CB, et al. Apixaban versus warfarin in patients with atrial fibrillation.</a:t>
            </a:r>
            <a:r>
              <a:rPr lang="de-CH" sz="600" dirty="0">
                <a:latin typeface="Arial" panose="020B0604020202020204" pitchFamily="34" charset="0"/>
                <a:cs typeface="Arial" panose="020B0604020202020204" pitchFamily="34" charset="0"/>
              </a:rPr>
              <a:t> </a:t>
            </a:r>
            <a:r>
              <a:rPr lang="en-US" sz="600" dirty="0">
                <a:latin typeface="Arial" panose="020B0604020202020204" pitchFamily="34" charset="0"/>
                <a:cs typeface="Arial" panose="020B0604020202020204" pitchFamily="34" charset="0"/>
              </a:rPr>
              <a:t>N Engl J Med 2011;365(11):981‒992.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8. Halvorsen S, et al. Efficacy and safety of apixaban compared with warfarin according to age for stroke prevention in atrial fibrillation: observations from the ARISTOTLE trial.</a:t>
            </a:r>
            <a:r>
              <a:rPr lang="de-CH" sz="600" dirty="0">
                <a:latin typeface="Arial" panose="020B0604020202020204" pitchFamily="34" charset="0"/>
                <a:cs typeface="Arial" panose="020B0604020202020204" pitchFamily="34" charset="0"/>
              </a:rPr>
              <a:t> </a:t>
            </a:r>
            <a:r>
              <a:rPr lang="en-US" sz="600" dirty="0">
                <a:latin typeface="Arial" panose="020B0604020202020204" pitchFamily="34" charset="0"/>
                <a:cs typeface="Arial" panose="020B0604020202020204" pitchFamily="34" charset="0"/>
              </a:rPr>
              <a:t>Eur Heart J 2014;35(28):1864‒1872.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9. Giugliano R, et al. Edoxaban versus warfarin in patients with atrial fibrillation.</a:t>
            </a:r>
            <a:r>
              <a:rPr lang="de-CH" sz="600" dirty="0">
                <a:latin typeface="Arial" panose="020B0604020202020204" pitchFamily="34" charset="0"/>
                <a:cs typeface="Arial" panose="020B0604020202020204" pitchFamily="34" charset="0"/>
              </a:rPr>
              <a:t> </a:t>
            </a:r>
            <a:r>
              <a:rPr lang="en-US" sz="600" dirty="0">
                <a:latin typeface="Arial" panose="020B0604020202020204" pitchFamily="34" charset="0"/>
                <a:cs typeface="Arial" panose="020B0604020202020204" pitchFamily="34" charset="0"/>
              </a:rPr>
              <a:t>N Engl J Med 2013;369(22):2093‒2104.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10. Kato ET, et al. Efficacy and Safety of Edoxaban in Elderly Patients With Atrial Fibrillation in the ENGAGE AF-TIMI 48 Trial. J Am Heart Assoc 2016;5(5):e003432.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11. Connolly SJ, et al. Dabigatran versus warfarin in patients with atrial fibrillation.</a:t>
            </a:r>
            <a:r>
              <a:rPr lang="de-CH" sz="600" dirty="0">
                <a:latin typeface="Arial" panose="020B0604020202020204" pitchFamily="34" charset="0"/>
                <a:cs typeface="Arial" panose="020B0604020202020204" pitchFamily="34" charset="0"/>
              </a:rPr>
              <a:t> </a:t>
            </a:r>
            <a:r>
              <a:rPr lang="en-US" sz="600" dirty="0">
                <a:latin typeface="Arial" panose="020B0604020202020204" pitchFamily="34" charset="0"/>
                <a:cs typeface="Arial" panose="020B0604020202020204" pitchFamily="34" charset="0"/>
              </a:rPr>
              <a:t>N Engl J Med 2009;36(12):1139‒1151.</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12. Lauw MN, et al. Effects of dabigatran according to age in atrial fibrillation. Heart 2017;103(13):1015–1023.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13. Patel MR, et al. Rivaroxaban versus warfarin in nonvalvular atrial fibrillation. N Engl J Med 2011;365:883‒913.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14. Halperin JL, et al. Efficacy and safety </a:t>
            </a:r>
            <a:r>
              <a:rPr lang="en-US" sz="600">
                <a:latin typeface="Arial" panose="020B0604020202020204" pitchFamily="34" charset="0"/>
                <a:cs typeface="Arial" panose="020B0604020202020204" pitchFamily="34" charset="0"/>
              </a:rPr>
              <a:t>of Rivaroxaban </a:t>
            </a:r>
            <a:r>
              <a:rPr lang="en-US" sz="600" dirty="0">
                <a:latin typeface="Arial" panose="020B0604020202020204" pitchFamily="34" charset="0"/>
                <a:cs typeface="Arial" panose="020B0604020202020204" pitchFamily="34" charset="0"/>
              </a:rPr>
              <a:t>compared with warfarin among elderly patients with nonvalvular atrial fibrillation in the Rivaroxaban Once Daily, Oral, Direct Factor Xa Inhibition Compared With Vitamin K </a:t>
            </a:r>
            <a:r>
              <a:rPr lang="en-US" sz="600">
                <a:latin typeface="Arial" panose="020B0604020202020204" pitchFamily="34" charset="0"/>
                <a:cs typeface="Arial" panose="020B0604020202020204" pitchFamily="34" charset="0"/>
              </a:rPr>
              <a:t>Antagonism for</a:t>
            </a:r>
            <a:br>
              <a:rPr lang="en-US" sz="600">
                <a:latin typeface="Arial" panose="020B0604020202020204" pitchFamily="34" charset="0"/>
                <a:cs typeface="Arial" panose="020B0604020202020204" pitchFamily="34" charset="0"/>
              </a:rPr>
            </a:br>
            <a:r>
              <a:rPr lang="en-US" sz="600">
                <a:latin typeface="Arial" panose="020B0604020202020204" pitchFamily="34" charset="0"/>
                <a:cs typeface="Arial" panose="020B0604020202020204" pitchFamily="34" charset="0"/>
              </a:rPr>
              <a:t>      Prevention </a:t>
            </a:r>
            <a:r>
              <a:rPr lang="en-US" sz="600" dirty="0">
                <a:latin typeface="Arial" panose="020B0604020202020204" pitchFamily="34" charset="0"/>
                <a:cs typeface="Arial" panose="020B0604020202020204" pitchFamily="34" charset="0"/>
              </a:rPr>
              <a:t>of Stroke and Embolism Trial in Atrial Fibrillation (ROCKET AF). Circulation 2014;130(2):138–146.</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15. Hanon O, et al. Bleeding risk </a:t>
            </a:r>
            <a:r>
              <a:rPr lang="en-US" sz="600">
                <a:latin typeface="Arial" panose="020B0604020202020204" pitchFamily="34" charset="0"/>
                <a:cs typeface="Arial" panose="020B0604020202020204" pitchFamily="34" charset="0"/>
              </a:rPr>
              <a:t>with Rivaroxaban </a:t>
            </a:r>
            <a:r>
              <a:rPr lang="en-US" sz="600" dirty="0">
                <a:latin typeface="Arial" panose="020B0604020202020204" pitchFamily="34" charset="0"/>
                <a:cs typeface="Arial" panose="020B0604020202020204" pitchFamily="34" charset="0"/>
              </a:rPr>
              <a:t>compared with vitamin K antagonists in patients aged 80 years or older with atrial fibrillation. Heart 2020;doi: 10.1136/heartjnl-2020-317923.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16. Kirchhof P, et al. Impact of Modifiable Bleeding Risk Factors on Major Bleeding in Patients With Atrial Fibrillation Anticoagulated With Rivaroxaban.</a:t>
            </a:r>
            <a:r>
              <a:rPr lang="de-CH" sz="600" dirty="0">
                <a:latin typeface="Arial" panose="020B0604020202020204" pitchFamily="34" charset="0"/>
                <a:cs typeface="Arial" panose="020B0604020202020204" pitchFamily="34" charset="0"/>
              </a:rPr>
              <a:t> </a:t>
            </a:r>
            <a:r>
              <a:rPr lang="en-US" sz="600" dirty="0">
                <a:latin typeface="Arial" panose="020B0604020202020204" pitchFamily="34" charset="0"/>
                <a:cs typeface="Arial" panose="020B0604020202020204" pitchFamily="34" charset="0"/>
              </a:rPr>
              <a:t>J Am Heart Assoc 2020;9(5):e009530.</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17. Fachinformation Xarelto</a:t>
            </a:r>
            <a:r>
              <a:rPr lang="en-US" sz="600" baseline="30000" dirty="0">
                <a:latin typeface="Arial" panose="020B0604020202020204" pitchFamily="34" charset="0"/>
                <a:cs typeface="Arial" panose="020B0604020202020204" pitchFamily="34" charset="0"/>
              </a:rPr>
              <a:t>®</a:t>
            </a:r>
            <a:r>
              <a:rPr lang="en-US" sz="600" dirty="0">
                <a:latin typeface="Arial" panose="020B0604020202020204" pitchFamily="34" charset="0"/>
                <a:cs typeface="Arial" panose="020B0604020202020204" pitchFamily="34" charset="0"/>
              </a:rPr>
              <a:t> Schweiz, www.swissmedicinfo.ch.</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18. </a:t>
            </a:r>
            <a:r>
              <a:rPr lang="en-US" sz="600">
                <a:latin typeface="Arial" panose="020B0604020202020204" pitchFamily="34" charset="0"/>
                <a:cs typeface="Arial" panose="020B0604020202020204" pitchFamily="34" charset="0"/>
              </a:rPr>
              <a:t>Fachinformation Eliquis</a:t>
            </a:r>
            <a:r>
              <a:rPr lang="en-US" sz="600" baseline="30000">
                <a:latin typeface="Arial" panose="020B0604020202020204" pitchFamily="34" charset="0"/>
                <a:cs typeface="Arial" panose="020B0604020202020204" pitchFamily="34" charset="0"/>
              </a:rPr>
              <a:t>®</a:t>
            </a:r>
            <a:r>
              <a:rPr lang="en-US" sz="600">
                <a:latin typeface="Arial" panose="020B0604020202020204" pitchFamily="34" charset="0"/>
                <a:cs typeface="Arial" panose="020B0604020202020204" pitchFamily="34" charset="0"/>
              </a:rPr>
              <a:t> </a:t>
            </a:r>
            <a:r>
              <a:rPr lang="en-US" sz="600" dirty="0">
                <a:latin typeface="Arial" panose="020B0604020202020204" pitchFamily="34" charset="0"/>
                <a:cs typeface="Arial" panose="020B0604020202020204" pitchFamily="34" charset="0"/>
              </a:rPr>
              <a:t>Schweiz, www.swissmedicinfo.ch.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19. </a:t>
            </a:r>
            <a:r>
              <a:rPr lang="en-US" sz="600">
                <a:latin typeface="Arial" panose="020B0604020202020204" pitchFamily="34" charset="0"/>
                <a:cs typeface="Arial" panose="020B0604020202020204" pitchFamily="34" charset="0"/>
              </a:rPr>
              <a:t>Fachinformation Pradaxa</a:t>
            </a:r>
            <a:r>
              <a:rPr lang="en-US" sz="600" baseline="30000">
                <a:latin typeface="Arial" panose="020B0604020202020204" pitchFamily="34" charset="0"/>
                <a:cs typeface="Arial" panose="020B0604020202020204" pitchFamily="34" charset="0"/>
              </a:rPr>
              <a:t>®</a:t>
            </a:r>
            <a:r>
              <a:rPr lang="en-US" sz="600">
                <a:latin typeface="Arial" panose="020B0604020202020204" pitchFamily="34" charset="0"/>
                <a:cs typeface="Arial" panose="020B0604020202020204" pitchFamily="34" charset="0"/>
              </a:rPr>
              <a:t> </a:t>
            </a:r>
            <a:r>
              <a:rPr lang="en-US" sz="600" dirty="0">
                <a:latin typeface="Arial" panose="020B0604020202020204" pitchFamily="34" charset="0"/>
                <a:cs typeface="Arial" panose="020B0604020202020204" pitchFamily="34" charset="0"/>
              </a:rPr>
              <a:t>Schweiz,www.swissmedicinfo.ch.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20. </a:t>
            </a:r>
            <a:r>
              <a:rPr lang="en-US" sz="600">
                <a:latin typeface="Arial" panose="020B0604020202020204" pitchFamily="34" charset="0"/>
                <a:cs typeface="Arial" panose="020B0604020202020204" pitchFamily="34" charset="0"/>
              </a:rPr>
              <a:t>Fachinformation Lixiana</a:t>
            </a:r>
            <a:r>
              <a:rPr lang="en-US" sz="600" baseline="30000">
                <a:latin typeface="Arial" panose="020B0604020202020204" pitchFamily="34" charset="0"/>
                <a:cs typeface="Arial" panose="020B0604020202020204" pitchFamily="34" charset="0"/>
              </a:rPr>
              <a:t>®</a:t>
            </a:r>
            <a:r>
              <a:rPr lang="en-US" sz="600">
                <a:latin typeface="Arial" panose="020B0604020202020204" pitchFamily="34" charset="0"/>
                <a:cs typeface="Arial" panose="020B0604020202020204" pitchFamily="34" charset="0"/>
              </a:rPr>
              <a:t> </a:t>
            </a:r>
            <a:r>
              <a:rPr lang="en-US" sz="600" dirty="0">
                <a:latin typeface="Arial" panose="020B0604020202020204" pitchFamily="34" charset="0"/>
                <a:cs typeface="Arial" panose="020B0604020202020204" pitchFamily="34" charset="0"/>
              </a:rPr>
              <a:t>Schweiz www.swissmedicinfo.ch.</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21. Yao X, et al. Antagonist Oral Anticoagulant Dosing in Patients With Atrial Fibrillation and Renal Dysfunction. J Am Coll Cardiol 2017;69(23):2779–2790.</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22. Andrade JG, et al. Values and Preferences of Physicians and Patients With Nonvalvular Atrial Fibrillation Who Receive Oral Anticoagulation Therapy for Stroke Prevention.</a:t>
            </a:r>
            <a:r>
              <a:rPr lang="de-CH" sz="600" dirty="0">
                <a:latin typeface="Arial" panose="020B0604020202020204" pitchFamily="34" charset="0"/>
                <a:cs typeface="Arial" panose="020B0604020202020204" pitchFamily="34" charset="0"/>
              </a:rPr>
              <a:t> </a:t>
            </a:r>
            <a:r>
              <a:rPr lang="en-US" sz="600" dirty="0">
                <a:latin typeface="Arial" panose="020B0604020202020204" pitchFamily="34" charset="0"/>
                <a:cs typeface="Arial" panose="020B0604020202020204" pitchFamily="34" charset="0"/>
              </a:rPr>
              <a:t>Can J Cardiol 2016;32(6):747–753.</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23. Yao X, et al. Effect of Adherence to Oral Anticoagulants on Risk of Stroke and Major Bleeding Among Patients With Atrial Fibrillation. </a:t>
            </a:r>
            <a:r>
              <a:rPr lang="de-CH" sz="600" dirty="0">
                <a:latin typeface="Arial" panose="020B0604020202020204" pitchFamily="34" charset="0"/>
                <a:cs typeface="Arial" panose="020B0604020202020204" pitchFamily="34" charset="0"/>
              </a:rPr>
              <a:t> </a:t>
            </a:r>
            <a:r>
              <a:rPr lang="en-US" sz="600" dirty="0">
                <a:latin typeface="Arial" panose="020B0604020202020204" pitchFamily="34" charset="0"/>
                <a:cs typeface="Arial" panose="020B0604020202020204" pitchFamily="34" charset="0"/>
              </a:rPr>
              <a:t>J Am Heart Assoc 2016;5:e003074.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24. Wilke T et al. Patient Preferences for Nonvitamin K Antagonist Oral Anticoagulants in Stroke Prevention: A Multicountry Discrete Choice Experiment.</a:t>
            </a:r>
            <a:r>
              <a:rPr lang="de-CH" sz="600" dirty="0">
                <a:latin typeface="Arial" panose="020B0604020202020204" pitchFamily="34" charset="0"/>
                <a:cs typeface="Arial" panose="020B0604020202020204" pitchFamily="34" charset="0"/>
              </a:rPr>
              <a:t> </a:t>
            </a:r>
            <a:r>
              <a:rPr lang="en-US" sz="600" dirty="0">
                <a:latin typeface="Arial" panose="020B0604020202020204" pitchFamily="34" charset="0"/>
                <a:cs typeface="Arial" panose="020B0604020202020204" pitchFamily="34" charset="0"/>
              </a:rPr>
              <a:t>Cardiology Research and Practice 2019;2019:5719624.</a:t>
            </a:r>
            <a:endParaRPr lang="de-CH" sz="600" dirty="0">
              <a:latin typeface="Arial" panose="020B0604020202020204" pitchFamily="34" charset="0"/>
              <a:cs typeface="Arial" panose="020B0604020202020204" pitchFamily="34" charset="0"/>
            </a:endParaRPr>
          </a:p>
          <a:p>
            <a:pPr>
              <a:tabLst>
                <a:tab pos="265113" algn="l"/>
                <a:tab pos="1238250" algn="l"/>
              </a:tabLst>
            </a:pPr>
            <a:endParaRPr lang="en-US" altLang="en-US" sz="800" kern="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82583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216911"/>
            <a:ext cx="8281175"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en-US" sz="2400" kern="0"/>
              <a:t>Xarelto</a:t>
            </a:r>
            <a:r>
              <a:rPr lang="en-US" sz="2400" kern="0" baseline="30000"/>
              <a:t>® </a:t>
            </a:r>
            <a:br>
              <a:rPr lang="en-US" sz="2400" kern="0"/>
            </a:br>
            <a:r>
              <a:rPr lang="en-US" sz="2400" kern="0"/>
              <a:t>Information professionnelle abrégée</a:t>
            </a:r>
            <a:endParaRPr kumimoji="0" lang="de-DE" sz="2400" b="1" i="0" u="none" strike="noStrike" kern="0" cap="none" spc="0" normalizeH="0" baseline="30000" noProof="0" dirty="0">
              <a:ln>
                <a:noFill/>
              </a:ln>
              <a:solidFill>
                <a:srgbClr val="3961AC"/>
              </a:solidFill>
              <a:effectLst/>
              <a:uLnTx/>
              <a:uFillTx/>
              <a:latin typeface="Arial"/>
              <a:ea typeface="+mj-ea"/>
              <a:cs typeface="+mj-cs"/>
            </a:endParaRPr>
          </a:p>
        </p:txBody>
      </p:sp>
      <p:sp>
        <p:nvSpPr>
          <p:cNvPr id="24" name="Subtitle 1">
            <a:extLst>
              <a:ext uri="{FF2B5EF4-FFF2-40B4-BE49-F238E27FC236}">
                <a16:creationId xmlns:a16="http://schemas.microsoft.com/office/drawing/2014/main" id="{C9432066-82CF-4360-A5B1-C2E9D260953C}"/>
              </a:ext>
            </a:extLst>
          </p:cNvPr>
          <p:cNvSpPr txBox="1">
            <a:spLocks/>
          </p:cNvSpPr>
          <p:nvPr/>
        </p:nvSpPr>
        <p:spPr>
          <a:xfrm>
            <a:off x="612776" y="1250911"/>
            <a:ext cx="8243887" cy="246221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pPr marR="0" algn="l" rtl="0"/>
            <a:r>
              <a:rPr lang="fr-FR" sz="800" b="1" i="0" u="none" strike="noStrike" dirty="0"/>
              <a:t>Information professionnelle abrégée de Xarelto® (</a:t>
            </a:r>
            <a:r>
              <a:rPr lang="fr-FR" sz="800" b="1" i="0" u="none" strike="noStrike" dirty="0" err="1"/>
              <a:t>rivaroxaban</a:t>
            </a:r>
            <a:r>
              <a:rPr lang="fr-FR" sz="800" b="1" i="0" u="none" strike="noStrike" dirty="0"/>
              <a:t>): Inhibiteur direct du facteur Xa C: </a:t>
            </a:r>
            <a:r>
              <a:rPr lang="fr-FR" sz="800" i="0" u="none" strike="noStrike" dirty="0"/>
              <a:t>Comprimés pelliculés contenant 10, 15 et 20 mg de </a:t>
            </a:r>
            <a:r>
              <a:rPr lang="fr-FR" sz="800" i="0" u="none" strike="noStrike" dirty="0" err="1"/>
              <a:t>rivaroxaban</a:t>
            </a:r>
            <a:r>
              <a:rPr lang="fr-FR" sz="800" i="0" u="none" strike="noStrike" dirty="0"/>
              <a:t>; granulés pour suspension buvable de </a:t>
            </a:r>
            <a:r>
              <a:rPr lang="fr-FR" sz="800" i="0" u="none" strike="noStrike" dirty="0" err="1"/>
              <a:t>rivaroxaban</a:t>
            </a:r>
            <a:r>
              <a:rPr lang="fr-FR" sz="800" i="0" u="none" strike="noStrike" dirty="0"/>
              <a:t> (1 mg/ml). I: Adultes: a) Prévention des thromboses lors d’interventions orthopédiques majeures des extrémités inférieures, p.ex. pour une prothèse de hanche ou de genou. b) Traitement de l’embolie pulmonaire (EP) et de la thrombose veineuse profonde (TVP) ainsi que prévention des récidives de TVP et d'EP c) Prévention des accidents vasculaires cérébraux et des embolies systémiques en présence d'une fibrillation auriculaire non valvulaire; Population pédiatrique: traitement des </a:t>
            </a:r>
            <a:r>
              <a:rPr lang="fr-FR" sz="800" i="0" u="none" strike="noStrike" dirty="0" err="1"/>
              <a:t>thromboembolies</a:t>
            </a:r>
            <a:r>
              <a:rPr lang="fr-FR" sz="800" i="0" u="none" strike="noStrike" dirty="0"/>
              <a:t> veineuses (TEV) après une anticoagulation parentérale initiale pour la prévention des récidives de TEV. P: a) 10 mg 1x par jour. b) 15 mg 2x par jour les 21 premiers jours, puis 20 mg 1x par jour ; à partir du mois 7: 20 mg 1x par jour ou 10 mg 1x par jour selon une évaluation individuelle des avantages et des risques c) 20 mg 1x par jour; en cas de </a:t>
            </a:r>
            <a:r>
              <a:rPr lang="fr-FR" sz="800" i="0" u="none" strike="noStrike" dirty="0" err="1"/>
              <a:t>ClCr</a:t>
            </a:r>
            <a:r>
              <a:rPr lang="fr-FR" sz="800" i="0" u="none" strike="noStrike" dirty="0"/>
              <a:t> de 15 à 49 ml/min: 15 mg 1x par jour. Prise de la dose de 15 ou de 20 mg pendant un repas. Population pédiatrique: ajustement de la dose en fonction du poids corporel, après au moins 5 jours de traitement initial par une anticoagulation parentérale. CI: Hypersensibilité aux composants, endocardite bactérienne aiguë, hémorragies cliniquement significatives, hépatopathie/insuffisance hépatique (IH) sévère avec risque hémorragique significativement accru, légère IH avec coagulopathie, insuffisance rénale (IR) nécessitant une dialyse, ulcère gastro-intestinal aigu ou maladie GI ulcéreuse, grossesse, allaitement. MG: Co-médication (voir «IA»), prothèse valvulaire, médicaments influençant l'hémostase. Pr: IR (</a:t>
            </a:r>
            <a:r>
              <a:rPr lang="fr-FR" sz="800" i="0" u="none" strike="noStrike" dirty="0" err="1"/>
              <a:t>ClCr</a:t>
            </a:r>
            <a:r>
              <a:rPr lang="fr-FR" sz="800" i="0" u="none" strike="noStrike" dirty="0"/>
              <a:t> de 15 à 29 ml/min) ou IR en association avec des médicaments faisant augmenter le taux plasmatique de Xarelto®, risque accru d'hémorragies incontrôlées et de diathèse hémorragique, AVC hémorragique récent, hémorragie intracrânienne ou intracérébrale, ulcère GI/maladie GI ulcéreuse récents, hypertension sévère non contrôlée, rétinopathie vasculaire, anomalies vasculaires intrarachidiennes ou intracérébrales, chirurgies cérébrales, spinales ou oculaires récentes, antécédents de bronchiectasie ou d'hémorragie pulmonaire, ponction et anesthésie rachidiennes, l'administration doit être arrêtée au moins 24 h avant le procédé invasif/l'intervention chirurgicale, administration simultanée de médicaments influençant l'hémostase, SAPL, des cas isolés d'agranulocytose et de SJS ont été rapportés. EI fréquents: Hémorragies, anémie, vertige, céphalées, saignements oculaires, hématomes, épistaxis, hémoptysie, nausées, constipation, diarrhées, taux accru d'enzymes hépatiques (ASAT, ALAT), prurit, éruption cutanée, douleurs des extrémités, fièvre, œdème périphérique, asthénie. IA: Inhibiteurs puissants du CYP 3A4 et de la P-gp (ritonavir, </a:t>
            </a:r>
            <a:r>
              <a:rPr lang="fr-FR" sz="800" i="0" u="none" strike="noStrike" dirty="0" err="1"/>
              <a:t>kétoconazole</a:t>
            </a:r>
            <a:r>
              <a:rPr lang="fr-FR" sz="800" i="0" u="none" strike="noStrike" dirty="0"/>
              <a:t>), inducteurs puissants du CYP 3A4 et de la P-gp (rifampicine, carbamazépine, phénobarbital, millepertuis), médicaments influençant l'hémostase. Prés.: 10 et 30 </a:t>
            </a:r>
            <a:r>
              <a:rPr lang="fr-FR" sz="800" i="0" u="none" strike="noStrike" dirty="0" err="1"/>
              <a:t>cpr</a:t>
            </a:r>
            <a:r>
              <a:rPr lang="fr-FR" sz="800" i="0" u="none" strike="noStrike" dirty="0"/>
              <a:t>. </a:t>
            </a:r>
            <a:r>
              <a:rPr lang="fr-FR" sz="800" i="0" u="none" strike="noStrike" dirty="0" err="1"/>
              <a:t>pell</a:t>
            </a:r>
            <a:r>
              <a:rPr lang="fr-FR" sz="800" i="0" u="none" strike="noStrike" dirty="0"/>
              <a:t>. de 10 mg; 14, 28 et 98 </a:t>
            </a:r>
            <a:r>
              <a:rPr lang="fr-FR" sz="800" i="0" u="none" strike="noStrike" dirty="0" err="1"/>
              <a:t>cpr</a:t>
            </a:r>
            <a:r>
              <a:rPr lang="fr-FR" sz="800" i="0" u="none" strike="noStrike" dirty="0"/>
              <a:t>. </a:t>
            </a:r>
            <a:r>
              <a:rPr lang="fr-FR" sz="800" i="0" u="none" strike="noStrike" dirty="0" err="1"/>
              <a:t>pell</a:t>
            </a:r>
            <a:r>
              <a:rPr lang="fr-FR" sz="800" i="0" u="none" strike="noStrike" dirty="0"/>
              <a:t>. de 15 et de 20 mg; boîtes cliniques corr. de 10x 1 </a:t>
            </a:r>
            <a:r>
              <a:rPr lang="fr-FR" sz="800" i="0" u="none" strike="noStrike" dirty="0" err="1"/>
              <a:t>cpr</a:t>
            </a:r>
            <a:r>
              <a:rPr lang="fr-FR" sz="800" i="0" u="none" strike="noStrike" dirty="0"/>
              <a:t>. </a:t>
            </a:r>
            <a:r>
              <a:rPr lang="fr-FR" sz="800" i="0" u="none" strike="noStrike" dirty="0" err="1"/>
              <a:t>pell</a:t>
            </a:r>
            <a:r>
              <a:rPr lang="fr-FR" sz="800" i="0" u="none" strike="noStrike" dirty="0"/>
              <a:t>. (b), admis aux caisses (limitation à prendre en considération); granulés pour suspension buvable (50ml et 100ml). Pour de plus amples informations: voir www.swissmedicinfo.ch. Distribution: Bayer (Schweiz) AG, </a:t>
            </a:r>
            <a:r>
              <a:rPr lang="fr-FR" sz="800" i="0" u="none" strike="noStrike" dirty="0" err="1"/>
              <a:t>Uetlibergstr</a:t>
            </a:r>
            <a:r>
              <a:rPr lang="fr-FR" sz="800" i="0" u="none" strike="noStrike" dirty="0"/>
              <a:t>. 132, 8045 Zurich. MA-M_RIV-CH-0185-1_06.2021</a:t>
            </a:r>
            <a:endParaRPr lang="de-CH" sz="800" i="0" u="none" strike="noStrike" dirty="0"/>
          </a:p>
        </p:txBody>
      </p:sp>
    </p:spTree>
    <p:extLst>
      <p:ext uri="{BB962C8B-B14F-4D97-AF65-F5344CB8AC3E}">
        <p14:creationId xmlns:p14="http://schemas.microsoft.com/office/powerpoint/2010/main" val="351489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1061884" y="549309"/>
            <a:ext cx="7831292"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a:t>Patient avec FAnv : vision holistique de la protection</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707772"/>
            <a:ext cx="8274051" cy="348813"/>
          </a:xfrm>
          <a:prstGeom prst="rect">
            <a:avLst/>
          </a:prstGeom>
          <a:noFill/>
        </p:spPr>
        <p:txBody>
          <a:bodyPr wrap="square" lIns="0" tIns="0" rIns="0" bIns="0" rtlCol="0" anchor="b" anchorCtr="0">
            <a:spAutoFit/>
          </a:bodyPr>
          <a:lstStyle/>
          <a:p>
            <a:pPr>
              <a:spcBef>
                <a:spcPts val="200"/>
              </a:spcBef>
            </a:pPr>
            <a:r>
              <a:rPr lang="fr-FR" sz="700">
                <a:solidFill>
                  <a:srgbClr val="B3B2B5"/>
                </a:solidFill>
                <a:cs typeface="Arial" charset="0"/>
              </a:rPr>
              <a:t>* À l’exception des patients avec vulves cardiaques mécaniques ou sténose mitrale modérée à sévère. </a:t>
            </a:r>
          </a:p>
          <a:p>
            <a:pPr>
              <a:spcBef>
                <a:spcPts val="200"/>
              </a:spcBef>
            </a:pPr>
            <a:r>
              <a:rPr lang="fr-FR" sz="700">
                <a:solidFill>
                  <a:srgbClr val="B3B2B5"/>
                </a:solidFill>
                <a:cs typeface="Arial" charset="0"/>
              </a:rPr>
              <a:t>FAnv : fibrillation atriale non valvulaire ; CV : cardiovasculaire ;  AVK : antagonistes de la vitamine K ;  ACO : anticoagulant oral ; AAD : (médicament  antiarythmique ; QdV : qualité de vie ; </a:t>
            </a:r>
            <a:br>
              <a:rPr lang="fr-FR" sz="700">
                <a:solidFill>
                  <a:srgbClr val="B3B2B5"/>
                </a:solidFill>
                <a:cs typeface="Arial" charset="0"/>
              </a:rPr>
            </a:br>
            <a:r>
              <a:rPr lang="fr-FR" sz="700">
                <a:solidFill>
                  <a:srgbClr val="B3B2B5"/>
                </a:solidFill>
                <a:cs typeface="Arial" charset="0"/>
              </a:rPr>
              <a:t>NACO : anticoagulant oral non antagoniste de la vitamine K ; ESC : European society of cardiology ; f : féminin, m: masculin</a:t>
            </a:r>
          </a:p>
        </p:txBody>
      </p:sp>
      <p:grpSp>
        <p:nvGrpSpPr>
          <p:cNvPr id="3" name="Gruppieren 2">
            <a:extLst>
              <a:ext uri="{FF2B5EF4-FFF2-40B4-BE49-F238E27FC236}">
                <a16:creationId xmlns:a16="http://schemas.microsoft.com/office/drawing/2014/main" id="{887C6EA4-E473-46FA-B77B-7438B80D6B83}"/>
              </a:ext>
            </a:extLst>
          </p:cNvPr>
          <p:cNvGrpSpPr/>
          <p:nvPr/>
        </p:nvGrpSpPr>
        <p:grpSpPr>
          <a:xfrm>
            <a:off x="458742" y="1728000"/>
            <a:ext cx="8489314" cy="2916000"/>
            <a:chOff x="458742" y="1712549"/>
            <a:chExt cx="8489314" cy="2916000"/>
          </a:xfrm>
        </p:grpSpPr>
        <p:sp>
          <p:nvSpPr>
            <p:cNvPr id="8" name="TextBox 12">
              <a:extLst>
                <a:ext uri="{FF2B5EF4-FFF2-40B4-BE49-F238E27FC236}">
                  <a16:creationId xmlns:a16="http://schemas.microsoft.com/office/drawing/2014/main" id="{6F148A1A-FC9D-4B6E-9D81-83DA104299F2}"/>
                </a:ext>
              </a:extLst>
            </p:cNvPr>
            <p:cNvSpPr txBox="1"/>
            <p:nvPr/>
          </p:nvSpPr>
          <p:spPr>
            <a:xfrm>
              <a:off x="4430518" y="1876452"/>
              <a:ext cx="1618394" cy="747601"/>
            </a:xfrm>
            <a:prstGeom prst="rect">
              <a:avLst/>
            </a:prstGeom>
            <a:noFill/>
          </p:spPr>
          <p:txBody>
            <a:bodyPr wrap="none" lIns="0" tIns="0" rIns="0" bIns="0" rtlCol="0" anchor="ctr" anchorCtr="0">
              <a:normAutofit/>
            </a:bodyPr>
            <a:lstStyle/>
            <a:p>
              <a:pPr marL="0" marR="0" lvl="0" indent="0" defTabSz="914400" rtl="0" eaLnBrk="1" fontAlgn="base" latinLnBrk="0" hangingPunct="1">
                <a:lnSpc>
                  <a:spcPct val="100000"/>
                </a:lnSpc>
                <a:spcBef>
                  <a:spcPct val="50000"/>
                </a:spcBef>
                <a:spcAft>
                  <a:spcPct val="0"/>
                </a:spcAft>
                <a:buClrTx/>
                <a:buSzTx/>
                <a:buFontTx/>
                <a:buNone/>
                <a:tabLst/>
                <a:defRPr/>
              </a:pPr>
              <a:r>
                <a:rPr kumimoji="0" lang="fr-FR" sz="1400" b="1" i="0" u="none" strike="noStrike" cap="none" normalizeH="0" baseline="0" noProof="0">
                  <a:ln>
                    <a:noFill/>
                  </a:ln>
                  <a:solidFill>
                    <a:schemeClr val="tx1">
                      <a:lumMod val="65000"/>
                      <a:lumOff val="35000"/>
                    </a:schemeClr>
                  </a:solidFill>
                  <a:uLnTx/>
                  <a:uFillTx/>
                  <a:latin typeface="Arial" charset="0"/>
                  <a:ea typeface="+mn-ea"/>
                  <a:cs typeface="+mn-cs"/>
                </a:rPr>
                <a:t>B</a:t>
              </a:r>
              <a:r>
                <a:rPr kumimoji="0" lang="fr-FR" sz="1400" b="0" i="0" u="none" strike="noStrike" cap="none" normalizeH="0" baseline="0" noProof="0">
                  <a:ln>
                    <a:noFill/>
                  </a:ln>
                  <a:solidFill>
                    <a:schemeClr val="tx1">
                      <a:lumMod val="65000"/>
                      <a:lumOff val="35000"/>
                    </a:schemeClr>
                  </a:solidFill>
                  <a:uLnTx/>
                  <a:uFillTx/>
                  <a:latin typeface="Arial" charset="0"/>
                  <a:ea typeface="+mn-ea"/>
                  <a:cs typeface="+mn-cs"/>
                </a:rPr>
                <a:t>etter symptom </a:t>
              </a:r>
              <a:br>
                <a:rPr kumimoji="0" lang="fr-FR" sz="1400" b="0" i="0" u="none" strike="noStrike" cap="none" normalizeH="0" baseline="0" noProof="0">
                  <a:ln>
                    <a:noFill/>
                  </a:ln>
                  <a:solidFill>
                    <a:schemeClr val="tx1">
                      <a:lumMod val="65000"/>
                      <a:lumOff val="35000"/>
                    </a:schemeClr>
                  </a:solidFill>
                  <a:uLnTx/>
                  <a:uFillTx/>
                  <a:latin typeface="Arial" charset="0"/>
                  <a:ea typeface="+mn-ea"/>
                  <a:cs typeface="+mn-cs"/>
                </a:rPr>
              </a:br>
              <a:r>
                <a:rPr kumimoji="0" lang="fr-FR" sz="1400" b="0" i="0" u="none" strike="noStrike" cap="none" normalizeH="0" baseline="0" noProof="0">
                  <a:ln>
                    <a:noFill/>
                  </a:ln>
                  <a:solidFill>
                    <a:schemeClr val="tx1">
                      <a:lumMod val="65000"/>
                      <a:lumOff val="35000"/>
                    </a:schemeClr>
                  </a:solidFill>
                  <a:uLnTx/>
                  <a:uFillTx/>
                  <a:latin typeface="Arial" charset="0"/>
                  <a:ea typeface="+mn-ea"/>
                  <a:cs typeface="+mn-cs"/>
                </a:rPr>
                <a:t>control</a:t>
              </a:r>
            </a:p>
          </p:txBody>
        </p:sp>
        <p:sp>
          <p:nvSpPr>
            <p:cNvPr id="9" name="TextBox 17">
              <a:extLst>
                <a:ext uri="{FF2B5EF4-FFF2-40B4-BE49-F238E27FC236}">
                  <a16:creationId xmlns:a16="http://schemas.microsoft.com/office/drawing/2014/main" id="{D0C21EB6-3968-4F56-A91B-70F51921C6FD}"/>
                </a:ext>
              </a:extLst>
            </p:cNvPr>
            <p:cNvSpPr txBox="1"/>
            <p:nvPr/>
          </p:nvSpPr>
          <p:spPr>
            <a:xfrm>
              <a:off x="7084991" y="1874075"/>
              <a:ext cx="1863065" cy="779076"/>
            </a:xfrm>
            <a:prstGeom prst="rect">
              <a:avLst/>
            </a:prstGeom>
            <a:noFill/>
          </p:spPr>
          <p:txBody>
            <a:bodyPr wrap="none" lIns="0" tIns="0" rIns="0" bIns="0" rtlCol="0" anchor="ctr" anchorCtr="0">
              <a:normAutofit/>
            </a:bodyPr>
            <a:lstStyle>
              <a:defPPr>
                <a:defRPr lang="en-US"/>
              </a:defPPr>
              <a:lvl1pPr algn="ctr">
                <a:defRPr sz="1400" b="1">
                  <a:solidFill>
                    <a:srgbClr val="000000"/>
                  </a:solidFill>
                </a:defRPr>
              </a:lvl1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sz="1400" b="1" i="0" u="none" strike="noStrike" cap="none" normalizeH="0" baseline="0" noProof="0">
                  <a:ln>
                    <a:noFill/>
                  </a:ln>
                  <a:solidFill>
                    <a:schemeClr val="tx1">
                      <a:lumMod val="65000"/>
                      <a:lumOff val="35000"/>
                    </a:schemeClr>
                  </a:solidFill>
                  <a:uLnTx/>
                  <a:uFillTx/>
                  <a:latin typeface="Arial" charset="0"/>
                  <a:ea typeface="+mn-ea"/>
                  <a:cs typeface="+mn-cs"/>
                </a:rPr>
                <a:t>C</a:t>
              </a:r>
              <a:r>
                <a:rPr kumimoji="0" lang="fr-FR" sz="1400" b="0" i="0" u="none" strike="noStrike" cap="none" normalizeH="0" baseline="0" noProof="0">
                  <a:ln>
                    <a:noFill/>
                  </a:ln>
                  <a:solidFill>
                    <a:schemeClr val="tx1">
                      <a:lumMod val="65000"/>
                      <a:lumOff val="35000"/>
                    </a:schemeClr>
                  </a:solidFill>
                  <a:uLnTx/>
                  <a:uFillTx/>
                  <a:latin typeface="Arial" charset="0"/>
                  <a:ea typeface="+mn-ea"/>
                  <a:cs typeface="+mn-cs"/>
                </a:rPr>
                <a:t>omorbidités /</a:t>
              </a:r>
              <a:br>
                <a:rPr kumimoji="0" lang="fr-FR" sz="1400" b="0" i="0" u="none" strike="noStrike" cap="none" normalizeH="0" baseline="0" noProof="0">
                  <a:ln>
                    <a:noFill/>
                  </a:ln>
                  <a:solidFill>
                    <a:schemeClr val="tx1">
                      <a:lumMod val="65000"/>
                      <a:lumOff val="35000"/>
                    </a:schemeClr>
                  </a:solidFill>
                  <a:uLnTx/>
                  <a:uFillTx/>
                  <a:latin typeface="Arial" charset="0"/>
                  <a:ea typeface="+mn-ea"/>
                  <a:cs typeface="+mn-cs"/>
                </a:rPr>
              </a:br>
              <a:r>
                <a:rPr kumimoji="0" lang="fr-FR" sz="1400" b="0" i="0" u="none" strike="noStrike" cap="none" normalizeH="0" baseline="0" noProof="0">
                  <a:ln>
                    <a:noFill/>
                  </a:ln>
                  <a:solidFill>
                    <a:schemeClr val="tx1">
                      <a:lumMod val="65000"/>
                      <a:lumOff val="35000"/>
                    </a:schemeClr>
                  </a:solidFill>
                  <a:uLnTx/>
                  <a:uFillTx/>
                  <a:latin typeface="Arial" charset="0"/>
                  <a:ea typeface="+mn-ea"/>
                  <a:cs typeface="+mn-cs"/>
                </a:rPr>
                <a:t>gestion du facteur </a:t>
              </a:r>
              <a:br>
                <a:rPr kumimoji="0" lang="fr-FR" sz="1400" b="0" i="0" u="none" strike="noStrike" cap="none" normalizeH="0" baseline="0" noProof="0">
                  <a:ln>
                    <a:noFill/>
                  </a:ln>
                  <a:solidFill>
                    <a:schemeClr val="tx1">
                      <a:lumMod val="65000"/>
                      <a:lumOff val="35000"/>
                    </a:schemeClr>
                  </a:solidFill>
                  <a:uLnTx/>
                  <a:uFillTx/>
                  <a:latin typeface="Arial" charset="0"/>
                  <a:ea typeface="+mn-ea"/>
                  <a:cs typeface="+mn-cs"/>
                </a:rPr>
              </a:br>
              <a:r>
                <a:rPr kumimoji="0" lang="fr-FR" sz="1400" b="0" i="0" u="none" strike="noStrike" cap="none" normalizeH="0" baseline="0" noProof="0">
                  <a:ln>
                    <a:noFill/>
                  </a:ln>
                  <a:solidFill>
                    <a:schemeClr val="tx1">
                      <a:lumMod val="65000"/>
                      <a:lumOff val="35000"/>
                    </a:schemeClr>
                  </a:solidFill>
                  <a:uLnTx/>
                  <a:uFillTx/>
                  <a:latin typeface="Arial" charset="0"/>
                  <a:ea typeface="+mn-ea"/>
                  <a:cs typeface="+mn-cs"/>
                </a:rPr>
                <a:t>risque cardiovasculaire</a:t>
              </a:r>
            </a:p>
          </p:txBody>
        </p:sp>
        <p:sp>
          <p:nvSpPr>
            <p:cNvPr id="10" name="Rectangle: Rounded Corners 20">
              <a:extLst>
                <a:ext uri="{FF2B5EF4-FFF2-40B4-BE49-F238E27FC236}">
                  <a16:creationId xmlns:a16="http://schemas.microsoft.com/office/drawing/2014/main" id="{50ADEB47-9063-4FB6-999A-A7678F67AAD8}"/>
                </a:ext>
              </a:extLst>
            </p:cNvPr>
            <p:cNvSpPr/>
            <p:nvPr/>
          </p:nvSpPr>
          <p:spPr bwMode="auto">
            <a:xfrm>
              <a:off x="6141451" y="2756549"/>
              <a:ext cx="2715212" cy="1872000"/>
            </a:xfrm>
            <a:prstGeom prst="roundRect">
              <a:avLst>
                <a:gd name="adj" fmla="val 8614"/>
              </a:avLst>
            </a:prstGeom>
            <a:noFill/>
            <a:ln w="28575" cap="flat" cmpd="sng" algn="ctr">
              <a:solidFill>
                <a:schemeClr val="accent1"/>
              </a:solid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lvl="0" indent="0" algn="ctr" defTabSz="914400" rtl="0" eaLnBrk="1" fontAlgn="base" latinLnBrk="0" hangingPunct="1">
                <a:lnSpc>
                  <a:spcPct val="100000"/>
                </a:lnSpc>
                <a:spcBef>
                  <a:spcPct val="50000"/>
                </a:spcBef>
                <a:spcAft>
                  <a:spcPct val="0"/>
                </a:spcAft>
                <a:buClrTx/>
                <a:buSzTx/>
                <a:buFontTx/>
                <a:buNone/>
                <a:tabLst>
                  <a:tab pos="55563" algn="l"/>
                </a:tabLst>
                <a:defRPr/>
              </a:pPr>
              <a:r>
                <a:rPr kumimoji="0" lang="fr-FR" sz="1100" b="0" i="0" u="none" strike="noStrike" cap="none" normalizeH="0" baseline="0" noProof="0" dirty="0">
                  <a:ln>
                    <a:noFill/>
                  </a:ln>
                  <a:uLnTx/>
                  <a:uFillTx/>
                  <a:latin typeface="Arial" charset="0"/>
                  <a:ea typeface="+mn-ea"/>
                  <a:cs typeface="+mn-cs"/>
                </a:rPr>
                <a:t>Comorbidités et facteurs de</a:t>
              </a:r>
              <a:br>
                <a:rPr kumimoji="0" lang="fr-FR" sz="1100" b="0" i="0" u="none" strike="noStrike" cap="none" normalizeH="0" baseline="0" noProof="0" dirty="0">
                  <a:ln>
                    <a:noFill/>
                  </a:ln>
                  <a:uLnTx/>
                  <a:uFillTx/>
                  <a:latin typeface="Arial" charset="0"/>
                  <a:ea typeface="+mn-ea"/>
                  <a:cs typeface="+mn-cs"/>
                </a:rPr>
              </a:br>
              <a:r>
                <a:rPr kumimoji="0" lang="fr-FR" sz="1100" b="0" i="0" u="none" strike="noStrike" cap="none" normalizeH="0" baseline="0" noProof="0" dirty="0">
                  <a:ln>
                    <a:noFill/>
                  </a:ln>
                  <a:uLnTx/>
                  <a:uFillTx/>
                  <a:latin typeface="Arial" charset="0"/>
                  <a:ea typeface="+mn-ea"/>
                  <a:cs typeface="+mn-cs"/>
                </a:rPr>
                <a:t>risque cardiovasculaire</a:t>
              </a:r>
            </a:p>
            <a:p>
              <a:pPr algn="ctr">
                <a:tabLst>
                  <a:tab pos="55563" algn="l"/>
                </a:tabLst>
                <a:defRPr/>
              </a:pPr>
              <a:r>
                <a:rPr kumimoji="0" lang="fr-FR" sz="1100" b="0" i="0" u="none" strike="noStrike" cap="none" normalizeH="0" baseline="0" noProof="0" dirty="0">
                  <a:ln>
                    <a:noFill/>
                  </a:ln>
                  <a:uLnTx/>
                  <a:uFillTx/>
                  <a:latin typeface="Arial" charset="0"/>
                  <a:ea typeface="+mn-ea"/>
                  <a:cs typeface="+mn-cs"/>
                </a:rPr>
                <a:t>Changements du style de vie </a:t>
              </a:r>
              <a:br>
                <a:rPr kumimoji="0" lang="fr-FR" sz="1100" b="0" i="0" u="none" strike="noStrike" cap="none" normalizeH="0" baseline="0" noProof="0" dirty="0">
                  <a:ln>
                    <a:noFill/>
                  </a:ln>
                  <a:uLnTx/>
                  <a:uFillTx/>
                  <a:latin typeface="Arial" charset="0"/>
                  <a:ea typeface="+mn-ea"/>
                  <a:cs typeface="+mn-cs"/>
                </a:rPr>
              </a:br>
              <a:r>
                <a:rPr kumimoji="0" lang="fr-FR" sz="1100" b="0" i="0" u="none" strike="noStrike" cap="none" normalizeH="0" baseline="0" noProof="0" dirty="0">
                  <a:ln>
                    <a:noFill/>
                  </a:ln>
                  <a:uLnTx/>
                  <a:uFillTx/>
                  <a:latin typeface="Arial" charset="0"/>
                  <a:ea typeface="+mn-ea"/>
                  <a:cs typeface="+mn-cs"/>
                </a:rPr>
                <a:t>(réduction de l’obésité, </a:t>
              </a:r>
              <a:r>
                <a:rPr kumimoji="0" lang="de-CH" sz="1100" b="0" i="0" u="none" strike="noStrike" cap="none" normalizeH="0" baseline="0" noProof="0" dirty="0">
                  <a:ln>
                    <a:noFill/>
                  </a:ln>
                  <a:uLnTx/>
                  <a:uFillTx/>
                  <a:latin typeface="Arial" charset="0"/>
                  <a:ea typeface="+mn-ea"/>
                  <a:cs typeface="+mn-cs"/>
                </a:rPr>
                <a:t>a</a:t>
              </a:r>
              <a:r>
                <a:rPr lang="de-CH" sz="1100" dirty="0" err="1"/>
                <a:t>ctivité</a:t>
              </a:r>
              <a:r>
                <a:rPr lang="de-CH" sz="1100" dirty="0"/>
                <a:t> </a:t>
              </a:r>
              <a:r>
                <a:rPr lang="de-CH" sz="1100" dirty="0" err="1"/>
                <a:t>physique</a:t>
              </a:r>
              <a:r>
                <a:rPr lang="de-CH" sz="1100" dirty="0"/>
                <a:t> </a:t>
              </a:r>
              <a:r>
                <a:rPr lang="de-CH" sz="1100" dirty="0" err="1"/>
                <a:t>régulière</a:t>
              </a:r>
              <a:r>
                <a:rPr kumimoji="0" lang="fr-FR" sz="1100" b="0" i="0" u="none" strike="noStrike" cap="none" normalizeH="0" baseline="0" noProof="0" dirty="0">
                  <a:ln>
                    <a:noFill/>
                  </a:ln>
                  <a:uLnTx/>
                  <a:uFillTx/>
                  <a:latin typeface="Arial" charset="0"/>
                  <a:ea typeface="+mn-ea"/>
                  <a:cs typeface="+mn-cs"/>
                </a:rPr>
                <a:t>, réduction de </a:t>
              </a:r>
              <a:br>
                <a:rPr kumimoji="0" lang="fr-FR" sz="1100" b="0" i="0" u="none" strike="noStrike" cap="none" normalizeH="0" baseline="0" noProof="0" dirty="0">
                  <a:ln>
                    <a:noFill/>
                  </a:ln>
                  <a:uLnTx/>
                  <a:uFillTx/>
                  <a:latin typeface="Arial" charset="0"/>
                  <a:ea typeface="+mn-ea"/>
                  <a:cs typeface="+mn-cs"/>
                </a:rPr>
              </a:br>
              <a:r>
                <a:rPr kumimoji="0" lang="fr-FR" sz="1100" b="0" i="0" u="none" strike="noStrike" cap="none" normalizeH="0" baseline="0" noProof="0" dirty="0">
                  <a:ln>
                    <a:noFill/>
                  </a:ln>
                  <a:uLnTx/>
                  <a:uFillTx/>
                  <a:latin typeface="Arial" charset="0"/>
                  <a:ea typeface="+mn-ea"/>
                  <a:cs typeface="+mn-cs"/>
                </a:rPr>
                <a:t>la consommation d’alcool etc.)</a:t>
              </a:r>
            </a:p>
          </p:txBody>
        </p:sp>
        <p:sp>
          <p:nvSpPr>
            <p:cNvPr id="11" name="Rectangle: Rounded Corners 21">
              <a:extLst>
                <a:ext uri="{FF2B5EF4-FFF2-40B4-BE49-F238E27FC236}">
                  <a16:creationId xmlns:a16="http://schemas.microsoft.com/office/drawing/2014/main" id="{A39829F5-0AEC-4470-AC80-A298885A5F10}"/>
                </a:ext>
              </a:extLst>
            </p:cNvPr>
            <p:cNvSpPr/>
            <p:nvPr/>
          </p:nvSpPr>
          <p:spPr bwMode="auto">
            <a:xfrm>
              <a:off x="3471405" y="2756549"/>
              <a:ext cx="2565399" cy="1872000"/>
            </a:xfrm>
            <a:prstGeom prst="roundRect">
              <a:avLst>
                <a:gd name="adj" fmla="val 8140"/>
              </a:avLst>
            </a:prstGeom>
            <a:noFill/>
            <a:ln w="28575" cap="flat" cmpd="sng" algn="ctr">
              <a:solidFill>
                <a:schemeClr val="tx2"/>
              </a:solid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lvl="0" indent="0" algn="ctr" defTabSz="914400" rtl="0" eaLnBrk="1" fontAlgn="base" latinLnBrk="0" hangingPunct="1">
                <a:lnSpc>
                  <a:spcPct val="100000"/>
                </a:lnSpc>
                <a:spcBef>
                  <a:spcPct val="50000"/>
                </a:spcBef>
                <a:spcAft>
                  <a:spcPct val="0"/>
                </a:spcAft>
                <a:buClrTx/>
                <a:buSzTx/>
                <a:buFontTx/>
                <a:buNone/>
                <a:tabLst>
                  <a:tab pos="55563" algn="l"/>
                </a:tabLst>
                <a:defRPr/>
              </a:pPr>
              <a:r>
                <a:rPr kumimoji="0" lang="fr-FR" sz="1100" b="0" i="0" u="none" strike="noStrike" cap="none" normalizeH="0" baseline="0" noProof="0" dirty="0">
                  <a:ln>
                    <a:noFill/>
                  </a:ln>
                  <a:uLnTx/>
                  <a:uFillTx/>
                  <a:latin typeface="Arial" charset="0"/>
                  <a:ea typeface="+mn-ea"/>
                  <a:cs typeface="+mn-cs"/>
                </a:rPr>
                <a:t>Evaluer les symptômes,</a:t>
              </a:r>
              <a:br>
                <a:rPr kumimoji="0" lang="fr-FR" sz="1100" b="0" i="0" u="none" strike="noStrike" cap="none" normalizeH="0" baseline="0" noProof="0" dirty="0">
                  <a:ln>
                    <a:noFill/>
                  </a:ln>
                  <a:uLnTx/>
                  <a:uFillTx/>
                  <a:latin typeface="Arial" charset="0"/>
                  <a:ea typeface="+mn-ea"/>
                  <a:cs typeface="+mn-cs"/>
                </a:rPr>
              </a:br>
              <a:r>
                <a:rPr kumimoji="0" lang="fr-FR" sz="1100" b="0" i="0" u="none" strike="noStrike" cap="none" normalizeH="0" baseline="0" noProof="0" dirty="0" err="1">
                  <a:ln>
                    <a:noFill/>
                  </a:ln>
                  <a:uLnTx/>
                  <a:uFillTx/>
                  <a:latin typeface="Arial" charset="0"/>
                  <a:ea typeface="+mn-ea"/>
                  <a:cs typeface="+mn-cs"/>
                </a:rPr>
                <a:t>QdV</a:t>
              </a:r>
              <a:r>
                <a:rPr kumimoji="0" lang="fr-FR" sz="1100" b="0" i="0" u="none" strike="noStrike" cap="none" normalizeH="0" baseline="0" noProof="0" dirty="0">
                  <a:ln>
                    <a:noFill/>
                  </a:ln>
                  <a:uLnTx/>
                  <a:uFillTx/>
                  <a:latin typeface="Arial" charset="0"/>
                  <a:ea typeface="+mn-ea"/>
                  <a:cs typeface="+mn-cs"/>
                </a:rPr>
                <a:t> et les préférences du patient</a:t>
              </a:r>
            </a:p>
            <a:p>
              <a:pPr algn="ctr">
                <a:tabLst>
                  <a:tab pos="55563" algn="l"/>
                </a:tabLst>
                <a:defRPr/>
              </a:pPr>
              <a:r>
                <a:rPr lang="de-CH" sz="1100" dirty="0" err="1"/>
                <a:t>Optimiser</a:t>
              </a:r>
              <a:r>
                <a:rPr lang="de-CH" sz="1100" dirty="0"/>
                <a:t> le </a:t>
              </a:r>
              <a:r>
                <a:rPr lang="de-CH" sz="1100" dirty="0" err="1"/>
                <a:t>contrôle</a:t>
              </a:r>
              <a:r>
                <a:rPr lang="de-CH" sz="1100" dirty="0"/>
                <a:t> de la </a:t>
              </a:r>
              <a:r>
                <a:rPr lang="de-CH" sz="1100" dirty="0" err="1"/>
                <a:t>fréquence</a:t>
              </a:r>
              <a:endParaRPr lang="de-CH" sz="1100" dirty="0"/>
            </a:p>
            <a:p>
              <a:pPr marL="0" marR="0" lvl="0" indent="0" algn="ctr" defTabSz="914400" rtl="0" eaLnBrk="1" fontAlgn="base" latinLnBrk="0" hangingPunct="1">
                <a:lnSpc>
                  <a:spcPct val="100000"/>
                </a:lnSpc>
                <a:spcBef>
                  <a:spcPct val="50000"/>
                </a:spcBef>
                <a:spcAft>
                  <a:spcPct val="0"/>
                </a:spcAft>
                <a:buClrTx/>
                <a:buSzTx/>
                <a:buFontTx/>
                <a:buNone/>
                <a:tabLst>
                  <a:tab pos="55563" algn="l"/>
                </a:tabLst>
                <a:defRPr/>
              </a:pPr>
              <a:r>
                <a:rPr kumimoji="0" lang="fr-FR" sz="1100" b="0" i="0" u="none" strike="noStrike" cap="none" normalizeH="0" baseline="0" noProof="0" dirty="0">
                  <a:ln>
                    <a:noFill/>
                  </a:ln>
                  <a:uLnTx/>
                  <a:uFillTx/>
                  <a:latin typeface="Arial" charset="0"/>
                  <a:ea typeface="+mn-ea"/>
                  <a:cs typeface="+mn-cs"/>
                </a:rPr>
                <a:t>Envisager une stratégie de contrôle du rythme cardiaque </a:t>
              </a:r>
              <a:br>
                <a:rPr kumimoji="0" lang="fr-FR" sz="1100" b="0" i="0" u="none" strike="noStrike" cap="none" normalizeH="0" baseline="0" noProof="0" dirty="0">
                  <a:ln>
                    <a:noFill/>
                  </a:ln>
                  <a:uLnTx/>
                  <a:uFillTx/>
                  <a:latin typeface="Arial" charset="0"/>
                  <a:ea typeface="+mn-ea"/>
                  <a:cs typeface="+mn-cs"/>
                </a:rPr>
              </a:br>
              <a:r>
                <a:rPr kumimoji="0" lang="fr-FR" sz="1100" b="0" i="0" u="none" strike="noStrike" cap="none" normalizeH="0" baseline="0" noProof="0" dirty="0">
                  <a:ln>
                    <a:noFill/>
                  </a:ln>
                  <a:uLnTx/>
                  <a:uFillTx/>
                  <a:latin typeface="Arial" charset="0"/>
                  <a:ea typeface="+mn-ea"/>
                  <a:cs typeface="+mn-cs"/>
                </a:rPr>
                <a:t>(CV, </a:t>
              </a:r>
              <a:r>
                <a:rPr kumimoji="0" lang="fr-FR" sz="1100" b="0" i="0" u="none" strike="noStrike" cap="none" normalizeH="0" baseline="0" noProof="0" dirty="0" err="1">
                  <a:ln>
                    <a:noFill/>
                  </a:ln>
                  <a:uLnTx/>
                  <a:uFillTx/>
                  <a:latin typeface="Arial" charset="0"/>
                  <a:ea typeface="+mn-ea"/>
                  <a:cs typeface="+mn-cs"/>
                </a:rPr>
                <a:t>antiarythmiques</a:t>
              </a:r>
              <a:r>
                <a:rPr kumimoji="0" lang="fr-FR" sz="1100" b="0" i="0" u="none" strike="noStrike" cap="none" normalizeH="0" baseline="0" noProof="0" dirty="0">
                  <a:ln>
                    <a:noFill/>
                  </a:ln>
                  <a:uLnTx/>
                  <a:uFillTx/>
                  <a:latin typeface="Arial" charset="0"/>
                  <a:ea typeface="+mn-ea"/>
                  <a:cs typeface="+mn-cs"/>
                </a:rPr>
                <a:t>, ablation)</a:t>
              </a:r>
            </a:p>
          </p:txBody>
        </p:sp>
        <p:sp>
          <p:nvSpPr>
            <p:cNvPr id="13" name="Rectangle: Rounded Corners 22">
              <a:extLst>
                <a:ext uri="{FF2B5EF4-FFF2-40B4-BE49-F238E27FC236}">
                  <a16:creationId xmlns:a16="http://schemas.microsoft.com/office/drawing/2014/main" id="{03650355-F95E-445A-9B49-F09210070C2E}"/>
                </a:ext>
              </a:extLst>
            </p:cNvPr>
            <p:cNvSpPr/>
            <p:nvPr/>
          </p:nvSpPr>
          <p:spPr bwMode="auto">
            <a:xfrm>
              <a:off x="632024" y="2756549"/>
              <a:ext cx="2734734" cy="1872000"/>
            </a:xfrm>
            <a:prstGeom prst="roundRect">
              <a:avLst>
                <a:gd name="adj" fmla="val 8353"/>
              </a:avLst>
            </a:prstGeom>
            <a:noFill/>
            <a:ln w="28575" cap="flat" cmpd="sng" algn="ctr">
              <a:solidFill>
                <a:schemeClr val="bg2"/>
              </a:solid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228600" marR="0" lvl="0" indent="-228600" defTabSz="914400" rtl="0" eaLnBrk="1" fontAlgn="base" latinLnBrk="0" hangingPunct="1">
                <a:lnSpc>
                  <a:spcPct val="100000"/>
                </a:lnSpc>
                <a:spcBef>
                  <a:spcPts val="0"/>
                </a:spcBef>
                <a:spcAft>
                  <a:spcPts val="600"/>
                </a:spcAft>
                <a:buClrTx/>
                <a:buSzTx/>
                <a:buFontTx/>
                <a:buAutoNum type="arabicPeriod"/>
                <a:tabLst>
                  <a:tab pos="55563" algn="l"/>
                </a:tabLst>
                <a:defRPr/>
              </a:pPr>
              <a:r>
                <a:rPr kumimoji="0" lang="fr-FR" sz="1100" b="0" i="0" u="none" strike="noStrike" cap="none" normalizeH="0" baseline="0" noProof="0">
                  <a:ln>
                    <a:noFill/>
                  </a:ln>
                  <a:uLnTx/>
                  <a:uFillTx/>
                  <a:latin typeface="Arial" charset="0"/>
                  <a:ea typeface="+mn-ea"/>
                  <a:cs typeface="+mn-cs"/>
                </a:rPr>
                <a:t>Identifier les patients à faible risque qui n’ont pas besoin d’ACO</a:t>
              </a:r>
            </a:p>
            <a:p>
              <a:pPr marL="228600" marR="0" lvl="0" indent="-228600" defTabSz="914400" rtl="0" eaLnBrk="1" fontAlgn="base" latinLnBrk="0" hangingPunct="1">
                <a:lnSpc>
                  <a:spcPct val="100000"/>
                </a:lnSpc>
                <a:spcBef>
                  <a:spcPts val="0"/>
                </a:spcBef>
                <a:spcAft>
                  <a:spcPts val="600"/>
                </a:spcAft>
                <a:buClrTx/>
                <a:buSzTx/>
                <a:buFontTx/>
                <a:buAutoNum type="arabicPeriod"/>
                <a:tabLst>
                  <a:tab pos="55563" algn="l"/>
                </a:tabLst>
                <a:defRPr/>
              </a:pPr>
              <a:r>
                <a:rPr kumimoji="0" lang="fr-FR" sz="1100" b="0" i="0" u="none" strike="noStrike" cap="none" normalizeH="0" noProof="0">
                  <a:ln>
                    <a:noFill/>
                  </a:ln>
                  <a:uLnTx/>
                  <a:uFillTx/>
                  <a:latin typeface="Arial" charset="0"/>
                  <a:ea typeface="+mn-ea"/>
                  <a:cs typeface="+mn-cs"/>
                </a:rPr>
                <a:t>Envisager la prévention des AVC </a:t>
              </a:r>
              <a:br>
                <a:rPr kumimoji="0" lang="fr-FR" sz="1100" b="0" i="0" u="none" strike="noStrike" cap="none" normalizeH="0" noProof="0">
                  <a:ln>
                    <a:noFill/>
                  </a:ln>
                  <a:uLnTx/>
                  <a:uFillTx/>
                  <a:latin typeface="Arial" charset="0"/>
                  <a:ea typeface="+mn-ea"/>
                  <a:cs typeface="+mn-cs"/>
                </a:rPr>
              </a:br>
              <a:r>
                <a:rPr kumimoji="0" lang="fr-FR" sz="1100" b="0" i="0" u="none" strike="noStrike" cap="none" normalizeH="0" noProof="0">
                  <a:ln>
                    <a:noFill/>
                  </a:ln>
                  <a:uLnTx/>
                  <a:uFillTx/>
                  <a:latin typeface="Arial" charset="0"/>
                  <a:ea typeface="+mn-ea"/>
                  <a:cs typeface="+mn-cs"/>
                </a:rPr>
                <a:t>si</a:t>
              </a:r>
              <a:r>
                <a:rPr kumimoji="0" lang="fr-FR" sz="1100" b="0" i="0" u="none" strike="noStrike" cap="none" normalizeH="0" baseline="0" noProof="0">
                  <a:ln>
                    <a:noFill/>
                  </a:ln>
                  <a:uLnTx/>
                  <a:uFillTx/>
                  <a:latin typeface="Arial" charset="0"/>
                  <a:ea typeface="+mn-ea"/>
                  <a:cs typeface="+mn-cs"/>
                </a:rPr>
                <a:t> CHA</a:t>
              </a:r>
              <a:r>
                <a:rPr kumimoji="0" lang="fr-FR" sz="1100" b="0" i="0" u="none" strike="noStrike" cap="none" normalizeH="0" baseline="-25000" noProof="0">
                  <a:ln>
                    <a:noFill/>
                  </a:ln>
                  <a:uLnTx/>
                  <a:uFillTx/>
                  <a:latin typeface="Arial" charset="0"/>
                  <a:ea typeface="+mn-ea"/>
                  <a:cs typeface="+mn-cs"/>
                </a:rPr>
                <a:t>2</a:t>
              </a:r>
              <a:r>
                <a:rPr kumimoji="0" lang="fr-FR" sz="1100" b="0" i="0" u="none" strike="noStrike" cap="none" normalizeH="0" baseline="0" noProof="0">
                  <a:ln>
                    <a:noFill/>
                  </a:ln>
                  <a:uLnTx/>
                  <a:uFillTx/>
                  <a:latin typeface="Arial" charset="0"/>
                  <a:ea typeface="+mn-ea"/>
                  <a:cs typeface="+mn-cs"/>
                </a:rPr>
                <a:t>DS</a:t>
              </a:r>
              <a:r>
                <a:rPr kumimoji="0" lang="fr-FR" sz="1100" b="0" i="0" u="none" strike="noStrike" cap="none" normalizeH="0" baseline="-25000" noProof="0">
                  <a:ln>
                    <a:noFill/>
                  </a:ln>
                  <a:uLnTx/>
                  <a:uFillTx/>
                  <a:latin typeface="Arial" charset="0"/>
                  <a:ea typeface="+mn-ea"/>
                  <a:cs typeface="+mn-cs"/>
                </a:rPr>
                <a:t>2</a:t>
              </a:r>
              <a:r>
                <a:rPr kumimoji="0" lang="fr-FR" sz="1100" b="0" i="0" u="none" strike="noStrike" cap="none" normalizeH="0" baseline="0" noProof="0">
                  <a:ln>
                    <a:noFill/>
                  </a:ln>
                  <a:uLnTx/>
                  <a:uFillTx/>
                  <a:latin typeface="Arial" charset="0"/>
                  <a:ea typeface="+mn-ea"/>
                  <a:cs typeface="+mn-cs"/>
                </a:rPr>
                <a:t>-VASc ≥1(m), 2(f)</a:t>
              </a:r>
            </a:p>
            <a:p>
              <a:pPr marL="0" marR="0" lvl="0" indent="0" defTabSz="914400" rtl="0" eaLnBrk="1" fontAlgn="base" latinLnBrk="0" hangingPunct="1">
                <a:lnSpc>
                  <a:spcPct val="100000"/>
                </a:lnSpc>
                <a:spcBef>
                  <a:spcPts val="0"/>
                </a:spcBef>
                <a:spcAft>
                  <a:spcPts val="600"/>
                </a:spcAft>
                <a:buClrTx/>
                <a:buSzTx/>
                <a:buFontTx/>
                <a:buNone/>
                <a:tabLst>
                  <a:tab pos="55563" algn="l"/>
                </a:tabLst>
                <a:defRPr/>
              </a:pPr>
              <a:r>
                <a:rPr lang="fr-FR" sz="1100"/>
                <a:t>E</a:t>
              </a:r>
              <a:r>
                <a:rPr kumimoji="0" lang="fr-FR" sz="1100" b="0" i="0" u="none" strike="noStrike" cap="none" normalizeH="0" baseline="0" noProof="0">
                  <a:ln>
                    <a:noFill/>
                  </a:ln>
                  <a:uLnTx/>
                  <a:uFillTx/>
                  <a:latin typeface="Arial" charset="0"/>
                  <a:ea typeface="+mn-ea"/>
                  <a:cs typeface="+mn-cs"/>
                </a:rPr>
                <a:t>valuer le risque de saignement, </a:t>
              </a:r>
              <a:br>
                <a:rPr kumimoji="0" lang="fr-FR" sz="1100" b="0" i="0" u="none" strike="noStrike" cap="none" normalizeH="0" baseline="0" noProof="0">
                  <a:ln>
                    <a:noFill/>
                  </a:ln>
                  <a:uLnTx/>
                  <a:uFillTx/>
                  <a:latin typeface="Arial" charset="0"/>
                  <a:ea typeface="+mn-ea"/>
                  <a:cs typeface="+mn-cs"/>
                </a:rPr>
              </a:br>
              <a:r>
                <a:rPr kumimoji="0" lang="fr-FR" sz="1100" b="0" i="0" u="none" strike="noStrike" cap="none" normalizeH="0" baseline="0" noProof="0">
                  <a:ln>
                    <a:noFill/>
                  </a:ln>
                  <a:uLnTx/>
                  <a:uFillTx/>
                  <a:latin typeface="Arial" charset="0"/>
                  <a:ea typeface="+mn-ea"/>
                  <a:cs typeface="+mn-cs"/>
                </a:rPr>
                <a:t>traiter les facteurs de risque de saignement modifiables</a:t>
              </a:r>
            </a:p>
            <a:p>
              <a:pPr marL="228600" marR="0" lvl="0" indent="-228600" defTabSz="914400" rtl="0" eaLnBrk="1" fontAlgn="base" latinLnBrk="0" hangingPunct="1">
                <a:lnSpc>
                  <a:spcPct val="100000"/>
                </a:lnSpc>
                <a:spcBef>
                  <a:spcPts val="0"/>
                </a:spcBef>
                <a:spcAft>
                  <a:spcPts val="600"/>
                </a:spcAft>
                <a:buClrTx/>
                <a:buSzTx/>
                <a:buFont typeface="+mj-lt"/>
                <a:buAutoNum type="arabicPeriod" startAt="3"/>
                <a:tabLst>
                  <a:tab pos="55563" algn="l"/>
                </a:tabLst>
                <a:defRPr/>
              </a:pPr>
              <a:r>
                <a:rPr kumimoji="0" lang="fr-FR" sz="1100" b="0" i="0" u="none" strike="noStrike" cap="none" normalizeH="0" baseline="0" noProof="0">
                  <a:ln>
                    <a:noFill/>
                  </a:ln>
                  <a:uLnTx/>
                  <a:uFillTx/>
                  <a:latin typeface="Arial" charset="0"/>
                  <a:ea typeface="+mn-ea"/>
                  <a:cs typeface="+mn-cs"/>
                </a:rPr>
                <a:t>Choisir ACO </a:t>
              </a:r>
              <a:br>
                <a:rPr kumimoji="0" lang="fr-FR" sz="1100" b="0" i="0" u="none" strike="noStrike" cap="none" normalizeH="0" baseline="0" noProof="0">
                  <a:ln>
                    <a:noFill/>
                  </a:ln>
                  <a:uLnTx/>
                  <a:uFillTx/>
                  <a:latin typeface="Arial" charset="0"/>
                  <a:ea typeface="+mn-ea"/>
                  <a:cs typeface="+mn-cs"/>
                </a:rPr>
              </a:br>
              <a:r>
                <a:rPr kumimoji="0" lang="fr-FR" sz="1100" b="0" i="0" u="none" strike="noStrike" cap="none" normalizeH="0" baseline="0" noProof="0">
                  <a:ln>
                    <a:noFill/>
                  </a:ln>
                  <a:uLnTx/>
                  <a:uFillTx/>
                  <a:latin typeface="Arial" charset="0"/>
                  <a:ea typeface="+mn-ea"/>
                  <a:cs typeface="+mn-cs"/>
                </a:rPr>
                <a:t>(NACO de préférence à AVK*)</a:t>
              </a:r>
            </a:p>
          </p:txBody>
        </p:sp>
        <p:grpSp>
          <p:nvGrpSpPr>
            <p:cNvPr id="14" name="Group 2">
              <a:extLst>
                <a:ext uri="{FF2B5EF4-FFF2-40B4-BE49-F238E27FC236}">
                  <a16:creationId xmlns:a16="http://schemas.microsoft.com/office/drawing/2014/main" id="{546F9EC9-B4A2-4CC4-9D46-23FC8AB406A5}"/>
                </a:ext>
              </a:extLst>
            </p:cNvPr>
            <p:cNvGrpSpPr/>
            <p:nvPr/>
          </p:nvGrpSpPr>
          <p:grpSpPr>
            <a:xfrm>
              <a:off x="458742" y="1712549"/>
              <a:ext cx="1107740" cy="1107738"/>
              <a:chOff x="625713" y="1253251"/>
              <a:chExt cx="1107740" cy="1107738"/>
            </a:xfrm>
          </p:grpSpPr>
          <p:pic>
            <p:nvPicPr>
              <p:cNvPr id="16" name="Graphic 30" descr="Single gear">
                <a:extLst>
                  <a:ext uri="{FF2B5EF4-FFF2-40B4-BE49-F238E27FC236}">
                    <a16:creationId xmlns:a16="http://schemas.microsoft.com/office/drawing/2014/main" id="{233EA777-DE79-4522-A426-E2A506908437}"/>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625713" y="1253251"/>
                <a:ext cx="1107740" cy="1107738"/>
              </a:xfrm>
              <a:prstGeom prst="rect">
                <a:avLst/>
              </a:prstGeom>
              <a:effectLst/>
            </p:spPr>
          </p:pic>
          <p:sp>
            <p:nvSpPr>
              <p:cNvPr id="17" name="Oval 31">
                <a:extLst>
                  <a:ext uri="{FF2B5EF4-FFF2-40B4-BE49-F238E27FC236}">
                    <a16:creationId xmlns:a16="http://schemas.microsoft.com/office/drawing/2014/main" id="{9C3116EC-F6FD-43A8-BC76-D9F30B0E723D}"/>
                  </a:ext>
                </a:extLst>
              </p:cNvPr>
              <p:cNvSpPr/>
              <p:nvPr/>
            </p:nvSpPr>
            <p:spPr bwMode="auto">
              <a:xfrm>
                <a:off x="945583" y="1573120"/>
                <a:ext cx="468000" cy="468000"/>
              </a:xfrm>
              <a:prstGeom prst="ellipse">
                <a:avLst/>
              </a:prstGeom>
              <a:solidFill>
                <a:schemeClr val="bg1"/>
              </a:solidFill>
              <a:ln w="12700" cap="flat" cmpd="sng" algn="ctr">
                <a:no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fr-FR" sz="2400" b="1" i="0" u="none" strike="noStrike" cap="none" normalizeH="0" baseline="0" noProof="0">
                    <a:ln>
                      <a:noFill/>
                    </a:ln>
                    <a:solidFill>
                      <a:srgbClr val="3961AC"/>
                    </a:solidFill>
                    <a:uLnTx/>
                    <a:uFillTx/>
                    <a:latin typeface="Arial" charset="0"/>
                    <a:ea typeface="+mn-ea"/>
                    <a:cs typeface="+mn-cs"/>
                  </a:rPr>
                  <a:t>A</a:t>
                </a:r>
              </a:p>
            </p:txBody>
          </p:sp>
        </p:grpSp>
        <p:sp>
          <p:nvSpPr>
            <p:cNvPr id="18" name="TextBox 32">
              <a:extLst>
                <a:ext uri="{FF2B5EF4-FFF2-40B4-BE49-F238E27FC236}">
                  <a16:creationId xmlns:a16="http://schemas.microsoft.com/office/drawing/2014/main" id="{EC57EA1C-0139-4795-847E-5DD12262E519}"/>
                </a:ext>
              </a:extLst>
            </p:cNvPr>
            <p:cNvSpPr txBox="1"/>
            <p:nvPr/>
          </p:nvSpPr>
          <p:spPr>
            <a:xfrm>
              <a:off x="1575862" y="1876451"/>
              <a:ext cx="1695818" cy="781459"/>
            </a:xfrm>
            <a:prstGeom prst="rect">
              <a:avLst/>
            </a:prstGeom>
            <a:noFill/>
          </p:spPr>
          <p:txBody>
            <a:bodyPr wrap="none" lIns="0" tIns="0" rIns="0" bIns="0" rtlCol="0" anchor="ctr" anchorCtr="0">
              <a:noAutofit/>
            </a:bodyPr>
            <a:lstStyle/>
            <a:p>
              <a:pPr marL="0" marR="0" lvl="0" indent="0" algn="l" defTabSz="914400" rtl="0" eaLnBrk="1" fontAlgn="base" latinLnBrk="0" hangingPunct="1">
                <a:lnSpc>
                  <a:spcPct val="100000"/>
                </a:lnSpc>
                <a:spcBef>
                  <a:spcPts val="0"/>
                </a:spcBef>
                <a:spcAft>
                  <a:spcPct val="0"/>
                </a:spcAft>
                <a:buClrTx/>
                <a:buSzTx/>
                <a:buFontTx/>
                <a:buNone/>
                <a:tabLst/>
                <a:defRPr/>
              </a:pPr>
              <a:r>
                <a:rPr kumimoji="0" lang="fr-FR" sz="1400" b="1" i="0" u="none" strike="noStrike" cap="none" normalizeH="0" baseline="0" noProof="0">
                  <a:ln>
                    <a:noFill/>
                  </a:ln>
                  <a:solidFill>
                    <a:schemeClr val="tx1">
                      <a:lumMod val="65000"/>
                      <a:lumOff val="35000"/>
                    </a:schemeClr>
                  </a:solidFill>
                  <a:uLnTx/>
                  <a:uFillTx/>
                  <a:latin typeface="Arial" charset="0"/>
                  <a:ea typeface="+mn-ea"/>
                  <a:cs typeface="+mn-cs"/>
                </a:rPr>
                <a:t>A</a:t>
              </a:r>
              <a:r>
                <a:rPr kumimoji="0" lang="fr-FR" sz="1400" b="0" i="0" u="none" strike="noStrike" cap="none" normalizeH="0" baseline="0" noProof="0">
                  <a:ln>
                    <a:noFill/>
                  </a:ln>
                  <a:solidFill>
                    <a:schemeClr val="tx1">
                      <a:lumMod val="65000"/>
                      <a:lumOff val="35000"/>
                    </a:schemeClr>
                  </a:solidFill>
                  <a:uLnTx/>
                  <a:uFillTx/>
                  <a:latin typeface="Arial" charset="0"/>
                  <a:ea typeface="+mn-ea"/>
                  <a:cs typeface="+mn-cs"/>
                </a:rPr>
                <a:t>nticoagulation / </a:t>
              </a:r>
              <a:br>
                <a:rPr kumimoji="0" lang="fr-FR" sz="1400" b="0" i="0" u="none" strike="noStrike" cap="none" normalizeH="0" baseline="0" noProof="0">
                  <a:ln>
                    <a:noFill/>
                  </a:ln>
                  <a:solidFill>
                    <a:schemeClr val="tx1">
                      <a:lumMod val="65000"/>
                      <a:lumOff val="35000"/>
                    </a:schemeClr>
                  </a:solidFill>
                  <a:uLnTx/>
                  <a:uFillTx/>
                  <a:latin typeface="Arial" charset="0"/>
                  <a:ea typeface="+mn-ea"/>
                  <a:cs typeface="+mn-cs"/>
                </a:rPr>
              </a:br>
              <a:r>
                <a:rPr kumimoji="0" lang="fr-FR" sz="1400" b="0" i="0" u="none" strike="noStrike" cap="none" normalizeH="0" baseline="0" noProof="0">
                  <a:ln>
                    <a:noFill/>
                  </a:ln>
                  <a:solidFill>
                    <a:schemeClr val="tx1">
                      <a:lumMod val="65000"/>
                      <a:lumOff val="35000"/>
                    </a:schemeClr>
                  </a:solidFill>
                  <a:uLnTx/>
                  <a:uFillTx/>
                  <a:latin typeface="Arial" charset="0"/>
                  <a:ea typeface="+mn-ea"/>
                  <a:cs typeface="+mn-cs"/>
                </a:rPr>
                <a:t>Prévention de l’AVC</a:t>
              </a:r>
            </a:p>
          </p:txBody>
        </p:sp>
        <p:grpSp>
          <p:nvGrpSpPr>
            <p:cNvPr id="19" name="Group 33">
              <a:extLst>
                <a:ext uri="{FF2B5EF4-FFF2-40B4-BE49-F238E27FC236}">
                  <a16:creationId xmlns:a16="http://schemas.microsoft.com/office/drawing/2014/main" id="{9C9F4785-F5A0-4F87-AA04-464F20A09833}"/>
                </a:ext>
              </a:extLst>
            </p:cNvPr>
            <p:cNvGrpSpPr/>
            <p:nvPr/>
          </p:nvGrpSpPr>
          <p:grpSpPr>
            <a:xfrm>
              <a:off x="3297229" y="1712549"/>
              <a:ext cx="1107740" cy="1107738"/>
              <a:chOff x="625713" y="1253251"/>
              <a:chExt cx="1107740" cy="1107738"/>
            </a:xfrm>
          </p:grpSpPr>
          <p:pic>
            <p:nvPicPr>
              <p:cNvPr id="20" name="Graphic 35" descr="Single gear">
                <a:extLst>
                  <a:ext uri="{FF2B5EF4-FFF2-40B4-BE49-F238E27FC236}">
                    <a16:creationId xmlns:a16="http://schemas.microsoft.com/office/drawing/2014/main" id="{8987030F-520E-46FE-8778-DDBE9A795FB1}"/>
                  </a:ext>
                </a:extLst>
              </p:cNvPr>
              <p:cNvPicPr>
                <a:picLocks noChangeAspect="1"/>
              </p:cNvPicPr>
              <p:nvPr/>
            </p:nvPicPr>
            <p:blipFill>
              <a:blip r:embed="rId5">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625713" y="1253251"/>
                <a:ext cx="1107740" cy="1107738"/>
              </a:xfrm>
              <a:prstGeom prst="rect">
                <a:avLst/>
              </a:prstGeom>
              <a:effectLst/>
            </p:spPr>
          </p:pic>
          <p:sp>
            <p:nvSpPr>
              <p:cNvPr id="21" name="Oval 36">
                <a:extLst>
                  <a:ext uri="{FF2B5EF4-FFF2-40B4-BE49-F238E27FC236}">
                    <a16:creationId xmlns:a16="http://schemas.microsoft.com/office/drawing/2014/main" id="{1654E412-1B15-41A9-9EBB-A28A65D2C0CE}"/>
                  </a:ext>
                </a:extLst>
              </p:cNvPr>
              <p:cNvSpPr/>
              <p:nvPr/>
            </p:nvSpPr>
            <p:spPr bwMode="auto">
              <a:xfrm>
                <a:off x="945583" y="1573120"/>
                <a:ext cx="468000" cy="468000"/>
              </a:xfrm>
              <a:prstGeom prst="ellipse">
                <a:avLst/>
              </a:prstGeom>
              <a:solidFill>
                <a:schemeClr val="bg1"/>
              </a:solidFill>
              <a:ln w="12700" cap="flat" cmpd="sng" algn="ctr">
                <a:no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fr-FR" sz="2400" b="1" i="0" u="none" strike="noStrike" cap="none" normalizeH="0" baseline="0" noProof="0">
                    <a:ln>
                      <a:noFill/>
                    </a:ln>
                    <a:solidFill>
                      <a:srgbClr val="809ED5"/>
                    </a:solidFill>
                    <a:uLnTx/>
                    <a:uFillTx/>
                    <a:latin typeface="Arial" charset="0"/>
                    <a:ea typeface="+mn-ea"/>
                    <a:cs typeface="+mn-cs"/>
                  </a:rPr>
                  <a:t>B</a:t>
                </a:r>
              </a:p>
            </p:txBody>
          </p:sp>
        </p:grpSp>
        <p:grpSp>
          <p:nvGrpSpPr>
            <p:cNvPr id="22" name="Group 37">
              <a:extLst>
                <a:ext uri="{FF2B5EF4-FFF2-40B4-BE49-F238E27FC236}">
                  <a16:creationId xmlns:a16="http://schemas.microsoft.com/office/drawing/2014/main" id="{35521A09-1900-46B5-BE18-E80EAE858EC5}"/>
                </a:ext>
              </a:extLst>
            </p:cNvPr>
            <p:cNvGrpSpPr/>
            <p:nvPr/>
          </p:nvGrpSpPr>
          <p:grpSpPr>
            <a:xfrm>
              <a:off x="5968991" y="1712549"/>
              <a:ext cx="1107740" cy="1107738"/>
              <a:chOff x="625713" y="1253251"/>
              <a:chExt cx="1107740" cy="1107738"/>
            </a:xfrm>
          </p:grpSpPr>
          <p:pic>
            <p:nvPicPr>
              <p:cNvPr id="24" name="Graphic 38" descr="Single gear">
                <a:extLst>
                  <a:ext uri="{FF2B5EF4-FFF2-40B4-BE49-F238E27FC236}">
                    <a16:creationId xmlns:a16="http://schemas.microsoft.com/office/drawing/2014/main" id="{C1D421E2-F19E-4B48-B900-17AE16EEE1DB}"/>
                  </a:ext>
                </a:extLst>
              </p:cNvPr>
              <p:cNvPicPr>
                <a:picLocks noChangeAspect="1"/>
              </p:cNvPicPr>
              <p:nvPr/>
            </p:nvPicPr>
            <p:blipFill>
              <a:blip r:embed="rId7">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p:blipFill>
            <p:spPr>
              <a:xfrm>
                <a:off x="625713" y="1253251"/>
                <a:ext cx="1107740" cy="1107738"/>
              </a:xfrm>
              <a:prstGeom prst="rect">
                <a:avLst/>
              </a:prstGeom>
              <a:effectLst/>
            </p:spPr>
          </p:pic>
          <p:sp>
            <p:nvSpPr>
              <p:cNvPr id="25" name="Oval 39">
                <a:extLst>
                  <a:ext uri="{FF2B5EF4-FFF2-40B4-BE49-F238E27FC236}">
                    <a16:creationId xmlns:a16="http://schemas.microsoft.com/office/drawing/2014/main" id="{59A0BDD6-75F9-44AC-8B85-60127F9D008F}"/>
                  </a:ext>
                </a:extLst>
              </p:cNvPr>
              <p:cNvSpPr/>
              <p:nvPr/>
            </p:nvSpPr>
            <p:spPr bwMode="auto">
              <a:xfrm>
                <a:off x="945583" y="1573120"/>
                <a:ext cx="468000" cy="468000"/>
              </a:xfrm>
              <a:prstGeom prst="ellipse">
                <a:avLst/>
              </a:prstGeom>
              <a:solidFill>
                <a:schemeClr val="bg1"/>
              </a:solidFill>
              <a:ln w="12700" cap="flat" cmpd="sng" algn="ctr">
                <a:no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fr-FR" sz="2400" b="1" i="0" u="none" strike="noStrike" cap="none" normalizeH="0" baseline="0" noProof="0">
                    <a:ln>
                      <a:noFill/>
                    </a:ln>
                    <a:solidFill>
                      <a:srgbClr val="605F62"/>
                    </a:solidFill>
                    <a:uLnTx/>
                    <a:uFillTx/>
                    <a:latin typeface="Arial" charset="0"/>
                    <a:ea typeface="+mn-ea"/>
                    <a:cs typeface="+mn-cs"/>
                  </a:rPr>
                  <a:t>C</a:t>
                </a:r>
              </a:p>
            </p:txBody>
          </p:sp>
        </p:grpSp>
      </p:grpSp>
      <p:sp>
        <p:nvSpPr>
          <p:cNvPr id="26" name="Rectangle: Rounded Corners 41">
            <a:extLst>
              <a:ext uri="{FF2B5EF4-FFF2-40B4-BE49-F238E27FC236}">
                <a16:creationId xmlns:a16="http://schemas.microsoft.com/office/drawing/2014/main" id="{89321F6D-7A5D-4EC5-8433-5E0EF38B4D03}"/>
              </a:ext>
            </a:extLst>
          </p:cNvPr>
          <p:cNvSpPr/>
          <p:nvPr/>
        </p:nvSpPr>
        <p:spPr bwMode="auto">
          <a:xfrm>
            <a:off x="619122" y="1284819"/>
            <a:ext cx="8237541" cy="523868"/>
          </a:xfrm>
          <a:prstGeom prst="roundRect">
            <a:avLst>
              <a:gd name="adj" fmla="val 23046"/>
            </a:avLst>
          </a:prstGeom>
          <a:solidFill>
            <a:srgbClr val="3961AC">
              <a:alpha val="50000"/>
            </a:srgbClr>
          </a:solidFill>
          <a:ln w="19050" algn="ctr">
            <a:noFill/>
            <a:miter lim="800000"/>
            <a:headEnd/>
            <a:tailEnd/>
          </a:ln>
          <a:effectLst/>
        </p:spPr>
        <p:txBody>
          <a:bodyPr wrap="square" lIns="81000" tIns="0" rIns="108000" bIns="0" rtlCol="0" anchor="ctr">
            <a:no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sz="1400" b="1" i="0" u="none" strike="noStrike" cap="none" normalizeH="0" baseline="0" noProof="0">
                <a:ln>
                  <a:noFill/>
                </a:ln>
                <a:solidFill>
                  <a:srgbClr val="FFFFFF"/>
                </a:solidFill>
                <a:uLnTx/>
                <a:uFillTx/>
                <a:latin typeface="Arial" charset="0"/>
                <a:ea typeface="+mn-ea"/>
                <a:cs typeface="+mn-cs"/>
              </a:rPr>
              <a:t>L’approche Atrial Fibrillation Better Care (ABC) est intégrée </a:t>
            </a:r>
            <a:br>
              <a:rPr kumimoji="0" lang="fr-FR" sz="1400" b="1" i="0" u="none" strike="noStrike" cap="none" normalizeH="0" baseline="0" noProof="0">
                <a:ln>
                  <a:noFill/>
                </a:ln>
                <a:solidFill>
                  <a:srgbClr val="FFFFFF"/>
                </a:solidFill>
                <a:uLnTx/>
                <a:uFillTx/>
                <a:latin typeface="Arial" charset="0"/>
                <a:ea typeface="+mn-ea"/>
                <a:cs typeface="+mn-cs"/>
              </a:rPr>
            </a:br>
            <a:r>
              <a:rPr kumimoji="0" lang="fr-FR" sz="1400" b="1" i="0" u="none" strike="noStrike" cap="none" normalizeH="0" baseline="0" noProof="0">
                <a:ln>
                  <a:noFill/>
                </a:ln>
                <a:solidFill>
                  <a:srgbClr val="FFFFFF"/>
                </a:solidFill>
                <a:uLnTx/>
                <a:uFillTx/>
                <a:latin typeface="Arial" charset="0"/>
                <a:ea typeface="+mn-ea"/>
                <a:cs typeface="+mn-cs"/>
              </a:rPr>
              <a:t>aux lignes directrices de l’ESC 2020.</a:t>
            </a:r>
            <a:r>
              <a:rPr kumimoji="0" lang="fr-FR" sz="1400" b="1" i="0" u="none" strike="noStrike" cap="none" normalizeH="0" baseline="30000" noProof="0">
                <a:ln>
                  <a:noFill/>
                </a:ln>
                <a:solidFill>
                  <a:srgbClr val="FFFFFF"/>
                </a:solidFill>
                <a:uLnTx/>
                <a:uFillTx/>
                <a:latin typeface="Arial" charset="0"/>
                <a:ea typeface="+mn-ea"/>
                <a:cs typeface="+mn-cs"/>
              </a:rPr>
              <a:t>3</a:t>
            </a:r>
          </a:p>
        </p:txBody>
      </p:sp>
      <p:grpSp>
        <p:nvGrpSpPr>
          <p:cNvPr id="27" name="Group 42">
            <a:extLst>
              <a:ext uri="{FF2B5EF4-FFF2-40B4-BE49-F238E27FC236}">
                <a16:creationId xmlns:a16="http://schemas.microsoft.com/office/drawing/2014/main" id="{CAE69DDC-C69B-45F7-8CAF-7FEEF64623BF}"/>
              </a:ext>
            </a:extLst>
          </p:cNvPr>
          <p:cNvGrpSpPr/>
          <p:nvPr/>
        </p:nvGrpSpPr>
        <p:grpSpPr>
          <a:xfrm>
            <a:off x="6771197" y="1317470"/>
            <a:ext cx="875265" cy="451366"/>
            <a:chOff x="-1382411" y="2588267"/>
            <a:chExt cx="636329" cy="342068"/>
          </a:xfrm>
        </p:grpSpPr>
        <p:sp>
          <p:nvSpPr>
            <p:cNvPr id="28" name="Rectangle: Rounded Corners 43">
              <a:extLst>
                <a:ext uri="{FF2B5EF4-FFF2-40B4-BE49-F238E27FC236}">
                  <a16:creationId xmlns:a16="http://schemas.microsoft.com/office/drawing/2014/main" id="{2F159ED5-2110-4E14-947D-94EB4145F24C}"/>
                </a:ext>
              </a:extLst>
            </p:cNvPr>
            <p:cNvSpPr/>
            <p:nvPr/>
          </p:nvSpPr>
          <p:spPr>
            <a:xfrm>
              <a:off x="-1382411" y="2588267"/>
              <a:ext cx="636329" cy="342068"/>
            </a:xfrm>
            <a:prstGeom prst="roundRect">
              <a:avLst>
                <a:gd name="adj" fmla="val 50000"/>
              </a:avLst>
            </a:prstGeom>
            <a:solidFill>
              <a:schemeClr val="bg1"/>
            </a:solidFill>
          </p:spPr>
          <p:txBody>
            <a:bodyPr wrap="square" anchor="ctr">
              <a:noAutofit/>
            </a:bodyPr>
            <a:lstStyle/>
            <a:p>
              <a:pPr marL="0" marR="0" lvl="0" indent="0" algn="ctr" defTabSz="914378" rtl="0" eaLnBrk="1" fontAlgn="base" latinLnBrk="0" hangingPunct="1">
                <a:lnSpc>
                  <a:spcPct val="100000"/>
                </a:lnSpc>
                <a:spcBef>
                  <a:spcPct val="50000"/>
                </a:spcBef>
                <a:spcAft>
                  <a:spcPct val="0"/>
                </a:spcAft>
                <a:buClrTx/>
                <a:buSzTx/>
                <a:buFontTx/>
                <a:buNone/>
                <a:tabLst/>
                <a:defRPr/>
              </a:pPr>
              <a:endParaRPr kumimoji="0" lang="en-GB" sz="1600" b="1" i="0" u="none" strike="noStrike" kern="1200" cap="none" spc="0" normalizeH="0" baseline="0" noProof="0">
                <a:ln>
                  <a:noFill/>
                </a:ln>
                <a:solidFill>
                  <a:srgbClr val="FFFFFF"/>
                </a:solidFill>
                <a:effectLst/>
                <a:uLnTx/>
                <a:uFillTx/>
                <a:latin typeface="Arial" charset="0"/>
                <a:ea typeface="+mn-ea"/>
                <a:cs typeface="+mn-cs"/>
              </a:endParaRPr>
            </a:p>
          </p:txBody>
        </p:sp>
        <p:pic>
          <p:nvPicPr>
            <p:cNvPr id="29" name="Picture 44">
              <a:extLst>
                <a:ext uri="{FF2B5EF4-FFF2-40B4-BE49-F238E27FC236}">
                  <a16:creationId xmlns:a16="http://schemas.microsoft.com/office/drawing/2014/main" id="{1B7108B6-BEA2-48CB-9D93-A378120C7FCC}"/>
                </a:ext>
              </a:extLst>
            </p:cNvPr>
            <p:cNvPicPr>
              <a:picLocks noChangeAspect="1"/>
            </p:cNvPicPr>
            <p:nvPr/>
          </p:nvPicPr>
          <p:blipFill rotWithShape="1">
            <a:blip r:embed="rId9" cstate="screen">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1281539" y="2676460"/>
              <a:ext cx="434582" cy="162843"/>
            </a:xfrm>
            <a:prstGeom prst="rect">
              <a:avLst/>
            </a:prstGeom>
          </p:spPr>
        </p:pic>
      </p:grpSp>
      <p:pic>
        <p:nvPicPr>
          <p:cNvPr id="31" name="Picture 3" descr="A person smiling for the camera&#10;&#10;Description automatically generated">
            <a:extLst>
              <a:ext uri="{FF2B5EF4-FFF2-40B4-BE49-F238E27FC236}">
                <a16:creationId xmlns:a16="http://schemas.microsoft.com/office/drawing/2014/main" id="{C59FD640-ED1D-464C-B4C0-62F83B24F85B}"/>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a:off x="-233302" y="-80613"/>
            <a:ext cx="1107331" cy="1107331"/>
          </a:xfrm>
          <a:prstGeom prst="ellipse">
            <a:avLst/>
          </a:prstGeom>
          <a:ln w="28575">
            <a:solidFill>
              <a:srgbClr val="3961AC"/>
            </a:solidFill>
          </a:ln>
        </p:spPr>
      </p:pic>
    </p:spTree>
    <p:extLst>
      <p:ext uri="{BB962C8B-B14F-4D97-AF65-F5344CB8AC3E}">
        <p14:creationId xmlns:p14="http://schemas.microsoft.com/office/powerpoint/2010/main" val="3533546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1188" y="216911"/>
            <a:ext cx="8281988"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dirty="0"/>
              <a:t>Comment protégez-vous vos patients avec </a:t>
            </a:r>
            <a:r>
              <a:rPr lang="fr-FR" sz="2400" dirty="0" err="1"/>
              <a:t>FAnv</a:t>
            </a:r>
            <a:r>
              <a:rPr lang="fr-FR" sz="2400" dirty="0"/>
              <a:t> </a:t>
            </a:r>
          </a:p>
          <a:p>
            <a:pPr lvl="0"/>
            <a:r>
              <a:rPr lang="fr-FR" sz="2400" dirty="0"/>
              <a:t>comme Annemarie Huber ?</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733420"/>
            <a:ext cx="8274051" cy="323165"/>
          </a:xfrm>
          <a:prstGeom prst="rect">
            <a:avLst/>
          </a:prstGeom>
          <a:noFill/>
        </p:spPr>
        <p:txBody>
          <a:bodyPr wrap="square" lIns="0" tIns="0" rIns="0" bIns="0" rtlCol="0" anchor="b" anchorCtr="0">
            <a:spAutoFit/>
          </a:bodyPr>
          <a:lstStyle/>
          <a:p>
            <a:pPr marL="88900" indent="-88900">
              <a:spcBef>
                <a:spcPts val="0"/>
              </a:spcBef>
            </a:pPr>
            <a:r>
              <a:rPr lang="fr-FR" sz="700">
                <a:solidFill>
                  <a:srgbClr val="B3B2B5"/>
                </a:solidFill>
                <a:cs typeface="Arial" charset="0"/>
              </a:rPr>
              <a:t>*	QxMD est une société indépendante qui travaille avec des chercheurs, des hôpitaux, des universités, des organisations à but non lucratif et d'autres organismes pour diffuser des publications et adapter la recherche clinique à des outils simples à utiliser. Le calculateur utilisé est l’un de ces outils LIEN vers le calculateur :  https://qxmd.com/calculate/calculator_685/garfield-af-risk-calculator </a:t>
            </a:r>
          </a:p>
          <a:p>
            <a:pPr marL="88900" indent="-88900">
              <a:spcBef>
                <a:spcPts val="0"/>
              </a:spcBef>
            </a:pPr>
            <a:r>
              <a:rPr lang="fr-FR" sz="700">
                <a:solidFill>
                  <a:srgbClr val="B3B2B5"/>
                </a:solidFill>
                <a:cs typeface="Arial" charset="0"/>
              </a:rPr>
              <a:t>DFGe : débit de filtration glomérulaire estimé ; IMC :  indice de masse corporelle (en angl: BMI)</a:t>
            </a:r>
          </a:p>
        </p:txBody>
      </p:sp>
      <p:pic>
        <p:nvPicPr>
          <p:cNvPr id="31" name="Picture 4">
            <a:extLst>
              <a:ext uri="{FF2B5EF4-FFF2-40B4-BE49-F238E27FC236}">
                <a16:creationId xmlns:a16="http://schemas.microsoft.com/office/drawing/2014/main" id="{B13F2BB7-FEC8-4EF3-AE83-70D2616CC203}"/>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19458" y="1050201"/>
            <a:ext cx="2816208" cy="3561361"/>
          </a:xfrm>
          <a:prstGeom prst="rect">
            <a:avLst/>
          </a:prstGeom>
        </p:spPr>
      </p:pic>
      <p:sp>
        <p:nvSpPr>
          <p:cNvPr id="32" name="TextBox 6">
            <a:extLst>
              <a:ext uri="{FF2B5EF4-FFF2-40B4-BE49-F238E27FC236}">
                <a16:creationId xmlns:a16="http://schemas.microsoft.com/office/drawing/2014/main" id="{BE886E48-9808-4BBC-B15E-EEC5DBB2DD5C}"/>
              </a:ext>
            </a:extLst>
          </p:cNvPr>
          <p:cNvSpPr txBox="1"/>
          <p:nvPr/>
        </p:nvSpPr>
        <p:spPr>
          <a:xfrm>
            <a:off x="829708" y="1538094"/>
            <a:ext cx="2605958" cy="2846706"/>
          </a:xfrm>
          <a:prstGeom prst="rect">
            <a:avLst/>
          </a:prstGeom>
          <a:noFill/>
        </p:spPr>
        <p:txBody>
          <a:bodyPr wrap="square" lIns="67500" tIns="35100" rIns="67500" bIns="35100" rtlCol="0" anchor="t">
            <a:noAutofit/>
          </a:bodyPr>
          <a:lstStyle/>
          <a:p>
            <a:pPr defTabSz="685783" fontAlgn="auto">
              <a:spcBef>
                <a:spcPts val="0"/>
              </a:spcBef>
              <a:spcAft>
                <a:spcPts val="0"/>
              </a:spcAft>
            </a:pPr>
            <a:r>
              <a:rPr lang="fr-FR" sz="2100" dirty="0">
                <a:solidFill>
                  <a:srgbClr val="3961AC"/>
                </a:solidFill>
                <a:latin typeface="Arial Black" panose="020B0A04020102020204" pitchFamily="34" charset="0"/>
              </a:rPr>
              <a:t>       Mme Huber</a:t>
            </a:r>
          </a:p>
          <a:p>
            <a:pPr defTabSz="685783" fontAlgn="auto">
              <a:spcBef>
                <a:spcPts val="0"/>
              </a:spcBef>
              <a:spcAft>
                <a:spcPts val="600"/>
              </a:spcAft>
            </a:pPr>
            <a:r>
              <a:rPr lang="fr-FR" sz="1200" b="1" dirty="0">
                <a:solidFill>
                  <a:srgbClr val="3961AC">
                    <a:alpha val="80000"/>
                  </a:srgbClr>
                </a:solidFill>
                <a:latin typeface="Arial"/>
              </a:rPr>
              <a:t>               </a:t>
            </a:r>
            <a:r>
              <a:rPr lang="fr-FR" sz="1050" b="1" dirty="0">
                <a:solidFill>
                  <a:srgbClr val="3961AC">
                    <a:alpha val="80000"/>
                  </a:srgbClr>
                </a:solidFill>
                <a:latin typeface="Arial"/>
              </a:rPr>
              <a:t>80 ans</a:t>
            </a:r>
          </a:p>
          <a:p>
            <a:pPr defTabSz="685783" fontAlgn="auto">
              <a:spcBef>
                <a:spcPts val="0"/>
              </a:spcBef>
              <a:spcAft>
                <a:spcPts val="0"/>
              </a:spcAft>
            </a:pPr>
            <a:endParaRPr lang="en-GB" sz="1050" dirty="0">
              <a:solidFill>
                <a:srgbClr val="000000">
                  <a:lumMod val="65000"/>
                  <a:lumOff val="35000"/>
                </a:srgbClr>
              </a:solidFill>
              <a:latin typeface="Arial"/>
            </a:endParaRPr>
          </a:p>
          <a:p>
            <a:pPr marL="214308" indent="-214308" defTabSz="685783" fontAlgn="auto">
              <a:spcBef>
                <a:spcPts val="0"/>
              </a:spcBef>
              <a:spcAft>
                <a:spcPts val="550"/>
              </a:spcAft>
              <a:buClr>
                <a:srgbClr val="3961AC"/>
              </a:buClr>
              <a:buFont typeface="Wingdings" panose="05000000000000000000" pitchFamily="2" charset="2"/>
              <a:buChar char=""/>
            </a:pPr>
            <a:r>
              <a:rPr lang="fr-FR" sz="1050" dirty="0">
                <a:solidFill>
                  <a:schemeClr val="tx1">
                    <a:lumMod val="65000"/>
                    <a:lumOff val="35000"/>
                  </a:schemeClr>
                </a:solidFill>
                <a:latin typeface="Arial"/>
              </a:rPr>
              <a:t>Fibrillation atriale non valvulaire</a:t>
            </a:r>
          </a:p>
          <a:p>
            <a:pPr marL="214308" indent="-214308" defTabSz="685783" fontAlgn="auto">
              <a:spcBef>
                <a:spcPts val="0"/>
              </a:spcBef>
              <a:spcAft>
                <a:spcPts val="550"/>
              </a:spcAft>
              <a:buClr>
                <a:srgbClr val="3961AC"/>
              </a:buClr>
              <a:buFont typeface="Wingdings" panose="05000000000000000000" pitchFamily="2" charset="2"/>
              <a:buChar char=""/>
            </a:pPr>
            <a:r>
              <a:rPr lang="fr-FR" sz="1050" dirty="0">
                <a:solidFill>
                  <a:schemeClr val="tx1">
                    <a:lumMod val="65000"/>
                    <a:lumOff val="35000"/>
                  </a:schemeClr>
                </a:solidFill>
                <a:latin typeface="Arial"/>
              </a:rPr>
              <a:t>Faible IMC (55 kg)</a:t>
            </a:r>
          </a:p>
          <a:p>
            <a:pPr marL="214308" indent="-214308" defTabSz="685783" fontAlgn="auto">
              <a:spcBef>
                <a:spcPts val="0"/>
              </a:spcBef>
              <a:spcAft>
                <a:spcPts val="550"/>
              </a:spcAft>
              <a:buClr>
                <a:srgbClr val="3961AC"/>
              </a:buClr>
              <a:buFont typeface="Wingdings" panose="05000000000000000000" pitchFamily="2" charset="2"/>
              <a:buChar char=""/>
            </a:pPr>
            <a:r>
              <a:rPr lang="fr-FR" sz="1050" dirty="0">
                <a:solidFill>
                  <a:schemeClr val="tx1">
                    <a:lumMod val="65000"/>
                    <a:lumOff val="35000"/>
                  </a:schemeClr>
                </a:solidFill>
                <a:latin typeface="Arial"/>
              </a:rPr>
              <a:t>Hypertension (148 </a:t>
            </a:r>
            <a:r>
              <a:rPr lang="fr-FR" sz="1050" dirty="0" err="1">
                <a:solidFill>
                  <a:schemeClr val="tx1">
                    <a:lumMod val="65000"/>
                    <a:lumOff val="35000"/>
                  </a:schemeClr>
                </a:solidFill>
                <a:latin typeface="Arial"/>
              </a:rPr>
              <a:t>mmHG</a:t>
            </a:r>
            <a:r>
              <a:rPr lang="fr-FR" sz="1050" dirty="0">
                <a:solidFill>
                  <a:schemeClr val="tx1">
                    <a:lumMod val="65000"/>
                    <a:lumOff val="35000"/>
                  </a:schemeClr>
                </a:solidFill>
                <a:latin typeface="Arial"/>
              </a:rPr>
              <a:t>)</a:t>
            </a:r>
          </a:p>
          <a:p>
            <a:pPr marL="214308" indent="-214308" defTabSz="685783" fontAlgn="auto">
              <a:spcBef>
                <a:spcPts val="0"/>
              </a:spcBef>
              <a:spcAft>
                <a:spcPts val="550"/>
              </a:spcAft>
              <a:buClr>
                <a:srgbClr val="3961AC"/>
              </a:buClr>
              <a:buFont typeface="Wingdings" panose="05000000000000000000" pitchFamily="2" charset="2"/>
              <a:buChar char=""/>
            </a:pPr>
            <a:r>
              <a:rPr lang="fr-FR" sz="1050" dirty="0">
                <a:solidFill>
                  <a:schemeClr val="tx1">
                    <a:lumMod val="65000"/>
                    <a:lumOff val="35000"/>
                  </a:schemeClr>
                </a:solidFill>
                <a:latin typeface="Arial"/>
              </a:rPr>
              <a:t>Fréquence cardiaque 76 battements/min</a:t>
            </a:r>
          </a:p>
          <a:p>
            <a:pPr marL="214308" indent="-214308" defTabSz="685783" fontAlgn="auto">
              <a:spcBef>
                <a:spcPts val="0"/>
              </a:spcBef>
              <a:spcAft>
                <a:spcPts val="550"/>
              </a:spcAft>
              <a:buClr>
                <a:srgbClr val="3961AC"/>
              </a:buClr>
              <a:buFont typeface="Wingdings" panose="05000000000000000000" pitchFamily="2" charset="2"/>
              <a:buChar char=""/>
            </a:pPr>
            <a:r>
              <a:rPr lang="fr-FR" sz="1050" dirty="0" err="1">
                <a:solidFill>
                  <a:schemeClr val="tx1">
                    <a:lumMod val="65000"/>
                    <a:lumOff val="35000"/>
                  </a:schemeClr>
                </a:solidFill>
                <a:latin typeface="Arial"/>
              </a:rPr>
              <a:t>DFGe</a:t>
            </a:r>
            <a:r>
              <a:rPr lang="fr-FR" sz="1050" dirty="0">
                <a:solidFill>
                  <a:schemeClr val="tx1">
                    <a:lumMod val="65000"/>
                    <a:lumOff val="35000"/>
                  </a:schemeClr>
                </a:solidFill>
                <a:latin typeface="Arial"/>
              </a:rPr>
              <a:t>  43 ml/min</a:t>
            </a:r>
          </a:p>
          <a:p>
            <a:pPr marL="214308" indent="-214308" defTabSz="685783" fontAlgn="auto">
              <a:spcBef>
                <a:spcPts val="0"/>
              </a:spcBef>
              <a:spcAft>
                <a:spcPts val="550"/>
              </a:spcAft>
              <a:buClr>
                <a:srgbClr val="3961AC"/>
              </a:buClr>
              <a:buFont typeface="Wingdings" panose="05000000000000000000" pitchFamily="2" charset="2"/>
              <a:buChar char=""/>
            </a:pPr>
            <a:r>
              <a:rPr lang="fr-FR" sz="1050" dirty="0">
                <a:solidFill>
                  <a:schemeClr val="tx1">
                    <a:lumMod val="65000"/>
                    <a:lumOff val="35000"/>
                  </a:schemeClr>
                </a:solidFill>
                <a:latin typeface="Arial"/>
              </a:rPr>
              <a:t>Aucun antécédent de saignement</a:t>
            </a:r>
          </a:p>
          <a:p>
            <a:pPr marL="214308" indent="-214308" defTabSz="685783" fontAlgn="auto">
              <a:spcBef>
                <a:spcPts val="0"/>
              </a:spcBef>
              <a:spcAft>
                <a:spcPts val="550"/>
              </a:spcAft>
              <a:buClr>
                <a:srgbClr val="3961AC"/>
              </a:buClr>
              <a:buFont typeface="Wingdings" panose="05000000000000000000" pitchFamily="2" charset="2"/>
              <a:buChar char=""/>
            </a:pPr>
            <a:r>
              <a:rPr lang="fr-FR" sz="1050" dirty="0">
                <a:solidFill>
                  <a:schemeClr val="tx1">
                    <a:lumMod val="65000"/>
                    <a:lumOff val="35000"/>
                  </a:schemeClr>
                </a:solidFill>
                <a:latin typeface="Arial"/>
              </a:rPr>
              <a:t>Aucun antécédent d’AVC</a:t>
            </a:r>
          </a:p>
          <a:p>
            <a:pPr marL="214308" indent="-214308" defTabSz="685783" fontAlgn="auto">
              <a:spcBef>
                <a:spcPts val="0"/>
              </a:spcBef>
              <a:spcAft>
                <a:spcPts val="550"/>
              </a:spcAft>
              <a:buClr>
                <a:srgbClr val="3961AC"/>
              </a:buClr>
              <a:buFont typeface="Wingdings" panose="05000000000000000000" pitchFamily="2" charset="2"/>
              <a:buChar char=""/>
            </a:pPr>
            <a:r>
              <a:rPr lang="fr-FR" sz="1050" dirty="0">
                <a:solidFill>
                  <a:schemeClr val="tx1">
                    <a:lumMod val="65000"/>
                    <a:lumOff val="35000"/>
                  </a:schemeClr>
                </a:solidFill>
                <a:latin typeface="Arial"/>
              </a:rPr>
              <a:t>Non fumeur</a:t>
            </a:r>
          </a:p>
        </p:txBody>
      </p:sp>
      <p:pic>
        <p:nvPicPr>
          <p:cNvPr id="33" name="Picture 3" descr="A person smiling for the camera&#10;&#10;Description automatically generated">
            <a:extLst>
              <a:ext uri="{FF2B5EF4-FFF2-40B4-BE49-F238E27FC236}">
                <a16:creationId xmlns:a16="http://schemas.microsoft.com/office/drawing/2014/main" id="{4D569DB9-F943-4AD5-AF7F-6B5B46E395B2}"/>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253195" y="1068516"/>
            <a:ext cx="1107331" cy="1107331"/>
          </a:xfrm>
          <a:prstGeom prst="ellipse">
            <a:avLst/>
          </a:prstGeom>
          <a:ln w="28575">
            <a:solidFill>
              <a:srgbClr val="3961AC"/>
            </a:solidFill>
          </a:ln>
        </p:spPr>
      </p:pic>
      <p:graphicFrame>
        <p:nvGraphicFramePr>
          <p:cNvPr id="34" name="Diagramm 33">
            <a:extLst>
              <a:ext uri="{FF2B5EF4-FFF2-40B4-BE49-F238E27FC236}">
                <a16:creationId xmlns:a16="http://schemas.microsoft.com/office/drawing/2014/main" id="{0398CE85-9C1A-4CAF-92A7-9E4FC15E0FC8}"/>
              </a:ext>
            </a:extLst>
          </p:cNvPr>
          <p:cNvGraphicFramePr>
            <a:graphicFrameLocks/>
          </p:cNvGraphicFramePr>
          <p:nvPr>
            <p:extLst>
              <p:ext uri="{D42A27DB-BD31-4B8C-83A1-F6EECF244321}">
                <p14:modId xmlns:p14="http://schemas.microsoft.com/office/powerpoint/2010/main" val="964555324"/>
              </p:ext>
            </p:extLst>
          </p:nvPr>
        </p:nvGraphicFramePr>
        <p:xfrm>
          <a:off x="4955300" y="1157857"/>
          <a:ext cx="4043083" cy="2589680"/>
        </p:xfrm>
        <a:graphic>
          <a:graphicData uri="http://schemas.openxmlformats.org/drawingml/2006/chart">
            <c:chart xmlns:c="http://schemas.openxmlformats.org/drawingml/2006/chart" xmlns:r="http://schemas.openxmlformats.org/officeDocument/2006/relationships" r:id="rId5"/>
          </a:graphicData>
        </a:graphic>
      </p:graphicFrame>
      <p:sp>
        <p:nvSpPr>
          <p:cNvPr id="35" name="Flowchart: Off-page Connector 51">
            <a:extLst>
              <a:ext uri="{FF2B5EF4-FFF2-40B4-BE49-F238E27FC236}">
                <a16:creationId xmlns:a16="http://schemas.microsoft.com/office/drawing/2014/main" id="{D8B0F1BD-372B-4DDE-9811-246EEB44A0CE}"/>
              </a:ext>
            </a:extLst>
          </p:cNvPr>
          <p:cNvSpPr/>
          <p:nvPr/>
        </p:nvSpPr>
        <p:spPr bwMode="auto">
          <a:xfrm>
            <a:off x="5101264" y="3727816"/>
            <a:ext cx="3747448" cy="770965"/>
          </a:xfrm>
          <a:prstGeom prst="flowChartOffpageConnector">
            <a:avLst/>
          </a:prstGeom>
          <a:solidFill>
            <a:srgbClr val="3961AC"/>
          </a:solidFill>
          <a:ln w="28575" algn="ctr">
            <a:solidFill>
              <a:schemeClr val="bg2"/>
            </a:solidFill>
            <a:miter lim="800000"/>
            <a:headEnd/>
            <a:tailEnd/>
          </a:ln>
          <a:effectLst/>
        </p:spPr>
        <p:txBody>
          <a:bodyPr wrap="square" lIns="0" tIns="54000" rIns="0" bIns="0" rtlCol="0" anchor="ctr">
            <a:noAutofit/>
          </a:bodyPr>
          <a:lstStyle/>
          <a:p>
            <a:pPr algn="ctr" defTabSz="685783" fontAlgn="auto">
              <a:spcBef>
                <a:spcPts val="0"/>
              </a:spcBef>
              <a:spcAft>
                <a:spcPts val="0"/>
              </a:spcAft>
            </a:pPr>
            <a:r>
              <a:rPr lang="fr-FR" sz="1200">
                <a:solidFill>
                  <a:schemeClr val="bg1"/>
                </a:solidFill>
              </a:rPr>
              <a:t>Mme Huber a un </a:t>
            </a:r>
          </a:p>
          <a:p>
            <a:pPr algn="ctr" defTabSz="685783" fontAlgn="auto">
              <a:spcBef>
                <a:spcPts val="0"/>
              </a:spcBef>
              <a:spcAft>
                <a:spcPts val="0"/>
              </a:spcAft>
            </a:pPr>
            <a:r>
              <a:rPr lang="fr-FR" sz="1200">
                <a:solidFill>
                  <a:schemeClr val="bg1"/>
                </a:solidFill>
              </a:rPr>
              <a:t>score CHA</a:t>
            </a:r>
            <a:r>
              <a:rPr lang="fr-FR" sz="1200" baseline="-25000">
                <a:solidFill>
                  <a:schemeClr val="bg1"/>
                </a:solidFill>
              </a:rPr>
              <a:t>2</a:t>
            </a:r>
            <a:r>
              <a:rPr lang="fr-FR" sz="1200">
                <a:solidFill>
                  <a:schemeClr val="bg1"/>
                </a:solidFill>
              </a:rPr>
              <a:t>DS</a:t>
            </a:r>
            <a:r>
              <a:rPr lang="fr-FR" sz="1200" baseline="-25000">
                <a:solidFill>
                  <a:schemeClr val="bg1"/>
                </a:solidFill>
              </a:rPr>
              <a:t>2</a:t>
            </a:r>
            <a:r>
              <a:rPr lang="fr-FR" sz="1200">
                <a:solidFill>
                  <a:schemeClr val="bg1"/>
                </a:solidFill>
              </a:rPr>
              <a:t>-VaSc de 4</a:t>
            </a:r>
            <a:r>
              <a:rPr lang="fr-FR" sz="1200" baseline="30000">
                <a:solidFill>
                  <a:schemeClr val="bg1"/>
                </a:solidFill>
                <a:latin typeface="Arial"/>
              </a:rPr>
              <a:t>5</a:t>
            </a:r>
          </a:p>
        </p:txBody>
      </p:sp>
      <p:pic>
        <p:nvPicPr>
          <p:cNvPr id="36" name="Grafik 35">
            <a:extLst>
              <a:ext uri="{FF2B5EF4-FFF2-40B4-BE49-F238E27FC236}">
                <a16:creationId xmlns:a16="http://schemas.microsoft.com/office/drawing/2014/main" id="{06525DF2-F9C6-46E2-ACB2-37B89D7CC6DA}"/>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3816793" y="1611714"/>
            <a:ext cx="654107" cy="636332"/>
          </a:xfrm>
          <a:prstGeom prst="rect">
            <a:avLst/>
          </a:prstGeom>
        </p:spPr>
      </p:pic>
      <p:sp>
        <p:nvSpPr>
          <p:cNvPr id="37" name="Pfeil: nach rechts 36">
            <a:extLst>
              <a:ext uri="{FF2B5EF4-FFF2-40B4-BE49-F238E27FC236}">
                <a16:creationId xmlns:a16="http://schemas.microsoft.com/office/drawing/2014/main" id="{5DBCC202-48C1-449D-971D-F7A6B55CD01E}"/>
              </a:ext>
            </a:extLst>
          </p:cNvPr>
          <p:cNvSpPr/>
          <p:nvPr/>
        </p:nvSpPr>
        <p:spPr bwMode="auto">
          <a:xfrm>
            <a:off x="4535772" y="1611713"/>
            <a:ext cx="170329" cy="654423"/>
          </a:xfrm>
          <a:prstGeom prst="rightArrow">
            <a:avLst>
              <a:gd name="adj1" fmla="val 50000"/>
              <a:gd name="adj2" fmla="val 100000"/>
            </a:avLst>
          </a:prstGeom>
          <a:solidFill>
            <a:srgbClr val="439FE0"/>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sp>
        <p:nvSpPr>
          <p:cNvPr id="38" name="Textfeld 37">
            <a:extLst>
              <a:ext uri="{FF2B5EF4-FFF2-40B4-BE49-F238E27FC236}">
                <a16:creationId xmlns:a16="http://schemas.microsoft.com/office/drawing/2014/main" id="{02A9B468-717F-4D9C-A3BB-2DE661630143}"/>
              </a:ext>
            </a:extLst>
          </p:cNvPr>
          <p:cNvSpPr txBox="1"/>
          <p:nvPr/>
        </p:nvSpPr>
        <p:spPr>
          <a:xfrm>
            <a:off x="3746878" y="2054539"/>
            <a:ext cx="1066800" cy="710067"/>
          </a:xfrm>
          <a:prstGeom prst="rect">
            <a:avLst/>
          </a:prstGeom>
          <a:noFill/>
        </p:spPr>
        <p:txBody>
          <a:bodyPr wrap="square" lIns="90000" tIns="46800" rIns="90000" bIns="46800" rtlCol="0" anchor="ctr">
            <a:spAutoFit/>
          </a:bodyPr>
          <a:lstStyle/>
          <a:p>
            <a:br>
              <a:rPr lang="fr-FR" sz="1600">
                <a:solidFill>
                  <a:srgbClr val="605F62"/>
                </a:solidFill>
              </a:rPr>
            </a:br>
            <a:r>
              <a:rPr lang="fr-FR" sz="1200">
                <a:solidFill>
                  <a:srgbClr val="605F62"/>
                </a:solidFill>
              </a:rPr>
              <a:t>Calculé par QxMD* </a:t>
            </a:r>
          </a:p>
        </p:txBody>
      </p:sp>
    </p:spTree>
    <p:extLst>
      <p:ext uri="{BB962C8B-B14F-4D97-AF65-F5344CB8AC3E}">
        <p14:creationId xmlns:p14="http://schemas.microsoft.com/office/powerpoint/2010/main" val="4288488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1188" y="327710"/>
            <a:ext cx="8532812" cy="553998"/>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000" dirty="0"/>
              <a:t>Les patients avec </a:t>
            </a:r>
            <a:r>
              <a:rPr lang="fr-FR" sz="2000" dirty="0" err="1"/>
              <a:t>FAnv</a:t>
            </a:r>
            <a:r>
              <a:rPr lang="fr-FR" sz="2000" dirty="0"/>
              <a:t> et présentant des </a:t>
            </a:r>
            <a:r>
              <a:rPr lang="fr-FR" sz="2000" dirty="0" err="1"/>
              <a:t>comobordités</a:t>
            </a:r>
            <a:r>
              <a:rPr lang="fr-FR" sz="2000" dirty="0"/>
              <a:t> ont un risque accru d’AVC/ES ils ont besoin d’être protégés</a:t>
            </a:r>
            <a:r>
              <a:rPr lang="fr-FR" sz="2000" baseline="30000" dirty="0"/>
              <a:t>6</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841141"/>
            <a:ext cx="8274051" cy="215444"/>
          </a:xfrm>
          <a:prstGeom prst="rect">
            <a:avLst/>
          </a:prstGeom>
          <a:noFill/>
        </p:spPr>
        <p:txBody>
          <a:bodyPr wrap="square" lIns="0" tIns="0" rIns="0" bIns="0" rtlCol="0" anchor="b" anchorCtr="0">
            <a:spAutoFit/>
          </a:bodyPr>
          <a:lstStyle/>
          <a:p>
            <a:pPr>
              <a:spcBef>
                <a:spcPts val="300"/>
              </a:spcBef>
            </a:pPr>
            <a:r>
              <a:rPr lang="fr-FR" sz="700">
                <a:solidFill>
                  <a:srgbClr val="B3B2B5"/>
                </a:solidFill>
                <a:cs typeface="Arial" charset="0"/>
              </a:rPr>
              <a:t>* Seule la première occurrence des événements est prise en compte.</a:t>
            </a:r>
            <a:br>
              <a:rPr lang="fr-FR" sz="700">
                <a:solidFill>
                  <a:srgbClr val="B3B2B5"/>
                </a:solidFill>
                <a:cs typeface="Arial" charset="0"/>
              </a:rPr>
            </a:br>
            <a:r>
              <a:rPr lang="fr-FR" sz="700">
                <a:solidFill>
                  <a:srgbClr val="B3B2B5"/>
                </a:solidFill>
                <a:cs typeface="Arial" charset="0"/>
              </a:rPr>
              <a:t>FAnv : fibrillation atriale non valvulaire ; ES : embolie systémique ; AIT : accident ischémique transitoire</a:t>
            </a:r>
          </a:p>
        </p:txBody>
      </p:sp>
      <p:sp>
        <p:nvSpPr>
          <p:cNvPr id="40" name="TextBox 14">
            <a:extLst>
              <a:ext uri="{FF2B5EF4-FFF2-40B4-BE49-F238E27FC236}">
                <a16:creationId xmlns:a16="http://schemas.microsoft.com/office/drawing/2014/main" id="{B8A7D281-E192-4816-9780-C1E782C09CEA}"/>
              </a:ext>
            </a:extLst>
          </p:cNvPr>
          <p:cNvSpPr txBox="1"/>
          <p:nvPr/>
        </p:nvSpPr>
        <p:spPr>
          <a:xfrm>
            <a:off x="1326672" y="1190524"/>
            <a:ext cx="1816050" cy="624883"/>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fr-FR" sz="1200" b="1" dirty="0">
                <a:solidFill>
                  <a:schemeClr val="tx1">
                    <a:lumMod val="65000"/>
                    <a:lumOff val="35000"/>
                  </a:schemeClr>
                </a:solidFill>
                <a:latin typeface="Arial"/>
              </a:rPr>
              <a:t>Incidence de l’AVC/ES chez des patients avec </a:t>
            </a:r>
            <a:r>
              <a:rPr lang="fr-FR" sz="1200" b="1" dirty="0" err="1">
                <a:solidFill>
                  <a:schemeClr val="tx1">
                    <a:lumMod val="65000"/>
                    <a:lumOff val="35000"/>
                  </a:schemeClr>
                </a:solidFill>
                <a:latin typeface="Arial"/>
              </a:rPr>
              <a:t>FAnv</a:t>
            </a:r>
            <a:r>
              <a:rPr lang="fr-FR" sz="1200" b="1" dirty="0">
                <a:solidFill>
                  <a:schemeClr val="tx1">
                    <a:lumMod val="65000"/>
                    <a:lumOff val="35000"/>
                  </a:schemeClr>
                </a:solidFill>
                <a:latin typeface="Arial"/>
              </a:rPr>
              <a:t>*</a:t>
            </a:r>
          </a:p>
        </p:txBody>
      </p:sp>
      <p:sp>
        <p:nvSpPr>
          <p:cNvPr id="41" name="TextBox 33">
            <a:extLst>
              <a:ext uri="{FF2B5EF4-FFF2-40B4-BE49-F238E27FC236}">
                <a16:creationId xmlns:a16="http://schemas.microsoft.com/office/drawing/2014/main" id="{F29C3F14-8D3C-4055-8651-782F14808E38}"/>
              </a:ext>
            </a:extLst>
          </p:cNvPr>
          <p:cNvSpPr txBox="1"/>
          <p:nvPr/>
        </p:nvSpPr>
        <p:spPr>
          <a:xfrm>
            <a:off x="3418759" y="1203742"/>
            <a:ext cx="2532769" cy="624883"/>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fr-FR" sz="1200" b="1" dirty="0">
                <a:solidFill>
                  <a:schemeClr val="tx1">
                    <a:lumMod val="65000"/>
                    <a:lumOff val="35000"/>
                  </a:schemeClr>
                </a:solidFill>
                <a:latin typeface="Arial"/>
              </a:rPr>
              <a:t>Augmentation du risque d’AVC/ES en fonction </a:t>
            </a:r>
            <a:br>
              <a:rPr lang="fr-FR" sz="1200" b="1" dirty="0">
                <a:solidFill>
                  <a:schemeClr val="tx1">
                    <a:lumMod val="65000"/>
                    <a:lumOff val="35000"/>
                  </a:schemeClr>
                </a:solidFill>
                <a:latin typeface="Arial"/>
              </a:rPr>
            </a:br>
            <a:r>
              <a:rPr lang="fr-FR" sz="1200" b="1" dirty="0">
                <a:solidFill>
                  <a:schemeClr val="tx1">
                    <a:lumMod val="65000"/>
                    <a:lumOff val="35000"/>
                  </a:schemeClr>
                </a:solidFill>
                <a:latin typeface="Arial"/>
              </a:rPr>
              <a:t>de la comorbidité</a:t>
            </a:r>
          </a:p>
        </p:txBody>
      </p:sp>
      <p:grpSp>
        <p:nvGrpSpPr>
          <p:cNvPr id="2" name="Gruppieren 1">
            <a:extLst>
              <a:ext uri="{FF2B5EF4-FFF2-40B4-BE49-F238E27FC236}">
                <a16:creationId xmlns:a16="http://schemas.microsoft.com/office/drawing/2014/main" id="{C08086BE-0BE8-4F0C-BAB5-90F52F92977E}"/>
              </a:ext>
            </a:extLst>
          </p:cNvPr>
          <p:cNvGrpSpPr/>
          <p:nvPr/>
        </p:nvGrpSpPr>
        <p:grpSpPr>
          <a:xfrm>
            <a:off x="958854" y="1456055"/>
            <a:ext cx="7345130" cy="3367390"/>
            <a:chOff x="958854" y="1384055"/>
            <a:chExt cx="7345130" cy="3367390"/>
          </a:xfrm>
        </p:grpSpPr>
        <p:graphicFrame>
          <p:nvGraphicFramePr>
            <p:cNvPr id="14" name="Chart 6">
              <a:extLst>
                <a:ext uri="{FF2B5EF4-FFF2-40B4-BE49-F238E27FC236}">
                  <a16:creationId xmlns:a16="http://schemas.microsoft.com/office/drawing/2014/main" id="{A3905BD5-9664-4A70-9C3A-5177E43CA8D8}"/>
                </a:ext>
              </a:extLst>
            </p:cNvPr>
            <p:cNvGraphicFramePr/>
            <p:nvPr>
              <p:extLst>
                <p:ext uri="{D42A27DB-BD31-4B8C-83A1-F6EECF244321}">
                  <p14:modId xmlns:p14="http://schemas.microsoft.com/office/powerpoint/2010/main" val="2642355888"/>
                </p:ext>
              </p:extLst>
            </p:nvPr>
          </p:nvGraphicFramePr>
          <p:xfrm>
            <a:off x="2831305" y="1837766"/>
            <a:ext cx="4691516" cy="2685706"/>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
              <a:extLst>
                <a:ext uri="{FF2B5EF4-FFF2-40B4-BE49-F238E27FC236}">
                  <a16:creationId xmlns:a16="http://schemas.microsoft.com/office/drawing/2014/main" id="{9221FFBE-8F16-47B3-8357-FD570AD59B34}"/>
                </a:ext>
              </a:extLst>
            </p:cNvPr>
            <p:cNvSpPr txBox="1"/>
            <p:nvPr/>
          </p:nvSpPr>
          <p:spPr>
            <a:xfrm>
              <a:off x="4863124" y="4126562"/>
              <a:ext cx="907958" cy="624883"/>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fr-FR" sz="1200" dirty="0" err="1">
                  <a:solidFill>
                    <a:schemeClr val="tx1">
                      <a:lumMod val="65000"/>
                      <a:lumOff val="35000"/>
                    </a:schemeClr>
                  </a:solidFill>
                  <a:latin typeface="Arial"/>
                </a:rPr>
                <a:t>Insuffi</a:t>
              </a:r>
              <a:r>
                <a:rPr lang="fr-FR" sz="1200" dirty="0">
                  <a:solidFill>
                    <a:schemeClr val="tx1">
                      <a:lumMod val="65000"/>
                      <a:lumOff val="35000"/>
                    </a:schemeClr>
                  </a:solidFill>
                  <a:latin typeface="Arial"/>
                </a:rPr>
                <a:t>- </a:t>
              </a:r>
              <a:r>
                <a:rPr lang="fr-FR" sz="1200" dirty="0" err="1">
                  <a:solidFill>
                    <a:schemeClr val="tx1">
                      <a:lumMod val="65000"/>
                      <a:lumOff val="35000"/>
                    </a:schemeClr>
                  </a:solidFill>
                  <a:latin typeface="Arial"/>
                </a:rPr>
                <a:t>sance</a:t>
              </a:r>
              <a:r>
                <a:rPr lang="fr-FR" sz="1200" dirty="0">
                  <a:solidFill>
                    <a:schemeClr val="tx1">
                      <a:lumMod val="65000"/>
                      <a:lumOff val="35000"/>
                    </a:schemeClr>
                  </a:solidFill>
                  <a:latin typeface="Arial"/>
                </a:rPr>
                <a:t> rénale</a:t>
              </a:r>
            </a:p>
          </p:txBody>
        </p:sp>
        <p:sp>
          <p:nvSpPr>
            <p:cNvPr id="17" name="TextBox 10">
              <a:extLst>
                <a:ext uri="{FF2B5EF4-FFF2-40B4-BE49-F238E27FC236}">
                  <a16:creationId xmlns:a16="http://schemas.microsoft.com/office/drawing/2014/main" id="{9FCBF064-76E1-4788-9773-A763993BD163}"/>
                </a:ext>
              </a:extLst>
            </p:cNvPr>
            <p:cNvSpPr txBox="1"/>
            <p:nvPr/>
          </p:nvSpPr>
          <p:spPr>
            <a:xfrm>
              <a:off x="4183611" y="4033083"/>
              <a:ext cx="725630" cy="624883"/>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fr-FR" sz="1200">
                  <a:solidFill>
                    <a:schemeClr val="tx1">
                      <a:lumMod val="65000"/>
                      <a:lumOff val="35000"/>
                    </a:schemeClr>
                  </a:solidFill>
                  <a:latin typeface="Arial"/>
                </a:rPr>
                <a:t>Maladie- vascu-laire</a:t>
              </a:r>
            </a:p>
          </p:txBody>
        </p:sp>
        <p:sp>
          <p:nvSpPr>
            <p:cNvPr id="18" name="TextBox 11">
              <a:extLst>
                <a:ext uri="{FF2B5EF4-FFF2-40B4-BE49-F238E27FC236}">
                  <a16:creationId xmlns:a16="http://schemas.microsoft.com/office/drawing/2014/main" id="{073C59D7-56C3-424D-A5CA-4B70BB82CCCC}"/>
                </a:ext>
              </a:extLst>
            </p:cNvPr>
            <p:cNvSpPr txBox="1"/>
            <p:nvPr/>
          </p:nvSpPr>
          <p:spPr>
            <a:xfrm>
              <a:off x="3347438" y="4211941"/>
              <a:ext cx="793307" cy="255551"/>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fr-FR" sz="1200">
                  <a:solidFill>
                    <a:schemeClr val="tx1">
                      <a:lumMod val="65000"/>
                      <a:lumOff val="35000"/>
                    </a:schemeClr>
                  </a:solidFill>
                  <a:latin typeface="Arial"/>
                </a:rPr>
                <a:t>Diabète</a:t>
              </a:r>
            </a:p>
          </p:txBody>
        </p:sp>
        <p:cxnSp>
          <p:nvCxnSpPr>
            <p:cNvPr id="19" name="Straight Connector 19">
              <a:extLst>
                <a:ext uri="{FF2B5EF4-FFF2-40B4-BE49-F238E27FC236}">
                  <a16:creationId xmlns:a16="http://schemas.microsoft.com/office/drawing/2014/main" id="{6EFB2FD1-3C99-42AB-A034-6BD87562749B}"/>
                </a:ext>
              </a:extLst>
            </p:cNvPr>
            <p:cNvCxnSpPr>
              <a:cxnSpLocks/>
            </p:cNvCxnSpPr>
            <p:nvPr/>
          </p:nvCxnSpPr>
          <p:spPr bwMode="auto">
            <a:xfrm>
              <a:off x="3090674" y="3483930"/>
              <a:ext cx="4432146" cy="0"/>
            </a:xfrm>
            <a:prstGeom prst="line">
              <a:avLst/>
            </a:prstGeom>
            <a:noFill/>
            <a:ln w="15875" cap="flat" cmpd="sng" algn="ctr">
              <a:solidFill>
                <a:schemeClr val="accent1"/>
              </a:solidFill>
              <a:prstDash val="dash"/>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0" name="TextBox 15">
              <a:extLst>
                <a:ext uri="{FF2B5EF4-FFF2-40B4-BE49-F238E27FC236}">
                  <a16:creationId xmlns:a16="http://schemas.microsoft.com/office/drawing/2014/main" id="{462B2872-E793-45F6-83B6-4B569904E1A7}"/>
                </a:ext>
              </a:extLst>
            </p:cNvPr>
            <p:cNvSpPr txBox="1"/>
            <p:nvPr/>
          </p:nvSpPr>
          <p:spPr>
            <a:xfrm>
              <a:off x="5670619" y="2132008"/>
              <a:ext cx="845112" cy="255551"/>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fr-FR" sz="1200" b="1">
                  <a:solidFill>
                    <a:schemeClr val="tx1">
                      <a:lumMod val="65000"/>
                      <a:lumOff val="35000"/>
                    </a:schemeClr>
                  </a:solidFill>
                  <a:latin typeface="Arial"/>
                </a:rPr>
                <a:t>RR=2.14</a:t>
              </a:r>
            </a:p>
          </p:txBody>
        </p:sp>
        <p:sp>
          <p:nvSpPr>
            <p:cNvPr id="21" name="TextBox 21">
              <a:extLst>
                <a:ext uri="{FF2B5EF4-FFF2-40B4-BE49-F238E27FC236}">
                  <a16:creationId xmlns:a16="http://schemas.microsoft.com/office/drawing/2014/main" id="{E8548174-984E-4216-B017-FBD28C5CED13}"/>
                </a:ext>
              </a:extLst>
            </p:cNvPr>
            <p:cNvSpPr txBox="1"/>
            <p:nvPr/>
          </p:nvSpPr>
          <p:spPr>
            <a:xfrm>
              <a:off x="4937167" y="2537048"/>
              <a:ext cx="801541" cy="255551"/>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fr-FR" sz="1200" b="1">
                  <a:solidFill>
                    <a:schemeClr val="tx1">
                      <a:lumMod val="65000"/>
                      <a:lumOff val="35000"/>
                    </a:schemeClr>
                  </a:solidFill>
                  <a:latin typeface="Arial"/>
                </a:rPr>
                <a:t>RR=1.62</a:t>
              </a:r>
            </a:p>
          </p:txBody>
        </p:sp>
        <p:sp>
          <p:nvSpPr>
            <p:cNvPr id="22" name="TextBox 22">
              <a:extLst>
                <a:ext uri="{FF2B5EF4-FFF2-40B4-BE49-F238E27FC236}">
                  <a16:creationId xmlns:a16="http://schemas.microsoft.com/office/drawing/2014/main" id="{54F7E04F-7556-421E-8BCD-5662114EFB6E}"/>
                </a:ext>
              </a:extLst>
            </p:cNvPr>
            <p:cNvSpPr txBox="1"/>
            <p:nvPr/>
          </p:nvSpPr>
          <p:spPr>
            <a:xfrm>
              <a:off x="4203961" y="2807219"/>
              <a:ext cx="827882" cy="255551"/>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fr-FR" sz="1200" b="1">
                  <a:solidFill>
                    <a:schemeClr val="tx1">
                      <a:lumMod val="65000"/>
                      <a:lumOff val="35000"/>
                    </a:schemeClr>
                  </a:solidFill>
                  <a:latin typeface="Arial"/>
                </a:rPr>
                <a:t>RR=1.35</a:t>
              </a:r>
            </a:p>
          </p:txBody>
        </p:sp>
        <p:sp>
          <p:nvSpPr>
            <p:cNvPr id="23" name="TextBox 23">
              <a:extLst>
                <a:ext uri="{FF2B5EF4-FFF2-40B4-BE49-F238E27FC236}">
                  <a16:creationId xmlns:a16="http://schemas.microsoft.com/office/drawing/2014/main" id="{EDFD99A1-7B6C-42F7-A56C-880D0C65CF5E}"/>
                </a:ext>
              </a:extLst>
            </p:cNvPr>
            <p:cNvSpPr txBox="1"/>
            <p:nvPr/>
          </p:nvSpPr>
          <p:spPr>
            <a:xfrm>
              <a:off x="3314301" y="2970965"/>
              <a:ext cx="1013125" cy="255551"/>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fr-FR" sz="1200" b="1">
                  <a:solidFill>
                    <a:schemeClr val="tx1">
                      <a:lumMod val="65000"/>
                      <a:lumOff val="35000"/>
                    </a:schemeClr>
                  </a:solidFill>
                  <a:latin typeface="Arial"/>
                </a:rPr>
                <a:t>RR=1.23</a:t>
              </a:r>
            </a:p>
          </p:txBody>
        </p:sp>
        <p:sp>
          <p:nvSpPr>
            <p:cNvPr id="25" name="TextBox 26">
              <a:extLst>
                <a:ext uri="{FF2B5EF4-FFF2-40B4-BE49-F238E27FC236}">
                  <a16:creationId xmlns:a16="http://schemas.microsoft.com/office/drawing/2014/main" id="{9D045495-0B3E-45E8-B2DA-E18C91BB8BF4}"/>
                </a:ext>
              </a:extLst>
            </p:cNvPr>
            <p:cNvSpPr txBox="1"/>
            <p:nvPr/>
          </p:nvSpPr>
          <p:spPr>
            <a:xfrm>
              <a:off x="7458872" y="3275549"/>
              <a:ext cx="845112" cy="440217"/>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fr-FR" sz="1200" dirty="0">
                  <a:solidFill>
                    <a:schemeClr val="tx1">
                      <a:lumMod val="65000"/>
                      <a:lumOff val="35000"/>
                    </a:schemeClr>
                  </a:solidFill>
                  <a:latin typeface="Arial"/>
                </a:rPr>
                <a:t>Risque d’AVC/ES</a:t>
              </a:r>
            </a:p>
          </p:txBody>
        </p:sp>
        <p:sp>
          <p:nvSpPr>
            <p:cNvPr id="26" name="Arrow: Up 3">
              <a:extLst>
                <a:ext uri="{FF2B5EF4-FFF2-40B4-BE49-F238E27FC236}">
                  <a16:creationId xmlns:a16="http://schemas.microsoft.com/office/drawing/2014/main" id="{C22E2CDC-2293-4C2B-8962-BE5A551603F5}"/>
                </a:ext>
              </a:extLst>
            </p:cNvPr>
            <p:cNvSpPr/>
            <p:nvPr/>
          </p:nvSpPr>
          <p:spPr bwMode="auto">
            <a:xfrm>
              <a:off x="7807256" y="2079652"/>
              <a:ext cx="149772" cy="1190090"/>
            </a:xfrm>
            <a:prstGeom prst="upArrow">
              <a:avLst/>
            </a:prstGeom>
            <a:gradFill flip="none" rotWithShape="1">
              <a:gsLst>
                <a:gs pos="0">
                  <a:srgbClr val="3961AC"/>
                </a:gs>
                <a:gs pos="100000">
                  <a:schemeClr val="bg1"/>
                </a:gs>
              </a:gsLst>
              <a:path path="circle">
                <a:fillToRect l="100000" b="100000"/>
              </a:path>
              <a:tileRect t="-100000" r="-100000"/>
            </a:gradFill>
            <a:ln w="19050" algn="ctr">
              <a:solidFill>
                <a:schemeClr val="bg2"/>
              </a:solidFill>
              <a:miter lim="800000"/>
              <a:headEnd/>
              <a:tailEn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685783" fontAlgn="auto">
                <a:spcBef>
                  <a:spcPts val="0"/>
                </a:spcBef>
                <a:spcAft>
                  <a:spcPts val="0"/>
                </a:spcAft>
                <a:defRPr/>
              </a:pPr>
              <a:endParaRPr lang="en-GB" sz="1350">
                <a:solidFill>
                  <a:srgbClr val="000000">
                    <a:lumMod val="65000"/>
                    <a:lumOff val="35000"/>
                  </a:srgbClr>
                </a:solidFill>
                <a:latin typeface="Arial"/>
              </a:endParaRPr>
            </a:p>
          </p:txBody>
        </p:sp>
        <p:sp>
          <p:nvSpPr>
            <p:cNvPr id="27" name="Arrow: Up 31">
              <a:extLst>
                <a:ext uri="{FF2B5EF4-FFF2-40B4-BE49-F238E27FC236}">
                  <a16:creationId xmlns:a16="http://schemas.microsoft.com/office/drawing/2014/main" id="{71B86F2B-64E9-405C-A2ED-2C4ECEE3B8E3}"/>
                </a:ext>
              </a:extLst>
            </p:cNvPr>
            <p:cNvSpPr/>
            <p:nvPr/>
          </p:nvSpPr>
          <p:spPr bwMode="auto">
            <a:xfrm flipV="1">
              <a:off x="7805828" y="3707476"/>
              <a:ext cx="151200" cy="548950"/>
            </a:xfrm>
            <a:prstGeom prst="upArrow">
              <a:avLst/>
            </a:prstGeom>
            <a:gradFill flip="none" rotWithShape="1">
              <a:gsLst>
                <a:gs pos="0">
                  <a:srgbClr val="3961AC"/>
                </a:gs>
                <a:gs pos="52000">
                  <a:schemeClr val="tx2"/>
                </a:gs>
                <a:gs pos="100000">
                  <a:schemeClr val="bg1">
                    <a:shade val="100000"/>
                    <a:satMod val="115000"/>
                  </a:schemeClr>
                </a:gs>
              </a:gsLst>
              <a:path path="circle">
                <a:fillToRect l="100000" b="100000"/>
              </a:path>
              <a:tileRect t="-100000" r="-100000"/>
            </a:gradFill>
            <a:ln w="19050" algn="ctr">
              <a:solidFill>
                <a:schemeClr val="bg2"/>
              </a:solidFill>
              <a:miter lim="800000"/>
              <a:headEnd/>
              <a:tailEn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685783" fontAlgn="auto">
                <a:spcBef>
                  <a:spcPts val="0"/>
                </a:spcBef>
                <a:spcAft>
                  <a:spcPts val="0"/>
                </a:spcAft>
                <a:defRPr/>
              </a:pPr>
              <a:endParaRPr lang="en-GB" sz="1350">
                <a:solidFill>
                  <a:srgbClr val="000000">
                    <a:lumMod val="65000"/>
                    <a:lumOff val="35000"/>
                  </a:srgbClr>
                </a:solidFill>
                <a:latin typeface="Arial"/>
              </a:endParaRPr>
            </a:p>
          </p:txBody>
        </p:sp>
        <p:sp>
          <p:nvSpPr>
            <p:cNvPr id="28" name="TextBox 29">
              <a:extLst>
                <a:ext uri="{FF2B5EF4-FFF2-40B4-BE49-F238E27FC236}">
                  <a16:creationId xmlns:a16="http://schemas.microsoft.com/office/drawing/2014/main" id="{47F62F89-6B3C-4909-9383-6BFC21437831}"/>
                </a:ext>
              </a:extLst>
            </p:cNvPr>
            <p:cNvSpPr txBox="1"/>
            <p:nvPr/>
          </p:nvSpPr>
          <p:spPr>
            <a:xfrm>
              <a:off x="6435999" y="1821688"/>
              <a:ext cx="743355" cy="255551"/>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fr-FR" sz="1200" b="1">
                  <a:solidFill>
                    <a:schemeClr val="tx1">
                      <a:lumMod val="65000"/>
                      <a:lumOff val="35000"/>
                    </a:schemeClr>
                  </a:solidFill>
                  <a:latin typeface="Arial"/>
                </a:rPr>
                <a:t>RR=2.32</a:t>
              </a:r>
            </a:p>
          </p:txBody>
        </p:sp>
        <p:sp>
          <p:nvSpPr>
            <p:cNvPr id="39" name="TextBox 13">
              <a:extLst>
                <a:ext uri="{FF2B5EF4-FFF2-40B4-BE49-F238E27FC236}">
                  <a16:creationId xmlns:a16="http://schemas.microsoft.com/office/drawing/2014/main" id="{B2E2C80C-E887-4F19-B5BF-735AED2EF294}"/>
                </a:ext>
              </a:extLst>
            </p:cNvPr>
            <p:cNvSpPr txBox="1"/>
            <p:nvPr/>
          </p:nvSpPr>
          <p:spPr>
            <a:xfrm rot="16200000">
              <a:off x="-360297" y="2703206"/>
              <a:ext cx="2893854" cy="255551"/>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fr-FR" sz="1200" b="1" dirty="0">
                  <a:solidFill>
                    <a:schemeClr val="tx1">
                      <a:lumMod val="65000"/>
                      <a:lumOff val="35000"/>
                    </a:schemeClr>
                  </a:solidFill>
                  <a:latin typeface="Arial"/>
                </a:rPr>
                <a:t>Incidence des AVC/ES* sur 2 ans (%)</a:t>
              </a:r>
            </a:p>
          </p:txBody>
        </p:sp>
        <p:cxnSp>
          <p:nvCxnSpPr>
            <p:cNvPr id="42" name="Straight Connector 4">
              <a:extLst>
                <a:ext uri="{FF2B5EF4-FFF2-40B4-BE49-F238E27FC236}">
                  <a16:creationId xmlns:a16="http://schemas.microsoft.com/office/drawing/2014/main" id="{00822290-6A9C-4DB5-BC73-F727A410E813}"/>
                </a:ext>
              </a:extLst>
            </p:cNvPr>
            <p:cNvCxnSpPr/>
            <p:nvPr/>
          </p:nvCxnSpPr>
          <p:spPr bwMode="auto">
            <a:xfrm flipH="1" flipV="1">
              <a:off x="2193023" y="2371833"/>
              <a:ext cx="845112" cy="1112099"/>
            </a:xfrm>
            <a:prstGeom prst="line">
              <a:avLst/>
            </a:prstGeom>
            <a:noFill/>
            <a:ln w="19050" cap="flat" cmpd="sng" algn="ctr">
              <a:solidFill>
                <a:schemeClr val="accent1"/>
              </a:solidFill>
              <a:prstDash val="sysDash"/>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3" name="Straight Connector 35">
              <a:extLst>
                <a:ext uri="{FF2B5EF4-FFF2-40B4-BE49-F238E27FC236}">
                  <a16:creationId xmlns:a16="http://schemas.microsoft.com/office/drawing/2014/main" id="{7ED9AA84-0D38-4D1F-9334-EA076EB123B7}"/>
                </a:ext>
              </a:extLst>
            </p:cNvPr>
            <p:cNvCxnSpPr/>
            <p:nvPr/>
          </p:nvCxnSpPr>
          <p:spPr bwMode="auto">
            <a:xfrm flipH="1">
              <a:off x="1596471" y="2371832"/>
              <a:ext cx="223730" cy="0"/>
            </a:xfrm>
            <a:prstGeom prst="line">
              <a:avLst/>
            </a:prstGeom>
            <a:noFill/>
            <a:ln w="19050" cap="flat" cmpd="sng" algn="ctr">
              <a:solidFill>
                <a:schemeClr val="accent1"/>
              </a:solidFill>
              <a:prstDash val="sysDash"/>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4" name="TextBox 1">
              <a:extLst>
                <a:ext uri="{FF2B5EF4-FFF2-40B4-BE49-F238E27FC236}">
                  <a16:creationId xmlns:a16="http://schemas.microsoft.com/office/drawing/2014/main" id="{7095C7CF-DED7-4331-AE7E-55A455C5543A}"/>
                </a:ext>
              </a:extLst>
            </p:cNvPr>
            <p:cNvSpPr txBox="1"/>
            <p:nvPr/>
          </p:nvSpPr>
          <p:spPr>
            <a:xfrm>
              <a:off x="5660773" y="4217218"/>
              <a:ext cx="725630" cy="440217"/>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fr-FR" sz="1200" dirty="0">
                  <a:solidFill>
                    <a:schemeClr val="tx1">
                      <a:lumMod val="65000"/>
                      <a:lumOff val="35000"/>
                    </a:schemeClr>
                  </a:solidFill>
                  <a:latin typeface="Arial"/>
                </a:rPr>
                <a:t>AVC/AIT/ES</a:t>
              </a:r>
            </a:p>
          </p:txBody>
        </p:sp>
        <p:sp>
          <p:nvSpPr>
            <p:cNvPr id="45" name="TextBox 1">
              <a:extLst>
                <a:ext uri="{FF2B5EF4-FFF2-40B4-BE49-F238E27FC236}">
                  <a16:creationId xmlns:a16="http://schemas.microsoft.com/office/drawing/2014/main" id="{936BEF48-A206-4FE6-B54C-A0C7DDB4BBAE}"/>
                </a:ext>
              </a:extLst>
            </p:cNvPr>
            <p:cNvSpPr txBox="1"/>
            <p:nvPr/>
          </p:nvSpPr>
          <p:spPr>
            <a:xfrm>
              <a:off x="6435999" y="4210018"/>
              <a:ext cx="725630" cy="440217"/>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fr-FR" sz="1200">
                  <a:solidFill>
                    <a:schemeClr val="tx1">
                      <a:lumMod val="65000"/>
                      <a:lumOff val="35000"/>
                    </a:schemeClr>
                  </a:solidFill>
                  <a:latin typeface="Arial"/>
                </a:rPr>
                <a:t>Âge </a:t>
              </a:r>
              <a:br>
                <a:rPr lang="fr-FR" sz="1200">
                  <a:solidFill>
                    <a:schemeClr val="tx1">
                      <a:lumMod val="65000"/>
                      <a:lumOff val="35000"/>
                    </a:schemeClr>
                  </a:solidFill>
                  <a:latin typeface="Arial"/>
                </a:rPr>
              </a:br>
              <a:r>
                <a:rPr lang="fr-FR" sz="1200">
                  <a:solidFill>
                    <a:schemeClr val="tx1">
                      <a:lumMod val="65000"/>
                      <a:lumOff val="35000"/>
                    </a:schemeClr>
                  </a:solidFill>
                  <a:latin typeface="Arial"/>
                </a:rPr>
                <a:t>≥75 ans</a:t>
              </a:r>
            </a:p>
          </p:txBody>
        </p:sp>
        <p:sp>
          <p:nvSpPr>
            <p:cNvPr id="46" name="Rechteck 45">
              <a:extLst>
                <a:ext uri="{FF2B5EF4-FFF2-40B4-BE49-F238E27FC236}">
                  <a16:creationId xmlns:a16="http://schemas.microsoft.com/office/drawing/2014/main" id="{DD6EEA9E-9245-4871-ACB2-E557E759CC4F}"/>
                </a:ext>
              </a:extLst>
            </p:cNvPr>
            <p:cNvSpPr/>
            <p:nvPr/>
          </p:nvSpPr>
          <p:spPr bwMode="auto">
            <a:xfrm>
              <a:off x="6434091" y="1810357"/>
              <a:ext cx="745263" cy="2916000"/>
            </a:xfrm>
            <a:prstGeom prst="rect">
              <a:avLst/>
            </a:prstGeom>
            <a:noFill/>
            <a:ln w="25400" algn="ctr">
              <a:solidFill>
                <a:srgbClr val="3961AC"/>
              </a:solid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pic>
          <p:nvPicPr>
            <p:cNvPr id="47" name="Picture 3" descr="A person smiling for the camera&#10;&#10;Description automatically generated">
              <a:extLst>
                <a:ext uri="{FF2B5EF4-FFF2-40B4-BE49-F238E27FC236}">
                  <a16:creationId xmlns:a16="http://schemas.microsoft.com/office/drawing/2014/main" id="{3D4ED501-73AB-4E68-8FB1-DD8709F6EA46}"/>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6203442" y="1541674"/>
              <a:ext cx="336107" cy="340512"/>
            </a:xfrm>
            <a:prstGeom prst="ellipse">
              <a:avLst/>
            </a:prstGeom>
            <a:ln w="28575">
              <a:solidFill>
                <a:srgbClr val="3961AC"/>
              </a:solidFill>
            </a:ln>
          </p:spPr>
        </p:pic>
        <p:graphicFrame>
          <p:nvGraphicFramePr>
            <p:cNvPr id="48" name="Content Placeholder 14">
              <a:extLst>
                <a:ext uri="{FF2B5EF4-FFF2-40B4-BE49-F238E27FC236}">
                  <a16:creationId xmlns:a16="http://schemas.microsoft.com/office/drawing/2014/main" id="{BEB4BD46-4581-431C-B07F-2B2652E42D3E}"/>
                </a:ext>
              </a:extLst>
            </p:cNvPr>
            <p:cNvGraphicFramePr>
              <a:graphicFrameLocks/>
            </p:cNvGraphicFramePr>
            <p:nvPr>
              <p:extLst>
                <p:ext uri="{D42A27DB-BD31-4B8C-83A1-F6EECF244321}">
                  <p14:modId xmlns:p14="http://schemas.microsoft.com/office/powerpoint/2010/main" val="4215328642"/>
                </p:ext>
              </p:extLst>
            </p:nvPr>
          </p:nvGraphicFramePr>
          <p:xfrm>
            <a:off x="1244146" y="1716966"/>
            <a:ext cx="1238690" cy="2630244"/>
          </p:xfrm>
          <a:graphic>
            <a:graphicData uri="http://schemas.openxmlformats.org/drawingml/2006/chart">
              <c:chart xmlns:c="http://schemas.openxmlformats.org/drawingml/2006/chart" xmlns:r="http://schemas.openxmlformats.org/officeDocument/2006/relationships" r:id="rId5"/>
            </a:graphicData>
          </a:graphic>
        </p:graphicFrame>
      </p:grpSp>
    </p:spTree>
    <p:extLst>
      <p:ext uri="{BB962C8B-B14F-4D97-AF65-F5344CB8AC3E}">
        <p14:creationId xmlns:p14="http://schemas.microsoft.com/office/powerpoint/2010/main" val="3374043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Ellipse 43">
            <a:extLst>
              <a:ext uri="{FF2B5EF4-FFF2-40B4-BE49-F238E27FC236}">
                <a16:creationId xmlns:a16="http://schemas.microsoft.com/office/drawing/2014/main" id="{4EE74DFF-C4C0-BA4A-996D-4DE5999AF1AB}"/>
              </a:ext>
            </a:extLst>
          </p:cNvPr>
          <p:cNvSpPr/>
          <p:nvPr/>
        </p:nvSpPr>
        <p:spPr bwMode="auto">
          <a:xfrm>
            <a:off x="694341" y="1824420"/>
            <a:ext cx="3434853" cy="1655446"/>
          </a:xfrm>
          <a:prstGeom prst="ellipse">
            <a:avLst/>
          </a:prstGeom>
          <a:solidFill>
            <a:srgbClr val="3961AC">
              <a:alpha val="10000"/>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57" name="Grafik 56">
            <a:extLst>
              <a:ext uri="{FF2B5EF4-FFF2-40B4-BE49-F238E27FC236}">
                <a16:creationId xmlns:a16="http://schemas.microsoft.com/office/drawing/2014/main" id="{71D22566-84B2-F342-899F-B5C471C7711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080516" y="799008"/>
            <a:ext cx="2987185" cy="1992453"/>
          </a:xfrm>
          <a:prstGeom prst="rect">
            <a:avLst/>
          </a:prstGeom>
          <a:effectLst>
            <a:softEdge rad="635000"/>
          </a:effectLst>
        </p:spPr>
      </p:pic>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549309"/>
            <a:ext cx="8281175"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a:t>Ce que la sécurité signifie pour vos patients avec FAnv</a:t>
            </a:r>
          </a:p>
        </p:txBody>
      </p:sp>
      <p:pic>
        <p:nvPicPr>
          <p:cNvPr id="67" name="Grafik 66" descr="Medizin">
            <a:extLst>
              <a:ext uri="{FF2B5EF4-FFF2-40B4-BE49-F238E27FC236}">
                <a16:creationId xmlns:a16="http://schemas.microsoft.com/office/drawing/2014/main" id="{9F13966C-80B6-E042-A4C5-B102FE8332E3}"/>
              </a:ext>
            </a:extLst>
          </p:cNvPr>
          <p:cNvPicPr>
            <a:picLocks noChangeAspect="1"/>
          </p:cNvPicPr>
          <p:nvPr/>
        </p:nvPicPr>
        <p:blipFill>
          <a:blip r:embed="rId4">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5283751" y="2182232"/>
            <a:ext cx="914400" cy="914400"/>
          </a:xfrm>
          <a:prstGeom prst="rect">
            <a:avLst/>
          </a:prstGeom>
        </p:spPr>
      </p:pic>
      <p:sp>
        <p:nvSpPr>
          <p:cNvPr id="68" name="Ellipse 45">
            <a:hlinkClick r:id="" action="ppaction://noaction"/>
            <a:extLst>
              <a:ext uri="{FF2B5EF4-FFF2-40B4-BE49-F238E27FC236}">
                <a16:creationId xmlns:a16="http://schemas.microsoft.com/office/drawing/2014/main" id="{DF1A1842-9384-3D46-B69B-C59E4A8B5549}"/>
              </a:ext>
            </a:extLst>
          </p:cNvPr>
          <p:cNvSpPr/>
          <p:nvPr/>
        </p:nvSpPr>
        <p:spPr bwMode="auto">
          <a:xfrm>
            <a:off x="5177873" y="2113564"/>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69" name="Grafik 68" descr="Tageskalender">
            <a:extLst>
              <a:ext uri="{FF2B5EF4-FFF2-40B4-BE49-F238E27FC236}">
                <a16:creationId xmlns:a16="http://schemas.microsoft.com/office/drawing/2014/main" id="{12036D66-983C-E145-9A81-264A087C7E2D}"/>
              </a:ext>
            </a:extLst>
          </p:cNvPr>
          <p:cNvPicPr>
            <a:picLocks noChangeAspect="1"/>
          </p:cNvPicPr>
          <p:nvPr/>
        </p:nvPicPr>
        <p:blipFill>
          <a:blip r:embed="rId6">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a:off x="7399883" y="2118855"/>
            <a:ext cx="914400" cy="914400"/>
          </a:xfrm>
          <a:prstGeom prst="rect">
            <a:avLst/>
          </a:prstGeom>
        </p:spPr>
      </p:pic>
      <p:sp>
        <p:nvSpPr>
          <p:cNvPr id="70" name="Ellipse 47">
            <a:hlinkClick r:id="" action="ppaction://noaction"/>
            <a:extLst>
              <a:ext uri="{FF2B5EF4-FFF2-40B4-BE49-F238E27FC236}">
                <a16:creationId xmlns:a16="http://schemas.microsoft.com/office/drawing/2014/main" id="{836600E4-4024-5443-BE8A-F0E65C9B2523}"/>
              </a:ext>
            </a:extLst>
          </p:cNvPr>
          <p:cNvSpPr/>
          <p:nvPr/>
        </p:nvSpPr>
        <p:spPr bwMode="auto">
          <a:xfrm>
            <a:off x="7335083" y="2112479"/>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sp>
        <p:nvSpPr>
          <p:cNvPr id="73" name="Line 44">
            <a:extLst>
              <a:ext uri="{FF2B5EF4-FFF2-40B4-BE49-F238E27FC236}">
                <a16:creationId xmlns:a16="http://schemas.microsoft.com/office/drawing/2014/main" id="{CD658C6A-1030-FA4F-8678-0735AD38C52F}"/>
              </a:ext>
            </a:extLst>
          </p:cNvPr>
          <p:cNvSpPr>
            <a:spLocks noChangeShapeType="1"/>
          </p:cNvSpPr>
          <p:nvPr/>
        </p:nvSpPr>
        <p:spPr bwMode="auto">
          <a:xfrm flipH="1">
            <a:off x="1424716" y="3973285"/>
            <a:ext cx="0" cy="374359"/>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4" name="Line 44">
            <a:extLst>
              <a:ext uri="{FF2B5EF4-FFF2-40B4-BE49-F238E27FC236}">
                <a16:creationId xmlns:a16="http://schemas.microsoft.com/office/drawing/2014/main" id="{53D5C85F-F69D-D741-B8C8-5DD3943A5FD3}"/>
              </a:ext>
            </a:extLst>
          </p:cNvPr>
          <p:cNvSpPr>
            <a:spLocks noChangeShapeType="1"/>
          </p:cNvSpPr>
          <p:nvPr/>
        </p:nvSpPr>
        <p:spPr bwMode="auto">
          <a:xfrm flipH="1">
            <a:off x="3411564" y="3973285"/>
            <a:ext cx="0" cy="374359"/>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5" name="Line 44">
            <a:extLst>
              <a:ext uri="{FF2B5EF4-FFF2-40B4-BE49-F238E27FC236}">
                <a16:creationId xmlns:a16="http://schemas.microsoft.com/office/drawing/2014/main" id="{BDBF7671-D45C-8249-8AB4-0518AF1417B3}"/>
              </a:ext>
            </a:extLst>
          </p:cNvPr>
          <p:cNvSpPr>
            <a:spLocks noChangeShapeType="1"/>
          </p:cNvSpPr>
          <p:nvPr/>
        </p:nvSpPr>
        <p:spPr bwMode="auto">
          <a:xfrm flipH="1">
            <a:off x="5688772" y="3973285"/>
            <a:ext cx="0" cy="374400"/>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6" name="Line 44">
            <a:extLst>
              <a:ext uri="{FF2B5EF4-FFF2-40B4-BE49-F238E27FC236}">
                <a16:creationId xmlns:a16="http://schemas.microsoft.com/office/drawing/2014/main" id="{95CFCA96-4559-B345-BAD7-D38616702201}"/>
              </a:ext>
            </a:extLst>
          </p:cNvPr>
          <p:cNvSpPr>
            <a:spLocks noChangeShapeType="1"/>
          </p:cNvSpPr>
          <p:nvPr/>
        </p:nvSpPr>
        <p:spPr bwMode="auto">
          <a:xfrm flipH="1">
            <a:off x="7904433" y="3973285"/>
            <a:ext cx="0" cy="374400"/>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pic>
        <p:nvPicPr>
          <p:cNvPr id="79" name="Grafik 78" descr="Gehirn im Kopf">
            <a:extLst>
              <a:ext uri="{FF2B5EF4-FFF2-40B4-BE49-F238E27FC236}">
                <a16:creationId xmlns:a16="http://schemas.microsoft.com/office/drawing/2014/main" id="{EDA5CA13-C7D6-C749-B992-882CB59D55C8}"/>
              </a:ext>
            </a:extLst>
          </p:cNvPr>
          <p:cNvPicPr>
            <a:picLocks noChangeAspect="1"/>
          </p:cNvPicPr>
          <p:nvPr/>
        </p:nvPicPr>
        <p:blipFill>
          <a:blip r:embed="rId8">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971901" y="2202967"/>
            <a:ext cx="914400" cy="914400"/>
          </a:xfrm>
          <a:prstGeom prst="rect">
            <a:avLst/>
          </a:prstGeom>
        </p:spPr>
      </p:pic>
      <p:sp>
        <p:nvSpPr>
          <p:cNvPr id="80" name="Ellipse 43">
            <a:extLst>
              <a:ext uri="{FF2B5EF4-FFF2-40B4-BE49-F238E27FC236}">
                <a16:creationId xmlns:a16="http://schemas.microsoft.com/office/drawing/2014/main" id="{4CAD69B3-FFF8-FA42-A2AE-B72972F9CE28}"/>
              </a:ext>
            </a:extLst>
          </p:cNvPr>
          <p:cNvSpPr/>
          <p:nvPr/>
        </p:nvSpPr>
        <p:spPr bwMode="auto">
          <a:xfrm>
            <a:off x="884220" y="2120645"/>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81" name="Grafik 80" descr="Infusion">
            <a:extLst>
              <a:ext uri="{FF2B5EF4-FFF2-40B4-BE49-F238E27FC236}">
                <a16:creationId xmlns:a16="http://schemas.microsoft.com/office/drawing/2014/main" id="{ABFC1851-00F6-294A-B4B8-25CA21B88274}"/>
              </a:ext>
            </a:extLst>
          </p:cNvPr>
          <p:cNvPicPr>
            <a:picLocks noChangeAspect="1"/>
          </p:cNvPicPr>
          <p:nvPr/>
        </p:nvPicPr>
        <p:blipFill>
          <a:blip r:embed="rId10">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a:off x="2917763" y="2207980"/>
            <a:ext cx="914400" cy="914400"/>
          </a:xfrm>
          <a:prstGeom prst="rect">
            <a:avLst/>
          </a:prstGeom>
        </p:spPr>
      </p:pic>
      <p:sp>
        <p:nvSpPr>
          <p:cNvPr id="82" name="Ellipse 44">
            <a:extLst>
              <a:ext uri="{FF2B5EF4-FFF2-40B4-BE49-F238E27FC236}">
                <a16:creationId xmlns:a16="http://schemas.microsoft.com/office/drawing/2014/main" id="{5F9B2351-42E4-3240-B58C-D15D573AB93E}"/>
              </a:ext>
            </a:extLst>
          </p:cNvPr>
          <p:cNvSpPr/>
          <p:nvPr/>
        </p:nvSpPr>
        <p:spPr bwMode="auto">
          <a:xfrm>
            <a:off x="2851127" y="2129104"/>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27" name="Grafik 26" descr="Waage der Justitia">
            <a:hlinkClick r:id="" action="ppaction://noaction"/>
            <a:extLst>
              <a:ext uri="{FF2B5EF4-FFF2-40B4-BE49-F238E27FC236}">
                <a16:creationId xmlns:a16="http://schemas.microsoft.com/office/drawing/2014/main" id="{DF7C006F-C6FD-4A1B-B9CB-B7E2D0E3B3CB}"/>
              </a:ext>
            </a:extLst>
          </p:cNvPr>
          <p:cNvPicPr>
            <a:picLocks noChangeAspect="1"/>
          </p:cNvPicPr>
          <p:nvPr/>
        </p:nvPicPr>
        <p:blipFill>
          <a:blip r:embed="rId12">
            <a:extLst>
              <a:ext uri="{28A0092B-C50C-407E-A947-70E740481C1C}">
                <a14:useLocalDpi xmlns:a14="http://schemas.microsoft.com/office/drawing/2010/main"/>
              </a:ext>
              <a:ext uri="{96DAC541-7B7A-43D3-8B79-37D633B846F1}">
                <asvg:svgBlip xmlns:asvg="http://schemas.microsoft.com/office/drawing/2016/SVG/main" r:embed="rId13"/>
              </a:ext>
            </a:extLst>
          </a:blip>
          <a:stretch>
            <a:fillRect/>
          </a:stretch>
        </p:blipFill>
        <p:spPr>
          <a:xfrm>
            <a:off x="506749" y="4192976"/>
            <a:ext cx="789441" cy="789441"/>
          </a:xfrm>
          <a:prstGeom prst="rect">
            <a:avLst/>
          </a:prstGeom>
        </p:spPr>
      </p:pic>
      <p:sp>
        <p:nvSpPr>
          <p:cNvPr id="25" name="Textfeld 24">
            <a:extLst>
              <a:ext uri="{FF2B5EF4-FFF2-40B4-BE49-F238E27FC236}">
                <a16:creationId xmlns:a16="http://schemas.microsoft.com/office/drawing/2014/main" id="{468A4862-E02A-4586-B947-F3A04D52E30B}"/>
              </a:ext>
            </a:extLst>
          </p:cNvPr>
          <p:cNvSpPr txBox="1"/>
          <p:nvPr/>
        </p:nvSpPr>
        <p:spPr>
          <a:xfrm>
            <a:off x="857446" y="3474618"/>
            <a:ext cx="1147600" cy="309958"/>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fr-FR" sz="1400" b="1" i="0" u="none" strike="noStrike" cap="none" normalizeH="0" baseline="0" noProof="0" dirty="0">
                <a:ln>
                  <a:noFill/>
                </a:ln>
                <a:solidFill>
                  <a:srgbClr val="3961AC"/>
                </a:solidFill>
                <a:uLnTx/>
                <a:uFillTx/>
                <a:latin typeface="Arial" charset="0"/>
                <a:ea typeface="+mn-ea"/>
                <a:cs typeface="+mn-cs"/>
              </a:rPr>
              <a:t>Aucun AVC</a:t>
            </a:r>
          </a:p>
        </p:txBody>
      </p:sp>
      <p:sp>
        <p:nvSpPr>
          <p:cNvPr id="28" name="Textfeld 27">
            <a:extLst>
              <a:ext uri="{FF2B5EF4-FFF2-40B4-BE49-F238E27FC236}">
                <a16:creationId xmlns:a16="http://schemas.microsoft.com/office/drawing/2014/main" id="{763AF848-5670-4029-A890-1F7EC2210FEE}"/>
              </a:ext>
            </a:extLst>
          </p:cNvPr>
          <p:cNvSpPr txBox="1"/>
          <p:nvPr/>
        </p:nvSpPr>
        <p:spPr>
          <a:xfrm>
            <a:off x="7003067" y="3459230"/>
            <a:ext cx="1823233" cy="525401"/>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fr-FR" sz="1400">
                <a:solidFill>
                  <a:srgbClr val="000000">
                    <a:lumMod val="65000"/>
                    <a:lumOff val="35000"/>
                  </a:srgbClr>
                </a:solidFill>
              </a:rPr>
              <a:t>Traitement simple</a:t>
            </a:r>
            <a:br>
              <a:rPr lang="fr-FR" sz="1400">
                <a:solidFill>
                  <a:srgbClr val="000000">
                    <a:lumMod val="65000"/>
                    <a:lumOff val="35000"/>
                  </a:srgbClr>
                </a:solidFill>
              </a:rPr>
            </a:br>
            <a:r>
              <a:rPr lang="fr-FR" sz="1400">
                <a:solidFill>
                  <a:srgbClr val="000000">
                    <a:lumMod val="65000"/>
                    <a:lumOff val="35000"/>
                  </a:srgbClr>
                </a:solidFill>
              </a:rPr>
              <a:t>soutenant l’adhésion</a:t>
            </a:r>
          </a:p>
        </p:txBody>
      </p:sp>
      <p:sp>
        <p:nvSpPr>
          <p:cNvPr id="29" name="Textfeld 28">
            <a:extLst>
              <a:ext uri="{FF2B5EF4-FFF2-40B4-BE49-F238E27FC236}">
                <a16:creationId xmlns:a16="http://schemas.microsoft.com/office/drawing/2014/main" id="{72C43CA5-DE60-47D6-BF13-A68468FCDDD4}"/>
              </a:ext>
            </a:extLst>
          </p:cNvPr>
          <p:cNvSpPr txBox="1"/>
          <p:nvPr/>
        </p:nvSpPr>
        <p:spPr>
          <a:xfrm>
            <a:off x="2524821" y="3459230"/>
            <a:ext cx="1781555" cy="525401"/>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fr-FR" sz="1400" b="1">
                <a:solidFill>
                  <a:srgbClr val="6689CC"/>
                </a:solidFill>
              </a:rPr>
              <a:t>Aucun saignement</a:t>
            </a:r>
            <a:br>
              <a:rPr lang="fr-FR" sz="1400" b="1">
                <a:solidFill>
                  <a:srgbClr val="6689CC"/>
                </a:solidFill>
              </a:rPr>
            </a:br>
            <a:r>
              <a:rPr lang="fr-FR" sz="1400" b="1">
                <a:solidFill>
                  <a:srgbClr val="6689CC"/>
                </a:solidFill>
              </a:rPr>
              <a:t>critique</a:t>
            </a:r>
          </a:p>
        </p:txBody>
      </p:sp>
      <p:sp>
        <p:nvSpPr>
          <p:cNvPr id="30" name="Textfeld 29">
            <a:extLst>
              <a:ext uri="{FF2B5EF4-FFF2-40B4-BE49-F238E27FC236}">
                <a16:creationId xmlns:a16="http://schemas.microsoft.com/office/drawing/2014/main" id="{5F1BA112-F655-4AA4-8E77-72DBCD05B964}"/>
              </a:ext>
            </a:extLst>
          </p:cNvPr>
          <p:cNvSpPr txBox="1"/>
          <p:nvPr/>
        </p:nvSpPr>
        <p:spPr>
          <a:xfrm>
            <a:off x="4995246" y="3459030"/>
            <a:ext cx="1395232" cy="309958"/>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fr-FR" sz="1400" b="0" i="0" u="none" strike="noStrike" cap="none" normalizeH="0" baseline="0" noProof="0">
                <a:ln>
                  <a:noFill/>
                </a:ln>
                <a:solidFill>
                  <a:srgbClr val="000000">
                    <a:lumMod val="65000"/>
                    <a:lumOff val="35000"/>
                  </a:srgbClr>
                </a:solidFill>
                <a:uLnTx/>
                <a:uFillTx/>
                <a:latin typeface="Arial" charset="0"/>
                <a:ea typeface="+mn-ea"/>
                <a:cs typeface="+mn-cs"/>
              </a:rPr>
              <a:t>Dosage correct</a:t>
            </a:r>
          </a:p>
        </p:txBody>
      </p:sp>
      <p:sp>
        <p:nvSpPr>
          <p:cNvPr id="32" name="Abgerundetes Rechteck 76">
            <a:extLst>
              <a:ext uri="{FF2B5EF4-FFF2-40B4-BE49-F238E27FC236}">
                <a16:creationId xmlns:a16="http://schemas.microsoft.com/office/drawing/2014/main" id="{3D7BE52B-7FD3-4B81-AB2D-B78293D824E3}"/>
              </a:ext>
            </a:extLst>
          </p:cNvPr>
          <p:cNvSpPr>
            <a:spLocks noChangeArrowheads="1"/>
          </p:cNvSpPr>
          <p:nvPr/>
        </p:nvSpPr>
        <p:spPr bwMode="auto">
          <a:xfrm>
            <a:off x="1371749" y="4449968"/>
            <a:ext cx="7488000" cy="360000"/>
          </a:xfrm>
          <a:prstGeom prst="roundRect">
            <a:avLst/>
          </a:prstGeom>
          <a:noFill/>
          <a:ln w="19050">
            <a:solidFill>
              <a:srgbClr val="3961AC"/>
            </a:solidFill>
            <a:miter lim="800000"/>
            <a:headEnd/>
            <a:tailEnd/>
          </a:ln>
        </p:spPr>
        <p:txBody>
          <a:bodyPr wrap="square" lIns="0" tIns="0" rIns="0" bIns="0" anchor="ctr">
            <a:noAutofit/>
          </a:bodyPr>
          <a:lstStyle/>
          <a:p>
            <a:pPr marL="0" lvl="3" algn="ctr">
              <a:lnSpc>
                <a:spcPct val="90000"/>
              </a:lnSpc>
              <a:spcBef>
                <a:spcPts val="1000"/>
              </a:spcBef>
              <a:buClr>
                <a:srgbClr val="006ABB"/>
              </a:buClr>
              <a:buSzPct val="100000"/>
            </a:pPr>
            <a:r>
              <a:rPr lang="fr-FR" sz="1400" dirty="0">
                <a:solidFill>
                  <a:srgbClr val="000000">
                    <a:lumMod val="65000"/>
                    <a:lumOff val="35000"/>
                  </a:srgbClr>
                </a:solidFill>
              </a:rPr>
              <a:t> Bénéfice net</a:t>
            </a:r>
          </a:p>
        </p:txBody>
      </p:sp>
    </p:spTree>
    <p:extLst>
      <p:ext uri="{BB962C8B-B14F-4D97-AF65-F5344CB8AC3E}">
        <p14:creationId xmlns:p14="http://schemas.microsoft.com/office/powerpoint/2010/main" val="2026782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 name="Group 3">
            <a:extLst>
              <a:ext uri="{FF2B5EF4-FFF2-40B4-BE49-F238E27FC236}">
                <a16:creationId xmlns:a16="http://schemas.microsoft.com/office/drawing/2014/main" id="{B3724A9E-0FDF-4A83-9819-661FA637A82E}"/>
              </a:ext>
            </a:extLst>
          </p:cNvPr>
          <p:cNvGrpSpPr/>
          <p:nvPr/>
        </p:nvGrpSpPr>
        <p:grpSpPr>
          <a:xfrm>
            <a:off x="3040608" y="1178406"/>
            <a:ext cx="5904654" cy="2719986"/>
            <a:chOff x="3040608" y="987574"/>
            <a:chExt cx="5904654" cy="2719986"/>
          </a:xfrm>
        </p:grpSpPr>
        <p:graphicFrame>
          <p:nvGraphicFramePr>
            <p:cNvPr id="35" name="Chart 11">
              <a:extLst>
                <a:ext uri="{FF2B5EF4-FFF2-40B4-BE49-F238E27FC236}">
                  <a16:creationId xmlns:a16="http://schemas.microsoft.com/office/drawing/2014/main" id="{69D78C47-49B0-47CD-AE8F-003F267605C2}"/>
                </a:ext>
              </a:extLst>
            </p:cNvPr>
            <p:cNvGraphicFramePr/>
            <p:nvPr>
              <p:extLst>
                <p:ext uri="{D42A27DB-BD31-4B8C-83A1-F6EECF244321}">
                  <p14:modId xmlns:p14="http://schemas.microsoft.com/office/powerpoint/2010/main" val="2897409523"/>
                </p:ext>
              </p:extLst>
            </p:nvPr>
          </p:nvGraphicFramePr>
          <p:xfrm>
            <a:off x="3040608" y="987574"/>
            <a:ext cx="5904654" cy="2719986"/>
          </p:xfrm>
          <a:graphic>
            <a:graphicData uri="http://schemas.openxmlformats.org/drawingml/2006/chart">
              <c:chart xmlns:c="http://schemas.openxmlformats.org/drawingml/2006/chart" xmlns:r="http://schemas.openxmlformats.org/officeDocument/2006/relationships" r:id="rId3"/>
            </a:graphicData>
          </a:graphic>
        </p:graphicFrame>
        <p:sp>
          <p:nvSpPr>
            <p:cNvPr id="36" name="TextBox 2">
              <a:extLst>
                <a:ext uri="{FF2B5EF4-FFF2-40B4-BE49-F238E27FC236}">
                  <a16:creationId xmlns:a16="http://schemas.microsoft.com/office/drawing/2014/main" id="{AE3D4A38-39AD-4B43-A2F2-8240463C69F4}"/>
                </a:ext>
              </a:extLst>
            </p:cNvPr>
            <p:cNvSpPr txBox="1"/>
            <p:nvPr/>
          </p:nvSpPr>
          <p:spPr>
            <a:xfrm>
              <a:off x="4314722" y="1831837"/>
              <a:ext cx="380530" cy="232876"/>
            </a:xfrm>
            <a:prstGeom prst="rect">
              <a:avLst/>
            </a:prstGeom>
            <a:solidFill>
              <a:schemeClr val="bg1"/>
            </a:solidFill>
          </p:spPr>
          <p:txBody>
            <a:bodyPr wrap="none" lIns="90000" tIns="46800" rIns="90000" bIns="46800" rtlCol="0" anchor="ctr">
              <a:spAutoFit/>
            </a:bodyPr>
            <a:lstStyle/>
            <a:p>
              <a:r>
                <a:rPr lang="fr-FR" sz="1400">
                  <a:solidFill>
                    <a:schemeClr val="tx1">
                      <a:lumMod val="65000"/>
                      <a:lumOff val="35000"/>
                    </a:schemeClr>
                  </a:solidFill>
                </a:rPr>
                <a:t>31</a:t>
              </a:r>
            </a:p>
          </p:txBody>
        </p:sp>
        <p:sp>
          <p:nvSpPr>
            <p:cNvPr id="37" name="TextBox 15">
              <a:extLst>
                <a:ext uri="{FF2B5EF4-FFF2-40B4-BE49-F238E27FC236}">
                  <a16:creationId xmlns:a16="http://schemas.microsoft.com/office/drawing/2014/main" id="{97467107-5199-4F52-B363-AA705F4075BB}"/>
                </a:ext>
              </a:extLst>
            </p:cNvPr>
            <p:cNvSpPr txBox="1"/>
            <p:nvPr/>
          </p:nvSpPr>
          <p:spPr>
            <a:xfrm>
              <a:off x="5420686" y="1525080"/>
              <a:ext cx="380530" cy="232876"/>
            </a:xfrm>
            <a:prstGeom prst="rect">
              <a:avLst/>
            </a:prstGeom>
            <a:solidFill>
              <a:schemeClr val="bg1"/>
            </a:solidFill>
          </p:spPr>
          <p:txBody>
            <a:bodyPr wrap="square" lIns="90000" tIns="46800" rIns="90000" bIns="46800" rtlCol="0" anchor="ctr">
              <a:spAutoFit/>
            </a:bodyPr>
            <a:lstStyle/>
            <a:p>
              <a:r>
                <a:rPr lang="fr-FR" sz="1400">
                  <a:solidFill>
                    <a:schemeClr val="tx1">
                      <a:lumMod val="65000"/>
                      <a:lumOff val="35000"/>
                    </a:schemeClr>
                  </a:solidFill>
                </a:rPr>
                <a:t>40</a:t>
              </a:r>
            </a:p>
          </p:txBody>
        </p:sp>
        <p:sp>
          <p:nvSpPr>
            <p:cNvPr id="38" name="TextBox 16">
              <a:extLst>
                <a:ext uri="{FF2B5EF4-FFF2-40B4-BE49-F238E27FC236}">
                  <a16:creationId xmlns:a16="http://schemas.microsoft.com/office/drawing/2014/main" id="{DF7E9CB8-81EC-478F-8533-6DA55C593ACC}"/>
                </a:ext>
              </a:extLst>
            </p:cNvPr>
            <p:cNvSpPr txBox="1"/>
            <p:nvPr/>
          </p:nvSpPr>
          <p:spPr>
            <a:xfrm>
              <a:off x="6524380" y="1508245"/>
              <a:ext cx="380530" cy="232876"/>
            </a:xfrm>
            <a:prstGeom prst="rect">
              <a:avLst/>
            </a:prstGeom>
            <a:solidFill>
              <a:schemeClr val="bg1"/>
            </a:solidFill>
          </p:spPr>
          <p:txBody>
            <a:bodyPr wrap="none" lIns="90000" tIns="46800" rIns="90000" bIns="46800" rtlCol="0" anchor="ctr">
              <a:spAutoFit/>
            </a:bodyPr>
            <a:lstStyle/>
            <a:p>
              <a:r>
                <a:rPr lang="fr-FR" sz="1400">
                  <a:solidFill>
                    <a:schemeClr val="tx1">
                      <a:lumMod val="65000"/>
                      <a:lumOff val="35000"/>
                    </a:schemeClr>
                  </a:solidFill>
                </a:rPr>
                <a:t>40</a:t>
              </a:r>
            </a:p>
          </p:txBody>
        </p:sp>
        <p:sp>
          <p:nvSpPr>
            <p:cNvPr id="49" name="TextBox 19">
              <a:extLst>
                <a:ext uri="{FF2B5EF4-FFF2-40B4-BE49-F238E27FC236}">
                  <a16:creationId xmlns:a16="http://schemas.microsoft.com/office/drawing/2014/main" id="{463CEFB0-FC3F-4E72-9256-2185E23CBF1A}"/>
                </a:ext>
              </a:extLst>
            </p:cNvPr>
            <p:cNvSpPr txBox="1"/>
            <p:nvPr/>
          </p:nvSpPr>
          <p:spPr>
            <a:xfrm>
              <a:off x="7632411" y="1398978"/>
              <a:ext cx="380530" cy="232876"/>
            </a:xfrm>
            <a:prstGeom prst="rect">
              <a:avLst/>
            </a:prstGeom>
            <a:solidFill>
              <a:schemeClr val="bg1"/>
            </a:solidFill>
          </p:spPr>
          <p:txBody>
            <a:bodyPr wrap="none" lIns="90000" tIns="46800" rIns="90000" bIns="46800" rtlCol="0" anchor="ctr">
              <a:spAutoFit/>
            </a:bodyPr>
            <a:lstStyle/>
            <a:p>
              <a:r>
                <a:rPr lang="fr-FR" sz="1400">
                  <a:solidFill>
                    <a:schemeClr val="tx1">
                      <a:lumMod val="65000"/>
                      <a:lumOff val="35000"/>
                    </a:schemeClr>
                  </a:solidFill>
                </a:rPr>
                <a:t>44</a:t>
              </a:r>
            </a:p>
          </p:txBody>
        </p:sp>
        <p:graphicFrame>
          <p:nvGraphicFramePr>
            <p:cNvPr id="50" name="Content Placeholder 4">
              <a:extLst>
                <a:ext uri="{FF2B5EF4-FFF2-40B4-BE49-F238E27FC236}">
                  <a16:creationId xmlns:a16="http://schemas.microsoft.com/office/drawing/2014/main" id="{F31D2EEB-5D79-44D6-A144-04E328D1BA92}"/>
                </a:ext>
              </a:extLst>
            </p:cNvPr>
            <p:cNvGraphicFramePr>
              <a:graphicFrameLocks/>
            </p:cNvGraphicFramePr>
            <p:nvPr>
              <p:extLst>
                <p:ext uri="{D42A27DB-BD31-4B8C-83A1-F6EECF244321}">
                  <p14:modId xmlns:p14="http://schemas.microsoft.com/office/powerpoint/2010/main" val="2974572779"/>
                </p:ext>
              </p:extLst>
            </p:nvPr>
          </p:nvGraphicFramePr>
          <p:xfrm>
            <a:off x="4055512" y="2108291"/>
            <a:ext cx="4453221" cy="1132176"/>
          </p:xfrm>
          <a:graphic>
            <a:graphicData uri="http://schemas.openxmlformats.org/drawingml/2006/table">
              <a:tbl>
                <a:tblPr firstRow="1" bandRow="1">
                  <a:tableStyleId>{5C22544A-7EE6-4342-B048-85BDC9FD1C3A}</a:tableStyleId>
                </a:tblPr>
                <a:tblGrid>
                  <a:gridCol w="892800">
                    <a:extLst>
                      <a:ext uri="{9D8B030D-6E8A-4147-A177-3AD203B41FA5}">
                        <a16:colId xmlns:a16="http://schemas.microsoft.com/office/drawing/2014/main" val="20000"/>
                      </a:ext>
                    </a:extLst>
                  </a:gridCol>
                  <a:gridCol w="208280">
                    <a:extLst>
                      <a:ext uri="{9D8B030D-6E8A-4147-A177-3AD203B41FA5}">
                        <a16:colId xmlns:a16="http://schemas.microsoft.com/office/drawing/2014/main" val="20001"/>
                      </a:ext>
                    </a:extLst>
                  </a:gridCol>
                  <a:gridCol w="900000">
                    <a:extLst>
                      <a:ext uri="{9D8B030D-6E8A-4147-A177-3AD203B41FA5}">
                        <a16:colId xmlns:a16="http://schemas.microsoft.com/office/drawing/2014/main" val="20002"/>
                      </a:ext>
                    </a:extLst>
                  </a:gridCol>
                  <a:gridCol w="208280">
                    <a:extLst>
                      <a:ext uri="{9D8B030D-6E8A-4147-A177-3AD203B41FA5}">
                        <a16:colId xmlns:a16="http://schemas.microsoft.com/office/drawing/2014/main" val="20003"/>
                      </a:ext>
                    </a:extLst>
                  </a:gridCol>
                  <a:gridCol w="892800">
                    <a:extLst>
                      <a:ext uri="{9D8B030D-6E8A-4147-A177-3AD203B41FA5}">
                        <a16:colId xmlns:a16="http://schemas.microsoft.com/office/drawing/2014/main" val="20004"/>
                      </a:ext>
                    </a:extLst>
                  </a:gridCol>
                  <a:gridCol w="216000">
                    <a:extLst>
                      <a:ext uri="{9D8B030D-6E8A-4147-A177-3AD203B41FA5}">
                        <a16:colId xmlns:a16="http://schemas.microsoft.com/office/drawing/2014/main" val="20005"/>
                      </a:ext>
                    </a:extLst>
                  </a:gridCol>
                  <a:gridCol w="892800">
                    <a:extLst>
                      <a:ext uri="{9D8B030D-6E8A-4147-A177-3AD203B41FA5}">
                        <a16:colId xmlns:a16="http://schemas.microsoft.com/office/drawing/2014/main" val="20006"/>
                      </a:ext>
                    </a:extLst>
                  </a:gridCol>
                  <a:gridCol w="242261">
                    <a:extLst>
                      <a:ext uri="{9D8B030D-6E8A-4147-A177-3AD203B41FA5}">
                        <a16:colId xmlns:a16="http://schemas.microsoft.com/office/drawing/2014/main" val="20007"/>
                      </a:ext>
                    </a:extLst>
                  </a:gridCol>
                </a:tblGrid>
                <a:tr h="283044">
                  <a:tc>
                    <a:txBody>
                      <a:bodyPr/>
                      <a:lstStyle/>
                      <a:p>
                        <a:pPr algn="ctr">
                          <a:lnSpc>
                            <a:spcPct val="100000"/>
                          </a:lnSpc>
                        </a:pPr>
                        <a:r>
                          <a:rPr lang="fr-FR" sz="1100" b="1" baseline="0">
                            <a:solidFill>
                              <a:schemeClr val="bg1"/>
                            </a:solidFill>
                            <a:latin typeface="+mn-lt"/>
                            <a:ea typeface="Calibri" charset="0"/>
                            <a:cs typeface="Calibri" charset="0"/>
                          </a:rPr>
                          <a:t>24.3 %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87868A"/>
                      </a:solid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fr-FR" sz="1100" b="1" baseline="0">
                            <a:solidFill>
                              <a:schemeClr val="tx1">
                                <a:lumMod val="65000"/>
                                <a:lumOff val="35000"/>
                              </a:schemeClr>
                            </a:solidFill>
                            <a:latin typeface="+mn-lt"/>
                            <a:ea typeface="Calibri" charset="0"/>
                            <a:cs typeface="Calibri" charset="0"/>
                          </a:rPr>
                          <a:t>45.0 %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FEEED"/>
                      </a:solid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fr-FR" sz="1100" b="1" baseline="0">
                            <a:solidFill>
                              <a:schemeClr val="bg1"/>
                            </a:solidFill>
                            <a:latin typeface="+mn-lt"/>
                            <a:ea typeface="Calibri" charset="0"/>
                            <a:cs typeface="Calibri" charset="0"/>
                          </a:rPr>
                          <a:t>25.4 %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ABBFE3"/>
                      </a:solid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fr-FR" sz="1100" b="1" baseline="0">
                            <a:solidFill>
                              <a:schemeClr val="bg1"/>
                            </a:solidFill>
                            <a:latin typeface="+mn-lt"/>
                            <a:ea typeface="Calibri" charset="0"/>
                            <a:cs typeface="Calibri" charset="0"/>
                          </a:rPr>
                          <a:t>58.6 %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B9AD3"/>
                      </a:solidFill>
                    </a:tcPr>
                  </a:tc>
                  <a:tc>
                    <a:txBody>
                      <a:bodyPr/>
                      <a:lstStyle/>
                      <a:p>
                        <a:pPr algn="l" rtl="0">
                          <a:lnSpc>
                            <a:spcPct val="100000"/>
                          </a:lnSpc>
                        </a:pPr>
                        <a:endParaRPr lang="en-US" sz="900" b="0"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8304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100" b="1" baseline="0">
                            <a:solidFill>
                              <a:schemeClr val="bg1"/>
                            </a:solidFill>
                            <a:latin typeface="+mn-lt"/>
                            <a:ea typeface="Calibri" charset="0"/>
                            <a:cs typeface="Calibri" charset="0"/>
                          </a:rPr>
                          <a:t>83.0 %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fr-FR" sz="1100" b="1" baseline="0">
                            <a:solidFill>
                              <a:schemeClr val="tx1">
                                <a:lumMod val="65000"/>
                                <a:lumOff val="35000"/>
                              </a:schemeClr>
                            </a:solidFill>
                            <a:latin typeface="+mn-lt"/>
                            <a:ea typeface="Calibri" charset="0"/>
                            <a:cs typeface="Calibri" charset="0"/>
                          </a:rPr>
                          <a:t>92.7 %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fr-FR" sz="1100" b="1" baseline="0">
                            <a:solidFill>
                              <a:schemeClr val="bg1"/>
                            </a:solidFill>
                            <a:latin typeface="+mn-lt"/>
                            <a:ea typeface="Calibri" charset="0"/>
                            <a:cs typeface="Calibri" charset="0"/>
                          </a:rPr>
                          <a:t>75.4 %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fr-FR" sz="1100" b="1" baseline="0">
                            <a:solidFill>
                              <a:schemeClr val="bg1"/>
                            </a:solidFill>
                            <a:latin typeface="+mn-lt"/>
                            <a:ea typeface="Calibri" charset="0"/>
                            <a:cs typeface="Calibri" charset="0"/>
                          </a:rPr>
                          <a:t>92.7 %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a:lnSpc>
                            <a:spcPct val="100000"/>
                          </a:lnSpc>
                        </a:pPr>
                        <a:endParaRPr lang="en-US" sz="900" b="0"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83044">
                  <a:tc>
                    <a:txBody>
                      <a:bodyPr/>
                      <a:lstStyle/>
                      <a:p>
                        <a:pPr algn="ctr">
                          <a:lnSpc>
                            <a:spcPct val="100000"/>
                          </a:lnSpc>
                        </a:pPr>
                        <a:r>
                          <a:rPr lang="fr-FR" sz="1100" b="1" baseline="0">
                            <a:solidFill>
                              <a:schemeClr val="bg1"/>
                            </a:solidFill>
                            <a:latin typeface="+mn-lt"/>
                            <a:ea typeface="Calibri" charset="0"/>
                            <a:cs typeface="Calibri" charset="0"/>
                          </a:rPr>
                          <a:t>21.1 %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87868A"/>
                      </a:solid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fr-FR" sz="1100" b="1" baseline="0">
                            <a:solidFill>
                              <a:schemeClr val="tx1">
                                <a:lumMod val="65000"/>
                                <a:lumOff val="35000"/>
                              </a:schemeClr>
                            </a:solidFill>
                            <a:latin typeface="+mn-lt"/>
                            <a:ea typeface="Calibri" charset="0"/>
                            <a:cs typeface="Calibri" charset="0"/>
                          </a:rPr>
                          <a:t>27.6 %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FEEED"/>
                      </a:solid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fr-FR" sz="1100" b="1" baseline="0">
                            <a:solidFill>
                              <a:schemeClr val="bg1"/>
                            </a:solidFill>
                            <a:latin typeface="+mn-lt"/>
                            <a:ea typeface="Calibri" charset="0"/>
                            <a:cs typeface="Calibri" charset="0"/>
                          </a:rPr>
                          <a:t>19.9 %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ABBFE3"/>
                      </a:solid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fr-FR" sz="1100" b="1" baseline="0">
                            <a:solidFill>
                              <a:schemeClr val="bg1"/>
                            </a:solidFill>
                            <a:latin typeface="+mn-lt"/>
                            <a:ea typeface="Calibri" charset="0"/>
                            <a:cs typeface="Calibri" charset="0"/>
                          </a:rPr>
                          <a:t>33.8 %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B9AD3"/>
                      </a:solidFill>
                    </a:tcPr>
                  </a:tc>
                  <a:tc>
                    <a:txBody>
                      <a:bodyPr/>
                      <a:lstStyle/>
                      <a:p>
                        <a:pPr algn="l" rtl="0">
                          <a:lnSpc>
                            <a:spcPct val="100000"/>
                          </a:lnSpc>
                        </a:pPr>
                        <a:endParaRPr lang="en-US" sz="900" b="0"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83044">
                  <a:tc>
                    <a:txBody>
                      <a:bodyPr/>
                      <a:lstStyle/>
                      <a:p>
                        <a:pPr algn="ctr">
                          <a:lnSpc>
                            <a:spcPct val="100000"/>
                          </a:lnSpc>
                        </a:pPr>
                        <a:r>
                          <a:rPr lang="fr-FR" sz="1100" b="1" baseline="0">
                            <a:solidFill>
                              <a:schemeClr val="bg1"/>
                            </a:solidFill>
                            <a:latin typeface="+mn-lt"/>
                            <a:ea typeface="Calibri" charset="0"/>
                            <a:cs typeface="Calibri" charset="0"/>
                          </a:rPr>
                          <a:t>21.8 %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fr-FR" sz="1100" b="1" baseline="0">
                            <a:solidFill>
                              <a:schemeClr val="tx1">
                                <a:lumMod val="65000"/>
                                <a:lumOff val="35000"/>
                              </a:schemeClr>
                            </a:solidFill>
                            <a:latin typeface="+mn-lt"/>
                            <a:ea typeface="Calibri" charset="0"/>
                            <a:cs typeface="Calibri" charset="0"/>
                          </a:rPr>
                          <a:t>25.0 %*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fr-FR" sz="1100" b="1" baseline="0">
                            <a:solidFill>
                              <a:schemeClr val="bg1"/>
                            </a:solidFill>
                            <a:latin typeface="+mn-lt"/>
                            <a:ea typeface="Calibri" charset="0"/>
                            <a:cs typeface="Calibri" charset="0"/>
                          </a:rPr>
                          <a:t>18.7 %*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fr-FR" sz="1100" b="1" baseline="0">
                            <a:solidFill>
                              <a:schemeClr val="bg1"/>
                            </a:solidFill>
                            <a:latin typeface="+mn-lt"/>
                            <a:ea typeface="Calibri" charset="0"/>
                            <a:cs typeface="Calibri" charset="0"/>
                          </a:rPr>
                          <a:t>41.6 %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a:lnSpc>
                            <a:spcPct val="100000"/>
                          </a:lnSpc>
                        </a:pPr>
                        <a:endParaRPr lang="en-US" sz="900" b="0" baseline="0" dirty="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grpSp>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1188" y="216911"/>
            <a:ext cx="8532812"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dirty="0"/>
              <a:t>Des patients âgés avec </a:t>
            </a:r>
            <a:r>
              <a:rPr lang="fr-FR" sz="2400" dirty="0" err="1"/>
              <a:t>Fanv</a:t>
            </a:r>
            <a:r>
              <a:rPr lang="fr-FR" sz="2400" dirty="0"/>
              <a:t> ont été inclus dans les études de phase III étudiant les </a:t>
            </a:r>
            <a:r>
              <a:rPr lang="fr-FR" sz="2400" dirty="0" err="1"/>
              <a:t>NACOs</a:t>
            </a:r>
            <a:endParaRPr lang="fr-FR" sz="2400" dirty="0"/>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841141"/>
            <a:ext cx="8274051" cy="215444"/>
          </a:xfrm>
          <a:prstGeom prst="rect">
            <a:avLst/>
          </a:prstGeom>
          <a:noFill/>
        </p:spPr>
        <p:txBody>
          <a:bodyPr wrap="square" lIns="0" tIns="0" rIns="0" bIns="0" rtlCol="0" anchor="b" anchorCtr="0">
            <a:spAutoFit/>
          </a:bodyPr>
          <a:lstStyle/>
          <a:p>
            <a:pPr>
              <a:spcBef>
                <a:spcPts val="300"/>
              </a:spcBef>
            </a:pPr>
            <a:r>
              <a:rPr lang="fr-FR" sz="700">
                <a:solidFill>
                  <a:srgbClr val="B3B2B5"/>
                </a:solidFill>
                <a:cs typeface="Arial" charset="0"/>
              </a:rPr>
              <a:t>* ES non inclus</a:t>
            </a:r>
            <a:br>
              <a:rPr lang="fr-FR" sz="700">
                <a:solidFill>
                  <a:srgbClr val="B3B2B5"/>
                </a:solidFill>
                <a:cs typeface="Arial" charset="0"/>
              </a:rPr>
            </a:br>
            <a:r>
              <a:rPr lang="fr-FR" sz="700">
                <a:solidFill>
                  <a:srgbClr val="B3B2B5"/>
                </a:solidFill>
                <a:cs typeface="Arial" charset="0"/>
              </a:rPr>
              <a:t>FAnv : fibrillation auriculaire non valvulaire </a:t>
            </a:r>
          </a:p>
        </p:txBody>
      </p:sp>
      <p:graphicFrame>
        <p:nvGraphicFramePr>
          <p:cNvPr id="31" name="Content Placeholder 4">
            <a:extLst>
              <a:ext uri="{FF2B5EF4-FFF2-40B4-BE49-F238E27FC236}">
                <a16:creationId xmlns:a16="http://schemas.microsoft.com/office/drawing/2014/main" id="{3F53AC11-7CC5-43CB-99C4-441CB9107A7B}"/>
              </a:ext>
            </a:extLst>
          </p:cNvPr>
          <p:cNvGraphicFramePr>
            <a:graphicFrameLocks/>
          </p:cNvGraphicFramePr>
          <p:nvPr>
            <p:extLst>
              <p:ext uri="{D42A27DB-BD31-4B8C-83A1-F6EECF244321}">
                <p14:modId xmlns:p14="http://schemas.microsoft.com/office/powerpoint/2010/main" val="2643481428"/>
              </p:ext>
            </p:extLst>
          </p:nvPr>
        </p:nvGraphicFramePr>
        <p:xfrm>
          <a:off x="605741" y="3492796"/>
          <a:ext cx="7910106" cy="1073640"/>
        </p:xfrm>
        <a:graphic>
          <a:graphicData uri="http://schemas.openxmlformats.org/drawingml/2006/table">
            <a:tbl>
              <a:tblPr firstRow="1" bandRow="1">
                <a:tableStyleId>{9D7B26C5-4107-4FEC-AEDC-1716B250A1EF}</a:tableStyleId>
              </a:tblPr>
              <a:tblGrid>
                <a:gridCol w="3346231">
                  <a:extLst>
                    <a:ext uri="{9D8B030D-6E8A-4147-A177-3AD203B41FA5}">
                      <a16:colId xmlns:a16="http://schemas.microsoft.com/office/drawing/2014/main" val="458767650"/>
                    </a:ext>
                  </a:extLst>
                </a:gridCol>
                <a:gridCol w="1103370">
                  <a:extLst>
                    <a:ext uri="{9D8B030D-6E8A-4147-A177-3AD203B41FA5}">
                      <a16:colId xmlns:a16="http://schemas.microsoft.com/office/drawing/2014/main" val="584909010"/>
                    </a:ext>
                  </a:extLst>
                </a:gridCol>
                <a:gridCol w="1178481">
                  <a:extLst>
                    <a:ext uri="{9D8B030D-6E8A-4147-A177-3AD203B41FA5}">
                      <a16:colId xmlns:a16="http://schemas.microsoft.com/office/drawing/2014/main" val="2298388456"/>
                    </a:ext>
                  </a:extLst>
                </a:gridCol>
                <a:gridCol w="1041620">
                  <a:extLst>
                    <a:ext uri="{9D8B030D-6E8A-4147-A177-3AD203B41FA5}">
                      <a16:colId xmlns:a16="http://schemas.microsoft.com/office/drawing/2014/main" val="1177118568"/>
                    </a:ext>
                  </a:extLst>
                </a:gridCol>
                <a:gridCol w="1240404">
                  <a:extLst>
                    <a:ext uri="{9D8B030D-6E8A-4147-A177-3AD203B41FA5}">
                      <a16:colId xmlns:a16="http://schemas.microsoft.com/office/drawing/2014/main" val="2745973931"/>
                    </a:ext>
                  </a:extLst>
                </a:gridCol>
              </a:tblGrid>
              <a:tr h="0">
                <a:tc>
                  <a:txBody>
                    <a:bodyPr/>
                    <a:lstStyle/>
                    <a:p>
                      <a:pPr algn="l" rtl="0">
                        <a:lnSpc>
                          <a:spcPct val="100000"/>
                        </a:lnSpc>
                      </a:pPr>
                      <a:endParaRPr lang="en-US" sz="1100" b="1" dirty="0">
                        <a:solidFill>
                          <a:schemeClr val="bg1"/>
                        </a:solidFill>
                        <a:latin typeface="+mj-lt"/>
                        <a:cs typeface="Calibri"/>
                      </a:endParaRPr>
                    </a:p>
                  </a:txBody>
                  <a:tcPr marL="72000" marR="72000" anchor="ctr">
                    <a:lnL>
                      <a:noFill/>
                    </a:lnL>
                    <a:lnR>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0000"/>
                        </a:lnSpc>
                      </a:pPr>
                      <a:r>
                        <a:rPr lang="fr-FR" sz="1100" b="1" u="none" baseline="0">
                          <a:solidFill>
                            <a:schemeClr val="bg1"/>
                          </a:solidFill>
                          <a:latin typeface="+mj-lt"/>
                          <a:ea typeface="+mn-ea"/>
                          <a:cs typeface="Calibri"/>
                        </a:rPr>
                        <a:t>ARISTOTLE</a:t>
                      </a:r>
                      <a:r>
                        <a:rPr lang="fr-FR" sz="1100" b="1" u="none" baseline="30000">
                          <a:solidFill>
                            <a:schemeClr val="bg1"/>
                          </a:solidFill>
                          <a:latin typeface="+mj-lt"/>
                          <a:ea typeface="+mn-ea"/>
                          <a:cs typeface="Calibri"/>
                        </a:rPr>
                        <a:t>7,8</a:t>
                      </a:r>
                    </a:p>
                  </a:txBody>
                  <a:tcPr marL="72000" marR="72000" anchor="ctr">
                    <a:lnL>
                      <a:noFill/>
                    </a:lnL>
                    <a:lnR>
                      <a:noFill/>
                    </a:lnR>
                    <a:lnT w="12700" cmpd="sng">
                      <a:noFill/>
                    </a:lnT>
                    <a:lnB w="12700" cmpd="sng">
                      <a:noFill/>
                    </a:lnB>
                    <a:lnTlToBr w="12700" cmpd="sng">
                      <a:noFill/>
                      <a:prstDash val="solid"/>
                    </a:lnTlToBr>
                    <a:lnBlToTr w="12700" cmpd="sng">
                      <a:noFill/>
                      <a:prstDash val="solid"/>
                    </a:lnBlToTr>
                    <a:solidFill>
                      <a:srgbClr val="605F62"/>
                    </a:solidFill>
                  </a:tcPr>
                </a:tc>
                <a:tc>
                  <a:txBody>
                    <a:bodyPr/>
                    <a:lstStyle/>
                    <a:p>
                      <a:pPr algn="ctr">
                        <a:lnSpc>
                          <a:spcPct val="100000"/>
                        </a:lnSpc>
                      </a:pPr>
                      <a:r>
                        <a:rPr lang="fr-FR" sz="1100" b="1" u="none" baseline="0">
                          <a:solidFill>
                            <a:schemeClr val="bg1"/>
                          </a:solidFill>
                          <a:latin typeface="+mj-lt"/>
                          <a:ea typeface="+mn-ea"/>
                          <a:cs typeface="Calibri"/>
                        </a:rPr>
                        <a:t>ENGAGE AF</a:t>
                      </a:r>
                      <a:r>
                        <a:rPr lang="fr-FR" sz="1100" b="1" u="none" baseline="30000">
                          <a:solidFill>
                            <a:schemeClr val="bg1"/>
                          </a:solidFill>
                          <a:latin typeface="+mj-lt"/>
                          <a:ea typeface="+mn-ea"/>
                          <a:cs typeface="Calibri"/>
                        </a:rPr>
                        <a:t>9,10</a:t>
                      </a:r>
                    </a:p>
                  </a:txBody>
                  <a:tcPr marL="72000" marR="72000" anchor="ctr">
                    <a:lnL>
                      <a:noFill/>
                    </a:lnL>
                    <a:lnR>
                      <a:noFill/>
                    </a:lnR>
                    <a:lnT w="12700" cmpd="sng">
                      <a:noFill/>
                    </a:lnT>
                    <a:lnB w="12700" cmpd="sng">
                      <a:noFill/>
                    </a:lnB>
                    <a:lnTlToBr w="12700" cmpd="sng">
                      <a:noFill/>
                      <a:prstDash val="solid"/>
                    </a:lnTlToBr>
                    <a:lnBlToTr w="12700" cmpd="sng">
                      <a:noFill/>
                      <a:prstDash val="solid"/>
                    </a:lnBlToTr>
                    <a:solidFill>
                      <a:srgbClr val="D5D4D2"/>
                    </a:solidFill>
                  </a:tcPr>
                </a:tc>
                <a:tc>
                  <a:txBody>
                    <a:bodyPr/>
                    <a:lstStyle/>
                    <a:p>
                      <a:pPr algn="ctr">
                        <a:lnSpc>
                          <a:spcPct val="100000"/>
                        </a:lnSpc>
                      </a:pPr>
                      <a:r>
                        <a:rPr lang="fr-FR" sz="1100" b="1" u="none" baseline="0">
                          <a:solidFill>
                            <a:schemeClr val="bg1"/>
                          </a:solidFill>
                          <a:latin typeface="+mj-lt"/>
                          <a:cs typeface="Calibri"/>
                        </a:rPr>
                        <a:t>RE-LY</a:t>
                      </a:r>
                      <a:r>
                        <a:rPr lang="fr-FR" sz="1100" b="1" u="none" baseline="30000">
                          <a:solidFill>
                            <a:schemeClr val="bg1"/>
                          </a:solidFill>
                          <a:latin typeface="+mj-lt"/>
                          <a:cs typeface="Calibri"/>
                        </a:rPr>
                        <a:t>11,12</a:t>
                      </a:r>
                    </a:p>
                  </a:txBody>
                  <a:tcPr marL="72000" marR="72000" anchor="ctr">
                    <a:lnL>
                      <a:noFill/>
                    </a:lnL>
                    <a:lnR>
                      <a:noFill/>
                    </a:lnR>
                    <a:lnT w="12700" cmpd="sng">
                      <a:noFill/>
                    </a:lnT>
                    <a:lnB w="12700" cmpd="sng">
                      <a:noFill/>
                    </a:lnB>
                    <a:lnTlToBr w="12700" cmpd="sng">
                      <a:noFill/>
                      <a:prstDash val="solid"/>
                    </a:lnTlToBr>
                    <a:lnBlToTr w="12700" cmpd="sng">
                      <a:noFill/>
                      <a:prstDash val="solid"/>
                    </a:lnBlToTr>
                    <a:solidFill>
                      <a:srgbClr val="809ED5"/>
                    </a:solidFill>
                  </a:tcPr>
                </a:tc>
                <a:tc>
                  <a:txBody>
                    <a:bodyPr/>
                    <a:lstStyle/>
                    <a:p>
                      <a:pPr algn="ctr">
                        <a:lnSpc>
                          <a:spcPct val="100000"/>
                        </a:lnSpc>
                      </a:pPr>
                      <a:r>
                        <a:rPr lang="fr-FR" sz="1100" b="1" u="none" baseline="0">
                          <a:solidFill>
                            <a:schemeClr val="bg1"/>
                          </a:solidFill>
                          <a:latin typeface="+mj-lt"/>
                          <a:ea typeface="+mn-ea"/>
                          <a:cs typeface="Calibri"/>
                        </a:rPr>
                        <a:t>ROCKET AF</a:t>
                      </a:r>
                      <a:r>
                        <a:rPr lang="fr-FR" sz="1100" b="1" u="none" baseline="30000">
                          <a:solidFill>
                            <a:schemeClr val="bg1"/>
                          </a:solidFill>
                          <a:latin typeface="+mj-lt"/>
                          <a:ea typeface="+mn-ea"/>
                          <a:cs typeface="Calibri"/>
                        </a:rPr>
                        <a:t>13,14</a:t>
                      </a:r>
                    </a:p>
                  </a:txBody>
                  <a:tcPr marL="72000" marR="72000" anchor="ctr">
                    <a:lnL>
                      <a:noFill/>
                    </a:lnL>
                    <a:lnR>
                      <a:noFill/>
                    </a:lnR>
                    <a:lnT w="12700" cmpd="sng">
                      <a:noFill/>
                    </a:lnT>
                    <a:lnB w="12700" cmpd="sng">
                      <a:noFill/>
                    </a:lnB>
                    <a:lnTlToBr w="12700" cmpd="sng">
                      <a:noFill/>
                      <a:prstDash val="solid"/>
                    </a:lnTlToBr>
                    <a:lnBlToTr w="12700" cmpd="sng">
                      <a:noFill/>
                      <a:prstDash val="solid"/>
                    </a:lnBlToTr>
                    <a:solidFill>
                      <a:srgbClr val="3961AC"/>
                    </a:solidFill>
                  </a:tcPr>
                </a:tc>
                <a:extLst>
                  <a:ext uri="{0D108BD9-81ED-4DB2-BD59-A6C34878D82A}">
                    <a16:rowId xmlns:a16="http://schemas.microsoft.com/office/drawing/2014/main" val="2579561391"/>
                  </a:ext>
                </a:extLst>
              </a:tr>
              <a:tr h="0">
                <a:tc>
                  <a:txBody>
                    <a:bodyPr/>
                    <a:lstStyle/>
                    <a:p>
                      <a:pPr algn="l">
                        <a:lnSpc>
                          <a:spcPct val="100000"/>
                        </a:lnSpc>
                      </a:pPr>
                      <a:r>
                        <a:rPr lang="fr-FR" sz="1100">
                          <a:solidFill>
                            <a:schemeClr val="tx1">
                              <a:lumMod val="65000"/>
                              <a:lumOff val="35000"/>
                            </a:schemeClr>
                          </a:solidFill>
                          <a:latin typeface="+mj-lt"/>
                          <a:cs typeface="Calibri"/>
                        </a:rPr>
                        <a:t>Âge moyen global des patients</a:t>
                      </a:r>
                    </a:p>
                  </a:txBody>
                  <a:tcPr marL="72000" marR="72000" marT="18000" marB="18000" anchor="ctr">
                    <a:lnL>
                      <a:noFill/>
                    </a:lnL>
                    <a:lnR>
                      <a:noFill/>
                    </a:lnR>
                    <a:lnT w="12700" cmpd="sng">
                      <a:noFill/>
                    </a:lnT>
                    <a:lnB>
                      <a:noFill/>
                    </a:lnB>
                    <a:lnTlToBr w="12700" cmpd="sng">
                      <a:noFill/>
                      <a:prstDash val="solid"/>
                    </a:lnTlToBr>
                    <a:lnBlToTr w="12700" cmpd="sng">
                      <a:noFill/>
                      <a:prstDash val="solid"/>
                    </a:lnBlToTr>
                    <a:solidFill>
                      <a:schemeClr val="bg1">
                        <a:lumMod val="95000"/>
                      </a:schemeClr>
                    </a:solidFill>
                  </a:tcPr>
                </a:tc>
                <a:tc>
                  <a:txBody>
                    <a:bodyPr/>
                    <a:lstStyle/>
                    <a:p>
                      <a:pPr algn="ctr">
                        <a:lnSpc>
                          <a:spcPct val="100000"/>
                        </a:lnSpc>
                      </a:pPr>
                      <a:r>
                        <a:rPr lang="fr-FR" sz="1100" b="0">
                          <a:solidFill>
                            <a:schemeClr val="tx1">
                              <a:lumMod val="65000"/>
                              <a:lumOff val="35000"/>
                            </a:schemeClr>
                          </a:solidFill>
                          <a:latin typeface="+mj-lt"/>
                          <a:ea typeface="+mn-ea"/>
                          <a:cs typeface="Calibri"/>
                        </a:rPr>
                        <a:t>70</a:t>
                      </a:r>
                    </a:p>
                  </a:txBody>
                  <a:tcPr marL="72000" marR="72000" marT="18000" marB="18000" anchor="ctr">
                    <a:lnL>
                      <a:noFill/>
                    </a:lnL>
                    <a:lnR>
                      <a:noFill/>
                    </a:lnR>
                    <a:lnT w="12700" cmpd="sng">
                      <a:noFill/>
                    </a:lnT>
                    <a:lnB>
                      <a:noFill/>
                    </a:lnB>
                    <a:lnTlToBr w="12700" cmpd="sng">
                      <a:noFill/>
                      <a:prstDash val="solid"/>
                    </a:lnTlToBr>
                    <a:lnBlToTr w="12700" cmpd="sng">
                      <a:noFill/>
                      <a:prstDash val="solid"/>
                    </a:lnBlToTr>
                    <a:solidFill>
                      <a:schemeClr val="bg1">
                        <a:lumMod val="95000"/>
                      </a:schemeClr>
                    </a:solidFill>
                  </a:tcPr>
                </a:tc>
                <a:tc>
                  <a:txBody>
                    <a:bodyPr/>
                    <a:lstStyle/>
                    <a:p>
                      <a:pPr algn="ctr">
                        <a:lnSpc>
                          <a:spcPct val="100000"/>
                        </a:lnSpc>
                      </a:pPr>
                      <a:r>
                        <a:rPr lang="fr-FR" sz="1100" b="0">
                          <a:solidFill>
                            <a:schemeClr val="tx1">
                              <a:lumMod val="65000"/>
                              <a:lumOff val="35000"/>
                            </a:schemeClr>
                          </a:solidFill>
                          <a:latin typeface="+mj-lt"/>
                          <a:ea typeface="+mn-ea"/>
                          <a:cs typeface="Calibri"/>
                        </a:rPr>
                        <a:t>72</a:t>
                      </a:r>
                    </a:p>
                  </a:txBody>
                  <a:tcPr marL="72000" marR="72000" marT="18000" marB="18000" anchor="ctr">
                    <a:lnL>
                      <a:noFill/>
                    </a:lnL>
                    <a:lnR>
                      <a:noFill/>
                    </a:lnR>
                    <a:lnT w="12700" cmpd="sng">
                      <a:noFill/>
                    </a:lnT>
                    <a:lnB>
                      <a:noFill/>
                    </a:lnB>
                    <a:lnTlToBr w="12700" cmpd="sng">
                      <a:noFill/>
                      <a:prstDash val="solid"/>
                    </a:lnTlToBr>
                    <a:lnBlToTr w="12700" cmpd="sng">
                      <a:noFill/>
                      <a:prstDash val="solid"/>
                    </a:lnBlToTr>
                    <a:solidFill>
                      <a:schemeClr val="bg1">
                        <a:lumMod val="95000"/>
                      </a:schemeClr>
                    </a:solidFill>
                  </a:tcPr>
                </a:tc>
                <a:tc>
                  <a:txBody>
                    <a:bodyPr/>
                    <a:lstStyle/>
                    <a:p>
                      <a:pPr algn="ctr">
                        <a:lnSpc>
                          <a:spcPct val="100000"/>
                        </a:lnSpc>
                      </a:pPr>
                      <a:r>
                        <a:rPr lang="fr-FR" sz="1100" b="0">
                          <a:solidFill>
                            <a:schemeClr val="tx1">
                              <a:lumMod val="65000"/>
                              <a:lumOff val="35000"/>
                            </a:schemeClr>
                          </a:solidFill>
                          <a:latin typeface="+mj-lt"/>
                          <a:cs typeface="Calibri"/>
                        </a:rPr>
                        <a:t>71.5</a:t>
                      </a:r>
                    </a:p>
                  </a:txBody>
                  <a:tcPr marL="72000" marR="72000" marT="18000" marB="18000" anchor="ctr">
                    <a:lnL>
                      <a:noFill/>
                    </a:lnL>
                    <a:lnR>
                      <a:noFill/>
                    </a:lnR>
                    <a:lnT w="12700" cmpd="sng">
                      <a:noFill/>
                    </a:lnT>
                    <a:lnB>
                      <a:noFill/>
                    </a:lnB>
                    <a:lnTlToBr w="12700" cmpd="sng">
                      <a:noFill/>
                      <a:prstDash val="solid"/>
                    </a:lnTlToBr>
                    <a:lnBlToTr w="12700" cmpd="sng">
                      <a:noFill/>
                      <a:prstDash val="solid"/>
                    </a:lnBlToTr>
                    <a:solidFill>
                      <a:schemeClr val="bg1">
                        <a:lumMod val="95000"/>
                      </a:schemeClr>
                    </a:solidFill>
                  </a:tcPr>
                </a:tc>
                <a:tc>
                  <a:txBody>
                    <a:bodyPr/>
                    <a:lstStyle/>
                    <a:p>
                      <a:pPr algn="ctr">
                        <a:lnSpc>
                          <a:spcPct val="100000"/>
                        </a:lnSpc>
                      </a:pPr>
                      <a:r>
                        <a:rPr lang="fr-FR" sz="1100" b="0">
                          <a:solidFill>
                            <a:schemeClr val="tx1">
                              <a:lumMod val="65000"/>
                              <a:lumOff val="35000"/>
                            </a:schemeClr>
                          </a:solidFill>
                          <a:latin typeface="+mj-lt"/>
                          <a:ea typeface="+mn-ea"/>
                          <a:cs typeface="Calibri"/>
                        </a:rPr>
                        <a:t>73</a:t>
                      </a:r>
                    </a:p>
                  </a:txBody>
                  <a:tcPr marL="72000" marR="72000" marT="18000" marB="18000" anchor="ctr">
                    <a:lnL>
                      <a:noFill/>
                    </a:lnL>
                    <a:lnR>
                      <a:noFill/>
                    </a:lnR>
                    <a:lnT w="12700" cmpd="sng">
                      <a:noFill/>
                    </a:lnT>
                    <a:lnB>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136681592"/>
                  </a:ext>
                </a:extLst>
              </a:tr>
              <a:tr h="0">
                <a:tc>
                  <a:txBody>
                    <a:bodyPr/>
                    <a:lstStyle/>
                    <a:p>
                      <a:pPr marL="180000" indent="0" algn="l">
                        <a:lnSpc>
                          <a:spcPct val="100000"/>
                        </a:lnSpc>
                      </a:pPr>
                      <a:r>
                        <a:rPr lang="fr-FR" sz="1100" baseline="0">
                          <a:solidFill>
                            <a:schemeClr val="tx1">
                              <a:lumMod val="65000"/>
                              <a:lumOff val="35000"/>
                            </a:schemeClr>
                          </a:solidFill>
                          <a:latin typeface="+mj-lt"/>
                        </a:rPr>
                        <a:t>Âge moyen des patients âgés de ≥75 ans</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ctr">
                        <a:lnSpc>
                          <a:spcPct val="100000"/>
                        </a:lnSpc>
                      </a:pPr>
                      <a:r>
                        <a:rPr lang="fr-FR" sz="1100" b="0" dirty="0">
                          <a:solidFill>
                            <a:schemeClr val="tx1">
                              <a:lumMod val="65000"/>
                              <a:lumOff val="35000"/>
                            </a:schemeClr>
                          </a:solidFill>
                          <a:latin typeface="+mj-lt"/>
                          <a:ea typeface="+mn-ea"/>
                          <a:cs typeface="Calibri"/>
                        </a:rPr>
                        <a:t>N/A</a:t>
                      </a:r>
                    </a:p>
                  </a:txBody>
                  <a:tcPr marL="72000" marR="72000" marT="18000" marB="1800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0000"/>
                        </a:lnSpc>
                      </a:pPr>
                      <a:r>
                        <a:rPr lang="fr-FR" sz="1100" b="0" baseline="0">
                          <a:solidFill>
                            <a:schemeClr val="tx1">
                              <a:lumMod val="65000"/>
                              <a:lumOff val="35000"/>
                            </a:schemeClr>
                          </a:solidFill>
                          <a:latin typeface="+mj-lt"/>
                          <a:ea typeface="+mn-ea"/>
                          <a:cs typeface="Calibri"/>
                        </a:rPr>
                        <a:t>79</a:t>
                      </a:r>
                    </a:p>
                  </a:txBody>
                  <a:tcPr marL="72000" marR="72000" marT="18000" marB="1800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0000"/>
                        </a:lnSpc>
                      </a:pPr>
                      <a:r>
                        <a:rPr lang="fr-FR" sz="1100" b="0">
                          <a:solidFill>
                            <a:schemeClr val="tx1">
                              <a:lumMod val="65000"/>
                              <a:lumOff val="35000"/>
                            </a:schemeClr>
                          </a:solidFill>
                          <a:latin typeface="+mj-lt"/>
                          <a:cs typeface="Calibri"/>
                        </a:rPr>
                        <a:t>79.4</a:t>
                      </a:r>
                    </a:p>
                  </a:txBody>
                  <a:tcPr marL="72000" marR="72000" marT="18000" marB="1800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0000"/>
                        </a:lnSpc>
                      </a:pPr>
                      <a:r>
                        <a:rPr lang="fr-FR" sz="1100" b="0" baseline="0">
                          <a:solidFill>
                            <a:schemeClr val="tx1">
                              <a:lumMod val="65000"/>
                              <a:lumOff val="35000"/>
                            </a:schemeClr>
                          </a:solidFill>
                          <a:latin typeface="+mj-lt"/>
                          <a:ea typeface="+mn-ea"/>
                          <a:cs typeface="Calibri"/>
                        </a:rPr>
                        <a:t>79</a:t>
                      </a:r>
                    </a:p>
                  </a:txBody>
                  <a:tcPr marL="72000" marR="72000" marT="18000" marB="18000"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631377032"/>
                  </a:ext>
                </a:extLst>
              </a:tr>
              <a:tr h="0">
                <a:tc>
                  <a:txBody>
                    <a:bodyPr/>
                    <a:lstStyle/>
                    <a:p>
                      <a:pPr algn="l">
                        <a:lnSpc>
                          <a:spcPct val="100000"/>
                        </a:lnSpc>
                      </a:pPr>
                      <a:r>
                        <a:rPr lang="fr-FR" sz="1100">
                          <a:solidFill>
                            <a:schemeClr val="tx1">
                              <a:lumMod val="65000"/>
                              <a:lumOff val="35000"/>
                            </a:schemeClr>
                          </a:solidFill>
                          <a:latin typeface="+mj-lt"/>
                          <a:cs typeface="Calibri"/>
                        </a:rPr>
                        <a:t>Score CHADS</a:t>
                      </a:r>
                      <a:r>
                        <a:rPr lang="fr-FR" sz="1100" baseline="-25000">
                          <a:solidFill>
                            <a:schemeClr val="tx1">
                              <a:lumMod val="65000"/>
                              <a:lumOff val="35000"/>
                            </a:schemeClr>
                          </a:solidFill>
                          <a:latin typeface="+mj-lt"/>
                          <a:cs typeface="Calibri"/>
                        </a:rPr>
                        <a:t>2</a:t>
                      </a:r>
                      <a:r>
                        <a:rPr lang="fr-FR" sz="1100">
                          <a:solidFill>
                            <a:schemeClr val="tx1">
                              <a:lumMod val="65000"/>
                              <a:lumOff val="35000"/>
                            </a:schemeClr>
                          </a:solidFill>
                          <a:latin typeface="+mj-lt"/>
                          <a:cs typeface="Calibri"/>
                        </a:rPr>
                        <a:t> moyen global</a:t>
                      </a:r>
                    </a:p>
                  </a:txBody>
                  <a:tcPr marL="72000" marR="72000" marT="18000" marB="18000" anchor="ctr">
                    <a:lnL>
                      <a:noFill/>
                    </a:lnL>
                    <a:lnR>
                      <a:noFill/>
                    </a:lnR>
                    <a:lnT>
                      <a:noFill/>
                    </a:lnT>
                    <a:lnB>
                      <a:noFill/>
                    </a:lnB>
                    <a:lnTlToBr w="12700" cmpd="sng">
                      <a:noFill/>
                      <a:prstDash val="solid"/>
                    </a:lnTlToBr>
                    <a:lnBlToTr w="12700" cmpd="sng">
                      <a:noFill/>
                      <a:prstDash val="solid"/>
                    </a:lnBlToTr>
                    <a:solidFill>
                      <a:schemeClr val="bg1">
                        <a:lumMod val="95000"/>
                      </a:schemeClr>
                    </a:solidFill>
                  </a:tcPr>
                </a:tc>
                <a:tc>
                  <a:txBody>
                    <a:bodyPr/>
                    <a:lstStyle/>
                    <a:p>
                      <a:pPr algn="ctr">
                        <a:lnSpc>
                          <a:spcPct val="100000"/>
                        </a:lnSpc>
                      </a:pPr>
                      <a:r>
                        <a:rPr lang="fr-FR" sz="1100" b="0">
                          <a:solidFill>
                            <a:schemeClr val="tx1">
                              <a:lumMod val="65000"/>
                              <a:lumOff val="35000"/>
                            </a:schemeClr>
                          </a:solidFill>
                          <a:latin typeface="+mj-lt"/>
                          <a:ea typeface="+mn-ea"/>
                          <a:cs typeface="Calibri"/>
                        </a:rPr>
                        <a:t>2.1</a:t>
                      </a:r>
                    </a:p>
                  </a:txBody>
                  <a:tcPr marL="72000" marR="72000" marT="18000" marB="18000" anchor="ctr">
                    <a:lnL>
                      <a:noFill/>
                    </a:lnL>
                    <a:lnR>
                      <a:noFill/>
                    </a:lnR>
                    <a:lnT>
                      <a:noFill/>
                    </a:lnT>
                    <a:lnB>
                      <a:noFill/>
                    </a:lnB>
                    <a:lnTlToBr w="12700" cmpd="sng">
                      <a:noFill/>
                      <a:prstDash val="solid"/>
                    </a:lnTlToBr>
                    <a:lnBlToTr w="12700" cmpd="sng">
                      <a:noFill/>
                      <a:prstDash val="solid"/>
                    </a:lnBlToTr>
                    <a:solidFill>
                      <a:schemeClr val="bg1">
                        <a:lumMod val="95000"/>
                      </a:schemeClr>
                    </a:solidFill>
                  </a:tcPr>
                </a:tc>
                <a:tc>
                  <a:txBody>
                    <a:bodyPr/>
                    <a:lstStyle/>
                    <a:p>
                      <a:pPr algn="ctr">
                        <a:lnSpc>
                          <a:spcPct val="100000"/>
                        </a:lnSpc>
                      </a:pPr>
                      <a:r>
                        <a:rPr lang="fr-FR" sz="1100" b="0">
                          <a:solidFill>
                            <a:schemeClr val="tx1">
                              <a:lumMod val="65000"/>
                              <a:lumOff val="35000"/>
                            </a:schemeClr>
                          </a:solidFill>
                          <a:latin typeface="+mj-lt"/>
                          <a:ea typeface="+mn-ea"/>
                          <a:cs typeface="Calibri"/>
                        </a:rPr>
                        <a:t>2,8</a:t>
                      </a:r>
                    </a:p>
                  </a:txBody>
                  <a:tcPr marL="72000" marR="72000" marT="18000" marB="18000" anchor="ctr">
                    <a:lnL>
                      <a:noFill/>
                    </a:lnL>
                    <a:lnR>
                      <a:noFill/>
                    </a:lnR>
                    <a:lnT>
                      <a:noFill/>
                    </a:lnT>
                    <a:lnB>
                      <a:noFill/>
                    </a:lnB>
                    <a:lnTlToBr w="12700" cmpd="sng">
                      <a:noFill/>
                      <a:prstDash val="solid"/>
                    </a:lnTlToBr>
                    <a:lnBlToTr w="12700" cmpd="sng">
                      <a:noFill/>
                      <a:prstDash val="solid"/>
                    </a:lnBlToTr>
                    <a:solidFill>
                      <a:schemeClr val="bg1">
                        <a:lumMod val="95000"/>
                      </a:schemeClr>
                    </a:solidFill>
                  </a:tcPr>
                </a:tc>
                <a:tc>
                  <a:txBody>
                    <a:bodyPr/>
                    <a:lstStyle/>
                    <a:p>
                      <a:pPr algn="ctr">
                        <a:lnSpc>
                          <a:spcPct val="100000"/>
                        </a:lnSpc>
                      </a:pPr>
                      <a:r>
                        <a:rPr lang="fr-FR" sz="1100" b="0">
                          <a:solidFill>
                            <a:schemeClr val="tx1">
                              <a:lumMod val="65000"/>
                              <a:lumOff val="35000"/>
                            </a:schemeClr>
                          </a:solidFill>
                          <a:latin typeface="+mj-lt"/>
                          <a:cs typeface="Calibri"/>
                        </a:rPr>
                        <a:t>2.1</a:t>
                      </a:r>
                    </a:p>
                  </a:txBody>
                  <a:tcPr marL="72000" marR="72000" marT="18000" marB="18000" anchor="ctr">
                    <a:lnL>
                      <a:noFill/>
                    </a:lnL>
                    <a:lnR>
                      <a:noFill/>
                    </a:lnR>
                    <a:lnT>
                      <a:noFill/>
                    </a:lnT>
                    <a:lnB>
                      <a:noFill/>
                    </a:lnB>
                    <a:lnTlToBr w="12700" cmpd="sng">
                      <a:noFill/>
                      <a:prstDash val="solid"/>
                    </a:lnTlToBr>
                    <a:lnBlToTr w="12700" cmpd="sng">
                      <a:noFill/>
                      <a:prstDash val="solid"/>
                    </a:lnBlToTr>
                    <a:solidFill>
                      <a:schemeClr val="bg1">
                        <a:lumMod val="95000"/>
                      </a:schemeClr>
                    </a:solidFill>
                  </a:tcPr>
                </a:tc>
                <a:tc>
                  <a:txBody>
                    <a:bodyPr/>
                    <a:lstStyle/>
                    <a:p>
                      <a:pPr algn="ctr">
                        <a:lnSpc>
                          <a:spcPct val="100000"/>
                        </a:lnSpc>
                      </a:pPr>
                      <a:r>
                        <a:rPr lang="fr-FR" sz="1100" b="0">
                          <a:solidFill>
                            <a:schemeClr val="tx1">
                              <a:lumMod val="65000"/>
                              <a:lumOff val="35000"/>
                            </a:schemeClr>
                          </a:solidFill>
                          <a:latin typeface="+mj-lt"/>
                          <a:ea typeface="+mn-ea"/>
                          <a:cs typeface="Calibri"/>
                        </a:rPr>
                        <a:t>3.5</a:t>
                      </a:r>
                    </a:p>
                  </a:txBody>
                  <a:tcPr marL="72000" marR="72000" marT="18000" marB="18000" anchor="ctr">
                    <a:lnL>
                      <a:noFill/>
                    </a:lnL>
                    <a:lnR>
                      <a:noFill/>
                    </a:lnR>
                    <a:lnT>
                      <a:noFill/>
                    </a:lnT>
                    <a:lnB>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654381349"/>
                  </a:ext>
                </a:extLst>
              </a:tr>
              <a:tr h="0">
                <a:tc>
                  <a:txBody>
                    <a:bodyPr/>
                    <a:lstStyle/>
                    <a:p>
                      <a:pPr marL="180000" indent="0" algn="l">
                        <a:lnSpc>
                          <a:spcPct val="100000"/>
                        </a:lnSpc>
                      </a:pPr>
                      <a:r>
                        <a:rPr lang="fr-FR" sz="1100">
                          <a:solidFill>
                            <a:schemeClr val="tx1">
                              <a:lumMod val="65000"/>
                              <a:lumOff val="35000"/>
                            </a:schemeClr>
                          </a:solidFill>
                          <a:latin typeface="+mj-lt"/>
                          <a:ea typeface="+mn-ea"/>
                          <a:cs typeface="+mn-cs"/>
                        </a:rPr>
                        <a:t>Score </a:t>
                      </a:r>
                      <a:r>
                        <a:rPr lang="fr-FR" sz="1100" baseline="0">
                          <a:solidFill>
                            <a:schemeClr val="tx1">
                              <a:lumMod val="65000"/>
                              <a:lumOff val="35000"/>
                            </a:schemeClr>
                          </a:solidFill>
                          <a:latin typeface="+mj-lt"/>
                          <a:ea typeface="+mn-ea"/>
                          <a:cs typeface="+mn-cs"/>
                        </a:rPr>
                        <a:t> </a:t>
                      </a:r>
                      <a:r>
                        <a:rPr lang="fr-FR" sz="1100">
                          <a:solidFill>
                            <a:schemeClr val="tx1">
                              <a:lumMod val="65000"/>
                              <a:lumOff val="35000"/>
                            </a:schemeClr>
                          </a:solidFill>
                          <a:latin typeface="+mj-lt"/>
                          <a:ea typeface="+mn-ea"/>
                          <a:cs typeface="Calibri"/>
                        </a:rPr>
                        <a:t>CHADS</a:t>
                      </a:r>
                      <a:r>
                        <a:rPr lang="fr-FR" sz="1100" baseline="-25000">
                          <a:solidFill>
                            <a:schemeClr val="tx1">
                              <a:lumMod val="65000"/>
                              <a:lumOff val="35000"/>
                            </a:schemeClr>
                          </a:solidFill>
                          <a:latin typeface="+mj-lt"/>
                          <a:ea typeface="+mn-ea"/>
                          <a:cs typeface="Calibri"/>
                        </a:rPr>
                        <a:t>2</a:t>
                      </a:r>
                      <a:r>
                        <a:rPr lang="fr-FR" sz="1100">
                          <a:solidFill>
                            <a:schemeClr val="tx1">
                              <a:lumMod val="65000"/>
                              <a:lumOff val="35000"/>
                            </a:schemeClr>
                          </a:solidFill>
                          <a:latin typeface="+mj-lt"/>
                          <a:ea typeface="+mn-ea"/>
                          <a:cs typeface="Calibri"/>
                        </a:rPr>
                        <a:t> moyen de </a:t>
                      </a:r>
                      <a:r>
                        <a:rPr lang="fr-FR" sz="1100" baseline="0">
                          <a:solidFill>
                            <a:schemeClr val="tx1">
                              <a:lumMod val="65000"/>
                              <a:lumOff val="35000"/>
                            </a:schemeClr>
                          </a:solidFill>
                          <a:latin typeface="+mj-lt"/>
                          <a:ea typeface="+mn-ea"/>
                          <a:cs typeface="+mn-cs"/>
                        </a:rPr>
                        <a:t>p</a:t>
                      </a:r>
                      <a:r>
                        <a:rPr lang="fr-FR" sz="1100">
                          <a:solidFill>
                            <a:schemeClr val="tx1">
                              <a:lumMod val="65000"/>
                              <a:lumOff val="35000"/>
                            </a:schemeClr>
                          </a:solidFill>
                          <a:latin typeface="+mj-lt"/>
                          <a:ea typeface="+mn-ea"/>
                          <a:cs typeface="+mn-cs"/>
                        </a:rPr>
                        <a:t>atients de ≥75 ans </a:t>
                      </a:r>
                    </a:p>
                  </a:txBody>
                  <a:tcPr marL="72000" marR="72000" marT="18000" marB="18000" anchor="ctr">
                    <a:lnL>
                      <a:noFill/>
                    </a:lnL>
                    <a:lnR>
                      <a:noFill/>
                    </a:lnR>
                    <a:lnT>
                      <a:noFill/>
                    </a:lnT>
                    <a:lnB w="12700" cmpd="sng">
                      <a:noFill/>
                    </a:lnB>
                    <a:lnTlToBr w="12700" cmpd="sng">
                      <a:noFill/>
                      <a:prstDash val="solid"/>
                    </a:lnTlToBr>
                    <a:lnBlToTr w="12700" cmpd="sng">
                      <a:noFill/>
                      <a:prstDash val="solid"/>
                    </a:lnBlToTr>
                  </a:tcPr>
                </a:tc>
                <a:tc>
                  <a:txBody>
                    <a:bodyPr/>
                    <a:lstStyle/>
                    <a:p>
                      <a:pPr algn="ctr">
                        <a:lnSpc>
                          <a:spcPct val="100000"/>
                        </a:lnSpc>
                      </a:pPr>
                      <a:r>
                        <a:rPr lang="fr-FR" sz="1100" b="0">
                          <a:solidFill>
                            <a:schemeClr val="tx1">
                              <a:lumMod val="65000"/>
                              <a:lumOff val="35000"/>
                            </a:schemeClr>
                          </a:solidFill>
                          <a:latin typeface="+mj-lt"/>
                          <a:ea typeface="+mn-ea"/>
                          <a:cs typeface="Calibri"/>
                        </a:rPr>
                        <a:t>2.7</a:t>
                      </a:r>
                    </a:p>
                  </a:txBody>
                  <a:tcPr marL="72000" marR="72000" marT="18000" marB="18000" anchor="ctr">
                    <a:lnL>
                      <a:noFill/>
                    </a:lnL>
                    <a:lnR>
                      <a:noFill/>
                    </a:lnR>
                    <a:lnT>
                      <a:noFill/>
                    </a:lnT>
                    <a:lnB w="12700" cmpd="sng">
                      <a:noFill/>
                    </a:lnB>
                    <a:lnTlToBr w="12700" cmpd="sng">
                      <a:noFill/>
                      <a:prstDash val="solid"/>
                    </a:lnTlToBr>
                    <a:lnBlToTr w="12700" cmpd="sng">
                      <a:noFill/>
                      <a:prstDash val="solid"/>
                    </a:lnBlToTr>
                    <a:noFill/>
                  </a:tcPr>
                </a:tc>
                <a:tc>
                  <a:txBody>
                    <a:bodyPr/>
                    <a:lstStyle/>
                    <a:p>
                      <a:pPr algn="ctr">
                        <a:lnSpc>
                          <a:spcPct val="100000"/>
                        </a:lnSpc>
                      </a:pPr>
                      <a:r>
                        <a:rPr lang="fr-FR" sz="1100" b="0">
                          <a:solidFill>
                            <a:schemeClr val="tx1">
                              <a:lumMod val="65000"/>
                              <a:lumOff val="35000"/>
                            </a:schemeClr>
                          </a:solidFill>
                          <a:latin typeface="+mj-lt"/>
                          <a:ea typeface="+mn-ea"/>
                          <a:cs typeface="Calibri"/>
                        </a:rPr>
                        <a:t>3.2</a:t>
                      </a:r>
                    </a:p>
                  </a:txBody>
                  <a:tcPr marL="72000" marR="72000" marT="18000" marB="18000" anchor="ctr">
                    <a:lnL>
                      <a:noFill/>
                    </a:lnL>
                    <a:lnR>
                      <a:noFill/>
                    </a:lnR>
                    <a:lnT>
                      <a:noFill/>
                    </a:lnT>
                    <a:lnB w="12700" cmpd="sng">
                      <a:noFill/>
                    </a:lnB>
                    <a:lnTlToBr w="12700" cmpd="sng">
                      <a:noFill/>
                      <a:prstDash val="solid"/>
                    </a:lnTlToBr>
                    <a:lnBlToTr w="12700" cmpd="sng">
                      <a:noFill/>
                      <a:prstDash val="solid"/>
                    </a:lnBlToTr>
                    <a:noFill/>
                  </a:tcPr>
                </a:tc>
                <a:tc>
                  <a:txBody>
                    <a:bodyPr/>
                    <a:lstStyle/>
                    <a:p>
                      <a:pPr algn="ctr">
                        <a:lnSpc>
                          <a:spcPct val="100000"/>
                        </a:lnSpc>
                      </a:pPr>
                      <a:r>
                        <a:rPr lang="fr-FR" sz="1100" b="0">
                          <a:solidFill>
                            <a:schemeClr val="tx1">
                              <a:lumMod val="65000"/>
                              <a:lumOff val="35000"/>
                            </a:schemeClr>
                          </a:solidFill>
                          <a:latin typeface="+mj-lt"/>
                          <a:cs typeface="Calibri"/>
                        </a:rPr>
                        <a:t>2.6</a:t>
                      </a:r>
                    </a:p>
                  </a:txBody>
                  <a:tcPr marL="72000" marR="72000" marT="18000" marB="18000" anchor="ctr">
                    <a:lnL>
                      <a:noFill/>
                    </a:lnL>
                    <a:lnR>
                      <a:noFill/>
                    </a:lnR>
                    <a:lnT>
                      <a:noFill/>
                    </a:lnT>
                    <a:lnB w="12700" cmpd="sng">
                      <a:noFill/>
                    </a:lnB>
                    <a:lnTlToBr w="12700" cmpd="sng">
                      <a:noFill/>
                      <a:prstDash val="solid"/>
                    </a:lnTlToBr>
                    <a:lnBlToTr w="12700" cmpd="sng">
                      <a:noFill/>
                      <a:prstDash val="solid"/>
                    </a:lnBlToTr>
                    <a:noFill/>
                  </a:tcPr>
                </a:tc>
                <a:tc>
                  <a:txBody>
                    <a:bodyPr/>
                    <a:lstStyle/>
                    <a:p>
                      <a:pPr algn="ctr">
                        <a:lnSpc>
                          <a:spcPct val="100000"/>
                        </a:lnSpc>
                      </a:pPr>
                      <a:r>
                        <a:rPr lang="fr-FR" sz="1100" b="0" baseline="0" dirty="0">
                          <a:solidFill>
                            <a:schemeClr val="tx1">
                              <a:lumMod val="65000"/>
                              <a:lumOff val="35000"/>
                            </a:schemeClr>
                          </a:solidFill>
                          <a:latin typeface="+mj-lt"/>
                          <a:ea typeface="+mn-ea"/>
                          <a:cs typeface="Calibri"/>
                        </a:rPr>
                        <a:t>3.7</a:t>
                      </a:r>
                    </a:p>
                  </a:txBody>
                  <a:tcPr marL="72000" marR="72000" marT="18000" marB="18000" anchor="ctr">
                    <a:lnL>
                      <a:noFill/>
                    </a:lnL>
                    <a:lnR>
                      <a:noFill/>
                    </a:lnR>
                    <a:lnT>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862604446"/>
                  </a:ext>
                </a:extLst>
              </a:tr>
            </a:tbl>
          </a:graphicData>
        </a:graphic>
      </p:graphicFrame>
      <p:sp>
        <p:nvSpPr>
          <p:cNvPr id="32" name="TextBox 18">
            <a:extLst>
              <a:ext uri="{FF2B5EF4-FFF2-40B4-BE49-F238E27FC236}">
                <a16:creationId xmlns:a16="http://schemas.microsoft.com/office/drawing/2014/main" id="{4E0EC3A7-F2C6-40D1-95A7-410A3B2F4B44}"/>
              </a:ext>
            </a:extLst>
          </p:cNvPr>
          <p:cNvSpPr txBox="1"/>
          <p:nvPr/>
        </p:nvSpPr>
        <p:spPr>
          <a:xfrm rot="16200000">
            <a:off x="1993895" y="2271345"/>
            <a:ext cx="1783446" cy="461665"/>
          </a:xfrm>
          <a:prstGeom prst="rect">
            <a:avLst/>
          </a:prstGeom>
          <a:noFill/>
        </p:spPr>
        <p:txBody>
          <a:bodyPr wrap="square" rtlCol="0">
            <a:spAutoFit/>
          </a:bodyPr>
          <a:lstStyle/>
          <a:p>
            <a:pPr algn="ctr" defTabSz="342892" fontAlgn="auto">
              <a:spcBef>
                <a:spcPts val="0"/>
              </a:spcBef>
              <a:spcAft>
                <a:spcPts val="0"/>
              </a:spcAft>
            </a:pPr>
            <a:r>
              <a:rPr lang="fr-FR" sz="1200" b="1">
                <a:solidFill>
                  <a:schemeClr val="tx1">
                    <a:lumMod val="65000"/>
                    <a:lumOff val="35000"/>
                  </a:schemeClr>
                </a:solidFill>
                <a:latin typeface="Arial"/>
                <a:cs typeface="Calibri"/>
              </a:rPr>
              <a:t>Patients de</a:t>
            </a:r>
            <a:br>
              <a:rPr lang="fr-FR" sz="1200" b="1">
                <a:solidFill>
                  <a:schemeClr val="tx1">
                    <a:lumMod val="65000"/>
                    <a:lumOff val="35000"/>
                  </a:schemeClr>
                </a:solidFill>
                <a:latin typeface="Arial"/>
                <a:cs typeface="Calibri"/>
              </a:rPr>
            </a:br>
            <a:r>
              <a:rPr lang="fr-FR" sz="1200" b="1">
                <a:solidFill>
                  <a:schemeClr val="tx1">
                    <a:lumMod val="65000"/>
                    <a:lumOff val="35000"/>
                  </a:schemeClr>
                </a:solidFill>
                <a:latin typeface="Arial"/>
                <a:cs typeface="Calibri"/>
              </a:rPr>
              <a:t>≥75 ans (%)</a:t>
            </a:r>
          </a:p>
        </p:txBody>
      </p:sp>
      <p:graphicFrame>
        <p:nvGraphicFramePr>
          <p:cNvPr id="33" name="Content Placeholder 4">
            <a:extLst>
              <a:ext uri="{FF2B5EF4-FFF2-40B4-BE49-F238E27FC236}">
                <a16:creationId xmlns:a16="http://schemas.microsoft.com/office/drawing/2014/main" id="{B8C265B1-3652-4EAD-9DD7-464A423BE3C4}"/>
              </a:ext>
            </a:extLst>
          </p:cNvPr>
          <p:cNvGraphicFramePr>
            <a:graphicFrameLocks/>
          </p:cNvGraphicFramePr>
          <p:nvPr>
            <p:extLst>
              <p:ext uri="{D42A27DB-BD31-4B8C-83A1-F6EECF244321}">
                <p14:modId xmlns:p14="http://schemas.microsoft.com/office/powerpoint/2010/main" val="2137946713"/>
              </p:ext>
            </p:extLst>
          </p:nvPr>
        </p:nvGraphicFramePr>
        <p:xfrm>
          <a:off x="594069" y="2265702"/>
          <a:ext cx="1727173" cy="1162365"/>
        </p:xfrm>
        <a:graphic>
          <a:graphicData uri="http://schemas.openxmlformats.org/drawingml/2006/table">
            <a:tbl>
              <a:tblPr bandRow="1">
                <a:tableStyleId>{9D7B26C5-4107-4FEC-AEDC-1716B250A1EF}</a:tableStyleId>
              </a:tblPr>
              <a:tblGrid>
                <a:gridCol w="1727173">
                  <a:extLst>
                    <a:ext uri="{9D8B030D-6E8A-4147-A177-3AD203B41FA5}">
                      <a16:colId xmlns:a16="http://schemas.microsoft.com/office/drawing/2014/main" val="20000"/>
                    </a:ext>
                  </a:extLst>
                </a:gridCol>
              </a:tblGrid>
              <a:tr h="277603">
                <a:tc>
                  <a:txBody>
                    <a:bodyPr/>
                    <a:lstStyle/>
                    <a:p>
                      <a:pPr indent="0">
                        <a:lnSpc>
                          <a:spcPts val="1200"/>
                        </a:lnSpc>
                      </a:pPr>
                      <a:r>
                        <a:rPr lang="fr-FR" sz="1200" b="0" baseline="0" dirty="0">
                          <a:solidFill>
                            <a:schemeClr val="tx1">
                              <a:lumMod val="65000"/>
                              <a:lumOff val="35000"/>
                            </a:schemeClr>
                          </a:solidFill>
                          <a:latin typeface="+mn-lt"/>
                          <a:ea typeface="Calibri" charset="0"/>
                          <a:cs typeface="Calibri" charset="0"/>
                        </a:rPr>
                        <a:t>Insuffisance cardiaque </a:t>
                      </a:r>
                    </a:p>
                  </a:txBody>
                  <a:tcPr marL="51435" marR="51435" marT="135000" marB="34290">
                    <a:lnL>
                      <a:noFill/>
                    </a:lnL>
                    <a:lnR>
                      <a:noFill/>
                    </a:lnR>
                    <a:lnT w="12700" cmpd="sng">
                      <a:noFill/>
                    </a:lnT>
                    <a:lnB>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0"/>
                  </a:ext>
                </a:extLst>
              </a:tr>
              <a:tr h="277603">
                <a:tc>
                  <a:txBody>
                    <a:bodyPr/>
                    <a:lstStyle/>
                    <a:p>
                      <a:pPr indent="0">
                        <a:lnSpc>
                          <a:spcPts val="840"/>
                        </a:lnSpc>
                      </a:pPr>
                      <a:r>
                        <a:rPr lang="fr-FR" sz="1200" b="0" baseline="0">
                          <a:solidFill>
                            <a:schemeClr val="tx1">
                              <a:lumMod val="65000"/>
                              <a:lumOff val="35000"/>
                            </a:schemeClr>
                          </a:solidFill>
                          <a:latin typeface="+mn-lt"/>
                          <a:ea typeface="Calibri" charset="0"/>
                          <a:cs typeface="Calibri" charset="0"/>
                        </a:rPr>
                        <a:t>Hypertension</a:t>
                      </a:r>
                    </a:p>
                  </a:txBody>
                  <a:tcPr marL="51435" marR="51435" marT="135000" marB="34290">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77603">
                <a:tc>
                  <a:txBody>
                    <a:bodyPr/>
                    <a:lstStyle/>
                    <a:p>
                      <a:pPr indent="0">
                        <a:lnSpc>
                          <a:spcPts val="840"/>
                        </a:lnSpc>
                      </a:pPr>
                      <a:r>
                        <a:rPr lang="fr-FR" sz="1200" baseline="0" dirty="0">
                          <a:solidFill>
                            <a:schemeClr val="tx1">
                              <a:lumMod val="65000"/>
                              <a:lumOff val="35000"/>
                            </a:schemeClr>
                          </a:solidFill>
                        </a:rPr>
                        <a:t>Diabète de type 2</a:t>
                      </a:r>
                    </a:p>
                  </a:txBody>
                  <a:tcPr marL="51435" marR="51435" marT="135000" marB="34290">
                    <a:lnL>
                      <a:noFill/>
                    </a:lnL>
                    <a:lnR>
                      <a:noFill/>
                    </a:lnR>
                    <a:lnT>
                      <a:noFill/>
                    </a:lnT>
                    <a:lnB>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2"/>
                  </a:ext>
                </a:extLst>
              </a:tr>
              <a:tr h="277603">
                <a:tc>
                  <a:txBody>
                    <a:bodyPr/>
                    <a:lstStyle/>
                    <a:p>
                      <a:pPr indent="0">
                        <a:lnSpc>
                          <a:spcPts val="840"/>
                        </a:lnSpc>
                      </a:pPr>
                      <a:r>
                        <a:rPr lang="fr-FR" sz="1200" baseline="0" dirty="0">
                          <a:solidFill>
                            <a:schemeClr val="tx1">
                              <a:lumMod val="65000"/>
                              <a:lumOff val="35000"/>
                            </a:schemeClr>
                          </a:solidFill>
                        </a:rPr>
                        <a:t>AVC/AIT/ES</a:t>
                      </a:r>
                    </a:p>
                  </a:txBody>
                  <a:tcPr marL="51435" marR="51435" marT="135000" marB="34290">
                    <a:lnL>
                      <a:noFill/>
                    </a:lnL>
                    <a:lnR>
                      <a:noFill/>
                    </a:lnR>
                    <a:lnT>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
        <p:nvSpPr>
          <p:cNvPr id="51" name="Subtitle 1">
            <a:extLst>
              <a:ext uri="{FF2B5EF4-FFF2-40B4-BE49-F238E27FC236}">
                <a16:creationId xmlns:a16="http://schemas.microsoft.com/office/drawing/2014/main" id="{84F6122E-008C-48A8-BB42-F7234665E9B3}"/>
              </a:ext>
            </a:extLst>
          </p:cNvPr>
          <p:cNvSpPr txBox="1">
            <a:spLocks/>
          </p:cNvSpPr>
          <p:nvPr/>
        </p:nvSpPr>
        <p:spPr>
          <a:xfrm>
            <a:off x="612776" y="1228789"/>
            <a:ext cx="8280400" cy="473976"/>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dirty="0"/>
              <a:t>Répartition des patients âgés dans des études pivot de phase III. </a:t>
            </a:r>
          </a:p>
          <a:p>
            <a:endParaRPr lang="fr-FR" sz="1400" b="1" dirty="0"/>
          </a:p>
        </p:txBody>
      </p:sp>
    </p:spTree>
    <p:extLst>
      <p:ext uri="{BB962C8B-B14F-4D97-AF65-F5344CB8AC3E}">
        <p14:creationId xmlns:p14="http://schemas.microsoft.com/office/powerpoint/2010/main" val="2760584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wipe(left)">
                                      <p:cBhvr>
                                        <p:cTn id="7"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 name="Content Placeholder 9">
            <a:extLst>
              <a:ext uri="{FF2B5EF4-FFF2-40B4-BE49-F238E27FC236}">
                <a16:creationId xmlns:a16="http://schemas.microsoft.com/office/drawing/2014/main" id="{BB651A1D-9229-4E89-BE09-D631DEBB5267}"/>
              </a:ext>
            </a:extLst>
          </p:cNvPr>
          <p:cNvGraphicFramePr>
            <a:graphicFrameLocks/>
          </p:cNvGraphicFramePr>
          <p:nvPr>
            <p:extLst>
              <p:ext uri="{D42A27DB-BD31-4B8C-83A1-F6EECF244321}">
                <p14:modId xmlns:p14="http://schemas.microsoft.com/office/powerpoint/2010/main" val="1342108148"/>
              </p:ext>
            </p:extLst>
          </p:nvPr>
        </p:nvGraphicFramePr>
        <p:xfrm>
          <a:off x="455023" y="1239482"/>
          <a:ext cx="8151019" cy="3110058"/>
        </p:xfrm>
        <a:graphic>
          <a:graphicData uri="http://schemas.openxmlformats.org/drawingml/2006/chart">
            <c:chart xmlns:c="http://schemas.openxmlformats.org/drawingml/2006/chart" xmlns:r="http://schemas.openxmlformats.org/officeDocument/2006/relationships" r:id="rId3"/>
          </a:graphicData>
        </a:graphic>
      </p:graphicFrame>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1061884" y="216911"/>
            <a:ext cx="7831292"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a:t>La protection de vos patients FAnv est plus importante que la prévention de saignements</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600050"/>
            <a:ext cx="8274051" cy="456535"/>
          </a:xfrm>
          <a:prstGeom prst="rect">
            <a:avLst/>
          </a:prstGeom>
          <a:noFill/>
        </p:spPr>
        <p:txBody>
          <a:bodyPr wrap="square" lIns="0" tIns="0" rIns="0" bIns="0" rtlCol="0" anchor="b" anchorCtr="0">
            <a:spAutoFit/>
          </a:bodyPr>
          <a:lstStyle/>
          <a:p>
            <a:pPr>
              <a:spcBef>
                <a:spcPts val="200"/>
              </a:spcBef>
            </a:pPr>
            <a:r>
              <a:rPr lang="fr-FR" sz="700" dirty="0">
                <a:solidFill>
                  <a:srgbClr val="B3B2B5"/>
                </a:solidFill>
                <a:cs typeface="Arial" charset="0"/>
              </a:rPr>
              <a:t>Critère principal de sécurité Saignement majeur et saignement non majeur cliniquement pertinent.</a:t>
            </a:r>
          </a:p>
          <a:p>
            <a:pPr>
              <a:spcBef>
                <a:spcPts val="0"/>
              </a:spcBef>
            </a:pPr>
            <a:r>
              <a:rPr lang="fr-FR" sz="700" dirty="0">
                <a:solidFill>
                  <a:srgbClr val="B3B2B5"/>
                </a:solidFill>
                <a:cs typeface="Arial" charset="0"/>
              </a:rPr>
              <a:t>* Critère principal d’efficacité ITT : intention de traiter</a:t>
            </a:r>
          </a:p>
          <a:p>
            <a:pPr marL="85725" indent="-85725">
              <a:spcBef>
                <a:spcPts val="0"/>
              </a:spcBef>
            </a:pPr>
            <a:r>
              <a:rPr lang="fr-FR" sz="700" dirty="0">
                <a:solidFill>
                  <a:srgbClr val="B3B2B5"/>
                </a:solidFill>
                <a:cs typeface="Arial" charset="0"/>
              </a:rPr>
              <a:t>†	Population retenue pour l’analyse de l’innocuité</a:t>
            </a:r>
          </a:p>
          <a:p>
            <a:pPr>
              <a:spcBef>
                <a:spcPts val="200"/>
              </a:spcBef>
            </a:pPr>
            <a:r>
              <a:rPr lang="fr-FR" sz="700" dirty="0">
                <a:solidFill>
                  <a:srgbClr val="B3B2B5"/>
                </a:solidFill>
                <a:cs typeface="Arial" charset="0"/>
              </a:rPr>
              <a:t>ES : embolie systémique ;  FA : Fibrillation atriale (auriculaire) ; AP : année-patient ; RR : risque relatif</a:t>
            </a:r>
          </a:p>
        </p:txBody>
      </p:sp>
      <p:pic>
        <p:nvPicPr>
          <p:cNvPr id="31" name="Picture 3" descr="A person smiling for the camera&#10;&#10;Description automatically generated">
            <a:extLst>
              <a:ext uri="{FF2B5EF4-FFF2-40B4-BE49-F238E27FC236}">
                <a16:creationId xmlns:a16="http://schemas.microsoft.com/office/drawing/2014/main" id="{C59FD640-ED1D-464C-B4C0-62F83B24F85B}"/>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233302" y="-80613"/>
            <a:ext cx="1107331" cy="1107331"/>
          </a:xfrm>
          <a:prstGeom prst="ellipse">
            <a:avLst/>
          </a:prstGeom>
          <a:ln w="28575">
            <a:solidFill>
              <a:srgbClr val="3961AC"/>
            </a:solidFill>
          </a:ln>
        </p:spPr>
      </p:pic>
      <p:sp>
        <p:nvSpPr>
          <p:cNvPr id="32" name="Subtitle 1">
            <a:extLst>
              <a:ext uri="{FF2B5EF4-FFF2-40B4-BE49-F238E27FC236}">
                <a16:creationId xmlns:a16="http://schemas.microsoft.com/office/drawing/2014/main" id="{F72B7FB9-A8E3-4314-867A-1636160D83BD}"/>
              </a:ext>
            </a:extLst>
          </p:cNvPr>
          <p:cNvSpPr txBox="1">
            <a:spLocks/>
          </p:cNvSpPr>
          <p:nvPr/>
        </p:nvSpPr>
        <p:spPr>
          <a:xfrm>
            <a:off x="612776" y="1228789"/>
            <a:ext cx="8280400" cy="215444"/>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a:t>ROCKET AF : Patients ≥75 ans</a:t>
            </a:r>
            <a:r>
              <a:rPr lang="fr-FR" sz="1400" b="1" baseline="30000"/>
              <a:t>14</a:t>
            </a:r>
          </a:p>
        </p:txBody>
      </p:sp>
      <p:sp>
        <p:nvSpPr>
          <p:cNvPr id="40" name="TextBox 13">
            <a:extLst>
              <a:ext uri="{FF2B5EF4-FFF2-40B4-BE49-F238E27FC236}">
                <a16:creationId xmlns:a16="http://schemas.microsoft.com/office/drawing/2014/main" id="{8770B0BE-8E26-468A-B738-33D97383CC49}"/>
              </a:ext>
            </a:extLst>
          </p:cNvPr>
          <p:cNvSpPr txBox="1"/>
          <p:nvPr/>
        </p:nvSpPr>
        <p:spPr>
          <a:xfrm>
            <a:off x="1333358" y="2109311"/>
            <a:ext cx="1686926" cy="440217"/>
          </a:xfrm>
          <a:prstGeom prst="rect">
            <a:avLst/>
          </a:prstGeom>
          <a:noFill/>
        </p:spPr>
        <p:txBody>
          <a:bodyPr wrap="square" lIns="67500" tIns="35100" rIns="67500" bIns="35100" rtlCol="0" anchor="ctr">
            <a:spAutoFit/>
          </a:bodyPr>
          <a:lstStyle/>
          <a:p>
            <a:pPr algn="ctr"/>
            <a:r>
              <a:rPr lang="fr-FR" sz="1200" dirty="0">
                <a:solidFill>
                  <a:schemeClr val="tx1">
                    <a:lumMod val="65000"/>
                    <a:lumOff val="35000"/>
                  </a:schemeClr>
                </a:solidFill>
              </a:rPr>
              <a:t>RR 0.80</a:t>
            </a:r>
            <a:br>
              <a:rPr lang="fr-FR" sz="1200" dirty="0">
                <a:solidFill>
                  <a:schemeClr val="tx1">
                    <a:lumMod val="65000"/>
                    <a:lumOff val="35000"/>
                  </a:schemeClr>
                </a:solidFill>
              </a:rPr>
            </a:br>
            <a:r>
              <a:rPr lang="fr-FR" sz="1200" dirty="0">
                <a:solidFill>
                  <a:schemeClr val="tx1">
                    <a:lumMod val="65000"/>
                    <a:lumOff val="35000"/>
                  </a:schemeClr>
                </a:solidFill>
              </a:rPr>
              <a:t>(IC à 95 % 0.63–1.02)</a:t>
            </a:r>
          </a:p>
        </p:txBody>
      </p:sp>
      <p:sp>
        <p:nvSpPr>
          <p:cNvPr id="41" name="TextBox 14">
            <a:extLst>
              <a:ext uri="{FF2B5EF4-FFF2-40B4-BE49-F238E27FC236}">
                <a16:creationId xmlns:a16="http://schemas.microsoft.com/office/drawing/2014/main" id="{B405D19F-0706-4B31-811A-A5C86B0B64FF}"/>
              </a:ext>
            </a:extLst>
          </p:cNvPr>
          <p:cNvSpPr txBox="1"/>
          <p:nvPr/>
        </p:nvSpPr>
        <p:spPr>
          <a:xfrm>
            <a:off x="3042055" y="2387040"/>
            <a:ext cx="1756394" cy="440217"/>
          </a:xfrm>
          <a:prstGeom prst="rect">
            <a:avLst/>
          </a:prstGeom>
          <a:noFill/>
        </p:spPr>
        <p:txBody>
          <a:bodyPr wrap="square" lIns="67500" tIns="35100" rIns="67500" bIns="35100" rtlCol="0" anchor="ctr">
            <a:spAutoFit/>
          </a:bodyPr>
          <a:lstStyle/>
          <a:p>
            <a:pPr algn="ctr"/>
            <a:r>
              <a:rPr lang="fr-FR" sz="1200">
                <a:solidFill>
                  <a:schemeClr val="tx1">
                    <a:lumMod val="65000"/>
                    <a:lumOff val="35000"/>
                  </a:schemeClr>
                </a:solidFill>
              </a:rPr>
              <a:t>RR 1.11</a:t>
            </a:r>
            <a:br>
              <a:rPr lang="fr-FR" sz="1200">
                <a:solidFill>
                  <a:schemeClr val="tx1">
                    <a:lumMod val="65000"/>
                    <a:lumOff val="35000"/>
                  </a:schemeClr>
                </a:solidFill>
              </a:rPr>
            </a:br>
            <a:r>
              <a:rPr lang="fr-FR" sz="1200">
                <a:solidFill>
                  <a:schemeClr val="tx1">
                    <a:lumMod val="65000"/>
                    <a:lumOff val="35000"/>
                  </a:schemeClr>
                </a:solidFill>
              </a:rPr>
              <a:t>(IC à 95 % 0.92–1.34)</a:t>
            </a:r>
          </a:p>
        </p:txBody>
      </p:sp>
      <p:sp>
        <p:nvSpPr>
          <p:cNvPr id="42" name="TextBox 16">
            <a:extLst>
              <a:ext uri="{FF2B5EF4-FFF2-40B4-BE49-F238E27FC236}">
                <a16:creationId xmlns:a16="http://schemas.microsoft.com/office/drawing/2014/main" id="{1215558F-6BCE-4762-9BC6-8906F21F260B}"/>
              </a:ext>
            </a:extLst>
          </p:cNvPr>
          <p:cNvSpPr txBox="1"/>
          <p:nvPr/>
        </p:nvSpPr>
        <p:spPr>
          <a:xfrm>
            <a:off x="4874248" y="2824790"/>
            <a:ext cx="1669882" cy="440217"/>
          </a:xfrm>
          <a:prstGeom prst="rect">
            <a:avLst/>
          </a:prstGeom>
          <a:noFill/>
        </p:spPr>
        <p:txBody>
          <a:bodyPr wrap="square" lIns="67500" tIns="35100" rIns="67500" bIns="35100" rtlCol="0" anchor="ctr">
            <a:spAutoFit/>
          </a:bodyPr>
          <a:lstStyle/>
          <a:p>
            <a:pPr algn="ctr"/>
            <a:r>
              <a:rPr lang="fr-FR" sz="1200">
                <a:solidFill>
                  <a:schemeClr val="tx1">
                    <a:lumMod val="65000"/>
                    <a:lumOff val="35000"/>
                  </a:schemeClr>
                </a:solidFill>
              </a:rPr>
              <a:t>RR 0.45</a:t>
            </a:r>
            <a:br>
              <a:rPr lang="fr-FR" sz="1200">
                <a:solidFill>
                  <a:schemeClr val="tx1">
                    <a:lumMod val="65000"/>
                    <a:lumOff val="35000"/>
                  </a:schemeClr>
                </a:solidFill>
              </a:rPr>
            </a:br>
            <a:r>
              <a:rPr lang="fr-FR" sz="1200">
                <a:solidFill>
                  <a:schemeClr val="tx1">
                    <a:lumMod val="65000"/>
                    <a:lumOff val="35000"/>
                  </a:schemeClr>
                </a:solidFill>
              </a:rPr>
              <a:t>(IC à 95 % 0.23–0.87)</a:t>
            </a:r>
          </a:p>
        </p:txBody>
      </p:sp>
      <p:sp>
        <p:nvSpPr>
          <p:cNvPr id="43" name="TextBox 17">
            <a:extLst>
              <a:ext uri="{FF2B5EF4-FFF2-40B4-BE49-F238E27FC236}">
                <a16:creationId xmlns:a16="http://schemas.microsoft.com/office/drawing/2014/main" id="{591EB733-078D-464B-8D3E-380808069B0A}"/>
              </a:ext>
            </a:extLst>
          </p:cNvPr>
          <p:cNvSpPr txBox="1"/>
          <p:nvPr/>
        </p:nvSpPr>
        <p:spPr>
          <a:xfrm>
            <a:off x="6580415" y="2834915"/>
            <a:ext cx="1756394" cy="440217"/>
          </a:xfrm>
          <a:prstGeom prst="rect">
            <a:avLst/>
          </a:prstGeom>
          <a:noFill/>
        </p:spPr>
        <p:txBody>
          <a:bodyPr wrap="square" lIns="67500" tIns="35100" rIns="67500" bIns="35100" rtlCol="0" anchor="ctr">
            <a:spAutoFit/>
          </a:bodyPr>
          <a:lstStyle/>
          <a:p>
            <a:pPr algn="ctr"/>
            <a:r>
              <a:rPr lang="fr-FR" sz="1200">
                <a:solidFill>
                  <a:schemeClr val="tx1">
                    <a:lumMod val="65000"/>
                    <a:lumOff val="35000"/>
                  </a:schemeClr>
                </a:solidFill>
              </a:rPr>
              <a:t>RR 0.80</a:t>
            </a:r>
            <a:br>
              <a:rPr lang="fr-FR" sz="1200">
                <a:solidFill>
                  <a:schemeClr val="tx1">
                    <a:lumMod val="65000"/>
                    <a:lumOff val="35000"/>
                  </a:schemeClr>
                </a:solidFill>
              </a:rPr>
            </a:br>
            <a:r>
              <a:rPr lang="fr-FR" sz="1200">
                <a:solidFill>
                  <a:schemeClr val="tx1">
                    <a:lumMod val="65000"/>
                    <a:lumOff val="35000"/>
                  </a:schemeClr>
                </a:solidFill>
              </a:rPr>
              <a:t>(IC à 95 % 0.50–1.28)</a:t>
            </a:r>
          </a:p>
        </p:txBody>
      </p:sp>
      <p:sp>
        <p:nvSpPr>
          <p:cNvPr id="44" name="Rectangle: Rounded Corners 6">
            <a:extLst>
              <a:ext uri="{FF2B5EF4-FFF2-40B4-BE49-F238E27FC236}">
                <a16:creationId xmlns:a16="http://schemas.microsoft.com/office/drawing/2014/main" id="{6B815664-CC7F-4397-851A-DE3DD949D5D5}"/>
              </a:ext>
            </a:extLst>
          </p:cNvPr>
          <p:cNvSpPr/>
          <p:nvPr/>
        </p:nvSpPr>
        <p:spPr bwMode="auto">
          <a:xfrm>
            <a:off x="1319753" y="1991033"/>
            <a:ext cx="1696824" cy="2217160"/>
          </a:xfrm>
          <a:prstGeom prst="roundRect">
            <a:avLst>
              <a:gd name="adj" fmla="val 7607"/>
            </a:avLst>
          </a:prstGeom>
          <a:noFill/>
          <a:ln w="28575" algn="ctr">
            <a:solidFill>
              <a:srgbClr val="809ED5"/>
            </a:solidFill>
            <a:miter lim="800000"/>
            <a:headEnd/>
            <a:tailEnd/>
          </a:ln>
          <a:effectLst/>
        </p:spPr>
        <p:txBody>
          <a:bodyPr wrap="square" lIns="0" tIns="0" rIns="0" bIns="0" rtlCol="0" anchor="ctr">
            <a:noAutofit/>
          </a:bodyPr>
          <a:lstStyle/>
          <a:p>
            <a:pPr algn="ctr"/>
            <a:endParaRPr lang="en-GB" sz="1600">
              <a:solidFill>
                <a:schemeClr val="tx1">
                  <a:lumMod val="65000"/>
                  <a:lumOff val="35000"/>
                </a:schemeClr>
              </a:solidFill>
            </a:endParaRPr>
          </a:p>
        </p:txBody>
      </p:sp>
      <p:sp>
        <p:nvSpPr>
          <p:cNvPr id="45" name="TextBox 19">
            <a:extLst>
              <a:ext uri="{FF2B5EF4-FFF2-40B4-BE49-F238E27FC236}">
                <a16:creationId xmlns:a16="http://schemas.microsoft.com/office/drawing/2014/main" id="{C7BE4B50-F6F6-41F1-871D-3AF43CB16E19}"/>
              </a:ext>
            </a:extLst>
          </p:cNvPr>
          <p:cNvSpPr txBox="1"/>
          <p:nvPr/>
        </p:nvSpPr>
        <p:spPr>
          <a:xfrm>
            <a:off x="4707103" y="3903663"/>
            <a:ext cx="142875" cy="193996"/>
          </a:xfrm>
          <a:prstGeom prst="rect">
            <a:avLst/>
          </a:prstGeom>
          <a:noFill/>
        </p:spPr>
        <p:txBody>
          <a:bodyPr wrap="square" lIns="67500" tIns="35100" rIns="67500" bIns="35100" rtlCol="0" anchor="ctr">
            <a:spAutoFit/>
          </a:bodyPr>
          <a:lstStyle/>
          <a:p>
            <a:pPr algn="ctr"/>
            <a:r>
              <a:rPr lang="fr-FR" sz="1200" baseline="30000">
                <a:solidFill>
                  <a:schemeClr val="tx1">
                    <a:lumMod val="65000"/>
                    <a:lumOff val="35000"/>
                  </a:schemeClr>
                </a:solidFill>
              </a:rPr>
              <a:t>†</a:t>
            </a:r>
          </a:p>
        </p:txBody>
      </p:sp>
      <p:sp>
        <p:nvSpPr>
          <p:cNvPr id="46" name="TextBox 21">
            <a:extLst>
              <a:ext uri="{FF2B5EF4-FFF2-40B4-BE49-F238E27FC236}">
                <a16:creationId xmlns:a16="http://schemas.microsoft.com/office/drawing/2014/main" id="{43781F93-3ECF-44FA-86DE-718FC7E01F62}"/>
              </a:ext>
            </a:extLst>
          </p:cNvPr>
          <p:cNvSpPr txBox="1"/>
          <p:nvPr/>
        </p:nvSpPr>
        <p:spPr>
          <a:xfrm>
            <a:off x="6280923" y="3903663"/>
            <a:ext cx="142875" cy="193996"/>
          </a:xfrm>
          <a:prstGeom prst="rect">
            <a:avLst/>
          </a:prstGeom>
          <a:noFill/>
        </p:spPr>
        <p:txBody>
          <a:bodyPr wrap="square" lIns="67500" tIns="35100" rIns="67500" bIns="35100" rtlCol="0" anchor="ctr">
            <a:spAutoFit/>
          </a:bodyPr>
          <a:lstStyle/>
          <a:p>
            <a:pPr algn="ctr"/>
            <a:r>
              <a:rPr lang="fr-FR" sz="1200" baseline="30000">
                <a:solidFill>
                  <a:schemeClr val="tx1">
                    <a:lumMod val="65000"/>
                    <a:lumOff val="35000"/>
                  </a:schemeClr>
                </a:solidFill>
              </a:rPr>
              <a:t>†</a:t>
            </a:r>
          </a:p>
        </p:txBody>
      </p:sp>
      <p:sp>
        <p:nvSpPr>
          <p:cNvPr id="47" name="TextBox 22">
            <a:extLst>
              <a:ext uri="{FF2B5EF4-FFF2-40B4-BE49-F238E27FC236}">
                <a16:creationId xmlns:a16="http://schemas.microsoft.com/office/drawing/2014/main" id="{4E7B8E12-5B8F-4CF2-893C-28CCE19EDBE2}"/>
              </a:ext>
            </a:extLst>
          </p:cNvPr>
          <p:cNvSpPr txBox="1"/>
          <p:nvPr/>
        </p:nvSpPr>
        <p:spPr>
          <a:xfrm>
            <a:off x="8281075" y="3903663"/>
            <a:ext cx="142875" cy="193996"/>
          </a:xfrm>
          <a:prstGeom prst="rect">
            <a:avLst/>
          </a:prstGeom>
          <a:noFill/>
        </p:spPr>
        <p:txBody>
          <a:bodyPr wrap="square" lIns="67500" tIns="35100" rIns="67500" bIns="35100" rtlCol="0" anchor="ctr">
            <a:spAutoFit/>
          </a:bodyPr>
          <a:lstStyle/>
          <a:p>
            <a:pPr algn="ctr"/>
            <a:r>
              <a:rPr lang="fr-FR" sz="1200" baseline="30000">
                <a:solidFill>
                  <a:schemeClr val="tx1">
                    <a:lumMod val="65000"/>
                    <a:lumOff val="35000"/>
                  </a:schemeClr>
                </a:solidFill>
              </a:rPr>
              <a:t>†</a:t>
            </a:r>
          </a:p>
        </p:txBody>
      </p:sp>
      <p:grpSp>
        <p:nvGrpSpPr>
          <p:cNvPr id="48" name="Group 13">
            <a:extLst>
              <a:ext uri="{FF2B5EF4-FFF2-40B4-BE49-F238E27FC236}">
                <a16:creationId xmlns:a16="http://schemas.microsoft.com/office/drawing/2014/main" id="{BD97C696-1DCB-4A50-BE52-FB4321F8F73C}"/>
              </a:ext>
            </a:extLst>
          </p:cNvPr>
          <p:cNvGrpSpPr/>
          <p:nvPr/>
        </p:nvGrpSpPr>
        <p:grpSpPr>
          <a:xfrm>
            <a:off x="6821439" y="1645650"/>
            <a:ext cx="2012056" cy="279180"/>
            <a:chOff x="251479" y="2322671"/>
            <a:chExt cx="2012056" cy="372239"/>
          </a:xfrm>
        </p:grpSpPr>
        <p:sp>
          <p:nvSpPr>
            <p:cNvPr id="49" name="Rectangle 14">
              <a:extLst>
                <a:ext uri="{FF2B5EF4-FFF2-40B4-BE49-F238E27FC236}">
                  <a16:creationId xmlns:a16="http://schemas.microsoft.com/office/drawing/2014/main" id="{781AF918-CFDE-4C81-983F-67028A73DDF6}"/>
                </a:ext>
              </a:extLst>
            </p:cNvPr>
            <p:cNvSpPr/>
            <p:nvPr/>
          </p:nvSpPr>
          <p:spPr bwMode="auto">
            <a:xfrm>
              <a:off x="251479" y="2441428"/>
              <a:ext cx="108000" cy="144000"/>
            </a:xfrm>
            <a:prstGeom prst="rect">
              <a:avLst/>
            </a:prstGeom>
            <a:solidFill>
              <a:srgbClr val="B3B2B5"/>
            </a:solidFill>
            <a:ln w="19050" algn="ctr">
              <a:solidFill>
                <a:srgbClr val="B3B2B5"/>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50" name="TextBox 15">
              <a:extLst>
                <a:ext uri="{FF2B5EF4-FFF2-40B4-BE49-F238E27FC236}">
                  <a16:creationId xmlns:a16="http://schemas.microsoft.com/office/drawing/2014/main" id="{FCADE23B-9D13-43F5-BF68-E06325661C70}"/>
                </a:ext>
              </a:extLst>
            </p:cNvPr>
            <p:cNvSpPr txBox="1"/>
            <p:nvPr/>
          </p:nvSpPr>
          <p:spPr>
            <a:xfrm>
              <a:off x="382731" y="2322671"/>
              <a:ext cx="489534" cy="372239"/>
            </a:xfrm>
            <a:prstGeom prst="rect">
              <a:avLst/>
            </a:prstGeom>
            <a:noFill/>
          </p:spPr>
          <p:txBody>
            <a:bodyPr wrap="none" lIns="90000" tIns="46800" rIns="90000" bIns="46800" rtlCol="0" anchor="ctr">
              <a:spAutoFit/>
            </a:bodyPr>
            <a:lstStyle/>
            <a:p>
              <a:r>
                <a:rPr lang="fr-FR" sz="1200">
                  <a:solidFill>
                    <a:srgbClr val="000000">
                      <a:lumMod val="65000"/>
                      <a:lumOff val="35000"/>
                    </a:srgbClr>
                  </a:solidFill>
                </a:rPr>
                <a:t>AVK</a:t>
              </a:r>
            </a:p>
          </p:txBody>
        </p:sp>
        <p:sp>
          <p:nvSpPr>
            <p:cNvPr id="51" name="Rectangle 20">
              <a:extLst>
                <a:ext uri="{FF2B5EF4-FFF2-40B4-BE49-F238E27FC236}">
                  <a16:creationId xmlns:a16="http://schemas.microsoft.com/office/drawing/2014/main" id="{C4ED70DE-56D8-422B-A4AB-2772254CB36D}"/>
                </a:ext>
              </a:extLst>
            </p:cNvPr>
            <p:cNvSpPr/>
            <p:nvPr/>
          </p:nvSpPr>
          <p:spPr bwMode="auto">
            <a:xfrm>
              <a:off x="1091316" y="2435045"/>
              <a:ext cx="108000" cy="144000"/>
            </a:xfrm>
            <a:prstGeom prst="rect">
              <a:avLst/>
            </a:prstGeom>
            <a:solidFill>
              <a:srgbClr val="3961AC"/>
            </a:solidFill>
            <a:ln w="19050" algn="ctr">
              <a:solidFill>
                <a:srgbClr val="3961AC"/>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52" name="TextBox 23">
              <a:extLst>
                <a:ext uri="{FF2B5EF4-FFF2-40B4-BE49-F238E27FC236}">
                  <a16:creationId xmlns:a16="http://schemas.microsoft.com/office/drawing/2014/main" id="{0AF00CE0-73A0-4A7F-B3B5-502E2A634CC1}"/>
                </a:ext>
              </a:extLst>
            </p:cNvPr>
            <p:cNvSpPr txBox="1"/>
            <p:nvPr/>
          </p:nvSpPr>
          <p:spPr>
            <a:xfrm>
              <a:off x="1222568" y="2322671"/>
              <a:ext cx="1040967" cy="372239"/>
            </a:xfrm>
            <a:prstGeom prst="rect">
              <a:avLst/>
            </a:prstGeom>
            <a:noFill/>
          </p:spPr>
          <p:txBody>
            <a:bodyPr wrap="none" lIns="90000" tIns="46800" rIns="90000" bIns="46800" rtlCol="0" anchor="ctr">
              <a:spAutoFit/>
            </a:bodyPr>
            <a:lstStyle/>
            <a:p>
              <a:r>
                <a:rPr lang="fr-FR" sz="1200">
                  <a:solidFill>
                    <a:srgbClr val="000000">
                      <a:lumMod val="65000"/>
                      <a:lumOff val="35000"/>
                    </a:srgbClr>
                  </a:solidFill>
                </a:rPr>
                <a:t>Rivaroxaban</a:t>
              </a:r>
            </a:p>
          </p:txBody>
        </p:sp>
      </p:grpSp>
    </p:spTree>
    <p:extLst>
      <p:ext uri="{BB962C8B-B14F-4D97-AF65-F5344CB8AC3E}">
        <p14:creationId xmlns:p14="http://schemas.microsoft.com/office/powerpoint/2010/main" val="23828380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1188" y="216911"/>
            <a:ext cx="8281988"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a:t>Les patients âgés avec FAnv auraient un bénéfice clinique plus élevé sous Rivaroxaban vs AVK</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841141"/>
            <a:ext cx="8274051" cy="215444"/>
          </a:xfrm>
          <a:prstGeom prst="rect">
            <a:avLst/>
          </a:prstGeom>
          <a:noFill/>
        </p:spPr>
        <p:txBody>
          <a:bodyPr wrap="square" lIns="0" tIns="0" rIns="0" bIns="0" rtlCol="0" anchor="b" anchorCtr="0">
            <a:spAutoFit/>
          </a:bodyPr>
          <a:lstStyle/>
          <a:p>
            <a:pPr>
              <a:spcBef>
                <a:spcPts val="0"/>
              </a:spcBef>
            </a:pPr>
            <a:r>
              <a:rPr lang="fr-FR" sz="700">
                <a:solidFill>
                  <a:srgbClr val="B3B2B5"/>
                </a:solidFill>
                <a:cs typeface="Arial" charset="0"/>
              </a:rPr>
              <a:t>* Sur la base de la prévention des accidents vasculaires cérébraux ischémiques, des hémorragies graves (mettant en jeu le pronostic vital) et de la mortalité toutes causes confondues; </a:t>
            </a:r>
            <a:br>
              <a:rPr lang="fr-FR" sz="700">
                <a:solidFill>
                  <a:srgbClr val="B3B2B5"/>
                </a:solidFill>
                <a:cs typeface="Arial" charset="0"/>
              </a:rPr>
            </a:br>
            <a:r>
              <a:rPr lang="fr-FR" sz="700">
                <a:solidFill>
                  <a:srgbClr val="B3B2B5"/>
                </a:solidFill>
                <a:cs typeface="Arial" charset="0"/>
              </a:rPr>
              <a:t># p (interaction)=0.034 pour AVC non hémorragique</a:t>
            </a:r>
          </a:p>
        </p:txBody>
      </p:sp>
      <p:sp>
        <p:nvSpPr>
          <p:cNvPr id="21" name="Subtitle 1">
            <a:extLst>
              <a:ext uri="{FF2B5EF4-FFF2-40B4-BE49-F238E27FC236}">
                <a16:creationId xmlns:a16="http://schemas.microsoft.com/office/drawing/2014/main" id="{25DE71F7-8327-4382-A6ED-3024FC62A1B9}"/>
              </a:ext>
            </a:extLst>
          </p:cNvPr>
          <p:cNvSpPr txBox="1">
            <a:spLocks/>
          </p:cNvSpPr>
          <p:nvPr/>
        </p:nvSpPr>
        <p:spPr>
          <a:xfrm>
            <a:off x="612776" y="1228789"/>
            <a:ext cx="8280400" cy="215444"/>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dirty="0"/>
              <a:t>ROCKET: Bénéfice clinique net selon l’âge*</a:t>
            </a:r>
            <a:r>
              <a:rPr lang="fr-FR" sz="1400" b="1" baseline="30000" dirty="0"/>
              <a:t>,14</a:t>
            </a:r>
            <a:r>
              <a:rPr lang="fr-FR" sz="1400" b="1" dirty="0"/>
              <a:t>	</a:t>
            </a:r>
          </a:p>
        </p:txBody>
      </p:sp>
      <p:graphicFrame>
        <p:nvGraphicFramePr>
          <p:cNvPr id="22" name="Content Placeholder 5">
            <a:extLst>
              <a:ext uri="{FF2B5EF4-FFF2-40B4-BE49-F238E27FC236}">
                <a16:creationId xmlns:a16="http://schemas.microsoft.com/office/drawing/2014/main" id="{2CE015CC-05D8-4846-A2D1-61989C65D5E9}"/>
              </a:ext>
            </a:extLst>
          </p:cNvPr>
          <p:cNvGraphicFramePr>
            <a:graphicFrameLocks/>
          </p:cNvGraphicFramePr>
          <p:nvPr>
            <p:extLst>
              <p:ext uri="{D42A27DB-BD31-4B8C-83A1-F6EECF244321}">
                <p14:modId xmlns:p14="http://schemas.microsoft.com/office/powerpoint/2010/main" val="1806113085"/>
              </p:ext>
            </p:extLst>
          </p:nvPr>
        </p:nvGraphicFramePr>
        <p:xfrm>
          <a:off x="568325" y="1482725"/>
          <a:ext cx="8280400" cy="3309938"/>
        </p:xfrm>
        <a:graphic>
          <a:graphicData uri="http://schemas.openxmlformats.org/drawingml/2006/chart">
            <c:chart xmlns:c="http://schemas.openxmlformats.org/drawingml/2006/chart" xmlns:r="http://schemas.openxmlformats.org/officeDocument/2006/relationships" r:id="rId3"/>
          </a:graphicData>
        </a:graphic>
      </p:graphicFrame>
      <p:sp>
        <p:nvSpPr>
          <p:cNvPr id="23" name="TextBox 6">
            <a:extLst>
              <a:ext uri="{FF2B5EF4-FFF2-40B4-BE49-F238E27FC236}">
                <a16:creationId xmlns:a16="http://schemas.microsoft.com/office/drawing/2014/main" id="{5D988C21-DF35-41DA-87A5-4CAFF3ED5F2C}"/>
              </a:ext>
            </a:extLst>
          </p:cNvPr>
          <p:cNvSpPr txBox="1"/>
          <p:nvPr/>
        </p:nvSpPr>
        <p:spPr>
          <a:xfrm>
            <a:off x="2049840" y="4013488"/>
            <a:ext cx="1152128" cy="463846"/>
          </a:xfrm>
          <a:prstGeom prst="rect">
            <a:avLst/>
          </a:prstGeom>
          <a:noFill/>
        </p:spPr>
        <p:txBody>
          <a:bodyPr wrap="square" lIns="90000" tIns="46800" rIns="90000" bIns="46800" rtlCol="0" anchor="ctr">
            <a:spAutoFit/>
          </a:bodyPr>
          <a:lstStyle/>
          <a:p>
            <a:pPr algn="ctr"/>
            <a:r>
              <a:rPr lang="fr-FR" sz="1200" dirty="0">
                <a:solidFill>
                  <a:schemeClr val="tx1">
                    <a:lumMod val="65000"/>
                    <a:lumOff val="35000"/>
                  </a:schemeClr>
                </a:solidFill>
                <a:latin typeface="Arial"/>
                <a:cs typeface="Arial"/>
              </a:rPr>
              <a:t>≥75 ans</a:t>
            </a:r>
            <a:br>
              <a:rPr lang="fr-FR" sz="1200" dirty="0">
                <a:solidFill>
                  <a:schemeClr val="tx1">
                    <a:lumMod val="65000"/>
                    <a:lumOff val="35000"/>
                  </a:schemeClr>
                </a:solidFill>
                <a:latin typeface="Arial"/>
                <a:cs typeface="Arial"/>
              </a:rPr>
            </a:br>
            <a:r>
              <a:rPr lang="fr-FR" sz="1200" dirty="0">
                <a:solidFill>
                  <a:schemeClr val="tx1">
                    <a:lumMod val="65000"/>
                    <a:lumOff val="35000"/>
                  </a:schemeClr>
                </a:solidFill>
                <a:latin typeface="Arial"/>
                <a:cs typeface="Arial"/>
              </a:rPr>
              <a:t>(n=6229)</a:t>
            </a:r>
          </a:p>
        </p:txBody>
      </p:sp>
      <p:sp>
        <p:nvSpPr>
          <p:cNvPr id="24" name="TextBox 7">
            <a:extLst>
              <a:ext uri="{FF2B5EF4-FFF2-40B4-BE49-F238E27FC236}">
                <a16:creationId xmlns:a16="http://schemas.microsoft.com/office/drawing/2014/main" id="{356EB741-576D-45F5-BEC1-312EDA84EB9F}"/>
              </a:ext>
            </a:extLst>
          </p:cNvPr>
          <p:cNvSpPr txBox="1"/>
          <p:nvPr/>
        </p:nvSpPr>
        <p:spPr>
          <a:xfrm>
            <a:off x="4564758" y="4015544"/>
            <a:ext cx="1152128" cy="463846"/>
          </a:xfrm>
          <a:prstGeom prst="rect">
            <a:avLst/>
          </a:prstGeom>
          <a:noFill/>
        </p:spPr>
        <p:txBody>
          <a:bodyPr wrap="square" lIns="90000" tIns="46800" rIns="90000" bIns="46800" rtlCol="0" anchor="ctr">
            <a:spAutoFit/>
          </a:bodyPr>
          <a:lstStyle/>
          <a:p>
            <a:pPr algn="ctr"/>
            <a:r>
              <a:rPr lang="fr-FR" sz="1200" dirty="0">
                <a:solidFill>
                  <a:schemeClr val="tx1">
                    <a:lumMod val="65000"/>
                    <a:lumOff val="35000"/>
                  </a:schemeClr>
                </a:solidFill>
                <a:latin typeface="Arial"/>
                <a:cs typeface="Arial"/>
              </a:rPr>
              <a:t>&lt;75 ans</a:t>
            </a:r>
            <a:br>
              <a:rPr lang="fr-FR" sz="1200" dirty="0">
                <a:solidFill>
                  <a:schemeClr val="tx1">
                    <a:lumMod val="65000"/>
                    <a:lumOff val="35000"/>
                  </a:schemeClr>
                </a:solidFill>
                <a:latin typeface="Arial"/>
                <a:cs typeface="Arial"/>
              </a:rPr>
            </a:br>
            <a:r>
              <a:rPr lang="fr-FR" sz="1200" dirty="0">
                <a:solidFill>
                  <a:schemeClr val="tx1">
                    <a:lumMod val="65000"/>
                    <a:lumOff val="35000"/>
                  </a:schemeClr>
                </a:solidFill>
                <a:latin typeface="Arial"/>
                <a:cs typeface="Arial"/>
              </a:rPr>
              <a:t>(n=8035)</a:t>
            </a:r>
          </a:p>
        </p:txBody>
      </p:sp>
      <p:sp>
        <p:nvSpPr>
          <p:cNvPr id="26" name="Rectangle 14">
            <a:extLst>
              <a:ext uri="{FF2B5EF4-FFF2-40B4-BE49-F238E27FC236}">
                <a16:creationId xmlns:a16="http://schemas.microsoft.com/office/drawing/2014/main" id="{3F54D9E6-456B-4AC6-A222-56F13DD92A6C}"/>
              </a:ext>
            </a:extLst>
          </p:cNvPr>
          <p:cNvSpPr/>
          <p:nvPr/>
        </p:nvSpPr>
        <p:spPr bwMode="auto">
          <a:xfrm>
            <a:off x="6265525" y="1734718"/>
            <a:ext cx="108000" cy="108000"/>
          </a:xfrm>
          <a:prstGeom prst="rect">
            <a:avLst/>
          </a:prstGeom>
          <a:solidFill>
            <a:srgbClr val="3961AC"/>
          </a:solidFill>
          <a:ln w="19050" algn="ctr">
            <a:solidFill>
              <a:srgbClr val="3961AC"/>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27" name="TextBox 15">
            <a:extLst>
              <a:ext uri="{FF2B5EF4-FFF2-40B4-BE49-F238E27FC236}">
                <a16:creationId xmlns:a16="http://schemas.microsoft.com/office/drawing/2014/main" id="{675F42D8-E18E-4427-841A-434DEC0FB0ED}"/>
              </a:ext>
            </a:extLst>
          </p:cNvPr>
          <p:cNvSpPr txBox="1"/>
          <p:nvPr/>
        </p:nvSpPr>
        <p:spPr>
          <a:xfrm>
            <a:off x="6396777" y="1645650"/>
            <a:ext cx="2595880" cy="279180"/>
          </a:xfrm>
          <a:prstGeom prst="rect">
            <a:avLst/>
          </a:prstGeom>
          <a:noFill/>
        </p:spPr>
        <p:txBody>
          <a:bodyPr wrap="none" lIns="90000" tIns="46800" rIns="90000" bIns="46800" rtlCol="0" anchor="ctr">
            <a:spAutoFit/>
          </a:bodyPr>
          <a:lstStyle/>
          <a:p>
            <a:r>
              <a:rPr lang="fr-FR" sz="1200">
                <a:solidFill>
                  <a:schemeClr val="tx1">
                    <a:lumMod val="65000"/>
                    <a:lumOff val="35000"/>
                  </a:schemeClr>
                </a:solidFill>
              </a:rPr>
              <a:t>Mortalité toutes causes confondues</a:t>
            </a:r>
          </a:p>
        </p:txBody>
      </p:sp>
      <p:sp>
        <p:nvSpPr>
          <p:cNvPr id="28" name="Rectangle 20">
            <a:extLst>
              <a:ext uri="{FF2B5EF4-FFF2-40B4-BE49-F238E27FC236}">
                <a16:creationId xmlns:a16="http://schemas.microsoft.com/office/drawing/2014/main" id="{58523E6B-4BE3-4062-B815-4521DC61C6CC}"/>
              </a:ext>
            </a:extLst>
          </p:cNvPr>
          <p:cNvSpPr/>
          <p:nvPr/>
        </p:nvSpPr>
        <p:spPr bwMode="auto">
          <a:xfrm>
            <a:off x="6265525" y="1968046"/>
            <a:ext cx="108000" cy="108000"/>
          </a:xfrm>
          <a:prstGeom prst="rect">
            <a:avLst/>
          </a:prstGeom>
          <a:solidFill>
            <a:srgbClr val="809ED5"/>
          </a:solidFill>
          <a:ln w="19050" algn="ctr">
            <a:solidFill>
              <a:srgbClr val="809ED5"/>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29" name="TextBox 23">
            <a:extLst>
              <a:ext uri="{FF2B5EF4-FFF2-40B4-BE49-F238E27FC236}">
                <a16:creationId xmlns:a16="http://schemas.microsoft.com/office/drawing/2014/main" id="{6C57AB77-E162-4730-A4D0-AFC668E724A7}"/>
              </a:ext>
            </a:extLst>
          </p:cNvPr>
          <p:cNvSpPr txBox="1"/>
          <p:nvPr/>
        </p:nvSpPr>
        <p:spPr>
          <a:xfrm>
            <a:off x="6396777" y="1883765"/>
            <a:ext cx="1771745" cy="279180"/>
          </a:xfrm>
          <a:prstGeom prst="rect">
            <a:avLst/>
          </a:prstGeom>
          <a:noFill/>
        </p:spPr>
        <p:txBody>
          <a:bodyPr wrap="none" lIns="90000" tIns="46800" rIns="90000" bIns="46800" rtlCol="0" anchor="ctr">
            <a:spAutoFit/>
          </a:bodyPr>
          <a:lstStyle/>
          <a:p>
            <a:r>
              <a:rPr lang="fr-FR" sz="1200">
                <a:solidFill>
                  <a:schemeClr val="tx1">
                    <a:lumMod val="65000"/>
                    <a:lumOff val="35000"/>
                  </a:schemeClr>
                </a:solidFill>
              </a:rPr>
              <a:t>AVC non hémorragique</a:t>
            </a:r>
          </a:p>
        </p:txBody>
      </p:sp>
      <p:sp>
        <p:nvSpPr>
          <p:cNvPr id="33" name="Rectangle 20">
            <a:extLst>
              <a:ext uri="{FF2B5EF4-FFF2-40B4-BE49-F238E27FC236}">
                <a16:creationId xmlns:a16="http://schemas.microsoft.com/office/drawing/2014/main" id="{B997C9A2-9F62-4B14-8704-3029B034B490}"/>
              </a:ext>
            </a:extLst>
          </p:cNvPr>
          <p:cNvSpPr/>
          <p:nvPr/>
        </p:nvSpPr>
        <p:spPr bwMode="auto">
          <a:xfrm>
            <a:off x="6265525" y="2215818"/>
            <a:ext cx="108000" cy="108000"/>
          </a:xfrm>
          <a:prstGeom prst="rect">
            <a:avLst/>
          </a:prstGeom>
          <a:solidFill>
            <a:srgbClr val="605F62"/>
          </a:solidFill>
          <a:ln w="19050" algn="ctr">
            <a:solidFill>
              <a:srgbClr val="605F62"/>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35" name="TextBox 23">
            <a:extLst>
              <a:ext uri="{FF2B5EF4-FFF2-40B4-BE49-F238E27FC236}">
                <a16:creationId xmlns:a16="http://schemas.microsoft.com/office/drawing/2014/main" id="{0DF84C12-94F9-4036-8714-C8D9A945D189}"/>
              </a:ext>
            </a:extLst>
          </p:cNvPr>
          <p:cNvSpPr txBox="1"/>
          <p:nvPr/>
        </p:nvSpPr>
        <p:spPr>
          <a:xfrm>
            <a:off x="6396777" y="2131537"/>
            <a:ext cx="1468970" cy="279180"/>
          </a:xfrm>
          <a:prstGeom prst="rect">
            <a:avLst/>
          </a:prstGeom>
          <a:noFill/>
        </p:spPr>
        <p:txBody>
          <a:bodyPr wrap="none" lIns="90000" tIns="46800" rIns="90000" bIns="46800" rtlCol="0" anchor="ctr">
            <a:spAutoFit/>
          </a:bodyPr>
          <a:lstStyle/>
          <a:p>
            <a:r>
              <a:rPr lang="fr-FR" sz="1200">
                <a:solidFill>
                  <a:schemeClr val="tx1">
                    <a:lumMod val="65000"/>
                    <a:lumOff val="35000"/>
                  </a:schemeClr>
                </a:solidFill>
              </a:rPr>
              <a:t>Saignement mortel</a:t>
            </a:r>
          </a:p>
        </p:txBody>
      </p:sp>
    </p:spTree>
    <p:extLst>
      <p:ext uri="{BB962C8B-B14F-4D97-AF65-F5344CB8AC3E}">
        <p14:creationId xmlns:p14="http://schemas.microsoft.com/office/powerpoint/2010/main" val="39596352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2&quot; unique_id=&quot;10002&quot;&gt;&lt;object type=&quot;3&quot; unique_id=&quot;10003&quot;&gt;&lt;property id=&quot;20148&quot; value=&quot;5&quot;/&gt;&lt;property id=&quot;20300&quot; value=&quot;Slide 1 - &amp;quot;Rivaroxaban scientific slide template&amp;quot;&quot;/&gt;&lt;property id=&quot;20307&quot; value=&quot;257&quot;/&gt;&lt;/object&gt;&lt;object type=&quot;3&quot; unique_id=&quot;10004&quot;&gt;&lt;property id=&quot;20148&quot; value=&quot;5&quot;/&gt;&lt;property id=&quot;20300&quot; value=&quot;Slide 2 - &amp;quot;Main title slide 2 or 3 lines (Arial 32 pt, purple) &amp;quot;&quot;/&gt;&lt;property id=&quot;20307&quot; value=&quot;258&quot;/&gt;&lt;/object&gt;&lt;object type=&quot;3&quot; unique_id=&quot;10005&quot;&gt;&lt;property id=&quot;20148&quot; value=&quot;5&quot;/&gt;&lt;property id=&quot;20300&quot; value=&quot;Slide 3 - &amp;quot;Section divider 1 to 4 Lines (Arial 28 pt, Purple) &amp;quot;&quot;/&gt;&lt;property id=&quot;20307&quot; value=&quot;273&quot;/&gt;&lt;/object&gt;&lt;object type=&quot;3&quot; unique_id=&quot;10007&quot;&gt;&lt;property id=&quot;20148&quot; value=&quot;5&quot;/&gt;&lt;property id=&quot;20300&quot; value=&quot;Slide 6 - &amp;quot;Two columns&amp;quot;&quot;/&gt;&lt;property id=&quot;20307&quot; value=&quot;276&quot;/&gt;&lt;/object&gt;&lt;object type=&quot;3&quot; unique_id=&quot;10008&quot;&gt;&lt;property id=&quot;20148&quot; value=&quot;5&quot;/&gt;&lt;property id=&quot;20300&quot; value=&quot;Slide 7 - &amp;quot;Copy and style protocols&amp;quot;&quot;/&gt;&lt;property id=&quot;20307&quot; value=&quot;281&quot;/&gt;&lt;/object&gt;&lt;object type=&quot;3&quot; unique_id=&quot;10009&quot;&gt;&lt;property id=&quot;20148&quot; value=&quot;5&quot;/&gt;&lt;property id=&quot;20300&quot; value=&quot;Slide 8 - &amp;quot;Hyperlinks&amp;quot;&quot;/&gt;&lt;property id=&quot;20307&quot; value=&quot;286&quot;/&gt;&lt;/object&gt;&lt;object type=&quot;3&quot; unique_id=&quot;10010&quot;&gt;&lt;property id=&quot;20148&quot; value=&quot;5&quot;/&gt;&lt;property id=&quot;20300&quot; value=&quot;Slide 9 - &amp;quot;Layout grids (3 vertical + 7 horizontal) activate via view  guides&amp;quot;&quot;/&gt;&lt;property id=&quot;20307&quot; value=&quot;262&quot;/&gt;&lt;/object&gt;&lt;object type=&quot;3&quot; unique_id=&quot;10011&quot;&gt;&lt;property id=&quot;20148&quot; value=&quot;5&quot;/&gt;&lt;property id=&quot;20300&quot; value=&quot;Slide 10 - &amp;quot;System colours&amp;quot;&quot;/&gt;&lt;property id=&quot;20307&quot; value=&quot;264&quot;/&gt;&lt;/object&gt;&lt;object type=&quot;3&quot; unique_id=&quot;10012&quot;&gt;&lt;property id=&quot;20148&quot; value=&quot;5&quot;/&gt;&lt;property id=&quot;20300&quot; value=&quot;Slide 11 - &amp;quot;The designed colours and colour breaks for charts and graphs&amp;quot;&quot;/&gt;&lt;property id=&quot;20307&quot; value=&quot;265&quot;/&gt;&lt;/object&gt;&lt;object type=&quot;3&quot; unique_id=&quot;10013&quot;&gt;&lt;property id=&quot;20148&quot; value=&quot;5&quot;/&gt;&lt;property id=&quot;20300&quot; value=&quot;Slide 12 - &amp;quot;Pie chart design example – drug-specific data&amp;quot;&quot;/&gt;&lt;property id=&quot;20307&quot; value=&quot;266&quot;/&gt;&lt;/object&gt;&lt;object type=&quot;3&quot; unique_id=&quot;10014&quot;&gt;&lt;property id=&quot;20148&quot; value=&quot;5&quot;/&gt;&lt;property id=&quot;20300&quot; value=&quot;Slide 13 - &amp;quot;Complex column chart design example – drug-specific data&amp;quot;&quot;/&gt;&lt;property id=&quot;20307&quot; value=&quot;267&quot;/&gt;&lt;/object&gt;&lt;object type=&quot;3&quot; unique_id=&quot;10015&quot;&gt;&lt;property id=&quot;20148&quot; value=&quot;5&quot;/&gt;&lt;property id=&quot;20300&quot; value=&quot;Slide 14 - &amp;quot;Simple column chart design example  – drug-specific data&amp;quot;&quot;/&gt;&lt;property id=&quot;20307&quot; value=&quot;269&quot;/&gt;&lt;/object&gt;&lt;object type=&quot;3&quot; unique_id=&quot;10016&quot;&gt;&lt;property id=&quot;20148&quot; value=&quot;5&quot;/&gt;&lt;property id=&quot;20300&quot; value=&quot;Slide 16 - &amp;quot;Colours for non-drug data&amp;quot;&quot;/&gt;&lt;property id=&quot;20307&quot; value=&quot;283&quot;/&gt;&lt;/object&gt;&lt;object type=&quot;3&quot; unique_id=&quot;10017&quot;&gt;&lt;property id=&quot;20148&quot; value=&quot;5&quot;/&gt;&lt;property id=&quot;20300&quot; value=&quot;Slide 17 - &amp;quot;Column chart design example – non-drug data&amp;quot;&quot;/&gt;&lt;property id=&quot;20307&quot; value=&quot;285&quot;/&gt;&lt;/object&gt;&lt;object type=&quot;3&quot; unique_id=&quot;10018&quot;&gt;&lt;property id=&quot;20148&quot; value=&quot;5&quot;/&gt;&lt;property id=&quot;20300&quot; value=&quot;Slide 18 - &amp;quot;Complex bar chart design example  – non-drug data&amp;quot;&quot;/&gt;&lt;property id=&quot;20307&quot; value=&quot;270&quot;/&gt;&lt;/object&gt;&lt;object type=&quot;3&quot; unique_id=&quot;10020&quot;&gt;&lt;property id=&quot;20148&quot; value=&quot;5&quot;/&gt;&lt;property id=&quot;20300&quot; value=&quot;Slide 19 - &amp;quot;Table – banded rows&amp;quot;&quot;/&gt;&lt;property id=&quot;20307&quot; value=&quot;282&quot;/&gt;&lt;/object&gt;&lt;object type=&quot;3&quot; unique_id=&quot;10022&quot;&gt;&lt;property id=&quot;20148&quot; value=&quot;5&quot;/&gt;&lt;property id=&quot;20300&quot; value=&quot;Slide 21 - &amp;quot;Useful preformatted elements text boxes and objects&amp;quot;&quot;/&gt;&lt;property id=&quot;20307&quot; value=&quot;279&quot;/&gt;&lt;/object&gt;&lt;object type=&quot;3&quot; unique_id=&quot;10207&quot;&gt;&lt;property id=&quot;20148&quot; value=&quot;5&quot;/&gt;&lt;property id=&quot;20300&quot; value=&quot;Slide 4 - &amp;quot;Slide without subheading (Arial 28 pt, bold, blue, sentence case)&amp;quot;&quot;/&gt;&lt;property id=&quot;20307&quot; value=&quot;293&quot;/&gt;&lt;/object&gt;&lt;object type=&quot;3&quot; unique_id=&quot;10208&quot;&gt;&lt;property id=&quot;20148&quot; value=&quot;5&quot;/&gt;&lt;property id=&quot;20300&quot; value=&quot;Slide 5 - &amp;quot;Slide with subheading  (Arial 28 pt, bold, blue, sentence case)&amp;quot;&quot;/&gt;&lt;property id=&quot;20307&quot; value=&quot;290&quot;/&gt;&lt;/object&gt;&lt;object type=&quot;3&quot; unique_id=&quot;10209&quot;&gt;&lt;property id=&quot;20148&quot; value=&quot;5&quot;/&gt;&lt;property id=&quot;20300&quot; value=&quot;Slide 15 - &amp;quot;Simple line graph design example  – drug-specific data&amp;quot;&quot;/&gt;&lt;property id=&quot;20307&quot; value=&quot;291&quot;/&gt;&lt;/object&gt;&lt;object type=&quot;3&quot; unique_id=&quot;10210&quot;&gt;&lt;property id=&quot;20148&quot; value=&quot;5&quot;/&gt;&lt;property id=&quot;20300&quot; value=&quot;Slide 20 - &amp;quot;Accessing table designs&amp;quot;&quot;/&gt;&lt;property id=&quot;20307&quot; value=&quot;292&quot;/&gt;&lt;/object&gt;&lt;object type=&quot;3&quot; unique_id=&quot;10211&quot;&gt;&lt;property id=&quot;20148&quot; value=&quot;5&quot;/&gt;&lt;property id=&quot;20300&quot; value=&quot;Slide 22 - &amp;quot;Useful preformatted elements: lines and arrows&amp;quot;&quot;/&gt;&lt;property id=&quot;20307&quot; value=&quot;289&quot;/&gt;&lt;/object&gt;&lt;/object&gt;&lt;object type=&quot;8&quot; unique_id=&quot;10044&quot;&gt;&lt;/object&gt;&lt;/object&gt;&lt;/database&gt;"/>
  <p:tag name="SECTOMILLISECCONVERTED" val="1"/>
  <p:tag name="EMPOWERCHARTSPROPERTIES_B_0" val="AAAAAAH//////////wEAAAAAAAAAAAAAACoqIFRoaXMgaXMgYSBMaXRlREIgZmlsZSAqKgcE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gAAAAAAAAAFAAAACQAAAF9pZD0kLl9pZAEDAAAAAAADAAAAAQADAAAAIwAAAENvbWJpSW5kZXg9JC5OYW1lICsgJ18nICsgJC5WZXJzaW9uAQQAAAAAAAQAAAABAAQ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MBAQEBAQEBAQEBAQEBAQIAAAAAAAAAAwAAAAMAAAAA/////wQAMwwAAAAAAAAAAAAAIAD///////////////8AAAD///////////////8DAAAAAwD///////8DAAAAAgD///////8DAAAAAgD///////////////////////////////////////////////////////////////////////////////////////////////////////////////////////////////////////////////////////////////////////////////////////////////////////////////////////////////////////////////////////////////////////////////////////////////////////////////////////////////////////////////////////////////////////////////////////////////////////////////////////////////////////////////////////////////////////////////8BACAA////////////////AAAO////////AwAAAAIA////////////////////////////////////////////////////////////////////////////////////////////////////////////////////////////////////////////////////////////////////////////////////////////////////////////////////////////////////////////////////////////////////////////////////////////////////////////////////////////////////////////////////////////////////////////////////////////////////////////////////////////////////////////////////////////////////////////////////////////////////////////////////////AgADAP///////wQAAAACABAAC9xuioo9TWtBgsEmYRV+REoFAAAAAAADAAAAAwADAAAAAQADAAAAAAD///////8DAAAAAAD///////8DAAEA////////BAAAAAMAEAALEYGzMNn6T0OdiAKiSBcd2QUAAAABAAMAAAAAAAMAAAAC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8EABQMAAAAAAAAAAAAACAB////////////////AAAA////////////////BAAAAAMA////////BAAAAAMA////////BAAAAAMA////////////////////////////////////////////////////////////////////////////////////////////////////////////////////////////////////////////////////////////////////////////////////////////////////////////////////////////////////////////////////////////////////////////////////////////////////////////////////////////////////////////////////////////////////////////////////////////////////////////////////////////////////////////////////////////////////////////////AQAgAf///////////////wAADv///////wQAAAACAP///////////////////////////////////////////////////////////////////////////////////////////////////////////////////////////////////////////////////////////////////////////////////////////////////////////////////////////////////////////////////////////////////////////////////////////////////////////////////////////////////////////////////////////////////////////////////////////////////////////////////////////////////////////////////////////////////////////////////////////////////////////////////////wIAAQEDAAAAAgD///////8aAAZMaW5rZWRTaGFwZXNEYXRhUHJvcGVydHlfMAUAAAAAAAQAAAADAAQAAAABAAMAAwEDAAAAAwD///////8lAAZMaW5rZWRTaGFwZVByZXNlbnRhdGlvblNldHRpbmdzRGF0YV8wBQAAAAEABAAAAAAABAAAAAIABAAAAAAA////////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AgCODgAAAAAAAAAAAAD/////gwCDAAAABV9pZAAQAAAABNxuioo9TWtBgsEmYRV+REoDRGF0YQAbAAAABExpbmtlZFNoYXBlRGF0YQAFAAAAAAACTmFtZQAZAAAATGlua2VkU2hhcGVzRGF0YVByb3BlcnR5ABBWZXJzaW9uAAAAAAAJTGFzdFdyaXRlAPpIkEmCAQAAAAEA/////8YAxgAAAAVfaWQAEAAAAAQRgbMw2fpPQ52IAqJIFx3ZA0RhdGEAUwAAAAhQcmVzZW50YXRpb25TY2FubmVkRm9yTGlua2VkU2hhcGVzAAECTnVtYmVyRm9ybWF0U2VwYXJhdG9yTW9kZQAKAAAAQXV0b21hdGljAAACTmFtZQAkAAAATGlua2VkU2hhcGVQcmVzZW50YXRpb25TZXR0aW5nc0RhdGEAEFZlcnNpb24AAAAAAAlMYXN0V3JpdGUAH0mQSYI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B_LENGTH" val="24576"/>
</p:tagLst>
</file>

<file path=ppt/theme/theme1.xml><?xml version="1.0" encoding="utf-8"?>
<a:theme xmlns:a="http://schemas.openxmlformats.org/drawingml/2006/main" name="Scientific_Slide_Template_template">
  <a:themeElements>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9050" algn="ctr">
          <a:solidFill>
            <a:schemeClr val="tx1"/>
          </a:solidFill>
          <a:miter lim="800000"/>
          <a:headEnd/>
          <a:tailEnd/>
        </a:ln>
        <a:effectLst/>
      </a:spPr>
      <a:bodyPr wrap="square" lIns="0" tIns="0" rIns="0" bIns="0" anchor="ctr">
        <a:noAutofit/>
      </a:bodyPr>
      <a:lstStyle>
        <a:defPPr algn="ctr">
          <a:defRPr sz="1600" dirty="0">
            <a:solidFill>
              <a:schemeClr val="tx1">
                <a:lumMod val="65000"/>
                <a:lumOff val="35000"/>
              </a:schemeClr>
            </a:solidFill>
          </a:defRPr>
        </a:defPPr>
      </a:lstStyle>
    </a:spDef>
    <a:lnDef>
      <a:spPr bwMode="auto">
        <a:noFill/>
        <a:ln w="190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a:lstStyle/>
    </a:lnDef>
    <a:txDef>
      <a:spPr>
        <a:noFill/>
      </a:spPr>
      <a:bodyPr wrap="square" lIns="90000" tIns="46800" rIns="90000" bIns="46800" rtlCol="0" anchor="ctr">
        <a:spAutoFit/>
      </a:bodyPr>
      <a:lstStyle>
        <a:defPPr>
          <a:defRPr sz="1600" dirty="0" smtClean="0">
            <a:solidFill>
              <a:schemeClr val="tx1">
                <a:lumMod val="65000"/>
                <a:lumOff val="35000"/>
              </a:schemeClr>
            </a:solidFill>
          </a:defRPr>
        </a:defPPr>
      </a:lstStyle>
    </a:txDef>
  </a:objectDefaults>
  <a:extraClrSchemeLst>
    <a:extraClrScheme>
      <a:clrScheme name="Xarelto Colours 2013">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160525 Rivaroxaban Scientific Slide Template - Long 16-9 format - Final.potx" id="{B452D264-8EA8-4019-86DD-475F3C821B16}" vid="{8949D22F-6BCC-45EA-9337-2F5A66F5FB64}"/>
    </a:ext>
  </a:extLst>
</a:theme>
</file>

<file path=ppt/theme/theme2.xml><?xml version="1.0" encoding="utf-8"?>
<a:theme xmlns:a="http://schemas.openxmlformats.org/drawingml/2006/main" name="Office Theme">
  <a:themeElements>
    <a:clrScheme name="Rivaroxaban scientific blue wash">
      <a:dk1>
        <a:srgbClr val="000000"/>
      </a:dk1>
      <a:lt1>
        <a:srgbClr val="FFFFFF"/>
      </a:lt1>
      <a:dk2>
        <a:srgbClr val="807F83"/>
      </a:dk2>
      <a:lt2>
        <a:srgbClr val="4F2D7F"/>
      </a:lt2>
      <a:accent1>
        <a:srgbClr val="EC008C"/>
      </a:accent1>
      <a:accent2>
        <a:srgbClr val="F2B646"/>
      </a:accent2>
      <a:accent3>
        <a:srgbClr val="3F978F"/>
      </a:accent3>
      <a:accent4>
        <a:srgbClr val="86715C"/>
      </a:accent4>
      <a:accent5>
        <a:srgbClr val="30BDE4"/>
      </a:accent5>
      <a:accent6>
        <a:srgbClr val="6F3130"/>
      </a:accent6>
      <a:hlink>
        <a:srgbClr val="000000"/>
      </a:hlink>
      <a:folHlink>
        <a:srgbClr val="3F3F3F"/>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Xarelto Colours 2015">
    <a:dk1>
      <a:srgbClr val="000000"/>
    </a:dk1>
    <a:lt1>
      <a:srgbClr val="FFFFFF"/>
    </a:lt1>
    <a:dk2>
      <a:srgbClr val="807F83"/>
    </a:dk2>
    <a:lt2>
      <a:srgbClr val="3961AC"/>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pitchFamily="34" charset="0"/>
      <a:ea typeface="Arial" pitchFamily="34" charset="0"/>
      <a:cs typeface="Arial" pitchFamily="34" charset="0"/>
    </a:majorFont>
    <a:minorFont>
      <a:latin typeface="Arial" pitchFamily="34" charset="0"/>
      <a:ea typeface="Arial" pitchFamily="34" charset="0"/>
      <a:cs typeface="Arial" pitchFamily="34" charset="0"/>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160525 Rivaroxaban Scientific Slide Template - Long 16-9 format - Final</Template>
  <TotalTime>0</TotalTime>
  <Words>4099</Words>
  <Application>Microsoft Office PowerPoint</Application>
  <PresentationFormat>Bildschirmpräsentation (16:9)</PresentationFormat>
  <Paragraphs>471</Paragraphs>
  <Slides>22</Slides>
  <Notes>22</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22</vt:i4>
      </vt:variant>
    </vt:vector>
  </HeadingPairs>
  <TitlesOfParts>
    <vt:vector size="29" baseType="lpstr">
      <vt:lpstr>Arial</vt:lpstr>
      <vt:lpstr>Arial Black</vt:lpstr>
      <vt:lpstr>Calibri</vt:lpstr>
      <vt:lpstr>Symbol</vt:lpstr>
      <vt:lpstr>Univers</vt:lpstr>
      <vt:lpstr>Wingdings</vt:lpstr>
      <vt:lpstr>Scientific_Slide_Template_template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2021-05-26T15:47:31Z</dcterms:created>
  <dcterms:modified xsi:type="dcterms:W3CDTF">2022-08-03T07:04:16Z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c76c141-ac86-40e5-abf2-c6f60e474cee_Enabled">
    <vt:lpwstr>true</vt:lpwstr>
  </property>
  <property fmtid="{D5CDD505-2E9C-101B-9397-08002B2CF9AE}" pid="3" name="MSIP_Label_2c76c141-ac86-40e5-abf2-c6f60e474cee_SetDate">
    <vt:lpwstr>2022-08-03T07:04:15Z</vt:lpwstr>
  </property>
  <property fmtid="{D5CDD505-2E9C-101B-9397-08002B2CF9AE}" pid="4" name="MSIP_Label_2c76c141-ac86-40e5-abf2-c6f60e474cee_Method">
    <vt:lpwstr>Standard</vt:lpwstr>
  </property>
  <property fmtid="{D5CDD505-2E9C-101B-9397-08002B2CF9AE}" pid="5" name="MSIP_Label_2c76c141-ac86-40e5-abf2-c6f60e474cee_Name">
    <vt:lpwstr>2c76c141-ac86-40e5-abf2-c6f60e474cee</vt:lpwstr>
  </property>
  <property fmtid="{D5CDD505-2E9C-101B-9397-08002B2CF9AE}" pid="6" name="MSIP_Label_2c76c141-ac86-40e5-abf2-c6f60e474cee_SiteId">
    <vt:lpwstr>fcb2b37b-5da0-466b-9b83-0014b67a7c78</vt:lpwstr>
  </property>
  <property fmtid="{D5CDD505-2E9C-101B-9397-08002B2CF9AE}" pid="7" name="MSIP_Label_2c76c141-ac86-40e5-abf2-c6f60e474cee_ContentBits">
    <vt:lpwstr>2</vt:lpwstr>
  </property>
</Properties>
</file>